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9"/>
  </p:notesMasterIdLst>
  <p:handoutMasterIdLst>
    <p:handoutMasterId r:id="rId100"/>
  </p:handoutMasterIdLst>
  <p:sldIdLst>
    <p:sldId id="719" r:id="rId2"/>
    <p:sldId id="2265" r:id="rId3"/>
    <p:sldId id="4597" r:id="rId4"/>
    <p:sldId id="2267" r:id="rId5"/>
    <p:sldId id="2577" r:id="rId6"/>
    <p:sldId id="2268" r:id="rId7"/>
    <p:sldId id="3189" r:id="rId8"/>
    <p:sldId id="2076137521" r:id="rId9"/>
    <p:sldId id="3190" r:id="rId10"/>
    <p:sldId id="2076137701" r:id="rId11"/>
    <p:sldId id="2076137543" r:id="rId12"/>
    <p:sldId id="4633" r:id="rId13"/>
    <p:sldId id="3633" r:id="rId14"/>
    <p:sldId id="4547" r:id="rId15"/>
    <p:sldId id="4548" r:id="rId16"/>
    <p:sldId id="2146846908" r:id="rId17"/>
    <p:sldId id="4550" r:id="rId18"/>
    <p:sldId id="2076137797" r:id="rId19"/>
    <p:sldId id="2076137798" r:id="rId20"/>
    <p:sldId id="2716" r:id="rId21"/>
    <p:sldId id="3753" r:id="rId22"/>
    <p:sldId id="2076137670" r:id="rId23"/>
    <p:sldId id="1383" r:id="rId24"/>
    <p:sldId id="2076137669" r:id="rId25"/>
    <p:sldId id="3098" r:id="rId26"/>
    <p:sldId id="3097" r:id="rId27"/>
    <p:sldId id="4552" r:id="rId28"/>
    <p:sldId id="4553" r:id="rId29"/>
    <p:sldId id="4554" r:id="rId30"/>
    <p:sldId id="4555" r:id="rId31"/>
    <p:sldId id="4556" r:id="rId32"/>
    <p:sldId id="4557" r:id="rId33"/>
    <p:sldId id="2076137533" r:id="rId34"/>
    <p:sldId id="2076137702" r:id="rId35"/>
    <p:sldId id="2146846910" r:id="rId36"/>
    <p:sldId id="2076137703" r:id="rId37"/>
    <p:sldId id="2146846911" r:id="rId38"/>
    <p:sldId id="3802" r:id="rId39"/>
    <p:sldId id="3803" r:id="rId40"/>
    <p:sldId id="2076137773" r:id="rId41"/>
    <p:sldId id="2076137774" r:id="rId42"/>
    <p:sldId id="2076137775" r:id="rId43"/>
    <p:sldId id="2076137776" r:id="rId44"/>
    <p:sldId id="2076137777" r:id="rId45"/>
    <p:sldId id="2076137778" r:id="rId46"/>
    <p:sldId id="2076137799" r:id="rId47"/>
    <p:sldId id="2076137800" r:id="rId48"/>
    <p:sldId id="1264" r:id="rId49"/>
    <p:sldId id="2076137779" r:id="rId50"/>
    <p:sldId id="2076137586" r:id="rId51"/>
    <p:sldId id="2076137780" r:id="rId52"/>
    <p:sldId id="2076137781" r:id="rId53"/>
    <p:sldId id="2076137782" r:id="rId54"/>
    <p:sldId id="2076137786" r:id="rId55"/>
    <p:sldId id="2076137787" r:id="rId56"/>
    <p:sldId id="2076137788" r:id="rId57"/>
    <p:sldId id="2076137585" r:id="rId58"/>
    <p:sldId id="2076137790" r:id="rId59"/>
    <p:sldId id="2076137791" r:id="rId60"/>
    <p:sldId id="1359" r:id="rId61"/>
    <p:sldId id="2076137793" r:id="rId62"/>
    <p:sldId id="1355" r:id="rId63"/>
    <p:sldId id="2076137794" r:id="rId64"/>
    <p:sldId id="2076137795" r:id="rId65"/>
    <p:sldId id="2076137525" r:id="rId66"/>
    <p:sldId id="2076137801" r:id="rId67"/>
    <p:sldId id="3711" r:id="rId68"/>
    <p:sldId id="4518" r:id="rId69"/>
    <p:sldId id="5193" r:id="rId70"/>
    <p:sldId id="1346" r:id="rId71"/>
    <p:sldId id="1350" r:id="rId72"/>
    <p:sldId id="1351" r:id="rId73"/>
    <p:sldId id="1352" r:id="rId74"/>
    <p:sldId id="1349" r:id="rId75"/>
    <p:sldId id="2076137526" r:id="rId76"/>
    <p:sldId id="2146846906" r:id="rId77"/>
    <p:sldId id="2146846901" r:id="rId78"/>
    <p:sldId id="2146846902" r:id="rId79"/>
    <p:sldId id="2146846903" r:id="rId80"/>
    <p:sldId id="5268" r:id="rId81"/>
    <p:sldId id="5371" r:id="rId82"/>
    <p:sldId id="3629" r:id="rId83"/>
    <p:sldId id="2146846631" r:id="rId84"/>
    <p:sldId id="2146846632" r:id="rId85"/>
    <p:sldId id="4504" r:id="rId86"/>
    <p:sldId id="4505" r:id="rId87"/>
    <p:sldId id="3631" r:id="rId88"/>
    <p:sldId id="3632" r:id="rId89"/>
    <p:sldId id="2146846904" r:id="rId90"/>
    <p:sldId id="5359" r:id="rId91"/>
    <p:sldId id="2076137883" r:id="rId92"/>
    <p:sldId id="2076137680" r:id="rId93"/>
    <p:sldId id="2076137695" r:id="rId94"/>
    <p:sldId id="2146846907" r:id="rId95"/>
    <p:sldId id="5401" r:id="rId96"/>
    <p:sldId id="2146846752" r:id="rId97"/>
    <p:sldId id="715" r:id="rId98"/>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1"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斎藤昌義" initials="斎藤昌義" lastIdx="1" clrIdx="0">
    <p:extLst>
      <p:ext uri="{19B8F6BF-5375-455C-9EA6-DF929625EA0E}">
        <p15:presenceInfo xmlns:p15="http://schemas.microsoft.com/office/powerpoint/2012/main" userId="S::saito@bizfactory.onmicrosoft.com::411f2c95-d19b-40d1-a74a-84c3e50060c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FFFFFF"/>
    <a:srgbClr val="1F33E8"/>
    <a:srgbClr val="FF6666"/>
    <a:srgbClr val="E46C0A"/>
    <a:srgbClr val="77933C"/>
    <a:srgbClr val="953735"/>
    <a:srgbClr val="FF0000"/>
    <a:srgbClr val="0070C0"/>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263"/>
    <p:restoredTop sz="93871" autoAdjust="0"/>
  </p:normalViewPr>
  <p:slideViewPr>
    <p:cSldViewPr snapToGrid="0" snapToObjects="1" showGuides="1">
      <p:cViewPr varScale="1">
        <p:scale>
          <a:sx n="279" d="100"/>
          <a:sy n="279" d="100"/>
        </p:scale>
        <p:origin x="496" y="184"/>
      </p:cViewPr>
      <p:guideLst>
        <p:guide orient="horz" pos="981"/>
        <p:guide pos="2880"/>
      </p:guideLst>
    </p:cSldViewPr>
  </p:slideViewPr>
  <p:outlineViewPr>
    <p:cViewPr>
      <p:scale>
        <a:sx n="33" d="100"/>
        <a:sy n="33" d="100"/>
      </p:scale>
      <p:origin x="0" y="-1712"/>
    </p:cViewPr>
  </p:outlineViewPr>
  <p:notesTextViewPr>
    <p:cViewPr>
      <p:scale>
        <a:sx n="100" d="100"/>
        <a:sy n="100" d="100"/>
      </p:scale>
      <p:origin x="0" y="0"/>
    </p:cViewPr>
  </p:notesTextViewPr>
  <p:sorterViewPr>
    <p:cViewPr>
      <p:scale>
        <a:sx n="1" d="1"/>
        <a:sy n="1" d="1"/>
      </p:scale>
      <p:origin x="0" y="9937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2022/5/25</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2022/5/25</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tech.nikkeibp.co.jp/atcl/nxt/column/18/00001/02546/"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itpro.nikkeibp.co.jp/atcl/news/14/112001992/"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108504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09545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23</a:t>
            </a:fld>
            <a:endParaRPr kumimoji="1" lang="ja-JP" altLang="en-US"/>
          </a:p>
        </p:txBody>
      </p:sp>
    </p:spTree>
    <p:extLst>
      <p:ext uri="{BB962C8B-B14F-4D97-AF65-F5344CB8AC3E}">
        <p14:creationId xmlns:p14="http://schemas.microsoft.com/office/powerpoint/2010/main" val="1836502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26</a:t>
            </a:fld>
            <a:endParaRPr kumimoji="1" lang="ja-JP" altLang="en-US"/>
          </a:p>
        </p:txBody>
      </p:sp>
    </p:spTree>
    <p:extLst>
      <p:ext uri="{BB962C8B-B14F-4D97-AF65-F5344CB8AC3E}">
        <p14:creationId xmlns:p14="http://schemas.microsoft.com/office/powerpoint/2010/main" val="34437250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【図解】コレ１枚で分かるシンクライアントと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つの仮想化</a:t>
            </a:r>
          </a:p>
          <a:p>
            <a:r>
              <a:rPr kumimoji="1" lang="ja-JP" altLang="ja-JP" sz="1200" kern="1200" dirty="0">
                <a:solidFill>
                  <a:schemeClr val="tx1"/>
                </a:solidFill>
                <a:effectLst/>
                <a:latin typeface="+mn-lt"/>
                <a:ea typeface="+mn-ea"/>
                <a:cs typeface="+mn-cs"/>
              </a:rPr>
              <a:t>「デスクトップ仮想化」は、サーバー仮想化と同様の技術でサーバー上にユーザー個別の「仮想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」を稼働させ、ネットワークを介して「仮想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」の画面を手元のディスプレイに転送・表示させ、キーボード、マウスなどの入出力装置を利用できるようにする技術です。「</a:t>
            </a:r>
            <a:r>
              <a:rPr kumimoji="1" lang="en-US" altLang="ja-JP" sz="1200" kern="1200" dirty="0">
                <a:solidFill>
                  <a:schemeClr val="tx1"/>
                </a:solidFill>
                <a:effectLst/>
                <a:latin typeface="+mn-lt"/>
                <a:ea typeface="+mn-ea"/>
                <a:cs typeface="+mn-cs"/>
              </a:rPr>
              <a:t>VDI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Virtual Desktop Infrastructure</a:t>
            </a:r>
            <a:r>
              <a:rPr kumimoji="1" lang="ja-JP" altLang="ja-JP" sz="1200" kern="1200" dirty="0">
                <a:solidFill>
                  <a:schemeClr val="tx1"/>
                </a:solidFill>
                <a:effectLst/>
                <a:latin typeface="+mn-lt"/>
                <a:ea typeface="+mn-ea"/>
                <a:cs typeface="+mn-cs"/>
              </a:rPr>
              <a:t>）」とも呼ばれています。ちなみに「デスクトップ」とは、アイコンが並ぶ</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画面のことです。デスクトップ（</a:t>
            </a:r>
            <a:r>
              <a:rPr kumimoji="1" lang="en-US" altLang="ja-JP" sz="1200" kern="1200" dirty="0">
                <a:solidFill>
                  <a:schemeClr val="tx1"/>
                </a:solidFill>
                <a:effectLst/>
                <a:latin typeface="+mn-lt"/>
                <a:ea typeface="+mn-ea"/>
                <a:cs typeface="+mn-cs"/>
              </a:rPr>
              <a:t>desktop</a:t>
            </a:r>
            <a:r>
              <a:rPr kumimoji="1" lang="ja-JP" altLang="ja-JP" sz="1200" kern="1200" dirty="0">
                <a:solidFill>
                  <a:schemeClr val="tx1"/>
                </a:solidFill>
                <a:effectLst/>
                <a:latin typeface="+mn-lt"/>
                <a:ea typeface="+mn-ea"/>
                <a:cs typeface="+mn-cs"/>
              </a:rPr>
              <a:t>）とは机の上、そこに置かれたアイコン（</a:t>
            </a:r>
            <a:r>
              <a:rPr kumimoji="1" lang="en-US" altLang="ja-JP" sz="1200" kern="1200" dirty="0">
                <a:solidFill>
                  <a:schemeClr val="tx1"/>
                </a:solidFill>
                <a:effectLst/>
                <a:latin typeface="+mn-lt"/>
                <a:ea typeface="+mn-ea"/>
                <a:cs typeface="+mn-cs"/>
              </a:rPr>
              <a:t>icon</a:t>
            </a:r>
            <a:r>
              <a:rPr kumimoji="1" lang="ja-JP" altLang="ja-JP" sz="1200" kern="1200" dirty="0">
                <a:solidFill>
                  <a:schemeClr val="tx1"/>
                </a:solidFill>
                <a:effectLst/>
                <a:latin typeface="+mn-lt"/>
                <a:ea typeface="+mn-ea"/>
                <a:cs typeface="+mn-cs"/>
              </a:rPr>
              <a:t>）とは文房具や書類の象徴と言うわけです。</a:t>
            </a:r>
          </a:p>
          <a:p>
            <a:r>
              <a:rPr kumimoji="1" lang="ja-JP" altLang="ja-JP" sz="1200" kern="1200" dirty="0">
                <a:solidFill>
                  <a:schemeClr val="tx1"/>
                </a:solidFill>
                <a:effectLst/>
                <a:latin typeface="+mn-lt"/>
                <a:ea typeface="+mn-ea"/>
                <a:cs typeface="+mn-cs"/>
              </a:rPr>
              <a:t>「デスクトップ仮想化」をクラウド・サービスとして提供するのが</a:t>
            </a:r>
            <a:r>
              <a:rPr kumimoji="1" lang="en-US" altLang="ja-JP" sz="1200" kern="1200" dirty="0" err="1">
                <a:solidFill>
                  <a:schemeClr val="tx1"/>
                </a:solidFill>
                <a:effectLst/>
                <a:latin typeface="+mn-lt"/>
                <a:ea typeface="+mn-ea"/>
                <a:cs typeface="+mn-cs"/>
              </a:rPr>
              <a:t>DaaS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Desktop as a Service</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では、普通の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と同様に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を動かし、</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を使い、作成した文書や表は、自分の仮想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に割り当てられたストレージに保存します。ユーザーは、手元にある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のディスプレイ、キーボード、マウスを操作しますが、実際に使うプロセッサーやストレージはサーバー上の仮想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に割り当てられたものです。</a:t>
            </a:r>
          </a:p>
          <a:p>
            <a:r>
              <a:rPr kumimoji="1" lang="ja-JP" altLang="ja-JP" sz="1200" kern="1200" dirty="0">
                <a:solidFill>
                  <a:schemeClr val="tx1"/>
                </a:solidFill>
                <a:effectLst/>
                <a:latin typeface="+mn-lt"/>
                <a:ea typeface="+mn-ea"/>
                <a:cs typeface="+mn-cs"/>
              </a:rPr>
              <a:t>一方、「アプリケーション仮想化」は、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全機能ではなく特定のアプリケーションだけをサーバーで動かし、ネットワーク越しに複数ユーザーで共用する技術です。さらに、ネットワークがつながっていないときでも操作を継続できるようにしたソフトウェアも登場していま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Explorer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でなければ動かないアプリケーションがあり、同時に最新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も利用したいとき、</a:t>
            </a:r>
            <a:r>
              <a:rPr kumimoji="1" lang="en-US" altLang="ja-JP" sz="1200" kern="1200" dirty="0">
                <a:solidFill>
                  <a:schemeClr val="tx1"/>
                </a:solidFill>
                <a:effectLst/>
                <a:latin typeface="+mn-lt"/>
                <a:ea typeface="+mn-ea"/>
                <a:cs typeface="+mn-cs"/>
              </a:rPr>
              <a:t>IE8</a:t>
            </a:r>
            <a:r>
              <a:rPr kumimoji="1" lang="ja-JP" altLang="ja-JP" sz="1200" kern="1200" dirty="0">
                <a:solidFill>
                  <a:schemeClr val="tx1"/>
                </a:solidFill>
                <a:effectLst/>
                <a:latin typeface="+mn-lt"/>
                <a:ea typeface="+mn-ea"/>
                <a:cs typeface="+mn-cs"/>
              </a:rPr>
              <a:t>を「アプリケーション仮想化」で使用し、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では最新</a:t>
            </a:r>
            <a:r>
              <a:rPr kumimoji="1" lang="en-US" altLang="ja-JP" sz="1200" kern="1200" dirty="0">
                <a:solidFill>
                  <a:schemeClr val="tx1"/>
                </a:solidFill>
                <a:effectLst/>
                <a:latin typeface="+mn-lt"/>
                <a:ea typeface="+mn-ea"/>
                <a:cs typeface="+mn-cs"/>
              </a:rPr>
              <a:t>IE</a:t>
            </a:r>
            <a:r>
              <a:rPr kumimoji="1" lang="ja-JP" altLang="ja-JP" sz="1200" kern="1200" dirty="0">
                <a:solidFill>
                  <a:schemeClr val="tx1"/>
                </a:solidFill>
                <a:effectLst/>
                <a:latin typeface="+mn-lt"/>
                <a:ea typeface="+mn-ea"/>
                <a:cs typeface="+mn-cs"/>
              </a:rPr>
              <a:t>を動かせば対処できます。また、コンプライアンス上データやアプリケーションを持ち出せないアプリケーションの場合に、自社のデータセンターに設置されているサーバーでこれを動かし、その操作を外部から行うといった使い方もできます。</a:t>
            </a:r>
          </a:p>
          <a:p>
            <a:r>
              <a:rPr kumimoji="1" lang="ja-JP" altLang="ja-JP" sz="1200" kern="1200" dirty="0">
                <a:solidFill>
                  <a:schemeClr val="tx1"/>
                </a:solidFill>
                <a:effectLst/>
                <a:latin typeface="+mn-lt"/>
                <a:ea typeface="+mn-ea"/>
                <a:cs typeface="+mn-cs"/>
              </a:rPr>
              <a:t>どちらも管理されたデータセンターに設置されたサーバーで動かすため、データの持ち出しは困難です。また、盗難や置き忘れで手持ちの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がなくなってしまっても、管理者がその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へのアクセスを遮断してしまえば使えなくなります。さらに、忘れがちなバックアップやセキュリティ対策など、運用管理者が、サーバーに対して一括でできることから、安全安心の担保、運用管理負担の軽減にも役立ちます。</a:t>
            </a:r>
          </a:p>
          <a:p>
            <a:r>
              <a:rPr kumimoji="1" lang="ja-JP" altLang="ja-JP" sz="1200" kern="1200" dirty="0">
                <a:solidFill>
                  <a:schemeClr val="tx1"/>
                </a:solidFill>
                <a:effectLst/>
                <a:latin typeface="+mn-lt"/>
                <a:ea typeface="+mn-ea"/>
                <a:cs typeface="+mn-cs"/>
              </a:rPr>
              <a:t>また、自宅で仕事をする場合、自宅の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からネットワークを介して会社で使っている仮想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のデスクトップを呼び出せば、職場と同じ環境をそのまま使えます。これは、災害や事故で</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が破損してしまっても使えることから、事業継続の観点からも注目されています。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ー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2507208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「デスクトップ仮想化」と「アプリケーション仮装化」は、手元の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やアプリケーションを導入する必要はありません。ならば、ネットワークに接続でき、画面表示や入出力操作の機能を動かすことができるだけの必要最小限のメモリやプロセッサでも十分です。また、プログラムや作成した文書や表などの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側に保管する必要がないので、ストレージも不要です。</a:t>
            </a:r>
          </a:p>
          <a:p>
            <a:r>
              <a:rPr kumimoji="1" lang="ja-JP" altLang="ja-JP" sz="1200" kern="1200" dirty="0">
                <a:solidFill>
                  <a:schemeClr val="tx1"/>
                </a:solidFill>
                <a:effectLst/>
                <a:latin typeface="+mn-lt"/>
                <a:ea typeface="+mn-ea"/>
                <a:cs typeface="+mn-cs"/>
              </a:rPr>
              <a:t>そこで、「デスクトップ仮想化」と「アプリケーション仮装化」の使用を前提に機能を最小限に絞ったクライアント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が作られました。これをシンクライアント（</a:t>
            </a:r>
            <a:r>
              <a:rPr kumimoji="1" lang="en-US" altLang="ja-JP" sz="1200" kern="1200" dirty="0">
                <a:solidFill>
                  <a:schemeClr val="tx1"/>
                </a:solidFill>
                <a:effectLst/>
                <a:latin typeface="+mn-lt"/>
                <a:ea typeface="+mn-ea"/>
                <a:cs typeface="+mn-cs"/>
              </a:rPr>
              <a:t>Thin Client</a:t>
            </a:r>
            <a:r>
              <a:rPr kumimoji="1" lang="ja-JP" altLang="ja-JP" sz="1200" kern="1200" dirty="0">
                <a:solidFill>
                  <a:schemeClr val="tx1"/>
                </a:solidFill>
                <a:effectLst/>
                <a:latin typeface="+mn-lt"/>
                <a:ea typeface="+mn-ea"/>
                <a:cs typeface="+mn-cs"/>
              </a:rPr>
              <a:t>）と言います。</a:t>
            </a:r>
            <a:r>
              <a:rPr kumimoji="1" lang="en-US" altLang="ja-JP" sz="1200" kern="1200" dirty="0">
                <a:solidFill>
                  <a:schemeClr val="tx1"/>
                </a:solidFill>
                <a:effectLst/>
                <a:latin typeface="+mn-lt"/>
                <a:ea typeface="+mn-ea"/>
                <a:cs typeface="+mn-cs"/>
              </a:rPr>
              <a:t>Thin</a:t>
            </a:r>
            <a:r>
              <a:rPr kumimoji="1" lang="ja-JP" altLang="ja-JP" sz="1200" kern="1200" dirty="0">
                <a:solidFill>
                  <a:schemeClr val="tx1"/>
                </a:solidFill>
                <a:effectLst/>
                <a:latin typeface="+mn-lt"/>
                <a:ea typeface="+mn-ea"/>
                <a:cs typeface="+mn-cs"/>
              </a:rPr>
              <a:t>とは、「やせた」という意味です。ちなみに、通常の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Fat</a:t>
            </a:r>
            <a:r>
              <a:rPr kumimoji="1" lang="ja-JP" altLang="ja-JP" sz="1200" kern="1200" dirty="0">
                <a:solidFill>
                  <a:schemeClr val="tx1"/>
                </a:solidFill>
                <a:effectLst/>
                <a:latin typeface="+mn-lt"/>
                <a:ea typeface="+mn-ea"/>
                <a:cs typeface="+mn-cs"/>
              </a:rPr>
              <a:t>（太った）</a:t>
            </a:r>
            <a:r>
              <a:rPr kumimoji="1" lang="en-US" altLang="ja-JP" sz="1200" kern="1200" dirty="0">
                <a:solidFill>
                  <a:schemeClr val="tx1"/>
                </a:solidFill>
                <a:effectLst/>
                <a:latin typeface="+mn-lt"/>
                <a:ea typeface="+mn-ea"/>
                <a:cs typeface="+mn-cs"/>
              </a:rPr>
              <a:t>Client</a:t>
            </a:r>
            <a:r>
              <a:rPr kumimoji="1" lang="ja-JP" altLang="ja-JP" sz="1200" kern="1200" dirty="0">
                <a:solidFill>
                  <a:schemeClr val="tx1"/>
                </a:solidFill>
                <a:effectLst/>
                <a:latin typeface="+mn-lt"/>
                <a:ea typeface="+mn-ea"/>
                <a:cs typeface="+mn-cs"/>
              </a:rPr>
              <a:t>と呼ぶことがあります。</a:t>
            </a:r>
          </a:p>
          <a:p>
            <a:r>
              <a:rPr kumimoji="1" lang="ja-JP" altLang="ja-JP" sz="1200" kern="1200" dirty="0">
                <a:solidFill>
                  <a:schemeClr val="tx1"/>
                </a:solidFill>
                <a:effectLst/>
                <a:latin typeface="+mn-lt"/>
                <a:ea typeface="+mn-ea"/>
                <a:cs typeface="+mn-cs"/>
              </a:rPr>
              <a:t>最近では、タブレットやスマートフォンのアプリで、シンクライアントの機能を実現しているものも登場しています。</a:t>
            </a:r>
          </a:p>
          <a:p>
            <a:r>
              <a:rPr kumimoji="1" lang="ja-JP" altLang="ja-JP" sz="1200" kern="1200" dirty="0">
                <a:solidFill>
                  <a:schemeClr val="tx1"/>
                </a:solidFill>
                <a:effectLst/>
                <a:latin typeface="+mn-lt"/>
                <a:ea typeface="+mn-ea"/>
                <a:cs typeface="+mn-cs"/>
              </a:rPr>
              <a:t>シンクライアントは、高い処理能力や大容量のストレージを搭載した一般の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比べて大幅に安価です。また、ユーザー個別の設定やアプリケーション、データはサーバー側で管理していますので、仮に機械が故障しても、復旧作業を行わず取り替えるだけで使用を再開できるのでユーザーの管理負担は少なくてすみます。</a:t>
            </a:r>
          </a:p>
          <a:p>
            <a:r>
              <a:rPr kumimoji="1" lang="ja-JP" altLang="ja-JP" sz="1200" kern="1200" dirty="0">
                <a:solidFill>
                  <a:schemeClr val="tx1"/>
                </a:solidFill>
                <a:effectLst/>
                <a:latin typeface="+mn-lt"/>
                <a:ea typeface="+mn-ea"/>
                <a:cs typeface="+mn-cs"/>
              </a:rPr>
              <a:t>また、シンクライアントにはデータは保管できませんから、サーバーに接続する手順が分からなければ、盗難に遭ってもデータが盗まれる危険はありません。セキュリティの観点からも安心です。</a:t>
            </a:r>
          </a:p>
          <a:p>
            <a:r>
              <a:rPr kumimoji="1" lang="ja-JP" altLang="ja-JP" sz="1200" kern="1200" dirty="0">
                <a:solidFill>
                  <a:schemeClr val="tx1"/>
                </a:solidFill>
                <a:effectLst/>
                <a:latin typeface="+mn-lt"/>
                <a:ea typeface="+mn-ea"/>
                <a:cs typeface="+mn-cs"/>
              </a:rPr>
              <a:t>「シンクライアント」は、このような機能を絞り込んだ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の名称として使われていますが、「シンクライアントが利用できる仮想化方式」すなわち、「デスクトップ仮想化」と「アプリケーション仮装化」の総称としても使われる場合があります。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28</a:t>
            </a:fld>
            <a:endParaRPr kumimoji="1" lang="ja-JP" altLang="en-US"/>
          </a:p>
        </p:txBody>
      </p:sp>
    </p:spTree>
    <p:extLst>
      <p:ext uri="{BB962C8B-B14F-4D97-AF65-F5344CB8AC3E}">
        <p14:creationId xmlns:p14="http://schemas.microsoft.com/office/powerpoint/2010/main" val="172495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a:t>
            </a:r>
            <a:r>
              <a:rPr kumimoji="1" lang="en-US" altLang="ja-JP" sz="1200" kern="1200" dirty="0" err="1">
                <a:solidFill>
                  <a:schemeClr val="tx1"/>
                </a:solidFill>
                <a:effectLst/>
                <a:latin typeface="+mn-lt"/>
                <a:ea typeface="+mn-ea"/>
                <a:cs typeface="+mn-cs"/>
              </a:rPr>
              <a:t>Chromebook</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今、</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という新しいタイプのノート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が、注目されています。米</a:t>
            </a:r>
            <a:r>
              <a:rPr kumimoji="1" lang="en-US" altLang="ja-JP" sz="1200" kern="1200" dirty="0">
                <a:solidFill>
                  <a:schemeClr val="tx1"/>
                </a:solidFill>
                <a:effectLst/>
                <a:latin typeface="+mn-lt"/>
                <a:ea typeface="+mn-ea"/>
                <a:cs typeface="+mn-cs"/>
              </a:rPr>
              <a:t>Gartner </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2015</a:t>
            </a:r>
            <a:r>
              <a:rPr kumimoji="1" lang="ja-JP" altLang="ja-JP" sz="1200" kern="1200" dirty="0">
                <a:solidFill>
                  <a:schemeClr val="tx1"/>
                </a:solidFill>
                <a:effectLst/>
                <a:latin typeface="+mn-lt"/>
                <a:ea typeface="+mn-ea"/>
                <a:cs typeface="+mn-cs"/>
              </a:rPr>
              <a:t>年、全世界の</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Chromebook</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の販売台数は、</a:t>
            </a:r>
            <a:r>
              <a:rPr kumimoji="1" lang="en-US" altLang="ja-JP" sz="1200" kern="1200" dirty="0">
                <a:solidFill>
                  <a:schemeClr val="tx1"/>
                </a:solidFill>
                <a:effectLst/>
                <a:latin typeface="+mn-lt"/>
                <a:ea typeface="+mn-ea"/>
                <a:cs typeface="+mn-cs"/>
              </a:rPr>
              <a:t>730</a:t>
            </a:r>
            <a:r>
              <a:rPr kumimoji="1" lang="ja-JP" altLang="ja-JP" sz="1200" kern="1200" dirty="0">
                <a:solidFill>
                  <a:schemeClr val="tx1"/>
                </a:solidFill>
                <a:effectLst/>
                <a:latin typeface="+mn-lt"/>
                <a:ea typeface="+mn-ea"/>
                <a:cs typeface="+mn-cs"/>
              </a:rPr>
              <a:t>万台に達し、</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やタブレットが、二桁を超えて大幅な減少している中、</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年に比べ</a:t>
            </a:r>
            <a:r>
              <a:rPr kumimoji="1" lang="en-US" altLang="ja-JP" sz="1200" kern="1200" dirty="0">
                <a:solidFill>
                  <a:schemeClr val="tx1"/>
                </a:solidFill>
                <a:effectLst/>
                <a:latin typeface="+mn-lt"/>
                <a:ea typeface="+mn-ea"/>
                <a:cs typeface="+mn-cs"/>
              </a:rPr>
              <a:t>27%</a:t>
            </a:r>
            <a:r>
              <a:rPr kumimoji="1" lang="ja-JP" altLang="ja-JP" sz="1200" kern="1200" dirty="0">
                <a:solidFill>
                  <a:schemeClr val="tx1"/>
                </a:solidFill>
                <a:effectLst/>
                <a:latin typeface="+mn-lt"/>
                <a:ea typeface="+mn-ea"/>
                <a:cs typeface="+mn-cs"/>
              </a:rPr>
              <a:t>の成長になると予測しています。</a:t>
            </a:r>
          </a:p>
          <a:p>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が開発した</a:t>
            </a:r>
            <a:r>
              <a:rPr kumimoji="1" lang="en-US" altLang="ja-JP" sz="1200" kern="1200" dirty="0">
                <a:solidFill>
                  <a:schemeClr val="tx1"/>
                </a:solidFill>
                <a:effectLst/>
                <a:latin typeface="+mn-lt"/>
                <a:ea typeface="+mn-ea"/>
                <a:cs typeface="+mn-cs"/>
              </a:rPr>
              <a:t>Chrome</a:t>
            </a:r>
            <a:r>
              <a:rPr kumimoji="1" lang="ja-JP" altLang="ja-JP" sz="1200" kern="1200" dirty="0">
                <a:solidFill>
                  <a:schemeClr val="tx1"/>
                </a:solidFill>
                <a:effectLst/>
                <a:latin typeface="+mn-lt"/>
                <a:ea typeface="+mn-ea"/>
                <a:cs typeface="+mn-cs"/>
              </a:rPr>
              <a:t>ブラウザを動かすことに特化した基本ソフト</a:t>
            </a:r>
            <a:r>
              <a:rPr kumimoji="1" lang="en-US" altLang="ja-JP" sz="1200" kern="1200" dirty="0">
                <a:solidFill>
                  <a:schemeClr val="tx1"/>
                </a:solidFill>
                <a:effectLst/>
                <a:latin typeface="+mn-lt"/>
                <a:ea typeface="+mn-ea"/>
                <a:cs typeface="+mn-cs"/>
              </a:rPr>
              <a:t>Chrome OS</a:t>
            </a:r>
            <a:r>
              <a:rPr kumimoji="1" lang="ja-JP" altLang="ja-JP" sz="1200" kern="1200" dirty="0">
                <a:solidFill>
                  <a:schemeClr val="tx1"/>
                </a:solidFill>
                <a:effectLst/>
                <a:latin typeface="+mn-lt"/>
                <a:ea typeface="+mn-ea"/>
                <a:cs typeface="+mn-cs"/>
              </a:rPr>
              <a:t>を搭載したノート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のことです。</a:t>
            </a:r>
          </a:p>
          <a:p>
            <a:r>
              <a:rPr kumimoji="1" lang="ja-JP" altLang="ja-JP" sz="1200" kern="1200" dirty="0">
                <a:solidFill>
                  <a:schemeClr val="tx1"/>
                </a:solidFill>
                <a:effectLst/>
                <a:latin typeface="+mn-lt"/>
                <a:ea typeface="+mn-ea"/>
                <a:cs typeface="+mn-cs"/>
              </a:rPr>
              <a:t>ブラウザしか動かないというシンプルな機能に特化することで、高速な</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や大量のメモリが不要となりました。また、アプリを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にインストールせず、ブラウザを介して、クラウド・サービスとして利用するため、プログラムやデータを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保管する必要はなく、大容量のストレージもいりません。同時にデータ流出の危険も減り、バックアップも不要です。さらに、機能がシンプルなために、脆弱性が少なくウイルスに狙われる危険も減り安全性も高まります。また、ユーザーが使えるアプリケーションの選択やデータの範囲などの権限設定も管理者が、一括して管理画面から行うことができるなど、</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を個別に配布することに比べ、運用管理負担を大幅に削減することができます。</a:t>
            </a:r>
          </a:p>
          <a:p>
            <a:r>
              <a:rPr kumimoji="1" lang="ja-JP" altLang="ja-JP" sz="1200" kern="1200" dirty="0">
                <a:solidFill>
                  <a:schemeClr val="tx1"/>
                </a:solidFill>
                <a:effectLst/>
                <a:latin typeface="+mn-lt"/>
                <a:ea typeface="+mn-ea"/>
                <a:cs typeface="+mn-cs"/>
              </a:rPr>
              <a:t>これまで「何でもできる」ことを追求し開発されてきた</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などの汎用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には、快適に動かすためには高性能なハードウェアが必要でしたが、あえて機能を絞り込むことによって、軽量で安価なノート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を実現したのです。</a:t>
            </a:r>
          </a:p>
          <a:p>
            <a:r>
              <a:rPr kumimoji="1" lang="ja-JP" altLang="ja-JP" sz="1200" kern="1200" dirty="0">
                <a:solidFill>
                  <a:schemeClr val="tx1"/>
                </a:solidFill>
                <a:effectLst/>
                <a:latin typeface="+mn-lt"/>
                <a:ea typeface="+mn-ea"/>
                <a:cs typeface="+mn-cs"/>
              </a:rPr>
              <a:t>かつて、メール、表計算や文書作成などは、</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に導入されたアプリに頼っていましたが、今ではブラウザを介してクラウドで利用できるようになっています。その他の業務アプリケーションもクラウドで利用できるものが増えています。</a:t>
            </a:r>
          </a:p>
          <a:p>
            <a:r>
              <a:rPr kumimoji="1" lang="ja-JP" altLang="ja-JP" sz="1200" kern="1200" dirty="0">
                <a:solidFill>
                  <a:schemeClr val="tx1"/>
                </a:solidFill>
                <a:effectLst/>
                <a:latin typeface="+mn-lt"/>
                <a:ea typeface="+mn-ea"/>
                <a:cs typeface="+mn-cs"/>
              </a:rPr>
              <a:t>多くの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ユーザーを抱える企業や教育機関は、セキュリティ上の心配が少なく、運用管理側の負担も少ない</a:t>
            </a:r>
            <a:r>
              <a:rPr kumimoji="1" lang="en-US" altLang="ja-JP" sz="1200" kern="1200" dirty="0" err="1">
                <a:solidFill>
                  <a:schemeClr val="tx1"/>
                </a:solidFill>
                <a:effectLst/>
                <a:latin typeface="+mn-lt"/>
                <a:ea typeface="+mn-ea"/>
                <a:cs typeface="+mn-cs"/>
              </a:rPr>
              <a:t>Chromebook</a:t>
            </a:r>
            <a:r>
              <a:rPr kumimoji="1" lang="ja-JP" altLang="ja-JP" sz="1200" kern="1200" dirty="0">
                <a:solidFill>
                  <a:schemeClr val="tx1"/>
                </a:solidFill>
                <a:effectLst/>
                <a:latin typeface="+mn-lt"/>
                <a:ea typeface="+mn-ea"/>
                <a:cs typeface="+mn-cs"/>
              </a:rPr>
              <a:t>に注目しています。まだ</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でなければできないことや使い勝手で、従来型のノート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が必要だとの声も少なくはありませんが、ネットワーク環境やクラウド・サービスの充実とともに、新たな選択肢としてその地位を確立してゆくことになるでしょう。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29</a:t>
            </a:fld>
            <a:endParaRPr kumimoji="1" lang="ja-JP" altLang="en-US"/>
          </a:p>
        </p:txBody>
      </p:sp>
    </p:spTree>
    <p:extLst>
      <p:ext uri="{BB962C8B-B14F-4D97-AF65-F5344CB8AC3E}">
        <p14:creationId xmlns:p14="http://schemas.microsoft.com/office/powerpoint/2010/main" val="2126676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クライアントの仮想化は、ひとつのクライアント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上に複数の異なるオペレーティング・システムを同時に稼働させる技術です。</a:t>
            </a:r>
          </a:p>
          <a:p>
            <a:r>
              <a:rPr kumimoji="1" lang="ja-JP" altLang="ja-JP" sz="1200" kern="1200" dirty="0">
                <a:solidFill>
                  <a:schemeClr val="tx1"/>
                </a:solidFill>
                <a:effectLst/>
                <a:latin typeface="+mn-lt"/>
                <a:ea typeface="+mn-ea"/>
                <a:cs typeface="+mn-cs"/>
              </a:rPr>
              <a:t>本来、ひとりのユーザーに占有使用されるクライアント</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に、複数の仮想マシンを動かし異なるオペレーティング・システムを稼働させるのは、プログラムやデータの互換性を確保するためです。</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Window 7</a:t>
            </a:r>
            <a:r>
              <a:rPr kumimoji="1" lang="ja-JP" altLang="ja-JP" sz="1200" kern="1200" dirty="0">
                <a:solidFill>
                  <a:schemeClr val="tx1"/>
                </a:solidFill>
                <a:effectLst/>
                <a:latin typeface="+mn-lt"/>
                <a:ea typeface="+mn-ea"/>
                <a:cs typeface="+mn-cs"/>
              </a:rPr>
              <a:t>と言われる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用のオペレーティング・システム上で、「</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モード」と呼ばれる仮想化の機能が動きます。この機能は</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の前のバージョンである</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を動かすことができる仮想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a:t>
            </a:r>
            <a:r>
              <a:rPr kumimoji="1" lang="en-US" altLang="ja-JP" sz="1200" kern="1200" dirty="0">
                <a:solidFill>
                  <a:schemeClr val="tx1"/>
                </a:solidFill>
                <a:effectLst/>
                <a:latin typeface="+mn-lt"/>
                <a:ea typeface="+mn-ea"/>
                <a:cs typeface="+mn-cs"/>
              </a:rPr>
              <a:t>Windows7</a:t>
            </a:r>
            <a:r>
              <a:rPr kumimoji="1" lang="ja-JP" altLang="ja-JP" sz="1200" kern="1200" dirty="0">
                <a:solidFill>
                  <a:schemeClr val="tx1"/>
                </a:solidFill>
                <a:effectLst/>
                <a:latin typeface="+mn-lt"/>
                <a:ea typeface="+mn-ea"/>
                <a:cs typeface="+mn-cs"/>
              </a:rPr>
              <a:t>の中に作ります。この上で、</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を動かせば、一台の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の上で、同時に</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を同時に稼働させることができます。</a:t>
            </a:r>
          </a:p>
          <a:p>
            <a:r>
              <a:rPr kumimoji="1" lang="ja-JP" altLang="ja-JP" sz="1200" kern="1200" dirty="0">
                <a:solidFill>
                  <a:schemeClr val="tx1"/>
                </a:solidFill>
                <a:effectLst/>
                <a:latin typeface="+mn-lt"/>
                <a:ea typeface="+mn-ea"/>
                <a:cs typeface="+mn-cs"/>
              </a:rPr>
              <a:t>このようなことが必要になるのは、</a:t>
            </a:r>
            <a:r>
              <a:rPr kumimoji="1" lang="en-US" altLang="ja-JP" sz="1200" kern="1200" dirty="0">
                <a:solidFill>
                  <a:schemeClr val="tx1"/>
                </a:solidFill>
                <a:effectLst/>
                <a:latin typeface="+mn-lt"/>
                <a:ea typeface="+mn-ea"/>
                <a:cs typeface="+mn-cs"/>
              </a:rPr>
              <a:t>Windows XP</a:t>
            </a:r>
            <a:r>
              <a:rPr kumimoji="1" lang="ja-JP" altLang="ja-JP" sz="1200" kern="1200" dirty="0">
                <a:solidFill>
                  <a:schemeClr val="tx1"/>
                </a:solidFill>
                <a:effectLst/>
                <a:latin typeface="+mn-lt"/>
                <a:ea typeface="+mn-ea"/>
                <a:cs typeface="+mn-cs"/>
              </a:rPr>
              <a:t>では動くが</a:t>
            </a:r>
            <a:r>
              <a:rPr kumimoji="1" lang="en-US" altLang="ja-JP" sz="1200" kern="1200" dirty="0">
                <a:solidFill>
                  <a:schemeClr val="tx1"/>
                </a:solidFill>
                <a:effectLst/>
                <a:latin typeface="+mn-lt"/>
                <a:ea typeface="+mn-ea"/>
                <a:cs typeface="+mn-cs"/>
              </a:rPr>
              <a:t>Windows 7</a:t>
            </a:r>
            <a:r>
              <a:rPr kumimoji="1" lang="ja-JP" altLang="ja-JP" sz="1200" kern="1200" dirty="0">
                <a:solidFill>
                  <a:schemeClr val="tx1"/>
                </a:solidFill>
                <a:effectLst/>
                <a:latin typeface="+mn-lt"/>
                <a:ea typeface="+mn-ea"/>
                <a:cs typeface="+mn-cs"/>
              </a:rPr>
              <a:t>では動かないソフトウェアがあるからです。バージョンアップのためにこれを移行するとなると、プログラムの修正やテスト、購入したパッケージ・ソフトウェアであれば、バージョンアップしなければなりません。そのための作業の手間や費用は、台数が多ければ多いほど、大きな負担となります。しかし、この機能を使えば、</a:t>
            </a:r>
            <a:r>
              <a:rPr kumimoji="1" lang="en-US" altLang="ja-JP" sz="1200" kern="1200" dirty="0">
                <a:solidFill>
                  <a:schemeClr val="tx1"/>
                </a:solidFill>
                <a:effectLst/>
                <a:latin typeface="+mn-lt"/>
                <a:ea typeface="+mn-ea"/>
                <a:cs typeface="+mn-cs"/>
              </a:rPr>
              <a:t>XP</a:t>
            </a:r>
            <a:r>
              <a:rPr kumimoji="1" lang="ja-JP" altLang="ja-JP" sz="1200" kern="1200" dirty="0">
                <a:solidFill>
                  <a:schemeClr val="tx1"/>
                </a:solidFill>
                <a:effectLst/>
                <a:latin typeface="+mn-lt"/>
                <a:ea typeface="+mn-ea"/>
                <a:cs typeface="+mn-cs"/>
              </a:rPr>
              <a:t>用として開発、購入したソフトウェアを無駄にしないですむのです。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Apple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上で</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を動かすクライアント仮想化のソフトウェアもあります。これを使えば、一台の</a:t>
            </a:r>
            <a:r>
              <a:rPr kumimoji="1" lang="en-US" altLang="ja-JP" sz="1200" kern="1200" dirty="0">
                <a:solidFill>
                  <a:schemeClr val="tx1"/>
                </a:solidFill>
                <a:effectLst/>
                <a:latin typeface="+mn-lt"/>
                <a:ea typeface="+mn-ea"/>
                <a:cs typeface="+mn-cs"/>
              </a:rPr>
              <a:t>Mac PC</a:t>
            </a:r>
            <a:r>
              <a:rPr kumimoji="1" lang="ja-JP" altLang="ja-JP" sz="1200" kern="1200" dirty="0">
                <a:solidFill>
                  <a:schemeClr val="tx1"/>
                </a:solidFill>
                <a:effectLst/>
                <a:latin typeface="+mn-lt"/>
                <a:ea typeface="+mn-ea"/>
                <a:cs typeface="+mn-cs"/>
              </a:rPr>
              <a:t>で</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を同時に動かすことができます。そのため、それぞれでしか動かないが、どちらも使いたいと言ったときに、ふたつの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を用意する必要はありません。また、データも相互にやりとりできますので、大変便利です。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30</a:t>
            </a:fld>
            <a:endParaRPr kumimoji="1" lang="ja-JP" altLang="en-US"/>
          </a:p>
        </p:txBody>
      </p:sp>
    </p:spTree>
    <p:extLst>
      <p:ext uri="{BB962C8B-B14F-4D97-AF65-F5344CB8AC3E}">
        <p14:creationId xmlns:p14="http://schemas.microsoft.com/office/powerpoint/2010/main" val="682601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【図解】コレ１枚で分かるストレージの仮想化</a:t>
            </a:r>
          </a:p>
          <a:p>
            <a:r>
              <a:rPr kumimoji="1" lang="ja-JP" altLang="ja-JP" sz="1200" kern="1200" dirty="0">
                <a:solidFill>
                  <a:schemeClr val="tx1"/>
                </a:solidFill>
                <a:effectLst/>
                <a:latin typeface="+mn-lt"/>
                <a:ea typeface="+mn-ea"/>
                <a:cs typeface="+mn-cs"/>
              </a:rPr>
              <a:t>ストレージ仮想化は、ハードウェアの物理的な制限・制約からの解放するために使われる技術です。</a:t>
            </a:r>
          </a:p>
          <a:p>
            <a:r>
              <a:rPr kumimoji="1" lang="ja-JP" altLang="ja-JP" sz="1200" kern="1200" dirty="0">
                <a:solidFill>
                  <a:schemeClr val="tx1"/>
                </a:solidFill>
                <a:effectLst/>
                <a:latin typeface="+mn-lt"/>
                <a:ea typeface="+mn-ea"/>
                <a:cs typeface="+mn-cs"/>
              </a:rPr>
              <a:t>例えば、ストレージの物理的容量は、使っている／いないに関わらず、「</a:t>
            </a:r>
            <a:r>
              <a:rPr kumimoji="1" lang="en-US" altLang="ja-JP" sz="1200" kern="1200" dirty="0">
                <a:solidFill>
                  <a:schemeClr val="tx1"/>
                </a:solidFill>
                <a:effectLst/>
                <a:latin typeface="+mn-lt"/>
                <a:ea typeface="+mn-ea"/>
                <a:cs typeface="+mn-cs"/>
              </a:rPr>
              <a:t>128GB</a:t>
            </a:r>
            <a:r>
              <a:rPr kumimoji="1" lang="ja-JP" altLang="ja-JP" sz="1200" kern="1200" dirty="0">
                <a:solidFill>
                  <a:schemeClr val="tx1"/>
                </a:solidFill>
                <a:effectLst/>
                <a:latin typeface="+mn-lt"/>
                <a:ea typeface="+mn-ea"/>
                <a:cs typeface="+mn-cs"/>
              </a:rPr>
              <a:t>」というように物理的に決まってしまいます。このストレージをサーバー個別に割り当て、そこでしか使えないのでは、複数サーバーを使っている場合などは非効率です。そこで複数ストレージをひとつにまとめ、複数サーバーで共用し必要な容量だけを割り当てることで使用効率を高めることができます。</a:t>
            </a:r>
          </a:p>
          <a:p>
            <a:r>
              <a:rPr kumimoji="1" lang="ja-JP" altLang="ja-JP" sz="1200" kern="1200" dirty="0">
                <a:solidFill>
                  <a:schemeClr val="tx1"/>
                </a:solidFill>
                <a:effectLst/>
                <a:latin typeface="+mn-lt"/>
                <a:ea typeface="+mn-ea"/>
                <a:cs typeface="+mn-cs"/>
              </a:rPr>
              <a:t>また、シンプロビジョニングや重複排除という技術で使用効率や利便性をさらに高めることができます。</a:t>
            </a:r>
          </a:p>
          <a:p>
            <a:r>
              <a:rPr kumimoji="1" lang="ja-JP" altLang="ja-JP" sz="1200" kern="1200" dirty="0">
                <a:solidFill>
                  <a:schemeClr val="tx1"/>
                </a:solidFill>
                <a:effectLst/>
                <a:latin typeface="+mn-lt"/>
                <a:ea typeface="+mn-ea"/>
                <a:cs typeface="+mn-cs"/>
              </a:rPr>
              <a:t>シンプロビジョニングは、物理ストレージの容量を実際より多くあるようにサーバー上のオペレーティングシステム（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）に見せかける技術です。これまでなら、物理ストレージの容量が変われば、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への設定変更が必要でした。しかし、この技術を使えば、</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最初から大きな容量で設定しておき、実際にはその時点で使う容量だけを用意し、足らなくなった容量を物理的に補充するだけで設定の変更が不要になります。これにより容量を節約できると共に運用負担が軽減できます。</a:t>
            </a:r>
          </a:p>
          <a:p>
            <a:r>
              <a:rPr kumimoji="1" lang="ja-JP" altLang="ja-JP" sz="1200" kern="1200" dirty="0">
                <a:solidFill>
                  <a:schemeClr val="tx1"/>
                </a:solidFill>
                <a:effectLst/>
                <a:latin typeface="+mn-lt"/>
                <a:ea typeface="+mn-ea"/>
                <a:cs typeface="+mn-cs"/>
              </a:rPr>
              <a:t>重複排除は、データの重複している部分を削減し、ストレージの使用効率を高める技術です。例えば、電子メールでファイルを添付して同時に複数の人に送信すると、同じファイルのコピーがいくつも作られてしまいます。この重複データを削除してデータ容量を削減する一方で、ユーザーには、これまでと変わらず複数のファイルがそこにあるように見せかけることができます。このように、ユーザーに意識させずストレージの容量を減らすことができるのです。</a:t>
            </a:r>
          </a:p>
          <a:p>
            <a:r>
              <a:rPr kumimoji="1" lang="ja-JP" altLang="ja-JP" sz="1200" kern="1200" dirty="0">
                <a:solidFill>
                  <a:schemeClr val="tx1"/>
                </a:solidFill>
                <a:effectLst/>
                <a:latin typeface="+mn-lt"/>
                <a:ea typeface="+mn-ea"/>
                <a:cs typeface="+mn-cs"/>
              </a:rPr>
              <a:t>ビッグデータの時代となり、ストレージの需要が高まる中、効率よくストレージを利用し、運用や管理の負担を軽減することへの需要は、益々高まってくるでしょう。</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3560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32</a:t>
            </a:fld>
            <a:endParaRPr lang="en-US" altLang="ja-JP"/>
          </a:p>
        </p:txBody>
      </p:sp>
      <p:sp>
        <p:nvSpPr>
          <p:cNvPr id="761858" name="Rectangle 2"/>
          <p:cNvSpPr>
            <a:spLocks noGrp="1" noRot="1" noChangeAspect="1" noChangeArrowheads="1" noTextEdit="1"/>
          </p:cNvSpPr>
          <p:nvPr>
            <p:ph type="sldImg"/>
          </p:nvPr>
        </p:nvSpPr>
        <p:spPr>
          <a:xfrm>
            <a:off x="1141413" y="684213"/>
            <a:ext cx="4576762" cy="3432175"/>
          </a:xfrm>
          <a:ln/>
        </p:spPr>
      </p:sp>
      <p:sp>
        <p:nvSpPr>
          <p:cNvPr id="761859" name="Rectangle 3"/>
          <p:cNvSpPr>
            <a:spLocks noGrp="1" noChangeArrowheads="1"/>
          </p:cNvSpPr>
          <p:nvPr>
            <p:ph type="body" idx="1"/>
          </p:nvPr>
        </p:nvSpPr>
        <p:spPr>
          <a:xfrm>
            <a:off x="684681" y="4343440"/>
            <a:ext cx="5488640" cy="4115603"/>
          </a:xfrm>
        </p:spPr>
        <p:txBody>
          <a:bodyPr/>
          <a:lstStyle/>
          <a:p>
            <a:r>
              <a:rPr kumimoji="1" lang="ja-JP" altLang="ja-JP" sz="1200" kern="1200" dirty="0">
                <a:solidFill>
                  <a:schemeClr val="tx1"/>
                </a:solidFill>
                <a:effectLst/>
                <a:latin typeface="+mn-lt"/>
                <a:ea typeface="+mn-ea"/>
                <a:cs typeface="+mn-cs"/>
              </a:rPr>
              <a:t>従来、ネットワークの構築は異なる役割や機能を持つ多数の機器をケーブルで接続し、それぞれに手間のかかる設定が必要でした。この常識を変えたのが、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Networking</a:t>
            </a:r>
            <a:r>
              <a:rPr kumimoji="1" lang="ja-JP" altLang="ja-JP" sz="1200" kern="1200" dirty="0">
                <a:solidFill>
                  <a:schemeClr val="tx1"/>
                </a:solidFill>
                <a:effectLst/>
                <a:latin typeface="+mn-lt"/>
                <a:ea typeface="+mn-ea"/>
                <a:cs typeface="+mn-cs"/>
              </a:rPr>
              <a:t>）です。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とは、ルーターやスイッチなどのネットワーク機器の構成や接続ルートなどを、機器の導入や配線などの作業をしなくても、ソフトウェアへの設定だけで実現する技術の総称です。例えば、異なる複数企業のシステム機器が混在して設置されているデータセンターの場合、従来は、独立性を保証するため、それぞれに機器もネットワークも分離して別々に管理しなければなりませんでした。しかし、</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であれば、全てをひとつの物理的なネットワークで構成し、設定だけで個別独立したネットワークとして機能させることができます。</a:t>
            </a:r>
          </a:p>
          <a:p>
            <a:r>
              <a:rPr kumimoji="1" lang="ja-JP" altLang="ja-JP" sz="1200" kern="1200" dirty="0">
                <a:solidFill>
                  <a:schemeClr val="tx1"/>
                </a:solidFill>
                <a:effectLst/>
                <a:latin typeface="+mn-lt"/>
                <a:ea typeface="+mn-ea"/>
                <a:cs typeface="+mn-cs"/>
              </a:rPr>
              <a:t>またルーターやスイッチなどの機能の違う機器も必要でしたが、設定だけで必要とする機能構成をソフトウェア的に実現することができる</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Network Functions Virtualization</a:t>
            </a:r>
            <a:r>
              <a:rPr kumimoji="1" lang="ja-JP" altLang="ja-JP" sz="1200" kern="1200" dirty="0">
                <a:solidFill>
                  <a:schemeClr val="tx1"/>
                </a:solidFill>
                <a:effectLst/>
                <a:latin typeface="+mn-lt"/>
                <a:ea typeface="+mn-ea"/>
                <a:cs typeface="+mn-cs"/>
              </a:rPr>
              <a:t>：ネットワーク機能の仮想化）も使われはじめています。これまでのネットワークは個別の機能を持たせた専用ハードウェアを使い、これを組み合わせて使うことでネットワークの機能を実現していました。それを</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では、汎用サーバー上でアプリケーションとして各種機能を提供することで、物理的にバラバラな専用機と比較して、ネットワークの構築や構成の追加・変更が容易になり、ベンダーへの依存度も軽減できる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を使えば、全体を一元的に集中制御できるので個々のネットワーク機器の設定や管理に手間がかかりません。さらに利用目的に応じた「ポリシー」に応じてネットワークの特性を自由に制御できるようになりました。ポリシーとは、どのように扱うかの方針や制約条件を体系的かつ具体的に定めた規範のことです。例えば、セキュリティを高度に保ちたい、負荷分散を行いたい、音声や映像は途切れないように優先的に処理したいといったアプリケーションに応じたポリシーを設定し、それに応じてネットワーク全体の挙動を制御できるようになったのです。</a:t>
            </a:r>
          </a:p>
          <a:p>
            <a:r>
              <a:rPr kumimoji="1" lang="ja-JP" altLang="ja-JP" sz="1200" kern="1200" dirty="0">
                <a:solidFill>
                  <a:schemeClr val="tx1"/>
                </a:solidFill>
                <a:effectLst/>
                <a:latin typeface="+mn-lt"/>
                <a:ea typeface="+mn-ea"/>
                <a:cs typeface="+mn-cs"/>
              </a:rPr>
              <a:t>従来は、運用管理者がポリシーに応じて手作業でネットワーク機器の構成や設定を行っていましたが、</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により、これらの作業をネットワーク全体に対して一括して、あるいはアプリケーションからの要求に応じて自動的で対応できるようになったのです。その結果、ネットワークの運用管理負担が軽減されると共に、アプリケーションの変更に即応できる柔軟なネットワークが実現したのです。</a:t>
            </a:r>
          </a:p>
          <a:p>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Internet of Things</a:t>
            </a:r>
            <a:r>
              <a:rPr kumimoji="1" lang="ja-JP" altLang="ja-JP" sz="1200" kern="1200" dirty="0">
                <a:solidFill>
                  <a:schemeClr val="tx1"/>
                </a:solidFill>
                <a:effectLst/>
                <a:latin typeface="+mn-lt"/>
                <a:ea typeface="+mn-ea"/>
                <a:cs typeface="+mn-cs"/>
              </a:rPr>
              <a:t>／モノのインターネット）の普及に向けても注目されています。従来のネットワークでは、</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で求められる膨大なデバイスやデータ･トラフィック量の変化、様々なサービスレベルへの対応に限界があるからです。</a:t>
            </a:r>
          </a:p>
          <a:p>
            <a:r>
              <a:rPr kumimoji="1" lang="ja-JP" altLang="ja-JP" sz="1200" kern="1200" dirty="0">
                <a:solidFill>
                  <a:schemeClr val="tx1"/>
                </a:solidFill>
                <a:effectLst/>
                <a:latin typeface="+mn-lt"/>
                <a:ea typeface="+mn-ea"/>
                <a:cs typeface="+mn-cs"/>
              </a:rPr>
              <a:t>ネットワーク構成や機能・サービスの高度な柔軟性</a:t>
            </a:r>
          </a:p>
          <a:p>
            <a:r>
              <a:rPr kumimoji="1" lang="ja-JP" altLang="ja-JP" sz="1200" kern="1200" dirty="0">
                <a:solidFill>
                  <a:schemeClr val="tx1"/>
                </a:solidFill>
                <a:effectLst/>
                <a:latin typeface="+mn-lt"/>
                <a:ea typeface="+mn-ea"/>
                <a:cs typeface="+mn-cs"/>
              </a:rPr>
              <a:t>ネットワークの拡張性や耐障害性</a:t>
            </a:r>
          </a:p>
          <a:p>
            <a:r>
              <a:rPr kumimoji="1" lang="ja-JP" altLang="ja-JP" sz="1200" kern="1200" dirty="0">
                <a:solidFill>
                  <a:schemeClr val="tx1"/>
                </a:solidFill>
                <a:effectLst/>
                <a:latin typeface="+mn-lt"/>
                <a:ea typeface="+mn-ea"/>
                <a:cs typeface="+mn-cs"/>
              </a:rPr>
              <a:t>オープン･スタンダードへの対応</a:t>
            </a:r>
          </a:p>
          <a:p>
            <a:r>
              <a:rPr kumimoji="1" lang="ja-JP" altLang="ja-JP" sz="1200" kern="1200" dirty="0">
                <a:solidFill>
                  <a:schemeClr val="tx1"/>
                </a:solidFill>
                <a:effectLst/>
                <a:latin typeface="+mn-lt"/>
                <a:ea typeface="+mn-ea"/>
                <a:cs typeface="+mn-cs"/>
              </a:rPr>
              <a:t>こうした要求に対応するための中核技術として期待されているのです。つまりネットワークの構成や機器が持つ機能を仮想化することによって、柔軟性や拡張性を実現できるとともに、ネットワーク資源のより効率的な共有を可能にすることができるからです。</a:t>
            </a:r>
          </a:p>
          <a:p>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の普及と共に、</a:t>
            </a:r>
            <a:r>
              <a:rPr kumimoji="1" lang="en-US" altLang="ja-JP" sz="1200" kern="1200" dirty="0">
                <a:solidFill>
                  <a:schemeClr val="tx1"/>
                </a:solidFill>
                <a:effectLst/>
                <a:latin typeface="+mn-lt"/>
                <a:ea typeface="+mn-ea"/>
                <a:cs typeface="+mn-cs"/>
              </a:rPr>
              <a:t>SDN</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NFV</a:t>
            </a:r>
            <a:r>
              <a:rPr kumimoji="1" lang="ja-JP" altLang="ja-JP" sz="1200" kern="1200" dirty="0">
                <a:solidFill>
                  <a:schemeClr val="tx1"/>
                </a:solidFill>
                <a:effectLst/>
                <a:latin typeface="+mn-lt"/>
                <a:ea typeface="+mn-ea"/>
                <a:cs typeface="+mn-cs"/>
              </a:rPr>
              <a:t>もまた普及してゆくことになるでしょう。</a:t>
            </a:r>
          </a:p>
          <a:p>
            <a:endParaRPr lang="ja-JP" altLang="en-US" dirty="0"/>
          </a:p>
        </p:txBody>
      </p:sp>
    </p:spTree>
    <p:extLst>
      <p:ext uri="{BB962C8B-B14F-4D97-AF65-F5344CB8AC3E}">
        <p14:creationId xmlns:p14="http://schemas.microsoft.com/office/powerpoint/2010/main" val="632253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415475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日本語の「仮想」という言葉を聞くと、「虚像の」、「実態のない」という意味を思い浮かべてしまいます。ところが、この言葉の元となった英語の「</a:t>
            </a:r>
            <a:r>
              <a:rPr kumimoji="1" lang="en-US" altLang="ja-JP" sz="1200" kern="1200" dirty="0">
                <a:solidFill>
                  <a:schemeClr val="tx1"/>
                </a:solidFill>
                <a:effectLst/>
                <a:latin typeface="+mn-lt"/>
                <a:ea typeface="+mn-ea"/>
                <a:cs typeface="+mn-cs"/>
              </a:rPr>
              <a:t>Virtual</a:t>
            </a:r>
            <a:r>
              <a:rPr kumimoji="1" lang="ja-JP" altLang="ja-JP" sz="1200" kern="1200" dirty="0">
                <a:solidFill>
                  <a:schemeClr val="tx1"/>
                </a:solidFill>
                <a:effectLst/>
                <a:latin typeface="+mn-lt"/>
                <a:ea typeface="+mn-ea"/>
                <a:cs typeface="+mn-cs"/>
              </a:rPr>
              <a:t>」は、どうもそういう意味ではないらしいのです。調べてみると、「（表面または名目上はそうでないが）事実上の／実質上の／実際の」という意味があるようです。また、ラテン語の語源を見ると「力のある〜」と記されています。</a:t>
            </a:r>
          </a:p>
          <a:p>
            <a:r>
              <a:rPr kumimoji="1" lang="ja-JP" altLang="ja-JP" sz="1200" kern="1200" dirty="0">
                <a:solidFill>
                  <a:schemeClr val="tx1"/>
                </a:solidFill>
                <a:effectLst/>
                <a:latin typeface="+mn-lt"/>
                <a:ea typeface="+mn-ea"/>
                <a:cs typeface="+mn-cs"/>
              </a:rPr>
              <a:t>辞書を引くと英語の文例には、次のような記述がありました。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 was a virtual promise.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（約束ではないが）実際には約束も同然だった。</a:t>
            </a:r>
          </a:p>
          <a:p>
            <a:r>
              <a:rPr kumimoji="1" lang="en-US" altLang="ja-JP" sz="1200" kern="1200" dirty="0">
                <a:solidFill>
                  <a:schemeClr val="tx1"/>
                </a:solidFill>
                <a:effectLst/>
                <a:latin typeface="+mn-lt"/>
                <a:ea typeface="+mn-ea"/>
                <a:cs typeface="+mn-cs"/>
              </a:rPr>
              <a:t>He was the virtual leader of the movement.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彼はその運動の事実上の指導者だった。</a:t>
            </a:r>
          </a:p>
          <a:p>
            <a:r>
              <a:rPr kumimoji="1" lang="en-US" altLang="ja-JP" sz="1200" kern="1200" dirty="0">
                <a:solidFill>
                  <a:schemeClr val="tx1"/>
                </a:solidFill>
                <a:effectLst/>
                <a:latin typeface="+mn-lt"/>
                <a:ea typeface="+mn-ea"/>
                <a:cs typeface="+mn-cs"/>
              </a:rPr>
              <a:t>He was formally a general, but he was a virtual king of this country</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　彼は公式には「将軍」ではあったが、彼はこの国の実質的国王だった。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このように見ていくと、私たちが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の用語として使っている「仮想化＝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」は、次のような意味と理解するのが、自然かも知れません。</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「物理的実態とは異なるが実質的機能を実現する仕組み」</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仮想化は決して、「虚像で実態のないシステムを作り出す仕組み」ではないのです。</a:t>
            </a:r>
          </a:p>
          <a:p>
            <a:r>
              <a:rPr kumimoji="1" lang="ja-JP" altLang="ja-JP" sz="1200" kern="1200" dirty="0">
                <a:solidFill>
                  <a:schemeClr val="tx1"/>
                </a:solidFill>
                <a:effectLst/>
                <a:latin typeface="+mn-lt"/>
                <a:ea typeface="+mn-ea"/>
                <a:cs typeface="+mn-cs"/>
              </a:rPr>
              <a:t>つまり、サーバーやストレージ、ネットワークの物理的な構成や機能、性能とは異なる形態をしているが、実質的には、これと同様の役割を果たす仕組みを実現する技術と考える方が現実に即しています。</a:t>
            </a:r>
          </a:p>
          <a:p>
            <a:r>
              <a:rPr kumimoji="1" lang="ja-JP" altLang="ja-JP" sz="1200" kern="1200" dirty="0">
                <a:solidFill>
                  <a:schemeClr val="tx1"/>
                </a:solidFill>
                <a:effectLst/>
                <a:latin typeface="+mn-lt"/>
                <a:ea typeface="+mn-ea"/>
                <a:cs typeface="+mn-cs"/>
              </a:rPr>
              <a:t>私たちは、物理的な実態がそこになければ、その存在を認めにくいものです。しかし、考えてみれば、物理的実態にかかわらず、必要な機器構成や機能、性能と同等のものが、実質的に使えるのならば十分です。</a:t>
            </a:r>
          </a:p>
          <a:p>
            <a:r>
              <a:rPr kumimoji="1" lang="ja-JP" altLang="ja-JP" sz="1200" kern="1200" dirty="0">
                <a:solidFill>
                  <a:schemeClr val="tx1"/>
                </a:solidFill>
                <a:effectLst/>
                <a:latin typeface="+mn-lt"/>
                <a:ea typeface="+mn-ea"/>
                <a:cs typeface="+mn-cs"/>
              </a:rPr>
              <a:t>「仮想化」とは、まさに物理的なシステム資源とは異なるが「実質的」には、物理的なシステム資源と同等の扱いができるものを実現し、ユーザーに提供する仕組みなのです。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3427717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891484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931259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クラウド・コンピューティングとは、「コンピュータの機能や性能を共同利用するための仕組み」で、「クラウド」と略されることもあります。例えば、大手クラウド事業者のひとつである</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の子会社・</a:t>
            </a:r>
            <a:r>
              <a:rPr kumimoji="1" lang="en-US" altLang="ja-JP" sz="1200" kern="1200" dirty="0">
                <a:solidFill>
                  <a:schemeClr val="tx1"/>
                </a:solidFill>
                <a:effectLst/>
                <a:latin typeface="+mn-lt"/>
                <a:ea typeface="+mn-ea"/>
                <a:cs typeface="+mn-cs"/>
              </a:rPr>
              <a:t>Amazon Web Services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）は、数百万台ものサーバー・コンピュータを所有していると言われています。ちなみに、日本全国で所有されているサーバーは約</a:t>
            </a:r>
            <a:r>
              <a:rPr kumimoji="1" lang="en-US" altLang="ja-JP" sz="1200" kern="1200" dirty="0">
                <a:solidFill>
                  <a:schemeClr val="tx1"/>
                </a:solidFill>
                <a:effectLst/>
                <a:latin typeface="+mn-lt"/>
                <a:ea typeface="+mn-ea"/>
                <a:cs typeface="+mn-cs"/>
              </a:rPr>
              <a:t>250</a:t>
            </a:r>
            <a:r>
              <a:rPr kumimoji="1" lang="ja-JP" altLang="ja-JP" sz="1200" kern="1200">
                <a:solidFill>
                  <a:schemeClr val="tx1"/>
                </a:solidFill>
                <a:effectLst/>
                <a:latin typeface="+mn-lt"/>
                <a:ea typeface="+mn-ea"/>
                <a:cs typeface="+mn-cs"/>
              </a:rPr>
              <a:t>万台程度なので、その規模がどれほど大きいかが分かります。</a:t>
            </a:r>
          </a:p>
          <a:p>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はこれらサーバーを三年間の償却期間で入れ替えているので、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一社で</a:t>
            </a:r>
            <a:r>
              <a:rPr kumimoji="1" lang="en-US" altLang="ja-JP" sz="1200" kern="1200" dirty="0">
                <a:solidFill>
                  <a:schemeClr val="tx1"/>
                </a:solidFill>
                <a:effectLst/>
                <a:latin typeface="+mn-lt"/>
                <a:ea typeface="+mn-ea"/>
                <a:cs typeface="+mn-cs"/>
              </a:rPr>
              <a:t>100</a:t>
            </a:r>
            <a:r>
              <a:rPr kumimoji="1" lang="ja-JP" altLang="ja-JP" sz="1200" kern="1200">
                <a:solidFill>
                  <a:schemeClr val="tx1"/>
                </a:solidFill>
                <a:effectLst/>
                <a:latin typeface="+mn-lt"/>
                <a:ea typeface="+mn-ea"/>
                <a:cs typeface="+mn-cs"/>
              </a:rPr>
              <a:t>万台をゆうに越える台数を毎年購入している計算になります。世界で年間に出荷されるサーバーの台数は約</a:t>
            </a:r>
            <a:r>
              <a:rPr kumimoji="1" lang="en-US" altLang="ja-JP" sz="1200" kern="1200" dirty="0">
                <a:solidFill>
                  <a:schemeClr val="tx1"/>
                </a:solidFill>
                <a:effectLst/>
                <a:latin typeface="+mn-lt"/>
                <a:ea typeface="+mn-ea"/>
                <a:cs typeface="+mn-cs"/>
              </a:rPr>
              <a:t>1000</a:t>
            </a:r>
            <a:r>
              <a:rPr kumimoji="1" lang="ja-JP" altLang="ja-JP" sz="1200" kern="1200">
                <a:solidFill>
                  <a:schemeClr val="tx1"/>
                </a:solidFill>
                <a:effectLst/>
                <a:latin typeface="+mn-lt"/>
                <a:ea typeface="+mn-ea"/>
                <a:cs typeface="+mn-cs"/>
              </a:rPr>
              <a:t>万台、日本国内では約</a:t>
            </a:r>
            <a:r>
              <a:rPr kumimoji="1" lang="en-US" altLang="ja-JP" sz="1200" kern="1200" dirty="0">
                <a:solidFill>
                  <a:schemeClr val="tx1"/>
                </a:solidFill>
                <a:effectLst/>
                <a:latin typeface="+mn-lt"/>
                <a:ea typeface="+mn-ea"/>
                <a:cs typeface="+mn-cs"/>
              </a:rPr>
              <a:t>50</a:t>
            </a:r>
            <a:r>
              <a:rPr kumimoji="1" lang="ja-JP" altLang="ja-JP" sz="1200" kern="1200">
                <a:solidFill>
                  <a:schemeClr val="tx1"/>
                </a:solidFill>
                <a:effectLst/>
                <a:latin typeface="+mn-lt"/>
                <a:ea typeface="+mn-ea"/>
                <a:cs typeface="+mn-cs"/>
              </a:rPr>
              <a:t>万台であることを考えると、その膨大さは桁違いです。</a:t>
            </a:r>
          </a:p>
          <a:p>
            <a:r>
              <a:rPr kumimoji="1" lang="ja-JP" altLang="ja-JP" sz="1200" kern="1200">
                <a:solidFill>
                  <a:schemeClr val="tx1"/>
                </a:solidFill>
                <a:effectLst/>
                <a:latin typeface="+mn-lt"/>
                <a:ea typeface="+mn-ea"/>
                <a:cs typeface="+mn-cs"/>
              </a:rPr>
              <a:t>これだけの規模なので、</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は既製品のサーバーを使わず自社のサービスに合わせた特注のサーバーを自前で設計し台湾などの企業に製造委託しています。また、サーバーの中核となる</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も大手半導体メーカーの</a:t>
            </a:r>
            <a:r>
              <a:rPr kumimoji="1" lang="en-US" altLang="ja-JP" sz="1200" kern="1200" dirty="0">
                <a:solidFill>
                  <a:schemeClr val="tx1"/>
                </a:solidFill>
                <a:effectLst/>
                <a:latin typeface="+mn-lt"/>
                <a:ea typeface="+mn-ea"/>
                <a:cs typeface="+mn-cs"/>
              </a:rPr>
              <a:t>Intel</a:t>
            </a:r>
            <a:r>
              <a:rPr kumimoji="1" lang="ja-JP" altLang="ja-JP" sz="1200" kern="1200">
                <a:solidFill>
                  <a:schemeClr val="tx1"/>
                </a:solidFill>
                <a:effectLst/>
                <a:latin typeface="+mn-lt"/>
                <a:ea typeface="+mn-ea"/>
                <a:cs typeface="+mn-cs"/>
              </a:rPr>
              <a:t>から独自仕様の設計で大量発注しています。ネットワーク機器やその他の設備も同様に、自社のクラウド・サービスに最適化された仕様で開発・製造し、使用しているのです。</a:t>
            </a:r>
          </a:p>
          <a:p>
            <a:r>
              <a:rPr kumimoji="1" lang="ja-JP" altLang="ja-JP" sz="1200" kern="1200">
                <a:solidFill>
                  <a:schemeClr val="tx1"/>
                </a:solidFill>
                <a:effectLst/>
                <a:latin typeface="+mn-lt"/>
                <a:ea typeface="+mn-ea"/>
                <a:cs typeface="+mn-cs"/>
              </a:rPr>
              <a:t>機器や設備を大量に購入することで購入単価は下がり、それらの運用管理は高度に自動化されています。このように、「規模の経済」をうまく活かして設備投資を低く抑え、運用管理の効率化を徹底することで、利用者は安い料金でコンピュータを利用できるようになりました。</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以外にも</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Alibaba</a:t>
            </a:r>
            <a:r>
              <a:rPr kumimoji="1" lang="ja-JP" altLang="ja-JP" sz="1200" kern="1200">
                <a:solidFill>
                  <a:schemeClr val="tx1"/>
                </a:solidFill>
                <a:effectLst/>
                <a:latin typeface="+mn-lt"/>
                <a:ea typeface="+mn-ea"/>
                <a:cs typeface="+mn-cs"/>
              </a:rPr>
              <a:t>などが同様のサービスを提供しています。</a:t>
            </a:r>
          </a:p>
          <a:p>
            <a:r>
              <a:rPr kumimoji="1" lang="ja-JP" altLang="ja-JP" sz="1200" kern="1200">
                <a:solidFill>
                  <a:schemeClr val="tx1"/>
                </a:solidFill>
                <a:effectLst/>
                <a:latin typeface="+mn-lt"/>
                <a:ea typeface="+mn-ea"/>
                <a:cs typeface="+mn-cs"/>
              </a:rPr>
              <a:t>クラウドがなかった時代は、コンピュータを利用するためには、ハードウェアやソフトウェアを自分たちの資産として購入し、自ら運用管理しなければならならなかったのですが、クラウドの登場によりサービスとして使えるようになったのです。利用者は初期投資を必要とせず、使った分だけ利用料金を払えばすぐにでも利用できるようになりました。例えて言えば、飲み水を手に入れるために、各家の庭に井戸を掘りポンプを設置しなければならなかった時代から、水道を引けば蛇口をひねるだけで手に入るようになったことと同じです。また使った分だけ払う「従量課金」なので無駄がありません。</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このようにクラウドはコンピュータの使い方の常識を根本的に変えてしまいました。</a:t>
            </a:r>
          </a:p>
          <a:p>
            <a:r>
              <a:rPr kumimoji="1" lang="ja-JP" altLang="ja-JP" sz="1200" kern="1200">
                <a:solidFill>
                  <a:schemeClr val="tx1"/>
                </a:solidFill>
                <a:effectLst/>
                <a:latin typeface="+mn-lt"/>
                <a:ea typeface="+mn-ea"/>
                <a:cs typeface="+mn-cs"/>
              </a:rPr>
              <a:t>「クラウド・コンピューティング」という言葉が最初に使われたのは、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だったエリック・シュミットの次のスピーチだと言われています。</a:t>
            </a:r>
          </a:p>
          <a:p>
            <a:r>
              <a:rPr kumimoji="1" lang="ja-JP" altLang="ja-JP" sz="1200" kern="1200">
                <a:solidFill>
                  <a:schemeClr val="tx1"/>
                </a:solidFill>
                <a:effectLst/>
                <a:latin typeface="+mn-lt"/>
                <a:ea typeface="+mn-ea"/>
                <a:cs typeface="+mn-cs"/>
              </a:rPr>
              <a:t>「データもプログラムも、サーバー群の上に置いておこう。そういったものは、どこか</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a:t>
            </a:r>
            <a:r>
              <a:rPr kumimoji="1" lang="en-US" altLang="ja-JP" sz="1200" kern="1200" dirty="0">
                <a:solidFill>
                  <a:schemeClr val="tx1"/>
                </a:solidFill>
                <a:effectLst/>
                <a:latin typeface="+mn-lt"/>
                <a:ea typeface="+mn-ea"/>
                <a:cs typeface="+mn-cs"/>
              </a:rPr>
              <a:t>”</a:t>
            </a:r>
            <a:r>
              <a:rPr kumimoji="1" lang="ja-JP" altLang="ja-JP" sz="1200" kern="1200">
                <a:solidFill>
                  <a:schemeClr val="tx1"/>
                </a:solidFill>
                <a:effectLst/>
                <a:latin typeface="+mn-lt"/>
                <a:ea typeface="+mn-ea"/>
                <a:cs typeface="+mn-cs"/>
              </a:rPr>
              <a:t>の中にあればいい。必要なのはブラウザーとインターネットへのアクセス。パソコン、マック、携帯電話、ブラックベリー（スマートフォン）、とにかく手元にあるどんな端末からでも使える。データもデータ処理も、その他あれやこれやもみんなサーバーに、だ。」</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雲（クラウド）”とは、インターネットのことです。当時インターネットやネットワークを表現する模式図として雲の絵がよく使かわれていたことからです。彼の発言を整理してみると次のようになります。</a:t>
            </a:r>
          </a:p>
          <a:p>
            <a:pPr lvl="0"/>
            <a:r>
              <a:rPr kumimoji="1" lang="ja-JP" altLang="ja-JP" sz="1200" kern="1200">
                <a:solidFill>
                  <a:schemeClr val="tx1"/>
                </a:solidFill>
                <a:effectLst/>
                <a:latin typeface="+mn-lt"/>
                <a:ea typeface="+mn-ea"/>
                <a:cs typeface="+mn-cs"/>
              </a:rPr>
              <a:t>インターネットにつながるデータセンターにシステムを設置し、</a:t>
            </a:r>
          </a:p>
          <a:p>
            <a:pPr lvl="0"/>
            <a:r>
              <a:rPr kumimoji="1" lang="ja-JP" altLang="ja-JP" sz="1200" kern="1200">
                <a:solidFill>
                  <a:schemeClr val="tx1"/>
                </a:solidFill>
                <a:effectLst/>
                <a:latin typeface="+mn-lt"/>
                <a:ea typeface="+mn-ea"/>
                <a:cs typeface="+mn-cs"/>
              </a:rPr>
              <a:t>インターネットとブラウザーが使える様々なデバイスから、</a:t>
            </a:r>
          </a:p>
          <a:p>
            <a:pPr lvl="0"/>
            <a:r>
              <a:rPr kumimoji="1" lang="ja-JP" altLang="ja-JP" sz="1200" kern="1200">
                <a:solidFill>
                  <a:schemeClr val="tx1"/>
                </a:solidFill>
                <a:effectLst/>
                <a:latin typeface="+mn-lt"/>
                <a:ea typeface="+mn-ea"/>
                <a:cs typeface="+mn-cs"/>
              </a:rPr>
              <a:t>情報システムの様々な機能や性能をサービスとして使える仕組み。</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ここでいう「情報システムの様々な機能や性能」とは、次のことです。</a:t>
            </a:r>
          </a:p>
          <a:p>
            <a:pPr lvl="0"/>
            <a:r>
              <a:rPr kumimoji="1" lang="ja-JP" altLang="ja-JP" sz="1200" kern="1200">
                <a:solidFill>
                  <a:schemeClr val="tx1"/>
                </a:solidFill>
                <a:effectLst/>
                <a:latin typeface="+mn-lt"/>
                <a:ea typeface="+mn-ea"/>
                <a:cs typeface="+mn-cs"/>
              </a:rPr>
              <a:t>アプリケーション：業務の効率化や利便性を高めるために作られた業務個別のソフトウェア</a:t>
            </a:r>
          </a:p>
          <a:p>
            <a:pPr lvl="0"/>
            <a:r>
              <a:rPr kumimoji="1" lang="ja-JP" altLang="ja-JP" sz="1200" kern="1200">
                <a:solidFill>
                  <a:schemeClr val="tx1"/>
                </a:solidFill>
                <a:effectLst/>
                <a:latin typeface="+mn-lt"/>
                <a:ea typeface="+mn-ea"/>
                <a:cs typeface="+mn-cs"/>
              </a:rPr>
              <a:t>プラットフォーム：様々なアプリケーションで共用されるデータ管理のための仕組み（データベース）や稼働状況の監視、安定稼働を維持するための運用管理などのソフトウェア、またそれらを使ったアプリケーションを容易に開発できるツール、開発したアプリケーションを実行させる仕組み</a:t>
            </a:r>
          </a:p>
          <a:p>
            <a:pPr lvl="0"/>
            <a:r>
              <a:rPr kumimoji="1" lang="ja-JP" altLang="ja-JP" sz="1200" kern="1200">
                <a:solidFill>
                  <a:schemeClr val="tx1"/>
                </a:solidFill>
                <a:effectLst/>
                <a:latin typeface="+mn-lt"/>
                <a:ea typeface="+mn-ea"/>
                <a:cs typeface="+mn-cs"/>
              </a:rPr>
              <a:t>インフラストラクチャー：業務を処理するための計算装置、データを保管するための記憶装置、通信のためのネットワーク機器や通信回線、それらを設置し運用するための施設や設備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これらを所有することなくサービスとして使えるのがクラウドです。</a:t>
            </a:r>
          </a:p>
          <a:p>
            <a:br>
              <a:rPr kumimoji="1" lang="en-US" altLang="ja-JP" sz="1200" kern="1200" dirty="0">
                <a:solidFill>
                  <a:schemeClr val="tx1"/>
                </a:solidFill>
                <a:effectLst/>
                <a:latin typeface="+mn-lt"/>
                <a:ea typeface="+mn-ea"/>
                <a:cs typeface="+mn-cs"/>
              </a:rPr>
            </a:br>
            <a:r>
              <a:rPr kumimoji="1" lang="ja-JP" altLang="ja-JP" sz="1200" kern="1200">
                <a:solidFill>
                  <a:schemeClr val="tx1"/>
                </a:solidFill>
                <a:effectLst/>
                <a:latin typeface="+mn-lt"/>
                <a:ea typeface="+mn-ea"/>
                <a:cs typeface="+mn-cs"/>
              </a:rPr>
              <a:t>自社で所有するシステムとクラウドとの接続は、誰もが共用しているインターネットだけではありません。セキュリティが守られた企業専用のネットワークを介して接続するサービスもあり、企業での利用が拡大しています。</a:t>
            </a:r>
          </a:p>
          <a:p>
            <a:r>
              <a:rPr kumimoji="1" lang="ja-JP" altLang="ja-JP" sz="1200" kern="1200">
                <a:solidFill>
                  <a:schemeClr val="tx1"/>
                </a:solidFill>
                <a:effectLst/>
                <a:latin typeface="+mn-lt"/>
                <a:ea typeface="+mn-ea"/>
                <a:cs typeface="+mn-cs"/>
              </a:rPr>
              <a:t>また、使用するアプリケーションについても、オフィス・ツールや電子メール、ファイル共有などの独自性を求められることの少ないシステムに加え、安心、安全が高度に求められる基幹業務システムや銀行システムといったミッション･クリティカル（</a:t>
            </a:r>
            <a:r>
              <a:rPr kumimoji="1" lang="en-US" altLang="ja-JP" sz="1200" kern="1200" dirty="0">
                <a:solidFill>
                  <a:schemeClr val="tx1"/>
                </a:solidFill>
                <a:effectLst/>
                <a:latin typeface="+mn-lt"/>
                <a:ea typeface="+mn-ea"/>
                <a:cs typeface="+mn-cs"/>
              </a:rPr>
              <a:t>24</a:t>
            </a:r>
            <a:r>
              <a:rPr kumimoji="1" lang="ja-JP" altLang="ja-JP" sz="1200" kern="1200">
                <a:solidFill>
                  <a:schemeClr val="tx1"/>
                </a:solidFill>
                <a:effectLst/>
                <a:latin typeface="+mn-lt"/>
                <a:ea typeface="+mn-ea"/>
                <a:cs typeface="+mn-cs"/>
              </a:rPr>
              <a:t>時間</a:t>
            </a:r>
            <a:r>
              <a:rPr kumimoji="1" lang="en-US" altLang="ja-JP" sz="1200" kern="1200" dirty="0">
                <a:solidFill>
                  <a:schemeClr val="tx1"/>
                </a:solidFill>
                <a:effectLst/>
                <a:latin typeface="+mn-lt"/>
                <a:ea typeface="+mn-ea"/>
                <a:cs typeface="+mn-cs"/>
              </a:rPr>
              <a:t>365</a:t>
            </a:r>
            <a:r>
              <a:rPr kumimoji="1" lang="ja-JP" altLang="ja-JP" sz="1200" kern="1200">
                <a:solidFill>
                  <a:schemeClr val="tx1"/>
                </a:solidFill>
                <a:effectLst/>
                <a:latin typeface="+mn-lt"/>
                <a:ea typeface="+mn-ea"/>
                <a:cs typeface="+mn-cs"/>
              </a:rPr>
              <a:t>日、障害や誤作動などで止まることが許されない）なシステムにも使われるようになっています。さらには、</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などの先端テクノロジーに関わるサービスもクラウドが先行して提供し、</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の高度な利用を牽引しています。</a:t>
            </a:r>
          </a:p>
          <a:p>
            <a:r>
              <a:rPr kumimoji="1" lang="en-US" altLang="ja-JP" sz="1200" u="sng"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年、日本政府は政府機関の情報システムはクラウド・サービスの採用を優先するとの方針（クラウド・バイ・デフォルト原則）を決定しています</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。また米国では、</a:t>
            </a:r>
            <a:r>
              <a:rPr kumimoji="1" lang="en-US" altLang="ja-JP" sz="1200" kern="1200" dirty="0">
                <a:solidFill>
                  <a:schemeClr val="tx1"/>
                </a:solidFill>
                <a:effectLst/>
                <a:latin typeface="+mn-lt"/>
                <a:ea typeface="+mn-ea"/>
                <a:cs typeface="+mn-cs"/>
              </a:rPr>
              <a:t>CIA</a:t>
            </a:r>
            <a:r>
              <a:rPr kumimoji="1" lang="ja-JP" altLang="ja-JP" sz="1200" kern="1200">
                <a:solidFill>
                  <a:schemeClr val="tx1"/>
                </a:solidFill>
                <a:effectLst/>
                <a:latin typeface="+mn-lt"/>
                <a:ea typeface="+mn-ea"/>
                <a:cs typeface="+mn-cs"/>
              </a:rPr>
              <a:t>（中央情報局）が、全てのシステムを</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に移管して運用しています。また、</a:t>
            </a:r>
            <a:r>
              <a:rPr kumimoji="1" lang="en-US" altLang="ja-JP" sz="1200" kern="1200" dirty="0">
                <a:solidFill>
                  <a:schemeClr val="tx1"/>
                </a:solidFill>
                <a:effectLst/>
                <a:latin typeface="+mn-lt"/>
                <a:ea typeface="+mn-ea"/>
                <a:cs typeface="+mn-cs"/>
              </a:rPr>
              <a:t>DOD</a:t>
            </a:r>
            <a:r>
              <a:rPr kumimoji="1" lang="ja-JP" altLang="ja-JP" sz="1200" kern="1200">
                <a:solidFill>
                  <a:schemeClr val="tx1"/>
                </a:solidFill>
                <a:effectLst/>
                <a:latin typeface="+mn-lt"/>
                <a:ea typeface="+mn-ea"/>
                <a:cs typeface="+mn-cs"/>
              </a:rPr>
              <a:t>（国防総省）も</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の採用を決定しています。高度な機密性や可用性、信頼性が要求される政府機関もクラウドを利用する時代になったのです。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ビジネスの不確実性が高まり、資産を持つことが経営リスクとして認識されるようになったいま、変化に俊敏に対応することが経営課題として強く意識されるようになりました。そのためには</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を積極的に活用しなければなりません。一方で、セキュリティに関わる脅威の高度化や多様化に対処することが、企業にとっては大きな負担となっています。</a:t>
            </a:r>
          </a:p>
          <a:p>
            <a:r>
              <a:rPr kumimoji="1" lang="ja-JP" altLang="ja-JP" sz="1200" kern="1200">
                <a:solidFill>
                  <a:schemeClr val="tx1"/>
                </a:solidFill>
                <a:effectLst/>
                <a:latin typeface="+mn-lt"/>
                <a:ea typeface="+mn-ea"/>
                <a:cs typeface="+mn-cs"/>
              </a:rPr>
              <a:t>この状況に対処するには、自らは資産を持つことなくコンピューティング資源を必要な時に必要なだけ経費として使用でき、セキュリティ対策を高度な専門家集団に任せられるクラウドを利用しようとの気運が高まっ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クラウドは、コスト削減のためばかりではなく、</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などの先端テクノロジーをいち早く活用し、事業の競争優位を実現しようという戦略的な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活用の目的でも、利用が拡大しています。</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時事ネタとしては、日本政府も</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をプラットフォームに活用する方針であることを書いてみてもいいかもしれません。</a:t>
            </a:r>
          </a:p>
          <a:p>
            <a:r>
              <a:rPr kumimoji="1" lang="en-US" altLang="ja-JP" sz="1200" u="sng" kern="1200" dirty="0">
                <a:solidFill>
                  <a:schemeClr val="tx1"/>
                </a:solidFill>
                <a:effectLst/>
                <a:latin typeface="+mn-lt"/>
                <a:ea typeface="+mn-ea"/>
                <a:cs typeface="+mn-cs"/>
                <a:hlinkClick r:id="rId3"/>
              </a:rPr>
              <a:t>https://tech.nikkeibp.co.jp/atcl/nxt/column/18/00001/02546/</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これは誤解があります。日本政府が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を使うとの方針を示したのではなく、アクセンチュアが</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をベースに政府機関がクラウドを使う場合のシステムの運用・セキュリティのガイドを作成するという業務委託をうけたという話しです。このガイドに準拠していれば、</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以外のクラウドサービスも使うことに制約を設けるものではありません。</a:t>
            </a: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失礼いたしました。承知いたしました</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2203154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業務効率を高めるために、あるいは成長や競争力を維持するために、</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は不可欠な存在です。一方で、その利用範囲が広がり重要性が高まるほどに、災害やセキュリティ対応への負担も増大します。また</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a:solidFill>
                  <a:schemeClr val="tx1"/>
                </a:solidFill>
                <a:effectLst/>
                <a:latin typeface="+mn-lt"/>
                <a:ea typeface="+mn-ea"/>
                <a:cs typeface="+mn-cs"/>
              </a:rPr>
              <a:t>といった新しいテクノロジーへの対応も業務の現場から求められています。</a:t>
            </a:r>
          </a:p>
          <a:p>
            <a:r>
              <a:rPr kumimoji="1" lang="ja-JP" altLang="ja-JP" sz="1200" kern="1200">
                <a:solidFill>
                  <a:schemeClr val="tx1"/>
                </a:solidFill>
                <a:effectLst/>
                <a:latin typeface="+mn-lt"/>
                <a:ea typeface="+mn-ea"/>
                <a:cs typeface="+mn-cs"/>
              </a:rPr>
              <a:t>こんな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需要の高まりとは裏腹に、企業内の</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に責任を持つ情報システム部門は、ふたつの大きな問題を抱えています。</a:t>
            </a:r>
          </a:p>
          <a:p>
            <a:r>
              <a:rPr kumimoji="1" lang="ja-JP" altLang="ja-JP" sz="1200" kern="1200">
                <a:solidFill>
                  <a:schemeClr val="tx1"/>
                </a:solidFill>
                <a:effectLst/>
                <a:latin typeface="+mn-lt"/>
                <a:ea typeface="+mn-ea"/>
                <a:cs typeface="+mn-cs"/>
              </a:rPr>
              <a:t>そのひとつが、</a:t>
            </a:r>
            <a:r>
              <a:rPr kumimoji="1" lang="en-US" altLang="ja-JP" sz="1200" b="1" u="sng" kern="1200" dirty="0">
                <a:solidFill>
                  <a:schemeClr val="tx1"/>
                </a:solidFill>
                <a:effectLst/>
                <a:latin typeface="+mn-lt"/>
                <a:ea typeface="+mn-ea"/>
                <a:cs typeface="+mn-cs"/>
              </a:rPr>
              <a:t>TCO</a:t>
            </a:r>
            <a:r>
              <a:rPr kumimoji="1" lang="ja-JP" altLang="ja-JP" sz="1200" b="1" u="sng" kern="1200">
                <a:solidFill>
                  <a:schemeClr val="tx1"/>
                </a:solidFill>
                <a:effectLst/>
                <a:latin typeface="+mn-lt"/>
                <a:ea typeface="+mn-ea"/>
                <a:cs typeface="+mn-cs"/>
              </a:rPr>
              <a:t>（</a:t>
            </a:r>
            <a:r>
              <a:rPr kumimoji="1" lang="en-US" altLang="ja-JP" sz="1200" b="1" u="sng" kern="1200" dirty="0">
                <a:solidFill>
                  <a:schemeClr val="tx1"/>
                </a:solidFill>
                <a:effectLst/>
                <a:latin typeface="+mn-lt"/>
                <a:ea typeface="+mn-ea"/>
                <a:cs typeface="+mn-cs"/>
              </a:rPr>
              <a:t>Total Cost of Ownership</a:t>
            </a:r>
            <a:r>
              <a:rPr kumimoji="1" lang="ja-JP" altLang="ja-JP" sz="1200" b="1" u="sng" kern="1200">
                <a:solidFill>
                  <a:schemeClr val="tx1"/>
                </a:solidFill>
                <a:effectLst/>
                <a:latin typeface="+mn-lt"/>
                <a:ea typeface="+mn-ea"/>
                <a:cs typeface="+mn-cs"/>
              </a:rPr>
              <a:t>）の増大</a:t>
            </a:r>
            <a:r>
              <a:rPr kumimoji="1" lang="ja-JP" altLang="ja-JP" sz="1200" kern="1200">
                <a:solidFill>
                  <a:schemeClr val="tx1"/>
                </a:solidFill>
                <a:effectLst/>
                <a:latin typeface="+mn-lt"/>
                <a:ea typeface="+mn-ea"/>
                <a:cs typeface="+mn-cs"/>
              </a:rPr>
              <a:t>です。既に所有しているシステムの維持・運用管理、トラブル対応、保守と言ったコストで、</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部門の予算のおよそ</a:t>
            </a:r>
            <a:r>
              <a:rPr kumimoji="1" lang="en-US" altLang="ja-JP" sz="1200" kern="1200" dirty="0">
                <a:solidFill>
                  <a:schemeClr val="tx1"/>
                </a:solidFill>
                <a:effectLst/>
                <a:latin typeface="+mn-lt"/>
                <a:ea typeface="+mn-ea"/>
                <a:cs typeface="+mn-cs"/>
              </a:rPr>
              <a:t>8</a:t>
            </a:r>
            <a:r>
              <a:rPr kumimoji="1" lang="ja-JP" altLang="ja-JP" sz="1200" kern="1200">
                <a:solidFill>
                  <a:schemeClr val="tx1"/>
                </a:solidFill>
                <a:effectLst/>
                <a:latin typeface="+mn-lt"/>
                <a:ea typeface="+mn-ea"/>
                <a:cs typeface="+mn-cs"/>
              </a:rPr>
              <a:t>割を占めていると言われています。</a:t>
            </a:r>
          </a:p>
          <a:p>
            <a:r>
              <a:rPr kumimoji="1" lang="ja-JP" altLang="ja-JP" sz="1200" kern="1200">
                <a:solidFill>
                  <a:schemeClr val="tx1"/>
                </a:solidFill>
                <a:effectLst/>
                <a:latin typeface="+mn-lt"/>
                <a:ea typeface="+mn-ea"/>
                <a:cs typeface="+mn-cs"/>
              </a:rPr>
              <a:t>このようなことになってしまうのは、設備やソフトウェアにこれまで投じた</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資産の総額が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予算の「枠」となり、その減価償却分、すなわち</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年償却であれば資産総額の</a:t>
            </a:r>
            <a:r>
              <a:rPr kumimoji="1" lang="en-US" altLang="ja-JP" sz="1200" kern="1200" dirty="0">
                <a:solidFill>
                  <a:schemeClr val="tx1"/>
                </a:solidFill>
                <a:effectLst/>
                <a:latin typeface="+mn-lt"/>
                <a:ea typeface="+mn-ea"/>
                <a:cs typeface="+mn-cs"/>
              </a:rPr>
              <a:t>20%</a:t>
            </a:r>
            <a:r>
              <a:rPr kumimoji="1" lang="ja-JP" altLang="ja-JP" sz="1200" kern="1200">
                <a:solidFill>
                  <a:schemeClr val="tx1"/>
                </a:solidFill>
                <a:effectLst/>
                <a:latin typeface="+mn-lt"/>
                <a:ea typeface="+mn-ea"/>
                <a:cs typeface="+mn-cs"/>
              </a:rPr>
              <a:t>が、実質的に使える予算となっているからです。それを越えることは許されないという暗黙の了解があり、しかも、</a:t>
            </a:r>
            <a:r>
              <a:rPr kumimoji="1" lang="ja-JP" altLang="ja-JP" sz="1200" b="1" u="sng" kern="1200">
                <a:solidFill>
                  <a:schemeClr val="tx1"/>
                </a:solidFill>
                <a:effectLst/>
                <a:latin typeface="+mn-lt"/>
                <a:ea typeface="+mn-ea"/>
                <a:cs typeface="+mn-cs"/>
              </a:rPr>
              <a:t>削減の圧力</a:t>
            </a:r>
            <a:r>
              <a:rPr kumimoji="1" lang="ja-JP" altLang="ja-JP" sz="1200" kern="1200">
                <a:solidFill>
                  <a:schemeClr val="tx1"/>
                </a:solidFill>
                <a:effectLst/>
                <a:latin typeface="+mn-lt"/>
                <a:ea typeface="+mn-ea"/>
                <a:cs typeface="+mn-cs"/>
              </a:rPr>
              <a:t>が常にかかり続けており、これにも対処しなくてはなりません。</a:t>
            </a:r>
          </a:p>
          <a:p>
            <a:r>
              <a:rPr kumimoji="1" lang="ja-JP" altLang="ja-JP" sz="1200" kern="1200">
                <a:solidFill>
                  <a:schemeClr val="tx1"/>
                </a:solidFill>
                <a:effectLst/>
                <a:latin typeface="+mn-lt"/>
                <a:ea typeface="+mn-ea"/>
                <a:cs typeface="+mn-cs"/>
              </a:rPr>
              <a:t>業務や経営の新たな要請に応えたくても、</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にお金が掛かり過ぎて、応えることができません。しかも</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予算が大きく増える見込みもありません。そんなふたつの問題を情報システム部門は抱えているのです。</a:t>
            </a:r>
          </a:p>
          <a:p>
            <a:r>
              <a:rPr kumimoji="1" lang="ja-JP" altLang="ja-JP" sz="1200" kern="1200">
                <a:solidFill>
                  <a:schemeClr val="tx1"/>
                </a:solidFill>
                <a:effectLst/>
                <a:latin typeface="+mn-lt"/>
                <a:ea typeface="+mn-ea"/>
                <a:cs typeface="+mn-cs"/>
              </a:rPr>
              <a:t>ならば「所有」することを辞め、情報システムの管理や運用をしなければ</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は削減できます。またクラウドで提供されているプラットフォームやアプリケーションを使えば、開発工数の削減や、場合によっては開発さえも不要です。運用管理負担を低減し、アプリケーションを直ちに現場に提供できる。クラウドへの期待はそんなところにあるとも言えるでしょう。</a:t>
            </a:r>
          </a:p>
          <a:p>
            <a:r>
              <a:rPr kumimoji="1" lang="ja-JP" altLang="ja-JP" sz="1200" kern="1200">
                <a:solidFill>
                  <a:schemeClr val="tx1"/>
                </a:solidFill>
                <a:effectLst/>
                <a:latin typeface="+mn-lt"/>
                <a:ea typeface="+mn-ea"/>
                <a:cs typeface="+mn-cs"/>
              </a:rPr>
              <a:t>もちろん単純には、「</a:t>
            </a:r>
            <a:r>
              <a:rPr kumimoji="1" lang="en-US" altLang="ja-JP" sz="1200" kern="1200" dirty="0">
                <a:solidFill>
                  <a:schemeClr val="tx1"/>
                </a:solidFill>
                <a:effectLst/>
                <a:latin typeface="+mn-lt"/>
                <a:ea typeface="+mn-ea"/>
                <a:cs typeface="+mn-cs"/>
              </a:rPr>
              <a:t>TCO</a:t>
            </a:r>
            <a:r>
              <a:rPr kumimoji="1" lang="ja-JP" altLang="ja-JP" sz="1200" kern="1200">
                <a:solidFill>
                  <a:schemeClr val="tx1"/>
                </a:solidFill>
                <a:effectLst/>
                <a:latin typeface="+mn-lt"/>
                <a:ea typeface="+mn-ea"/>
                <a:cs typeface="+mn-cs"/>
              </a:rPr>
              <a:t>削減＝クラウド利用」にならないことにも注意が必要です。クラウドならではの料金体系やシステム設計の考え方、運用の仕組みなどを考慮する必要があります。そこへの配慮を怠ると、むしろ割高になってしまったり、安定した性能を発揮できなかったり、セキュリティを担保できなかったりと、新たな課題を抱え込むことにもなります。</a:t>
            </a:r>
          </a:p>
          <a:p>
            <a:r>
              <a:rPr kumimoji="1" lang="ja-JP" altLang="ja-JP" sz="1200" kern="1200">
                <a:solidFill>
                  <a:schemeClr val="tx1"/>
                </a:solidFill>
                <a:effectLst/>
                <a:latin typeface="+mn-lt"/>
                <a:ea typeface="+mn-ea"/>
                <a:cs typeface="+mn-cs"/>
              </a:rPr>
              <a:t>ただ、これまで「所有」しか選択肢がなかった情報システムにとって、「使用」という新たな選択肢が与えられたことは確かでしょう。</a:t>
            </a:r>
          </a:p>
          <a:p>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284352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クラウドの魅力として、費用対効果の高さがあります。従来の「所有」を前提としたシステム資源は、調達すれば資産となり一定期間で償却しなければならず、その間、新しいものに置き換えることはできません。しかし、システム機器の性能は、「</a:t>
            </a:r>
            <a:r>
              <a:rPr kumimoji="1" lang="en-US" altLang="ja-JP" sz="1200" kern="1200" dirty="0">
                <a:solidFill>
                  <a:schemeClr val="tx1"/>
                </a:solidFill>
                <a:effectLst/>
                <a:latin typeface="+mn-lt"/>
                <a:ea typeface="+mn-ea"/>
                <a:cs typeface="+mn-cs"/>
              </a:rPr>
              <a:t>18</a:t>
            </a:r>
            <a:r>
              <a:rPr kumimoji="1" lang="ja-JP" altLang="ja-JP" sz="1200" kern="1200" dirty="0">
                <a:solidFill>
                  <a:schemeClr val="tx1"/>
                </a:solidFill>
                <a:effectLst/>
                <a:latin typeface="+mn-lt"/>
                <a:ea typeface="+mn-ea"/>
                <a:cs typeface="+mn-cs"/>
              </a:rPr>
              <a:t>か月ごとに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倍になる」というムーアの法則に当てはめれば、</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年間で</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倍になります。つまり資産化するとコストパフォーマンスは購入時点から劣化し始め、償却期間中は改善の恩恵を享受できないのです。</a:t>
            </a:r>
          </a:p>
          <a:p>
            <a:r>
              <a:rPr kumimoji="1" lang="ja-JP" altLang="ja-JP" sz="1200" kern="1200" dirty="0">
                <a:solidFill>
                  <a:schemeClr val="tx1"/>
                </a:solidFill>
                <a:effectLst/>
                <a:latin typeface="+mn-lt"/>
                <a:ea typeface="+mn-ea"/>
                <a:cs typeface="+mn-cs"/>
              </a:rPr>
              <a:t>これは、ハードウエアに限らず、ソフトウェアもライセンス資産として保有してしまえば、より機能の優れたものが出現しても、簡単には置き換えることができません。また、バージョンアップの制約や新たな脅威に対するセキュリティ対策、サポートにも問題をきたす場合があります。</a:t>
            </a:r>
          </a:p>
          <a:p>
            <a:r>
              <a:rPr kumimoji="1" lang="ja-JP" altLang="ja-JP" sz="1200" kern="1200" dirty="0">
                <a:solidFill>
                  <a:schemeClr val="tx1"/>
                </a:solidFill>
                <a:effectLst/>
                <a:latin typeface="+mn-lt"/>
                <a:ea typeface="+mn-ea"/>
                <a:cs typeface="+mn-cs"/>
              </a:rPr>
              <a:t>一方クラウドは、共用が前提です。クラウド事業者は、自社のサービスに合わせ無駄な機能や部材を極力そぎ落とした特注の標準仕様の機器を大量に発注し、低価格で購入しています。さらに、徹底した自動化により人件費を減らしています。また、継続的に最新機器を追加導入し、順次古いものと入れ替え、コストパフォーマンスの継続的改善を行っています。たとえば、世界最大のクラウド事業者である</a:t>
            </a:r>
            <a:r>
              <a:rPr kumimoji="1" lang="en-US" altLang="ja-JP" sz="1200" kern="1200" dirty="0">
                <a:solidFill>
                  <a:schemeClr val="tx1"/>
                </a:solidFill>
                <a:effectLst/>
                <a:latin typeface="+mn-lt"/>
                <a:ea typeface="+mn-ea"/>
                <a:cs typeface="+mn-cs"/>
              </a:rPr>
              <a:t>Amazon</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2006</a:t>
            </a:r>
            <a:r>
              <a:rPr kumimoji="1" lang="ja-JP" altLang="ja-JP" sz="1200" kern="1200" dirty="0">
                <a:solidFill>
                  <a:schemeClr val="tx1"/>
                </a:solidFill>
                <a:effectLst/>
                <a:latin typeface="+mn-lt"/>
                <a:ea typeface="+mn-ea"/>
                <a:cs typeface="+mn-cs"/>
              </a:rPr>
              <a:t>年のサービス開始以来、</a:t>
            </a:r>
            <a:r>
              <a:rPr kumimoji="1" lang="en-US" altLang="ja-JP" sz="1200" kern="1200" dirty="0">
                <a:solidFill>
                  <a:schemeClr val="tx1"/>
                </a:solidFill>
                <a:effectLst/>
                <a:latin typeface="+mn-lt"/>
                <a:ea typeface="+mn-ea"/>
                <a:cs typeface="+mn-cs"/>
              </a:rPr>
              <a:t>40</a:t>
            </a:r>
            <a:r>
              <a:rPr kumimoji="1" lang="ja-JP" altLang="ja-JP" sz="1200" kern="1200" dirty="0">
                <a:solidFill>
                  <a:schemeClr val="tx1"/>
                </a:solidFill>
                <a:effectLst/>
                <a:latin typeface="+mn-lt"/>
                <a:ea typeface="+mn-ea"/>
                <a:cs typeface="+mn-cs"/>
              </a:rPr>
              <a:t>回を超える値下げを繰り返してきました。見方を変えれば、クラウドを利用すれば、使える費用が同じであれば、数年後には何倍もの資源を最新の環境で利用できるのです。</a:t>
            </a:r>
          </a:p>
          <a:p>
            <a:r>
              <a:rPr kumimoji="1" lang="ja-JP" altLang="ja-JP" sz="1200" kern="1200" dirty="0">
                <a:solidFill>
                  <a:schemeClr val="tx1"/>
                </a:solidFill>
                <a:effectLst/>
                <a:latin typeface="+mn-lt"/>
                <a:ea typeface="+mn-ea"/>
                <a:cs typeface="+mn-cs"/>
              </a:rPr>
              <a:t>もちろん、すでに所有しているシステムをクラウドに置き換えるにはコストがかかりますが、一旦移行すれば、費用対効果の改善を長期的かつ継続的に享受できるわけです。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2323500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【図解】コレ一枚で分かるクラウド・コンピューティングのビジネス・モデル</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クラウド・コンピューティングをビジネス・モデルとして捉えてみると、「システム資源の共同購買」の仕組みと、それを容易に利用できるようにするための「サービス化」の仕組みの組合せと考えることができる。</a:t>
            </a:r>
          </a:p>
          <a:p>
            <a:r>
              <a:rPr kumimoji="1" lang="ja-JP" altLang="ja-JP" sz="1200" kern="1200" dirty="0">
                <a:solidFill>
                  <a:schemeClr val="tx1"/>
                </a:solidFill>
                <a:effectLst/>
                <a:latin typeface="+mn-lt"/>
                <a:ea typeface="+mn-ea"/>
                <a:cs typeface="+mn-cs"/>
              </a:rPr>
              <a:t>「システム資源の共同購買」とは、一社あるいはひとつの組織でシステム資源を調達するのではなく、共同で大量購入し調達コストを下げると共に、共用することで設備や運用管理のコストを低減しようということだ。そのため、システム機器類の徹底した標準化をすすめ大量購買することで低コストでの調達を実現し、運用管理負担の低減を図っている。</a:t>
            </a:r>
          </a:p>
          <a:p>
            <a:r>
              <a:rPr kumimoji="1" lang="ja-JP" altLang="ja-JP" sz="1200" kern="1200" dirty="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場合、数百万台のサーバーを保有していると言われているが、サーバーの故障や老朽化に伴う入れ替えや追加増設を考えると、年間十数万台から数十万台のサーバーを購入していると考えられる。世界におけるサーバーの年間出荷台数が、</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万台程度であることから考えると、その多さは驚異的と言えるだろう。当然、市販品を購入することはなく、</a:t>
            </a:r>
            <a:r>
              <a:rPr kumimoji="1" lang="en-US" altLang="ja-JP" sz="1200" kern="1200" dirty="0">
                <a:solidFill>
                  <a:schemeClr val="tx1"/>
                </a:solidFill>
                <a:effectLst/>
                <a:latin typeface="+mn-lt"/>
                <a:ea typeface="+mn-ea"/>
                <a:cs typeface="+mn-cs"/>
              </a:rPr>
              <a:t>ODM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Original Design Manufacturing</a:t>
            </a:r>
            <a:r>
              <a:rPr kumimoji="1" lang="ja-JP" altLang="ja-JP" sz="1200" kern="1200" dirty="0">
                <a:solidFill>
                  <a:schemeClr val="tx1"/>
                </a:solidFill>
                <a:effectLst/>
                <a:latin typeface="+mn-lt"/>
                <a:ea typeface="+mn-ea"/>
                <a:cs typeface="+mn-cs"/>
              </a:rPr>
              <a:t>）での調達となることから、量産効果も期待できさらに低コストでの調達を実現している。</a:t>
            </a:r>
          </a:p>
          <a:p>
            <a:r>
              <a:rPr kumimoji="1" lang="en-US" altLang="ja-JP" sz="1200" u="sng" kern="1200" dirty="0">
                <a:solidFill>
                  <a:schemeClr val="tx1"/>
                </a:solidFill>
                <a:effectLst/>
                <a:latin typeface="+mn-lt"/>
                <a:ea typeface="+mn-ea"/>
                <a:cs typeface="+mn-cs"/>
                <a:hlinkClick r:id="rId3"/>
              </a:rPr>
              <a:t>http://itpro.nikkeibp.co.jp/atcl/news/14/112001992/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また、多くの企業との共同利用となることから負荷の分散や平準化が期待できる。そのため、企業が個別に調達することに比べ調達台数の抑制も期待でき、低コスト化にも貢献していると考えられる。</a:t>
            </a:r>
          </a:p>
          <a:p>
            <a:r>
              <a:rPr kumimoji="1" lang="ja-JP" altLang="ja-JP" sz="1200" kern="1200" dirty="0">
                <a:solidFill>
                  <a:schemeClr val="tx1"/>
                </a:solidFill>
                <a:effectLst/>
                <a:latin typeface="+mn-lt"/>
                <a:ea typeface="+mn-ea"/>
                <a:cs typeface="+mn-cs"/>
              </a:rPr>
              <a:t>一方、「サービス化」は、このシステム資源をサービスとして利用できることだ。つまり、物理的な作業を伴わずソフトウェアの設定だけでシステム資源の調達や構成変更を可能にしている。これを支えている仕組みが、</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Software-Defined </a:t>
            </a:r>
            <a:r>
              <a:rPr kumimoji="1" lang="en-US" altLang="ja-JP" sz="1200" kern="1200" dirty="0" err="1">
                <a:solidFill>
                  <a:schemeClr val="tx1"/>
                </a:solidFill>
                <a:effectLst/>
                <a:latin typeface="+mn-lt"/>
                <a:ea typeface="+mn-ea"/>
                <a:cs typeface="+mn-cs"/>
              </a:rPr>
              <a:t>Inftastracture</a:t>
            </a:r>
            <a:r>
              <a:rPr kumimoji="1" lang="ja-JP" altLang="ja-JP" sz="1200" kern="1200" dirty="0">
                <a:solidFill>
                  <a:schemeClr val="tx1"/>
                </a:solidFill>
                <a:effectLst/>
                <a:latin typeface="+mn-lt"/>
                <a:ea typeface="+mn-ea"/>
                <a:cs typeface="+mn-cs"/>
              </a:rPr>
              <a:t>）の技術だ。こちらについては、昨日の記事を参考にしていだきたい。</a:t>
            </a:r>
          </a:p>
          <a:p>
            <a:r>
              <a:rPr kumimoji="1" lang="en-US" altLang="ja-JP" sz="1200" kern="1200" dirty="0">
                <a:solidFill>
                  <a:schemeClr val="tx1"/>
                </a:solidFill>
                <a:effectLst/>
                <a:latin typeface="+mn-lt"/>
                <a:ea typeface="+mn-ea"/>
                <a:cs typeface="+mn-cs"/>
              </a:rPr>
              <a:t>&gt;&gt; </a:t>
            </a:r>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枚で分かる</a:t>
            </a:r>
            <a:r>
              <a:rPr kumimoji="1" lang="en-US" altLang="ja-JP" sz="1200" kern="1200" dirty="0">
                <a:solidFill>
                  <a:schemeClr val="tx1"/>
                </a:solidFill>
                <a:effectLst/>
                <a:latin typeface="+mn-lt"/>
                <a:ea typeface="+mn-ea"/>
                <a:cs typeface="+mn-cs"/>
              </a:rPr>
              <a:t>SDI</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http://</a:t>
            </a:r>
            <a:r>
              <a:rPr kumimoji="1" lang="en-US" altLang="ja-JP" sz="1200" kern="1200" dirty="0" err="1">
                <a:solidFill>
                  <a:schemeClr val="tx1"/>
                </a:solidFill>
                <a:effectLst/>
                <a:latin typeface="+mn-lt"/>
                <a:ea typeface="+mn-ea"/>
                <a:cs typeface="+mn-cs"/>
              </a:rPr>
              <a:t>blogs.itmedia.co.jp</a:t>
            </a:r>
            <a:r>
              <a:rPr kumimoji="1" lang="en-US"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itsolutionjuku</a:t>
            </a:r>
            <a:r>
              <a:rPr kumimoji="1" lang="en-US" altLang="ja-JP" sz="1200" kern="1200" dirty="0">
                <a:solidFill>
                  <a:schemeClr val="tx1"/>
                </a:solidFill>
                <a:effectLst/>
                <a:latin typeface="+mn-lt"/>
                <a:ea typeface="+mn-ea"/>
                <a:cs typeface="+mn-cs"/>
              </a:rPr>
              <a:t>/2015/05/</a:t>
            </a:r>
            <a:r>
              <a:rPr kumimoji="1" lang="en-US" altLang="ja-JP" sz="1200" kern="1200" dirty="0" err="1">
                <a:solidFill>
                  <a:schemeClr val="tx1"/>
                </a:solidFill>
                <a:effectLst/>
                <a:latin typeface="+mn-lt"/>
                <a:ea typeface="+mn-ea"/>
                <a:cs typeface="+mn-cs"/>
              </a:rPr>
              <a:t>sdi.html</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この仕組みにより、運用や調達の自動化・自律化を実現し、必要な時に必要なリソースをオンデマンドで調達できるようにしている。さらに、従量課金により使った分だけの支払いとなることから、システム資源調達における初期投資リスクを回避することができる。</a:t>
            </a:r>
          </a:p>
          <a:p>
            <a:r>
              <a:rPr kumimoji="1" lang="ja-JP" altLang="ja-JP" sz="1200" kern="1200" dirty="0">
                <a:solidFill>
                  <a:schemeClr val="tx1"/>
                </a:solidFill>
                <a:effectLst/>
                <a:latin typeface="+mn-lt"/>
                <a:ea typeface="+mn-ea"/>
                <a:cs typeface="+mn-cs"/>
              </a:rPr>
              <a:t>クラウド・コンピューティングは、このような「システム資源の共同購買」と「サービス化」により、システム資源の低コストでの調達を実現し、変更への俊敏性を確保し、需要の変動にも即応できるスケラビリティを確保している。</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3646472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70875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defTabSz="914400" eaLnBrk="0" hangingPunct="0">
              <a:defRPr sz="1300">
                <a:solidFill>
                  <a:srgbClr val="484848"/>
                </a:solidFill>
                <a:latin typeface="Arial" charset="0"/>
                <a:ea typeface="HG丸ｺﾞｼｯｸM-PRO" pitchFamily="50" charset="-128"/>
              </a:defRPr>
            </a:lvl1pPr>
            <a:lvl2pPr marL="709684" indent="-272956" defTabSz="914400" eaLnBrk="0" hangingPunct="0">
              <a:defRPr sz="1300">
                <a:solidFill>
                  <a:srgbClr val="484848"/>
                </a:solidFill>
                <a:latin typeface="Arial" charset="0"/>
                <a:ea typeface="HG丸ｺﾞｼｯｸM-PRO" pitchFamily="50" charset="-128"/>
              </a:defRPr>
            </a:lvl2pPr>
            <a:lvl3pPr marL="1091822" indent="-218364" defTabSz="914400" eaLnBrk="0" hangingPunct="0">
              <a:defRPr sz="1300">
                <a:solidFill>
                  <a:srgbClr val="484848"/>
                </a:solidFill>
                <a:latin typeface="Arial" charset="0"/>
                <a:ea typeface="HG丸ｺﾞｼｯｸM-PRO" pitchFamily="50" charset="-128"/>
              </a:defRPr>
            </a:lvl3pPr>
            <a:lvl4pPr marL="1528552" indent="-218364" defTabSz="914400" eaLnBrk="0" hangingPunct="0">
              <a:defRPr sz="1300">
                <a:solidFill>
                  <a:srgbClr val="484848"/>
                </a:solidFill>
                <a:latin typeface="Arial" charset="0"/>
                <a:ea typeface="HG丸ｺﾞｼｯｸM-PRO" pitchFamily="50" charset="-128"/>
              </a:defRPr>
            </a:lvl4pPr>
            <a:lvl5pPr marL="1965280" indent="-218364" defTabSz="914400" eaLnBrk="0" hangingPunct="0">
              <a:defRPr sz="1300">
                <a:solidFill>
                  <a:srgbClr val="484848"/>
                </a:solidFill>
                <a:latin typeface="Arial" charset="0"/>
                <a:ea typeface="HG丸ｺﾞｼｯｸM-PRO" pitchFamily="50" charset="-128"/>
              </a:defRPr>
            </a:lvl5pPr>
            <a:lvl6pPr marL="2402009"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6pPr>
            <a:lvl7pPr marL="2838736"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7pPr>
            <a:lvl8pPr marL="3275467"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8pPr>
            <a:lvl9pPr marL="3712195" indent="-218364" defTabSz="914400" eaLnBrk="0" fontAlgn="base" hangingPunct="0">
              <a:spcBef>
                <a:spcPct val="20000"/>
              </a:spcBef>
              <a:spcAft>
                <a:spcPct val="0"/>
              </a:spcAft>
              <a:defRPr sz="1300">
                <a:solidFill>
                  <a:srgbClr val="484848"/>
                </a:solidFill>
                <a:latin typeface="Arial" charset="0"/>
                <a:ea typeface="HG丸ｺﾞｼｯｸM-PRO" pitchFamily="50" charset="-128"/>
              </a:defRPr>
            </a:lvl9pPr>
          </a:lstStyle>
          <a:p>
            <a:pPr eaLnBrk="1" hangingPunct="1"/>
            <a:fld id="{9B7374D8-E40D-48C9-91BB-3982210BAA48}" type="slidenum">
              <a:rPr lang="ja-JP" altLang="en-US" sz="1200">
                <a:solidFill>
                  <a:prstClr val="black"/>
                </a:solidFill>
                <a:ea typeface="ＭＳ Ｐゴシック" pitchFamily="50" charset="-128"/>
              </a:rPr>
              <a:pPr eaLnBrk="1" hangingPunct="1"/>
              <a:t>58</a:t>
            </a:fld>
            <a:endParaRPr lang="en-US" altLang="ja-JP" sz="1200" dirty="0">
              <a:solidFill>
                <a:prstClr val="black"/>
              </a:solidFill>
              <a:ea typeface="ＭＳ Ｐゴシック" pitchFamily="50" charset="-128"/>
            </a:endParaRPr>
          </a:p>
        </p:txBody>
      </p:sp>
      <p:sp>
        <p:nvSpPr>
          <p:cNvPr id="81923" name="Rectangle 2"/>
          <p:cNvSpPr>
            <a:spLocks noGrp="1" noRot="1" noChangeAspect="1" noChangeArrowheads="1" noTextEdit="1"/>
          </p:cNvSpPr>
          <p:nvPr>
            <p:ph type="sldImg"/>
          </p:nvPr>
        </p:nvSpPr>
        <p:spPr>
          <a:xfrm>
            <a:off x="919163" y="746125"/>
            <a:ext cx="4972050" cy="3729038"/>
          </a:xfrm>
          <a:ln/>
        </p:spPr>
      </p:sp>
      <p:sp>
        <p:nvSpPr>
          <p:cNvPr id="81924" name="Rectangle 3"/>
          <p:cNvSpPr>
            <a:spLocks noGrp="1" noChangeArrowheads="1"/>
          </p:cNvSpPr>
          <p:nvPr>
            <p:ph type="body" idx="1"/>
          </p:nvPr>
        </p:nvSpPr>
        <p:spPr>
          <a:xfrm>
            <a:off x="908262" y="4721231"/>
            <a:ext cx="4990676" cy="4473575"/>
          </a:xfrm>
          <a:noFill/>
        </p:spPr>
        <p:txBody>
          <a:bodyPr/>
          <a:lstStyle/>
          <a:p>
            <a:r>
              <a:rPr kumimoji="1" lang="ja-JP" altLang="ja-JP" sz="1200" kern="1200">
                <a:solidFill>
                  <a:schemeClr val="tx1"/>
                </a:solidFill>
                <a:effectLst/>
                <a:latin typeface="+mn-lt"/>
                <a:ea typeface="+mn-ea"/>
                <a:cs typeface="+mn-cs"/>
              </a:rPr>
              <a:t>「クラウド・コンピューティング」という言葉は、</a:t>
            </a:r>
            <a:r>
              <a:rPr kumimoji="1" lang="en-US" altLang="ja-JP" sz="1200" kern="1200" dirty="0">
                <a:solidFill>
                  <a:schemeClr val="tx1"/>
                </a:solidFill>
                <a:effectLst/>
                <a:latin typeface="+mn-lt"/>
                <a:ea typeface="+mn-ea"/>
                <a:cs typeface="+mn-cs"/>
              </a:rPr>
              <a:t>2006</a:t>
            </a:r>
            <a:r>
              <a:rPr kumimoji="1" lang="ja-JP" altLang="ja-JP" sz="1200" kern="1200">
                <a:solidFill>
                  <a:schemeClr val="tx1"/>
                </a:solidFill>
                <a:effectLst/>
                <a:latin typeface="+mn-lt"/>
                <a:ea typeface="+mn-ea"/>
                <a:cs typeface="+mn-cs"/>
              </a:rPr>
              <a:t>年、当時</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CEO</a:t>
            </a:r>
            <a:r>
              <a:rPr kumimoji="1" lang="ja-JP" altLang="ja-JP" sz="1200" kern="1200">
                <a:solidFill>
                  <a:schemeClr val="tx1"/>
                </a:solidFill>
                <a:effectLst/>
                <a:latin typeface="+mn-lt"/>
                <a:ea typeface="+mn-ea"/>
                <a:cs typeface="+mn-cs"/>
              </a:rPr>
              <a:t>を努めていたエリック・シュミットの本章冒頭で紹介したスピーチがきっかけでした。</a:t>
            </a:r>
          </a:p>
          <a:p>
            <a:r>
              <a:rPr kumimoji="1" lang="ja-JP" altLang="ja-JP" sz="1200" kern="1200">
                <a:solidFill>
                  <a:schemeClr val="tx1"/>
                </a:solidFill>
                <a:effectLst/>
                <a:latin typeface="+mn-lt"/>
                <a:ea typeface="+mn-ea"/>
                <a:cs typeface="+mn-cs"/>
              </a:rPr>
              <a:t>新しい言葉が大好きな</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業界は、時代の変化や自分達の先進性を喧伝し自社の製品やサービスを売り込むためのキャッチコピーとして、この言葉を盛んに使うようになりました。そのため各社各様の定義が生まれ、市場に様々な誤解や混乱を生みだしてしまったのです。</a:t>
            </a:r>
          </a:p>
          <a:p>
            <a:r>
              <a:rPr kumimoji="1" lang="en-US" altLang="ja-JP" sz="1200" kern="1200" dirty="0">
                <a:solidFill>
                  <a:schemeClr val="tx1"/>
                </a:solidFill>
                <a:effectLst/>
                <a:latin typeface="+mn-lt"/>
                <a:ea typeface="+mn-ea"/>
                <a:cs typeface="+mn-cs"/>
              </a:rPr>
              <a:t>2009</a:t>
            </a:r>
            <a:r>
              <a:rPr kumimoji="1" lang="ja-JP" altLang="ja-JP" sz="1200" kern="1200">
                <a:solidFill>
                  <a:schemeClr val="tx1"/>
                </a:solidFill>
                <a:effectLst/>
                <a:latin typeface="+mn-lt"/>
                <a:ea typeface="+mn-ea"/>
                <a:cs typeface="+mn-cs"/>
              </a:rPr>
              <a:t>年、こんな混乱に終止符を打ち業界の健全な発展を意図し、米国の国立標準技術研究所</a:t>
            </a:r>
            <a:r>
              <a:rPr kumimoji="1" lang="en-US" altLang="ja-JP" sz="1200" kern="1200" dirty="0">
                <a:solidFill>
                  <a:schemeClr val="tx1"/>
                </a:solidFill>
                <a:effectLst/>
                <a:latin typeface="+mn-lt"/>
                <a:ea typeface="+mn-ea"/>
                <a:cs typeface="+mn-cs"/>
              </a:rPr>
              <a:t>(National Institute of Standards and Technology : NIST)</a:t>
            </a:r>
            <a:r>
              <a:rPr kumimoji="1" lang="ja-JP" altLang="ja-JP" sz="1200" kern="1200">
                <a:solidFill>
                  <a:schemeClr val="tx1"/>
                </a:solidFill>
                <a:effectLst/>
                <a:latin typeface="+mn-lt"/>
                <a:ea typeface="+mn-ea"/>
                <a:cs typeface="+mn-cs"/>
              </a:rPr>
              <a:t>が、「クラウドの定義」を発表しました。この定義は特定の技術や規格を意味するものではなく、考え方の枠組みとして捉えておくといいでしょう。ここには、次のような記述があります。</a:t>
            </a:r>
          </a:p>
          <a:p>
            <a:r>
              <a:rPr kumimoji="1" lang="ja-JP" altLang="ja-JP" sz="1200" kern="1200">
                <a:solidFill>
                  <a:schemeClr val="tx1"/>
                </a:solidFill>
                <a:effectLst/>
                <a:latin typeface="+mn-lt"/>
                <a:ea typeface="+mn-ea"/>
                <a:cs typeface="+mn-cs"/>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a:t>
            </a:r>
          </a:p>
          <a:p>
            <a:r>
              <a:rPr kumimoji="1" lang="ja-JP" altLang="ja-JP" sz="1200" kern="1200">
                <a:solidFill>
                  <a:schemeClr val="tx1"/>
                </a:solidFill>
                <a:effectLst/>
                <a:latin typeface="+mn-lt"/>
                <a:ea typeface="+mn-ea"/>
                <a:cs typeface="+mn-cs"/>
              </a:rPr>
              <a:t>さらに様々なクラウドの利用形態を「サービス・モデル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」と「配置モデル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」に分類、またクラウドに備わっていなくてはならない「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つの必須の特徴」をあげています。</a:t>
            </a:r>
          </a:p>
          <a:p>
            <a:r>
              <a:rPr kumimoji="1" lang="ja-JP" altLang="ja-JP" sz="1200" kern="1200">
                <a:solidFill>
                  <a:schemeClr val="tx1"/>
                </a:solidFill>
                <a:effectLst/>
                <a:latin typeface="+mn-lt"/>
                <a:ea typeface="+mn-ea"/>
                <a:cs typeface="+mn-cs"/>
              </a:rPr>
              <a:t>この定義が唯一のものではなく、クラウドの普及や新たなテクノロジーの登場とともに新たな解釈も生まれています。しかし、クラウド・コンピューティングの基本的枠組みとして、いまも広く使われており、ここで提案された整理の枠組みを理解しておくといいでしょう。</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p145</a:t>
            </a:r>
            <a:r>
              <a:rPr kumimoji="1" lang="ja-JP" altLang="ja-JP" sz="1200" kern="1200">
                <a:solidFill>
                  <a:schemeClr val="tx1"/>
                </a:solidFill>
                <a:effectLst/>
                <a:latin typeface="+mn-lt"/>
                <a:ea typeface="+mn-ea"/>
                <a:cs typeface="+mn-cs"/>
              </a:rPr>
              <a:t>を流用する形をご検討お願いいたします。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3205670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59</a:t>
            </a:fld>
            <a:endParaRPr lang="en-US" altLang="ja-JP"/>
          </a:p>
        </p:txBody>
      </p:sp>
      <p:sp>
        <p:nvSpPr>
          <p:cNvPr id="28674" name="Rectangle 2"/>
          <p:cNvSpPr>
            <a:spLocks noGrp="1" noRot="1" noChangeAspect="1" noChangeArrowheads="1" noTextEdit="1"/>
          </p:cNvSpPr>
          <p:nvPr>
            <p:ph type="sldImg"/>
          </p:nvPr>
        </p:nvSpPr>
        <p:spPr>
          <a:xfrm>
            <a:off x="919163" y="746125"/>
            <a:ext cx="4972050" cy="3729038"/>
          </a:xfrm>
          <a:ln/>
        </p:spPr>
      </p:sp>
      <p:sp>
        <p:nvSpPr>
          <p:cNvPr id="28675" name="Rectangle 3"/>
          <p:cNvSpPr>
            <a:spLocks noGrp="1" noChangeArrowheads="1"/>
          </p:cNvSpPr>
          <p:nvPr>
            <p:ph type="body" idx="1"/>
          </p:nvPr>
        </p:nvSpPr>
        <p:spPr>
          <a:xfrm>
            <a:off x="908359" y="4720870"/>
            <a:ext cx="4990482" cy="4473648"/>
          </a:xfrm>
          <a:noFill/>
          <a:ln/>
        </p:spPr>
        <p:txBody>
          <a:bodyPr/>
          <a:lstStyle/>
          <a:p>
            <a:r>
              <a:rPr kumimoji="1" lang="ja-JP" altLang="ja-JP" sz="1200" kern="1200">
                <a:solidFill>
                  <a:schemeClr val="tx1"/>
                </a:solidFill>
                <a:effectLst/>
                <a:latin typeface="+mn-lt"/>
                <a:ea typeface="+mn-ea"/>
                <a:cs typeface="+mn-cs"/>
              </a:rPr>
              <a:t>クラウドをサービスの違いによって分類する考え方が「サービス・モデル（</a:t>
            </a:r>
            <a:r>
              <a:rPr kumimoji="1" lang="en-US" altLang="ja-JP" sz="1200" kern="1200" dirty="0">
                <a:solidFill>
                  <a:schemeClr val="tx1"/>
                </a:solidFill>
                <a:effectLst/>
                <a:latin typeface="+mn-lt"/>
                <a:ea typeface="+mn-ea"/>
                <a:cs typeface="+mn-cs"/>
              </a:rPr>
              <a:t>Service Model</a:t>
            </a:r>
            <a:r>
              <a:rPr kumimoji="1" lang="ja-JP" altLang="ja-JP" sz="1200" kern="1200">
                <a:solidFill>
                  <a:schemeClr val="tx1"/>
                </a:solidFill>
                <a:effectLst/>
                <a:latin typeface="+mn-lt"/>
                <a:ea typeface="+mn-ea"/>
                <a:cs typeface="+mn-cs"/>
              </a:rPr>
              <a:t>）」です。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電子メールやスケジュール管理、文書作成や表計算、財務会計や販売管理などのアプリケーションを提供するサービスです。ユーザーは、アプリケーションを動かすためのハードウェアや</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などの知識がなくてもアプリケーションの設定や機能を理解していれば使うことができます。例えば、</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G-Suite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Office 365</a:t>
            </a:r>
            <a:r>
              <a:rPr kumimoji="1" lang="ja-JP" altLang="ja-JP" sz="1200" kern="1200">
                <a:solidFill>
                  <a:schemeClr val="tx1"/>
                </a:solidFill>
                <a:effectLst/>
                <a:latin typeface="+mn-lt"/>
                <a:ea typeface="+mn-ea"/>
                <a:cs typeface="+mn-cs"/>
              </a:rPr>
              <a:t>などがあります。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Platform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アプリケーション開発や実行するために必要な機能を提供するサービスです。</a:t>
            </a:r>
            <a:r>
              <a:rPr kumimoji="1" lang="en-US" altLang="ja-JP" sz="1200" kern="1200" dirty="0">
                <a:solidFill>
                  <a:schemeClr val="tx1"/>
                </a:solidFill>
                <a:effectLst/>
                <a:latin typeface="+mn-lt"/>
                <a:ea typeface="+mn-ea"/>
                <a:cs typeface="+mn-cs"/>
              </a:rPr>
              <a:t>OS</a:t>
            </a:r>
            <a:r>
              <a:rPr kumimoji="1" lang="ja-JP" altLang="ja-JP" sz="1200" kern="1200">
                <a:solidFill>
                  <a:schemeClr val="tx1"/>
                </a:solidFill>
                <a:effectLst/>
                <a:latin typeface="+mn-lt"/>
                <a:ea typeface="+mn-ea"/>
                <a:cs typeface="+mn-cs"/>
              </a:rPr>
              <a:t>、データベース、開発ツール、実行時に必要なライブラリーや実行管理機能などを提供します。例えば、</a:t>
            </a:r>
            <a:r>
              <a:rPr kumimoji="1" lang="en-US" altLang="ja-JP" sz="1200" kern="1200" dirty="0">
                <a:solidFill>
                  <a:schemeClr val="tx1"/>
                </a:solidFill>
                <a:effectLst/>
                <a:latin typeface="+mn-lt"/>
                <a:ea typeface="+mn-ea"/>
                <a:cs typeface="+mn-cs"/>
              </a:rPr>
              <a:t>Microsoft Azure</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Force.com</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App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AWS Lambda</a:t>
            </a:r>
            <a:r>
              <a:rPr kumimoji="1" lang="ja-JP" altLang="ja-JP" sz="1200" kern="120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Cyboze</a:t>
            </a:r>
            <a:r>
              <a:rPr kumimoji="1" lang="en-US" altLang="ja-JP" sz="1200" kern="1200" dirty="0">
                <a:solidFill>
                  <a:schemeClr val="tx1"/>
                </a:solidFill>
                <a:effectLst/>
                <a:latin typeface="+mn-lt"/>
                <a:ea typeface="+mn-ea"/>
                <a:cs typeface="+mn-cs"/>
              </a:rPr>
              <a:t> </a:t>
            </a:r>
            <a:r>
              <a:rPr kumimoji="1" lang="en-US" altLang="ja-JP" sz="1200" kern="1200" dirty="0" err="1">
                <a:solidFill>
                  <a:schemeClr val="tx1"/>
                </a:solidFill>
                <a:effectLst/>
                <a:latin typeface="+mn-lt"/>
                <a:ea typeface="+mn-ea"/>
                <a:cs typeface="+mn-cs"/>
              </a:rPr>
              <a:t>kintone</a:t>
            </a:r>
            <a:r>
              <a:rPr kumimoji="1" lang="ja-JP" altLang="ja-JP" sz="1200" kern="1200">
                <a:solidFill>
                  <a:schemeClr val="tx1"/>
                </a:solidFill>
                <a:effectLst/>
                <a:latin typeface="+mn-lt"/>
                <a:ea typeface="+mn-ea"/>
                <a:cs typeface="+mn-cs"/>
              </a:rPr>
              <a:t>などがあげられます。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Infrastructure as a Service</a:t>
            </a:r>
            <a:r>
              <a:rPr kumimoji="1" lang="ja-JP" altLang="ja-JP" sz="1200" kern="1200">
                <a:solidFill>
                  <a:schemeClr val="tx1"/>
                </a:solidFill>
                <a:effectLst/>
                <a:latin typeface="+mn-lt"/>
                <a:ea typeface="+mn-ea"/>
                <a:cs typeface="+mn-cs"/>
              </a:rPr>
              <a:t>）</a:t>
            </a:r>
          </a:p>
          <a:p>
            <a:r>
              <a:rPr kumimoji="1" lang="ja-JP" altLang="ja-JP" sz="1200" kern="1200">
                <a:solidFill>
                  <a:schemeClr val="tx1"/>
                </a:solidFill>
                <a:effectLst/>
                <a:latin typeface="+mn-lt"/>
                <a:ea typeface="+mn-ea"/>
                <a:cs typeface="+mn-cs"/>
              </a:rPr>
              <a:t>サーバー、ストレージなどのハードウェアの機能や性能を提供するサービスです。「所有」するシステムであれば、その都度ベンダーと交渉し、手続きや据え付け導入作業をしなければなりません。しかし</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であれば、メニュー画面であるセルフサービス・ポータルから、設定するだけで使うことができます。また、ストレージ容量やサーバー数は、必要に応じて設定だけで増減できます。ルーターやファイヤーウォールなどのネットワークの機能やその接続も同様に設定だけで構築できます。例えば、</a:t>
            </a:r>
            <a:r>
              <a:rPr kumimoji="1" lang="en-US" altLang="ja-JP" sz="1200" kern="1200" dirty="0">
                <a:solidFill>
                  <a:schemeClr val="tx1"/>
                </a:solidFill>
                <a:effectLst/>
                <a:latin typeface="+mn-lt"/>
                <a:ea typeface="+mn-ea"/>
                <a:cs typeface="+mn-cs"/>
              </a:rPr>
              <a:t>Amazon EC2</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 Compute Engine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 Azure IaaS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 Cloud IaaS</a:t>
            </a:r>
            <a:r>
              <a:rPr kumimoji="1" lang="ja-JP" altLang="ja-JP" sz="1200" kern="1200">
                <a:solidFill>
                  <a:schemeClr val="tx1"/>
                </a:solidFill>
                <a:effectLst/>
                <a:latin typeface="+mn-lt"/>
                <a:ea typeface="+mn-ea"/>
                <a:cs typeface="+mn-cs"/>
              </a:rPr>
              <a:t>などがあげられます。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p147</a:t>
            </a:r>
            <a:r>
              <a:rPr kumimoji="1" lang="ja-JP" altLang="ja-JP" sz="1200" kern="1200">
                <a:solidFill>
                  <a:schemeClr val="tx1"/>
                </a:solidFill>
                <a:effectLst/>
                <a:latin typeface="+mn-lt"/>
                <a:ea typeface="+mn-ea"/>
                <a:cs typeface="+mn-cs"/>
              </a:rPr>
              <a:t>の流用の検討をお願いいたします。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pPr eaLnBrk="1" hangingPunct="1"/>
            <a:endParaRPr lang="ja-JP" altLang="en-US" dirty="0"/>
          </a:p>
        </p:txBody>
      </p:sp>
    </p:spTree>
    <p:extLst>
      <p:ext uri="{BB962C8B-B14F-4D97-AF65-F5344CB8AC3E}">
        <p14:creationId xmlns:p14="http://schemas.microsoft.com/office/powerpoint/2010/main" val="29863332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60</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663394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【図解】コレ１枚で分かる仮想化の３タイプ</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仮想化とは、物理的な実態とは異なるものの、あたかもその物理的な実態がそこにあるかのように機能させるソフトウェア技術のことです。</a:t>
            </a:r>
          </a:p>
          <a:p>
            <a:r>
              <a:rPr kumimoji="1" lang="ja-JP" altLang="ja-JP" sz="1200" kern="1200" dirty="0">
                <a:solidFill>
                  <a:schemeClr val="tx1"/>
                </a:solidFill>
                <a:effectLst/>
                <a:latin typeface="+mn-lt"/>
                <a:ea typeface="+mn-ea"/>
                <a:cs typeface="+mn-cs"/>
              </a:rPr>
              <a:t>仮想化には、次の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つのタイプがあります。</a:t>
            </a:r>
          </a:p>
          <a:p>
            <a:r>
              <a:rPr kumimoji="1" lang="ja-JP" altLang="ja-JP" sz="1200" kern="1200" dirty="0">
                <a:solidFill>
                  <a:schemeClr val="tx1"/>
                </a:solidFill>
                <a:effectLst/>
                <a:latin typeface="+mn-lt"/>
                <a:ea typeface="+mn-ea"/>
                <a:cs typeface="+mn-cs"/>
              </a:rPr>
              <a:t>パーティショニング（分割）</a:t>
            </a:r>
          </a:p>
          <a:p>
            <a:r>
              <a:rPr kumimoji="1" lang="ja-JP" altLang="ja-JP" sz="1200" kern="1200" dirty="0">
                <a:solidFill>
                  <a:schemeClr val="tx1"/>
                </a:solidFill>
                <a:effectLst/>
                <a:latin typeface="+mn-lt"/>
                <a:ea typeface="+mn-ea"/>
                <a:cs typeface="+mn-cs"/>
              </a:rPr>
              <a:t>ひとつのシステム資源を複数の独立した個別の資源として機能させます。　　　　　　　　　　　　　　　　　　　　　　　　　　　　　　　　　　　　　　　　　　　　　　　　　　　　　　　　　　　　　　　　　　例えば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台のサーバーを、</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台の個別・独立したサーバーが存在しているかのように機能させる場合などです。</a:t>
            </a:r>
          </a:p>
          <a:p>
            <a:r>
              <a:rPr kumimoji="1" lang="ja-JP" altLang="ja-JP" sz="1200" kern="1200" dirty="0">
                <a:solidFill>
                  <a:schemeClr val="tx1"/>
                </a:solidFill>
                <a:effectLst/>
                <a:latin typeface="+mn-lt"/>
                <a:ea typeface="+mn-ea"/>
                <a:cs typeface="+mn-cs"/>
              </a:rPr>
              <a:t>この方法を使えば、１ユーザーだけでは能力に余裕のある物理サーバー上に、見かけ上複数のサーバーを稼働させ、複数のユーザーが、それぞれを自分専用のサーバーとして扱うことができます。また、システム資源を余らせることなく有効活用することができます。</a:t>
            </a:r>
          </a:p>
          <a:p>
            <a:r>
              <a:rPr kumimoji="1" lang="ja-JP" altLang="ja-JP" sz="1200" kern="1200" dirty="0">
                <a:solidFill>
                  <a:schemeClr val="tx1"/>
                </a:solidFill>
                <a:effectLst/>
                <a:latin typeface="+mn-lt"/>
                <a:ea typeface="+mn-ea"/>
                <a:cs typeface="+mn-cs"/>
              </a:rPr>
              <a:t>アグリゲーション（集約）</a:t>
            </a:r>
          </a:p>
          <a:p>
            <a:r>
              <a:rPr kumimoji="1" lang="ja-JP" altLang="ja-JP" sz="1200" kern="1200" dirty="0">
                <a:solidFill>
                  <a:schemeClr val="tx1"/>
                </a:solidFill>
                <a:effectLst/>
                <a:latin typeface="+mn-lt"/>
                <a:ea typeface="+mn-ea"/>
                <a:cs typeface="+mn-cs"/>
              </a:rPr>
              <a:t>複数のシステム資源をひとつのシステム資源のように機能させます。例えば、複数の異なるストレージを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大きなストレージに見せかける場合などです。この機能を使わなければ、ユーザーは、複数の別々のストレージの存在を意識し、煩雑な操作や設定を行わなければなりません。しかし、この機能により、そんなことは気にすることなく、またメーカーや機種を意識することなく、１つのストレージとして扱えますので、使用上の利便性は大いに高まります。</a:t>
            </a:r>
          </a:p>
          <a:p>
            <a:r>
              <a:rPr kumimoji="1" lang="ja-JP" altLang="ja-JP" sz="1200" kern="1200" dirty="0">
                <a:solidFill>
                  <a:schemeClr val="tx1"/>
                </a:solidFill>
                <a:effectLst/>
                <a:latin typeface="+mn-lt"/>
                <a:ea typeface="+mn-ea"/>
                <a:cs typeface="+mn-cs"/>
              </a:rPr>
              <a:t>エミュレーション（模倣）</a:t>
            </a:r>
          </a:p>
          <a:p>
            <a:r>
              <a:rPr kumimoji="1" lang="ja-JP" altLang="ja-JP" sz="1200" kern="1200" dirty="0">
                <a:solidFill>
                  <a:schemeClr val="tx1"/>
                </a:solidFill>
                <a:effectLst/>
                <a:latin typeface="+mn-lt"/>
                <a:ea typeface="+mn-ea"/>
                <a:cs typeface="+mn-cs"/>
              </a:rPr>
              <a:t>あるシステム資源を異なるシステム資源として機能させます。例えば、</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スマートフォンの基本ソフトウェアが稼働し、スマートフォンに模した画面を表示させることができます。スマートフォンにはない、大きな画面とキーボードで同様の操作ができるようになり、アプリケーション開発やテストの利便性を高めることができます。</a:t>
            </a:r>
          </a:p>
          <a:p>
            <a:r>
              <a:rPr kumimoji="1" lang="ja-JP" altLang="ja-JP" sz="1200" kern="1200" dirty="0">
                <a:solidFill>
                  <a:schemeClr val="tx1"/>
                </a:solidFill>
                <a:effectLst/>
                <a:latin typeface="+mn-lt"/>
                <a:ea typeface="+mn-ea"/>
                <a:cs typeface="+mn-cs"/>
              </a:rPr>
              <a:t>仮想化というと、「サーバー仮想化」つまり、「パーティショニング（分割）」についてだけ、語られることが少なくありませんが、それだけではありません。ユーザーにとっては、物理的な実態はどうであろうと、必要な機能が実現できればいいわけです。それをソフトウェアの設定だけで実現しようという技術の総称が仮想化というわけです。</a:t>
            </a:r>
          </a:p>
          <a:p>
            <a:r>
              <a:rPr kumimoji="1" lang="ja-JP" altLang="ja-JP" sz="1200" kern="1200" dirty="0">
                <a:solidFill>
                  <a:schemeClr val="tx1"/>
                </a:solidFill>
                <a:effectLst/>
                <a:latin typeface="+mn-lt"/>
                <a:ea typeface="+mn-ea"/>
                <a:cs typeface="+mn-cs"/>
              </a:rPr>
              <a:t>以前紹介した、「</a:t>
            </a:r>
            <a:r>
              <a:rPr kumimoji="1" lang="en-US" altLang="ja-JP" sz="1200" kern="1200" dirty="0">
                <a:solidFill>
                  <a:schemeClr val="tx1"/>
                </a:solidFill>
                <a:effectLst/>
                <a:latin typeface="+mn-lt"/>
                <a:ea typeface="+mn-ea"/>
                <a:cs typeface="+mn-cs"/>
              </a:rPr>
              <a:t>SDI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Software Defined Infrastructure</a:t>
            </a:r>
            <a:r>
              <a:rPr kumimoji="1" lang="ja-JP" altLang="ja-JP" sz="1200" kern="1200">
                <a:solidFill>
                  <a:schemeClr val="tx1"/>
                </a:solidFill>
                <a:effectLst/>
                <a:latin typeface="+mn-lt"/>
                <a:ea typeface="+mn-ea"/>
                <a:cs typeface="+mn-cs"/>
              </a:rPr>
              <a:t>）」もこの技術が土台にあります。つまり、物理的な実態は、インフラを構成するハードウェアの集まりである「リソース・プール」ですが、そこからソフトウェアの設定だけで必要なインフラ機能を取り出し、構築することができる仕組みです。仮想化を分割の仕組みと捉えると本質を見失いかねませんので、注意が必要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2796242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p>
            <a:pPr defTabSz="913232"/>
            <a:fld id="{0814F00D-3174-4CAA-B5C7-F5134A634A62}" type="slidenum">
              <a:rPr lang="ja-JP" altLang="en-US" smtClean="0"/>
              <a:pPr defTabSz="913232"/>
              <a:t>61</a:t>
            </a:fld>
            <a:endParaRPr lang="en-US" altLang="ja-JP" dirty="0"/>
          </a:p>
        </p:txBody>
      </p:sp>
      <p:sp>
        <p:nvSpPr>
          <p:cNvPr id="22530" name="Rectangle 2"/>
          <p:cNvSpPr>
            <a:spLocks noGrp="1" noRot="1" noChangeAspect="1" noChangeArrowheads="1" noTextEdit="1"/>
          </p:cNvSpPr>
          <p:nvPr>
            <p:ph type="sldImg"/>
          </p:nvPr>
        </p:nvSpPr>
        <p:spPr>
          <a:xfrm>
            <a:off x="919163" y="746125"/>
            <a:ext cx="4970462" cy="3729038"/>
          </a:xfrm>
          <a:ln/>
        </p:spPr>
      </p:sp>
      <p:sp>
        <p:nvSpPr>
          <p:cNvPr id="22531" name="Rectangle 3"/>
          <p:cNvSpPr>
            <a:spLocks noGrp="1" noChangeArrowheads="1"/>
          </p:cNvSpPr>
          <p:nvPr>
            <p:ph type="body" idx="1"/>
          </p:nvPr>
        </p:nvSpPr>
        <p:spPr>
          <a:xfrm>
            <a:off x="679309" y="4720870"/>
            <a:ext cx="5448583" cy="4473648"/>
          </a:xfrm>
          <a:noFill/>
          <a:ln/>
        </p:spPr>
        <p:txBody>
          <a:bodyPr/>
          <a:lstStyle/>
          <a:p>
            <a:r>
              <a:rPr kumimoji="1" lang="ja-JP" altLang="ja-JP" sz="1200" kern="1200">
                <a:solidFill>
                  <a:schemeClr val="tx1"/>
                </a:solidFill>
                <a:effectLst/>
                <a:latin typeface="+mn-lt"/>
                <a:ea typeface="+mn-ea"/>
                <a:cs typeface="+mn-cs"/>
              </a:rPr>
              <a:t>クラウド・サービスを実現するシステムの設置場所の違いによって分類しようという考え方が、「配置モデル（</a:t>
            </a:r>
            <a:r>
              <a:rPr kumimoji="1" lang="en-US" altLang="ja-JP" sz="1200" kern="1200" dirty="0">
                <a:solidFill>
                  <a:schemeClr val="tx1"/>
                </a:solidFill>
                <a:effectLst/>
                <a:latin typeface="+mn-lt"/>
                <a:ea typeface="+mn-ea"/>
                <a:cs typeface="+mn-cs"/>
              </a:rPr>
              <a:t>Deployment Model</a:t>
            </a:r>
            <a:r>
              <a:rPr kumimoji="1" lang="ja-JP" altLang="ja-JP" sz="1200" kern="1200">
                <a:solidFill>
                  <a:schemeClr val="tx1"/>
                </a:solidFill>
                <a:effectLst/>
                <a:latin typeface="+mn-lt"/>
                <a:ea typeface="+mn-ea"/>
                <a:cs typeface="+mn-cs"/>
              </a:rPr>
              <a:t>）」です。</a:t>
            </a:r>
          </a:p>
          <a:p>
            <a:r>
              <a:rPr kumimoji="1" lang="ja-JP" altLang="ja-JP" sz="1200" kern="1200">
                <a:solidFill>
                  <a:schemeClr val="tx1"/>
                </a:solidFill>
                <a:effectLst/>
                <a:latin typeface="+mn-lt"/>
                <a:ea typeface="+mn-ea"/>
                <a:cs typeface="+mn-cs"/>
              </a:rPr>
              <a:t>複数のユーザー企業がネットを介して共用するのが「パブリック・クラウド」です。もともとクラウド・コンピューティングは、パブリック・クラウドを説明するものでした。しかし「パブリック・クラウドの利便性は享受したいが、他ユーザーと協同で利用し、その影響を応答時間やスループットに受けるようでは使い勝手が悪いし、セキュリティの不安も払拭できない」との考えもあり、企業がシステム資源を自社で所有し、自社専用で使用しようという「プライベート・クラウド」という概念が登場します。これは、クラウド･コンピューティングの仕組みを自前の資産で構築し、自社専用で使うやり方です。</a:t>
            </a:r>
          </a:p>
          <a:p>
            <a:r>
              <a:rPr kumimoji="1" lang="ja-JP" altLang="ja-JP" sz="1200" kern="1200">
                <a:solidFill>
                  <a:schemeClr val="tx1"/>
                </a:solidFill>
                <a:effectLst/>
                <a:latin typeface="+mn-lt"/>
                <a:ea typeface="+mn-ea"/>
                <a:cs typeface="+mn-cs"/>
              </a:rPr>
              <a:t>しかし、「プライベート・クラウドのメリットは享受したいが、自ら構築するだけの技術力も資金力もない」という企業も少なくありません。そこで</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の定義には含まれてはいませんが、「ホステッド・プライベート・クラウド」というサービスが登場しています。「プライベート・クラウドのレンタルサービス」というとわかりやすいかもしれません。</a:t>
            </a:r>
          </a:p>
          <a:p>
            <a:r>
              <a:rPr kumimoji="1" lang="ja-JP" altLang="ja-JP" sz="1200" kern="1200">
                <a:solidFill>
                  <a:schemeClr val="tx1"/>
                </a:solidFill>
                <a:effectLst/>
                <a:latin typeface="+mn-lt"/>
                <a:ea typeface="+mn-ea"/>
                <a:cs typeface="+mn-cs"/>
              </a:rPr>
              <a:t>これはパブリック・クラウドのシステム資源の特定のユーザー専用に割り当て他ユーザーには使わせないようにします。これを専用の通信回線や暗号化されたインターネット（</a:t>
            </a:r>
            <a:r>
              <a:rPr kumimoji="1" lang="en-US" altLang="ja-JP" sz="1200" kern="1200" dirty="0">
                <a:solidFill>
                  <a:schemeClr val="tx1"/>
                </a:solidFill>
                <a:effectLst/>
                <a:latin typeface="+mn-lt"/>
                <a:ea typeface="+mn-ea"/>
                <a:cs typeface="+mn-cs"/>
              </a:rPr>
              <a:t>VPN: Virtual Private Network</a:t>
            </a:r>
            <a:r>
              <a:rPr kumimoji="1" lang="ja-JP" altLang="ja-JP" sz="1200" kern="1200">
                <a:solidFill>
                  <a:schemeClr val="tx1"/>
                </a:solidFill>
                <a:effectLst/>
                <a:latin typeface="+mn-lt"/>
                <a:ea typeface="+mn-ea"/>
                <a:cs typeface="+mn-cs"/>
              </a:rPr>
              <a:t>）で接続し、あたかも自社専用のプライベート・クラウドのように利用できるサービスです。昨今、企業の既存業務システムをパブリック・クラウドに移管しようという動きが盛んですが、移行先は、この「ホステッド・プライベート・クラウド」となるのが一般的です。</a:t>
            </a:r>
          </a:p>
          <a:p>
            <a:r>
              <a:rPr kumimoji="1" lang="ja-JP" altLang="ja-JP" sz="1200" kern="1200">
                <a:solidFill>
                  <a:schemeClr val="tx1"/>
                </a:solidFill>
                <a:effectLst/>
                <a:latin typeface="+mn-lt"/>
                <a:ea typeface="+mn-ea"/>
                <a:cs typeface="+mn-cs"/>
              </a:rPr>
              <a:t>これらパブリックとプライベートのふたつを組み合わせる使い方を「ハイブリッド・クラウド」といいます。</a:t>
            </a:r>
          </a:p>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の定義には、他にも地域や法令・規制など、共通の関心事によって結びついている組合や業界といった範囲で共同利用するコミュニティ・クラウドという区分も使われています。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前版</a:t>
            </a:r>
            <a:r>
              <a:rPr kumimoji="1" lang="en-US" altLang="ja-JP" sz="1200" kern="1200" dirty="0">
                <a:solidFill>
                  <a:schemeClr val="tx1"/>
                </a:solidFill>
                <a:effectLst/>
                <a:latin typeface="+mn-lt"/>
                <a:ea typeface="+mn-ea"/>
                <a:cs typeface="+mn-cs"/>
              </a:rPr>
              <a:t>p149</a:t>
            </a:r>
            <a:r>
              <a:rPr kumimoji="1" lang="ja-JP" altLang="ja-JP" sz="1200" kern="1200">
                <a:solidFill>
                  <a:schemeClr val="tx1"/>
                </a:solidFill>
                <a:effectLst/>
                <a:latin typeface="+mn-lt"/>
                <a:ea typeface="+mn-ea"/>
                <a:cs typeface="+mn-cs"/>
              </a:rPr>
              <a:t>の流用をご検討ください。</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なぜですか</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p:txBody>
      </p:sp>
    </p:spTree>
    <p:extLst>
      <p:ext uri="{BB962C8B-B14F-4D97-AF65-F5344CB8AC3E}">
        <p14:creationId xmlns:p14="http://schemas.microsoft.com/office/powerpoint/2010/main" val="2181991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pPr defTabSz="913232"/>
            <a:fld id="{891BF3F3-59E7-4536-AAC4-888C84177443}" type="slidenum">
              <a:rPr lang="ja-JP" altLang="en-US" smtClean="0"/>
              <a:pPr defTabSz="913232"/>
              <a:t>63</a:t>
            </a:fld>
            <a:endParaRPr lang="en-US" altLang="ja-JP"/>
          </a:p>
        </p:txBody>
      </p:sp>
      <p:sp>
        <p:nvSpPr>
          <p:cNvPr id="30722" name="Rectangle 2"/>
          <p:cNvSpPr>
            <a:spLocks noGrp="1" noRot="1" noChangeAspect="1" noChangeArrowheads="1" noTextEdit="1"/>
          </p:cNvSpPr>
          <p:nvPr>
            <p:ph type="sldImg"/>
          </p:nvPr>
        </p:nvSpPr>
        <p:spPr>
          <a:xfrm>
            <a:off x="920750" y="747713"/>
            <a:ext cx="4965700" cy="3724275"/>
          </a:xfrm>
          <a:ln/>
        </p:spPr>
      </p:sp>
      <p:sp>
        <p:nvSpPr>
          <p:cNvPr id="30723" name="Rectangle 3"/>
          <p:cNvSpPr>
            <a:spLocks noGrp="1" noChangeArrowheads="1"/>
          </p:cNvSpPr>
          <p:nvPr>
            <p:ph type="body" idx="1"/>
          </p:nvPr>
        </p:nvSpPr>
        <p:spPr>
          <a:xfrm>
            <a:off x="680877" y="4720873"/>
            <a:ext cx="5445446" cy="4472073"/>
          </a:xfrm>
          <a:noFill/>
          <a:ln/>
        </p:spPr>
        <p:txBody>
          <a:bodyPr/>
          <a:lstStyle/>
          <a:p>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の定義にはクラウドに欠かせない</a:t>
            </a:r>
            <a:r>
              <a:rPr kumimoji="1" lang="en-US" altLang="ja-JP" sz="1200" kern="1200" dirty="0">
                <a:solidFill>
                  <a:schemeClr val="tx1"/>
                </a:solidFill>
                <a:effectLst/>
                <a:latin typeface="+mn-lt"/>
                <a:ea typeface="+mn-ea"/>
                <a:cs typeface="+mn-cs"/>
              </a:rPr>
              <a:t>5</a:t>
            </a:r>
            <a:r>
              <a:rPr kumimoji="1" lang="ja-JP" altLang="ja-JP" sz="1200" kern="1200">
                <a:solidFill>
                  <a:schemeClr val="tx1"/>
                </a:solidFill>
                <a:effectLst/>
                <a:latin typeface="+mn-lt"/>
                <a:ea typeface="+mn-ea"/>
                <a:cs typeface="+mn-cs"/>
              </a:rPr>
              <a:t>つの特徴が挙げられています。</a:t>
            </a:r>
          </a:p>
          <a:p>
            <a:pPr lvl="0"/>
            <a:r>
              <a:rPr kumimoji="1" lang="ja-JP" altLang="ja-JP" sz="1200" kern="1200">
                <a:solidFill>
                  <a:schemeClr val="tx1"/>
                </a:solidFill>
                <a:effectLst/>
                <a:latin typeface="+mn-lt"/>
                <a:ea typeface="+mn-ea"/>
                <a:cs typeface="+mn-cs"/>
              </a:rPr>
              <a:t>オンデマンド・セルフサービス ： ユーザーが</a:t>
            </a:r>
            <a:r>
              <a:rPr kumimoji="1" lang="en-US" altLang="ja-JP" sz="1200" kern="1200" dirty="0">
                <a:solidFill>
                  <a:schemeClr val="tx1"/>
                </a:solidFill>
                <a:effectLst/>
                <a:latin typeface="+mn-lt"/>
                <a:ea typeface="+mn-ea"/>
                <a:cs typeface="+mn-cs"/>
              </a:rPr>
              <a:t>Web</a:t>
            </a:r>
            <a:r>
              <a:rPr kumimoji="1" lang="ja-JP" altLang="ja-JP" sz="1200" kern="1200">
                <a:solidFill>
                  <a:schemeClr val="tx1"/>
                </a:solidFill>
                <a:effectLst/>
                <a:latin typeface="+mn-lt"/>
                <a:ea typeface="+mn-ea"/>
                <a:cs typeface="+mn-cs"/>
              </a:rPr>
              <a:t>画面からシステムの調達や各種設定を行うとと自動で実行してくれる。</a:t>
            </a:r>
          </a:p>
          <a:p>
            <a:pPr lvl="0"/>
            <a:r>
              <a:rPr kumimoji="1" lang="ja-JP" altLang="ja-JP" sz="1200" kern="1200">
                <a:solidFill>
                  <a:schemeClr val="tx1"/>
                </a:solidFill>
                <a:effectLst/>
                <a:latin typeface="+mn-lt"/>
                <a:ea typeface="+mn-ea"/>
                <a:cs typeface="+mn-cs"/>
              </a:rPr>
              <a:t>幅広いネットワークアクセス</a:t>
            </a:r>
            <a:r>
              <a:rPr kumimoji="1" lang="en-US" altLang="ja-JP" sz="1200" kern="1200" dirty="0">
                <a:solidFill>
                  <a:schemeClr val="tx1"/>
                </a:solidFill>
                <a:effectLst/>
                <a:latin typeface="+mn-lt"/>
                <a:ea typeface="+mn-ea"/>
                <a:cs typeface="+mn-cs"/>
              </a:rPr>
              <a:t> : PC</a:t>
            </a:r>
            <a:r>
              <a:rPr kumimoji="1" lang="ja-JP" altLang="ja-JP" sz="1200" kern="1200">
                <a:solidFill>
                  <a:schemeClr val="tx1"/>
                </a:solidFill>
                <a:effectLst/>
                <a:latin typeface="+mn-lt"/>
                <a:ea typeface="+mn-ea"/>
                <a:cs typeface="+mn-cs"/>
              </a:rPr>
              <a:t>だけではない様々なデバイスから利用できる。</a:t>
            </a:r>
          </a:p>
          <a:p>
            <a:pPr lvl="0"/>
            <a:r>
              <a:rPr kumimoji="1" lang="ja-JP" altLang="ja-JP" sz="1200" kern="1200">
                <a:solidFill>
                  <a:schemeClr val="tx1"/>
                </a:solidFill>
                <a:effectLst/>
                <a:latin typeface="+mn-lt"/>
                <a:ea typeface="+mn-ea"/>
                <a:cs typeface="+mn-cs"/>
              </a:rPr>
              <a:t>リソースの共有</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複数のユーザーでシステム資源を共有し、融通し合える仕組みを備えている。</a:t>
            </a:r>
          </a:p>
          <a:p>
            <a:pPr lvl="0"/>
            <a:r>
              <a:rPr kumimoji="1" lang="ja-JP" altLang="ja-JP" sz="1200" kern="1200">
                <a:solidFill>
                  <a:schemeClr val="tx1"/>
                </a:solidFill>
                <a:effectLst/>
                <a:latin typeface="+mn-lt"/>
                <a:ea typeface="+mn-ea"/>
                <a:cs typeface="+mn-cs"/>
              </a:rPr>
              <a:t>迅速な拡張性</a:t>
            </a:r>
            <a:r>
              <a:rPr kumimoji="1" lang="en-US" altLang="ja-JP" sz="1200" kern="1200" dirty="0">
                <a:solidFill>
                  <a:schemeClr val="tx1"/>
                </a:solidFill>
                <a:effectLst/>
                <a:latin typeface="+mn-lt"/>
                <a:ea typeface="+mn-ea"/>
                <a:cs typeface="+mn-cs"/>
              </a:rPr>
              <a:t> : </a:t>
            </a:r>
            <a:r>
              <a:rPr kumimoji="1" lang="ja-JP" altLang="ja-JP" sz="1200" kern="1200">
                <a:solidFill>
                  <a:schemeClr val="tx1"/>
                </a:solidFill>
                <a:effectLst/>
                <a:latin typeface="+mn-lt"/>
                <a:ea typeface="+mn-ea"/>
                <a:cs typeface="+mn-cs"/>
              </a:rPr>
              <a:t>ユーザーの要求に応じて、システムの拡張や縮小を即座に行える。</a:t>
            </a:r>
          </a:p>
          <a:p>
            <a:pPr lvl="0"/>
            <a:r>
              <a:rPr kumimoji="1" lang="ja-JP" altLang="ja-JP" sz="1200" kern="1200">
                <a:solidFill>
                  <a:schemeClr val="tx1"/>
                </a:solidFill>
                <a:effectLst/>
                <a:latin typeface="+mn-lt"/>
                <a:ea typeface="+mn-ea"/>
                <a:cs typeface="+mn-cs"/>
              </a:rPr>
              <a:t>サービスが計測可能</a:t>
            </a:r>
            <a:r>
              <a:rPr kumimoji="1" lang="en-US" altLang="ja-JP" sz="1200" kern="1200" dirty="0">
                <a:solidFill>
                  <a:schemeClr val="tx1"/>
                </a:solidFill>
                <a:effectLst/>
                <a:latin typeface="+mn-lt"/>
                <a:ea typeface="+mn-ea"/>
                <a:cs typeface="+mn-cs"/>
              </a:rPr>
              <a:t>: </a:t>
            </a:r>
            <a:r>
              <a:rPr kumimoji="1" lang="ja-JP" altLang="ja-JP" sz="1200" kern="1200">
                <a:solidFill>
                  <a:schemeClr val="tx1"/>
                </a:solidFill>
                <a:effectLst/>
                <a:latin typeface="+mn-lt"/>
                <a:ea typeface="+mn-ea"/>
                <a:cs typeface="+mn-cs"/>
              </a:rPr>
              <a:t>サービスの利用量、例えば</a:t>
            </a:r>
            <a:r>
              <a:rPr kumimoji="1" lang="en-US" altLang="ja-JP" sz="1200" kern="1200" dirty="0">
                <a:solidFill>
                  <a:schemeClr val="tx1"/>
                </a:solidFill>
                <a:effectLst/>
                <a:latin typeface="+mn-lt"/>
                <a:ea typeface="+mn-ea"/>
                <a:cs typeface="+mn-cs"/>
              </a:rPr>
              <a:t>CPU</a:t>
            </a:r>
            <a:r>
              <a:rPr kumimoji="1" lang="ja-JP" altLang="ja-JP" sz="1200" kern="1200">
                <a:solidFill>
                  <a:schemeClr val="tx1"/>
                </a:solidFill>
                <a:effectLst/>
                <a:latin typeface="+mn-lt"/>
                <a:ea typeface="+mn-ea"/>
                <a:cs typeface="+mn-cs"/>
              </a:rPr>
              <a:t>やストレージをどれくらい使ったかを電気料金のように計測できる仕組みを持ち、それによって従量課金（使った分だけの支払い）が可能。</a:t>
            </a:r>
          </a:p>
          <a:p>
            <a:r>
              <a:rPr kumimoji="1" lang="ja-JP" altLang="ja-JP" sz="1200" kern="1200">
                <a:solidFill>
                  <a:schemeClr val="tx1"/>
                </a:solidFill>
                <a:effectLst/>
                <a:latin typeface="+mn-lt"/>
                <a:ea typeface="+mn-ea"/>
                <a:cs typeface="+mn-cs"/>
              </a:rPr>
              <a:t>これらを実現するためにシステム構築や構成変更を物理的な作業を伴わずにソフトウェア設定だけで実現する「仮想化」、無人で運用管理できる「運用の自動化」、調達や構成変更をできるだけ簡便にし、メニュー画面からの設定だけで行えるようにする「調達の自動化」の技術が使われています。</a:t>
            </a:r>
          </a:p>
          <a:p>
            <a:r>
              <a:rPr kumimoji="1" lang="ja-JP" altLang="ja-JP" sz="1200" kern="1200">
                <a:solidFill>
                  <a:schemeClr val="tx1"/>
                </a:solidFill>
                <a:effectLst/>
                <a:latin typeface="+mn-lt"/>
                <a:ea typeface="+mn-ea"/>
                <a:cs typeface="+mn-cs"/>
              </a:rPr>
              <a:t>この仕組みを事業者が設置・運用し、ネット越しにサービスとして提供するのがパブリック・クラウド、自社で設置・運用し、自社内だけで使用するのがプライベート・クラウドです。</a:t>
            </a:r>
          </a:p>
          <a:p>
            <a:r>
              <a:rPr kumimoji="1" lang="ja-JP" altLang="ja-JP" sz="1200" kern="1200">
                <a:solidFill>
                  <a:schemeClr val="tx1"/>
                </a:solidFill>
                <a:effectLst/>
                <a:latin typeface="+mn-lt"/>
                <a:ea typeface="+mn-ea"/>
                <a:cs typeface="+mn-cs"/>
              </a:rPr>
              <a:t>これにより徹底して人的な介在をなくし、人的ミスの排除、調達や変更の高速化、運用管理の負担軽減を実現し、人件費の削減、テクノロジーの進化に伴うコスト・パフォーマンスの改善を長期継続的に提供し続けようとしています。</a:t>
            </a:r>
          </a:p>
          <a:p>
            <a:r>
              <a:rPr kumimoji="1" lang="ja-JP" altLang="ja-JP" sz="1200" kern="1200">
                <a:solidFill>
                  <a:schemeClr val="tx1"/>
                </a:solidFill>
                <a:effectLst/>
                <a:latin typeface="+mn-lt"/>
                <a:ea typeface="+mn-ea"/>
                <a:cs typeface="+mn-cs"/>
              </a:rPr>
              <a:t>なおハイパーバイザーによる「仮想化」は</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においては前提となる技術ですが、</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では「仮想化を使わない」のが一般的です。アプリケーションでのユーザー管理、データベースのマルチ・テナント機能、コンテナによる独立したアプリケーション実行環境など、「仮想化」よりもシステム負荷が小さく、効率よくシステム資源を使用し、ユーザー・グループを分離できる手段が使われています。</a:t>
            </a:r>
          </a:p>
          <a:p>
            <a:br>
              <a:rPr kumimoji="1" lang="en-US" altLang="ja-JP" sz="1200" kern="1200" dirty="0">
                <a:solidFill>
                  <a:schemeClr val="tx1"/>
                </a:solidFill>
                <a:effectLst/>
                <a:latin typeface="+mn-lt"/>
                <a:ea typeface="+mn-ea"/>
                <a:cs typeface="+mn-cs"/>
              </a:rPr>
            </a:br>
            <a:endParaRPr lang="ja-JP" altLang="en-US" dirty="0"/>
          </a:p>
        </p:txBody>
      </p:sp>
    </p:spTree>
    <p:extLst>
      <p:ext uri="{BB962C8B-B14F-4D97-AF65-F5344CB8AC3E}">
        <p14:creationId xmlns:p14="http://schemas.microsoft.com/office/powerpoint/2010/main" val="1696050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「マルチ・クラウド」という言葉があります。</a:t>
            </a:r>
            <a:r>
              <a:rPr kumimoji="1" lang="en-US" altLang="ja-JP" sz="1200" kern="1200" dirty="0">
                <a:solidFill>
                  <a:schemeClr val="tx1"/>
                </a:solidFill>
                <a:effectLst/>
                <a:latin typeface="+mn-lt"/>
                <a:ea typeface="+mn-ea"/>
                <a:cs typeface="+mn-cs"/>
              </a:rPr>
              <a:t>NIST</a:t>
            </a:r>
            <a:r>
              <a:rPr kumimoji="1" lang="ja-JP" altLang="ja-JP" sz="1200" kern="1200">
                <a:solidFill>
                  <a:schemeClr val="tx1"/>
                </a:solidFill>
                <a:effectLst/>
                <a:latin typeface="+mn-lt"/>
                <a:ea typeface="+mn-ea"/>
                <a:cs typeface="+mn-cs"/>
              </a:rPr>
              <a:t>の定義にはありませんが、異なるはパブリック・クラウドを組み合わせて、自分たちに最適なクラウド・サービスを実現することを言います。</a:t>
            </a:r>
          </a:p>
          <a:p>
            <a:r>
              <a:rPr kumimoji="1" lang="ja-JP" altLang="ja-JP" sz="1200" kern="1200">
                <a:solidFill>
                  <a:schemeClr val="tx1"/>
                </a:solidFill>
                <a:effectLst/>
                <a:latin typeface="+mn-lt"/>
                <a:ea typeface="+mn-ea"/>
                <a:cs typeface="+mn-cs"/>
              </a:rPr>
              <a:t>例えば、</a:t>
            </a:r>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データの収集と集約はそのための専用サービスを提供している</a:t>
            </a:r>
            <a:r>
              <a:rPr kumimoji="1" lang="en-US" altLang="ja-JP" sz="1200" kern="1200" dirty="0">
                <a:solidFill>
                  <a:schemeClr val="tx1"/>
                </a:solidFill>
                <a:effectLst/>
                <a:latin typeface="+mn-lt"/>
                <a:ea typeface="+mn-ea"/>
                <a:cs typeface="+mn-cs"/>
              </a:rPr>
              <a:t>AWS</a:t>
            </a:r>
            <a:r>
              <a:rPr kumimoji="1" lang="ja-JP" altLang="ja-JP" sz="1200" kern="1200">
                <a:solidFill>
                  <a:schemeClr val="tx1"/>
                </a:solidFill>
                <a:effectLst/>
                <a:latin typeface="+mn-lt"/>
                <a:ea typeface="+mn-ea"/>
                <a:cs typeface="+mn-cs"/>
              </a:rPr>
              <a:t>、データの分析には計算性能のコストパフォーマンスが高い</a:t>
            </a:r>
            <a:r>
              <a:rPr kumimoji="1" lang="en-US" altLang="ja-JP" sz="1200" kern="1200" dirty="0">
                <a:solidFill>
                  <a:schemeClr val="tx1"/>
                </a:solidFill>
                <a:effectLst/>
                <a:latin typeface="+mn-lt"/>
                <a:ea typeface="+mn-ea"/>
                <a:cs typeface="+mn-cs"/>
              </a:rPr>
              <a:t>GCP(Google Cloud Platform)</a:t>
            </a:r>
            <a:r>
              <a:rPr kumimoji="1" lang="ja-JP" altLang="ja-JP" sz="1200" kern="1200">
                <a:solidFill>
                  <a:schemeClr val="tx1"/>
                </a:solidFill>
                <a:effectLst/>
                <a:latin typeface="+mn-lt"/>
                <a:ea typeface="+mn-ea"/>
                <a:cs typeface="+mn-cs"/>
              </a:rPr>
              <a:t>、その結果を利用者に提供するのはユーザー画面の設計やモバイルへの対応が容易な</a:t>
            </a:r>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、これらを組み合わせて、設備機械の保全・故障予知サービスを実現するといった使い方です。</a:t>
            </a:r>
          </a:p>
          <a:p>
            <a:r>
              <a:rPr kumimoji="1" lang="ja-JP" altLang="ja-JP" sz="1200" kern="1200">
                <a:solidFill>
                  <a:schemeClr val="tx1"/>
                </a:solidFill>
                <a:effectLst/>
                <a:latin typeface="+mn-lt"/>
                <a:ea typeface="+mn-ea"/>
                <a:cs typeface="+mn-cs"/>
              </a:rPr>
              <a:t>パブリック・クラウド事業者は、それぞれに差別化を図るため、機能や性能、運用管理方法や料金などで異なる戦略をとっています。自ずとそれぞれの得意なところや使い方によるコストパフォーマンスの違いが出てきます。それらのいいとこ取りをして、自分たちに最適な組合せを実現しようというのがマルチ・クラウドです。</a:t>
            </a:r>
          </a:p>
          <a:p>
            <a:r>
              <a:rPr kumimoji="1" lang="ja-JP" altLang="ja-JP" sz="1200" kern="1200">
                <a:solidFill>
                  <a:schemeClr val="tx1"/>
                </a:solidFill>
                <a:effectLst/>
                <a:latin typeface="+mn-lt"/>
                <a:ea typeface="+mn-ea"/>
                <a:cs typeface="+mn-cs"/>
              </a:rPr>
              <a:t>また、一社のサービスに依存するのはリスクが高いことから、複数のサービスにシステムを分散させ、トラブルへの耐性を高めておこうという考え方から、マルチ・クラウドでのシステム構成を採用する場合もあります。</a:t>
            </a:r>
          </a:p>
          <a:p>
            <a:r>
              <a:rPr kumimoji="1" lang="ja-JP" altLang="ja-JP" sz="1200" kern="1200">
                <a:solidFill>
                  <a:schemeClr val="tx1"/>
                </a:solidFill>
                <a:effectLst/>
                <a:latin typeface="+mn-lt"/>
                <a:ea typeface="+mn-ea"/>
                <a:cs typeface="+mn-cs"/>
              </a:rPr>
              <a:t>一方で、クラウド・サービスごとに異なる管理ツールを使い分けなければならず運用管理が煩雑になることや、異なるサービスをまたがる機能の連携やデータ移動が難しいといった課題もあり、いいことばかりではありません。</a:t>
            </a:r>
          </a:p>
          <a:p>
            <a:r>
              <a:rPr kumimoji="1" lang="ja-JP" altLang="ja-JP" sz="1200" kern="1200">
                <a:solidFill>
                  <a:schemeClr val="tx1"/>
                </a:solidFill>
                <a:effectLst/>
                <a:latin typeface="+mn-lt"/>
                <a:ea typeface="+mn-ea"/>
                <a:cs typeface="+mn-cs"/>
              </a:rPr>
              <a:t>このような状況に対処するため「マルチ・クラウド管理」のためのツールやサービスが登場しています。</a:t>
            </a:r>
          </a:p>
          <a:p>
            <a:r>
              <a:rPr kumimoji="1" lang="ja-JP" altLang="ja-JP" sz="1200" kern="1200">
                <a:solidFill>
                  <a:schemeClr val="tx1"/>
                </a:solidFill>
                <a:effectLst/>
                <a:latin typeface="+mn-lt"/>
                <a:ea typeface="+mn-ea"/>
                <a:cs typeface="+mn-cs"/>
              </a:rPr>
              <a:t>もはやクラウドは単独で使う時代ではありません。ハイブリッド・クラウドやマルチ・クラウドを駆使し、最適な組合せを実現する、そんな時代を迎えているのです。</a:t>
            </a:r>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br>
              <a:rPr kumimoji="1" lang="en-US" altLang="ja-JP" sz="1200" kern="1200" dirty="0">
                <a:solidFill>
                  <a:schemeClr val="tx1"/>
                </a:solidFill>
                <a:effectLst/>
                <a:latin typeface="+mn-lt"/>
                <a:ea typeface="+mn-ea"/>
                <a:cs typeface="+mn-cs"/>
              </a:rPr>
            </a:b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1103166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4266717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昨今は、民間企業ばかりでなく、銀行や保険などの金融機関もまたパブリック･クラウドの利用を拡大している。また、政府は</a:t>
            </a:r>
            <a:r>
              <a:rPr kumimoji="1" lang="en-US" altLang="ja-JP" sz="1200" kern="1200" dirty="0">
                <a:solidFill>
                  <a:schemeClr val="tx1"/>
                </a:solidFill>
                <a:effectLst/>
                <a:latin typeface="+mn-lt"/>
                <a:ea typeface="+mn-ea"/>
                <a:cs typeface="+mn-cs"/>
              </a:rPr>
              <a:t>2018</a:t>
            </a:r>
            <a:r>
              <a:rPr kumimoji="1" lang="ja-JP" altLang="ja-JP" sz="1200" kern="120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6</a:t>
            </a:r>
            <a:r>
              <a:rPr kumimoji="1" lang="ja-JP" altLang="ja-JP" sz="1200" kern="1200">
                <a:solidFill>
                  <a:schemeClr val="tx1"/>
                </a:solidFill>
                <a:effectLst/>
                <a:latin typeface="+mn-lt"/>
                <a:ea typeface="+mn-ea"/>
                <a:cs typeface="+mn-cs"/>
              </a:rPr>
              <a:t>月「政府情報システムにおけるクラウドサービスの利用に係る基本方針」を決定し、政府情報システムは、パブリック･クラウドの利用を第一候補とする「クラウド・バイ・デフォルト原則」を打ち出した。もはやクラウドへの移行は、不可逆的なトレンドとして受けとめる必要がある。</a:t>
            </a:r>
          </a:p>
          <a:p>
            <a:r>
              <a:rPr kumimoji="1" lang="ja-JP" altLang="ja-JP" sz="1200" kern="1200">
                <a:solidFill>
                  <a:schemeClr val="tx1"/>
                </a:solidFill>
                <a:effectLst/>
                <a:latin typeface="+mn-lt"/>
                <a:ea typeface="+mn-ea"/>
                <a:cs typeface="+mn-cs"/>
              </a:rPr>
              <a:t>しかし、一気に自社所有のシステムを全面的にクラウドへ移行しようとする企業は限られるだろ。では、どのような段階を踏んでクラウドへの移行が進むのかを大きなトレンドして整理してみることにしよう。</a:t>
            </a:r>
          </a:p>
          <a:p>
            <a:r>
              <a:rPr kumimoji="1" lang="ja-JP" altLang="ja-JP" sz="1200" kern="1200">
                <a:solidFill>
                  <a:schemeClr val="tx1"/>
                </a:solidFill>
                <a:effectLst/>
                <a:latin typeface="+mn-lt"/>
                <a:ea typeface="+mn-ea"/>
                <a:cs typeface="+mn-cs"/>
              </a:rPr>
              <a:t>■既存システムの一部移管および</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の利用</a:t>
            </a:r>
          </a:p>
          <a:p>
            <a:r>
              <a:rPr kumimoji="1" lang="en-US" altLang="ja-JP" sz="1200" kern="1200" dirty="0" err="1">
                <a:solidFill>
                  <a:schemeClr val="tx1"/>
                </a:solidFill>
                <a:effectLst/>
                <a:latin typeface="+mn-lt"/>
                <a:ea typeface="+mn-ea"/>
                <a:cs typeface="+mn-cs"/>
              </a:rPr>
              <a:t>Salesforce.com</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Office365</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Box</a:t>
            </a:r>
            <a:r>
              <a:rPr kumimoji="1" lang="ja-JP" altLang="ja-JP" sz="1200" kern="1200">
                <a:solidFill>
                  <a:schemeClr val="tx1"/>
                </a:solidFill>
                <a:effectLst/>
                <a:latin typeface="+mn-lt"/>
                <a:ea typeface="+mn-ea"/>
                <a:cs typeface="+mn-cs"/>
              </a:rPr>
              <a:t>などのオフィス系、会計や人事、経費処理などのバック･オフィス系のように、企業個別の独自性が求められないアプリケーションにおいて、</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への移行が進められる。また、自社所有のサーバーやストレージなどのハードウェアがリース更改を迎えるタイミングで、既存システムの構成やアーキテクチャ、運用を大きく変更することなく、そのままの状態で</a:t>
            </a:r>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移行（リフト）するケースも増えてゆくだろう。また、クラウド･サービスの利用が拡大することで、インターネットへのゲートウェイをデーターセンターに一極集中するネットワーク構成は利便性の観点からボトルネックになる。そこで、</a:t>
            </a:r>
            <a:r>
              <a:rPr kumimoji="1" lang="en-US" altLang="ja-JP" sz="1200" kern="1200" dirty="0">
                <a:solidFill>
                  <a:schemeClr val="tx1"/>
                </a:solidFill>
                <a:effectLst/>
                <a:latin typeface="+mn-lt"/>
                <a:ea typeface="+mn-ea"/>
                <a:cs typeface="+mn-cs"/>
              </a:rPr>
              <a:t>SD-WAN</a:t>
            </a:r>
            <a:r>
              <a:rPr kumimoji="1" lang="ja-JP" altLang="ja-JP" sz="1200" kern="1200">
                <a:solidFill>
                  <a:schemeClr val="tx1"/>
                </a:solidFill>
                <a:effectLst/>
                <a:latin typeface="+mn-lt"/>
                <a:ea typeface="+mn-ea"/>
                <a:cs typeface="+mn-cs"/>
              </a:rPr>
              <a:t>の導入も拡大するだろう。</a:t>
            </a:r>
          </a:p>
          <a:p>
            <a:r>
              <a:rPr kumimoji="1" lang="ja-JP" altLang="ja-JP" sz="1200" kern="1200">
                <a:solidFill>
                  <a:schemeClr val="tx1"/>
                </a:solidFill>
                <a:effectLst/>
                <a:latin typeface="+mn-lt"/>
                <a:ea typeface="+mn-ea"/>
                <a:cs typeface="+mn-cs"/>
              </a:rPr>
              <a:t>■ハイブリッド･クラウドによる連係運用・一元管理</a:t>
            </a:r>
          </a:p>
          <a:p>
            <a:r>
              <a:rPr kumimoji="1" lang="en-US" altLang="ja-JP" sz="1200" kern="1200" dirty="0">
                <a:solidFill>
                  <a:schemeClr val="tx1"/>
                </a:solidFill>
                <a:effectLst/>
                <a:latin typeface="+mn-lt"/>
                <a:ea typeface="+mn-ea"/>
                <a:cs typeface="+mn-cs"/>
              </a:rPr>
              <a:t>IaaS</a:t>
            </a:r>
            <a:r>
              <a:rPr kumimoji="1" lang="ja-JP" altLang="ja-JP" sz="1200" kern="1200">
                <a:solidFill>
                  <a:schemeClr val="tx1"/>
                </a:solidFill>
                <a:effectLst/>
                <a:latin typeface="+mn-lt"/>
                <a:ea typeface="+mn-ea"/>
                <a:cs typeface="+mn-cs"/>
              </a:rPr>
              <a:t>へリフトしたシステムは、やがて刷新のタイミングを迎える。度重なる機能追加や利用技術の老朽化に伴い、既存システムを維持し続けることが難しくなることに加え、ビジネス環境の変化やデジタル･サービスへの対応、デジタル・トランスフォーメーション実現にむけた取り組みも必要となる。このようなタイミングで、コンテナやマイクロサービスを前提に、</a:t>
            </a:r>
            <a:r>
              <a:rPr kumimoji="1" lang="en-US" altLang="ja-JP" sz="1200" kern="1200" dirty="0">
                <a:solidFill>
                  <a:schemeClr val="tx1"/>
                </a:solidFill>
                <a:effectLst/>
                <a:latin typeface="+mn-lt"/>
                <a:ea typeface="+mn-ea"/>
                <a:cs typeface="+mn-cs"/>
              </a:rPr>
              <a:t>PaaS</a:t>
            </a:r>
            <a:r>
              <a:rPr kumimoji="1" lang="ja-JP" altLang="ja-JP" sz="1200" kern="1200">
                <a:solidFill>
                  <a:schemeClr val="tx1"/>
                </a:solidFill>
                <a:effectLst/>
                <a:latin typeface="+mn-lt"/>
                <a:ea typeface="+mn-ea"/>
                <a:cs typeface="+mn-cs"/>
              </a:rPr>
              <a:t>やサーバーレスなどのクラウド･ネイティブな利用範囲が拡大し、リフトされたシステムのクラウド･ネイティブへの移行（シフト）が進む。また、</a:t>
            </a:r>
            <a:r>
              <a:rPr kumimoji="1" lang="en-US" altLang="ja-JP" sz="1200" kern="1200" dirty="0">
                <a:solidFill>
                  <a:schemeClr val="tx1"/>
                </a:solidFill>
                <a:effectLst/>
                <a:latin typeface="+mn-lt"/>
                <a:ea typeface="+mn-ea"/>
                <a:cs typeface="+mn-cs"/>
              </a:rPr>
              <a:t>SaaS</a:t>
            </a:r>
            <a:r>
              <a:rPr kumimoji="1" lang="ja-JP" altLang="ja-JP" sz="1200" kern="1200">
                <a:solidFill>
                  <a:schemeClr val="tx1"/>
                </a:solidFill>
                <a:effectLst/>
                <a:latin typeface="+mn-lt"/>
                <a:ea typeface="+mn-ea"/>
                <a:cs typeface="+mn-cs"/>
              </a:rPr>
              <a:t>利用の範囲も拡大することになるだろう。一方で、コンプライアンスへの対応やアプリケーションの特性上、リフトもシフトも難しいアプリケーションについては、自社所有システムは維持される。ただ、自社所有システムであっても、運用管理負担の軽減や開発の利便性を高めるためにクラウドのアーキテクチャーを移植したシステム、例えば</a:t>
            </a:r>
            <a:r>
              <a:rPr kumimoji="1" lang="en-US" altLang="ja-JP" sz="1200" kern="1200" dirty="0">
                <a:solidFill>
                  <a:schemeClr val="tx1"/>
                </a:solidFill>
                <a:effectLst/>
                <a:latin typeface="+mn-lt"/>
                <a:ea typeface="+mn-ea"/>
                <a:cs typeface="+mn-cs"/>
              </a:rPr>
              <a:t>HCI</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Hyper Converged Infrastructure</a:t>
            </a:r>
            <a:r>
              <a:rPr kumimoji="1" lang="ja-JP" altLang="ja-JP" sz="1200" kern="1200">
                <a:solidFill>
                  <a:schemeClr val="tx1"/>
                </a:solidFill>
                <a:effectLst/>
                <a:latin typeface="+mn-lt"/>
                <a:ea typeface="+mn-ea"/>
                <a:cs typeface="+mn-cs"/>
              </a:rPr>
              <a:t>）やハードウェアとソフトウェアの統合システムによってハイブリッド・クラウドの仕組みを提供する</a:t>
            </a:r>
            <a:r>
              <a:rPr kumimoji="1" lang="en-US" altLang="ja-JP" sz="1200" kern="1200" dirty="0">
                <a:solidFill>
                  <a:schemeClr val="tx1"/>
                </a:solidFill>
                <a:effectLst/>
                <a:latin typeface="+mn-lt"/>
                <a:ea typeface="+mn-ea"/>
                <a:cs typeface="+mn-cs"/>
              </a:rPr>
              <a:t>AWS Outposts</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Stack</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Cisco</a:t>
            </a:r>
            <a:r>
              <a:rPr kumimoji="1" lang="ja-JP" altLang="ja-JP" sz="1200" kern="1200">
                <a:solidFill>
                  <a:schemeClr val="tx1"/>
                </a:solidFill>
                <a:effectLst/>
                <a:latin typeface="+mn-lt"/>
                <a:ea typeface="+mn-ea"/>
                <a:cs typeface="+mn-cs"/>
              </a:rPr>
              <a:t>と協力して提供する「</a:t>
            </a:r>
            <a:r>
              <a:rPr kumimoji="1" lang="en-US" altLang="ja-JP" sz="1200" kern="1200" dirty="0">
                <a:solidFill>
                  <a:schemeClr val="tx1"/>
                </a:solidFill>
                <a:effectLst/>
                <a:latin typeface="+mn-lt"/>
                <a:ea typeface="+mn-ea"/>
                <a:cs typeface="+mn-cs"/>
              </a:rPr>
              <a:t>GKE on-</a:t>
            </a:r>
            <a:r>
              <a:rPr kumimoji="1" lang="en-US" altLang="ja-JP" sz="1200" kern="1200" dirty="0" err="1">
                <a:solidFill>
                  <a:schemeClr val="tx1"/>
                </a:solidFill>
                <a:effectLst/>
                <a:latin typeface="+mn-lt"/>
                <a:ea typeface="+mn-ea"/>
                <a:cs typeface="+mn-cs"/>
              </a:rPr>
              <a:t>prem</a:t>
            </a:r>
            <a:r>
              <a:rPr kumimoji="1" lang="ja-JP" altLang="ja-JP" sz="1200" kern="1200">
                <a:solidFill>
                  <a:schemeClr val="tx1"/>
                </a:solidFill>
                <a:effectLst/>
                <a:latin typeface="+mn-lt"/>
                <a:ea typeface="+mn-ea"/>
                <a:cs typeface="+mn-cs"/>
              </a:rPr>
              <a:t>」、オラクルの「</a:t>
            </a:r>
            <a:r>
              <a:rPr kumimoji="1" lang="en-US" altLang="ja-JP" sz="1200" kern="1200" dirty="0">
                <a:solidFill>
                  <a:schemeClr val="tx1"/>
                </a:solidFill>
                <a:effectLst/>
                <a:latin typeface="+mn-lt"/>
                <a:ea typeface="+mn-ea"/>
                <a:cs typeface="+mn-cs"/>
              </a:rPr>
              <a:t>Oracle Cloud at Customer</a:t>
            </a:r>
            <a:r>
              <a:rPr kumimoji="1" lang="ja-JP" altLang="ja-JP" sz="1200" kern="1200">
                <a:solidFill>
                  <a:schemeClr val="tx1"/>
                </a:solidFill>
                <a:effectLst/>
                <a:latin typeface="+mn-lt"/>
                <a:ea typeface="+mn-ea"/>
                <a:cs typeface="+mn-cs"/>
              </a:rPr>
              <a:t>」などを利用し、パブリック・クラウドとの連係運用や一元管理を可能とするハイブリッド･クラウドへと移行する。</a:t>
            </a:r>
          </a:p>
          <a:p>
            <a:r>
              <a:rPr kumimoji="1" lang="ja-JP" altLang="ja-JP" sz="1200" kern="1200">
                <a:solidFill>
                  <a:schemeClr val="tx1"/>
                </a:solidFill>
                <a:effectLst/>
                <a:latin typeface="+mn-lt"/>
                <a:ea typeface="+mn-ea"/>
                <a:cs typeface="+mn-cs"/>
              </a:rPr>
              <a:t>■オール･イン･クラウドへの全面移行</a:t>
            </a:r>
          </a:p>
          <a:p>
            <a:r>
              <a:rPr kumimoji="1" lang="en-US" altLang="ja-JP" sz="1200" kern="1200" dirty="0">
                <a:solidFill>
                  <a:schemeClr val="tx1"/>
                </a:solidFill>
                <a:effectLst/>
                <a:latin typeface="+mn-lt"/>
                <a:ea typeface="+mn-ea"/>
                <a:cs typeface="+mn-cs"/>
              </a:rPr>
              <a:t>IoT</a:t>
            </a:r>
            <a:r>
              <a:rPr kumimoji="1" lang="ja-JP" altLang="ja-JP" sz="1200" kern="1200">
                <a:solidFill>
                  <a:schemeClr val="tx1"/>
                </a:solidFill>
                <a:effectLst/>
                <a:latin typeface="+mn-lt"/>
                <a:ea typeface="+mn-ea"/>
                <a:cs typeface="+mn-cs"/>
              </a:rPr>
              <a:t>やエッジ・システムなどレイテンシー（遅延時間）やセキュリティ上の制約から、引き続きユーザー・サイドにシステムが置かれ利用される。しかし、そういう制約を受けない大半のシステムはクラウドへの全面的な移行が進むものと考えられる。つまり、リアルタイム・コンピューティングが求められるシステムとそうでないシステムが明確に二分されシステム全体の最適化が進められる。</a:t>
            </a:r>
          </a:p>
          <a:p>
            <a:r>
              <a:rPr kumimoji="1" lang="ja-JP" altLang="ja-JP" sz="1200" kern="1200">
                <a:solidFill>
                  <a:schemeClr val="tx1"/>
                </a:solidFill>
                <a:effectLst/>
                <a:latin typeface="+mn-lt"/>
                <a:ea typeface="+mn-ea"/>
                <a:cs typeface="+mn-cs"/>
              </a:rPr>
              <a:t>全ての企業がこのような移行のステップを踏むわけではないが、大きなトレンドとしては、このようなステップが考えられるのではないだろうか。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3625318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24744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76</a:t>
            </a:fld>
            <a:endParaRPr kumimoji="1" lang="ja-JP" altLang="en-US"/>
          </a:p>
        </p:txBody>
      </p:sp>
    </p:spTree>
    <p:extLst>
      <p:ext uri="{BB962C8B-B14F-4D97-AF65-F5344CB8AC3E}">
        <p14:creationId xmlns:p14="http://schemas.microsoft.com/office/powerpoint/2010/main" val="32301704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84</a:t>
            </a:fld>
            <a:endParaRPr kumimoji="1" lang="ja-JP" altLang="en-US"/>
          </a:p>
        </p:txBody>
      </p:sp>
    </p:spTree>
    <p:extLst>
      <p:ext uri="{BB962C8B-B14F-4D97-AF65-F5344CB8AC3E}">
        <p14:creationId xmlns:p14="http://schemas.microsoft.com/office/powerpoint/2010/main" val="19693948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86</a:t>
            </a:fld>
            <a:endParaRPr kumimoji="1" lang="ja-JP" altLang="en-US"/>
          </a:p>
        </p:txBody>
      </p:sp>
    </p:spTree>
    <p:extLst>
      <p:ext uri="{BB962C8B-B14F-4D97-AF65-F5344CB8AC3E}">
        <p14:creationId xmlns:p14="http://schemas.microsoft.com/office/powerpoint/2010/main" val="17016892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233386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409938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14</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175126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969FD8-1808-4B55-8C93-E58B586D4E34}" type="slidenum">
              <a:rPr lang="ja-JP" altLang="en-US"/>
              <a:pPr/>
              <a:t>15</a:t>
            </a:fld>
            <a:endParaRPr lang="en-US" altLang="ja-JP"/>
          </a:p>
        </p:txBody>
      </p:sp>
      <p:sp>
        <p:nvSpPr>
          <p:cNvPr id="761858" name="Rectangle 2"/>
          <p:cNvSpPr>
            <a:spLocks noGrp="1" noRot="1" noChangeAspect="1" noChangeArrowheads="1" noTextEdit="1"/>
          </p:cNvSpPr>
          <p:nvPr>
            <p:ph type="sldImg"/>
          </p:nvPr>
        </p:nvSpPr>
        <p:spPr>
          <a:xfrm>
            <a:off x="917575" y="742950"/>
            <a:ext cx="4973638" cy="3732213"/>
          </a:xfrm>
          <a:ln/>
        </p:spPr>
      </p:sp>
      <p:sp>
        <p:nvSpPr>
          <p:cNvPr id="761859" name="Rectangle 3"/>
          <p:cNvSpPr>
            <a:spLocks noGrp="1" noChangeArrowheads="1"/>
          </p:cNvSpPr>
          <p:nvPr>
            <p:ph type="body" idx="1"/>
          </p:nvPr>
        </p:nvSpPr>
        <p:spPr>
          <a:xfrm>
            <a:off x="679609" y="4721230"/>
            <a:ext cx="5447983" cy="4473575"/>
          </a:xfrm>
        </p:spPr>
        <p:txBody>
          <a:bodyPr/>
          <a:lstStyle/>
          <a:p>
            <a:r>
              <a:rPr kumimoji="1" lang="ja-JP" altLang="ja-JP" sz="1200" kern="1200" dirty="0">
                <a:solidFill>
                  <a:schemeClr val="tx1"/>
                </a:solidFill>
                <a:effectLst/>
                <a:latin typeface="+mn-lt"/>
                <a:ea typeface="+mn-ea"/>
                <a:cs typeface="+mn-cs"/>
              </a:rPr>
              <a:t>「サーバー仮想化」の他にもシステム資源を仮想化する技術があります。</a:t>
            </a:r>
          </a:p>
          <a:p>
            <a:r>
              <a:rPr kumimoji="1" lang="ja-JP" altLang="ja-JP" sz="1200" kern="1200" dirty="0">
                <a:solidFill>
                  <a:schemeClr val="tx1"/>
                </a:solidFill>
                <a:effectLst/>
                <a:latin typeface="+mn-lt"/>
                <a:ea typeface="+mn-ea"/>
                <a:cs typeface="+mn-cs"/>
              </a:rPr>
              <a:t>「デスクトップ仮想化」では、ユーザーの使用する</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を共用コンピュータであるサーバーの上に「仮想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」として動かし、そのディスプレイ、キーボード、マウスをネットワーク越しに使えるようにします。ユーザーは手元の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を操作しながらも、実はサーバー上の仮想</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のプロセッサーやストレージを使っているのです。このためディスプレイ、キーボード、マウスそしてネットワーク接続などの必要最低限の機能に限定した</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シンクライアント」から使うこともできます。ちなみに「クライアント」とは、「サーバーから提供されるサービスを利用する」コンピュータという意味ですが、ここでは、「一時点でひとりのユーザーが占有して使用するコンピュータ」と理解しておけば良いでしょう。</a:t>
            </a:r>
          </a:p>
          <a:p>
            <a:r>
              <a:rPr kumimoji="1" lang="ja-JP" altLang="ja-JP" sz="1200" kern="1200" dirty="0">
                <a:solidFill>
                  <a:schemeClr val="tx1"/>
                </a:solidFill>
                <a:effectLst/>
                <a:latin typeface="+mn-lt"/>
                <a:ea typeface="+mn-ea"/>
                <a:cs typeface="+mn-cs"/>
              </a:rPr>
              <a:t>「アプリケーション仮想化」では、</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Word</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Excel</a:t>
            </a:r>
            <a:r>
              <a:rPr kumimoji="1" lang="ja-JP" altLang="ja-JP" sz="1200" kern="1200" dirty="0">
                <a:solidFill>
                  <a:schemeClr val="tx1"/>
                </a:solidFill>
                <a:effectLst/>
                <a:latin typeface="+mn-lt"/>
                <a:ea typeface="+mn-ea"/>
                <a:cs typeface="+mn-cs"/>
              </a:rPr>
              <a:t>といった、本来ユーザー</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上で稼働するアプリケーション・プログラムをサーバー上で動かし、ネットワークを介して複数のユーザーで共同使用するものです。デスクトップ仮想化と同様にシンクライアントを使うこともできます。</a:t>
            </a:r>
          </a:p>
          <a:p>
            <a:r>
              <a:rPr kumimoji="1" lang="ja-JP" altLang="ja-JP" sz="1200" kern="1200" dirty="0">
                <a:solidFill>
                  <a:schemeClr val="tx1"/>
                </a:solidFill>
                <a:effectLst/>
                <a:latin typeface="+mn-lt"/>
                <a:ea typeface="+mn-ea"/>
                <a:cs typeface="+mn-cs"/>
              </a:rPr>
              <a:t>「クライアント仮想化」では、一台の</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に</a:t>
            </a:r>
            <a:r>
              <a:rPr kumimoji="1" lang="en-US" altLang="ja-JP" sz="1200" kern="1200" dirty="0">
                <a:solidFill>
                  <a:schemeClr val="tx1"/>
                </a:solidFill>
                <a:effectLst/>
                <a:latin typeface="+mn-lt"/>
                <a:ea typeface="+mn-ea"/>
                <a:cs typeface="+mn-cs"/>
              </a:rPr>
              <a:t>Windows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Mac OS</a:t>
            </a:r>
            <a:r>
              <a:rPr kumimoji="1" lang="ja-JP" altLang="ja-JP" sz="1200" kern="1200" dirty="0">
                <a:solidFill>
                  <a:schemeClr val="tx1"/>
                </a:solidFill>
                <a:effectLst/>
                <a:latin typeface="+mn-lt"/>
                <a:ea typeface="+mn-ea"/>
                <a:cs typeface="+mn-cs"/>
              </a:rPr>
              <a:t>といった異なる</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を同時に稼働させます。</a:t>
            </a:r>
          </a:p>
          <a:p>
            <a:r>
              <a:rPr kumimoji="1" lang="ja-JP" altLang="ja-JP" sz="1200" kern="1200" dirty="0">
                <a:solidFill>
                  <a:schemeClr val="tx1"/>
                </a:solidFill>
                <a:effectLst/>
                <a:latin typeface="+mn-lt"/>
                <a:ea typeface="+mn-ea"/>
                <a:cs typeface="+mn-cs"/>
              </a:rPr>
              <a:t>「ストレージ仮想化」では、ストレージ（記憶装置）といわれるデータやプログラムを格納しておく装置を複数のコンピュータで共用し、利用効率や利便性を高めるものです。</a:t>
            </a:r>
          </a:p>
          <a:p>
            <a:r>
              <a:rPr kumimoji="1" lang="ja-JP" altLang="ja-JP" sz="1200" kern="1200" dirty="0">
                <a:solidFill>
                  <a:schemeClr val="tx1"/>
                </a:solidFill>
                <a:effectLst/>
                <a:latin typeface="+mn-lt"/>
                <a:ea typeface="+mn-ea"/>
                <a:cs typeface="+mn-cs"/>
              </a:rPr>
              <a:t>「ネットワーク仮想化」では、ネットワークの接続ルートやルーターやスイッチと言われるネットワーク機器の構成をソフトウェアの設定だけで調達、変更できるようにします。</a:t>
            </a:r>
          </a:p>
          <a:p>
            <a:r>
              <a:rPr kumimoji="1" lang="ja-JP" altLang="ja-JP" sz="1200" kern="1200" dirty="0">
                <a:solidFill>
                  <a:schemeClr val="tx1"/>
                </a:solidFill>
                <a:effectLst/>
                <a:latin typeface="+mn-lt"/>
                <a:ea typeface="+mn-ea"/>
                <a:cs typeface="+mn-cs"/>
              </a:rPr>
              <a:t>それでは、それらについて見てゆくことにしましょう。</a:t>
            </a:r>
          </a:p>
          <a:p>
            <a:endParaRPr lang="ja-JP" altLang="en-US" dirty="0"/>
          </a:p>
        </p:txBody>
      </p:sp>
    </p:spTree>
    <p:extLst>
      <p:ext uri="{BB962C8B-B14F-4D97-AF65-F5344CB8AC3E}">
        <p14:creationId xmlns:p14="http://schemas.microsoft.com/office/powerpoint/2010/main" val="2647247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ーがビジネスで利用されるようになりましたが、当時は非常に高価であり、個人が占有して使うことは現実的ではありませんでした。そこで大型コンピューター（メインフレーム）を共同利用するために、「バッチ</a:t>
            </a:r>
            <a:r>
              <a:rPr kumimoji="1" lang="en-US" altLang="ja-JP" sz="1200" kern="1200" dirty="0">
                <a:solidFill>
                  <a:schemeClr val="tx1"/>
                </a:solidFill>
                <a:effectLst/>
                <a:latin typeface="+mn-lt"/>
                <a:ea typeface="+mn-ea"/>
                <a:cs typeface="+mn-cs"/>
              </a:rPr>
              <a:t>/batch</a:t>
            </a:r>
            <a:r>
              <a:rPr kumimoji="1" lang="ja-JP" altLang="ja-JP" sz="1200" kern="1200" dirty="0">
                <a:solidFill>
                  <a:schemeClr val="tx1"/>
                </a:solidFill>
                <a:effectLst/>
                <a:latin typeface="+mn-lt"/>
                <a:ea typeface="+mn-ea"/>
                <a:cs typeface="+mn-cs"/>
              </a:rPr>
              <a:t>」処理が登場します。バッチは「プログラムとデータのひとまとまり（ジョブ</a:t>
            </a:r>
            <a:r>
              <a:rPr kumimoji="1" lang="en-US" altLang="ja-JP" sz="1200" kern="1200" dirty="0">
                <a:solidFill>
                  <a:schemeClr val="tx1"/>
                </a:solidFill>
                <a:effectLst/>
                <a:latin typeface="+mn-lt"/>
                <a:ea typeface="+mn-ea"/>
                <a:cs typeface="+mn-cs"/>
              </a:rPr>
              <a:t>/job</a:t>
            </a:r>
            <a:r>
              <a:rPr kumimoji="1" lang="ja-JP" altLang="ja-JP" sz="1200" kern="1200" dirty="0">
                <a:solidFill>
                  <a:schemeClr val="tx1"/>
                </a:solidFill>
                <a:effectLst/>
                <a:latin typeface="+mn-lt"/>
                <a:ea typeface="+mn-ea"/>
                <a:cs typeface="+mn-cs"/>
              </a:rPr>
              <a:t>）」ごとに一括処理を実行し、それが終わった次のジョブを実行するのですが、前のジョブが終わるまで次が始められません。</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年代にはいり、インタラクティブ（対話的）に複数ユーザーが同時に使える「タイムシェアリング（時分割</a:t>
            </a:r>
            <a:r>
              <a:rPr kumimoji="1" lang="en-US" altLang="ja-JP" sz="1200" kern="1200" dirty="0">
                <a:solidFill>
                  <a:schemeClr val="tx1"/>
                </a:solidFill>
                <a:effectLst/>
                <a:latin typeface="+mn-lt"/>
                <a:ea typeface="+mn-ea"/>
                <a:cs typeface="+mn-cs"/>
              </a:rPr>
              <a:t>/time sharing</a:t>
            </a:r>
            <a:r>
              <a:rPr kumimoji="1" lang="ja-JP" altLang="ja-JP" sz="1200" kern="1200" dirty="0">
                <a:solidFill>
                  <a:schemeClr val="tx1"/>
                </a:solidFill>
                <a:effectLst/>
                <a:latin typeface="+mn-lt"/>
                <a:ea typeface="+mn-ea"/>
                <a:cs typeface="+mn-cs"/>
              </a:rPr>
              <a:t>）」が考案されます。これは</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の処理時間を細かく区切り、その単位でユーザーを切り替えることで、一時点では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ユーザーが</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を占有しますが、見かけ上は同時に複数ユーザーが使えるようになりました。</a:t>
            </a:r>
          </a:p>
          <a:p>
            <a:r>
              <a:rPr kumimoji="1" lang="en-US" altLang="ja-JP" sz="1200" kern="1200" dirty="0">
                <a:solidFill>
                  <a:schemeClr val="tx1"/>
                </a:solidFill>
                <a:effectLst/>
                <a:latin typeface="+mn-lt"/>
                <a:ea typeface="+mn-ea"/>
                <a:cs typeface="+mn-cs"/>
              </a:rPr>
              <a:t>1960</a:t>
            </a:r>
            <a:r>
              <a:rPr kumimoji="1" lang="ja-JP" altLang="ja-JP" sz="1200" kern="1200" dirty="0">
                <a:solidFill>
                  <a:schemeClr val="tx1"/>
                </a:solidFill>
                <a:effectLst/>
                <a:latin typeface="+mn-lt"/>
                <a:ea typeface="+mn-ea"/>
                <a:cs typeface="+mn-cs"/>
              </a:rPr>
              <a:t>年代後半、この時分割された処理単位毎にハードウェア機能の割り当てや設定を切り替えることで、一台のハードウェアで複数のハードウェアが同時に動いているように機能させる「仮想化</a:t>
            </a:r>
            <a:r>
              <a:rPr kumimoji="1" lang="en-US" altLang="ja-JP" sz="1200" kern="1200" dirty="0">
                <a:solidFill>
                  <a:schemeClr val="tx1"/>
                </a:solidFill>
                <a:effectLst/>
                <a:latin typeface="+mn-lt"/>
                <a:ea typeface="+mn-ea"/>
                <a:cs typeface="+mn-cs"/>
              </a:rPr>
              <a:t>/virtualization</a:t>
            </a:r>
            <a:r>
              <a:rPr kumimoji="1" lang="ja-JP" altLang="ja-JP" sz="1200" kern="1200" dirty="0">
                <a:solidFill>
                  <a:schemeClr val="tx1"/>
                </a:solidFill>
                <a:effectLst/>
                <a:latin typeface="+mn-lt"/>
                <a:ea typeface="+mn-ea"/>
                <a:cs typeface="+mn-cs"/>
              </a:rPr>
              <a:t>」が登場し、これにより高価な専用機を業務個別に購入しなくても、専用機を占有するような使い方を実現しました。</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やミニコン、オフコンといった安価なコンピューターが登場したことで、使用上の制約が多いメインフレームの仮想化ではなく、業務ごとに個別にコンピューターを購入して使おうという動きが起こります。結果として企業が抱えるコンピューターの台数は増え、バージョンアップやトラブル対応、バックアップ･リカバーリーといった運用・維持管理に関わる手間やコストが膨れあがってゆき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この事態に対処しようと複数のハードウェアを集約できる「仮想化」が再び注目されます。この仮想化されたコンピューターを運用管理サービスと共にインターネット越しに貸し出そうというクラウド・サービス（</a:t>
            </a:r>
            <a:r>
              <a:rPr kumimoji="1" lang="en-US" altLang="ja-JP" sz="1200" kern="1200" dirty="0">
                <a:solidFill>
                  <a:schemeClr val="tx1"/>
                </a:solidFill>
                <a:effectLst/>
                <a:latin typeface="+mn-lt"/>
                <a:ea typeface="+mn-ea"/>
                <a:cs typeface="+mn-cs"/>
              </a:rPr>
              <a:t>IaaS/Infra structure as a Service</a:t>
            </a:r>
            <a:r>
              <a:rPr kumimoji="1" lang="ja-JP" altLang="ja-JP" sz="1200" kern="1200" dirty="0">
                <a:solidFill>
                  <a:schemeClr val="tx1"/>
                </a:solidFill>
                <a:effectLst/>
                <a:latin typeface="+mn-lt"/>
                <a:ea typeface="+mn-ea"/>
                <a:cs typeface="+mn-cs"/>
              </a:rPr>
              <a:t>）も登場します。</a:t>
            </a:r>
          </a:p>
          <a:p>
            <a:r>
              <a:rPr kumimoji="1" lang="ja-JP" altLang="ja-JP" sz="1200" kern="1200" dirty="0">
                <a:solidFill>
                  <a:schemeClr val="tx1"/>
                </a:solidFill>
                <a:effectLst/>
                <a:latin typeface="+mn-lt"/>
                <a:ea typeface="+mn-ea"/>
                <a:cs typeface="+mn-cs"/>
              </a:rPr>
              <a:t>ただ、仮想化されたコンピューター（仮想マシン</a:t>
            </a:r>
            <a:r>
              <a:rPr kumimoji="1" lang="en-US" altLang="ja-JP" sz="1200" kern="1200" dirty="0">
                <a:solidFill>
                  <a:schemeClr val="tx1"/>
                </a:solidFill>
                <a:effectLst/>
                <a:latin typeface="+mn-lt"/>
                <a:ea typeface="+mn-ea"/>
                <a:cs typeface="+mn-cs"/>
              </a:rPr>
              <a:t>/Virtual Machine/VM</a:t>
            </a:r>
            <a:r>
              <a:rPr kumimoji="1" lang="ja-JP" altLang="ja-JP" sz="1200" kern="1200" dirty="0">
                <a:solidFill>
                  <a:schemeClr val="tx1"/>
                </a:solidFill>
                <a:effectLst/>
                <a:latin typeface="+mn-lt"/>
                <a:ea typeface="+mn-ea"/>
                <a:cs typeface="+mn-cs"/>
              </a:rPr>
              <a:t>）は、それぞれが独立した一台のコンピューターとして動かさなくてはならないので、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毎に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のファイルや設定のためのデータを個別に持たなくてはなりません。そのためメモリーやストレージなどの資源を大量消費し、起動にも時間がかかります。そこでひとつの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の上で、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同様に他のユーザーからは隔離され独立したアプリケーション実行のための環境を提供するコンテナ</a:t>
            </a:r>
            <a:r>
              <a:rPr kumimoji="1" lang="en-US" altLang="ja-JP" sz="1200" kern="1200" dirty="0">
                <a:solidFill>
                  <a:schemeClr val="tx1"/>
                </a:solidFill>
                <a:effectLst/>
                <a:latin typeface="+mn-lt"/>
                <a:ea typeface="+mn-ea"/>
                <a:cs typeface="+mn-cs"/>
              </a:rPr>
              <a:t>/Container</a:t>
            </a:r>
            <a:r>
              <a:rPr kumimoji="1" lang="ja-JP" altLang="ja-JP" sz="1200" kern="1200" dirty="0">
                <a:solidFill>
                  <a:schemeClr val="tx1"/>
                </a:solidFill>
                <a:effectLst/>
                <a:latin typeface="+mn-lt"/>
                <a:ea typeface="+mn-ea"/>
                <a:cs typeface="+mn-cs"/>
              </a:rPr>
              <a:t>が使われるようになりました。コンテナは、ひとつの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しか動かさないので、少ない消費資源で</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同様の「他のユーザーから隔離・独立したアプリケーション実行環境」を実現できることから、コンテナ当たりのシステム資源の消費は少なく、同じコンピューターであれば</a:t>
            </a:r>
            <a:r>
              <a:rPr kumimoji="1" lang="en-US" altLang="ja-JP" sz="1200" kern="1200" dirty="0">
                <a:solidFill>
                  <a:schemeClr val="tx1"/>
                </a:solidFill>
                <a:effectLst/>
                <a:latin typeface="+mn-lt"/>
                <a:ea typeface="+mn-ea"/>
                <a:cs typeface="+mn-cs"/>
              </a:rPr>
              <a:t>VM</a:t>
            </a:r>
            <a:r>
              <a:rPr kumimoji="1" lang="ja-JP" altLang="ja-JP" sz="1200" kern="1200" dirty="0">
                <a:solidFill>
                  <a:schemeClr val="tx1"/>
                </a:solidFill>
                <a:effectLst/>
                <a:latin typeface="+mn-lt"/>
                <a:ea typeface="+mn-ea"/>
                <a:cs typeface="+mn-cs"/>
              </a:rPr>
              <a:t>の数よりも沢山のコンテナを稼働させることができます。またコンテナを動かすために必要なファイルはコンパクトに収まり起動も速いので、開発〜テスト〜本番の手間を省き、できあがったアプリケーションを迅速に本番移行できるようになります。そんな利便性が広く受け入れられ、コンテナは急速に普及の兆しを見せ始め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489218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サーバーとして使われるコンピュータは、プロセッサー、メモリ、ストレージといったハードウェアによって構成されています。</a:t>
            </a:r>
          </a:p>
          <a:p>
            <a:r>
              <a:rPr kumimoji="1" lang="ja-JP" altLang="ja-JP" sz="1200" kern="1200" dirty="0">
                <a:solidFill>
                  <a:schemeClr val="tx1"/>
                </a:solidFill>
                <a:effectLst/>
                <a:latin typeface="+mn-lt"/>
                <a:ea typeface="+mn-ea"/>
                <a:cs typeface="+mn-cs"/>
              </a:rPr>
              <a:t>このハードウェアをオペレーティング・システム（</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と言われるソフトウェアが制御し、業務を処理するアプリケーションやデータを管理するデータベース、通信制御やユーザー管理を行うシステムなど、様々なプログラムに、ハードウェア資源を適宜割り当て、ユーザーの求める処理を効率よく確実に実行させるように機能します。こ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には、</a:t>
            </a:r>
            <a:r>
              <a:rPr kumimoji="1" lang="en-US" altLang="ja-JP" sz="1200" kern="1200" dirty="0">
                <a:solidFill>
                  <a:schemeClr val="tx1"/>
                </a:solidFill>
                <a:effectLst/>
                <a:latin typeface="+mn-lt"/>
                <a:ea typeface="+mn-ea"/>
                <a:cs typeface="+mn-cs"/>
              </a:rPr>
              <a:t>Windows Server</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は、このハードウェアに搭載されているプロセッサーやメモリの使用時間やストレージの容量を細かく分割して複数のユーザーに割り当てます。ユーザーは、割り当てられたシステム資源をそれぞれ占有使用することができます。このような仕組みにより、物理的には一台のハードウェアであるにもかかわらず、自分専用の個別のサーバーがユーザー毎に提供されているように見せかけることができるのです。この見かけ上のひとつひとつのサーバーを「仮想サーバー」または、「仮想マシン」と言い、これを実現するソフトウェアは、ハイパーバイザー（</a:t>
            </a:r>
            <a:r>
              <a:rPr kumimoji="1" lang="en-US" altLang="ja-JP" sz="1200" kern="1200" dirty="0">
                <a:solidFill>
                  <a:schemeClr val="tx1"/>
                </a:solidFill>
                <a:effectLst/>
                <a:latin typeface="+mn-lt"/>
                <a:ea typeface="+mn-ea"/>
                <a:cs typeface="+mn-cs"/>
              </a:rPr>
              <a:t>Hypervisor</a:t>
            </a:r>
            <a:r>
              <a:rPr kumimoji="1" lang="ja-JP" altLang="ja-JP" sz="1200" kern="1200" dirty="0">
                <a:solidFill>
                  <a:schemeClr val="tx1"/>
                </a:solidFill>
                <a:effectLst/>
                <a:latin typeface="+mn-lt"/>
                <a:ea typeface="+mn-ea"/>
                <a:cs typeface="+mn-cs"/>
              </a:rPr>
              <a:t>）と呼ばれています。</a:t>
            </a:r>
            <a:r>
              <a:rPr kumimoji="1" lang="en-US" altLang="ja-JP" sz="1200" kern="1200" dirty="0">
                <a:solidFill>
                  <a:schemeClr val="tx1"/>
                </a:solidFill>
                <a:effectLst/>
                <a:latin typeface="+mn-lt"/>
                <a:ea typeface="+mn-ea"/>
                <a:cs typeface="+mn-cs"/>
              </a:rPr>
              <a:t>VMware </a:t>
            </a:r>
            <a:r>
              <a:rPr kumimoji="1" lang="en-US" altLang="ja-JP" sz="1200" kern="1200" dirty="0" err="1">
                <a:solidFill>
                  <a:schemeClr val="tx1"/>
                </a:solidFill>
                <a:effectLst/>
                <a:latin typeface="+mn-lt"/>
                <a:ea typeface="+mn-ea"/>
                <a:cs typeface="+mn-cs"/>
              </a:rPr>
              <a:t>vSphere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Microsoft Hyper-V</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Citrix </a:t>
            </a:r>
            <a:r>
              <a:rPr kumimoji="1" lang="en-US" altLang="ja-JP" sz="1200" kern="1200" dirty="0" err="1">
                <a:solidFill>
                  <a:schemeClr val="tx1"/>
                </a:solidFill>
                <a:effectLst/>
                <a:latin typeface="+mn-lt"/>
                <a:ea typeface="+mn-ea"/>
                <a:cs typeface="+mn-cs"/>
              </a:rPr>
              <a:t>Xen</a:t>
            </a:r>
            <a:r>
              <a:rPr kumimoji="1" lang="en-US" altLang="ja-JP" sz="1200" kern="1200" dirty="0">
                <a:solidFill>
                  <a:schemeClr val="tx1"/>
                </a:solidFill>
                <a:effectLst/>
                <a:latin typeface="+mn-lt"/>
                <a:ea typeface="+mn-ea"/>
                <a:cs typeface="+mn-cs"/>
              </a:rPr>
              <a:t> Server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に組み込まれている</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といった製品が広く使われています。</a:t>
            </a:r>
          </a:p>
          <a:p>
            <a:r>
              <a:rPr kumimoji="1" lang="ja-JP" altLang="ja-JP" sz="1200" kern="1200" dirty="0">
                <a:solidFill>
                  <a:schemeClr val="tx1"/>
                </a:solidFill>
                <a:effectLst/>
                <a:latin typeface="+mn-lt"/>
                <a:ea typeface="+mn-ea"/>
                <a:cs typeface="+mn-cs"/>
              </a:rPr>
              <a:t>仮想サーバーは、実際の物理的なサーバーと同様に振る舞い、機能します。ですから、サーバー毎に独立した</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載せ、個別にアプリケーションを実行させることができます。ユーザーは、まるで専用のハードウェアを与えられたような自由度と利便性を享受しつつ、全体としては、ハードウェアの使用効率を高めることができ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95510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386269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
        <p:nvSpPr>
          <p:cNvPr id="12" name="正方形/長方形 11">
            <a:extLst>
              <a:ext uri="{FF2B5EF4-FFF2-40B4-BE49-F238E27FC236}">
                <a16:creationId xmlns:a16="http://schemas.microsoft.com/office/drawing/2014/main" id="{65BF56EF-0DB9-0F49-8478-C71484A6E7CF}"/>
              </a:ext>
            </a:extLst>
          </p:cNvPr>
          <p:cNvSpPr/>
          <p:nvPr userDrawn="1"/>
        </p:nvSpPr>
        <p:spPr>
          <a:xfrm>
            <a:off x="-588" y="-6611"/>
            <a:ext cx="9194015" cy="6871218"/>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descr="it_juku_ogp.png">
            <a:extLst>
              <a:ext uri="{FF2B5EF4-FFF2-40B4-BE49-F238E27FC236}">
                <a16:creationId xmlns:a16="http://schemas.microsoft.com/office/drawing/2014/main" id="{92416303-C4C3-AB42-9587-AC5DE3967CD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95325" y="554317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a:xfrm>
            <a:off x="464058" y="206630"/>
            <a:ext cx="7886700" cy="622427"/>
          </a:xfrm>
        </p:spPr>
        <p:txBody>
          <a:bodyPr wrap="square" rIns="1438560"/>
          <a:lstStyle>
            <a:lvl1pPr>
              <a:defRPr sz="2400" b="0">
                <a:latin typeface="Osaka-Mono" panose="020B0600000000000000" pitchFamily="34" charset="-128"/>
                <a:ea typeface="Osaka-Mono" panose="020B0600000000000000" pitchFamily="34" charset="-128"/>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a:xfrm>
            <a:off x="8175256" y="6332076"/>
            <a:ext cx="552026" cy="365125"/>
          </a:xfrm>
          <a:prstGeom prst="rect">
            <a:avLst/>
          </a:prstGeom>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465272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4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5385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35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4125041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36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3894929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37_タイトルのみ">
    <p:spTree>
      <p:nvGrpSpPr>
        <p:cNvPr id="1" name=""/>
        <p:cNvGrpSpPr/>
        <p:nvPr/>
      </p:nvGrpSpPr>
      <p:grpSpPr>
        <a:xfrm>
          <a:off x="0" y="0"/>
          <a:ext cx="0" cy="0"/>
          <a:chOff x="0" y="0"/>
          <a:chExt cx="0" cy="0"/>
        </a:xfrm>
      </p:grpSpPr>
      <p:sp>
        <p:nvSpPr>
          <p:cNvPr id="6" name="タイトル 5"/>
          <p:cNvSpPr>
            <a:spLocks noGrp="1"/>
          </p:cNvSpPr>
          <p:nvPr>
            <p:ph type="title" hasCustomPrompt="1"/>
          </p:nvPr>
        </p:nvSpPr>
        <p:spPr/>
        <p:txBody>
          <a:bodyPr wrap="square" rIns="1438560"/>
          <a:lstStyle>
            <a:lvl1pPr>
              <a:defRPr b="0">
                <a:latin typeface="+mj-ea"/>
                <a:ea typeface="+mj-ea"/>
              </a:defRPr>
            </a:lvl1pPr>
          </a:lstStyle>
          <a:p>
            <a:r>
              <a:rPr kumimoji="1" lang="ja-JP" altLang="en-US"/>
              <a:t>クリックしてタイトルを記入 </a:t>
            </a:r>
            <a:r>
              <a:rPr kumimoji="1" lang="en-US" altLang="ja-JP" dirty="0"/>
              <a:t>1</a:t>
            </a:r>
            <a:r>
              <a:rPr kumimoji="1" lang="ja-JP" altLang="en-US"/>
              <a:t>行</a:t>
            </a:r>
            <a:r>
              <a:rPr kumimoji="1" lang="en-US" altLang="ja-JP" dirty="0"/>
              <a:t>/25pt </a:t>
            </a:r>
            <a:r>
              <a:rPr kumimoji="1" lang="ja-JP" altLang="en-US"/>
              <a:t>推奨</a:t>
            </a:r>
          </a:p>
        </p:txBody>
      </p:sp>
      <p:sp>
        <p:nvSpPr>
          <p:cNvPr id="7" name="スライド番号プレースホルダー 6"/>
          <p:cNvSpPr>
            <a:spLocks noGrp="1"/>
          </p:cNvSpPr>
          <p:nvPr>
            <p:ph type="sldNum" sz="quarter" idx="11"/>
          </p:nvPr>
        </p:nvSpPr>
        <p:spPr/>
        <p:txBody>
          <a:bodyPr/>
          <a:lstStyle/>
          <a:p>
            <a:fld id="{80F554CA-2BEA-3E4B-997B-FC51848F792A}" type="slidenum">
              <a:rPr lang="ja-JP" altLang="en-US" smtClean="0">
                <a:latin typeface="Meiryo UI" panose="020B0604030504040204" pitchFamily="50" charset="-128"/>
              </a:rPr>
              <a:pPr/>
              <a:t>‹#›</a:t>
            </a:fld>
            <a:r>
              <a:rPr lang="en-US" altLang="ja-JP" dirty="0">
                <a:latin typeface="Meiryo UI" panose="020B0604030504040204" pitchFamily="50" charset="-128"/>
              </a:rPr>
              <a:t> </a:t>
            </a:r>
            <a:endParaRPr lang="ja-JP" altLang="en-US" dirty="0">
              <a:latin typeface="Meiryo UI" panose="020B0604030504040204" pitchFamily="50" charset="-128"/>
            </a:endParaRPr>
          </a:p>
        </p:txBody>
      </p:sp>
    </p:spTree>
    <p:extLst>
      <p:ext uri="{BB962C8B-B14F-4D97-AF65-F5344CB8AC3E}">
        <p14:creationId xmlns:p14="http://schemas.microsoft.com/office/powerpoint/2010/main" val="110660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 Id="rId9" Type="http://schemas.openxmlformats.org/officeDocument/2006/relationships/image" Target="../media/image23.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23.tiff"/><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 Id="rId4" Type="http://schemas.openxmlformats.org/officeDocument/2006/relationships/hyperlink" Target="https://12factor.net/ja/"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tiff"/><Relationship Id="rId4" Type="http://schemas.openxmlformats.org/officeDocument/2006/relationships/image" Target="../media/image39.tif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s://aws.amazon.com/jp/solutions/case-studies/sonybank-2020/" TargetMode="External"/><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6.xml"/><Relationship Id="rId4" Type="http://schemas.openxmlformats.org/officeDocument/2006/relationships/image" Target="../media/image50.tif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68.png"/><Relationship Id="rId17" Type="http://schemas.openxmlformats.org/officeDocument/2006/relationships/image" Target="../media/image72.png"/><Relationship Id="rId2" Type="http://schemas.openxmlformats.org/officeDocument/2006/relationships/image" Target="../media/image54.png"/><Relationship Id="rId16"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7.png"/><Relationship Id="rId5" Type="http://schemas.openxmlformats.org/officeDocument/2006/relationships/image" Target="../media/image58.png"/><Relationship Id="rId15" Type="http://schemas.openxmlformats.org/officeDocument/2006/relationships/image" Target="../media/image70.png"/><Relationship Id="rId10" Type="http://schemas.openxmlformats.org/officeDocument/2006/relationships/image" Target="../media/image52.tmp"/><Relationship Id="rId4" Type="http://schemas.openxmlformats.org/officeDocument/2006/relationships/image" Target="../media/image57.png"/><Relationship Id="rId9" Type="http://schemas.openxmlformats.org/officeDocument/2006/relationships/image" Target="../media/image66.png"/><Relationship Id="rId14" Type="http://schemas.openxmlformats.org/officeDocument/2006/relationships/image" Target="../media/image69.png"/></Relationships>
</file>

<file path=ppt/slides/_rels/slide45.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74.tiff"/><Relationship Id="rId7" Type="http://schemas.openxmlformats.org/officeDocument/2006/relationships/image" Target="../media/image78.tiff"/><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tiff"/><Relationship Id="rId5" Type="http://schemas.openxmlformats.org/officeDocument/2006/relationships/image" Target="../media/image76.tiff"/><Relationship Id="rId4" Type="http://schemas.openxmlformats.org/officeDocument/2006/relationships/image" Target="../media/image75.tiff"/></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6.xml"/><Relationship Id="rId5" Type="http://schemas.openxmlformats.org/officeDocument/2006/relationships/image" Target="../media/image85.tiff"/><Relationship Id="rId4" Type="http://schemas.openxmlformats.org/officeDocument/2006/relationships/image" Target="../media/image84.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6.xml"/><Relationship Id="rId4" Type="http://schemas.openxmlformats.org/officeDocument/2006/relationships/image" Target="../media/image7.tif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91.tiff"/><Relationship Id="rId3" Type="http://schemas.openxmlformats.org/officeDocument/2006/relationships/image" Target="../media/image86.tiff"/><Relationship Id="rId7" Type="http://schemas.openxmlformats.org/officeDocument/2006/relationships/image" Target="../media/image90.tif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9.tiff"/><Relationship Id="rId5" Type="http://schemas.openxmlformats.org/officeDocument/2006/relationships/image" Target="../media/image88.tiff"/><Relationship Id="rId4" Type="http://schemas.openxmlformats.org/officeDocument/2006/relationships/image" Target="../media/image87.tiff"/></Relationships>
</file>

<file path=ppt/slides/_rels/slide52.xml.rels><?xml version="1.0" encoding="UTF-8" standalone="yes"?>
<Relationships xmlns="http://schemas.openxmlformats.org/package/2006/relationships"><Relationship Id="rId8" Type="http://schemas.openxmlformats.org/officeDocument/2006/relationships/image" Target="../media/image98.tiff"/><Relationship Id="rId3" Type="http://schemas.openxmlformats.org/officeDocument/2006/relationships/image" Target="../media/image93.tiff"/><Relationship Id="rId7" Type="http://schemas.openxmlformats.org/officeDocument/2006/relationships/image" Target="../media/image97.tiff"/><Relationship Id="rId2" Type="http://schemas.openxmlformats.org/officeDocument/2006/relationships/image" Target="../media/image92.tiff"/><Relationship Id="rId1" Type="http://schemas.openxmlformats.org/officeDocument/2006/relationships/slideLayout" Target="../slideLayouts/slideLayout6.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53.xml.rels><?xml version="1.0" encoding="UTF-8" standalone="yes"?>
<Relationships xmlns="http://schemas.openxmlformats.org/package/2006/relationships"><Relationship Id="rId2" Type="http://schemas.openxmlformats.org/officeDocument/2006/relationships/image" Target="../media/image92.tif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07.png"/><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tiff"/><Relationship Id="rId4" Type="http://schemas.openxmlformats.org/officeDocument/2006/relationships/image" Target="../media/image10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6.xml"/><Relationship Id="rId4" Type="http://schemas.openxmlformats.org/officeDocument/2006/relationships/image" Target="../media/image110.tiff"/></Relationships>
</file>

<file path=ppt/slides/_rels/slide69.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14.tiff"/><Relationship Id="rId1" Type="http://schemas.openxmlformats.org/officeDocument/2006/relationships/slideLayout" Target="../slideLayouts/slideLayout6.xml"/><Relationship Id="rId4" Type="http://schemas.openxmlformats.org/officeDocument/2006/relationships/image" Target="../media/image116.tiff"/></Relationships>
</file>

<file path=ppt/slides/_rels/slide7.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image" Target="../media/image8.tiff"/><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tiff"/></Relationships>
</file>

<file path=ppt/slides/_rels/slide7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tiff"/><Relationship Id="rId1" Type="http://schemas.openxmlformats.org/officeDocument/2006/relationships/slideLayout" Target="../slideLayouts/slideLayout6.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tif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6.xml"/><Relationship Id="rId4" Type="http://schemas.openxmlformats.org/officeDocument/2006/relationships/image" Target="../media/image125.tiff"/></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6.tiff"/><Relationship Id="rId4" Type="http://schemas.openxmlformats.org/officeDocument/2006/relationships/image" Target="../media/image125.tiff"/></Relationships>
</file>

<file path=ppt/slides/_rels/slide87.xml.rels><?xml version="1.0" encoding="UTF-8" standalone="yes"?>
<Relationships xmlns="http://schemas.openxmlformats.org/package/2006/relationships"><Relationship Id="rId3" Type="http://schemas.openxmlformats.org/officeDocument/2006/relationships/image" Target="../media/image128.tiff"/><Relationship Id="rId2" Type="http://schemas.openxmlformats.org/officeDocument/2006/relationships/image" Target="../media/image127.tiff"/><Relationship Id="rId1" Type="http://schemas.openxmlformats.org/officeDocument/2006/relationships/slideLayout" Target="../slideLayouts/slideLayout6.xml"/><Relationship Id="rId5" Type="http://schemas.openxmlformats.org/officeDocument/2006/relationships/image" Target="../media/image130.tiff"/><Relationship Id="rId4" Type="http://schemas.openxmlformats.org/officeDocument/2006/relationships/image" Target="../media/image129.tiff"/></Relationships>
</file>

<file path=ppt/slides/_rels/slide88.xml.rels><?xml version="1.0" encoding="UTF-8" standalone="yes"?>
<Relationships xmlns="http://schemas.openxmlformats.org/package/2006/relationships"><Relationship Id="rId8" Type="http://schemas.openxmlformats.org/officeDocument/2006/relationships/image" Target="../media/image135.tiff"/><Relationship Id="rId13" Type="http://schemas.openxmlformats.org/officeDocument/2006/relationships/image" Target="../media/image140.tiff"/><Relationship Id="rId3" Type="http://schemas.openxmlformats.org/officeDocument/2006/relationships/image" Target="../media/image131.tiff"/><Relationship Id="rId7" Type="http://schemas.openxmlformats.org/officeDocument/2006/relationships/image" Target="../media/image134.tiff"/><Relationship Id="rId12" Type="http://schemas.openxmlformats.org/officeDocument/2006/relationships/image" Target="../media/image139.tiff"/><Relationship Id="rId2" Type="http://schemas.openxmlformats.org/officeDocument/2006/relationships/image" Target="../media/image127.tiff"/><Relationship Id="rId1" Type="http://schemas.openxmlformats.org/officeDocument/2006/relationships/slideLayout" Target="../slideLayouts/slideLayout6.xml"/><Relationship Id="rId6" Type="http://schemas.openxmlformats.org/officeDocument/2006/relationships/image" Target="../media/image133.tiff"/><Relationship Id="rId11" Type="http://schemas.openxmlformats.org/officeDocument/2006/relationships/image" Target="../media/image138.tiff"/><Relationship Id="rId5" Type="http://schemas.openxmlformats.org/officeDocument/2006/relationships/image" Target="../media/image128.tiff"/><Relationship Id="rId10" Type="http://schemas.openxmlformats.org/officeDocument/2006/relationships/image" Target="../media/image137.tiff"/><Relationship Id="rId4" Type="http://schemas.openxmlformats.org/officeDocument/2006/relationships/image" Target="../media/image132.tiff"/><Relationship Id="rId9" Type="http://schemas.openxmlformats.org/officeDocument/2006/relationships/image" Target="../media/image136.tif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hyperlink" Target="https://news.yahoo.co.jp/articles/efbb3cb5f22ca32cfb16e8d4c1ab81b46e8e18fa" TargetMode="External"/><Relationship Id="rId2" Type="http://schemas.openxmlformats.org/officeDocument/2006/relationships/image" Target="../media/image141.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9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6.xml"/><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4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字幕 4">
            <a:extLst>
              <a:ext uri="{FF2B5EF4-FFF2-40B4-BE49-F238E27FC236}">
                <a16:creationId xmlns:a16="http://schemas.microsoft.com/office/drawing/2014/main" id="{047B0135-F383-C145-84A9-83220A40D637}"/>
              </a:ext>
            </a:extLst>
          </p:cNvPr>
          <p:cNvSpPr>
            <a:spLocks noGrp="1"/>
          </p:cNvSpPr>
          <p:nvPr>
            <p:ph type="subTitle" idx="1"/>
          </p:nvPr>
        </p:nvSpPr>
        <p:spPr>
          <a:xfrm>
            <a:off x="844061" y="3665251"/>
            <a:ext cx="7772400" cy="566005"/>
          </a:xfrm>
        </p:spPr>
        <p:txBody>
          <a:bodyPr/>
          <a:lstStyle/>
          <a:p>
            <a:r>
              <a:rPr lang="en-US" altLang="ja-JP" dirty="0">
                <a:latin typeface="Meiryo" panose="020B0604030504040204" pitchFamily="34" charset="-128"/>
                <a:ea typeface="Meiryo" panose="020B0604030504040204" pitchFamily="34" charset="-128"/>
                <a:cs typeface="Times New Roman" panose="02020603050405020304" pitchFamily="18" charset="0"/>
              </a:rPr>
              <a:t>IT</a:t>
            </a:r>
            <a:r>
              <a:rPr lang="ja-JP" altLang="en-US">
                <a:latin typeface="Meiryo" panose="020B0604030504040204" pitchFamily="34" charset="-128"/>
                <a:ea typeface="Meiryo" panose="020B0604030504040204" pitchFamily="34" charset="-128"/>
                <a:cs typeface="Times New Roman" panose="02020603050405020304" pitchFamily="18" charset="0"/>
              </a:rPr>
              <a:t>ソリューション塾・第</a:t>
            </a:r>
            <a:r>
              <a:rPr lang="en-US" altLang="ja-JP" dirty="0">
                <a:latin typeface="Meiryo" panose="020B0604030504040204" pitchFamily="34" charset="-128"/>
                <a:ea typeface="Meiryo" panose="020B0604030504040204" pitchFamily="34" charset="-128"/>
                <a:cs typeface="Times New Roman" panose="02020603050405020304" pitchFamily="18" charset="0"/>
              </a:rPr>
              <a:t>40</a:t>
            </a:r>
            <a:r>
              <a:rPr lang="ja-JP" altLang="en-US">
                <a:latin typeface="Meiryo" panose="020B0604030504040204" pitchFamily="34" charset="-128"/>
                <a:ea typeface="Meiryo" panose="020B0604030504040204" pitchFamily="34" charset="-128"/>
                <a:cs typeface="Times New Roman" panose="02020603050405020304" pitchFamily="18" charset="0"/>
              </a:rPr>
              <a:t>期／第</a:t>
            </a:r>
            <a:r>
              <a:rPr lang="en-US" altLang="ja-JP" dirty="0">
                <a:latin typeface="Meiryo" panose="020B0604030504040204" pitchFamily="34" charset="-128"/>
                <a:ea typeface="Meiryo" panose="020B0604030504040204" pitchFamily="34" charset="-128"/>
                <a:cs typeface="Times New Roman" panose="02020603050405020304" pitchFamily="18" charset="0"/>
              </a:rPr>
              <a:t>2</a:t>
            </a:r>
            <a:r>
              <a:rPr lang="ja-JP" altLang="en-US">
                <a:latin typeface="Meiryo" panose="020B0604030504040204" pitchFamily="34" charset="-128"/>
                <a:ea typeface="Meiryo" panose="020B0604030504040204" pitchFamily="34" charset="-128"/>
                <a:cs typeface="Times New Roman" panose="02020603050405020304" pitchFamily="18" charset="0"/>
              </a:rPr>
              <a:t>回</a:t>
            </a:r>
            <a:endParaRPr lang="ja-JP" altLang="en-US">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FB87F87-22C4-EF4A-AD2E-2A15390CC74C}"/>
              </a:ext>
            </a:extLst>
          </p:cNvPr>
          <p:cNvSpPr/>
          <p:nvPr/>
        </p:nvSpPr>
        <p:spPr>
          <a:xfrm>
            <a:off x="685799" y="2232480"/>
            <a:ext cx="7930661" cy="1077218"/>
          </a:xfrm>
          <a:prstGeom prst="rect">
            <a:avLst/>
          </a:prstGeom>
        </p:spPr>
        <p:txBody>
          <a:bodyPr wrap="square">
            <a:spAutoFit/>
          </a:bodyPr>
          <a:lstStyle/>
          <a:p>
            <a:pPr algn="r"/>
            <a:r>
              <a:rPr lang="ja-JP" altLang="en-US" sz="3200" b="1">
                <a:latin typeface="Meiryo" panose="020B0604030504040204" pitchFamily="34" charset="-128"/>
                <a:ea typeface="Meiryo" panose="020B0604030504040204" pitchFamily="34" charset="-128"/>
                <a:cs typeface="Times New Roman" panose="02020603050405020304" pitchFamily="18" charset="0"/>
              </a:rPr>
              <a:t>ソフトウェア化されたインフラ</a:t>
            </a:r>
            <a:r>
              <a:rPr lang="en-US" altLang="ja-JP" sz="3200" b="1" dirty="0">
                <a:latin typeface="Meiryo" panose="020B0604030504040204" pitchFamily="34" charset="-128"/>
                <a:ea typeface="Meiryo" panose="020B0604030504040204" pitchFamily="34" charset="-128"/>
                <a:cs typeface="Times New Roman" panose="02020603050405020304" pitchFamily="18" charset="0"/>
              </a:rPr>
              <a:t> </a:t>
            </a:r>
            <a:r>
              <a:rPr lang="ja-JP" altLang="en-US" sz="3200" b="1">
                <a:latin typeface="Meiryo" panose="020B0604030504040204" pitchFamily="34" charset="-128"/>
                <a:ea typeface="Meiryo" panose="020B0604030504040204" pitchFamily="34" charset="-128"/>
                <a:cs typeface="Times New Roman" panose="02020603050405020304" pitchFamily="18" charset="0"/>
              </a:rPr>
              <a:t>と</a:t>
            </a:r>
            <a:endParaRPr lang="en-US" altLang="ja-JP" sz="3200" b="1" dirty="0">
              <a:latin typeface="Meiryo" panose="020B0604030504040204" pitchFamily="34" charset="-128"/>
              <a:ea typeface="Meiryo" panose="020B0604030504040204" pitchFamily="34" charset="-128"/>
              <a:cs typeface="Times New Roman" panose="02020603050405020304" pitchFamily="18" charset="0"/>
            </a:endParaRPr>
          </a:p>
          <a:p>
            <a:pPr algn="r"/>
            <a:r>
              <a:rPr lang="ja-JP" altLang="en-US" sz="3200" b="1">
                <a:latin typeface="Meiryo" panose="020B0604030504040204" pitchFamily="34" charset="-128"/>
                <a:ea typeface="Meiryo" panose="020B0604030504040204" pitchFamily="34" charset="-128"/>
                <a:cs typeface="Times New Roman" panose="02020603050405020304" pitchFamily="18" charset="0"/>
              </a:rPr>
              <a:t>クラウド・コンピューティング</a:t>
            </a:r>
            <a:endParaRPr lang="ja-JP" altLang="en-US" sz="32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45751F05-8D7D-0A41-89DC-A9D23EF6D56D}"/>
              </a:ext>
            </a:extLst>
          </p:cNvPr>
          <p:cNvSpPr/>
          <p:nvPr/>
        </p:nvSpPr>
        <p:spPr>
          <a:xfrm>
            <a:off x="685800" y="4942363"/>
            <a:ext cx="7930661" cy="400110"/>
          </a:xfrm>
          <a:prstGeom prst="rect">
            <a:avLst/>
          </a:prstGeom>
        </p:spPr>
        <p:txBody>
          <a:bodyPr wrap="square">
            <a:spAutoFit/>
          </a:bodyPr>
          <a:lstStyle/>
          <a:p>
            <a:pPr algn="r"/>
            <a:r>
              <a:rPr lang="en-US" altLang="ja-JP" sz="2000" dirty="0">
                <a:latin typeface="Meiryo" panose="020B0604030504040204" pitchFamily="34" charset="-128"/>
                <a:ea typeface="Meiryo" panose="020B0604030504040204" pitchFamily="34" charset="-128"/>
                <a:cs typeface="Times New Roman" panose="02020603050405020304" pitchFamily="18" charset="0"/>
              </a:rPr>
              <a:t>2022</a:t>
            </a:r>
            <a:r>
              <a:rPr lang="ja-JP" altLang="en-US" sz="2000">
                <a:latin typeface="Meiryo" panose="020B0604030504040204" pitchFamily="34" charset="-128"/>
                <a:ea typeface="Meiryo" panose="020B0604030504040204" pitchFamily="34" charset="-128"/>
                <a:cs typeface="Times New Roman" panose="02020603050405020304" pitchFamily="18" charset="0"/>
              </a:rPr>
              <a:t>年</a:t>
            </a:r>
            <a:r>
              <a:rPr lang="en-US" altLang="ja-JP" sz="2000" dirty="0">
                <a:latin typeface="Meiryo" panose="020B0604030504040204" pitchFamily="34" charset="-128"/>
                <a:ea typeface="Meiryo" panose="020B0604030504040204" pitchFamily="34" charset="-128"/>
                <a:cs typeface="Times New Roman" panose="02020603050405020304" pitchFamily="18" charset="0"/>
              </a:rPr>
              <a:t>5</a:t>
            </a:r>
            <a:r>
              <a:rPr lang="ja-JP" altLang="en-US" sz="2000">
                <a:latin typeface="Meiryo" panose="020B0604030504040204" pitchFamily="34" charset="-128"/>
                <a:ea typeface="Meiryo" panose="020B0604030504040204" pitchFamily="34" charset="-128"/>
                <a:cs typeface="Times New Roman" panose="02020603050405020304" pitchFamily="18" charset="0"/>
              </a:rPr>
              <a:t>月</a:t>
            </a:r>
            <a:r>
              <a:rPr lang="en-US" altLang="ja-JP" sz="2000" dirty="0">
                <a:latin typeface="Meiryo" panose="020B0604030504040204" pitchFamily="34" charset="-128"/>
                <a:ea typeface="Meiryo" panose="020B0604030504040204" pitchFamily="34" charset="-128"/>
                <a:cs typeface="Times New Roman" panose="02020603050405020304" pitchFamily="18" charset="0"/>
              </a:rPr>
              <a:t>25</a:t>
            </a:r>
            <a:r>
              <a:rPr lang="ja-JP" altLang="en-US" sz="2000">
                <a:latin typeface="Meiryo" panose="020B0604030504040204" pitchFamily="34" charset="-128"/>
                <a:ea typeface="Meiryo" panose="020B0604030504040204" pitchFamily="34" charset="-128"/>
                <a:cs typeface="Times New Roman" panose="02020603050405020304" pitchFamily="18" charset="0"/>
              </a:rPr>
              <a:t>日</a:t>
            </a:r>
            <a:endParaRPr lang="en-US" altLang="ja-JP" sz="2000" dirty="0">
              <a:latin typeface="Meiryo" panose="020B0604030504040204" pitchFamily="34" charset="-128"/>
              <a:ea typeface="Meiryo" panose="020B0604030504040204" pitchFamily="34" charset="-128"/>
              <a:cs typeface="Times New Roman" panose="02020603050405020304" pitchFamily="18" charset="0"/>
            </a:endParaRPr>
          </a:p>
        </p:txBody>
      </p:sp>
    </p:spTree>
    <p:extLst>
      <p:ext uri="{BB962C8B-B14F-4D97-AF65-F5344CB8AC3E}">
        <p14:creationId xmlns:p14="http://schemas.microsoft.com/office/powerpoint/2010/main" val="216129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a:extLst>
              <a:ext uri="{FF2B5EF4-FFF2-40B4-BE49-F238E27FC236}">
                <a16:creationId xmlns:a16="http://schemas.microsoft.com/office/drawing/2014/main" id="{4B69207F-984E-C747-9FAF-341B1ED7E768}"/>
              </a:ext>
            </a:extLst>
          </p:cNvPr>
          <p:cNvGrpSpPr/>
          <p:nvPr/>
        </p:nvGrpSpPr>
        <p:grpSpPr>
          <a:xfrm>
            <a:off x="230400" y="2934658"/>
            <a:ext cx="8686800" cy="972298"/>
            <a:chOff x="230400" y="2934658"/>
            <a:chExt cx="8686800" cy="972298"/>
          </a:xfrm>
        </p:grpSpPr>
        <p:sp>
          <p:nvSpPr>
            <p:cNvPr id="234" name="正方形/長方形 233">
              <a:extLst>
                <a:ext uri="{FF2B5EF4-FFF2-40B4-BE49-F238E27FC236}">
                  <a16:creationId xmlns:a16="http://schemas.microsoft.com/office/drawing/2014/main" id="{0693DE31-08FB-724B-AA4E-A1DF0B27277E}"/>
                </a:ext>
              </a:extLst>
            </p:cNvPr>
            <p:cNvSpPr/>
            <p:nvPr/>
          </p:nvSpPr>
          <p:spPr>
            <a:xfrm>
              <a:off x="230400" y="2934658"/>
              <a:ext cx="8686800" cy="97229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7" name="テキスト ボックス 496">
              <a:extLst>
                <a:ext uri="{FF2B5EF4-FFF2-40B4-BE49-F238E27FC236}">
                  <a16:creationId xmlns:a16="http://schemas.microsoft.com/office/drawing/2014/main" id="{623DCDCD-25CA-C649-847C-99C845B15225}"/>
                </a:ext>
              </a:extLst>
            </p:cNvPr>
            <p:cNvSpPr txBox="1"/>
            <p:nvPr/>
          </p:nvSpPr>
          <p:spPr>
            <a:xfrm>
              <a:off x="1884925" y="3219748"/>
              <a:ext cx="5392823"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ソフトウエア化</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のための仕組み</a:t>
              </a:r>
            </a:p>
          </p:txBody>
        </p:sp>
        <p:sp>
          <p:nvSpPr>
            <p:cNvPr id="292" name="テキスト ボックス 291">
              <a:extLst>
                <a:ext uri="{FF2B5EF4-FFF2-40B4-BE49-F238E27FC236}">
                  <a16:creationId xmlns:a16="http://schemas.microsoft.com/office/drawing/2014/main" id="{FBCB6D20-BC0A-8D4B-A637-AB7052AA3928}"/>
                </a:ext>
              </a:extLst>
            </p:cNvPr>
            <p:cNvSpPr txBox="1"/>
            <p:nvPr/>
          </p:nvSpPr>
          <p:spPr>
            <a:xfrm>
              <a:off x="2216168" y="3567232"/>
              <a:ext cx="4698722" cy="338554"/>
            </a:xfrm>
            <a:prstGeom prst="rect">
              <a:avLst/>
            </a:prstGeom>
            <a:noFill/>
          </p:spPr>
          <p:txBody>
            <a:bodyPr wrap="non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使いたい機能や性能の組合せや変更の自由を実現</a:t>
              </a:r>
            </a:p>
          </p:txBody>
        </p:sp>
      </p:grpSp>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a:t>ソフトウェア化とクラウド</a:t>
            </a:r>
          </a:p>
        </p:txBody>
      </p:sp>
      <p:sp>
        <p:nvSpPr>
          <p:cNvPr id="221" name="正方形/長方形 220">
            <a:extLst>
              <a:ext uri="{FF2B5EF4-FFF2-40B4-BE49-F238E27FC236}">
                <a16:creationId xmlns:a16="http://schemas.microsoft.com/office/drawing/2014/main" id="{EA42D0DE-E460-DC49-BE2C-3C91A445E156}"/>
              </a:ext>
            </a:extLst>
          </p:cNvPr>
          <p:cNvSpPr/>
          <p:nvPr/>
        </p:nvSpPr>
        <p:spPr>
          <a:xfrm>
            <a:off x="230400" y="3946692"/>
            <a:ext cx="8686800" cy="246952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6E7B7D0C-60D1-3C43-9A6A-F3BA73FD7939}"/>
              </a:ext>
            </a:extLst>
          </p:cNvPr>
          <p:cNvGrpSpPr/>
          <p:nvPr/>
        </p:nvGrpSpPr>
        <p:grpSpPr>
          <a:xfrm>
            <a:off x="230400" y="867909"/>
            <a:ext cx="8686800" cy="2038822"/>
            <a:chOff x="230400" y="867909"/>
            <a:chExt cx="8686800" cy="2038822"/>
          </a:xfrm>
        </p:grpSpPr>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203882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grpSp>
        <p:nvGrpSpPr>
          <p:cNvPr id="7" name="グループ化 6">
            <a:extLst>
              <a:ext uri="{FF2B5EF4-FFF2-40B4-BE49-F238E27FC236}">
                <a16:creationId xmlns:a16="http://schemas.microsoft.com/office/drawing/2014/main" id="{D011755B-6CE0-934C-8F14-5AA86CE8BF5E}"/>
              </a:ext>
            </a:extLst>
          </p:cNvPr>
          <p:cNvGrpSpPr/>
          <p:nvPr/>
        </p:nvGrpSpPr>
        <p:grpSpPr>
          <a:xfrm>
            <a:off x="453903" y="2660043"/>
            <a:ext cx="8223250" cy="508844"/>
            <a:chOff x="453903" y="2660043"/>
            <a:chExt cx="8223250" cy="508844"/>
          </a:xfrm>
        </p:grpSpPr>
        <p:sp>
          <p:nvSpPr>
            <p:cNvPr id="501" name="角丸四角形 500">
              <a:extLst>
                <a:ext uri="{FF2B5EF4-FFF2-40B4-BE49-F238E27FC236}">
                  <a16:creationId xmlns:a16="http://schemas.microsoft.com/office/drawing/2014/main" id="{C562DB55-21BC-F043-B2F2-AB5549CCDE6A}"/>
                </a:ext>
              </a:extLst>
            </p:cNvPr>
            <p:cNvSpPr/>
            <p:nvPr/>
          </p:nvSpPr>
          <p:spPr>
            <a:xfrm>
              <a:off x="453903" y="2660043"/>
              <a:ext cx="8223250" cy="506873"/>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2800" dirty="0">
                <a:solidFill>
                  <a:srgbClr val="0000FF"/>
                </a:solidFill>
                <a:latin typeface="Meiryo" panose="020B0604030504040204" pitchFamily="34" charset="-128"/>
                <a:ea typeface="Meiryo" panose="020B0604030504040204" pitchFamily="34" charset="-128"/>
                <a:cs typeface="ＭＳ Ｐゴシック"/>
              </a:endParaRPr>
            </a:p>
          </p:txBody>
        </p:sp>
        <p:sp>
          <p:nvSpPr>
            <p:cNvPr id="502" name="正方形/長方形 501">
              <a:extLst>
                <a:ext uri="{FF2B5EF4-FFF2-40B4-BE49-F238E27FC236}">
                  <a16:creationId xmlns:a16="http://schemas.microsoft.com/office/drawing/2014/main" id="{755036F3-2CA7-3345-AE1D-211EC13E75EF}"/>
                </a:ext>
              </a:extLst>
            </p:cNvPr>
            <p:cNvSpPr/>
            <p:nvPr/>
          </p:nvSpPr>
          <p:spPr>
            <a:xfrm>
              <a:off x="3556337" y="2707222"/>
              <a:ext cx="2031326" cy="461665"/>
            </a:xfrm>
            <a:prstGeom prst="rect">
              <a:avLst/>
            </a:prstGeom>
          </p:spPr>
          <p:txBody>
            <a:bodyPr wrap="none">
              <a:spAutoFit/>
            </a:bodyPr>
            <a:lstStyle/>
            <a:p>
              <a:pPr algn="ctr"/>
              <a:r>
                <a:rPr lang="ja-JP" altLang="en-US" sz="240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rPr>
                <a:t>ネットワーク</a:t>
              </a:r>
              <a:endParaRPr lang="en-US" altLang="ja-JP" sz="2400" dirty="0">
                <a:solidFill>
                  <a:srgbClr val="0000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cs typeface="ＭＳ Ｐゴシック"/>
              </a:endParaRPr>
            </a:p>
          </p:txBody>
        </p:sp>
      </p:grpSp>
      <p:sp>
        <p:nvSpPr>
          <p:cNvPr id="286" name="正方形/長方形 285">
            <a:extLst>
              <a:ext uri="{FF2B5EF4-FFF2-40B4-BE49-F238E27FC236}">
                <a16:creationId xmlns:a16="http://schemas.microsoft.com/office/drawing/2014/main" id="{73F9D832-8842-5243-9187-20D9418B21E4}"/>
              </a:ext>
            </a:extLst>
          </p:cNvPr>
          <p:cNvSpPr/>
          <p:nvPr/>
        </p:nvSpPr>
        <p:spPr>
          <a:xfrm>
            <a:off x="369039" y="3985870"/>
            <a:ext cx="8424597" cy="84374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正方形/長方形 179">
            <a:extLst>
              <a:ext uri="{FF2B5EF4-FFF2-40B4-BE49-F238E27FC236}">
                <a16:creationId xmlns:a16="http://schemas.microsoft.com/office/drawing/2014/main" id="{DE8A552B-2CAE-0D42-A3FA-568CFFCD1608}"/>
              </a:ext>
            </a:extLst>
          </p:cNvPr>
          <p:cNvSpPr/>
          <p:nvPr/>
        </p:nvSpPr>
        <p:spPr>
          <a:xfrm>
            <a:off x="2176061" y="554786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円/楕円 180">
            <a:extLst>
              <a:ext uri="{FF2B5EF4-FFF2-40B4-BE49-F238E27FC236}">
                <a16:creationId xmlns:a16="http://schemas.microsoft.com/office/drawing/2014/main" id="{E7FD5DBC-05A8-3147-92B8-452566B94AFF}"/>
              </a:ext>
            </a:extLst>
          </p:cNvPr>
          <p:cNvSpPr/>
          <p:nvPr/>
        </p:nvSpPr>
        <p:spPr>
          <a:xfrm>
            <a:off x="2207196" y="556720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2" name="直線コネクタ 181">
            <a:extLst>
              <a:ext uri="{FF2B5EF4-FFF2-40B4-BE49-F238E27FC236}">
                <a16:creationId xmlns:a16="http://schemas.microsoft.com/office/drawing/2014/main" id="{7CE0E554-EC07-FF4F-A6A8-F968FF77D6DD}"/>
              </a:ext>
            </a:extLst>
          </p:cNvPr>
          <p:cNvCxnSpPr/>
          <p:nvPr/>
        </p:nvCxnSpPr>
        <p:spPr>
          <a:xfrm>
            <a:off x="2267672" y="559555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7" name="正方形/長方形 176">
            <a:extLst>
              <a:ext uri="{FF2B5EF4-FFF2-40B4-BE49-F238E27FC236}">
                <a16:creationId xmlns:a16="http://schemas.microsoft.com/office/drawing/2014/main" id="{294F3E75-ECB4-6E46-897A-1D74A1C3F10D}"/>
              </a:ext>
            </a:extLst>
          </p:cNvPr>
          <p:cNvSpPr/>
          <p:nvPr/>
        </p:nvSpPr>
        <p:spPr>
          <a:xfrm>
            <a:off x="2178031" y="569479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779F9D09-A964-104B-A1B5-96A11FD45334}"/>
              </a:ext>
            </a:extLst>
          </p:cNvPr>
          <p:cNvSpPr/>
          <p:nvPr/>
        </p:nvSpPr>
        <p:spPr>
          <a:xfrm>
            <a:off x="2209166" y="571413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700DE333-8E1F-D44E-8DC6-F0856C9204D1}"/>
              </a:ext>
            </a:extLst>
          </p:cNvPr>
          <p:cNvCxnSpPr/>
          <p:nvPr/>
        </p:nvCxnSpPr>
        <p:spPr>
          <a:xfrm>
            <a:off x="2269646" y="574248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4" name="正方形/長方形 173">
            <a:extLst>
              <a:ext uri="{FF2B5EF4-FFF2-40B4-BE49-F238E27FC236}">
                <a16:creationId xmlns:a16="http://schemas.microsoft.com/office/drawing/2014/main" id="{1DF33A1E-B912-AE4C-8672-DA4C7166EBEE}"/>
              </a:ext>
            </a:extLst>
          </p:cNvPr>
          <p:cNvSpPr/>
          <p:nvPr/>
        </p:nvSpPr>
        <p:spPr>
          <a:xfrm>
            <a:off x="2456792" y="569734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a:extLst>
              <a:ext uri="{FF2B5EF4-FFF2-40B4-BE49-F238E27FC236}">
                <a16:creationId xmlns:a16="http://schemas.microsoft.com/office/drawing/2014/main" id="{3D8C4EE7-9128-4245-80C6-F893BC8E522D}"/>
              </a:ext>
            </a:extLst>
          </p:cNvPr>
          <p:cNvSpPr/>
          <p:nvPr/>
        </p:nvSpPr>
        <p:spPr>
          <a:xfrm>
            <a:off x="2487927" y="571667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6" name="直線コネクタ 175">
            <a:extLst>
              <a:ext uri="{FF2B5EF4-FFF2-40B4-BE49-F238E27FC236}">
                <a16:creationId xmlns:a16="http://schemas.microsoft.com/office/drawing/2014/main" id="{8E51DF77-D5C7-2A40-9CD3-EB6FA1434A36}"/>
              </a:ext>
            </a:extLst>
          </p:cNvPr>
          <p:cNvCxnSpPr/>
          <p:nvPr/>
        </p:nvCxnSpPr>
        <p:spPr>
          <a:xfrm>
            <a:off x="2548407" y="574502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 name="フローチャート: 磁気ディスク 24">
            <a:extLst>
              <a:ext uri="{FF2B5EF4-FFF2-40B4-BE49-F238E27FC236}">
                <a16:creationId xmlns:a16="http://schemas.microsoft.com/office/drawing/2014/main" id="{F250E024-FEEA-F94D-925F-320918646535}"/>
              </a:ext>
            </a:extLst>
          </p:cNvPr>
          <p:cNvSpPr/>
          <p:nvPr/>
        </p:nvSpPr>
        <p:spPr>
          <a:xfrm>
            <a:off x="2198925" y="5939838"/>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6" name="フローチャート: 磁気ディスク 25">
            <a:extLst>
              <a:ext uri="{FF2B5EF4-FFF2-40B4-BE49-F238E27FC236}">
                <a16:creationId xmlns:a16="http://schemas.microsoft.com/office/drawing/2014/main" id="{704752AD-0B55-DD47-9001-0A5E941619E7}"/>
              </a:ext>
            </a:extLst>
          </p:cNvPr>
          <p:cNvSpPr/>
          <p:nvPr/>
        </p:nvSpPr>
        <p:spPr>
          <a:xfrm>
            <a:off x="2568100" y="593983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171" name="正方形/長方形 170">
            <a:extLst>
              <a:ext uri="{FF2B5EF4-FFF2-40B4-BE49-F238E27FC236}">
                <a16:creationId xmlns:a16="http://schemas.microsoft.com/office/drawing/2014/main" id="{928F59B4-D64A-7E41-BB51-7F6F9863BFE8}"/>
              </a:ext>
            </a:extLst>
          </p:cNvPr>
          <p:cNvSpPr/>
          <p:nvPr/>
        </p:nvSpPr>
        <p:spPr>
          <a:xfrm>
            <a:off x="2456792" y="554786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円/楕円 171">
            <a:extLst>
              <a:ext uri="{FF2B5EF4-FFF2-40B4-BE49-F238E27FC236}">
                <a16:creationId xmlns:a16="http://schemas.microsoft.com/office/drawing/2014/main" id="{65EDF5D5-1A7A-214B-B7C6-977083453253}"/>
              </a:ext>
            </a:extLst>
          </p:cNvPr>
          <p:cNvSpPr/>
          <p:nvPr/>
        </p:nvSpPr>
        <p:spPr>
          <a:xfrm>
            <a:off x="2487927" y="556720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3" name="直線コネクタ 172">
            <a:extLst>
              <a:ext uri="{FF2B5EF4-FFF2-40B4-BE49-F238E27FC236}">
                <a16:creationId xmlns:a16="http://schemas.microsoft.com/office/drawing/2014/main" id="{59F32532-45F2-414D-8D3E-C3805F4929F2}"/>
              </a:ext>
            </a:extLst>
          </p:cNvPr>
          <p:cNvCxnSpPr/>
          <p:nvPr/>
        </p:nvCxnSpPr>
        <p:spPr>
          <a:xfrm>
            <a:off x="2548407" y="559555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8" name="正方形/長方形 167">
            <a:extLst>
              <a:ext uri="{FF2B5EF4-FFF2-40B4-BE49-F238E27FC236}">
                <a16:creationId xmlns:a16="http://schemas.microsoft.com/office/drawing/2014/main" id="{8D899AC6-D1F5-5647-955E-8319C1160F8C}"/>
              </a:ext>
            </a:extLst>
          </p:cNvPr>
          <p:cNvSpPr/>
          <p:nvPr/>
        </p:nvSpPr>
        <p:spPr>
          <a:xfrm>
            <a:off x="2180660" y="540098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円/楕円 168">
            <a:extLst>
              <a:ext uri="{FF2B5EF4-FFF2-40B4-BE49-F238E27FC236}">
                <a16:creationId xmlns:a16="http://schemas.microsoft.com/office/drawing/2014/main" id="{0712DEC1-F1C2-1641-9062-86CE4D0D9086}"/>
              </a:ext>
            </a:extLst>
          </p:cNvPr>
          <p:cNvSpPr/>
          <p:nvPr/>
        </p:nvSpPr>
        <p:spPr>
          <a:xfrm>
            <a:off x="2211795" y="542031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0" name="直線コネクタ 169">
            <a:extLst>
              <a:ext uri="{FF2B5EF4-FFF2-40B4-BE49-F238E27FC236}">
                <a16:creationId xmlns:a16="http://schemas.microsoft.com/office/drawing/2014/main" id="{8DACC99E-BD04-7A4A-ABAF-568B7107FD50}"/>
              </a:ext>
            </a:extLst>
          </p:cNvPr>
          <p:cNvCxnSpPr/>
          <p:nvPr/>
        </p:nvCxnSpPr>
        <p:spPr>
          <a:xfrm>
            <a:off x="2272271" y="544866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5" name="正方形/長方形 164">
            <a:extLst>
              <a:ext uri="{FF2B5EF4-FFF2-40B4-BE49-F238E27FC236}">
                <a16:creationId xmlns:a16="http://schemas.microsoft.com/office/drawing/2014/main" id="{32371456-C20F-7B4C-AE06-CFD9F1A23588}"/>
              </a:ext>
            </a:extLst>
          </p:cNvPr>
          <p:cNvSpPr/>
          <p:nvPr/>
        </p:nvSpPr>
        <p:spPr>
          <a:xfrm>
            <a:off x="2461391" y="540098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AB9639F5-1A50-E94B-9B87-706217D9164A}"/>
              </a:ext>
            </a:extLst>
          </p:cNvPr>
          <p:cNvSpPr/>
          <p:nvPr/>
        </p:nvSpPr>
        <p:spPr>
          <a:xfrm>
            <a:off x="2492526" y="542031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1938BA9C-2C4D-7045-8248-5D49918D6C68}"/>
              </a:ext>
            </a:extLst>
          </p:cNvPr>
          <p:cNvCxnSpPr/>
          <p:nvPr/>
        </p:nvCxnSpPr>
        <p:spPr>
          <a:xfrm>
            <a:off x="2553006" y="544866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2" name="正方形/長方形 161">
            <a:extLst>
              <a:ext uri="{FF2B5EF4-FFF2-40B4-BE49-F238E27FC236}">
                <a16:creationId xmlns:a16="http://schemas.microsoft.com/office/drawing/2014/main" id="{9A2AA9CB-59CB-A049-AF8A-7C335F20D709}"/>
              </a:ext>
            </a:extLst>
          </p:cNvPr>
          <p:cNvSpPr/>
          <p:nvPr/>
        </p:nvSpPr>
        <p:spPr>
          <a:xfrm>
            <a:off x="2727517" y="555110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円/楕円 162">
            <a:extLst>
              <a:ext uri="{FF2B5EF4-FFF2-40B4-BE49-F238E27FC236}">
                <a16:creationId xmlns:a16="http://schemas.microsoft.com/office/drawing/2014/main" id="{0CF6736C-1A30-7342-80F9-655F8366D6FF}"/>
              </a:ext>
            </a:extLst>
          </p:cNvPr>
          <p:cNvSpPr/>
          <p:nvPr/>
        </p:nvSpPr>
        <p:spPr>
          <a:xfrm>
            <a:off x="2758652" y="557043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4" name="直線コネクタ 163">
            <a:extLst>
              <a:ext uri="{FF2B5EF4-FFF2-40B4-BE49-F238E27FC236}">
                <a16:creationId xmlns:a16="http://schemas.microsoft.com/office/drawing/2014/main" id="{CFFC610D-1582-DB4D-BC8E-78A3FCBCD4C1}"/>
              </a:ext>
            </a:extLst>
          </p:cNvPr>
          <p:cNvCxnSpPr/>
          <p:nvPr/>
        </p:nvCxnSpPr>
        <p:spPr>
          <a:xfrm>
            <a:off x="2819128" y="559879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9" name="正方形/長方形 158">
            <a:extLst>
              <a:ext uri="{FF2B5EF4-FFF2-40B4-BE49-F238E27FC236}">
                <a16:creationId xmlns:a16="http://schemas.microsoft.com/office/drawing/2014/main" id="{16BC9355-86D0-E641-8DB9-86259D0BB585}"/>
              </a:ext>
            </a:extLst>
          </p:cNvPr>
          <p:cNvSpPr/>
          <p:nvPr/>
        </p:nvSpPr>
        <p:spPr>
          <a:xfrm>
            <a:off x="2729487" y="569803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円/楕円 159">
            <a:extLst>
              <a:ext uri="{FF2B5EF4-FFF2-40B4-BE49-F238E27FC236}">
                <a16:creationId xmlns:a16="http://schemas.microsoft.com/office/drawing/2014/main" id="{79B9C258-452E-7D44-873E-40A0DDF0BBCC}"/>
              </a:ext>
            </a:extLst>
          </p:cNvPr>
          <p:cNvSpPr/>
          <p:nvPr/>
        </p:nvSpPr>
        <p:spPr>
          <a:xfrm>
            <a:off x="2760622" y="571736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a:extLst>
              <a:ext uri="{FF2B5EF4-FFF2-40B4-BE49-F238E27FC236}">
                <a16:creationId xmlns:a16="http://schemas.microsoft.com/office/drawing/2014/main" id="{C17EE800-7016-EC48-8218-D5D4DDC17AA0}"/>
              </a:ext>
            </a:extLst>
          </p:cNvPr>
          <p:cNvCxnSpPr/>
          <p:nvPr/>
        </p:nvCxnSpPr>
        <p:spPr>
          <a:xfrm>
            <a:off x="2821102" y="574572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6" name="正方形/長方形 155">
            <a:extLst>
              <a:ext uri="{FF2B5EF4-FFF2-40B4-BE49-F238E27FC236}">
                <a16:creationId xmlns:a16="http://schemas.microsoft.com/office/drawing/2014/main" id="{08DD5499-B86E-254D-B76E-C83484A40339}"/>
              </a:ext>
            </a:extLst>
          </p:cNvPr>
          <p:cNvSpPr/>
          <p:nvPr/>
        </p:nvSpPr>
        <p:spPr>
          <a:xfrm>
            <a:off x="3008248" y="5700574"/>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7DA8D3D7-B778-944A-977E-24E3AEDAF4C7}"/>
              </a:ext>
            </a:extLst>
          </p:cNvPr>
          <p:cNvSpPr/>
          <p:nvPr/>
        </p:nvSpPr>
        <p:spPr>
          <a:xfrm>
            <a:off x="3039383" y="5719907"/>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35DCF52B-559F-024F-A16A-388B0ECB2921}"/>
              </a:ext>
            </a:extLst>
          </p:cNvPr>
          <p:cNvCxnSpPr/>
          <p:nvPr/>
        </p:nvCxnSpPr>
        <p:spPr>
          <a:xfrm>
            <a:off x="3099863" y="5748261"/>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3" name="正方形/長方形 152">
            <a:extLst>
              <a:ext uri="{FF2B5EF4-FFF2-40B4-BE49-F238E27FC236}">
                <a16:creationId xmlns:a16="http://schemas.microsoft.com/office/drawing/2014/main" id="{46068C9B-30A2-9540-8025-F737309103DF}"/>
              </a:ext>
            </a:extLst>
          </p:cNvPr>
          <p:cNvSpPr/>
          <p:nvPr/>
        </p:nvSpPr>
        <p:spPr>
          <a:xfrm>
            <a:off x="3008248" y="555110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円/楕円 153">
            <a:extLst>
              <a:ext uri="{FF2B5EF4-FFF2-40B4-BE49-F238E27FC236}">
                <a16:creationId xmlns:a16="http://schemas.microsoft.com/office/drawing/2014/main" id="{3E9CE977-6763-FB4B-AC41-E58B4E08449F}"/>
              </a:ext>
            </a:extLst>
          </p:cNvPr>
          <p:cNvSpPr/>
          <p:nvPr/>
        </p:nvSpPr>
        <p:spPr>
          <a:xfrm>
            <a:off x="3039383" y="557043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5" name="直線コネクタ 154">
            <a:extLst>
              <a:ext uri="{FF2B5EF4-FFF2-40B4-BE49-F238E27FC236}">
                <a16:creationId xmlns:a16="http://schemas.microsoft.com/office/drawing/2014/main" id="{EE522C3E-7872-8E48-99C2-73917E5953EC}"/>
              </a:ext>
            </a:extLst>
          </p:cNvPr>
          <p:cNvCxnSpPr/>
          <p:nvPr/>
        </p:nvCxnSpPr>
        <p:spPr>
          <a:xfrm>
            <a:off x="3099863" y="559879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0" name="正方形/長方形 149">
            <a:extLst>
              <a:ext uri="{FF2B5EF4-FFF2-40B4-BE49-F238E27FC236}">
                <a16:creationId xmlns:a16="http://schemas.microsoft.com/office/drawing/2014/main" id="{D7667CCD-D3D0-BA46-9F99-F50A9157DB9D}"/>
              </a:ext>
            </a:extLst>
          </p:cNvPr>
          <p:cNvSpPr/>
          <p:nvPr/>
        </p:nvSpPr>
        <p:spPr>
          <a:xfrm>
            <a:off x="2732116" y="5404215"/>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円/楕円 150">
            <a:extLst>
              <a:ext uri="{FF2B5EF4-FFF2-40B4-BE49-F238E27FC236}">
                <a16:creationId xmlns:a16="http://schemas.microsoft.com/office/drawing/2014/main" id="{276EB08C-6789-1B40-AC90-ABC7A31A1A67}"/>
              </a:ext>
            </a:extLst>
          </p:cNvPr>
          <p:cNvSpPr/>
          <p:nvPr/>
        </p:nvSpPr>
        <p:spPr>
          <a:xfrm>
            <a:off x="2763251" y="5423548"/>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2" name="直線コネクタ 151">
            <a:extLst>
              <a:ext uri="{FF2B5EF4-FFF2-40B4-BE49-F238E27FC236}">
                <a16:creationId xmlns:a16="http://schemas.microsoft.com/office/drawing/2014/main" id="{26CC24DB-3649-694D-99A7-83A654CBEBD7}"/>
              </a:ext>
            </a:extLst>
          </p:cNvPr>
          <p:cNvCxnSpPr/>
          <p:nvPr/>
        </p:nvCxnSpPr>
        <p:spPr>
          <a:xfrm>
            <a:off x="2823727" y="5451902"/>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7" name="正方形/長方形 146">
            <a:extLst>
              <a:ext uri="{FF2B5EF4-FFF2-40B4-BE49-F238E27FC236}">
                <a16:creationId xmlns:a16="http://schemas.microsoft.com/office/drawing/2014/main" id="{29144521-7CEC-B648-8D12-A621BC64C6CC}"/>
              </a:ext>
            </a:extLst>
          </p:cNvPr>
          <p:cNvSpPr/>
          <p:nvPr/>
        </p:nvSpPr>
        <p:spPr>
          <a:xfrm>
            <a:off x="3012847" y="5404215"/>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円/楕円 147">
            <a:extLst>
              <a:ext uri="{FF2B5EF4-FFF2-40B4-BE49-F238E27FC236}">
                <a16:creationId xmlns:a16="http://schemas.microsoft.com/office/drawing/2014/main" id="{9A9D7592-42F5-614C-8001-428450A475E9}"/>
              </a:ext>
            </a:extLst>
          </p:cNvPr>
          <p:cNvSpPr/>
          <p:nvPr/>
        </p:nvSpPr>
        <p:spPr>
          <a:xfrm>
            <a:off x="3043982" y="5423548"/>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9" name="直線コネクタ 148">
            <a:extLst>
              <a:ext uri="{FF2B5EF4-FFF2-40B4-BE49-F238E27FC236}">
                <a16:creationId xmlns:a16="http://schemas.microsoft.com/office/drawing/2014/main" id="{513960F1-07D4-5D4C-B34C-BB91196F8F46}"/>
              </a:ext>
            </a:extLst>
          </p:cNvPr>
          <p:cNvCxnSpPr/>
          <p:nvPr/>
        </p:nvCxnSpPr>
        <p:spPr>
          <a:xfrm>
            <a:off x="3104462" y="5451902"/>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4" name="正方形/長方形 143">
            <a:extLst>
              <a:ext uri="{FF2B5EF4-FFF2-40B4-BE49-F238E27FC236}">
                <a16:creationId xmlns:a16="http://schemas.microsoft.com/office/drawing/2014/main" id="{1136FED2-7695-6040-AF5A-FD81EB8DF149}"/>
              </a:ext>
            </a:extLst>
          </p:cNvPr>
          <p:cNvSpPr/>
          <p:nvPr/>
        </p:nvSpPr>
        <p:spPr>
          <a:xfrm>
            <a:off x="3289762" y="554948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円/楕円 144">
            <a:extLst>
              <a:ext uri="{FF2B5EF4-FFF2-40B4-BE49-F238E27FC236}">
                <a16:creationId xmlns:a16="http://schemas.microsoft.com/office/drawing/2014/main" id="{AE5198A5-C821-2F44-B325-B1EF677FB0E9}"/>
              </a:ext>
            </a:extLst>
          </p:cNvPr>
          <p:cNvSpPr/>
          <p:nvPr/>
        </p:nvSpPr>
        <p:spPr>
          <a:xfrm>
            <a:off x="3320897" y="556881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6" name="直線コネクタ 145">
            <a:extLst>
              <a:ext uri="{FF2B5EF4-FFF2-40B4-BE49-F238E27FC236}">
                <a16:creationId xmlns:a16="http://schemas.microsoft.com/office/drawing/2014/main" id="{E9EC8546-0E64-B047-A3C7-1EDD078F3357}"/>
              </a:ext>
            </a:extLst>
          </p:cNvPr>
          <p:cNvCxnSpPr/>
          <p:nvPr/>
        </p:nvCxnSpPr>
        <p:spPr>
          <a:xfrm>
            <a:off x="3381373" y="559717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1" name="正方形/長方形 140">
            <a:extLst>
              <a:ext uri="{FF2B5EF4-FFF2-40B4-BE49-F238E27FC236}">
                <a16:creationId xmlns:a16="http://schemas.microsoft.com/office/drawing/2014/main" id="{71D982E2-DD1C-E744-A731-C039C367CEFD}"/>
              </a:ext>
            </a:extLst>
          </p:cNvPr>
          <p:cNvSpPr/>
          <p:nvPr/>
        </p:nvSpPr>
        <p:spPr>
          <a:xfrm>
            <a:off x="3291732" y="569641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円/楕円 141">
            <a:extLst>
              <a:ext uri="{FF2B5EF4-FFF2-40B4-BE49-F238E27FC236}">
                <a16:creationId xmlns:a16="http://schemas.microsoft.com/office/drawing/2014/main" id="{E251BD26-A2E9-1D44-8922-8E59625985CE}"/>
              </a:ext>
            </a:extLst>
          </p:cNvPr>
          <p:cNvSpPr/>
          <p:nvPr/>
        </p:nvSpPr>
        <p:spPr>
          <a:xfrm>
            <a:off x="3322867" y="571574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3" name="直線コネクタ 142">
            <a:extLst>
              <a:ext uri="{FF2B5EF4-FFF2-40B4-BE49-F238E27FC236}">
                <a16:creationId xmlns:a16="http://schemas.microsoft.com/office/drawing/2014/main" id="{92012984-CF9F-0448-AC3A-5459E176BA95}"/>
              </a:ext>
            </a:extLst>
          </p:cNvPr>
          <p:cNvCxnSpPr/>
          <p:nvPr/>
        </p:nvCxnSpPr>
        <p:spPr>
          <a:xfrm>
            <a:off x="3383347" y="574410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8" name="正方形/長方形 137">
            <a:extLst>
              <a:ext uri="{FF2B5EF4-FFF2-40B4-BE49-F238E27FC236}">
                <a16:creationId xmlns:a16="http://schemas.microsoft.com/office/drawing/2014/main" id="{8B215220-F730-8942-9361-0A43A642BC68}"/>
              </a:ext>
            </a:extLst>
          </p:cNvPr>
          <p:cNvSpPr/>
          <p:nvPr/>
        </p:nvSpPr>
        <p:spPr>
          <a:xfrm>
            <a:off x="3570493" y="5698957"/>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円/楕円 138">
            <a:extLst>
              <a:ext uri="{FF2B5EF4-FFF2-40B4-BE49-F238E27FC236}">
                <a16:creationId xmlns:a16="http://schemas.microsoft.com/office/drawing/2014/main" id="{A12B6A7E-6FB4-7E47-A010-22BB90FC5B93}"/>
              </a:ext>
            </a:extLst>
          </p:cNvPr>
          <p:cNvSpPr/>
          <p:nvPr/>
        </p:nvSpPr>
        <p:spPr>
          <a:xfrm>
            <a:off x="3601628" y="5718290"/>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40" name="直線コネクタ 139">
            <a:extLst>
              <a:ext uri="{FF2B5EF4-FFF2-40B4-BE49-F238E27FC236}">
                <a16:creationId xmlns:a16="http://schemas.microsoft.com/office/drawing/2014/main" id="{94C0DFCE-4625-3746-BD86-E23E940BD119}"/>
              </a:ext>
            </a:extLst>
          </p:cNvPr>
          <p:cNvCxnSpPr/>
          <p:nvPr/>
        </p:nvCxnSpPr>
        <p:spPr>
          <a:xfrm>
            <a:off x="3662108" y="5746644"/>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5" name="正方形/長方形 134">
            <a:extLst>
              <a:ext uri="{FF2B5EF4-FFF2-40B4-BE49-F238E27FC236}">
                <a16:creationId xmlns:a16="http://schemas.microsoft.com/office/drawing/2014/main" id="{41101C4A-C43D-D742-A88D-DEA703F0A355}"/>
              </a:ext>
            </a:extLst>
          </p:cNvPr>
          <p:cNvSpPr/>
          <p:nvPr/>
        </p:nvSpPr>
        <p:spPr>
          <a:xfrm>
            <a:off x="3570493" y="554948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960C21C-B1C5-C64C-A510-E8B2DB618405}"/>
              </a:ext>
            </a:extLst>
          </p:cNvPr>
          <p:cNvSpPr/>
          <p:nvPr/>
        </p:nvSpPr>
        <p:spPr>
          <a:xfrm>
            <a:off x="3601628" y="556881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86B6AAB8-4F25-A04D-9B60-EE7F53730F17}"/>
              </a:ext>
            </a:extLst>
          </p:cNvPr>
          <p:cNvCxnSpPr/>
          <p:nvPr/>
        </p:nvCxnSpPr>
        <p:spPr>
          <a:xfrm>
            <a:off x="3662108" y="559717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32" name="正方形/長方形 131">
            <a:extLst>
              <a:ext uri="{FF2B5EF4-FFF2-40B4-BE49-F238E27FC236}">
                <a16:creationId xmlns:a16="http://schemas.microsoft.com/office/drawing/2014/main" id="{73471B9C-1111-9749-B279-28235011E808}"/>
              </a:ext>
            </a:extLst>
          </p:cNvPr>
          <p:cNvSpPr/>
          <p:nvPr/>
        </p:nvSpPr>
        <p:spPr>
          <a:xfrm>
            <a:off x="3294361" y="540259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円/楕円 132">
            <a:extLst>
              <a:ext uri="{FF2B5EF4-FFF2-40B4-BE49-F238E27FC236}">
                <a16:creationId xmlns:a16="http://schemas.microsoft.com/office/drawing/2014/main" id="{8C7FAD29-FB83-4C48-91E0-CCDDD3C0A879}"/>
              </a:ext>
            </a:extLst>
          </p:cNvPr>
          <p:cNvSpPr/>
          <p:nvPr/>
        </p:nvSpPr>
        <p:spPr>
          <a:xfrm>
            <a:off x="3325496" y="542193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4" name="直線コネクタ 133">
            <a:extLst>
              <a:ext uri="{FF2B5EF4-FFF2-40B4-BE49-F238E27FC236}">
                <a16:creationId xmlns:a16="http://schemas.microsoft.com/office/drawing/2014/main" id="{1CF3E896-F91E-F74E-A1EF-5DBE0B55C5F1}"/>
              </a:ext>
            </a:extLst>
          </p:cNvPr>
          <p:cNvCxnSpPr/>
          <p:nvPr/>
        </p:nvCxnSpPr>
        <p:spPr>
          <a:xfrm>
            <a:off x="3385972" y="545028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9" name="正方形/長方形 128">
            <a:extLst>
              <a:ext uri="{FF2B5EF4-FFF2-40B4-BE49-F238E27FC236}">
                <a16:creationId xmlns:a16="http://schemas.microsoft.com/office/drawing/2014/main" id="{46EB586E-5235-7C43-9BF8-8A00B96CA9E3}"/>
              </a:ext>
            </a:extLst>
          </p:cNvPr>
          <p:cNvSpPr/>
          <p:nvPr/>
        </p:nvSpPr>
        <p:spPr>
          <a:xfrm>
            <a:off x="3575092" y="540259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円/楕円 129">
            <a:extLst>
              <a:ext uri="{FF2B5EF4-FFF2-40B4-BE49-F238E27FC236}">
                <a16:creationId xmlns:a16="http://schemas.microsoft.com/office/drawing/2014/main" id="{CF217516-E3F6-E94F-A4AF-2C770441B83F}"/>
              </a:ext>
            </a:extLst>
          </p:cNvPr>
          <p:cNvSpPr/>
          <p:nvPr/>
        </p:nvSpPr>
        <p:spPr>
          <a:xfrm>
            <a:off x="3606227" y="542193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1" name="直線コネクタ 130">
            <a:extLst>
              <a:ext uri="{FF2B5EF4-FFF2-40B4-BE49-F238E27FC236}">
                <a16:creationId xmlns:a16="http://schemas.microsoft.com/office/drawing/2014/main" id="{24D04937-E5C4-5849-BA99-01682D745F77}"/>
              </a:ext>
            </a:extLst>
          </p:cNvPr>
          <p:cNvCxnSpPr/>
          <p:nvPr/>
        </p:nvCxnSpPr>
        <p:spPr>
          <a:xfrm>
            <a:off x="3666707" y="545028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6" name="正方形/長方形 125">
            <a:extLst>
              <a:ext uri="{FF2B5EF4-FFF2-40B4-BE49-F238E27FC236}">
                <a16:creationId xmlns:a16="http://schemas.microsoft.com/office/drawing/2014/main" id="{466DD633-3F74-144E-937A-D8BEED0F5152}"/>
              </a:ext>
            </a:extLst>
          </p:cNvPr>
          <p:cNvSpPr/>
          <p:nvPr/>
        </p:nvSpPr>
        <p:spPr>
          <a:xfrm>
            <a:off x="3841218" y="555272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F6F533AD-0FF1-D143-81F9-FB66BABA5B14}"/>
              </a:ext>
            </a:extLst>
          </p:cNvPr>
          <p:cNvSpPr/>
          <p:nvPr/>
        </p:nvSpPr>
        <p:spPr>
          <a:xfrm>
            <a:off x="3872353" y="557205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6A51BC27-88A1-F947-BF03-136913EA60D8}"/>
              </a:ext>
            </a:extLst>
          </p:cNvPr>
          <p:cNvCxnSpPr/>
          <p:nvPr/>
        </p:nvCxnSpPr>
        <p:spPr>
          <a:xfrm>
            <a:off x="3932829" y="560040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3" name="正方形/長方形 122">
            <a:extLst>
              <a:ext uri="{FF2B5EF4-FFF2-40B4-BE49-F238E27FC236}">
                <a16:creationId xmlns:a16="http://schemas.microsoft.com/office/drawing/2014/main" id="{9E8A414C-5AEB-DC42-8AFA-A549D7B04E8B}"/>
              </a:ext>
            </a:extLst>
          </p:cNvPr>
          <p:cNvSpPr/>
          <p:nvPr/>
        </p:nvSpPr>
        <p:spPr>
          <a:xfrm>
            <a:off x="3843188" y="569965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A2B068B4-305E-AF46-9816-7DF9EE0C199F}"/>
              </a:ext>
            </a:extLst>
          </p:cNvPr>
          <p:cNvSpPr/>
          <p:nvPr/>
        </p:nvSpPr>
        <p:spPr>
          <a:xfrm>
            <a:off x="3874323" y="571898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a:extLst>
              <a:ext uri="{FF2B5EF4-FFF2-40B4-BE49-F238E27FC236}">
                <a16:creationId xmlns:a16="http://schemas.microsoft.com/office/drawing/2014/main" id="{527EF381-F18E-8344-9D3B-DDD860772841}"/>
              </a:ext>
            </a:extLst>
          </p:cNvPr>
          <p:cNvCxnSpPr/>
          <p:nvPr/>
        </p:nvCxnSpPr>
        <p:spPr>
          <a:xfrm>
            <a:off x="3934803" y="574733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0" name="正方形/長方形 119">
            <a:extLst>
              <a:ext uri="{FF2B5EF4-FFF2-40B4-BE49-F238E27FC236}">
                <a16:creationId xmlns:a16="http://schemas.microsoft.com/office/drawing/2014/main" id="{64021D6F-B4FA-5147-9499-089E175720C1}"/>
              </a:ext>
            </a:extLst>
          </p:cNvPr>
          <p:cNvSpPr/>
          <p:nvPr/>
        </p:nvSpPr>
        <p:spPr>
          <a:xfrm>
            <a:off x="4121949" y="570219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A008A320-8EEB-EE46-AE7E-4D77FC73C788}"/>
              </a:ext>
            </a:extLst>
          </p:cNvPr>
          <p:cNvSpPr/>
          <p:nvPr/>
        </p:nvSpPr>
        <p:spPr>
          <a:xfrm>
            <a:off x="4153084" y="572152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2" name="直線コネクタ 121">
            <a:extLst>
              <a:ext uri="{FF2B5EF4-FFF2-40B4-BE49-F238E27FC236}">
                <a16:creationId xmlns:a16="http://schemas.microsoft.com/office/drawing/2014/main" id="{7A322169-49B0-5643-AD60-26C3E63BC6E6}"/>
              </a:ext>
            </a:extLst>
          </p:cNvPr>
          <p:cNvCxnSpPr/>
          <p:nvPr/>
        </p:nvCxnSpPr>
        <p:spPr>
          <a:xfrm>
            <a:off x="4213564" y="574987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7" name="正方形/長方形 116">
            <a:extLst>
              <a:ext uri="{FF2B5EF4-FFF2-40B4-BE49-F238E27FC236}">
                <a16:creationId xmlns:a16="http://schemas.microsoft.com/office/drawing/2014/main" id="{7CA9A2DB-6B36-FE4C-A142-16DD560FCC7C}"/>
              </a:ext>
            </a:extLst>
          </p:cNvPr>
          <p:cNvSpPr/>
          <p:nvPr/>
        </p:nvSpPr>
        <p:spPr>
          <a:xfrm>
            <a:off x="4121949" y="555272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楕円 117">
            <a:extLst>
              <a:ext uri="{FF2B5EF4-FFF2-40B4-BE49-F238E27FC236}">
                <a16:creationId xmlns:a16="http://schemas.microsoft.com/office/drawing/2014/main" id="{C4E33D8E-1309-BD46-B08F-6765D0A0D329}"/>
              </a:ext>
            </a:extLst>
          </p:cNvPr>
          <p:cNvSpPr/>
          <p:nvPr/>
        </p:nvSpPr>
        <p:spPr>
          <a:xfrm>
            <a:off x="4153084" y="557205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9" name="直線コネクタ 118">
            <a:extLst>
              <a:ext uri="{FF2B5EF4-FFF2-40B4-BE49-F238E27FC236}">
                <a16:creationId xmlns:a16="http://schemas.microsoft.com/office/drawing/2014/main" id="{F4F13B08-F2F5-4E48-891B-36381AF77F87}"/>
              </a:ext>
            </a:extLst>
          </p:cNvPr>
          <p:cNvCxnSpPr/>
          <p:nvPr/>
        </p:nvCxnSpPr>
        <p:spPr>
          <a:xfrm>
            <a:off x="4213564" y="560040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4" name="正方形/長方形 113">
            <a:extLst>
              <a:ext uri="{FF2B5EF4-FFF2-40B4-BE49-F238E27FC236}">
                <a16:creationId xmlns:a16="http://schemas.microsoft.com/office/drawing/2014/main" id="{AB74D685-69A0-294D-8532-EAD6D5168C2D}"/>
              </a:ext>
            </a:extLst>
          </p:cNvPr>
          <p:cNvSpPr/>
          <p:nvPr/>
        </p:nvSpPr>
        <p:spPr>
          <a:xfrm>
            <a:off x="3845817" y="540583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E65E5857-B2F1-5949-8CB5-9CDE10BC21CD}"/>
              </a:ext>
            </a:extLst>
          </p:cNvPr>
          <p:cNvSpPr/>
          <p:nvPr/>
        </p:nvSpPr>
        <p:spPr>
          <a:xfrm>
            <a:off x="3876952" y="542516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BD75B8B2-96BB-994E-8B47-18EA172DF738}"/>
              </a:ext>
            </a:extLst>
          </p:cNvPr>
          <p:cNvCxnSpPr/>
          <p:nvPr/>
        </p:nvCxnSpPr>
        <p:spPr>
          <a:xfrm>
            <a:off x="3937428" y="545351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1" name="正方形/長方形 110">
            <a:extLst>
              <a:ext uri="{FF2B5EF4-FFF2-40B4-BE49-F238E27FC236}">
                <a16:creationId xmlns:a16="http://schemas.microsoft.com/office/drawing/2014/main" id="{DED1FB78-62E7-5749-A1F8-47EEC34C6CF6}"/>
              </a:ext>
            </a:extLst>
          </p:cNvPr>
          <p:cNvSpPr/>
          <p:nvPr/>
        </p:nvSpPr>
        <p:spPr>
          <a:xfrm>
            <a:off x="4126548" y="540583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円/楕円 111">
            <a:extLst>
              <a:ext uri="{FF2B5EF4-FFF2-40B4-BE49-F238E27FC236}">
                <a16:creationId xmlns:a16="http://schemas.microsoft.com/office/drawing/2014/main" id="{3D29E0F4-E42B-4C40-B02E-5BD76CC3FEFF}"/>
              </a:ext>
            </a:extLst>
          </p:cNvPr>
          <p:cNvSpPr/>
          <p:nvPr/>
        </p:nvSpPr>
        <p:spPr>
          <a:xfrm>
            <a:off x="4157683" y="542516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a:extLst>
              <a:ext uri="{FF2B5EF4-FFF2-40B4-BE49-F238E27FC236}">
                <a16:creationId xmlns:a16="http://schemas.microsoft.com/office/drawing/2014/main" id="{FD194576-14A1-AA46-816C-54045A3309A3}"/>
              </a:ext>
            </a:extLst>
          </p:cNvPr>
          <p:cNvCxnSpPr/>
          <p:nvPr/>
        </p:nvCxnSpPr>
        <p:spPr>
          <a:xfrm>
            <a:off x="4218163" y="545351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8" name="フローチャート: 磁気ディスク 47">
            <a:extLst>
              <a:ext uri="{FF2B5EF4-FFF2-40B4-BE49-F238E27FC236}">
                <a16:creationId xmlns:a16="http://schemas.microsoft.com/office/drawing/2014/main" id="{E5A11A5C-C99B-DE4F-BD71-EAD0687DBB75}"/>
              </a:ext>
            </a:extLst>
          </p:cNvPr>
          <p:cNvSpPr/>
          <p:nvPr/>
        </p:nvSpPr>
        <p:spPr>
          <a:xfrm>
            <a:off x="2939052" y="5939837"/>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49" name="フローチャート: 磁気ディスク 48">
            <a:extLst>
              <a:ext uri="{FF2B5EF4-FFF2-40B4-BE49-F238E27FC236}">
                <a16:creationId xmlns:a16="http://schemas.microsoft.com/office/drawing/2014/main" id="{29459279-248A-8D4C-9C40-5C43C1B7D4CD}"/>
              </a:ext>
            </a:extLst>
          </p:cNvPr>
          <p:cNvSpPr/>
          <p:nvPr/>
        </p:nvSpPr>
        <p:spPr>
          <a:xfrm>
            <a:off x="3308227" y="5939836"/>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0" name="フローチャート: 磁気ディスク 49">
            <a:extLst>
              <a:ext uri="{FF2B5EF4-FFF2-40B4-BE49-F238E27FC236}">
                <a16:creationId xmlns:a16="http://schemas.microsoft.com/office/drawing/2014/main" id="{1F02D08E-3A4D-F749-A049-2C9D5A49D600}"/>
              </a:ext>
            </a:extLst>
          </p:cNvPr>
          <p:cNvSpPr/>
          <p:nvPr/>
        </p:nvSpPr>
        <p:spPr>
          <a:xfrm>
            <a:off x="3679179" y="5939837"/>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1" name="フローチャート: 磁気ディスク 50">
            <a:extLst>
              <a:ext uri="{FF2B5EF4-FFF2-40B4-BE49-F238E27FC236}">
                <a16:creationId xmlns:a16="http://schemas.microsoft.com/office/drawing/2014/main" id="{219B22DC-825A-9640-93A0-424E4F502086}"/>
              </a:ext>
            </a:extLst>
          </p:cNvPr>
          <p:cNvSpPr/>
          <p:nvPr/>
        </p:nvSpPr>
        <p:spPr>
          <a:xfrm>
            <a:off x="4048354" y="5939836"/>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pic>
        <p:nvPicPr>
          <p:cNvPr id="222" name="図 221">
            <a:extLst>
              <a:ext uri="{FF2B5EF4-FFF2-40B4-BE49-F238E27FC236}">
                <a16:creationId xmlns:a16="http://schemas.microsoft.com/office/drawing/2014/main" id="{A5738625-F46B-5742-8918-DEC46322FA3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7725" y="5185147"/>
            <a:ext cx="900836" cy="900836"/>
          </a:xfrm>
          <a:prstGeom prst="rect">
            <a:avLst/>
          </a:prstGeom>
        </p:spPr>
      </p:pic>
      <p:sp>
        <p:nvSpPr>
          <p:cNvPr id="223" name="テキスト ボックス 222">
            <a:extLst>
              <a:ext uri="{FF2B5EF4-FFF2-40B4-BE49-F238E27FC236}">
                <a16:creationId xmlns:a16="http://schemas.microsoft.com/office/drawing/2014/main" id="{46F5AB40-4CF1-8E46-B172-466E642BBDD0}"/>
              </a:ext>
            </a:extLst>
          </p:cNvPr>
          <p:cNvSpPr txBox="1"/>
          <p:nvPr/>
        </p:nvSpPr>
        <p:spPr>
          <a:xfrm>
            <a:off x="1322354" y="5357671"/>
            <a:ext cx="748923" cy="600164"/>
          </a:xfrm>
          <a:prstGeom prst="rect">
            <a:avLst/>
          </a:prstGeom>
          <a:noFill/>
        </p:spPr>
        <p:txBody>
          <a:bodyPr wrap="none" rtlCol="0">
            <a:spAutoFit/>
          </a:bodyPr>
          <a:lstStyle/>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専門的な</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スキルや</a:t>
            </a:r>
            <a:endParaRPr kumimoji="1" lang="en-US" altLang="ja-JP" sz="11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1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ノウハウ</a:t>
            </a:r>
          </a:p>
        </p:txBody>
      </p:sp>
      <p:sp>
        <p:nvSpPr>
          <p:cNvPr id="236" name="正方形/長方形 235">
            <a:extLst>
              <a:ext uri="{FF2B5EF4-FFF2-40B4-BE49-F238E27FC236}">
                <a16:creationId xmlns:a16="http://schemas.microsoft.com/office/drawing/2014/main" id="{301DB12C-4C64-CD49-A001-71F328B451EA}"/>
              </a:ext>
            </a:extLst>
          </p:cNvPr>
          <p:cNvSpPr/>
          <p:nvPr/>
        </p:nvSpPr>
        <p:spPr>
          <a:xfrm>
            <a:off x="4403416" y="555952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円/楕円 236">
            <a:extLst>
              <a:ext uri="{FF2B5EF4-FFF2-40B4-BE49-F238E27FC236}">
                <a16:creationId xmlns:a16="http://schemas.microsoft.com/office/drawing/2014/main" id="{5B9BF75D-2560-6840-87AA-E754DD8B835A}"/>
              </a:ext>
            </a:extLst>
          </p:cNvPr>
          <p:cNvSpPr/>
          <p:nvPr/>
        </p:nvSpPr>
        <p:spPr>
          <a:xfrm>
            <a:off x="4434551" y="557885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8" name="直線コネクタ 237">
            <a:extLst>
              <a:ext uri="{FF2B5EF4-FFF2-40B4-BE49-F238E27FC236}">
                <a16:creationId xmlns:a16="http://schemas.microsoft.com/office/drawing/2014/main" id="{B50C6D30-FE62-A247-BA99-AB24B84C1796}"/>
              </a:ext>
            </a:extLst>
          </p:cNvPr>
          <p:cNvCxnSpPr/>
          <p:nvPr/>
        </p:nvCxnSpPr>
        <p:spPr>
          <a:xfrm>
            <a:off x="4495027" y="560721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0" name="正方形/長方形 239">
            <a:extLst>
              <a:ext uri="{FF2B5EF4-FFF2-40B4-BE49-F238E27FC236}">
                <a16:creationId xmlns:a16="http://schemas.microsoft.com/office/drawing/2014/main" id="{1C05715C-6479-C147-84F2-D60AF8230CDC}"/>
              </a:ext>
            </a:extLst>
          </p:cNvPr>
          <p:cNvSpPr/>
          <p:nvPr/>
        </p:nvSpPr>
        <p:spPr>
          <a:xfrm>
            <a:off x="4405386" y="57064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円/楕円 240">
            <a:extLst>
              <a:ext uri="{FF2B5EF4-FFF2-40B4-BE49-F238E27FC236}">
                <a16:creationId xmlns:a16="http://schemas.microsoft.com/office/drawing/2014/main" id="{EA3538EB-43FC-894A-BF5F-71B0E569A643}"/>
              </a:ext>
            </a:extLst>
          </p:cNvPr>
          <p:cNvSpPr/>
          <p:nvPr/>
        </p:nvSpPr>
        <p:spPr>
          <a:xfrm>
            <a:off x="4436521" y="57257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2" name="直線コネクタ 241">
            <a:extLst>
              <a:ext uri="{FF2B5EF4-FFF2-40B4-BE49-F238E27FC236}">
                <a16:creationId xmlns:a16="http://schemas.microsoft.com/office/drawing/2014/main" id="{8D8F26E3-21FC-FF41-A865-42EEFB915601}"/>
              </a:ext>
            </a:extLst>
          </p:cNvPr>
          <p:cNvCxnSpPr/>
          <p:nvPr/>
        </p:nvCxnSpPr>
        <p:spPr>
          <a:xfrm>
            <a:off x="4497001" y="57541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4" name="正方形/長方形 243">
            <a:extLst>
              <a:ext uri="{FF2B5EF4-FFF2-40B4-BE49-F238E27FC236}">
                <a16:creationId xmlns:a16="http://schemas.microsoft.com/office/drawing/2014/main" id="{659B7DE6-C0D8-3C4C-9687-8E6B9FE6DF48}"/>
              </a:ext>
            </a:extLst>
          </p:cNvPr>
          <p:cNvSpPr/>
          <p:nvPr/>
        </p:nvSpPr>
        <p:spPr>
          <a:xfrm>
            <a:off x="4684147" y="5708997"/>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41472889-FB34-8044-BA91-9AC6B0A662BC}"/>
              </a:ext>
            </a:extLst>
          </p:cNvPr>
          <p:cNvSpPr/>
          <p:nvPr/>
        </p:nvSpPr>
        <p:spPr>
          <a:xfrm>
            <a:off x="4715282" y="5728330"/>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6" name="直線コネクタ 245">
            <a:extLst>
              <a:ext uri="{FF2B5EF4-FFF2-40B4-BE49-F238E27FC236}">
                <a16:creationId xmlns:a16="http://schemas.microsoft.com/office/drawing/2014/main" id="{13393D1A-97BF-6B4E-9481-9FFBA0817F85}"/>
              </a:ext>
            </a:extLst>
          </p:cNvPr>
          <p:cNvCxnSpPr/>
          <p:nvPr/>
        </p:nvCxnSpPr>
        <p:spPr>
          <a:xfrm>
            <a:off x="4775762" y="5756684"/>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7" name="フローチャート: 磁気ディスク 246">
            <a:extLst>
              <a:ext uri="{FF2B5EF4-FFF2-40B4-BE49-F238E27FC236}">
                <a16:creationId xmlns:a16="http://schemas.microsoft.com/office/drawing/2014/main" id="{BDCA4904-1312-3F45-B06E-F003355EEF12}"/>
              </a:ext>
            </a:extLst>
          </p:cNvPr>
          <p:cNvSpPr/>
          <p:nvPr/>
        </p:nvSpPr>
        <p:spPr>
          <a:xfrm>
            <a:off x="4426280" y="595149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48" name="フローチャート: 磁気ディスク 247">
            <a:extLst>
              <a:ext uri="{FF2B5EF4-FFF2-40B4-BE49-F238E27FC236}">
                <a16:creationId xmlns:a16="http://schemas.microsoft.com/office/drawing/2014/main" id="{42E1F50A-8811-AB49-8957-51784D0193D3}"/>
              </a:ext>
            </a:extLst>
          </p:cNvPr>
          <p:cNvSpPr/>
          <p:nvPr/>
        </p:nvSpPr>
        <p:spPr>
          <a:xfrm>
            <a:off x="4795455" y="595149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50" name="正方形/長方形 249">
            <a:extLst>
              <a:ext uri="{FF2B5EF4-FFF2-40B4-BE49-F238E27FC236}">
                <a16:creationId xmlns:a16="http://schemas.microsoft.com/office/drawing/2014/main" id="{875550F5-5A18-9741-AC43-AF77CA332DD0}"/>
              </a:ext>
            </a:extLst>
          </p:cNvPr>
          <p:cNvSpPr/>
          <p:nvPr/>
        </p:nvSpPr>
        <p:spPr>
          <a:xfrm>
            <a:off x="4684147" y="555952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円/楕円 250">
            <a:extLst>
              <a:ext uri="{FF2B5EF4-FFF2-40B4-BE49-F238E27FC236}">
                <a16:creationId xmlns:a16="http://schemas.microsoft.com/office/drawing/2014/main" id="{4A1134A5-AD77-2240-A0C1-72E490E3D62D}"/>
              </a:ext>
            </a:extLst>
          </p:cNvPr>
          <p:cNvSpPr/>
          <p:nvPr/>
        </p:nvSpPr>
        <p:spPr>
          <a:xfrm>
            <a:off x="4715282" y="557885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2" name="直線コネクタ 251">
            <a:extLst>
              <a:ext uri="{FF2B5EF4-FFF2-40B4-BE49-F238E27FC236}">
                <a16:creationId xmlns:a16="http://schemas.microsoft.com/office/drawing/2014/main" id="{E44930C4-31D4-1B4C-90AC-CD0391E2147D}"/>
              </a:ext>
            </a:extLst>
          </p:cNvPr>
          <p:cNvCxnSpPr/>
          <p:nvPr/>
        </p:nvCxnSpPr>
        <p:spPr>
          <a:xfrm>
            <a:off x="4775762" y="560721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4" name="正方形/長方形 253">
            <a:extLst>
              <a:ext uri="{FF2B5EF4-FFF2-40B4-BE49-F238E27FC236}">
                <a16:creationId xmlns:a16="http://schemas.microsoft.com/office/drawing/2014/main" id="{302585E7-5AC4-8F45-88A9-52D800D9FF3F}"/>
              </a:ext>
            </a:extLst>
          </p:cNvPr>
          <p:cNvSpPr/>
          <p:nvPr/>
        </p:nvSpPr>
        <p:spPr>
          <a:xfrm>
            <a:off x="4408015" y="541263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5" name="円/楕円 254">
            <a:extLst>
              <a:ext uri="{FF2B5EF4-FFF2-40B4-BE49-F238E27FC236}">
                <a16:creationId xmlns:a16="http://schemas.microsoft.com/office/drawing/2014/main" id="{37B9E344-3251-F94C-B177-3FBF746617DF}"/>
              </a:ext>
            </a:extLst>
          </p:cNvPr>
          <p:cNvSpPr/>
          <p:nvPr/>
        </p:nvSpPr>
        <p:spPr>
          <a:xfrm>
            <a:off x="4439150" y="543197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6" name="直線コネクタ 255">
            <a:extLst>
              <a:ext uri="{FF2B5EF4-FFF2-40B4-BE49-F238E27FC236}">
                <a16:creationId xmlns:a16="http://schemas.microsoft.com/office/drawing/2014/main" id="{B3786566-9088-524A-9B32-BD381D0DB455}"/>
              </a:ext>
            </a:extLst>
          </p:cNvPr>
          <p:cNvCxnSpPr/>
          <p:nvPr/>
        </p:nvCxnSpPr>
        <p:spPr>
          <a:xfrm>
            <a:off x="4499626" y="546032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58" name="正方形/長方形 257">
            <a:extLst>
              <a:ext uri="{FF2B5EF4-FFF2-40B4-BE49-F238E27FC236}">
                <a16:creationId xmlns:a16="http://schemas.microsoft.com/office/drawing/2014/main" id="{E15F27F6-153B-5046-B73F-161077E3748D}"/>
              </a:ext>
            </a:extLst>
          </p:cNvPr>
          <p:cNvSpPr/>
          <p:nvPr/>
        </p:nvSpPr>
        <p:spPr>
          <a:xfrm>
            <a:off x="4688746" y="5412638"/>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A226EC2C-E226-F743-981A-8F1589F33F5D}"/>
              </a:ext>
            </a:extLst>
          </p:cNvPr>
          <p:cNvSpPr/>
          <p:nvPr/>
        </p:nvSpPr>
        <p:spPr>
          <a:xfrm>
            <a:off x="4719881" y="5431971"/>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0" name="直線コネクタ 259">
            <a:extLst>
              <a:ext uri="{FF2B5EF4-FFF2-40B4-BE49-F238E27FC236}">
                <a16:creationId xmlns:a16="http://schemas.microsoft.com/office/drawing/2014/main" id="{C3AF53CE-2DB5-1548-9B9F-CD3AB7E661C1}"/>
              </a:ext>
            </a:extLst>
          </p:cNvPr>
          <p:cNvCxnSpPr/>
          <p:nvPr/>
        </p:nvCxnSpPr>
        <p:spPr>
          <a:xfrm>
            <a:off x="4780361" y="5460325"/>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2" name="正方形/長方形 261">
            <a:extLst>
              <a:ext uri="{FF2B5EF4-FFF2-40B4-BE49-F238E27FC236}">
                <a16:creationId xmlns:a16="http://schemas.microsoft.com/office/drawing/2014/main" id="{C3D10060-125F-DC46-BB5C-2E652D233053}"/>
              </a:ext>
            </a:extLst>
          </p:cNvPr>
          <p:cNvSpPr/>
          <p:nvPr/>
        </p:nvSpPr>
        <p:spPr>
          <a:xfrm>
            <a:off x="4954872" y="556276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円/楕円 262">
            <a:extLst>
              <a:ext uri="{FF2B5EF4-FFF2-40B4-BE49-F238E27FC236}">
                <a16:creationId xmlns:a16="http://schemas.microsoft.com/office/drawing/2014/main" id="{3B51FF1A-654D-9D4A-A147-9CDD59799E36}"/>
              </a:ext>
            </a:extLst>
          </p:cNvPr>
          <p:cNvSpPr/>
          <p:nvPr/>
        </p:nvSpPr>
        <p:spPr>
          <a:xfrm>
            <a:off x="4986007" y="558209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4" name="直線コネクタ 263">
            <a:extLst>
              <a:ext uri="{FF2B5EF4-FFF2-40B4-BE49-F238E27FC236}">
                <a16:creationId xmlns:a16="http://schemas.microsoft.com/office/drawing/2014/main" id="{1D0F305D-E7BB-1245-BE83-B2ED9F24DA90}"/>
              </a:ext>
            </a:extLst>
          </p:cNvPr>
          <p:cNvCxnSpPr/>
          <p:nvPr/>
        </p:nvCxnSpPr>
        <p:spPr>
          <a:xfrm>
            <a:off x="5046483" y="561044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66" name="正方形/長方形 265">
            <a:extLst>
              <a:ext uri="{FF2B5EF4-FFF2-40B4-BE49-F238E27FC236}">
                <a16:creationId xmlns:a16="http://schemas.microsoft.com/office/drawing/2014/main" id="{9C9960A0-8B26-6940-AC68-983F2F5CE351}"/>
              </a:ext>
            </a:extLst>
          </p:cNvPr>
          <p:cNvSpPr/>
          <p:nvPr/>
        </p:nvSpPr>
        <p:spPr>
          <a:xfrm>
            <a:off x="4956842" y="57096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7" name="円/楕円 266">
            <a:extLst>
              <a:ext uri="{FF2B5EF4-FFF2-40B4-BE49-F238E27FC236}">
                <a16:creationId xmlns:a16="http://schemas.microsoft.com/office/drawing/2014/main" id="{B80354B3-C64D-484E-BA08-5AA6C7462D11}"/>
              </a:ext>
            </a:extLst>
          </p:cNvPr>
          <p:cNvSpPr/>
          <p:nvPr/>
        </p:nvSpPr>
        <p:spPr>
          <a:xfrm>
            <a:off x="4987977" y="57290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8" name="直線コネクタ 267">
            <a:extLst>
              <a:ext uri="{FF2B5EF4-FFF2-40B4-BE49-F238E27FC236}">
                <a16:creationId xmlns:a16="http://schemas.microsoft.com/office/drawing/2014/main" id="{A881255C-2834-8B45-8C1A-38C4522802EA}"/>
              </a:ext>
            </a:extLst>
          </p:cNvPr>
          <p:cNvCxnSpPr/>
          <p:nvPr/>
        </p:nvCxnSpPr>
        <p:spPr>
          <a:xfrm>
            <a:off x="5048457" y="57573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0" name="正方形/長方形 269">
            <a:extLst>
              <a:ext uri="{FF2B5EF4-FFF2-40B4-BE49-F238E27FC236}">
                <a16:creationId xmlns:a16="http://schemas.microsoft.com/office/drawing/2014/main" id="{9D91877E-2170-8C47-9633-FB776D4C2803}"/>
              </a:ext>
            </a:extLst>
          </p:cNvPr>
          <p:cNvSpPr/>
          <p:nvPr/>
        </p:nvSpPr>
        <p:spPr>
          <a:xfrm>
            <a:off x="5235603" y="5712231"/>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円/楕円 270">
            <a:extLst>
              <a:ext uri="{FF2B5EF4-FFF2-40B4-BE49-F238E27FC236}">
                <a16:creationId xmlns:a16="http://schemas.microsoft.com/office/drawing/2014/main" id="{A92F6848-307F-D54B-8D30-29BB86BDF771}"/>
              </a:ext>
            </a:extLst>
          </p:cNvPr>
          <p:cNvSpPr/>
          <p:nvPr/>
        </p:nvSpPr>
        <p:spPr>
          <a:xfrm>
            <a:off x="5266738" y="5731564"/>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2" name="直線コネクタ 271">
            <a:extLst>
              <a:ext uri="{FF2B5EF4-FFF2-40B4-BE49-F238E27FC236}">
                <a16:creationId xmlns:a16="http://schemas.microsoft.com/office/drawing/2014/main" id="{B8ED3A71-B40A-AD45-9AEC-20FD34D882A1}"/>
              </a:ext>
            </a:extLst>
          </p:cNvPr>
          <p:cNvCxnSpPr/>
          <p:nvPr/>
        </p:nvCxnSpPr>
        <p:spPr>
          <a:xfrm>
            <a:off x="5327218" y="5759918"/>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4" name="正方形/長方形 273">
            <a:extLst>
              <a:ext uri="{FF2B5EF4-FFF2-40B4-BE49-F238E27FC236}">
                <a16:creationId xmlns:a16="http://schemas.microsoft.com/office/drawing/2014/main" id="{1FAAC308-9B2A-1549-81EA-E52DB9A80A6A}"/>
              </a:ext>
            </a:extLst>
          </p:cNvPr>
          <p:cNvSpPr/>
          <p:nvPr/>
        </p:nvSpPr>
        <p:spPr>
          <a:xfrm>
            <a:off x="5235603" y="556276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円/楕円 274">
            <a:extLst>
              <a:ext uri="{FF2B5EF4-FFF2-40B4-BE49-F238E27FC236}">
                <a16:creationId xmlns:a16="http://schemas.microsoft.com/office/drawing/2014/main" id="{91725F73-CB85-6541-8CF3-2F5441BB7DA5}"/>
              </a:ext>
            </a:extLst>
          </p:cNvPr>
          <p:cNvSpPr/>
          <p:nvPr/>
        </p:nvSpPr>
        <p:spPr>
          <a:xfrm>
            <a:off x="5266738" y="558209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6" name="直線コネクタ 275">
            <a:extLst>
              <a:ext uri="{FF2B5EF4-FFF2-40B4-BE49-F238E27FC236}">
                <a16:creationId xmlns:a16="http://schemas.microsoft.com/office/drawing/2014/main" id="{4B2475DD-9166-9C4D-92DD-12CA24B6D764}"/>
              </a:ext>
            </a:extLst>
          </p:cNvPr>
          <p:cNvCxnSpPr/>
          <p:nvPr/>
        </p:nvCxnSpPr>
        <p:spPr>
          <a:xfrm>
            <a:off x="5327218" y="561044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78" name="正方形/長方形 277">
            <a:extLst>
              <a:ext uri="{FF2B5EF4-FFF2-40B4-BE49-F238E27FC236}">
                <a16:creationId xmlns:a16="http://schemas.microsoft.com/office/drawing/2014/main" id="{441F1D91-54CF-1D45-A116-943F7124F6AB}"/>
              </a:ext>
            </a:extLst>
          </p:cNvPr>
          <p:cNvSpPr/>
          <p:nvPr/>
        </p:nvSpPr>
        <p:spPr>
          <a:xfrm>
            <a:off x="4959471" y="541587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円/楕円 278">
            <a:extLst>
              <a:ext uri="{FF2B5EF4-FFF2-40B4-BE49-F238E27FC236}">
                <a16:creationId xmlns:a16="http://schemas.microsoft.com/office/drawing/2014/main" id="{0AEA2ACD-3A27-5C47-BDFA-78ED3058F43D}"/>
              </a:ext>
            </a:extLst>
          </p:cNvPr>
          <p:cNvSpPr/>
          <p:nvPr/>
        </p:nvSpPr>
        <p:spPr>
          <a:xfrm>
            <a:off x="4990606" y="543520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0" name="直線コネクタ 279">
            <a:extLst>
              <a:ext uri="{FF2B5EF4-FFF2-40B4-BE49-F238E27FC236}">
                <a16:creationId xmlns:a16="http://schemas.microsoft.com/office/drawing/2014/main" id="{242D8549-67D4-DB45-97F8-5E515A9BAE4B}"/>
              </a:ext>
            </a:extLst>
          </p:cNvPr>
          <p:cNvCxnSpPr/>
          <p:nvPr/>
        </p:nvCxnSpPr>
        <p:spPr>
          <a:xfrm>
            <a:off x="5051082" y="546355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2" name="正方形/長方形 281">
            <a:extLst>
              <a:ext uri="{FF2B5EF4-FFF2-40B4-BE49-F238E27FC236}">
                <a16:creationId xmlns:a16="http://schemas.microsoft.com/office/drawing/2014/main" id="{E1D05331-54AC-3447-84E3-8DE12B9CF4B5}"/>
              </a:ext>
            </a:extLst>
          </p:cNvPr>
          <p:cNvSpPr/>
          <p:nvPr/>
        </p:nvSpPr>
        <p:spPr>
          <a:xfrm>
            <a:off x="5240202" y="5415872"/>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円/楕円 282">
            <a:extLst>
              <a:ext uri="{FF2B5EF4-FFF2-40B4-BE49-F238E27FC236}">
                <a16:creationId xmlns:a16="http://schemas.microsoft.com/office/drawing/2014/main" id="{DBCA615E-0DED-0345-8596-522EE79CCB5D}"/>
              </a:ext>
            </a:extLst>
          </p:cNvPr>
          <p:cNvSpPr/>
          <p:nvPr/>
        </p:nvSpPr>
        <p:spPr>
          <a:xfrm>
            <a:off x="5271337" y="5435205"/>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4" name="直線コネクタ 283">
            <a:extLst>
              <a:ext uri="{FF2B5EF4-FFF2-40B4-BE49-F238E27FC236}">
                <a16:creationId xmlns:a16="http://schemas.microsoft.com/office/drawing/2014/main" id="{061F1603-3243-344D-BD2A-069BDA8E5DD7}"/>
              </a:ext>
            </a:extLst>
          </p:cNvPr>
          <p:cNvCxnSpPr/>
          <p:nvPr/>
        </p:nvCxnSpPr>
        <p:spPr>
          <a:xfrm>
            <a:off x="5331817" y="5463559"/>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33" name="フローチャート: 磁気ディスク 332">
            <a:extLst>
              <a:ext uri="{FF2B5EF4-FFF2-40B4-BE49-F238E27FC236}">
                <a16:creationId xmlns:a16="http://schemas.microsoft.com/office/drawing/2014/main" id="{934A2118-D308-4D43-8499-B332A25D6C62}"/>
              </a:ext>
            </a:extLst>
          </p:cNvPr>
          <p:cNvSpPr/>
          <p:nvPr/>
        </p:nvSpPr>
        <p:spPr>
          <a:xfrm>
            <a:off x="5166407" y="595149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68" name="正方形/長方形 367">
            <a:extLst>
              <a:ext uri="{FF2B5EF4-FFF2-40B4-BE49-F238E27FC236}">
                <a16:creationId xmlns:a16="http://schemas.microsoft.com/office/drawing/2014/main" id="{106C9648-68B8-9947-817A-46193FFBA570}"/>
              </a:ext>
            </a:extLst>
          </p:cNvPr>
          <p:cNvSpPr/>
          <p:nvPr/>
        </p:nvSpPr>
        <p:spPr>
          <a:xfrm>
            <a:off x="2181803" y="526493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9" name="円/楕円 368">
            <a:extLst>
              <a:ext uri="{FF2B5EF4-FFF2-40B4-BE49-F238E27FC236}">
                <a16:creationId xmlns:a16="http://schemas.microsoft.com/office/drawing/2014/main" id="{88CAA393-6DB8-3047-A15F-9F3D91AD9083}"/>
              </a:ext>
            </a:extLst>
          </p:cNvPr>
          <p:cNvSpPr/>
          <p:nvPr/>
        </p:nvSpPr>
        <p:spPr>
          <a:xfrm>
            <a:off x="2212938" y="528427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0" name="直線コネクタ 369">
            <a:extLst>
              <a:ext uri="{FF2B5EF4-FFF2-40B4-BE49-F238E27FC236}">
                <a16:creationId xmlns:a16="http://schemas.microsoft.com/office/drawing/2014/main" id="{962AF8AE-B5E5-444D-ADB6-4DBBFFA4C485}"/>
              </a:ext>
            </a:extLst>
          </p:cNvPr>
          <p:cNvCxnSpPr/>
          <p:nvPr/>
        </p:nvCxnSpPr>
        <p:spPr>
          <a:xfrm>
            <a:off x="2273414" y="531262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72" name="正方形/長方形 371">
            <a:extLst>
              <a:ext uri="{FF2B5EF4-FFF2-40B4-BE49-F238E27FC236}">
                <a16:creationId xmlns:a16="http://schemas.microsoft.com/office/drawing/2014/main" id="{447B62CF-DFE5-E546-997A-E84D5E35E3C5}"/>
              </a:ext>
            </a:extLst>
          </p:cNvPr>
          <p:cNvSpPr/>
          <p:nvPr/>
        </p:nvSpPr>
        <p:spPr>
          <a:xfrm>
            <a:off x="2462534" y="5264939"/>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円/楕円 372">
            <a:extLst>
              <a:ext uri="{FF2B5EF4-FFF2-40B4-BE49-F238E27FC236}">
                <a16:creationId xmlns:a16="http://schemas.microsoft.com/office/drawing/2014/main" id="{7A6C08FB-9D6D-9942-9249-5852DAC26B8C}"/>
              </a:ext>
            </a:extLst>
          </p:cNvPr>
          <p:cNvSpPr/>
          <p:nvPr/>
        </p:nvSpPr>
        <p:spPr>
          <a:xfrm>
            <a:off x="2493669" y="5284272"/>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4" name="直線コネクタ 373">
            <a:extLst>
              <a:ext uri="{FF2B5EF4-FFF2-40B4-BE49-F238E27FC236}">
                <a16:creationId xmlns:a16="http://schemas.microsoft.com/office/drawing/2014/main" id="{555AFCCD-1E35-5C44-9B9A-2D30BF56A69D}"/>
              </a:ext>
            </a:extLst>
          </p:cNvPr>
          <p:cNvCxnSpPr/>
          <p:nvPr/>
        </p:nvCxnSpPr>
        <p:spPr>
          <a:xfrm>
            <a:off x="2554149" y="5312626"/>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4" name="正方形/長方形 383">
            <a:extLst>
              <a:ext uri="{FF2B5EF4-FFF2-40B4-BE49-F238E27FC236}">
                <a16:creationId xmlns:a16="http://schemas.microsoft.com/office/drawing/2014/main" id="{F60B969A-61FC-5E41-9B5A-F28C84F82DA6}"/>
              </a:ext>
            </a:extLst>
          </p:cNvPr>
          <p:cNvSpPr/>
          <p:nvPr/>
        </p:nvSpPr>
        <p:spPr>
          <a:xfrm>
            <a:off x="2733259" y="526817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a:extLst>
              <a:ext uri="{FF2B5EF4-FFF2-40B4-BE49-F238E27FC236}">
                <a16:creationId xmlns:a16="http://schemas.microsoft.com/office/drawing/2014/main" id="{2F6E9C4C-99B2-4540-971F-9FACC7FC5095}"/>
              </a:ext>
            </a:extLst>
          </p:cNvPr>
          <p:cNvSpPr/>
          <p:nvPr/>
        </p:nvSpPr>
        <p:spPr>
          <a:xfrm>
            <a:off x="2764394" y="528750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a:extLst>
              <a:ext uri="{FF2B5EF4-FFF2-40B4-BE49-F238E27FC236}">
                <a16:creationId xmlns:a16="http://schemas.microsoft.com/office/drawing/2014/main" id="{95DDCA8B-A3AA-2644-8F38-99CEA5816D50}"/>
              </a:ext>
            </a:extLst>
          </p:cNvPr>
          <p:cNvCxnSpPr/>
          <p:nvPr/>
        </p:nvCxnSpPr>
        <p:spPr>
          <a:xfrm>
            <a:off x="2824870" y="531586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8" name="正方形/長方形 387">
            <a:extLst>
              <a:ext uri="{FF2B5EF4-FFF2-40B4-BE49-F238E27FC236}">
                <a16:creationId xmlns:a16="http://schemas.microsoft.com/office/drawing/2014/main" id="{A3CE1006-FBAD-F54A-86D5-BFA0F941EAF6}"/>
              </a:ext>
            </a:extLst>
          </p:cNvPr>
          <p:cNvSpPr/>
          <p:nvPr/>
        </p:nvSpPr>
        <p:spPr>
          <a:xfrm>
            <a:off x="3013990" y="5268173"/>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a:extLst>
              <a:ext uri="{FF2B5EF4-FFF2-40B4-BE49-F238E27FC236}">
                <a16:creationId xmlns:a16="http://schemas.microsoft.com/office/drawing/2014/main" id="{BE9E5E37-743E-3B45-B73F-E69F9E30304B}"/>
              </a:ext>
            </a:extLst>
          </p:cNvPr>
          <p:cNvSpPr/>
          <p:nvPr/>
        </p:nvSpPr>
        <p:spPr>
          <a:xfrm>
            <a:off x="3045125" y="5287506"/>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a:extLst>
              <a:ext uri="{FF2B5EF4-FFF2-40B4-BE49-F238E27FC236}">
                <a16:creationId xmlns:a16="http://schemas.microsoft.com/office/drawing/2014/main" id="{2022863F-4713-C441-B0C3-820B1D34296E}"/>
              </a:ext>
            </a:extLst>
          </p:cNvPr>
          <p:cNvCxnSpPr/>
          <p:nvPr/>
        </p:nvCxnSpPr>
        <p:spPr>
          <a:xfrm>
            <a:off x="3105605" y="5315860"/>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0" name="正方形/長方形 399">
            <a:extLst>
              <a:ext uri="{FF2B5EF4-FFF2-40B4-BE49-F238E27FC236}">
                <a16:creationId xmlns:a16="http://schemas.microsoft.com/office/drawing/2014/main" id="{CA3EC024-BD8D-CE45-A089-7562AFD0F0C9}"/>
              </a:ext>
            </a:extLst>
          </p:cNvPr>
          <p:cNvSpPr/>
          <p:nvPr/>
        </p:nvSpPr>
        <p:spPr>
          <a:xfrm>
            <a:off x="3295504" y="52665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a:extLst>
              <a:ext uri="{FF2B5EF4-FFF2-40B4-BE49-F238E27FC236}">
                <a16:creationId xmlns:a16="http://schemas.microsoft.com/office/drawing/2014/main" id="{C2F629C6-891D-7747-9656-771432FDA587}"/>
              </a:ext>
            </a:extLst>
          </p:cNvPr>
          <p:cNvSpPr/>
          <p:nvPr/>
        </p:nvSpPr>
        <p:spPr>
          <a:xfrm>
            <a:off x="3326639" y="52858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a:extLst>
              <a:ext uri="{FF2B5EF4-FFF2-40B4-BE49-F238E27FC236}">
                <a16:creationId xmlns:a16="http://schemas.microsoft.com/office/drawing/2014/main" id="{13085D8A-5000-A346-975E-4AB89CB5166F}"/>
              </a:ext>
            </a:extLst>
          </p:cNvPr>
          <p:cNvCxnSpPr/>
          <p:nvPr/>
        </p:nvCxnSpPr>
        <p:spPr>
          <a:xfrm>
            <a:off x="3387115" y="53142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04" name="正方形/長方形 403">
            <a:extLst>
              <a:ext uri="{FF2B5EF4-FFF2-40B4-BE49-F238E27FC236}">
                <a16:creationId xmlns:a16="http://schemas.microsoft.com/office/drawing/2014/main" id="{9B7F9751-045A-A444-9C47-5B43D5F11082}"/>
              </a:ext>
            </a:extLst>
          </p:cNvPr>
          <p:cNvSpPr/>
          <p:nvPr/>
        </p:nvSpPr>
        <p:spPr>
          <a:xfrm>
            <a:off x="3576235" y="526655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a:extLst>
              <a:ext uri="{FF2B5EF4-FFF2-40B4-BE49-F238E27FC236}">
                <a16:creationId xmlns:a16="http://schemas.microsoft.com/office/drawing/2014/main" id="{EDEEC597-F683-C349-88EF-3FBE77B53EC6}"/>
              </a:ext>
            </a:extLst>
          </p:cNvPr>
          <p:cNvSpPr/>
          <p:nvPr/>
        </p:nvSpPr>
        <p:spPr>
          <a:xfrm>
            <a:off x="3607370" y="528588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a:extLst>
              <a:ext uri="{FF2B5EF4-FFF2-40B4-BE49-F238E27FC236}">
                <a16:creationId xmlns:a16="http://schemas.microsoft.com/office/drawing/2014/main" id="{81DA1626-C267-484A-A0BC-F917CA6F915E}"/>
              </a:ext>
            </a:extLst>
          </p:cNvPr>
          <p:cNvCxnSpPr/>
          <p:nvPr/>
        </p:nvCxnSpPr>
        <p:spPr>
          <a:xfrm>
            <a:off x="3667850" y="531424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16" name="正方形/長方形 415">
            <a:extLst>
              <a:ext uri="{FF2B5EF4-FFF2-40B4-BE49-F238E27FC236}">
                <a16:creationId xmlns:a16="http://schemas.microsoft.com/office/drawing/2014/main" id="{C5BFAFDC-09E9-0442-A239-E2BCA2126F0F}"/>
              </a:ext>
            </a:extLst>
          </p:cNvPr>
          <p:cNvSpPr/>
          <p:nvPr/>
        </p:nvSpPr>
        <p:spPr>
          <a:xfrm>
            <a:off x="3846960" y="52697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a:extLst>
              <a:ext uri="{FF2B5EF4-FFF2-40B4-BE49-F238E27FC236}">
                <a16:creationId xmlns:a16="http://schemas.microsoft.com/office/drawing/2014/main" id="{2B6FBFD0-D91B-0548-9138-64BA1DBE64A6}"/>
              </a:ext>
            </a:extLst>
          </p:cNvPr>
          <p:cNvSpPr/>
          <p:nvPr/>
        </p:nvSpPr>
        <p:spPr>
          <a:xfrm>
            <a:off x="3878095" y="52891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a:extLst>
              <a:ext uri="{FF2B5EF4-FFF2-40B4-BE49-F238E27FC236}">
                <a16:creationId xmlns:a16="http://schemas.microsoft.com/office/drawing/2014/main" id="{4188977B-B5D4-FA46-B474-CD2190F4EAE3}"/>
              </a:ext>
            </a:extLst>
          </p:cNvPr>
          <p:cNvCxnSpPr/>
          <p:nvPr/>
        </p:nvCxnSpPr>
        <p:spPr>
          <a:xfrm>
            <a:off x="3938571" y="53174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20" name="正方形/長方形 419">
            <a:extLst>
              <a:ext uri="{FF2B5EF4-FFF2-40B4-BE49-F238E27FC236}">
                <a16:creationId xmlns:a16="http://schemas.microsoft.com/office/drawing/2014/main" id="{4E9B00CF-AD42-A74F-84CB-5ACCA17A057B}"/>
              </a:ext>
            </a:extLst>
          </p:cNvPr>
          <p:cNvSpPr/>
          <p:nvPr/>
        </p:nvSpPr>
        <p:spPr>
          <a:xfrm>
            <a:off x="4127691" y="526979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1" name="円/楕円 420">
            <a:extLst>
              <a:ext uri="{FF2B5EF4-FFF2-40B4-BE49-F238E27FC236}">
                <a16:creationId xmlns:a16="http://schemas.microsoft.com/office/drawing/2014/main" id="{D521E24A-B7DE-9641-8388-FB1F229961D2}"/>
              </a:ext>
            </a:extLst>
          </p:cNvPr>
          <p:cNvSpPr/>
          <p:nvPr/>
        </p:nvSpPr>
        <p:spPr>
          <a:xfrm>
            <a:off x="4158826" y="528912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2" name="直線コネクタ 421">
            <a:extLst>
              <a:ext uri="{FF2B5EF4-FFF2-40B4-BE49-F238E27FC236}">
                <a16:creationId xmlns:a16="http://schemas.microsoft.com/office/drawing/2014/main" id="{A6654887-CD11-4341-91C2-F7AC21B3C3C7}"/>
              </a:ext>
            </a:extLst>
          </p:cNvPr>
          <p:cNvCxnSpPr/>
          <p:nvPr/>
        </p:nvCxnSpPr>
        <p:spPr>
          <a:xfrm>
            <a:off x="4219306" y="531747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2" name="正方形/長方形 431">
            <a:extLst>
              <a:ext uri="{FF2B5EF4-FFF2-40B4-BE49-F238E27FC236}">
                <a16:creationId xmlns:a16="http://schemas.microsoft.com/office/drawing/2014/main" id="{837EA97B-221E-8D48-9416-3191E2CEE2DB}"/>
              </a:ext>
            </a:extLst>
          </p:cNvPr>
          <p:cNvSpPr/>
          <p:nvPr/>
        </p:nvSpPr>
        <p:spPr>
          <a:xfrm>
            <a:off x="4409158" y="527659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3" name="円/楕円 432">
            <a:extLst>
              <a:ext uri="{FF2B5EF4-FFF2-40B4-BE49-F238E27FC236}">
                <a16:creationId xmlns:a16="http://schemas.microsoft.com/office/drawing/2014/main" id="{8AB18FE6-2E9A-3646-8EBC-39F0F5051DB8}"/>
              </a:ext>
            </a:extLst>
          </p:cNvPr>
          <p:cNvSpPr/>
          <p:nvPr/>
        </p:nvSpPr>
        <p:spPr>
          <a:xfrm>
            <a:off x="4440293" y="529592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4" name="直線コネクタ 433">
            <a:extLst>
              <a:ext uri="{FF2B5EF4-FFF2-40B4-BE49-F238E27FC236}">
                <a16:creationId xmlns:a16="http://schemas.microsoft.com/office/drawing/2014/main" id="{CC811202-73A5-3A40-BDFF-9E09C972335E}"/>
              </a:ext>
            </a:extLst>
          </p:cNvPr>
          <p:cNvCxnSpPr/>
          <p:nvPr/>
        </p:nvCxnSpPr>
        <p:spPr>
          <a:xfrm>
            <a:off x="4500769" y="532428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36" name="正方形/長方形 435">
            <a:extLst>
              <a:ext uri="{FF2B5EF4-FFF2-40B4-BE49-F238E27FC236}">
                <a16:creationId xmlns:a16="http://schemas.microsoft.com/office/drawing/2014/main" id="{D5700D22-01C7-5E4C-89DB-B71EBEBD24DD}"/>
              </a:ext>
            </a:extLst>
          </p:cNvPr>
          <p:cNvSpPr/>
          <p:nvPr/>
        </p:nvSpPr>
        <p:spPr>
          <a:xfrm>
            <a:off x="4689889" y="5276596"/>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7" name="円/楕円 436">
            <a:extLst>
              <a:ext uri="{FF2B5EF4-FFF2-40B4-BE49-F238E27FC236}">
                <a16:creationId xmlns:a16="http://schemas.microsoft.com/office/drawing/2014/main" id="{562EC284-A62A-6144-A4B6-AF03F3242807}"/>
              </a:ext>
            </a:extLst>
          </p:cNvPr>
          <p:cNvSpPr/>
          <p:nvPr/>
        </p:nvSpPr>
        <p:spPr>
          <a:xfrm>
            <a:off x="4721024" y="5295929"/>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8" name="直線コネクタ 437">
            <a:extLst>
              <a:ext uri="{FF2B5EF4-FFF2-40B4-BE49-F238E27FC236}">
                <a16:creationId xmlns:a16="http://schemas.microsoft.com/office/drawing/2014/main" id="{F6156EEF-7C9D-8642-A076-A07E5C249E19}"/>
              </a:ext>
            </a:extLst>
          </p:cNvPr>
          <p:cNvCxnSpPr/>
          <p:nvPr/>
        </p:nvCxnSpPr>
        <p:spPr>
          <a:xfrm>
            <a:off x="4781504" y="5324283"/>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48" name="正方形/長方形 447">
            <a:extLst>
              <a:ext uri="{FF2B5EF4-FFF2-40B4-BE49-F238E27FC236}">
                <a16:creationId xmlns:a16="http://schemas.microsoft.com/office/drawing/2014/main" id="{923B11EF-B657-9C4B-85CC-0257D5B087DD}"/>
              </a:ext>
            </a:extLst>
          </p:cNvPr>
          <p:cNvSpPr/>
          <p:nvPr/>
        </p:nvSpPr>
        <p:spPr>
          <a:xfrm>
            <a:off x="4960614" y="527983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9" name="円/楕円 448">
            <a:extLst>
              <a:ext uri="{FF2B5EF4-FFF2-40B4-BE49-F238E27FC236}">
                <a16:creationId xmlns:a16="http://schemas.microsoft.com/office/drawing/2014/main" id="{3207D4CA-D7C7-CA4C-AED4-62B63D760486}"/>
              </a:ext>
            </a:extLst>
          </p:cNvPr>
          <p:cNvSpPr/>
          <p:nvPr/>
        </p:nvSpPr>
        <p:spPr>
          <a:xfrm>
            <a:off x="4991749" y="529916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0" name="直線コネクタ 449">
            <a:extLst>
              <a:ext uri="{FF2B5EF4-FFF2-40B4-BE49-F238E27FC236}">
                <a16:creationId xmlns:a16="http://schemas.microsoft.com/office/drawing/2014/main" id="{5176CADB-066D-B24B-BECE-E7162AED75B3}"/>
              </a:ext>
            </a:extLst>
          </p:cNvPr>
          <p:cNvCxnSpPr/>
          <p:nvPr/>
        </p:nvCxnSpPr>
        <p:spPr>
          <a:xfrm>
            <a:off x="5052225" y="532751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52" name="正方形/長方形 451">
            <a:extLst>
              <a:ext uri="{FF2B5EF4-FFF2-40B4-BE49-F238E27FC236}">
                <a16:creationId xmlns:a16="http://schemas.microsoft.com/office/drawing/2014/main" id="{23EF8E02-C4B9-8247-94F2-F52FE6D787E8}"/>
              </a:ext>
            </a:extLst>
          </p:cNvPr>
          <p:cNvSpPr/>
          <p:nvPr/>
        </p:nvSpPr>
        <p:spPr>
          <a:xfrm>
            <a:off x="5241345" y="5279830"/>
            <a:ext cx="232617" cy="95895"/>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3" name="円/楕円 452">
            <a:extLst>
              <a:ext uri="{FF2B5EF4-FFF2-40B4-BE49-F238E27FC236}">
                <a16:creationId xmlns:a16="http://schemas.microsoft.com/office/drawing/2014/main" id="{871400B8-BEC4-5146-8187-EE0230219E26}"/>
              </a:ext>
            </a:extLst>
          </p:cNvPr>
          <p:cNvSpPr/>
          <p:nvPr/>
        </p:nvSpPr>
        <p:spPr>
          <a:xfrm>
            <a:off x="5272480" y="5299163"/>
            <a:ext cx="60480" cy="56706"/>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54" name="直線コネクタ 453">
            <a:extLst>
              <a:ext uri="{FF2B5EF4-FFF2-40B4-BE49-F238E27FC236}">
                <a16:creationId xmlns:a16="http://schemas.microsoft.com/office/drawing/2014/main" id="{E91D3093-E135-4343-A568-66F7F645409D}"/>
              </a:ext>
            </a:extLst>
          </p:cNvPr>
          <p:cNvCxnSpPr/>
          <p:nvPr/>
        </p:nvCxnSpPr>
        <p:spPr>
          <a:xfrm>
            <a:off x="5332960" y="5327517"/>
            <a:ext cx="141002" cy="261"/>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95" name="テキスト ボックス 494">
            <a:extLst>
              <a:ext uri="{FF2B5EF4-FFF2-40B4-BE49-F238E27FC236}">
                <a16:creationId xmlns:a16="http://schemas.microsoft.com/office/drawing/2014/main" id="{28BAE7AF-E866-9E4A-AFEF-ECACA1E92F09}"/>
              </a:ext>
            </a:extLst>
          </p:cNvPr>
          <p:cNvSpPr txBox="1"/>
          <p:nvPr/>
        </p:nvSpPr>
        <p:spPr>
          <a:xfrm>
            <a:off x="6149101" y="5332255"/>
            <a:ext cx="2667167" cy="646331"/>
          </a:xfrm>
          <a:prstGeom prst="rect">
            <a:avLst/>
          </a:prstGeom>
          <a:noFill/>
        </p:spPr>
        <p:txBody>
          <a:bodyPr wrap="square" rtlCol="0">
            <a:spAutoFit/>
          </a:bodyPr>
          <a:lstStyle/>
          <a:p>
            <a:pPr algn="r"/>
            <a:r>
              <a:rPr kumimoji="1"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大規模・集中化・一元化</a:t>
            </a: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・標準化</a:t>
            </a:r>
            <a:endParaRPr lang="en-US" altLang="ja-JP" sz="12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自動化</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などを駆使して、魅力的な</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2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コストパフォーマンス</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を実現する</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503" name="テキスト ボックス 502">
            <a:extLst>
              <a:ext uri="{FF2B5EF4-FFF2-40B4-BE49-F238E27FC236}">
                <a16:creationId xmlns:a16="http://schemas.microsoft.com/office/drawing/2014/main" id="{46185451-E3A5-6542-95B4-558086DBE39B}"/>
              </a:ext>
            </a:extLst>
          </p:cNvPr>
          <p:cNvSpPr txBox="1"/>
          <p:nvPr/>
        </p:nvSpPr>
        <p:spPr>
          <a:xfrm>
            <a:off x="5599737" y="6017971"/>
            <a:ext cx="3185488"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物理的なハードウェアや設備</a:t>
            </a:r>
          </a:p>
        </p:txBody>
      </p:sp>
      <p:sp>
        <p:nvSpPr>
          <p:cNvPr id="288" name="テキスト ボックス 287">
            <a:extLst>
              <a:ext uri="{FF2B5EF4-FFF2-40B4-BE49-F238E27FC236}">
                <a16:creationId xmlns:a16="http://schemas.microsoft.com/office/drawing/2014/main" id="{A8DDD728-3AC3-1D4C-BB28-3C4DB537DF4A}"/>
              </a:ext>
            </a:extLst>
          </p:cNvPr>
          <p:cNvSpPr txBox="1"/>
          <p:nvPr/>
        </p:nvSpPr>
        <p:spPr>
          <a:xfrm>
            <a:off x="3360490" y="4894713"/>
            <a:ext cx="2441694"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インフラストラクチャー</a:t>
            </a:r>
          </a:p>
        </p:txBody>
      </p:sp>
      <p:sp>
        <p:nvSpPr>
          <p:cNvPr id="289" name="テキスト ボックス 288">
            <a:extLst>
              <a:ext uri="{FF2B5EF4-FFF2-40B4-BE49-F238E27FC236}">
                <a16:creationId xmlns:a16="http://schemas.microsoft.com/office/drawing/2014/main" id="{99FAEAB0-50F3-2341-80E6-8D3832874B50}"/>
              </a:ext>
            </a:extLst>
          </p:cNvPr>
          <p:cNvSpPr txBox="1"/>
          <p:nvPr/>
        </p:nvSpPr>
        <p:spPr>
          <a:xfrm>
            <a:off x="3664336" y="4472523"/>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プラットフォーム</a:t>
            </a:r>
          </a:p>
        </p:txBody>
      </p:sp>
      <p:sp>
        <p:nvSpPr>
          <p:cNvPr id="285" name="正方形/長方形 284">
            <a:extLst>
              <a:ext uri="{FF2B5EF4-FFF2-40B4-BE49-F238E27FC236}">
                <a16:creationId xmlns:a16="http://schemas.microsoft.com/office/drawing/2014/main" id="{D1C50CB3-CAFB-7245-8942-7DADA3D092B4}"/>
              </a:ext>
            </a:extLst>
          </p:cNvPr>
          <p:cNvSpPr/>
          <p:nvPr/>
        </p:nvSpPr>
        <p:spPr>
          <a:xfrm>
            <a:off x="417342" y="4013319"/>
            <a:ext cx="8323385" cy="39498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テキスト ボックス 289">
            <a:extLst>
              <a:ext uri="{FF2B5EF4-FFF2-40B4-BE49-F238E27FC236}">
                <a16:creationId xmlns:a16="http://schemas.microsoft.com/office/drawing/2014/main" id="{967F166A-3BDC-7D45-84D0-10EC5007FB84}"/>
              </a:ext>
            </a:extLst>
          </p:cNvPr>
          <p:cNvSpPr txBox="1"/>
          <p:nvPr/>
        </p:nvSpPr>
        <p:spPr>
          <a:xfrm>
            <a:off x="3659649" y="4059870"/>
            <a:ext cx="1826142" cy="338554"/>
          </a:xfrm>
          <a:prstGeom prst="rect">
            <a:avLst/>
          </a:prstGeom>
          <a:noFill/>
        </p:spPr>
        <p:txBody>
          <a:bodyPr wrap="none" rtlCol="0">
            <a:spAutoFit/>
          </a:bodyPr>
          <a:lstStyle/>
          <a:p>
            <a:pPr algn="ctr"/>
            <a:r>
              <a:rPr kumimoji="1"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a:t>
            </a:r>
          </a:p>
        </p:txBody>
      </p:sp>
      <p:sp>
        <p:nvSpPr>
          <p:cNvPr id="291" name="テキスト ボックス 290">
            <a:extLst>
              <a:ext uri="{FF2B5EF4-FFF2-40B4-BE49-F238E27FC236}">
                <a16:creationId xmlns:a16="http://schemas.microsoft.com/office/drawing/2014/main" id="{5FF2AF84-4F8E-5B4C-8C1E-607E780DE7C3}"/>
              </a:ext>
            </a:extLst>
          </p:cNvPr>
          <p:cNvSpPr txBox="1"/>
          <p:nvPr/>
        </p:nvSpPr>
        <p:spPr>
          <a:xfrm>
            <a:off x="1338993" y="5189583"/>
            <a:ext cx="761747" cy="230832"/>
          </a:xfrm>
          <a:prstGeom prst="rect">
            <a:avLst/>
          </a:prstGeom>
          <a:noFill/>
        </p:spPr>
        <p:txBody>
          <a:bodyPr wrap="none" rtlCol="0">
            <a:spAutoFit/>
          </a:bodyPr>
          <a:lstStyle/>
          <a:p>
            <a:pPr algn="ctr"/>
            <a:r>
              <a:rPr kumimoji="1" lang="ja-JP" altLang="en-US" sz="9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運用管理者</a:t>
            </a:r>
          </a:p>
        </p:txBody>
      </p:sp>
      <p:sp>
        <p:nvSpPr>
          <p:cNvPr id="293" name="テキスト ボックス 292">
            <a:extLst>
              <a:ext uri="{FF2B5EF4-FFF2-40B4-BE49-F238E27FC236}">
                <a16:creationId xmlns:a16="http://schemas.microsoft.com/office/drawing/2014/main" id="{DF6957FA-FB36-144A-A668-C56A8BAEEB8E}"/>
              </a:ext>
            </a:extLst>
          </p:cNvPr>
          <p:cNvSpPr txBox="1"/>
          <p:nvPr/>
        </p:nvSpPr>
        <p:spPr>
          <a:xfrm>
            <a:off x="6940840" y="4044309"/>
            <a:ext cx="1834121" cy="400110"/>
          </a:xfrm>
          <a:prstGeom prst="rect">
            <a:avLst/>
          </a:prstGeom>
          <a:noFill/>
        </p:spPr>
        <p:txBody>
          <a:bodyPr wrap="squar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94" name="テキスト ボックス 293">
            <a:extLst>
              <a:ext uri="{FF2B5EF4-FFF2-40B4-BE49-F238E27FC236}">
                <a16:creationId xmlns:a16="http://schemas.microsoft.com/office/drawing/2014/main" id="{35430961-3193-FD48-B377-51A1D8AE8909}"/>
              </a:ext>
            </a:extLst>
          </p:cNvPr>
          <p:cNvSpPr txBox="1"/>
          <p:nvPr/>
        </p:nvSpPr>
        <p:spPr>
          <a:xfrm>
            <a:off x="6538451" y="4441357"/>
            <a:ext cx="2236510"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95" name="テキスト ボックス 294">
            <a:extLst>
              <a:ext uri="{FF2B5EF4-FFF2-40B4-BE49-F238E27FC236}">
                <a16:creationId xmlns:a16="http://schemas.microsoft.com/office/drawing/2014/main" id="{42E736F6-C621-4A4B-9164-CA790467C512}"/>
              </a:ext>
            </a:extLst>
          </p:cNvPr>
          <p:cNvSpPr txBox="1"/>
          <p:nvPr/>
        </p:nvSpPr>
        <p:spPr>
          <a:xfrm>
            <a:off x="483583" y="4446549"/>
            <a:ext cx="2108269"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オペレーティングシステム</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データベース管理システム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6" name="テキスト ボックス 295">
            <a:extLst>
              <a:ext uri="{FF2B5EF4-FFF2-40B4-BE49-F238E27FC236}">
                <a16:creationId xmlns:a16="http://schemas.microsoft.com/office/drawing/2014/main" id="{AC838852-A927-6649-B97E-7DCC175E5EB1}"/>
              </a:ext>
            </a:extLst>
          </p:cNvPr>
          <p:cNvSpPr txBox="1"/>
          <p:nvPr/>
        </p:nvSpPr>
        <p:spPr>
          <a:xfrm>
            <a:off x="475312" y="4030855"/>
            <a:ext cx="1595309"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販売管理システム</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会計管理システム　など</a:t>
            </a:r>
            <a:endPar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97" name="テキスト ボックス 296">
            <a:extLst>
              <a:ext uri="{FF2B5EF4-FFF2-40B4-BE49-F238E27FC236}">
                <a16:creationId xmlns:a16="http://schemas.microsoft.com/office/drawing/2014/main" id="{66463779-BA7F-0641-A18E-CE0B0BEFD511}"/>
              </a:ext>
            </a:extLst>
          </p:cNvPr>
          <p:cNvSpPr txBox="1"/>
          <p:nvPr/>
        </p:nvSpPr>
        <p:spPr>
          <a:xfrm>
            <a:off x="6951474" y="4852619"/>
            <a:ext cx="1851853" cy="400110"/>
          </a:xfrm>
          <a:prstGeom prst="rect">
            <a:avLst/>
          </a:prstGeom>
          <a:noFill/>
        </p:spPr>
        <p:txBody>
          <a:bodyPr wrap="none" rtlCol="0">
            <a:spAutoFit/>
          </a:bodyPr>
          <a:lstStyle/>
          <a:p>
            <a:pPr algn="r"/>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4629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p:cTn id="7" dur="500" fill="hold"/>
                                        <p:tgtEl>
                                          <p:spTgt spid="222"/>
                                        </p:tgtEl>
                                        <p:attrNameLst>
                                          <p:attrName>ppt_w</p:attrName>
                                        </p:attrNameLst>
                                      </p:cBhvr>
                                      <p:tavLst>
                                        <p:tav tm="0">
                                          <p:val>
                                            <p:fltVal val="0"/>
                                          </p:val>
                                        </p:tav>
                                        <p:tav tm="100000">
                                          <p:val>
                                            <p:strVal val="#ppt_w"/>
                                          </p:val>
                                        </p:tav>
                                      </p:tavLst>
                                    </p:anim>
                                    <p:anim calcmode="lin" valueType="num">
                                      <p:cBhvr>
                                        <p:cTn id="8" dur="500" fill="hold"/>
                                        <p:tgtEl>
                                          <p:spTgt spid="222"/>
                                        </p:tgtEl>
                                        <p:attrNameLst>
                                          <p:attrName>ppt_h</p:attrName>
                                        </p:attrNameLst>
                                      </p:cBhvr>
                                      <p:tavLst>
                                        <p:tav tm="0">
                                          <p:val>
                                            <p:fltVal val="0"/>
                                          </p:val>
                                        </p:tav>
                                        <p:tav tm="100000">
                                          <p:val>
                                            <p:strVal val="#ppt_h"/>
                                          </p:val>
                                        </p:tav>
                                      </p:tavLst>
                                    </p:anim>
                                    <p:animEffect transition="in" filter="fade">
                                      <p:cBhvr>
                                        <p:cTn id="9" dur="500"/>
                                        <p:tgtEl>
                                          <p:spTgt spid="2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23"/>
                                        </p:tgtEl>
                                        <p:attrNameLst>
                                          <p:attrName>style.visibility</p:attrName>
                                        </p:attrNameLst>
                                      </p:cBhvr>
                                      <p:to>
                                        <p:strVal val="visible"/>
                                      </p:to>
                                    </p:set>
                                    <p:anim calcmode="lin" valueType="num">
                                      <p:cBhvr>
                                        <p:cTn id="12" dur="500" fill="hold"/>
                                        <p:tgtEl>
                                          <p:spTgt spid="223"/>
                                        </p:tgtEl>
                                        <p:attrNameLst>
                                          <p:attrName>ppt_w</p:attrName>
                                        </p:attrNameLst>
                                      </p:cBhvr>
                                      <p:tavLst>
                                        <p:tav tm="0">
                                          <p:val>
                                            <p:fltVal val="0"/>
                                          </p:val>
                                        </p:tav>
                                        <p:tav tm="100000">
                                          <p:val>
                                            <p:strVal val="#ppt_w"/>
                                          </p:val>
                                        </p:tav>
                                      </p:tavLst>
                                    </p:anim>
                                    <p:anim calcmode="lin" valueType="num">
                                      <p:cBhvr>
                                        <p:cTn id="13" dur="500" fill="hold"/>
                                        <p:tgtEl>
                                          <p:spTgt spid="223"/>
                                        </p:tgtEl>
                                        <p:attrNameLst>
                                          <p:attrName>ppt_h</p:attrName>
                                        </p:attrNameLst>
                                      </p:cBhvr>
                                      <p:tavLst>
                                        <p:tav tm="0">
                                          <p:val>
                                            <p:fltVal val="0"/>
                                          </p:val>
                                        </p:tav>
                                        <p:tav tm="100000">
                                          <p:val>
                                            <p:strVal val="#ppt_h"/>
                                          </p:val>
                                        </p:tav>
                                      </p:tavLst>
                                    </p:anim>
                                    <p:animEffect transition="in" filter="fade">
                                      <p:cBhvr>
                                        <p:cTn id="14" dur="500"/>
                                        <p:tgtEl>
                                          <p:spTgt spid="2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1"/>
                                        </p:tgtEl>
                                        <p:attrNameLst>
                                          <p:attrName>style.visibility</p:attrName>
                                        </p:attrNameLst>
                                      </p:cBhvr>
                                      <p:to>
                                        <p:strVal val="visible"/>
                                      </p:to>
                                    </p:set>
                                    <p:anim calcmode="lin" valueType="num">
                                      <p:cBhvr>
                                        <p:cTn id="17" dur="500" fill="hold"/>
                                        <p:tgtEl>
                                          <p:spTgt spid="291"/>
                                        </p:tgtEl>
                                        <p:attrNameLst>
                                          <p:attrName>ppt_w</p:attrName>
                                        </p:attrNameLst>
                                      </p:cBhvr>
                                      <p:tavLst>
                                        <p:tav tm="0">
                                          <p:val>
                                            <p:fltVal val="0"/>
                                          </p:val>
                                        </p:tav>
                                        <p:tav tm="100000">
                                          <p:val>
                                            <p:strVal val="#ppt_w"/>
                                          </p:val>
                                        </p:tav>
                                      </p:tavLst>
                                    </p:anim>
                                    <p:anim calcmode="lin" valueType="num">
                                      <p:cBhvr>
                                        <p:cTn id="18" dur="500" fill="hold"/>
                                        <p:tgtEl>
                                          <p:spTgt spid="291"/>
                                        </p:tgtEl>
                                        <p:attrNameLst>
                                          <p:attrName>ppt_h</p:attrName>
                                        </p:attrNameLst>
                                      </p:cBhvr>
                                      <p:tavLst>
                                        <p:tav tm="0">
                                          <p:val>
                                            <p:fltVal val="0"/>
                                          </p:val>
                                        </p:tav>
                                        <p:tav tm="100000">
                                          <p:val>
                                            <p:strVal val="#ppt_h"/>
                                          </p:val>
                                        </p:tav>
                                      </p:tavLst>
                                    </p:anim>
                                    <p:animEffect transition="in" filter="fade">
                                      <p:cBhvr>
                                        <p:cTn id="19" dur="500"/>
                                        <p:tgtEl>
                                          <p:spTgt spid="29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95"/>
                                        </p:tgtEl>
                                        <p:attrNameLst>
                                          <p:attrName>style.visibility</p:attrName>
                                        </p:attrNameLst>
                                      </p:cBhvr>
                                      <p:to>
                                        <p:strVal val="visible"/>
                                      </p:to>
                                    </p:set>
                                    <p:anim calcmode="lin" valueType="num">
                                      <p:cBhvr>
                                        <p:cTn id="22" dur="500" fill="hold"/>
                                        <p:tgtEl>
                                          <p:spTgt spid="495"/>
                                        </p:tgtEl>
                                        <p:attrNameLst>
                                          <p:attrName>ppt_w</p:attrName>
                                        </p:attrNameLst>
                                      </p:cBhvr>
                                      <p:tavLst>
                                        <p:tav tm="0">
                                          <p:val>
                                            <p:fltVal val="0"/>
                                          </p:val>
                                        </p:tav>
                                        <p:tav tm="100000">
                                          <p:val>
                                            <p:strVal val="#ppt_w"/>
                                          </p:val>
                                        </p:tav>
                                      </p:tavLst>
                                    </p:anim>
                                    <p:anim calcmode="lin" valueType="num">
                                      <p:cBhvr>
                                        <p:cTn id="23" dur="500" fill="hold"/>
                                        <p:tgtEl>
                                          <p:spTgt spid="495"/>
                                        </p:tgtEl>
                                        <p:attrNameLst>
                                          <p:attrName>ppt_h</p:attrName>
                                        </p:attrNameLst>
                                      </p:cBhvr>
                                      <p:tavLst>
                                        <p:tav tm="0">
                                          <p:val>
                                            <p:fltVal val="0"/>
                                          </p:val>
                                        </p:tav>
                                        <p:tav tm="100000">
                                          <p:val>
                                            <p:strVal val="#ppt_h"/>
                                          </p:val>
                                        </p:tav>
                                      </p:tavLst>
                                    </p:anim>
                                    <p:animEffect transition="in" filter="fade">
                                      <p:cBhvr>
                                        <p:cTn id="24" dur="500"/>
                                        <p:tgtEl>
                                          <p:spTgt spid="49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0-#ppt_w/2"/>
                                          </p:val>
                                        </p:tav>
                                        <p:tav tm="100000">
                                          <p:val>
                                            <p:strVal val="#ppt_x"/>
                                          </p:val>
                                        </p:tav>
                                      </p:tavLst>
                                    </p:anim>
                                    <p:anim calcmode="lin" valueType="num">
                                      <p:cBhvr additive="base">
                                        <p:cTn id="36"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495" grpId="0"/>
      <p:bldP spid="29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latin typeface="Meiryo" panose="020B0604030504040204" pitchFamily="34" charset="-128"/>
                <a:ea typeface="Meiryo" panose="020B0604030504040204" pitchFamily="34" charset="-128"/>
                <a:cs typeface="Arial"/>
              </a:rPr>
              <a:t>ソフトウェア化するインフラ</a:t>
            </a:r>
            <a:br>
              <a:rPr lang="en-US" altLang="ja-JP" sz="4000" dirty="0">
                <a:solidFill>
                  <a:srgbClr val="FFFFFF"/>
                </a:solidFill>
                <a:latin typeface="Meiryo" panose="020B0604030504040204" pitchFamily="34" charset="-128"/>
                <a:ea typeface="Meiryo" panose="020B0604030504040204" pitchFamily="34" charset="-128"/>
                <a:cs typeface="Arial"/>
              </a:rPr>
            </a:br>
            <a:r>
              <a:rPr lang="en-US" altLang="ja-JP" sz="2000" dirty="0">
                <a:solidFill>
                  <a:srgbClr val="FFFFFF"/>
                </a:solidFill>
                <a:latin typeface="Meiryo" panose="020B0604030504040204" pitchFamily="34" charset="-128"/>
                <a:ea typeface="Meiryo" panose="020B0604030504040204" pitchFamily="34" charset="-128"/>
                <a:cs typeface="Arial"/>
              </a:rPr>
              <a:t>SDI/Software Defined Infrastructure</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348369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A8219B3F-3F68-0441-A0E5-21C13ED3319A}"/>
              </a:ext>
            </a:extLst>
          </p:cNvPr>
          <p:cNvSpPr/>
          <p:nvPr/>
        </p:nvSpPr>
        <p:spPr>
          <a:xfrm>
            <a:off x="694593" y="4679446"/>
            <a:ext cx="7778262" cy="185521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B6CC5887-F462-0548-ADB1-EEEDB9BB92C5}"/>
              </a:ext>
            </a:extLst>
          </p:cNvPr>
          <p:cNvSpPr/>
          <p:nvPr/>
        </p:nvSpPr>
        <p:spPr>
          <a:xfrm>
            <a:off x="682869" y="776585"/>
            <a:ext cx="7778262" cy="2465652"/>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a:extLst>
              <a:ext uri="{FF2B5EF4-FFF2-40B4-BE49-F238E27FC236}">
                <a16:creationId xmlns:a16="http://schemas.microsoft.com/office/drawing/2014/main" id="{D2E10569-495F-4D4B-92DA-4AD8F7180634}"/>
              </a:ext>
            </a:extLst>
          </p:cNvPr>
          <p:cNvSpPr/>
          <p:nvPr/>
        </p:nvSpPr>
        <p:spPr>
          <a:xfrm>
            <a:off x="1260231" y="4731569"/>
            <a:ext cx="6623536" cy="1222582"/>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A11EDA9-FDA4-DB4D-A0B3-15B1A5EBA062}"/>
              </a:ext>
            </a:extLst>
          </p:cNvPr>
          <p:cNvSpPr/>
          <p:nvPr/>
        </p:nvSpPr>
        <p:spPr>
          <a:xfrm>
            <a:off x="1260231" y="3318803"/>
            <a:ext cx="6623536" cy="124920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D7D49F7E-AE9B-3E4F-80A9-0306285B8EE2}"/>
              </a:ext>
            </a:extLst>
          </p:cNvPr>
          <p:cNvSpPr/>
          <p:nvPr/>
        </p:nvSpPr>
        <p:spPr>
          <a:xfrm>
            <a:off x="1260231" y="1799015"/>
            <a:ext cx="2165668" cy="12940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85DCCE5-5837-5F40-8203-26F896361A0D}"/>
              </a:ext>
            </a:extLst>
          </p:cNvPr>
          <p:cNvSpPr/>
          <p:nvPr/>
        </p:nvSpPr>
        <p:spPr>
          <a:xfrm>
            <a:off x="3489166" y="1799014"/>
            <a:ext cx="2165668" cy="12940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C01D69D-1588-FD42-A90A-3DB49B3D7DDF}"/>
              </a:ext>
            </a:extLst>
          </p:cNvPr>
          <p:cNvSpPr/>
          <p:nvPr/>
        </p:nvSpPr>
        <p:spPr>
          <a:xfrm>
            <a:off x="5718101" y="1796119"/>
            <a:ext cx="2165668" cy="129408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曲折矢印 11">
            <a:extLst>
              <a:ext uri="{FF2B5EF4-FFF2-40B4-BE49-F238E27FC236}">
                <a16:creationId xmlns:a16="http://schemas.microsoft.com/office/drawing/2014/main" id="{DD841A19-E8FB-8140-9A86-A718E5EA2310}"/>
              </a:ext>
            </a:extLst>
          </p:cNvPr>
          <p:cNvSpPr/>
          <p:nvPr/>
        </p:nvSpPr>
        <p:spPr>
          <a:xfrm rot="16200000">
            <a:off x="2374246" y="2469513"/>
            <a:ext cx="1611194" cy="2438401"/>
          </a:xfrm>
          <a:prstGeom prst="bentArrow">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曲折矢印 12">
            <a:extLst>
              <a:ext uri="{FF2B5EF4-FFF2-40B4-BE49-F238E27FC236}">
                <a16:creationId xmlns:a16="http://schemas.microsoft.com/office/drawing/2014/main" id="{6C9E31A5-336D-2148-A976-57512645684E}"/>
              </a:ext>
            </a:extLst>
          </p:cNvPr>
          <p:cNvSpPr/>
          <p:nvPr/>
        </p:nvSpPr>
        <p:spPr>
          <a:xfrm rot="5400000" flipH="1">
            <a:off x="5208341" y="2469513"/>
            <a:ext cx="1611194" cy="2438401"/>
          </a:xfrm>
          <a:prstGeom prst="bentArrow">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589B7879-B819-CB40-8E4A-E895FC090CE1}"/>
              </a:ext>
            </a:extLst>
          </p:cNvPr>
          <p:cNvSpPr/>
          <p:nvPr/>
        </p:nvSpPr>
        <p:spPr>
          <a:xfrm>
            <a:off x="4162334" y="2883116"/>
            <a:ext cx="842781" cy="2065959"/>
          </a:xfrm>
          <a:prstGeom prst="upArrow">
            <a:avLst/>
          </a:prstGeom>
          <a:solidFill>
            <a:schemeClr val="accent4">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4EBAAD9-7CC9-4244-94D1-56FDA0ECEC90}"/>
              </a:ext>
            </a:extLst>
          </p:cNvPr>
          <p:cNvSpPr>
            <a:spLocks noGrp="1"/>
          </p:cNvSpPr>
          <p:nvPr>
            <p:ph type="title"/>
          </p:nvPr>
        </p:nvSpPr>
        <p:spPr/>
        <p:txBody>
          <a:bodyPr/>
          <a:lstStyle/>
          <a:p>
            <a:r>
              <a:rPr kumimoji="1" lang="ja-JP" altLang="en-US"/>
              <a:t>ソフトウェア化されたインフラ</a:t>
            </a:r>
            <a:r>
              <a:rPr kumimoji="1" lang="en-US" altLang="ja-JP" dirty="0"/>
              <a:t> </a:t>
            </a:r>
            <a:endParaRPr kumimoji="1" lang="ja-JP" altLang="en-US" sz="1800"/>
          </a:p>
        </p:txBody>
      </p:sp>
      <p:sp>
        <p:nvSpPr>
          <p:cNvPr id="5" name="テキスト ボックス 4">
            <a:extLst>
              <a:ext uri="{FF2B5EF4-FFF2-40B4-BE49-F238E27FC236}">
                <a16:creationId xmlns:a16="http://schemas.microsoft.com/office/drawing/2014/main" id="{ED831C95-D8A3-1D44-9FD4-727E9436F3AD}"/>
              </a:ext>
            </a:extLst>
          </p:cNvPr>
          <p:cNvSpPr txBox="1"/>
          <p:nvPr/>
        </p:nvSpPr>
        <p:spPr>
          <a:xfrm>
            <a:off x="3402448" y="5009699"/>
            <a:ext cx="2339102"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a:t>
            </a:r>
          </a:p>
        </p:txBody>
      </p:sp>
      <p:sp>
        <p:nvSpPr>
          <p:cNvPr id="6" name="テキスト ボックス 5">
            <a:extLst>
              <a:ext uri="{FF2B5EF4-FFF2-40B4-BE49-F238E27FC236}">
                <a16:creationId xmlns:a16="http://schemas.microsoft.com/office/drawing/2014/main" id="{0392FED7-9B24-6243-8BC4-8CACF845829D}"/>
              </a:ext>
            </a:extLst>
          </p:cNvPr>
          <p:cNvSpPr txBox="1"/>
          <p:nvPr/>
        </p:nvSpPr>
        <p:spPr>
          <a:xfrm>
            <a:off x="1691243" y="5463634"/>
            <a:ext cx="5761514" cy="369332"/>
          </a:xfrm>
          <a:prstGeom prst="rect">
            <a:avLst/>
          </a:prstGeom>
          <a:noFill/>
        </p:spPr>
        <p:txBody>
          <a:bodyPr wrap="none" rtlCol="0">
            <a:spAutoFit/>
          </a:bodyPr>
          <a:lstStyle/>
          <a:p>
            <a:pPr algn="ctr"/>
            <a:r>
              <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CPU</a:t>
            </a: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・メモリー・ストレージ・ネットワーク機器など</a:t>
            </a:r>
          </a:p>
        </p:txBody>
      </p:sp>
      <p:sp>
        <p:nvSpPr>
          <p:cNvPr id="7" name="テキスト ボックス 6">
            <a:extLst>
              <a:ext uri="{FF2B5EF4-FFF2-40B4-BE49-F238E27FC236}">
                <a16:creationId xmlns:a16="http://schemas.microsoft.com/office/drawing/2014/main" id="{C1624BAB-77BA-3541-A8D6-FCD29B12BE24}"/>
              </a:ext>
            </a:extLst>
          </p:cNvPr>
          <p:cNvSpPr txBox="1"/>
          <p:nvPr/>
        </p:nvSpPr>
        <p:spPr>
          <a:xfrm>
            <a:off x="2145694" y="3553104"/>
            <a:ext cx="4852611"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仮想化のためのソフトウェア</a:t>
            </a:r>
          </a:p>
        </p:txBody>
      </p:sp>
      <p:sp>
        <p:nvSpPr>
          <p:cNvPr id="8" name="テキスト ボックス 7">
            <a:extLst>
              <a:ext uri="{FF2B5EF4-FFF2-40B4-BE49-F238E27FC236}">
                <a16:creationId xmlns:a16="http://schemas.microsoft.com/office/drawing/2014/main" id="{2D0ADC2F-B95A-1C41-9841-BE3D99788BF1}"/>
              </a:ext>
            </a:extLst>
          </p:cNvPr>
          <p:cNvSpPr txBox="1"/>
          <p:nvPr/>
        </p:nvSpPr>
        <p:spPr>
          <a:xfrm>
            <a:off x="2413899" y="4128447"/>
            <a:ext cx="4339650" cy="369332"/>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ハードウェアの機能や性能の配分と管理</a:t>
            </a:r>
          </a:p>
        </p:txBody>
      </p:sp>
      <p:sp>
        <p:nvSpPr>
          <p:cNvPr id="15" name="テキスト ボックス 14">
            <a:extLst>
              <a:ext uri="{FF2B5EF4-FFF2-40B4-BE49-F238E27FC236}">
                <a16:creationId xmlns:a16="http://schemas.microsoft.com/office/drawing/2014/main" id="{80EE8D15-DCB2-4C47-A2C5-D3FEECAB1D92}"/>
              </a:ext>
            </a:extLst>
          </p:cNvPr>
          <p:cNvSpPr txBox="1"/>
          <p:nvPr/>
        </p:nvSpPr>
        <p:spPr>
          <a:xfrm>
            <a:off x="2290062" y="1888419"/>
            <a:ext cx="4493539" cy="523220"/>
          </a:xfrm>
          <a:prstGeom prst="rect">
            <a:avLst/>
          </a:prstGeom>
          <a:noFill/>
        </p:spPr>
        <p:txBody>
          <a:bodyPr wrap="none" rtlCol="0">
            <a:spAutoFit/>
          </a:bodyPr>
          <a:lstStyle/>
          <a:p>
            <a:pPr algn="ctr"/>
            <a:r>
              <a:rPr kumimoji="1" lang="ja-JP" altLang="en-US" sz="28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仮想化されたハードウェア</a:t>
            </a:r>
          </a:p>
        </p:txBody>
      </p:sp>
      <p:sp>
        <p:nvSpPr>
          <p:cNvPr id="16" name="テキスト ボックス 15">
            <a:extLst>
              <a:ext uri="{FF2B5EF4-FFF2-40B4-BE49-F238E27FC236}">
                <a16:creationId xmlns:a16="http://schemas.microsoft.com/office/drawing/2014/main" id="{FCB796E4-98F3-F249-BB7C-4EF7E5D21B32}"/>
              </a:ext>
            </a:extLst>
          </p:cNvPr>
          <p:cNvSpPr txBox="1"/>
          <p:nvPr/>
        </p:nvSpPr>
        <p:spPr>
          <a:xfrm>
            <a:off x="1940512" y="2343888"/>
            <a:ext cx="5262979" cy="646331"/>
          </a:xfrm>
          <a:prstGeom prst="rect">
            <a:avLst/>
          </a:prstGeom>
          <a:noFill/>
        </p:spPr>
        <p:txBody>
          <a:bodyPr wrap="none" rtlCol="0">
            <a:spAutoFit/>
          </a:bodyPr>
          <a:lstStyle/>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指定した機能や性能の組合せを</a:t>
            </a:r>
            <a:endParaRPr kumimoji="1" lang="en-US" altLang="ja-JP"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本物のハードウェアと同じように使用できる状態</a:t>
            </a:r>
          </a:p>
        </p:txBody>
      </p:sp>
      <p:sp>
        <p:nvSpPr>
          <p:cNvPr id="17" name="正方形/長方形 16">
            <a:extLst>
              <a:ext uri="{FF2B5EF4-FFF2-40B4-BE49-F238E27FC236}">
                <a16:creationId xmlns:a16="http://schemas.microsoft.com/office/drawing/2014/main" id="{B2075367-CCCC-E745-AAF2-FAD44DA7F4E2}"/>
              </a:ext>
            </a:extLst>
          </p:cNvPr>
          <p:cNvSpPr/>
          <p:nvPr/>
        </p:nvSpPr>
        <p:spPr>
          <a:xfrm>
            <a:off x="1607086" y="906430"/>
            <a:ext cx="5929828" cy="584775"/>
          </a:xfrm>
          <a:prstGeom prst="rect">
            <a:avLst/>
          </a:prstGeom>
        </p:spPr>
        <p:txBody>
          <a:bodyPr wrap="none">
            <a:spAutoFit/>
          </a:bodyPr>
          <a:lstStyle/>
          <a:p>
            <a:pPr algn="ctr"/>
            <a:r>
              <a:rPr lang="ja-JP" altLang="en-US" sz="3200" b="1">
                <a:solidFill>
                  <a:srgbClr val="0070C0"/>
                </a:solidFill>
                <a:latin typeface="Meiryo" panose="020B0604030504040204" pitchFamily="34" charset="-128"/>
                <a:ea typeface="Meiryo" panose="020B0604030504040204" pitchFamily="34" charset="-128"/>
              </a:rPr>
              <a:t>ソフトウェア化されたインフラ</a:t>
            </a:r>
            <a:endParaRPr lang="ja-JP" altLang="en-US" sz="3200">
              <a:solidFill>
                <a:srgbClr val="0070C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B48CC0D0-4DC2-BF44-883E-3762323E8786}"/>
              </a:ext>
            </a:extLst>
          </p:cNvPr>
          <p:cNvSpPr/>
          <p:nvPr/>
        </p:nvSpPr>
        <p:spPr>
          <a:xfrm>
            <a:off x="2849915" y="5996631"/>
            <a:ext cx="3467617" cy="584775"/>
          </a:xfrm>
          <a:prstGeom prst="rect">
            <a:avLst/>
          </a:prstGeom>
        </p:spPr>
        <p:txBody>
          <a:bodyPr wrap="none">
            <a:spAutoFit/>
          </a:bodyPr>
          <a:lstStyle/>
          <a:p>
            <a:pPr algn="ctr"/>
            <a:r>
              <a:rPr lang="ja-JP" altLang="en-US" sz="3200" b="1">
                <a:solidFill>
                  <a:srgbClr val="7030A0"/>
                </a:solidFill>
                <a:latin typeface="Meiryo" panose="020B0604030504040204" pitchFamily="34" charset="-128"/>
                <a:ea typeface="Meiryo" panose="020B0604030504040204" pitchFamily="34" charset="-128"/>
              </a:rPr>
              <a:t>物理的なインフラ</a:t>
            </a:r>
          </a:p>
        </p:txBody>
      </p:sp>
      <p:sp>
        <p:nvSpPr>
          <p:cNvPr id="21" name="正方形/長方形 20">
            <a:extLst>
              <a:ext uri="{FF2B5EF4-FFF2-40B4-BE49-F238E27FC236}">
                <a16:creationId xmlns:a16="http://schemas.microsoft.com/office/drawing/2014/main" id="{AD220F42-D0AE-B64E-9CAC-093AAFFBAB3D}"/>
              </a:ext>
            </a:extLst>
          </p:cNvPr>
          <p:cNvSpPr/>
          <p:nvPr/>
        </p:nvSpPr>
        <p:spPr>
          <a:xfrm>
            <a:off x="1602982" y="1331318"/>
            <a:ext cx="5867697" cy="461665"/>
          </a:xfrm>
          <a:prstGeom prst="rect">
            <a:avLst/>
          </a:prstGeom>
        </p:spPr>
        <p:txBody>
          <a:bodyPr wrap="none">
            <a:spAutoFit/>
          </a:bodyPr>
          <a:lstStyle/>
          <a:p>
            <a:pPr algn="ctr"/>
            <a:r>
              <a:rPr lang="en-US" altLang="ja-JP" sz="2400" b="1" dirty="0">
                <a:solidFill>
                  <a:srgbClr val="0070C0"/>
                </a:solidFill>
                <a:latin typeface="Meiryo" panose="020B0604030504040204" pitchFamily="34" charset="-128"/>
                <a:ea typeface="Meiryo" panose="020B0604030504040204" pitchFamily="34" charset="-128"/>
              </a:rPr>
              <a:t>SDI</a:t>
            </a:r>
            <a:r>
              <a:rPr lang="ja-JP" altLang="en-US" sz="2400">
                <a:solidFill>
                  <a:srgbClr val="0070C0"/>
                </a:solidFill>
                <a:latin typeface="Meiryo" panose="020B0604030504040204" pitchFamily="34" charset="-128"/>
                <a:ea typeface="Meiryo" panose="020B0604030504040204" pitchFamily="34" charset="-128"/>
              </a:rPr>
              <a:t>：</a:t>
            </a:r>
            <a:r>
              <a:rPr lang="en-US" altLang="ja-JP" sz="2400" dirty="0">
                <a:solidFill>
                  <a:srgbClr val="0070C0"/>
                </a:solidFill>
                <a:latin typeface="Meiryo" panose="020B0604030504040204" pitchFamily="34" charset="-128"/>
                <a:ea typeface="Meiryo" panose="020B0604030504040204" pitchFamily="34" charset="-128"/>
              </a:rPr>
              <a:t>Software Defined Infrastructure</a:t>
            </a:r>
            <a:endParaRPr lang="ja-JP" altLang="en-US" sz="2400">
              <a:solidFill>
                <a:srgbClr val="0070C0"/>
              </a:solidFill>
            </a:endParaRPr>
          </a:p>
        </p:txBody>
      </p:sp>
    </p:spTree>
    <p:extLst>
      <p:ext uri="{BB962C8B-B14F-4D97-AF65-F5344CB8AC3E}">
        <p14:creationId xmlns:p14="http://schemas.microsoft.com/office/powerpoint/2010/main" val="113609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500" fill="hold"/>
                                        <p:tgtEl>
                                          <p:spTgt spid="4"/>
                                        </p:tgtEl>
                                        <p:attrNameLst>
                                          <p:attrName>ppt_w</p:attrName>
                                        </p:attrNameLst>
                                      </p:cBhvr>
                                      <p:tavLst>
                                        <p:tav tm="0">
                                          <p:val>
                                            <p:fltVal val="0"/>
                                          </p:val>
                                        </p:tav>
                                        <p:tav tm="100000">
                                          <p:val>
                                            <p:strVal val="#ppt_w"/>
                                          </p:val>
                                        </p:tav>
                                      </p:tavLst>
                                    </p:anim>
                                    <p:anim calcmode="lin" valueType="num">
                                      <p:cBhvr>
                                        <p:cTn id="51" dur="500" fill="hold"/>
                                        <p:tgtEl>
                                          <p:spTgt spid="4"/>
                                        </p:tgtEl>
                                        <p:attrNameLst>
                                          <p:attrName>ppt_h</p:attrName>
                                        </p:attrNameLst>
                                      </p:cBhvr>
                                      <p:tavLst>
                                        <p:tav tm="0">
                                          <p:val>
                                            <p:fltVal val="0"/>
                                          </p:val>
                                        </p:tav>
                                        <p:tav tm="100000">
                                          <p:val>
                                            <p:strVal val="#ppt_h"/>
                                          </p:val>
                                        </p:tav>
                                      </p:tavLst>
                                    </p:anim>
                                    <p:animEffect transition="in" filter="fade">
                                      <p:cBhvr>
                                        <p:cTn id="5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9" grpId="0" animBg="1"/>
      <p:bldP spid="10" grpId="0" animBg="1"/>
      <p:bldP spid="11" grpId="0" animBg="1"/>
      <p:bldP spid="12" grpId="0" animBg="1"/>
      <p:bldP spid="13" grpId="0" animBg="1"/>
      <p:bldP spid="14" grpId="0" animBg="1"/>
      <p:bldP spid="7" grpId="0"/>
      <p:bldP spid="8" grpId="0"/>
      <p:bldP spid="15" grpId="0"/>
      <p:bldP spid="16" grpId="0"/>
      <p:bldP spid="17"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D40DA9-2597-7C4D-B477-CFD77A06F65C}"/>
              </a:ext>
            </a:extLst>
          </p:cNvPr>
          <p:cNvSpPr>
            <a:spLocks noGrp="1"/>
          </p:cNvSpPr>
          <p:nvPr>
            <p:ph type="title"/>
          </p:nvPr>
        </p:nvSpPr>
        <p:spPr>
          <a:xfrm>
            <a:off x="230400" y="266400"/>
            <a:ext cx="8686800" cy="416221"/>
          </a:xfrm>
        </p:spPr>
        <p:txBody>
          <a:bodyPr lIns="0" rIns="0"/>
          <a:lstStyle/>
          <a:p>
            <a:r>
              <a:rPr lang="ja-JP" altLang="ja-JP"/>
              <a:t>ソフトウェア化するインフラストラクチャー</a:t>
            </a:r>
            <a:endParaRPr kumimoji="1" lang="ja-JP" altLang="en-US" sz="2700" dirty="0"/>
          </a:p>
        </p:txBody>
      </p:sp>
      <p:sp>
        <p:nvSpPr>
          <p:cNvPr id="417" name="正方形/長方形 416">
            <a:extLst>
              <a:ext uri="{FF2B5EF4-FFF2-40B4-BE49-F238E27FC236}">
                <a16:creationId xmlns:a16="http://schemas.microsoft.com/office/drawing/2014/main" id="{9E564EF7-FC8D-F64B-9435-C56D8CC3D06A}"/>
              </a:ext>
            </a:extLst>
          </p:cNvPr>
          <p:cNvSpPr/>
          <p:nvPr/>
        </p:nvSpPr>
        <p:spPr>
          <a:xfrm>
            <a:off x="1299823" y="4633834"/>
            <a:ext cx="6696744" cy="1656184"/>
          </a:xfrm>
          <a:prstGeom prst="rect">
            <a:avLst/>
          </a:prstGeom>
          <a:solidFill>
            <a:srgbClr val="7030A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テキスト ボックス 422">
            <a:extLst>
              <a:ext uri="{FF2B5EF4-FFF2-40B4-BE49-F238E27FC236}">
                <a16:creationId xmlns:a16="http://schemas.microsoft.com/office/drawing/2014/main" id="{9C3EF785-C448-3F48-A1BB-C49C6A3D3F7A}"/>
              </a:ext>
            </a:extLst>
          </p:cNvPr>
          <p:cNvSpPr txBox="1"/>
          <p:nvPr/>
        </p:nvSpPr>
        <p:spPr>
          <a:xfrm rot="555582">
            <a:off x="2516342" y="5754512"/>
            <a:ext cx="4108817" cy="369332"/>
          </a:xfrm>
          <a:prstGeom prst="rect">
            <a:avLst/>
          </a:prstGeom>
          <a:noFill/>
        </p:spPr>
        <p:txBody>
          <a:bodyPr wrap="none" rtlCol="0">
            <a:spAutoFit/>
          </a:bodyPr>
          <a:lstStyle/>
          <a:p>
            <a:r>
              <a:rPr lang="ja-JP" altLang="en-US">
                <a:solidFill>
                  <a:schemeClr val="bg1"/>
                </a:solidFill>
                <a:latin typeface="Meiryo" panose="020B0604030504040204" pitchFamily="34" charset="-128"/>
                <a:ea typeface="Meiryo" panose="020B0604030504040204" pitchFamily="34" charset="-128"/>
              </a:rPr>
              <a:t>　物理的実態（ハードウェアや設備）</a:t>
            </a:r>
            <a:endParaRPr kumimoji="1" lang="ja-JP" altLang="en-US">
              <a:solidFill>
                <a:schemeClr val="bg1"/>
              </a:solidFill>
              <a:latin typeface="Meiryo" panose="020B0604030504040204" pitchFamily="34" charset="-128"/>
              <a:ea typeface="Meiryo" panose="020B0604030504040204" pitchFamily="34" charset="-128"/>
            </a:endParaRPr>
          </a:p>
        </p:txBody>
      </p:sp>
      <p:grpSp>
        <p:nvGrpSpPr>
          <p:cNvPr id="14" name="グループ化 13">
            <a:extLst>
              <a:ext uri="{FF2B5EF4-FFF2-40B4-BE49-F238E27FC236}">
                <a16:creationId xmlns:a16="http://schemas.microsoft.com/office/drawing/2014/main" id="{A970A8AF-108F-CA4B-80F7-A2B8D9D9CAD1}"/>
              </a:ext>
            </a:extLst>
          </p:cNvPr>
          <p:cNvGrpSpPr/>
          <p:nvPr/>
        </p:nvGrpSpPr>
        <p:grpSpPr>
          <a:xfrm>
            <a:off x="1276571" y="2989829"/>
            <a:ext cx="6998265" cy="3161803"/>
            <a:chOff x="1276571" y="2989829"/>
            <a:chExt cx="6998265" cy="3161803"/>
          </a:xfrm>
        </p:grpSpPr>
        <p:sp>
          <p:nvSpPr>
            <p:cNvPr id="328" name="正方形/長方形 327">
              <a:extLst>
                <a:ext uri="{FF2B5EF4-FFF2-40B4-BE49-F238E27FC236}">
                  <a16:creationId xmlns:a16="http://schemas.microsoft.com/office/drawing/2014/main" id="{1FE82612-DD40-BA49-BB61-2C339D94F125}"/>
                </a:ext>
              </a:extLst>
            </p:cNvPr>
            <p:cNvSpPr/>
            <p:nvPr/>
          </p:nvSpPr>
          <p:spPr>
            <a:xfrm>
              <a:off x="1299823" y="2989829"/>
              <a:ext cx="6696744" cy="1656184"/>
            </a:xfrm>
            <a:prstGeom prst="rect">
              <a:avLst/>
            </a:prstGeom>
            <a:solidFill>
              <a:srgbClr val="FF6666">
                <a:alpha val="50196"/>
              </a:srgbClr>
            </a:solidFill>
            <a:ln>
              <a:noFill/>
            </a:ln>
            <a:effectLst>
              <a:outerShdw blurRad="50800" dist="38100" dir="2700000" algn="tl" rotWithShape="0">
                <a:prstClr val="black">
                  <a:alpha val="40000"/>
                </a:prstClr>
              </a:outerShdw>
            </a:effectLst>
            <a:scene3d>
              <a:camera prst="isometricOffAxis2Top"/>
              <a:lightRig rig="balanced" dir="t"/>
            </a:scene3d>
            <a:sp3d>
              <a:bevelT w="0" h="635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9A93CD17-60CC-1A4D-B58A-CD875D9BD8F0}"/>
                </a:ext>
              </a:extLst>
            </p:cNvPr>
            <p:cNvSpPr txBox="1"/>
            <p:nvPr/>
          </p:nvSpPr>
          <p:spPr>
            <a:xfrm rot="462255">
              <a:off x="2837650" y="4238443"/>
              <a:ext cx="3185487"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仮想化のためのソフトウェア</a:t>
              </a:r>
            </a:p>
          </p:txBody>
        </p:sp>
        <p:sp>
          <p:nvSpPr>
            <p:cNvPr id="11" name="フリーフォーム 10">
              <a:extLst>
                <a:ext uri="{FF2B5EF4-FFF2-40B4-BE49-F238E27FC236}">
                  <a16:creationId xmlns:a16="http://schemas.microsoft.com/office/drawing/2014/main" id="{9E2731EF-6502-2D40-81F1-94A6904F7DFE}"/>
                </a:ext>
              </a:extLst>
            </p:cNvPr>
            <p:cNvSpPr/>
            <p:nvPr/>
          </p:nvSpPr>
          <p:spPr>
            <a:xfrm>
              <a:off x="1276571" y="4191209"/>
              <a:ext cx="6013401" cy="192968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53 w 5993037"/>
                <a:gd name="connsiteY0" fmla="*/ 0 h 2341322"/>
                <a:gd name="connsiteX1" fmla="*/ 554 w 5993037"/>
                <a:gd name="connsiteY1" fmla="*/ 1467179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070364 h 2341322"/>
                <a:gd name="connsiteX0" fmla="*/ 553 w 5993037"/>
                <a:gd name="connsiteY0" fmla="*/ 0 h 2341322"/>
                <a:gd name="connsiteX1" fmla="*/ 554 w 5993037"/>
                <a:gd name="connsiteY1" fmla="*/ 1285757 h 2341322"/>
                <a:gd name="connsiteX2" fmla="*/ 5993037 w 5993037"/>
                <a:gd name="connsiteY2" fmla="*/ 2341322 h 2341322"/>
                <a:gd name="connsiteX3" fmla="*/ 5993037 w 5993037"/>
                <a:gd name="connsiteY3" fmla="*/ 1105251 h 2341322"/>
              </a:gdLst>
              <a:ahLst/>
              <a:cxnLst>
                <a:cxn ang="0">
                  <a:pos x="connsiteX0" y="connsiteY0"/>
                </a:cxn>
                <a:cxn ang="0">
                  <a:pos x="connsiteX1" y="connsiteY1"/>
                </a:cxn>
                <a:cxn ang="0">
                  <a:pos x="connsiteX2" y="connsiteY2"/>
                </a:cxn>
                <a:cxn ang="0">
                  <a:pos x="connsiteX3" y="connsiteY3"/>
                </a:cxn>
              </a:cxnLst>
              <a:rect l="l" t="t" r="r" b="b"/>
              <a:pathLst>
                <a:path w="5993037" h="2341322">
                  <a:moveTo>
                    <a:pt x="553" y="0"/>
                  </a:moveTo>
                  <a:cubicBezTo>
                    <a:pt x="-1364" y="431321"/>
                    <a:pt x="2471" y="854436"/>
                    <a:pt x="554" y="1285757"/>
                  </a:cubicBezTo>
                  <a:lnTo>
                    <a:pt x="5993037" y="2341322"/>
                  </a:lnTo>
                  <a:lnTo>
                    <a:pt x="5993037" y="1105251"/>
                  </a:lnTo>
                </a:path>
              </a:pathLst>
            </a:custGeom>
            <a:solidFill>
              <a:schemeClr val="accent4">
                <a:lumMod val="75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4" name="フリーフォーム 423">
              <a:extLst>
                <a:ext uri="{FF2B5EF4-FFF2-40B4-BE49-F238E27FC236}">
                  <a16:creationId xmlns:a16="http://schemas.microsoft.com/office/drawing/2014/main" id="{2C090192-2763-CC4B-8BD4-43DF9C557BF3}"/>
                </a:ext>
              </a:extLst>
            </p:cNvPr>
            <p:cNvSpPr/>
            <p:nvPr/>
          </p:nvSpPr>
          <p:spPr>
            <a:xfrm>
              <a:off x="7292859" y="4634021"/>
              <a:ext cx="706595" cy="1517611"/>
            </a:xfrm>
            <a:custGeom>
              <a:avLst/>
              <a:gdLst>
                <a:gd name="connsiteX0" fmla="*/ 0 w 6026989"/>
                <a:gd name="connsiteY0" fmla="*/ 0 h 2202611"/>
                <a:gd name="connsiteX1" fmla="*/ 5751 w 6026989"/>
                <a:gd name="connsiteY1" fmla="*/ 1305464 h 2202611"/>
                <a:gd name="connsiteX2" fmla="*/ 6021238 w 6026989"/>
                <a:gd name="connsiteY2" fmla="*/ 2202611 h 2202611"/>
                <a:gd name="connsiteX3" fmla="*/ 6026989 w 6026989"/>
                <a:gd name="connsiteY3" fmla="*/ 925902 h 2202611"/>
                <a:gd name="connsiteX0" fmla="*/ 0 w 6026989"/>
                <a:gd name="connsiteY0" fmla="*/ 0 h 2191109"/>
                <a:gd name="connsiteX1" fmla="*/ 5751 w 6026989"/>
                <a:gd name="connsiteY1" fmla="*/ 1305464 h 2191109"/>
                <a:gd name="connsiteX2" fmla="*/ 6009736 w 6026989"/>
                <a:gd name="connsiteY2" fmla="*/ 2191109 h 2191109"/>
                <a:gd name="connsiteX3" fmla="*/ 6026989 w 6026989"/>
                <a:gd name="connsiteY3" fmla="*/ 925902 h 2191109"/>
                <a:gd name="connsiteX0" fmla="*/ 5750 w 6021238"/>
                <a:gd name="connsiteY0" fmla="*/ 0 h 2179607"/>
                <a:gd name="connsiteX1" fmla="*/ 0 w 6021238"/>
                <a:gd name="connsiteY1" fmla="*/ 1293962 h 2179607"/>
                <a:gd name="connsiteX2" fmla="*/ 6003985 w 6021238"/>
                <a:gd name="connsiteY2" fmla="*/ 2179607 h 2179607"/>
                <a:gd name="connsiteX3" fmla="*/ 6021238 w 6021238"/>
                <a:gd name="connsiteY3" fmla="*/ 914400 h 2179607"/>
                <a:gd name="connsiteX0" fmla="*/ 255 w 6015743"/>
                <a:gd name="connsiteY0" fmla="*/ 0 h 2179607"/>
                <a:gd name="connsiteX1" fmla="*/ 6007 w 6015743"/>
                <a:gd name="connsiteY1" fmla="*/ 1293962 h 2179607"/>
                <a:gd name="connsiteX2" fmla="*/ 5998490 w 6015743"/>
                <a:gd name="connsiteY2" fmla="*/ 2179607 h 2179607"/>
                <a:gd name="connsiteX3" fmla="*/ 6015743 w 6015743"/>
                <a:gd name="connsiteY3" fmla="*/ 914400 h 2179607"/>
                <a:gd name="connsiteX0" fmla="*/ 11501 w 6026989"/>
                <a:gd name="connsiteY0" fmla="*/ 0 h 2179607"/>
                <a:gd name="connsiteX1" fmla="*/ 0 w 6026989"/>
                <a:gd name="connsiteY1" fmla="*/ 1299713 h 2179607"/>
                <a:gd name="connsiteX2" fmla="*/ 6009736 w 6026989"/>
                <a:gd name="connsiteY2" fmla="*/ 2179607 h 2179607"/>
                <a:gd name="connsiteX3" fmla="*/ 6026989 w 6026989"/>
                <a:gd name="connsiteY3" fmla="*/ 914400 h 2179607"/>
                <a:gd name="connsiteX0" fmla="*/ 255 w 6015743"/>
                <a:gd name="connsiteY0" fmla="*/ 0 h 2179607"/>
                <a:gd name="connsiteX1" fmla="*/ 6007 w 6015743"/>
                <a:gd name="connsiteY1" fmla="*/ 1305464 h 2179607"/>
                <a:gd name="connsiteX2" fmla="*/ 5998490 w 6015743"/>
                <a:gd name="connsiteY2" fmla="*/ 2179607 h 2179607"/>
                <a:gd name="connsiteX3" fmla="*/ 6015743 w 6015743"/>
                <a:gd name="connsiteY3" fmla="*/ 914400 h 2179607"/>
                <a:gd name="connsiteX0" fmla="*/ 11501 w 6009736"/>
                <a:gd name="connsiteY0" fmla="*/ 0 h 2173856"/>
                <a:gd name="connsiteX1" fmla="*/ 0 w 6009736"/>
                <a:gd name="connsiteY1" fmla="*/ 1299713 h 2173856"/>
                <a:gd name="connsiteX2" fmla="*/ 5992483 w 6009736"/>
                <a:gd name="connsiteY2" fmla="*/ 2173856 h 2173856"/>
                <a:gd name="connsiteX3" fmla="*/ 6009736 w 6009736"/>
                <a:gd name="connsiteY3" fmla="*/ 908649 h 2173856"/>
                <a:gd name="connsiteX0" fmla="*/ 553 w 6010290"/>
                <a:gd name="connsiteY0" fmla="*/ 0 h 2173856"/>
                <a:gd name="connsiteX1" fmla="*/ 554 w 6010290"/>
                <a:gd name="connsiteY1" fmla="*/ 1299713 h 2173856"/>
                <a:gd name="connsiteX2" fmla="*/ 5993037 w 6010290"/>
                <a:gd name="connsiteY2" fmla="*/ 2173856 h 2173856"/>
                <a:gd name="connsiteX3" fmla="*/ 6010290 w 6010290"/>
                <a:gd name="connsiteY3" fmla="*/ 908649 h 2173856"/>
                <a:gd name="connsiteX0" fmla="*/ 553 w 5993037"/>
                <a:gd name="connsiteY0" fmla="*/ 0 h 2173856"/>
                <a:gd name="connsiteX1" fmla="*/ 554 w 5993037"/>
                <a:gd name="connsiteY1" fmla="*/ 1299713 h 2173856"/>
                <a:gd name="connsiteX2" fmla="*/ 5993037 w 5993037"/>
                <a:gd name="connsiteY2" fmla="*/ 2173856 h 2173856"/>
                <a:gd name="connsiteX3" fmla="*/ 5993037 w 5993037"/>
                <a:gd name="connsiteY3" fmla="*/ 902898 h 2173856"/>
                <a:gd name="connsiteX0" fmla="*/ 51040 w 6043524"/>
                <a:gd name="connsiteY0" fmla="*/ 0 h 2271622"/>
                <a:gd name="connsiteX1" fmla="*/ 0 w 6043524"/>
                <a:gd name="connsiteY1" fmla="*/ 2271622 h 2271622"/>
                <a:gd name="connsiteX2" fmla="*/ 6043524 w 6043524"/>
                <a:gd name="connsiteY2" fmla="*/ 2173856 h 2271622"/>
                <a:gd name="connsiteX3" fmla="*/ 6043524 w 6043524"/>
                <a:gd name="connsiteY3" fmla="*/ 902898 h 2271622"/>
                <a:gd name="connsiteX0" fmla="*/ 178646 w 6043524"/>
                <a:gd name="connsiteY0" fmla="*/ 86264 h 1368724"/>
                <a:gd name="connsiteX1" fmla="*/ 0 w 6043524"/>
                <a:gd name="connsiteY1" fmla="*/ 1368724 h 1368724"/>
                <a:gd name="connsiteX2" fmla="*/ 6043524 w 6043524"/>
                <a:gd name="connsiteY2" fmla="*/ 1270958 h 1368724"/>
                <a:gd name="connsiteX3" fmla="*/ 6043524 w 6043524"/>
                <a:gd name="connsiteY3" fmla="*/ 0 h 1368724"/>
                <a:gd name="connsiteX0" fmla="*/ 51042 w 6043524"/>
                <a:gd name="connsiteY0" fmla="*/ 92015 h 1368724"/>
                <a:gd name="connsiteX1" fmla="*/ 0 w 6043524"/>
                <a:gd name="connsiteY1" fmla="*/ 1368724 h 1368724"/>
                <a:gd name="connsiteX2" fmla="*/ 6043524 w 6043524"/>
                <a:gd name="connsiteY2" fmla="*/ 1270958 h 1368724"/>
                <a:gd name="connsiteX3" fmla="*/ 6043524 w 6043524"/>
                <a:gd name="connsiteY3" fmla="*/ 0 h 1368724"/>
                <a:gd name="connsiteX0" fmla="*/ 89 w 6069134"/>
                <a:gd name="connsiteY0" fmla="*/ 97766 h 1368724"/>
                <a:gd name="connsiteX1" fmla="*/ 25610 w 6069134"/>
                <a:gd name="connsiteY1" fmla="*/ 1368724 h 1368724"/>
                <a:gd name="connsiteX2" fmla="*/ 6069134 w 6069134"/>
                <a:gd name="connsiteY2" fmla="*/ 1270958 h 1368724"/>
                <a:gd name="connsiteX3" fmla="*/ 6069134 w 6069134"/>
                <a:gd name="connsiteY3" fmla="*/ 0 h 1368724"/>
                <a:gd name="connsiteX0" fmla="*/ 89 w 6069134"/>
                <a:gd name="connsiteY0" fmla="*/ 448574 h 1719532"/>
                <a:gd name="connsiteX1" fmla="*/ 25610 w 6069134"/>
                <a:gd name="connsiteY1" fmla="*/ 1719532 h 1719532"/>
                <a:gd name="connsiteX2" fmla="*/ 6069134 w 6069134"/>
                <a:gd name="connsiteY2" fmla="*/ 1621766 h 1719532"/>
                <a:gd name="connsiteX3" fmla="*/ 3312905 w 6069134"/>
                <a:gd name="connsiteY3" fmla="*/ 0 h 1719532"/>
                <a:gd name="connsiteX0" fmla="*/ 89 w 3312905"/>
                <a:gd name="connsiteY0" fmla="*/ 448574 h 1719532"/>
                <a:gd name="connsiteX1" fmla="*/ 25610 w 3312905"/>
                <a:gd name="connsiteY1" fmla="*/ 1719532 h 1719532"/>
                <a:gd name="connsiteX2" fmla="*/ 3287384 w 3312905"/>
                <a:gd name="connsiteY2" fmla="*/ 1259457 h 1719532"/>
                <a:gd name="connsiteX3" fmla="*/ 3312905 w 3312905"/>
                <a:gd name="connsiteY3" fmla="*/ 0 h 1719532"/>
                <a:gd name="connsiteX0" fmla="*/ 89 w 3287384"/>
                <a:gd name="connsiteY0" fmla="*/ 465827 h 1736785"/>
                <a:gd name="connsiteX1" fmla="*/ 25610 w 3287384"/>
                <a:gd name="connsiteY1" fmla="*/ 1736785 h 1736785"/>
                <a:gd name="connsiteX2" fmla="*/ 3287384 w 3287384"/>
                <a:gd name="connsiteY2" fmla="*/ 1276710 h 1736785"/>
                <a:gd name="connsiteX3" fmla="*/ 3185301 w 3287384"/>
                <a:gd name="connsiteY3" fmla="*/ 0 h 1736785"/>
                <a:gd name="connsiteX0" fmla="*/ 89 w 3287384"/>
                <a:gd name="connsiteY0" fmla="*/ 465827 h 1736785"/>
                <a:gd name="connsiteX1" fmla="*/ 25610 w 3287384"/>
                <a:gd name="connsiteY1" fmla="*/ 1736785 h 1736785"/>
                <a:gd name="connsiteX2" fmla="*/ 3287384 w 3287384"/>
                <a:gd name="connsiteY2" fmla="*/ 1276710 h 1736785"/>
                <a:gd name="connsiteX3" fmla="*/ 3210821 w 3287384"/>
                <a:gd name="connsiteY3" fmla="*/ 0 h 1736785"/>
                <a:gd name="connsiteX0" fmla="*/ 89 w 3287384"/>
                <a:gd name="connsiteY0" fmla="*/ 460076 h 1731034"/>
                <a:gd name="connsiteX1" fmla="*/ 25610 w 3287384"/>
                <a:gd name="connsiteY1" fmla="*/ 1731034 h 1731034"/>
                <a:gd name="connsiteX2" fmla="*/ 3287384 w 3287384"/>
                <a:gd name="connsiteY2" fmla="*/ 1270959 h 1731034"/>
                <a:gd name="connsiteX3" fmla="*/ 3261863 w 3287384"/>
                <a:gd name="connsiteY3" fmla="*/ 0 h 1731034"/>
                <a:gd name="connsiteX0" fmla="*/ 89 w 3287384"/>
                <a:gd name="connsiteY0" fmla="*/ 465827 h 1736785"/>
                <a:gd name="connsiteX1" fmla="*/ 25610 w 3287384"/>
                <a:gd name="connsiteY1" fmla="*/ 1736785 h 1736785"/>
                <a:gd name="connsiteX2" fmla="*/ 3287384 w 3287384"/>
                <a:gd name="connsiteY2" fmla="*/ 1276710 h 1736785"/>
                <a:gd name="connsiteX3" fmla="*/ 3287384 w 3287384"/>
                <a:gd name="connsiteY3" fmla="*/ 0 h 1736785"/>
                <a:gd name="connsiteX0" fmla="*/ 89 w 3287384"/>
                <a:gd name="connsiteY0" fmla="*/ 535053 h 1806011"/>
                <a:gd name="connsiteX1" fmla="*/ 25610 w 3287384"/>
                <a:gd name="connsiteY1" fmla="*/ 1806011 h 1806011"/>
                <a:gd name="connsiteX2" fmla="*/ 3287384 w 3287384"/>
                <a:gd name="connsiteY2" fmla="*/ 1345936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97478 h 1806011"/>
                <a:gd name="connsiteX3" fmla="*/ 3287384 w 3287384"/>
                <a:gd name="connsiteY3" fmla="*/ 0 h 1806011"/>
                <a:gd name="connsiteX0" fmla="*/ 89 w 3287384"/>
                <a:gd name="connsiteY0" fmla="*/ 535053 h 1806011"/>
                <a:gd name="connsiteX1" fmla="*/ 25610 w 3287384"/>
                <a:gd name="connsiteY1" fmla="*/ 1806011 h 1806011"/>
                <a:gd name="connsiteX2" fmla="*/ 3287384 w 3287384"/>
                <a:gd name="connsiteY2" fmla="*/ 1276710 h 1806011"/>
                <a:gd name="connsiteX3" fmla="*/ 3287384 w 3287384"/>
                <a:gd name="connsiteY3" fmla="*/ 0 h 1806011"/>
                <a:gd name="connsiteX0" fmla="*/ 51041 w 3261774"/>
                <a:gd name="connsiteY0" fmla="*/ 562744 h 1806011"/>
                <a:gd name="connsiteX1" fmla="*/ 0 w 3261774"/>
                <a:gd name="connsiteY1" fmla="*/ 1806011 h 1806011"/>
                <a:gd name="connsiteX2" fmla="*/ 3261774 w 3261774"/>
                <a:gd name="connsiteY2" fmla="*/ 1276710 h 1806011"/>
                <a:gd name="connsiteX3" fmla="*/ 3261774 w 3261774"/>
                <a:gd name="connsiteY3" fmla="*/ 0 h 1806011"/>
                <a:gd name="connsiteX0" fmla="*/ 51042 w 3261774"/>
                <a:gd name="connsiteY0" fmla="*/ 569667 h 1806011"/>
                <a:gd name="connsiteX1" fmla="*/ 0 w 3261774"/>
                <a:gd name="connsiteY1" fmla="*/ 1806011 h 1806011"/>
                <a:gd name="connsiteX2" fmla="*/ 3261774 w 3261774"/>
                <a:gd name="connsiteY2" fmla="*/ 1276710 h 1806011"/>
                <a:gd name="connsiteX3" fmla="*/ 3261774 w 3261774"/>
                <a:gd name="connsiteY3" fmla="*/ 0 h 1806011"/>
                <a:gd name="connsiteX0" fmla="*/ 89 w 3210821"/>
                <a:gd name="connsiteY0" fmla="*/ 569667 h 1812934"/>
                <a:gd name="connsiteX1" fmla="*/ 25610 w 3210821"/>
                <a:gd name="connsiteY1" fmla="*/ 1812934 h 1812934"/>
                <a:gd name="connsiteX2" fmla="*/ 3210821 w 3210821"/>
                <a:gd name="connsiteY2" fmla="*/ 1276710 h 1812934"/>
                <a:gd name="connsiteX3" fmla="*/ 3210821 w 3210821"/>
                <a:gd name="connsiteY3" fmla="*/ 0 h 1812934"/>
                <a:gd name="connsiteX0" fmla="*/ 51042 w 3261774"/>
                <a:gd name="connsiteY0" fmla="*/ 569667 h 1812934"/>
                <a:gd name="connsiteX1" fmla="*/ 0 w 3261774"/>
                <a:gd name="connsiteY1" fmla="*/ 1812934 h 1812934"/>
                <a:gd name="connsiteX2" fmla="*/ 3261774 w 3261774"/>
                <a:gd name="connsiteY2" fmla="*/ 1276710 h 1812934"/>
                <a:gd name="connsiteX3" fmla="*/ 3261774 w 3261774"/>
                <a:gd name="connsiteY3" fmla="*/ 0 h 1812934"/>
                <a:gd name="connsiteX0" fmla="*/ 49 w 3210781"/>
                <a:gd name="connsiteY0" fmla="*/ 569667 h 1819857"/>
                <a:gd name="connsiteX1" fmla="*/ 51091 w 3210781"/>
                <a:gd name="connsiteY1" fmla="*/ 1819857 h 1819857"/>
                <a:gd name="connsiteX2" fmla="*/ 3210781 w 3210781"/>
                <a:gd name="connsiteY2" fmla="*/ 1276710 h 1819857"/>
                <a:gd name="connsiteX3" fmla="*/ 3210781 w 3210781"/>
                <a:gd name="connsiteY3" fmla="*/ 0 h 1819857"/>
                <a:gd name="connsiteX0" fmla="*/ 555 w 3211287"/>
                <a:gd name="connsiteY0" fmla="*/ 569667 h 1826780"/>
                <a:gd name="connsiteX1" fmla="*/ 555 w 3211287"/>
                <a:gd name="connsiteY1" fmla="*/ 1826780 h 1826780"/>
                <a:gd name="connsiteX2" fmla="*/ 3211287 w 3211287"/>
                <a:gd name="connsiteY2" fmla="*/ 1276710 h 1826780"/>
                <a:gd name="connsiteX3" fmla="*/ 3211287 w 3211287"/>
                <a:gd name="connsiteY3" fmla="*/ 0 h 1826780"/>
                <a:gd name="connsiteX0" fmla="*/ 51041 w 3210732"/>
                <a:gd name="connsiteY0" fmla="*/ 576590 h 1826780"/>
                <a:gd name="connsiteX1" fmla="*/ 0 w 3210732"/>
                <a:gd name="connsiteY1" fmla="*/ 1826780 h 1826780"/>
                <a:gd name="connsiteX2" fmla="*/ 3210732 w 3210732"/>
                <a:gd name="connsiteY2" fmla="*/ 1276710 h 1826780"/>
                <a:gd name="connsiteX3" fmla="*/ 3210732 w 3210732"/>
                <a:gd name="connsiteY3" fmla="*/ 0 h 1826780"/>
                <a:gd name="connsiteX0" fmla="*/ 48 w 3159739"/>
                <a:gd name="connsiteY0" fmla="*/ 576590 h 1826780"/>
                <a:gd name="connsiteX1" fmla="*/ 51091 w 3159739"/>
                <a:gd name="connsiteY1" fmla="*/ 1826780 h 1826780"/>
                <a:gd name="connsiteX2" fmla="*/ 3159739 w 3159739"/>
                <a:gd name="connsiteY2" fmla="*/ 1276710 h 1826780"/>
                <a:gd name="connsiteX3" fmla="*/ 3159739 w 3159739"/>
                <a:gd name="connsiteY3" fmla="*/ 0 h 1826780"/>
                <a:gd name="connsiteX0" fmla="*/ 31 w 3185242"/>
                <a:gd name="connsiteY0" fmla="*/ 576590 h 1826780"/>
                <a:gd name="connsiteX1" fmla="*/ 76594 w 3185242"/>
                <a:gd name="connsiteY1" fmla="*/ 1826780 h 1826780"/>
                <a:gd name="connsiteX2" fmla="*/ 3185242 w 3185242"/>
                <a:gd name="connsiteY2" fmla="*/ 1276710 h 1826780"/>
                <a:gd name="connsiteX3" fmla="*/ 3185242 w 3185242"/>
                <a:gd name="connsiteY3" fmla="*/ 0 h 1826780"/>
                <a:gd name="connsiteX0" fmla="*/ 89 w 3185300"/>
                <a:gd name="connsiteY0" fmla="*/ 576590 h 1833703"/>
                <a:gd name="connsiteX1" fmla="*/ 25610 w 3185300"/>
                <a:gd name="connsiteY1" fmla="*/ 1833703 h 1833703"/>
                <a:gd name="connsiteX2" fmla="*/ 3185300 w 3185300"/>
                <a:gd name="connsiteY2" fmla="*/ 1276710 h 1833703"/>
                <a:gd name="connsiteX3" fmla="*/ 3185300 w 3185300"/>
                <a:gd name="connsiteY3" fmla="*/ 0 h 1833703"/>
                <a:gd name="connsiteX0" fmla="*/ 25521 w 3210732"/>
                <a:gd name="connsiteY0" fmla="*/ 576590 h 1833703"/>
                <a:gd name="connsiteX1" fmla="*/ 0 w 3210732"/>
                <a:gd name="connsiteY1" fmla="*/ 1833703 h 1833703"/>
                <a:gd name="connsiteX2" fmla="*/ 3210732 w 3210732"/>
                <a:gd name="connsiteY2" fmla="*/ 1276710 h 1833703"/>
                <a:gd name="connsiteX3" fmla="*/ 3210732 w 3210732"/>
                <a:gd name="connsiteY3" fmla="*/ 0 h 1833703"/>
                <a:gd name="connsiteX0" fmla="*/ 555 w 3185766"/>
                <a:gd name="connsiteY0" fmla="*/ 576590 h 1826780"/>
                <a:gd name="connsiteX1" fmla="*/ 555 w 3185766"/>
                <a:gd name="connsiteY1" fmla="*/ 1826780 h 1826780"/>
                <a:gd name="connsiteX2" fmla="*/ 3185766 w 3185766"/>
                <a:gd name="connsiteY2" fmla="*/ 1276710 h 1826780"/>
                <a:gd name="connsiteX3" fmla="*/ 3185766 w 3185766"/>
                <a:gd name="connsiteY3" fmla="*/ 0 h 1826780"/>
              </a:gdLst>
              <a:ahLst/>
              <a:cxnLst>
                <a:cxn ang="0">
                  <a:pos x="connsiteX0" y="connsiteY0"/>
                </a:cxn>
                <a:cxn ang="0">
                  <a:pos x="connsiteX1" y="connsiteY1"/>
                </a:cxn>
                <a:cxn ang="0">
                  <a:pos x="connsiteX2" y="connsiteY2"/>
                </a:cxn>
                <a:cxn ang="0">
                  <a:pos x="connsiteX3" y="connsiteY3"/>
                </a:cxn>
              </a:cxnLst>
              <a:rect l="l" t="t" r="r" b="b"/>
              <a:pathLst>
                <a:path w="3185766" h="1826780">
                  <a:moveTo>
                    <a:pt x="555" y="576590"/>
                  </a:moveTo>
                  <a:cubicBezTo>
                    <a:pt x="-1362" y="1007911"/>
                    <a:pt x="2472" y="1395459"/>
                    <a:pt x="555" y="1826780"/>
                  </a:cubicBezTo>
                  <a:lnTo>
                    <a:pt x="3185766" y="1276710"/>
                  </a:lnTo>
                  <a:lnTo>
                    <a:pt x="3185766" y="0"/>
                  </a:lnTo>
                </a:path>
              </a:pathLst>
            </a:custGeom>
            <a:solidFill>
              <a:schemeClr val="accent4">
                <a:lumMod val="60000"/>
                <a:lumOff val="40000"/>
                <a:alpha val="5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0" name="正方形/長方形 429">
              <a:extLst>
                <a:ext uri="{FF2B5EF4-FFF2-40B4-BE49-F238E27FC236}">
                  <a16:creationId xmlns:a16="http://schemas.microsoft.com/office/drawing/2014/main" id="{0176BA7D-FE8F-5B45-B638-34B4981C50B4}"/>
                </a:ext>
              </a:extLst>
            </p:cNvPr>
            <p:cNvSpPr/>
            <p:nvPr/>
          </p:nvSpPr>
          <p:spPr>
            <a:xfrm rot="19723317">
              <a:off x="7250570" y="4256082"/>
              <a:ext cx="1024266" cy="542412"/>
            </a:xfrm>
            <a:prstGeom prst="rect">
              <a:avLst/>
            </a:prstGeom>
            <a:no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分割・集約</a:t>
              </a:r>
              <a:endParaRPr lang="en-US" altLang="ja-JP" sz="1050" dirty="0">
                <a:solidFill>
                  <a:schemeClr val="accent6">
                    <a:lumMod val="50000"/>
                  </a:schemeClr>
                </a:solidFill>
                <a:latin typeface="Meiryo" panose="020B0604030504040204" pitchFamily="34" charset="-128"/>
                <a:ea typeface="Meiryo" panose="020B0604030504040204" pitchFamily="34" charset="-128"/>
                <a:cs typeface="ＭＳ Ｐゴシック"/>
              </a:endParaRPr>
            </a:p>
            <a:p>
              <a:r>
                <a:rPr kumimoji="1"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　</a:t>
              </a:r>
              <a:r>
                <a:rPr kumimoji="1" lang="en-US" altLang="ja-JP" sz="1050" dirty="0">
                  <a:solidFill>
                    <a:schemeClr val="accent6">
                      <a:lumMod val="50000"/>
                    </a:schemeClr>
                  </a:solidFill>
                  <a:latin typeface="Meiryo" panose="020B0604030504040204" pitchFamily="34" charset="-128"/>
                  <a:ea typeface="Meiryo" panose="020B0604030504040204" pitchFamily="34" charset="-128"/>
                  <a:cs typeface="ＭＳ Ｐゴシック"/>
                </a:rPr>
                <a:t> </a:t>
              </a:r>
              <a:r>
                <a:rPr kumimoji="1" lang="ja-JP" altLang="en-US" sz="1050">
                  <a:solidFill>
                    <a:schemeClr val="accent6">
                      <a:lumMod val="50000"/>
                    </a:schemeClr>
                  </a:solidFill>
                  <a:latin typeface="Meiryo" panose="020B0604030504040204" pitchFamily="34" charset="-128"/>
                  <a:ea typeface="Meiryo" panose="020B0604030504040204" pitchFamily="34" charset="-128"/>
                  <a:cs typeface="ＭＳ Ｐゴシック"/>
                </a:rPr>
                <a:t>模倣</a:t>
              </a:r>
              <a:endParaRPr kumimoji="1" lang="ja-JP" altLang="en-US" sz="1050" dirty="0">
                <a:solidFill>
                  <a:schemeClr val="accent6">
                    <a:lumMod val="50000"/>
                  </a:schemeClr>
                </a:solidFill>
                <a:latin typeface="Meiryo" panose="020B0604030504040204" pitchFamily="34" charset="-128"/>
                <a:ea typeface="Meiryo" panose="020B0604030504040204" pitchFamily="34" charset="-128"/>
                <a:cs typeface="ＭＳ Ｐゴシック"/>
              </a:endParaRPr>
            </a:p>
          </p:txBody>
        </p:sp>
        <p:sp>
          <p:nvSpPr>
            <p:cNvPr id="434" name="正方形/長方形 433">
              <a:extLst>
                <a:ext uri="{FF2B5EF4-FFF2-40B4-BE49-F238E27FC236}">
                  <a16:creationId xmlns:a16="http://schemas.microsoft.com/office/drawing/2014/main" id="{EA3CCCB1-F6C5-CA49-B3D1-418C0F2CD892}"/>
                </a:ext>
              </a:extLst>
            </p:cNvPr>
            <p:cNvSpPr/>
            <p:nvPr/>
          </p:nvSpPr>
          <p:spPr>
            <a:xfrm rot="486683">
              <a:off x="2413751" y="4815758"/>
              <a:ext cx="4314001" cy="307777"/>
            </a:xfrm>
            <a:prstGeom prst="rect">
              <a:avLst/>
            </a:prstGeom>
            <a:noFill/>
          </p:spPr>
          <p:txBody>
            <a:bodyPr wrap="none" rtlCol="0">
              <a:spAutoFit/>
            </a:bodyPr>
            <a:lstStyle/>
            <a:p>
              <a:r>
                <a:rPr lang="ja-JP" altLang="en-US" sz="1400">
                  <a:solidFill>
                    <a:schemeClr val="bg1"/>
                  </a:solidFill>
                  <a:latin typeface="Meiryo" panose="020B0604030504040204" pitchFamily="34" charset="-128"/>
                  <a:ea typeface="Meiryo" panose="020B0604030504040204" pitchFamily="34" charset="-128"/>
                </a:rPr>
                <a:t>演算機能・データ管理機能・ネットワーキング機能</a:t>
              </a:r>
            </a:p>
          </p:txBody>
        </p:sp>
        <p:sp>
          <p:nvSpPr>
            <p:cNvPr id="13" name="テキスト ボックス 12">
              <a:extLst>
                <a:ext uri="{FF2B5EF4-FFF2-40B4-BE49-F238E27FC236}">
                  <a16:creationId xmlns:a16="http://schemas.microsoft.com/office/drawing/2014/main" id="{87CD4E84-922B-6C40-8AA4-AA11617B90E2}"/>
                </a:ext>
              </a:extLst>
            </p:cNvPr>
            <p:cNvSpPr txBox="1"/>
            <p:nvPr/>
          </p:nvSpPr>
          <p:spPr>
            <a:xfrm rot="19547045">
              <a:off x="7304581" y="5215417"/>
              <a:ext cx="800219" cy="338554"/>
            </a:xfrm>
            <a:prstGeom prst="rect">
              <a:avLst/>
            </a:prstGeom>
            <a:noFill/>
          </p:spPr>
          <p:txBody>
            <a:bodyPr vert="horz"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抽象化</a:t>
              </a:r>
            </a:p>
          </p:txBody>
        </p:sp>
        <p:sp>
          <p:nvSpPr>
            <p:cNvPr id="134" name="テキスト ボックス 133">
              <a:extLst>
                <a:ext uri="{FF2B5EF4-FFF2-40B4-BE49-F238E27FC236}">
                  <a16:creationId xmlns:a16="http://schemas.microsoft.com/office/drawing/2014/main" id="{B0FEAC52-C4B2-C648-A1EB-5456BA2169B7}"/>
                </a:ext>
              </a:extLst>
            </p:cNvPr>
            <p:cNvSpPr txBox="1"/>
            <p:nvPr/>
          </p:nvSpPr>
          <p:spPr>
            <a:xfrm rot="481440">
              <a:off x="2485172" y="3551596"/>
              <a:ext cx="4289957" cy="646331"/>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pPr algn="r"/>
              <a:r>
                <a:rPr lang="ja-JP" altLang="en-US" b="1">
                  <a:solidFill>
                    <a:schemeClr val="accent2">
                      <a:lumMod val="50000"/>
                    </a:schemeClr>
                  </a:solidFill>
                </a:rPr>
                <a:t>ソフトウェア定義されたインフラ／</a:t>
              </a:r>
              <a:r>
                <a:rPr lang="en-US" altLang="ja-JP" b="1" dirty="0">
                  <a:solidFill>
                    <a:schemeClr val="accent2">
                      <a:lumMod val="50000"/>
                    </a:schemeClr>
                  </a:solidFill>
                </a:rPr>
                <a:t>SDI</a:t>
              </a:r>
            </a:p>
            <a:p>
              <a:pPr algn="r"/>
              <a:r>
                <a:rPr lang="en-US" altLang="ja-JP" dirty="0">
                  <a:solidFill>
                    <a:schemeClr val="accent2">
                      <a:lumMod val="50000"/>
                    </a:schemeClr>
                  </a:solidFill>
                </a:rPr>
                <a:t>Software-Defined Infrastructure</a:t>
              </a:r>
            </a:p>
          </p:txBody>
        </p:sp>
      </p:grpSp>
      <p:sp>
        <p:nvSpPr>
          <p:cNvPr id="15" name="テキスト ボックス 14">
            <a:extLst>
              <a:ext uri="{FF2B5EF4-FFF2-40B4-BE49-F238E27FC236}">
                <a16:creationId xmlns:a16="http://schemas.microsoft.com/office/drawing/2014/main" id="{00B595B8-2E6E-F446-B680-6EC73C679EF6}"/>
              </a:ext>
            </a:extLst>
          </p:cNvPr>
          <p:cNvSpPr txBox="1"/>
          <p:nvPr/>
        </p:nvSpPr>
        <p:spPr>
          <a:xfrm>
            <a:off x="208018" y="772102"/>
            <a:ext cx="8725466" cy="369332"/>
          </a:xfrm>
          <a:prstGeom prst="rect">
            <a:avLst/>
          </a:prstGeom>
          <a:noFill/>
        </p:spPr>
        <p:txBody>
          <a:bodyPr wrap="none" rtlCol="0">
            <a:spAutoFit/>
          </a:bodyPr>
          <a:lstStyle/>
          <a:p>
            <a:pPr algn="ctr"/>
            <a:r>
              <a:rPr kumimoji="1" lang="ja-JP" altLang="en-US">
                <a:solidFill>
                  <a:srgbClr val="77933C"/>
                </a:solidFill>
                <a:latin typeface="Meiryo" panose="020B0604030504040204" pitchFamily="34" charset="-128"/>
                <a:ea typeface="Meiryo" panose="020B0604030504040204" pitchFamily="34" charset="-128"/>
              </a:rPr>
              <a:t>物理的実態（</a:t>
            </a:r>
            <a:r>
              <a:rPr lang="ja-JP" altLang="en-US">
                <a:solidFill>
                  <a:srgbClr val="77933C"/>
                </a:solidFill>
                <a:latin typeface="Meiryo" panose="020B0604030504040204" pitchFamily="34" charset="-128"/>
                <a:ea typeface="Meiryo" panose="020B0604030504040204" pitchFamily="34" charset="-128"/>
              </a:rPr>
              <a:t>バードウェアや設備</a:t>
            </a:r>
            <a:r>
              <a:rPr kumimoji="1" lang="ja-JP" altLang="en-US">
                <a:solidFill>
                  <a:srgbClr val="77933C"/>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と</a:t>
            </a:r>
            <a:r>
              <a:rPr kumimoji="1" lang="ja-JP" altLang="en-US">
                <a:solidFill>
                  <a:srgbClr val="0070C0"/>
                </a:solidFill>
                <a:latin typeface="Meiryo" panose="020B0604030504040204" pitchFamily="34" charset="-128"/>
                <a:ea typeface="Meiryo" panose="020B0604030504040204" pitchFamily="34" charset="-128"/>
              </a:rPr>
              <a:t>実質的機能（</a:t>
            </a:r>
            <a:r>
              <a:rPr lang="ja-JP" altLang="en-US">
                <a:solidFill>
                  <a:srgbClr val="0070C0"/>
                </a:solidFill>
                <a:latin typeface="Meiryo" panose="020B0604030504040204" pitchFamily="34" charset="-128"/>
                <a:ea typeface="Meiryo" panose="020B0604030504040204" pitchFamily="34" charset="-128"/>
              </a:rPr>
              <a:t>仮想化されたシステム</a:t>
            </a:r>
            <a:r>
              <a:rPr kumimoji="1" lang="ja-JP" altLang="en-US">
                <a:solidFill>
                  <a:srgbClr val="0070C0"/>
                </a:solidFill>
                <a:latin typeface="Meiryo" panose="020B0604030504040204" pitchFamily="34" charset="-128"/>
                <a:ea typeface="Meiryo" panose="020B0604030504040204" pitchFamily="34" charset="-128"/>
              </a:rPr>
              <a:t>）</a:t>
            </a:r>
            <a:r>
              <a:rPr kumimoji="1" lang="ja-JP" altLang="en-US">
                <a:solidFill>
                  <a:schemeClr val="tx1">
                    <a:lumMod val="50000"/>
                    <a:lumOff val="50000"/>
                  </a:schemeClr>
                </a:solidFill>
                <a:latin typeface="Meiryo" panose="020B0604030504040204" pitchFamily="34" charset="-128"/>
                <a:ea typeface="Meiryo" panose="020B0604030504040204" pitchFamily="34" charset="-128"/>
              </a:rPr>
              <a:t>を分離</a:t>
            </a:r>
          </a:p>
        </p:txBody>
      </p:sp>
      <p:sp>
        <p:nvSpPr>
          <p:cNvPr id="436" name="テキスト ボックス 435">
            <a:extLst>
              <a:ext uri="{FF2B5EF4-FFF2-40B4-BE49-F238E27FC236}">
                <a16:creationId xmlns:a16="http://schemas.microsoft.com/office/drawing/2014/main" id="{D3358480-3591-F946-9E32-93DDA653425A}"/>
              </a:ext>
            </a:extLst>
          </p:cNvPr>
          <p:cNvSpPr txBox="1"/>
          <p:nvPr/>
        </p:nvSpPr>
        <p:spPr>
          <a:xfrm>
            <a:off x="5626662" y="1341637"/>
            <a:ext cx="3306822" cy="3693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物理的な設置・据え付け作業を必要とせず、ソフトウエアの設定だけで、必要とするシステム構成を調達･変更できる。</a:t>
            </a:r>
          </a:p>
        </p:txBody>
      </p:sp>
      <p:sp>
        <p:nvSpPr>
          <p:cNvPr id="437" name="テキスト ボックス 436">
            <a:extLst>
              <a:ext uri="{FF2B5EF4-FFF2-40B4-BE49-F238E27FC236}">
                <a16:creationId xmlns:a16="http://schemas.microsoft.com/office/drawing/2014/main" id="{A71D70DD-BF05-184C-814F-F38CAB59D748}"/>
              </a:ext>
            </a:extLst>
          </p:cNvPr>
          <p:cNvSpPr txBox="1"/>
          <p:nvPr/>
        </p:nvSpPr>
        <p:spPr>
          <a:xfrm>
            <a:off x="5613826" y="1139495"/>
            <a:ext cx="3281761" cy="276999"/>
          </a:xfrm>
          <a:prstGeom prst="rect">
            <a:avLst/>
          </a:prstGeom>
          <a:noFill/>
        </p:spPr>
        <p:txBody>
          <a:bodyPr wrap="squar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ユーザーは</a:t>
            </a:r>
            <a:r>
              <a:rPr kumimoji="1" lang="ja-JP" altLang="en-US" sz="1200" b="1">
                <a:solidFill>
                  <a:srgbClr val="0070C0"/>
                </a:solidFill>
                <a:latin typeface="Meiryo" panose="020B0604030504040204" pitchFamily="34" charset="-128"/>
                <a:ea typeface="Meiryo" panose="020B0604030504040204" pitchFamily="34" charset="-128"/>
              </a:rPr>
              <a:t>柔軟性</a:t>
            </a:r>
            <a:r>
              <a:rPr kumimoji="1" lang="ja-JP" altLang="en-US" sz="1200">
                <a:solidFill>
                  <a:srgbClr val="0070C0"/>
                </a:solidFill>
                <a:latin typeface="Meiryo" panose="020B0604030504040204" pitchFamily="34" charset="-128"/>
                <a:ea typeface="Meiryo" panose="020B0604030504040204" pitchFamily="34" charset="-128"/>
              </a:rPr>
              <a:t>と</a:t>
            </a:r>
            <a:r>
              <a:rPr kumimoji="1" lang="ja-JP" altLang="en-US" sz="1200" b="1">
                <a:solidFill>
                  <a:srgbClr val="0070C0"/>
                </a:solidFill>
                <a:latin typeface="Meiryo" panose="020B0604030504040204" pitchFamily="34" charset="-128"/>
                <a:ea typeface="Meiryo" panose="020B0604030504040204" pitchFamily="34" charset="-128"/>
              </a:rPr>
              <a:t>スピード</a:t>
            </a:r>
            <a:r>
              <a:rPr kumimoji="1" lang="ja-JP" altLang="en-US" sz="1200">
                <a:solidFill>
                  <a:srgbClr val="0070C0"/>
                </a:solidFill>
                <a:latin typeface="Meiryo" panose="020B0604030504040204" pitchFamily="34" charset="-128"/>
                <a:ea typeface="Meiryo" panose="020B0604030504040204" pitchFamily="34" charset="-128"/>
              </a:rPr>
              <a:t>を手に入れる</a:t>
            </a:r>
          </a:p>
        </p:txBody>
      </p:sp>
      <p:sp>
        <p:nvSpPr>
          <p:cNvPr id="438" name="テキスト ボックス 437">
            <a:extLst>
              <a:ext uri="{FF2B5EF4-FFF2-40B4-BE49-F238E27FC236}">
                <a16:creationId xmlns:a16="http://schemas.microsoft.com/office/drawing/2014/main" id="{D93EEAF7-33E4-524A-B01D-F598047223FA}"/>
              </a:ext>
            </a:extLst>
          </p:cNvPr>
          <p:cNvSpPr txBox="1"/>
          <p:nvPr/>
        </p:nvSpPr>
        <p:spPr>
          <a:xfrm>
            <a:off x="237521" y="6268798"/>
            <a:ext cx="3418995" cy="369332"/>
          </a:xfrm>
          <a:prstGeom prst="rect">
            <a:avLst/>
          </a:prstGeom>
          <a:noFill/>
        </p:spPr>
        <p:txBody>
          <a:bodyPr wrap="square" rtlCol="0">
            <a:spAutoFit/>
          </a:bodyPr>
          <a:lstStyle/>
          <a:p>
            <a:r>
              <a:rPr kumimoji="1" lang="ja-JP" altLang="en-US" sz="900">
                <a:solidFill>
                  <a:schemeClr val="tx1">
                    <a:lumMod val="50000"/>
                    <a:lumOff val="50000"/>
                  </a:schemeClr>
                </a:solidFill>
                <a:latin typeface="Meiryo" panose="020B0604030504040204" pitchFamily="34" charset="-128"/>
                <a:ea typeface="Meiryo" panose="020B0604030504040204" pitchFamily="34" charset="-128"/>
              </a:rPr>
              <a:t>標準化されたハードウェアやソフトウエアを大量に調達してシステムを構成し、運用を自動化・一元化する。</a:t>
            </a:r>
          </a:p>
        </p:txBody>
      </p:sp>
      <p:sp>
        <p:nvSpPr>
          <p:cNvPr id="439" name="テキスト ボックス 438">
            <a:extLst>
              <a:ext uri="{FF2B5EF4-FFF2-40B4-BE49-F238E27FC236}">
                <a16:creationId xmlns:a16="http://schemas.microsoft.com/office/drawing/2014/main" id="{9EC5611E-2DE3-5D45-8566-71C8991C8FCB}"/>
              </a:ext>
            </a:extLst>
          </p:cNvPr>
          <p:cNvSpPr txBox="1"/>
          <p:nvPr/>
        </p:nvSpPr>
        <p:spPr>
          <a:xfrm>
            <a:off x="237521" y="6066637"/>
            <a:ext cx="4616629" cy="276999"/>
          </a:xfrm>
          <a:prstGeom prst="rect">
            <a:avLst/>
          </a:prstGeom>
          <a:noFill/>
        </p:spPr>
        <p:txBody>
          <a:bodyPr wrap="square" rtlCol="0">
            <a:spAutoFit/>
          </a:bodyPr>
          <a:lstStyle/>
          <a:p>
            <a:r>
              <a:rPr kumimoji="1" lang="ja-JP" altLang="en-US" sz="1200">
                <a:solidFill>
                  <a:srgbClr val="77933C"/>
                </a:solidFill>
                <a:latin typeface="Meiryo" panose="020B0604030504040204" pitchFamily="34" charset="-128"/>
                <a:ea typeface="Meiryo" panose="020B0604030504040204" pitchFamily="34" charset="-128"/>
              </a:rPr>
              <a:t>運用管理者は</a:t>
            </a:r>
            <a:r>
              <a:rPr kumimoji="1" lang="ja-JP" altLang="en-US" sz="1200" b="1">
                <a:solidFill>
                  <a:srgbClr val="77933C"/>
                </a:solidFill>
                <a:latin typeface="Meiryo" panose="020B0604030504040204" pitchFamily="34" charset="-128"/>
                <a:ea typeface="Meiryo" panose="020B0604030504040204" pitchFamily="34" charset="-128"/>
              </a:rPr>
              <a:t>コスト･パフォーマンス</a:t>
            </a:r>
            <a:r>
              <a:rPr kumimoji="1" lang="ja-JP" altLang="en-US" sz="1200">
                <a:solidFill>
                  <a:srgbClr val="77933C"/>
                </a:solidFill>
                <a:latin typeface="Meiryo" panose="020B0604030504040204" pitchFamily="34" charset="-128"/>
                <a:ea typeface="Meiryo" panose="020B0604030504040204" pitchFamily="34" charset="-128"/>
              </a:rPr>
              <a:t>を手に入れる</a:t>
            </a:r>
          </a:p>
        </p:txBody>
      </p:sp>
      <p:sp>
        <p:nvSpPr>
          <p:cNvPr id="440" name="正方形/長方形 439">
            <a:extLst>
              <a:ext uri="{FF2B5EF4-FFF2-40B4-BE49-F238E27FC236}">
                <a16:creationId xmlns:a16="http://schemas.microsoft.com/office/drawing/2014/main" id="{F6F90692-BA36-BD4F-AB35-4471C8A9E0A2}"/>
              </a:ext>
            </a:extLst>
          </p:cNvPr>
          <p:cNvSpPr/>
          <p:nvPr/>
        </p:nvSpPr>
        <p:spPr>
          <a:xfrm>
            <a:off x="7686965" y="6245958"/>
            <a:ext cx="1224136" cy="369332"/>
          </a:xfrm>
          <a:prstGeom prst="rect">
            <a:avLst/>
          </a:prstGeom>
        </p:spPr>
        <p:txBody>
          <a:bodyPr wrap="square">
            <a:spAutoFit/>
          </a:bodyPr>
          <a:lstStyle/>
          <a:p>
            <a:pPr algn="r"/>
            <a:r>
              <a:rPr lang="ja-JP" altLang="en-US" sz="600" b="1">
                <a:solidFill>
                  <a:srgbClr val="7030A0"/>
                </a:solidFill>
                <a:latin typeface="Meiryo" charset="-128"/>
                <a:ea typeface="Meiryo" charset="-128"/>
                <a:cs typeface="Meiryo" charset="-128"/>
              </a:rPr>
              <a:t>＊「抽象化」</a:t>
            </a:r>
            <a:r>
              <a:rPr lang="ja-JP" altLang="en-US" sz="600">
                <a:solidFill>
                  <a:srgbClr val="7030A0"/>
                </a:solidFill>
                <a:latin typeface="Meiryo" charset="-128"/>
                <a:ea typeface="Meiryo" charset="-128"/>
                <a:cs typeface="Meiryo" charset="-128"/>
              </a:rPr>
              <a:t>とは対象から本質的に重要な要素だけを抜き出して、他</a:t>
            </a:r>
            <a:r>
              <a:rPr lang="ja-JP" altLang="en-US" sz="600" dirty="0">
                <a:solidFill>
                  <a:srgbClr val="7030A0"/>
                </a:solidFill>
                <a:latin typeface="Meiryo" charset="-128"/>
                <a:ea typeface="Meiryo" charset="-128"/>
                <a:cs typeface="Meiryo" charset="-128"/>
              </a:rPr>
              <a:t>は</a:t>
            </a:r>
            <a:r>
              <a:rPr lang="ja-JP" altLang="en-US" sz="600">
                <a:solidFill>
                  <a:srgbClr val="7030A0"/>
                </a:solidFill>
                <a:latin typeface="Meiryo" charset="-128"/>
                <a:ea typeface="Meiryo" charset="-128"/>
                <a:cs typeface="Meiryo" charset="-128"/>
              </a:rPr>
              <a:t>無視すること。</a:t>
            </a:r>
            <a:endParaRPr lang="ja-JP" altLang="en-US" sz="600" dirty="0">
              <a:solidFill>
                <a:srgbClr val="7030A0"/>
              </a:solidFill>
              <a:latin typeface="Meiryo" charset="-128"/>
              <a:ea typeface="Meiryo" charset="-128"/>
              <a:cs typeface="Meiryo" charset="-128"/>
            </a:endParaRPr>
          </a:p>
        </p:txBody>
      </p:sp>
      <p:pic>
        <p:nvPicPr>
          <p:cNvPr id="16" name="図 15">
            <a:extLst>
              <a:ext uri="{FF2B5EF4-FFF2-40B4-BE49-F238E27FC236}">
                <a16:creationId xmlns:a16="http://schemas.microsoft.com/office/drawing/2014/main" id="{DDE28C63-04E6-ED4B-8E89-24D5B81287C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7104" y="4627865"/>
            <a:ext cx="967386" cy="967386"/>
          </a:xfrm>
          <a:prstGeom prst="rect">
            <a:avLst/>
          </a:prstGeom>
        </p:spPr>
      </p:pic>
      <p:grpSp>
        <p:nvGrpSpPr>
          <p:cNvPr id="12" name="グループ化 11">
            <a:extLst>
              <a:ext uri="{FF2B5EF4-FFF2-40B4-BE49-F238E27FC236}">
                <a16:creationId xmlns:a16="http://schemas.microsoft.com/office/drawing/2014/main" id="{A8D48911-3E1D-C040-BD79-A770D9E27629}"/>
              </a:ext>
            </a:extLst>
          </p:cNvPr>
          <p:cNvGrpSpPr/>
          <p:nvPr/>
        </p:nvGrpSpPr>
        <p:grpSpPr>
          <a:xfrm>
            <a:off x="625547" y="873407"/>
            <a:ext cx="3021784" cy="2791251"/>
            <a:chOff x="625547" y="873407"/>
            <a:chExt cx="3021784" cy="2791251"/>
          </a:xfrm>
        </p:grpSpPr>
        <p:sp>
          <p:nvSpPr>
            <p:cNvPr id="6" name="フリーフォーム 5">
              <a:extLst>
                <a:ext uri="{FF2B5EF4-FFF2-40B4-BE49-F238E27FC236}">
                  <a16:creationId xmlns:a16="http://schemas.microsoft.com/office/drawing/2014/main" id="{9BF984A6-BD1F-6247-A24E-C6EFC1DBF132}"/>
                </a:ext>
              </a:extLst>
            </p:cNvPr>
            <p:cNvSpPr/>
            <p:nvPr/>
          </p:nvSpPr>
          <p:spPr>
            <a:xfrm>
              <a:off x="971600" y="2148684"/>
              <a:ext cx="1956863" cy="1504471"/>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Lst>
              <a:ahLst/>
              <a:cxnLst>
                <a:cxn ang="0">
                  <a:pos x="connsiteX0" y="connsiteY0"/>
                </a:cxn>
                <a:cxn ang="0">
                  <a:pos x="connsiteX1" y="connsiteY1"/>
                </a:cxn>
                <a:cxn ang="0">
                  <a:pos x="connsiteX2" y="connsiteY2"/>
                </a:cxn>
              </a:cxnLst>
              <a:rect l="l" t="t" r="r" b="b"/>
              <a:pathLst>
                <a:path w="1939102" h="1495246">
                  <a:moveTo>
                    <a:pt x="0" y="0"/>
                  </a:moveTo>
                  <a:lnTo>
                    <a:pt x="1805797" y="1495246"/>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D87AC9FD-B8DD-5248-B94C-AACA3AA4243B}"/>
                </a:ext>
              </a:extLst>
            </p:cNvPr>
            <p:cNvSpPr/>
            <p:nvPr/>
          </p:nvSpPr>
          <p:spPr>
            <a:xfrm>
              <a:off x="1237538" y="873407"/>
              <a:ext cx="2160240" cy="165618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8" name="フリーフォーム 417">
              <a:extLst>
                <a:ext uri="{FF2B5EF4-FFF2-40B4-BE49-F238E27FC236}">
                  <a16:creationId xmlns:a16="http://schemas.microsoft.com/office/drawing/2014/main" id="{7C00ED84-ADAD-6C45-95EF-96F3A023B1B4}"/>
                </a:ext>
              </a:extLst>
            </p:cNvPr>
            <p:cNvSpPr/>
            <p:nvPr/>
          </p:nvSpPr>
          <p:spPr>
            <a:xfrm>
              <a:off x="2793936" y="2003918"/>
              <a:ext cx="853395" cy="166074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Lst>
              <a:ahLst/>
              <a:cxnLst>
                <a:cxn ang="0">
                  <a:pos x="connsiteX0" y="connsiteY0"/>
                </a:cxn>
                <a:cxn ang="0">
                  <a:pos x="connsiteX1" y="connsiteY1"/>
                </a:cxn>
                <a:cxn ang="0">
                  <a:pos x="connsiteX2" y="connsiteY2"/>
                </a:cxn>
              </a:cxnLst>
              <a:rect l="l" t="t" r="r" b="b"/>
              <a:pathLst>
                <a:path w="845650" h="1650557">
                  <a:moveTo>
                    <a:pt x="126078" y="446810"/>
                  </a:moveTo>
                  <a:lnTo>
                    <a:pt x="0" y="1650557"/>
                  </a:lnTo>
                  <a:lnTo>
                    <a:pt x="845649"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5" name="正方形/長方形 424">
              <a:extLst>
                <a:ext uri="{FF2B5EF4-FFF2-40B4-BE49-F238E27FC236}">
                  <a16:creationId xmlns:a16="http://schemas.microsoft.com/office/drawing/2014/main" id="{6A49A126-AA82-9249-94A6-94FA593C347C}"/>
                </a:ext>
              </a:extLst>
            </p:cNvPr>
            <p:cNvSpPr/>
            <p:nvPr/>
          </p:nvSpPr>
          <p:spPr>
            <a:xfrm rot="552071">
              <a:off x="1024136" y="199188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1" name="テキスト ボックス 440">
              <a:extLst>
                <a:ext uri="{FF2B5EF4-FFF2-40B4-BE49-F238E27FC236}">
                  <a16:creationId xmlns:a16="http://schemas.microsoft.com/office/drawing/2014/main" id="{DAF8F31F-F946-8543-ABE5-7BD499F4F877}"/>
                </a:ext>
              </a:extLst>
            </p:cNvPr>
            <p:cNvSpPr txBox="1"/>
            <p:nvPr/>
          </p:nvSpPr>
          <p:spPr>
            <a:xfrm rot="462255">
              <a:off x="1649466" y="153964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pic>
          <p:nvPicPr>
            <p:cNvPr id="444" name="図 443">
              <a:extLst>
                <a:ext uri="{FF2B5EF4-FFF2-40B4-BE49-F238E27FC236}">
                  <a16:creationId xmlns:a16="http://schemas.microsoft.com/office/drawing/2014/main" id="{CE5E773C-FA97-5940-B073-4C36E89434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25547" y="1091325"/>
              <a:ext cx="909969" cy="730250"/>
            </a:xfrm>
            <a:prstGeom prst="rect">
              <a:avLst/>
            </a:prstGeom>
          </p:spPr>
        </p:pic>
        <p:sp>
          <p:nvSpPr>
            <p:cNvPr id="35" name="テキスト ボックス 34">
              <a:extLst>
                <a:ext uri="{FF2B5EF4-FFF2-40B4-BE49-F238E27FC236}">
                  <a16:creationId xmlns:a16="http://schemas.microsoft.com/office/drawing/2014/main" id="{2BFEA704-B768-E84C-B14D-1CDBF668E5AB}"/>
                </a:ext>
              </a:extLst>
            </p:cNvPr>
            <p:cNvSpPr txBox="1"/>
            <p:nvPr/>
          </p:nvSpPr>
          <p:spPr>
            <a:xfrm rot="462255">
              <a:off x="1725112" y="2446230"/>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3" name="グループ化 2">
              <a:extLst>
                <a:ext uri="{FF2B5EF4-FFF2-40B4-BE49-F238E27FC236}">
                  <a16:creationId xmlns:a16="http://schemas.microsoft.com/office/drawing/2014/main" id="{872BB0A1-4898-9F46-AC0B-0BA4636997F8}"/>
                </a:ext>
              </a:extLst>
            </p:cNvPr>
            <p:cNvGrpSpPr/>
            <p:nvPr/>
          </p:nvGrpSpPr>
          <p:grpSpPr>
            <a:xfrm>
              <a:off x="2988497" y="1250224"/>
              <a:ext cx="504485" cy="788379"/>
              <a:chOff x="2453809" y="2924944"/>
              <a:chExt cx="721101" cy="1080120"/>
            </a:xfrm>
          </p:grpSpPr>
          <p:sp>
            <p:nvSpPr>
              <p:cNvPr id="38" name="角丸四角形 37">
                <a:extLst>
                  <a:ext uri="{FF2B5EF4-FFF2-40B4-BE49-F238E27FC236}">
                    <a16:creationId xmlns:a16="http://schemas.microsoft.com/office/drawing/2014/main" id="{512BFF7A-90E7-0743-9725-64107845E1EB}"/>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9" name="図形グループ 309">
                <a:extLst>
                  <a:ext uri="{FF2B5EF4-FFF2-40B4-BE49-F238E27FC236}">
                    <a16:creationId xmlns:a16="http://schemas.microsoft.com/office/drawing/2014/main" id="{903F7614-BD23-AF41-A1D7-8EB7CA1AAE33}"/>
                  </a:ext>
                </a:extLst>
              </p:cNvPr>
              <p:cNvGrpSpPr/>
              <p:nvPr/>
            </p:nvGrpSpPr>
            <p:grpSpPr>
              <a:xfrm>
                <a:off x="2537213" y="3429000"/>
                <a:ext cx="232617" cy="95895"/>
                <a:chOff x="6769100" y="1390650"/>
                <a:chExt cx="317500" cy="157483"/>
              </a:xfrm>
            </p:grpSpPr>
            <p:sp>
              <p:nvSpPr>
                <p:cNvPr id="40" name="正方形/長方形 39">
                  <a:extLst>
                    <a:ext uri="{FF2B5EF4-FFF2-40B4-BE49-F238E27FC236}">
                      <a16:creationId xmlns:a16="http://schemas.microsoft.com/office/drawing/2014/main" id="{E0AA1675-F12B-0B4B-8D5E-BB137E9B7D2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円/楕円 40">
                  <a:extLst>
                    <a:ext uri="{FF2B5EF4-FFF2-40B4-BE49-F238E27FC236}">
                      <a16:creationId xmlns:a16="http://schemas.microsoft.com/office/drawing/2014/main" id="{8B205A38-60A1-EF4F-ACF6-C87D7515947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 name="直線コネクタ 41">
                  <a:extLst>
                    <a:ext uri="{FF2B5EF4-FFF2-40B4-BE49-F238E27FC236}">
                      <a16:creationId xmlns:a16="http://schemas.microsoft.com/office/drawing/2014/main" id="{55F601FF-F03E-B04F-9F0E-22D444A21FD7}"/>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3" name="図形グループ 330">
                <a:extLst>
                  <a:ext uri="{FF2B5EF4-FFF2-40B4-BE49-F238E27FC236}">
                    <a16:creationId xmlns:a16="http://schemas.microsoft.com/office/drawing/2014/main" id="{3583921D-2655-B949-83A7-2E194F2CDBE3}"/>
                  </a:ext>
                </a:extLst>
              </p:cNvPr>
              <p:cNvGrpSpPr/>
              <p:nvPr/>
            </p:nvGrpSpPr>
            <p:grpSpPr>
              <a:xfrm>
                <a:off x="2539183" y="3581626"/>
                <a:ext cx="232617" cy="95895"/>
                <a:chOff x="6769100" y="1390650"/>
                <a:chExt cx="317500" cy="157483"/>
              </a:xfrm>
            </p:grpSpPr>
            <p:sp>
              <p:nvSpPr>
                <p:cNvPr id="44" name="正方形/長方形 43">
                  <a:extLst>
                    <a:ext uri="{FF2B5EF4-FFF2-40B4-BE49-F238E27FC236}">
                      <a16:creationId xmlns:a16="http://schemas.microsoft.com/office/drawing/2014/main" id="{3CA6A535-70F8-1848-8F2A-06581BFCE13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76FE1D40-7D18-494D-815E-94BEEB1A0DE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6" name="直線コネクタ 45">
                  <a:extLst>
                    <a:ext uri="{FF2B5EF4-FFF2-40B4-BE49-F238E27FC236}">
                      <a16:creationId xmlns:a16="http://schemas.microsoft.com/office/drawing/2014/main" id="{A9DA7662-6363-4749-8F93-0ACDC5A1913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339">
                <a:extLst>
                  <a:ext uri="{FF2B5EF4-FFF2-40B4-BE49-F238E27FC236}">
                    <a16:creationId xmlns:a16="http://schemas.microsoft.com/office/drawing/2014/main" id="{3F0F795B-0BB3-C84E-8795-D1B97D3A45D5}"/>
                  </a:ext>
                </a:extLst>
              </p:cNvPr>
              <p:cNvGrpSpPr/>
              <p:nvPr/>
            </p:nvGrpSpPr>
            <p:grpSpPr>
              <a:xfrm>
                <a:off x="2817944" y="3438006"/>
                <a:ext cx="232617" cy="95895"/>
                <a:chOff x="6769100" y="1390650"/>
                <a:chExt cx="317500" cy="157483"/>
              </a:xfrm>
            </p:grpSpPr>
            <p:sp>
              <p:nvSpPr>
                <p:cNvPr id="48" name="正方形/長方形 47">
                  <a:extLst>
                    <a:ext uri="{FF2B5EF4-FFF2-40B4-BE49-F238E27FC236}">
                      <a16:creationId xmlns:a16="http://schemas.microsoft.com/office/drawing/2014/main" id="{65893C50-ED32-8E46-B87E-CBDA8948EF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楕円 48">
                  <a:extLst>
                    <a:ext uri="{FF2B5EF4-FFF2-40B4-BE49-F238E27FC236}">
                      <a16:creationId xmlns:a16="http://schemas.microsoft.com/office/drawing/2014/main" id="{A6259F60-776A-DF42-B4CF-A16443F53EA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0" name="直線コネクタ 49">
                  <a:extLst>
                    <a:ext uri="{FF2B5EF4-FFF2-40B4-BE49-F238E27FC236}">
                      <a16:creationId xmlns:a16="http://schemas.microsoft.com/office/drawing/2014/main" id="{EB5D80CC-3814-3E45-BDBD-6EBFC4CCB9C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1" name="図形グループ 355">
                <a:extLst>
                  <a:ext uri="{FF2B5EF4-FFF2-40B4-BE49-F238E27FC236}">
                    <a16:creationId xmlns:a16="http://schemas.microsoft.com/office/drawing/2014/main" id="{3156968B-10DB-5740-B859-8E5D5A57BF19}"/>
                  </a:ext>
                </a:extLst>
              </p:cNvPr>
              <p:cNvGrpSpPr/>
              <p:nvPr/>
            </p:nvGrpSpPr>
            <p:grpSpPr>
              <a:xfrm>
                <a:off x="2817944" y="3584167"/>
                <a:ext cx="232617" cy="95895"/>
                <a:chOff x="6769100" y="1390650"/>
                <a:chExt cx="317500" cy="157483"/>
              </a:xfrm>
            </p:grpSpPr>
            <p:sp>
              <p:nvSpPr>
                <p:cNvPr id="52" name="正方形/長方形 51">
                  <a:extLst>
                    <a:ext uri="{FF2B5EF4-FFF2-40B4-BE49-F238E27FC236}">
                      <a16:creationId xmlns:a16="http://schemas.microsoft.com/office/drawing/2014/main" id="{C853B817-68C5-FB43-8175-9A4F2F6FF6B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楕円 52">
                  <a:extLst>
                    <a:ext uri="{FF2B5EF4-FFF2-40B4-BE49-F238E27FC236}">
                      <a16:creationId xmlns:a16="http://schemas.microsoft.com/office/drawing/2014/main" id="{5118BCAB-7944-1D49-B435-378B5102183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4" name="直線コネクタ 53">
                  <a:extLst>
                    <a:ext uri="{FF2B5EF4-FFF2-40B4-BE49-F238E27FC236}">
                      <a16:creationId xmlns:a16="http://schemas.microsoft.com/office/drawing/2014/main" id="{61620504-C53E-E94D-8584-4C5A95F176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5" name="フローチャート: 磁気ディスク 54">
                <a:extLst>
                  <a:ext uri="{FF2B5EF4-FFF2-40B4-BE49-F238E27FC236}">
                    <a16:creationId xmlns:a16="http://schemas.microsoft.com/office/drawing/2014/main" id="{76D50D28-737E-E147-BFB8-DE378F923F5A}"/>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56" name="図形グループ 369">
                <a:extLst>
                  <a:ext uri="{FF2B5EF4-FFF2-40B4-BE49-F238E27FC236}">
                    <a16:creationId xmlns:a16="http://schemas.microsoft.com/office/drawing/2014/main" id="{5B041075-4C7E-3D41-8569-D0DBA2B1B34A}"/>
                  </a:ext>
                </a:extLst>
              </p:cNvPr>
              <p:cNvGrpSpPr/>
              <p:nvPr/>
            </p:nvGrpSpPr>
            <p:grpSpPr>
              <a:xfrm>
                <a:off x="2453809" y="2935369"/>
                <a:ext cx="384888" cy="275693"/>
                <a:chOff x="758730" y="3198675"/>
                <a:chExt cx="806939" cy="688305"/>
              </a:xfrm>
            </p:grpSpPr>
            <p:sp>
              <p:nvSpPr>
                <p:cNvPr id="57" name="正方形/長方形 56">
                  <a:extLst>
                    <a:ext uri="{FF2B5EF4-FFF2-40B4-BE49-F238E27FC236}">
                      <a16:creationId xmlns:a16="http://schemas.microsoft.com/office/drawing/2014/main" id="{D04CB5F2-6BED-0544-877E-2F5B813AFA0F}"/>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角丸四角形 57">
                  <a:extLst>
                    <a:ext uri="{FF2B5EF4-FFF2-40B4-BE49-F238E27FC236}">
                      <a16:creationId xmlns:a16="http://schemas.microsoft.com/office/drawing/2014/main" id="{2629AC0D-B089-3E47-8791-36DE219B4F75}"/>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角丸四角形 58">
                  <a:extLst>
                    <a:ext uri="{FF2B5EF4-FFF2-40B4-BE49-F238E27FC236}">
                      <a16:creationId xmlns:a16="http://schemas.microsoft.com/office/drawing/2014/main" id="{35C3ADC2-96DB-5540-8828-70B2C670DBD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台形 59">
                  <a:extLst>
                    <a:ext uri="{FF2B5EF4-FFF2-40B4-BE49-F238E27FC236}">
                      <a16:creationId xmlns:a16="http://schemas.microsoft.com/office/drawing/2014/main" id="{38D705C2-6DB5-5C40-B811-3F2C98BB718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399">
                <a:extLst>
                  <a:ext uri="{FF2B5EF4-FFF2-40B4-BE49-F238E27FC236}">
                    <a16:creationId xmlns:a16="http://schemas.microsoft.com/office/drawing/2014/main" id="{0CFEB521-A234-514F-B9C3-8F3304043862}"/>
                  </a:ext>
                </a:extLst>
              </p:cNvPr>
              <p:cNvGrpSpPr/>
              <p:nvPr/>
            </p:nvGrpSpPr>
            <p:grpSpPr>
              <a:xfrm>
                <a:off x="2878493" y="2924944"/>
                <a:ext cx="296417" cy="283093"/>
                <a:chOff x="2667295" y="1059799"/>
                <a:chExt cx="681672" cy="722281"/>
              </a:xfrm>
            </p:grpSpPr>
            <p:sp>
              <p:nvSpPr>
                <p:cNvPr id="62" name="角丸四角形 61">
                  <a:extLst>
                    <a:ext uri="{FF2B5EF4-FFF2-40B4-BE49-F238E27FC236}">
                      <a16:creationId xmlns:a16="http://schemas.microsoft.com/office/drawing/2014/main" id="{0120AEDD-9032-114E-948D-99F7CE676B2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3" name="図 62">
                  <a:extLst>
                    <a:ext uri="{FF2B5EF4-FFF2-40B4-BE49-F238E27FC236}">
                      <a16:creationId xmlns:a16="http://schemas.microsoft.com/office/drawing/2014/main" id="{24F4D9EC-438C-FF45-BB9A-EAF2AC7CC063}"/>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9" name="グループ化 8">
            <a:extLst>
              <a:ext uri="{FF2B5EF4-FFF2-40B4-BE49-F238E27FC236}">
                <a16:creationId xmlns:a16="http://schemas.microsoft.com/office/drawing/2014/main" id="{7A69D0EA-D6DB-B546-ADC8-F62E19AD3FC9}"/>
              </a:ext>
            </a:extLst>
          </p:cNvPr>
          <p:cNvGrpSpPr/>
          <p:nvPr/>
        </p:nvGrpSpPr>
        <p:grpSpPr>
          <a:xfrm>
            <a:off x="3214468" y="1225747"/>
            <a:ext cx="2675729" cy="2709204"/>
            <a:chOff x="3214468" y="1225747"/>
            <a:chExt cx="2675729" cy="2709204"/>
          </a:xfrm>
        </p:grpSpPr>
        <p:sp>
          <p:nvSpPr>
            <p:cNvPr id="419" name="フリーフォーム 418">
              <a:extLst>
                <a:ext uri="{FF2B5EF4-FFF2-40B4-BE49-F238E27FC236}">
                  <a16:creationId xmlns:a16="http://schemas.microsoft.com/office/drawing/2014/main" id="{9B5B60E4-A1E5-D44E-A586-EC1501200CE2}"/>
                </a:ext>
              </a:extLst>
            </p:cNvPr>
            <p:cNvSpPr/>
            <p:nvPr/>
          </p:nvSpPr>
          <p:spPr>
            <a:xfrm>
              <a:off x="3214468" y="2499491"/>
              <a:ext cx="1956863" cy="143546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426658"/>
                <a:gd name="connsiteX1" fmla="*/ 1247320 w 1939102"/>
                <a:gd name="connsiteY1" fmla="*/ 1426658 h 1426658"/>
                <a:gd name="connsiteX2" fmla="*/ 1939102 w 1939102"/>
                <a:gd name="connsiteY2" fmla="*/ 307659 h 1426658"/>
              </a:gdLst>
              <a:ahLst/>
              <a:cxnLst>
                <a:cxn ang="0">
                  <a:pos x="connsiteX0" y="connsiteY0"/>
                </a:cxn>
                <a:cxn ang="0">
                  <a:pos x="connsiteX1" y="connsiteY1"/>
                </a:cxn>
                <a:cxn ang="0">
                  <a:pos x="connsiteX2" y="connsiteY2"/>
                </a:cxn>
              </a:cxnLst>
              <a:rect l="l" t="t" r="r" b="b"/>
              <a:pathLst>
                <a:path w="1939102" h="1426658">
                  <a:moveTo>
                    <a:pt x="0" y="0"/>
                  </a:moveTo>
                  <a:lnTo>
                    <a:pt x="1247320" y="1426658"/>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0" name="フリーフォーム 419">
              <a:extLst>
                <a:ext uri="{FF2B5EF4-FFF2-40B4-BE49-F238E27FC236}">
                  <a16:creationId xmlns:a16="http://schemas.microsoft.com/office/drawing/2014/main" id="{9ED38651-5691-9448-8E88-2B3D80DBDE0E}"/>
                </a:ext>
              </a:extLst>
            </p:cNvPr>
            <p:cNvSpPr/>
            <p:nvPr/>
          </p:nvSpPr>
          <p:spPr>
            <a:xfrm>
              <a:off x="4484714" y="2354724"/>
              <a:ext cx="1405483" cy="1580227"/>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673157 w 1392728"/>
                <a:gd name="connsiteY0" fmla="*/ 446810 h 1570538"/>
                <a:gd name="connsiteX1" fmla="*/ 0 w 1392728"/>
                <a:gd name="connsiteY1" fmla="*/ 1570538 h 1570538"/>
                <a:gd name="connsiteX2" fmla="*/ 1392728 w 1392728"/>
                <a:gd name="connsiteY2" fmla="*/ 0 h 1570538"/>
              </a:gdLst>
              <a:ahLst/>
              <a:cxnLst>
                <a:cxn ang="0">
                  <a:pos x="connsiteX0" y="connsiteY0"/>
                </a:cxn>
                <a:cxn ang="0">
                  <a:pos x="connsiteX1" y="connsiteY1"/>
                </a:cxn>
                <a:cxn ang="0">
                  <a:pos x="connsiteX2" y="connsiteY2"/>
                </a:cxn>
              </a:cxnLst>
              <a:rect l="l" t="t" r="r" b="b"/>
              <a:pathLst>
                <a:path w="1392728" h="1570538">
                  <a:moveTo>
                    <a:pt x="673157" y="446810"/>
                  </a:moveTo>
                  <a:lnTo>
                    <a:pt x="0" y="1570538"/>
                  </a:lnTo>
                  <a:lnTo>
                    <a:pt x="1392728"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24" name="正方形/長方形 323">
              <a:extLst>
                <a:ext uri="{FF2B5EF4-FFF2-40B4-BE49-F238E27FC236}">
                  <a16:creationId xmlns:a16="http://schemas.microsoft.com/office/drawing/2014/main" id="{F5A40BC2-572C-9142-9239-0FBF67970118}"/>
                </a:ext>
              </a:extLst>
            </p:cNvPr>
            <p:cNvSpPr/>
            <p:nvPr/>
          </p:nvSpPr>
          <p:spPr>
            <a:xfrm>
              <a:off x="3496067" y="1225747"/>
              <a:ext cx="2160240" cy="16561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2" name="正方形/長方形 431">
              <a:extLst>
                <a:ext uri="{FF2B5EF4-FFF2-40B4-BE49-F238E27FC236}">
                  <a16:creationId xmlns:a16="http://schemas.microsoft.com/office/drawing/2014/main" id="{488E7C4C-F014-B24E-B47E-9EE67E96BAD0}"/>
                </a:ext>
              </a:extLst>
            </p:cNvPr>
            <p:cNvSpPr/>
            <p:nvPr/>
          </p:nvSpPr>
          <p:spPr>
            <a:xfrm rot="552071">
              <a:off x="3307261" y="2354199"/>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2" name="テキスト ボックス 441">
              <a:extLst>
                <a:ext uri="{FF2B5EF4-FFF2-40B4-BE49-F238E27FC236}">
                  <a16:creationId xmlns:a16="http://schemas.microsoft.com/office/drawing/2014/main" id="{18219301-04FA-8E48-BEF8-D6A001908EB0}"/>
                </a:ext>
              </a:extLst>
            </p:cNvPr>
            <p:cNvSpPr txBox="1"/>
            <p:nvPr/>
          </p:nvSpPr>
          <p:spPr>
            <a:xfrm rot="462255">
              <a:off x="3912917" y="1913968"/>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6" name="テキスト ボックス 35">
              <a:extLst>
                <a:ext uri="{FF2B5EF4-FFF2-40B4-BE49-F238E27FC236}">
                  <a16:creationId xmlns:a16="http://schemas.microsoft.com/office/drawing/2014/main" id="{2E976A54-39E0-A140-89CB-507CC07E47B4}"/>
                </a:ext>
              </a:extLst>
            </p:cNvPr>
            <p:cNvSpPr txBox="1"/>
            <p:nvPr/>
          </p:nvSpPr>
          <p:spPr>
            <a:xfrm rot="462255">
              <a:off x="3861300" y="2781578"/>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5" name="グループ化 4">
              <a:extLst>
                <a:ext uri="{FF2B5EF4-FFF2-40B4-BE49-F238E27FC236}">
                  <a16:creationId xmlns:a16="http://schemas.microsoft.com/office/drawing/2014/main" id="{CC59C728-EB21-F747-A337-778B63E8FF3A}"/>
                </a:ext>
              </a:extLst>
            </p:cNvPr>
            <p:cNvGrpSpPr/>
            <p:nvPr/>
          </p:nvGrpSpPr>
          <p:grpSpPr>
            <a:xfrm>
              <a:off x="5145388" y="1599896"/>
              <a:ext cx="504485" cy="797190"/>
              <a:chOff x="3346860" y="2930298"/>
              <a:chExt cx="721101" cy="1092191"/>
            </a:xfrm>
          </p:grpSpPr>
          <p:sp>
            <p:nvSpPr>
              <p:cNvPr id="64" name="角丸四角形 63">
                <a:extLst>
                  <a:ext uri="{FF2B5EF4-FFF2-40B4-BE49-F238E27FC236}">
                    <a16:creationId xmlns:a16="http://schemas.microsoft.com/office/drawing/2014/main" id="{B6A8CE2F-094D-164A-A4AC-912F629D8017}"/>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65" name="図形グループ 309">
                <a:extLst>
                  <a:ext uri="{FF2B5EF4-FFF2-40B4-BE49-F238E27FC236}">
                    <a16:creationId xmlns:a16="http://schemas.microsoft.com/office/drawing/2014/main" id="{234746FD-EB7A-994E-ADD3-B7058B6D8D64}"/>
                  </a:ext>
                </a:extLst>
              </p:cNvPr>
              <p:cNvGrpSpPr/>
              <p:nvPr/>
            </p:nvGrpSpPr>
            <p:grpSpPr>
              <a:xfrm>
                <a:off x="3430264" y="3440050"/>
                <a:ext cx="232617" cy="95895"/>
                <a:chOff x="6769100" y="1390650"/>
                <a:chExt cx="317500" cy="157483"/>
              </a:xfrm>
            </p:grpSpPr>
            <p:sp>
              <p:nvSpPr>
                <p:cNvPr id="66" name="正方形/長方形 65">
                  <a:extLst>
                    <a:ext uri="{FF2B5EF4-FFF2-40B4-BE49-F238E27FC236}">
                      <a16:creationId xmlns:a16="http://schemas.microsoft.com/office/drawing/2014/main" id="{B15089C8-AE4F-D24E-9AF7-56FFD3145B6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円/楕円 66">
                  <a:extLst>
                    <a:ext uri="{FF2B5EF4-FFF2-40B4-BE49-F238E27FC236}">
                      <a16:creationId xmlns:a16="http://schemas.microsoft.com/office/drawing/2014/main" id="{22DC0460-F255-5146-8D0F-84C60E1762B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8" name="直線コネクタ 67">
                  <a:extLst>
                    <a:ext uri="{FF2B5EF4-FFF2-40B4-BE49-F238E27FC236}">
                      <a16:creationId xmlns:a16="http://schemas.microsoft.com/office/drawing/2014/main" id="{9FCB0D82-4A92-594F-8BE9-BC757CDEE74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330">
                <a:extLst>
                  <a:ext uri="{FF2B5EF4-FFF2-40B4-BE49-F238E27FC236}">
                    <a16:creationId xmlns:a16="http://schemas.microsoft.com/office/drawing/2014/main" id="{C176E3B4-56CC-AA49-BD31-106EF73C40FC}"/>
                  </a:ext>
                </a:extLst>
              </p:cNvPr>
              <p:cNvGrpSpPr/>
              <p:nvPr/>
            </p:nvGrpSpPr>
            <p:grpSpPr>
              <a:xfrm>
                <a:off x="3432234" y="3586980"/>
                <a:ext cx="232617" cy="95895"/>
                <a:chOff x="6769100" y="1390650"/>
                <a:chExt cx="317500" cy="157483"/>
              </a:xfrm>
            </p:grpSpPr>
            <p:sp>
              <p:nvSpPr>
                <p:cNvPr id="70" name="正方形/長方形 69">
                  <a:extLst>
                    <a:ext uri="{FF2B5EF4-FFF2-40B4-BE49-F238E27FC236}">
                      <a16:creationId xmlns:a16="http://schemas.microsoft.com/office/drawing/2014/main" id="{BF1AE523-7E06-8444-A87E-77A86FDB07E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円/楕円 70">
                  <a:extLst>
                    <a:ext uri="{FF2B5EF4-FFF2-40B4-BE49-F238E27FC236}">
                      <a16:creationId xmlns:a16="http://schemas.microsoft.com/office/drawing/2014/main" id="{06A0EACC-D08A-8341-9366-8DC45DB4073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2" name="直線コネクタ 71">
                  <a:extLst>
                    <a:ext uri="{FF2B5EF4-FFF2-40B4-BE49-F238E27FC236}">
                      <a16:creationId xmlns:a16="http://schemas.microsoft.com/office/drawing/2014/main" id="{83DED0F1-0BCC-B749-8EE4-599FFBC52A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355">
                <a:extLst>
                  <a:ext uri="{FF2B5EF4-FFF2-40B4-BE49-F238E27FC236}">
                    <a16:creationId xmlns:a16="http://schemas.microsoft.com/office/drawing/2014/main" id="{6FD2FFF0-AA03-9744-BB3F-CD2A94EC58ED}"/>
                  </a:ext>
                </a:extLst>
              </p:cNvPr>
              <p:cNvGrpSpPr/>
              <p:nvPr/>
            </p:nvGrpSpPr>
            <p:grpSpPr>
              <a:xfrm>
                <a:off x="3710995" y="3589521"/>
                <a:ext cx="232617" cy="95895"/>
                <a:chOff x="6769100" y="1390650"/>
                <a:chExt cx="317500" cy="157483"/>
              </a:xfrm>
            </p:grpSpPr>
            <p:sp>
              <p:nvSpPr>
                <p:cNvPr id="74" name="正方形/長方形 73">
                  <a:extLst>
                    <a:ext uri="{FF2B5EF4-FFF2-40B4-BE49-F238E27FC236}">
                      <a16:creationId xmlns:a16="http://schemas.microsoft.com/office/drawing/2014/main" id="{909A8665-3175-6545-9A1A-7FE0A8DEC58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a:extLst>
                    <a:ext uri="{FF2B5EF4-FFF2-40B4-BE49-F238E27FC236}">
                      <a16:creationId xmlns:a16="http://schemas.microsoft.com/office/drawing/2014/main" id="{7FF1BFF1-EC2B-5845-A13D-69EE017096A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a:extLst>
                    <a:ext uri="{FF2B5EF4-FFF2-40B4-BE49-F238E27FC236}">
                      <a16:creationId xmlns:a16="http://schemas.microsoft.com/office/drawing/2014/main" id="{48EA6D69-E39E-E544-A0C5-C71BBC4B9B4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7" name="フローチャート: 磁気ディスク 76">
                <a:extLst>
                  <a:ext uri="{FF2B5EF4-FFF2-40B4-BE49-F238E27FC236}">
                    <a16:creationId xmlns:a16="http://schemas.microsoft.com/office/drawing/2014/main" id="{FB429377-0EB1-7941-A705-A8134BC2AB55}"/>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369">
                <a:extLst>
                  <a:ext uri="{FF2B5EF4-FFF2-40B4-BE49-F238E27FC236}">
                    <a16:creationId xmlns:a16="http://schemas.microsoft.com/office/drawing/2014/main" id="{1F641936-0F97-3F4E-9E42-A70476663146}"/>
                  </a:ext>
                </a:extLst>
              </p:cNvPr>
              <p:cNvGrpSpPr/>
              <p:nvPr/>
            </p:nvGrpSpPr>
            <p:grpSpPr>
              <a:xfrm>
                <a:off x="3346860" y="2940723"/>
                <a:ext cx="384888" cy="275693"/>
                <a:chOff x="758730" y="3198675"/>
                <a:chExt cx="806939" cy="688305"/>
              </a:xfrm>
            </p:grpSpPr>
            <p:sp>
              <p:nvSpPr>
                <p:cNvPr id="79" name="正方形/長方形 78">
                  <a:extLst>
                    <a:ext uri="{FF2B5EF4-FFF2-40B4-BE49-F238E27FC236}">
                      <a16:creationId xmlns:a16="http://schemas.microsoft.com/office/drawing/2014/main" id="{CCBDA685-4E0C-3C4D-B9F9-C29239BD8DF9}"/>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a:extLst>
                    <a:ext uri="{FF2B5EF4-FFF2-40B4-BE49-F238E27FC236}">
                      <a16:creationId xmlns:a16="http://schemas.microsoft.com/office/drawing/2014/main" id="{4501F0F6-B17D-4846-A09C-CFC2A1B0D85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a:extLst>
                    <a:ext uri="{FF2B5EF4-FFF2-40B4-BE49-F238E27FC236}">
                      <a16:creationId xmlns:a16="http://schemas.microsoft.com/office/drawing/2014/main" id="{9228F4AB-7B23-2E4C-9423-9EE4E1B9603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台形 81">
                  <a:extLst>
                    <a:ext uri="{FF2B5EF4-FFF2-40B4-BE49-F238E27FC236}">
                      <a16:creationId xmlns:a16="http://schemas.microsoft.com/office/drawing/2014/main" id="{B44CB4C4-B9F3-EF44-A795-E33284A04E7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3" name="図形グループ 399">
                <a:extLst>
                  <a:ext uri="{FF2B5EF4-FFF2-40B4-BE49-F238E27FC236}">
                    <a16:creationId xmlns:a16="http://schemas.microsoft.com/office/drawing/2014/main" id="{43C8BF0D-4592-E447-92C4-0FA77F6CB13D}"/>
                  </a:ext>
                </a:extLst>
              </p:cNvPr>
              <p:cNvGrpSpPr/>
              <p:nvPr/>
            </p:nvGrpSpPr>
            <p:grpSpPr>
              <a:xfrm>
                <a:off x="3771544" y="2930298"/>
                <a:ext cx="296417" cy="283093"/>
                <a:chOff x="2667295" y="1059799"/>
                <a:chExt cx="681672" cy="722281"/>
              </a:xfrm>
            </p:grpSpPr>
            <p:sp>
              <p:nvSpPr>
                <p:cNvPr id="84" name="角丸四角形 83">
                  <a:extLst>
                    <a:ext uri="{FF2B5EF4-FFF2-40B4-BE49-F238E27FC236}">
                      <a16:creationId xmlns:a16="http://schemas.microsoft.com/office/drawing/2014/main" id="{1348C918-2938-A34B-A178-B4D636291E2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a:extLst>
                    <a:ext uri="{FF2B5EF4-FFF2-40B4-BE49-F238E27FC236}">
                      <a16:creationId xmlns:a16="http://schemas.microsoft.com/office/drawing/2014/main" id="{B79EFF9C-93FB-2E45-B196-97BA34D55AA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86" name="フローチャート: 磁気ディスク 85">
                <a:extLst>
                  <a:ext uri="{FF2B5EF4-FFF2-40B4-BE49-F238E27FC236}">
                    <a16:creationId xmlns:a16="http://schemas.microsoft.com/office/drawing/2014/main" id="{D68E5821-7182-6B41-B440-5D9845A1FE7C}"/>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87" name="図形グループ 399">
                <a:extLst>
                  <a:ext uri="{FF2B5EF4-FFF2-40B4-BE49-F238E27FC236}">
                    <a16:creationId xmlns:a16="http://schemas.microsoft.com/office/drawing/2014/main" id="{6333BE84-DC48-194D-A92F-464C0CB6346C}"/>
                  </a:ext>
                </a:extLst>
              </p:cNvPr>
              <p:cNvGrpSpPr/>
              <p:nvPr/>
            </p:nvGrpSpPr>
            <p:grpSpPr>
              <a:xfrm>
                <a:off x="3771544" y="3212976"/>
                <a:ext cx="296417" cy="283093"/>
                <a:chOff x="2667295" y="1059799"/>
                <a:chExt cx="681672" cy="722281"/>
              </a:xfrm>
            </p:grpSpPr>
            <p:sp>
              <p:nvSpPr>
                <p:cNvPr id="88" name="角丸四角形 87">
                  <a:extLst>
                    <a:ext uri="{FF2B5EF4-FFF2-40B4-BE49-F238E27FC236}">
                      <a16:creationId xmlns:a16="http://schemas.microsoft.com/office/drawing/2014/main" id="{8C593548-FAF1-254E-A6E9-275D8CE89FD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9" name="図 88">
                  <a:extLst>
                    <a:ext uri="{FF2B5EF4-FFF2-40B4-BE49-F238E27FC236}">
                      <a16:creationId xmlns:a16="http://schemas.microsoft.com/office/drawing/2014/main" id="{D6694021-B6C8-A645-A18D-F79FAE0DE9C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grpSp>
      <p:grpSp>
        <p:nvGrpSpPr>
          <p:cNvPr id="17" name="グループ化 16">
            <a:extLst>
              <a:ext uri="{FF2B5EF4-FFF2-40B4-BE49-F238E27FC236}">
                <a16:creationId xmlns:a16="http://schemas.microsoft.com/office/drawing/2014/main" id="{F8377D4B-D22D-C94E-98AF-CB29EF3F048B}"/>
              </a:ext>
            </a:extLst>
          </p:cNvPr>
          <p:cNvGrpSpPr/>
          <p:nvPr/>
        </p:nvGrpSpPr>
        <p:grpSpPr>
          <a:xfrm>
            <a:off x="5501663" y="1585787"/>
            <a:ext cx="2675729" cy="2639343"/>
            <a:chOff x="5501663" y="1585787"/>
            <a:chExt cx="2675729" cy="2639343"/>
          </a:xfrm>
        </p:grpSpPr>
        <p:sp>
          <p:nvSpPr>
            <p:cNvPr id="326" name="正方形/長方形 325">
              <a:extLst>
                <a:ext uri="{FF2B5EF4-FFF2-40B4-BE49-F238E27FC236}">
                  <a16:creationId xmlns:a16="http://schemas.microsoft.com/office/drawing/2014/main" id="{5DAB3762-D765-B549-9C18-282B28356CA2}"/>
                </a:ext>
              </a:extLst>
            </p:cNvPr>
            <p:cNvSpPr/>
            <p:nvPr/>
          </p:nvSpPr>
          <p:spPr>
            <a:xfrm>
              <a:off x="5764319" y="1585787"/>
              <a:ext cx="2160240" cy="1656184"/>
            </a:xfrm>
            <a:prstGeom prst="rect">
              <a:avLst/>
            </a:prstGeom>
            <a:solidFill>
              <a:srgbClr val="0070C0"/>
            </a:solidFill>
            <a:ln>
              <a:noFill/>
            </a:ln>
            <a:effectLst>
              <a:outerShdw blurRad="50800" dist="38100" dir="2700000" algn="tl" rotWithShape="0">
                <a:prstClr val="black">
                  <a:alpha val="40000"/>
                </a:prstClr>
              </a:outerShdw>
            </a:effectLst>
            <a:scene3d>
              <a:camera prst="isometricOffAxis2Top"/>
              <a:lightRig rig="balanced" dir="t"/>
            </a:scene3d>
            <a:sp3d>
              <a:bevelT w="0" h="381000"/>
            </a:sp3d>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グループ化 7">
              <a:extLst>
                <a:ext uri="{FF2B5EF4-FFF2-40B4-BE49-F238E27FC236}">
                  <a16:creationId xmlns:a16="http://schemas.microsoft.com/office/drawing/2014/main" id="{BC4F13CD-6020-1948-9D5E-9E92AA8AE85E}"/>
                </a:ext>
              </a:extLst>
            </p:cNvPr>
            <p:cNvGrpSpPr/>
            <p:nvPr/>
          </p:nvGrpSpPr>
          <p:grpSpPr>
            <a:xfrm>
              <a:off x="5501663" y="1974371"/>
              <a:ext cx="2675729" cy="2250759"/>
              <a:chOff x="5501663" y="1974371"/>
              <a:chExt cx="2675729" cy="2250759"/>
            </a:xfrm>
          </p:grpSpPr>
          <p:sp>
            <p:nvSpPr>
              <p:cNvPr id="421" name="フリーフォーム 420">
                <a:extLst>
                  <a:ext uri="{FF2B5EF4-FFF2-40B4-BE49-F238E27FC236}">
                    <a16:creationId xmlns:a16="http://schemas.microsoft.com/office/drawing/2014/main" id="{23AE89E7-8F5F-FE4A-A60C-D5B1C8D88F42}"/>
                  </a:ext>
                </a:extLst>
              </p:cNvPr>
              <p:cNvSpPr/>
              <p:nvPr/>
            </p:nvSpPr>
            <p:spPr>
              <a:xfrm>
                <a:off x="5501663" y="2847180"/>
                <a:ext cx="1956863" cy="1377950"/>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939102"/>
                  <a:gd name="connsiteY0" fmla="*/ 0 h 1369501"/>
                  <a:gd name="connsiteX1" fmla="*/ 745830 w 1939102"/>
                  <a:gd name="connsiteY1" fmla="*/ 1369501 h 1369501"/>
                  <a:gd name="connsiteX2" fmla="*/ 1939102 w 1939102"/>
                  <a:gd name="connsiteY2" fmla="*/ 307659 h 1369501"/>
                </a:gdLst>
                <a:ahLst/>
                <a:cxnLst>
                  <a:cxn ang="0">
                    <a:pos x="connsiteX0" y="connsiteY0"/>
                  </a:cxn>
                  <a:cxn ang="0">
                    <a:pos x="connsiteX1" y="connsiteY1"/>
                  </a:cxn>
                  <a:cxn ang="0">
                    <a:pos x="connsiteX2" y="connsiteY2"/>
                  </a:cxn>
                </a:cxnLst>
                <a:rect l="l" t="t" r="r" b="b"/>
                <a:pathLst>
                  <a:path w="1939102" h="1369501">
                    <a:moveTo>
                      <a:pt x="0" y="0"/>
                    </a:moveTo>
                    <a:lnTo>
                      <a:pt x="745830" y="1369501"/>
                    </a:lnTo>
                    <a:lnTo>
                      <a:pt x="1939102" y="307659"/>
                    </a:lnTo>
                  </a:path>
                </a:pathLst>
              </a:custGeom>
              <a:solidFill>
                <a:srgbClr val="93CDDD">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22" name="フリーフォーム 421">
                <a:extLst>
                  <a:ext uri="{FF2B5EF4-FFF2-40B4-BE49-F238E27FC236}">
                    <a16:creationId xmlns:a16="http://schemas.microsoft.com/office/drawing/2014/main" id="{6715C031-00A1-4949-8318-8D2ACFD6DA20}"/>
                  </a:ext>
                </a:extLst>
              </p:cNvPr>
              <p:cNvSpPr/>
              <p:nvPr/>
            </p:nvSpPr>
            <p:spPr>
              <a:xfrm>
                <a:off x="6271575" y="2702413"/>
                <a:ext cx="1905817" cy="1511215"/>
              </a:xfrm>
              <a:custGeom>
                <a:avLst/>
                <a:gdLst>
                  <a:gd name="connsiteX0" fmla="*/ 0 w 2679940"/>
                  <a:gd name="connsiteY0" fmla="*/ 161026 h 1656272"/>
                  <a:gd name="connsiteX1" fmla="*/ 1805797 w 2679940"/>
                  <a:gd name="connsiteY1" fmla="*/ 1656272 h 1656272"/>
                  <a:gd name="connsiteX2" fmla="*/ 2679940 w 2679940"/>
                  <a:gd name="connsiteY2" fmla="*/ 0 h 1656272"/>
                  <a:gd name="connsiteX0" fmla="*/ 0 w 1939102"/>
                  <a:gd name="connsiteY0" fmla="*/ 0 h 1495246"/>
                  <a:gd name="connsiteX1" fmla="*/ 1805797 w 1939102"/>
                  <a:gd name="connsiteY1" fmla="*/ 1495246 h 1495246"/>
                  <a:gd name="connsiteX2" fmla="*/ 1939102 w 1939102"/>
                  <a:gd name="connsiteY2" fmla="*/ 307659 h 1495246"/>
                  <a:gd name="connsiteX0" fmla="*/ 0 w 1805797"/>
                  <a:gd name="connsiteY0" fmla="*/ 149595 h 1644841"/>
                  <a:gd name="connsiteX1" fmla="*/ 1805797 w 1805797"/>
                  <a:gd name="connsiteY1" fmla="*/ 1644841 h 1644841"/>
                  <a:gd name="connsiteX2" fmla="*/ 1466106 w 1805797"/>
                  <a:gd name="connsiteY2" fmla="*/ 0 h 1644841"/>
                  <a:gd name="connsiteX0" fmla="*/ 0 w 1059262"/>
                  <a:gd name="connsiteY0" fmla="*/ 446810 h 1644841"/>
                  <a:gd name="connsiteX1" fmla="*/ 1059262 w 1059262"/>
                  <a:gd name="connsiteY1" fmla="*/ 1644841 h 1644841"/>
                  <a:gd name="connsiteX2" fmla="*/ 719571 w 1059262"/>
                  <a:gd name="connsiteY2" fmla="*/ 0 h 1644841"/>
                  <a:gd name="connsiteX0" fmla="*/ 126078 w 845650"/>
                  <a:gd name="connsiteY0" fmla="*/ 446810 h 1650557"/>
                  <a:gd name="connsiteX1" fmla="*/ 0 w 845650"/>
                  <a:gd name="connsiteY1" fmla="*/ 1650557 h 1650557"/>
                  <a:gd name="connsiteX2" fmla="*/ 845649 w 845650"/>
                  <a:gd name="connsiteY2" fmla="*/ 0 h 1650557"/>
                  <a:gd name="connsiteX0" fmla="*/ 1168950 w 1888521"/>
                  <a:gd name="connsiteY0" fmla="*/ 446810 h 1501949"/>
                  <a:gd name="connsiteX1" fmla="*/ 0 w 1888521"/>
                  <a:gd name="connsiteY1" fmla="*/ 1501949 h 1501949"/>
                  <a:gd name="connsiteX2" fmla="*/ 1888521 w 1888521"/>
                  <a:gd name="connsiteY2" fmla="*/ 0 h 1501949"/>
                </a:gdLst>
                <a:ahLst/>
                <a:cxnLst>
                  <a:cxn ang="0">
                    <a:pos x="connsiteX0" y="connsiteY0"/>
                  </a:cxn>
                  <a:cxn ang="0">
                    <a:pos x="connsiteX1" y="connsiteY1"/>
                  </a:cxn>
                  <a:cxn ang="0">
                    <a:pos x="connsiteX2" y="connsiteY2"/>
                  </a:cxn>
                </a:cxnLst>
                <a:rect l="l" t="t" r="r" b="b"/>
                <a:pathLst>
                  <a:path w="1888521" h="1501949">
                    <a:moveTo>
                      <a:pt x="1168950" y="446810"/>
                    </a:moveTo>
                    <a:lnTo>
                      <a:pt x="0" y="1501949"/>
                    </a:lnTo>
                    <a:lnTo>
                      <a:pt x="1888521" y="0"/>
                    </a:lnTo>
                  </a:path>
                </a:pathLst>
              </a:custGeom>
              <a:solidFill>
                <a:schemeClr val="accent1">
                  <a:lumMod val="20000"/>
                  <a:lumOff val="8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33" name="正方形/長方形 432">
                <a:extLst>
                  <a:ext uri="{FF2B5EF4-FFF2-40B4-BE49-F238E27FC236}">
                    <a16:creationId xmlns:a16="http://schemas.microsoft.com/office/drawing/2014/main" id="{274EEB4D-EF44-F343-853B-FC8EAFA5CE1F}"/>
                  </a:ext>
                </a:extLst>
              </p:cNvPr>
              <p:cNvSpPr/>
              <p:nvPr/>
            </p:nvSpPr>
            <p:spPr>
              <a:xfrm rot="552071">
                <a:off x="5596511" y="2711178"/>
                <a:ext cx="1851789" cy="246221"/>
              </a:xfrm>
              <a:prstGeom prst="rect">
                <a:avLst/>
              </a:prstGeom>
              <a:noFill/>
            </p:spPr>
            <p:txBody>
              <a:bodyPr wrap="non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使用する機能と構成の組合せ</a:t>
                </a:r>
                <a:endParaRPr lang="ja-JP" altLang="en-US" sz="1000" dirty="0">
                  <a:solidFill>
                    <a:schemeClr val="bg1"/>
                  </a:solidFill>
                  <a:latin typeface="Meiryo" panose="020B0604030504040204" pitchFamily="34" charset="-128"/>
                  <a:ea typeface="Meiryo" panose="020B0604030504040204" pitchFamily="34" charset="-128"/>
                </a:endParaRPr>
              </a:p>
            </p:txBody>
          </p:sp>
          <p:sp>
            <p:nvSpPr>
              <p:cNvPr id="443" name="テキスト ボックス 442">
                <a:extLst>
                  <a:ext uri="{FF2B5EF4-FFF2-40B4-BE49-F238E27FC236}">
                    <a16:creationId xmlns:a16="http://schemas.microsoft.com/office/drawing/2014/main" id="{C92CAFF9-7A96-E043-8D8A-90B28FE8F52B}"/>
                  </a:ext>
                </a:extLst>
              </p:cNvPr>
              <p:cNvSpPr txBox="1"/>
              <p:nvPr/>
            </p:nvSpPr>
            <p:spPr>
              <a:xfrm rot="462255">
                <a:off x="6171567" y="2241415"/>
                <a:ext cx="1338828"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t>実質的機能</a:t>
                </a:r>
              </a:p>
            </p:txBody>
          </p:sp>
          <p:sp>
            <p:nvSpPr>
              <p:cNvPr id="37" name="テキスト ボックス 36">
                <a:extLst>
                  <a:ext uri="{FF2B5EF4-FFF2-40B4-BE49-F238E27FC236}">
                    <a16:creationId xmlns:a16="http://schemas.microsoft.com/office/drawing/2014/main" id="{FE14EFB5-8F55-B343-BC10-077ED2056A09}"/>
                  </a:ext>
                </a:extLst>
              </p:cNvPr>
              <p:cNvSpPr txBox="1"/>
              <p:nvPr/>
            </p:nvSpPr>
            <p:spPr>
              <a:xfrm rot="462255">
                <a:off x="5996773" y="3122284"/>
                <a:ext cx="877163" cy="369332"/>
              </a:xfrm>
              <a:prstGeom prst="rect">
                <a:avLst/>
              </a:prstGeom>
              <a:noFill/>
            </p:spPr>
            <p:txBody>
              <a:bodyPr wrap="none" rtlCol="0">
                <a:spAutoFit/>
              </a:bodyPr>
              <a:lstStyle>
                <a:defPPr>
                  <a:defRPr lang="ja-JP"/>
                </a:defPPr>
                <a:lvl1pPr>
                  <a:defRPr>
                    <a:solidFill>
                      <a:schemeClr val="bg1"/>
                    </a:solidFill>
                    <a:latin typeface="Meiryo" panose="020B0604030504040204" pitchFamily="34" charset="-128"/>
                    <a:ea typeface="Meiryo" panose="020B0604030504040204" pitchFamily="34" charset="-128"/>
                  </a:defRPr>
                </a:lvl1pPr>
              </a:lstStyle>
              <a:p>
                <a:r>
                  <a:rPr lang="ja-JP" altLang="en-US">
                    <a:solidFill>
                      <a:schemeClr val="accent6">
                        <a:lumMod val="50000"/>
                      </a:schemeClr>
                    </a:solidFill>
                  </a:rPr>
                  <a:t>仮想化</a:t>
                </a:r>
              </a:p>
            </p:txBody>
          </p:sp>
          <p:grpSp>
            <p:nvGrpSpPr>
              <p:cNvPr id="7" name="グループ化 6">
                <a:extLst>
                  <a:ext uri="{FF2B5EF4-FFF2-40B4-BE49-F238E27FC236}">
                    <a16:creationId xmlns:a16="http://schemas.microsoft.com/office/drawing/2014/main" id="{1A6E0B27-F342-B043-9E9D-595A7A7BD35F}"/>
                  </a:ext>
                </a:extLst>
              </p:cNvPr>
              <p:cNvGrpSpPr/>
              <p:nvPr/>
            </p:nvGrpSpPr>
            <p:grpSpPr>
              <a:xfrm>
                <a:off x="7502574" y="1974371"/>
                <a:ext cx="504485" cy="805261"/>
                <a:chOff x="4241511" y="2933993"/>
                <a:chExt cx="721101" cy="1103249"/>
              </a:xfrm>
            </p:grpSpPr>
            <p:sp>
              <p:nvSpPr>
                <p:cNvPr id="90" name="角丸四角形 89">
                  <a:extLst>
                    <a:ext uri="{FF2B5EF4-FFF2-40B4-BE49-F238E27FC236}">
                      <a16:creationId xmlns:a16="http://schemas.microsoft.com/office/drawing/2014/main" id="{2A8E16B9-EF0E-DB46-BA4B-29D6F09BA2FA}"/>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1" name="図形グループ 309">
                  <a:extLst>
                    <a:ext uri="{FF2B5EF4-FFF2-40B4-BE49-F238E27FC236}">
                      <a16:creationId xmlns:a16="http://schemas.microsoft.com/office/drawing/2014/main" id="{EE1A2061-B0AA-1C4B-913D-8CC09A02C623}"/>
                    </a:ext>
                  </a:extLst>
                </p:cNvPr>
                <p:cNvGrpSpPr/>
                <p:nvPr/>
              </p:nvGrpSpPr>
              <p:grpSpPr>
                <a:xfrm>
                  <a:off x="4324915" y="3443745"/>
                  <a:ext cx="232617" cy="95895"/>
                  <a:chOff x="6769100" y="1390650"/>
                  <a:chExt cx="317500" cy="157483"/>
                </a:xfrm>
              </p:grpSpPr>
              <p:sp>
                <p:nvSpPr>
                  <p:cNvPr id="92" name="正方形/長方形 91">
                    <a:extLst>
                      <a:ext uri="{FF2B5EF4-FFF2-40B4-BE49-F238E27FC236}">
                        <a16:creationId xmlns:a16="http://schemas.microsoft.com/office/drawing/2014/main" id="{A77DE0D4-7FB0-3849-85E9-73352821666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円/楕円 92">
                    <a:extLst>
                      <a:ext uri="{FF2B5EF4-FFF2-40B4-BE49-F238E27FC236}">
                        <a16:creationId xmlns:a16="http://schemas.microsoft.com/office/drawing/2014/main" id="{0FBCEE0F-8C02-A340-BC9E-46CFAC9F110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4" name="直線コネクタ 93">
                    <a:extLst>
                      <a:ext uri="{FF2B5EF4-FFF2-40B4-BE49-F238E27FC236}">
                        <a16:creationId xmlns:a16="http://schemas.microsoft.com/office/drawing/2014/main" id="{7BFA2185-739A-6646-BBF4-F0A1FC4E692A}"/>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330">
                  <a:extLst>
                    <a:ext uri="{FF2B5EF4-FFF2-40B4-BE49-F238E27FC236}">
                      <a16:creationId xmlns:a16="http://schemas.microsoft.com/office/drawing/2014/main" id="{3459C1F5-08B6-8A40-90B0-26C18A3B4392}"/>
                    </a:ext>
                  </a:extLst>
                </p:cNvPr>
                <p:cNvGrpSpPr/>
                <p:nvPr/>
              </p:nvGrpSpPr>
              <p:grpSpPr>
                <a:xfrm>
                  <a:off x="4326885" y="3590675"/>
                  <a:ext cx="232617" cy="95895"/>
                  <a:chOff x="6769100" y="1390650"/>
                  <a:chExt cx="317500" cy="157483"/>
                </a:xfrm>
              </p:grpSpPr>
              <p:sp>
                <p:nvSpPr>
                  <p:cNvPr id="96" name="正方形/長方形 95">
                    <a:extLst>
                      <a:ext uri="{FF2B5EF4-FFF2-40B4-BE49-F238E27FC236}">
                        <a16:creationId xmlns:a16="http://schemas.microsoft.com/office/drawing/2014/main" id="{84396A78-45FC-7A47-9996-01D1EE6FA7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円/楕円 96">
                    <a:extLst>
                      <a:ext uri="{FF2B5EF4-FFF2-40B4-BE49-F238E27FC236}">
                        <a16:creationId xmlns:a16="http://schemas.microsoft.com/office/drawing/2014/main" id="{BE36CD6F-90C2-9544-9084-64D1CB02FC8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8" name="直線コネクタ 97">
                    <a:extLst>
                      <a:ext uri="{FF2B5EF4-FFF2-40B4-BE49-F238E27FC236}">
                        <a16:creationId xmlns:a16="http://schemas.microsoft.com/office/drawing/2014/main" id="{C941D65A-ED8D-E341-8EFE-58782D9CB14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355">
                  <a:extLst>
                    <a:ext uri="{FF2B5EF4-FFF2-40B4-BE49-F238E27FC236}">
                      <a16:creationId xmlns:a16="http://schemas.microsoft.com/office/drawing/2014/main" id="{C6C64E4E-0B4A-804F-93C0-E2E77A642A72}"/>
                    </a:ext>
                  </a:extLst>
                </p:cNvPr>
                <p:cNvGrpSpPr/>
                <p:nvPr/>
              </p:nvGrpSpPr>
              <p:grpSpPr>
                <a:xfrm>
                  <a:off x="4605646" y="3593216"/>
                  <a:ext cx="232617" cy="95895"/>
                  <a:chOff x="6769100" y="1390650"/>
                  <a:chExt cx="317500" cy="157483"/>
                </a:xfrm>
              </p:grpSpPr>
              <p:sp>
                <p:nvSpPr>
                  <p:cNvPr id="100" name="正方形/長方形 99">
                    <a:extLst>
                      <a:ext uri="{FF2B5EF4-FFF2-40B4-BE49-F238E27FC236}">
                        <a16:creationId xmlns:a16="http://schemas.microsoft.com/office/drawing/2014/main" id="{1CB081FD-57BE-B44E-A6DD-A3323F7EDED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円/楕円 100">
                    <a:extLst>
                      <a:ext uri="{FF2B5EF4-FFF2-40B4-BE49-F238E27FC236}">
                        <a16:creationId xmlns:a16="http://schemas.microsoft.com/office/drawing/2014/main" id="{4B156E08-7D97-1841-9133-F56F9E0143C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2" name="直線コネクタ 101">
                    <a:extLst>
                      <a:ext uri="{FF2B5EF4-FFF2-40B4-BE49-F238E27FC236}">
                        <a16:creationId xmlns:a16="http://schemas.microsoft.com/office/drawing/2014/main" id="{A79B5793-66FF-4541-8709-A747E6BD52F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3" name="フローチャート: 磁気ディスク 102">
                  <a:extLst>
                    <a:ext uri="{FF2B5EF4-FFF2-40B4-BE49-F238E27FC236}">
                      <a16:creationId xmlns:a16="http://schemas.microsoft.com/office/drawing/2014/main" id="{12896082-4A97-E84B-B7B1-C7870EEE493F}"/>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04" name="図形グループ 369">
                  <a:extLst>
                    <a:ext uri="{FF2B5EF4-FFF2-40B4-BE49-F238E27FC236}">
                      <a16:creationId xmlns:a16="http://schemas.microsoft.com/office/drawing/2014/main" id="{3EC8162C-C370-014D-BD8D-F1565864C65C}"/>
                    </a:ext>
                  </a:extLst>
                </p:cNvPr>
                <p:cNvGrpSpPr/>
                <p:nvPr/>
              </p:nvGrpSpPr>
              <p:grpSpPr>
                <a:xfrm>
                  <a:off x="4241511" y="2944418"/>
                  <a:ext cx="384888" cy="275693"/>
                  <a:chOff x="758730" y="3198675"/>
                  <a:chExt cx="806939" cy="688305"/>
                </a:xfrm>
              </p:grpSpPr>
              <p:sp>
                <p:nvSpPr>
                  <p:cNvPr id="105" name="正方形/長方形 104">
                    <a:extLst>
                      <a:ext uri="{FF2B5EF4-FFF2-40B4-BE49-F238E27FC236}">
                        <a16:creationId xmlns:a16="http://schemas.microsoft.com/office/drawing/2014/main" id="{3B114F89-1FF2-0243-8CDA-A1CDF1FD393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9213A97E-E909-D04C-B2A7-F7E43027A3D8}"/>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3F3302B5-1330-D24E-9660-3E97E1CA009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台形 107">
                    <a:extLst>
                      <a:ext uri="{FF2B5EF4-FFF2-40B4-BE49-F238E27FC236}">
                        <a16:creationId xmlns:a16="http://schemas.microsoft.com/office/drawing/2014/main" id="{2B772870-D9D6-0F40-BE36-01ED28D8B70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399">
                  <a:extLst>
                    <a:ext uri="{FF2B5EF4-FFF2-40B4-BE49-F238E27FC236}">
                      <a16:creationId xmlns:a16="http://schemas.microsoft.com/office/drawing/2014/main" id="{0AD7D3C8-0989-3347-9043-9E7F24CFC771}"/>
                    </a:ext>
                  </a:extLst>
                </p:cNvPr>
                <p:cNvGrpSpPr/>
                <p:nvPr/>
              </p:nvGrpSpPr>
              <p:grpSpPr>
                <a:xfrm>
                  <a:off x="4666195" y="2933993"/>
                  <a:ext cx="296417" cy="283093"/>
                  <a:chOff x="2667295" y="1059799"/>
                  <a:chExt cx="681672" cy="722281"/>
                </a:xfrm>
              </p:grpSpPr>
              <p:sp>
                <p:nvSpPr>
                  <p:cNvPr id="110" name="角丸四角形 109">
                    <a:extLst>
                      <a:ext uri="{FF2B5EF4-FFF2-40B4-BE49-F238E27FC236}">
                        <a16:creationId xmlns:a16="http://schemas.microsoft.com/office/drawing/2014/main" id="{85071263-AC76-E645-9764-F55250311E39}"/>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1" name="図 110">
                    <a:extLst>
                      <a:ext uri="{FF2B5EF4-FFF2-40B4-BE49-F238E27FC236}">
                        <a16:creationId xmlns:a16="http://schemas.microsoft.com/office/drawing/2014/main" id="{668A601B-B09F-1448-A3FE-4835CF6425D2}"/>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12" name="フローチャート: 磁気ディスク 111">
                  <a:extLst>
                    <a:ext uri="{FF2B5EF4-FFF2-40B4-BE49-F238E27FC236}">
                      <a16:creationId xmlns:a16="http://schemas.microsoft.com/office/drawing/2014/main" id="{DDDDDE1D-5928-1C4F-A51E-F26DD8EA11C3}"/>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55">
                  <a:extLst>
                    <a:ext uri="{FF2B5EF4-FFF2-40B4-BE49-F238E27FC236}">
                      <a16:creationId xmlns:a16="http://schemas.microsoft.com/office/drawing/2014/main" id="{591A1E8C-76C9-154D-B6FC-3B8311B1DAF1}"/>
                    </a:ext>
                  </a:extLst>
                </p:cNvPr>
                <p:cNvGrpSpPr/>
                <p:nvPr/>
              </p:nvGrpSpPr>
              <p:grpSpPr>
                <a:xfrm>
                  <a:off x="4605646" y="3443745"/>
                  <a:ext cx="232617" cy="95895"/>
                  <a:chOff x="6769100" y="1390650"/>
                  <a:chExt cx="317500" cy="157483"/>
                </a:xfrm>
              </p:grpSpPr>
              <p:sp>
                <p:nvSpPr>
                  <p:cNvPr id="114" name="正方形/長方形 113">
                    <a:extLst>
                      <a:ext uri="{FF2B5EF4-FFF2-40B4-BE49-F238E27FC236}">
                        <a16:creationId xmlns:a16="http://schemas.microsoft.com/office/drawing/2014/main" id="{819B9978-578D-E94C-8987-EF8537D495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円/楕円 114">
                    <a:extLst>
                      <a:ext uri="{FF2B5EF4-FFF2-40B4-BE49-F238E27FC236}">
                        <a16:creationId xmlns:a16="http://schemas.microsoft.com/office/drawing/2014/main" id="{CC443565-D260-5741-8672-3CB488AB6D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a:extLst>
                      <a:ext uri="{FF2B5EF4-FFF2-40B4-BE49-F238E27FC236}">
                        <a16:creationId xmlns:a16="http://schemas.microsoft.com/office/drawing/2014/main" id="{F3FAB6AF-4DEE-EB48-BE17-67679A3AED6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7" name="図形グループ 309">
                  <a:extLst>
                    <a:ext uri="{FF2B5EF4-FFF2-40B4-BE49-F238E27FC236}">
                      <a16:creationId xmlns:a16="http://schemas.microsoft.com/office/drawing/2014/main" id="{B05D91FB-51FC-1E43-8803-23FE8F881B44}"/>
                    </a:ext>
                  </a:extLst>
                </p:cNvPr>
                <p:cNvGrpSpPr/>
                <p:nvPr/>
              </p:nvGrpSpPr>
              <p:grpSpPr>
                <a:xfrm>
                  <a:off x="4329514" y="3296857"/>
                  <a:ext cx="232617" cy="95895"/>
                  <a:chOff x="6769100" y="1390650"/>
                  <a:chExt cx="317500" cy="157483"/>
                </a:xfrm>
              </p:grpSpPr>
              <p:sp>
                <p:nvSpPr>
                  <p:cNvPr id="118" name="正方形/長方形 117">
                    <a:extLst>
                      <a:ext uri="{FF2B5EF4-FFF2-40B4-BE49-F238E27FC236}">
                        <a16:creationId xmlns:a16="http://schemas.microsoft.com/office/drawing/2014/main" id="{A107FA13-315A-8643-8474-1E90D3DB68C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680F12DA-95EC-D447-BD34-51B8A2459A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0" name="直線コネクタ 119">
                    <a:extLst>
                      <a:ext uri="{FF2B5EF4-FFF2-40B4-BE49-F238E27FC236}">
                        <a16:creationId xmlns:a16="http://schemas.microsoft.com/office/drawing/2014/main" id="{1028B691-7132-1E47-A2AF-775E8DCFA81C}"/>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1" name="図形グループ 355">
                  <a:extLst>
                    <a:ext uri="{FF2B5EF4-FFF2-40B4-BE49-F238E27FC236}">
                      <a16:creationId xmlns:a16="http://schemas.microsoft.com/office/drawing/2014/main" id="{CDCDB6A6-3A41-D142-A426-F4208FD045B6}"/>
                    </a:ext>
                  </a:extLst>
                </p:cNvPr>
                <p:cNvGrpSpPr/>
                <p:nvPr/>
              </p:nvGrpSpPr>
              <p:grpSpPr>
                <a:xfrm>
                  <a:off x="4610245" y="3296857"/>
                  <a:ext cx="232617" cy="95895"/>
                  <a:chOff x="6769100" y="1390650"/>
                  <a:chExt cx="317500" cy="157483"/>
                </a:xfrm>
              </p:grpSpPr>
              <p:sp>
                <p:nvSpPr>
                  <p:cNvPr id="122" name="正方形/長方形 121">
                    <a:extLst>
                      <a:ext uri="{FF2B5EF4-FFF2-40B4-BE49-F238E27FC236}">
                        <a16:creationId xmlns:a16="http://schemas.microsoft.com/office/drawing/2014/main" id="{76182551-CDE8-D647-805E-9F24A01D09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4BC2EA06-8869-094F-B5E0-3891ECD8EF1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4" name="直線コネクタ 123">
                    <a:extLst>
                      <a:ext uri="{FF2B5EF4-FFF2-40B4-BE49-F238E27FC236}">
                        <a16:creationId xmlns:a16="http://schemas.microsoft.com/office/drawing/2014/main" id="{3EB7E844-EE78-E24A-AB4A-DBC5316462B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grpSp>
    </p:spTree>
    <p:extLst>
      <p:ext uri="{BB962C8B-B14F-4D97-AF65-F5344CB8AC3E}">
        <p14:creationId xmlns:p14="http://schemas.microsoft.com/office/powerpoint/2010/main" val="300871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p:tgtEl>
                                          <p:spTgt spid="15"/>
                                        </p:tgtEl>
                                        <p:attrNameLst>
                                          <p:attrName>ppt_x</p:attrName>
                                        </p:attrNameLst>
                                      </p:cBhvr>
                                      <p:tavLst>
                                        <p:tav tm="0">
                                          <p:val>
                                            <p:strVal val="#ppt_x-#ppt_w*1.125000"/>
                                          </p:val>
                                        </p:tav>
                                        <p:tav tm="100000">
                                          <p:val>
                                            <p:strVal val="#ppt_x"/>
                                          </p:val>
                                        </p:tav>
                                      </p:tavLst>
                                    </p:anim>
                                    <p:animEffect transition="in" filter="wipe(right)">
                                      <p:cBhvr>
                                        <p:cTn id="26" dur="500"/>
                                        <p:tgtEl>
                                          <p:spTgt spid="15"/>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437"/>
                                        </p:tgtEl>
                                        <p:attrNameLst>
                                          <p:attrName>style.visibility</p:attrName>
                                        </p:attrNameLst>
                                      </p:cBhvr>
                                      <p:to>
                                        <p:strVal val="visible"/>
                                      </p:to>
                                    </p:set>
                                    <p:anim calcmode="lin" valueType="num">
                                      <p:cBhvr additive="base">
                                        <p:cTn id="29" dur="500"/>
                                        <p:tgtEl>
                                          <p:spTgt spid="437"/>
                                        </p:tgtEl>
                                        <p:attrNameLst>
                                          <p:attrName>ppt_x</p:attrName>
                                        </p:attrNameLst>
                                      </p:cBhvr>
                                      <p:tavLst>
                                        <p:tav tm="0">
                                          <p:val>
                                            <p:strVal val="#ppt_x-#ppt_w*1.125000"/>
                                          </p:val>
                                        </p:tav>
                                        <p:tav tm="100000">
                                          <p:val>
                                            <p:strVal val="#ppt_x"/>
                                          </p:val>
                                        </p:tav>
                                      </p:tavLst>
                                    </p:anim>
                                    <p:animEffect transition="in" filter="wipe(right)">
                                      <p:cBhvr>
                                        <p:cTn id="30" dur="500"/>
                                        <p:tgtEl>
                                          <p:spTgt spid="437"/>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436"/>
                                        </p:tgtEl>
                                        <p:attrNameLst>
                                          <p:attrName>style.visibility</p:attrName>
                                        </p:attrNameLst>
                                      </p:cBhvr>
                                      <p:to>
                                        <p:strVal val="visible"/>
                                      </p:to>
                                    </p:set>
                                    <p:anim calcmode="lin" valueType="num">
                                      <p:cBhvr additive="base">
                                        <p:cTn id="33" dur="500"/>
                                        <p:tgtEl>
                                          <p:spTgt spid="436"/>
                                        </p:tgtEl>
                                        <p:attrNameLst>
                                          <p:attrName>ppt_x</p:attrName>
                                        </p:attrNameLst>
                                      </p:cBhvr>
                                      <p:tavLst>
                                        <p:tav tm="0">
                                          <p:val>
                                            <p:strVal val="#ppt_x-#ppt_w*1.125000"/>
                                          </p:val>
                                        </p:tav>
                                        <p:tav tm="100000">
                                          <p:val>
                                            <p:strVal val="#ppt_x"/>
                                          </p:val>
                                        </p:tav>
                                      </p:tavLst>
                                    </p:anim>
                                    <p:animEffect transition="in" filter="wipe(right)">
                                      <p:cBhvr>
                                        <p:cTn id="34" dur="500"/>
                                        <p:tgtEl>
                                          <p:spTgt spid="436"/>
                                        </p:tgtEl>
                                      </p:cBhvr>
                                    </p:animEffect>
                                  </p:childTnLst>
                                </p:cTn>
                              </p:par>
                              <p:par>
                                <p:cTn id="35" presetID="12" presetClass="entr" presetSubtype="8" fill="hold" grpId="0" nodeType="withEffect">
                                  <p:stCondLst>
                                    <p:cond delay="0"/>
                                  </p:stCondLst>
                                  <p:childTnLst>
                                    <p:set>
                                      <p:cBhvr>
                                        <p:cTn id="36" dur="1" fill="hold">
                                          <p:stCondLst>
                                            <p:cond delay="0"/>
                                          </p:stCondLst>
                                        </p:cTn>
                                        <p:tgtEl>
                                          <p:spTgt spid="439"/>
                                        </p:tgtEl>
                                        <p:attrNameLst>
                                          <p:attrName>style.visibility</p:attrName>
                                        </p:attrNameLst>
                                      </p:cBhvr>
                                      <p:to>
                                        <p:strVal val="visible"/>
                                      </p:to>
                                    </p:set>
                                    <p:anim calcmode="lin" valueType="num">
                                      <p:cBhvr additive="base">
                                        <p:cTn id="37" dur="500"/>
                                        <p:tgtEl>
                                          <p:spTgt spid="439"/>
                                        </p:tgtEl>
                                        <p:attrNameLst>
                                          <p:attrName>ppt_x</p:attrName>
                                        </p:attrNameLst>
                                      </p:cBhvr>
                                      <p:tavLst>
                                        <p:tav tm="0">
                                          <p:val>
                                            <p:strVal val="#ppt_x-#ppt_w*1.125000"/>
                                          </p:val>
                                        </p:tav>
                                        <p:tav tm="100000">
                                          <p:val>
                                            <p:strVal val="#ppt_x"/>
                                          </p:val>
                                        </p:tav>
                                      </p:tavLst>
                                    </p:anim>
                                    <p:animEffect transition="in" filter="wipe(right)">
                                      <p:cBhvr>
                                        <p:cTn id="38" dur="500"/>
                                        <p:tgtEl>
                                          <p:spTgt spid="439"/>
                                        </p:tgtEl>
                                      </p:cBhvr>
                                    </p:animEffect>
                                  </p:childTnLst>
                                </p:cTn>
                              </p:par>
                              <p:par>
                                <p:cTn id="39" presetID="12" presetClass="entr" presetSubtype="8" fill="hold" grpId="0" nodeType="withEffect">
                                  <p:stCondLst>
                                    <p:cond delay="0"/>
                                  </p:stCondLst>
                                  <p:childTnLst>
                                    <p:set>
                                      <p:cBhvr>
                                        <p:cTn id="40" dur="1" fill="hold">
                                          <p:stCondLst>
                                            <p:cond delay="0"/>
                                          </p:stCondLst>
                                        </p:cTn>
                                        <p:tgtEl>
                                          <p:spTgt spid="438"/>
                                        </p:tgtEl>
                                        <p:attrNameLst>
                                          <p:attrName>style.visibility</p:attrName>
                                        </p:attrNameLst>
                                      </p:cBhvr>
                                      <p:to>
                                        <p:strVal val="visible"/>
                                      </p:to>
                                    </p:set>
                                    <p:anim calcmode="lin" valueType="num">
                                      <p:cBhvr additive="base">
                                        <p:cTn id="41" dur="500"/>
                                        <p:tgtEl>
                                          <p:spTgt spid="438"/>
                                        </p:tgtEl>
                                        <p:attrNameLst>
                                          <p:attrName>ppt_x</p:attrName>
                                        </p:attrNameLst>
                                      </p:cBhvr>
                                      <p:tavLst>
                                        <p:tav tm="0">
                                          <p:val>
                                            <p:strVal val="#ppt_x-#ppt_w*1.125000"/>
                                          </p:val>
                                        </p:tav>
                                        <p:tav tm="100000">
                                          <p:val>
                                            <p:strVal val="#ppt_x"/>
                                          </p:val>
                                        </p:tav>
                                      </p:tavLst>
                                    </p:anim>
                                    <p:animEffect transition="in" filter="wipe(right)">
                                      <p:cBhvr>
                                        <p:cTn id="42" dur="5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36" grpId="0"/>
      <p:bldP spid="437" grpId="0"/>
      <p:bldP spid="438" grpId="0"/>
      <p:bldP spid="4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Meiryo" panose="020B0604030504040204" pitchFamily="34" charset="-128"/>
                <a:ea typeface="Meiryo" panose="020B0604030504040204" pitchFamily="34" charset="-128"/>
                <a:cs typeface="Arial"/>
              </a:rPr>
              <a:t>仮想化の種類</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651515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ja-JP" altLang="en-US" sz="2800" dirty="0">
                <a:latin typeface="メイリオ" panose="020B0604030504040204" pitchFamily="50" charset="-128"/>
                <a:ea typeface="メイリオ" panose="020B0604030504040204" pitchFamily="50" charset="-128"/>
              </a:rPr>
              <a:t>仮想化の種類</a:t>
            </a:r>
            <a:r>
              <a:rPr lang="en-US" altLang="ja-JP" sz="2800" dirty="0">
                <a:latin typeface="メイリオ" panose="020B0604030504040204" pitchFamily="50" charset="-128"/>
                <a:ea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rPr>
              <a:t>システム資源の構成要素から考える</a:t>
            </a:r>
            <a:r>
              <a:rPr lang="en-US" altLang="ja-JP" sz="2800" dirty="0">
                <a:latin typeface="メイリオ" panose="020B0604030504040204" pitchFamily="50" charset="-128"/>
                <a:ea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21" name="角丸四角形 20"/>
          <p:cNvSpPr/>
          <p:nvPr/>
        </p:nvSpPr>
        <p:spPr bwMode="auto">
          <a:xfrm>
            <a:off x="381000" y="2926475"/>
            <a:ext cx="1371601" cy="838200"/>
          </a:xfrm>
          <a:prstGeom prst="roundRect">
            <a:avLst>
              <a:gd name="adj" fmla="val 0"/>
            </a:avLst>
          </a:prstGeom>
          <a:solidFill>
            <a:schemeClr val="accent5"/>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仮想化</a:t>
            </a:r>
          </a:p>
        </p:txBody>
      </p:sp>
      <p:sp>
        <p:nvSpPr>
          <p:cNvPr id="154" name="角丸四角形 153"/>
          <p:cNvSpPr/>
          <p:nvPr/>
        </p:nvSpPr>
        <p:spPr bwMode="auto">
          <a:xfrm>
            <a:off x="3352799" y="869075"/>
            <a:ext cx="3429000" cy="381000"/>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サーバーの仮想化</a:t>
            </a:r>
          </a:p>
        </p:txBody>
      </p:sp>
      <p:cxnSp>
        <p:nvCxnSpPr>
          <p:cNvPr id="23" name="カギ線コネクタ 22"/>
          <p:cNvCxnSpPr>
            <a:stCxn id="21" idx="3"/>
            <a:endCxn id="154" idx="1"/>
          </p:cNvCxnSpPr>
          <p:nvPr/>
        </p:nvCxnSpPr>
        <p:spPr bwMode="auto">
          <a:xfrm flipV="1">
            <a:off x="1752601" y="1059575"/>
            <a:ext cx="1600198" cy="2286000"/>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55" name="角丸四角形 154"/>
          <p:cNvSpPr/>
          <p:nvPr/>
        </p:nvSpPr>
        <p:spPr bwMode="auto">
          <a:xfrm>
            <a:off x="3352799" y="2732219"/>
            <a:ext cx="3429000" cy="381000"/>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クライアントの仮想化</a:t>
            </a:r>
          </a:p>
        </p:txBody>
      </p:sp>
      <p:sp>
        <p:nvSpPr>
          <p:cNvPr id="157" name="角丸四角形 156"/>
          <p:cNvSpPr/>
          <p:nvPr/>
        </p:nvSpPr>
        <p:spPr bwMode="auto">
          <a:xfrm>
            <a:off x="3352799" y="4637698"/>
            <a:ext cx="3429000" cy="381000"/>
          </a:xfrm>
          <a:prstGeom prst="roundRect">
            <a:avLst>
              <a:gd name="adj" fmla="val 0"/>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ストレージの仮想化</a:t>
            </a:r>
          </a:p>
        </p:txBody>
      </p:sp>
      <p:sp>
        <p:nvSpPr>
          <p:cNvPr id="158" name="角丸四角形 157"/>
          <p:cNvSpPr/>
          <p:nvPr/>
        </p:nvSpPr>
        <p:spPr bwMode="auto">
          <a:xfrm>
            <a:off x="3340099" y="5602900"/>
            <a:ext cx="3429000" cy="381000"/>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ネットワークの仮想化</a:t>
            </a:r>
          </a:p>
        </p:txBody>
      </p:sp>
      <p:cxnSp>
        <p:nvCxnSpPr>
          <p:cNvPr id="165" name="カギ線コネクタ 164"/>
          <p:cNvCxnSpPr>
            <a:stCxn id="21" idx="3"/>
            <a:endCxn id="155" idx="1"/>
          </p:cNvCxnSpPr>
          <p:nvPr/>
        </p:nvCxnSpPr>
        <p:spPr bwMode="auto">
          <a:xfrm flipV="1">
            <a:off x="1752601" y="2922719"/>
            <a:ext cx="1600198" cy="422856"/>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6" name="カギ線コネクタ 175"/>
          <p:cNvCxnSpPr>
            <a:stCxn id="21" idx="3"/>
            <a:endCxn id="168" idx="1"/>
          </p:cNvCxnSpPr>
          <p:nvPr/>
        </p:nvCxnSpPr>
        <p:spPr bwMode="auto">
          <a:xfrm>
            <a:off x="1752601" y="3345575"/>
            <a:ext cx="1600198" cy="525888"/>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9" name="カギ線コネクタ 178"/>
          <p:cNvCxnSpPr>
            <a:stCxn id="21" idx="3"/>
            <a:endCxn id="157" idx="1"/>
          </p:cNvCxnSpPr>
          <p:nvPr/>
        </p:nvCxnSpPr>
        <p:spPr bwMode="auto">
          <a:xfrm>
            <a:off x="1752601" y="3345575"/>
            <a:ext cx="1600198" cy="1482623"/>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82" name="カギ線コネクタ 181"/>
          <p:cNvCxnSpPr>
            <a:stCxn id="21" idx="3"/>
            <a:endCxn id="158" idx="1"/>
          </p:cNvCxnSpPr>
          <p:nvPr/>
        </p:nvCxnSpPr>
        <p:spPr bwMode="auto">
          <a:xfrm>
            <a:off x="1752601" y="3345575"/>
            <a:ext cx="1587498" cy="2447825"/>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2" name="角丸四角形 31"/>
          <p:cNvSpPr/>
          <p:nvPr/>
        </p:nvSpPr>
        <p:spPr bwMode="auto">
          <a:xfrm>
            <a:off x="3352800" y="1801361"/>
            <a:ext cx="3429000" cy="381000"/>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デスクトップの仮想化</a:t>
            </a:r>
          </a:p>
        </p:txBody>
      </p:sp>
      <p:sp>
        <p:nvSpPr>
          <p:cNvPr id="168" name="角丸四角形 167"/>
          <p:cNvSpPr/>
          <p:nvPr/>
        </p:nvSpPr>
        <p:spPr bwMode="auto">
          <a:xfrm>
            <a:off x="3352799" y="3680963"/>
            <a:ext cx="3429000" cy="381000"/>
          </a:xfrm>
          <a:prstGeom prst="roundRect">
            <a:avLst>
              <a:gd name="adj" fmla="val 0"/>
            </a:avLst>
          </a:prstGeom>
          <a:solidFill>
            <a:schemeClr val="tx2">
              <a:lumMod val="60000"/>
              <a:lumOff val="4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アプリケーションの仮想化</a:t>
            </a:r>
          </a:p>
        </p:txBody>
      </p:sp>
      <p:cxnSp>
        <p:nvCxnSpPr>
          <p:cNvPr id="28" name="カギ線コネクタ 27"/>
          <p:cNvCxnSpPr>
            <a:stCxn id="21" idx="3"/>
            <a:endCxn id="32" idx="1"/>
          </p:cNvCxnSpPr>
          <p:nvPr/>
        </p:nvCxnSpPr>
        <p:spPr bwMode="auto">
          <a:xfrm flipV="1">
            <a:off x="1752601" y="1991861"/>
            <a:ext cx="1600199" cy="1353714"/>
          </a:xfrm>
          <a:prstGeom prst="bentConnector3">
            <a:avLst>
              <a:gd name="adj1" fmla="val 50000"/>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63" name="角丸四角形 162"/>
          <p:cNvSpPr/>
          <p:nvPr/>
        </p:nvSpPr>
        <p:spPr bwMode="auto">
          <a:xfrm>
            <a:off x="5798048" y="601776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cs typeface="Arial"/>
              </a:rPr>
              <a:t>仮想</a:t>
            </a:r>
            <a:r>
              <a:rPr lang="en-US" altLang="ja-JP" sz="1050" dirty="0">
                <a:solidFill>
                  <a:schemeClr val="bg1"/>
                </a:solidFill>
                <a:latin typeface="メイリオ" panose="020B0604030504040204" pitchFamily="50" charset="-128"/>
                <a:ea typeface="メイリオ" panose="020B0604030504040204" pitchFamily="50" charset="-128"/>
                <a:cs typeface="Arial"/>
              </a:rPr>
              <a:t>LAN(VLAN</a:t>
            </a: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sp>
        <p:nvSpPr>
          <p:cNvPr id="164" name="角丸四角形 163"/>
          <p:cNvSpPr/>
          <p:nvPr/>
        </p:nvSpPr>
        <p:spPr bwMode="auto">
          <a:xfrm>
            <a:off x="5793099" y="6263778"/>
            <a:ext cx="2895600" cy="220609"/>
          </a:xfrm>
          <a:prstGeom prst="roundRect">
            <a:avLst>
              <a:gd name="adj" fmla="val 0"/>
            </a:avLst>
          </a:prstGeom>
          <a:solidFill>
            <a:srgbClr val="00800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rPr>
              <a:t>SDN(Software-Defined Networking)</a:t>
            </a:r>
            <a:endPar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Arial"/>
            </a:endParaRPr>
          </a:p>
        </p:txBody>
      </p:sp>
      <p:cxnSp>
        <p:nvCxnSpPr>
          <p:cNvPr id="185" name="カギ線コネクタ 184"/>
          <p:cNvCxnSpPr>
            <a:stCxn id="158" idx="2"/>
            <a:endCxn id="163" idx="1"/>
          </p:cNvCxnSpPr>
          <p:nvPr/>
        </p:nvCxnSpPr>
        <p:spPr bwMode="auto">
          <a:xfrm rot="16200000" flipH="1">
            <a:off x="5354237" y="5684261"/>
            <a:ext cx="144173" cy="743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90" name="カギ線コネクタ 189"/>
          <p:cNvCxnSpPr>
            <a:stCxn id="158" idx="2"/>
            <a:endCxn id="164" idx="1"/>
          </p:cNvCxnSpPr>
          <p:nvPr/>
        </p:nvCxnSpPr>
        <p:spPr bwMode="auto">
          <a:xfrm rot="16200000" flipH="1">
            <a:off x="5228758" y="5809741"/>
            <a:ext cx="390183" cy="7385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72" name="角丸四角形 171"/>
          <p:cNvSpPr/>
          <p:nvPr/>
        </p:nvSpPr>
        <p:spPr bwMode="auto">
          <a:xfrm>
            <a:off x="5792815" y="5052566"/>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lang="ja-JP" altLang="en-US" sz="1050" dirty="0">
                <a:solidFill>
                  <a:schemeClr val="bg1"/>
                </a:solidFill>
                <a:latin typeface="メイリオ" panose="020B0604030504040204" pitchFamily="50" charset="-128"/>
                <a:ea typeface="メイリオ" panose="020B0604030504040204" pitchFamily="50" charset="-128"/>
              </a:rPr>
              <a:t>ブロック・レベル</a:t>
            </a: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の仮想化</a:t>
            </a:r>
          </a:p>
        </p:txBody>
      </p:sp>
      <p:sp>
        <p:nvSpPr>
          <p:cNvPr id="174" name="角丸四角形 173"/>
          <p:cNvSpPr/>
          <p:nvPr/>
        </p:nvSpPr>
        <p:spPr bwMode="auto">
          <a:xfrm>
            <a:off x="5798048" y="5306567"/>
            <a:ext cx="2895600" cy="220609"/>
          </a:xfrm>
          <a:prstGeom prst="roundRect">
            <a:avLst>
              <a:gd name="adj" fmla="val 0"/>
            </a:avLst>
          </a:prstGeom>
          <a:solidFill>
            <a:schemeClr val="accent6">
              <a:lumMod val="75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5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rPr>
              <a:t>ファイル・レベルの仮想化</a:t>
            </a:r>
          </a:p>
        </p:txBody>
      </p:sp>
      <p:cxnSp>
        <p:nvCxnSpPr>
          <p:cNvPr id="175" name="カギ線コネクタ 174"/>
          <p:cNvCxnSpPr>
            <a:stCxn id="157" idx="2"/>
            <a:endCxn id="172" idx="1"/>
          </p:cNvCxnSpPr>
          <p:nvPr/>
        </p:nvCxnSpPr>
        <p:spPr bwMode="auto">
          <a:xfrm rot="16200000" flipH="1">
            <a:off x="5357971" y="4728026"/>
            <a:ext cx="144173" cy="725516"/>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77" name="カギ線コネクタ 176"/>
          <p:cNvCxnSpPr>
            <a:stCxn id="157" idx="2"/>
            <a:endCxn id="174" idx="1"/>
          </p:cNvCxnSpPr>
          <p:nvPr/>
        </p:nvCxnSpPr>
        <p:spPr bwMode="auto">
          <a:xfrm rot="16200000" flipH="1">
            <a:off x="5233586" y="4852410"/>
            <a:ext cx="398174" cy="7307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35" name="角丸四角形 34"/>
          <p:cNvSpPr/>
          <p:nvPr/>
        </p:nvSpPr>
        <p:spPr bwMode="auto">
          <a:xfrm>
            <a:off x="5811748" y="4095831"/>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画面転送方式</a:t>
            </a:r>
          </a:p>
        </p:txBody>
      </p:sp>
      <p:sp>
        <p:nvSpPr>
          <p:cNvPr id="36" name="角丸四角形 35"/>
          <p:cNvSpPr/>
          <p:nvPr/>
        </p:nvSpPr>
        <p:spPr bwMode="auto">
          <a:xfrm>
            <a:off x="5811748" y="4349832"/>
            <a:ext cx="2895600" cy="220609"/>
          </a:xfrm>
          <a:prstGeom prst="roundRect">
            <a:avLst>
              <a:gd name="adj" fmla="val 0"/>
            </a:avLst>
          </a:prstGeom>
          <a:solidFill>
            <a:schemeClr val="tx2">
              <a:lumMod val="60000"/>
              <a:lumOff val="40000"/>
            </a:schemeClr>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37" name="カギ線コネクタ 36"/>
          <p:cNvCxnSpPr>
            <a:stCxn id="168" idx="2"/>
            <a:endCxn id="35" idx="1"/>
          </p:cNvCxnSpPr>
          <p:nvPr/>
        </p:nvCxnSpPr>
        <p:spPr bwMode="auto">
          <a:xfrm rot="16200000" flipH="1">
            <a:off x="5367437" y="3761824"/>
            <a:ext cx="144173"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38" name="カギ線コネクタ 37"/>
          <p:cNvCxnSpPr>
            <a:stCxn id="168" idx="2"/>
            <a:endCxn id="36" idx="1"/>
          </p:cNvCxnSpPr>
          <p:nvPr/>
        </p:nvCxnSpPr>
        <p:spPr bwMode="auto">
          <a:xfrm rot="16200000" flipH="1">
            <a:off x="5240436" y="3888825"/>
            <a:ext cx="398174" cy="744449"/>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65" name="角丸四角形 64"/>
          <p:cNvSpPr/>
          <p:nvPr/>
        </p:nvSpPr>
        <p:spPr bwMode="auto">
          <a:xfrm>
            <a:off x="5812606" y="3147087"/>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アプリケーション方式</a:t>
            </a:r>
          </a:p>
        </p:txBody>
      </p:sp>
      <p:sp>
        <p:nvSpPr>
          <p:cNvPr id="66" name="角丸四角形 65"/>
          <p:cNvSpPr/>
          <p:nvPr/>
        </p:nvSpPr>
        <p:spPr bwMode="auto">
          <a:xfrm>
            <a:off x="5812606" y="3401088"/>
            <a:ext cx="2895600" cy="220609"/>
          </a:xfrm>
          <a:prstGeom prst="roundRect">
            <a:avLst>
              <a:gd name="adj" fmla="val 0"/>
            </a:avLst>
          </a:prstGeom>
          <a:solidFill>
            <a:srgbClr val="3366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ストリーミング方式</a:t>
            </a:r>
          </a:p>
        </p:txBody>
      </p:sp>
      <p:cxnSp>
        <p:nvCxnSpPr>
          <p:cNvPr id="67" name="カギ線コネクタ 66"/>
          <p:cNvCxnSpPr>
            <a:stCxn id="155" idx="2"/>
            <a:endCxn id="65" idx="1"/>
          </p:cNvCxnSpPr>
          <p:nvPr/>
        </p:nvCxnSpPr>
        <p:spPr bwMode="auto">
          <a:xfrm rot="16200000" flipH="1">
            <a:off x="5367866" y="2812651"/>
            <a:ext cx="144173"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68" name="カギ線コネクタ 67"/>
          <p:cNvCxnSpPr>
            <a:stCxn id="155" idx="2"/>
            <a:endCxn id="66" idx="1"/>
          </p:cNvCxnSpPr>
          <p:nvPr/>
        </p:nvCxnSpPr>
        <p:spPr bwMode="auto">
          <a:xfrm rot="16200000" flipH="1">
            <a:off x="5240865" y="2939652"/>
            <a:ext cx="398174" cy="745307"/>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47" name="角丸四角形 46"/>
          <p:cNvSpPr/>
          <p:nvPr/>
        </p:nvSpPr>
        <p:spPr bwMode="auto">
          <a:xfrm>
            <a:off x="5791199" y="128394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ハイパーバイザー方式</a:t>
            </a:r>
          </a:p>
        </p:txBody>
      </p:sp>
      <p:sp>
        <p:nvSpPr>
          <p:cNvPr id="48" name="角丸四角形 47"/>
          <p:cNvSpPr/>
          <p:nvPr/>
        </p:nvSpPr>
        <p:spPr bwMode="auto">
          <a:xfrm>
            <a:off x="5791199" y="1529953"/>
            <a:ext cx="2895600" cy="220609"/>
          </a:xfrm>
          <a:prstGeom prst="roundRect">
            <a:avLst>
              <a:gd name="adj" fmla="val 0"/>
            </a:avLst>
          </a:prstGeom>
          <a:solidFill>
            <a:srgbClr val="000090"/>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コンテナ方式</a:t>
            </a:r>
            <a:r>
              <a:rPr lang="en-US" altLang="ja-JP" sz="1050" dirty="0">
                <a:solidFill>
                  <a:schemeClr val="bg1"/>
                </a:solidFill>
                <a:latin typeface="メイリオ" panose="020B0604030504040204" pitchFamily="50" charset="-128"/>
                <a:ea typeface="メイリオ" panose="020B0604030504040204" pitchFamily="50" charset="-128"/>
              </a:rPr>
              <a:t>/OS</a:t>
            </a:r>
            <a:r>
              <a:rPr lang="ja-JP" altLang="en-US" sz="1050" dirty="0">
                <a:solidFill>
                  <a:schemeClr val="bg1"/>
                </a:solidFill>
                <a:latin typeface="メイリオ" panose="020B0604030504040204" pitchFamily="50" charset="-128"/>
                <a:ea typeface="メイリオ" panose="020B0604030504040204" pitchFamily="50" charset="-128"/>
              </a:rPr>
              <a:t>の仮想化</a:t>
            </a:r>
          </a:p>
        </p:txBody>
      </p:sp>
      <p:cxnSp>
        <p:nvCxnSpPr>
          <p:cNvPr id="49" name="カギ線コネクタ 48"/>
          <p:cNvCxnSpPr>
            <a:stCxn id="154" idx="2"/>
            <a:endCxn id="47" idx="1"/>
          </p:cNvCxnSpPr>
          <p:nvPr/>
        </p:nvCxnSpPr>
        <p:spPr bwMode="auto">
          <a:xfrm rot="16200000" flipH="1">
            <a:off x="5357163" y="960211"/>
            <a:ext cx="14417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50" name="カギ線コネクタ 49"/>
          <p:cNvCxnSpPr>
            <a:stCxn id="154" idx="2"/>
            <a:endCxn id="48" idx="1"/>
          </p:cNvCxnSpPr>
          <p:nvPr/>
        </p:nvCxnSpPr>
        <p:spPr bwMode="auto">
          <a:xfrm rot="16200000" flipH="1">
            <a:off x="5234158" y="1083216"/>
            <a:ext cx="390183"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
        <p:nvSpPr>
          <p:cNvPr id="107" name="角丸四角形 106"/>
          <p:cNvSpPr/>
          <p:nvPr/>
        </p:nvSpPr>
        <p:spPr bwMode="auto">
          <a:xfrm>
            <a:off x="5791200" y="221432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仮想</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sp>
        <p:nvSpPr>
          <p:cNvPr id="108" name="角丸四角形 107"/>
          <p:cNvSpPr/>
          <p:nvPr/>
        </p:nvSpPr>
        <p:spPr bwMode="auto">
          <a:xfrm>
            <a:off x="5791200" y="2460335"/>
            <a:ext cx="2895600" cy="220609"/>
          </a:xfrm>
          <a:prstGeom prst="roundRect">
            <a:avLst>
              <a:gd name="adj" fmla="val 0"/>
            </a:avLst>
          </a:prstGeom>
          <a:solidFill>
            <a:srgbClr val="0000FF"/>
          </a:solidFill>
          <a:ln w="12700" cmpd="sng">
            <a:noFill/>
            <a:headEnd type="none" w="med" len="med"/>
            <a:tailEnd type="none" w="med" len="med"/>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sz="1050" dirty="0">
                <a:solidFill>
                  <a:schemeClr val="bg1"/>
                </a:solidFill>
                <a:latin typeface="メイリオ" panose="020B0604030504040204" pitchFamily="50" charset="-128"/>
                <a:ea typeface="メイリオ" panose="020B0604030504040204" pitchFamily="50" charset="-128"/>
              </a:rPr>
              <a:t>ブレード</a:t>
            </a:r>
            <a:r>
              <a:rPr lang="en-US" altLang="ja-JP" sz="1050" dirty="0">
                <a:solidFill>
                  <a:schemeClr val="bg1"/>
                </a:solidFill>
                <a:latin typeface="メイリオ" panose="020B0604030504040204" pitchFamily="50" charset="-128"/>
                <a:ea typeface="メイリオ" panose="020B0604030504040204" pitchFamily="50" charset="-128"/>
              </a:rPr>
              <a:t>PC</a:t>
            </a:r>
            <a:r>
              <a:rPr lang="ja-JP" altLang="en-US" sz="1050" dirty="0">
                <a:solidFill>
                  <a:schemeClr val="bg1"/>
                </a:solidFill>
                <a:latin typeface="メイリオ" panose="020B0604030504040204" pitchFamily="50" charset="-128"/>
                <a:ea typeface="メイリオ" panose="020B0604030504040204" pitchFamily="50" charset="-128"/>
              </a:rPr>
              <a:t>方式</a:t>
            </a:r>
          </a:p>
        </p:txBody>
      </p:sp>
      <p:cxnSp>
        <p:nvCxnSpPr>
          <p:cNvPr id="109" name="カギ線コネクタ 108"/>
          <p:cNvCxnSpPr>
            <a:stCxn id="32" idx="2"/>
            <a:endCxn id="107" idx="1"/>
          </p:cNvCxnSpPr>
          <p:nvPr/>
        </p:nvCxnSpPr>
        <p:spPr bwMode="auto">
          <a:xfrm rot="16200000" flipH="1">
            <a:off x="5358116" y="1891545"/>
            <a:ext cx="14226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cxnSp>
        <p:nvCxnSpPr>
          <p:cNvPr id="110" name="カギ線コネクタ 109"/>
          <p:cNvCxnSpPr>
            <a:stCxn id="32" idx="2"/>
            <a:endCxn id="108" idx="1"/>
          </p:cNvCxnSpPr>
          <p:nvPr/>
        </p:nvCxnSpPr>
        <p:spPr bwMode="auto">
          <a:xfrm rot="16200000" flipH="1">
            <a:off x="5235111" y="2014550"/>
            <a:ext cx="388279" cy="723900"/>
          </a:xfrm>
          <a:prstGeom prst="bentConnector2">
            <a:avLst/>
          </a:prstGeom>
          <a:ln>
            <a:solidFill>
              <a:srgbClr val="33ACBD"/>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cxnSp>
    </p:spTree>
    <p:extLst>
      <p:ext uri="{BB962C8B-B14F-4D97-AF65-F5344CB8AC3E}">
        <p14:creationId xmlns:p14="http://schemas.microsoft.com/office/powerpoint/2010/main" val="209764680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正方形/長方形 443">
            <a:extLst>
              <a:ext uri="{FF2B5EF4-FFF2-40B4-BE49-F238E27FC236}">
                <a16:creationId xmlns:a16="http://schemas.microsoft.com/office/drawing/2014/main" id="{8AA81435-0440-2248-8027-8C7DB313E821}"/>
              </a:ext>
            </a:extLst>
          </p:cNvPr>
          <p:cNvSpPr/>
          <p:nvPr/>
        </p:nvSpPr>
        <p:spPr>
          <a:xfrm>
            <a:off x="226490" y="3845020"/>
            <a:ext cx="4325936" cy="2776472"/>
          </a:xfrm>
          <a:prstGeom prst="rect">
            <a:avLst/>
          </a:prstGeom>
          <a:solidFill>
            <a:srgbClr val="FFC000">
              <a:alpha val="5803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440" name="正方形/長方形 439">
            <a:extLst>
              <a:ext uri="{FF2B5EF4-FFF2-40B4-BE49-F238E27FC236}">
                <a16:creationId xmlns:a16="http://schemas.microsoft.com/office/drawing/2014/main" id="{FA208A20-537A-3049-855A-0A2D68E0E6F4}"/>
              </a:ext>
            </a:extLst>
          </p:cNvPr>
          <p:cNvSpPr/>
          <p:nvPr/>
        </p:nvSpPr>
        <p:spPr>
          <a:xfrm>
            <a:off x="4572000" y="3845020"/>
            <a:ext cx="4396326" cy="2776472"/>
          </a:xfrm>
          <a:prstGeom prst="rect">
            <a:avLst/>
          </a:prstGeom>
          <a:solidFill>
            <a:schemeClr val="accent5">
              <a:lumMod val="40000"/>
              <a:lumOff val="6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2D31A343-2220-BE4B-B0B6-F784BDC798D5}"/>
              </a:ext>
            </a:extLst>
          </p:cNvPr>
          <p:cNvSpPr/>
          <p:nvPr/>
        </p:nvSpPr>
        <p:spPr>
          <a:xfrm>
            <a:off x="226490" y="744711"/>
            <a:ext cx="8741836" cy="2776472"/>
          </a:xfrm>
          <a:prstGeom prst="rect">
            <a:avLst/>
          </a:prstGeom>
          <a:solidFill>
            <a:schemeClr val="accent4">
              <a:lumMod val="60000"/>
              <a:lumOff val="40000"/>
              <a:alpha val="58039"/>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右矢印 63"/>
          <p:cNvSpPr/>
          <p:nvPr/>
        </p:nvSpPr>
        <p:spPr>
          <a:xfrm>
            <a:off x="867064" y="3132047"/>
            <a:ext cx="1290457" cy="235573"/>
          </a:xfrm>
          <a:prstGeom prst="rightArrow">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a:t>システム利用形態</a:t>
            </a:r>
            <a:r>
              <a:rPr kumimoji="1" lang="ja-JP" altLang="en-US"/>
              <a:t>の</a:t>
            </a:r>
            <a:r>
              <a:rPr kumimoji="1" lang="ja-JP" altLang="en-US" dirty="0"/>
              <a:t>歴史的変遷</a:t>
            </a:r>
          </a:p>
        </p:txBody>
      </p:sp>
      <p:sp>
        <p:nvSpPr>
          <p:cNvPr id="5" name="正方形/長方形 4"/>
          <p:cNvSpPr/>
          <p:nvPr/>
        </p:nvSpPr>
        <p:spPr>
          <a:xfrm>
            <a:off x="3393676"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1185" y="133310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3501960" y="2075232"/>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3507974"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4285515"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5069072" y="1515688"/>
            <a:ext cx="586541" cy="4632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AP</a:t>
            </a: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559469"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1337010"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120567" y="1519446"/>
            <a:ext cx="586541" cy="8178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ＭＳ Ｐゴシック"/>
                <a:ea typeface="ＭＳ Ｐゴシック"/>
                <a:cs typeface="ＭＳ Ｐゴシック"/>
              </a:rPr>
              <a:t>AP</a:t>
            </a:r>
          </a:p>
          <a:p>
            <a:pPr algn="ctr"/>
            <a:endParaRPr kumimoji="1" lang="en-US" altLang="ja-JP" sz="1200" dirty="0">
              <a:solidFill>
                <a:srgbClr val="FFFFFF"/>
              </a:solidFill>
              <a:latin typeface="ＭＳ Ｐゴシック"/>
              <a:ea typeface="ＭＳ Ｐゴシック"/>
              <a:cs typeface="ＭＳ Ｐゴシック"/>
            </a:endParaRPr>
          </a:p>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図形グループ 25"/>
          <p:cNvGrpSpPr/>
          <p:nvPr/>
        </p:nvGrpSpPr>
        <p:grpSpPr>
          <a:xfrm>
            <a:off x="3501960" y="2976326"/>
            <a:ext cx="398531" cy="455164"/>
            <a:chOff x="565484" y="2886304"/>
            <a:chExt cx="398531" cy="455164"/>
          </a:xfrm>
        </p:grpSpPr>
        <p:grpSp>
          <p:nvGrpSpPr>
            <p:cNvPr id="18" name="図形グループ 17"/>
            <p:cNvGrpSpPr/>
            <p:nvPr/>
          </p:nvGrpSpPr>
          <p:grpSpPr>
            <a:xfrm>
              <a:off x="565484" y="2886304"/>
              <a:ext cx="398531" cy="387786"/>
              <a:chOff x="758730" y="3198675"/>
              <a:chExt cx="702795" cy="688305"/>
            </a:xfrm>
          </p:grpSpPr>
          <p:sp>
            <p:nvSpPr>
              <p:cNvPr id="20" name="角丸四角形 1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22"/>
            <p:cNvGrpSpPr/>
            <p:nvPr/>
          </p:nvGrpSpPr>
          <p:grpSpPr>
            <a:xfrm>
              <a:off x="695604" y="2996289"/>
              <a:ext cx="150692" cy="345179"/>
              <a:chOff x="1946324" y="4125162"/>
              <a:chExt cx="969964" cy="2007872"/>
            </a:xfrm>
          </p:grpSpPr>
          <p:sp>
            <p:nvSpPr>
              <p:cNvPr id="24" name="円/楕円 2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フローチャート: 論理積ゲート 2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7" name="図形グループ 26"/>
          <p:cNvGrpSpPr/>
          <p:nvPr/>
        </p:nvGrpSpPr>
        <p:grpSpPr>
          <a:xfrm>
            <a:off x="4392294" y="2975823"/>
            <a:ext cx="398531" cy="455164"/>
            <a:chOff x="565484" y="2886304"/>
            <a:chExt cx="398531" cy="455164"/>
          </a:xfrm>
        </p:grpSpPr>
        <p:grpSp>
          <p:nvGrpSpPr>
            <p:cNvPr id="28" name="図形グループ 27"/>
            <p:cNvGrpSpPr/>
            <p:nvPr/>
          </p:nvGrpSpPr>
          <p:grpSpPr>
            <a:xfrm>
              <a:off x="565484" y="2886304"/>
              <a:ext cx="398531" cy="387786"/>
              <a:chOff x="758730" y="3198675"/>
              <a:chExt cx="702795" cy="688305"/>
            </a:xfrm>
          </p:grpSpPr>
          <p:sp>
            <p:nvSpPr>
              <p:cNvPr id="32" name="角丸四角形 3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台形 3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 name="図形グループ 28"/>
            <p:cNvGrpSpPr/>
            <p:nvPr/>
          </p:nvGrpSpPr>
          <p:grpSpPr>
            <a:xfrm>
              <a:off x="695604" y="2996289"/>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5" name="図形グループ 34"/>
          <p:cNvGrpSpPr/>
          <p:nvPr/>
        </p:nvGrpSpPr>
        <p:grpSpPr>
          <a:xfrm>
            <a:off x="5251068" y="2976326"/>
            <a:ext cx="398531" cy="455164"/>
            <a:chOff x="565484" y="2886304"/>
            <a:chExt cx="398531" cy="455164"/>
          </a:xfrm>
        </p:grpSpPr>
        <p:grpSp>
          <p:nvGrpSpPr>
            <p:cNvPr id="36" name="図形グループ 35"/>
            <p:cNvGrpSpPr/>
            <p:nvPr/>
          </p:nvGrpSpPr>
          <p:grpSpPr>
            <a:xfrm>
              <a:off x="565484" y="2886304"/>
              <a:ext cx="398531" cy="387786"/>
              <a:chOff x="758730" y="3198675"/>
              <a:chExt cx="702795" cy="688305"/>
            </a:xfrm>
          </p:grpSpPr>
          <p:sp>
            <p:nvSpPr>
              <p:cNvPr id="40" name="角丸四角形 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台形 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95604" y="2996289"/>
              <a:ext cx="150692" cy="345179"/>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5" name="図形グループ 44"/>
          <p:cNvGrpSpPr/>
          <p:nvPr/>
        </p:nvGrpSpPr>
        <p:grpSpPr>
          <a:xfrm>
            <a:off x="694101" y="3036524"/>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1186318" y="3036524"/>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1655595" y="3036524"/>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7" name="フローチャート: 複数書類 56"/>
          <p:cNvSpPr/>
          <p:nvPr/>
        </p:nvSpPr>
        <p:spPr>
          <a:xfrm>
            <a:off x="2194277" y="3036523"/>
            <a:ext cx="512831" cy="400800"/>
          </a:xfrm>
          <a:prstGeom prst="flowChartMultidocument">
            <a:avLst/>
          </a:prstGeom>
          <a:solidFill>
            <a:srgbClr val="FFFBD2"/>
          </a:solidFill>
          <a:ln>
            <a:solidFill>
              <a:schemeClr val="bg1">
                <a:lumMod val="8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カード 57"/>
          <p:cNvSpPr/>
          <p:nvPr/>
        </p:nvSpPr>
        <p:spPr>
          <a:xfrm>
            <a:off x="760219"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400" dirty="0">
              <a:solidFill>
                <a:srgbClr val="FFFFFF"/>
              </a:solidFill>
              <a:latin typeface="ＭＳ Ｐゴシック"/>
              <a:ea typeface="ＭＳ Ｐゴシック"/>
              <a:cs typeface="ＭＳ Ｐゴシック"/>
            </a:endParaRPr>
          </a:p>
        </p:txBody>
      </p:sp>
      <p:sp>
        <p:nvSpPr>
          <p:cNvPr id="59" name="フローチャート: カード 58"/>
          <p:cNvSpPr/>
          <p:nvPr/>
        </p:nvSpPr>
        <p:spPr>
          <a:xfrm>
            <a:off x="1238685"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フローチャート: カード 59"/>
          <p:cNvSpPr/>
          <p:nvPr/>
        </p:nvSpPr>
        <p:spPr>
          <a:xfrm>
            <a:off x="1718503" y="3268881"/>
            <a:ext cx="292320" cy="168442"/>
          </a:xfrm>
          <a:prstGeom prst="flowChartPunchedCard">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四角形吹き出し 60"/>
          <p:cNvSpPr/>
          <p:nvPr/>
        </p:nvSpPr>
        <p:spPr>
          <a:xfrm>
            <a:off x="853312" y="2911080"/>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3</a:t>
            </a:r>
            <a:endParaRPr kumimoji="1" lang="ja-JP" altLang="en-US" sz="800" dirty="0">
              <a:solidFill>
                <a:srgbClr val="FFFFFF"/>
              </a:solidFill>
              <a:latin typeface="ＭＳ Ｐゴシック"/>
              <a:ea typeface="ＭＳ Ｐゴシック"/>
              <a:cs typeface="ＭＳ Ｐゴシック"/>
            </a:endParaRPr>
          </a:p>
        </p:txBody>
      </p:sp>
      <p:sp>
        <p:nvSpPr>
          <p:cNvPr id="62" name="四角形吹き出し 61"/>
          <p:cNvSpPr/>
          <p:nvPr/>
        </p:nvSpPr>
        <p:spPr>
          <a:xfrm>
            <a:off x="1340651"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2</a:t>
            </a:r>
            <a:endParaRPr kumimoji="1" lang="ja-JP" altLang="en-US" sz="800" dirty="0">
              <a:solidFill>
                <a:srgbClr val="FFFFFF"/>
              </a:solidFill>
              <a:latin typeface="ＭＳ Ｐゴシック"/>
              <a:ea typeface="ＭＳ Ｐゴシック"/>
              <a:cs typeface="ＭＳ Ｐゴシック"/>
            </a:endParaRPr>
          </a:p>
        </p:txBody>
      </p:sp>
      <p:sp>
        <p:nvSpPr>
          <p:cNvPr id="63" name="四角形吹き出し 62"/>
          <p:cNvSpPr/>
          <p:nvPr/>
        </p:nvSpPr>
        <p:spPr>
          <a:xfrm>
            <a:off x="1812595" y="2911079"/>
            <a:ext cx="185475" cy="158289"/>
          </a:xfrm>
          <a:prstGeom prst="wedgeRectCallout">
            <a:avLst>
              <a:gd name="adj1" fmla="val -58249"/>
              <a:gd name="adj2" fmla="val 76092"/>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1</a:t>
            </a:r>
            <a:endParaRPr kumimoji="1" lang="ja-JP" altLang="en-US" sz="800" dirty="0">
              <a:solidFill>
                <a:srgbClr val="FFFFFF"/>
              </a:solidFill>
              <a:latin typeface="ＭＳ Ｐゴシック"/>
              <a:ea typeface="ＭＳ Ｐゴシック"/>
              <a:cs typeface="ＭＳ Ｐゴシック"/>
            </a:endParaRPr>
          </a:p>
        </p:txBody>
      </p:sp>
      <p:sp>
        <p:nvSpPr>
          <p:cNvPr id="65" name="環状矢印 64"/>
          <p:cNvSpPr/>
          <p:nvPr/>
        </p:nvSpPr>
        <p:spPr>
          <a:xfrm>
            <a:off x="1903191" y="2261633"/>
            <a:ext cx="638129" cy="1324177"/>
          </a:xfrm>
          <a:prstGeom prst="circularArrow">
            <a:avLst>
              <a:gd name="adj1" fmla="val 12500"/>
              <a:gd name="adj2" fmla="val 1142319"/>
              <a:gd name="adj3" fmla="val 20457681"/>
              <a:gd name="adj4" fmla="val 12788449"/>
              <a:gd name="adj5" fmla="val 1250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7" name="直線コネクタ 66"/>
          <p:cNvCxnSpPr>
            <a:stCxn id="5" idx="2"/>
            <a:endCxn id="20" idx="0"/>
          </p:cNvCxnSpPr>
          <p:nvPr/>
        </p:nvCxnSpPr>
        <p:spPr>
          <a:xfrm flipH="1">
            <a:off x="3692985" y="2472274"/>
            <a:ext cx="891817" cy="504052"/>
          </a:xfrm>
          <a:prstGeom prst="line">
            <a:avLst/>
          </a:prstGeom>
        </p:spPr>
        <p:style>
          <a:lnRef idx="2">
            <a:schemeClr val="accent1"/>
          </a:lnRef>
          <a:fillRef idx="0">
            <a:schemeClr val="accent1"/>
          </a:fillRef>
          <a:effectRef idx="1">
            <a:schemeClr val="accent1"/>
          </a:effectRef>
          <a:fontRef idx="minor">
            <a:schemeClr val="tx1"/>
          </a:fontRef>
        </p:style>
      </p:cxnSp>
      <p:cxnSp>
        <p:nvCxnSpPr>
          <p:cNvPr id="68" name="直線コネクタ 67"/>
          <p:cNvCxnSpPr>
            <a:stCxn id="5" idx="2"/>
            <a:endCxn id="32" idx="0"/>
          </p:cNvCxnSpPr>
          <p:nvPr/>
        </p:nvCxnSpPr>
        <p:spPr>
          <a:xfrm flipH="1">
            <a:off x="4583319" y="2472274"/>
            <a:ext cx="1483"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72" name="直線コネクタ 71"/>
          <p:cNvCxnSpPr>
            <a:stCxn id="5" idx="2"/>
            <a:endCxn id="40" idx="0"/>
          </p:cNvCxnSpPr>
          <p:nvPr/>
        </p:nvCxnSpPr>
        <p:spPr>
          <a:xfrm>
            <a:off x="4584802" y="2472274"/>
            <a:ext cx="857291" cy="504052"/>
          </a:xfrm>
          <a:prstGeom prst="line">
            <a:avLst/>
          </a:prstGeom>
        </p:spPr>
        <p:style>
          <a:lnRef idx="2">
            <a:schemeClr val="accent1"/>
          </a:lnRef>
          <a:fillRef idx="0">
            <a:schemeClr val="accent1"/>
          </a:fillRef>
          <a:effectRef idx="1">
            <a:schemeClr val="accent1"/>
          </a:effectRef>
          <a:fontRef idx="minor">
            <a:schemeClr val="tx1"/>
          </a:fontRef>
        </p:style>
      </p:cxnSp>
      <p:sp>
        <p:nvSpPr>
          <p:cNvPr id="258" name="下矢印 257"/>
          <p:cNvSpPr/>
          <p:nvPr/>
        </p:nvSpPr>
        <p:spPr>
          <a:xfrm rot="16200000">
            <a:off x="2797004" y="1801118"/>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下矢印 260"/>
          <p:cNvSpPr/>
          <p:nvPr/>
        </p:nvSpPr>
        <p:spPr>
          <a:xfrm rot="16200000">
            <a:off x="5739495" y="1801251"/>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テキスト ボックス 262"/>
          <p:cNvSpPr txBox="1"/>
          <p:nvPr/>
        </p:nvSpPr>
        <p:spPr>
          <a:xfrm>
            <a:off x="344059" y="1074236"/>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1950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／バッチ</a:t>
            </a:r>
          </a:p>
        </p:txBody>
      </p:sp>
      <p:sp>
        <p:nvSpPr>
          <p:cNvPr id="264" name="テキスト ボックス 263"/>
          <p:cNvSpPr txBox="1"/>
          <p:nvPr/>
        </p:nvSpPr>
        <p:spPr>
          <a:xfrm>
            <a:off x="3280535" y="1074236"/>
            <a:ext cx="2569934"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1960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／タイムシェアリング</a:t>
            </a:r>
          </a:p>
        </p:txBody>
      </p:sp>
      <p:sp>
        <p:nvSpPr>
          <p:cNvPr id="269" name="テキスト ボックス 268"/>
          <p:cNvSpPr txBox="1"/>
          <p:nvPr/>
        </p:nvSpPr>
        <p:spPr>
          <a:xfrm>
            <a:off x="349190" y="2502783"/>
            <a:ext cx="992579" cy="230832"/>
          </a:xfrm>
          <a:prstGeom prst="rect">
            <a:avLst/>
          </a:prstGeom>
          <a:noFill/>
        </p:spPr>
        <p:txBody>
          <a:bodyPr wrap="none" rtlCol="0">
            <a:spAutoFit/>
          </a:bodyPr>
          <a:lstStyle/>
          <a:p>
            <a:r>
              <a:rPr kumimoji="1" lang="ja-JP" altLang="en-US" sz="900">
                <a:solidFill>
                  <a:srgbClr val="002060"/>
                </a:solidFill>
                <a:latin typeface="Meiryo" charset="-128"/>
                <a:ea typeface="Meiryo" charset="-128"/>
                <a:cs typeface="Meiryo" charset="-128"/>
              </a:rPr>
              <a:t>メインフレーム</a:t>
            </a:r>
            <a:endParaRPr kumimoji="1" lang="ja-JP" altLang="en-US" sz="900" dirty="0">
              <a:solidFill>
                <a:srgbClr val="002060"/>
              </a:solidFill>
              <a:latin typeface="Meiryo" charset="-128"/>
              <a:ea typeface="Meiryo" charset="-128"/>
              <a:cs typeface="Meiryo" charset="-128"/>
            </a:endParaRPr>
          </a:p>
        </p:txBody>
      </p:sp>
      <p:sp>
        <p:nvSpPr>
          <p:cNvPr id="270" name="テキスト ボックス 269"/>
          <p:cNvSpPr txBox="1"/>
          <p:nvPr/>
        </p:nvSpPr>
        <p:spPr>
          <a:xfrm>
            <a:off x="3292510"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kumimoji="1" lang="ja-JP" altLang="en-US" sz="900" dirty="0">
              <a:solidFill>
                <a:srgbClr val="002060"/>
              </a:solidFill>
              <a:latin typeface="Meiryo" charset="-128"/>
              <a:ea typeface="Meiryo" charset="-128"/>
              <a:cs typeface="Meiryo" charset="-128"/>
            </a:endParaRPr>
          </a:p>
        </p:txBody>
      </p:sp>
      <p:sp>
        <p:nvSpPr>
          <p:cNvPr id="255" name="正方形/長方形 254">
            <a:extLst>
              <a:ext uri="{FF2B5EF4-FFF2-40B4-BE49-F238E27FC236}">
                <a16:creationId xmlns:a16="http://schemas.microsoft.com/office/drawing/2014/main" id="{34A2FC99-C03C-C64C-9BB8-DABB395ED60F}"/>
              </a:ext>
            </a:extLst>
          </p:cNvPr>
          <p:cNvSpPr/>
          <p:nvPr/>
        </p:nvSpPr>
        <p:spPr>
          <a:xfrm>
            <a:off x="6363695" y="1317242"/>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正方形/長方形 255">
            <a:extLst>
              <a:ext uri="{FF2B5EF4-FFF2-40B4-BE49-F238E27FC236}">
                <a16:creationId xmlns:a16="http://schemas.microsoft.com/office/drawing/2014/main" id="{E49398E5-46C5-5341-AB4E-924C064F4EAC}"/>
              </a:ext>
            </a:extLst>
          </p:cNvPr>
          <p:cNvSpPr/>
          <p:nvPr/>
        </p:nvSpPr>
        <p:spPr>
          <a:xfrm>
            <a:off x="6472632"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正方形/長方形 256">
            <a:extLst>
              <a:ext uri="{FF2B5EF4-FFF2-40B4-BE49-F238E27FC236}">
                <a16:creationId xmlns:a16="http://schemas.microsoft.com/office/drawing/2014/main" id="{6536A428-54A3-5349-B38E-838FA9558397}"/>
              </a:ext>
            </a:extLst>
          </p:cNvPr>
          <p:cNvSpPr/>
          <p:nvPr/>
        </p:nvSpPr>
        <p:spPr>
          <a:xfrm>
            <a:off x="7258545" y="1511629"/>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4" name="正方形/長方形 273">
            <a:extLst>
              <a:ext uri="{FF2B5EF4-FFF2-40B4-BE49-F238E27FC236}">
                <a16:creationId xmlns:a16="http://schemas.microsoft.com/office/drawing/2014/main" id="{40CA4837-3E0D-9045-BB7D-CD1B9DA4DD8D}"/>
              </a:ext>
            </a:extLst>
          </p:cNvPr>
          <p:cNvSpPr/>
          <p:nvPr/>
        </p:nvSpPr>
        <p:spPr>
          <a:xfrm>
            <a:off x="8033314" y="1515185"/>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正方形/長方形 275">
            <a:extLst>
              <a:ext uri="{FF2B5EF4-FFF2-40B4-BE49-F238E27FC236}">
                <a16:creationId xmlns:a16="http://schemas.microsoft.com/office/drawing/2014/main" id="{A0A3DDA5-4703-BA4B-BCB4-185C67CF2E33}"/>
              </a:ext>
            </a:extLst>
          </p:cNvPr>
          <p:cNvSpPr/>
          <p:nvPr/>
        </p:nvSpPr>
        <p:spPr>
          <a:xfrm>
            <a:off x="6502546"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277" name="正方形/長方形 276">
            <a:extLst>
              <a:ext uri="{FF2B5EF4-FFF2-40B4-BE49-F238E27FC236}">
                <a16:creationId xmlns:a16="http://schemas.microsoft.com/office/drawing/2014/main" id="{BC795349-5250-D741-BC90-8C2848E94C5B}"/>
              </a:ext>
            </a:extLst>
          </p:cNvPr>
          <p:cNvSpPr/>
          <p:nvPr/>
        </p:nvSpPr>
        <p:spPr>
          <a:xfrm>
            <a:off x="6502547" y="1624744"/>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8" name="正方形/長方形 277">
            <a:extLst>
              <a:ext uri="{FF2B5EF4-FFF2-40B4-BE49-F238E27FC236}">
                <a16:creationId xmlns:a16="http://schemas.microsoft.com/office/drawing/2014/main" id="{A4989B26-116E-E34B-AB0A-9F948FA0B5CF}"/>
              </a:ext>
            </a:extLst>
          </p:cNvPr>
          <p:cNvSpPr/>
          <p:nvPr/>
        </p:nvSpPr>
        <p:spPr>
          <a:xfrm>
            <a:off x="7290831" y="1624744"/>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279" name="正方形/長方形 278">
            <a:extLst>
              <a:ext uri="{FF2B5EF4-FFF2-40B4-BE49-F238E27FC236}">
                <a16:creationId xmlns:a16="http://schemas.microsoft.com/office/drawing/2014/main" id="{C6F4F48C-AD8E-D44F-882A-8A0C965D097F}"/>
              </a:ext>
            </a:extLst>
          </p:cNvPr>
          <p:cNvSpPr/>
          <p:nvPr/>
        </p:nvSpPr>
        <p:spPr>
          <a:xfrm>
            <a:off x="8071322" y="1624744"/>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280" name="図形グループ 182">
            <a:extLst>
              <a:ext uri="{FF2B5EF4-FFF2-40B4-BE49-F238E27FC236}">
                <a16:creationId xmlns:a16="http://schemas.microsoft.com/office/drawing/2014/main" id="{8808E1DC-4432-534F-8B5A-F9E3B818001F}"/>
              </a:ext>
            </a:extLst>
          </p:cNvPr>
          <p:cNvGrpSpPr/>
          <p:nvPr/>
        </p:nvGrpSpPr>
        <p:grpSpPr>
          <a:xfrm>
            <a:off x="6472218" y="2975823"/>
            <a:ext cx="398531" cy="455164"/>
            <a:chOff x="565484" y="2886304"/>
            <a:chExt cx="398531" cy="455164"/>
          </a:xfrm>
        </p:grpSpPr>
        <p:grpSp>
          <p:nvGrpSpPr>
            <p:cNvPr id="281" name="図形グループ 183">
              <a:extLst>
                <a:ext uri="{FF2B5EF4-FFF2-40B4-BE49-F238E27FC236}">
                  <a16:creationId xmlns:a16="http://schemas.microsoft.com/office/drawing/2014/main" id="{32A032B5-A945-8345-BC0E-76CE8720AD6E}"/>
                </a:ext>
              </a:extLst>
            </p:cNvPr>
            <p:cNvGrpSpPr/>
            <p:nvPr/>
          </p:nvGrpSpPr>
          <p:grpSpPr>
            <a:xfrm>
              <a:off x="565484" y="2886304"/>
              <a:ext cx="398531" cy="387786"/>
              <a:chOff x="758730" y="3198675"/>
              <a:chExt cx="702795" cy="688305"/>
            </a:xfrm>
          </p:grpSpPr>
          <p:sp>
            <p:nvSpPr>
              <p:cNvPr id="285" name="角丸四角形 284">
                <a:extLst>
                  <a:ext uri="{FF2B5EF4-FFF2-40B4-BE49-F238E27FC236}">
                    <a16:creationId xmlns:a16="http://schemas.microsoft.com/office/drawing/2014/main" id="{2E44AE4C-2FFA-CD4A-B1AE-01F8AFEBAF0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6" name="角丸四角形 285">
                <a:extLst>
                  <a:ext uri="{FF2B5EF4-FFF2-40B4-BE49-F238E27FC236}">
                    <a16:creationId xmlns:a16="http://schemas.microsoft.com/office/drawing/2014/main" id="{3842C718-95DB-9649-B1DF-FF874965777D}"/>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台形 286">
                <a:extLst>
                  <a:ext uri="{FF2B5EF4-FFF2-40B4-BE49-F238E27FC236}">
                    <a16:creationId xmlns:a16="http://schemas.microsoft.com/office/drawing/2014/main" id="{824DBCE6-F0EE-4D42-8019-182D985E8C6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184">
              <a:extLst>
                <a:ext uri="{FF2B5EF4-FFF2-40B4-BE49-F238E27FC236}">
                  <a16:creationId xmlns:a16="http://schemas.microsoft.com/office/drawing/2014/main" id="{8BD524F2-040F-4443-BBE5-4A67170F2F5B}"/>
                </a:ext>
              </a:extLst>
            </p:cNvPr>
            <p:cNvGrpSpPr/>
            <p:nvPr/>
          </p:nvGrpSpPr>
          <p:grpSpPr>
            <a:xfrm>
              <a:off x="695604" y="2996289"/>
              <a:ext cx="150692" cy="345179"/>
              <a:chOff x="1946324" y="4125162"/>
              <a:chExt cx="969964" cy="2007872"/>
            </a:xfrm>
          </p:grpSpPr>
          <p:sp>
            <p:nvSpPr>
              <p:cNvPr id="283" name="円/楕円 282">
                <a:extLst>
                  <a:ext uri="{FF2B5EF4-FFF2-40B4-BE49-F238E27FC236}">
                    <a16:creationId xmlns:a16="http://schemas.microsoft.com/office/drawing/2014/main" id="{447142BD-A94A-C344-887B-CF1D912F35B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a:extLst>
                  <a:ext uri="{FF2B5EF4-FFF2-40B4-BE49-F238E27FC236}">
                    <a16:creationId xmlns:a16="http://schemas.microsoft.com/office/drawing/2014/main" id="{F7F4044E-8F3D-DC40-A9CA-8869397FFB3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88" name="図形グループ 190">
            <a:extLst>
              <a:ext uri="{FF2B5EF4-FFF2-40B4-BE49-F238E27FC236}">
                <a16:creationId xmlns:a16="http://schemas.microsoft.com/office/drawing/2014/main" id="{5A3B61C2-A707-3042-B955-C5734021A1A9}"/>
              </a:ext>
            </a:extLst>
          </p:cNvPr>
          <p:cNvGrpSpPr/>
          <p:nvPr/>
        </p:nvGrpSpPr>
        <p:grpSpPr>
          <a:xfrm>
            <a:off x="7367447" y="2990223"/>
            <a:ext cx="398531" cy="455164"/>
            <a:chOff x="565484" y="2886304"/>
            <a:chExt cx="398531" cy="455164"/>
          </a:xfrm>
        </p:grpSpPr>
        <p:grpSp>
          <p:nvGrpSpPr>
            <p:cNvPr id="289" name="図形グループ 191">
              <a:extLst>
                <a:ext uri="{FF2B5EF4-FFF2-40B4-BE49-F238E27FC236}">
                  <a16:creationId xmlns:a16="http://schemas.microsoft.com/office/drawing/2014/main" id="{D1FCC558-0779-DF44-8DD4-56266047F145}"/>
                </a:ext>
              </a:extLst>
            </p:cNvPr>
            <p:cNvGrpSpPr/>
            <p:nvPr/>
          </p:nvGrpSpPr>
          <p:grpSpPr>
            <a:xfrm>
              <a:off x="565484" y="2886304"/>
              <a:ext cx="398531" cy="387786"/>
              <a:chOff x="758730" y="3198675"/>
              <a:chExt cx="702795" cy="688305"/>
            </a:xfrm>
          </p:grpSpPr>
          <p:sp>
            <p:nvSpPr>
              <p:cNvPr id="293" name="角丸四角形 292">
                <a:extLst>
                  <a:ext uri="{FF2B5EF4-FFF2-40B4-BE49-F238E27FC236}">
                    <a16:creationId xmlns:a16="http://schemas.microsoft.com/office/drawing/2014/main" id="{3945C32E-0481-0142-8A4C-124FFC92D9E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角丸四角形 293">
                <a:extLst>
                  <a:ext uri="{FF2B5EF4-FFF2-40B4-BE49-F238E27FC236}">
                    <a16:creationId xmlns:a16="http://schemas.microsoft.com/office/drawing/2014/main" id="{68D46DD4-8A9C-4046-A4DD-DF397A5AF60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台形 294">
                <a:extLst>
                  <a:ext uri="{FF2B5EF4-FFF2-40B4-BE49-F238E27FC236}">
                    <a16:creationId xmlns:a16="http://schemas.microsoft.com/office/drawing/2014/main" id="{C8403E9F-9139-5F43-BA3F-603C41685B5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0" name="図形グループ 192">
              <a:extLst>
                <a:ext uri="{FF2B5EF4-FFF2-40B4-BE49-F238E27FC236}">
                  <a16:creationId xmlns:a16="http://schemas.microsoft.com/office/drawing/2014/main" id="{77E082BD-AD9C-294A-BBA5-2EFE93FBA656}"/>
                </a:ext>
              </a:extLst>
            </p:cNvPr>
            <p:cNvGrpSpPr/>
            <p:nvPr/>
          </p:nvGrpSpPr>
          <p:grpSpPr>
            <a:xfrm>
              <a:off x="695604" y="2996289"/>
              <a:ext cx="150692" cy="345179"/>
              <a:chOff x="1946324" y="4125162"/>
              <a:chExt cx="969964" cy="2007872"/>
            </a:xfrm>
          </p:grpSpPr>
          <p:sp>
            <p:nvSpPr>
              <p:cNvPr id="291" name="円/楕円 290">
                <a:extLst>
                  <a:ext uri="{FF2B5EF4-FFF2-40B4-BE49-F238E27FC236}">
                    <a16:creationId xmlns:a16="http://schemas.microsoft.com/office/drawing/2014/main" id="{F7C49151-0D88-8242-88EE-04DD9DD3AF0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フローチャート: 論理積ゲート 291">
                <a:extLst>
                  <a:ext uri="{FF2B5EF4-FFF2-40B4-BE49-F238E27FC236}">
                    <a16:creationId xmlns:a16="http://schemas.microsoft.com/office/drawing/2014/main" id="{E295FEA6-916C-E946-B9A7-267613FC46F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96" name="図形グループ 198">
            <a:extLst>
              <a:ext uri="{FF2B5EF4-FFF2-40B4-BE49-F238E27FC236}">
                <a16:creationId xmlns:a16="http://schemas.microsoft.com/office/drawing/2014/main" id="{BB9DB98C-5590-C94A-86E6-CE14569A556A}"/>
              </a:ext>
            </a:extLst>
          </p:cNvPr>
          <p:cNvGrpSpPr/>
          <p:nvPr/>
        </p:nvGrpSpPr>
        <p:grpSpPr>
          <a:xfrm>
            <a:off x="8221326" y="2975823"/>
            <a:ext cx="398531" cy="455164"/>
            <a:chOff x="565484" y="2886304"/>
            <a:chExt cx="398531" cy="455164"/>
          </a:xfrm>
        </p:grpSpPr>
        <p:grpSp>
          <p:nvGrpSpPr>
            <p:cNvPr id="297" name="図形グループ 199">
              <a:extLst>
                <a:ext uri="{FF2B5EF4-FFF2-40B4-BE49-F238E27FC236}">
                  <a16:creationId xmlns:a16="http://schemas.microsoft.com/office/drawing/2014/main" id="{B207742A-5C33-4D4A-ABCC-C63041E79A92}"/>
                </a:ext>
              </a:extLst>
            </p:cNvPr>
            <p:cNvGrpSpPr/>
            <p:nvPr/>
          </p:nvGrpSpPr>
          <p:grpSpPr>
            <a:xfrm>
              <a:off x="565484" y="2886304"/>
              <a:ext cx="398531" cy="387786"/>
              <a:chOff x="758730" y="3198675"/>
              <a:chExt cx="702795" cy="688305"/>
            </a:xfrm>
          </p:grpSpPr>
          <p:sp>
            <p:nvSpPr>
              <p:cNvPr id="301" name="角丸四角形 300">
                <a:extLst>
                  <a:ext uri="{FF2B5EF4-FFF2-40B4-BE49-F238E27FC236}">
                    <a16:creationId xmlns:a16="http://schemas.microsoft.com/office/drawing/2014/main" id="{9560EC83-FC9B-4E4A-981A-91682C64C12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角丸四角形 301">
                <a:extLst>
                  <a:ext uri="{FF2B5EF4-FFF2-40B4-BE49-F238E27FC236}">
                    <a16:creationId xmlns:a16="http://schemas.microsoft.com/office/drawing/2014/main" id="{4E80A4B2-70E8-C14A-80BC-886FF0A17B2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台形 302">
                <a:extLst>
                  <a:ext uri="{FF2B5EF4-FFF2-40B4-BE49-F238E27FC236}">
                    <a16:creationId xmlns:a16="http://schemas.microsoft.com/office/drawing/2014/main" id="{69F0A983-60E1-274B-91ED-095FC645E168}"/>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8" name="図形グループ 200">
              <a:extLst>
                <a:ext uri="{FF2B5EF4-FFF2-40B4-BE49-F238E27FC236}">
                  <a16:creationId xmlns:a16="http://schemas.microsoft.com/office/drawing/2014/main" id="{DE2A0BB2-642A-8544-9BBA-4A148BB68ACE}"/>
                </a:ext>
              </a:extLst>
            </p:cNvPr>
            <p:cNvGrpSpPr/>
            <p:nvPr/>
          </p:nvGrpSpPr>
          <p:grpSpPr>
            <a:xfrm>
              <a:off x="695604" y="2996289"/>
              <a:ext cx="150692" cy="345179"/>
              <a:chOff x="1946324" y="4125162"/>
              <a:chExt cx="969964" cy="2007872"/>
            </a:xfrm>
          </p:grpSpPr>
          <p:sp>
            <p:nvSpPr>
              <p:cNvPr id="299" name="円/楕円 298">
                <a:extLst>
                  <a:ext uri="{FF2B5EF4-FFF2-40B4-BE49-F238E27FC236}">
                    <a16:creationId xmlns:a16="http://schemas.microsoft.com/office/drawing/2014/main" id="{6C1CB587-058B-1846-8FA5-E4326EC082B9}"/>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フローチャート: 論理積ゲート 299">
                <a:extLst>
                  <a:ext uri="{FF2B5EF4-FFF2-40B4-BE49-F238E27FC236}">
                    <a16:creationId xmlns:a16="http://schemas.microsoft.com/office/drawing/2014/main" id="{E553B70C-0C5C-8547-9F40-75B0FAD4133A}"/>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04" name="直線コネクタ 303">
            <a:extLst>
              <a:ext uri="{FF2B5EF4-FFF2-40B4-BE49-F238E27FC236}">
                <a16:creationId xmlns:a16="http://schemas.microsoft.com/office/drawing/2014/main" id="{1B3E0EA7-64D6-6242-A93F-3CDC8FB014AF}"/>
              </a:ext>
            </a:extLst>
          </p:cNvPr>
          <p:cNvCxnSpPr>
            <a:stCxn id="255" idx="2"/>
            <a:endCxn id="285" idx="0"/>
          </p:cNvCxnSpPr>
          <p:nvPr/>
        </p:nvCxnSpPr>
        <p:spPr>
          <a:xfrm flipH="1">
            <a:off x="6663243" y="2472274"/>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5" name="直線コネクタ 304">
            <a:extLst>
              <a:ext uri="{FF2B5EF4-FFF2-40B4-BE49-F238E27FC236}">
                <a16:creationId xmlns:a16="http://schemas.microsoft.com/office/drawing/2014/main" id="{587B5E8D-77DF-0648-999F-A195AAF49DB0}"/>
              </a:ext>
            </a:extLst>
          </p:cNvPr>
          <p:cNvCxnSpPr>
            <a:stCxn id="255" idx="2"/>
            <a:endCxn id="293" idx="0"/>
          </p:cNvCxnSpPr>
          <p:nvPr/>
        </p:nvCxnSpPr>
        <p:spPr>
          <a:xfrm>
            <a:off x="7554821" y="2472274"/>
            <a:ext cx="3651" cy="5179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06" name="直線コネクタ 305">
            <a:extLst>
              <a:ext uri="{FF2B5EF4-FFF2-40B4-BE49-F238E27FC236}">
                <a16:creationId xmlns:a16="http://schemas.microsoft.com/office/drawing/2014/main" id="{374D6784-C955-D04D-A353-A6BE391B49BA}"/>
              </a:ext>
            </a:extLst>
          </p:cNvPr>
          <p:cNvCxnSpPr>
            <a:stCxn id="255" idx="2"/>
            <a:endCxn id="301" idx="0"/>
          </p:cNvCxnSpPr>
          <p:nvPr/>
        </p:nvCxnSpPr>
        <p:spPr>
          <a:xfrm>
            <a:off x="7554821" y="2472274"/>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07" name="正方形/長方形 306">
            <a:extLst>
              <a:ext uri="{FF2B5EF4-FFF2-40B4-BE49-F238E27FC236}">
                <a16:creationId xmlns:a16="http://schemas.microsoft.com/office/drawing/2014/main" id="{5BE34F12-706D-FF4A-AE33-A779FD80D3CF}"/>
              </a:ext>
            </a:extLst>
          </p:cNvPr>
          <p:cNvSpPr/>
          <p:nvPr/>
        </p:nvSpPr>
        <p:spPr>
          <a:xfrm>
            <a:off x="7291372" y="1874800"/>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8" name="正方形/長方形 307">
            <a:extLst>
              <a:ext uri="{FF2B5EF4-FFF2-40B4-BE49-F238E27FC236}">
                <a16:creationId xmlns:a16="http://schemas.microsoft.com/office/drawing/2014/main" id="{3843FB52-5F4A-0E46-8E87-5065D477AD39}"/>
              </a:ext>
            </a:extLst>
          </p:cNvPr>
          <p:cNvSpPr/>
          <p:nvPr/>
        </p:nvSpPr>
        <p:spPr>
          <a:xfrm>
            <a:off x="8067882" y="1877801"/>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09" name="テキスト ボックス 308">
            <a:extLst>
              <a:ext uri="{FF2B5EF4-FFF2-40B4-BE49-F238E27FC236}">
                <a16:creationId xmlns:a16="http://schemas.microsoft.com/office/drawing/2014/main" id="{9847A6D5-74E5-F748-AE01-0D2ECFC39B99}"/>
              </a:ext>
            </a:extLst>
          </p:cNvPr>
          <p:cNvSpPr txBox="1"/>
          <p:nvPr/>
        </p:nvSpPr>
        <p:spPr>
          <a:xfrm>
            <a:off x="6569930" y="2115076"/>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10" name="テキスト ボックス 309">
            <a:extLst>
              <a:ext uri="{FF2B5EF4-FFF2-40B4-BE49-F238E27FC236}">
                <a16:creationId xmlns:a16="http://schemas.microsoft.com/office/drawing/2014/main" id="{14F2142C-B975-0C47-91CA-3AADFC71F6F4}"/>
              </a:ext>
            </a:extLst>
          </p:cNvPr>
          <p:cNvSpPr txBox="1"/>
          <p:nvPr/>
        </p:nvSpPr>
        <p:spPr>
          <a:xfrm>
            <a:off x="7343763" y="2102767"/>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1" name="テキスト ボックス 310">
            <a:extLst>
              <a:ext uri="{FF2B5EF4-FFF2-40B4-BE49-F238E27FC236}">
                <a16:creationId xmlns:a16="http://schemas.microsoft.com/office/drawing/2014/main" id="{6FD81E5E-AAEB-2740-B568-DF647DB28F96}"/>
              </a:ext>
            </a:extLst>
          </p:cNvPr>
          <p:cNvSpPr txBox="1"/>
          <p:nvPr/>
        </p:nvSpPr>
        <p:spPr>
          <a:xfrm>
            <a:off x="8128046" y="2114403"/>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12" name="テキスト ボックス 311">
            <a:extLst>
              <a:ext uri="{FF2B5EF4-FFF2-40B4-BE49-F238E27FC236}">
                <a16:creationId xmlns:a16="http://schemas.microsoft.com/office/drawing/2014/main" id="{2E1DC95E-CBFC-FA4C-B343-772532CAE2FA}"/>
              </a:ext>
            </a:extLst>
          </p:cNvPr>
          <p:cNvSpPr txBox="1"/>
          <p:nvPr/>
        </p:nvSpPr>
        <p:spPr>
          <a:xfrm>
            <a:off x="6244503" y="1070927"/>
            <a:ext cx="2723823"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1970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13" name="テキスト ボックス 312">
            <a:extLst>
              <a:ext uri="{FF2B5EF4-FFF2-40B4-BE49-F238E27FC236}">
                <a16:creationId xmlns:a16="http://schemas.microsoft.com/office/drawing/2014/main" id="{0895CF2F-5BFC-7348-B0EB-2EA3A6FD4252}"/>
              </a:ext>
            </a:extLst>
          </p:cNvPr>
          <p:cNvSpPr txBox="1"/>
          <p:nvPr/>
        </p:nvSpPr>
        <p:spPr>
          <a:xfrm>
            <a:off x="6244503" y="2480598"/>
            <a:ext cx="992579" cy="369332"/>
          </a:xfrm>
          <a:prstGeom prst="rect">
            <a:avLst/>
          </a:prstGeom>
          <a:noFill/>
        </p:spPr>
        <p:txBody>
          <a:bodyPr wrap="none" rtlCol="0">
            <a:spAutoFit/>
          </a:bodyPr>
          <a:lstStyle/>
          <a:p>
            <a:r>
              <a:rPr kumimoji="1" lang="ja-JP" altLang="en-US" sz="900" dirty="0">
                <a:solidFill>
                  <a:srgbClr val="002060"/>
                </a:solidFill>
                <a:latin typeface="Meiryo" charset="-128"/>
                <a:ea typeface="Meiryo" charset="-128"/>
                <a:cs typeface="Meiryo" charset="-128"/>
              </a:rPr>
              <a:t>メインフレーム</a:t>
            </a:r>
            <a:endParaRPr kumimoji="1"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p:txBody>
      </p:sp>
      <p:sp>
        <p:nvSpPr>
          <p:cNvPr id="314" name="正方形/長方形 313">
            <a:extLst>
              <a:ext uri="{FF2B5EF4-FFF2-40B4-BE49-F238E27FC236}">
                <a16:creationId xmlns:a16="http://schemas.microsoft.com/office/drawing/2014/main" id="{500542AD-A218-024C-97F4-8711959C774F}"/>
              </a:ext>
            </a:extLst>
          </p:cNvPr>
          <p:cNvSpPr/>
          <p:nvPr/>
        </p:nvSpPr>
        <p:spPr>
          <a:xfrm>
            <a:off x="6363695"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a:extLst>
              <a:ext uri="{FF2B5EF4-FFF2-40B4-BE49-F238E27FC236}">
                <a16:creationId xmlns:a16="http://schemas.microsoft.com/office/drawing/2014/main" id="{4B09FC11-C85B-1B4A-854E-F255B13FCCE8}"/>
              </a:ext>
            </a:extLst>
          </p:cNvPr>
          <p:cNvSpPr/>
          <p:nvPr/>
        </p:nvSpPr>
        <p:spPr>
          <a:xfrm>
            <a:off x="7184800" y="4146527"/>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正方形/長方形 315">
            <a:extLst>
              <a:ext uri="{FF2B5EF4-FFF2-40B4-BE49-F238E27FC236}">
                <a16:creationId xmlns:a16="http://schemas.microsoft.com/office/drawing/2014/main" id="{CBF7627A-FBEC-CC43-BA56-E65342A1843A}"/>
              </a:ext>
            </a:extLst>
          </p:cNvPr>
          <p:cNvSpPr/>
          <p:nvPr/>
        </p:nvSpPr>
        <p:spPr>
          <a:xfrm>
            <a:off x="7995273" y="4150142"/>
            <a:ext cx="750674" cy="1147332"/>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正方形/長方形 316">
            <a:extLst>
              <a:ext uri="{FF2B5EF4-FFF2-40B4-BE49-F238E27FC236}">
                <a16:creationId xmlns:a16="http://schemas.microsoft.com/office/drawing/2014/main" id="{E3F0AFAC-6EE2-3F4A-B9A2-15E7337058C7}"/>
              </a:ext>
            </a:extLst>
          </p:cNvPr>
          <p:cNvSpPr/>
          <p:nvPr/>
        </p:nvSpPr>
        <p:spPr>
          <a:xfrm>
            <a:off x="6402398"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18" name="正方形/長方形 317">
            <a:extLst>
              <a:ext uri="{FF2B5EF4-FFF2-40B4-BE49-F238E27FC236}">
                <a16:creationId xmlns:a16="http://schemas.microsoft.com/office/drawing/2014/main" id="{1CBDD27B-6B61-314C-83E1-7B69D03F4CFC}"/>
              </a:ext>
            </a:extLst>
          </p:cNvPr>
          <p:cNvSpPr/>
          <p:nvPr/>
        </p:nvSpPr>
        <p:spPr>
          <a:xfrm>
            <a:off x="6399077" y="4336479"/>
            <a:ext cx="692826"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19" name="正方形/長方形 318">
            <a:extLst>
              <a:ext uri="{FF2B5EF4-FFF2-40B4-BE49-F238E27FC236}">
                <a16:creationId xmlns:a16="http://schemas.microsoft.com/office/drawing/2014/main" id="{6282CB18-59BD-A448-A478-5DCAE6F8B02B}"/>
              </a:ext>
            </a:extLst>
          </p:cNvPr>
          <p:cNvSpPr/>
          <p:nvPr/>
        </p:nvSpPr>
        <p:spPr>
          <a:xfrm>
            <a:off x="7220176" y="4336248"/>
            <a:ext cx="68245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20" name="正方形/長方形 319">
            <a:extLst>
              <a:ext uri="{FF2B5EF4-FFF2-40B4-BE49-F238E27FC236}">
                <a16:creationId xmlns:a16="http://schemas.microsoft.com/office/drawing/2014/main" id="{0B573045-3D54-D248-B636-BF6CEB4537EC}"/>
              </a:ext>
            </a:extLst>
          </p:cNvPr>
          <p:cNvSpPr/>
          <p:nvPr/>
        </p:nvSpPr>
        <p:spPr>
          <a:xfrm>
            <a:off x="8043749" y="4336479"/>
            <a:ext cx="667873" cy="46587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21" name="図形グループ 139">
            <a:extLst>
              <a:ext uri="{FF2B5EF4-FFF2-40B4-BE49-F238E27FC236}">
                <a16:creationId xmlns:a16="http://schemas.microsoft.com/office/drawing/2014/main" id="{E147E933-F71C-7546-8EE5-A22218A359B3}"/>
              </a:ext>
            </a:extLst>
          </p:cNvPr>
          <p:cNvGrpSpPr/>
          <p:nvPr/>
        </p:nvGrpSpPr>
        <p:grpSpPr>
          <a:xfrm>
            <a:off x="6472217" y="5804936"/>
            <a:ext cx="398531" cy="455164"/>
            <a:chOff x="565484" y="2886304"/>
            <a:chExt cx="398531" cy="455164"/>
          </a:xfrm>
        </p:grpSpPr>
        <p:grpSp>
          <p:nvGrpSpPr>
            <p:cNvPr id="322" name="図形グループ 140">
              <a:extLst>
                <a:ext uri="{FF2B5EF4-FFF2-40B4-BE49-F238E27FC236}">
                  <a16:creationId xmlns:a16="http://schemas.microsoft.com/office/drawing/2014/main" id="{3565CE83-BDC0-DE46-AF85-3B710D613170}"/>
                </a:ext>
              </a:extLst>
            </p:cNvPr>
            <p:cNvGrpSpPr/>
            <p:nvPr/>
          </p:nvGrpSpPr>
          <p:grpSpPr>
            <a:xfrm>
              <a:off x="565484" y="2886304"/>
              <a:ext cx="398531" cy="387786"/>
              <a:chOff x="758730" y="3198675"/>
              <a:chExt cx="702795" cy="688305"/>
            </a:xfrm>
          </p:grpSpPr>
          <p:sp>
            <p:nvSpPr>
              <p:cNvPr id="326" name="角丸四角形 325">
                <a:extLst>
                  <a:ext uri="{FF2B5EF4-FFF2-40B4-BE49-F238E27FC236}">
                    <a16:creationId xmlns:a16="http://schemas.microsoft.com/office/drawing/2014/main" id="{522FD8D9-7D69-F446-813F-472AB7838C31}"/>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角丸四角形 326">
                <a:extLst>
                  <a:ext uri="{FF2B5EF4-FFF2-40B4-BE49-F238E27FC236}">
                    <a16:creationId xmlns:a16="http://schemas.microsoft.com/office/drawing/2014/main" id="{8A46E52B-D1B0-0645-89E9-9937045B160C}"/>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台形 327">
                <a:extLst>
                  <a:ext uri="{FF2B5EF4-FFF2-40B4-BE49-F238E27FC236}">
                    <a16:creationId xmlns:a16="http://schemas.microsoft.com/office/drawing/2014/main" id="{6DA352FF-CF34-4F49-A060-38F5BEA987C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3" name="図形グループ 141">
              <a:extLst>
                <a:ext uri="{FF2B5EF4-FFF2-40B4-BE49-F238E27FC236}">
                  <a16:creationId xmlns:a16="http://schemas.microsoft.com/office/drawing/2014/main" id="{33F7787D-A627-614C-9351-37F236936814}"/>
                </a:ext>
              </a:extLst>
            </p:cNvPr>
            <p:cNvGrpSpPr/>
            <p:nvPr/>
          </p:nvGrpSpPr>
          <p:grpSpPr>
            <a:xfrm>
              <a:off x="695604" y="2996289"/>
              <a:ext cx="150692" cy="345179"/>
              <a:chOff x="1946324" y="4125162"/>
              <a:chExt cx="969964" cy="2007872"/>
            </a:xfrm>
          </p:grpSpPr>
          <p:sp>
            <p:nvSpPr>
              <p:cNvPr id="324" name="円/楕円 323">
                <a:extLst>
                  <a:ext uri="{FF2B5EF4-FFF2-40B4-BE49-F238E27FC236}">
                    <a16:creationId xmlns:a16="http://schemas.microsoft.com/office/drawing/2014/main" id="{17A7CDE2-35E2-204D-88AF-9795CD1447C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5" name="フローチャート: 論理積ゲート 324">
                <a:extLst>
                  <a:ext uri="{FF2B5EF4-FFF2-40B4-BE49-F238E27FC236}">
                    <a16:creationId xmlns:a16="http://schemas.microsoft.com/office/drawing/2014/main" id="{B255F3B6-BC5A-294C-B333-0674B68A794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29" name="図形グループ 147">
            <a:extLst>
              <a:ext uri="{FF2B5EF4-FFF2-40B4-BE49-F238E27FC236}">
                <a16:creationId xmlns:a16="http://schemas.microsoft.com/office/drawing/2014/main" id="{5A812F26-0F08-9041-BD5F-7F7218B68171}"/>
              </a:ext>
            </a:extLst>
          </p:cNvPr>
          <p:cNvGrpSpPr/>
          <p:nvPr/>
        </p:nvGrpSpPr>
        <p:grpSpPr>
          <a:xfrm>
            <a:off x="7368814" y="5804433"/>
            <a:ext cx="398531" cy="455164"/>
            <a:chOff x="565484" y="2886304"/>
            <a:chExt cx="398531" cy="455164"/>
          </a:xfrm>
        </p:grpSpPr>
        <p:grpSp>
          <p:nvGrpSpPr>
            <p:cNvPr id="330" name="図形グループ 148">
              <a:extLst>
                <a:ext uri="{FF2B5EF4-FFF2-40B4-BE49-F238E27FC236}">
                  <a16:creationId xmlns:a16="http://schemas.microsoft.com/office/drawing/2014/main" id="{2C707527-7EC8-1C46-B621-CDCD56B26B74}"/>
                </a:ext>
              </a:extLst>
            </p:cNvPr>
            <p:cNvGrpSpPr/>
            <p:nvPr/>
          </p:nvGrpSpPr>
          <p:grpSpPr>
            <a:xfrm>
              <a:off x="565484" y="2886304"/>
              <a:ext cx="398531" cy="387786"/>
              <a:chOff x="758730" y="3198675"/>
              <a:chExt cx="702795" cy="688305"/>
            </a:xfrm>
          </p:grpSpPr>
          <p:sp>
            <p:nvSpPr>
              <p:cNvPr id="334" name="角丸四角形 333">
                <a:extLst>
                  <a:ext uri="{FF2B5EF4-FFF2-40B4-BE49-F238E27FC236}">
                    <a16:creationId xmlns:a16="http://schemas.microsoft.com/office/drawing/2014/main" id="{31C71346-D73A-644F-936E-CC681287D5C6}"/>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5" name="角丸四角形 334">
                <a:extLst>
                  <a:ext uri="{FF2B5EF4-FFF2-40B4-BE49-F238E27FC236}">
                    <a16:creationId xmlns:a16="http://schemas.microsoft.com/office/drawing/2014/main" id="{3AA16A00-6B35-6E49-878A-782A5034E6C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台形 335">
                <a:extLst>
                  <a:ext uri="{FF2B5EF4-FFF2-40B4-BE49-F238E27FC236}">
                    <a16:creationId xmlns:a16="http://schemas.microsoft.com/office/drawing/2014/main" id="{3931DC11-E60F-7046-9BDC-66F0913F6A02}"/>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149">
              <a:extLst>
                <a:ext uri="{FF2B5EF4-FFF2-40B4-BE49-F238E27FC236}">
                  <a16:creationId xmlns:a16="http://schemas.microsoft.com/office/drawing/2014/main" id="{7E657A84-471B-6C41-856F-C0480D4202D8}"/>
                </a:ext>
              </a:extLst>
            </p:cNvPr>
            <p:cNvGrpSpPr/>
            <p:nvPr/>
          </p:nvGrpSpPr>
          <p:grpSpPr>
            <a:xfrm>
              <a:off x="695604" y="2996289"/>
              <a:ext cx="150692" cy="345179"/>
              <a:chOff x="1946324" y="4125162"/>
              <a:chExt cx="969964" cy="2007872"/>
            </a:xfrm>
          </p:grpSpPr>
          <p:sp>
            <p:nvSpPr>
              <p:cNvPr id="332" name="円/楕円 331">
                <a:extLst>
                  <a:ext uri="{FF2B5EF4-FFF2-40B4-BE49-F238E27FC236}">
                    <a16:creationId xmlns:a16="http://schemas.microsoft.com/office/drawing/2014/main" id="{E33B61B1-5AB6-4543-B346-8A70D11E7E97}"/>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3" name="フローチャート: 論理積ゲート 332">
                <a:extLst>
                  <a:ext uri="{FF2B5EF4-FFF2-40B4-BE49-F238E27FC236}">
                    <a16:creationId xmlns:a16="http://schemas.microsoft.com/office/drawing/2014/main" id="{9CF63057-CF7B-9647-A35B-84DBEE9F5E1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37" name="図形グループ 155">
            <a:extLst>
              <a:ext uri="{FF2B5EF4-FFF2-40B4-BE49-F238E27FC236}">
                <a16:creationId xmlns:a16="http://schemas.microsoft.com/office/drawing/2014/main" id="{C506807D-61E5-684D-9B4D-60C7B4B2CAEC}"/>
              </a:ext>
            </a:extLst>
          </p:cNvPr>
          <p:cNvGrpSpPr/>
          <p:nvPr/>
        </p:nvGrpSpPr>
        <p:grpSpPr>
          <a:xfrm>
            <a:off x="8221325" y="5804936"/>
            <a:ext cx="398531" cy="455164"/>
            <a:chOff x="565484" y="2886304"/>
            <a:chExt cx="398531" cy="455164"/>
          </a:xfrm>
        </p:grpSpPr>
        <p:grpSp>
          <p:nvGrpSpPr>
            <p:cNvPr id="338" name="図形グループ 156">
              <a:extLst>
                <a:ext uri="{FF2B5EF4-FFF2-40B4-BE49-F238E27FC236}">
                  <a16:creationId xmlns:a16="http://schemas.microsoft.com/office/drawing/2014/main" id="{92B7638C-9C35-744B-B5B8-A8662750A183}"/>
                </a:ext>
              </a:extLst>
            </p:cNvPr>
            <p:cNvGrpSpPr/>
            <p:nvPr/>
          </p:nvGrpSpPr>
          <p:grpSpPr>
            <a:xfrm>
              <a:off x="565484" y="2886304"/>
              <a:ext cx="398531" cy="387786"/>
              <a:chOff x="758730" y="3198675"/>
              <a:chExt cx="702795" cy="688305"/>
            </a:xfrm>
          </p:grpSpPr>
          <p:sp>
            <p:nvSpPr>
              <p:cNvPr id="342" name="角丸四角形 341">
                <a:extLst>
                  <a:ext uri="{FF2B5EF4-FFF2-40B4-BE49-F238E27FC236}">
                    <a16:creationId xmlns:a16="http://schemas.microsoft.com/office/drawing/2014/main" id="{70597E3D-2A3B-444F-9FE7-1AE89E712E9F}"/>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3" name="角丸四角形 342">
                <a:extLst>
                  <a:ext uri="{FF2B5EF4-FFF2-40B4-BE49-F238E27FC236}">
                    <a16:creationId xmlns:a16="http://schemas.microsoft.com/office/drawing/2014/main" id="{4EA21404-DCBF-B745-9ECB-1211085C79A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台形 343">
                <a:extLst>
                  <a:ext uri="{FF2B5EF4-FFF2-40B4-BE49-F238E27FC236}">
                    <a16:creationId xmlns:a16="http://schemas.microsoft.com/office/drawing/2014/main" id="{30A6470F-F43F-844E-A0F1-807358ADB46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157">
              <a:extLst>
                <a:ext uri="{FF2B5EF4-FFF2-40B4-BE49-F238E27FC236}">
                  <a16:creationId xmlns:a16="http://schemas.microsoft.com/office/drawing/2014/main" id="{BA2B6151-A541-1B44-8643-08CE9412DC36}"/>
                </a:ext>
              </a:extLst>
            </p:cNvPr>
            <p:cNvGrpSpPr/>
            <p:nvPr/>
          </p:nvGrpSpPr>
          <p:grpSpPr>
            <a:xfrm>
              <a:off x="695604" y="2996289"/>
              <a:ext cx="150692" cy="345179"/>
              <a:chOff x="1946324" y="4125162"/>
              <a:chExt cx="969964" cy="2007872"/>
            </a:xfrm>
          </p:grpSpPr>
          <p:sp>
            <p:nvSpPr>
              <p:cNvPr id="340" name="円/楕円 339">
                <a:extLst>
                  <a:ext uri="{FF2B5EF4-FFF2-40B4-BE49-F238E27FC236}">
                    <a16:creationId xmlns:a16="http://schemas.microsoft.com/office/drawing/2014/main" id="{1A0BD8C0-61E8-EF4B-89D2-DEE1FA8770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1" name="フローチャート: 論理積ゲート 340">
                <a:extLst>
                  <a:ext uri="{FF2B5EF4-FFF2-40B4-BE49-F238E27FC236}">
                    <a16:creationId xmlns:a16="http://schemas.microsoft.com/office/drawing/2014/main" id="{FC3661F0-C9D5-3344-A48A-73EBEB9DD71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45" name="直線コネクタ 344">
            <a:extLst>
              <a:ext uri="{FF2B5EF4-FFF2-40B4-BE49-F238E27FC236}">
                <a16:creationId xmlns:a16="http://schemas.microsoft.com/office/drawing/2014/main" id="{872BA6A3-3021-CA4B-B6A2-1FDC4636608F}"/>
              </a:ext>
            </a:extLst>
          </p:cNvPr>
          <p:cNvCxnSpPr>
            <a:stCxn id="314" idx="2"/>
            <a:endCxn id="326" idx="0"/>
          </p:cNvCxnSpPr>
          <p:nvPr/>
        </p:nvCxnSpPr>
        <p:spPr>
          <a:xfrm flipH="1">
            <a:off x="6663242" y="5297474"/>
            <a:ext cx="75790" cy="507462"/>
          </a:xfrm>
          <a:prstGeom prst="line">
            <a:avLst/>
          </a:prstGeom>
        </p:spPr>
        <p:style>
          <a:lnRef idx="2">
            <a:schemeClr val="accent1"/>
          </a:lnRef>
          <a:fillRef idx="0">
            <a:schemeClr val="accent1"/>
          </a:fillRef>
          <a:effectRef idx="1">
            <a:schemeClr val="accent1"/>
          </a:effectRef>
          <a:fontRef idx="minor">
            <a:schemeClr val="tx1"/>
          </a:fontRef>
        </p:style>
      </p:cxnSp>
      <p:cxnSp>
        <p:nvCxnSpPr>
          <p:cNvPr id="346" name="直線コネクタ 345">
            <a:extLst>
              <a:ext uri="{FF2B5EF4-FFF2-40B4-BE49-F238E27FC236}">
                <a16:creationId xmlns:a16="http://schemas.microsoft.com/office/drawing/2014/main" id="{1E626D41-331B-A44B-BC44-363F76609614}"/>
              </a:ext>
            </a:extLst>
          </p:cNvPr>
          <p:cNvCxnSpPr>
            <a:cxnSpLocks/>
            <a:stCxn id="315" idx="2"/>
            <a:endCxn id="334" idx="0"/>
          </p:cNvCxnSpPr>
          <p:nvPr/>
        </p:nvCxnSpPr>
        <p:spPr>
          <a:xfrm flipH="1">
            <a:off x="7559839" y="5293859"/>
            <a:ext cx="298" cy="51057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7" name="直線コネクタ 346">
            <a:extLst>
              <a:ext uri="{FF2B5EF4-FFF2-40B4-BE49-F238E27FC236}">
                <a16:creationId xmlns:a16="http://schemas.microsoft.com/office/drawing/2014/main" id="{A101771B-F2BD-944C-93A3-BD5AF35D3AD5}"/>
              </a:ext>
            </a:extLst>
          </p:cNvPr>
          <p:cNvCxnSpPr>
            <a:stCxn id="316" idx="2"/>
            <a:endCxn id="342" idx="0"/>
          </p:cNvCxnSpPr>
          <p:nvPr/>
        </p:nvCxnSpPr>
        <p:spPr>
          <a:xfrm>
            <a:off x="8370610" y="5297474"/>
            <a:ext cx="41740" cy="507462"/>
          </a:xfrm>
          <a:prstGeom prst="line">
            <a:avLst/>
          </a:prstGeom>
        </p:spPr>
        <p:style>
          <a:lnRef idx="2">
            <a:schemeClr val="accent1"/>
          </a:lnRef>
          <a:fillRef idx="0">
            <a:schemeClr val="accent1"/>
          </a:fillRef>
          <a:effectRef idx="1">
            <a:schemeClr val="accent1"/>
          </a:effectRef>
          <a:fontRef idx="minor">
            <a:schemeClr val="tx1"/>
          </a:fontRef>
        </p:style>
      </p:cxnSp>
      <p:sp>
        <p:nvSpPr>
          <p:cNvPr id="348" name="正方形/長方形 347">
            <a:extLst>
              <a:ext uri="{FF2B5EF4-FFF2-40B4-BE49-F238E27FC236}">
                <a16:creationId xmlns:a16="http://schemas.microsoft.com/office/drawing/2014/main" id="{A39FD8A3-2FF7-4D46-ADF8-88A89CF2589C}"/>
              </a:ext>
            </a:extLst>
          </p:cNvPr>
          <p:cNvSpPr/>
          <p:nvPr/>
        </p:nvSpPr>
        <p:spPr>
          <a:xfrm>
            <a:off x="7221961" y="4885466"/>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49" name="正方形/長方形 348">
            <a:extLst>
              <a:ext uri="{FF2B5EF4-FFF2-40B4-BE49-F238E27FC236}">
                <a16:creationId xmlns:a16="http://schemas.microsoft.com/office/drawing/2014/main" id="{49521FC3-B776-5345-9818-4266514473D0}"/>
              </a:ext>
            </a:extLst>
          </p:cNvPr>
          <p:cNvSpPr/>
          <p:nvPr/>
        </p:nvSpPr>
        <p:spPr>
          <a:xfrm>
            <a:off x="8038630" y="4888698"/>
            <a:ext cx="689505" cy="26512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0" name="テキスト ボックス 349">
            <a:extLst>
              <a:ext uri="{FF2B5EF4-FFF2-40B4-BE49-F238E27FC236}">
                <a16:creationId xmlns:a16="http://schemas.microsoft.com/office/drawing/2014/main" id="{3F94E4E3-2632-F94D-8EA5-9D9AC5BF61AF}"/>
              </a:ext>
            </a:extLst>
          </p:cNvPr>
          <p:cNvSpPr txBox="1"/>
          <p:nvPr/>
        </p:nvSpPr>
        <p:spPr>
          <a:xfrm>
            <a:off x="6249819" y="3891269"/>
            <a:ext cx="1646605"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1980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分散化</a:t>
            </a:r>
            <a:endParaRPr kumimoji="1" lang="ja-JP" altLang="en-US" sz="1200" dirty="0">
              <a:solidFill>
                <a:srgbClr val="002060"/>
              </a:solidFill>
              <a:latin typeface="Meiryo" charset="-128"/>
              <a:ea typeface="Meiryo" charset="-128"/>
              <a:cs typeface="Meiryo" charset="-128"/>
            </a:endParaRPr>
          </a:p>
        </p:txBody>
      </p:sp>
      <p:sp>
        <p:nvSpPr>
          <p:cNvPr id="351" name="テキスト ボックス 350">
            <a:extLst>
              <a:ext uri="{FF2B5EF4-FFF2-40B4-BE49-F238E27FC236}">
                <a16:creationId xmlns:a16="http://schemas.microsoft.com/office/drawing/2014/main" id="{EEE2636A-0A0E-8D4D-B65B-CABFAF0FD71C}"/>
              </a:ext>
            </a:extLst>
          </p:cNvPr>
          <p:cNvSpPr txBox="1"/>
          <p:nvPr/>
        </p:nvSpPr>
        <p:spPr>
          <a:xfrm>
            <a:off x="6709340" y="5328052"/>
            <a:ext cx="792205" cy="369332"/>
          </a:xfrm>
          <a:prstGeom prst="rect">
            <a:avLst/>
          </a:prstGeom>
          <a:noFill/>
        </p:spPr>
        <p:txBody>
          <a:bodyPr wrap="none" rtlCol="0">
            <a:spAutoFit/>
          </a:bodyPr>
          <a:lstStyle/>
          <a:p>
            <a:r>
              <a:rPr lang="ja-JP" altLang="en-US" sz="900" dirty="0">
                <a:solidFill>
                  <a:srgbClr val="002060"/>
                </a:solidFill>
                <a:latin typeface="Meiryo" charset="-128"/>
                <a:ea typeface="Meiryo" charset="-128"/>
                <a:cs typeface="Meiryo" charset="-128"/>
              </a:rPr>
              <a:t>ミニコン</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p:txBody>
      </p:sp>
      <p:sp>
        <p:nvSpPr>
          <p:cNvPr id="352" name="正方形/長方形 351">
            <a:extLst>
              <a:ext uri="{FF2B5EF4-FFF2-40B4-BE49-F238E27FC236}">
                <a16:creationId xmlns:a16="http://schemas.microsoft.com/office/drawing/2014/main" id="{93D986CC-D09F-8C4D-9CF0-7F9038AFD6BA}"/>
              </a:ext>
            </a:extLst>
          </p:cNvPr>
          <p:cNvSpPr/>
          <p:nvPr/>
        </p:nvSpPr>
        <p:spPr>
          <a:xfrm>
            <a:off x="3379112"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正方形/長方形 352">
            <a:extLst>
              <a:ext uri="{FF2B5EF4-FFF2-40B4-BE49-F238E27FC236}">
                <a16:creationId xmlns:a16="http://schemas.microsoft.com/office/drawing/2014/main" id="{718C9D5A-0AC1-FA42-94A9-EC0B5489007C}"/>
              </a:ext>
            </a:extLst>
          </p:cNvPr>
          <p:cNvSpPr/>
          <p:nvPr/>
        </p:nvSpPr>
        <p:spPr>
          <a:xfrm>
            <a:off x="3488049"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4" name="正方形/長方形 353">
            <a:extLst>
              <a:ext uri="{FF2B5EF4-FFF2-40B4-BE49-F238E27FC236}">
                <a16:creationId xmlns:a16="http://schemas.microsoft.com/office/drawing/2014/main" id="{BF6C0B46-B481-424A-8168-7939AFF22531}"/>
              </a:ext>
            </a:extLst>
          </p:cNvPr>
          <p:cNvSpPr/>
          <p:nvPr/>
        </p:nvSpPr>
        <p:spPr>
          <a:xfrm>
            <a:off x="4273962" y="4341706"/>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5" name="正方形/長方形 354">
            <a:extLst>
              <a:ext uri="{FF2B5EF4-FFF2-40B4-BE49-F238E27FC236}">
                <a16:creationId xmlns:a16="http://schemas.microsoft.com/office/drawing/2014/main" id="{E557D5CA-A716-6B4F-AC47-EFCF58C2D0CF}"/>
              </a:ext>
            </a:extLst>
          </p:cNvPr>
          <p:cNvSpPr/>
          <p:nvPr/>
        </p:nvSpPr>
        <p:spPr>
          <a:xfrm>
            <a:off x="5048731" y="4345262"/>
            <a:ext cx="586125" cy="863068"/>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正方形/長方形 355">
            <a:extLst>
              <a:ext uri="{FF2B5EF4-FFF2-40B4-BE49-F238E27FC236}">
                <a16:creationId xmlns:a16="http://schemas.microsoft.com/office/drawing/2014/main" id="{09AA09A8-8559-A04F-8214-D9D908AC7691}"/>
              </a:ext>
            </a:extLst>
          </p:cNvPr>
          <p:cNvSpPr/>
          <p:nvPr/>
        </p:nvSpPr>
        <p:spPr>
          <a:xfrm>
            <a:off x="3517963"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57" name="正方形/長方形 356">
            <a:extLst>
              <a:ext uri="{FF2B5EF4-FFF2-40B4-BE49-F238E27FC236}">
                <a16:creationId xmlns:a16="http://schemas.microsoft.com/office/drawing/2014/main" id="{57C20E68-48C8-2E40-8BDA-94DB043B3971}"/>
              </a:ext>
            </a:extLst>
          </p:cNvPr>
          <p:cNvSpPr/>
          <p:nvPr/>
        </p:nvSpPr>
        <p:spPr>
          <a:xfrm>
            <a:off x="3517964" y="4454821"/>
            <a:ext cx="520468"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8" name="正方形/長方形 357">
            <a:extLst>
              <a:ext uri="{FF2B5EF4-FFF2-40B4-BE49-F238E27FC236}">
                <a16:creationId xmlns:a16="http://schemas.microsoft.com/office/drawing/2014/main" id="{FB6B0FB7-F3FD-904F-AB6D-45CD829DE290}"/>
              </a:ext>
            </a:extLst>
          </p:cNvPr>
          <p:cNvSpPr/>
          <p:nvPr/>
        </p:nvSpPr>
        <p:spPr>
          <a:xfrm>
            <a:off x="4306248" y="4454821"/>
            <a:ext cx="512676"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sp>
        <p:nvSpPr>
          <p:cNvPr id="359" name="正方形/長方形 358">
            <a:extLst>
              <a:ext uri="{FF2B5EF4-FFF2-40B4-BE49-F238E27FC236}">
                <a16:creationId xmlns:a16="http://schemas.microsoft.com/office/drawing/2014/main" id="{00E2516D-EFF2-8343-BAB7-403195D6979D}"/>
              </a:ext>
            </a:extLst>
          </p:cNvPr>
          <p:cNvSpPr/>
          <p:nvPr/>
        </p:nvSpPr>
        <p:spPr>
          <a:xfrm>
            <a:off x="5086739" y="4454821"/>
            <a:ext cx="501723" cy="2152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AP</a:t>
            </a:r>
            <a:endParaRPr kumimoji="1" lang="ja-JP" altLang="en-US" sz="1000" dirty="0">
              <a:solidFill>
                <a:srgbClr val="FFFFFF"/>
              </a:solidFill>
              <a:latin typeface="ＭＳ Ｐゴシック"/>
              <a:ea typeface="ＭＳ Ｐゴシック"/>
              <a:cs typeface="ＭＳ Ｐゴシック"/>
            </a:endParaRPr>
          </a:p>
        </p:txBody>
      </p:sp>
      <p:grpSp>
        <p:nvGrpSpPr>
          <p:cNvPr id="360" name="図形グループ 78">
            <a:extLst>
              <a:ext uri="{FF2B5EF4-FFF2-40B4-BE49-F238E27FC236}">
                <a16:creationId xmlns:a16="http://schemas.microsoft.com/office/drawing/2014/main" id="{FFA9BEA7-290B-9B49-870A-5B6D9ED9C968}"/>
              </a:ext>
            </a:extLst>
          </p:cNvPr>
          <p:cNvGrpSpPr/>
          <p:nvPr/>
        </p:nvGrpSpPr>
        <p:grpSpPr>
          <a:xfrm>
            <a:off x="3487635" y="5805900"/>
            <a:ext cx="398531" cy="455164"/>
            <a:chOff x="565484" y="2886304"/>
            <a:chExt cx="398531" cy="455164"/>
          </a:xfrm>
        </p:grpSpPr>
        <p:grpSp>
          <p:nvGrpSpPr>
            <p:cNvPr id="361" name="図形グループ 79">
              <a:extLst>
                <a:ext uri="{FF2B5EF4-FFF2-40B4-BE49-F238E27FC236}">
                  <a16:creationId xmlns:a16="http://schemas.microsoft.com/office/drawing/2014/main" id="{3BBB80CC-0526-984E-8CE1-6D9AA2F1ABA5}"/>
                </a:ext>
              </a:extLst>
            </p:cNvPr>
            <p:cNvGrpSpPr/>
            <p:nvPr/>
          </p:nvGrpSpPr>
          <p:grpSpPr>
            <a:xfrm>
              <a:off x="565484" y="2886304"/>
              <a:ext cx="398531" cy="387786"/>
              <a:chOff x="758730" y="3198675"/>
              <a:chExt cx="702795" cy="688305"/>
            </a:xfrm>
          </p:grpSpPr>
          <p:sp>
            <p:nvSpPr>
              <p:cNvPr id="365" name="角丸四角形 364">
                <a:extLst>
                  <a:ext uri="{FF2B5EF4-FFF2-40B4-BE49-F238E27FC236}">
                    <a16:creationId xmlns:a16="http://schemas.microsoft.com/office/drawing/2014/main" id="{30890EFA-7265-6644-8044-5BAF44230B6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529B985-42E8-9D4E-B325-BAEAD1895284}"/>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台形 366">
                <a:extLst>
                  <a:ext uri="{FF2B5EF4-FFF2-40B4-BE49-F238E27FC236}">
                    <a16:creationId xmlns:a16="http://schemas.microsoft.com/office/drawing/2014/main" id="{7B27E53E-50FF-1147-9C12-19F167D9988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2" name="図形グループ 80">
              <a:extLst>
                <a:ext uri="{FF2B5EF4-FFF2-40B4-BE49-F238E27FC236}">
                  <a16:creationId xmlns:a16="http://schemas.microsoft.com/office/drawing/2014/main" id="{B686E4C5-CB9A-004D-9738-1D78389926C2}"/>
                </a:ext>
              </a:extLst>
            </p:cNvPr>
            <p:cNvGrpSpPr/>
            <p:nvPr/>
          </p:nvGrpSpPr>
          <p:grpSpPr>
            <a:xfrm>
              <a:off x="695604" y="2996289"/>
              <a:ext cx="150692" cy="345179"/>
              <a:chOff x="1946324" y="4125162"/>
              <a:chExt cx="969964" cy="2007872"/>
            </a:xfrm>
          </p:grpSpPr>
          <p:sp>
            <p:nvSpPr>
              <p:cNvPr id="363" name="円/楕円 362">
                <a:extLst>
                  <a:ext uri="{FF2B5EF4-FFF2-40B4-BE49-F238E27FC236}">
                    <a16:creationId xmlns:a16="http://schemas.microsoft.com/office/drawing/2014/main" id="{6CCFECC2-60FF-3048-AA3C-1D014364798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4" name="フローチャート: 論理積ゲート 363">
                <a:extLst>
                  <a:ext uri="{FF2B5EF4-FFF2-40B4-BE49-F238E27FC236}">
                    <a16:creationId xmlns:a16="http://schemas.microsoft.com/office/drawing/2014/main" id="{44B18998-F430-6C43-A4D1-52D2F5A7F82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68" name="図形グループ 86">
            <a:extLst>
              <a:ext uri="{FF2B5EF4-FFF2-40B4-BE49-F238E27FC236}">
                <a16:creationId xmlns:a16="http://schemas.microsoft.com/office/drawing/2014/main" id="{3414EF32-FF38-8441-B39D-B271E9E1C968}"/>
              </a:ext>
            </a:extLst>
          </p:cNvPr>
          <p:cNvGrpSpPr/>
          <p:nvPr/>
        </p:nvGrpSpPr>
        <p:grpSpPr>
          <a:xfrm>
            <a:off x="4377969" y="5805397"/>
            <a:ext cx="398531" cy="455164"/>
            <a:chOff x="565484" y="2886304"/>
            <a:chExt cx="398531" cy="455164"/>
          </a:xfrm>
        </p:grpSpPr>
        <p:grpSp>
          <p:nvGrpSpPr>
            <p:cNvPr id="369" name="図形グループ 87">
              <a:extLst>
                <a:ext uri="{FF2B5EF4-FFF2-40B4-BE49-F238E27FC236}">
                  <a16:creationId xmlns:a16="http://schemas.microsoft.com/office/drawing/2014/main" id="{2146A42D-B46C-F048-B552-BF48317D009C}"/>
                </a:ext>
              </a:extLst>
            </p:cNvPr>
            <p:cNvGrpSpPr/>
            <p:nvPr/>
          </p:nvGrpSpPr>
          <p:grpSpPr>
            <a:xfrm>
              <a:off x="565484" y="2886304"/>
              <a:ext cx="398531" cy="387786"/>
              <a:chOff x="758730" y="3198675"/>
              <a:chExt cx="702795" cy="688305"/>
            </a:xfrm>
          </p:grpSpPr>
          <p:sp>
            <p:nvSpPr>
              <p:cNvPr id="373" name="角丸四角形 372">
                <a:extLst>
                  <a:ext uri="{FF2B5EF4-FFF2-40B4-BE49-F238E27FC236}">
                    <a16:creationId xmlns:a16="http://schemas.microsoft.com/office/drawing/2014/main" id="{A985949D-6AF5-B44F-B3FD-85EB72E6465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a:extLst>
                  <a:ext uri="{FF2B5EF4-FFF2-40B4-BE49-F238E27FC236}">
                    <a16:creationId xmlns:a16="http://schemas.microsoft.com/office/drawing/2014/main" id="{EDE28819-0585-424B-A314-3D07F97719D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台形 374">
                <a:extLst>
                  <a:ext uri="{FF2B5EF4-FFF2-40B4-BE49-F238E27FC236}">
                    <a16:creationId xmlns:a16="http://schemas.microsoft.com/office/drawing/2014/main" id="{6C0F4AEA-7FB2-DA40-BA18-B7BFE61485F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0" name="図形グループ 88">
              <a:extLst>
                <a:ext uri="{FF2B5EF4-FFF2-40B4-BE49-F238E27FC236}">
                  <a16:creationId xmlns:a16="http://schemas.microsoft.com/office/drawing/2014/main" id="{5445C0C6-31A3-BE48-B568-F896335BBA90}"/>
                </a:ext>
              </a:extLst>
            </p:cNvPr>
            <p:cNvGrpSpPr/>
            <p:nvPr/>
          </p:nvGrpSpPr>
          <p:grpSpPr>
            <a:xfrm>
              <a:off x="695604" y="2996289"/>
              <a:ext cx="150692" cy="345179"/>
              <a:chOff x="1946324" y="4125162"/>
              <a:chExt cx="969964" cy="2007872"/>
            </a:xfrm>
          </p:grpSpPr>
          <p:sp>
            <p:nvSpPr>
              <p:cNvPr id="371" name="円/楕円 370">
                <a:extLst>
                  <a:ext uri="{FF2B5EF4-FFF2-40B4-BE49-F238E27FC236}">
                    <a16:creationId xmlns:a16="http://schemas.microsoft.com/office/drawing/2014/main" id="{B3F534BB-AA27-DC4F-A0A7-DA017036A3D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フローチャート: 論理積ゲート 371">
                <a:extLst>
                  <a:ext uri="{FF2B5EF4-FFF2-40B4-BE49-F238E27FC236}">
                    <a16:creationId xmlns:a16="http://schemas.microsoft.com/office/drawing/2014/main" id="{7C4380B0-CB04-A64E-BD9C-4E65A8129104}"/>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376" name="図形グループ 94">
            <a:extLst>
              <a:ext uri="{FF2B5EF4-FFF2-40B4-BE49-F238E27FC236}">
                <a16:creationId xmlns:a16="http://schemas.microsoft.com/office/drawing/2014/main" id="{576E0D76-8A04-2447-9584-FDE59585EE7A}"/>
              </a:ext>
            </a:extLst>
          </p:cNvPr>
          <p:cNvGrpSpPr/>
          <p:nvPr/>
        </p:nvGrpSpPr>
        <p:grpSpPr>
          <a:xfrm>
            <a:off x="5236743" y="5805900"/>
            <a:ext cx="398531" cy="455164"/>
            <a:chOff x="565484" y="2886304"/>
            <a:chExt cx="398531" cy="455164"/>
          </a:xfrm>
        </p:grpSpPr>
        <p:grpSp>
          <p:nvGrpSpPr>
            <p:cNvPr id="377" name="図形グループ 95">
              <a:extLst>
                <a:ext uri="{FF2B5EF4-FFF2-40B4-BE49-F238E27FC236}">
                  <a16:creationId xmlns:a16="http://schemas.microsoft.com/office/drawing/2014/main" id="{DEDDAD04-2966-9446-B627-D434514C9E25}"/>
                </a:ext>
              </a:extLst>
            </p:cNvPr>
            <p:cNvGrpSpPr/>
            <p:nvPr/>
          </p:nvGrpSpPr>
          <p:grpSpPr>
            <a:xfrm>
              <a:off x="565484" y="2886304"/>
              <a:ext cx="398531" cy="387786"/>
              <a:chOff x="758730" y="3198675"/>
              <a:chExt cx="702795" cy="688305"/>
            </a:xfrm>
          </p:grpSpPr>
          <p:sp>
            <p:nvSpPr>
              <p:cNvPr id="381" name="角丸四角形 380">
                <a:extLst>
                  <a:ext uri="{FF2B5EF4-FFF2-40B4-BE49-F238E27FC236}">
                    <a16:creationId xmlns:a16="http://schemas.microsoft.com/office/drawing/2014/main" id="{FE566585-FCA4-9641-AD86-3E112E72A187}"/>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2" name="角丸四角形 381">
                <a:extLst>
                  <a:ext uri="{FF2B5EF4-FFF2-40B4-BE49-F238E27FC236}">
                    <a16:creationId xmlns:a16="http://schemas.microsoft.com/office/drawing/2014/main" id="{D067CC08-D5A4-C84E-B7D8-F546D2DD042F}"/>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台形 382">
                <a:extLst>
                  <a:ext uri="{FF2B5EF4-FFF2-40B4-BE49-F238E27FC236}">
                    <a16:creationId xmlns:a16="http://schemas.microsoft.com/office/drawing/2014/main" id="{04A1B78D-54A5-284B-858D-1DCD3FA1345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8" name="図形グループ 96">
              <a:extLst>
                <a:ext uri="{FF2B5EF4-FFF2-40B4-BE49-F238E27FC236}">
                  <a16:creationId xmlns:a16="http://schemas.microsoft.com/office/drawing/2014/main" id="{19180A23-7D8E-3D4F-B2AC-C38AACDF5E12}"/>
                </a:ext>
              </a:extLst>
            </p:cNvPr>
            <p:cNvGrpSpPr/>
            <p:nvPr/>
          </p:nvGrpSpPr>
          <p:grpSpPr>
            <a:xfrm>
              <a:off x="695604" y="2996289"/>
              <a:ext cx="150692" cy="345179"/>
              <a:chOff x="1946324" y="4125162"/>
              <a:chExt cx="969964" cy="2007872"/>
            </a:xfrm>
          </p:grpSpPr>
          <p:sp>
            <p:nvSpPr>
              <p:cNvPr id="379" name="円/楕円 378">
                <a:extLst>
                  <a:ext uri="{FF2B5EF4-FFF2-40B4-BE49-F238E27FC236}">
                    <a16:creationId xmlns:a16="http://schemas.microsoft.com/office/drawing/2014/main" id="{DA395883-9A37-0B44-ABF4-D27FBAE37C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0" name="フローチャート: 論理積ゲート 379">
                <a:extLst>
                  <a:ext uri="{FF2B5EF4-FFF2-40B4-BE49-F238E27FC236}">
                    <a16:creationId xmlns:a16="http://schemas.microsoft.com/office/drawing/2014/main" id="{40C8D45C-2F61-4C49-BCFE-E18437472EB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384" name="直線コネクタ 383">
            <a:extLst>
              <a:ext uri="{FF2B5EF4-FFF2-40B4-BE49-F238E27FC236}">
                <a16:creationId xmlns:a16="http://schemas.microsoft.com/office/drawing/2014/main" id="{BB47718A-01AC-1249-8D91-920708707166}"/>
              </a:ext>
            </a:extLst>
          </p:cNvPr>
          <p:cNvCxnSpPr>
            <a:stCxn id="352" idx="2"/>
            <a:endCxn id="365" idx="0"/>
          </p:cNvCxnSpPr>
          <p:nvPr/>
        </p:nvCxnSpPr>
        <p:spPr>
          <a:xfrm flipH="1">
            <a:off x="3678660" y="5302351"/>
            <a:ext cx="891578" cy="503549"/>
          </a:xfrm>
          <a:prstGeom prst="line">
            <a:avLst/>
          </a:prstGeom>
        </p:spPr>
        <p:style>
          <a:lnRef idx="2">
            <a:schemeClr val="accent1"/>
          </a:lnRef>
          <a:fillRef idx="0">
            <a:schemeClr val="accent1"/>
          </a:fillRef>
          <a:effectRef idx="1">
            <a:schemeClr val="accent1"/>
          </a:effectRef>
          <a:fontRef idx="minor">
            <a:schemeClr val="tx1"/>
          </a:fontRef>
        </p:style>
      </p:cxnSp>
      <p:cxnSp>
        <p:nvCxnSpPr>
          <p:cNvPr id="385" name="直線コネクタ 384">
            <a:extLst>
              <a:ext uri="{FF2B5EF4-FFF2-40B4-BE49-F238E27FC236}">
                <a16:creationId xmlns:a16="http://schemas.microsoft.com/office/drawing/2014/main" id="{4CAB898B-705F-5244-BBB4-D53B2FABFBE6}"/>
              </a:ext>
            </a:extLst>
          </p:cNvPr>
          <p:cNvCxnSpPr>
            <a:stCxn id="352" idx="2"/>
            <a:endCxn id="373" idx="0"/>
          </p:cNvCxnSpPr>
          <p:nvPr/>
        </p:nvCxnSpPr>
        <p:spPr>
          <a:xfrm flipH="1">
            <a:off x="4568994" y="5302351"/>
            <a:ext cx="1244" cy="503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386" name="直線コネクタ 385">
            <a:extLst>
              <a:ext uri="{FF2B5EF4-FFF2-40B4-BE49-F238E27FC236}">
                <a16:creationId xmlns:a16="http://schemas.microsoft.com/office/drawing/2014/main" id="{40B6120F-DBE2-824F-8A6C-132F508BEFC3}"/>
              </a:ext>
            </a:extLst>
          </p:cNvPr>
          <p:cNvCxnSpPr>
            <a:stCxn id="352" idx="2"/>
            <a:endCxn id="381" idx="0"/>
          </p:cNvCxnSpPr>
          <p:nvPr/>
        </p:nvCxnSpPr>
        <p:spPr>
          <a:xfrm>
            <a:off x="4570238" y="5302351"/>
            <a:ext cx="857530" cy="503549"/>
          </a:xfrm>
          <a:prstGeom prst="line">
            <a:avLst/>
          </a:prstGeom>
        </p:spPr>
        <p:style>
          <a:lnRef idx="2">
            <a:schemeClr val="accent1"/>
          </a:lnRef>
          <a:fillRef idx="0">
            <a:schemeClr val="accent1"/>
          </a:fillRef>
          <a:effectRef idx="1">
            <a:schemeClr val="accent1"/>
          </a:effectRef>
          <a:fontRef idx="minor">
            <a:schemeClr val="tx1"/>
          </a:fontRef>
        </p:style>
      </p:cxnSp>
      <p:sp>
        <p:nvSpPr>
          <p:cNvPr id="387" name="正方形/長方形 386">
            <a:extLst>
              <a:ext uri="{FF2B5EF4-FFF2-40B4-BE49-F238E27FC236}">
                <a16:creationId xmlns:a16="http://schemas.microsoft.com/office/drawing/2014/main" id="{D2B0138F-B765-9140-83DB-574B33D19309}"/>
              </a:ext>
            </a:extLst>
          </p:cNvPr>
          <p:cNvSpPr/>
          <p:nvPr/>
        </p:nvSpPr>
        <p:spPr>
          <a:xfrm>
            <a:off x="4306789" y="4704877"/>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8" name="正方形/長方形 387">
            <a:extLst>
              <a:ext uri="{FF2B5EF4-FFF2-40B4-BE49-F238E27FC236}">
                <a16:creationId xmlns:a16="http://schemas.microsoft.com/office/drawing/2014/main" id="{61A80793-65B0-3440-8602-71D6FA280EC1}"/>
              </a:ext>
            </a:extLst>
          </p:cNvPr>
          <p:cNvSpPr/>
          <p:nvPr/>
        </p:nvSpPr>
        <p:spPr>
          <a:xfrm>
            <a:off x="5083299" y="4707878"/>
            <a:ext cx="520469" cy="21561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a:solidFill>
                  <a:srgbClr val="FFFFFF"/>
                </a:solidFill>
                <a:latin typeface="ＭＳ Ｐゴシック"/>
                <a:ea typeface="ＭＳ Ｐゴシック"/>
                <a:cs typeface="ＭＳ Ｐゴシック"/>
              </a:rPr>
              <a:t>OS</a:t>
            </a:r>
            <a:endParaRPr kumimoji="1" lang="ja-JP" altLang="en-US" sz="1000" dirty="0">
              <a:solidFill>
                <a:srgbClr val="FFFFFF"/>
              </a:solidFill>
              <a:latin typeface="ＭＳ Ｐゴシック"/>
              <a:ea typeface="ＭＳ Ｐゴシック"/>
              <a:cs typeface="ＭＳ Ｐゴシック"/>
            </a:endParaRPr>
          </a:p>
        </p:txBody>
      </p:sp>
      <p:sp>
        <p:nvSpPr>
          <p:cNvPr id="389" name="テキスト ボックス 388">
            <a:extLst>
              <a:ext uri="{FF2B5EF4-FFF2-40B4-BE49-F238E27FC236}">
                <a16:creationId xmlns:a16="http://schemas.microsoft.com/office/drawing/2014/main" id="{E6A152CC-4B12-6149-BB0E-E3A7AE354C9C}"/>
              </a:ext>
            </a:extLst>
          </p:cNvPr>
          <p:cNvSpPr txBox="1"/>
          <p:nvPr/>
        </p:nvSpPr>
        <p:spPr>
          <a:xfrm>
            <a:off x="3585347" y="4945153"/>
            <a:ext cx="402674" cy="276999"/>
          </a:xfrm>
          <a:prstGeom prst="rect">
            <a:avLst/>
          </a:prstGeom>
          <a:noFill/>
        </p:spPr>
        <p:txBody>
          <a:bodyPr wrap="none" rtlCol="0">
            <a:spAutoFit/>
          </a:bodyPr>
          <a:lstStyle/>
          <a:p>
            <a:pPr algn="ctr"/>
            <a:r>
              <a:rPr kumimoji="1" lang="en-US" altLang="ja-JP" sz="1200" dirty="0">
                <a:solidFill>
                  <a:schemeClr val="bg1"/>
                </a:solidFill>
              </a:rPr>
              <a:t>VM</a:t>
            </a:r>
            <a:endParaRPr kumimoji="1" lang="ja-JP" altLang="en-US" sz="1200" dirty="0">
              <a:solidFill>
                <a:schemeClr val="bg1"/>
              </a:solidFill>
            </a:endParaRPr>
          </a:p>
        </p:txBody>
      </p:sp>
      <p:sp>
        <p:nvSpPr>
          <p:cNvPr id="390" name="テキスト ボックス 389">
            <a:extLst>
              <a:ext uri="{FF2B5EF4-FFF2-40B4-BE49-F238E27FC236}">
                <a16:creationId xmlns:a16="http://schemas.microsoft.com/office/drawing/2014/main" id="{1AF92150-DFA0-7544-A4F5-383FF9466B96}"/>
              </a:ext>
            </a:extLst>
          </p:cNvPr>
          <p:cNvSpPr txBox="1"/>
          <p:nvPr/>
        </p:nvSpPr>
        <p:spPr>
          <a:xfrm>
            <a:off x="4359180" y="4932844"/>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1" name="テキスト ボックス 390">
            <a:extLst>
              <a:ext uri="{FF2B5EF4-FFF2-40B4-BE49-F238E27FC236}">
                <a16:creationId xmlns:a16="http://schemas.microsoft.com/office/drawing/2014/main" id="{0237666F-F186-9B40-939C-C643C6002F9F}"/>
              </a:ext>
            </a:extLst>
          </p:cNvPr>
          <p:cNvSpPr txBox="1"/>
          <p:nvPr/>
        </p:nvSpPr>
        <p:spPr>
          <a:xfrm>
            <a:off x="5143463" y="4944480"/>
            <a:ext cx="402674" cy="276999"/>
          </a:xfrm>
          <a:prstGeom prst="rect">
            <a:avLst/>
          </a:prstGeom>
          <a:noFill/>
        </p:spPr>
        <p:txBody>
          <a:bodyPr wrap="none" rtlCol="0">
            <a:spAutoFit/>
          </a:bodyPr>
          <a:lstStyle/>
          <a:p>
            <a:pPr algn="ctr"/>
            <a:r>
              <a:rPr kumimoji="1" lang="en-US" altLang="ja-JP" sz="1200">
                <a:solidFill>
                  <a:schemeClr val="bg1"/>
                </a:solidFill>
              </a:rPr>
              <a:t>VM</a:t>
            </a:r>
            <a:endParaRPr kumimoji="1" lang="ja-JP" altLang="en-US" sz="1200" dirty="0">
              <a:solidFill>
                <a:schemeClr val="bg1"/>
              </a:solidFill>
            </a:endParaRPr>
          </a:p>
        </p:txBody>
      </p:sp>
      <p:sp>
        <p:nvSpPr>
          <p:cNvPr id="392" name="テキスト ボックス 391">
            <a:extLst>
              <a:ext uri="{FF2B5EF4-FFF2-40B4-BE49-F238E27FC236}">
                <a16:creationId xmlns:a16="http://schemas.microsoft.com/office/drawing/2014/main" id="{C2DAD3D8-61F8-6A48-A4E5-5956CBE4A24D}"/>
              </a:ext>
            </a:extLst>
          </p:cNvPr>
          <p:cNvSpPr txBox="1"/>
          <p:nvPr/>
        </p:nvSpPr>
        <p:spPr>
          <a:xfrm>
            <a:off x="3262122" y="3891269"/>
            <a:ext cx="2723823" cy="276999"/>
          </a:xfrm>
          <a:prstGeom prst="rect">
            <a:avLst/>
          </a:prstGeom>
          <a:noFill/>
        </p:spPr>
        <p:txBody>
          <a:bodyPr wrap="none" rtlCol="0">
            <a:spAutoFit/>
          </a:bodyPr>
          <a:lstStyle/>
          <a:p>
            <a:r>
              <a:rPr lang="en-US" altLang="ja-JP" sz="1200" dirty="0">
                <a:solidFill>
                  <a:srgbClr val="002060"/>
                </a:solidFill>
                <a:latin typeface="Meiryo" charset="-128"/>
                <a:ea typeface="Meiryo" charset="-128"/>
                <a:cs typeface="Meiryo" charset="-128"/>
              </a:rPr>
              <a:t>200</a:t>
            </a:r>
            <a:r>
              <a:rPr kumimoji="1" lang="en-US" altLang="ja-JP" sz="1200" dirty="0">
                <a:solidFill>
                  <a:srgbClr val="002060"/>
                </a:solidFill>
                <a:latin typeface="Meiryo" charset="-128"/>
                <a:ea typeface="Meiryo" charset="-128"/>
                <a:cs typeface="Meiryo" charset="-128"/>
              </a:rPr>
              <a:t>0</a:t>
            </a:r>
            <a:r>
              <a:rPr kumimoji="1" lang="ja-JP" altLang="en-US" sz="1200" dirty="0">
                <a:solidFill>
                  <a:srgbClr val="002060"/>
                </a:solidFill>
                <a:latin typeface="Meiryo" charset="-128"/>
                <a:ea typeface="Meiryo" charset="-128"/>
                <a:cs typeface="Meiryo" charset="-128"/>
              </a:rPr>
              <a:t>年代</a:t>
            </a:r>
            <a:r>
              <a:rPr kumimoji="1" lang="en-US" altLang="ja-JP" sz="1200" dirty="0">
                <a:solidFill>
                  <a:srgbClr val="002060"/>
                </a:solidFill>
                <a:latin typeface="Meiryo" charset="-128"/>
                <a:ea typeface="Meiryo" charset="-128"/>
                <a:cs typeface="Meiryo" charset="-128"/>
              </a:rPr>
              <a:t>〜</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仮想化（仮想マシン）</a:t>
            </a:r>
            <a:endParaRPr kumimoji="1" lang="ja-JP" altLang="en-US" sz="1200" dirty="0">
              <a:solidFill>
                <a:srgbClr val="002060"/>
              </a:solidFill>
              <a:latin typeface="Meiryo" charset="-128"/>
              <a:ea typeface="Meiryo" charset="-128"/>
              <a:cs typeface="Meiryo" charset="-128"/>
            </a:endParaRPr>
          </a:p>
        </p:txBody>
      </p:sp>
      <p:sp>
        <p:nvSpPr>
          <p:cNvPr id="393" name="テキスト ボックス 392">
            <a:extLst>
              <a:ext uri="{FF2B5EF4-FFF2-40B4-BE49-F238E27FC236}">
                <a16:creationId xmlns:a16="http://schemas.microsoft.com/office/drawing/2014/main" id="{0494ECD4-3277-4844-8E7A-F269385B8524}"/>
              </a:ext>
            </a:extLst>
          </p:cNvPr>
          <p:cNvSpPr txBox="1"/>
          <p:nvPr/>
        </p:nvSpPr>
        <p:spPr>
          <a:xfrm>
            <a:off x="3264834" y="5310767"/>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(IaaS)</a:t>
            </a:r>
          </a:p>
        </p:txBody>
      </p:sp>
      <p:sp>
        <p:nvSpPr>
          <p:cNvPr id="394" name="正方形/長方形 393">
            <a:extLst>
              <a:ext uri="{FF2B5EF4-FFF2-40B4-BE49-F238E27FC236}">
                <a16:creationId xmlns:a16="http://schemas.microsoft.com/office/drawing/2014/main" id="{87C28763-90AC-5B43-B166-01DECCA8869A}"/>
              </a:ext>
            </a:extLst>
          </p:cNvPr>
          <p:cNvSpPr/>
          <p:nvPr/>
        </p:nvSpPr>
        <p:spPr>
          <a:xfrm>
            <a:off x="455265" y="4147319"/>
            <a:ext cx="2382252" cy="115503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5" name="正方形/長方形 394">
            <a:extLst>
              <a:ext uri="{FF2B5EF4-FFF2-40B4-BE49-F238E27FC236}">
                <a16:creationId xmlns:a16="http://schemas.microsoft.com/office/drawing/2014/main" id="{983E0E70-2DF2-EB45-B99F-4B5F9158141B}"/>
              </a:ext>
            </a:extLst>
          </p:cNvPr>
          <p:cNvSpPr/>
          <p:nvPr/>
        </p:nvSpPr>
        <p:spPr>
          <a:xfrm>
            <a:off x="556505" y="4910808"/>
            <a:ext cx="2153653" cy="2628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a:solidFill>
                  <a:srgbClr val="FFFFFF"/>
                </a:solidFill>
                <a:latin typeface="ＭＳ Ｐゴシック"/>
                <a:ea typeface="ＭＳ Ｐゴシック"/>
                <a:cs typeface="ＭＳ Ｐゴシック"/>
              </a:rPr>
              <a:t>OS</a:t>
            </a:r>
            <a:endParaRPr kumimoji="1" lang="ja-JP" altLang="en-US" sz="1200" dirty="0">
              <a:solidFill>
                <a:srgbClr val="FFFFFF"/>
              </a:solidFill>
              <a:latin typeface="ＭＳ Ｐゴシック"/>
              <a:ea typeface="ＭＳ Ｐゴシック"/>
              <a:cs typeface="ＭＳ Ｐゴシック"/>
            </a:endParaRPr>
          </a:p>
        </p:txBody>
      </p:sp>
      <p:sp>
        <p:nvSpPr>
          <p:cNvPr id="396" name="正方形/長方形 395">
            <a:extLst>
              <a:ext uri="{FF2B5EF4-FFF2-40B4-BE49-F238E27FC236}">
                <a16:creationId xmlns:a16="http://schemas.microsoft.com/office/drawing/2014/main" id="{DB2EBE27-94DE-FB49-B96C-05A1FCE0C7C5}"/>
              </a:ext>
            </a:extLst>
          </p:cNvPr>
          <p:cNvSpPr/>
          <p:nvPr/>
        </p:nvSpPr>
        <p:spPr>
          <a:xfrm>
            <a:off x="547718" y="4343642"/>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7" name="正方形/長方形 396">
            <a:extLst>
              <a:ext uri="{FF2B5EF4-FFF2-40B4-BE49-F238E27FC236}">
                <a16:creationId xmlns:a16="http://schemas.microsoft.com/office/drawing/2014/main" id="{FC5C1113-C023-F14A-907E-08817B79C18E}"/>
              </a:ext>
            </a:extLst>
          </p:cNvPr>
          <p:cNvSpPr/>
          <p:nvPr/>
        </p:nvSpPr>
        <p:spPr>
          <a:xfrm>
            <a:off x="2017332"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8" name="正方形/長方形 397">
            <a:extLst>
              <a:ext uri="{FF2B5EF4-FFF2-40B4-BE49-F238E27FC236}">
                <a16:creationId xmlns:a16="http://schemas.microsoft.com/office/drawing/2014/main" id="{7D62E0E3-CA73-0946-A97A-7309AB11738D}"/>
              </a:ext>
            </a:extLst>
          </p:cNvPr>
          <p:cNvSpPr/>
          <p:nvPr/>
        </p:nvSpPr>
        <p:spPr>
          <a:xfrm>
            <a:off x="1286918" y="4349813"/>
            <a:ext cx="692826" cy="51212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99" name="正方形/長方形 398">
            <a:extLst>
              <a:ext uri="{FF2B5EF4-FFF2-40B4-BE49-F238E27FC236}">
                <a16:creationId xmlns:a16="http://schemas.microsoft.com/office/drawing/2014/main" id="{7CEC16BF-F2C6-7F42-939F-893623E48912}"/>
              </a:ext>
            </a:extLst>
          </p:cNvPr>
          <p:cNvSpPr/>
          <p:nvPr/>
        </p:nvSpPr>
        <p:spPr>
          <a:xfrm>
            <a:off x="646608" y="4382703"/>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0" name="正方形/長方形 399">
            <a:extLst>
              <a:ext uri="{FF2B5EF4-FFF2-40B4-BE49-F238E27FC236}">
                <a16:creationId xmlns:a16="http://schemas.microsoft.com/office/drawing/2014/main" id="{239F805E-78A0-184C-953A-ACE0ED2128A8}"/>
              </a:ext>
            </a:extLst>
          </p:cNvPr>
          <p:cNvSpPr/>
          <p:nvPr/>
        </p:nvSpPr>
        <p:spPr>
          <a:xfrm>
            <a:off x="645219" y="4548522"/>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1" name="正方形/長方形 400">
            <a:extLst>
              <a:ext uri="{FF2B5EF4-FFF2-40B4-BE49-F238E27FC236}">
                <a16:creationId xmlns:a16="http://schemas.microsoft.com/office/drawing/2014/main" id="{C50147D3-72A2-F044-BD60-1BACAE57E87C}"/>
              </a:ext>
            </a:extLst>
          </p:cNvPr>
          <p:cNvSpPr/>
          <p:nvPr/>
        </p:nvSpPr>
        <p:spPr>
          <a:xfrm>
            <a:off x="1388250"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2" name="正方形/長方形 401">
            <a:extLst>
              <a:ext uri="{FF2B5EF4-FFF2-40B4-BE49-F238E27FC236}">
                <a16:creationId xmlns:a16="http://schemas.microsoft.com/office/drawing/2014/main" id="{6AE68461-3F4E-CC49-AD3A-6AC5DAD050EB}"/>
              </a:ext>
            </a:extLst>
          </p:cNvPr>
          <p:cNvSpPr/>
          <p:nvPr/>
        </p:nvSpPr>
        <p:spPr>
          <a:xfrm>
            <a:off x="1386861"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3" name="正方形/長方形 402">
            <a:extLst>
              <a:ext uri="{FF2B5EF4-FFF2-40B4-BE49-F238E27FC236}">
                <a16:creationId xmlns:a16="http://schemas.microsoft.com/office/drawing/2014/main" id="{D7EF0404-86A5-A749-8EE3-9DD6D489D330}"/>
              </a:ext>
            </a:extLst>
          </p:cNvPr>
          <p:cNvSpPr/>
          <p:nvPr/>
        </p:nvSpPr>
        <p:spPr>
          <a:xfrm>
            <a:off x="2112988" y="4383757"/>
            <a:ext cx="501723" cy="1465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a:solidFill>
                  <a:srgbClr val="FFFFFF"/>
                </a:solidFill>
                <a:latin typeface="ＭＳ Ｐゴシック"/>
                <a:ea typeface="ＭＳ Ｐゴシック"/>
                <a:cs typeface="ＭＳ Ｐゴシック"/>
              </a:rPr>
              <a:t>AP</a:t>
            </a:r>
            <a:endParaRPr kumimoji="1" lang="ja-JP" altLang="en-US" sz="800" dirty="0">
              <a:solidFill>
                <a:srgbClr val="FFFFFF"/>
              </a:solidFill>
              <a:latin typeface="ＭＳ Ｐゴシック"/>
              <a:ea typeface="ＭＳ Ｐゴシック"/>
              <a:cs typeface="ＭＳ Ｐゴシック"/>
            </a:endParaRPr>
          </a:p>
        </p:txBody>
      </p:sp>
      <p:sp>
        <p:nvSpPr>
          <p:cNvPr id="404" name="正方形/長方形 403">
            <a:extLst>
              <a:ext uri="{FF2B5EF4-FFF2-40B4-BE49-F238E27FC236}">
                <a16:creationId xmlns:a16="http://schemas.microsoft.com/office/drawing/2014/main" id="{5AF6464F-93F8-6F44-ADF7-B5ED8423BAA7}"/>
              </a:ext>
            </a:extLst>
          </p:cNvPr>
          <p:cNvSpPr/>
          <p:nvPr/>
        </p:nvSpPr>
        <p:spPr>
          <a:xfrm>
            <a:off x="2111599" y="4549576"/>
            <a:ext cx="520469" cy="146835"/>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a:solidFill>
                  <a:srgbClr val="FFFFFF"/>
                </a:solidFill>
                <a:latin typeface="ＭＳ Ｐゴシック"/>
                <a:ea typeface="ＭＳ Ｐゴシック"/>
                <a:cs typeface="ＭＳ Ｐゴシック"/>
              </a:rPr>
              <a:t>設定</a:t>
            </a:r>
            <a:endParaRPr kumimoji="1" lang="ja-JP" altLang="en-US" sz="800" dirty="0">
              <a:solidFill>
                <a:srgbClr val="FFFFFF"/>
              </a:solidFill>
              <a:latin typeface="ＭＳ Ｐゴシック"/>
              <a:ea typeface="ＭＳ Ｐゴシック"/>
              <a:cs typeface="ＭＳ Ｐゴシック"/>
            </a:endParaRPr>
          </a:p>
        </p:txBody>
      </p:sp>
      <p:sp>
        <p:nvSpPr>
          <p:cNvPr id="405" name="テキスト ボックス 404">
            <a:extLst>
              <a:ext uri="{FF2B5EF4-FFF2-40B4-BE49-F238E27FC236}">
                <a16:creationId xmlns:a16="http://schemas.microsoft.com/office/drawing/2014/main" id="{999CAD30-E9D6-A84C-9E0E-4B60C2BAE6AE}"/>
              </a:ext>
            </a:extLst>
          </p:cNvPr>
          <p:cNvSpPr txBox="1"/>
          <p:nvPr/>
        </p:nvSpPr>
        <p:spPr>
          <a:xfrm>
            <a:off x="552060"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6" name="テキスト ボックス 405">
            <a:extLst>
              <a:ext uri="{FF2B5EF4-FFF2-40B4-BE49-F238E27FC236}">
                <a16:creationId xmlns:a16="http://schemas.microsoft.com/office/drawing/2014/main" id="{3AA99D4B-073E-034C-A25A-4D16DB50C775}"/>
              </a:ext>
            </a:extLst>
          </p:cNvPr>
          <p:cNvSpPr txBox="1"/>
          <p:nvPr/>
        </p:nvSpPr>
        <p:spPr>
          <a:xfrm>
            <a:off x="1284696" y="4666012"/>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sp>
        <p:nvSpPr>
          <p:cNvPr id="407" name="テキスト ボックス 406">
            <a:extLst>
              <a:ext uri="{FF2B5EF4-FFF2-40B4-BE49-F238E27FC236}">
                <a16:creationId xmlns:a16="http://schemas.microsoft.com/office/drawing/2014/main" id="{6205BE24-F2E6-B148-A870-99EAAB782B09}"/>
              </a:ext>
            </a:extLst>
          </p:cNvPr>
          <p:cNvSpPr txBox="1"/>
          <p:nvPr/>
        </p:nvSpPr>
        <p:spPr>
          <a:xfrm>
            <a:off x="2024309" y="4664563"/>
            <a:ext cx="695048" cy="246221"/>
          </a:xfrm>
          <a:prstGeom prst="rect">
            <a:avLst/>
          </a:prstGeom>
          <a:noFill/>
        </p:spPr>
        <p:txBody>
          <a:bodyPr wrap="square" rtlCol="0">
            <a:spAutoFit/>
          </a:bodyPr>
          <a:lstStyle/>
          <a:p>
            <a:pPr algn="ctr"/>
            <a:r>
              <a:rPr kumimoji="1" lang="ja-JP" altLang="en-US" sz="1000">
                <a:solidFill>
                  <a:schemeClr val="accent6">
                    <a:lumMod val="50000"/>
                  </a:schemeClr>
                </a:solidFill>
              </a:rPr>
              <a:t>コンテナ</a:t>
            </a:r>
          </a:p>
        </p:txBody>
      </p:sp>
      <p:grpSp>
        <p:nvGrpSpPr>
          <p:cNvPr id="408" name="図形グループ 227">
            <a:extLst>
              <a:ext uri="{FF2B5EF4-FFF2-40B4-BE49-F238E27FC236}">
                <a16:creationId xmlns:a16="http://schemas.microsoft.com/office/drawing/2014/main" id="{5D2E825B-1D71-EA46-A187-446F2B19CDBB}"/>
              </a:ext>
            </a:extLst>
          </p:cNvPr>
          <p:cNvGrpSpPr/>
          <p:nvPr/>
        </p:nvGrpSpPr>
        <p:grpSpPr>
          <a:xfrm>
            <a:off x="553771" y="5799173"/>
            <a:ext cx="398531" cy="455164"/>
            <a:chOff x="565484" y="2886304"/>
            <a:chExt cx="398531" cy="455164"/>
          </a:xfrm>
        </p:grpSpPr>
        <p:grpSp>
          <p:nvGrpSpPr>
            <p:cNvPr id="409" name="図形グループ 228">
              <a:extLst>
                <a:ext uri="{FF2B5EF4-FFF2-40B4-BE49-F238E27FC236}">
                  <a16:creationId xmlns:a16="http://schemas.microsoft.com/office/drawing/2014/main" id="{FB152433-E20B-5D41-A196-21AAA583CEB0}"/>
                </a:ext>
              </a:extLst>
            </p:cNvPr>
            <p:cNvGrpSpPr/>
            <p:nvPr/>
          </p:nvGrpSpPr>
          <p:grpSpPr>
            <a:xfrm>
              <a:off x="565484" y="2886304"/>
              <a:ext cx="398531" cy="387786"/>
              <a:chOff x="758730" y="3198675"/>
              <a:chExt cx="702795" cy="688305"/>
            </a:xfrm>
          </p:grpSpPr>
          <p:sp>
            <p:nvSpPr>
              <p:cNvPr id="413" name="角丸四角形 412">
                <a:extLst>
                  <a:ext uri="{FF2B5EF4-FFF2-40B4-BE49-F238E27FC236}">
                    <a16:creationId xmlns:a16="http://schemas.microsoft.com/office/drawing/2014/main" id="{D6C79A9E-2129-264A-A37F-72F2DA12B9A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4" name="角丸四角形 413">
                <a:extLst>
                  <a:ext uri="{FF2B5EF4-FFF2-40B4-BE49-F238E27FC236}">
                    <a16:creationId xmlns:a16="http://schemas.microsoft.com/office/drawing/2014/main" id="{051D1BEC-DBB9-F644-A906-635E2848658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5" name="台形 414">
                <a:extLst>
                  <a:ext uri="{FF2B5EF4-FFF2-40B4-BE49-F238E27FC236}">
                    <a16:creationId xmlns:a16="http://schemas.microsoft.com/office/drawing/2014/main" id="{CE632782-8EFC-D146-BD4F-DD4AAE9A4691}"/>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0" name="図形グループ 229">
              <a:extLst>
                <a:ext uri="{FF2B5EF4-FFF2-40B4-BE49-F238E27FC236}">
                  <a16:creationId xmlns:a16="http://schemas.microsoft.com/office/drawing/2014/main" id="{5A8955CE-A80E-4543-8698-99B45AF1FB6C}"/>
                </a:ext>
              </a:extLst>
            </p:cNvPr>
            <p:cNvGrpSpPr/>
            <p:nvPr/>
          </p:nvGrpSpPr>
          <p:grpSpPr>
            <a:xfrm>
              <a:off x="695604" y="2996289"/>
              <a:ext cx="150692" cy="345179"/>
              <a:chOff x="1946324" y="4125162"/>
              <a:chExt cx="969964" cy="2007872"/>
            </a:xfrm>
          </p:grpSpPr>
          <p:sp>
            <p:nvSpPr>
              <p:cNvPr id="411" name="円/楕円 410">
                <a:extLst>
                  <a:ext uri="{FF2B5EF4-FFF2-40B4-BE49-F238E27FC236}">
                    <a16:creationId xmlns:a16="http://schemas.microsoft.com/office/drawing/2014/main" id="{27B91D43-F0A3-7B47-BE0C-9C39C53B99C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2" name="フローチャート: 論理積ゲート 411">
                <a:extLst>
                  <a:ext uri="{FF2B5EF4-FFF2-40B4-BE49-F238E27FC236}">
                    <a16:creationId xmlns:a16="http://schemas.microsoft.com/office/drawing/2014/main" id="{AC8BA2ED-6ED6-8D4B-8D33-4E887A02D1A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16" name="図形グループ 235">
            <a:extLst>
              <a:ext uri="{FF2B5EF4-FFF2-40B4-BE49-F238E27FC236}">
                <a16:creationId xmlns:a16="http://schemas.microsoft.com/office/drawing/2014/main" id="{099A2A61-58B2-2C41-BC09-CBF64BA2FE71}"/>
              </a:ext>
            </a:extLst>
          </p:cNvPr>
          <p:cNvGrpSpPr/>
          <p:nvPr/>
        </p:nvGrpSpPr>
        <p:grpSpPr>
          <a:xfrm>
            <a:off x="1425316" y="5798670"/>
            <a:ext cx="398531" cy="455164"/>
            <a:chOff x="565484" y="2886304"/>
            <a:chExt cx="398531" cy="455164"/>
          </a:xfrm>
        </p:grpSpPr>
        <p:grpSp>
          <p:nvGrpSpPr>
            <p:cNvPr id="417" name="図形グループ 236">
              <a:extLst>
                <a:ext uri="{FF2B5EF4-FFF2-40B4-BE49-F238E27FC236}">
                  <a16:creationId xmlns:a16="http://schemas.microsoft.com/office/drawing/2014/main" id="{BFDF00ED-6E68-8B4C-BBA1-7A1C74198786}"/>
                </a:ext>
              </a:extLst>
            </p:cNvPr>
            <p:cNvGrpSpPr/>
            <p:nvPr/>
          </p:nvGrpSpPr>
          <p:grpSpPr>
            <a:xfrm>
              <a:off x="565484" y="2886304"/>
              <a:ext cx="398531" cy="387786"/>
              <a:chOff x="758730" y="3198675"/>
              <a:chExt cx="702795" cy="688305"/>
            </a:xfrm>
          </p:grpSpPr>
          <p:sp>
            <p:nvSpPr>
              <p:cNvPr id="421" name="角丸四角形 420">
                <a:extLst>
                  <a:ext uri="{FF2B5EF4-FFF2-40B4-BE49-F238E27FC236}">
                    <a16:creationId xmlns:a16="http://schemas.microsoft.com/office/drawing/2014/main" id="{C8D73DA1-00AD-2C46-82DC-96B24221B2C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角丸四角形 421">
                <a:extLst>
                  <a:ext uri="{FF2B5EF4-FFF2-40B4-BE49-F238E27FC236}">
                    <a16:creationId xmlns:a16="http://schemas.microsoft.com/office/drawing/2014/main" id="{411860C4-C251-D64D-A1B5-540071747A6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3" name="台形 422">
                <a:extLst>
                  <a:ext uri="{FF2B5EF4-FFF2-40B4-BE49-F238E27FC236}">
                    <a16:creationId xmlns:a16="http://schemas.microsoft.com/office/drawing/2014/main" id="{BFE92738-C075-9843-BE55-29714593A8E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8" name="図形グループ 237">
              <a:extLst>
                <a:ext uri="{FF2B5EF4-FFF2-40B4-BE49-F238E27FC236}">
                  <a16:creationId xmlns:a16="http://schemas.microsoft.com/office/drawing/2014/main" id="{411B4CA4-6CD9-2E40-891F-5B3DBD4B4369}"/>
                </a:ext>
              </a:extLst>
            </p:cNvPr>
            <p:cNvGrpSpPr/>
            <p:nvPr/>
          </p:nvGrpSpPr>
          <p:grpSpPr>
            <a:xfrm>
              <a:off x="695604" y="2996289"/>
              <a:ext cx="150692" cy="345179"/>
              <a:chOff x="1946324" y="4125162"/>
              <a:chExt cx="969964" cy="2007872"/>
            </a:xfrm>
          </p:grpSpPr>
          <p:sp>
            <p:nvSpPr>
              <p:cNvPr id="419" name="円/楕円 418">
                <a:extLst>
                  <a:ext uri="{FF2B5EF4-FFF2-40B4-BE49-F238E27FC236}">
                    <a16:creationId xmlns:a16="http://schemas.microsoft.com/office/drawing/2014/main" id="{CF130F34-2EDB-E049-A927-FC03FCEAAB11}"/>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0" name="フローチャート: 論理積ゲート 419">
                <a:extLst>
                  <a:ext uri="{FF2B5EF4-FFF2-40B4-BE49-F238E27FC236}">
                    <a16:creationId xmlns:a16="http://schemas.microsoft.com/office/drawing/2014/main" id="{14ABDF21-1705-7A47-A794-2867D54C87A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424" name="図形グループ 243">
            <a:extLst>
              <a:ext uri="{FF2B5EF4-FFF2-40B4-BE49-F238E27FC236}">
                <a16:creationId xmlns:a16="http://schemas.microsoft.com/office/drawing/2014/main" id="{5CFCD905-5779-AE49-BF70-34EF2A8FA03B}"/>
              </a:ext>
            </a:extLst>
          </p:cNvPr>
          <p:cNvGrpSpPr/>
          <p:nvPr/>
        </p:nvGrpSpPr>
        <p:grpSpPr>
          <a:xfrm>
            <a:off x="2302879" y="5799173"/>
            <a:ext cx="398531" cy="455164"/>
            <a:chOff x="565484" y="2886304"/>
            <a:chExt cx="398531" cy="455164"/>
          </a:xfrm>
        </p:grpSpPr>
        <p:grpSp>
          <p:nvGrpSpPr>
            <p:cNvPr id="425" name="図形グループ 244">
              <a:extLst>
                <a:ext uri="{FF2B5EF4-FFF2-40B4-BE49-F238E27FC236}">
                  <a16:creationId xmlns:a16="http://schemas.microsoft.com/office/drawing/2014/main" id="{E9778E5E-7AFE-664C-A204-4089FD488688}"/>
                </a:ext>
              </a:extLst>
            </p:cNvPr>
            <p:cNvGrpSpPr/>
            <p:nvPr/>
          </p:nvGrpSpPr>
          <p:grpSpPr>
            <a:xfrm>
              <a:off x="565484" y="2886304"/>
              <a:ext cx="398531" cy="387786"/>
              <a:chOff x="758730" y="3198675"/>
              <a:chExt cx="702795" cy="688305"/>
            </a:xfrm>
          </p:grpSpPr>
          <p:sp>
            <p:nvSpPr>
              <p:cNvPr id="429" name="角丸四角形 428">
                <a:extLst>
                  <a:ext uri="{FF2B5EF4-FFF2-40B4-BE49-F238E27FC236}">
                    <a16:creationId xmlns:a16="http://schemas.microsoft.com/office/drawing/2014/main" id="{F3031B61-2E21-0641-902E-68E865E29129}"/>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0" name="角丸四角形 429">
                <a:extLst>
                  <a:ext uri="{FF2B5EF4-FFF2-40B4-BE49-F238E27FC236}">
                    <a16:creationId xmlns:a16="http://schemas.microsoft.com/office/drawing/2014/main" id="{6D0A8265-62F7-1340-BB9A-8A5D13FB761B}"/>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1" name="台形 430">
                <a:extLst>
                  <a:ext uri="{FF2B5EF4-FFF2-40B4-BE49-F238E27FC236}">
                    <a16:creationId xmlns:a16="http://schemas.microsoft.com/office/drawing/2014/main" id="{15EB7C6A-0ABE-5946-A4F9-C813303B8135}"/>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6" name="図形グループ 245">
              <a:extLst>
                <a:ext uri="{FF2B5EF4-FFF2-40B4-BE49-F238E27FC236}">
                  <a16:creationId xmlns:a16="http://schemas.microsoft.com/office/drawing/2014/main" id="{2AA39577-EA10-C348-B725-86A5CB4589F8}"/>
                </a:ext>
              </a:extLst>
            </p:cNvPr>
            <p:cNvGrpSpPr/>
            <p:nvPr/>
          </p:nvGrpSpPr>
          <p:grpSpPr>
            <a:xfrm>
              <a:off x="695604" y="2996289"/>
              <a:ext cx="150692" cy="345179"/>
              <a:chOff x="1946324" y="4125162"/>
              <a:chExt cx="969964" cy="2007872"/>
            </a:xfrm>
          </p:grpSpPr>
          <p:sp>
            <p:nvSpPr>
              <p:cNvPr id="427" name="円/楕円 426">
                <a:extLst>
                  <a:ext uri="{FF2B5EF4-FFF2-40B4-BE49-F238E27FC236}">
                    <a16:creationId xmlns:a16="http://schemas.microsoft.com/office/drawing/2014/main" id="{60E2425F-F6AA-2D49-A2B0-6EFF5364D68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8" name="フローチャート: 論理積ゲート 427">
                <a:extLst>
                  <a:ext uri="{FF2B5EF4-FFF2-40B4-BE49-F238E27FC236}">
                    <a16:creationId xmlns:a16="http://schemas.microsoft.com/office/drawing/2014/main" id="{0D178911-1B57-FC46-86F5-06568A3617DC}"/>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432" name="直線コネクタ 431">
            <a:extLst>
              <a:ext uri="{FF2B5EF4-FFF2-40B4-BE49-F238E27FC236}">
                <a16:creationId xmlns:a16="http://schemas.microsoft.com/office/drawing/2014/main" id="{4301AAF7-07D4-C741-B608-555BCEBA5888}"/>
              </a:ext>
            </a:extLst>
          </p:cNvPr>
          <p:cNvCxnSpPr>
            <a:stCxn id="394" idx="2"/>
            <a:endCxn id="413" idx="0"/>
          </p:cNvCxnSpPr>
          <p:nvPr/>
        </p:nvCxnSpPr>
        <p:spPr>
          <a:xfrm flipH="1">
            <a:off x="744796" y="5302351"/>
            <a:ext cx="901595" cy="496822"/>
          </a:xfrm>
          <a:prstGeom prst="line">
            <a:avLst/>
          </a:prstGeom>
        </p:spPr>
        <p:style>
          <a:lnRef idx="2">
            <a:schemeClr val="accent1"/>
          </a:lnRef>
          <a:fillRef idx="0">
            <a:schemeClr val="accent1"/>
          </a:fillRef>
          <a:effectRef idx="1">
            <a:schemeClr val="accent1"/>
          </a:effectRef>
          <a:fontRef idx="minor">
            <a:schemeClr val="tx1"/>
          </a:fontRef>
        </p:style>
      </p:cxnSp>
      <p:cxnSp>
        <p:nvCxnSpPr>
          <p:cNvPr id="433" name="直線コネクタ 432">
            <a:extLst>
              <a:ext uri="{FF2B5EF4-FFF2-40B4-BE49-F238E27FC236}">
                <a16:creationId xmlns:a16="http://schemas.microsoft.com/office/drawing/2014/main" id="{DA2DBB51-BC24-3C4E-AA29-621D4B430984}"/>
              </a:ext>
            </a:extLst>
          </p:cNvPr>
          <p:cNvCxnSpPr>
            <a:stCxn id="394" idx="2"/>
            <a:endCxn id="421" idx="0"/>
          </p:cNvCxnSpPr>
          <p:nvPr/>
        </p:nvCxnSpPr>
        <p:spPr>
          <a:xfrm flipH="1">
            <a:off x="1616341" y="5302351"/>
            <a:ext cx="30050" cy="496319"/>
          </a:xfrm>
          <a:prstGeom prst="line">
            <a:avLst/>
          </a:prstGeom>
        </p:spPr>
        <p:style>
          <a:lnRef idx="2">
            <a:schemeClr val="accent1"/>
          </a:lnRef>
          <a:fillRef idx="0">
            <a:schemeClr val="accent1"/>
          </a:fillRef>
          <a:effectRef idx="1">
            <a:schemeClr val="accent1"/>
          </a:effectRef>
          <a:fontRef idx="minor">
            <a:schemeClr val="tx1"/>
          </a:fontRef>
        </p:style>
      </p:cxnSp>
      <p:cxnSp>
        <p:nvCxnSpPr>
          <p:cNvPr id="434" name="直線コネクタ 433">
            <a:extLst>
              <a:ext uri="{FF2B5EF4-FFF2-40B4-BE49-F238E27FC236}">
                <a16:creationId xmlns:a16="http://schemas.microsoft.com/office/drawing/2014/main" id="{D50FF905-3397-9F41-B798-EC3085006CEE}"/>
              </a:ext>
            </a:extLst>
          </p:cNvPr>
          <p:cNvCxnSpPr>
            <a:stCxn id="394" idx="2"/>
            <a:endCxn id="429" idx="0"/>
          </p:cNvCxnSpPr>
          <p:nvPr/>
        </p:nvCxnSpPr>
        <p:spPr>
          <a:xfrm>
            <a:off x="1646391" y="5302351"/>
            <a:ext cx="847513" cy="496822"/>
          </a:xfrm>
          <a:prstGeom prst="line">
            <a:avLst/>
          </a:prstGeom>
        </p:spPr>
        <p:style>
          <a:lnRef idx="2">
            <a:schemeClr val="accent1"/>
          </a:lnRef>
          <a:fillRef idx="0">
            <a:schemeClr val="accent1"/>
          </a:fillRef>
          <a:effectRef idx="1">
            <a:schemeClr val="accent1"/>
          </a:effectRef>
          <a:fontRef idx="minor">
            <a:schemeClr val="tx1"/>
          </a:fontRef>
        </p:style>
      </p:cxnSp>
      <p:sp>
        <p:nvSpPr>
          <p:cNvPr id="435" name="テキスト ボックス 434">
            <a:extLst>
              <a:ext uri="{FF2B5EF4-FFF2-40B4-BE49-F238E27FC236}">
                <a16:creationId xmlns:a16="http://schemas.microsoft.com/office/drawing/2014/main" id="{CC534EBD-7630-0746-8F85-70ED647F0CFD}"/>
              </a:ext>
            </a:extLst>
          </p:cNvPr>
          <p:cNvSpPr txBox="1"/>
          <p:nvPr/>
        </p:nvSpPr>
        <p:spPr>
          <a:xfrm>
            <a:off x="340987" y="3939882"/>
            <a:ext cx="1492716" cy="276999"/>
          </a:xfrm>
          <a:prstGeom prst="rect">
            <a:avLst/>
          </a:prstGeom>
          <a:noFill/>
        </p:spPr>
        <p:txBody>
          <a:bodyPr wrap="none" rtlCol="0">
            <a:spAutoFit/>
          </a:bodyPr>
          <a:lstStyle/>
          <a:p>
            <a:r>
              <a:rPr kumimoji="1" lang="en-US" altLang="ja-JP" sz="1200" dirty="0">
                <a:solidFill>
                  <a:srgbClr val="002060"/>
                </a:solidFill>
                <a:latin typeface="Meiryo" charset="-128"/>
                <a:ea typeface="Meiryo" charset="-128"/>
                <a:cs typeface="Meiryo" charset="-128"/>
              </a:rPr>
              <a:t>2015〜</a:t>
            </a:r>
            <a:r>
              <a:rPr kumimoji="1" lang="ja-JP" altLang="en-US" sz="1200" dirty="0">
                <a:solidFill>
                  <a:srgbClr val="002060"/>
                </a:solidFill>
                <a:latin typeface="Meiryo" charset="-128"/>
                <a:ea typeface="Meiryo" charset="-128"/>
                <a:cs typeface="Meiryo" charset="-128"/>
              </a:rPr>
              <a:t>／</a:t>
            </a:r>
            <a:r>
              <a:rPr lang="ja-JP" altLang="en-US" sz="1200" dirty="0">
                <a:solidFill>
                  <a:srgbClr val="002060"/>
                </a:solidFill>
                <a:latin typeface="Meiryo" charset="-128"/>
                <a:ea typeface="Meiryo" charset="-128"/>
                <a:cs typeface="Meiryo" charset="-128"/>
              </a:rPr>
              <a:t>コンテナ</a:t>
            </a:r>
            <a:endParaRPr kumimoji="1" lang="ja-JP" altLang="en-US" sz="1200" dirty="0">
              <a:solidFill>
                <a:srgbClr val="002060"/>
              </a:solidFill>
              <a:latin typeface="Meiryo" charset="-128"/>
              <a:ea typeface="Meiryo" charset="-128"/>
              <a:cs typeface="Meiryo" charset="-128"/>
            </a:endParaRPr>
          </a:p>
        </p:txBody>
      </p:sp>
      <p:sp>
        <p:nvSpPr>
          <p:cNvPr id="436" name="テキスト ボックス 435">
            <a:extLst>
              <a:ext uri="{FF2B5EF4-FFF2-40B4-BE49-F238E27FC236}">
                <a16:creationId xmlns:a16="http://schemas.microsoft.com/office/drawing/2014/main" id="{E58229D9-235F-A64A-8DB1-46719FFD5C69}"/>
              </a:ext>
            </a:extLst>
          </p:cNvPr>
          <p:cNvSpPr txBox="1"/>
          <p:nvPr/>
        </p:nvSpPr>
        <p:spPr>
          <a:xfrm>
            <a:off x="340987" y="5360779"/>
            <a:ext cx="792205" cy="507831"/>
          </a:xfrm>
          <a:prstGeom prst="rect">
            <a:avLst/>
          </a:prstGeom>
          <a:noFill/>
        </p:spPr>
        <p:txBody>
          <a:bodyPr wrap="none" rtlCol="0">
            <a:spAutoFit/>
          </a:bodyPr>
          <a:lstStyle/>
          <a:p>
            <a:r>
              <a:rPr lang="en-US" altLang="ja-JP" sz="900" dirty="0">
                <a:solidFill>
                  <a:srgbClr val="002060"/>
                </a:solidFill>
                <a:latin typeface="Meiryo" charset="-128"/>
                <a:ea typeface="Meiryo" charset="-128"/>
                <a:cs typeface="Meiryo" charset="-128"/>
              </a:rPr>
              <a:t>PC</a:t>
            </a:r>
            <a:r>
              <a:rPr lang="ja-JP" altLang="en-US" sz="900" dirty="0">
                <a:solidFill>
                  <a:srgbClr val="002060"/>
                </a:solidFill>
                <a:latin typeface="Meiryo" charset="-128"/>
                <a:ea typeface="Meiryo" charset="-128"/>
                <a:cs typeface="Meiryo" charset="-128"/>
              </a:rPr>
              <a:t>サーバー</a:t>
            </a:r>
            <a:endParaRPr lang="en-US" altLang="ja-JP" sz="900" dirty="0">
              <a:solidFill>
                <a:srgbClr val="002060"/>
              </a:solidFill>
              <a:latin typeface="Meiryo" charset="-128"/>
              <a:ea typeface="Meiryo" charset="-128"/>
              <a:cs typeface="Meiryo" charset="-128"/>
            </a:endParaRPr>
          </a:p>
          <a:p>
            <a:r>
              <a:rPr lang="ja-JP" altLang="en-US" sz="900" dirty="0">
                <a:solidFill>
                  <a:srgbClr val="002060"/>
                </a:solidFill>
                <a:latin typeface="Meiryo" charset="-128"/>
                <a:ea typeface="Meiryo" charset="-128"/>
                <a:cs typeface="Meiryo" charset="-128"/>
              </a:rPr>
              <a:t>クラウド</a:t>
            </a:r>
            <a:endParaRPr lang="en-US" altLang="ja-JP" sz="900" dirty="0">
              <a:solidFill>
                <a:srgbClr val="002060"/>
              </a:solidFill>
              <a:latin typeface="Meiryo" charset="-128"/>
              <a:ea typeface="Meiryo" charset="-128"/>
              <a:cs typeface="Meiryo" charset="-128"/>
            </a:endParaRPr>
          </a:p>
          <a:p>
            <a:r>
              <a:rPr lang="en-US" altLang="ja-JP" sz="900" dirty="0">
                <a:solidFill>
                  <a:srgbClr val="002060"/>
                </a:solidFill>
                <a:latin typeface="Meiryo" charset="-128"/>
                <a:ea typeface="Meiryo" charset="-128"/>
                <a:cs typeface="Meiryo" charset="-128"/>
              </a:rPr>
              <a:t>(PaaS)</a:t>
            </a:r>
          </a:p>
        </p:txBody>
      </p:sp>
      <p:sp>
        <p:nvSpPr>
          <p:cNvPr id="437" name="下矢印 436">
            <a:extLst>
              <a:ext uri="{FF2B5EF4-FFF2-40B4-BE49-F238E27FC236}">
                <a16:creationId xmlns:a16="http://schemas.microsoft.com/office/drawing/2014/main" id="{8FB7436F-CA96-F146-AA07-5BA665F788F9}"/>
              </a:ext>
            </a:extLst>
          </p:cNvPr>
          <p:cNvSpPr/>
          <p:nvPr/>
        </p:nvSpPr>
        <p:spPr>
          <a:xfrm rot="5400000" flipH="1">
            <a:off x="2794397" y="4583106"/>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8" name="下矢印 437">
            <a:extLst>
              <a:ext uri="{FF2B5EF4-FFF2-40B4-BE49-F238E27FC236}">
                <a16:creationId xmlns:a16="http://schemas.microsoft.com/office/drawing/2014/main" id="{79DF5883-646A-5B4F-87CB-68911B06B770}"/>
              </a:ext>
            </a:extLst>
          </p:cNvPr>
          <p:cNvSpPr/>
          <p:nvPr/>
        </p:nvSpPr>
        <p:spPr>
          <a:xfrm rot="5400000" flipH="1">
            <a:off x="5736888" y="4583239"/>
            <a:ext cx="683538" cy="31268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9" name="下矢印 438">
            <a:extLst>
              <a:ext uri="{FF2B5EF4-FFF2-40B4-BE49-F238E27FC236}">
                <a16:creationId xmlns:a16="http://schemas.microsoft.com/office/drawing/2014/main" id="{FA47250A-9549-614F-B375-8776C5140E3C}"/>
              </a:ext>
            </a:extLst>
          </p:cNvPr>
          <p:cNvSpPr/>
          <p:nvPr/>
        </p:nvSpPr>
        <p:spPr>
          <a:xfrm>
            <a:off x="7233302" y="3506311"/>
            <a:ext cx="683538" cy="39650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1" name="テキスト ボックス 440">
            <a:extLst>
              <a:ext uri="{FF2B5EF4-FFF2-40B4-BE49-F238E27FC236}">
                <a16:creationId xmlns:a16="http://schemas.microsoft.com/office/drawing/2014/main" id="{66973EF6-C55B-0C40-A1B9-FB8556D6FA0E}"/>
              </a:ext>
            </a:extLst>
          </p:cNvPr>
          <p:cNvSpPr txBox="1"/>
          <p:nvPr/>
        </p:nvSpPr>
        <p:spPr>
          <a:xfrm>
            <a:off x="3327304" y="757921"/>
            <a:ext cx="2492990"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メインフレームの時代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2" name="テキスト ボックス 441">
            <a:extLst>
              <a:ext uri="{FF2B5EF4-FFF2-40B4-BE49-F238E27FC236}">
                <a16:creationId xmlns:a16="http://schemas.microsoft.com/office/drawing/2014/main" id="{F6341C78-1158-5E47-800F-2F3265A10A80}"/>
              </a:ext>
            </a:extLst>
          </p:cNvPr>
          <p:cNvSpPr txBox="1"/>
          <p:nvPr/>
        </p:nvSpPr>
        <p:spPr>
          <a:xfrm>
            <a:off x="5495276" y="6336150"/>
            <a:ext cx="2954655"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オープン・システムの時代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45" name="テキスト ボックス 444">
            <a:extLst>
              <a:ext uri="{FF2B5EF4-FFF2-40B4-BE49-F238E27FC236}">
                <a16:creationId xmlns:a16="http://schemas.microsoft.com/office/drawing/2014/main" id="{B4C41403-34F1-C849-8797-603585B0192C}"/>
              </a:ext>
            </a:extLst>
          </p:cNvPr>
          <p:cNvSpPr txBox="1"/>
          <p:nvPr/>
        </p:nvSpPr>
        <p:spPr>
          <a:xfrm>
            <a:off x="1513590" y="6332359"/>
            <a:ext cx="1800494" cy="369332"/>
          </a:xfrm>
          <a:prstGeom prst="rect">
            <a:avLst/>
          </a:prstGeom>
          <a:noFill/>
        </p:spPr>
        <p:txBody>
          <a:bodyPr wrap="none" rtlCol="0">
            <a:spAutoFit/>
          </a:bodyPr>
          <a:lstStyle/>
          <a:p>
            <a:pPr algn="ctr"/>
            <a:r>
              <a:rPr kumimoji="1" lang="ja-JP" altLang="en-US" b="1">
                <a:solidFill>
                  <a:srgbClr val="002060"/>
                </a:solidFill>
                <a:latin typeface="Meiryo" panose="020B0604030504040204" pitchFamily="34" charset="-128"/>
                <a:ea typeface="Meiryo" panose="020B0604030504040204" pitchFamily="34" charset="-128"/>
                <a:cs typeface="Meiryo" charset="-128"/>
              </a:rPr>
              <a:t>クラウドの時代</a:t>
            </a:r>
            <a:endParaRPr kumimoji="1" lang="ja-JP" altLang="en-US" b="1" dirty="0">
              <a:solidFill>
                <a:srgbClr val="002060"/>
              </a:solidFill>
              <a:latin typeface="Meiryo" panose="020B0604030504040204" pitchFamily="34" charset="-128"/>
              <a:ea typeface="Meiryo" panose="020B0604030504040204" pitchFamily="34" charset="-128"/>
              <a:cs typeface="Meiryo" charset="-128"/>
            </a:endParaRPr>
          </a:p>
        </p:txBody>
      </p:sp>
      <p:sp>
        <p:nvSpPr>
          <p:cNvPr id="4" name="正方形/長方形 3">
            <a:extLst>
              <a:ext uri="{FF2B5EF4-FFF2-40B4-BE49-F238E27FC236}">
                <a16:creationId xmlns:a16="http://schemas.microsoft.com/office/drawing/2014/main" id="{CDFCD83B-D2C4-CC42-ACE1-87FCB338383C}"/>
              </a:ext>
            </a:extLst>
          </p:cNvPr>
          <p:cNvSpPr/>
          <p:nvPr/>
        </p:nvSpPr>
        <p:spPr>
          <a:xfrm>
            <a:off x="581012" y="1891153"/>
            <a:ext cx="552180" cy="392489"/>
          </a:xfrm>
          <a:prstGeom prst="rect">
            <a:avLst/>
          </a:prstGeom>
          <a:solidFill>
            <a:schemeClr val="tx2">
              <a:lumMod val="50000"/>
              <a:alpha val="5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0" name="正方形/長方形 239">
            <a:extLst>
              <a:ext uri="{FF2B5EF4-FFF2-40B4-BE49-F238E27FC236}">
                <a16:creationId xmlns:a16="http://schemas.microsoft.com/office/drawing/2014/main" id="{F5131260-C3AF-2D4F-8C70-6CDFC8425397}"/>
              </a:ext>
            </a:extLst>
          </p:cNvPr>
          <p:cNvSpPr/>
          <p:nvPr/>
        </p:nvSpPr>
        <p:spPr>
          <a:xfrm>
            <a:off x="1363021" y="1952067"/>
            <a:ext cx="552180" cy="194224"/>
          </a:xfrm>
          <a:prstGeom prst="rect">
            <a:avLst/>
          </a:prstGeom>
          <a:solidFill>
            <a:srgbClr val="0432FF">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1" name="正方形/長方形 240">
            <a:extLst>
              <a:ext uri="{FF2B5EF4-FFF2-40B4-BE49-F238E27FC236}">
                <a16:creationId xmlns:a16="http://schemas.microsoft.com/office/drawing/2014/main" id="{E4A84025-000E-274C-9EC4-9AFEA44E0CC4}"/>
              </a:ext>
            </a:extLst>
          </p:cNvPr>
          <p:cNvSpPr/>
          <p:nvPr/>
        </p:nvSpPr>
        <p:spPr>
          <a:xfrm>
            <a:off x="2148246" y="2075847"/>
            <a:ext cx="552180" cy="211173"/>
          </a:xfrm>
          <a:prstGeom prst="rect">
            <a:avLst/>
          </a:prstGeom>
          <a:solidFill>
            <a:srgbClr val="0070C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600" dirty="0">
                <a:solidFill>
                  <a:srgbClr val="FFFFFF"/>
                </a:solidFill>
                <a:latin typeface="Meiryo" panose="020B0604030504040204" pitchFamily="34" charset="-128"/>
                <a:ea typeface="Meiryo" panose="020B0604030504040204" pitchFamily="34" charset="-128"/>
                <a:cs typeface="ＭＳ Ｐゴシック"/>
              </a:rPr>
              <a:t>OS</a:t>
            </a:r>
            <a:r>
              <a:rPr lang="ja-JP" altLang="en-US" sz="600">
                <a:solidFill>
                  <a:srgbClr val="FFFFFF"/>
                </a:solidFill>
                <a:latin typeface="Meiryo" panose="020B0604030504040204" pitchFamily="34" charset="-128"/>
                <a:ea typeface="Meiryo" panose="020B0604030504040204" pitchFamily="34" charset="-128"/>
                <a:cs typeface="ＭＳ Ｐゴシック"/>
              </a:rPr>
              <a:t>的機能</a:t>
            </a: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1481532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正方形/長方形 156">
            <a:extLst>
              <a:ext uri="{FF2B5EF4-FFF2-40B4-BE49-F238E27FC236}">
                <a16:creationId xmlns:a16="http://schemas.microsoft.com/office/drawing/2014/main" id="{A15E886B-D7D4-9842-B17E-036EFB926CD9}"/>
              </a:ext>
            </a:extLst>
          </p:cNvPr>
          <p:cNvSpPr/>
          <p:nvPr/>
        </p:nvSpPr>
        <p:spPr>
          <a:xfrm>
            <a:off x="5971897" y="219842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正方形/長方形 157">
            <a:extLst>
              <a:ext uri="{FF2B5EF4-FFF2-40B4-BE49-F238E27FC236}">
                <a16:creationId xmlns:a16="http://schemas.microsoft.com/office/drawing/2014/main" id="{907470E7-A100-C745-BAB8-28314B57799F}"/>
              </a:ext>
            </a:extLst>
          </p:cNvPr>
          <p:cNvSpPr/>
          <p:nvPr/>
        </p:nvSpPr>
        <p:spPr>
          <a:xfrm>
            <a:off x="6015306" y="2037406"/>
            <a:ext cx="2872031" cy="231169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正方形/長方形 192">
            <a:extLst>
              <a:ext uri="{FF2B5EF4-FFF2-40B4-BE49-F238E27FC236}">
                <a16:creationId xmlns:a16="http://schemas.microsoft.com/office/drawing/2014/main" id="{19EC753D-B4CA-044F-B985-CDC283C55E27}"/>
              </a:ext>
            </a:extLst>
          </p:cNvPr>
          <p:cNvSpPr/>
          <p:nvPr/>
        </p:nvSpPr>
        <p:spPr>
          <a:xfrm>
            <a:off x="6063629" y="2035616"/>
            <a:ext cx="2780125" cy="184011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lstStyle/>
          <a:p>
            <a:r>
              <a:rPr lang="ja-JP" altLang="en-US"/>
              <a:t>物理システム・仮想化・コンテナの比較</a:t>
            </a:r>
            <a:endParaRPr lang="ja-JP" altLang="en-US" dirty="0"/>
          </a:p>
        </p:txBody>
      </p:sp>
      <p:sp>
        <p:nvSpPr>
          <p:cNvPr id="6" name="正方形/長方形 5"/>
          <p:cNvSpPr/>
          <p:nvPr/>
        </p:nvSpPr>
        <p:spPr>
          <a:xfrm>
            <a:off x="185544" y="196687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261741" y="3060998"/>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p:cNvSpPr txBox="1"/>
          <p:nvPr/>
        </p:nvSpPr>
        <p:spPr>
          <a:xfrm>
            <a:off x="185544" y="49411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 name="正方形/長方形 15"/>
          <p:cNvSpPr/>
          <p:nvPr/>
        </p:nvSpPr>
        <p:spPr>
          <a:xfrm>
            <a:off x="261741" y="256050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正方形/長方形 16"/>
          <p:cNvSpPr/>
          <p:nvPr/>
        </p:nvSpPr>
        <p:spPr>
          <a:xfrm>
            <a:off x="261741" y="2060008"/>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 name="正方形/長方形 17"/>
          <p:cNvSpPr/>
          <p:nvPr/>
        </p:nvSpPr>
        <p:spPr>
          <a:xfrm>
            <a:off x="1096887" y="1966873"/>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1154593" y="305717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1155941" y="206000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23" name="正方形/長方形 22"/>
          <p:cNvSpPr/>
          <p:nvPr/>
        </p:nvSpPr>
        <p:spPr>
          <a:xfrm>
            <a:off x="2008689" y="1965169"/>
            <a:ext cx="883684" cy="3281986"/>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2061695" y="3053040"/>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正方形/長方形 26"/>
          <p:cNvSpPr/>
          <p:nvPr/>
        </p:nvSpPr>
        <p:spPr>
          <a:xfrm>
            <a:off x="2064492" y="2058454"/>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56" name="正方形/長方形 55"/>
          <p:cNvSpPr/>
          <p:nvPr/>
        </p:nvSpPr>
        <p:spPr>
          <a:xfrm>
            <a:off x="2951517" y="2198427"/>
            <a:ext cx="2963763" cy="3046938"/>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正方形/長方形 78"/>
          <p:cNvSpPr/>
          <p:nvPr/>
        </p:nvSpPr>
        <p:spPr>
          <a:xfrm>
            <a:off x="2994926" y="2037406"/>
            <a:ext cx="2872031" cy="231169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正方形/長方形 79"/>
          <p:cNvSpPr/>
          <p:nvPr/>
        </p:nvSpPr>
        <p:spPr>
          <a:xfrm>
            <a:off x="3065763" y="196505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テキスト ボックス 82"/>
          <p:cNvSpPr txBox="1"/>
          <p:nvPr/>
        </p:nvSpPr>
        <p:spPr>
          <a:xfrm>
            <a:off x="3866452" y="4143182"/>
            <a:ext cx="1136015" cy="215444"/>
          </a:xfrm>
          <a:prstGeom prst="rect">
            <a:avLst/>
          </a:prstGeom>
          <a:noFill/>
        </p:spPr>
        <p:txBody>
          <a:bodyPr wrap="square" rtlCol="0">
            <a:spAutoFit/>
          </a:bodyPr>
          <a:lstStyle/>
          <a:p>
            <a:pPr algn="ctr"/>
            <a:r>
              <a:rPr kumimoji="1" lang="ja-JP" altLang="en-US" sz="800" dirty="0">
                <a:solidFill>
                  <a:srgbClr val="FFFFFF"/>
                </a:solidFill>
                <a:latin typeface="Meiryo" panose="020B0604030504040204" pitchFamily="34" charset="-128"/>
                <a:ea typeface="Meiryo" panose="020B0604030504040204" pitchFamily="34" charset="-128"/>
              </a:rPr>
              <a:t>ハイパーバイザー</a:t>
            </a:r>
          </a:p>
        </p:txBody>
      </p:sp>
      <p:sp>
        <p:nvSpPr>
          <p:cNvPr id="84" name="テキスト ボックス 83"/>
          <p:cNvSpPr txBox="1"/>
          <p:nvPr/>
        </p:nvSpPr>
        <p:spPr>
          <a:xfrm>
            <a:off x="3070235" y="3905176"/>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87" name="正方形/長方形 86"/>
          <p:cNvSpPr/>
          <p:nvPr/>
        </p:nvSpPr>
        <p:spPr>
          <a:xfrm>
            <a:off x="3993526" y="196505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テキスト ボックス 88"/>
          <p:cNvSpPr txBox="1"/>
          <p:nvPr/>
        </p:nvSpPr>
        <p:spPr>
          <a:xfrm>
            <a:off x="3989054" y="3903408"/>
            <a:ext cx="883684"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92" name="正方形/長方形 91"/>
          <p:cNvSpPr/>
          <p:nvPr/>
        </p:nvSpPr>
        <p:spPr>
          <a:xfrm>
            <a:off x="4921999" y="1965058"/>
            <a:ext cx="883684" cy="2164234"/>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4" name="テキスト ボックス 93"/>
          <p:cNvSpPr txBox="1"/>
          <p:nvPr/>
        </p:nvSpPr>
        <p:spPr>
          <a:xfrm>
            <a:off x="4934202" y="3903408"/>
            <a:ext cx="880727" cy="215444"/>
          </a:xfrm>
          <a:prstGeom prst="rect">
            <a:avLst/>
          </a:prstGeom>
          <a:noFill/>
          <a:ln>
            <a:noFill/>
          </a:ln>
        </p:spPr>
        <p:txBody>
          <a:bodyPr wrap="square" rtlCol="0">
            <a:spAutoFit/>
          </a:bodyPr>
          <a:lstStyle/>
          <a:p>
            <a:pPr algn="ctr"/>
            <a:r>
              <a:rPr kumimoji="1" lang="ja-JP" altLang="en-US" sz="800" b="1" dirty="0">
                <a:solidFill>
                  <a:srgbClr val="FFFFFF"/>
                </a:solidFill>
                <a:latin typeface="Meiryo" panose="020B0604030504040204" pitchFamily="34" charset="-128"/>
                <a:ea typeface="Meiryo" panose="020B0604030504040204" pitchFamily="34" charset="-128"/>
              </a:rPr>
              <a:t>仮想サーバー</a:t>
            </a:r>
          </a:p>
        </p:txBody>
      </p:sp>
      <p:sp>
        <p:nvSpPr>
          <p:cNvPr id="117" name="フローチャート: 磁気ディスク 116"/>
          <p:cNvSpPr/>
          <p:nvPr/>
        </p:nvSpPr>
        <p:spPr>
          <a:xfrm>
            <a:off x="707016" y="4428492"/>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正方形/長方形 117"/>
          <p:cNvSpPr/>
          <p:nvPr/>
        </p:nvSpPr>
        <p:spPr>
          <a:xfrm>
            <a:off x="275806" y="461892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正方形/長方形 118"/>
          <p:cNvSpPr/>
          <p:nvPr/>
        </p:nvSpPr>
        <p:spPr>
          <a:xfrm>
            <a:off x="275806" y="4422886"/>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テキスト ボックス 10"/>
          <p:cNvSpPr txBox="1"/>
          <p:nvPr/>
        </p:nvSpPr>
        <p:spPr>
          <a:xfrm>
            <a:off x="178398" y="1609141"/>
            <a:ext cx="2706828" cy="338554"/>
          </a:xfrm>
          <a:prstGeom prst="rect">
            <a:avLst/>
          </a:prstGeom>
          <a:noFill/>
        </p:spPr>
        <p:txBody>
          <a:bodyPr wrap="square" rtlCol="0">
            <a:spAutoFit/>
          </a:bodyPr>
          <a:lstStyle/>
          <a:p>
            <a:pPr algn="ctr"/>
            <a:r>
              <a:rPr kumimoji="1" lang="ja-JP" altLang="en-US" sz="1600" dirty="0">
                <a:solidFill>
                  <a:srgbClr val="0000FF"/>
                </a:solidFill>
                <a:latin typeface="Meiryo" panose="020B0604030504040204" pitchFamily="34" charset="-128"/>
                <a:ea typeface="Meiryo" panose="020B0604030504040204" pitchFamily="34" charset="-128"/>
              </a:rPr>
              <a:t>物理システム</a:t>
            </a:r>
          </a:p>
        </p:txBody>
      </p:sp>
      <p:sp>
        <p:nvSpPr>
          <p:cNvPr id="128" name="テキスト ボックス 127"/>
          <p:cNvSpPr txBox="1"/>
          <p:nvPr/>
        </p:nvSpPr>
        <p:spPr>
          <a:xfrm>
            <a:off x="2927206" y="160735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仮想化されたシステム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AABBE0F9-7554-8D46-8906-0DB1A2209940}"/>
              </a:ext>
            </a:extLst>
          </p:cNvPr>
          <p:cNvSpPr/>
          <p:nvPr/>
        </p:nvSpPr>
        <p:spPr>
          <a:xfrm>
            <a:off x="1155716" y="256434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正方形/長方形 62">
            <a:extLst>
              <a:ext uri="{FF2B5EF4-FFF2-40B4-BE49-F238E27FC236}">
                <a16:creationId xmlns:a16="http://schemas.microsoft.com/office/drawing/2014/main" id="{AA51DF1B-5A68-0040-A247-B330C19AA2D9}"/>
              </a:ext>
            </a:extLst>
          </p:cNvPr>
          <p:cNvSpPr/>
          <p:nvPr/>
        </p:nvSpPr>
        <p:spPr>
          <a:xfrm>
            <a:off x="2061470" y="2564621"/>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テキスト ボックス 64">
            <a:extLst>
              <a:ext uri="{FF2B5EF4-FFF2-40B4-BE49-F238E27FC236}">
                <a16:creationId xmlns:a16="http://schemas.microsoft.com/office/drawing/2014/main" id="{D7F5E378-3532-8349-A6CD-39134277161D}"/>
              </a:ext>
            </a:extLst>
          </p:cNvPr>
          <p:cNvSpPr txBox="1"/>
          <p:nvPr/>
        </p:nvSpPr>
        <p:spPr>
          <a:xfrm>
            <a:off x="1130198" y="49411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12AD3BD1-F51D-6C47-8AC4-AA522C4715FA}"/>
              </a:ext>
            </a:extLst>
          </p:cNvPr>
          <p:cNvSpPr txBox="1"/>
          <p:nvPr/>
        </p:nvSpPr>
        <p:spPr>
          <a:xfrm>
            <a:off x="2039011" y="494116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77F37553-BACB-4A4F-B424-A4C40A64F317}"/>
              </a:ext>
            </a:extLst>
          </p:cNvPr>
          <p:cNvSpPr/>
          <p:nvPr/>
        </p:nvSpPr>
        <p:spPr>
          <a:xfrm>
            <a:off x="567635" y="4799021"/>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正方形/長方形 67">
            <a:extLst>
              <a:ext uri="{FF2B5EF4-FFF2-40B4-BE49-F238E27FC236}">
                <a16:creationId xmlns:a16="http://schemas.microsoft.com/office/drawing/2014/main" id="{2EDAA4FD-834E-9545-A370-D306A78AE6DF}"/>
              </a:ext>
            </a:extLst>
          </p:cNvPr>
          <p:cNvSpPr/>
          <p:nvPr/>
        </p:nvSpPr>
        <p:spPr>
          <a:xfrm>
            <a:off x="258554" y="4607518"/>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正方形/長方形 68">
            <a:extLst>
              <a:ext uri="{FF2B5EF4-FFF2-40B4-BE49-F238E27FC236}">
                <a16:creationId xmlns:a16="http://schemas.microsoft.com/office/drawing/2014/main" id="{F0FBF265-B3A6-8C43-8285-905886D31E99}"/>
              </a:ext>
            </a:extLst>
          </p:cNvPr>
          <p:cNvSpPr/>
          <p:nvPr/>
        </p:nvSpPr>
        <p:spPr>
          <a:xfrm>
            <a:off x="225043" y="4412297"/>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フローチャート: 磁気ディスク 69">
            <a:extLst>
              <a:ext uri="{FF2B5EF4-FFF2-40B4-BE49-F238E27FC236}">
                <a16:creationId xmlns:a16="http://schemas.microsoft.com/office/drawing/2014/main" id="{01F521EB-C34E-FF46-A997-1D842E92FA41}"/>
              </a:ext>
            </a:extLst>
          </p:cNvPr>
          <p:cNvSpPr/>
          <p:nvPr/>
        </p:nvSpPr>
        <p:spPr>
          <a:xfrm>
            <a:off x="1622184" y="4426138"/>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正方形/長方形 70">
            <a:extLst>
              <a:ext uri="{FF2B5EF4-FFF2-40B4-BE49-F238E27FC236}">
                <a16:creationId xmlns:a16="http://schemas.microsoft.com/office/drawing/2014/main" id="{C5418750-E159-5B42-9658-B2B00629F5E1}"/>
              </a:ext>
            </a:extLst>
          </p:cNvPr>
          <p:cNvSpPr/>
          <p:nvPr/>
        </p:nvSpPr>
        <p:spPr>
          <a:xfrm>
            <a:off x="1190974" y="461657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正方形/長方形 71">
            <a:extLst>
              <a:ext uri="{FF2B5EF4-FFF2-40B4-BE49-F238E27FC236}">
                <a16:creationId xmlns:a16="http://schemas.microsoft.com/office/drawing/2014/main" id="{658A4FD1-E984-3744-802A-2801592E7524}"/>
              </a:ext>
            </a:extLst>
          </p:cNvPr>
          <p:cNvSpPr/>
          <p:nvPr/>
        </p:nvSpPr>
        <p:spPr>
          <a:xfrm>
            <a:off x="1190974" y="4420532"/>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73E75DFE-60D0-1F4D-AE45-BEF5AFD66383}"/>
              </a:ext>
            </a:extLst>
          </p:cNvPr>
          <p:cNvSpPr/>
          <p:nvPr/>
        </p:nvSpPr>
        <p:spPr>
          <a:xfrm>
            <a:off x="1482803" y="4796667"/>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66E74B55-0667-5B45-B7F7-BE0AE0E3CFDC}"/>
              </a:ext>
            </a:extLst>
          </p:cNvPr>
          <p:cNvSpPr/>
          <p:nvPr/>
        </p:nvSpPr>
        <p:spPr>
          <a:xfrm>
            <a:off x="1173722" y="4605164"/>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8395A18C-B124-3C4D-AB03-1CA9B3F82E93}"/>
              </a:ext>
            </a:extLst>
          </p:cNvPr>
          <p:cNvSpPr/>
          <p:nvPr/>
        </p:nvSpPr>
        <p:spPr>
          <a:xfrm>
            <a:off x="1140211" y="4409943"/>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6" name="フローチャート: 磁気ディスク 75">
            <a:extLst>
              <a:ext uri="{FF2B5EF4-FFF2-40B4-BE49-F238E27FC236}">
                <a16:creationId xmlns:a16="http://schemas.microsoft.com/office/drawing/2014/main" id="{4FD9498C-05B9-F949-A5CD-DF6F651C3954}"/>
              </a:ext>
            </a:extLst>
          </p:cNvPr>
          <p:cNvSpPr/>
          <p:nvPr/>
        </p:nvSpPr>
        <p:spPr>
          <a:xfrm>
            <a:off x="2533986" y="4433907"/>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正方形/長方形 76">
            <a:extLst>
              <a:ext uri="{FF2B5EF4-FFF2-40B4-BE49-F238E27FC236}">
                <a16:creationId xmlns:a16="http://schemas.microsoft.com/office/drawing/2014/main" id="{48E08CD2-8FBD-604F-B424-9148192CB691}"/>
              </a:ext>
            </a:extLst>
          </p:cNvPr>
          <p:cNvSpPr/>
          <p:nvPr/>
        </p:nvSpPr>
        <p:spPr>
          <a:xfrm>
            <a:off x="2102776" y="462434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8" name="正方形/長方形 77">
            <a:extLst>
              <a:ext uri="{FF2B5EF4-FFF2-40B4-BE49-F238E27FC236}">
                <a16:creationId xmlns:a16="http://schemas.microsoft.com/office/drawing/2014/main" id="{9F984B32-57CE-2940-91F8-6E5F92639C76}"/>
              </a:ext>
            </a:extLst>
          </p:cNvPr>
          <p:cNvSpPr/>
          <p:nvPr/>
        </p:nvSpPr>
        <p:spPr>
          <a:xfrm>
            <a:off x="2102776" y="4428301"/>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正方形/長方形 96">
            <a:extLst>
              <a:ext uri="{FF2B5EF4-FFF2-40B4-BE49-F238E27FC236}">
                <a16:creationId xmlns:a16="http://schemas.microsoft.com/office/drawing/2014/main" id="{B9B8946B-C56C-A848-9C3E-25C04829CD88}"/>
              </a:ext>
            </a:extLst>
          </p:cNvPr>
          <p:cNvSpPr/>
          <p:nvPr/>
        </p:nvSpPr>
        <p:spPr>
          <a:xfrm>
            <a:off x="2394605" y="4804436"/>
            <a:ext cx="569387" cy="184666"/>
          </a:xfrm>
          <a:prstGeom prst="rect">
            <a:avLst/>
          </a:prstGeom>
        </p:spPr>
        <p:txBody>
          <a:bodyPr wrap="none">
            <a:spAutoFit/>
          </a:bodyPr>
          <a:lstStyle/>
          <a:p>
            <a:pPr algn="ctr"/>
            <a:r>
              <a:rPr lang="ja-JP" altLang="en-US" sz="600">
                <a:solidFill>
                  <a:srgbClr val="FFFFFF"/>
                </a:solidFill>
                <a:latin typeface="Meiryo" panose="020B0604030504040204" pitchFamily="34" charset="-128"/>
                <a:ea typeface="Meiryo" panose="020B0604030504040204" pitchFamily="34" charset="-128"/>
                <a:cs typeface="ＭＳ Ｐゴシック"/>
              </a:rPr>
              <a:t>ストレージ</a:t>
            </a:r>
            <a:endParaRPr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正方形/長方形 97">
            <a:extLst>
              <a:ext uri="{FF2B5EF4-FFF2-40B4-BE49-F238E27FC236}">
                <a16:creationId xmlns:a16="http://schemas.microsoft.com/office/drawing/2014/main" id="{C42780C4-C574-8040-8239-671E5D2EBDCF}"/>
              </a:ext>
            </a:extLst>
          </p:cNvPr>
          <p:cNvSpPr/>
          <p:nvPr/>
        </p:nvSpPr>
        <p:spPr>
          <a:xfrm>
            <a:off x="2085524" y="4612933"/>
            <a:ext cx="389851" cy="215444"/>
          </a:xfrm>
          <a:prstGeom prst="rect">
            <a:avLst/>
          </a:prstGeom>
        </p:spPr>
        <p:txBody>
          <a:bodyPr wrap="none">
            <a:spAutoFit/>
          </a:bodyPr>
          <a:lstStyle/>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CPU</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9" name="正方形/長方形 98">
            <a:extLst>
              <a:ext uri="{FF2B5EF4-FFF2-40B4-BE49-F238E27FC236}">
                <a16:creationId xmlns:a16="http://schemas.microsoft.com/office/drawing/2014/main" id="{31FDCC96-141E-0B44-94E8-678EE1754DD9}"/>
              </a:ext>
            </a:extLst>
          </p:cNvPr>
          <p:cNvSpPr/>
          <p:nvPr/>
        </p:nvSpPr>
        <p:spPr>
          <a:xfrm>
            <a:off x="2052013" y="4417712"/>
            <a:ext cx="492444" cy="215444"/>
          </a:xfrm>
          <a:prstGeom prst="rect">
            <a:avLst/>
          </a:prstGeom>
        </p:spPr>
        <p:txBody>
          <a:bodyPr wrap="none">
            <a:spAutoFit/>
          </a:bodyPr>
          <a:lstStyle/>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メモリ</a:t>
            </a:r>
            <a:endParaRPr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テキスト ボックス 99">
            <a:extLst>
              <a:ext uri="{FF2B5EF4-FFF2-40B4-BE49-F238E27FC236}">
                <a16:creationId xmlns:a16="http://schemas.microsoft.com/office/drawing/2014/main" id="{8EB83025-6FC2-C647-931E-84A306B62F30}"/>
              </a:ext>
            </a:extLst>
          </p:cNvPr>
          <p:cNvSpPr txBox="1"/>
          <p:nvPr/>
        </p:nvSpPr>
        <p:spPr>
          <a:xfrm>
            <a:off x="3992847" y="493937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01" name="フローチャート: 磁気ディスク 100">
            <a:extLst>
              <a:ext uri="{FF2B5EF4-FFF2-40B4-BE49-F238E27FC236}">
                <a16:creationId xmlns:a16="http://schemas.microsoft.com/office/drawing/2014/main" id="{2B7830E3-7943-A34B-8657-757EE769611F}"/>
              </a:ext>
            </a:extLst>
          </p:cNvPr>
          <p:cNvSpPr/>
          <p:nvPr/>
        </p:nvSpPr>
        <p:spPr>
          <a:xfrm>
            <a:off x="3731840" y="442976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2" name="正方形/長方形 101">
            <a:extLst>
              <a:ext uri="{FF2B5EF4-FFF2-40B4-BE49-F238E27FC236}">
                <a16:creationId xmlns:a16="http://schemas.microsoft.com/office/drawing/2014/main" id="{AB892602-AAB3-5D44-AF84-4EAA57E0E48B}"/>
              </a:ext>
            </a:extLst>
          </p:cNvPr>
          <p:cNvSpPr/>
          <p:nvPr/>
        </p:nvSpPr>
        <p:spPr>
          <a:xfrm>
            <a:off x="3293713" y="462019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正方形/長方形 128">
            <a:extLst>
              <a:ext uri="{FF2B5EF4-FFF2-40B4-BE49-F238E27FC236}">
                <a16:creationId xmlns:a16="http://schemas.microsoft.com/office/drawing/2014/main" id="{2A4862CA-412B-1249-9526-B10A876D1FD7}"/>
              </a:ext>
            </a:extLst>
          </p:cNvPr>
          <p:cNvSpPr/>
          <p:nvPr/>
        </p:nvSpPr>
        <p:spPr>
          <a:xfrm>
            <a:off x="3293713" y="442415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磁気ディスク 132">
            <a:extLst>
              <a:ext uri="{FF2B5EF4-FFF2-40B4-BE49-F238E27FC236}">
                <a16:creationId xmlns:a16="http://schemas.microsoft.com/office/drawing/2014/main" id="{2D276556-059D-0C44-B288-82662A9AA83B}"/>
              </a:ext>
            </a:extLst>
          </p:cNvPr>
          <p:cNvSpPr/>
          <p:nvPr/>
        </p:nvSpPr>
        <p:spPr>
          <a:xfrm>
            <a:off x="4092036" y="442976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フローチャート: 磁気ディスク 133">
            <a:extLst>
              <a:ext uri="{FF2B5EF4-FFF2-40B4-BE49-F238E27FC236}">
                <a16:creationId xmlns:a16="http://schemas.microsoft.com/office/drawing/2014/main" id="{E2532FE2-4BB1-C94B-B20D-9933275994D8}"/>
              </a:ext>
            </a:extLst>
          </p:cNvPr>
          <p:cNvSpPr/>
          <p:nvPr/>
        </p:nvSpPr>
        <p:spPr>
          <a:xfrm>
            <a:off x="4457119" y="442651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5" name="フローチャート: 磁気ディスク 134">
            <a:extLst>
              <a:ext uri="{FF2B5EF4-FFF2-40B4-BE49-F238E27FC236}">
                <a16:creationId xmlns:a16="http://schemas.microsoft.com/office/drawing/2014/main" id="{35950D68-E631-7749-898A-4DDDAA3C91D2}"/>
              </a:ext>
            </a:extLst>
          </p:cNvPr>
          <p:cNvSpPr/>
          <p:nvPr/>
        </p:nvSpPr>
        <p:spPr>
          <a:xfrm>
            <a:off x="4813425" y="442976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磁気ディスク 135">
            <a:extLst>
              <a:ext uri="{FF2B5EF4-FFF2-40B4-BE49-F238E27FC236}">
                <a16:creationId xmlns:a16="http://schemas.microsoft.com/office/drawing/2014/main" id="{FCC512E7-BF0B-414A-8513-175893A69AA7}"/>
              </a:ext>
            </a:extLst>
          </p:cNvPr>
          <p:cNvSpPr/>
          <p:nvPr/>
        </p:nvSpPr>
        <p:spPr>
          <a:xfrm>
            <a:off x="5169731" y="442651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正方形/長方形 136">
            <a:extLst>
              <a:ext uri="{FF2B5EF4-FFF2-40B4-BE49-F238E27FC236}">
                <a16:creationId xmlns:a16="http://schemas.microsoft.com/office/drawing/2014/main" id="{B7C97C05-869B-AB44-98CB-0CE8450FAE0D}"/>
              </a:ext>
            </a:extLst>
          </p:cNvPr>
          <p:cNvSpPr/>
          <p:nvPr/>
        </p:nvSpPr>
        <p:spPr>
          <a:xfrm>
            <a:off x="3128253" y="3057654"/>
            <a:ext cx="758703" cy="386628"/>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正方形/長方形 137">
            <a:extLst>
              <a:ext uri="{FF2B5EF4-FFF2-40B4-BE49-F238E27FC236}">
                <a16:creationId xmlns:a16="http://schemas.microsoft.com/office/drawing/2014/main" id="{AD7736C5-CEC1-834C-A9B7-CCE823EA2D33}"/>
              </a:ext>
            </a:extLst>
          </p:cNvPr>
          <p:cNvSpPr/>
          <p:nvPr/>
        </p:nvSpPr>
        <p:spPr>
          <a:xfrm>
            <a:off x="3128253" y="255715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正方形/長方形 138">
            <a:extLst>
              <a:ext uri="{FF2B5EF4-FFF2-40B4-BE49-F238E27FC236}">
                <a16:creationId xmlns:a16="http://schemas.microsoft.com/office/drawing/2014/main" id="{9AECA9A3-395A-9340-BB7B-3C23A31287D3}"/>
              </a:ext>
            </a:extLst>
          </p:cNvPr>
          <p:cNvSpPr/>
          <p:nvPr/>
        </p:nvSpPr>
        <p:spPr>
          <a:xfrm>
            <a:off x="3128253" y="205666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0" name="正方形/長方形 139">
            <a:extLst>
              <a:ext uri="{FF2B5EF4-FFF2-40B4-BE49-F238E27FC236}">
                <a16:creationId xmlns:a16="http://schemas.microsoft.com/office/drawing/2014/main" id="{A2368E25-9B5F-D243-A22E-979186D17BB1}"/>
              </a:ext>
            </a:extLst>
          </p:cNvPr>
          <p:cNvSpPr/>
          <p:nvPr/>
        </p:nvSpPr>
        <p:spPr>
          <a:xfrm>
            <a:off x="4049100" y="3055387"/>
            <a:ext cx="771605" cy="386628"/>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正方形/長方形 140">
            <a:extLst>
              <a:ext uri="{FF2B5EF4-FFF2-40B4-BE49-F238E27FC236}">
                <a16:creationId xmlns:a16="http://schemas.microsoft.com/office/drawing/2014/main" id="{1D469EFE-B03B-9448-BCFC-272696FCF11E}"/>
              </a:ext>
            </a:extLst>
          </p:cNvPr>
          <p:cNvSpPr/>
          <p:nvPr/>
        </p:nvSpPr>
        <p:spPr>
          <a:xfrm>
            <a:off x="4050448" y="205821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2" name="正方形/長方形 141">
            <a:extLst>
              <a:ext uri="{FF2B5EF4-FFF2-40B4-BE49-F238E27FC236}">
                <a16:creationId xmlns:a16="http://schemas.microsoft.com/office/drawing/2014/main" id="{90525F48-D086-754F-A6BF-9B02A44042B4}"/>
              </a:ext>
            </a:extLst>
          </p:cNvPr>
          <p:cNvSpPr/>
          <p:nvPr/>
        </p:nvSpPr>
        <p:spPr>
          <a:xfrm>
            <a:off x="4979187" y="3052804"/>
            <a:ext cx="771605" cy="386628"/>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3" name="正方形/長方形 142">
            <a:extLst>
              <a:ext uri="{FF2B5EF4-FFF2-40B4-BE49-F238E27FC236}">
                <a16:creationId xmlns:a16="http://schemas.microsoft.com/office/drawing/2014/main" id="{9E26F333-5697-B641-A6DD-51579C7AA828}"/>
              </a:ext>
            </a:extLst>
          </p:cNvPr>
          <p:cNvSpPr/>
          <p:nvPr/>
        </p:nvSpPr>
        <p:spPr>
          <a:xfrm>
            <a:off x="4981984" y="205821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44" name="正方形/長方形 143">
            <a:extLst>
              <a:ext uri="{FF2B5EF4-FFF2-40B4-BE49-F238E27FC236}">
                <a16:creationId xmlns:a16="http://schemas.microsoft.com/office/drawing/2014/main" id="{8F944348-D5B9-5541-BA60-E9EA7AF19372}"/>
              </a:ext>
            </a:extLst>
          </p:cNvPr>
          <p:cNvSpPr/>
          <p:nvPr/>
        </p:nvSpPr>
        <p:spPr>
          <a:xfrm>
            <a:off x="4050223" y="256255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正方形/長方形 144">
            <a:extLst>
              <a:ext uri="{FF2B5EF4-FFF2-40B4-BE49-F238E27FC236}">
                <a16:creationId xmlns:a16="http://schemas.microsoft.com/office/drawing/2014/main" id="{BA474279-8E8C-3F46-B07D-F3DC91F1FC58}"/>
              </a:ext>
            </a:extLst>
          </p:cNvPr>
          <p:cNvSpPr/>
          <p:nvPr/>
        </p:nvSpPr>
        <p:spPr>
          <a:xfrm>
            <a:off x="4978962" y="256438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フローチャート: 磁気ディスク 145">
            <a:extLst>
              <a:ext uri="{FF2B5EF4-FFF2-40B4-BE49-F238E27FC236}">
                <a16:creationId xmlns:a16="http://schemas.microsoft.com/office/drawing/2014/main" id="{89E9B64B-1161-494E-A8E7-B15F563BB79A}"/>
              </a:ext>
            </a:extLst>
          </p:cNvPr>
          <p:cNvSpPr/>
          <p:nvPr/>
        </p:nvSpPr>
        <p:spPr>
          <a:xfrm>
            <a:off x="3586996" y="3501329"/>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7" name="正方形/長方形 146">
            <a:extLst>
              <a:ext uri="{FF2B5EF4-FFF2-40B4-BE49-F238E27FC236}">
                <a16:creationId xmlns:a16="http://schemas.microsoft.com/office/drawing/2014/main" id="{14DB9A7D-D133-CD45-90CF-9DDB649A8CD6}"/>
              </a:ext>
            </a:extLst>
          </p:cNvPr>
          <p:cNvSpPr/>
          <p:nvPr/>
        </p:nvSpPr>
        <p:spPr>
          <a:xfrm>
            <a:off x="3155786" y="369176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8" name="正方形/長方形 147">
            <a:extLst>
              <a:ext uri="{FF2B5EF4-FFF2-40B4-BE49-F238E27FC236}">
                <a16:creationId xmlns:a16="http://schemas.microsoft.com/office/drawing/2014/main" id="{9E9ACAA1-3488-C543-B774-9D7F17941B88}"/>
              </a:ext>
            </a:extLst>
          </p:cNvPr>
          <p:cNvSpPr/>
          <p:nvPr/>
        </p:nvSpPr>
        <p:spPr>
          <a:xfrm>
            <a:off x="3155786" y="3495723"/>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1" name="フローチャート: 磁気ディスク 150">
            <a:extLst>
              <a:ext uri="{FF2B5EF4-FFF2-40B4-BE49-F238E27FC236}">
                <a16:creationId xmlns:a16="http://schemas.microsoft.com/office/drawing/2014/main" id="{483C30CA-33E7-F14C-A46E-3067CD15332B}"/>
              </a:ext>
            </a:extLst>
          </p:cNvPr>
          <p:cNvSpPr/>
          <p:nvPr/>
        </p:nvSpPr>
        <p:spPr>
          <a:xfrm>
            <a:off x="4486655" y="3509900"/>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2" name="正方形/長方形 151">
            <a:extLst>
              <a:ext uri="{FF2B5EF4-FFF2-40B4-BE49-F238E27FC236}">
                <a16:creationId xmlns:a16="http://schemas.microsoft.com/office/drawing/2014/main" id="{52BFAF38-28E0-324C-9018-B49963E6ED91}"/>
              </a:ext>
            </a:extLst>
          </p:cNvPr>
          <p:cNvSpPr/>
          <p:nvPr/>
        </p:nvSpPr>
        <p:spPr>
          <a:xfrm>
            <a:off x="4055445" y="370033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3" name="正方形/長方形 152">
            <a:extLst>
              <a:ext uri="{FF2B5EF4-FFF2-40B4-BE49-F238E27FC236}">
                <a16:creationId xmlns:a16="http://schemas.microsoft.com/office/drawing/2014/main" id="{7CA322A8-5AB6-CC4F-8043-C6A7C888C28B}"/>
              </a:ext>
            </a:extLst>
          </p:cNvPr>
          <p:cNvSpPr/>
          <p:nvPr/>
        </p:nvSpPr>
        <p:spPr>
          <a:xfrm>
            <a:off x="4055445" y="3504294"/>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フローチャート: 磁気ディスク 153">
            <a:extLst>
              <a:ext uri="{FF2B5EF4-FFF2-40B4-BE49-F238E27FC236}">
                <a16:creationId xmlns:a16="http://schemas.microsoft.com/office/drawing/2014/main" id="{7F65B037-89A1-A64F-A628-1C2B4BE57CBA}"/>
              </a:ext>
            </a:extLst>
          </p:cNvPr>
          <p:cNvSpPr/>
          <p:nvPr/>
        </p:nvSpPr>
        <p:spPr>
          <a:xfrm>
            <a:off x="5429240" y="3517585"/>
            <a:ext cx="299314" cy="362760"/>
          </a:xfrm>
          <a:prstGeom prst="flowChartMagneticDisk">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5" name="正方形/長方形 154">
            <a:extLst>
              <a:ext uri="{FF2B5EF4-FFF2-40B4-BE49-F238E27FC236}">
                <a16:creationId xmlns:a16="http://schemas.microsoft.com/office/drawing/2014/main" id="{B67E238E-5F56-FD43-9BA6-C4EC0F620E46}"/>
              </a:ext>
            </a:extLst>
          </p:cNvPr>
          <p:cNvSpPr/>
          <p:nvPr/>
        </p:nvSpPr>
        <p:spPr>
          <a:xfrm>
            <a:off x="4998030" y="370801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6" name="正方形/長方形 155">
            <a:extLst>
              <a:ext uri="{FF2B5EF4-FFF2-40B4-BE49-F238E27FC236}">
                <a16:creationId xmlns:a16="http://schemas.microsoft.com/office/drawing/2014/main" id="{3604F6BB-9C7B-9248-83F4-DCDC7D5B7299}"/>
              </a:ext>
            </a:extLst>
          </p:cNvPr>
          <p:cNvSpPr/>
          <p:nvPr/>
        </p:nvSpPr>
        <p:spPr>
          <a:xfrm>
            <a:off x="4998030" y="3511979"/>
            <a:ext cx="372359" cy="166720"/>
          </a:xfrm>
          <a:prstGeom prst="rect">
            <a:avLst/>
          </a:prstGeom>
          <a:solidFill>
            <a:srgbClr val="3366FF"/>
          </a:solidFill>
          <a:ln w="12700" cmpd="sng">
            <a:solidFill>
              <a:srgbClr val="FFFFFF"/>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9" name="正方形/長方形 158">
            <a:extLst>
              <a:ext uri="{FF2B5EF4-FFF2-40B4-BE49-F238E27FC236}">
                <a16:creationId xmlns:a16="http://schemas.microsoft.com/office/drawing/2014/main" id="{C7954784-4F1C-C243-A7E6-81C128390DA8}"/>
              </a:ext>
            </a:extLst>
          </p:cNvPr>
          <p:cNvSpPr/>
          <p:nvPr/>
        </p:nvSpPr>
        <p:spPr>
          <a:xfrm>
            <a:off x="6086143" y="196505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0" name="テキスト ボックス 159">
            <a:extLst>
              <a:ext uri="{FF2B5EF4-FFF2-40B4-BE49-F238E27FC236}">
                <a16:creationId xmlns:a16="http://schemas.microsoft.com/office/drawing/2014/main" id="{0442D00C-7856-F240-9724-8D9B7AF41F30}"/>
              </a:ext>
            </a:extLst>
          </p:cNvPr>
          <p:cNvSpPr txBox="1"/>
          <p:nvPr/>
        </p:nvSpPr>
        <p:spPr>
          <a:xfrm>
            <a:off x="6878295" y="4104053"/>
            <a:ext cx="1136015"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162" name="正方形/長方形 161">
            <a:extLst>
              <a:ext uri="{FF2B5EF4-FFF2-40B4-BE49-F238E27FC236}">
                <a16:creationId xmlns:a16="http://schemas.microsoft.com/office/drawing/2014/main" id="{A1008788-33D2-FB42-8FE4-4685C3D9F518}"/>
              </a:ext>
            </a:extLst>
          </p:cNvPr>
          <p:cNvSpPr/>
          <p:nvPr/>
        </p:nvSpPr>
        <p:spPr>
          <a:xfrm>
            <a:off x="7013906" y="196505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4" name="正方形/長方形 163">
            <a:extLst>
              <a:ext uri="{FF2B5EF4-FFF2-40B4-BE49-F238E27FC236}">
                <a16:creationId xmlns:a16="http://schemas.microsoft.com/office/drawing/2014/main" id="{0B440800-7DE6-9241-94EB-B31FBA5D686C}"/>
              </a:ext>
            </a:extLst>
          </p:cNvPr>
          <p:cNvSpPr/>
          <p:nvPr/>
        </p:nvSpPr>
        <p:spPr>
          <a:xfrm>
            <a:off x="7942379" y="1965058"/>
            <a:ext cx="883684" cy="146394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テキスト ボックス 165">
            <a:extLst>
              <a:ext uri="{FF2B5EF4-FFF2-40B4-BE49-F238E27FC236}">
                <a16:creationId xmlns:a16="http://schemas.microsoft.com/office/drawing/2014/main" id="{2123C8FC-E5C8-7947-899C-0796C6E2740C}"/>
              </a:ext>
            </a:extLst>
          </p:cNvPr>
          <p:cNvSpPr txBox="1"/>
          <p:nvPr/>
        </p:nvSpPr>
        <p:spPr>
          <a:xfrm>
            <a:off x="5947586" y="1607351"/>
            <a:ext cx="3014507" cy="338554"/>
          </a:xfrm>
          <a:prstGeom prst="rect">
            <a:avLst/>
          </a:prstGeom>
          <a:noFill/>
        </p:spPr>
        <p:txBody>
          <a:bodyPr wrap="square" rtlCol="0">
            <a:spAutoFit/>
          </a:bodyPr>
          <a:lstStyle/>
          <a:p>
            <a:pPr algn="ctr"/>
            <a:r>
              <a:rPr kumimoji="1" lang="ja-JP" altLang="en-US" sz="1600">
                <a:solidFill>
                  <a:srgbClr val="0000FF"/>
                </a:solidFill>
                <a:latin typeface="Meiryo" panose="020B0604030504040204" pitchFamily="34" charset="-128"/>
                <a:ea typeface="Meiryo" panose="020B0604030504040204" pitchFamily="34" charset="-128"/>
              </a:rPr>
              <a:t>コンテナ・システム</a:t>
            </a:r>
            <a:endParaRPr kumimoji="1" lang="ja-JP" altLang="en-US" sz="1600" dirty="0">
              <a:solidFill>
                <a:srgbClr val="0000FF"/>
              </a:solidFill>
              <a:latin typeface="Meiryo" panose="020B0604030504040204" pitchFamily="34" charset="-128"/>
              <a:ea typeface="Meiryo" panose="020B0604030504040204" pitchFamily="34" charset="-128"/>
            </a:endParaRPr>
          </a:p>
        </p:txBody>
      </p:sp>
      <p:sp>
        <p:nvSpPr>
          <p:cNvPr id="167" name="テキスト ボックス 166">
            <a:extLst>
              <a:ext uri="{FF2B5EF4-FFF2-40B4-BE49-F238E27FC236}">
                <a16:creationId xmlns:a16="http://schemas.microsoft.com/office/drawing/2014/main" id="{794555AC-B15B-4741-BB66-FE0F4757EB26}"/>
              </a:ext>
            </a:extLst>
          </p:cNvPr>
          <p:cNvSpPr txBox="1"/>
          <p:nvPr/>
        </p:nvSpPr>
        <p:spPr>
          <a:xfrm>
            <a:off x="7013227" y="4939378"/>
            <a:ext cx="883225" cy="307777"/>
          </a:xfrm>
          <a:prstGeom prst="rect">
            <a:avLst/>
          </a:prstGeom>
          <a:noFill/>
          <a:ln>
            <a:noFill/>
          </a:ln>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物理サーバー</a:t>
            </a:r>
            <a:endParaRPr kumimoji="1" lang="en-US" altLang="ja-JP" sz="800" b="1" dirty="0">
              <a:solidFill>
                <a:srgbClr val="FFFFFF"/>
              </a:solidFill>
              <a:latin typeface="Meiryo" panose="020B0604030504040204" pitchFamily="34" charset="-128"/>
              <a:ea typeface="Meiryo" panose="020B0604030504040204" pitchFamily="34" charset="-128"/>
            </a:endParaRPr>
          </a:p>
          <a:p>
            <a:pPr algn="ctr"/>
            <a:r>
              <a:rPr lang="ja-JP" altLang="en-US" sz="600">
                <a:solidFill>
                  <a:srgbClr val="FFFFFF"/>
                </a:solidFill>
                <a:latin typeface="Meiryo" panose="020B0604030504040204" pitchFamily="34" charset="-128"/>
                <a:ea typeface="Meiryo" panose="020B0604030504040204" pitchFamily="34" charset="-128"/>
              </a:rPr>
              <a:t>（ハードウェア）</a:t>
            </a:r>
            <a:endParaRPr kumimoji="1" lang="ja-JP" altLang="en-US" sz="600" dirty="0">
              <a:solidFill>
                <a:srgbClr val="FFFFFF"/>
              </a:solidFill>
              <a:latin typeface="Meiryo" panose="020B0604030504040204" pitchFamily="34" charset="-128"/>
              <a:ea typeface="Meiryo" panose="020B0604030504040204" pitchFamily="34" charset="-128"/>
            </a:endParaRPr>
          </a:p>
        </p:txBody>
      </p:sp>
      <p:sp>
        <p:nvSpPr>
          <p:cNvPr id="168" name="フローチャート: 磁気ディスク 167">
            <a:extLst>
              <a:ext uri="{FF2B5EF4-FFF2-40B4-BE49-F238E27FC236}">
                <a16:creationId xmlns:a16="http://schemas.microsoft.com/office/drawing/2014/main" id="{DDA623F5-76B9-274D-A848-11AE5DD8910A}"/>
              </a:ext>
            </a:extLst>
          </p:cNvPr>
          <p:cNvSpPr/>
          <p:nvPr/>
        </p:nvSpPr>
        <p:spPr>
          <a:xfrm>
            <a:off x="6752220" y="442976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正方形/長方形 168">
            <a:extLst>
              <a:ext uri="{FF2B5EF4-FFF2-40B4-BE49-F238E27FC236}">
                <a16:creationId xmlns:a16="http://schemas.microsoft.com/office/drawing/2014/main" id="{D321AABD-5108-E94E-AAFF-A90B48CCF969}"/>
              </a:ext>
            </a:extLst>
          </p:cNvPr>
          <p:cNvSpPr/>
          <p:nvPr/>
        </p:nvSpPr>
        <p:spPr>
          <a:xfrm>
            <a:off x="6314093" y="462019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正方形/長方形 169">
            <a:extLst>
              <a:ext uri="{FF2B5EF4-FFF2-40B4-BE49-F238E27FC236}">
                <a16:creationId xmlns:a16="http://schemas.microsoft.com/office/drawing/2014/main" id="{F869E475-94EE-E14E-8E74-E3DB9C160988}"/>
              </a:ext>
            </a:extLst>
          </p:cNvPr>
          <p:cNvSpPr/>
          <p:nvPr/>
        </p:nvSpPr>
        <p:spPr>
          <a:xfrm>
            <a:off x="6314093" y="4424157"/>
            <a:ext cx="372359" cy="166720"/>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AAE8115-043A-F34B-873A-22E8E30C5E35}"/>
              </a:ext>
            </a:extLst>
          </p:cNvPr>
          <p:cNvSpPr/>
          <p:nvPr/>
        </p:nvSpPr>
        <p:spPr>
          <a:xfrm>
            <a:off x="7112416" y="442976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093559E1-DA88-9849-A0E3-8C930ADD301D}"/>
              </a:ext>
            </a:extLst>
          </p:cNvPr>
          <p:cNvSpPr/>
          <p:nvPr/>
        </p:nvSpPr>
        <p:spPr>
          <a:xfrm>
            <a:off x="7477499" y="442651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B13243EF-7E50-EA42-853E-3F52D0EE643E}"/>
              </a:ext>
            </a:extLst>
          </p:cNvPr>
          <p:cNvSpPr/>
          <p:nvPr/>
        </p:nvSpPr>
        <p:spPr>
          <a:xfrm>
            <a:off x="7833805" y="4429763"/>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A5E6B3C0-4CE6-B34B-A9AE-0BE3CBEB6C51}"/>
              </a:ext>
            </a:extLst>
          </p:cNvPr>
          <p:cNvSpPr/>
          <p:nvPr/>
        </p:nvSpPr>
        <p:spPr>
          <a:xfrm>
            <a:off x="8190111" y="4426511"/>
            <a:ext cx="299314" cy="362760"/>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6" name="正方形/長方形 175">
            <a:extLst>
              <a:ext uri="{FF2B5EF4-FFF2-40B4-BE49-F238E27FC236}">
                <a16:creationId xmlns:a16="http://schemas.microsoft.com/office/drawing/2014/main" id="{1AAF0843-3003-B24E-B7E0-91F8D51960C9}"/>
              </a:ext>
            </a:extLst>
          </p:cNvPr>
          <p:cNvSpPr/>
          <p:nvPr/>
        </p:nvSpPr>
        <p:spPr>
          <a:xfrm>
            <a:off x="6148633" y="2557159"/>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7" name="正方形/長方形 176">
            <a:extLst>
              <a:ext uri="{FF2B5EF4-FFF2-40B4-BE49-F238E27FC236}">
                <a16:creationId xmlns:a16="http://schemas.microsoft.com/office/drawing/2014/main" id="{F4D65202-5956-0F4A-AF68-92207CDEE23F}"/>
              </a:ext>
            </a:extLst>
          </p:cNvPr>
          <p:cNvSpPr/>
          <p:nvPr/>
        </p:nvSpPr>
        <p:spPr>
          <a:xfrm>
            <a:off x="6148633" y="2056664"/>
            <a:ext cx="758703"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79" name="正方形/長方形 178">
            <a:extLst>
              <a:ext uri="{FF2B5EF4-FFF2-40B4-BE49-F238E27FC236}">
                <a16:creationId xmlns:a16="http://schemas.microsoft.com/office/drawing/2014/main" id="{6054E374-8F9E-6B49-8D53-BEBE56BC0B2B}"/>
              </a:ext>
            </a:extLst>
          </p:cNvPr>
          <p:cNvSpPr/>
          <p:nvPr/>
        </p:nvSpPr>
        <p:spPr>
          <a:xfrm>
            <a:off x="7070828" y="205821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1" name="正方形/長方形 180">
            <a:extLst>
              <a:ext uri="{FF2B5EF4-FFF2-40B4-BE49-F238E27FC236}">
                <a16:creationId xmlns:a16="http://schemas.microsoft.com/office/drawing/2014/main" id="{0D4C732D-9E15-2048-86F7-42371BBB2378}"/>
              </a:ext>
            </a:extLst>
          </p:cNvPr>
          <p:cNvSpPr/>
          <p:nvPr/>
        </p:nvSpPr>
        <p:spPr>
          <a:xfrm>
            <a:off x="8002364" y="2058218"/>
            <a:ext cx="771605"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panose="020B0604030504040204" pitchFamily="34" charset="-128"/>
                <a:ea typeface="Meiryo" panose="020B0604030504040204" pitchFamily="34" charset="-128"/>
                <a:cs typeface="ＭＳ Ｐゴシック"/>
              </a:rPr>
              <a:t>アプリ</a:t>
            </a:r>
          </a:p>
        </p:txBody>
      </p:sp>
      <p:sp>
        <p:nvSpPr>
          <p:cNvPr id="182" name="正方形/長方形 181">
            <a:extLst>
              <a:ext uri="{FF2B5EF4-FFF2-40B4-BE49-F238E27FC236}">
                <a16:creationId xmlns:a16="http://schemas.microsoft.com/office/drawing/2014/main" id="{17880305-7288-CE49-BE2B-607F9D1778A1}"/>
              </a:ext>
            </a:extLst>
          </p:cNvPr>
          <p:cNvSpPr/>
          <p:nvPr/>
        </p:nvSpPr>
        <p:spPr>
          <a:xfrm>
            <a:off x="7070603" y="2562553"/>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3" name="正方形/長方形 182">
            <a:extLst>
              <a:ext uri="{FF2B5EF4-FFF2-40B4-BE49-F238E27FC236}">
                <a16:creationId xmlns:a16="http://schemas.microsoft.com/office/drawing/2014/main" id="{FCBDF6B1-FD65-D34D-9A6C-9E22672B69DE}"/>
              </a:ext>
            </a:extLst>
          </p:cNvPr>
          <p:cNvSpPr/>
          <p:nvPr/>
        </p:nvSpPr>
        <p:spPr>
          <a:xfrm>
            <a:off x="7999342" y="2564385"/>
            <a:ext cx="758703" cy="38662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a:solidFill>
                  <a:srgbClr val="FFFFFF"/>
                </a:solidFill>
                <a:latin typeface="Meiryo" panose="020B0604030504040204" pitchFamily="34" charset="-128"/>
                <a:ea typeface="Meiryo" panose="020B0604030504040204" pitchFamily="34" charset="-128"/>
                <a:cs typeface="ＭＳ Ｐゴシック"/>
              </a:rPr>
              <a:t>ミドルウェア</a:t>
            </a:r>
            <a:endParaRPr kumimoji="1" lang="ja-JP" altLang="en-US" sz="7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正方形/長方形 193">
            <a:extLst>
              <a:ext uri="{FF2B5EF4-FFF2-40B4-BE49-F238E27FC236}">
                <a16:creationId xmlns:a16="http://schemas.microsoft.com/office/drawing/2014/main" id="{134726B1-31CD-A84A-8273-1BF60375B7F5}"/>
              </a:ext>
            </a:extLst>
          </p:cNvPr>
          <p:cNvSpPr/>
          <p:nvPr/>
        </p:nvSpPr>
        <p:spPr>
          <a:xfrm>
            <a:off x="6143015" y="3013552"/>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dirty="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D1F0B029-6747-874B-9F9E-77677C86B3AF}"/>
              </a:ext>
            </a:extLst>
          </p:cNvPr>
          <p:cNvSpPr/>
          <p:nvPr/>
        </p:nvSpPr>
        <p:spPr>
          <a:xfrm>
            <a:off x="7066951" y="3013551"/>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dirty="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endParaRPr kumimoji="1" lang="ja-JP" altLang="en-US" sz="600" dirty="0">
              <a:solidFill>
                <a:srgbClr val="FFFFFF"/>
              </a:solidFill>
              <a:latin typeface="Meiryo" charset="-128"/>
              <a:ea typeface="Meiryo" charset="-128"/>
              <a:cs typeface="Meiryo" charset="-128"/>
            </a:endParaRPr>
          </a:p>
        </p:txBody>
      </p:sp>
      <p:sp>
        <p:nvSpPr>
          <p:cNvPr id="198" name="正方形/長方形 197">
            <a:extLst>
              <a:ext uri="{FF2B5EF4-FFF2-40B4-BE49-F238E27FC236}">
                <a16:creationId xmlns:a16="http://schemas.microsoft.com/office/drawing/2014/main" id="{2451CDB8-7F8F-3748-BC24-2D8FD1786DB4}"/>
              </a:ext>
            </a:extLst>
          </p:cNvPr>
          <p:cNvSpPr/>
          <p:nvPr/>
        </p:nvSpPr>
        <p:spPr>
          <a:xfrm>
            <a:off x="7999341" y="3001397"/>
            <a:ext cx="758704" cy="182757"/>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00" dirty="0">
                <a:solidFill>
                  <a:srgbClr val="FFFFFF"/>
                </a:solidFill>
                <a:latin typeface="Meiryo" charset="-128"/>
                <a:ea typeface="Meiryo" charset="-128"/>
                <a:cs typeface="Meiryo" charset="-128"/>
              </a:rPr>
              <a:t>ライブラリ</a:t>
            </a:r>
            <a:endParaRPr kumimoji="1" lang="en-US" altLang="ja-JP" sz="5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endParaRPr kumimoji="1" lang="ja-JP" altLang="en-US" sz="600" dirty="0">
              <a:solidFill>
                <a:srgbClr val="FFFFFF"/>
              </a:solidFill>
              <a:latin typeface="Meiryo" charset="-128"/>
              <a:ea typeface="Meiryo" charset="-128"/>
              <a:cs typeface="Meiryo" charset="-128"/>
            </a:endParaRPr>
          </a:p>
        </p:txBody>
      </p:sp>
      <p:sp>
        <p:nvSpPr>
          <p:cNvPr id="200" name="テキスト ボックス 199">
            <a:extLst>
              <a:ext uri="{FF2B5EF4-FFF2-40B4-BE49-F238E27FC236}">
                <a16:creationId xmlns:a16="http://schemas.microsoft.com/office/drawing/2014/main" id="{1BAF8B53-0EC0-B949-82FE-9064221ED477}"/>
              </a:ext>
            </a:extLst>
          </p:cNvPr>
          <p:cNvSpPr txBox="1"/>
          <p:nvPr/>
        </p:nvSpPr>
        <p:spPr>
          <a:xfrm>
            <a:off x="6551962" y="3605630"/>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コンテナ管理システム</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1" name="テキスト ボックス 200">
            <a:extLst>
              <a:ext uri="{FF2B5EF4-FFF2-40B4-BE49-F238E27FC236}">
                <a16:creationId xmlns:a16="http://schemas.microsoft.com/office/drawing/2014/main" id="{B346C8FF-0F0F-CF4F-A752-2254F990A732}"/>
              </a:ext>
            </a:extLst>
          </p:cNvPr>
          <p:cNvSpPr txBox="1"/>
          <p:nvPr/>
        </p:nvSpPr>
        <p:spPr>
          <a:xfrm>
            <a:off x="6098889" y="3228257"/>
            <a:ext cx="876914"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72F367EE-4124-5446-AA2C-262D757AA032}"/>
              </a:ext>
            </a:extLst>
          </p:cNvPr>
          <p:cNvSpPr txBox="1"/>
          <p:nvPr/>
        </p:nvSpPr>
        <p:spPr>
          <a:xfrm>
            <a:off x="7028227" y="322825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203" name="テキスト ボックス 202">
            <a:extLst>
              <a:ext uri="{FF2B5EF4-FFF2-40B4-BE49-F238E27FC236}">
                <a16:creationId xmlns:a16="http://schemas.microsoft.com/office/drawing/2014/main" id="{E608B193-BB88-EE4F-96BC-72F62A87FB7A}"/>
              </a:ext>
            </a:extLst>
          </p:cNvPr>
          <p:cNvSpPr txBox="1"/>
          <p:nvPr/>
        </p:nvSpPr>
        <p:spPr>
          <a:xfrm>
            <a:off x="7953230" y="3228257"/>
            <a:ext cx="864297" cy="215444"/>
          </a:xfrm>
          <a:prstGeom prst="rect">
            <a:avLst/>
          </a:prstGeom>
          <a:noFill/>
        </p:spPr>
        <p:txBody>
          <a:bodyPr wrap="square" rtlCol="0">
            <a:spAutoFit/>
          </a:bodyPr>
          <a:lstStyle/>
          <a:p>
            <a:pPr algn="ctr"/>
            <a:r>
              <a:rPr kumimoji="1" lang="ja-JP" altLang="en-US" sz="800" b="1">
                <a:solidFill>
                  <a:srgbClr val="FFFFFF"/>
                </a:solidFill>
                <a:latin typeface="Meiryo" panose="020B0604030504040204" pitchFamily="34" charset="-128"/>
                <a:ea typeface="Meiryo" panose="020B0604030504040204" pitchFamily="34" charset="-128"/>
              </a:rPr>
              <a:t>コンテナ</a:t>
            </a:r>
            <a:endParaRPr kumimoji="1" lang="ja-JP" altLang="en-US" sz="800" b="1" dirty="0">
              <a:solidFill>
                <a:srgbClr val="FFFFFF"/>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C404C1C2-D361-0642-9435-35ADF1345BB7}"/>
              </a:ext>
            </a:extLst>
          </p:cNvPr>
          <p:cNvSpPr/>
          <p:nvPr/>
        </p:nvSpPr>
        <p:spPr>
          <a:xfrm>
            <a:off x="6146174" y="3943609"/>
            <a:ext cx="2615031" cy="14401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テキスト ボックス 203">
            <a:extLst>
              <a:ext uri="{FF2B5EF4-FFF2-40B4-BE49-F238E27FC236}">
                <a16:creationId xmlns:a16="http://schemas.microsoft.com/office/drawing/2014/main" id="{45D7ECC2-5767-7D44-A668-784A9E420C3E}"/>
              </a:ext>
            </a:extLst>
          </p:cNvPr>
          <p:cNvSpPr txBox="1"/>
          <p:nvPr/>
        </p:nvSpPr>
        <p:spPr>
          <a:xfrm>
            <a:off x="6581921" y="3918113"/>
            <a:ext cx="1803457" cy="215444"/>
          </a:xfrm>
          <a:prstGeom prst="rect">
            <a:avLst/>
          </a:prstGeom>
          <a:noFill/>
        </p:spPr>
        <p:txBody>
          <a:bodyPr wrap="square" rtlCol="0">
            <a:spAutoFit/>
          </a:bodyPr>
          <a:lstStyle/>
          <a:p>
            <a:pPr algn="ctr"/>
            <a:r>
              <a:rPr kumimoji="1" lang="ja-JP" altLang="en-US" sz="800">
                <a:solidFill>
                  <a:srgbClr val="FFFFFF"/>
                </a:solidFill>
                <a:latin typeface="Meiryo" panose="020B0604030504040204" pitchFamily="34" charset="-128"/>
                <a:ea typeface="Meiryo" panose="020B0604030504040204" pitchFamily="34" charset="-128"/>
              </a:rPr>
              <a:t>カーネル</a:t>
            </a:r>
            <a:endParaRPr kumimoji="1" lang="ja-JP" altLang="en-US" sz="800" dirty="0">
              <a:solidFill>
                <a:srgbClr val="FFFFFF"/>
              </a:solidFill>
              <a:latin typeface="Meiryo" panose="020B0604030504040204" pitchFamily="34" charset="-128"/>
              <a:ea typeface="Meiryo" panose="020B0604030504040204" pitchFamily="34" charset="-128"/>
            </a:endParaRPr>
          </a:p>
        </p:txBody>
      </p:sp>
      <p:sp>
        <p:nvSpPr>
          <p:cNvPr id="205" name="正方形/長方形 204">
            <a:extLst>
              <a:ext uri="{FF2B5EF4-FFF2-40B4-BE49-F238E27FC236}">
                <a16:creationId xmlns:a16="http://schemas.microsoft.com/office/drawing/2014/main" id="{A939D86C-BA2F-9D49-9EE1-A9F0AB5584EC}"/>
              </a:ext>
            </a:extLst>
          </p:cNvPr>
          <p:cNvSpPr/>
          <p:nvPr/>
        </p:nvSpPr>
        <p:spPr>
          <a:xfrm>
            <a:off x="286260" y="309392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A9EFEFA-4870-4E40-BE92-AC335C5CD06B}"/>
              </a:ext>
            </a:extLst>
          </p:cNvPr>
          <p:cNvSpPr/>
          <p:nvPr/>
        </p:nvSpPr>
        <p:spPr>
          <a:xfrm>
            <a:off x="289229" y="329748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a:extLst>
              <a:ext uri="{FF2B5EF4-FFF2-40B4-BE49-F238E27FC236}">
                <a16:creationId xmlns:a16="http://schemas.microsoft.com/office/drawing/2014/main" id="{EB5DDD12-D54D-C449-9CFF-F6E52A5199FD}"/>
              </a:ext>
            </a:extLst>
          </p:cNvPr>
          <p:cNvSpPr/>
          <p:nvPr/>
        </p:nvSpPr>
        <p:spPr>
          <a:xfrm>
            <a:off x="2095034" y="308773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0" name="正方形/長方形 209">
            <a:extLst>
              <a:ext uri="{FF2B5EF4-FFF2-40B4-BE49-F238E27FC236}">
                <a16:creationId xmlns:a16="http://schemas.microsoft.com/office/drawing/2014/main" id="{B5DCB5E9-CB1D-0F4E-9F02-D0CF2CD96E1C}"/>
              </a:ext>
            </a:extLst>
          </p:cNvPr>
          <p:cNvSpPr/>
          <p:nvPr/>
        </p:nvSpPr>
        <p:spPr>
          <a:xfrm>
            <a:off x="2098003" y="329129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正方形/長方形 210">
            <a:extLst>
              <a:ext uri="{FF2B5EF4-FFF2-40B4-BE49-F238E27FC236}">
                <a16:creationId xmlns:a16="http://schemas.microsoft.com/office/drawing/2014/main" id="{180122B5-C385-884F-B55D-D278CA0092E2}"/>
              </a:ext>
            </a:extLst>
          </p:cNvPr>
          <p:cNvSpPr/>
          <p:nvPr/>
        </p:nvSpPr>
        <p:spPr>
          <a:xfrm>
            <a:off x="5019926" y="3085891"/>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3B0DB378-BACA-4E40-AB20-7822124DFD43}"/>
              </a:ext>
            </a:extLst>
          </p:cNvPr>
          <p:cNvSpPr/>
          <p:nvPr/>
        </p:nvSpPr>
        <p:spPr>
          <a:xfrm>
            <a:off x="5022895" y="3289453"/>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a:extLst>
              <a:ext uri="{FF2B5EF4-FFF2-40B4-BE49-F238E27FC236}">
                <a16:creationId xmlns:a16="http://schemas.microsoft.com/office/drawing/2014/main" id="{D77DE01A-849A-B340-93E4-AD1032F26A3A}"/>
              </a:ext>
            </a:extLst>
          </p:cNvPr>
          <p:cNvSpPr/>
          <p:nvPr/>
        </p:nvSpPr>
        <p:spPr>
          <a:xfrm>
            <a:off x="4080411" y="308051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4" name="正方形/長方形 213">
            <a:extLst>
              <a:ext uri="{FF2B5EF4-FFF2-40B4-BE49-F238E27FC236}">
                <a16:creationId xmlns:a16="http://schemas.microsoft.com/office/drawing/2014/main" id="{5BC4B99E-2454-9F41-BB1C-5D746C4A6F24}"/>
              </a:ext>
            </a:extLst>
          </p:cNvPr>
          <p:cNvSpPr/>
          <p:nvPr/>
        </p:nvSpPr>
        <p:spPr>
          <a:xfrm>
            <a:off x="4083380" y="328407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正方形/長方形 214">
            <a:extLst>
              <a:ext uri="{FF2B5EF4-FFF2-40B4-BE49-F238E27FC236}">
                <a16:creationId xmlns:a16="http://schemas.microsoft.com/office/drawing/2014/main" id="{D46FE148-CEC4-6F4B-AB5C-53A2E32B1CAD}"/>
              </a:ext>
            </a:extLst>
          </p:cNvPr>
          <p:cNvSpPr/>
          <p:nvPr/>
        </p:nvSpPr>
        <p:spPr>
          <a:xfrm>
            <a:off x="3160765" y="3084265"/>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6" name="正方形/長方形 215">
            <a:extLst>
              <a:ext uri="{FF2B5EF4-FFF2-40B4-BE49-F238E27FC236}">
                <a16:creationId xmlns:a16="http://schemas.microsoft.com/office/drawing/2014/main" id="{91711084-CB1E-9644-A82B-3D49C6862CB9}"/>
              </a:ext>
            </a:extLst>
          </p:cNvPr>
          <p:cNvSpPr/>
          <p:nvPr/>
        </p:nvSpPr>
        <p:spPr>
          <a:xfrm>
            <a:off x="3163734" y="3287827"/>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a:extLst>
              <a:ext uri="{FF2B5EF4-FFF2-40B4-BE49-F238E27FC236}">
                <a16:creationId xmlns:a16="http://schemas.microsoft.com/office/drawing/2014/main" id="{972D2CE6-824C-9A48-A893-F5AD224B3048}"/>
              </a:ext>
            </a:extLst>
          </p:cNvPr>
          <p:cNvSpPr/>
          <p:nvPr/>
        </p:nvSpPr>
        <p:spPr>
          <a:xfrm>
            <a:off x="1184810" y="3096360"/>
            <a:ext cx="708655" cy="9826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charset="-128"/>
              <a:ea typeface="Meiryo" charset="-128"/>
              <a:cs typeface="Meiryo" charset="-128"/>
            </a:endParaRPr>
          </a:p>
        </p:txBody>
      </p:sp>
      <p:sp>
        <p:nvSpPr>
          <p:cNvPr id="218" name="正方形/長方形 217">
            <a:extLst>
              <a:ext uri="{FF2B5EF4-FFF2-40B4-BE49-F238E27FC236}">
                <a16:creationId xmlns:a16="http://schemas.microsoft.com/office/drawing/2014/main" id="{D0374CD4-9761-E246-B072-EB5D1A5DFB7C}"/>
              </a:ext>
            </a:extLst>
          </p:cNvPr>
          <p:cNvSpPr/>
          <p:nvPr/>
        </p:nvSpPr>
        <p:spPr>
          <a:xfrm>
            <a:off x="1187779" y="3299922"/>
            <a:ext cx="702718" cy="1065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テキスト ボックス 221">
            <a:extLst>
              <a:ext uri="{FF2B5EF4-FFF2-40B4-BE49-F238E27FC236}">
                <a16:creationId xmlns:a16="http://schemas.microsoft.com/office/drawing/2014/main" id="{73670CD6-426E-364C-8DA7-88E76C117BFF}"/>
              </a:ext>
            </a:extLst>
          </p:cNvPr>
          <p:cNvSpPr txBox="1"/>
          <p:nvPr/>
        </p:nvSpPr>
        <p:spPr>
          <a:xfrm>
            <a:off x="2074546" y="311650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3" name="テキスト ボックス 222">
            <a:extLst>
              <a:ext uri="{FF2B5EF4-FFF2-40B4-BE49-F238E27FC236}">
                <a16:creationId xmlns:a16="http://schemas.microsoft.com/office/drawing/2014/main" id="{A589B53F-943E-F34A-A76C-9A619C0E04D1}"/>
              </a:ext>
            </a:extLst>
          </p:cNvPr>
          <p:cNvSpPr txBox="1"/>
          <p:nvPr/>
        </p:nvSpPr>
        <p:spPr>
          <a:xfrm>
            <a:off x="1165102" y="3126288"/>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4" name="テキスト ボックス 223">
            <a:extLst>
              <a:ext uri="{FF2B5EF4-FFF2-40B4-BE49-F238E27FC236}">
                <a16:creationId xmlns:a16="http://schemas.microsoft.com/office/drawing/2014/main" id="{60783487-8637-E343-AEBE-65A0035C134D}"/>
              </a:ext>
            </a:extLst>
          </p:cNvPr>
          <p:cNvSpPr txBox="1"/>
          <p:nvPr/>
        </p:nvSpPr>
        <p:spPr>
          <a:xfrm>
            <a:off x="265950" y="312964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5" name="テキスト ボックス 224">
            <a:extLst>
              <a:ext uri="{FF2B5EF4-FFF2-40B4-BE49-F238E27FC236}">
                <a16:creationId xmlns:a16="http://schemas.microsoft.com/office/drawing/2014/main" id="{225F3861-1822-F74D-8699-A10621116FF4}"/>
              </a:ext>
            </a:extLst>
          </p:cNvPr>
          <p:cNvSpPr txBox="1"/>
          <p:nvPr/>
        </p:nvSpPr>
        <p:spPr>
          <a:xfrm>
            <a:off x="4992038" y="3113629"/>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6" name="テキスト ボックス 225">
            <a:extLst>
              <a:ext uri="{FF2B5EF4-FFF2-40B4-BE49-F238E27FC236}">
                <a16:creationId xmlns:a16="http://schemas.microsoft.com/office/drawing/2014/main" id="{FCAE9FC5-B4F6-7C4A-82D9-5F77B8201DCA}"/>
              </a:ext>
            </a:extLst>
          </p:cNvPr>
          <p:cNvSpPr txBox="1"/>
          <p:nvPr/>
        </p:nvSpPr>
        <p:spPr>
          <a:xfrm>
            <a:off x="4071081" y="3119080"/>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
        <p:nvSpPr>
          <p:cNvPr id="227" name="テキスト ボックス 226">
            <a:extLst>
              <a:ext uri="{FF2B5EF4-FFF2-40B4-BE49-F238E27FC236}">
                <a16:creationId xmlns:a16="http://schemas.microsoft.com/office/drawing/2014/main" id="{EF1D8094-39FD-4B47-95FB-508A7A36EAD0}"/>
              </a:ext>
            </a:extLst>
          </p:cNvPr>
          <p:cNvSpPr txBox="1"/>
          <p:nvPr/>
        </p:nvSpPr>
        <p:spPr>
          <a:xfrm>
            <a:off x="3131844" y="3119081"/>
            <a:ext cx="745627" cy="276999"/>
          </a:xfrm>
          <a:prstGeom prst="rect">
            <a:avLst/>
          </a:prstGeom>
          <a:noFill/>
        </p:spPr>
        <p:txBody>
          <a:bodyPr wrap="square" rtlCol="0">
            <a:spAutoFit/>
          </a:bodyPr>
          <a:lstStyle/>
          <a:p>
            <a:pPr algn="ctr"/>
            <a:r>
              <a:rPr kumimoji="1" lang="en-US" altLang="ja-JP" sz="1200" dirty="0">
                <a:solidFill>
                  <a:srgbClr val="FFFFFF"/>
                </a:solidFill>
                <a:latin typeface="Meiryo" panose="020B0604030504040204" pitchFamily="34" charset="-128"/>
                <a:ea typeface="Meiryo" panose="020B0604030504040204" pitchFamily="34" charset="-128"/>
              </a:rPr>
              <a:t>OS</a:t>
            </a:r>
            <a:endParaRPr kumimoji="1" lang="ja-JP" altLang="en-US" sz="1200" dirty="0">
              <a:solidFill>
                <a:srgbClr val="FFFF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35198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仮想マシンとコンテナの稼働効率</a:t>
            </a:r>
          </a:p>
        </p:txBody>
      </p:sp>
      <p:sp>
        <p:nvSpPr>
          <p:cNvPr id="4" name="正方形/長方形 3"/>
          <p:cNvSpPr/>
          <p:nvPr/>
        </p:nvSpPr>
        <p:spPr>
          <a:xfrm>
            <a:off x="457200"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5" name="正方形/長方形 4"/>
          <p:cNvSpPr/>
          <p:nvPr/>
        </p:nvSpPr>
        <p:spPr>
          <a:xfrm>
            <a:off x="457200"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6" name="正方形/長方形 5"/>
          <p:cNvSpPr/>
          <p:nvPr/>
        </p:nvSpPr>
        <p:spPr>
          <a:xfrm>
            <a:off x="449664"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8" name="正方形/長方形 7"/>
          <p:cNvSpPr/>
          <p:nvPr/>
        </p:nvSpPr>
        <p:spPr>
          <a:xfrm>
            <a:off x="449664"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9" name="正方形/長方形 8"/>
          <p:cNvSpPr/>
          <p:nvPr/>
        </p:nvSpPr>
        <p:spPr>
          <a:xfrm>
            <a:off x="3049491"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0" name="正方形/長方形 9"/>
          <p:cNvSpPr/>
          <p:nvPr/>
        </p:nvSpPr>
        <p:spPr>
          <a:xfrm>
            <a:off x="3041952"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1748817" y="3930457"/>
            <a:ext cx="1162469" cy="15695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仮想マシン</a:t>
            </a:r>
          </a:p>
        </p:txBody>
      </p:sp>
      <p:sp>
        <p:nvSpPr>
          <p:cNvPr id="12" name="正方形/長方形 11"/>
          <p:cNvSpPr/>
          <p:nvPr/>
        </p:nvSpPr>
        <p:spPr>
          <a:xfrm>
            <a:off x="1741278" y="2554422"/>
            <a:ext cx="1162469" cy="128976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1736883"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5" name="正方形/長方形 14"/>
          <p:cNvSpPr/>
          <p:nvPr/>
        </p:nvSpPr>
        <p:spPr>
          <a:xfrm>
            <a:off x="3041952" y="1896874"/>
            <a:ext cx="1162469" cy="55767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94" name="正方形/長方形 93"/>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0" name="正方形/長方形 99"/>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06" name="正方形/長方形 105"/>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2" name="正方形/長方形 111"/>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18" name="正方形/長方形 117"/>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121" name="正方形/長方形 120"/>
          <p:cNvSpPr/>
          <p:nvPr/>
        </p:nvSpPr>
        <p:spPr>
          <a:xfrm>
            <a:off x="520797" y="3609978"/>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2" name="正方形/長方形 121"/>
          <p:cNvSpPr/>
          <p:nvPr/>
        </p:nvSpPr>
        <p:spPr>
          <a:xfrm>
            <a:off x="1821461"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3" name="正方形/長方形 122"/>
          <p:cNvSpPr/>
          <p:nvPr/>
        </p:nvSpPr>
        <p:spPr>
          <a:xfrm>
            <a:off x="3122135" y="3608402"/>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5" name="正方形/長方形 124"/>
          <p:cNvSpPr/>
          <p:nvPr/>
        </p:nvSpPr>
        <p:spPr>
          <a:xfrm>
            <a:off x="520797"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6" name="正方形/長方形 125"/>
          <p:cNvSpPr/>
          <p:nvPr/>
        </p:nvSpPr>
        <p:spPr>
          <a:xfrm>
            <a:off x="3112724"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7" name="正方形/長方形 126"/>
          <p:cNvSpPr/>
          <p:nvPr/>
        </p:nvSpPr>
        <p:spPr>
          <a:xfrm>
            <a:off x="1831628" y="2660428"/>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Meiryo" charset="-128"/>
                <a:ea typeface="Meiryo" charset="-128"/>
                <a:cs typeface="Meiryo" charset="-128"/>
              </a:rPr>
              <a:t>コンテナ</a:t>
            </a:r>
            <a:endParaRPr kumimoji="1" lang="ja-JP" altLang="en-US" dirty="0">
              <a:solidFill>
                <a:schemeClr val="accent6">
                  <a:lumMod val="75000"/>
                </a:schemeClr>
              </a:solidFill>
              <a:latin typeface="Meiryo" charset="-128"/>
              <a:ea typeface="Meiryo"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Meiryo" charset="-128"/>
                <a:ea typeface="Meiryo" charset="-128"/>
                <a:cs typeface="Meiryo" charset="-128"/>
              </a:rPr>
              <a:t>仮想マシン</a:t>
            </a:r>
            <a:endParaRPr kumimoji="1" lang="ja-JP" altLang="en-US">
              <a:solidFill>
                <a:srgbClr val="009051"/>
              </a:solidFill>
              <a:latin typeface="Meiryo" charset="-128"/>
              <a:ea typeface="Meiryo" charset="-128"/>
              <a:cs typeface="Meiryo" charset="-128"/>
            </a:endParaRPr>
          </a:p>
        </p:txBody>
      </p:sp>
      <p:grpSp>
        <p:nvGrpSpPr>
          <p:cNvPr id="124" name="グループ化 123">
            <a:extLst>
              <a:ext uri="{FF2B5EF4-FFF2-40B4-BE49-F238E27FC236}">
                <a16:creationId xmlns:a16="http://schemas.microsoft.com/office/drawing/2014/main" id="{A791B115-A708-C748-9803-3E9FDB7774D2}"/>
              </a:ext>
            </a:extLst>
          </p:cNvPr>
          <p:cNvGrpSpPr/>
          <p:nvPr/>
        </p:nvGrpSpPr>
        <p:grpSpPr>
          <a:xfrm>
            <a:off x="369019" y="1424483"/>
            <a:ext cx="1338829" cy="386628"/>
            <a:chOff x="893721" y="2049997"/>
            <a:chExt cx="1058302" cy="386628"/>
          </a:xfrm>
        </p:grpSpPr>
        <p:sp>
          <p:nvSpPr>
            <p:cNvPr id="128" name="正方形/長方形 127">
              <a:extLst>
                <a:ext uri="{FF2B5EF4-FFF2-40B4-BE49-F238E27FC236}">
                  <a16:creationId xmlns:a16="http://schemas.microsoft.com/office/drawing/2014/main" id="{980180BC-3E9E-7F4F-AF75-C56FB4CB3A7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正方形/長方形 130">
              <a:extLst>
                <a:ext uri="{FF2B5EF4-FFF2-40B4-BE49-F238E27FC236}">
                  <a16:creationId xmlns:a16="http://schemas.microsoft.com/office/drawing/2014/main" id="{F1FE528B-BCBB-2342-B9F4-EACA054B0FD8}"/>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9E455D4A-3A74-8D44-AF91-8D88BCD966F5}"/>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正方形/長方形 132">
              <a:extLst>
                <a:ext uri="{FF2B5EF4-FFF2-40B4-BE49-F238E27FC236}">
                  <a16:creationId xmlns:a16="http://schemas.microsoft.com/office/drawing/2014/main" id="{4F86233B-04ED-374B-9D79-030F323C3075}"/>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4" name="グループ化 143">
            <a:extLst>
              <a:ext uri="{FF2B5EF4-FFF2-40B4-BE49-F238E27FC236}">
                <a16:creationId xmlns:a16="http://schemas.microsoft.com/office/drawing/2014/main" id="{15A4BE35-06D5-B549-97CA-ED5CD8770F47}"/>
              </a:ext>
            </a:extLst>
          </p:cNvPr>
          <p:cNvGrpSpPr/>
          <p:nvPr/>
        </p:nvGrpSpPr>
        <p:grpSpPr>
          <a:xfrm>
            <a:off x="1658558" y="1424483"/>
            <a:ext cx="1338829" cy="386628"/>
            <a:chOff x="893721" y="2049997"/>
            <a:chExt cx="1058302" cy="386628"/>
          </a:xfrm>
        </p:grpSpPr>
        <p:sp>
          <p:nvSpPr>
            <p:cNvPr id="145" name="正方形/長方形 144">
              <a:extLst>
                <a:ext uri="{FF2B5EF4-FFF2-40B4-BE49-F238E27FC236}">
                  <a16:creationId xmlns:a16="http://schemas.microsoft.com/office/drawing/2014/main" id="{CA3C5DC2-65F1-1B45-9867-BD2CAF00D712}"/>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正方形/長方形 145">
              <a:extLst>
                <a:ext uri="{FF2B5EF4-FFF2-40B4-BE49-F238E27FC236}">
                  <a16:creationId xmlns:a16="http://schemas.microsoft.com/office/drawing/2014/main" id="{B9A4BDC3-906D-6743-AB7C-EA04443450C6}"/>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a:extLst>
                <a:ext uri="{FF2B5EF4-FFF2-40B4-BE49-F238E27FC236}">
                  <a16:creationId xmlns:a16="http://schemas.microsoft.com/office/drawing/2014/main" id="{C4E99BD2-C433-EF4F-A0ED-9B5A66FF43DF}"/>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a:extLst>
                <a:ext uri="{FF2B5EF4-FFF2-40B4-BE49-F238E27FC236}">
                  <a16:creationId xmlns:a16="http://schemas.microsoft.com/office/drawing/2014/main" id="{8E437331-AE99-1D4A-8621-0D4E74FFE979}"/>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49" name="グループ化 148">
            <a:extLst>
              <a:ext uri="{FF2B5EF4-FFF2-40B4-BE49-F238E27FC236}">
                <a16:creationId xmlns:a16="http://schemas.microsoft.com/office/drawing/2014/main" id="{0E536916-327D-4741-AFBD-29DF03986E0B}"/>
              </a:ext>
            </a:extLst>
          </p:cNvPr>
          <p:cNvGrpSpPr/>
          <p:nvPr/>
        </p:nvGrpSpPr>
        <p:grpSpPr>
          <a:xfrm>
            <a:off x="2963727" y="1424483"/>
            <a:ext cx="1338829" cy="386628"/>
            <a:chOff x="893721" y="2049997"/>
            <a:chExt cx="1058302" cy="386628"/>
          </a:xfrm>
        </p:grpSpPr>
        <p:sp>
          <p:nvSpPr>
            <p:cNvPr id="150" name="正方形/長方形 149">
              <a:extLst>
                <a:ext uri="{FF2B5EF4-FFF2-40B4-BE49-F238E27FC236}">
                  <a16:creationId xmlns:a16="http://schemas.microsoft.com/office/drawing/2014/main" id="{9FCB7488-7D75-034C-97D8-FE7D5DFC986E}"/>
                </a:ext>
              </a:extLst>
            </p:cNvPr>
            <p:cNvSpPr/>
            <p:nvPr/>
          </p:nvSpPr>
          <p:spPr>
            <a:xfrm>
              <a:off x="96096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7A30ED63-8D95-9C4D-8FB6-3DE90BED9757}"/>
                </a:ext>
              </a:extLst>
            </p:cNvPr>
            <p:cNvSpPr/>
            <p:nvPr/>
          </p:nvSpPr>
          <p:spPr>
            <a:xfrm>
              <a:off x="1274636"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正方形/長方形 151">
              <a:extLst>
                <a:ext uri="{FF2B5EF4-FFF2-40B4-BE49-F238E27FC236}">
                  <a16:creationId xmlns:a16="http://schemas.microsoft.com/office/drawing/2014/main" id="{C8FD3006-5F65-2A48-AE90-17BE46EFB28E}"/>
                </a:ext>
              </a:extLst>
            </p:cNvPr>
            <p:cNvSpPr/>
            <p:nvPr/>
          </p:nvSpPr>
          <p:spPr>
            <a:xfrm>
              <a:off x="1592223" y="2049997"/>
              <a:ext cx="285592" cy="38662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正方形/長方形 152">
              <a:extLst>
                <a:ext uri="{FF2B5EF4-FFF2-40B4-BE49-F238E27FC236}">
                  <a16:creationId xmlns:a16="http://schemas.microsoft.com/office/drawing/2014/main" id="{31147B8A-651A-2E45-8E93-942D6CE7617F}"/>
                </a:ext>
              </a:extLst>
            </p:cNvPr>
            <p:cNvSpPr/>
            <p:nvPr/>
          </p:nvSpPr>
          <p:spPr>
            <a:xfrm>
              <a:off x="893721" y="2121069"/>
              <a:ext cx="1058302" cy="246221"/>
            </a:xfrm>
            <a:prstGeom prst="rect">
              <a:avLst/>
            </a:prstGeom>
          </p:spPr>
          <p:txBody>
            <a:bodyPr wrap="none">
              <a:spAutoFit/>
            </a:bodyPr>
            <a:lstStyle/>
            <a:p>
              <a:pPr algn="ctr"/>
              <a:r>
                <a:rPr lang="ja-JP" altLang="en-US" sz="1000">
                  <a:solidFill>
                    <a:srgbClr val="FFFFFF"/>
                  </a:solidFill>
                  <a:latin typeface="ＭＳ Ｐゴシック"/>
                  <a:ea typeface="ＭＳ Ｐゴシック"/>
                  <a:cs typeface="ＭＳ Ｐゴシック"/>
                </a:rPr>
                <a:t>アプリケーション</a:t>
              </a:r>
              <a:endParaRPr lang="ja-JP" altLang="en-US" sz="1000" dirty="0">
                <a:solidFill>
                  <a:srgbClr val="FFFFFF"/>
                </a:solidFill>
                <a:latin typeface="ＭＳ Ｐゴシック"/>
                <a:ea typeface="ＭＳ Ｐゴシック"/>
                <a:cs typeface="ＭＳ Ｐゴシック"/>
              </a:endParaRPr>
            </a:p>
          </p:txBody>
        </p:sp>
      </p:grpSp>
      <p:grpSp>
        <p:nvGrpSpPr>
          <p:cNvPr id="154" name="図形グループ 90">
            <a:extLst>
              <a:ext uri="{FF2B5EF4-FFF2-40B4-BE49-F238E27FC236}">
                <a16:creationId xmlns:a16="http://schemas.microsoft.com/office/drawing/2014/main" id="{37A19272-0898-C241-82E1-320483574FE3}"/>
              </a:ext>
            </a:extLst>
          </p:cNvPr>
          <p:cNvGrpSpPr/>
          <p:nvPr/>
        </p:nvGrpSpPr>
        <p:grpSpPr>
          <a:xfrm>
            <a:off x="4930412" y="2352991"/>
            <a:ext cx="715550" cy="904465"/>
            <a:chOff x="4936567" y="2924944"/>
            <a:chExt cx="715550" cy="904465"/>
          </a:xfrm>
        </p:grpSpPr>
        <p:sp>
          <p:nvSpPr>
            <p:cNvPr id="155" name="正方形/長方形 154">
              <a:extLst>
                <a:ext uri="{FF2B5EF4-FFF2-40B4-BE49-F238E27FC236}">
                  <a16:creationId xmlns:a16="http://schemas.microsoft.com/office/drawing/2014/main" id="{4A6C7126-BB19-624C-8EEE-3712A313E79E}"/>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7F4572E5-E3B0-144E-BB69-CF88BE87CB7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2194D696-7B59-634D-B606-2F3050F8C294}"/>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7397B57B-F248-A845-9DEF-6BBE4570F42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41ED5CED-627D-9647-9D48-E86A875EEE4C}"/>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0" name="図形グループ 96">
            <a:extLst>
              <a:ext uri="{FF2B5EF4-FFF2-40B4-BE49-F238E27FC236}">
                <a16:creationId xmlns:a16="http://schemas.microsoft.com/office/drawing/2014/main" id="{E423EE54-8FB9-0840-A9DB-BA25EEEE0CCA}"/>
              </a:ext>
            </a:extLst>
          </p:cNvPr>
          <p:cNvGrpSpPr/>
          <p:nvPr/>
        </p:nvGrpSpPr>
        <p:grpSpPr>
          <a:xfrm>
            <a:off x="7208201" y="2351949"/>
            <a:ext cx="715550" cy="904465"/>
            <a:chOff x="4936567" y="2924944"/>
            <a:chExt cx="715550" cy="904465"/>
          </a:xfrm>
        </p:grpSpPr>
        <p:sp>
          <p:nvSpPr>
            <p:cNvPr id="161" name="正方形/長方形 160">
              <a:extLst>
                <a:ext uri="{FF2B5EF4-FFF2-40B4-BE49-F238E27FC236}">
                  <a16:creationId xmlns:a16="http://schemas.microsoft.com/office/drawing/2014/main" id="{682422B0-10D1-844D-B0B2-94E5B622200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2" name="正方形/長方形 161">
              <a:extLst>
                <a:ext uri="{FF2B5EF4-FFF2-40B4-BE49-F238E27FC236}">
                  <a16:creationId xmlns:a16="http://schemas.microsoft.com/office/drawing/2014/main" id="{4896661E-BCAD-1B4D-97A5-80424C1A9B4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3" name="正方形/長方形 162">
              <a:extLst>
                <a:ext uri="{FF2B5EF4-FFF2-40B4-BE49-F238E27FC236}">
                  <a16:creationId xmlns:a16="http://schemas.microsoft.com/office/drawing/2014/main" id="{C67AFF2C-B53A-8649-BE09-D4D50E6EDAA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28C5A887-9E47-B440-BCF7-32666ABAC27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65" name="テキスト ボックス 164">
              <a:extLst>
                <a:ext uri="{FF2B5EF4-FFF2-40B4-BE49-F238E27FC236}">
                  <a16:creationId xmlns:a16="http://schemas.microsoft.com/office/drawing/2014/main" id="{21C611CE-FD47-C44B-819C-F6458636761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66" name="図形グループ 102">
            <a:extLst>
              <a:ext uri="{FF2B5EF4-FFF2-40B4-BE49-F238E27FC236}">
                <a16:creationId xmlns:a16="http://schemas.microsoft.com/office/drawing/2014/main" id="{B04CD7DA-1FBD-5D4C-8676-8D4504906471}"/>
              </a:ext>
            </a:extLst>
          </p:cNvPr>
          <p:cNvGrpSpPr/>
          <p:nvPr/>
        </p:nvGrpSpPr>
        <p:grpSpPr>
          <a:xfrm>
            <a:off x="5687545" y="2351949"/>
            <a:ext cx="715550" cy="904465"/>
            <a:chOff x="4936567" y="2924944"/>
            <a:chExt cx="715550" cy="904465"/>
          </a:xfrm>
        </p:grpSpPr>
        <p:sp>
          <p:nvSpPr>
            <p:cNvPr id="167" name="正方形/長方形 166">
              <a:extLst>
                <a:ext uri="{FF2B5EF4-FFF2-40B4-BE49-F238E27FC236}">
                  <a16:creationId xmlns:a16="http://schemas.microsoft.com/office/drawing/2014/main" id="{E7760094-3C48-084F-B8A4-ECFB5881768F}"/>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68" name="正方形/長方形 167">
              <a:extLst>
                <a:ext uri="{FF2B5EF4-FFF2-40B4-BE49-F238E27FC236}">
                  <a16:creationId xmlns:a16="http://schemas.microsoft.com/office/drawing/2014/main" id="{20EB2572-4E7E-E742-A90E-0844C853DB36}"/>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69" name="正方形/長方形 168">
              <a:extLst>
                <a:ext uri="{FF2B5EF4-FFF2-40B4-BE49-F238E27FC236}">
                  <a16:creationId xmlns:a16="http://schemas.microsoft.com/office/drawing/2014/main" id="{7893AD04-96E7-8D4E-BBBA-3DE202E3C4C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70" name="正方形/長方形 169">
              <a:extLst>
                <a:ext uri="{FF2B5EF4-FFF2-40B4-BE49-F238E27FC236}">
                  <a16:creationId xmlns:a16="http://schemas.microsoft.com/office/drawing/2014/main" id="{D00E086C-D459-FE4B-8830-9AF59D0550E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71" name="テキスト ボックス 170">
              <a:extLst>
                <a:ext uri="{FF2B5EF4-FFF2-40B4-BE49-F238E27FC236}">
                  <a16:creationId xmlns:a16="http://schemas.microsoft.com/office/drawing/2014/main" id="{C314B9B5-1217-D64E-A460-C8C8E6B8391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2" name="図形グループ 108">
            <a:extLst>
              <a:ext uri="{FF2B5EF4-FFF2-40B4-BE49-F238E27FC236}">
                <a16:creationId xmlns:a16="http://schemas.microsoft.com/office/drawing/2014/main" id="{17E498BF-08A4-7F41-9A3A-3A139E2F0601}"/>
              </a:ext>
            </a:extLst>
          </p:cNvPr>
          <p:cNvGrpSpPr/>
          <p:nvPr/>
        </p:nvGrpSpPr>
        <p:grpSpPr>
          <a:xfrm>
            <a:off x="7969930" y="2351122"/>
            <a:ext cx="715550" cy="904465"/>
            <a:chOff x="4936567" y="2924944"/>
            <a:chExt cx="715550" cy="904465"/>
          </a:xfrm>
        </p:grpSpPr>
        <p:sp>
          <p:nvSpPr>
            <p:cNvPr id="173" name="正方形/長方形 172">
              <a:extLst>
                <a:ext uri="{FF2B5EF4-FFF2-40B4-BE49-F238E27FC236}">
                  <a16:creationId xmlns:a16="http://schemas.microsoft.com/office/drawing/2014/main" id="{071A03B9-DE60-9F47-8DBF-8274E02D304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4" name="正方形/長方形 173">
              <a:extLst>
                <a:ext uri="{FF2B5EF4-FFF2-40B4-BE49-F238E27FC236}">
                  <a16:creationId xmlns:a16="http://schemas.microsoft.com/office/drawing/2014/main" id="{3640016F-B641-3C42-9AD6-63AFF52D897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5" name="正方形/長方形 174">
              <a:extLst>
                <a:ext uri="{FF2B5EF4-FFF2-40B4-BE49-F238E27FC236}">
                  <a16:creationId xmlns:a16="http://schemas.microsoft.com/office/drawing/2014/main" id="{C76A0634-C662-F847-B199-B46577B1708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6" name="正方形/長方形 175">
              <a:extLst>
                <a:ext uri="{FF2B5EF4-FFF2-40B4-BE49-F238E27FC236}">
                  <a16:creationId xmlns:a16="http://schemas.microsoft.com/office/drawing/2014/main" id="{0B4C9E70-452D-2B48-935C-A8218DC684C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77" name="テキスト ボックス 176">
              <a:extLst>
                <a:ext uri="{FF2B5EF4-FFF2-40B4-BE49-F238E27FC236}">
                  <a16:creationId xmlns:a16="http://schemas.microsoft.com/office/drawing/2014/main" id="{871265FF-CD88-FF49-A8E5-9FABC3DE6E6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8" name="図形グループ 114">
            <a:extLst>
              <a:ext uri="{FF2B5EF4-FFF2-40B4-BE49-F238E27FC236}">
                <a16:creationId xmlns:a16="http://schemas.microsoft.com/office/drawing/2014/main" id="{3779B4AC-A5CE-D14D-8412-B8A306D6D9D0}"/>
              </a:ext>
            </a:extLst>
          </p:cNvPr>
          <p:cNvGrpSpPr/>
          <p:nvPr/>
        </p:nvGrpSpPr>
        <p:grpSpPr>
          <a:xfrm>
            <a:off x="6446471" y="2351949"/>
            <a:ext cx="715550" cy="904465"/>
            <a:chOff x="4936567" y="2924944"/>
            <a:chExt cx="715550" cy="904465"/>
          </a:xfrm>
        </p:grpSpPr>
        <p:sp>
          <p:nvSpPr>
            <p:cNvPr id="179" name="正方形/長方形 178">
              <a:extLst>
                <a:ext uri="{FF2B5EF4-FFF2-40B4-BE49-F238E27FC236}">
                  <a16:creationId xmlns:a16="http://schemas.microsoft.com/office/drawing/2014/main" id="{A6B13BBE-D11B-EB45-A950-626A1B0B311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0" name="正方形/長方形 179">
              <a:extLst>
                <a:ext uri="{FF2B5EF4-FFF2-40B4-BE49-F238E27FC236}">
                  <a16:creationId xmlns:a16="http://schemas.microsoft.com/office/drawing/2014/main" id="{275C2748-252D-BA41-89F4-F1BCBDACAA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1" name="正方形/長方形 180">
              <a:extLst>
                <a:ext uri="{FF2B5EF4-FFF2-40B4-BE49-F238E27FC236}">
                  <a16:creationId xmlns:a16="http://schemas.microsoft.com/office/drawing/2014/main" id="{65C75405-F617-3742-865F-45D9C2D506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2" name="正方形/長方形 181">
              <a:extLst>
                <a:ext uri="{FF2B5EF4-FFF2-40B4-BE49-F238E27FC236}">
                  <a16:creationId xmlns:a16="http://schemas.microsoft.com/office/drawing/2014/main" id="{BA0E8374-FD2E-7A4A-A8BD-5C5646A55355}"/>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83" name="テキスト ボックス 182">
              <a:extLst>
                <a:ext uri="{FF2B5EF4-FFF2-40B4-BE49-F238E27FC236}">
                  <a16:creationId xmlns:a16="http://schemas.microsoft.com/office/drawing/2014/main" id="{7BE4436F-8A3D-904D-A0E1-7493024C19A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4" name="図形グループ 90">
            <a:extLst>
              <a:ext uri="{FF2B5EF4-FFF2-40B4-BE49-F238E27FC236}">
                <a16:creationId xmlns:a16="http://schemas.microsoft.com/office/drawing/2014/main" id="{E24A63A3-4ECC-E343-92B3-E4EB8F219DBA}"/>
              </a:ext>
            </a:extLst>
          </p:cNvPr>
          <p:cNvGrpSpPr/>
          <p:nvPr/>
        </p:nvGrpSpPr>
        <p:grpSpPr>
          <a:xfrm>
            <a:off x="4930411" y="3301141"/>
            <a:ext cx="715550" cy="904465"/>
            <a:chOff x="4936567" y="2924944"/>
            <a:chExt cx="715550" cy="904465"/>
          </a:xfrm>
        </p:grpSpPr>
        <p:sp>
          <p:nvSpPr>
            <p:cNvPr id="185" name="正方形/長方形 184">
              <a:extLst>
                <a:ext uri="{FF2B5EF4-FFF2-40B4-BE49-F238E27FC236}">
                  <a16:creationId xmlns:a16="http://schemas.microsoft.com/office/drawing/2014/main" id="{63DE57FA-0CCF-684C-B861-CD7D071015B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6" name="正方形/長方形 185">
              <a:extLst>
                <a:ext uri="{FF2B5EF4-FFF2-40B4-BE49-F238E27FC236}">
                  <a16:creationId xmlns:a16="http://schemas.microsoft.com/office/drawing/2014/main" id="{78828C9C-679E-2744-B195-ED58FAA31477}"/>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7" name="正方形/長方形 186">
              <a:extLst>
                <a:ext uri="{FF2B5EF4-FFF2-40B4-BE49-F238E27FC236}">
                  <a16:creationId xmlns:a16="http://schemas.microsoft.com/office/drawing/2014/main" id="{137BEF06-44BE-834E-86D2-0AAF1E08C81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88" name="正方形/長方形 187">
              <a:extLst>
                <a:ext uri="{FF2B5EF4-FFF2-40B4-BE49-F238E27FC236}">
                  <a16:creationId xmlns:a16="http://schemas.microsoft.com/office/drawing/2014/main" id="{14B62E5A-625F-E24F-A0B3-F8428B17B3AE}"/>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89" name="テキスト ボックス 188">
              <a:extLst>
                <a:ext uri="{FF2B5EF4-FFF2-40B4-BE49-F238E27FC236}">
                  <a16:creationId xmlns:a16="http://schemas.microsoft.com/office/drawing/2014/main" id="{DF726257-846B-5D40-8C58-8761A4C0AEE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0" name="図形グループ 96">
            <a:extLst>
              <a:ext uri="{FF2B5EF4-FFF2-40B4-BE49-F238E27FC236}">
                <a16:creationId xmlns:a16="http://schemas.microsoft.com/office/drawing/2014/main" id="{1643BF06-D16E-0B4D-8375-70FB66BD78BE}"/>
              </a:ext>
            </a:extLst>
          </p:cNvPr>
          <p:cNvGrpSpPr/>
          <p:nvPr/>
        </p:nvGrpSpPr>
        <p:grpSpPr>
          <a:xfrm>
            <a:off x="7208200" y="3300099"/>
            <a:ext cx="715550" cy="904465"/>
            <a:chOff x="4936567" y="2924944"/>
            <a:chExt cx="715550" cy="904465"/>
          </a:xfrm>
        </p:grpSpPr>
        <p:sp>
          <p:nvSpPr>
            <p:cNvPr id="191" name="正方形/長方形 190">
              <a:extLst>
                <a:ext uri="{FF2B5EF4-FFF2-40B4-BE49-F238E27FC236}">
                  <a16:creationId xmlns:a16="http://schemas.microsoft.com/office/drawing/2014/main" id="{7C54E91C-4E61-8245-A43D-3562035EF8A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2" name="正方形/長方形 191">
              <a:extLst>
                <a:ext uri="{FF2B5EF4-FFF2-40B4-BE49-F238E27FC236}">
                  <a16:creationId xmlns:a16="http://schemas.microsoft.com/office/drawing/2014/main" id="{E736047A-3BEA-8B48-A798-704439644313}"/>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3" name="正方形/長方形 192">
              <a:extLst>
                <a:ext uri="{FF2B5EF4-FFF2-40B4-BE49-F238E27FC236}">
                  <a16:creationId xmlns:a16="http://schemas.microsoft.com/office/drawing/2014/main" id="{B7C639B8-D234-1F4B-8B69-8307179D3FC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4" name="正方形/長方形 193">
              <a:extLst>
                <a:ext uri="{FF2B5EF4-FFF2-40B4-BE49-F238E27FC236}">
                  <a16:creationId xmlns:a16="http://schemas.microsoft.com/office/drawing/2014/main" id="{6BDC2532-C200-AA4E-AFA0-C4185CB13797}"/>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95" name="テキスト ボックス 194">
              <a:extLst>
                <a:ext uri="{FF2B5EF4-FFF2-40B4-BE49-F238E27FC236}">
                  <a16:creationId xmlns:a16="http://schemas.microsoft.com/office/drawing/2014/main" id="{98B51567-F4D2-7B4B-A490-724E5825458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6" name="図形グループ 102">
            <a:extLst>
              <a:ext uri="{FF2B5EF4-FFF2-40B4-BE49-F238E27FC236}">
                <a16:creationId xmlns:a16="http://schemas.microsoft.com/office/drawing/2014/main" id="{95508D04-2847-1941-ADEE-BADDBC30F6A8}"/>
              </a:ext>
            </a:extLst>
          </p:cNvPr>
          <p:cNvGrpSpPr/>
          <p:nvPr/>
        </p:nvGrpSpPr>
        <p:grpSpPr>
          <a:xfrm>
            <a:off x="5687544" y="3300099"/>
            <a:ext cx="715550" cy="904465"/>
            <a:chOff x="4936567" y="2924944"/>
            <a:chExt cx="715550" cy="904465"/>
          </a:xfrm>
        </p:grpSpPr>
        <p:sp>
          <p:nvSpPr>
            <p:cNvPr id="197" name="正方形/長方形 196">
              <a:extLst>
                <a:ext uri="{FF2B5EF4-FFF2-40B4-BE49-F238E27FC236}">
                  <a16:creationId xmlns:a16="http://schemas.microsoft.com/office/drawing/2014/main" id="{704DB106-A466-9441-86B0-D8C3D10E917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8" name="正方形/長方形 197">
              <a:extLst>
                <a:ext uri="{FF2B5EF4-FFF2-40B4-BE49-F238E27FC236}">
                  <a16:creationId xmlns:a16="http://schemas.microsoft.com/office/drawing/2014/main" id="{5B08D381-CEBE-8246-ADFA-744E37D5F6F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9" name="正方形/長方形 198">
              <a:extLst>
                <a:ext uri="{FF2B5EF4-FFF2-40B4-BE49-F238E27FC236}">
                  <a16:creationId xmlns:a16="http://schemas.microsoft.com/office/drawing/2014/main" id="{680BE50A-D45A-5342-855D-C4C20E35631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00" name="正方形/長方形 199">
              <a:extLst>
                <a:ext uri="{FF2B5EF4-FFF2-40B4-BE49-F238E27FC236}">
                  <a16:creationId xmlns:a16="http://schemas.microsoft.com/office/drawing/2014/main" id="{5F3B9F05-CA8A-0347-8646-C1F2D2CA11D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01" name="テキスト ボックス 200">
              <a:extLst>
                <a:ext uri="{FF2B5EF4-FFF2-40B4-BE49-F238E27FC236}">
                  <a16:creationId xmlns:a16="http://schemas.microsoft.com/office/drawing/2014/main" id="{D59D7504-7CA6-2F44-A248-FD910281408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2" name="図形グループ 108">
            <a:extLst>
              <a:ext uri="{FF2B5EF4-FFF2-40B4-BE49-F238E27FC236}">
                <a16:creationId xmlns:a16="http://schemas.microsoft.com/office/drawing/2014/main" id="{5BB6A799-251B-C148-9CB0-9711ABFC6F90}"/>
              </a:ext>
            </a:extLst>
          </p:cNvPr>
          <p:cNvGrpSpPr/>
          <p:nvPr/>
        </p:nvGrpSpPr>
        <p:grpSpPr>
          <a:xfrm>
            <a:off x="7969929" y="3299272"/>
            <a:ext cx="715550" cy="904465"/>
            <a:chOff x="4936567" y="2924944"/>
            <a:chExt cx="715550" cy="904465"/>
          </a:xfrm>
        </p:grpSpPr>
        <p:sp>
          <p:nvSpPr>
            <p:cNvPr id="203" name="正方形/長方形 202">
              <a:extLst>
                <a:ext uri="{FF2B5EF4-FFF2-40B4-BE49-F238E27FC236}">
                  <a16:creationId xmlns:a16="http://schemas.microsoft.com/office/drawing/2014/main" id="{7A4051AF-972F-6248-A63E-A319BC331908}"/>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4" name="正方形/長方形 203">
              <a:extLst>
                <a:ext uri="{FF2B5EF4-FFF2-40B4-BE49-F238E27FC236}">
                  <a16:creationId xmlns:a16="http://schemas.microsoft.com/office/drawing/2014/main" id="{81948FC2-D480-2845-91D2-CB8EEB0918EF}"/>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5" name="正方形/長方形 204">
              <a:extLst>
                <a:ext uri="{FF2B5EF4-FFF2-40B4-BE49-F238E27FC236}">
                  <a16:creationId xmlns:a16="http://schemas.microsoft.com/office/drawing/2014/main" id="{DACBBA88-A844-124C-9F51-7BFF9A7DABA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6" name="正方形/長方形 205">
              <a:extLst>
                <a:ext uri="{FF2B5EF4-FFF2-40B4-BE49-F238E27FC236}">
                  <a16:creationId xmlns:a16="http://schemas.microsoft.com/office/drawing/2014/main" id="{6F0D0C9B-3CAA-BF40-8735-D2723B1E89A1}"/>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07" name="テキスト ボックス 206">
              <a:extLst>
                <a:ext uri="{FF2B5EF4-FFF2-40B4-BE49-F238E27FC236}">
                  <a16:creationId xmlns:a16="http://schemas.microsoft.com/office/drawing/2014/main" id="{90175466-DDF3-1A42-9AB8-76795F7662F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8" name="図形グループ 114">
            <a:extLst>
              <a:ext uri="{FF2B5EF4-FFF2-40B4-BE49-F238E27FC236}">
                <a16:creationId xmlns:a16="http://schemas.microsoft.com/office/drawing/2014/main" id="{8A73E490-B2CB-804E-8475-2DB5D7BD058B}"/>
              </a:ext>
            </a:extLst>
          </p:cNvPr>
          <p:cNvGrpSpPr/>
          <p:nvPr/>
        </p:nvGrpSpPr>
        <p:grpSpPr>
          <a:xfrm>
            <a:off x="6446470" y="3300099"/>
            <a:ext cx="715550" cy="904465"/>
            <a:chOff x="4936567" y="2924944"/>
            <a:chExt cx="715550" cy="904465"/>
          </a:xfrm>
        </p:grpSpPr>
        <p:sp>
          <p:nvSpPr>
            <p:cNvPr id="209" name="正方形/長方形 208">
              <a:extLst>
                <a:ext uri="{FF2B5EF4-FFF2-40B4-BE49-F238E27FC236}">
                  <a16:creationId xmlns:a16="http://schemas.microsoft.com/office/drawing/2014/main" id="{9C31307A-C4D8-B14B-8ACE-00E2830E18C2}"/>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0" name="正方形/長方形 209">
              <a:extLst>
                <a:ext uri="{FF2B5EF4-FFF2-40B4-BE49-F238E27FC236}">
                  <a16:creationId xmlns:a16="http://schemas.microsoft.com/office/drawing/2014/main" id="{97E14F36-F8F2-9F45-9032-F75B0A095E3C}"/>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1" name="正方形/長方形 210">
              <a:extLst>
                <a:ext uri="{FF2B5EF4-FFF2-40B4-BE49-F238E27FC236}">
                  <a16:creationId xmlns:a16="http://schemas.microsoft.com/office/drawing/2014/main" id="{5C837715-3695-BB4B-8C19-99DE999C3F5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12" name="正方形/長方形 211">
              <a:extLst>
                <a:ext uri="{FF2B5EF4-FFF2-40B4-BE49-F238E27FC236}">
                  <a16:creationId xmlns:a16="http://schemas.microsoft.com/office/drawing/2014/main" id="{6F313900-5656-5E47-B144-4940E3701A0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13" name="テキスト ボックス 212">
              <a:extLst>
                <a:ext uri="{FF2B5EF4-FFF2-40B4-BE49-F238E27FC236}">
                  <a16:creationId xmlns:a16="http://schemas.microsoft.com/office/drawing/2014/main" id="{F2AF4A78-9AE7-3241-9813-E544B5E6ED36}"/>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Tree>
    <p:extLst>
      <p:ext uri="{BB962C8B-B14F-4D97-AF65-F5344CB8AC3E}">
        <p14:creationId xmlns:p14="http://schemas.microsoft.com/office/powerpoint/2010/main" val="2618195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正方形/長方形 166">
            <a:extLst>
              <a:ext uri="{FF2B5EF4-FFF2-40B4-BE49-F238E27FC236}">
                <a16:creationId xmlns:a16="http://schemas.microsoft.com/office/drawing/2014/main" id="{6DD4E44D-9795-3F40-B8A1-38865B79F624}"/>
              </a:ext>
            </a:extLst>
          </p:cNvPr>
          <p:cNvSpPr/>
          <p:nvPr/>
        </p:nvSpPr>
        <p:spPr>
          <a:xfrm>
            <a:off x="213934" y="4130484"/>
            <a:ext cx="8686800" cy="705258"/>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grpSp>
        <p:nvGrpSpPr>
          <p:cNvPr id="169" name="図形グループ 90">
            <a:extLst>
              <a:ext uri="{FF2B5EF4-FFF2-40B4-BE49-F238E27FC236}">
                <a16:creationId xmlns:a16="http://schemas.microsoft.com/office/drawing/2014/main" id="{E5EF216F-4BDB-1346-93FA-C1F3F0917E12}"/>
              </a:ext>
            </a:extLst>
          </p:cNvPr>
          <p:cNvGrpSpPr/>
          <p:nvPr/>
        </p:nvGrpSpPr>
        <p:grpSpPr>
          <a:xfrm>
            <a:off x="4930412" y="1414645"/>
            <a:ext cx="715550" cy="904465"/>
            <a:chOff x="4936567" y="2924944"/>
            <a:chExt cx="715550" cy="904465"/>
          </a:xfrm>
        </p:grpSpPr>
        <p:sp>
          <p:nvSpPr>
            <p:cNvPr id="170" name="正方形/長方形 169">
              <a:extLst>
                <a:ext uri="{FF2B5EF4-FFF2-40B4-BE49-F238E27FC236}">
                  <a16:creationId xmlns:a16="http://schemas.microsoft.com/office/drawing/2014/main" id="{3648B5E2-FE82-924A-B5C2-D20C0CF8BCAD}"/>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1" name="正方形/長方形 170">
              <a:extLst>
                <a:ext uri="{FF2B5EF4-FFF2-40B4-BE49-F238E27FC236}">
                  <a16:creationId xmlns:a16="http://schemas.microsoft.com/office/drawing/2014/main" id="{5BFB95DE-99C5-AD46-A94B-2F9F23FE204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2" name="正方形/長方形 171">
              <a:extLst>
                <a:ext uri="{FF2B5EF4-FFF2-40B4-BE49-F238E27FC236}">
                  <a16:creationId xmlns:a16="http://schemas.microsoft.com/office/drawing/2014/main" id="{DA713667-A2A6-5844-84FA-5E84BB67AFD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3" name="正方形/長方形 172">
              <a:extLst>
                <a:ext uri="{FF2B5EF4-FFF2-40B4-BE49-F238E27FC236}">
                  <a16:creationId xmlns:a16="http://schemas.microsoft.com/office/drawing/2014/main" id="{BE410C94-12A3-B44B-93FD-170C3E69752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74" name="テキスト ボックス 173">
              <a:extLst>
                <a:ext uri="{FF2B5EF4-FFF2-40B4-BE49-F238E27FC236}">
                  <a16:creationId xmlns:a16="http://schemas.microsoft.com/office/drawing/2014/main" id="{DBC21FFA-808D-2E4F-BB09-678D51994C5B}"/>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75" name="図形グループ 96">
            <a:extLst>
              <a:ext uri="{FF2B5EF4-FFF2-40B4-BE49-F238E27FC236}">
                <a16:creationId xmlns:a16="http://schemas.microsoft.com/office/drawing/2014/main" id="{A8CA3930-9A20-4746-9F70-80CED31E5579}"/>
              </a:ext>
            </a:extLst>
          </p:cNvPr>
          <p:cNvGrpSpPr/>
          <p:nvPr/>
        </p:nvGrpSpPr>
        <p:grpSpPr>
          <a:xfrm>
            <a:off x="7208201" y="1413603"/>
            <a:ext cx="715550" cy="904465"/>
            <a:chOff x="4936567" y="2924944"/>
            <a:chExt cx="715550" cy="904465"/>
          </a:xfrm>
        </p:grpSpPr>
        <p:sp>
          <p:nvSpPr>
            <p:cNvPr id="176" name="正方形/長方形 175">
              <a:extLst>
                <a:ext uri="{FF2B5EF4-FFF2-40B4-BE49-F238E27FC236}">
                  <a16:creationId xmlns:a16="http://schemas.microsoft.com/office/drawing/2014/main" id="{1AA353BF-2A52-F441-BB24-825773B0E4ED}"/>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77" name="正方形/長方形 176">
              <a:extLst>
                <a:ext uri="{FF2B5EF4-FFF2-40B4-BE49-F238E27FC236}">
                  <a16:creationId xmlns:a16="http://schemas.microsoft.com/office/drawing/2014/main" id="{C4B211B2-825A-FE4D-B114-FEF321C9660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78" name="正方形/長方形 177">
              <a:extLst>
                <a:ext uri="{FF2B5EF4-FFF2-40B4-BE49-F238E27FC236}">
                  <a16:creationId xmlns:a16="http://schemas.microsoft.com/office/drawing/2014/main" id="{79DC08B9-24BA-FD44-9BEA-654065EB6B41}"/>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79" name="正方形/長方形 178">
              <a:extLst>
                <a:ext uri="{FF2B5EF4-FFF2-40B4-BE49-F238E27FC236}">
                  <a16:creationId xmlns:a16="http://schemas.microsoft.com/office/drawing/2014/main" id="{D96447E1-B539-DB4C-AAC9-78DE79DA22A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80" name="テキスト ボックス 179">
              <a:extLst>
                <a:ext uri="{FF2B5EF4-FFF2-40B4-BE49-F238E27FC236}">
                  <a16:creationId xmlns:a16="http://schemas.microsoft.com/office/drawing/2014/main" id="{0C4818FA-4FF1-364C-984E-69F3BAE8BEF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1" name="図形グループ 102">
            <a:extLst>
              <a:ext uri="{FF2B5EF4-FFF2-40B4-BE49-F238E27FC236}">
                <a16:creationId xmlns:a16="http://schemas.microsoft.com/office/drawing/2014/main" id="{D5C68ED4-6F6C-FA41-98FE-C29F8617482C}"/>
              </a:ext>
            </a:extLst>
          </p:cNvPr>
          <p:cNvGrpSpPr/>
          <p:nvPr/>
        </p:nvGrpSpPr>
        <p:grpSpPr>
          <a:xfrm>
            <a:off x="5687545" y="1413603"/>
            <a:ext cx="715550" cy="904465"/>
            <a:chOff x="4936567" y="2924944"/>
            <a:chExt cx="715550" cy="904465"/>
          </a:xfrm>
        </p:grpSpPr>
        <p:sp>
          <p:nvSpPr>
            <p:cNvPr id="182" name="正方形/長方形 181">
              <a:extLst>
                <a:ext uri="{FF2B5EF4-FFF2-40B4-BE49-F238E27FC236}">
                  <a16:creationId xmlns:a16="http://schemas.microsoft.com/office/drawing/2014/main" id="{35CED05A-C9C7-314A-B12F-8A565DC50E3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3" name="正方形/長方形 182">
              <a:extLst>
                <a:ext uri="{FF2B5EF4-FFF2-40B4-BE49-F238E27FC236}">
                  <a16:creationId xmlns:a16="http://schemas.microsoft.com/office/drawing/2014/main" id="{C0E13B44-7AB4-744B-A31C-084360E689A2}"/>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84" name="正方形/長方形 183">
              <a:extLst>
                <a:ext uri="{FF2B5EF4-FFF2-40B4-BE49-F238E27FC236}">
                  <a16:creationId xmlns:a16="http://schemas.microsoft.com/office/drawing/2014/main" id="{E9CB98AB-11D4-304D-B2DD-B0B88C4688F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185" name="正方形/長方形 184">
              <a:extLst>
                <a:ext uri="{FF2B5EF4-FFF2-40B4-BE49-F238E27FC236}">
                  <a16:creationId xmlns:a16="http://schemas.microsoft.com/office/drawing/2014/main" id="{B671634B-9ACA-3148-A8F9-6F8296EC2C13}"/>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86" name="テキスト ボックス 185">
              <a:extLst>
                <a:ext uri="{FF2B5EF4-FFF2-40B4-BE49-F238E27FC236}">
                  <a16:creationId xmlns:a16="http://schemas.microsoft.com/office/drawing/2014/main" id="{2085460B-4A6A-7E4D-9C1A-D069B25E234F}"/>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87" name="図形グループ 108">
            <a:extLst>
              <a:ext uri="{FF2B5EF4-FFF2-40B4-BE49-F238E27FC236}">
                <a16:creationId xmlns:a16="http://schemas.microsoft.com/office/drawing/2014/main" id="{6D3D977E-6720-5040-B5BC-D77C09EB8381}"/>
              </a:ext>
            </a:extLst>
          </p:cNvPr>
          <p:cNvGrpSpPr/>
          <p:nvPr/>
        </p:nvGrpSpPr>
        <p:grpSpPr>
          <a:xfrm>
            <a:off x="7969930" y="1412776"/>
            <a:ext cx="715550" cy="904465"/>
            <a:chOff x="4936567" y="2924944"/>
            <a:chExt cx="715550" cy="904465"/>
          </a:xfrm>
        </p:grpSpPr>
        <p:sp>
          <p:nvSpPr>
            <p:cNvPr id="188" name="正方形/長方形 187">
              <a:extLst>
                <a:ext uri="{FF2B5EF4-FFF2-40B4-BE49-F238E27FC236}">
                  <a16:creationId xmlns:a16="http://schemas.microsoft.com/office/drawing/2014/main" id="{56A15D49-5829-9F4E-A6D8-AE124FB5A05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89" name="正方形/長方形 188">
              <a:extLst>
                <a:ext uri="{FF2B5EF4-FFF2-40B4-BE49-F238E27FC236}">
                  <a16:creationId xmlns:a16="http://schemas.microsoft.com/office/drawing/2014/main" id="{0EB09CF4-A398-8445-8EAE-E2332A0FE52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0" name="正方形/長方形 189">
              <a:extLst>
                <a:ext uri="{FF2B5EF4-FFF2-40B4-BE49-F238E27FC236}">
                  <a16:creationId xmlns:a16="http://schemas.microsoft.com/office/drawing/2014/main" id="{26D7B115-BAE1-1F42-880A-898C799E8B32}"/>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1" name="正方形/長方形 190">
              <a:extLst>
                <a:ext uri="{FF2B5EF4-FFF2-40B4-BE49-F238E27FC236}">
                  <a16:creationId xmlns:a16="http://schemas.microsoft.com/office/drawing/2014/main" id="{8EC3BFFC-D35B-6541-952F-1D4AE89A8C9B}"/>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92" name="テキスト ボックス 191">
              <a:extLst>
                <a:ext uri="{FF2B5EF4-FFF2-40B4-BE49-F238E27FC236}">
                  <a16:creationId xmlns:a16="http://schemas.microsoft.com/office/drawing/2014/main" id="{6E875F44-1094-4D47-AA01-47122A10DE3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3" name="図形グループ 114">
            <a:extLst>
              <a:ext uri="{FF2B5EF4-FFF2-40B4-BE49-F238E27FC236}">
                <a16:creationId xmlns:a16="http://schemas.microsoft.com/office/drawing/2014/main" id="{1B899E13-2A3E-CC4D-A80A-80C96108AAD3}"/>
              </a:ext>
            </a:extLst>
          </p:cNvPr>
          <p:cNvGrpSpPr/>
          <p:nvPr/>
        </p:nvGrpSpPr>
        <p:grpSpPr>
          <a:xfrm>
            <a:off x="6446471" y="1413603"/>
            <a:ext cx="715550" cy="904465"/>
            <a:chOff x="4936567" y="2924944"/>
            <a:chExt cx="715550" cy="904465"/>
          </a:xfrm>
        </p:grpSpPr>
        <p:sp>
          <p:nvSpPr>
            <p:cNvPr id="194" name="正方形/長方形 193">
              <a:extLst>
                <a:ext uri="{FF2B5EF4-FFF2-40B4-BE49-F238E27FC236}">
                  <a16:creationId xmlns:a16="http://schemas.microsoft.com/office/drawing/2014/main" id="{1B6E8E9C-377C-F44D-B1CE-FCEF1CFA37E5}"/>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95" name="正方形/長方形 194">
              <a:extLst>
                <a:ext uri="{FF2B5EF4-FFF2-40B4-BE49-F238E27FC236}">
                  <a16:creationId xmlns:a16="http://schemas.microsoft.com/office/drawing/2014/main" id="{47DC5189-89D1-E74B-B863-6BA4DE689E3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96" name="正方形/長方形 195">
              <a:extLst>
                <a:ext uri="{FF2B5EF4-FFF2-40B4-BE49-F238E27FC236}">
                  <a16:creationId xmlns:a16="http://schemas.microsoft.com/office/drawing/2014/main" id="{9021BD2E-0259-4740-98D3-A7FB274F213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97" name="正方形/長方形 196">
              <a:extLst>
                <a:ext uri="{FF2B5EF4-FFF2-40B4-BE49-F238E27FC236}">
                  <a16:creationId xmlns:a16="http://schemas.microsoft.com/office/drawing/2014/main" id="{40E4F249-9F48-AD4C-B389-CC280D075BF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98" name="テキスト ボックス 197">
              <a:extLst>
                <a:ext uri="{FF2B5EF4-FFF2-40B4-BE49-F238E27FC236}">
                  <a16:creationId xmlns:a16="http://schemas.microsoft.com/office/drawing/2014/main" id="{F625CBE9-F3C4-1247-BED3-9CCCCB37D2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99" name="図形グループ 90">
            <a:extLst>
              <a:ext uri="{FF2B5EF4-FFF2-40B4-BE49-F238E27FC236}">
                <a16:creationId xmlns:a16="http://schemas.microsoft.com/office/drawing/2014/main" id="{B9FB0272-0994-BC41-B802-8092B9EE0CFB}"/>
              </a:ext>
            </a:extLst>
          </p:cNvPr>
          <p:cNvGrpSpPr/>
          <p:nvPr/>
        </p:nvGrpSpPr>
        <p:grpSpPr>
          <a:xfrm>
            <a:off x="4930412" y="2352991"/>
            <a:ext cx="715550" cy="904465"/>
            <a:chOff x="4936567" y="2924944"/>
            <a:chExt cx="715550" cy="904465"/>
          </a:xfrm>
        </p:grpSpPr>
        <p:sp>
          <p:nvSpPr>
            <p:cNvPr id="200" name="正方形/長方形 199">
              <a:extLst>
                <a:ext uri="{FF2B5EF4-FFF2-40B4-BE49-F238E27FC236}">
                  <a16:creationId xmlns:a16="http://schemas.microsoft.com/office/drawing/2014/main" id="{463B1FF0-59FB-C94B-8277-B8F675F7AF3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1" name="正方形/長方形 200">
              <a:extLst>
                <a:ext uri="{FF2B5EF4-FFF2-40B4-BE49-F238E27FC236}">
                  <a16:creationId xmlns:a16="http://schemas.microsoft.com/office/drawing/2014/main" id="{C6B9F7E9-1B6B-E544-AA09-8FABE1468D30}"/>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2" name="正方形/長方形 201">
              <a:extLst>
                <a:ext uri="{FF2B5EF4-FFF2-40B4-BE49-F238E27FC236}">
                  <a16:creationId xmlns:a16="http://schemas.microsoft.com/office/drawing/2014/main" id="{70627F8A-B565-BF41-B728-A12DB809A7B8}"/>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3" name="正方形/長方形 202">
              <a:extLst>
                <a:ext uri="{FF2B5EF4-FFF2-40B4-BE49-F238E27FC236}">
                  <a16:creationId xmlns:a16="http://schemas.microsoft.com/office/drawing/2014/main" id="{50770A68-AAAD-7645-93D2-4AE8BCCC70CC}"/>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04" name="テキスト ボックス 203">
              <a:extLst>
                <a:ext uri="{FF2B5EF4-FFF2-40B4-BE49-F238E27FC236}">
                  <a16:creationId xmlns:a16="http://schemas.microsoft.com/office/drawing/2014/main" id="{510D4F30-18F3-8C46-8556-AED93ABF94A5}"/>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05" name="図形グループ 96">
            <a:extLst>
              <a:ext uri="{FF2B5EF4-FFF2-40B4-BE49-F238E27FC236}">
                <a16:creationId xmlns:a16="http://schemas.microsoft.com/office/drawing/2014/main" id="{6FB6161C-37C3-664F-B6AB-FF0A56053E06}"/>
              </a:ext>
            </a:extLst>
          </p:cNvPr>
          <p:cNvGrpSpPr/>
          <p:nvPr/>
        </p:nvGrpSpPr>
        <p:grpSpPr>
          <a:xfrm>
            <a:off x="7208201" y="2351949"/>
            <a:ext cx="715550" cy="904465"/>
            <a:chOff x="4936567" y="2924944"/>
            <a:chExt cx="715550" cy="904465"/>
          </a:xfrm>
        </p:grpSpPr>
        <p:sp>
          <p:nvSpPr>
            <p:cNvPr id="206" name="正方形/長方形 205">
              <a:extLst>
                <a:ext uri="{FF2B5EF4-FFF2-40B4-BE49-F238E27FC236}">
                  <a16:creationId xmlns:a16="http://schemas.microsoft.com/office/drawing/2014/main" id="{0BF79163-D86D-4842-8C9C-5630BDC744B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07" name="正方形/長方形 206">
              <a:extLst>
                <a:ext uri="{FF2B5EF4-FFF2-40B4-BE49-F238E27FC236}">
                  <a16:creationId xmlns:a16="http://schemas.microsoft.com/office/drawing/2014/main" id="{C0D36C1F-1013-904B-B88C-4793AD8295D8}"/>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08" name="正方形/長方形 207">
              <a:extLst>
                <a:ext uri="{FF2B5EF4-FFF2-40B4-BE49-F238E27FC236}">
                  <a16:creationId xmlns:a16="http://schemas.microsoft.com/office/drawing/2014/main" id="{B8D7E0CD-665F-F54D-B97F-63BFEFBB004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09" name="正方形/長方形 208">
              <a:extLst>
                <a:ext uri="{FF2B5EF4-FFF2-40B4-BE49-F238E27FC236}">
                  <a16:creationId xmlns:a16="http://schemas.microsoft.com/office/drawing/2014/main" id="{1A54186A-7AA8-1247-B1B5-7BC97D2748D2}"/>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10" name="テキスト ボックス 209">
              <a:extLst>
                <a:ext uri="{FF2B5EF4-FFF2-40B4-BE49-F238E27FC236}">
                  <a16:creationId xmlns:a16="http://schemas.microsoft.com/office/drawing/2014/main" id="{A46D4260-3A2A-0743-B995-B24E545A04D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1" name="図形グループ 102">
            <a:extLst>
              <a:ext uri="{FF2B5EF4-FFF2-40B4-BE49-F238E27FC236}">
                <a16:creationId xmlns:a16="http://schemas.microsoft.com/office/drawing/2014/main" id="{ABF906DA-D27B-B74C-A4E9-D84F4C51864C}"/>
              </a:ext>
            </a:extLst>
          </p:cNvPr>
          <p:cNvGrpSpPr/>
          <p:nvPr/>
        </p:nvGrpSpPr>
        <p:grpSpPr>
          <a:xfrm>
            <a:off x="5687545" y="2351949"/>
            <a:ext cx="715550" cy="904465"/>
            <a:chOff x="4936567" y="2924944"/>
            <a:chExt cx="715550" cy="904465"/>
          </a:xfrm>
        </p:grpSpPr>
        <p:sp>
          <p:nvSpPr>
            <p:cNvPr id="212" name="正方形/長方形 211">
              <a:extLst>
                <a:ext uri="{FF2B5EF4-FFF2-40B4-BE49-F238E27FC236}">
                  <a16:creationId xmlns:a16="http://schemas.microsoft.com/office/drawing/2014/main" id="{B7EAFE6A-5DF7-7E4F-AF85-C5973FAAFE3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3" name="正方形/長方形 212">
              <a:extLst>
                <a:ext uri="{FF2B5EF4-FFF2-40B4-BE49-F238E27FC236}">
                  <a16:creationId xmlns:a16="http://schemas.microsoft.com/office/drawing/2014/main" id="{CE8D0BB8-3C88-3841-B266-CCFC3A028DE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14" name="正方形/長方形 213">
              <a:extLst>
                <a:ext uri="{FF2B5EF4-FFF2-40B4-BE49-F238E27FC236}">
                  <a16:creationId xmlns:a16="http://schemas.microsoft.com/office/drawing/2014/main" id="{71867512-0F34-5E4A-9981-7E48BF854A3B}"/>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15" name="正方形/長方形 214">
              <a:extLst>
                <a:ext uri="{FF2B5EF4-FFF2-40B4-BE49-F238E27FC236}">
                  <a16:creationId xmlns:a16="http://schemas.microsoft.com/office/drawing/2014/main" id="{808CF624-B534-8C43-8F6D-EE6EAE50E8E9}"/>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16" name="テキスト ボックス 215">
              <a:extLst>
                <a:ext uri="{FF2B5EF4-FFF2-40B4-BE49-F238E27FC236}">
                  <a16:creationId xmlns:a16="http://schemas.microsoft.com/office/drawing/2014/main" id="{84BE4E45-0631-554C-A170-5BBCB5B2F180}"/>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17" name="図形グループ 108">
            <a:extLst>
              <a:ext uri="{FF2B5EF4-FFF2-40B4-BE49-F238E27FC236}">
                <a16:creationId xmlns:a16="http://schemas.microsoft.com/office/drawing/2014/main" id="{6226575E-3CB1-5946-ADC4-346B789256C3}"/>
              </a:ext>
            </a:extLst>
          </p:cNvPr>
          <p:cNvGrpSpPr/>
          <p:nvPr/>
        </p:nvGrpSpPr>
        <p:grpSpPr>
          <a:xfrm>
            <a:off x="7969930" y="2351122"/>
            <a:ext cx="715550" cy="904465"/>
            <a:chOff x="4936567" y="2924944"/>
            <a:chExt cx="715550" cy="904465"/>
          </a:xfrm>
        </p:grpSpPr>
        <p:sp>
          <p:nvSpPr>
            <p:cNvPr id="218" name="正方形/長方形 217">
              <a:extLst>
                <a:ext uri="{FF2B5EF4-FFF2-40B4-BE49-F238E27FC236}">
                  <a16:creationId xmlns:a16="http://schemas.microsoft.com/office/drawing/2014/main" id="{32C9C2A2-434F-D140-A0E3-2C5E7D071CF4}"/>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19" name="正方形/長方形 218">
              <a:extLst>
                <a:ext uri="{FF2B5EF4-FFF2-40B4-BE49-F238E27FC236}">
                  <a16:creationId xmlns:a16="http://schemas.microsoft.com/office/drawing/2014/main" id="{6808933B-4FD8-174F-8333-C50DD2184BD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0" name="正方形/長方形 219">
              <a:extLst>
                <a:ext uri="{FF2B5EF4-FFF2-40B4-BE49-F238E27FC236}">
                  <a16:creationId xmlns:a16="http://schemas.microsoft.com/office/drawing/2014/main" id="{695737FE-E237-674D-86DD-1D097685D96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1" name="正方形/長方形 220">
              <a:extLst>
                <a:ext uri="{FF2B5EF4-FFF2-40B4-BE49-F238E27FC236}">
                  <a16:creationId xmlns:a16="http://schemas.microsoft.com/office/drawing/2014/main" id="{E6C50B40-D571-A64E-B5C0-6A220F8A4E1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22" name="テキスト ボックス 221">
              <a:extLst>
                <a:ext uri="{FF2B5EF4-FFF2-40B4-BE49-F238E27FC236}">
                  <a16:creationId xmlns:a16="http://schemas.microsoft.com/office/drawing/2014/main" id="{ED119C16-84AF-BD48-B974-CAC017377DBE}"/>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3" name="図形グループ 114">
            <a:extLst>
              <a:ext uri="{FF2B5EF4-FFF2-40B4-BE49-F238E27FC236}">
                <a16:creationId xmlns:a16="http://schemas.microsoft.com/office/drawing/2014/main" id="{CBAD2439-2332-984A-A398-C0C8A9E5F591}"/>
              </a:ext>
            </a:extLst>
          </p:cNvPr>
          <p:cNvGrpSpPr/>
          <p:nvPr/>
        </p:nvGrpSpPr>
        <p:grpSpPr>
          <a:xfrm>
            <a:off x="6446471" y="2351949"/>
            <a:ext cx="715550" cy="904465"/>
            <a:chOff x="4936567" y="2924944"/>
            <a:chExt cx="715550" cy="904465"/>
          </a:xfrm>
        </p:grpSpPr>
        <p:sp>
          <p:nvSpPr>
            <p:cNvPr id="224" name="正方形/長方形 223">
              <a:extLst>
                <a:ext uri="{FF2B5EF4-FFF2-40B4-BE49-F238E27FC236}">
                  <a16:creationId xmlns:a16="http://schemas.microsoft.com/office/drawing/2014/main" id="{4D6A4F7E-A480-9C49-8FBE-4CB2B12F2E40}"/>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25" name="正方形/長方形 224">
              <a:extLst>
                <a:ext uri="{FF2B5EF4-FFF2-40B4-BE49-F238E27FC236}">
                  <a16:creationId xmlns:a16="http://schemas.microsoft.com/office/drawing/2014/main" id="{7D29C8D5-9241-A442-A2E1-C1100834AF6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26" name="正方形/長方形 225">
              <a:extLst>
                <a:ext uri="{FF2B5EF4-FFF2-40B4-BE49-F238E27FC236}">
                  <a16:creationId xmlns:a16="http://schemas.microsoft.com/office/drawing/2014/main" id="{106E9642-AF99-0C4D-9F68-E3492CDACBFE}"/>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27" name="正方形/長方形 226">
              <a:extLst>
                <a:ext uri="{FF2B5EF4-FFF2-40B4-BE49-F238E27FC236}">
                  <a16:creationId xmlns:a16="http://schemas.microsoft.com/office/drawing/2014/main" id="{9F09B978-77C3-8C49-8855-0D60FFE1D2E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28" name="テキスト ボックス 227">
              <a:extLst>
                <a:ext uri="{FF2B5EF4-FFF2-40B4-BE49-F238E27FC236}">
                  <a16:creationId xmlns:a16="http://schemas.microsoft.com/office/drawing/2014/main" id="{24EE2483-B8AA-DD43-8712-3CF92C98AF8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29" name="図形グループ 90">
            <a:extLst>
              <a:ext uri="{FF2B5EF4-FFF2-40B4-BE49-F238E27FC236}">
                <a16:creationId xmlns:a16="http://schemas.microsoft.com/office/drawing/2014/main" id="{54EEA8F1-B340-3C44-AE78-C0A72B5BB8DD}"/>
              </a:ext>
            </a:extLst>
          </p:cNvPr>
          <p:cNvGrpSpPr/>
          <p:nvPr/>
        </p:nvGrpSpPr>
        <p:grpSpPr>
          <a:xfrm>
            <a:off x="4930411" y="3301141"/>
            <a:ext cx="715550" cy="904465"/>
            <a:chOff x="4936567" y="2924944"/>
            <a:chExt cx="715550" cy="904465"/>
          </a:xfrm>
        </p:grpSpPr>
        <p:sp>
          <p:nvSpPr>
            <p:cNvPr id="230" name="正方形/長方形 229">
              <a:extLst>
                <a:ext uri="{FF2B5EF4-FFF2-40B4-BE49-F238E27FC236}">
                  <a16:creationId xmlns:a16="http://schemas.microsoft.com/office/drawing/2014/main" id="{F1C8877A-3C9C-8A4D-9B8A-98568634C5EF}"/>
                </a:ext>
              </a:extLst>
            </p:cNvPr>
            <p:cNvSpPr/>
            <p:nvPr/>
          </p:nvSpPr>
          <p:spPr>
            <a:xfrm>
              <a:off x="4938660" y="2924944"/>
              <a:ext cx="713457" cy="904465"/>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1" name="正方形/長方形 230">
              <a:extLst>
                <a:ext uri="{FF2B5EF4-FFF2-40B4-BE49-F238E27FC236}">
                  <a16:creationId xmlns:a16="http://schemas.microsoft.com/office/drawing/2014/main" id="{98095A87-F4AE-634D-814F-7BA6608F5A25}"/>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2" name="正方形/長方形 231">
              <a:extLst>
                <a:ext uri="{FF2B5EF4-FFF2-40B4-BE49-F238E27FC236}">
                  <a16:creationId xmlns:a16="http://schemas.microsoft.com/office/drawing/2014/main" id="{0F7DBB95-118A-8C42-A489-9B789446F02A}"/>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3" name="正方形/長方形 232">
              <a:extLst>
                <a:ext uri="{FF2B5EF4-FFF2-40B4-BE49-F238E27FC236}">
                  <a16:creationId xmlns:a16="http://schemas.microsoft.com/office/drawing/2014/main" id="{C4104559-380C-2D42-83F0-238F4E4C5EB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34" name="テキスト ボックス 233">
              <a:extLst>
                <a:ext uri="{FF2B5EF4-FFF2-40B4-BE49-F238E27FC236}">
                  <a16:creationId xmlns:a16="http://schemas.microsoft.com/office/drawing/2014/main" id="{1F03A434-233F-4945-9699-AC468782E4B9}"/>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35" name="図形グループ 96">
            <a:extLst>
              <a:ext uri="{FF2B5EF4-FFF2-40B4-BE49-F238E27FC236}">
                <a16:creationId xmlns:a16="http://schemas.microsoft.com/office/drawing/2014/main" id="{47071EDE-4554-BC40-9D98-F35B841EC398}"/>
              </a:ext>
            </a:extLst>
          </p:cNvPr>
          <p:cNvGrpSpPr/>
          <p:nvPr/>
        </p:nvGrpSpPr>
        <p:grpSpPr>
          <a:xfrm>
            <a:off x="7208200" y="3300099"/>
            <a:ext cx="715550" cy="904465"/>
            <a:chOff x="4936567" y="2924944"/>
            <a:chExt cx="715550" cy="904465"/>
          </a:xfrm>
        </p:grpSpPr>
        <p:sp>
          <p:nvSpPr>
            <p:cNvPr id="236" name="正方形/長方形 235">
              <a:extLst>
                <a:ext uri="{FF2B5EF4-FFF2-40B4-BE49-F238E27FC236}">
                  <a16:creationId xmlns:a16="http://schemas.microsoft.com/office/drawing/2014/main" id="{A9207591-8EC6-5E4E-809A-8B6C773CE3B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37" name="正方形/長方形 236">
              <a:extLst>
                <a:ext uri="{FF2B5EF4-FFF2-40B4-BE49-F238E27FC236}">
                  <a16:creationId xmlns:a16="http://schemas.microsoft.com/office/drawing/2014/main" id="{2A4D4F3B-C6DA-B940-B4DC-087321E5A8E1}"/>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38" name="正方形/長方形 237">
              <a:extLst>
                <a:ext uri="{FF2B5EF4-FFF2-40B4-BE49-F238E27FC236}">
                  <a16:creationId xmlns:a16="http://schemas.microsoft.com/office/drawing/2014/main" id="{D5E5411C-2294-2C43-84FF-F279654C6725}"/>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39" name="正方形/長方形 238">
              <a:extLst>
                <a:ext uri="{FF2B5EF4-FFF2-40B4-BE49-F238E27FC236}">
                  <a16:creationId xmlns:a16="http://schemas.microsoft.com/office/drawing/2014/main" id="{FD54EB15-B307-3D40-8DE1-1D5329B5931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40" name="テキスト ボックス 239">
              <a:extLst>
                <a:ext uri="{FF2B5EF4-FFF2-40B4-BE49-F238E27FC236}">
                  <a16:creationId xmlns:a16="http://schemas.microsoft.com/office/drawing/2014/main" id="{5E361263-0835-C648-8BF9-4D0F4C173907}"/>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1" name="図形グループ 102">
            <a:extLst>
              <a:ext uri="{FF2B5EF4-FFF2-40B4-BE49-F238E27FC236}">
                <a16:creationId xmlns:a16="http://schemas.microsoft.com/office/drawing/2014/main" id="{7B154583-703D-8C41-9E63-CF5C0B90FEC7}"/>
              </a:ext>
            </a:extLst>
          </p:cNvPr>
          <p:cNvGrpSpPr/>
          <p:nvPr/>
        </p:nvGrpSpPr>
        <p:grpSpPr>
          <a:xfrm>
            <a:off x="5687544" y="3300099"/>
            <a:ext cx="715550" cy="904465"/>
            <a:chOff x="4936567" y="2924944"/>
            <a:chExt cx="715550" cy="904465"/>
          </a:xfrm>
        </p:grpSpPr>
        <p:sp>
          <p:nvSpPr>
            <p:cNvPr id="242" name="正方形/長方形 241">
              <a:extLst>
                <a:ext uri="{FF2B5EF4-FFF2-40B4-BE49-F238E27FC236}">
                  <a16:creationId xmlns:a16="http://schemas.microsoft.com/office/drawing/2014/main" id="{0AF6D843-E7CF-CD45-A2A3-675E3CDA7E8A}"/>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3" name="正方形/長方形 242">
              <a:extLst>
                <a:ext uri="{FF2B5EF4-FFF2-40B4-BE49-F238E27FC236}">
                  <a16:creationId xmlns:a16="http://schemas.microsoft.com/office/drawing/2014/main" id="{C523CF0C-4CBA-2F44-9717-44E4B7C5A1B4}"/>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44" name="正方形/長方形 243">
              <a:extLst>
                <a:ext uri="{FF2B5EF4-FFF2-40B4-BE49-F238E27FC236}">
                  <a16:creationId xmlns:a16="http://schemas.microsoft.com/office/drawing/2014/main" id="{1A0F0172-3859-C847-AB42-14A0C0D763F3}"/>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アプリ</a:t>
              </a:r>
            </a:p>
          </p:txBody>
        </p:sp>
        <p:sp>
          <p:nvSpPr>
            <p:cNvPr id="245" name="正方形/長方形 244">
              <a:extLst>
                <a:ext uri="{FF2B5EF4-FFF2-40B4-BE49-F238E27FC236}">
                  <a16:creationId xmlns:a16="http://schemas.microsoft.com/office/drawing/2014/main" id="{A146C543-D687-144E-8A52-124DE9812550}"/>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46" name="テキスト ボックス 245">
              <a:extLst>
                <a:ext uri="{FF2B5EF4-FFF2-40B4-BE49-F238E27FC236}">
                  <a16:creationId xmlns:a16="http://schemas.microsoft.com/office/drawing/2014/main" id="{B691A6C6-694F-5649-B9A1-C2800CEA3664}"/>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47" name="図形グループ 108">
            <a:extLst>
              <a:ext uri="{FF2B5EF4-FFF2-40B4-BE49-F238E27FC236}">
                <a16:creationId xmlns:a16="http://schemas.microsoft.com/office/drawing/2014/main" id="{07E24AAD-1C04-F546-B6AA-C578EDA58E05}"/>
              </a:ext>
            </a:extLst>
          </p:cNvPr>
          <p:cNvGrpSpPr/>
          <p:nvPr/>
        </p:nvGrpSpPr>
        <p:grpSpPr>
          <a:xfrm>
            <a:off x="7969929" y="3299272"/>
            <a:ext cx="715550" cy="904465"/>
            <a:chOff x="4936567" y="2924944"/>
            <a:chExt cx="715550" cy="904465"/>
          </a:xfrm>
        </p:grpSpPr>
        <p:sp>
          <p:nvSpPr>
            <p:cNvPr id="248" name="正方形/長方形 247">
              <a:extLst>
                <a:ext uri="{FF2B5EF4-FFF2-40B4-BE49-F238E27FC236}">
                  <a16:creationId xmlns:a16="http://schemas.microsoft.com/office/drawing/2014/main" id="{BC96B454-1B89-E943-AB52-ACB95AD6977C}"/>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49" name="正方形/長方形 248">
              <a:extLst>
                <a:ext uri="{FF2B5EF4-FFF2-40B4-BE49-F238E27FC236}">
                  <a16:creationId xmlns:a16="http://schemas.microsoft.com/office/drawing/2014/main" id="{90B85D49-1D69-0742-A140-973A3334F99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0" name="正方形/長方形 249">
              <a:extLst>
                <a:ext uri="{FF2B5EF4-FFF2-40B4-BE49-F238E27FC236}">
                  <a16:creationId xmlns:a16="http://schemas.microsoft.com/office/drawing/2014/main" id="{2EF2B71B-1DAA-F74D-9171-9F37D86EDD96}"/>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1" name="正方形/長方形 250">
              <a:extLst>
                <a:ext uri="{FF2B5EF4-FFF2-40B4-BE49-F238E27FC236}">
                  <a16:creationId xmlns:a16="http://schemas.microsoft.com/office/drawing/2014/main" id="{66584442-611B-BC4D-8CC0-EDB3B567A014}"/>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52" name="テキスト ボックス 251">
              <a:extLst>
                <a:ext uri="{FF2B5EF4-FFF2-40B4-BE49-F238E27FC236}">
                  <a16:creationId xmlns:a16="http://schemas.microsoft.com/office/drawing/2014/main" id="{513D01A8-78B5-5C4D-A61A-CF5AED660A3A}"/>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253" name="図形グループ 114">
            <a:extLst>
              <a:ext uri="{FF2B5EF4-FFF2-40B4-BE49-F238E27FC236}">
                <a16:creationId xmlns:a16="http://schemas.microsoft.com/office/drawing/2014/main" id="{23640ECA-0005-644A-B651-A2BEB6AD6814}"/>
              </a:ext>
            </a:extLst>
          </p:cNvPr>
          <p:cNvGrpSpPr/>
          <p:nvPr/>
        </p:nvGrpSpPr>
        <p:grpSpPr>
          <a:xfrm>
            <a:off x="6446470" y="3300099"/>
            <a:ext cx="715550" cy="904465"/>
            <a:chOff x="4936567" y="2924944"/>
            <a:chExt cx="715550" cy="904465"/>
          </a:xfrm>
        </p:grpSpPr>
        <p:sp>
          <p:nvSpPr>
            <p:cNvPr id="254" name="正方形/長方形 253">
              <a:extLst>
                <a:ext uri="{FF2B5EF4-FFF2-40B4-BE49-F238E27FC236}">
                  <a16:creationId xmlns:a16="http://schemas.microsoft.com/office/drawing/2014/main" id="{EDFD065C-CA27-7E46-85B3-EEF09EB2D551}"/>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255" name="正方形/長方形 254">
              <a:extLst>
                <a:ext uri="{FF2B5EF4-FFF2-40B4-BE49-F238E27FC236}">
                  <a16:creationId xmlns:a16="http://schemas.microsoft.com/office/drawing/2014/main" id="{5F991B0D-10DC-F74F-86A9-68D8C1BB92CD}"/>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256" name="正方形/長方形 255">
              <a:extLst>
                <a:ext uri="{FF2B5EF4-FFF2-40B4-BE49-F238E27FC236}">
                  <a16:creationId xmlns:a16="http://schemas.microsoft.com/office/drawing/2014/main" id="{049F6078-63B4-0542-97ED-32918F941BD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257" name="正方形/長方形 256">
              <a:extLst>
                <a:ext uri="{FF2B5EF4-FFF2-40B4-BE49-F238E27FC236}">
                  <a16:creationId xmlns:a16="http://schemas.microsoft.com/office/drawing/2014/main" id="{3B5FCD2E-AB98-CF4B-9791-7B85310DFD0A}"/>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258" name="テキスト ボックス 257">
              <a:extLst>
                <a:ext uri="{FF2B5EF4-FFF2-40B4-BE49-F238E27FC236}">
                  <a16:creationId xmlns:a16="http://schemas.microsoft.com/office/drawing/2014/main" id="{537F2ABF-8DBA-A542-9DB0-CDB024AC736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sp>
        <p:nvSpPr>
          <p:cNvPr id="2" name="タイトル 1"/>
          <p:cNvSpPr>
            <a:spLocks noGrp="1"/>
          </p:cNvSpPr>
          <p:nvPr>
            <p:ph type="title"/>
          </p:nvPr>
        </p:nvSpPr>
        <p:spPr/>
        <p:txBody>
          <a:bodyPr/>
          <a:lstStyle/>
          <a:p>
            <a:r>
              <a:rPr kumimoji="1" lang="ja-JP" altLang="en-US"/>
              <a:t>コンテナのモビリティ</a:t>
            </a:r>
            <a:endParaRPr kumimoji="1" lang="ja-JP" altLang="en-US" dirty="0"/>
          </a:p>
        </p:txBody>
      </p:sp>
      <p:sp>
        <p:nvSpPr>
          <p:cNvPr id="17" name="正方形/長方形 16"/>
          <p:cNvSpPr/>
          <p:nvPr/>
        </p:nvSpPr>
        <p:spPr>
          <a:xfrm>
            <a:off x="4936567" y="5586254"/>
            <a:ext cx="3754760" cy="77159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21" name="正方形/長方形 20"/>
          <p:cNvSpPr/>
          <p:nvPr/>
        </p:nvSpPr>
        <p:spPr>
          <a:xfrm>
            <a:off x="4936567" y="4722158"/>
            <a:ext cx="3754757"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4936567" y="4284600"/>
            <a:ext cx="3754757"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コンテナ管理機能</a:t>
            </a:r>
            <a:endParaRPr kumimoji="1" lang="ja-JP" altLang="en-US" sz="1200" dirty="0">
              <a:solidFill>
                <a:srgbClr val="FFFFFF"/>
              </a:solidFill>
              <a:latin typeface="Meiryo" charset="-128"/>
              <a:ea typeface="Meiryo" charset="-128"/>
              <a:cs typeface="Meiryo" charset="-128"/>
            </a:endParaRPr>
          </a:p>
        </p:txBody>
      </p:sp>
      <p:sp>
        <p:nvSpPr>
          <p:cNvPr id="34" name="正方形/長方形 33"/>
          <p:cNvSpPr/>
          <p:nvPr/>
        </p:nvSpPr>
        <p:spPr>
          <a:xfrm>
            <a:off x="5004048" y="5249606"/>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29" name="テキスト ボックス 128"/>
          <p:cNvSpPr txBox="1"/>
          <p:nvPr/>
        </p:nvSpPr>
        <p:spPr>
          <a:xfrm>
            <a:off x="5231114" y="949665"/>
            <a:ext cx="3185487" cy="369332"/>
          </a:xfrm>
          <a:prstGeom prst="rect">
            <a:avLst/>
          </a:prstGeom>
          <a:noFill/>
        </p:spPr>
        <p:txBody>
          <a:bodyPr wrap="none" rtlCol="0">
            <a:spAutoFit/>
          </a:bodyPr>
          <a:lstStyle/>
          <a:p>
            <a:pPr algn="ctr"/>
            <a:r>
              <a:rPr kumimoji="1" lang="ja-JP" altLang="en-US">
                <a:solidFill>
                  <a:schemeClr val="accent4">
                    <a:lumMod val="75000"/>
                  </a:schemeClr>
                </a:solidFill>
                <a:latin typeface="Meiryo" charset="-128"/>
                <a:ea typeface="Meiryo" charset="-128"/>
                <a:cs typeface="Meiryo" charset="-128"/>
              </a:rPr>
              <a:t>いま使っているシステム環境</a:t>
            </a:r>
            <a:endParaRPr kumimoji="1" lang="ja-JP" altLang="en-US" dirty="0">
              <a:solidFill>
                <a:schemeClr val="accent4">
                  <a:lumMod val="75000"/>
                </a:schemeClr>
              </a:solidFill>
              <a:latin typeface="Meiryo" charset="-128"/>
              <a:ea typeface="Meiryo" charset="-128"/>
              <a:cs typeface="Meiryo" charset="-128"/>
            </a:endParaRPr>
          </a:p>
        </p:txBody>
      </p:sp>
      <p:sp>
        <p:nvSpPr>
          <p:cNvPr id="124" name="スライド番号プレースホルダー 2">
            <a:extLst>
              <a:ext uri="{FF2B5EF4-FFF2-40B4-BE49-F238E27FC236}">
                <a16:creationId xmlns:a16="http://schemas.microsoft.com/office/drawing/2014/main" id="{378BEA34-AC8E-7944-AAB6-588DAF921D31}"/>
              </a:ext>
            </a:extLst>
          </p:cNvPr>
          <p:cNvSpPr txBox="1">
            <a:spLocks/>
          </p:cNvSpPr>
          <p:nvPr/>
        </p:nvSpPr>
        <p:spPr>
          <a:xfrm>
            <a:off x="244835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19</a:t>
            </a:fld>
            <a:endParaRPr lang="ja-JP" altLang="en-US"/>
          </a:p>
        </p:txBody>
      </p:sp>
      <p:sp>
        <p:nvSpPr>
          <p:cNvPr id="128" name="正方形/長方形 127">
            <a:extLst>
              <a:ext uri="{FF2B5EF4-FFF2-40B4-BE49-F238E27FC236}">
                <a16:creationId xmlns:a16="http://schemas.microsoft.com/office/drawing/2014/main" id="{370AB62E-6519-014C-B805-9773DB21DE9F}"/>
              </a:ext>
            </a:extLst>
          </p:cNvPr>
          <p:cNvSpPr/>
          <p:nvPr/>
        </p:nvSpPr>
        <p:spPr>
          <a:xfrm>
            <a:off x="452677" y="5586254"/>
            <a:ext cx="1198324" cy="7715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1" name="正方形/長方形 130">
            <a:extLst>
              <a:ext uri="{FF2B5EF4-FFF2-40B4-BE49-F238E27FC236}">
                <a16:creationId xmlns:a16="http://schemas.microsoft.com/office/drawing/2014/main" id="{2B738774-594D-184B-9DF8-F739B84B0504}"/>
              </a:ext>
            </a:extLst>
          </p:cNvPr>
          <p:cNvSpPr/>
          <p:nvPr/>
        </p:nvSpPr>
        <p:spPr>
          <a:xfrm>
            <a:off x="452677"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2" name="正方形/長方形 131">
            <a:extLst>
              <a:ext uri="{FF2B5EF4-FFF2-40B4-BE49-F238E27FC236}">
                <a16:creationId xmlns:a16="http://schemas.microsoft.com/office/drawing/2014/main" id="{B9825465-54B1-9444-84AD-6D22201FE5B8}"/>
              </a:ext>
            </a:extLst>
          </p:cNvPr>
          <p:cNvSpPr/>
          <p:nvPr/>
        </p:nvSpPr>
        <p:spPr>
          <a:xfrm>
            <a:off x="452677"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F1710890-DA40-434F-8AEF-97B94E820FB2}"/>
              </a:ext>
            </a:extLst>
          </p:cNvPr>
          <p:cNvSpPr/>
          <p:nvPr/>
        </p:nvSpPr>
        <p:spPr>
          <a:xfrm>
            <a:off x="520158"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4" name="正方形/長方形 133">
            <a:extLst>
              <a:ext uri="{FF2B5EF4-FFF2-40B4-BE49-F238E27FC236}">
                <a16:creationId xmlns:a16="http://schemas.microsoft.com/office/drawing/2014/main" id="{DB4EB047-61B8-AD4D-AEC3-0FC0F1D09AC6}"/>
              </a:ext>
            </a:extLst>
          </p:cNvPr>
          <p:cNvSpPr/>
          <p:nvPr/>
        </p:nvSpPr>
        <p:spPr>
          <a:xfrm>
            <a:off x="1729169" y="5586254"/>
            <a:ext cx="1198324" cy="771592"/>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5" name="正方形/長方形 134">
            <a:extLst>
              <a:ext uri="{FF2B5EF4-FFF2-40B4-BE49-F238E27FC236}">
                <a16:creationId xmlns:a16="http://schemas.microsoft.com/office/drawing/2014/main" id="{C153CDD0-8754-4D4C-A0F6-25D63CDD3C62}"/>
              </a:ext>
            </a:extLst>
          </p:cNvPr>
          <p:cNvSpPr/>
          <p:nvPr/>
        </p:nvSpPr>
        <p:spPr>
          <a:xfrm>
            <a:off x="1729169"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EA4A0869-725C-294F-A30D-360C37DDCE58}"/>
              </a:ext>
            </a:extLst>
          </p:cNvPr>
          <p:cNvSpPr/>
          <p:nvPr/>
        </p:nvSpPr>
        <p:spPr>
          <a:xfrm>
            <a:off x="1729169"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37" name="正方形/長方形 136">
            <a:extLst>
              <a:ext uri="{FF2B5EF4-FFF2-40B4-BE49-F238E27FC236}">
                <a16:creationId xmlns:a16="http://schemas.microsoft.com/office/drawing/2014/main" id="{96DBB63D-DA50-B246-B349-AAB16B2710F8}"/>
              </a:ext>
            </a:extLst>
          </p:cNvPr>
          <p:cNvSpPr/>
          <p:nvPr/>
        </p:nvSpPr>
        <p:spPr>
          <a:xfrm>
            <a:off x="1796650"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sp>
        <p:nvSpPr>
          <p:cNvPr id="138" name="正方形/長方形 137">
            <a:extLst>
              <a:ext uri="{FF2B5EF4-FFF2-40B4-BE49-F238E27FC236}">
                <a16:creationId xmlns:a16="http://schemas.microsoft.com/office/drawing/2014/main" id="{84480AC9-F9C9-544D-ACAB-2F916A289C24}"/>
              </a:ext>
            </a:extLst>
          </p:cNvPr>
          <p:cNvSpPr/>
          <p:nvPr/>
        </p:nvSpPr>
        <p:spPr>
          <a:xfrm>
            <a:off x="3009111" y="5586254"/>
            <a:ext cx="1198324" cy="771592"/>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ハードウェア</a:t>
            </a:r>
          </a:p>
        </p:txBody>
      </p:sp>
      <p:sp>
        <p:nvSpPr>
          <p:cNvPr id="139" name="正方形/長方形 138">
            <a:extLst>
              <a:ext uri="{FF2B5EF4-FFF2-40B4-BE49-F238E27FC236}">
                <a16:creationId xmlns:a16="http://schemas.microsoft.com/office/drawing/2014/main" id="{13E86AAD-B06E-8F46-B8D7-1F09E8163CCE}"/>
              </a:ext>
            </a:extLst>
          </p:cNvPr>
          <p:cNvSpPr/>
          <p:nvPr/>
        </p:nvSpPr>
        <p:spPr>
          <a:xfrm>
            <a:off x="3009111" y="4722158"/>
            <a:ext cx="1198323" cy="77782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OS</a:t>
            </a:r>
          </a:p>
          <a:p>
            <a:pPr algn="ctr"/>
            <a:endParaRPr kumimoji="1" lang="ja-JP" altLang="en-US" sz="1200" dirty="0">
              <a:solidFill>
                <a:srgbClr val="FFFFFF"/>
              </a:solidFill>
              <a:latin typeface="Meiryo" charset="-128"/>
              <a:ea typeface="Meiryo" charset="-128"/>
              <a:cs typeface="Meiryo" charset="-128"/>
            </a:endParaRPr>
          </a:p>
        </p:txBody>
      </p:sp>
      <p:sp>
        <p:nvSpPr>
          <p:cNvPr id="140" name="正方形/長方形 139">
            <a:extLst>
              <a:ext uri="{FF2B5EF4-FFF2-40B4-BE49-F238E27FC236}">
                <a16:creationId xmlns:a16="http://schemas.microsoft.com/office/drawing/2014/main" id="{B070A16B-6742-0F41-9BD1-273CD3FBCFA4}"/>
              </a:ext>
            </a:extLst>
          </p:cNvPr>
          <p:cNvSpPr/>
          <p:nvPr/>
        </p:nvSpPr>
        <p:spPr>
          <a:xfrm>
            <a:off x="3009111" y="4284600"/>
            <a:ext cx="1198323" cy="36555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コンテナ</a:t>
            </a:r>
            <a:endParaRPr lang="en-US" altLang="ja-JP" sz="1000"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管理機能</a:t>
            </a:r>
            <a:endParaRPr kumimoji="1" lang="ja-JP" altLang="en-US" sz="10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A133FB74-2506-8C4C-81AD-88225B5798F4}"/>
              </a:ext>
            </a:extLst>
          </p:cNvPr>
          <p:cNvSpPr/>
          <p:nvPr/>
        </p:nvSpPr>
        <p:spPr>
          <a:xfrm>
            <a:off x="3076592" y="5249606"/>
            <a:ext cx="1054642"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Meiryo" charset="-128"/>
                <a:ea typeface="Meiryo" charset="-128"/>
                <a:cs typeface="Meiryo" charset="-128"/>
              </a:rPr>
              <a:t>カーネル</a:t>
            </a:r>
          </a:p>
        </p:txBody>
      </p:sp>
      <p:grpSp>
        <p:nvGrpSpPr>
          <p:cNvPr id="142" name="図形グループ 90">
            <a:extLst>
              <a:ext uri="{FF2B5EF4-FFF2-40B4-BE49-F238E27FC236}">
                <a16:creationId xmlns:a16="http://schemas.microsoft.com/office/drawing/2014/main" id="{88333CE7-77DA-2C43-8FB2-FD9C1EDC1D45}"/>
              </a:ext>
            </a:extLst>
          </p:cNvPr>
          <p:cNvGrpSpPr/>
          <p:nvPr/>
        </p:nvGrpSpPr>
        <p:grpSpPr>
          <a:xfrm>
            <a:off x="451545" y="3302712"/>
            <a:ext cx="715550" cy="904465"/>
            <a:chOff x="4936567" y="2924944"/>
            <a:chExt cx="715550" cy="904465"/>
          </a:xfrm>
        </p:grpSpPr>
        <p:sp>
          <p:nvSpPr>
            <p:cNvPr id="143" name="正方形/長方形 142">
              <a:extLst>
                <a:ext uri="{FF2B5EF4-FFF2-40B4-BE49-F238E27FC236}">
                  <a16:creationId xmlns:a16="http://schemas.microsoft.com/office/drawing/2014/main" id="{6C5B09A5-802B-E04F-A9DF-D6492F770487}"/>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44" name="正方形/長方形 143">
              <a:extLst>
                <a:ext uri="{FF2B5EF4-FFF2-40B4-BE49-F238E27FC236}">
                  <a16:creationId xmlns:a16="http://schemas.microsoft.com/office/drawing/2014/main" id="{B98EBB56-1FA8-364C-8E8F-60084733BCD9}"/>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45" name="正方形/長方形 144">
              <a:extLst>
                <a:ext uri="{FF2B5EF4-FFF2-40B4-BE49-F238E27FC236}">
                  <a16:creationId xmlns:a16="http://schemas.microsoft.com/office/drawing/2014/main" id="{C5207679-C5C4-D448-B04B-8B13C68F217C}"/>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C976E91D-90A6-474B-9E1B-B436C759BEFD}"/>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47" name="テキスト ボックス 146">
              <a:extLst>
                <a:ext uri="{FF2B5EF4-FFF2-40B4-BE49-F238E27FC236}">
                  <a16:creationId xmlns:a16="http://schemas.microsoft.com/office/drawing/2014/main" id="{B824FF46-F7FF-6848-8669-DBB5C8C5EACD}"/>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48" name="図形グループ 90">
            <a:extLst>
              <a:ext uri="{FF2B5EF4-FFF2-40B4-BE49-F238E27FC236}">
                <a16:creationId xmlns:a16="http://schemas.microsoft.com/office/drawing/2014/main" id="{14A5E3C9-DA90-F74D-96B6-1FBCAD904C22}"/>
              </a:ext>
            </a:extLst>
          </p:cNvPr>
          <p:cNvGrpSpPr/>
          <p:nvPr/>
        </p:nvGrpSpPr>
        <p:grpSpPr>
          <a:xfrm>
            <a:off x="1746945" y="3302712"/>
            <a:ext cx="715550" cy="904465"/>
            <a:chOff x="4936567" y="2924944"/>
            <a:chExt cx="715550" cy="904465"/>
          </a:xfrm>
        </p:grpSpPr>
        <p:sp>
          <p:nvSpPr>
            <p:cNvPr id="149" name="正方形/長方形 148">
              <a:extLst>
                <a:ext uri="{FF2B5EF4-FFF2-40B4-BE49-F238E27FC236}">
                  <a16:creationId xmlns:a16="http://schemas.microsoft.com/office/drawing/2014/main" id="{B9A6D2F4-D0A5-1D4F-87DF-3B39B53348C6}"/>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0" name="正方形/長方形 149">
              <a:extLst>
                <a:ext uri="{FF2B5EF4-FFF2-40B4-BE49-F238E27FC236}">
                  <a16:creationId xmlns:a16="http://schemas.microsoft.com/office/drawing/2014/main" id="{DE59E455-A7AA-5740-822F-1304CD16617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1" name="正方形/長方形 150">
              <a:extLst>
                <a:ext uri="{FF2B5EF4-FFF2-40B4-BE49-F238E27FC236}">
                  <a16:creationId xmlns:a16="http://schemas.microsoft.com/office/drawing/2014/main" id="{8E3AA8BA-EE37-1344-B5EE-02AF8BA5AC80}"/>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4E0094DE-4EF0-3445-89C4-94249626686F}"/>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53" name="テキスト ボックス 152">
              <a:extLst>
                <a:ext uri="{FF2B5EF4-FFF2-40B4-BE49-F238E27FC236}">
                  <a16:creationId xmlns:a16="http://schemas.microsoft.com/office/drawing/2014/main" id="{493AD089-7180-9F4D-B73C-EA0BF3DA37F2}"/>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grpSp>
        <p:nvGrpSpPr>
          <p:cNvPr id="154" name="図形グループ 90">
            <a:extLst>
              <a:ext uri="{FF2B5EF4-FFF2-40B4-BE49-F238E27FC236}">
                <a16:creationId xmlns:a16="http://schemas.microsoft.com/office/drawing/2014/main" id="{5C80CE36-E5F7-9D41-9337-BBF8CA67D6C1}"/>
              </a:ext>
            </a:extLst>
          </p:cNvPr>
          <p:cNvGrpSpPr/>
          <p:nvPr/>
        </p:nvGrpSpPr>
        <p:grpSpPr>
          <a:xfrm>
            <a:off x="3009111" y="3302712"/>
            <a:ext cx="715550" cy="904465"/>
            <a:chOff x="4936567" y="2924944"/>
            <a:chExt cx="715550" cy="904465"/>
          </a:xfrm>
        </p:grpSpPr>
        <p:sp>
          <p:nvSpPr>
            <p:cNvPr id="155" name="正方形/長方形 154">
              <a:extLst>
                <a:ext uri="{FF2B5EF4-FFF2-40B4-BE49-F238E27FC236}">
                  <a16:creationId xmlns:a16="http://schemas.microsoft.com/office/drawing/2014/main" id="{086D4009-3CAB-9D48-8741-91EDF8ECEADB}"/>
                </a:ext>
              </a:extLst>
            </p:cNvPr>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n-ea"/>
                <a:cs typeface="Meiryo" charset="-128"/>
              </a:endParaRPr>
            </a:p>
          </p:txBody>
        </p:sp>
        <p:sp>
          <p:nvSpPr>
            <p:cNvPr id="156" name="正方形/長方形 155">
              <a:extLst>
                <a:ext uri="{FF2B5EF4-FFF2-40B4-BE49-F238E27FC236}">
                  <a16:creationId xmlns:a16="http://schemas.microsoft.com/office/drawing/2014/main" id="{D342F706-E728-4643-A9C8-64C9AE29DAAE}"/>
                </a:ext>
              </a:extLst>
            </p:cNvPr>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ミドルウェア</a:t>
              </a:r>
            </a:p>
          </p:txBody>
        </p:sp>
        <p:sp>
          <p:nvSpPr>
            <p:cNvPr id="157" name="正方形/長方形 156">
              <a:extLst>
                <a:ext uri="{FF2B5EF4-FFF2-40B4-BE49-F238E27FC236}">
                  <a16:creationId xmlns:a16="http://schemas.microsoft.com/office/drawing/2014/main" id="{025529CC-09AD-6340-A8F0-B8BBDDB9E5DF}"/>
                </a:ext>
              </a:extLst>
            </p:cNvPr>
            <p:cNvSpPr/>
            <p:nvPr/>
          </p:nvSpPr>
          <p:spPr>
            <a:xfrm>
              <a:off x="4975713" y="3104773"/>
              <a:ext cx="641449" cy="20667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Meiryo" charset="-128"/>
                  <a:ea typeface="Meiryo" charset="-128"/>
                  <a:cs typeface="Meiryo" charset="-128"/>
                </a:rPr>
                <a:t>アプリ</a:t>
              </a:r>
              <a:endParaRPr kumimoji="1" lang="ja-JP" altLang="en-US" sz="600" dirty="0">
                <a:solidFill>
                  <a:srgbClr val="FFFFFF"/>
                </a:solidFill>
                <a:latin typeface="Meiryo" charset="-128"/>
                <a:ea typeface="Meiryo" charset="-128"/>
                <a:cs typeface="Meiryo" charset="-128"/>
              </a:endParaRPr>
            </a:p>
          </p:txBody>
        </p:sp>
        <p:sp>
          <p:nvSpPr>
            <p:cNvPr id="158" name="正方形/長方形 157">
              <a:extLst>
                <a:ext uri="{FF2B5EF4-FFF2-40B4-BE49-F238E27FC236}">
                  <a16:creationId xmlns:a16="http://schemas.microsoft.com/office/drawing/2014/main" id="{89803E01-C9E6-FE49-8C85-9F5453406678}"/>
                </a:ext>
              </a:extLst>
            </p:cNvPr>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n-ea"/>
                  <a:cs typeface="Meiryo" charset="-128"/>
                </a:rPr>
                <a:t>ライブラリ</a:t>
              </a:r>
              <a:endParaRPr kumimoji="1" lang="en-US" altLang="ja-JP" sz="600" dirty="0">
                <a:solidFill>
                  <a:srgbClr val="FFFFFF"/>
                </a:solidFill>
                <a:latin typeface="+mn-ea"/>
                <a:cs typeface="Meiryo" charset="-128"/>
              </a:endParaRPr>
            </a:p>
            <a:p>
              <a:pPr algn="ctr"/>
              <a:r>
                <a:rPr lang="ja-JP" altLang="en-US" sz="600" dirty="0">
                  <a:solidFill>
                    <a:srgbClr val="FFFFFF"/>
                  </a:solidFill>
                  <a:latin typeface="+mn-ea"/>
                  <a:cs typeface="Meiryo" charset="-128"/>
                </a:rPr>
                <a:t>環境変数</a:t>
              </a:r>
              <a:endParaRPr kumimoji="1" lang="ja-JP" altLang="en-US" sz="600" dirty="0">
                <a:solidFill>
                  <a:srgbClr val="FFFFFF"/>
                </a:solidFill>
                <a:latin typeface="+mn-ea"/>
                <a:cs typeface="Meiryo" charset="-128"/>
              </a:endParaRPr>
            </a:p>
          </p:txBody>
        </p:sp>
        <p:sp>
          <p:nvSpPr>
            <p:cNvPr id="159" name="テキスト ボックス 158">
              <a:extLst>
                <a:ext uri="{FF2B5EF4-FFF2-40B4-BE49-F238E27FC236}">
                  <a16:creationId xmlns:a16="http://schemas.microsoft.com/office/drawing/2014/main" id="{09B16457-3D86-6549-903E-12F4D8867FD1}"/>
                </a:ext>
              </a:extLst>
            </p:cNvPr>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Meiryo" charset="-128"/>
                  <a:ea typeface="Meiryo" charset="-128"/>
                  <a:cs typeface="Meiryo" charset="-128"/>
                </a:rPr>
                <a:t>コンテナ</a:t>
              </a:r>
            </a:p>
          </p:txBody>
        </p:sp>
      </p:grpSp>
      <p:cxnSp>
        <p:nvCxnSpPr>
          <p:cNvPr id="22" name="曲線コネクタ 21">
            <a:extLst>
              <a:ext uri="{FF2B5EF4-FFF2-40B4-BE49-F238E27FC236}">
                <a16:creationId xmlns:a16="http://schemas.microsoft.com/office/drawing/2014/main" id="{1629B43E-C719-2C44-B32D-F3F37ADC6DD6}"/>
              </a:ext>
            </a:extLst>
          </p:cNvPr>
          <p:cNvCxnSpPr>
            <a:cxnSpLocks/>
            <a:endCxn id="147" idx="0"/>
          </p:cNvCxnSpPr>
          <p:nvPr/>
        </p:nvCxnSpPr>
        <p:spPr>
          <a:xfrm rot="10800000" flipV="1">
            <a:off x="809321" y="1866878"/>
            <a:ext cx="4123185" cy="1445518"/>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0" name="曲線コネクタ 159">
            <a:extLst>
              <a:ext uri="{FF2B5EF4-FFF2-40B4-BE49-F238E27FC236}">
                <a16:creationId xmlns:a16="http://schemas.microsoft.com/office/drawing/2014/main" id="{B687561F-B6FB-F048-9985-F46488EF6079}"/>
              </a:ext>
            </a:extLst>
          </p:cNvPr>
          <p:cNvCxnSpPr>
            <a:cxnSpLocks/>
            <a:endCxn id="153" idx="0"/>
          </p:cNvCxnSpPr>
          <p:nvPr/>
        </p:nvCxnSpPr>
        <p:spPr>
          <a:xfrm rot="10800000" flipV="1">
            <a:off x="2104720" y="2789804"/>
            <a:ext cx="4351082" cy="522591"/>
          </a:xfrm>
          <a:prstGeom prst="curvedConnector2">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1" name="曲線コネクタ 160">
            <a:extLst>
              <a:ext uri="{FF2B5EF4-FFF2-40B4-BE49-F238E27FC236}">
                <a16:creationId xmlns:a16="http://schemas.microsoft.com/office/drawing/2014/main" id="{425EBC4D-F5AC-3A4C-9CF7-7706121A5F67}"/>
              </a:ext>
            </a:extLst>
          </p:cNvPr>
          <p:cNvCxnSpPr>
            <a:cxnSpLocks/>
            <a:endCxn id="159" idx="0"/>
          </p:cNvCxnSpPr>
          <p:nvPr/>
        </p:nvCxnSpPr>
        <p:spPr>
          <a:xfrm rot="10800000">
            <a:off x="3366887" y="3312396"/>
            <a:ext cx="1565621" cy="433698"/>
          </a:xfrm>
          <a:prstGeom prst="curvedConnector4">
            <a:avLst>
              <a:gd name="adj1" fmla="val 38574"/>
              <a:gd name="adj2" fmla="val 152709"/>
            </a:avLst>
          </a:prstGeom>
          <a:ln w="38100">
            <a:solidFill>
              <a:schemeClr val="accent6"/>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64" name="テキスト ボックス 163">
            <a:extLst>
              <a:ext uri="{FF2B5EF4-FFF2-40B4-BE49-F238E27FC236}">
                <a16:creationId xmlns:a16="http://schemas.microsoft.com/office/drawing/2014/main" id="{49887FE6-31A5-7846-B79B-E73E4DBA51F3}"/>
              </a:ext>
            </a:extLst>
          </p:cNvPr>
          <p:cNvSpPr txBox="1"/>
          <p:nvPr/>
        </p:nvSpPr>
        <p:spPr>
          <a:xfrm>
            <a:off x="420909" y="1447476"/>
            <a:ext cx="4083169" cy="338554"/>
          </a:xfrm>
          <a:prstGeom prst="rect">
            <a:avLst/>
          </a:prstGeom>
          <a:noFill/>
        </p:spPr>
        <p:txBody>
          <a:bodyPr wrap="none" rtlCol="0">
            <a:spAutoFit/>
          </a:bodyPr>
          <a:lstStyle/>
          <a:p>
            <a:r>
              <a:rPr kumimoji="1" lang="ja-JP" altLang="en-US" sz="1600">
                <a:solidFill>
                  <a:schemeClr val="accent6">
                    <a:lumMod val="75000"/>
                  </a:schemeClr>
                </a:solidFill>
                <a:latin typeface="Meiryo" panose="020B0604030504040204" pitchFamily="34" charset="-128"/>
                <a:ea typeface="Meiryo" panose="020B0604030504040204" pitchFamily="34" charset="-128"/>
              </a:rPr>
              <a:t>コンテナ・レベルで稼働は保証されている</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165" name="等号 164">
            <a:extLst>
              <a:ext uri="{FF2B5EF4-FFF2-40B4-BE49-F238E27FC236}">
                <a16:creationId xmlns:a16="http://schemas.microsoft.com/office/drawing/2014/main" id="{7B1E2B9A-EFB8-5A48-8E1C-2FC3AFE1D57E}"/>
              </a:ext>
            </a:extLst>
          </p:cNvPr>
          <p:cNvSpPr/>
          <p:nvPr/>
        </p:nvSpPr>
        <p:spPr>
          <a:xfrm>
            <a:off x="4373121" y="4286509"/>
            <a:ext cx="397758" cy="385220"/>
          </a:xfrm>
          <a:prstGeom prst="mathEqual">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テキスト ボックス 165">
            <a:extLst>
              <a:ext uri="{FF2B5EF4-FFF2-40B4-BE49-F238E27FC236}">
                <a16:creationId xmlns:a16="http://schemas.microsoft.com/office/drawing/2014/main" id="{3C755C7B-56D5-EE47-9CB5-DAD1E6E7CA93}"/>
              </a:ext>
            </a:extLst>
          </p:cNvPr>
          <p:cNvSpPr txBox="1"/>
          <p:nvPr/>
        </p:nvSpPr>
        <p:spPr>
          <a:xfrm>
            <a:off x="1301253" y="949665"/>
            <a:ext cx="2031325" cy="369332"/>
          </a:xfrm>
          <a:prstGeom prst="rect">
            <a:avLst/>
          </a:prstGeom>
          <a:noFill/>
        </p:spPr>
        <p:txBody>
          <a:bodyPr wrap="none" rtlCol="0">
            <a:spAutoFit/>
          </a:bodyPr>
          <a:lstStyle/>
          <a:p>
            <a:pPr algn="ctr"/>
            <a:r>
              <a:rPr lang="ja-JP" altLang="en-US">
                <a:solidFill>
                  <a:srgbClr val="376092"/>
                </a:solidFill>
                <a:latin typeface="Meiryo" charset="-128"/>
                <a:ea typeface="Meiryo" charset="-128"/>
                <a:cs typeface="Meiryo" charset="-128"/>
              </a:rPr>
              <a:t>他のシステム環境</a:t>
            </a:r>
            <a:endParaRPr kumimoji="1" lang="ja-JP" altLang="en-US" dirty="0">
              <a:solidFill>
                <a:srgbClr val="376092"/>
              </a:solidFill>
              <a:latin typeface="Meiryo" charset="-128"/>
              <a:ea typeface="Meiryo" charset="-128"/>
              <a:cs typeface="Meiryo" charset="-128"/>
            </a:endParaRPr>
          </a:p>
        </p:txBody>
      </p:sp>
      <p:sp>
        <p:nvSpPr>
          <p:cNvPr id="4" name="左矢印 3">
            <a:extLst>
              <a:ext uri="{FF2B5EF4-FFF2-40B4-BE49-F238E27FC236}">
                <a16:creationId xmlns:a16="http://schemas.microsoft.com/office/drawing/2014/main" id="{080B1906-B3CA-4D44-B935-2E4B895224E0}"/>
              </a:ext>
            </a:extLst>
          </p:cNvPr>
          <p:cNvSpPr/>
          <p:nvPr/>
        </p:nvSpPr>
        <p:spPr>
          <a:xfrm>
            <a:off x="4185002" y="957472"/>
            <a:ext cx="760028" cy="369332"/>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不等号 4">
            <a:extLst>
              <a:ext uri="{FF2B5EF4-FFF2-40B4-BE49-F238E27FC236}">
                <a16:creationId xmlns:a16="http://schemas.microsoft.com/office/drawing/2014/main" id="{246E59F4-2469-2245-8051-D2E936FA9589}"/>
              </a:ext>
            </a:extLst>
          </p:cNvPr>
          <p:cNvSpPr/>
          <p:nvPr/>
        </p:nvSpPr>
        <p:spPr>
          <a:xfrm>
            <a:off x="4383077" y="4911748"/>
            <a:ext cx="397757" cy="379652"/>
          </a:xfrm>
          <a:prstGeom prst="mathNotEqual">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不等号 167">
            <a:extLst>
              <a:ext uri="{FF2B5EF4-FFF2-40B4-BE49-F238E27FC236}">
                <a16:creationId xmlns:a16="http://schemas.microsoft.com/office/drawing/2014/main" id="{00927B8B-DAD8-CE4D-AFCD-4975824BF2B2}"/>
              </a:ext>
            </a:extLst>
          </p:cNvPr>
          <p:cNvSpPr/>
          <p:nvPr/>
        </p:nvSpPr>
        <p:spPr>
          <a:xfrm>
            <a:off x="4383077" y="5767878"/>
            <a:ext cx="397757" cy="379652"/>
          </a:xfrm>
          <a:prstGeom prst="mathNotEqual">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889629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クラウドを理解するために</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latin typeface="Meiryo" panose="020B0604030504040204" pitchFamily="34" charset="-128"/>
                <a:ea typeface="Meiryo" panose="020B0604030504040204" pitchFamily="34" charset="-128"/>
                <a:cs typeface="Arial"/>
              </a:rPr>
              <a:t>知っておきたい基礎知識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049983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正方形/長方形 65">
            <a:extLst>
              <a:ext uri="{FF2B5EF4-FFF2-40B4-BE49-F238E27FC236}">
                <a16:creationId xmlns:a16="http://schemas.microsoft.com/office/drawing/2014/main" id="{DA0D3BBC-FC01-2946-BE5A-52213027D188}"/>
              </a:ext>
            </a:extLst>
          </p:cNvPr>
          <p:cNvSpPr/>
          <p:nvPr/>
        </p:nvSpPr>
        <p:spPr>
          <a:xfrm flipH="1">
            <a:off x="5794269" y="1881132"/>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6FDC1ADB-288F-5142-AABD-C310F347C0F4}"/>
              </a:ext>
            </a:extLst>
          </p:cNvPr>
          <p:cNvSpPr/>
          <p:nvPr/>
        </p:nvSpPr>
        <p:spPr>
          <a:xfrm flipH="1">
            <a:off x="5865893" y="1965771"/>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7AB3B535-481D-8D47-896F-1BB1A6833728}"/>
              </a:ext>
            </a:extLst>
          </p:cNvPr>
          <p:cNvSpPr/>
          <p:nvPr/>
        </p:nvSpPr>
        <p:spPr>
          <a:xfrm flipH="1">
            <a:off x="5937517" y="2050409"/>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D9AE58C4-1F67-4745-BD50-C788F2E58BE1}"/>
              </a:ext>
            </a:extLst>
          </p:cNvPr>
          <p:cNvSpPr/>
          <p:nvPr/>
        </p:nvSpPr>
        <p:spPr>
          <a:xfrm flipH="1">
            <a:off x="6011013" y="2135048"/>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A1C18968-68DC-C740-BD1C-6231071759A4}"/>
              </a:ext>
            </a:extLst>
          </p:cNvPr>
          <p:cNvSpPr/>
          <p:nvPr/>
        </p:nvSpPr>
        <p:spPr>
          <a:xfrm flipH="1">
            <a:off x="6087535" y="221968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3ACD0CB8-C823-9440-B9A4-54F65E8F25D7}"/>
              </a:ext>
            </a:extLst>
          </p:cNvPr>
          <p:cNvSpPr/>
          <p:nvPr/>
        </p:nvSpPr>
        <p:spPr>
          <a:xfrm flipH="1">
            <a:off x="6157287" y="2297700"/>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394A9BBB-6277-7049-BE31-4C1A89F4C81D}"/>
              </a:ext>
            </a:extLst>
          </p:cNvPr>
          <p:cNvSpPr/>
          <p:nvPr/>
        </p:nvSpPr>
        <p:spPr>
          <a:xfrm flipH="1">
            <a:off x="6230146" y="2388964"/>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33225F91-56E6-FC4A-8CFC-81469A16F8DF}"/>
              </a:ext>
            </a:extLst>
          </p:cNvPr>
          <p:cNvSpPr/>
          <p:nvPr/>
        </p:nvSpPr>
        <p:spPr>
          <a:xfrm flipH="1">
            <a:off x="6304279" y="2500107"/>
            <a:ext cx="2335427" cy="3163329"/>
          </a:xfrm>
          <a:prstGeom prst="rect">
            <a:avLst/>
          </a:prstGeom>
          <a:solidFill>
            <a:schemeClr val="tx2">
              <a:lumMod val="40000"/>
              <a:lumOff val="60000"/>
            </a:schemeClr>
          </a:solidFill>
          <a:ln w="12700">
            <a:solidFill>
              <a:schemeClr val="accent1">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C3B1E1C2-0BF5-5545-BA29-A573F0FC122D}"/>
              </a:ext>
            </a:extLst>
          </p:cNvPr>
          <p:cNvSpPr/>
          <p:nvPr/>
        </p:nvSpPr>
        <p:spPr>
          <a:xfrm>
            <a:off x="1019890" y="1875377"/>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DBC74AB-3B14-1A4B-A3B1-3DB777AC3C4C}"/>
              </a:ext>
            </a:extLst>
          </p:cNvPr>
          <p:cNvSpPr/>
          <p:nvPr/>
        </p:nvSpPr>
        <p:spPr>
          <a:xfrm>
            <a:off x="948266" y="1960016"/>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91C0544D-7259-BA4F-8C65-C1D6548838A8}"/>
              </a:ext>
            </a:extLst>
          </p:cNvPr>
          <p:cNvSpPr/>
          <p:nvPr/>
        </p:nvSpPr>
        <p:spPr>
          <a:xfrm>
            <a:off x="876642" y="2044654"/>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07463753-8495-114E-A80F-D06AF2C1FC0E}"/>
              </a:ext>
            </a:extLst>
          </p:cNvPr>
          <p:cNvSpPr/>
          <p:nvPr/>
        </p:nvSpPr>
        <p:spPr>
          <a:xfrm>
            <a:off x="803146" y="2129293"/>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D6E09CA4-CF30-B040-A2CF-57E2B47E352F}"/>
              </a:ext>
            </a:extLst>
          </p:cNvPr>
          <p:cNvSpPr/>
          <p:nvPr/>
        </p:nvSpPr>
        <p:spPr>
          <a:xfrm>
            <a:off x="726624" y="221393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1EC99E6-EFE6-D54B-BE44-4F9BDE83AB7D}"/>
              </a:ext>
            </a:extLst>
          </p:cNvPr>
          <p:cNvSpPr/>
          <p:nvPr/>
        </p:nvSpPr>
        <p:spPr>
          <a:xfrm>
            <a:off x="656872" y="2291945"/>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10C0E1A4-7FF8-B948-8A86-D6E041026CDB}"/>
              </a:ext>
            </a:extLst>
          </p:cNvPr>
          <p:cNvSpPr/>
          <p:nvPr/>
        </p:nvSpPr>
        <p:spPr>
          <a:xfrm>
            <a:off x="584013" y="2383209"/>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469AA6D4-1E53-E244-8EDB-41E5A5D1F01E}"/>
              </a:ext>
            </a:extLst>
          </p:cNvPr>
          <p:cNvSpPr/>
          <p:nvPr/>
        </p:nvSpPr>
        <p:spPr>
          <a:xfrm>
            <a:off x="509880" y="2494352"/>
            <a:ext cx="2335427" cy="3163329"/>
          </a:xfrm>
          <a:prstGeom prst="rect">
            <a:avLst/>
          </a:prstGeom>
          <a:solidFill>
            <a:schemeClr val="accent2">
              <a:lumMod val="60000"/>
              <a:lumOff val="40000"/>
            </a:schemeClr>
          </a:solidFill>
          <a:ln w="12700">
            <a:solidFill>
              <a:schemeClr val="accent2">
                <a:lumMod val="20000"/>
                <a:lumOff val="8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5BC3343B-77FE-144A-8F26-27DF9B099567}"/>
              </a:ext>
            </a:extLst>
          </p:cNvPr>
          <p:cNvSpPr/>
          <p:nvPr/>
        </p:nvSpPr>
        <p:spPr>
          <a:xfrm>
            <a:off x="3415818" y="263862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387626" y="263862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434827" y="263862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lang="ja-JP" altLang="en-US"/>
              <a:t>コンテナとハイブリッド・クラウド／マルチ・クラウド</a:t>
            </a:r>
            <a:endParaRPr kumimoji="1" lang="ja-JP" altLang="en-US" dirty="0"/>
          </a:p>
        </p:txBody>
      </p:sp>
      <p:sp>
        <p:nvSpPr>
          <p:cNvPr id="33" name="正方形/長方形 32"/>
          <p:cNvSpPr/>
          <p:nvPr/>
        </p:nvSpPr>
        <p:spPr>
          <a:xfrm>
            <a:off x="6572280" y="4354677"/>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0055" y="434791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632673" y="435426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686000" y="538538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1626" y="538538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270379" y="5385387"/>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grpSp>
        <p:nvGrpSpPr>
          <p:cNvPr id="40" name="グループ化 39">
            <a:extLst>
              <a:ext uri="{FF2B5EF4-FFF2-40B4-BE49-F238E27FC236}">
                <a16:creationId xmlns:a16="http://schemas.microsoft.com/office/drawing/2014/main" id="{32D44F17-8D2D-774F-8B8E-D376FECE4EB8}"/>
              </a:ext>
            </a:extLst>
          </p:cNvPr>
          <p:cNvGrpSpPr/>
          <p:nvPr/>
        </p:nvGrpSpPr>
        <p:grpSpPr>
          <a:xfrm>
            <a:off x="3490871" y="299457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0871" y="299061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0871" y="298665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51" name="正方形/長方形 50">
            <a:extLst>
              <a:ext uri="{FF2B5EF4-FFF2-40B4-BE49-F238E27FC236}">
                <a16:creationId xmlns:a16="http://schemas.microsoft.com/office/drawing/2014/main" id="{E314F996-5FC6-E745-B72D-6FC66C194495}"/>
              </a:ext>
            </a:extLst>
          </p:cNvPr>
          <p:cNvSpPr/>
          <p:nvPr/>
        </p:nvSpPr>
        <p:spPr>
          <a:xfrm>
            <a:off x="632673" y="4627550"/>
            <a:ext cx="1953584" cy="633557"/>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A8951B03-2993-3D43-AB32-1523AFC3DB36}"/>
              </a:ext>
            </a:extLst>
          </p:cNvPr>
          <p:cNvSpPr/>
          <p:nvPr/>
        </p:nvSpPr>
        <p:spPr>
          <a:xfrm>
            <a:off x="3595208" y="4627550"/>
            <a:ext cx="1953584" cy="6335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A378CD5D-1170-9E46-895D-236AA8B4828D}"/>
              </a:ext>
            </a:extLst>
          </p:cNvPr>
          <p:cNvSpPr/>
          <p:nvPr/>
        </p:nvSpPr>
        <p:spPr>
          <a:xfrm>
            <a:off x="6578547" y="4647564"/>
            <a:ext cx="1953584" cy="63355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メイリオ"/>
                <a:ea typeface="メイリオ"/>
                <a:cs typeface="メイリオ"/>
              </a:rPr>
              <a:t>サーバー</a:t>
            </a:r>
            <a:endParaRPr kumimoji="1" lang="ja-JP" altLang="en-US" sz="1200" dirty="0">
              <a:solidFill>
                <a:srgbClr val="FFFFFF"/>
              </a:solidFill>
              <a:latin typeface="メイリオ"/>
              <a:ea typeface="メイリオ"/>
              <a:cs typeface="メイリオ"/>
            </a:endParaRPr>
          </a:p>
        </p:txBody>
      </p:sp>
      <p:sp>
        <p:nvSpPr>
          <p:cNvPr id="3" name="テキスト ボックス 2">
            <a:extLst>
              <a:ext uri="{FF2B5EF4-FFF2-40B4-BE49-F238E27FC236}">
                <a16:creationId xmlns:a16="http://schemas.microsoft.com/office/drawing/2014/main" id="{53AB8BC3-8395-C64D-8977-AC1AFE652D9B}"/>
              </a:ext>
            </a:extLst>
          </p:cNvPr>
          <p:cNvSpPr txBox="1"/>
          <p:nvPr/>
        </p:nvSpPr>
        <p:spPr>
          <a:xfrm>
            <a:off x="632460" y="1120740"/>
            <a:ext cx="7879080"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実行環境をスケールアウトさせて処理能力を拡大できる</a:t>
            </a:r>
          </a:p>
        </p:txBody>
      </p:sp>
    </p:spTree>
    <p:extLst>
      <p:ext uri="{BB962C8B-B14F-4D97-AF65-F5344CB8AC3E}">
        <p14:creationId xmlns:p14="http://schemas.microsoft.com/office/powerpoint/2010/main" val="6393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94444E-6 3.7037E-6 L -0.32274 0.00324 " pathEditMode="relative" rAng="0" ptsTypes="AA">
                                      <p:cBhvr>
                                        <p:cTn id="6" dur="2000" fill="hold"/>
                                        <p:tgtEl>
                                          <p:spTgt spid="46"/>
                                        </p:tgtEl>
                                        <p:attrNameLst>
                                          <p:attrName>ppt_x</p:attrName>
                                          <p:attrName>ppt_y</p:attrName>
                                        </p:attrNameLst>
                                      </p:cBhvr>
                                      <p:rCtr x="-16146" y="162"/>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1.94444E-6 0.0007 L 0.32535 -0.00069 " pathEditMode="relative" rAng="0" ptsTypes="AA">
                                      <p:cBhvr>
                                        <p:cTn id="9" dur="2000" fill="hold"/>
                                        <p:tgtEl>
                                          <p:spTgt spid="54"/>
                                        </p:tgtEl>
                                        <p:attrNameLst>
                                          <p:attrName>ppt_x</p:attrName>
                                          <p:attrName>ppt_y</p:attrName>
                                        </p:attrNameLst>
                                      </p:cBhvr>
                                      <p:rCtr x="16267" y="-69"/>
                                    </p:animMotion>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 calcmode="lin" valueType="num">
                                      <p:cBhvr>
                                        <p:cTn id="14" dur="500" fill="hold"/>
                                        <p:tgtEl>
                                          <p:spTgt spid="56"/>
                                        </p:tgtEl>
                                        <p:attrNameLst>
                                          <p:attrName>ppt_w</p:attrName>
                                        </p:attrNameLst>
                                      </p:cBhvr>
                                      <p:tavLst>
                                        <p:tav tm="0">
                                          <p:val>
                                            <p:fltVal val="0"/>
                                          </p:val>
                                        </p:tav>
                                        <p:tav tm="100000">
                                          <p:val>
                                            <p:strVal val="#ppt_w"/>
                                          </p:val>
                                        </p:tav>
                                      </p:tavLst>
                                    </p:anim>
                                    <p:anim calcmode="lin" valueType="num">
                                      <p:cBhvr>
                                        <p:cTn id="15" dur="500" fill="hold"/>
                                        <p:tgtEl>
                                          <p:spTgt spid="56"/>
                                        </p:tgtEl>
                                        <p:attrNameLst>
                                          <p:attrName>ppt_h</p:attrName>
                                        </p:attrNameLst>
                                      </p:cBhvr>
                                      <p:tavLst>
                                        <p:tav tm="0">
                                          <p:val>
                                            <p:fltVal val="0"/>
                                          </p:val>
                                        </p:tav>
                                        <p:tav tm="100000">
                                          <p:val>
                                            <p:strVal val="#ppt_h"/>
                                          </p:val>
                                        </p:tav>
                                      </p:tavLst>
                                    </p:anim>
                                    <p:animEffect transition="in" filter="fade">
                                      <p:cBhvr>
                                        <p:cTn id="16" dur="500"/>
                                        <p:tgtEl>
                                          <p:spTgt spid="56"/>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500" fill="hold"/>
                                        <p:tgtEl>
                                          <p:spTgt spid="57"/>
                                        </p:tgtEl>
                                        <p:attrNameLst>
                                          <p:attrName>ppt_w</p:attrName>
                                        </p:attrNameLst>
                                      </p:cBhvr>
                                      <p:tavLst>
                                        <p:tav tm="0">
                                          <p:val>
                                            <p:fltVal val="0"/>
                                          </p:val>
                                        </p:tav>
                                        <p:tav tm="100000">
                                          <p:val>
                                            <p:strVal val="#ppt_w"/>
                                          </p:val>
                                        </p:tav>
                                      </p:tavLst>
                                    </p:anim>
                                    <p:anim calcmode="lin" valueType="num">
                                      <p:cBhvr>
                                        <p:cTn id="21" dur="500" fill="hold"/>
                                        <p:tgtEl>
                                          <p:spTgt spid="57"/>
                                        </p:tgtEl>
                                        <p:attrNameLst>
                                          <p:attrName>ppt_h</p:attrName>
                                        </p:attrNameLst>
                                      </p:cBhvr>
                                      <p:tavLst>
                                        <p:tav tm="0">
                                          <p:val>
                                            <p:fltVal val="0"/>
                                          </p:val>
                                        </p:tav>
                                        <p:tav tm="100000">
                                          <p:val>
                                            <p:strVal val="#ppt_h"/>
                                          </p:val>
                                        </p:tav>
                                      </p:tavLst>
                                    </p:anim>
                                    <p:animEffect transition="in" filter="fade">
                                      <p:cBhvr>
                                        <p:cTn id="22" dur="500"/>
                                        <p:tgtEl>
                                          <p:spTgt spid="57"/>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500" fill="hold"/>
                                        <p:tgtEl>
                                          <p:spTgt spid="59"/>
                                        </p:tgtEl>
                                        <p:attrNameLst>
                                          <p:attrName>ppt_w</p:attrName>
                                        </p:attrNameLst>
                                      </p:cBhvr>
                                      <p:tavLst>
                                        <p:tav tm="0">
                                          <p:val>
                                            <p:fltVal val="0"/>
                                          </p:val>
                                        </p:tav>
                                        <p:tav tm="100000">
                                          <p:val>
                                            <p:strVal val="#ppt_w"/>
                                          </p:val>
                                        </p:tav>
                                      </p:tavLst>
                                    </p:anim>
                                    <p:anim calcmode="lin" valueType="num">
                                      <p:cBhvr>
                                        <p:cTn id="27" dur="500" fill="hold"/>
                                        <p:tgtEl>
                                          <p:spTgt spid="59"/>
                                        </p:tgtEl>
                                        <p:attrNameLst>
                                          <p:attrName>ppt_h</p:attrName>
                                        </p:attrNameLst>
                                      </p:cBhvr>
                                      <p:tavLst>
                                        <p:tav tm="0">
                                          <p:val>
                                            <p:fltVal val="0"/>
                                          </p:val>
                                        </p:tav>
                                        <p:tav tm="100000">
                                          <p:val>
                                            <p:strVal val="#ppt_h"/>
                                          </p:val>
                                        </p:tav>
                                      </p:tavLst>
                                    </p:anim>
                                    <p:animEffect transition="in" filter="fade">
                                      <p:cBhvr>
                                        <p:cTn id="28" dur="500"/>
                                        <p:tgtEl>
                                          <p:spTgt spid="59"/>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58"/>
                                        </p:tgtEl>
                                        <p:attrNameLst>
                                          <p:attrName>style.visibility</p:attrName>
                                        </p:attrNameLst>
                                      </p:cBhvr>
                                      <p:to>
                                        <p:strVal val="visible"/>
                                      </p:to>
                                    </p:set>
                                    <p:anim calcmode="lin" valueType="num">
                                      <p:cBhvr>
                                        <p:cTn id="32" dur="500" fill="hold"/>
                                        <p:tgtEl>
                                          <p:spTgt spid="58"/>
                                        </p:tgtEl>
                                        <p:attrNameLst>
                                          <p:attrName>ppt_w</p:attrName>
                                        </p:attrNameLst>
                                      </p:cBhvr>
                                      <p:tavLst>
                                        <p:tav tm="0">
                                          <p:val>
                                            <p:fltVal val="0"/>
                                          </p:val>
                                        </p:tav>
                                        <p:tav tm="100000">
                                          <p:val>
                                            <p:strVal val="#ppt_w"/>
                                          </p:val>
                                        </p:tav>
                                      </p:tavLst>
                                    </p:anim>
                                    <p:anim calcmode="lin" valueType="num">
                                      <p:cBhvr>
                                        <p:cTn id="33" dur="500" fill="hold"/>
                                        <p:tgtEl>
                                          <p:spTgt spid="58"/>
                                        </p:tgtEl>
                                        <p:attrNameLst>
                                          <p:attrName>ppt_h</p:attrName>
                                        </p:attrNameLst>
                                      </p:cBhvr>
                                      <p:tavLst>
                                        <p:tav tm="0">
                                          <p:val>
                                            <p:fltVal val="0"/>
                                          </p:val>
                                        </p:tav>
                                        <p:tav tm="100000">
                                          <p:val>
                                            <p:strVal val="#ppt_h"/>
                                          </p:val>
                                        </p:tav>
                                      </p:tavLst>
                                    </p:anim>
                                    <p:animEffect transition="in" filter="fade">
                                      <p:cBhvr>
                                        <p:cTn id="34" dur="500"/>
                                        <p:tgtEl>
                                          <p:spTgt spid="5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 calcmode="lin" valueType="num">
                                      <p:cBhvr>
                                        <p:cTn id="38" dur="500" fill="hold"/>
                                        <p:tgtEl>
                                          <p:spTgt spid="65"/>
                                        </p:tgtEl>
                                        <p:attrNameLst>
                                          <p:attrName>ppt_w</p:attrName>
                                        </p:attrNameLst>
                                      </p:cBhvr>
                                      <p:tavLst>
                                        <p:tav tm="0">
                                          <p:val>
                                            <p:fltVal val="0"/>
                                          </p:val>
                                        </p:tav>
                                        <p:tav tm="100000">
                                          <p:val>
                                            <p:strVal val="#ppt_w"/>
                                          </p:val>
                                        </p:tav>
                                      </p:tavLst>
                                    </p:anim>
                                    <p:anim calcmode="lin" valueType="num">
                                      <p:cBhvr>
                                        <p:cTn id="39" dur="500" fill="hold"/>
                                        <p:tgtEl>
                                          <p:spTgt spid="65"/>
                                        </p:tgtEl>
                                        <p:attrNameLst>
                                          <p:attrName>ppt_h</p:attrName>
                                        </p:attrNameLst>
                                      </p:cBhvr>
                                      <p:tavLst>
                                        <p:tav tm="0">
                                          <p:val>
                                            <p:fltVal val="0"/>
                                          </p:val>
                                        </p:tav>
                                        <p:tav tm="100000">
                                          <p:val>
                                            <p:strVal val="#ppt_h"/>
                                          </p:val>
                                        </p:tav>
                                      </p:tavLst>
                                    </p:anim>
                                    <p:animEffect transition="in" filter="fade">
                                      <p:cBhvr>
                                        <p:cTn id="40" dur="500"/>
                                        <p:tgtEl>
                                          <p:spTgt spid="65"/>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63"/>
                                        </p:tgtEl>
                                        <p:attrNameLst>
                                          <p:attrName>style.visibility</p:attrName>
                                        </p:attrNameLst>
                                      </p:cBhvr>
                                      <p:to>
                                        <p:strVal val="visible"/>
                                      </p:to>
                                    </p:set>
                                    <p:anim calcmode="lin" valueType="num">
                                      <p:cBhvr>
                                        <p:cTn id="44" dur="500" fill="hold"/>
                                        <p:tgtEl>
                                          <p:spTgt spid="63"/>
                                        </p:tgtEl>
                                        <p:attrNameLst>
                                          <p:attrName>ppt_w</p:attrName>
                                        </p:attrNameLst>
                                      </p:cBhvr>
                                      <p:tavLst>
                                        <p:tav tm="0">
                                          <p:val>
                                            <p:fltVal val="0"/>
                                          </p:val>
                                        </p:tav>
                                        <p:tav tm="100000">
                                          <p:val>
                                            <p:strVal val="#ppt_w"/>
                                          </p:val>
                                        </p:tav>
                                      </p:tavLst>
                                    </p:anim>
                                    <p:anim calcmode="lin" valueType="num">
                                      <p:cBhvr>
                                        <p:cTn id="45" dur="500" fill="hold"/>
                                        <p:tgtEl>
                                          <p:spTgt spid="63"/>
                                        </p:tgtEl>
                                        <p:attrNameLst>
                                          <p:attrName>ppt_h</p:attrName>
                                        </p:attrNameLst>
                                      </p:cBhvr>
                                      <p:tavLst>
                                        <p:tav tm="0">
                                          <p:val>
                                            <p:fltVal val="0"/>
                                          </p:val>
                                        </p:tav>
                                        <p:tav tm="100000">
                                          <p:val>
                                            <p:strVal val="#ppt_h"/>
                                          </p:val>
                                        </p:tav>
                                      </p:tavLst>
                                    </p:anim>
                                    <p:animEffect transition="in" filter="fade">
                                      <p:cBhvr>
                                        <p:cTn id="46" dur="500"/>
                                        <p:tgtEl>
                                          <p:spTgt spid="63"/>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62"/>
                                        </p:tgtEl>
                                        <p:attrNameLst>
                                          <p:attrName>style.visibility</p:attrName>
                                        </p:attrNameLst>
                                      </p:cBhvr>
                                      <p:to>
                                        <p:strVal val="visible"/>
                                      </p:to>
                                    </p:set>
                                    <p:anim calcmode="lin" valueType="num">
                                      <p:cBhvr>
                                        <p:cTn id="50" dur="500" fill="hold"/>
                                        <p:tgtEl>
                                          <p:spTgt spid="62"/>
                                        </p:tgtEl>
                                        <p:attrNameLst>
                                          <p:attrName>ppt_w</p:attrName>
                                        </p:attrNameLst>
                                      </p:cBhvr>
                                      <p:tavLst>
                                        <p:tav tm="0">
                                          <p:val>
                                            <p:fltVal val="0"/>
                                          </p:val>
                                        </p:tav>
                                        <p:tav tm="100000">
                                          <p:val>
                                            <p:strVal val="#ppt_w"/>
                                          </p:val>
                                        </p:tav>
                                      </p:tavLst>
                                    </p:anim>
                                    <p:anim calcmode="lin" valueType="num">
                                      <p:cBhvr>
                                        <p:cTn id="51" dur="500" fill="hold"/>
                                        <p:tgtEl>
                                          <p:spTgt spid="62"/>
                                        </p:tgtEl>
                                        <p:attrNameLst>
                                          <p:attrName>ppt_h</p:attrName>
                                        </p:attrNameLst>
                                      </p:cBhvr>
                                      <p:tavLst>
                                        <p:tav tm="0">
                                          <p:val>
                                            <p:fltVal val="0"/>
                                          </p:val>
                                        </p:tav>
                                        <p:tav tm="100000">
                                          <p:val>
                                            <p:strVal val="#ppt_h"/>
                                          </p:val>
                                        </p:tav>
                                      </p:tavLst>
                                    </p:anim>
                                    <p:animEffect transition="in" filter="fade">
                                      <p:cBhvr>
                                        <p:cTn id="52" dur="500"/>
                                        <p:tgtEl>
                                          <p:spTgt spid="62"/>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60"/>
                                        </p:tgtEl>
                                        <p:attrNameLst>
                                          <p:attrName>style.visibility</p:attrName>
                                        </p:attrNameLst>
                                      </p:cBhvr>
                                      <p:to>
                                        <p:strVal val="visible"/>
                                      </p:to>
                                    </p:set>
                                    <p:anim calcmode="lin" valueType="num">
                                      <p:cBhvr>
                                        <p:cTn id="56" dur="500" fill="hold"/>
                                        <p:tgtEl>
                                          <p:spTgt spid="60"/>
                                        </p:tgtEl>
                                        <p:attrNameLst>
                                          <p:attrName>ppt_w</p:attrName>
                                        </p:attrNameLst>
                                      </p:cBhvr>
                                      <p:tavLst>
                                        <p:tav tm="0">
                                          <p:val>
                                            <p:fltVal val="0"/>
                                          </p:val>
                                        </p:tav>
                                        <p:tav tm="100000">
                                          <p:val>
                                            <p:strVal val="#ppt_w"/>
                                          </p:val>
                                        </p:tav>
                                      </p:tavLst>
                                    </p:anim>
                                    <p:anim calcmode="lin" valueType="num">
                                      <p:cBhvr>
                                        <p:cTn id="57" dur="500" fill="hold"/>
                                        <p:tgtEl>
                                          <p:spTgt spid="60"/>
                                        </p:tgtEl>
                                        <p:attrNameLst>
                                          <p:attrName>ppt_h</p:attrName>
                                        </p:attrNameLst>
                                      </p:cBhvr>
                                      <p:tavLst>
                                        <p:tav tm="0">
                                          <p:val>
                                            <p:fltVal val="0"/>
                                          </p:val>
                                        </p:tav>
                                        <p:tav tm="100000">
                                          <p:val>
                                            <p:strVal val="#ppt_h"/>
                                          </p:val>
                                        </p:tav>
                                      </p:tavLst>
                                    </p:anim>
                                    <p:animEffect transition="in" filter="fade">
                                      <p:cBhvr>
                                        <p:cTn id="58" dur="500"/>
                                        <p:tgtEl>
                                          <p:spTgt spid="60"/>
                                        </p:tgtEl>
                                      </p:cBhvr>
                                    </p:animEffect>
                                  </p:childTnLst>
                                </p:cTn>
                              </p:par>
                            </p:childTnLst>
                          </p:cTn>
                        </p:par>
                        <p:par>
                          <p:cTn id="59" fill="hold">
                            <p:stCondLst>
                              <p:cond delay="4000"/>
                            </p:stCondLst>
                            <p:childTnLst>
                              <p:par>
                                <p:cTn id="60" presetID="53" presetClass="entr" presetSubtype="16" fill="hold" grpId="0" nodeType="afterEffect">
                                  <p:stCondLst>
                                    <p:cond delay="0"/>
                                  </p:stCondLst>
                                  <p:childTnLst>
                                    <p:set>
                                      <p:cBhvr>
                                        <p:cTn id="61" dur="1" fill="hold">
                                          <p:stCondLst>
                                            <p:cond delay="0"/>
                                          </p:stCondLst>
                                        </p:cTn>
                                        <p:tgtEl>
                                          <p:spTgt spid="81"/>
                                        </p:tgtEl>
                                        <p:attrNameLst>
                                          <p:attrName>style.visibility</p:attrName>
                                        </p:attrNameLst>
                                      </p:cBhvr>
                                      <p:to>
                                        <p:strVal val="visible"/>
                                      </p:to>
                                    </p:set>
                                    <p:anim calcmode="lin" valueType="num">
                                      <p:cBhvr>
                                        <p:cTn id="62" dur="500" fill="hold"/>
                                        <p:tgtEl>
                                          <p:spTgt spid="81"/>
                                        </p:tgtEl>
                                        <p:attrNameLst>
                                          <p:attrName>ppt_w</p:attrName>
                                        </p:attrNameLst>
                                      </p:cBhvr>
                                      <p:tavLst>
                                        <p:tav tm="0">
                                          <p:val>
                                            <p:fltVal val="0"/>
                                          </p:val>
                                        </p:tav>
                                        <p:tav tm="100000">
                                          <p:val>
                                            <p:strVal val="#ppt_w"/>
                                          </p:val>
                                        </p:tav>
                                      </p:tavLst>
                                    </p:anim>
                                    <p:anim calcmode="lin" valueType="num">
                                      <p:cBhvr>
                                        <p:cTn id="63" dur="500" fill="hold"/>
                                        <p:tgtEl>
                                          <p:spTgt spid="81"/>
                                        </p:tgtEl>
                                        <p:attrNameLst>
                                          <p:attrName>ppt_h</p:attrName>
                                        </p:attrNameLst>
                                      </p:cBhvr>
                                      <p:tavLst>
                                        <p:tav tm="0">
                                          <p:val>
                                            <p:fltVal val="0"/>
                                          </p:val>
                                        </p:tav>
                                        <p:tav tm="100000">
                                          <p:val>
                                            <p:strVal val="#ppt_h"/>
                                          </p:val>
                                        </p:tav>
                                      </p:tavLst>
                                    </p:anim>
                                    <p:animEffect transition="in" filter="fade">
                                      <p:cBhvr>
                                        <p:cTn id="64" dur="500"/>
                                        <p:tgtEl>
                                          <p:spTgt spid="81"/>
                                        </p:tgtEl>
                                      </p:cBhvr>
                                    </p:animEffect>
                                  </p:childTnLst>
                                </p:cTn>
                              </p:par>
                            </p:childTnLst>
                          </p:cTn>
                        </p:par>
                        <p:par>
                          <p:cTn id="65" fill="hold">
                            <p:stCondLst>
                              <p:cond delay="4500"/>
                            </p:stCondLst>
                            <p:childTnLst>
                              <p:par>
                                <p:cTn id="66" presetID="53" presetClass="entr" presetSubtype="16"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 calcmode="lin" valueType="num">
                                      <p:cBhvr>
                                        <p:cTn id="68" dur="500" fill="hold"/>
                                        <p:tgtEl>
                                          <p:spTgt spid="80"/>
                                        </p:tgtEl>
                                        <p:attrNameLst>
                                          <p:attrName>ppt_w</p:attrName>
                                        </p:attrNameLst>
                                      </p:cBhvr>
                                      <p:tavLst>
                                        <p:tav tm="0">
                                          <p:val>
                                            <p:fltVal val="0"/>
                                          </p:val>
                                        </p:tav>
                                        <p:tav tm="100000">
                                          <p:val>
                                            <p:strVal val="#ppt_w"/>
                                          </p:val>
                                        </p:tav>
                                      </p:tavLst>
                                    </p:anim>
                                    <p:anim calcmode="lin" valueType="num">
                                      <p:cBhvr>
                                        <p:cTn id="69" dur="500" fill="hold"/>
                                        <p:tgtEl>
                                          <p:spTgt spid="80"/>
                                        </p:tgtEl>
                                        <p:attrNameLst>
                                          <p:attrName>ppt_h</p:attrName>
                                        </p:attrNameLst>
                                      </p:cBhvr>
                                      <p:tavLst>
                                        <p:tav tm="0">
                                          <p:val>
                                            <p:fltVal val="0"/>
                                          </p:val>
                                        </p:tav>
                                        <p:tav tm="100000">
                                          <p:val>
                                            <p:strVal val="#ppt_h"/>
                                          </p:val>
                                        </p:tav>
                                      </p:tavLst>
                                    </p:anim>
                                    <p:animEffect transition="in" filter="fade">
                                      <p:cBhvr>
                                        <p:cTn id="70" dur="500"/>
                                        <p:tgtEl>
                                          <p:spTgt spid="80"/>
                                        </p:tgtEl>
                                      </p:cBhvr>
                                    </p:animEffect>
                                  </p:childTnLst>
                                </p:cTn>
                              </p:par>
                            </p:childTnLst>
                          </p:cTn>
                        </p:par>
                        <p:par>
                          <p:cTn id="71" fill="hold">
                            <p:stCondLst>
                              <p:cond delay="5000"/>
                            </p:stCondLst>
                            <p:childTnLst>
                              <p:par>
                                <p:cTn id="72" presetID="53" presetClass="entr" presetSubtype="16" fill="hold" grpId="0" nodeType="afterEffect">
                                  <p:stCondLst>
                                    <p:cond delay="0"/>
                                  </p:stCondLst>
                                  <p:childTnLst>
                                    <p:set>
                                      <p:cBhvr>
                                        <p:cTn id="73" dur="1" fill="hold">
                                          <p:stCondLst>
                                            <p:cond delay="0"/>
                                          </p:stCondLst>
                                        </p:cTn>
                                        <p:tgtEl>
                                          <p:spTgt spid="79"/>
                                        </p:tgtEl>
                                        <p:attrNameLst>
                                          <p:attrName>style.visibility</p:attrName>
                                        </p:attrNameLst>
                                      </p:cBhvr>
                                      <p:to>
                                        <p:strVal val="visible"/>
                                      </p:to>
                                    </p:set>
                                    <p:anim calcmode="lin" valueType="num">
                                      <p:cBhvr>
                                        <p:cTn id="74" dur="500" fill="hold"/>
                                        <p:tgtEl>
                                          <p:spTgt spid="79"/>
                                        </p:tgtEl>
                                        <p:attrNameLst>
                                          <p:attrName>ppt_w</p:attrName>
                                        </p:attrNameLst>
                                      </p:cBhvr>
                                      <p:tavLst>
                                        <p:tav tm="0">
                                          <p:val>
                                            <p:fltVal val="0"/>
                                          </p:val>
                                        </p:tav>
                                        <p:tav tm="100000">
                                          <p:val>
                                            <p:strVal val="#ppt_w"/>
                                          </p:val>
                                        </p:tav>
                                      </p:tavLst>
                                    </p:anim>
                                    <p:anim calcmode="lin" valueType="num">
                                      <p:cBhvr>
                                        <p:cTn id="75" dur="500" fill="hold"/>
                                        <p:tgtEl>
                                          <p:spTgt spid="79"/>
                                        </p:tgtEl>
                                        <p:attrNameLst>
                                          <p:attrName>ppt_h</p:attrName>
                                        </p:attrNameLst>
                                      </p:cBhvr>
                                      <p:tavLst>
                                        <p:tav tm="0">
                                          <p:val>
                                            <p:fltVal val="0"/>
                                          </p:val>
                                        </p:tav>
                                        <p:tav tm="100000">
                                          <p:val>
                                            <p:strVal val="#ppt_h"/>
                                          </p:val>
                                        </p:tav>
                                      </p:tavLst>
                                    </p:anim>
                                    <p:animEffect transition="in" filter="fade">
                                      <p:cBhvr>
                                        <p:cTn id="76" dur="500"/>
                                        <p:tgtEl>
                                          <p:spTgt spid="79"/>
                                        </p:tgtEl>
                                      </p:cBhvr>
                                    </p:animEffect>
                                  </p:childTnLst>
                                </p:cTn>
                              </p:par>
                            </p:childTnLst>
                          </p:cTn>
                        </p:par>
                        <p:par>
                          <p:cTn id="77" fill="hold">
                            <p:stCondLst>
                              <p:cond delay="5500"/>
                            </p:stCondLst>
                            <p:childTnLst>
                              <p:par>
                                <p:cTn id="78" presetID="53" presetClass="entr" presetSubtype="16" fill="hold" grpId="0" nodeType="afterEffect">
                                  <p:stCondLst>
                                    <p:cond delay="0"/>
                                  </p:stCondLst>
                                  <p:childTnLst>
                                    <p:set>
                                      <p:cBhvr>
                                        <p:cTn id="79" dur="1" fill="hold">
                                          <p:stCondLst>
                                            <p:cond delay="0"/>
                                          </p:stCondLst>
                                        </p:cTn>
                                        <p:tgtEl>
                                          <p:spTgt spid="78"/>
                                        </p:tgtEl>
                                        <p:attrNameLst>
                                          <p:attrName>style.visibility</p:attrName>
                                        </p:attrNameLst>
                                      </p:cBhvr>
                                      <p:to>
                                        <p:strVal val="visible"/>
                                      </p:to>
                                    </p:set>
                                    <p:anim calcmode="lin" valueType="num">
                                      <p:cBhvr>
                                        <p:cTn id="80" dur="500" fill="hold"/>
                                        <p:tgtEl>
                                          <p:spTgt spid="78"/>
                                        </p:tgtEl>
                                        <p:attrNameLst>
                                          <p:attrName>ppt_w</p:attrName>
                                        </p:attrNameLst>
                                      </p:cBhvr>
                                      <p:tavLst>
                                        <p:tav tm="0">
                                          <p:val>
                                            <p:fltVal val="0"/>
                                          </p:val>
                                        </p:tav>
                                        <p:tav tm="100000">
                                          <p:val>
                                            <p:strVal val="#ppt_w"/>
                                          </p:val>
                                        </p:tav>
                                      </p:tavLst>
                                    </p:anim>
                                    <p:anim calcmode="lin" valueType="num">
                                      <p:cBhvr>
                                        <p:cTn id="81" dur="500" fill="hold"/>
                                        <p:tgtEl>
                                          <p:spTgt spid="78"/>
                                        </p:tgtEl>
                                        <p:attrNameLst>
                                          <p:attrName>ppt_h</p:attrName>
                                        </p:attrNameLst>
                                      </p:cBhvr>
                                      <p:tavLst>
                                        <p:tav tm="0">
                                          <p:val>
                                            <p:fltVal val="0"/>
                                          </p:val>
                                        </p:tav>
                                        <p:tav tm="100000">
                                          <p:val>
                                            <p:strVal val="#ppt_h"/>
                                          </p:val>
                                        </p:tav>
                                      </p:tavLst>
                                    </p:anim>
                                    <p:animEffect transition="in" filter="fade">
                                      <p:cBhvr>
                                        <p:cTn id="82" dur="500"/>
                                        <p:tgtEl>
                                          <p:spTgt spid="78"/>
                                        </p:tgtEl>
                                      </p:cBhvr>
                                    </p:animEffect>
                                  </p:childTnLst>
                                </p:cTn>
                              </p:par>
                            </p:childTnLst>
                          </p:cTn>
                        </p:par>
                        <p:par>
                          <p:cTn id="83" fill="hold">
                            <p:stCondLst>
                              <p:cond delay="6000"/>
                            </p:stCondLst>
                            <p:childTnLst>
                              <p:par>
                                <p:cTn id="84" presetID="53" presetClass="entr" presetSubtype="16" fill="hold" grpId="0" nodeType="afterEffect">
                                  <p:stCondLst>
                                    <p:cond delay="0"/>
                                  </p:stCondLst>
                                  <p:childTnLst>
                                    <p:set>
                                      <p:cBhvr>
                                        <p:cTn id="85" dur="1" fill="hold">
                                          <p:stCondLst>
                                            <p:cond delay="0"/>
                                          </p:stCondLst>
                                        </p:cTn>
                                        <p:tgtEl>
                                          <p:spTgt spid="77"/>
                                        </p:tgtEl>
                                        <p:attrNameLst>
                                          <p:attrName>style.visibility</p:attrName>
                                        </p:attrNameLst>
                                      </p:cBhvr>
                                      <p:to>
                                        <p:strVal val="visible"/>
                                      </p:to>
                                    </p:set>
                                    <p:anim calcmode="lin" valueType="num">
                                      <p:cBhvr>
                                        <p:cTn id="86" dur="500" fill="hold"/>
                                        <p:tgtEl>
                                          <p:spTgt spid="77"/>
                                        </p:tgtEl>
                                        <p:attrNameLst>
                                          <p:attrName>ppt_w</p:attrName>
                                        </p:attrNameLst>
                                      </p:cBhvr>
                                      <p:tavLst>
                                        <p:tav tm="0">
                                          <p:val>
                                            <p:fltVal val="0"/>
                                          </p:val>
                                        </p:tav>
                                        <p:tav tm="100000">
                                          <p:val>
                                            <p:strVal val="#ppt_w"/>
                                          </p:val>
                                        </p:tav>
                                      </p:tavLst>
                                    </p:anim>
                                    <p:anim calcmode="lin" valueType="num">
                                      <p:cBhvr>
                                        <p:cTn id="87" dur="500" fill="hold"/>
                                        <p:tgtEl>
                                          <p:spTgt spid="77"/>
                                        </p:tgtEl>
                                        <p:attrNameLst>
                                          <p:attrName>ppt_h</p:attrName>
                                        </p:attrNameLst>
                                      </p:cBhvr>
                                      <p:tavLst>
                                        <p:tav tm="0">
                                          <p:val>
                                            <p:fltVal val="0"/>
                                          </p:val>
                                        </p:tav>
                                        <p:tav tm="100000">
                                          <p:val>
                                            <p:strVal val="#ppt_h"/>
                                          </p:val>
                                        </p:tav>
                                      </p:tavLst>
                                    </p:anim>
                                    <p:animEffect transition="in" filter="fade">
                                      <p:cBhvr>
                                        <p:cTn id="88" dur="500"/>
                                        <p:tgtEl>
                                          <p:spTgt spid="77"/>
                                        </p:tgtEl>
                                      </p:cBhvr>
                                    </p:animEffect>
                                  </p:childTnLst>
                                </p:cTn>
                              </p:par>
                            </p:childTnLst>
                          </p:cTn>
                        </p:par>
                        <p:par>
                          <p:cTn id="89" fill="hold">
                            <p:stCondLst>
                              <p:cond delay="6500"/>
                            </p:stCondLst>
                            <p:childTnLst>
                              <p:par>
                                <p:cTn id="90" presetID="53" presetClass="entr" presetSubtype="16" fill="hold" grpId="0" nodeType="afterEffect">
                                  <p:stCondLst>
                                    <p:cond delay="0"/>
                                  </p:stCondLst>
                                  <p:childTnLst>
                                    <p:set>
                                      <p:cBhvr>
                                        <p:cTn id="91" dur="1" fill="hold">
                                          <p:stCondLst>
                                            <p:cond delay="0"/>
                                          </p:stCondLst>
                                        </p:cTn>
                                        <p:tgtEl>
                                          <p:spTgt spid="68"/>
                                        </p:tgtEl>
                                        <p:attrNameLst>
                                          <p:attrName>style.visibility</p:attrName>
                                        </p:attrNameLst>
                                      </p:cBhvr>
                                      <p:to>
                                        <p:strVal val="visible"/>
                                      </p:to>
                                    </p:set>
                                    <p:anim calcmode="lin" valueType="num">
                                      <p:cBhvr>
                                        <p:cTn id="92" dur="500" fill="hold"/>
                                        <p:tgtEl>
                                          <p:spTgt spid="68"/>
                                        </p:tgtEl>
                                        <p:attrNameLst>
                                          <p:attrName>ppt_w</p:attrName>
                                        </p:attrNameLst>
                                      </p:cBhvr>
                                      <p:tavLst>
                                        <p:tav tm="0">
                                          <p:val>
                                            <p:fltVal val="0"/>
                                          </p:val>
                                        </p:tav>
                                        <p:tav tm="100000">
                                          <p:val>
                                            <p:strVal val="#ppt_w"/>
                                          </p:val>
                                        </p:tav>
                                      </p:tavLst>
                                    </p:anim>
                                    <p:anim calcmode="lin" valueType="num">
                                      <p:cBhvr>
                                        <p:cTn id="93" dur="500" fill="hold"/>
                                        <p:tgtEl>
                                          <p:spTgt spid="68"/>
                                        </p:tgtEl>
                                        <p:attrNameLst>
                                          <p:attrName>ppt_h</p:attrName>
                                        </p:attrNameLst>
                                      </p:cBhvr>
                                      <p:tavLst>
                                        <p:tav tm="0">
                                          <p:val>
                                            <p:fltVal val="0"/>
                                          </p:val>
                                        </p:tav>
                                        <p:tav tm="100000">
                                          <p:val>
                                            <p:strVal val="#ppt_h"/>
                                          </p:val>
                                        </p:tav>
                                      </p:tavLst>
                                    </p:anim>
                                    <p:animEffect transition="in" filter="fade">
                                      <p:cBhvr>
                                        <p:cTn id="94" dur="500"/>
                                        <p:tgtEl>
                                          <p:spTgt spid="68"/>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67"/>
                                        </p:tgtEl>
                                        <p:attrNameLst>
                                          <p:attrName>style.visibility</p:attrName>
                                        </p:attrNameLst>
                                      </p:cBhvr>
                                      <p:to>
                                        <p:strVal val="visible"/>
                                      </p:to>
                                    </p:set>
                                    <p:anim calcmode="lin" valueType="num">
                                      <p:cBhvr>
                                        <p:cTn id="98" dur="500" fill="hold"/>
                                        <p:tgtEl>
                                          <p:spTgt spid="67"/>
                                        </p:tgtEl>
                                        <p:attrNameLst>
                                          <p:attrName>ppt_w</p:attrName>
                                        </p:attrNameLst>
                                      </p:cBhvr>
                                      <p:tavLst>
                                        <p:tav tm="0">
                                          <p:val>
                                            <p:fltVal val="0"/>
                                          </p:val>
                                        </p:tav>
                                        <p:tav tm="100000">
                                          <p:val>
                                            <p:strVal val="#ppt_w"/>
                                          </p:val>
                                        </p:tav>
                                      </p:tavLst>
                                    </p:anim>
                                    <p:anim calcmode="lin" valueType="num">
                                      <p:cBhvr>
                                        <p:cTn id="99" dur="500" fill="hold"/>
                                        <p:tgtEl>
                                          <p:spTgt spid="67"/>
                                        </p:tgtEl>
                                        <p:attrNameLst>
                                          <p:attrName>ppt_h</p:attrName>
                                        </p:attrNameLst>
                                      </p:cBhvr>
                                      <p:tavLst>
                                        <p:tav tm="0">
                                          <p:val>
                                            <p:fltVal val="0"/>
                                          </p:val>
                                        </p:tav>
                                        <p:tav tm="100000">
                                          <p:val>
                                            <p:strVal val="#ppt_h"/>
                                          </p:val>
                                        </p:tav>
                                      </p:tavLst>
                                    </p:anim>
                                    <p:animEffect transition="in" filter="fade">
                                      <p:cBhvr>
                                        <p:cTn id="100" dur="500"/>
                                        <p:tgtEl>
                                          <p:spTgt spid="67"/>
                                        </p:tgtEl>
                                      </p:cBhvr>
                                    </p:animEffect>
                                  </p:childTnLst>
                                </p:cTn>
                              </p:par>
                            </p:childTnLst>
                          </p:cTn>
                        </p:par>
                        <p:par>
                          <p:cTn id="101" fill="hold">
                            <p:stCondLst>
                              <p:cond delay="7500"/>
                            </p:stCondLst>
                            <p:childTnLst>
                              <p:par>
                                <p:cTn id="102" presetID="53" presetClass="entr" presetSubtype="16" fill="hold" grpId="0" nodeType="afterEffect">
                                  <p:stCondLst>
                                    <p:cond delay="0"/>
                                  </p:stCondLst>
                                  <p:childTnLst>
                                    <p:set>
                                      <p:cBhvr>
                                        <p:cTn id="103" dur="1" fill="hold">
                                          <p:stCondLst>
                                            <p:cond delay="0"/>
                                          </p:stCondLst>
                                        </p:cTn>
                                        <p:tgtEl>
                                          <p:spTgt spid="66"/>
                                        </p:tgtEl>
                                        <p:attrNameLst>
                                          <p:attrName>style.visibility</p:attrName>
                                        </p:attrNameLst>
                                      </p:cBhvr>
                                      <p:to>
                                        <p:strVal val="visible"/>
                                      </p:to>
                                    </p:set>
                                    <p:anim calcmode="lin" valueType="num">
                                      <p:cBhvr>
                                        <p:cTn id="104" dur="500" fill="hold"/>
                                        <p:tgtEl>
                                          <p:spTgt spid="66"/>
                                        </p:tgtEl>
                                        <p:attrNameLst>
                                          <p:attrName>ppt_w</p:attrName>
                                        </p:attrNameLst>
                                      </p:cBhvr>
                                      <p:tavLst>
                                        <p:tav tm="0">
                                          <p:val>
                                            <p:fltVal val="0"/>
                                          </p:val>
                                        </p:tav>
                                        <p:tav tm="100000">
                                          <p:val>
                                            <p:strVal val="#ppt_w"/>
                                          </p:val>
                                        </p:tav>
                                      </p:tavLst>
                                    </p:anim>
                                    <p:anim calcmode="lin" valueType="num">
                                      <p:cBhvr>
                                        <p:cTn id="105" dur="500" fill="hold"/>
                                        <p:tgtEl>
                                          <p:spTgt spid="66"/>
                                        </p:tgtEl>
                                        <p:attrNameLst>
                                          <p:attrName>ppt_h</p:attrName>
                                        </p:attrNameLst>
                                      </p:cBhvr>
                                      <p:tavLst>
                                        <p:tav tm="0">
                                          <p:val>
                                            <p:fltVal val="0"/>
                                          </p:val>
                                        </p:tav>
                                        <p:tav tm="100000">
                                          <p:val>
                                            <p:strVal val="#ppt_h"/>
                                          </p:val>
                                        </p:tav>
                                      </p:tavLst>
                                    </p:anim>
                                    <p:animEffect transition="in" filter="fade">
                                      <p:cBhvr>
                                        <p:cTn id="106" dur="500"/>
                                        <p:tgtEl>
                                          <p:spTgt spid="66"/>
                                        </p:tgtEl>
                                      </p:cBhvr>
                                    </p:animEffect>
                                  </p:childTnLst>
                                </p:cTn>
                              </p:par>
                            </p:childTnLst>
                          </p:cTn>
                        </p:par>
                        <p:par>
                          <p:cTn id="107" fill="hold">
                            <p:stCondLst>
                              <p:cond delay="8000"/>
                            </p:stCondLst>
                            <p:childTnLst>
                              <p:par>
                                <p:cTn id="108" presetID="53" presetClass="entr" presetSubtype="16" fill="hold" grpId="0" nodeType="afterEffect">
                                  <p:stCondLst>
                                    <p:cond delay="0"/>
                                  </p:stCondLst>
                                  <p:childTnLst>
                                    <p:set>
                                      <p:cBhvr>
                                        <p:cTn id="109" dur="1" fill="hold">
                                          <p:stCondLst>
                                            <p:cond delay="0"/>
                                          </p:stCondLst>
                                        </p:cTn>
                                        <p:tgtEl>
                                          <p:spTgt spid="3"/>
                                        </p:tgtEl>
                                        <p:attrNameLst>
                                          <p:attrName>style.visibility</p:attrName>
                                        </p:attrNameLst>
                                      </p:cBhvr>
                                      <p:to>
                                        <p:strVal val="visible"/>
                                      </p:to>
                                    </p:set>
                                    <p:anim calcmode="lin" valueType="num">
                                      <p:cBhvr>
                                        <p:cTn id="110" dur="500" fill="hold"/>
                                        <p:tgtEl>
                                          <p:spTgt spid="3"/>
                                        </p:tgtEl>
                                        <p:attrNameLst>
                                          <p:attrName>ppt_w</p:attrName>
                                        </p:attrNameLst>
                                      </p:cBhvr>
                                      <p:tavLst>
                                        <p:tav tm="0">
                                          <p:val>
                                            <p:fltVal val="0"/>
                                          </p:val>
                                        </p:tav>
                                        <p:tav tm="100000">
                                          <p:val>
                                            <p:strVal val="#ppt_w"/>
                                          </p:val>
                                        </p:tav>
                                      </p:tavLst>
                                    </p:anim>
                                    <p:anim calcmode="lin" valueType="num">
                                      <p:cBhvr>
                                        <p:cTn id="111" dur="500" fill="hold"/>
                                        <p:tgtEl>
                                          <p:spTgt spid="3"/>
                                        </p:tgtEl>
                                        <p:attrNameLst>
                                          <p:attrName>ppt_h</p:attrName>
                                        </p:attrNameLst>
                                      </p:cBhvr>
                                      <p:tavLst>
                                        <p:tav tm="0">
                                          <p:val>
                                            <p:fltVal val="0"/>
                                          </p:val>
                                        </p:tav>
                                        <p:tav tm="100000">
                                          <p:val>
                                            <p:strVal val="#ppt_h"/>
                                          </p:val>
                                        </p:tav>
                                      </p:tavLst>
                                    </p:anim>
                                    <p:animEffect transition="in" filter="fade">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1" nodeType="clickEffect">
                                  <p:stCondLst>
                                    <p:cond delay="0"/>
                                  </p:stCondLst>
                                  <p:childTnLst>
                                    <p:anim calcmode="lin" valueType="num">
                                      <p:cBhvr>
                                        <p:cTn id="116" dur="500"/>
                                        <p:tgtEl>
                                          <p:spTgt spid="60"/>
                                        </p:tgtEl>
                                        <p:attrNameLst>
                                          <p:attrName>ppt_w</p:attrName>
                                        </p:attrNameLst>
                                      </p:cBhvr>
                                      <p:tavLst>
                                        <p:tav tm="0">
                                          <p:val>
                                            <p:strVal val="ppt_w"/>
                                          </p:val>
                                        </p:tav>
                                        <p:tav tm="100000">
                                          <p:val>
                                            <p:fltVal val="0"/>
                                          </p:val>
                                        </p:tav>
                                      </p:tavLst>
                                    </p:anim>
                                    <p:anim calcmode="lin" valueType="num">
                                      <p:cBhvr>
                                        <p:cTn id="117" dur="500"/>
                                        <p:tgtEl>
                                          <p:spTgt spid="60"/>
                                        </p:tgtEl>
                                        <p:attrNameLst>
                                          <p:attrName>ppt_h</p:attrName>
                                        </p:attrNameLst>
                                      </p:cBhvr>
                                      <p:tavLst>
                                        <p:tav tm="0">
                                          <p:val>
                                            <p:strVal val="ppt_h"/>
                                          </p:val>
                                        </p:tav>
                                        <p:tav tm="100000">
                                          <p:val>
                                            <p:fltVal val="0"/>
                                          </p:val>
                                        </p:tav>
                                      </p:tavLst>
                                    </p:anim>
                                    <p:animEffect transition="out" filter="fade">
                                      <p:cBhvr>
                                        <p:cTn id="118" dur="500"/>
                                        <p:tgtEl>
                                          <p:spTgt spid="60"/>
                                        </p:tgtEl>
                                      </p:cBhvr>
                                    </p:animEffect>
                                    <p:set>
                                      <p:cBhvr>
                                        <p:cTn id="119" dur="1" fill="hold">
                                          <p:stCondLst>
                                            <p:cond delay="499"/>
                                          </p:stCondLst>
                                        </p:cTn>
                                        <p:tgtEl>
                                          <p:spTgt spid="60"/>
                                        </p:tgtEl>
                                        <p:attrNameLst>
                                          <p:attrName>style.visibility</p:attrName>
                                        </p:attrNameLst>
                                      </p:cBhvr>
                                      <p:to>
                                        <p:strVal val="hidden"/>
                                      </p:to>
                                    </p:set>
                                  </p:childTnLst>
                                </p:cTn>
                              </p:par>
                              <p:par>
                                <p:cTn id="120" presetID="53" presetClass="exit" presetSubtype="32" fill="hold" grpId="1" nodeType="withEffect">
                                  <p:stCondLst>
                                    <p:cond delay="0"/>
                                  </p:stCondLst>
                                  <p:childTnLst>
                                    <p:anim calcmode="lin" valueType="num">
                                      <p:cBhvr>
                                        <p:cTn id="121" dur="500"/>
                                        <p:tgtEl>
                                          <p:spTgt spid="62"/>
                                        </p:tgtEl>
                                        <p:attrNameLst>
                                          <p:attrName>ppt_w</p:attrName>
                                        </p:attrNameLst>
                                      </p:cBhvr>
                                      <p:tavLst>
                                        <p:tav tm="0">
                                          <p:val>
                                            <p:strVal val="ppt_w"/>
                                          </p:val>
                                        </p:tav>
                                        <p:tav tm="100000">
                                          <p:val>
                                            <p:fltVal val="0"/>
                                          </p:val>
                                        </p:tav>
                                      </p:tavLst>
                                    </p:anim>
                                    <p:anim calcmode="lin" valueType="num">
                                      <p:cBhvr>
                                        <p:cTn id="122" dur="500"/>
                                        <p:tgtEl>
                                          <p:spTgt spid="62"/>
                                        </p:tgtEl>
                                        <p:attrNameLst>
                                          <p:attrName>ppt_h</p:attrName>
                                        </p:attrNameLst>
                                      </p:cBhvr>
                                      <p:tavLst>
                                        <p:tav tm="0">
                                          <p:val>
                                            <p:strVal val="ppt_h"/>
                                          </p:val>
                                        </p:tav>
                                        <p:tav tm="100000">
                                          <p:val>
                                            <p:fltVal val="0"/>
                                          </p:val>
                                        </p:tav>
                                      </p:tavLst>
                                    </p:anim>
                                    <p:animEffect transition="out" filter="fade">
                                      <p:cBhvr>
                                        <p:cTn id="123" dur="500"/>
                                        <p:tgtEl>
                                          <p:spTgt spid="62"/>
                                        </p:tgtEl>
                                      </p:cBhvr>
                                    </p:animEffect>
                                    <p:set>
                                      <p:cBhvr>
                                        <p:cTn id="124" dur="1" fill="hold">
                                          <p:stCondLst>
                                            <p:cond delay="499"/>
                                          </p:stCondLst>
                                        </p:cTn>
                                        <p:tgtEl>
                                          <p:spTgt spid="62"/>
                                        </p:tgtEl>
                                        <p:attrNameLst>
                                          <p:attrName>style.visibility</p:attrName>
                                        </p:attrNameLst>
                                      </p:cBhvr>
                                      <p:to>
                                        <p:strVal val="hidden"/>
                                      </p:to>
                                    </p:set>
                                  </p:childTnLst>
                                </p:cTn>
                              </p:par>
                              <p:par>
                                <p:cTn id="125" presetID="53" presetClass="exit" presetSubtype="32" fill="hold" grpId="1" nodeType="withEffect">
                                  <p:stCondLst>
                                    <p:cond delay="0"/>
                                  </p:stCondLst>
                                  <p:childTnLst>
                                    <p:anim calcmode="lin" valueType="num">
                                      <p:cBhvr>
                                        <p:cTn id="126" dur="500"/>
                                        <p:tgtEl>
                                          <p:spTgt spid="63"/>
                                        </p:tgtEl>
                                        <p:attrNameLst>
                                          <p:attrName>ppt_w</p:attrName>
                                        </p:attrNameLst>
                                      </p:cBhvr>
                                      <p:tavLst>
                                        <p:tav tm="0">
                                          <p:val>
                                            <p:strVal val="ppt_w"/>
                                          </p:val>
                                        </p:tav>
                                        <p:tav tm="100000">
                                          <p:val>
                                            <p:fltVal val="0"/>
                                          </p:val>
                                        </p:tav>
                                      </p:tavLst>
                                    </p:anim>
                                    <p:anim calcmode="lin" valueType="num">
                                      <p:cBhvr>
                                        <p:cTn id="127" dur="500"/>
                                        <p:tgtEl>
                                          <p:spTgt spid="63"/>
                                        </p:tgtEl>
                                        <p:attrNameLst>
                                          <p:attrName>ppt_h</p:attrName>
                                        </p:attrNameLst>
                                      </p:cBhvr>
                                      <p:tavLst>
                                        <p:tav tm="0">
                                          <p:val>
                                            <p:strVal val="ppt_h"/>
                                          </p:val>
                                        </p:tav>
                                        <p:tav tm="100000">
                                          <p:val>
                                            <p:fltVal val="0"/>
                                          </p:val>
                                        </p:tav>
                                      </p:tavLst>
                                    </p:anim>
                                    <p:animEffect transition="out" filter="fade">
                                      <p:cBhvr>
                                        <p:cTn id="128" dur="500"/>
                                        <p:tgtEl>
                                          <p:spTgt spid="63"/>
                                        </p:tgtEl>
                                      </p:cBhvr>
                                    </p:animEffect>
                                    <p:set>
                                      <p:cBhvr>
                                        <p:cTn id="129" dur="1" fill="hold">
                                          <p:stCondLst>
                                            <p:cond delay="499"/>
                                          </p:stCondLst>
                                        </p:cTn>
                                        <p:tgtEl>
                                          <p:spTgt spid="63"/>
                                        </p:tgtEl>
                                        <p:attrNameLst>
                                          <p:attrName>style.visibility</p:attrName>
                                        </p:attrNameLst>
                                      </p:cBhvr>
                                      <p:to>
                                        <p:strVal val="hidden"/>
                                      </p:to>
                                    </p:set>
                                  </p:childTnLst>
                                </p:cTn>
                              </p:par>
                              <p:par>
                                <p:cTn id="130" presetID="53" presetClass="exit" presetSubtype="32" fill="hold" grpId="1" nodeType="withEffect">
                                  <p:stCondLst>
                                    <p:cond delay="0"/>
                                  </p:stCondLst>
                                  <p:childTnLst>
                                    <p:anim calcmode="lin" valueType="num">
                                      <p:cBhvr>
                                        <p:cTn id="131" dur="500"/>
                                        <p:tgtEl>
                                          <p:spTgt spid="65"/>
                                        </p:tgtEl>
                                        <p:attrNameLst>
                                          <p:attrName>ppt_w</p:attrName>
                                        </p:attrNameLst>
                                      </p:cBhvr>
                                      <p:tavLst>
                                        <p:tav tm="0">
                                          <p:val>
                                            <p:strVal val="ppt_w"/>
                                          </p:val>
                                        </p:tav>
                                        <p:tav tm="100000">
                                          <p:val>
                                            <p:fltVal val="0"/>
                                          </p:val>
                                        </p:tav>
                                      </p:tavLst>
                                    </p:anim>
                                    <p:anim calcmode="lin" valueType="num">
                                      <p:cBhvr>
                                        <p:cTn id="132" dur="500"/>
                                        <p:tgtEl>
                                          <p:spTgt spid="65"/>
                                        </p:tgtEl>
                                        <p:attrNameLst>
                                          <p:attrName>ppt_h</p:attrName>
                                        </p:attrNameLst>
                                      </p:cBhvr>
                                      <p:tavLst>
                                        <p:tav tm="0">
                                          <p:val>
                                            <p:strVal val="ppt_h"/>
                                          </p:val>
                                        </p:tav>
                                        <p:tav tm="100000">
                                          <p:val>
                                            <p:fltVal val="0"/>
                                          </p:val>
                                        </p:tav>
                                      </p:tavLst>
                                    </p:anim>
                                    <p:animEffect transition="out" filter="fade">
                                      <p:cBhvr>
                                        <p:cTn id="133" dur="500"/>
                                        <p:tgtEl>
                                          <p:spTgt spid="65"/>
                                        </p:tgtEl>
                                      </p:cBhvr>
                                    </p:animEffect>
                                    <p:set>
                                      <p:cBhvr>
                                        <p:cTn id="134" dur="1" fill="hold">
                                          <p:stCondLst>
                                            <p:cond delay="499"/>
                                          </p:stCondLst>
                                        </p:cTn>
                                        <p:tgtEl>
                                          <p:spTgt spid="65"/>
                                        </p:tgtEl>
                                        <p:attrNameLst>
                                          <p:attrName>style.visibility</p:attrName>
                                        </p:attrNameLst>
                                      </p:cBhvr>
                                      <p:to>
                                        <p:strVal val="hidden"/>
                                      </p:to>
                                    </p:set>
                                  </p:childTnLst>
                                </p:cTn>
                              </p:par>
                              <p:par>
                                <p:cTn id="135" presetID="53" presetClass="exit" presetSubtype="32" fill="hold" grpId="1" nodeType="withEffect">
                                  <p:stCondLst>
                                    <p:cond delay="0"/>
                                  </p:stCondLst>
                                  <p:childTnLst>
                                    <p:anim calcmode="lin" valueType="num">
                                      <p:cBhvr>
                                        <p:cTn id="136" dur="500"/>
                                        <p:tgtEl>
                                          <p:spTgt spid="58"/>
                                        </p:tgtEl>
                                        <p:attrNameLst>
                                          <p:attrName>ppt_w</p:attrName>
                                        </p:attrNameLst>
                                      </p:cBhvr>
                                      <p:tavLst>
                                        <p:tav tm="0">
                                          <p:val>
                                            <p:strVal val="ppt_w"/>
                                          </p:val>
                                        </p:tav>
                                        <p:tav tm="100000">
                                          <p:val>
                                            <p:fltVal val="0"/>
                                          </p:val>
                                        </p:tav>
                                      </p:tavLst>
                                    </p:anim>
                                    <p:anim calcmode="lin" valueType="num">
                                      <p:cBhvr>
                                        <p:cTn id="137" dur="500"/>
                                        <p:tgtEl>
                                          <p:spTgt spid="58"/>
                                        </p:tgtEl>
                                        <p:attrNameLst>
                                          <p:attrName>ppt_h</p:attrName>
                                        </p:attrNameLst>
                                      </p:cBhvr>
                                      <p:tavLst>
                                        <p:tav tm="0">
                                          <p:val>
                                            <p:strVal val="ppt_h"/>
                                          </p:val>
                                        </p:tav>
                                        <p:tav tm="100000">
                                          <p:val>
                                            <p:fltVal val="0"/>
                                          </p:val>
                                        </p:tav>
                                      </p:tavLst>
                                    </p:anim>
                                    <p:animEffect transition="out" filter="fade">
                                      <p:cBhvr>
                                        <p:cTn id="138" dur="500"/>
                                        <p:tgtEl>
                                          <p:spTgt spid="58"/>
                                        </p:tgtEl>
                                      </p:cBhvr>
                                    </p:animEffect>
                                    <p:set>
                                      <p:cBhvr>
                                        <p:cTn id="139" dur="1" fill="hold">
                                          <p:stCondLst>
                                            <p:cond delay="499"/>
                                          </p:stCondLst>
                                        </p:cTn>
                                        <p:tgtEl>
                                          <p:spTgt spid="58"/>
                                        </p:tgtEl>
                                        <p:attrNameLst>
                                          <p:attrName>style.visibility</p:attrName>
                                        </p:attrNameLst>
                                      </p:cBhvr>
                                      <p:to>
                                        <p:strVal val="hidden"/>
                                      </p:to>
                                    </p:set>
                                  </p:childTnLst>
                                </p:cTn>
                              </p:par>
                              <p:par>
                                <p:cTn id="140" presetID="53" presetClass="exit" presetSubtype="32" fill="hold" grpId="1" nodeType="withEffect">
                                  <p:stCondLst>
                                    <p:cond delay="0"/>
                                  </p:stCondLst>
                                  <p:childTnLst>
                                    <p:anim calcmode="lin" valueType="num">
                                      <p:cBhvr>
                                        <p:cTn id="141" dur="500"/>
                                        <p:tgtEl>
                                          <p:spTgt spid="59"/>
                                        </p:tgtEl>
                                        <p:attrNameLst>
                                          <p:attrName>ppt_w</p:attrName>
                                        </p:attrNameLst>
                                      </p:cBhvr>
                                      <p:tavLst>
                                        <p:tav tm="0">
                                          <p:val>
                                            <p:strVal val="ppt_w"/>
                                          </p:val>
                                        </p:tav>
                                        <p:tav tm="100000">
                                          <p:val>
                                            <p:fltVal val="0"/>
                                          </p:val>
                                        </p:tav>
                                      </p:tavLst>
                                    </p:anim>
                                    <p:anim calcmode="lin" valueType="num">
                                      <p:cBhvr>
                                        <p:cTn id="142" dur="500"/>
                                        <p:tgtEl>
                                          <p:spTgt spid="59"/>
                                        </p:tgtEl>
                                        <p:attrNameLst>
                                          <p:attrName>ppt_h</p:attrName>
                                        </p:attrNameLst>
                                      </p:cBhvr>
                                      <p:tavLst>
                                        <p:tav tm="0">
                                          <p:val>
                                            <p:strVal val="ppt_h"/>
                                          </p:val>
                                        </p:tav>
                                        <p:tav tm="100000">
                                          <p:val>
                                            <p:fltVal val="0"/>
                                          </p:val>
                                        </p:tav>
                                      </p:tavLst>
                                    </p:anim>
                                    <p:animEffect transition="out" filter="fade">
                                      <p:cBhvr>
                                        <p:cTn id="143" dur="500"/>
                                        <p:tgtEl>
                                          <p:spTgt spid="59"/>
                                        </p:tgtEl>
                                      </p:cBhvr>
                                    </p:animEffect>
                                    <p:set>
                                      <p:cBhvr>
                                        <p:cTn id="144" dur="1" fill="hold">
                                          <p:stCondLst>
                                            <p:cond delay="499"/>
                                          </p:stCondLst>
                                        </p:cTn>
                                        <p:tgtEl>
                                          <p:spTgt spid="59"/>
                                        </p:tgtEl>
                                        <p:attrNameLst>
                                          <p:attrName>style.visibility</p:attrName>
                                        </p:attrNameLst>
                                      </p:cBhvr>
                                      <p:to>
                                        <p:strVal val="hidden"/>
                                      </p:to>
                                    </p:set>
                                  </p:childTnLst>
                                </p:cTn>
                              </p:par>
                              <p:par>
                                <p:cTn id="145" presetID="53" presetClass="exit" presetSubtype="32" fill="hold" grpId="1" nodeType="withEffect">
                                  <p:stCondLst>
                                    <p:cond delay="0"/>
                                  </p:stCondLst>
                                  <p:childTnLst>
                                    <p:anim calcmode="lin" valueType="num">
                                      <p:cBhvr>
                                        <p:cTn id="146" dur="500"/>
                                        <p:tgtEl>
                                          <p:spTgt spid="57"/>
                                        </p:tgtEl>
                                        <p:attrNameLst>
                                          <p:attrName>ppt_w</p:attrName>
                                        </p:attrNameLst>
                                      </p:cBhvr>
                                      <p:tavLst>
                                        <p:tav tm="0">
                                          <p:val>
                                            <p:strVal val="ppt_w"/>
                                          </p:val>
                                        </p:tav>
                                        <p:tav tm="100000">
                                          <p:val>
                                            <p:fltVal val="0"/>
                                          </p:val>
                                        </p:tav>
                                      </p:tavLst>
                                    </p:anim>
                                    <p:anim calcmode="lin" valueType="num">
                                      <p:cBhvr>
                                        <p:cTn id="147" dur="500"/>
                                        <p:tgtEl>
                                          <p:spTgt spid="57"/>
                                        </p:tgtEl>
                                        <p:attrNameLst>
                                          <p:attrName>ppt_h</p:attrName>
                                        </p:attrNameLst>
                                      </p:cBhvr>
                                      <p:tavLst>
                                        <p:tav tm="0">
                                          <p:val>
                                            <p:strVal val="ppt_h"/>
                                          </p:val>
                                        </p:tav>
                                        <p:tav tm="100000">
                                          <p:val>
                                            <p:fltVal val="0"/>
                                          </p:val>
                                        </p:tav>
                                      </p:tavLst>
                                    </p:anim>
                                    <p:animEffect transition="out" filter="fade">
                                      <p:cBhvr>
                                        <p:cTn id="148" dur="500"/>
                                        <p:tgtEl>
                                          <p:spTgt spid="57"/>
                                        </p:tgtEl>
                                      </p:cBhvr>
                                    </p:animEffect>
                                    <p:set>
                                      <p:cBhvr>
                                        <p:cTn id="149" dur="1" fill="hold">
                                          <p:stCondLst>
                                            <p:cond delay="499"/>
                                          </p:stCondLst>
                                        </p:cTn>
                                        <p:tgtEl>
                                          <p:spTgt spid="57"/>
                                        </p:tgtEl>
                                        <p:attrNameLst>
                                          <p:attrName>style.visibility</p:attrName>
                                        </p:attrNameLst>
                                      </p:cBhvr>
                                      <p:to>
                                        <p:strVal val="hidden"/>
                                      </p:to>
                                    </p:set>
                                  </p:childTnLst>
                                </p:cTn>
                              </p:par>
                              <p:par>
                                <p:cTn id="150" presetID="53" presetClass="exit" presetSubtype="32" fill="hold" grpId="1" nodeType="withEffect">
                                  <p:stCondLst>
                                    <p:cond delay="0"/>
                                  </p:stCondLst>
                                  <p:childTnLst>
                                    <p:anim calcmode="lin" valueType="num">
                                      <p:cBhvr>
                                        <p:cTn id="151" dur="500"/>
                                        <p:tgtEl>
                                          <p:spTgt spid="56"/>
                                        </p:tgtEl>
                                        <p:attrNameLst>
                                          <p:attrName>ppt_w</p:attrName>
                                        </p:attrNameLst>
                                      </p:cBhvr>
                                      <p:tavLst>
                                        <p:tav tm="0">
                                          <p:val>
                                            <p:strVal val="ppt_w"/>
                                          </p:val>
                                        </p:tav>
                                        <p:tav tm="100000">
                                          <p:val>
                                            <p:fltVal val="0"/>
                                          </p:val>
                                        </p:tav>
                                      </p:tavLst>
                                    </p:anim>
                                    <p:anim calcmode="lin" valueType="num">
                                      <p:cBhvr>
                                        <p:cTn id="152" dur="500"/>
                                        <p:tgtEl>
                                          <p:spTgt spid="56"/>
                                        </p:tgtEl>
                                        <p:attrNameLst>
                                          <p:attrName>ppt_h</p:attrName>
                                        </p:attrNameLst>
                                      </p:cBhvr>
                                      <p:tavLst>
                                        <p:tav tm="0">
                                          <p:val>
                                            <p:strVal val="ppt_h"/>
                                          </p:val>
                                        </p:tav>
                                        <p:tav tm="100000">
                                          <p:val>
                                            <p:fltVal val="0"/>
                                          </p:val>
                                        </p:tav>
                                      </p:tavLst>
                                    </p:anim>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53" presetClass="exit" presetSubtype="32" fill="hold" grpId="1" nodeType="withEffect">
                                  <p:stCondLst>
                                    <p:cond delay="0"/>
                                  </p:stCondLst>
                                  <p:childTnLst>
                                    <p:anim calcmode="lin" valueType="num">
                                      <p:cBhvr>
                                        <p:cTn id="156" dur="500"/>
                                        <p:tgtEl>
                                          <p:spTgt spid="66"/>
                                        </p:tgtEl>
                                        <p:attrNameLst>
                                          <p:attrName>ppt_w</p:attrName>
                                        </p:attrNameLst>
                                      </p:cBhvr>
                                      <p:tavLst>
                                        <p:tav tm="0">
                                          <p:val>
                                            <p:strVal val="ppt_w"/>
                                          </p:val>
                                        </p:tav>
                                        <p:tav tm="100000">
                                          <p:val>
                                            <p:fltVal val="0"/>
                                          </p:val>
                                        </p:tav>
                                      </p:tavLst>
                                    </p:anim>
                                    <p:anim calcmode="lin" valueType="num">
                                      <p:cBhvr>
                                        <p:cTn id="157" dur="500"/>
                                        <p:tgtEl>
                                          <p:spTgt spid="66"/>
                                        </p:tgtEl>
                                        <p:attrNameLst>
                                          <p:attrName>ppt_h</p:attrName>
                                        </p:attrNameLst>
                                      </p:cBhvr>
                                      <p:tavLst>
                                        <p:tav tm="0">
                                          <p:val>
                                            <p:strVal val="ppt_h"/>
                                          </p:val>
                                        </p:tav>
                                        <p:tav tm="100000">
                                          <p:val>
                                            <p:fltVal val="0"/>
                                          </p:val>
                                        </p:tav>
                                      </p:tavLst>
                                    </p:anim>
                                    <p:animEffect transition="out" filter="fade">
                                      <p:cBhvr>
                                        <p:cTn id="158" dur="500"/>
                                        <p:tgtEl>
                                          <p:spTgt spid="66"/>
                                        </p:tgtEl>
                                      </p:cBhvr>
                                    </p:animEffect>
                                    <p:set>
                                      <p:cBhvr>
                                        <p:cTn id="159" dur="1" fill="hold">
                                          <p:stCondLst>
                                            <p:cond delay="499"/>
                                          </p:stCondLst>
                                        </p:cTn>
                                        <p:tgtEl>
                                          <p:spTgt spid="66"/>
                                        </p:tgtEl>
                                        <p:attrNameLst>
                                          <p:attrName>style.visibility</p:attrName>
                                        </p:attrNameLst>
                                      </p:cBhvr>
                                      <p:to>
                                        <p:strVal val="hidden"/>
                                      </p:to>
                                    </p:set>
                                  </p:childTnLst>
                                </p:cTn>
                              </p:par>
                              <p:par>
                                <p:cTn id="160" presetID="53" presetClass="exit" presetSubtype="32" fill="hold" grpId="1" nodeType="withEffect">
                                  <p:stCondLst>
                                    <p:cond delay="0"/>
                                  </p:stCondLst>
                                  <p:childTnLst>
                                    <p:anim calcmode="lin" valueType="num">
                                      <p:cBhvr>
                                        <p:cTn id="161" dur="500"/>
                                        <p:tgtEl>
                                          <p:spTgt spid="67"/>
                                        </p:tgtEl>
                                        <p:attrNameLst>
                                          <p:attrName>ppt_w</p:attrName>
                                        </p:attrNameLst>
                                      </p:cBhvr>
                                      <p:tavLst>
                                        <p:tav tm="0">
                                          <p:val>
                                            <p:strVal val="ppt_w"/>
                                          </p:val>
                                        </p:tav>
                                        <p:tav tm="100000">
                                          <p:val>
                                            <p:fltVal val="0"/>
                                          </p:val>
                                        </p:tav>
                                      </p:tavLst>
                                    </p:anim>
                                    <p:anim calcmode="lin" valueType="num">
                                      <p:cBhvr>
                                        <p:cTn id="162" dur="500"/>
                                        <p:tgtEl>
                                          <p:spTgt spid="67"/>
                                        </p:tgtEl>
                                        <p:attrNameLst>
                                          <p:attrName>ppt_h</p:attrName>
                                        </p:attrNameLst>
                                      </p:cBhvr>
                                      <p:tavLst>
                                        <p:tav tm="0">
                                          <p:val>
                                            <p:strVal val="ppt_h"/>
                                          </p:val>
                                        </p:tav>
                                        <p:tav tm="100000">
                                          <p:val>
                                            <p:fltVal val="0"/>
                                          </p:val>
                                        </p:tav>
                                      </p:tavLst>
                                    </p:anim>
                                    <p:animEffect transition="out" filter="fade">
                                      <p:cBhvr>
                                        <p:cTn id="163" dur="500"/>
                                        <p:tgtEl>
                                          <p:spTgt spid="67"/>
                                        </p:tgtEl>
                                      </p:cBhvr>
                                    </p:animEffect>
                                    <p:set>
                                      <p:cBhvr>
                                        <p:cTn id="164" dur="1" fill="hold">
                                          <p:stCondLst>
                                            <p:cond delay="499"/>
                                          </p:stCondLst>
                                        </p:cTn>
                                        <p:tgtEl>
                                          <p:spTgt spid="67"/>
                                        </p:tgtEl>
                                        <p:attrNameLst>
                                          <p:attrName>style.visibility</p:attrName>
                                        </p:attrNameLst>
                                      </p:cBhvr>
                                      <p:to>
                                        <p:strVal val="hidden"/>
                                      </p:to>
                                    </p:set>
                                  </p:childTnLst>
                                </p:cTn>
                              </p:par>
                              <p:par>
                                <p:cTn id="165" presetID="53" presetClass="exit" presetSubtype="32" fill="hold" grpId="1" nodeType="withEffect">
                                  <p:stCondLst>
                                    <p:cond delay="0"/>
                                  </p:stCondLst>
                                  <p:childTnLst>
                                    <p:anim calcmode="lin" valueType="num">
                                      <p:cBhvr>
                                        <p:cTn id="166" dur="500"/>
                                        <p:tgtEl>
                                          <p:spTgt spid="68"/>
                                        </p:tgtEl>
                                        <p:attrNameLst>
                                          <p:attrName>ppt_w</p:attrName>
                                        </p:attrNameLst>
                                      </p:cBhvr>
                                      <p:tavLst>
                                        <p:tav tm="0">
                                          <p:val>
                                            <p:strVal val="ppt_w"/>
                                          </p:val>
                                        </p:tav>
                                        <p:tav tm="100000">
                                          <p:val>
                                            <p:fltVal val="0"/>
                                          </p:val>
                                        </p:tav>
                                      </p:tavLst>
                                    </p:anim>
                                    <p:anim calcmode="lin" valueType="num">
                                      <p:cBhvr>
                                        <p:cTn id="167" dur="500"/>
                                        <p:tgtEl>
                                          <p:spTgt spid="68"/>
                                        </p:tgtEl>
                                        <p:attrNameLst>
                                          <p:attrName>ppt_h</p:attrName>
                                        </p:attrNameLst>
                                      </p:cBhvr>
                                      <p:tavLst>
                                        <p:tav tm="0">
                                          <p:val>
                                            <p:strVal val="ppt_h"/>
                                          </p:val>
                                        </p:tav>
                                        <p:tav tm="100000">
                                          <p:val>
                                            <p:fltVal val="0"/>
                                          </p:val>
                                        </p:tav>
                                      </p:tavLst>
                                    </p:anim>
                                    <p:animEffect transition="out" filter="fade">
                                      <p:cBhvr>
                                        <p:cTn id="168" dur="500"/>
                                        <p:tgtEl>
                                          <p:spTgt spid="68"/>
                                        </p:tgtEl>
                                      </p:cBhvr>
                                    </p:animEffect>
                                    <p:set>
                                      <p:cBhvr>
                                        <p:cTn id="169" dur="1" fill="hold">
                                          <p:stCondLst>
                                            <p:cond delay="499"/>
                                          </p:stCondLst>
                                        </p:cTn>
                                        <p:tgtEl>
                                          <p:spTgt spid="68"/>
                                        </p:tgtEl>
                                        <p:attrNameLst>
                                          <p:attrName>style.visibility</p:attrName>
                                        </p:attrNameLst>
                                      </p:cBhvr>
                                      <p:to>
                                        <p:strVal val="hidden"/>
                                      </p:to>
                                    </p:set>
                                  </p:childTnLst>
                                </p:cTn>
                              </p:par>
                              <p:par>
                                <p:cTn id="170" presetID="53" presetClass="exit" presetSubtype="32" fill="hold" grpId="1" nodeType="withEffect">
                                  <p:stCondLst>
                                    <p:cond delay="0"/>
                                  </p:stCondLst>
                                  <p:childTnLst>
                                    <p:anim calcmode="lin" valueType="num">
                                      <p:cBhvr>
                                        <p:cTn id="171" dur="500"/>
                                        <p:tgtEl>
                                          <p:spTgt spid="77"/>
                                        </p:tgtEl>
                                        <p:attrNameLst>
                                          <p:attrName>ppt_w</p:attrName>
                                        </p:attrNameLst>
                                      </p:cBhvr>
                                      <p:tavLst>
                                        <p:tav tm="0">
                                          <p:val>
                                            <p:strVal val="ppt_w"/>
                                          </p:val>
                                        </p:tav>
                                        <p:tav tm="100000">
                                          <p:val>
                                            <p:fltVal val="0"/>
                                          </p:val>
                                        </p:tav>
                                      </p:tavLst>
                                    </p:anim>
                                    <p:anim calcmode="lin" valueType="num">
                                      <p:cBhvr>
                                        <p:cTn id="172" dur="500"/>
                                        <p:tgtEl>
                                          <p:spTgt spid="77"/>
                                        </p:tgtEl>
                                        <p:attrNameLst>
                                          <p:attrName>ppt_h</p:attrName>
                                        </p:attrNameLst>
                                      </p:cBhvr>
                                      <p:tavLst>
                                        <p:tav tm="0">
                                          <p:val>
                                            <p:strVal val="ppt_h"/>
                                          </p:val>
                                        </p:tav>
                                        <p:tav tm="100000">
                                          <p:val>
                                            <p:fltVal val="0"/>
                                          </p:val>
                                        </p:tav>
                                      </p:tavLst>
                                    </p:anim>
                                    <p:animEffect transition="out" filter="fade">
                                      <p:cBhvr>
                                        <p:cTn id="173" dur="500"/>
                                        <p:tgtEl>
                                          <p:spTgt spid="77"/>
                                        </p:tgtEl>
                                      </p:cBhvr>
                                    </p:animEffect>
                                    <p:set>
                                      <p:cBhvr>
                                        <p:cTn id="174" dur="1" fill="hold">
                                          <p:stCondLst>
                                            <p:cond delay="499"/>
                                          </p:stCondLst>
                                        </p:cTn>
                                        <p:tgtEl>
                                          <p:spTgt spid="77"/>
                                        </p:tgtEl>
                                        <p:attrNameLst>
                                          <p:attrName>style.visibility</p:attrName>
                                        </p:attrNameLst>
                                      </p:cBhvr>
                                      <p:to>
                                        <p:strVal val="hidden"/>
                                      </p:to>
                                    </p:set>
                                  </p:childTnLst>
                                </p:cTn>
                              </p:par>
                              <p:par>
                                <p:cTn id="175" presetID="53" presetClass="exit" presetSubtype="32" fill="hold" grpId="1" nodeType="withEffect">
                                  <p:stCondLst>
                                    <p:cond delay="0"/>
                                  </p:stCondLst>
                                  <p:childTnLst>
                                    <p:anim calcmode="lin" valueType="num">
                                      <p:cBhvr>
                                        <p:cTn id="176" dur="500"/>
                                        <p:tgtEl>
                                          <p:spTgt spid="78"/>
                                        </p:tgtEl>
                                        <p:attrNameLst>
                                          <p:attrName>ppt_w</p:attrName>
                                        </p:attrNameLst>
                                      </p:cBhvr>
                                      <p:tavLst>
                                        <p:tav tm="0">
                                          <p:val>
                                            <p:strVal val="ppt_w"/>
                                          </p:val>
                                        </p:tav>
                                        <p:tav tm="100000">
                                          <p:val>
                                            <p:fltVal val="0"/>
                                          </p:val>
                                        </p:tav>
                                      </p:tavLst>
                                    </p:anim>
                                    <p:anim calcmode="lin" valueType="num">
                                      <p:cBhvr>
                                        <p:cTn id="177" dur="500"/>
                                        <p:tgtEl>
                                          <p:spTgt spid="78"/>
                                        </p:tgtEl>
                                        <p:attrNameLst>
                                          <p:attrName>ppt_h</p:attrName>
                                        </p:attrNameLst>
                                      </p:cBhvr>
                                      <p:tavLst>
                                        <p:tav tm="0">
                                          <p:val>
                                            <p:strVal val="ppt_h"/>
                                          </p:val>
                                        </p:tav>
                                        <p:tav tm="100000">
                                          <p:val>
                                            <p:fltVal val="0"/>
                                          </p:val>
                                        </p:tav>
                                      </p:tavLst>
                                    </p:anim>
                                    <p:animEffect transition="out" filter="fade">
                                      <p:cBhvr>
                                        <p:cTn id="178" dur="500"/>
                                        <p:tgtEl>
                                          <p:spTgt spid="78"/>
                                        </p:tgtEl>
                                      </p:cBhvr>
                                    </p:animEffect>
                                    <p:set>
                                      <p:cBhvr>
                                        <p:cTn id="179" dur="1" fill="hold">
                                          <p:stCondLst>
                                            <p:cond delay="499"/>
                                          </p:stCondLst>
                                        </p:cTn>
                                        <p:tgtEl>
                                          <p:spTgt spid="78"/>
                                        </p:tgtEl>
                                        <p:attrNameLst>
                                          <p:attrName>style.visibility</p:attrName>
                                        </p:attrNameLst>
                                      </p:cBhvr>
                                      <p:to>
                                        <p:strVal val="hidden"/>
                                      </p:to>
                                    </p:set>
                                  </p:childTnLst>
                                </p:cTn>
                              </p:par>
                              <p:par>
                                <p:cTn id="180" presetID="53" presetClass="exit" presetSubtype="32" fill="hold" grpId="1" nodeType="withEffect">
                                  <p:stCondLst>
                                    <p:cond delay="0"/>
                                  </p:stCondLst>
                                  <p:childTnLst>
                                    <p:anim calcmode="lin" valueType="num">
                                      <p:cBhvr>
                                        <p:cTn id="181" dur="500"/>
                                        <p:tgtEl>
                                          <p:spTgt spid="79"/>
                                        </p:tgtEl>
                                        <p:attrNameLst>
                                          <p:attrName>ppt_w</p:attrName>
                                        </p:attrNameLst>
                                      </p:cBhvr>
                                      <p:tavLst>
                                        <p:tav tm="0">
                                          <p:val>
                                            <p:strVal val="ppt_w"/>
                                          </p:val>
                                        </p:tav>
                                        <p:tav tm="100000">
                                          <p:val>
                                            <p:fltVal val="0"/>
                                          </p:val>
                                        </p:tav>
                                      </p:tavLst>
                                    </p:anim>
                                    <p:anim calcmode="lin" valueType="num">
                                      <p:cBhvr>
                                        <p:cTn id="182" dur="500"/>
                                        <p:tgtEl>
                                          <p:spTgt spid="79"/>
                                        </p:tgtEl>
                                        <p:attrNameLst>
                                          <p:attrName>ppt_h</p:attrName>
                                        </p:attrNameLst>
                                      </p:cBhvr>
                                      <p:tavLst>
                                        <p:tav tm="0">
                                          <p:val>
                                            <p:strVal val="ppt_h"/>
                                          </p:val>
                                        </p:tav>
                                        <p:tav tm="100000">
                                          <p:val>
                                            <p:fltVal val="0"/>
                                          </p:val>
                                        </p:tav>
                                      </p:tavLst>
                                    </p:anim>
                                    <p:animEffect transition="out" filter="fade">
                                      <p:cBhvr>
                                        <p:cTn id="183" dur="500"/>
                                        <p:tgtEl>
                                          <p:spTgt spid="79"/>
                                        </p:tgtEl>
                                      </p:cBhvr>
                                    </p:animEffect>
                                    <p:set>
                                      <p:cBhvr>
                                        <p:cTn id="184" dur="1" fill="hold">
                                          <p:stCondLst>
                                            <p:cond delay="499"/>
                                          </p:stCondLst>
                                        </p:cTn>
                                        <p:tgtEl>
                                          <p:spTgt spid="79"/>
                                        </p:tgtEl>
                                        <p:attrNameLst>
                                          <p:attrName>style.visibility</p:attrName>
                                        </p:attrNameLst>
                                      </p:cBhvr>
                                      <p:to>
                                        <p:strVal val="hidden"/>
                                      </p:to>
                                    </p:set>
                                  </p:childTnLst>
                                </p:cTn>
                              </p:par>
                              <p:par>
                                <p:cTn id="185" presetID="53" presetClass="exit" presetSubtype="32" fill="hold" grpId="1" nodeType="withEffect">
                                  <p:stCondLst>
                                    <p:cond delay="0"/>
                                  </p:stCondLst>
                                  <p:childTnLst>
                                    <p:anim calcmode="lin" valueType="num">
                                      <p:cBhvr>
                                        <p:cTn id="186" dur="500"/>
                                        <p:tgtEl>
                                          <p:spTgt spid="80"/>
                                        </p:tgtEl>
                                        <p:attrNameLst>
                                          <p:attrName>ppt_w</p:attrName>
                                        </p:attrNameLst>
                                      </p:cBhvr>
                                      <p:tavLst>
                                        <p:tav tm="0">
                                          <p:val>
                                            <p:strVal val="ppt_w"/>
                                          </p:val>
                                        </p:tav>
                                        <p:tav tm="100000">
                                          <p:val>
                                            <p:fltVal val="0"/>
                                          </p:val>
                                        </p:tav>
                                      </p:tavLst>
                                    </p:anim>
                                    <p:anim calcmode="lin" valueType="num">
                                      <p:cBhvr>
                                        <p:cTn id="187" dur="500"/>
                                        <p:tgtEl>
                                          <p:spTgt spid="80"/>
                                        </p:tgtEl>
                                        <p:attrNameLst>
                                          <p:attrName>ppt_h</p:attrName>
                                        </p:attrNameLst>
                                      </p:cBhvr>
                                      <p:tavLst>
                                        <p:tav tm="0">
                                          <p:val>
                                            <p:strVal val="ppt_h"/>
                                          </p:val>
                                        </p:tav>
                                        <p:tav tm="100000">
                                          <p:val>
                                            <p:fltVal val="0"/>
                                          </p:val>
                                        </p:tav>
                                      </p:tavLst>
                                    </p:anim>
                                    <p:animEffect transition="out" filter="fade">
                                      <p:cBhvr>
                                        <p:cTn id="188" dur="500"/>
                                        <p:tgtEl>
                                          <p:spTgt spid="80"/>
                                        </p:tgtEl>
                                      </p:cBhvr>
                                    </p:animEffect>
                                    <p:set>
                                      <p:cBhvr>
                                        <p:cTn id="189" dur="1" fill="hold">
                                          <p:stCondLst>
                                            <p:cond delay="499"/>
                                          </p:stCondLst>
                                        </p:cTn>
                                        <p:tgtEl>
                                          <p:spTgt spid="80"/>
                                        </p:tgtEl>
                                        <p:attrNameLst>
                                          <p:attrName>style.visibility</p:attrName>
                                        </p:attrNameLst>
                                      </p:cBhvr>
                                      <p:to>
                                        <p:strVal val="hidden"/>
                                      </p:to>
                                    </p:set>
                                  </p:childTnLst>
                                </p:cTn>
                              </p:par>
                              <p:par>
                                <p:cTn id="190" presetID="53" presetClass="exit" presetSubtype="32" fill="hold" grpId="1" nodeType="withEffect">
                                  <p:stCondLst>
                                    <p:cond delay="0"/>
                                  </p:stCondLst>
                                  <p:childTnLst>
                                    <p:anim calcmode="lin" valueType="num">
                                      <p:cBhvr>
                                        <p:cTn id="191" dur="500"/>
                                        <p:tgtEl>
                                          <p:spTgt spid="81"/>
                                        </p:tgtEl>
                                        <p:attrNameLst>
                                          <p:attrName>ppt_w</p:attrName>
                                        </p:attrNameLst>
                                      </p:cBhvr>
                                      <p:tavLst>
                                        <p:tav tm="0">
                                          <p:val>
                                            <p:strVal val="ppt_w"/>
                                          </p:val>
                                        </p:tav>
                                        <p:tav tm="100000">
                                          <p:val>
                                            <p:fltVal val="0"/>
                                          </p:val>
                                        </p:tav>
                                      </p:tavLst>
                                    </p:anim>
                                    <p:anim calcmode="lin" valueType="num">
                                      <p:cBhvr>
                                        <p:cTn id="192" dur="500"/>
                                        <p:tgtEl>
                                          <p:spTgt spid="81"/>
                                        </p:tgtEl>
                                        <p:attrNameLst>
                                          <p:attrName>ppt_h</p:attrName>
                                        </p:attrNameLst>
                                      </p:cBhvr>
                                      <p:tavLst>
                                        <p:tav tm="0">
                                          <p:val>
                                            <p:strVal val="ppt_h"/>
                                          </p:val>
                                        </p:tav>
                                        <p:tav tm="100000">
                                          <p:val>
                                            <p:fltVal val="0"/>
                                          </p:val>
                                        </p:tav>
                                      </p:tavLst>
                                    </p:anim>
                                    <p:animEffect transition="out" filter="fade">
                                      <p:cBhvr>
                                        <p:cTn id="193" dur="500"/>
                                        <p:tgtEl>
                                          <p:spTgt spid="81"/>
                                        </p:tgtEl>
                                      </p:cBhvr>
                                    </p:animEffect>
                                    <p:set>
                                      <p:cBhvr>
                                        <p:cTn id="194"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6" grpId="1" animBg="1"/>
      <p:bldP spid="67" grpId="0" animBg="1"/>
      <p:bldP spid="67" grpId="1" animBg="1"/>
      <p:bldP spid="68" grpId="0" animBg="1"/>
      <p:bldP spid="68"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0" grpId="0" animBg="1"/>
      <p:bldP spid="60" grpId="1" animBg="1"/>
      <p:bldP spid="62" grpId="0" animBg="1"/>
      <p:bldP spid="62" grpId="1" animBg="1"/>
      <p:bldP spid="63" grpId="0" animBg="1"/>
      <p:bldP spid="63" grpId="1" animBg="1"/>
      <p:bldP spid="65" grpId="0" animBg="1"/>
      <p:bldP spid="65" grpId="1" animBg="1"/>
      <p:bldP spid="58" grpId="0" animBg="1"/>
      <p:bldP spid="58" grpId="1" animBg="1"/>
      <p:bldP spid="59" grpId="0" animBg="1"/>
      <p:bldP spid="59" grpId="1" animBg="1"/>
      <p:bldP spid="57" grpId="0" animBg="1"/>
      <p:bldP spid="57" grpId="1" animBg="1"/>
      <p:bldP spid="56" grpId="0" animBg="1"/>
      <p:bldP spid="56" grpId="1"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正方形/長方形 103">
            <a:extLst>
              <a:ext uri="{FF2B5EF4-FFF2-40B4-BE49-F238E27FC236}">
                <a16:creationId xmlns:a16="http://schemas.microsoft.com/office/drawing/2014/main" id="{A20BF9FE-0A6C-BD41-9287-728C607E4255}"/>
              </a:ext>
            </a:extLst>
          </p:cNvPr>
          <p:cNvSpPr/>
          <p:nvPr/>
        </p:nvSpPr>
        <p:spPr>
          <a:xfrm>
            <a:off x="700303" y="1225592"/>
            <a:ext cx="7734599" cy="166059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正方形/長方形 102">
            <a:extLst>
              <a:ext uri="{FF2B5EF4-FFF2-40B4-BE49-F238E27FC236}">
                <a16:creationId xmlns:a16="http://schemas.microsoft.com/office/drawing/2014/main" id="{25A72B09-575A-1344-9725-33B74406B37A}"/>
              </a:ext>
            </a:extLst>
          </p:cNvPr>
          <p:cNvSpPr/>
          <p:nvPr/>
        </p:nvSpPr>
        <p:spPr>
          <a:xfrm>
            <a:off x="2194569" y="3071281"/>
            <a:ext cx="4767538" cy="1064758"/>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正方形/長方形 100">
            <a:extLst>
              <a:ext uri="{FF2B5EF4-FFF2-40B4-BE49-F238E27FC236}">
                <a16:creationId xmlns:a16="http://schemas.microsoft.com/office/drawing/2014/main" id="{116C54A1-1C6F-CA42-9E05-6AB5B26B5541}"/>
              </a:ext>
            </a:extLst>
          </p:cNvPr>
          <p:cNvSpPr/>
          <p:nvPr/>
        </p:nvSpPr>
        <p:spPr>
          <a:xfrm>
            <a:off x="2194569" y="5396346"/>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正方形/長方形 101">
            <a:extLst>
              <a:ext uri="{FF2B5EF4-FFF2-40B4-BE49-F238E27FC236}">
                <a16:creationId xmlns:a16="http://schemas.microsoft.com/office/drawing/2014/main" id="{3ADBFB43-161F-3246-B5B2-30688A2CAB55}"/>
              </a:ext>
            </a:extLst>
          </p:cNvPr>
          <p:cNvSpPr/>
          <p:nvPr/>
        </p:nvSpPr>
        <p:spPr>
          <a:xfrm>
            <a:off x="2194570" y="4232035"/>
            <a:ext cx="4767538" cy="106475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D3911AF5-3B68-E047-A0E0-5811B9FD7C73}"/>
              </a:ext>
            </a:extLst>
          </p:cNvPr>
          <p:cNvPicPr>
            <a:picLocks noChangeAspect="1"/>
          </p:cNvPicPr>
          <p:nvPr/>
        </p:nvPicPr>
        <p:blipFill>
          <a:blip r:embed="rId2"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857631" y="5948356"/>
            <a:ext cx="393957" cy="393957"/>
          </a:xfrm>
          <a:prstGeom prst="rect">
            <a:avLst/>
          </a:prstGeom>
        </p:spPr>
      </p:pic>
      <p:pic>
        <p:nvPicPr>
          <p:cNvPr id="47" name="図 46">
            <a:extLst>
              <a:ext uri="{FF2B5EF4-FFF2-40B4-BE49-F238E27FC236}">
                <a16:creationId xmlns:a16="http://schemas.microsoft.com/office/drawing/2014/main" id="{9135DBB5-2915-C442-A69F-1F3CCD71DB6D}"/>
              </a:ext>
            </a:extLst>
          </p:cNvPr>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462951" y="6034885"/>
            <a:ext cx="421690" cy="421690"/>
          </a:xfrm>
          <a:prstGeom prst="rect">
            <a:avLst/>
          </a:prstGeom>
        </p:spPr>
      </p:pic>
      <p:sp>
        <p:nvSpPr>
          <p:cNvPr id="2" name="タイトル 1">
            <a:extLst>
              <a:ext uri="{FF2B5EF4-FFF2-40B4-BE49-F238E27FC236}">
                <a16:creationId xmlns:a16="http://schemas.microsoft.com/office/drawing/2014/main" id="{DA1E4350-4BCC-DA4D-9590-A65BF2C64EDC}"/>
              </a:ext>
            </a:extLst>
          </p:cNvPr>
          <p:cNvSpPr>
            <a:spLocks noGrp="1"/>
          </p:cNvSpPr>
          <p:nvPr>
            <p:ph type="title"/>
          </p:nvPr>
        </p:nvSpPr>
        <p:spPr>
          <a:xfrm>
            <a:off x="457200" y="274638"/>
            <a:ext cx="8686800" cy="416221"/>
          </a:xfrm>
        </p:spPr>
        <p:txBody>
          <a:bodyPr/>
          <a:lstStyle/>
          <a:p>
            <a:r>
              <a:rPr kumimoji="1" lang="ja-JP" altLang="en-US"/>
              <a:t>モビリティの高いコンテナ</a:t>
            </a:r>
          </a:p>
        </p:txBody>
      </p:sp>
      <p:sp>
        <p:nvSpPr>
          <p:cNvPr id="3" name="スライド番号プレースホルダー 2">
            <a:extLst>
              <a:ext uri="{FF2B5EF4-FFF2-40B4-BE49-F238E27FC236}">
                <a16:creationId xmlns:a16="http://schemas.microsoft.com/office/drawing/2014/main" id="{B6541E02-40B9-AF44-BB5B-C6690B0B300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21</a:t>
            </a:fld>
            <a:endParaRPr kumimoji="1" lang="ja-JP" altLang="en-US"/>
          </a:p>
        </p:txBody>
      </p:sp>
      <p:grpSp>
        <p:nvGrpSpPr>
          <p:cNvPr id="4" name="図形グループ 100">
            <a:extLst>
              <a:ext uri="{FF2B5EF4-FFF2-40B4-BE49-F238E27FC236}">
                <a16:creationId xmlns:a16="http://schemas.microsoft.com/office/drawing/2014/main" id="{CE27E8E2-3115-D14D-923C-19071ADAEC31}"/>
              </a:ext>
            </a:extLst>
          </p:cNvPr>
          <p:cNvGrpSpPr/>
          <p:nvPr/>
        </p:nvGrpSpPr>
        <p:grpSpPr>
          <a:xfrm>
            <a:off x="4295301" y="6000608"/>
            <a:ext cx="324650" cy="265447"/>
            <a:chOff x="-62676" y="3965594"/>
            <a:chExt cx="679541" cy="593816"/>
          </a:xfrm>
        </p:grpSpPr>
        <p:sp>
          <p:nvSpPr>
            <p:cNvPr id="5" name="角丸四角形 4">
              <a:extLst>
                <a:ext uri="{FF2B5EF4-FFF2-40B4-BE49-F238E27FC236}">
                  <a16:creationId xmlns:a16="http://schemas.microsoft.com/office/drawing/2014/main" id="{1185D9BE-6A5B-B84B-AB97-40F9AEFF1723}"/>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a:extLst>
                <a:ext uri="{FF2B5EF4-FFF2-40B4-BE49-F238E27FC236}">
                  <a16:creationId xmlns:a16="http://schemas.microsoft.com/office/drawing/2014/main" id="{D9C83143-E30F-A14B-968B-634BB296B9C2}"/>
                </a:ext>
              </a:extLst>
            </p:cNvPr>
            <p:cNvPicPr>
              <a:picLocks noChangeAspect="1"/>
            </p:cNvPicPr>
            <p:nvPr/>
          </p:nvPicPr>
          <p:blipFill>
            <a:blip r:embed="rId4"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 name="図形グループ 103">
            <a:extLst>
              <a:ext uri="{FF2B5EF4-FFF2-40B4-BE49-F238E27FC236}">
                <a16:creationId xmlns:a16="http://schemas.microsoft.com/office/drawing/2014/main" id="{F7CC3AED-A57C-844E-8D35-A67BCCB940E4}"/>
              </a:ext>
            </a:extLst>
          </p:cNvPr>
          <p:cNvGrpSpPr/>
          <p:nvPr/>
        </p:nvGrpSpPr>
        <p:grpSpPr>
          <a:xfrm>
            <a:off x="4262340" y="5820846"/>
            <a:ext cx="203710" cy="404575"/>
            <a:chOff x="1140657" y="4229811"/>
            <a:chExt cx="341289" cy="550466"/>
          </a:xfrm>
        </p:grpSpPr>
        <p:sp>
          <p:nvSpPr>
            <p:cNvPr id="8" name="角丸四角形 7">
              <a:extLst>
                <a:ext uri="{FF2B5EF4-FFF2-40B4-BE49-F238E27FC236}">
                  <a16:creationId xmlns:a16="http://schemas.microsoft.com/office/drawing/2014/main" id="{6BC7D254-A406-BC40-AA11-4A63CC7131C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9686F59B-327C-9F4A-AC2D-223EBBACECB2}"/>
                </a:ext>
              </a:extLst>
            </p:cNvPr>
            <p:cNvPicPr>
              <a:picLocks noChangeAspect="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0" name="図形グループ 107">
            <a:extLst>
              <a:ext uri="{FF2B5EF4-FFF2-40B4-BE49-F238E27FC236}">
                <a16:creationId xmlns:a16="http://schemas.microsoft.com/office/drawing/2014/main" id="{C84020A1-7A30-9B4A-B417-A12697E2EF18}"/>
              </a:ext>
            </a:extLst>
          </p:cNvPr>
          <p:cNvGrpSpPr/>
          <p:nvPr/>
        </p:nvGrpSpPr>
        <p:grpSpPr>
          <a:xfrm>
            <a:off x="4636485" y="5961661"/>
            <a:ext cx="269638" cy="317989"/>
            <a:chOff x="6373788" y="4940591"/>
            <a:chExt cx="499492" cy="545661"/>
          </a:xfrm>
        </p:grpSpPr>
        <p:sp>
          <p:nvSpPr>
            <p:cNvPr id="11" name="角丸四角形 10">
              <a:extLst>
                <a:ext uri="{FF2B5EF4-FFF2-40B4-BE49-F238E27FC236}">
                  <a16:creationId xmlns:a16="http://schemas.microsoft.com/office/drawing/2014/main" id="{910C0165-9B78-B840-A6BB-CACA1D82CAB7}"/>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92F1096B-4DF4-E740-A401-C4E6E51E2961}"/>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角丸四角形 12">
              <a:extLst>
                <a:ext uri="{FF2B5EF4-FFF2-40B4-BE49-F238E27FC236}">
                  <a16:creationId xmlns:a16="http://schemas.microsoft.com/office/drawing/2014/main" id="{3AF788B8-9840-364B-9D31-157537BDE53E}"/>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4" name="図 13">
            <a:extLst>
              <a:ext uri="{FF2B5EF4-FFF2-40B4-BE49-F238E27FC236}">
                <a16:creationId xmlns:a16="http://schemas.microsoft.com/office/drawing/2014/main" id="{9C91776D-9AC3-A449-BC3D-C39710DB923D}"/>
              </a:ext>
            </a:extLst>
          </p:cNvPr>
          <p:cNvPicPr>
            <a:picLocks noChangeAspect="1"/>
          </p:cNvPicPr>
          <p:nvPr/>
        </p:nvPicPr>
        <p:blipFill>
          <a:blip r:embed="rId6"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3521135" y="5678348"/>
            <a:ext cx="479373" cy="479373"/>
          </a:xfrm>
          <a:prstGeom prst="rect">
            <a:avLst/>
          </a:prstGeom>
        </p:spPr>
      </p:pic>
      <p:grpSp>
        <p:nvGrpSpPr>
          <p:cNvPr id="15" name="図形グループ 114">
            <a:extLst>
              <a:ext uri="{FF2B5EF4-FFF2-40B4-BE49-F238E27FC236}">
                <a16:creationId xmlns:a16="http://schemas.microsoft.com/office/drawing/2014/main" id="{B7969CB4-1027-9547-AFDE-427CAA9C6ABE}"/>
              </a:ext>
            </a:extLst>
          </p:cNvPr>
          <p:cNvGrpSpPr/>
          <p:nvPr/>
        </p:nvGrpSpPr>
        <p:grpSpPr>
          <a:xfrm>
            <a:off x="5047111" y="5842991"/>
            <a:ext cx="351043" cy="416882"/>
            <a:chOff x="921147" y="2673903"/>
            <a:chExt cx="2035043" cy="2195257"/>
          </a:xfrm>
        </p:grpSpPr>
        <p:sp>
          <p:nvSpPr>
            <p:cNvPr id="16" name="台形 15">
              <a:extLst>
                <a:ext uri="{FF2B5EF4-FFF2-40B4-BE49-F238E27FC236}">
                  <a16:creationId xmlns:a16="http://schemas.microsoft.com/office/drawing/2014/main" id="{94DCA067-6A56-F149-8DAC-1492594CD567}"/>
                </a:ext>
              </a:extLst>
            </p:cNvPr>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7040A293-29D1-E345-A7F6-4B8FFFC90F70}"/>
                </a:ext>
              </a:extLst>
            </p:cNvPr>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8" name="図形グループ 117">
              <a:extLst>
                <a:ext uri="{FF2B5EF4-FFF2-40B4-BE49-F238E27FC236}">
                  <a16:creationId xmlns:a16="http://schemas.microsoft.com/office/drawing/2014/main" id="{BA401E31-095E-024E-9E52-0C841C143D78}"/>
                </a:ext>
              </a:extLst>
            </p:cNvPr>
            <p:cNvGrpSpPr/>
            <p:nvPr/>
          </p:nvGrpSpPr>
          <p:grpSpPr>
            <a:xfrm rot="18523230">
              <a:off x="289583" y="3305467"/>
              <a:ext cx="1602719" cy="339591"/>
              <a:chOff x="1084045" y="2295821"/>
              <a:chExt cx="1399064" cy="288032"/>
            </a:xfrm>
          </p:grpSpPr>
          <p:grpSp>
            <p:nvGrpSpPr>
              <p:cNvPr id="23" name="図形グループ 122">
                <a:extLst>
                  <a:ext uri="{FF2B5EF4-FFF2-40B4-BE49-F238E27FC236}">
                    <a16:creationId xmlns:a16="http://schemas.microsoft.com/office/drawing/2014/main" id="{0AE653C0-7B75-B44B-8B5D-D5D0F702E720}"/>
                  </a:ext>
                </a:extLst>
              </p:cNvPr>
              <p:cNvGrpSpPr/>
              <p:nvPr/>
            </p:nvGrpSpPr>
            <p:grpSpPr>
              <a:xfrm>
                <a:off x="1084045" y="2295821"/>
                <a:ext cx="1399064" cy="288032"/>
                <a:chOff x="531457" y="2456892"/>
                <a:chExt cx="1399064" cy="288032"/>
              </a:xfrm>
            </p:grpSpPr>
            <p:sp>
              <p:nvSpPr>
                <p:cNvPr id="25" name="正方形/長方形 24">
                  <a:extLst>
                    <a:ext uri="{FF2B5EF4-FFF2-40B4-BE49-F238E27FC236}">
                      <a16:creationId xmlns:a16="http://schemas.microsoft.com/office/drawing/2014/main" id="{740E81CB-F330-6E44-B569-FA0ED2D8C459}"/>
                    </a:ext>
                  </a:extLst>
                </p:cNvPr>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a:extLst>
                    <a:ext uri="{FF2B5EF4-FFF2-40B4-BE49-F238E27FC236}">
                      <a16:creationId xmlns:a16="http://schemas.microsoft.com/office/drawing/2014/main" id="{3DBA66D7-46C2-504F-9586-064107FEAE97}"/>
                    </a:ext>
                  </a:extLst>
                </p:cNvPr>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4" name="円/楕円 23">
                <a:extLst>
                  <a:ext uri="{FF2B5EF4-FFF2-40B4-BE49-F238E27FC236}">
                    <a16:creationId xmlns:a16="http://schemas.microsoft.com/office/drawing/2014/main" id="{74D781D7-BE80-F84D-9D4B-CB206F96D561}"/>
                  </a:ext>
                </a:extLst>
              </p:cNvPr>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9" name="円/楕円 18">
              <a:extLst>
                <a:ext uri="{FF2B5EF4-FFF2-40B4-BE49-F238E27FC236}">
                  <a16:creationId xmlns:a16="http://schemas.microsoft.com/office/drawing/2014/main" id="{57CECA03-EB3F-294F-961E-D0327FAEDB2D}"/>
                </a:ext>
              </a:extLst>
            </p:cNvPr>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71609B9B-32B3-074E-8CA6-ED488B1D00C4}"/>
                </a:ext>
              </a:extLst>
            </p:cNvPr>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5A7501C-53EF-054E-BB2C-F83F599B0C65}"/>
                </a:ext>
              </a:extLst>
            </p:cNvPr>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台形 21">
              <a:extLst>
                <a:ext uri="{FF2B5EF4-FFF2-40B4-BE49-F238E27FC236}">
                  <a16:creationId xmlns:a16="http://schemas.microsoft.com/office/drawing/2014/main" id="{0BFDCC3F-4465-5449-9E5D-BDAAB50A9BE8}"/>
                </a:ext>
              </a:extLst>
            </p:cNvPr>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図形グループ 96">
            <a:extLst>
              <a:ext uri="{FF2B5EF4-FFF2-40B4-BE49-F238E27FC236}">
                <a16:creationId xmlns:a16="http://schemas.microsoft.com/office/drawing/2014/main" id="{CFB5B036-5F92-BC43-BEF1-8CC3439040EC}"/>
              </a:ext>
            </a:extLst>
          </p:cNvPr>
          <p:cNvGrpSpPr/>
          <p:nvPr/>
        </p:nvGrpSpPr>
        <p:grpSpPr>
          <a:xfrm>
            <a:off x="4514882" y="5834667"/>
            <a:ext cx="115615" cy="261494"/>
            <a:chOff x="5118100" y="4941610"/>
            <a:chExt cx="190500" cy="405090"/>
          </a:xfrm>
        </p:grpSpPr>
        <p:sp>
          <p:nvSpPr>
            <p:cNvPr id="28" name="正方形/長方形 27">
              <a:extLst>
                <a:ext uri="{FF2B5EF4-FFF2-40B4-BE49-F238E27FC236}">
                  <a16:creationId xmlns:a16="http://schemas.microsoft.com/office/drawing/2014/main" id="{623A0779-46BF-A44C-9933-FA14CF757F0E}"/>
                </a:ext>
              </a:extLst>
            </p:cNvPr>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96DD2DFD-0948-E14D-8C84-866CA3AADA78}"/>
                </a:ext>
              </a:extLst>
            </p:cNvPr>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0F6BAADE-DD43-AB4D-AAB0-349727555B43}"/>
                </a:ext>
              </a:extLst>
            </p:cNvPr>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1" name="正方形/長方形 30">
            <a:extLst>
              <a:ext uri="{FF2B5EF4-FFF2-40B4-BE49-F238E27FC236}">
                <a16:creationId xmlns:a16="http://schemas.microsoft.com/office/drawing/2014/main" id="{CB998BF8-C6B3-E446-AAAE-6BB6A141A9B9}"/>
              </a:ext>
            </a:extLst>
          </p:cNvPr>
          <p:cNvSpPr/>
          <p:nvPr/>
        </p:nvSpPr>
        <p:spPr>
          <a:xfrm>
            <a:off x="3985597" y="578570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D10DEFB3-E0C4-604C-966A-B7CEDEF81693}"/>
              </a:ext>
            </a:extLst>
          </p:cNvPr>
          <p:cNvSpPr/>
          <p:nvPr/>
        </p:nvSpPr>
        <p:spPr>
          <a:xfrm>
            <a:off x="3684475" y="612100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1AE1CD7C-5BE7-3840-88F2-FDC184C3AAC5}"/>
              </a:ext>
            </a:extLst>
          </p:cNvPr>
          <p:cNvSpPr/>
          <p:nvPr/>
        </p:nvSpPr>
        <p:spPr>
          <a:xfrm>
            <a:off x="4051478" y="593751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610C3542-26F6-4146-B1A8-9069C19853BC}"/>
              </a:ext>
            </a:extLst>
          </p:cNvPr>
          <p:cNvSpPr/>
          <p:nvPr/>
        </p:nvSpPr>
        <p:spPr>
          <a:xfrm>
            <a:off x="4700316" y="58411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2C381967-69DE-AB47-9D45-4AA974B21F7A}"/>
              </a:ext>
            </a:extLst>
          </p:cNvPr>
          <p:cNvSpPr/>
          <p:nvPr/>
        </p:nvSpPr>
        <p:spPr>
          <a:xfrm>
            <a:off x="5275566" y="584892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 name="図 35">
            <a:extLst>
              <a:ext uri="{FF2B5EF4-FFF2-40B4-BE49-F238E27FC236}">
                <a16:creationId xmlns:a16="http://schemas.microsoft.com/office/drawing/2014/main" id="{69D12DDB-80DF-7743-BADC-F1F79BDA5821}"/>
              </a:ext>
            </a:extLst>
          </p:cNvPr>
          <p:cNvPicPr>
            <a:picLocks noChangeAspect="1"/>
          </p:cNvPicPr>
          <p:nvPr/>
        </p:nvPicPr>
        <p:blipFill>
          <a:blip r:embed="rId7">
            <a:clrChange>
              <a:clrFrom>
                <a:srgbClr val="FFFFFF"/>
              </a:clrFrom>
              <a:clrTo>
                <a:srgbClr val="FFFFFF">
                  <a:alpha val="0"/>
                </a:srgbClr>
              </a:clrTo>
            </a:clrChange>
            <a:grayscl/>
          </a:blip>
          <a:stretch>
            <a:fillRect/>
          </a:stretch>
        </p:blipFill>
        <p:spPr>
          <a:xfrm>
            <a:off x="4099353" y="4340601"/>
            <a:ext cx="952500" cy="952500"/>
          </a:xfrm>
          <a:prstGeom prst="rect">
            <a:avLst/>
          </a:prstGeom>
          <a:effectLst>
            <a:outerShdw blurRad="50800" dist="38100" dir="2700000" algn="tl" rotWithShape="0">
              <a:prstClr val="black">
                <a:alpha val="40000"/>
              </a:prstClr>
            </a:outerShdw>
          </a:effectLst>
        </p:spPr>
      </p:pic>
      <p:pic>
        <p:nvPicPr>
          <p:cNvPr id="37" name="図 36">
            <a:extLst>
              <a:ext uri="{FF2B5EF4-FFF2-40B4-BE49-F238E27FC236}">
                <a16:creationId xmlns:a16="http://schemas.microsoft.com/office/drawing/2014/main" id="{3115BF21-C280-7F4F-9351-3C42DB2BAD11}"/>
              </a:ext>
            </a:extLst>
          </p:cNvPr>
          <p:cNvPicPr>
            <a:picLocks noChangeAspect="1"/>
          </p:cNvPicPr>
          <p:nvPr/>
        </p:nvPicPr>
        <p:blipFill>
          <a:blip r:embed="rId8">
            <a:grayscl/>
          </a:blip>
          <a:stretch>
            <a:fillRect/>
          </a:stretch>
        </p:blipFill>
        <p:spPr>
          <a:xfrm>
            <a:off x="4046955" y="3071281"/>
            <a:ext cx="1064758" cy="1064758"/>
          </a:xfrm>
          <a:prstGeom prst="rect">
            <a:avLst/>
          </a:prstGeom>
          <a:effectLst>
            <a:outerShdw blurRad="50800" dist="38100" dir="2700000" algn="tl" rotWithShape="0">
              <a:prstClr val="black">
                <a:alpha val="40000"/>
              </a:prstClr>
            </a:outerShdw>
          </a:effectLst>
        </p:spPr>
      </p:pic>
      <p:pic>
        <p:nvPicPr>
          <p:cNvPr id="38" name="図 37">
            <a:extLst>
              <a:ext uri="{FF2B5EF4-FFF2-40B4-BE49-F238E27FC236}">
                <a16:creationId xmlns:a16="http://schemas.microsoft.com/office/drawing/2014/main" id="{813D1B51-FEE9-4747-893E-A89FF397F31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19820" y="1506786"/>
            <a:ext cx="1820685" cy="1207996"/>
          </a:xfrm>
          <a:prstGeom prst="rect">
            <a:avLst/>
          </a:prstGeom>
          <a:effectLst>
            <a:outerShdw blurRad="50800" dist="38100" dir="2700000" algn="tl" rotWithShape="0">
              <a:prstClr val="black">
                <a:alpha val="40000"/>
              </a:prstClr>
            </a:outerShdw>
          </a:effectLst>
        </p:spPr>
      </p:pic>
      <p:pic>
        <p:nvPicPr>
          <p:cNvPr id="39" name="図 38">
            <a:extLst>
              <a:ext uri="{FF2B5EF4-FFF2-40B4-BE49-F238E27FC236}">
                <a16:creationId xmlns:a16="http://schemas.microsoft.com/office/drawing/2014/main" id="{85514BE4-194A-954F-B417-30117D6293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660419" y="1506786"/>
            <a:ext cx="1820685" cy="1207996"/>
          </a:xfrm>
          <a:prstGeom prst="rect">
            <a:avLst/>
          </a:prstGeom>
          <a:effectLst>
            <a:outerShdw blurRad="50800" dist="38100" dir="2700000" algn="tl" rotWithShape="0">
              <a:prstClr val="black">
                <a:alpha val="40000"/>
              </a:prstClr>
            </a:outerShdw>
          </a:effectLst>
        </p:spPr>
      </p:pic>
      <p:pic>
        <p:nvPicPr>
          <p:cNvPr id="40" name="図 39">
            <a:extLst>
              <a:ext uri="{FF2B5EF4-FFF2-40B4-BE49-F238E27FC236}">
                <a16:creationId xmlns:a16="http://schemas.microsoft.com/office/drawing/2014/main" id="{6FFBBA5B-7667-5943-95CA-A62E8B0DD3F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301018" y="1506786"/>
            <a:ext cx="1820685" cy="1207996"/>
          </a:xfrm>
          <a:prstGeom prst="rect">
            <a:avLst/>
          </a:prstGeom>
          <a:effectLst>
            <a:outerShdw blurRad="50800" dist="38100" dir="2700000" algn="tl" rotWithShape="0">
              <a:prstClr val="black">
                <a:alpha val="40000"/>
              </a:prstClr>
            </a:outerShdw>
          </a:effectLst>
        </p:spPr>
      </p:pic>
      <p:sp>
        <p:nvSpPr>
          <p:cNvPr id="41" name="正方形/長方形 40">
            <a:extLst>
              <a:ext uri="{FF2B5EF4-FFF2-40B4-BE49-F238E27FC236}">
                <a16:creationId xmlns:a16="http://schemas.microsoft.com/office/drawing/2014/main" id="{A18AFFB5-F196-5542-9B6E-172878881B35}"/>
              </a:ext>
            </a:extLst>
          </p:cNvPr>
          <p:cNvSpPr/>
          <p:nvPr/>
        </p:nvSpPr>
        <p:spPr>
          <a:xfrm>
            <a:off x="4856515"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83CA0E2F-BC56-D544-B02D-6CF59FCB0F1E}"/>
              </a:ext>
            </a:extLst>
          </p:cNvPr>
          <p:cNvSpPr/>
          <p:nvPr/>
        </p:nvSpPr>
        <p:spPr>
          <a:xfrm>
            <a:off x="4855003"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a:extLst>
              <a:ext uri="{FF2B5EF4-FFF2-40B4-BE49-F238E27FC236}">
                <a16:creationId xmlns:a16="http://schemas.microsoft.com/office/drawing/2014/main" id="{860B16B4-F3D6-884D-AF03-BADB6B9509BB}"/>
              </a:ext>
            </a:extLst>
          </p:cNvPr>
          <p:cNvSpPr/>
          <p:nvPr/>
        </p:nvSpPr>
        <p:spPr>
          <a:xfrm>
            <a:off x="4856515"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C55ADF50-B7DF-8843-BC6F-761DF77BE11B}"/>
              </a:ext>
            </a:extLst>
          </p:cNvPr>
          <p:cNvSpPr/>
          <p:nvPr/>
        </p:nvSpPr>
        <p:spPr>
          <a:xfrm>
            <a:off x="4310717" y="6019189"/>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8E9DEAC9-416E-CC47-B139-66BEBDFD9954}"/>
              </a:ext>
            </a:extLst>
          </p:cNvPr>
          <p:cNvSpPr/>
          <p:nvPr/>
        </p:nvSpPr>
        <p:spPr>
          <a:xfrm>
            <a:off x="4995797" y="480848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110CA1B7-C769-D149-95E5-F1EED8B82540}"/>
              </a:ext>
            </a:extLst>
          </p:cNvPr>
          <p:cNvSpPr/>
          <p:nvPr/>
        </p:nvSpPr>
        <p:spPr>
          <a:xfrm>
            <a:off x="4994285" y="449656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060B1BA7-2672-0649-B4F1-912F65CACEEB}"/>
              </a:ext>
            </a:extLst>
          </p:cNvPr>
          <p:cNvSpPr/>
          <p:nvPr/>
        </p:nvSpPr>
        <p:spPr>
          <a:xfrm>
            <a:off x="4995797" y="465252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a:extLst>
              <a:ext uri="{FF2B5EF4-FFF2-40B4-BE49-F238E27FC236}">
                <a16:creationId xmlns:a16="http://schemas.microsoft.com/office/drawing/2014/main" id="{75EF3CE4-0F16-1D48-B916-F53225D34A48}"/>
              </a:ext>
            </a:extLst>
          </p:cNvPr>
          <p:cNvSpPr/>
          <p:nvPr/>
        </p:nvSpPr>
        <p:spPr>
          <a:xfrm>
            <a:off x="5152906"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正方形/長方形 52">
            <a:extLst>
              <a:ext uri="{FF2B5EF4-FFF2-40B4-BE49-F238E27FC236}">
                <a16:creationId xmlns:a16="http://schemas.microsoft.com/office/drawing/2014/main" id="{9C204A5D-F38E-5748-8EE6-3AC52A2AC3E0}"/>
              </a:ext>
            </a:extLst>
          </p:cNvPr>
          <p:cNvSpPr/>
          <p:nvPr/>
        </p:nvSpPr>
        <p:spPr>
          <a:xfrm>
            <a:off x="5151394"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50EE03EB-210B-1348-9DE0-518EAE4363A7}"/>
              </a:ext>
            </a:extLst>
          </p:cNvPr>
          <p:cNvSpPr/>
          <p:nvPr/>
        </p:nvSpPr>
        <p:spPr>
          <a:xfrm>
            <a:off x="5152906"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a:extLst>
              <a:ext uri="{FF2B5EF4-FFF2-40B4-BE49-F238E27FC236}">
                <a16:creationId xmlns:a16="http://schemas.microsoft.com/office/drawing/2014/main" id="{4B0DBC8C-4D23-2347-BBEB-8F094DAA8DD9}"/>
              </a:ext>
            </a:extLst>
          </p:cNvPr>
          <p:cNvSpPr/>
          <p:nvPr/>
        </p:nvSpPr>
        <p:spPr>
          <a:xfrm>
            <a:off x="5292188" y="35663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a:extLst>
              <a:ext uri="{FF2B5EF4-FFF2-40B4-BE49-F238E27FC236}">
                <a16:creationId xmlns:a16="http://schemas.microsoft.com/office/drawing/2014/main" id="{8395E3D7-9BBB-EB48-BDA1-ECF42DC88B94}"/>
              </a:ext>
            </a:extLst>
          </p:cNvPr>
          <p:cNvSpPr/>
          <p:nvPr/>
        </p:nvSpPr>
        <p:spPr>
          <a:xfrm>
            <a:off x="5290676" y="325444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a:extLst>
              <a:ext uri="{FF2B5EF4-FFF2-40B4-BE49-F238E27FC236}">
                <a16:creationId xmlns:a16="http://schemas.microsoft.com/office/drawing/2014/main" id="{0D8CE4C4-EE7E-9343-A9C1-9527EDC84DD4}"/>
              </a:ext>
            </a:extLst>
          </p:cNvPr>
          <p:cNvSpPr/>
          <p:nvPr/>
        </p:nvSpPr>
        <p:spPr>
          <a:xfrm>
            <a:off x="5292188" y="34104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a:extLst>
              <a:ext uri="{FF2B5EF4-FFF2-40B4-BE49-F238E27FC236}">
                <a16:creationId xmlns:a16="http://schemas.microsoft.com/office/drawing/2014/main" id="{204290EF-0334-ED45-87D1-5437959067A1}"/>
              </a:ext>
            </a:extLst>
          </p:cNvPr>
          <p:cNvSpPr/>
          <p:nvPr/>
        </p:nvSpPr>
        <p:spPr>
          <a:xfrm>
            <a:off x="5153627"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a:extLst>
              <a:ext uri="{FF2B5EF4-FFF2-40B4-BE49-F238E27FC236}">
                <a16:creationId xmlns:a16="http://schemas.microsoft.com/office/drawing/2014/main" id="{6D35AF95-9344-524C-83A8-BEA3BA776F11}"/>
              </a:ext>
            </a:extLst>
          </p:cNvPr>
          <p:cNvSpPr/>
          <p:nvPr/>
        </p:nvSpPr>
        <p:spPr>
          <a:xfrm>
            <a:off x="5154929"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BC06D95A-8769-0844-8CE1-DFD23B1F2C87}"/>
              </a:ext>
            </a:extLst>
          </p:cNvPr>
          <p:cNvSpPr/>
          <p:nvPr/>
        </p:nvSpPr>
        <p:spPr>
          <a:xfrm>
            <a:off x="5292909" y="3716978"/>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a:extLst>
              <a:ext uri="{FF2B5EF4-FFF2-40B4-BE49-F238E27FC236}">
                <a16:creationId xmlns:a16="http://schemas.microsoft.com/office/drawing/2014/main" id="{3640F45E-AEA4-2C4C-9C31-CFCEDB639B5C}"/>
              </a:ext>
            </a:extLst>
          </p:cNvPr>
          <p:cNvSpPr/>
          <p:nvPr/>
        </p:nvSpPr>
        <p:spPr>
          <a:xfrm>
            <a:off x="5294211" y="3871524"/>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B82BEEF0-0BD7-9742-8791-D16D4EF5499A}"/>
              </a:ext>
            </a:extLst>
          </p:cNvPr>
          <p:cNvSpPr/>
          <p:nvPr/>
        </p:nvSpPr>
        <p:spPr>
          <a:xfrm>
            <a:off x="724762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a:extLst>
              <a:ext uri="{FF2B5EF4-FFF2-40B4-BE49-F238E27FC236}">
                <a16:creationId xmlns:a16="http://schemas.microsoft.com/office/drawing/2014/main" id="{EFA69A88-8D28-F54F-94BC-CAFA2A6B6DCC}"/>
              </a:ext>
            </a:extLst>
          </p:cNvPr>
          <p:cNvSpPr/>
          <p:nvPr/>
        </p:nvSpPr>
        <p:spPr>
          <a:xfrm>
            <a:off x="724610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正方形/長方形 65">
            <a:extLst>
              <a:ext uri="{FF2B5EF4-FFF2-40B4-BE49-F238E27FC236}">
                <a16:creationId xmlns:a16="http://schemas.microsoft.com/office/drawing/2014/main" id="{B0390FD9-D9DA-F04B-9257-69AFE2BB5170}"/>
              </a:ext>
            </a:extLst>
          </p:cNvPr>
          <p:cNvSpPr/>
          <p:nvPr/>
        </p:nvSpPr>
        <p:spPr>
          <a:xfrm>
            <a:off x="724762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a:extLst>
              <a:ext uri="{FF2B5EF4-FFF2-40B4-BE49-F238E27FC236}">
                <a16:creationId xmlns:a16="http://schemas.microsoft.com/office/drawing/2014/main" id="{FAB43AC9-2317-F24F-976A-101C8441427F}"/>
              </a:ext>
            </a:extLst>
          </p:cNvPr>
          <p:cNvSpPr/>
          <p:nvPr/>
        </p:nvSpPr>
        <p:spPr>
          <a:xfrm>
            <a:off x="7386902"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63D4A9CD-375E-1C48-B5B4-34C459E5CE22}"/>
              </a:ext>
            </a:extLst>
          </p:cNvPr>
          <p:cNvSpPr/>
          <p:nvPr/>
        </p:nvSpPr>
        <p:spPr>
          <a:xfrm>
            <a:off x="7385390"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76191AC2-C4A5-FE42-AD46-302A8E9AAEA5}"/>
              </a:ext>
            </a:extLst>
          </p:cNvPr>
          <p:cNvSpPr/>
          <p:nvPr/>
        </p:nvSpPr>
        <p:spPr>
          <a:xfrm>
            <a:off x="7386902"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2239F7B3-A2F1-AE4C-813B-0E6B22B11936}"/>
              </a:ext>
            </a:extLst>
          </p:cNvPr>
          <p:cNvSpPr/>
          <p:nvPr/>
        </p:nvSpPr>
        <p:spPr>
          <a:xfrm>
            <a:off x="696361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C0830A5-7564-BB47-8BD0-E18476CA0C49}"/>
              </a:ext>
            </a:extLst>
          </p:cNvPr>
          <p:cNvSpPr/>
          <p:nvPr/>
        </p:nvSpPr>
        <p:spPr>
          <a:xfrm>
            <a:off x="696210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a:extLst>
              <a:ext uri="{FF2B5EF4-FFF2-40B4-BE49-F238E27FC236}">
                <a16:creationId xmlns:a16="http://schemas.microsoft.com/office/drawing/2014/main" id="{3FA3061D-BE88-8040-B920-819FF0FBF5C7}"/>
              </a:ext>
            </a:extLst>
          </p:cNvPr>
          <p:cNvSpPr/>
          <p:nvPr/>
        </p:nvSpPr>
        <p:spPr>
          <a:xfrm>
            <a:off x="696361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a:extLst>
              <a:ext uri="{FF2B5EF4-FFF2-40B4-BE49-F238E27FC236}">
                <a16:creationId xmlns:a16="http://schemas.microsoft.com/office/drawing/2014/main" id="{C271DE21-4BE1-0547-AADA-C7221C11376C}"/>
              </a:ext>
            </a:extLst>
          </p:cNvPr>
          <p:cNvSpPr/>
          <p:nvPr/>
        </p:nvSpPr>
        <p:spPr>
          <a:xfrm>
            <a:off x="7102900"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9F8F92EC-4F6E-3047-939F-954C48C6AD17}"/>
              </a:ext>
            </a:extLst>
          </p:cNvPr>
          <p:cNvSpPr/>
          <p:nvPr/>
        </p:nvSpPr>
        <p:spPr>
          <a:xfrm>
            <a:off x="7101388"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正方形/長方形 74">
            <a:extLst>
              <a:ext uri="{FF2B5EF4-FFF2-40B4-BE49-F238E27FC236}">
                <a16:creationId xmlns:a16="http://schemas.microsoft.com/office/drawing/2014/main" id="{208D0837-0F45-9F4D-B887-A7DF37234D56}"/>
              </a:ext>
            </a:extLst>
          </p:cNvPr>
          <p:cNvSpPr/>
          <p:nvPr/>
        </p:nvSpPr>
        <p:spPr>
          <a:xfrm>
            <a:off x="7102900"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a:extLst>
              <a:ext uri="{FF2B5EF4-FFF2-40B4-BE49-F238E27FC236}">
                <a16:creationId xmlns:a16="http://schemas.microsoft.com/office/drawing/2014/main" id="{D90C170F-1399-AB47-8D26-0EACAE577A13}"/>
              </a:ext>
            </a:extLst>
          </p:cNvPr>
          <p:cNvSpPr/>
          <p:nvPr/>
        </p:nvSpPr>
        <p:spPr>
          <a:xfrm>
            <a:off x="460211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a:extLst>
              <a:ext uri="{FF2B5EF4-FFF2-40B4-BE49-F238E27FC236}">
                <a16:creationId xmlns:a16="http://schemas.microsoft.com/office/drawing/2014/main" id="{7983123C-2C91-5747-9577-8DD6F9038EFD}"/>
              </a:ext>
            </a:extLst>
          </p:cNvPr>
          <p:cNvSpPr/>
          <p:nvPr/>
        </p:nvSpPr>
        <p:spPr>
          <a:xfrm>
            <a:off x="460060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正方形/長方形 77">
            <a:extLst>
              <a:ext uri="{FF2B5EF4-FFF2-40B4-BE49-F238E27FC236}">
                <a16:creationId xmlns:a16="http://schemas.microsoft.com/office/drawing/2014/main" id="{E240C161-8ABE-4F4D-9693-62694F45A774}"/>
              </a:ext>
            </a:extLst>
          </p:cNvPr>
          <p:cNvSpPr/>
          <p:nvPr/>
        </p:nvSpPr>
        <p:spPr>
          <a:xfrm>
            <a:off x="460211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正方形/長方形 78">
            <a:extLst>
              <a:ext uri="{FF2B5EF4-FFF2-40B4-BE49-F238E27FC236}">
                <a16:creationId xmlns:a16="http://schemas.microsoft.com/office/drawing/2014/main" id="{AD9A2E99-BB84-C849-B4C6-7E266DB661A4}"/>
              </a:ext>
            </a:extLst>
          </p:cNvPr>
          <p:cNvSpPr/>
          <p:nvPr/>
        </p:nvSpPr>
        <p:spPr>
          <a:xfrm>
            <a:off x="4741398"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1EB8E06E-D07C-9144-A37B-199A79A9F10F}"/>
              </a:ext>
            </a:extLst>
          </p:cNvPr>
          <p:cNvSpPr/>
          <p:nvPr/>
        </p:nvSpPr>
        <p:spPr>
          <a:xfrm>
            <a:off x="4739886"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51282DAA-E14C-D344-ADCF-9DB5F445A2B8}"/>
              </a:ext>
            </a:extLst>
          </p:cNvPr>
          <p:cNvSpPr/>
          <p:nvPr/>
        </p:nvSpPr>
        <p:spPr>
          <a:xfrm>
            <a:off x="4741398"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8496D878-20D1-2143-95BE-88A2D3A9DE8A}"/>
              </a:ext>
            </a:extLst>
          </p:cNvPr>
          <p:cNvSpPr/>
          <p:nvPr/>
        </p:nvSpPr>
        <p:spPr>
          <a:xfrm>
            <a:off x="4318114"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正方形/長方形 82">
            <a:extLst>
              <a:ext uri="{FF2B5EF4-FFF2-40B4-BE49-F238E27FC236}">
                <a16:creationId xmlns:a16="http://schemas.microsoft.com/office/drawing/2014/main" id="{0E38158C-A975-3E40-8C9F-11AE894D0FF4}"/>
              </a:ext>
            </a:extLst>
          </p:cNvPr>
          <p:cNvSpPr/>
          <p:nvPr/>
        </p:nvSpPr>
        <p:spPr>
          <a:xfrm>
            <a:off x="4316602"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a:extLst>
              <a:ext uri="{FF2B5EF4-FFF2-40B4-BE49-F238E27FC236}">
                <a16:creationId xmlns:a16="http://schemas.microsoft.com/office/drawing/2014/main" id="{719DDD69-2DC9-1F45-8663-BBE3492BBA85}"/>
              </a:ext>
            </a:extLst>
          </p:cNvPr>
          <p:cNvSpPr/>
          <p:nvPr/>
        </p:nvSpPr>
        <p:spPr>
          <a:xfrm>
            <a:off x="4318114"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a:extLst>
              <a:ext uri="{FF2B5EF4-FFF2-40B4-BE49-F238E27FC236}">
                <a16:creationId xmlns:a16="http://schemas.microsoft.com/office/drawing/2014/main" id="{08371071-4DD9-1840-B93E-5815F83FAD5E}"/>
              </a:ext>
            </a:extLst>
          </p:cNvPr>
          <p:cNvSpPr/>
          <p:nvPr/>
        </p:nvSpPr>
        <p:spPr>
          <a:xfrm>
            <a:off x="4457396" y="2304527"/>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a:extLst>
              <a:ext uri="{FF2B5EF4-FFF2-40B4-BE49-F238E27FC236}">
                <a16:creationId xmlns:a16="http://schemas.microsoft.com/office/drawing/2014/main" id="{921D7BC4-4D18-7540-91A5-575E6EE1EB60}"/>
              </a:ext>
            </a:extLst>
          </p:cNvPr>
          <p:cNvSpPr/>
          <p:nvPr/>
        </p:nvSpPr>
        <p:spPr>
          <a:xfrm>
            <a:off x="4455884" y="1992605"/>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a:extLst>
              <a:ext uri="{FF2B5EF4-FFF2-40B4-BE49-F238E27FC236}">
                <a16:creationId xmlns:a16="http://schemas.microsoft.com/office/drawing/2014/main" id="{68F47A5B-FA69-4A40-A285-18C35A2FCBCD}"/>
              </a:ext>
            </a:extLst>
          </p:cNvPr>
          <p:cNvSpPr/>
          <p:nvPr/>
        </p:nvSpPr>
        <p:spPr>
          <a:xfrm>
            <a:off x="4457396" y="2148566"/>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F35EE511-3BFF-124E-9F86-7B1BBD1EEC84}"/>
              </a:ext>
            </a:extLst>
          </p:cNvPr>
          <p:cNvSpPr/>
          <p:nvPr/>
        </p:nvSpPr>
        <p:spPr>
          <a:xfrm>
            <a:off x="192898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a:extLst>
              <a:ext uri="{FF2B5EF4-FFF2-40B4-BE49-F238E27FC236}">
                <a16:creationId xmlns:a16="http://schemas.microsoft.com/office/drawing/2014/main" id="{6AF748AF-39E5-6D46-B952-29A19B3B51C4}"/>
              </a:ext>
            </a:extLst>
          </p:cNvPr>
          <p:cNvSpPr/>
          <p:nvPr/>
        </p:nvSpPr>
        <p:spPr>
          <a:xfrm>
            <a:off x="192747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a:extLst>
              <a:ext uri="{FF2B5EF4-FFF2-40B4-BE49-F238E27FC236}">
                <a16:creationId xmlns:a16="http://schemas.microsoft.com/office/drawing/2014/main" id="{B79E6412-FE6C-4446-A775-43CC09F87CEF}"/>
              </a:ext>
            </a:extLst>
          </p:cNvPr>
          <p:cNvSpPr/>
          <p:nvPr/>
        </p:nvSpPr>
        <p:spPr>
          <a:xfrm>
            <a:off x="192898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a:extLst>
              <a:ext uri="{FF2B5EF4-FFF2-40B4-BE49-F238E27FC236}">
                <a16:creationId xmlns:a16="http://schemas.microsoft.com/office/drawing/2014/main" id="{16C7C294-44A2-C74B-9495-BB4CEBF43F11}"/>
              </a:ext>
            </a:extLst>
          </p:cNvPr>
          <p:cNvSpPr/>
          <p:nvPr/>
        </p:nvSpPr>
        <p:spPr>
          <a:xfrm>
            <a:off x="2068270"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正方形/長方形 91">
            <a:extLst>
              <a:ext uri="{FF2B5EF4-FFF2-40B4-BE49-F238E27FC236}">
                <a16:creationId xmlns:a16="http://schemas.microsoft.com/office/drawing/2014/main" id="{E14E4D9C-21C1-824C-BF18-D46E82CF97CA}"/>
              </a:ext>
            </a:extLst>
          </p:cNvPr>
          <p:cNvSpPr/>
          <p:nvPr/>
        </p:nvSpPr>
        <p:spPr>
          <a:xfrm>
            <a:off x="2066758"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a:extLst>
              <a:ext uri="{FF2B5EF4-FFF2-40B4-BE49-F238E27FC236}">
                <a16:creationId xmlns:a16="http://schemas.microsoft.com/office/drawing/2014/main" id="{4969DBF2-1E4D-6F4C-8B01-8399DF72FBEF}"/>
              </a:ext>
            </a:extLst>
          </p:cNvPr>
          <p:cNvSpPr/>
          <p:nvPr/>
        </p:nvSpPr>
        <p:spPr>
          <a:xfrm>
            <a:off x="2068270"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a:extLst>
              <a:ext uri="{FF2B5EF4-FFF2-40B4-BE49-F238E27FC236}">
                <a16:creationId xmlns:a16="http://schemas.microsoft.com/office/drawing/2014/main" id="{E962677F-4058-7742-9D97-210E47C2259B}"/>
              </a:ext>
            </a:extLst>
          </p:cNvPr>
          <p:cNvSpPr/>
          <p:nvPr/>
        </p:nvSpPr>
        <p:spPr>
          <a:xfrm>
            <a:off x="1644986"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a:extLst>
              <a:ext uri="{FF2B5EF4-FFF2-40B4-BE49-F238E27FC236}">
                <a16:creationId xmlns:a16="http://schemas.microsoft.com/office/drawing/2014/main" id="{E2EECB69-BD12-B842-A6D9-4E2550976EE3}"/>
              </a:ext>
            </a:extLst>
          </p:cNvPr>
          <p:cNvSpPr/>
          <p:nvPr/>
        </p:nvSpPr>
        <p:spPr>
          <a:xfrm>
            <a:off x="1643474"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a:extLst>
              <a:ext uri="{FF2B5EF4-FFF2-40B4-BE49-F238E27FC236}">
                <a16:creationId xmlns:a16="http://schemas.microsoft.com/office/drawing/2014/main" id="{A1069256-03EB-F549-A10B-FCC396C72020}"/>
              </a:ext>
            </a:extLst>
          </p:cNvPr>
          <p:cNvSpPr/>
          <p:nvPr/>
        </p:nvSpPr>
        <p:spPr>
          <a:xfrm>
            <a:off x="1644986"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正方形/長方形 96">
            <a:extLst>
              <a:ext uri="{FF2B5EF4-FFF2-40B4-BE49-F238E27FC236}">
                <a16:creationId xmlns:a16="http://schemas.microsoft.com/office/drawing/2014/main" id="{B9D2292F-3DD1-B74D-879D-F7047FDB2CBD}"/>
              </a:ext>
            </a:extLst>
          </p:cNvPr>
          <p:cNvSpPr/>
          <p:nvPr/>
        </p:nvSpPr>
        <p:spPr>
          <a:xfrm>
            <a:off x="1784268" y="2301983"/>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正方形/長方形 97">
            <a:extLst>
              <a:ext uri="{FF2B5EF4-FFF2-40B4-BE49-F238E27FC236}">
                <a16:creationId xmlns:a16="http://schemas.microsoft.com/office/drawing/2014/main" id="{E428DBBF-B95C-FF41-A3D9-3C14B0289337}"/>
              </a:ext>
            </a:extLst>
          </p:cNvPr>
          <p:cNvSpPr/>
          <p:nvPr/>
        </p:nvSpPr>
        <p:spPr>
          <a:xfrm>
            <a:off x="1782756" y="1990061"/>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正方形/長方形 98">
            <a:extLst>
              <a:ext uri="{FF2B5EF4-FFF2-40B4-BE49-F238E27FC236}">
                <a16:creationId xmlns:a16="http://schemas.microsoft.com/office/drawing/2014/main" id="{D22D14C2-A6B1-5845-900A-FDF6D9258E9F}"/>
              </a:ext>
            </a:extLst>
          </p:cNvPr>
          <p:cNvSpPr/>
          <p:nvPr/>
        </p:nvSpPr>
        <p:spPr>
          <a:xfrm>
            <a:off x="1784268" y="2146022"/>
            <a:ext cx="112112" cy="9792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テキスト ボックス 104">
            <a:extLst>
              <a:ext uri="{FF2B5EF4-FFF2-40B4-BE49-F238E27FC236}">
                <a16:creationId xmlns:a16="http://schemas.microsoft.com/office/drawing/2014/main" id="{67D08B2B-2709-6949-9AFB-51E09B9A0672}"/>
              </a:ext>
            </a:extLst>
          </p:cNvPr>
          <p:cNvSpPr txBox="1"/>
          <p:nvPr/>
        </p:nvSpPr>
        <p:spPr>
          <a:xfrm>
            <a:off x="2242065" y="5474291"/>
            <a:ext cx="902811" cy="307777"/>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デバイス</a:t>
            </a:r>
          </a:p>
        </p:txBody>
      </p:sp>
      <p:sp>
        <p:nvSpPr>
          <p:cNvPr id="106" name="テキスト ボックス 105">
            <a:extLst>
              <a:ext uri="{FF2B5EF4-FFF2-40B4-BE49-F238E27FC236}">
                <a16:creationId xmlns:a16="http://schemas.microsoft.com/office/drawing/2014/main" id="{0670C2FA-901B-C143-AF3D-D12835C8B104}"/>
              </a:ext>
            </a:extLst>
          </p:cNvPr>
          <p:cNvSpPr txBox="1"/>
          <p:nvPr/>
        </p:nvSpPr>
        <p:spPr>
          <a:xfrm>
            <a:off x="2236674" y="4305563"/>
            <a:ext cx="902811"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エッジ</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4DEFF0D5-D8AC-1A4A-9949-B7D41CFAFEF7}"/>
              </a:ext>
            </a:extLst>
          </p:cNvPr>
          <p:cNvSpPr txBox="1"/>
          <p:nvPr/>
        </p:nvSpPr>
        <p:spPr>
          <a:xfrm>
            <a:off x="2242065" y="3149517"/>
            <a:ext cx="1261884" cy="523220"/>
          </a:xfrm>
          <a:prstGeom prst="rect">
            <a:avLst/>
          </a:prstGeom>
          <a:noFill/>
        </p:spPr>
        <p:txBody>
          <a:bodyPr wrap="none" rtlCol="0">
            <a:spAutoFit/>
          </a:bodyPr>
          <a:lstStyle/>
          <a:p>
            <a:r>
              <a:rPr kumimoji="1" lang="ja-JP" altLang="en-US" sz="1400" b="1">
                <a:solidFill>
                  <a:schemeClr val="accent2">
                    <a:lumMod val="50000"/>
                  </a:schemeClr>
                </a:solidFill>
                <a:latin typeface="Meiryo" panose="020B0604030504040204" pitchFamily="34" charset="-128"/>
                <a:ea typeface="Meiryo" panose="020B0604030504040204" pitchFamily="34" charset="-128"/>
              </a:rPr>
              <a:t>オンプレミス</a:t>
            </a:r>
            <a:endParaRPr lang="en-US" altLang="ja-JP" sz="1400" b="1" dirty="0">
              <a:solidFill>
                <a:schemeClr val="accent2">
                  <a:lumMod val="50000"/>
                </a:schemeClr>
              </a:solidFill>
              <a:latin typeface="Meiryo" panose="020B0604030504040204" pitchFamily="34" charset="-128"/>
              <a:ea typeface="Meiryo" panose="020B0604030504040204" pitchFamily="34" charset="-128"/>
            </a:endParaRPr>
          </a:p>
          <a:p>
            <a:r>
              <a:rPr lang="ja-JP" altLang="en-US" sz="1400" b="1">
                <a:solidFill>
                  <a:schemeClr val="accent2">
                    <a:lumMod val="50000"/>
                  </a:schemeClr>
                </a:solidFill>
                <a:latin typeface="Meiryo" panose="020B0604030504040204" pitchFamily="34" charset="-128"/>
                <a:ea typeface="Meiryo" panose="020B0604030504040204" pitchFamily="34" charset="-128"/>
              </a:rPr>
              <a:t>サーバー</a:t>
            </a:r>
            <a:endParaRPr kumimoji="1" lang="ja-JP" altLang="en-US" sz="1400" b="1">
              <a:solidFill>
                <a:schemeClr val="accent2">
                  <a:lumMod val="50000"/>
                </a:schemeClr>
              </a:solidFill>
              <a:latin typeface="Meiryo" panose="020B0604030504040204" pitchFamily="34" charset="-128"/>
              <a:ea typeface="Meiryo" panose="020B0604030504040204" pitchFamily="34" charset="-128"/>
            </a:endParaRPr>
          </a:p>
        </p:txBody>
      </p:sp>
      <p:sp>
        <p:nvSpPr>
          <p:cNvPr id="108" name="テキスト ボックス 107">
            <a:extLst>
              <a:ext uri="{FF2B5EF4-FFF2-40B4-BE49-F238E27FC236}">
                <a16:creationId xmlns:a16="http://schemas.microsoft.com/office/drawing/2014/main" id="{E06FF04A-EC5D-EB44-86E9-A5D1FA8DD857}"/>
              </a:ext>
            </a:extLst>
          </p:cNvPr>
          <p:cNvSpPr txBox="1"/>
          <p:nvPr/>
        </p:nvSpPr>
        <p:spPr>
          <a:xfrm>
            <a:off x="700303" y="1299220"/>
            <a:ext cx="902811" cy="307777"/>
          </a:xfrm>
          <a:prstGeom prst="rect">
            <a:avLst/>
          </a:prstGeom>
          <a:noFill/>
        </p:spPr>
        <p:txBody>
          <a:bodyPr wrap="none" rtlCol="0">
            <a:spAutoFit/>
          </a:bodyPr>
          <a:lstStyle/>
          <a:p>
            <a:r>
              <a:rPr kumimoji="1" lang="ja-JP" altLang="en-US" sz="1400" b="1">
                <a:solidFill>
                  <a:srgbClr val="002060"/>
                </a:solidFill>
                <a:latin typeface="Meiryo" panose="020B0604030504040204" pitchFamily="34" charset="-128"/>
                <a:ea typeface="Meiryo" panose="020B0604030504040204" pitchFamily="34" charset="-128"/>
              </a:rPr>
              <a:t>クラウド</a:t>
            </a:r>
          </a:p>
        </p:txBody>
      </p:sp>
      <p:sp>
        <p:nvSpPr>
          <p:cNvPr id="109" name="上下矢印 108">
            <a:extLst>
              <a:ext uri="{FF2B5EF4-FFF2-40B4-BE49-F238E27FC236}">
                <a16:creationId xmlns:a16="http://schemas.microsoft.com/office/drawing/2014/main" id="{62CC6B2A-17B0-A148-8DB8-6A627A37652B}"/>
              </a:ext>
            </a:extLst>
          </p:cNvPr>
          <p:cNvSpPr/>
          <p:nvPr/>
        </p:nvSpPr>
        <p:spPr>
          <a:xfrm>
            <a:off x="4415400" y="3989253"/>
            <a:ext cx="313199" cy="464743"/>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上下矢印 109">
            <a:extLst>
              <a:ext uri="{FF2B5EF4-FFF2-40B4-BE49-F238E27FC236}">
                <a16:creationId xmlns:a16="http://schemas.microsoft.com/office/drawing/2014/main" id="{6F9ED937-ABA2-0845-907F-9CC8BB98104A}"/>
              </a:ext>
            </a:extLst>
          </p:cNvPr>
          <p:cNvSpPr/>
          <p:nvPr/>
        </p:nvSpPr>
        <p:spPr>
          <a:xfrm>
            <a:off x="4415400" y="2532912"/>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上下矢印 110">
            <a:extLst>
              <a:ext uri="{FF2B5EF4-FFF2-40B4-BE49-F238E27FC236}">
                <a16:creationId xmlns:a16="http://schemas.microsoft.com/office/drawing/2014/main" id="{1E19656D-5365-5F49-9B88-40DA47ED29B5}"/>
              </a:ext>
            </a:extLst>
          </p:cNvPr>
          <p:cNvSpPr/>
          <p:nvPr/>
        </p:nvSpPr>
        <p:spPr>
          <a:xfrm>
            <a:off x="4415400" y="5205748"/>
            <a:ext cx="313199" cy="58009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上下矢印 111">
            <a:extLst>
              <a:ext uri="{FF2B5EF4-FFF2-40B4-BE49-F238E27FC236}">
                <a16:creationId xmlns:a16="http://schemas.microsoft.com/office/drawing/2014/main" id="{656B36F0-262F-1C41-96B3-2F35DFB45474}"/>
              </a:ext>
            </a:extLst>
          </p:cNvPr>
          <p:cNvSpPr/>
          <p:nvPr/>
        </p:nvSpPr>
        <p:spPr>
          <a:xfrm rot="16200000">
            <a:off x="309258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上下矢印 112">
            <a:extLst>
              <a:ext uri="{FF2B5EF4-FFF2-40B4-BE49-F238E27FC236}">
                <a16:creationId xmlns:a16="http://schemas.microsoft.com/office/drawing/2014/main" id="{F7115DB5-6DD0-5E4C-8397-E805C9317836}"/>
              </a:ext>
            </a:extLst>
          </p:cNvPr>
          <p:cNvSpPr/>
          <p:nvPr/>
        </p:nvSpPr>
        <p:spPr>
          <a:xfrm rot="16200000">
            <a:off x="5734462" y="1886697"/>
            <a:ext cx="313199" cy="648874"/>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上下矢印 113">
            <a:extLst>
              <a:ext uri="{FF2B5EF4-FFF2-40B4-BE49-F238E27FC236}">
                <a16:creationId xmlns:a16="http://schemas.microsoft.com/office/drawing/2014/main" id="{ECCB2E6B-960E-7647-ADCF-8AD7D459B9D2}"/>
              </a:ext>
            </a:extLst>
          </p:cNvPr>
          <p:cNvSpPr/>
          <p:nvPr/>
        </p:nvSpPr>
        <p:spPr>
          <a:xfrm rot="18064598">
            <a:off x="3342118" y="2109539"/>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上下矢印 114">
            <a:extLst>
              <a:ext uri="{FF2B5EF4-FFF2-40B4-BE49-F238E27FC236}">
                <a16:creationId xmlns:a16="http://schemas.microsoft.com/office/drawing/2014/main" id="{3AA06983-6DE3-5345-8353-3E0E1D3E5460}"/>
              </a:ext>
            </a:extLst>
          </p:cNvPr>
          <p:cNvSpPr/>
          <p:nvPr/>
        </p:nvSpPr>
        <p:spPr>
          <a:xfrm rot="3535402" flipH="1">
            <a:off x="5459969" y="2109195"/>
            <a:ext cx="313199" cy="1348261"/>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テキスト ボックス 115">
            <a:extLst>
              <a:ext uri="{FF2B5EF4-FFF2-40B4-BE49-F238E27FC236}">
                <a16:creationId xmlns:a16="http://schemas.microsoft.com/office/drawing/2014/main" id="{56A9990C-8CFB-8944-8E9C-849566F9F9C2}"/>
              </a:ext>
            </a:extLst>
          </p:cNvPr>
          <p:cNvSpPr txBox="1"/>
          <p:nvPr/>
        </p:nvSpPr>
        <p:spPr>
          <a:xfrm>
            <a:off x="513433" y="815726"/>
            <a:ext cx="812434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ハードウェアや</a:t>
            </a:r>
            <a:r>
              <a:rPr lang="en-US" altLang="ja-JP" dirty="0">
                <a:latin typeface="Meiryo" panose="020B0604030504040204" pitchFamily="34" charset="-128"/>
                <a:ea typeface="Meiryo" panose="020B0604030504040204" pitchFamily="34" charset="-128"/>
              </a:rPr>
              <a:t>OS</a:t>
            </a:r>
            <a:r>
              <a:rPr lang="ja-JP" altLang="en-US">
                <a:latin typeface="Meiryo" panose="020B0604030504040204" pitchFamily="34" charset="-128"/>
                <a:ea typeface="Meiryo" panose="020B0604030504040204" pitchFamily="34" charset="-128"/>
              </a:rPr>
              <a:t>に依存することなく</a:t>
            </a:r>
            <a:r>
              <a:rPr kumimoji="1" lang="ja-JP" altLang="en-US">
                <a:latin typeface="Meiryo" panose="020B0604030504040204" pitchFamily="34" charset="-128"/>
                <a:ea typeface="Meiryo" panose="020B0604030504040204" pitchFamily="34" charset="-128"/>
              </a:rPr>
              <a:t>ソフトウェア機能を配置・移動できる</a:t>
            </a:r>
          </a:p>
        </p:txBody>
      </p:sp>
    </p:spTree>
    <p:extLst>
      <p:ext uri="{BB962C8B-B14F-4D97-AF65-F5344CB8AC3E}">
        <p14:creationId xmlns:p14="http://schemas.microsoft.com/office/powerpoint/2010/main" val="17025966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正方形/長方形 307">
            <a:extLst>
              <a:ext uri="{FF2B5EF4-FFF2-40B4-BE49-F238E27FC236}">
                <a16:creationId xmlns:a16="http://schemas.microsoft.com/office/drawing/2014/main" id="{B1845D77-8C7B-5644-BFD4-24A5D76833B2}"/>
              </a:ext>
            </a:extLst>
          </p:cNvPr>
          <p:cNvSpPr/>
          <p:nvPr/>
        </p:nvSpPr>
        <p:spPr>
          <a:xfrm>
            <a:off x="5136250" y="2925233"/>
            <a:ext cx="744787" cy="62295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9" name="正方形/長方形 308">
            <a:extLst>
              <a:ext uri="{FF2B5EF4-FFF2-40B4-BE49-F238E27FC236}">
                <a16:creationId xmlns:a16="http://schemas.microsoft.com/office/drawing/2014/main" id="{C34546C5-EBE4-C845-A1E2-D7ECDB1463A4}"/>
              </a:ext>
            </a:extLst>
          </p:cNvPr>
          <p:cNvSpPr/>
          <p:nvPr/>
        </p:nvSpPr>
        <p:spPr>
          <a:xfrm>
            <a:off x="5366316" y="3794184"/>
            <a:ext cx="744787" cy="815503"/>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0" name="正方形/長方形 309">
            <a:extLst>
              <a:ext uri="{FF2B5EF4-FFF2-40B4-BE49-F238E27FC236}">
                <a16:creationId xmlns:a16="http://schemas.microsoft.com/office/drawing/2014/main" id="{5C85B765-3C13-5A4A-BE53-5A5D8A0E7883}"/>
              </a:ext>
            </a:extLst>
          </p:cNvPr>
          <p:cNvSpPr/>
          <p:nvPr/>
        </p:nvSpPr>
        <p:spPr>
          <a:xfrm>
            <a:off x="7207851" y="3997901"/>
            <a:ext cx="744787" cy="61428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1" name="正方形/長方形 310">
            <a:extLst>
              <a:ext uri="{FF2B5EF4-FFF2-40B4-BE49-F238E27FC236}">
                <a16:creationId xmlns:a16="http://schemas.microsoft.com/office/drawing/2014/main" id="{55C6918F-71FC-F146-A68B-8A02415993F3}"/>
              </a:ext>
            </a:extLst>
          </p:cNvPr>
          <p:cNvSpPr/>
          <p:nvPr/>
        </p:nvSpPr>
        <p:spPr>
          <a:xfrm>
            <a:off x="6291228" y="4048991"/>
            <a:ext cx="744787" cy="56319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正方形/長方形 304">
            <a:extLst>
              <a:ext uri="{FF2B5EF4-FFF2-40B4-BE49-F238E27FC236}">
                <a16:creationId xmlns:a16="http://schemas.microsoft.com/office/drawing/2014/main" id="{B5DDF60F-B219-104E-B929-013564473104}"/>
              </a:ext>
            </a:extLst>
          </p:cNvPr>
          <p:cNvSpPr/>
          <p:nvPr/>
        </p:nvSpPr>
        <p:spPr>
          <a:xfrm>
            <a:off x="7578552" y="2813706"/>
            <a:ext cx="656574" cy="972237"/>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正方形/長方形 303">
            <a:extLst>
              <a:ext uri="{FF2B5EF4-FFF2-40B4-BE49-F238E27FC236}">
                <a16:creationId xmlns:a16="http://schemas.microsoft.com/office/drawing/2014/main" id="{67210034-6C7E-A84D-BE37-1AD225B4809F}"/>
              </a:ext>
            </a:extLst>
          </p:cNvPr>
          <p:cNvSpPr/>
          <p:nvPr/>
        </p:nvSpPr>
        <p:spPr>
          <a:xfrm>
            <a:off x="7306414" y="2030733"/>
            <a:ext cx="633047" cy="677472"/>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4" name="正方形/長方形 1053">
            <a:extLst>
              <a:ext uri="{FF2B5EF4-FFF2-40B4-BE49-F238E27FC236}">
                <a16:creationId xmlns:a16="http://schemas.microsoft.com/office/drawing/2014/main" id="{9CBA5606-28A7-554A-BD4F-8C3049D278D4}"/>
              </a:ext>
            </a:extLst>
          </p:cNvPr>
          <p:cNvSpPr/>
          <p:nvPr/>
        </p:nvSpPr>
        <p:spPr>
          <a:xfrm>
            <a:off x="5554373" y="1673210"/>
            <a:ext cx="744787" cy="733930"/>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正方形/長方形 302">
            <a:extLst>
              <a:ext uri="{FF2B5EF4-FFF2-40B4-BE49-F238E27FC236}">
                <a16:creationId xmlns:a16="http://schemas.microsoft.com/office/drawing/2014/main" id="{83FA8F05-E1FE-1A49-9997-6995EE0C25D9}"/>
              </a:ext>
            </a:extLst>
          </p:cNvPr>
          <p:cNvSpPr/>
          <p:nvPr/>
        </p:nvSpPr>
        <p:spPr>
          <a:xfrm>
            <a:off x="6514907" y="1668809"/>
            <a:ext cx="633047" cy="608536"/>
          </a:xfrm>
          <a:prstGeom prst="rect">
            <a:avLst/>
          </a:prstGeom>
          <a:solidFill>
            <a:schemeClr val="bg1">
              <a:lumMod val="8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9013147-75CA-A749-9697-A42AAE9DC839}"/>
              </a:ext>
            </a:extLst>
          </p:cNvPr>
          <p:cNvSpPr>
            <a:spLocks noGrp="1"/>
          </p:cNvSpPr>
          <p:nvPr>
            <p:ph type="title"/>
          </p:nvPr>
        </p:nvSpPr>
        <p:spPr/>
        <p:txBody>
          <a:bodyPr/>
          <a:lstStyle/>
          <a:p>
            <a:r>
              <a:rPr kumimoji="1" lang="en-US" altLang="ja-JP" dirty="0"/>
              <a:t>Docker</a:t>
            </a:r>
            <a:r>
              <a:rPr kumimoji="1" lang="ja-JP" altLang="en-US"/>
              <a:t>と</a:t>
            </a:r>
            <a:r>
              <a:rPr kumimoji="1" lang="en-US" altLang="ja-JP" dirty="0" err="1"/>
              <a:t>kubernetes</a:t>
            </a:r>
            <a:endParaRPr kumimoji="1" lang="ja-JP" altLang="en-US"/>
          </a:p>
        </p:txBody>
      </p:sp>
      <p:grpSp>
        <p:nvGrpSpPr>
          <p:cNvPr id="9" name="グループ化 8">
            <a:extLst>
              <a:ext uri="{FF2B5EF4-FFF2-40B4-BE49-F238E27FC236}">
                <a16:creationId xmlns:a16="http://schemas.microsoft.com/office/drawing/2014/main" id="{D0E07C31-BCF3-A74B-966A-1DB387305608}"/>
              </a:ext>
            </a:extLst>
          </p:cNvPr>
          <p:cNvGrpSpPr/>
          <p:nvPr/>
        </p:nvGrpSpPr>
        <p:grpSpPr>
          <a:xfrm>
            <a:off x="812800" y="3911601"/>
            <a:ext cx="746369" cy="636953"/>
            <a:chOff x="883138" y="3966308"/>
            <a:chExt cx="746369" cy="636953"/>
          </a:xfrm>
        </p:grpSpPr>
        <p:sp>
          <p:nvSpPr>
            <p:cNvPr id="3" name="直方体 2">
              <a:extLst>
                <a:ext uri="{FF2B5EF4-FFF2-40B4-BE49-F238E27FC236}">
                  <a16:creationId xmlns:a16="http://schemas.microsoft.com/office/drawing/2014/main" id="{21C5B0EA-28A1-4D46-A2F2-7F414689F0F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013698C9-C7BF-484B-9B18-9683A27F3ED1}"/>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角丸四角形 4">
              <a:extLst>
                <a:ext uri="{FF2B5EF4-FFF2-40B4-BE49-F238E27FC236}">
                  <a16:creationId xmlns:a16="http://schemas.microsoft.com/office/drawing/2014/main" id="{44C07CDF-1286-4240-90EF-45ECF127ADC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角丸四角形 5">
              <a:extLst>
                <a:ext uri="{FF2B5EF4-FFF2-40B4-BE49-F238E27FC236}">
                  <a16:creationId xmlns:a16="http://schemas.microsoft.com/office/drawing/2014/main" id="{5C8406CC-D9B5-2D4E-8197-5E39D36BF56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角丸四角形 6">
              <a:extLst>
                <a:ext uri="{FF2B5EF4-FFF2-40B4-BE49-F238E27FC236}">
                  <a16:creationId xmlns:a16="http://schemas.microsoft.com/office/drawing/2014/main" id="{C541C317-D7BE-D941-A4A5-5AB13FA55DB8}"/>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角丸四角形 7">
              <a:extLst>
                <a:ext uri="{FF2B5EF4-FFF2-40B4-BE49-F238E27FC236}">
                  <a16:creationId xmlns:a16="http://schemas.microsoft.com/office/drawing/2014/main" id="{FF1BB8B7-7F9A-8B40-B8ED-3962CC1DCC71}"/>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8" name="グループ化 177">
            <a:extLst>
              <a:ext uri="{FF2B5EF4-FFF2-40B4-BE49-F238E27FC236}">
                <a16:creationId xmlns:a16="http://schemas.microsoft.com/office/drawing/2014/main" id="{0F8B7E0E-6E32-3E43-B2AA-1CE53D64B9AA}"/>
              </a:ext>
            </a:extLst>
          </p:cNvPr>
          <p:cNvGrpSpPr/>
          <p:nvPr/>
        </p:nvGrpSpPr>
        <p:grpSpPr>
          <a:xfrm>
            <a:off x="1954051" y="1851675"/>
            <a:ext cx="628377" cy="676637"/>
            <a:chOff x="1946992" y="1593771"/>
            <a:chExt cx="628377" cy="676637"/>
          </a:xfrm>
        </p:grpSpPr>
        <p:grpSp>
          <p:nvGrpSpPr>
            <p:cNvPr id="17" name="グループ化 16">
              <a:extLst>
                <a:ext uri="{FF2B5EF4-FFF2-40B4-BE49-F238E27FC236}">
                  <a16:creationId xmlns:a16="http://schemas.microsoft.com/office/drawing/2014/main" id="{4EA7C6E0-59F1-FA4A-B801-723012E8859F}"/>
                </a:ext>
              </a:extLst>
            </p:cNvPr>
            <p:cNvGrpSpPr/>
            <p:nvPr/>
          </p:nvGrpSpPr>
          <p:grpSpPr>
            <a:xfrm>
              <a:off x="1946992" y="2107001"/>
              <a:ext cx="191477" cy="163407"/>
              <a:chOff x="883138" y="3966308"/>
              <a:chExt cx="746369" cy="636953"/>
            </a:xfrm>
          </p:grpSpPr>
          <p:sp>
            <p:nvSpPr>
              <p:cNvPr id="18" name="直方体 17">
                <a:extLst>
                  <a:ext uri="{FF2B5EF4-FFF2-40B4-BE49-F238E27FC236}">
                    <a16:creationId xmlns:a16="http://schemas.microsoft.com/office/drawing/2014/main" id="{8319E30B-9DDE-B14B-9D36-AD1040D64C6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角丸四角形 18">
                <a:extLst>
                  <a:ext uri="{FF2B5EF4-FFF2-40B4-BE49-F238E27FC236}">
                    <a16:creationId xmlns:a16="http://schemas.microsoft.com/office/drawing/2014/main" id="{89CAB527-512D-F449-9E60-2F6B9C76D94F}"/>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角丸四角形 19">
                <a:extLst>
                  <a:ext uri="{FF2B5EF4-FFF2-40B4-BE49-F238E27FC236}">
                    <a16:creationId xmlns:a16="http://schemas.microsoft.com/office/drawing/2014/main" id="{FBBF8F45-1757-F942-BC81-8EEF73506E5E}"/>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角丸四角形 20">
                <a:extLst>
                  <a:ext uri="{FF2B5EF4-FFF2-40B4-BE49-F238E27FC236}">
                    <a16:creationId xmlns:a16="http://schemas.microsoft.com/office/drawing/2014/main" id="{4C4E3DD6-CF4E-5149-8EE6-7D4F187B1DA8}"/>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a:extLst>
                  <a:ext uri="{FF2B5EF4-FFF2-40B4-BE49-F238E27FC236}">
                    <a16:creationId xmlns:a16="http://schemas.microsoft.com/office/drawing/2014/main" id="{D03882FE-CB2B-0340-9AA7-30D519CB321E}"/>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角丸四角形 22">
                <a:extLst>
                  <a:ext uri="{FF2B5EF4-FFF2-40B4-BE49-F238E27FC236}">
                    <a16:creationId xmlns:a16="http://schemas.microsoft.com/office/drawing/2014/main" id="{467B5D8B-BE78-6E43-83EA-DE33970CF06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グループ化 23">
              <a:extLst>
                <a:ext uri="{FF2B5EF4-FFF2-40B4-BE49-F238E27FC236}">
                  <a16:creationId xmlns:a16="http://schemas.microsoft.com/office/drawing/2014/main" id="{A026CFEE-6A95-7243-9A1E-55D9D119BCC2}"/>
                </a:ext>
              </a:extLst>
            </p:cNvPr>
            <p:cNvGrpSpPr/>
            <p:nvPr/>
          </p:nvGrpSpPr>
          <p:grpSpPr>
            <a:xfrm>
              <a:off x="2097223" y="2107001"/>
              <a:ext cx="191477" cy="163407"/>
              <a:chOff x="883138" y="3966308"/>
              <a:chExt cx="746369" cy="636953"/>
            </a:xfrm>
          </p:grpSpPr>
          <p:sp>
            <p:nvSpPr>
              <p:cNvPr id="25" name="直方体 24">
                <a:extLst>
                  <a:ext uri="{FF2B5EF4-FFF2-40B4-BE49-F238E27FC236}">
                    <a16:creationId xmlns:a16="http://schemas.microsoft.com/office/drawing/2014/main" id="{D32ADD97-7A6E-EA4D-B48C-85EDFE473EC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角丸四角形 25">
                <a:extLst>
                  <a:ext uri="{FF2B5EF4-FFF2-40B4-BE49-F238E27FC236}">
                    <a16:creationId xmlns:a16="http://schemas.microsoft.com/office/drawing/2014/main" id="{7165898E-115E-9848-A3A0-68467B66287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a:extLst>
                  <a:ext uri="{FF2B5EF4-FFF2-40B4-BE49-F238E27FC236}">
                    <a16:creationId xmlns:a16="http://schemas.microsoft.com/office/drawing/2014/main" id="{C892C34F-60DA-984D-AA47-8D08AFF3540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角丸四角形 27">
                <a:extLst>
                  <a:ext uri="{FF2B5EF4-FFF2-40B4-BE49-F238E27FC236}">
                    <a16:creationId xmlns:a16="http://schemas.microsoft.com/office/drawing/2014/main" id="{2A21FF89-251E-4745-A261-1FB0A3093E05}"/>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2FE2D73D-A342-4C41-9446-F6EFA33BB222}"/>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a:extLst>
                  <a:ext uri="{FF2B5EF4-FFF2-40B4-BE49-F238E27FC236}">
                    <a16:creationId xmlns:a16="http://schemas.microsoft.com/office/drawing/2014/main" id="{4D62CFA8-C16C-E145-B658-EF0ED19F00B0}"/>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1" name="グループ化 30">
              <a:extLst>
                <a:ext uri="{FF2B5EF4-FFF2-40B4-BE49-F238E27FC236}">
                  <a16:creationId xmlns:a16="http://schemas.microsoft.com/office/drawing/2014/main" id="{D217D758-E696-E44C-AD3C-FDFB559DD7FA}"/>
                </a:ext>
              </a:extLst>
            </p:cNvPr>
            <p:cNvGrpSpPr/>
            <p:nvPr/>
          </p:nvGrpSpPr>
          <p:grpSpPr>
            <a:xfrm>
              <a:off x="2243320" y="2107001"/>
              <a:ext cx="191477" cy="163407"/>
              <a:chOff x="883138" y="3966308"/>
              <a:chExt cx="746369" cy="636953"/>
            </a:xfrm>
          </p:grpSpPr>
          <p:sp>
            <p:nvSpPr>
              <p:cNvPr id="32" name="直方体 31">
                <a:extLst>
                  <a:ext uri="{FF2B5EF4-FFF2-40B4-BE49-F238E27FC236}">
                    <a16:creationId xmlns:a16="http://schemas.microsoft.com/office/drawing/2014/main" id="{6852153A-605C-2A4D-A76A-B51FE84E683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4915341-C07D-E640-9691-4031D18A05E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角丸四角形 33">
                <a:extLst>
                  <a:ext uri="{FF2B5EF4-FFF2-40B4-BE49-F238E27FC236}">
                    <a16:creationId xmlns:a16="http://schemas.microsoft.com/office/drawing/2014/main" id="{0D24FB25-8FCD-FC4D-B04B-B3ED62C8D791}"/>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B4362E6E-2881-474E-9845-AA622566CB5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角丸四角形 35">
                <a:extLst>
                  <a:ext uri="{FF2B5EF4-FFF2-40B4-BE49-F238E27FC236}">
                    <a16:creationId xmlns:a16="http://schemas.microsoft.com/office/drawing/2014/main" id="{924AC953-C8FD-9444-BD1D-EE83F0F77C7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角丸四角形 36">
                <a:extLst>
                  <a:ext uri="{FF2B5EF4-FFF2-40B4-BE49-F238E27FC236}">
                    <a16:creationId xmlns:a16="http://schemas.microsoft.com/office/drawing/2014/main" id="{A03AF520-092F-164B-9B79-EDA3C989F8C8}"/>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グループ化 37">
              <a:extLst>
                <a:ext uri="{FF2B5EF4-FFF2-40B4-BE49-F238E27FC236}">
                  <a16:creationId xmlns:a16="http://schemas.microsoft.com/office/drawing/2014/main" id="{1D116BA6-C3AB-9444-8531-433F33B2294C}"/>
                </a:ext>
              </a:extLst>
            </p:cNvPr>
            <p:cNvGrpSpPr/>
            <p:nvPr/>
          </p:nvGrpSpPr>
          <p:grpSpPr>
            <a:xfrm>
              <a:off x="2379738" y="2102469"/>
              <a:ext cx="191477" cy="163407"/>
              <a:chOff x="883138" y="3966308"/>
              <a:chExt cx="746369" cy="636953"/>
            </a:xfrm>
          </p:grpSpPr>
          <p:sp>
            <p:nvSpPr>
              <p:cNvPr id="39" name="直方体 38">
                <a:extLst>
                  <a:ext uri="{FF2B5EF4-FFF2-40B4-BE49-F238E27FC236}">
                    <a16:creationId xmlns:a16="http://schemas.microsoft.com/office/drawing/2014/main" id="{4D2B8E13-2165-A647-B33B-69BC3EE8B73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角丸四角形 39">
                <a:extLst>
                  <a:ext uri="{FF2B5EF4-FFF2-40B4-BE49-F238E27FC236}">
                    <a16:creationId xmlns:a16="http://schemas.microsoft.com/office/drawing/2014/main" id="{2C5BD1CF-B97A-3948-A450-57EB043E9CE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角丸四角形 40">
                <a:extLst>
                  <a:ext uri="{FF2B5EF4-FFF2-40B4-BE49-F238E27FC236}">
                    <a16:creationId xmlns:a16="http://schemas.microsoft.com/office/drawing/2014/main" id="{D21AFF3E-10F1-8144-8759-FB0A57B1184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角丸四角形 41">
                <a:extLst>
                  <a:ext uri="{FF2B5EF4-FFF2-40B4-BE49-F238E27FC236}">
                    <a16:creationId xmlns:a16="http://schemas.microsoft.com/office/drawing/2014/main" id="{EBE5E50B-A9FC-CA4B-A18D-55B5C2992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a:extLst>
                  <a:ext uri="{FF2B5EF4-FFF2-40B4-BE49-F238E27FC236}">
                    <a16:creationId xmlns:a16="http://schemas.microsoft.com/office/drawing/2014/main" id="{BED2181D-C590-3640-BA35-EF5C229FD1C5}"/>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角丸四角形 43">
                <a:extLst>
                  <a:ext uri="{FF2B5EF4-FFF2-40B4-BE49-F238E27FC236}">
                    <a16:creationId xmlns:a16="http://schemas.microsoft.com/office/drawing/2014/main" id="{5AF5357F-00A7-4547-83A9-3F1A92C14109}"/>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グループ化 79">
              <a:extLst>
                <a:ext uri="{FF2B5EF4-FFF2-40B4-BE49-F238E27FC236}">
                  <a16:creationId xmlns:a16="http://schemas.microsoft.com/office/drawing/2014/main" id="{E2952198-5BB3-1742-8F81-A6A0E6E74BAE}"/>
                </a:ext>
              </a:extLst>
            </p:cNvPr>
            <p:cNvGrpSpPr/>
            <p:nvPr/>
          </p:nvGrpSpPr>
          <p:grpSpPr>
            <a:xfrm>
              <a:off x="1951146" y="1934421"/>
              <a:ext cx="191477" cy="163407"/>
              <a:chOff x="883138" y="3966308"/>
              <a:chExt cx="746369" cy="636953"/>
            </a:xfrm>
          </p:grpSpPr>
          <p:sp>
            <p:nvSpPr>
              <p:cNvPr id="81" name="直方体 80">
                <a:extLst>
                  <a:ext uri="{FF2B5EF4-FFF2-40B4-BE49-F238E27FC236}">
                    <a16:creationId xmlns:a16="http://schemas.microsoft.com/office/drawing/2014/main" id="{F6F68116-9638-D64F-B767-58F9C2939DDD}"/>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a:extLst>
                  <a:ext uri="{FF2B5EF4-FFF2-40B4-BE49-F238E27FC236}">
                    <a16:creationId xmlns:a16="http://schemas.microsoft.com/office/drawing/2014/main" id="{70450E12-7D35-F848-832A-DCB37C2624F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a:extLst>
                  <a:ext uri="{FF2B5EF4-FFF2-40B4-BE49-F238E27FC236}">
                    <a16:creationId xmlns:a16="http://schemas.microsoft.com/office/drawing/2014/main" id="{F5CDE538-1666-B94E-ABD9-8EAF1D5B125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a:extLst>
                  <a:ext uri="{FF2B5EF4-FFF2-40B4-BE49-F238E27FC236}">
                    <a16:creationId xmlns:a16="http://schemas.microsoft.com/office/drawing/2014/main" id="{4116C6DD-AD5B-8743-A36F-95F98372437B}"/>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角丸四角形 84">
                <a:extLst>
                  <a:ext uri="{FF2B5EF4-FFF2-40B4-BE49-F238E27FC236}">
                    <a16:creationId xmlns:a16="http://schemas.microsoft.com/office/drawing/2014/main" id="{1D1CA8C9-E8E4-7345-B5F4-807AABFDD2EC}"/>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角丸四角形 85">
                <a:extLst>
                  <a:ext uri="{FF2B5EF4-FFF2-40B4-BE49-F238E27FC236}">
                    <a16:creationId xmlns:a16="http://schemas.microsoft.com/office/drawing/2014/main" id="{57CD786D-E59C-6942-92B4-2BCCD8DF09A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グループ化 86">
              <a:extLst>
                <a:ext uri="{FF2B5EF4-FFF2-40B4-BE49-F238E27FC236}">
                  <a16:creationId xmlns:a16="http://schemas.microsoft.com/office/drawing/2014/main" id="{99DCDC02-5C20-C74A-B774-F07DFEF1DDD9}"/>
                </a:ext>
              </a:extLst>
            </p:cNvPr>
            <p:cNvGrpSpPr/>
            <p:nvPr/>
          </p:nvGrpSpPr>
          <p:grpSpPr>
            <a:xfrm>
              <a:off x="2101377" y="1934421"/>
              <a:ext cx="191477" cy="163407"/>
              <a:chOff x="883138" y="3966308"/>
              <a:chExt cx="746369" cy="636953"/>
            </a:xfrm>
          </p:grpSpPr>
          <p:sp>
            <p:nvSpPr>
              <p:cNvPr id="88" name="直方体 87">
                <a:extLst>
                  <a:ext uri="{FF2B5EF4-FFF2-40B4-BE49-F238E27FC236}">
                    <a16:creationId xmlns:a16="http://schemas.microsoft.com/office/drawing/2014/main" id="{32BB2511-11A5-B645-956A-77E94C4AEDE9}"/>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角丸四角形 88">
                <a:extLst>
                  <a:ext uri="{FF2B5EF4-FFF2-40B4-BE49-F238E27FC236}">
                    <a16:creationId xmlns:a16="http://schemas.microsoft.com/office/drawing/2014/main" id="{B63C1D57-C599-AB4F-8FF7-20287A035C48}"/>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角丸四角形 89">
                <a:extLst>
                  <a:ext uri="{FF2B5EF4-FFF2-40B4-BE49-F238E27FC236}">
                    <a16:creationId xmlns:a16="http://schemas.microsoft.com/office/drawing/2014/main" id="{96CADD9B-9ED7-BF42-954A-D8B3CB2DB20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角丸四角形 90">
                <a:extLst>
                  <a:ext uri="{FF2B5EF4-FFF2-40B4-BE49-F238E27FC236}">
                    <a16:creationId xmlns:a16="http://schemas.microsoft.com/office/drawing/2014/main" id="{234E55DF-10F1-1C49-9DC9-70E7142F65D0}"/>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a:extLst>
                  <a:ext uri="{FF2B5EF4-FFF2-40B4-BE49-F238E27FC236}">
                    <a16:creationId xmlns:a16="http://schemas.microsoft.com/office/drawing/2014/main" id="{D56B46A1-5CDF-6E4E-8C14-F9C712A926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角丸四角形 92">
                <a:extLst>
                  <a:ext uri="{FF2B5EF4-FFF2-40B4-BE49-F238E27FC236}">
                    <a16:creationId xmlns:a16="http://schemas.microsoft.com/office/drawing/2014/main" id="{5A9C768D-9EC2-6946-AC55-47A24E090D2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グループ化 93">
              <a:extLst>
                <a:ext uri="{FF2B5EF4-FFF2-40B4-BE49-F238E27FC236}">
                  <a16:creationId xmlns:a16="http://schemas.microsoft.com/office/drawing/2014/main" id="{9C239E23-52A4-944E-BEA7-0EF4B80B8900}"/>
                </a:ext>
              </a:extLst>
            </p:cNvPr>
            <p:cNvGrpSpPr/>
            <p:nvPr/>
          </p:nvGrpSpPr>
          <p:grpSpPr>
            <a:xfrm>
              <a:off x="2247474" y="1934421"/>
              <a:ext cx="191477" cy="163407"/>
              <a:chOff x="883138" y="3966308"/>
              <a:chExt cx="746369" cy="636953"/>
            </a:xfrm>
          </p:grpSpPr>
          <p:sp>
            <p:nvSpPr>
              <p:cNvPr id="95" name="直方体 94">
                <a:extLst>
                  <a:ext uri="{FF2B5EF4-FFF2-40B4-BE49-F238E27FC236}">
                    <a16:creationId xmlns:a16="http://schemas.microsoft.com/office/drawing/2014/main" id="{DDF586BE-8506-3348-98C3-2837BE3D07E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a:extLst>
                  <a:ext uri="{FF2B5EF4-FFF2-40B4-BE49-F238E27FC236}">
                    <a16:creationId xmlns:a16="http://schemas.microsoft.com/office/drawing/2014/main" id="{C8B8A8AE-400A-034E-916A-BC48A69E203C}"/>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角丸四角形 96">
                <a:extLst>
                  <a:ext uri="{FF2B5EF4-FFF2-40B4-BE49-F238E27FC236}">
                    <a16:creationId xmlns:a16="http://schemas.microsoft.com/office/drawing/2014/main" id="{16072AB9-73B4-124E-B8C7-3066402EFA75}"/>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角丸四角形 97">
                <a:extLst>
                  <a:ext uri="{FF2B5EF4-FFF2-40B4-BE49-F238E27FC236}">
                    <a16:creationId xmlns:a16="http://schemas.microsoft.com/office/drawing/2014/main" id="{826C8B31-2ACB-E543-ACE3-B62B6B90D53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a:extLst>
                  <a:ext uri="{FF2B5EF4-FFF2-40B4-BE49-F238E27FC236}">
                    <a16:creationId xmlns:a16="http://schemas.microsoft.com/office/drawing/2014/main" id="{AA10E476-A1BD-714A-B69E-CE99E858D50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a:extLst>
                  <a:ext uri="{FF2B5EF4-FFF2-40B4-BE49-F238E27FC236}">
                    <a16:creationId xmlns:a16="http://schemas.microsoft.com/office/drawing/2014/main" id="{A384DBD5-0807-D446-B501-3C2BF333DC0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グループ化 100">
              <a:extLst>
                <a:ext uri="{FF2B5EF4-FFF2-40B4-BE49-F238E27FC236}">
                  <a16:creationId xmlns:a16="http://schemas.microsoft.com/office/drawing/2014/main" id="{6C193547-D33A-5F4F-B1FF-5D29EC0B5F1E}"/>
                </a:ext>
              </a:extLst>
            </p:cNvPr>
            <p:cNvGrpSpPr/>
            <p:nvPr/>
          </p:nvGrpSpPr>
          <p:grpSpPr>
            <a:xfrm>
              <a:off x="2383892" y="1929889"/>
              <a:ext cx="191477" cy="163407"/>
              <a:chOff x="883138" y="3966308"/>
              <a:chExt cx="746369" cy="636953"/>
            </a:xfrm>
          </p:grpSpPr>
          <p:sp>
            <p:nvSpPr>
              <p:cNvPr id="102" name="直方体 101">
                <a:extLst>
                  <a:ext uri="{FF2B5EF4-FFF2-40B4-BE49-F238E27FC236}">
                    <a16:creationId xmlns:a16="http://schemas.microsoft.com/office/drawing/2014/main" id="{DF928297-42C6-2B40-AD10-B9595B7A90AE}"/>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a:extLst>
                  <a:ext uri="{FF2B5EF4-FFF2-40B4-BE49-F238E27FC236}">
                    <a16:creationId xmlns:a16="http://schemas.microsoft.com/office/drawing/2014/main" id="{28537A80-971F-A248-9535-647BFBE37C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a:extLst>
                  <a:ext uri="{FF2B5EF4-FFF2-40B4-BE49-F238E27FC236}">
                    <a16:creationId xmlns:a16="http://schemas.microsoft.com/office/drawing/2014/main" id="{A4DA5C7B-D39E-8946-90CB-4701CBD69B5D}"/>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角丸四角形 104">
                <a:extLst>
                  <a:ext uri="{FF2B5EF4-FFF2-40B4-BE49-F238E27FC236}">
                    <a16:creationId xmlns:a16="http://schemas.microsoft.com/office/drawing/2014/main" id="{9824E883-F6F3-9C42-A721-2B5ED92F37FD}"/>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角丸四角形 105">
                <a:extLst>
                  <a:ext uri="{FF2B5EF4-FFF2-40B4-BE49-F238E27FC236}">
                    <a16:creationId xmlns:a16="http://schemas.microsoft.com/office/drawing/2014/main" id="{DE61B40C-6065-6E42-AFC2-D29A5704EA53}"/>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角丸四角形 106">
                <a:extLst>
                  <a:ext uri="{FF2B5EF4-FFF2-40B4-BE49-F238E27FC236}">
                    <a16:creationId xmlns:a16="http://schemas.microsoft.com/office/drawing/2014/main" id="{EEB6AB98-041C-A94A-9E8C-AE28589BF6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グループ化 107">
              <a:extLst>
                <a:ext uri="{FF2B5EF4-FFF2-40B4-BE49-F238E27FC236}">
                  <a16:creationId xmlns:a16="http://schemas.microsoft.com/office/drawing/2014/main" id="{3BB876A0-3C7E-0B41-A857-A2C341F08C1B}"/>
                </a:ext>
              </a:extLst>
            </p:cNvPr>
            <p:cNvGrpSpPr/>
            <p:nvPr/>
          </p:nvGrpSpPr>
          <p:grpSpPr>
            <a:xfrm>
              <a:off x="1951146" y="1766495"/>
              <a:ext cx="191477" cy="163407"/>
              <a:chOff x="883138" y="3966308"/>
              <a:chExt cx="746369" cy="636953"/>
            </a:xfrm>
          </p:grpSpPr>
          <p:sp>
            <p:nvSpPr>
              <p:cNvPr id="109" name="直方体 108">
                <a:extLst>
                  <a:ext uri="{FF2B5EF4-FFF2-40B4-BE49-F238E27FC236}">
                    <a16:creationId xmlns:a16="http://schemas.microsoft.com/office/drawing/2014/main" id="{7BEF5630-0D81-A24E-AA97-36A93C29D8EB}"/>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角丸四角形 109">
                <a:extLst>
                  <a:ext uri="{FF2B5EF4-FFF2-40B4-BE49-F238E27FC236}">
                    <a16:creationId xmlns:a16="http://schemas.microsoft.com/office/drawing/2014/main" id="{65160E01-7271-0B48-A157-FD1B18F848F2}"/>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a:extLst>
                  <a:ext uri="{FF2B5EF4-FFF2-40B4-BE49-F238E27FC236}">
                    <a16:creationId xmlns:a16="http://schemas.microsoft.com/office/drawing/2014/main" id="{68266136-6B5B-6249-87D3-2702BB622F63}"/>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角丸四角形 111">
                <a:extLst>
                  <a:ext uri="{FF2B5EF4-FFF2-40B4-BE49-F238E27FC236}">
                    <a16:creationId xmlns:a16="http://schemas.microsoft.com/office/drawing/2014/main" id="{1BCBBC04-2BE7-6149-B43E-4C9D3DEADC2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角丸四角形 112">
                <a:extLst>
                  <a:ext uri="{FF2B5EF4-FFF2-40B4-BE49-F238E27FC236}">
                    <a16:creationId xmlns:a16="http://schemas.microsoft.com/office/drawing/2014/main" id="{6D4CA4A3-A400-B949-AF40-54CA0DFDB67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角丸四角形 113">
                <a:extLst>
                  <a:ext uri="{FF2B5EF4-FFF2-40B4-BE49-F238E27FC236}">
                    <a16:creationId xmlns:a16="http://schemas.microsoft.com/office/drawing/2014/main" id="{1C135E9C-1D1B-8946-A1F4-5097A4F865D7}"/>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グループ化 114">
              <a:extLst>
                <a:ext uri="{FF2B5EF4-FFF2-40B4-BE49-F238E27FC236}">
                  <a16:creationId xmlns:a16="http://schemas.microsoft.com/office/drawing/2014/main" id="{1F532BAD-1FB1-AF41-9050-549BE17D0E99}"/>
                </a:ext>
              </a:extLst>
            </p:cNvPr>
            <p:cNvGrpSpPr/>
            <p:nvPr/>
          </p:nvGrpSpPr>
          <p:grpSpPr>
            <a:xfrm>
              <a:off x="2101377" y="1766495"/>
              <a:ext cx="191477" cy="163407"/>
              <a:chOff x="883138" y="3966308"/>
              <a:chExt cx="746369" cy="636953"/>
            </a:xfrm>
          </p:grpSpPr>
          <p:sp>
            <p:nvSpPr>
              <p:cNvPr id="116" name="直方体 115">
                <a:extLst>
                  <a:ext uri="{FF2B5EF4-FFF2-40B4-BE49-F238E27FC236}">
                    <a16:creationId xmlns:a16="http://schemas.microsoft.com/office/drawing/2014/main" id="{B8F32920-A7B9-134C-9016-059FB1F7ACF2}"/>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a:extLst>
                  <a:ext uri="{FF2B5EF4-FFF2-40B4-BE49-F238E27FC236}">
                    <a16:creationId xmlns:a16="http://schemas.microsoft.com/office/drawing/2014/main" id="{2531FAFE-CF5D-C04A-B501-22BB79074676}"/>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a:extLst>
                  <a:ext uri="{FF2B5EF4-FFF2-40B4-BE49-F238E27FC236}">
                    <a16:creationId xmlns:a16="http://schemas.microsoft.com/office/drawing/2014/main" id="{EA86A865-C896-F544-BACB-8CE463D0837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a:extLst>
                  <a:ext uri="{FF2B5EF4-FFF2-40B4-BE49-F238E27FC236}">
                    <a16:creationId xmlns:a16="http://schemas.microsoft.com/office/drawing/2014/main" id="{A2CA422A-1827-AB4F-80BB-8BB7DEEFBE77}"/>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a:extLst>
                  <a:ext uri="{FF2B5EF4-FFF2-40B4-BE49-F238E27FC236}">
                    <a16:creationId xmlns:a16="http://schemas.microsoft.com/office/drawing/2014/main" id="{94903AF0-8926-2942-91DE-7EF2022562F7}"/>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角丸四角形 120">
                <a:extLst>
                  <a:ext uri="{FF2B5EF4-FFF2-40B4-BE49-F238E27FC236}">
                    <a16:creationId xmlns:a16="http://schemas.microsoft.com/office/drawing/2014/main" id="{6CE5BCF9-CC6B-6F4F-B242-15B4D083FBE5}"/>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グループ化 121">
              <a:extLst>
                <a:ext uri="{FF2B5EF4-FFF2-40B4-BE49-F238E27FC236}">
                  <a16:creationId xmlns:a16="http://schemas.microsoft.com/office/drawing/2014/main" id="{29955532-7E89-E449-ABEA-DB7D999B5E71}"/>
                </a:ext>
              </a:extLst>
            </p:cNvPr>
            <p:cNvGrpSpPr/>
            <p:nvPr/>
          </p:nvGrpSpPr>
          <p:grpSpPr>
            <a:xfrm>
              <a:off x="2247474" y="1766495"/>
              <a:ext cx="191477" cy="163407"/>
              <a:chOff x="883138" y="3966308"/>
              <a:chExt cx="746369" cy="636953"/>
            </a:xfrm>
          </p:grpSpPr>
          <p:sp>
            <p:nvSpPr>
              <p:cNvPr id="123" name="直方体 122">
                <a:extLst>
                  <a:ext uri="{FF2B5EF4-FFF2-40B4-BE49-F238E27FC236}">
                    <a16:creationId xmlns:a16="http://schemas.microsoft.com/office/drawing/2014/main" id="{7586D9E2-4662-AA46-A9D4-8BD6FE62CDD6}"/>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角丸四角形 123">
                <a:extLst>
                  <a:ext uri="{FF2B5EF4-FFF2-40B4-BE49-F238E27FC236}">
                    <a16:creationId xmlns:a16="http://schemas.microsoft.com/office/drawing/2014/main" id="{45B741F4-0B66-0B44-8A15-CFB80A70784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角丸四角形 124">
                <a:extLst>
                  <a:ext uri="{FF2B5EF4-FFF2-40B4-BE49-F238E27FC236}">
                    <a16:creationId xmlns:a16="http://schemas.microsoft.com/office/drawing/2014/main" id="{213DD3BC-CEB0-DC46-9386-ADB0B6364D00}"/>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角丸四角形 125">
                <a:extLst>
                  <a:ext uri="{FF2B5EF4-FFF2-40B4-BE49-F238E27FC236}">
                    <a16:creationId xmlns:a16="http://schemas.microsoft.com/office/drawing/2014/main" id="{06F58A4C-2C21-F344-8C16-08AE09CA86F9}"/>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角丸四角形 126">
                <a:extLst>
                  <a:ext uri="{FF2B5EF4-FFF2-40B4-BE49-F238E27FC236}">
                    <a16:creationId xmlns:a16="http://schemas.microsoft.com/office/drawing/2014/main" id="{3641B846-4542-EC48-AC33-C65BC3C7F88F}"/>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角丸四角形 127">
                <a:extLst>
                  <a:ext uri="{FF2B5EF4-FFF2-40B4-BE49-F238E27FC236}">
                    <a16:creationId xmlns:a16="http://schemas.microsoft.com/office/drawing/2014/main" id="{61632C10-D904-4749-A637-D9E4063CD4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9" name="グループ化 128">
              <a:extLst>
                <a:ext uri="{FF2B5EF4-FFF2-40B4-BE49-F238E27FC236}">
                  <a16:creationId xmlns:a16="http://schemas.microsoft.com/office/drawing/2014/main" id="{67E252F5-999D-2F47-9562-1DC023944140}"/>
                </a:ext>
              </a:extLst>
            </p:cNvPr>
            <p:cNvGrpSpPr/>
            <p:nvPr/>
          </p:nvGrpSpPr>
          <p:grpSpPr>
            <a:xfrm>
              <a:off x="2383892" y="1761963"/>
              <a:ext cx="191477" cy="163407"/>
              <a:chOff x="883138" y="3966308"/>
              <a:chExt cx="746369" cy="636953"/>
            </a:xfrm>
          </p:grpSpPr>
          <p:sp>
            <p:nvSpPr>
              <p:cNvPr id="130" name="直方体 129">
                <a:extLst>
                  <a:ext uri="{FF2B5EF4-FFF2-40B4-BE49-F238E27FC236}">
                    <a16:creationId xmlns:a16="http://schemas.microsoft.com/office/drawing/2014/main" id="{37B95532-20E0-E041-B0AF-C039CE0CA067}"/>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角丸四角形 130">
                <a:extLst>
                  <a:ext uri="{FF2B5EF4-FFF2-40B4-BE49-F238E27FC236}">
                    <a16:creationId xmlns:a16="http://schemas.microsoft.com/office/drawing/2014/main" id="{79E99D8E-B833-CD4E-ADB1-1EEB7A578D94}"/>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a:extLst>
                  <a:ext uri="{FF2B5EF4-FFF2-40B4-BE49-F238E27FC236}">
                    <a16:creationId xmlns:a16="http://schemas.microsoft.com/office/drawing/2014/main" id="{B6DB664E-41CE-D74D-A5CF-E965C9174E88}"/>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角丸四角形 132">
                <a:extLst>
                  <a:ext uri="{FF2B5EF4-FFF2-40B4-BE49-F238E27FC236}">
                    <a16:creationId xmlns:a16="http://schemas.microsoft.com/office/drawing/2014/main" id="{88BF999F-2400-6E4A-AE16-62BECAEC67F2}"/>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角丸四角形 133">
                <a:extLst>
                  <a:ext uri="{FF2B5EF4-FFF2-40B4-BE49-F238E27FC236}">
                    <a16:creationId xmlns:a16="http://schemas.microsoft.com/office/drawing/2014/main" id="{ADD7886E-DF72-F24E-B54B-794C79C53F5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a:extLst>
                  <a:ext uri="{FF2B5EF4-FFF2-40B4-BE49-F238E27FC236}">
                    <a16:creationId xmlns:a16="http://schemas.microsoft.com/office/drawing/2014/main" id="{7F2D709E-8072-7C4F-9926-DD269F8BC82A}"/>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グループ化 135">
              <a:extLst>
                <a:ext uri="{FF2B5EF4-FFF2-40B4-BE49-F238E27FC236}">
                  <a16:creationId xmlns:a16="http://schemas.microsoft.com/office/drawing/2014/main" id="{3FC98B5C-1E78-9542-9BCE-04CE5DCD0256}"/>
                </a:ext>
              </a:extLst>
            </p:cNvPr>
            <p:cNvGrpSpPr/>
            <p:nvPr/>
          </p:nvGrpSpPr>
          <p:grpSpPr>
            <a:xfrm>
              <a:off x="1949855" y="1598303"/>
              <a:ext cx="191477" cy="163407"/>
              <a:chOff x="883138" y="3966308"/>
              <a:chExt cx="746369" cy="636953"/>
            </a:xfrm>
          </p:grpSpPr>
          <p:sp>
            <p:nvSpPr>
              <p:cNvPr id="137" name="直方体 136">
                <a:extLst>
                  <a:ext uri="{FF2B5EF4-FFF2-40B4-BE49-F238E27FC236}">
                    <a16:creationId xmlns:a16="http://schemas.microsoft.com/office/drawing/2014/main" id="{A107D06F-5B4B-CB48-81F0-2321C6AF0301}"/>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a:extLst>
                  <a:ext uri="{FF2B5EF4-FFF2-40B4-BE49-F238E27FC236}">
                    <a16:creationId xmlns:a16="http://schemas.microsoft.com/office/drawing/2014/main" id="{4606BC2B-BCB2-F844-8948-2365D076095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a:extLst>
                  <a:ext uri="{FF2B5EF4-FFF2-40B4-BE49-F238E27FC236}">
                    <a16:creationId xmlns:a16="http://schemas.microsoft.com/office/drawing/2014/main" id="{D9EE8C55-526A-3E4A-96AF-66D9C0C35022}"/>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角丸四角形 139">
                <a:extLst>
                  <a:ext uri="{FF2B5EF4-FFF2-40B4-BE49-F238E27FC236}">
                    <a16:creationId xmlns:a16="http://schemas.microsoft.com/office/drawing/2014/main" id="{91126A99-0AB4-D74D-A870-8A58B8D77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D848159E-E657-A347-A8EC-212E57B58009}"/>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0FBC614E-2808-FF45-88A5-EC7280F4A63F}"/>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グループ化 142">
              <a:extLst>
                <a:ext uri="{FF2B5EF4-FFF2-40B4-BE49-F238E27FC236}">
                  <a16:creationId xmlns:a16="http://schemas.microsoft.com/office/drawing/2014/main" id="{D918C592-CDA5-B342-AA65-FB1D97268BAA}"/>
                </a:ext>
              </a:extLst>
            </p:cNvPr>
            <p:cNvGrpSpPr/>
            <p:nvPr/>
          </p:nvGrpSpPr>
          <p:grpSpPr>
            <a:xfrm>
              <a:off x="2100086" y="1598303"/>
              <a:ext cx="191477" cy="163407"/>
              <a:chOff x="883138" y="3966308"/>
              <a:chExt cx="746369" cy="636953"/>
            </a:xfrm>
          </p:grpSpPr>
          <p:sp>
            <p:nvSpPr>
              <p:cNvPr id="144" name="直方体 143">
                <a:extLst>
                  <a:ext uri="{FF2B5EF4-FFF2-40B4-BE49-F238E27FC236}">
                    <a16:creationId xmlns:a16="http://schemas.microsoft.com/office/drawing/2014/main" id="{8A8361E2-F0D0-584F-891C-5C447A9A922F}"/>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a:extLst>
                  <a:ext uri="{FF2B5EF4-FFF2-40B4-BE49-F238E27FC236}">
                    <a16:creationId xmlns:a16="http://schemas.microsoft.com/office/drawing/2014/main" id="{0E0A4BD3-19B4-EA4C-AE92-C799B730DE6B}"/>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角丸四角形 145">
                <a:extLst>
                  <a:ext uri="{FF2B5EF4-FFF2-40B4-BE49-F238E27FC236}">
                    <a16:creationId xmlns:a16="http://schemas.microsoft.com/office/drawing/2014/main" id="{95B140E9-8E40-E841-9B88-144F8771F549}"/>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a:extLst>
                  <a:ext uri="{FF2B5EF4-FFF2-40B4-BE49-F238E27FC236}">
                    <a16:creationId xmlns:a16="http://schemas.microsoft.com/office/drawing/2014/main" id="{E8A6316C-C6F0-E842-B2DB-2D19F2936233}"/>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角丸四角形 147">
                <a:extLst>
                  <a:ext uri="{FF2B5EF4-FFF2-40B4-BE49-F238E27FC236}">
                    <a16:creationId xmlns:a16="http://schemas.microsoft.com/office/drawing/2014/main" id="{7A316529-4F3D-4044-971E-BDC7ECD1D29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角丸四角形 148">
                <a:extLst>
                  <a:ext uri="{FF2B5EF4-FFF2-40B4-BE49-F238E27FC236}">
                    <a16:creationId xmlns:a16="http://schemas.microsoft.com/office/drawing/2014/main" id="{458C5038-931E-1A43-BDAD-18993F5DF70D}"/>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グループ化 149">
              <a:extLst>
                <a:ext uri="{FF2B5EF4-FFF2-40B4-BE49-F238E27FC236}">
                  <a16:creationId xmlns:a16="http://schemas.microsoft.com/office/drawing/2014/main" id="{FB63AB05-6B59-1E41-AB4E-CBADDD36532B}"/>
                </a:ext>
              </a:extLst>
            </p:cNvPr>
            <p:cNvGrpSpPr/>
            <p:nvPr/>
          </p:nvGrpSpPr>
          <p:grpSpPr>
            <a:xfrm>
              <a:off x="2246183" y="1598303"/>
              <a:ext cx="191477" cy="163407"/>
              <a:chOff x="883138" y="3966308"/>
              <a:chExt cx="746369" cy="636953"/>
            </a:xfrm>
          </p:grpSpPr>
          <p:sp>
            <p:nvSpPr>
              <p:cNvPr id="151" name="直方体 150">
                <a:extLst>
                  <a:ext uri="{FF2B5EF4-FFF2-40B4-BE49-F238E27FC236}">
                    <a16:creationId xmlns:a16="http://schemas.microsoft.com/office/drawing/2014/main" id="{EC5A3889-A5B4-684F-BFF2-B6619E12623A}"/>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角丸四角形 151">
                <a:extLst>
                  <a:ext uri="{FF2B5EF4-FFF2-40B4-BE49-F238E27FC236}">
                    <a16:creationId xmlns:a16="http://schemas.microsoft.com/office/drawing/2014/main" id="{4F2D1F0F-47C3-2448-ADD9-46BC1081AC1D}"/>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a:extLst>
                  <a:ext uri="{FF2B5EF4-FFF2-40B4-BE49-F238E27FC236}">
                    <a16:creationId xmlns:a16="http://schemas.microsoft.com/office/drawing/2014/main" id="{AB9BE2B9-E3B2-2E4B-9A06-F987BCB5707F}"/>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角丸四角形 153">
                <a:extLst>
                  <a:ext uri="{FF2B5EF4-FFF2-40B4-BE49-F238E27FC236}">
                    <a16:creationId xmlns:a16="http://schemas.microsoft.com/office/drawing/2014/main" id="{8E63871F-814C-7140-ABAC-BB309E1B0D76}"/>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a:extLst>
                  <a:ext uri="{FF2B5EF4-FFF2-40B4-BE49-F238E27FC236}">
                    <a16:creationId xmlns:a16="http://schemas.microsoft.com/office/drawing/2014/main" id="{63D5D486-E78F-E04D-983B-AD5AE7E31B61}"/>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a:extLst>
                  <a:ext uri="{FF2B5EF4-FFF2-40B4-BE49-F238E27FC236}">
                    <a16:creationId xmlns:a16="http://schemas.microsoft.com/office/drawing/2014/main" id="{17CA963F-89CD-4440-B4C5-127A5718D20C}"/>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84C510A1-1EEF-9E42-B355-3B54C8C87E51}"/>
                </a:ext>
              </a:extLst>
            </p:cNvPr>
            <p:cNvGrpSpPr/>
            <p:nvPr/>
          </p:nvGrpSpPr>
          <p:grpSpPr>
            <a:xfrm>
              <a:off x="2382601" y="1593771"/>
              <a:ext cx="191477" cy="163407"/>
              <a:chOff x="883138" y="3966308"/>
              <a:chExt cx="746369" cy="636953"/>
            </a:xfrm>
          </p:grpSpPr>
          <p:sp>
            <p:nvSpPr>
              <p:cNvPr id="158" name="直方体 157">
                <a:extLst>
                  <a:ext uri="{FF2B5EF4-FFF2-40B4-BE49-F238E27FC236}">
                    <a16:creationId xmlns:a16="http://schemas.microsoft.com/office/drawing/2014/main" id="{9F508F18-E092-A640-8071-48278150841C}"/>
                  </a:ext>
                </a:extLst>
              </p:cNvPr>
              <p:cNvSpPr/>
              <p:nvPr/>
            </p:nvSpPr>
            <p:spPr>
              <a:xfrm>
                <a:off x="883138" y="4263292"/>
                <a:ext cx="746369" cy="339969"/>
              </a:xfrm>
              <a:prstGeom prst="cube">
                <a:avLst>
                  <a:gd name="adj" fmla="val 7137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角丸四角形 158">
                <a:extLst>
                  <a:ext uri="{FF2B5EF4-FFF2-40B4-BE49-F238E27FC236}">
                    <a16:creationId xmlns:a16="http://schemas.microsoft.com/office/drawing/2014/main" id="{D191C1A1-DF20-5940-A166-E9F1024B386E}"/>
                  </a:ext>
                </a:extLst>
              </p:cNvPr>
              <p:cNvSpPr/>
              <p:nvPr/>
            </p:nvSpPr>
            <p:spPr>
              <a:xfrm>
                <a:off x="1098062" y="3966308"/>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角丸四角形 159">
                <a:extLst>
                  <a:ext uri="{FF2B5EF4-FFF2-40B4-BE49-F238E27FC236}">
                    <a16:creationId xmlns:a16="http://schemas.microsoft.com/office/drawing/2014/main" id="{8B918B43-8EA2-2A46-9D8E-35D9A1C41EEB}"/>
                  </a:ext>
                </a:extLst>
              </p:cNvPr>
              <p:cNvSpPr/>
              <p:nvPr/>
            </p:nvSpPr>
            <p:spPr>
              <a:xfrm>
                <a:off x="1066800" y="3999525"/>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角丸四角形 160">
                <a:extLst>
                  <a:ext uri="{FF2B5EF4-FFF2-40B4-BE49-F238E27FC236}">
                    <a16:creationId xmlns:a16="http://schemas.microsoft.com/office/drawing/2014/main" id="{2C398290-8AE2-D147-9470-31638DE8EADA}"/>
                  </a:ext>
                </a:extLst>
              </p:cNvPr>
              <p:cNvSpPr/>
              <p:nvPr/>
            </p:nvSpPr>
            <p:spPr>
              <a:xfrm>
                <a:off x="1027722" y="4034692"/>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角丸四角形 161">
                <a:extLst>
                  <a:ext uri="{FF2B5EF4-FFF2-40B4-BE49-F238E27FC236}">
                    <a16:creationId xmlns:a16="http://schemas.microsoft.com/office/drawing/2014/main" id="{905DD369-D44B-4B46-B6ED-60677A7FD9E6}"/>
                  </a:ext>
                </a:extLst>
              </p:cNvPr>
              <p:cNvSpPr/>
              <p:nvPr/>
            </p:nvSpPr>
            <p:spPr>
              <a:xfrm>
                <a:off x="988644" y="4067911"/>
                <a:ext cx="461107" cy="339969"/>
              </a:xfrm>
              <a:prstGeom prst="round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角丸四角形 162">
                <a:extLst>
                  <a:ext uri="{FF2B5EF4-FFF2-40B4-BE49-F238E27FC236}">
                    <a16:creationId xmlns:a16="http://schemas.microsoft.com/office/drawing/2014/main" id="{DB8214E2-27C1-0842-85E9-39E8E0F60426}"/>
                  </a:ext>
                </a:extLst>
              </p:cNvPr>
              <p:cNvSpPr/>
              <p:nvPr/>
            </p:nvSpPr>
            <p:spPr>
              <a:xfrm>
                <a:off x="937845" y="4101130"/>
                <a:ext cx="461107" cy="339969"/>
              </a:xfrm>
              <a:prstGeom prst="roundRect">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165" name="直方体 164">
            <a:extLst>
              <a:ext uri="{FF2B5EF4-FFF2-40B4-BE49-F238E27FC236}">
                <a16:creationId xmlns:a16="http://schemas.microsoft.com/office/drawing/2014/main" id="{DB9F2EAF-52EB-6845-A3E6-EB92548CE6D8}"/>
              </a:ext>
            </a:extLst>
          </p:cNvPr>
          <p:cNvSpPr/>
          <p:nvPr/>
        </p:nvSpPr>
        <p:spPr>
          <a:xfrm>
            <a:off x="3038610" y="3903784"/>
            <a:ext cx="746369" cy="609602"/>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6" name="Picture 2" descr="矢印 アイコン - ダウンロード 596 無料 アイコン PNG, SVG, ICO または ICNS">
            <a:extLst>
              <a:ext uri="{FF2B5EF4-FFF2-40B4-BE49-F238E27FC236}">
                <a16:creationId xmlns:a16="http://schemas.microsoft.com/office/drawing/2014/main" id="{784B963B-D276-3549-A392-A4946308F1FD}"/>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213878">
            <a:off x="794718" y="2479697"/>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1" name="Picture 2" descr="矢印 アイコン - ダウンロード 596 無料 アイコン PNG, SVG, ICO または ICNS">
            <a:extLst>
              <a:ext uri="{FF2B5EF4-FFF2-40B4-BE49-F238E27FC236}">
                <a16:creationId xmlns:a16="http://schemas.microsoft.com/office/drawing/2014/main" id="{2FDD3646-C3E3-C447-9279-E7154A0AFED7}"/>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830371" y="2596342"/>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2" name="Picture 2" descr="矢印 アイコン - ダウンロード 596 無料 アイコン PNG, SVG, ICO または ICNS">
            <a:extLst>
              <a:ext uri="{FF2B5EF4-FFF2-40B4-BE49-F238E27FC236}">
                <a16:creationId xmlns:a16="http://schemas.microsoft.com/office/drawing/2014/main" id="{4AEF7B6D-1C83-D74B-8A33-3214B1026DCA}"/>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1891755">
            <a:off x="1790936" y="4191367"/>
            <a:ext cx="954608" cy="95460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0" name="テキスト ボックス 179">
            <a:extLst>
              <a:ext uri="{FF2B5EF4-FFF2-40B4-BE49-F238E27FC236}">
                <a16:creationId xmlns:a16="http://schemas.microsoft.com/office/drawing/2014/main" id="{CF0FDAF3-5DBA-C94E-9798-B0528AF8FC66}"/>
              </a:ext>
            </a:extLst>
          </p:cNvPr>
          <p:cNvSpPr txBox="1"/>
          <p:nvPr/>
        </p:nvSpPr>
        <p:spPr>
          <a:xfrm>
            <a:off x="1944221" y="2555901"/>
            <a:ext cx="643126"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ship</a:t>
            </a:r>
            <a:endParaRPr kumimoji="1" lang="ja-JP" altLang="en-US">
              <a:latin typeface="Meiryo" panose="020B0604030504040204" pitchFamily="34" charset="-128"/>
              <a:ea typeface="Meiryo" panose="020B0604030504040204" pitchFamily="34" charset="-128"/>
            </a:endParaRPr>
          </a:p>
        </p:txBody>
      </p:sp>
      <p:sp>
        <p:nvSpPr>
          <p:cNvPr id="184" name="テキスト ボックス 183">
            <a:extLst>
              <a:ext uri="{FF2B5EF4-FFF2-40B4-BE49-F238E27FC236}">
                <a16:creationId xmlns:a16="http://schemas.microsoft.com/office/drawing/2014/main" id="{75FD02A5-398C-6646-999D-DB4631FFA06B}"/>
              </a:ext>
            </a:extLst>
          </p:cNvPr>
          <p:cNvSpPr txBox="1"/>
          <p:nvPr/>
        </p:nvSpPr>
        <p:spPr>
          <a:xfrm>
            <a:off x="829141" y="3591738"/>
            <a:ext cx="728084"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build</a:t>
            </a:r>
            <a:endParaRPr kumimoji="1" lang="ja-JP" altLang="en-US">
              <a:latin typeface="Meiryo" panose="020B0604030504040204" pitchFamily="34" charset="-128"/>
              <a:ea typeface="Meiryo" panose="020B0604030504040204" pitchFamily="34" charset="-128"/>
            </a:endParaRPr>
          </a:p>
        </p:txBody>
      </p:sp>
      <p:sp>
        <p:nvSpPr>
          <p:cNvPr id="185" name="テキスト ボックス 184">
            <a:extLst>
              <a:ext uri="{FF2B5EF4-FFF2-40B4-BE49-F238E27FC236}">
                <a16:creationId xmlns:a16="http://schemas.microsoft.com/office/drawing/2014/main" id="{566200C5-207C-C346-9111-51576FF59A56}"/>
              </a:ext>
            </a:extLst>
          </p:cNvPr>
          <p:cNvSpPr txBox="1"/>
          <p:nvPr/>
        </p:nvSpPr>
        <p:spPr>
          <a:xfrm>
            <a:off x="3089430" y="3590166"/>
            <a:ext cx="644728"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 run</a:t>
            </a:r>
            <a:endParaRPr kumimoji="1" lang="ja-JP" altLang="en-US">
              <a:latin typeface="Meiryo" panose="020B0604030504040204" pitchFamily="34" charset="-128"/>
              <a:ea typeface="Meiryo" panose="020B0604030504040204" pitchFamily="34" charset="-128"/>
            </a:endParaRPr>
          </a:p>
        </p:txBody>
      </p:sp>
      <p:sp>
        <p:nvSpPr>
          <p:cNvPr id="186" name="テキスト ボックス 185">
            <a:extLst>
              <a:ext uri="{FF2B5EF4-FFF2-40B4-BE49-F238E27FC236}">
                <a16:creationId xmlns:a16="http://schemas.microsoft.com/office/drawing/2014/main" id="{7D2730D1-9A99-6A48-A3E5-F055351F278C}"/>
              </a:ext>
            </a:extLst>
          </p:cNvPr>
          <p:cNvSpPr txBox="1"/>
          <p:nvPr/>
        </p:nvSpPr>
        <p:spPr>
          <a:xfrm>
            <a:off x="538525" y="4586732"/>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イメージの作成</a:t>
            </a:r>
          </a:p>
        </p:txBody>
      </p:sp>
      <p:sp>
        <p:nvSpPr>
          <p:cNvPr id="187" name="テキスト ボックス 186">
            <a:extLst>
              <a:ext uri="{FF2B5EF4-FFF2-40B4-BE49-F238E27FC236}">
                <a16:creationId xmlns:a16="http://schemas.microsoft.com/office/drawing/2014/main" id="{2ADCB669-CE50-EA49-AFB3-914443310542}"/>
              </a:ext>
            </a:extLst>
          </p:cNvPr>
          <p:cNvSpPr txBox="1"/>
          <p:nvPr/>
        </p:nvSpPr>
        <p:spPr>
          <a:xfrm>
            <a:off x="1741901" y="1604965"/>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イメージの共有</a:t>
            </a:r>
          </a:p>
        </p:txBody>
      </p:sp>
      <p:sp>
        <p:nvSpPr>
          <p:cNvPr id="188" name="テキスト ボックス 187">
            <a:extLst>
              <a:ext uri="{FF2B5EF4-FFF2-40B4-BE49-F238E27FC236}">
                <a16:creationId xmlns:a16="http://schemas.microsoft.com/office/drawing/2014/main" id="{F0614E92-1A78-4147-BDEE-B19862C7072C}"/>
              </a:ext>
            </a:extLst>
          </p:cNvPr>
          <p:cNvSpPr txBox="1"/>
          <p:nvPr/>
        </p:nvSpPr>
        <p:spPr>
          <a:xfrm>
            <a:off x="2869133" y="4586732"/>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コンテナの実行</a:t>
            </a:r>
          </a:p>
        </p:txBody>
      </p:sp>
      <p:sp>
        <p:nvSpPr>
          <p:cNvPr id="183" name="テキスト ボックス 182">
            <a:extLst>
              <a:ext uri="{FF2B5EF4-FFF2-40B4-BE49-F238E27FC236}">
                <a16:creationId xmlns:a16="http://schemas.microsoft.com/office/drawing/2014/main" id="{777EF2EB-C75B-7642-84D3-07AD782A0416}"/>
              </a:ext>
            </a:extLst>
          </p:cNvPr>
          <p:cNvSpPr txBox="1"/>
          <p:nvPr/>
        </p:nvSpPr>
        <p:spPr>
          <a:xfrm>
            <a:off x="585425" y="5173381"/>
            <a:ext cx="1029129" cy="461665"/>
          </a:xfrm>
          <a:prstGeom prst="rect">
            <a:avLst/>
          </a:prstGeom>
          <a:noFill/>
        </p:spPr>
        <p:txBody>
          <a:bodyPr wrap="none" rtlCol="0">
            <a:spAutoFit/>
          </a:bodyPr>
          <a:lstStyle/>
          <a:p>
            <a:pPr algn="ctr"/>
            <a:r>
              <a:rPr lang="en-US" altLang="ja-JP" sz="2400" dirty="0"/>
              <a:t>d</a:t>
            </a:r>
            <a:r>
              <a:rPr kumimoji="1" lang="en-US" altLang="ja-JP" sz="2400" dirty="0"/>
              <a:t>ocker</a:t>
            </a:r>
            <a:endParaRPr kumimoji="1" lang="ja-JP" altLang="en-US" sz="2400"/>
          </a:p>
        </p:txBody>
      </p:sp>
      <p:sp>
        <p:nvSpPr>
          <p:cNvPr id="189" name="テキスト ボックス 188">
            <a:extLst>
              <a:ext uri="{FF2B5EF4-FFF2-40B4-BE49-F238E27FC236}">
                <a16:creationId xmlns:a16="http://schemas.microsoft.com/office/drawing/2014/main" id="{69FC8D57-CF2D-DC49-91C3-CD11B74F1A95}"/>
              </a:ext>
            </a:extLst>
          </p:cNvPr>
          <p:cNvSpPr txBox="1"/>
          <p:nvPr/>
        </p:nvSpPr>
        <p:spPr>
          <a:xfrm>
            <a:off x="578902" y="5546988"/>
            <a:ext cx="3820277"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コンテナの</a:t>
            </a:r>
            <a:r>
              <a:rPr lang="ja-JP" altLang="en-US" sz="1050">
                <a:latin typeface="Meiryo" panose="020B0604030504040204" pitchFamily="34" charset="-128"/>
                <a:ea typeface="Meiryo" panose="020B0604030504040204" pitchFamily="34" charset="-128"/>
              </a:rPr>
              <a:t>ライフサイクルをサポートするプラットフォーム</a:t>
            </a:r>
            <a:endParaRPr lang="en-US" altLang="ja-JP" sz="1050" dirty="0">
              <a:latin typeface="Meiryo" panose="020B0604030504040204" pitchFamily="34" charset="-128"/>
              <a:ea typeface="Meiryo" panose="020B0604030504040204" pitchFamily="34" charset="-128"/>
            </a:endParaRPr>
          </a:p>
          <a:p>
            <a:r>
              <a:rPr kumimoji="1" lang="ja-JP" altLang="en-US" sz="1050">
                <a:latin typeface="Meiryo" panose="020B0604030504040204" pitchFamily="34" charset="-128"/>
                <a:ea typeface="Meiryo" panose="020B0604030504040204" pitchFamily="34" charset="-128"/>
              </a:rPr>
              <a:t>コンテナをソフトウェアの提供単位とすることを実現</a:t>
            </a:r>
          </a:p>
        </p:txBody>
      </p:sp>
      <p:pic>
        <p:nvPicPr>
          <p:cNvPr id="1028" name="Picture 4" descr="docker - Docker Hub">
            <a:extLst>
              <a:ext uri="{FF2B5EF4-FFF2-40B4-BE49-F238E27FC236}">
                <a16:creationId xmlns:a16="http://schemas.microsoft.com/office/drawing/2014/main" id="{D35D0C91-4A75-2C49-90E3-97062AF916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521" y="2963411"/>
            <a:ext cx="1287525" cy="1149745"/>
          </a:xfrm>
          <a:prstGeom prst="rect">
            <a:avLst/>
          </a:prstGeom>
          <a:noFill/>
          <a:extLst>
            <a:ext uri="{909E8E84-426E-40DD-AFC4-6F175D3DCCD1}">
              <a14:hiddenFill xmlns:a14="http://schemas.microsoft.com/office/drawing/2010/main">
                <a:solidFill>
                  <a:srgbClr val="FFFFFF"/>
                </a:solidFill>
              </a14:hiddenFill>
            </a:ext>
          </a:extLst>
        </p:spPr>
      </p:pic>
      <p:sp>
        <p:nvSpPr>
          <p:cNvPr id="192" name="直方体 191">
            <a:extLst>
              <a:ext uri="{FF2B5EF4-FFF2-40B4-BE49-F238E27FC236}">
                <a16:creationId xmlns:a16="http://schemas.microsoft.com/office/drawing/2014/main" id="{A665D576-AB1B-1D4B-977F-08A488B32856}"/>
              </a:ext>
            </a:extLst>
          </p:cNvPr>
          <p:cNvSpPr/>
          <p:nvPr/>
        </p:nvSpPr>
        <p:spPr>
          <a:xfrm>
            <a:off x="5469227" y="416527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直方体 193">
            <a:extLst>
              <a:ext uri="{FF2B5EF4-FFF2-40B4-BE49-F238E27FC236}">
                <a16:creationId xmlns:a16="http://schemas.microsoft.com/office/drawing/2014/main" id="{21E670F4-38A2-3147-A97D-1258125C84CE}"/>
              </a:ext>
            </a:extLst>
          </p:cNvPr>
          <p:cNvSpPr/>
          <p:nvPr/>
        </p:nvSpPr>
        <p:spPr>
          <a:xfrm>
            <a:off x="5469228" y="403632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5" name="直方体 194">
            <a:extLst>
              <a:ext uri="{FF2B5EF4-FFF2-40B4-BE49-F238E27FC236}">
                <a16:creationId xmlns:a16="http://schemas.microsoft.com/office/drawing/2014/main" id="{9C823EA0-7999-DD4D-A327-C18750CFC108}"/>
              </a:ext>
            </a:extLst>
          </p:cNvPr>
          <p:cNvSpPr/>
          <p:nvPr/>
        </p:nvSpPr>
        <p:spPr>
          <a:xfrm>
            <a:off x="5469227" y="389956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直方体 195">
            <a:extLst>
              <a:ext uri="{FF2B5EF4-FFF2-40B4-BE49-F238E27FC236}">
                <a16:creationId xmlns:a16="http://schemas.microsoft.com/office/drawing/2014/main" id="{09881E0F-AACB-3448-95C9-CCBF77E872EA}"/>
              </a:ext>
            </a:extLst>
          </p:cNvPr>
          <p:cNvSpPr/>
          <p:nvPr/>
        </p:nvSpPr>
        <p:spPr>
          <a:xfrm>
            <a:off x="5633350" y="415941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直方体 196">
            <a:extLst>
              <a:ext uri="{FF2B5EF4-FFF2-40B4-BE49-F238E27FC236}">
                <a16:creationId xmlns:a16="http://schemas.microsoft.com/office/drawing/2014/main" id="{63012F22-9C2A-6149-AF3A-C19AAE158F46}"/>
              </a:ext>
            </a:extLst>
          </p:cNvPr>
          <p:cNvSpPr/>
          <p:nvPr/>
        </p:nvSpPr>
        <p:spPr>
          <a:xfrm>
            <a:off x="5633351" y="403046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直方体 197">
            <a:extLst>
              <a:ext uri="{FF2B5EF4-FFF2-40B4-BE49-F238E27FC236}">
                <a16:creationId xmlns:a16="http://schemas.microsoft.com/office/drawing/2014/main" id="{B2813927-21F4-0A42-88EA-64E02A01D94A}"/>
              </a:ext>
            </a:extLst>
          </p:cNvPr>
          <p:cNvSpPr/>
          <p:nvPr/>
        </p:nvSpPr>
        <p:spPr>
          <a:xfrm>
            <a:off x="5633350" y="389370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直方体 198">
            <a:extLst>
              <a:ext uri="{FF2B5EF4-FFF2-40B4-BE49-F238E27FC236}">
                <a16:creationId xmlns:a16="http://schemas.microsoft.com/office/drawing/2014/main" id="{0B54CA80-A28D-D141-9A2E-67250054CC77}"/>
              </a:ext>
            </a:extLst>
          </p:cNvPr>
          <p:cNvSpPr/>
          <p:nvPr/>
        </p:nvSpPr>
        <p:spPr>
          <a:xfrm>
            <a:off x="5797472" y="415355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直方体 199">
            <a:extLst>
              <a:ext uri="{FF2B5EF4-FFF2-40B4-BE49-F238E27FC236}">
                <a16:creationId xmlns:a16="http://schemas.microsoft.com/office/drawing/2014/main" id="{1ED25D26-3074-CF4C-A4EE-58EBCEC73D84}"/>
              </a:ext>
            </a:extLst>
          </p:cNvPr>
          <p:cNvSpPr/>
          <p:nvPr/>
        </p:nvSpPr>
        <p:spPr>
          <a:xfrm>
            <a:off x="5797473" y="402460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直方体 200">
            <a:extLst>
              <a:ext uri="{FF2B5EF4-FFF2-40B4-BE49-F238E27FC236}">
                <a16:creationId xmlns:a16="http://schemas.microsoft.com/office/drawing/2014/main" id="{455AED7C-FACC-0448-B409-2C05DB5F230D}"/>
              </a:ext>
            </a:extLst>
          </p:cNvPr>
          <p:cNvSpPr/>
          <p:nvPr/>
        </p:nvSpPr>
        <p:spPr>
          <a:xfrm>
            <a:off x="5797472" y="388784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直方体 202">
            <a:extLst>
              <a:ext uri="{FF2B5EF4-FFF2-40B4-BE49-F238E27FC236}">
                <a16:creationId xmlns:a16="http://schemas.microsoft.com/office/drawing/2014/main" id="{87BFA6FB-FC83-3443-92A9-85D89DCFE232}"/>
              </a:ext>
            </a:extLst>
          </p:cNvPr>
          <p:cNvSpPr/>
          <p:nvPr/>
        </p:nvSpPr>
        <p:spPr>
          <a:xfrm>
            <a:off x="7629356" y="35452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直方体 203">
            <a:extLst>
              <a:ext uri="{FF2B5EF4-FFF2-40B4-BE49-F238E27FC236}">
                <a16:creationId xmlns:a16="http://schemas.microsoft.com/office/drawing/2014/main" id="{515B26AB-4F07-C74B-922C-B1A832CA63F6}"/>
              </a:ext>
            </a:extLst>
          </p:cNvPr>
          <p:cNvSpPr/>
          <p:nvPr/>
        </p:nvSpPr>
        <p:spPr>
          <a:xfrm>
            <a:off x="7629355" y="340850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直方体 205">
            <a:extLst>
              <a:ext uri="{FF2B5EF4-FFF2-40B4-BE49-F238E27FC236}">
                <a16:creationId xmlns:a16="http://schemas.microsoft.com/office/drawing/2014/main" id="{468C5132-0026-C240-8850-6B0C3180B1B5}"/>
              </a:ext>
            </a:extLst>
          </p:cNvPr>
          <p:cNvSpPr/>
          <p:nvPr/>
        </p:nvSpPr>
        <p:spPr>
          <a:xfrm>
            <a:off x="7793479" y="35394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直方体 206">
            <a:extLst>
              <a:ext uri="{FF2B5EF4-FFF2-40B4-BE49-F238E27FC236}">
                <a16:creationId xmlns:a16="http://schemas.microsoft.com/office/drawing/2014/main" id="{AA7F667F-E55C-B147-B489-088A1A86E34F}"/>
              </a:ext>
            </a:extLst>
          </p:cNvPr>
          <p:cNvSpPr/>
          <p:nvPr/>
        </p:nvSpPr>
        <p:spPr>
          <a:xfrm>
            <a:off x="7793478" y="34026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直方体 208">
            <a:extLst>
              <a:ext uri="{FF2B5EF4-FFF2-40B4-BE49-F238E27FC236}">
                <a16:creationId xmlns:a16="http://schemas.microsoft.com/office/drawing/2014/main" id="{721ED39E-7C71-CD49-917D-6B84EB9A502F}"/>
              </a:ext>
            </a:extLst>
          </p:cNvPr>
          <p:cNvSpPr/>
          <p:nvPr/>
        </p:nvSpPr>
        <p:spPr>
          <a:xfrm>
            <a:off x="7957601" y="35335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直方体 209">
            <a:extLst>
              <a:ext uri="{FF2B5EF4-FFF2-40B4-BE49-F238E27FC236}">
                <a16:creationId xmlns:a16="http://schemas.microsoft.com/office/drawing/2014/main" id="{B4DC60BA-C5BD-BD4F-872A-E8022C6D4CCB}"/>
              </a:ext>
            </a:extLst>
          </p:cNvPr>
          <p:cNvSpPr/>
          <p:nvPr/>
        </p:nvSpPr>
        <p:spPr>
          <a:xfrm>
            <a:off x="7957600" y="33967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グループ化 189">
            <a:extLst>
              <a:ext uri="{FF2B5EF4-FFF2-40B4-BE49-F238E27FC236}">
                <a16:creationId xmlns:a16="http://schemas.microsoft.com/office/drawing/2014/main" id="{94D0BB13-E325-EE44-8E0A-480362137D6B}"/>
              </a:ext>
            </a:extLst>
          </p:cNvPr>
          <p:cNvGrpSpPr/>
          <p:nvPr/>
        </p:nvGrpSpPr>
        <p:grpSpPr>
          <a:xfrm>
            <a:off x="7629355" y="2986484"/>
            <a:ext cx="540837" cy="453281"/>
            <a:chOff x="7243285" y="3075361"/>
            <a:chExt cx="540837" cy="453281"/>
          </a:xfrm>
        </p:grpSpPr>
        <p:sp>
          <p:nvSpPr>
            <p:cNvPr id="211" name="直方体 210">
              <a:extLst>
                <a:ext uri="{FF2B5EF4-FFF2-40B4-BE49-F238E27FC236}">
                  <a16:creationId xmlns:a16="http://schemas.microsoft.com/office/drawing/2014/main" id="{123BC2F1-7732-6C4B-852E-9DCAABEAD164}"/>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直方体 211">
              <a:extLst>
                <a:ext uri="{FF2B5EF4-FFF2-40B4-BE49-F238E27FC236}">
                  <a16:creationId xmlns:a16="http://schemas.microsoft.com/office/drawing/2014/main" id="{1B6639BD-5576-BA47-9F1A-09CA0D79FC46}"/>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直方体 212">
              <a:extLst>
                <a:ext uri="{FF2B5EF4-FFF2-40B4-BE49-F238E27FC236}">
                  <a16:creationId xmlns:a16="http://schemas.microsoft.com/office/drawing/2014/main" id="{69745D5B-CC9B-2A4F-959A-79275E66111C}"/>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直方体 213">
              <a:extLst>
                <a:ext uri="{FF2B5EF4-FFF2-40B4-BE49-F238E27FC236}">
                  <a16:creationId xmlns:a16="http://schemas.microsoft.com/office/drawing/2014/main" id="{1CE4535A-62F1-2440-9EC2-515B7033AE6A}"/>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直方体 214">
              <a:extLst>
                <a:ext uri="{FF2B5EF4-FFF2-40B4-BE49-F238E27FC236}">
                  <a16:creationId xmlns:a16="http://schemas.microsoft.com/office/drawing/2014/main" id="{D4BC1E41-28FC-1E44-B9A7-5F0F265BBD68}"/>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直方体 215">
              <a:extLst>
                <a:ext uri="{FF2B5EF4-FFF2-40B4-BE49-F238E27FC236}">
                  <a16:creationId xmlns:a16="http://schemas.microsoft.com/office/drawing/2014/main" id="{90FB9196-18B1-E14E-8B00-C25B078EC635}"/>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直方体 216">
              <a:extLst>
                <a:ext uri="{FF2B5EF4-FFF2-40B4-BE49-F238E27FC236}">
                  <a16:creationId xmlns:a16="http://schemas.microsoft.com/office/drawing/2014/main" id="{B0F82C2A-4A84-8B45-96A2-D34C17174A9A}"/>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直方体 217">
              <a:extLst>
                <a:ext uri="{FF2B5EF4-FFF2-40B4-BE49-F238E27FC236}">
                  <a16:creationId xmlns:a16="http://schemas.microsoft.com/office/drawing/2014/main" id="{C3473561-5E01-5844-8753-568B7818FBD8}"/>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直方体 218">
              <a:extLst>
                <a:ext uri="{FF2B5EF4-FFF2-40B4-BE49-F238E27FC236}">
                  <a16:creationId xmlns:a16="http://schemas.microsoft.com/office/drawing/2014/main" id="{FD99FA4D-2624-C442-AA5D-C5F7958D4564}"/>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1" name="グループ化 190">
            <a:extLst>
              <a:ext uri="{FF2B5EF4-FFF2-40B4-BE49-F238E27FC236}">
                <a16:creationId xmlns:a16="http://schemas.microsoft.com/office/drawing/2014/main" id="{A37FB39A-6052-4B4E-B58D-123150901171}"/>
              </a:ext>
            </a:extLst>
          </p:cNvPr>
          <p:cNvGrpSpPr/>
          <p:nvPr/>
        </p:nvGrpSpPr>
        <p:grpSpPr>
          <a:xfrm>
            <a:off x="5652063" y="1861418"/>
            <a:ext cx="540837" cy="453281"/>
            <a:chOff x="5939357" y="2938606"/>
            <a:chExt cx="540837" cy="453281"/>
          </a:xfrm>
        </p:grpSpPr>
        <p:sp>
          <p:nvSpPr>
            <p:cNvPr id="220" name="直方体 219">
              <a:extLst>
                <a:ext uri="{FF2B5EF4-FFF2-40B4-BE49-F238E27FC236}">
                  <a16:creationId xmlns:a16="http://schemas.microsoft.com/office/drawing/2014/main" id="{9DD6EE31-28F2-3141-8381-38EB260C7858}"/>
                </a:ext>
              </a:extLst>
            </p:cNvPr>
            <p:cNvSpPr/>
            <p:nvPr/>
          </p:nvSpPr>
          <p:spPr>
            <a:xfrm>
              <a:off x="5939357" y="321604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直方体 220">
              <a:extLst>
                <a:ext uri="{FF2B5EF4-FFF2-40B4-BE49-F238E27FC236}">
                  <a16:creationId xmlns:a16="http://schemas.microsoft.com/office/drawing/2014/main" id="{CB709557-9121-0540-A850-417D0040FCA9}"/>
                </a:ext>
              </a:extLst>
            </p:cNvPr>
            <p:cNvSpPr/>
            <p:nvPr/>
          </p:nvSpPr>
          <p:spPr>
            <a:xfrm>
              <a:off x="5939358" y="308709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直方体 221">
              <a:extLst>
                <a:ext uri="{FF2B5EF4-FFF2-40B4-BE49-F238E27FC236}">
                  <a16:creationId xmlns:a16="http://schemas.microsoft.com/office/drawing/2014/main" id="{6CA38D00-494D-7441-8016-CC208E37CCFF}"/>
                </a:ext>
              </a:extLst>
            </p:cNvPr>
            <p:cNvSpPr/>
            <p:nvPr/>
          </p:nvSpPr>
          <p:spPr>
            <a:xfrm>
              <a:off x="5939357" y="295032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直方体 222">
              <a:extLst>
                <a:ext uri="{FF2B5EF4-FFF2-40B4-BE49-F238E27FC236}">
                  <a16:creationId xmlns:a16="http://schemas.microsoft.com/office/drawing/2014/main" id="{1C882FC3-C4A6-F54B-AAF8-643245238949}"/>
                </a:ext>
              </a:extLst>
            </p:cNvPr>
            <p:cNvSpPr/>
            <p:nvPr/>
          </p:nvSpPr>
          <p:spPr>
            <a:xfrm>
              <a:off x="6103480" y="321018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直方体 223">
              <a:extLst>
                <a:ext uri="{FF2B5EF4-FFF2-40B4-BE49-F238E27FC236}">
                  <a16:creationId xmlns:a16="http://schemas.microsoft.com/office/drawing/2014/main" id="{E576253B-DBEB-F743-B1A1-BF199062C845}"/>
                </a:ext>
              </a:extLst>
            </p:cNvPr>
            <p:cNvSpPr/>
            <p:nvPr/>
          </p:nvSpPr>
          <p:spPr>
            <a:xfrm>
              <a:off x="6103481" y="308123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直方体 224">
              <a:extLst>
                <a:ext uri="{FF2B5EF4-FFF2-40B4-BE49-F238E27FC236}">
                  <a16:creationId xmlns:a16="http://schemas.microsoft.com/office/drawing/2014/main" id="{83304FE1-52E4-5443-AAE6-AF5BD49F2B3E}"/>
                </a:ext>
              </a:extLst>
            </p:cNvPr>
            <p:cNvSpPr/>
            <p:nvPr/>
          </p:nvSpPr>
          <p:spPr>
            <a:xfrm>
              <a:off x="6103480" y="294446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直方体 225">
              <a:extLst>
                <a:ext uri="{FF2B5EF4-FFF2-40B4-BE49-F238E27FC236}">
                  <a16:creationId xmlns:a16="http://schemas.microsoft.com/office/drawing/2014/main" id="{1235A7F4-DF0F-D142-8B3F-5D985CFA8623}"/>
                </a:ext>
              </a:extLst>
            </p:cNvPr>
            <p:cNvSpPr/>
            <p:nvPr/>
          </p:nvSpPr>
          <p:spPr>
            <a:xfrm>
              <a:off x="6267602" y="3204323"/>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直方体 226">
              <a:extLst>
                <a:ext uri="{FF2B5EF4-FFF2-40B4-BE49-F238E27FC236}">
                  <a16:creationId xmlns:a16="http://schemas.microsoft.com/office/drawing/2014/main" id="{E0648EE1-4AA6-3A47-B49F-BA424DCAB388}"/>
                </a:ext>
              </a:extLst>
            </p:cNvPr>
            <p:cNvSpPr/>
            <p:nvPr/>
          </p:nvSpPr>
          <p:spPr>
            <a:xfrm>
              <a:off x="6267603" y="3075372"/>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直方体 227">
              <a:extLst>
                <a:ext uri="{FF2B5EF4-FFF2-40B4-BE49-F238E27FC236}">
                  <a16:creationId xmlns:a16="http://schemas.microsoft.com/office/drawing/2014/main" id="{AF97B982-6FB2-D742-96A0-9E72758A18DE}"/>
                </a:ext>
              </a:extLst>
            </p:cNvPr>
            <p:cNvSpPr/>
            <p:nvPr/>
          </p:nvSpPr>
          <p:spPr>
            <a:xfrm>
              <a:off x="6267602" y="2938606"/>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4" name="グループ化 1023">
            <a:extLst>
              <a:ext uri="{FF2B5EF4-FFF2-40B4-BE49-F238E27FC236}">
                <a16:creationId xmlns:a16="http://schemas.microsoft.com/office/drawing/2014/main" id="{CA4BD192-B697-944F-87D8-9670910198D5}"/>
              </a:ext>
            </a:extLst>
          </p:cNvPr>
          <p:cNvGrpSpPr/>
          <p:nvPr/>
        </p:nvGrpSpPr>
        <p:grpSpPr>
          <a:xfrm>
            <a:off x="5226128" y="3141793"/>
            <a:ext cx="540837" cy="324330"/>
            <a:chOff x="6290050" y="3558949"/>
            <a:chExt cx="540837" cy="324330"/>
          </a:xfrm>
        </p:grpSpPr>
        <p:sp>
          <p:nvSpPr>
            <p:cNvPr id="230" name="直方体 229">
              <a:extLst>
                <a:ext uri="{FF2B5EF4-FFF2-40B4-BE49-F238E27FC236}">
                  <a16:creationId xmlns:a16="http://schemas.microsoft.com/office/drawing/2014/main" id="{8505FB00-A796-984A-814F-5B8E2FD1CAAC}"/>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直方体 230">
              <a:extLst>
                <a:ext uri="{FF2B5EF4-FFF2-40B4-BE49-F238E27FC236}">
                  <a16:creationId xmlns:a16="http://schemas.microsoft.com/office/drawing/2014/main" id="{635D5B2C-6550-F247-AD32-85B09CE0F8CC}"/>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直方体 231">
              <a:extLst>
                <a:ext uri="{FF2B5EF4-FFF2-40B4-BE49-F238E27FC236}">
                  <a16:creationId xmlns:a16="http://schemas.microsoft.com/office/drawing/2014/main" id="{C4C8A2C6-28D7-4548-A5C2-E89B694A09F2}"/>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直方体 232">
              <a:extLst>
                <a:ext uri="{FF2B5EF4-FFF2-40B4-BE49-F238E27FC236}">
                  <a16:creationId xmlns:a16="http://schemas.microsoft.com/office/drawing/2014/main" id="{4945C035-43BC-A842-B502-77F951255274}"/>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直方体 233">
              <a:extLst>
                <a:ext uri="{FF2B5EF4-FFF2-40B4-BE49-F238E27FC236}">
                  <a16:creationId xmlns:a16="http://schemas.microsoft.com/office/drawing/2014/main" id="{9FDADC12-661E-B740-BE1E-E7687E155892}"/>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5" name="直方体 234">
              <a:extLst>
                <a:ext uri="{FF2B5EF4-FFF2-40B4-BE49-F238E27FC236}">
                  <a16:creationId xmlns:a16="http://schemas.microsoft.com/office/drawing/2014/main" id="{DB95B65C-3C0F-5246-856E-9468BE9D116C}"/>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6" name="直方体 235">
            <a:extLst>
              <a:ext uri="{FF2B5EF4-FFF2-40B4-BE49-F238E27FC236}">
                <a16:creationId xmlns:a16="http://schemas.microsoft.com/office/drawing/2014/main" id="{99D9EB33-F4F7-F84F-823E-64EBB10DDA9E}"/>
              </a:ext>
            </a:extLst>
          </p:cNvPr>
          <p:cNvSpPr/>
          <p:nvPr/>
        </p:nvSpPr>
        <p:spPr>
          <a:xfrm>
            <a:off x="6389832" y="41597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直方体 236">
            <a:extLst>
              <a:ext uri="{FF2B5EF4-FFF2-40B4-BE49-F238E27FC236}">
                <a16:creationId xmlns:a16="http://schemas.microsoft.com/office/drawing/2014/main" id="{F2A66A82-33E3-C246-B0C0-B89F58FDAC21}"/>
              </a:ext>
            </a:extLst>
          </p:cNvPr>
          <p:cNvSpPr/>
          <p:nvPr/>
        </p:nvSpPr>
        <p:spPr>
          <a:xfrm>
            <a:off x="6553955" y="415388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8" name="直方体 237">
            <a:extLst>
              <a:ext uri="{FF2B5EF4-FFF2-40B4-BE49-F238E27FC236}">
                <a16:creationId xmlns:a16="http://schemas.microsoft.com/office/drawing/2014/main" id="{79BF7C03-4EA0-F94B-AAC8-CDA70ADBF461}"/>
              </a:ext>
            </a:extLst>
          </p:cNvPr>
          <p:cNvSpPr/>
          <p:nvPr/>
        </p:nvSpPr>
        <p:spPr>
          <a:xfrm>
            <a:off x="6718077" y="414802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39" name="グループ化 238">
            <a:extLst>
              <a:ext uri="{FF2B5EF4-FFF2-40B4-BE49-F238E27FC236}">
                <a16:creationId xmlns:a16="http://schemas.microsoft.com/office/drawing/2014/main" id="{9DCE2A51-31F1-6A40-8605-4196722C31A6}"/>
              </a:ext>
            </a:extLst>
          </p:cNvPr>
          <p:cNvGrpSpPr/>
          <p:nvPr/>
        </p:nvGrpSpPr>
        <p:grpSpPr>
          <a:xfrm>
            <a:off x="7350941" y="2197839"/>
            <a:ext cx="540837" cy="453281"/>
            <a:chOff x="7243285" y="3075361"/>
            <a:chExt cx="540837" cy="453281"/>
          </a:xfrm>
        </p:grpSpPr>
        <p:sp>
          <p:nvSpPr>
            <p:cNvPr id="240" name="直方体 239">
              <a:extLst>
                <a:ext uri="{FF2B5EF4-FFF2-40B4-BE49-F238E27FC236}">
                  <a16:creationId xmlns:a16="http://schemas.microsoft.com/office/drawing/2014/main" id="{896E257E-0388-C94B-93D6-330EFCD81538}"/>
                </a:ext>
              </a:extLst>
            </p:cNvPr>
            <p:cNvSpPr/>
            <p:nvPr/>
          </p:nvSpPr>
          <p:spPr>
            <a:xfrm>
              <a:off x="7243285" y="335279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1" name="直方体 240">
              <a:extLst>
                <a:ext uri="{FF2B5EF4-FFF2-40B4-BE49-F238E27FC236}">
                  <a16:creationId xmlns:a16="http://schemas.microsoft.com/office/drawing/2014/main" id="{04CA0F2C-767E-0249-9A40-515C5638414B}"/>
                </a:ext>
              </a:extLst>
            </p:cNvPr>
            <p:cNvSpPr/>
            <p:nvPr/>
          </p:nvSpPr>
          <p:spPr>
            <a:xfrm>
              <a:off x="7243286" y="322384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直方体 241">
              <a:extLst>
                <a:ext uri="{FF2B5EF4-FFF2-40B4-BE49-F238E27FC236}">
                  <a16:creationId xmlns:a16="http://schemas.microsoft.com/office/drawing/2014/main" id="{676C4A38-2F4D-F24E-81CB-F1069B785864}"/>
                </a:ext>
              </a:extLst>
            </p:cNvPr>
            <p:cNvSpPr/>
            <p:nvPr/>
          </p:nvSpPr>
          <p:spPr>
            <a:xfrm>
              <a:off x="7243285" y="308708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直方体 242">
              <a:extLst>
                <a:ext uri="{FF2B5EF4-FFF2-40B4-BE49-F238E27FC236}">
                  <a16:creationId xmlns:a16="http://schemas.microsoft.com/office/drawing/2014/main" id="{169B2504-7C89-4745-B1C2-56622C3982DD}"/>
                </a:ext>
              </a:extLst>
            </p:cNvPr>
            <p:cNvSpPr/>
            <p:nvPr/>
          </p:nvSpPr>
          <p:spPr>
            <a:xfrm>
              <a:off x="7407408" y="334693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直方体 243">
              <a:extLst>
                <a:ext uri="{FF2B5EF4-FFF2-40B4-BE49-F238E27FC236}">
                  <a16:creationId xmlns:a16="http://schemas.microsoft.com/office/drawing/2014/main" id="{E72E0C3F-C3F7-6848-9428-95C2FF2CB0B5}"/>
                </a:ext>
              </a:extLst>
            </p:cNvPr>
            <p:cNvSpPr/>
            <p:nvPr/>
          </p:nvSpPr>
          <p:spPr>
            <a:xfrm>
              <a:off x="7407409" y="321798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直方体 244">
              <a:extLst>
                <a:ext uri="{FF2B5EF4-FFF2-40B4-BE49-F238E27FC236}">
                  <a16:creationId xmlns:a16="http://schemas.microsoft.com/office/drawing/2014/main" id="{6060EB7E-090C-6B42-BF25-87F1F32DDD44}"/>
                </a:ext>
              </a:extLst>
            </p:cNvPr>
            <p:cNvSpPr/>
            <p:nvPr/>
          </p:nvSpPr>
          <p:spPr>
            <a:xfrm>
              <a:off x="7407408" y="308122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直方体 245">
              <a:extLst>
                <a:ext uri="{FF2B5EF4-FFF2-40B4-BE49-F238E27FC236}">
                  <a16:creationId xmlns:a16="http://schemas.microsoft.com/office/drawing/2014/main" id="{0EEFCF9D-F4B6-9647-97C8-1450050B0818}"/>
                </a:ext>
              </a:extLst>
            </p:cNvPr>
            <p:cNvSpPr/>
            <p:nvPr/>
          </p:nvSpPr>
          <p:spPr>
            <a:xfrm>
              <a:off x="7571530" y="3341078"/>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直方体 246">
              <a:extLst>
                <a:ext uri="{FF2B5EF4-FFF2-40B4-BE49-F238E27FC236}">
                  <a16:creationId xmlns:a16="http://schemas.microsoft.com/office/drawing/2014/main" id="{5150D529-FF31-4A4B-8661-947E5DA8555C}"/>
                </a:ext>
              </a:extLst>
            </p:cNvPr>
            <p:cNvSpPr/>
            <p:nvPr/>
          </p:nvSpPr>
          <p:spPr>
            <a:xfrm>
              <a:off x="7571531" y="3212127"/>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直方体 247">
              <a:extLst>
                <a:ext uri="{FF2B5EF4-FFF2-40B4-BE49-F238E27FC236}">
                  <a16:creationId xmlns:a16="http://schemas.microsoft.com/office/drawing/2014/main" id="{E089BA43-D83E-4E47-842E-E500EA23391E}"/>
                </a:ext>
              </a:extLst>
            </p:cNvPr>
            <p:cNvSpPr/>
            <p:nvPr/>
          </p:nvSpPr>
          <p:spPr>
            <a:xfrm>
              <a:off x="7571530" y="3075361"/>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027" name="直線矢印コネクタ 1026">
            <a:extLst>
              <a:ext uri="{FF2B5EF4-FFF2-40B4-BE49-F238E27FC236}">
                <a16:creationId xmlns:a16="http://schemas.microsoft.com/office/drawing/2014/main" id="{0541B4AA-EF41-D34B-9425-B5B55D1D3E61}"/>
              </a:ext>
            </a:extLst>
          </p:cNvPr>
          <p:cNvCxnSpPr>
            <a:cxnSpLocks/>
            <a:endCxn id="226" idx="3"/>
          </p:cNvCxnSpPr>
          <p:nvPr/>
        </p:nvCxnSpPr>
        <p:spPr>
          <a:xfrm flipH="1" flipV="1">
            <a:off x="6051584" y="2302979"/>
            <a:ext cx="589460" cy="7772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5" name="直線矢印コネクタ 254">
            <a:extLst>
              <a:ext uri="{FF2B5EF4-FFF2-40B4-BE49-F238E27FC236}">
                <a16:creationId xmlns:a16="http://schemas.microsoft.com/office/drawing/2014/main" id="{40B31318-3648-8B49-820A-2461E4BEA0A5}"/>
              </a:ext>
            </a:extLst>
          </p:cNvPr>
          <p:cNvCxnSpPr>
            <a:cxnSpLocks/>
            <a:endCxn id="241" idx="2"/>
          </p:cNvCxnSpPr>
          <p:nvPr/>
        </p:nvCxnSpPr>
        <p:spPr>
          <a:xfrm flipV="1">
            <a:off x="6641044" y="2469266"/>
            <a:ext cx="709898" cy="611002"/>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8" name="直線矢印コネクタ 257">
            <a:extLst>
              <a:ext uri="{FF2B5EF4-FFF2-40B4-BE49-F238E27FC236}">
                <a16:creationId xmlns:a16="http://schemas.microsoft.com/office/drawing/2014/main" id="{E550EF9F-70E7-0643-89E5-4597740A9032}"/>
              </a:ext>
            </a:extLst>
          </p:cNvPr>
          <p:cNvCxnSpPr>
            <a:cxnSpLocks/>
            <a:endCxn id="234" idx="5"/>
          </p:cNvCxnSpPr>
          <p:nvPr/>
        </p:nvCxnSpPr>
        <p:spPr>
          <a:xfrm flipH="1">
            <a:off x="5766965" y="3080266"/>
            <a:ext cx="856573" cy="251196"/>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1" name="直線矢印コネクタ 260">
            <a:extLst>
              <a:ext uri="{FF2B5EF4-FFF2-40B4-BE49-F238E27FC236}">
                <a16:creationId xmlns:a16="http://schemas.microsoft.com/office/drawing/2014/main" id="{256BCF6A-4BC3-7943-AE44-C4B1DFF78D03}"/>
              </a:ext>
            </a:extLst>
          </p:cNvPr>
          <p:cNvCxnSpPr>
            <a:cxnSpLocks/>
          </p:cNvCxnSpPr>
          <p:nvPr/>
        </p:nvCxnSpPr>
        <p:spPr>
          <a:xfrm flipH="1">
            <a:off x="6017767" y="3068546"/>
            <a:ext cx="623276" cy="919684"/>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67" name="グループ化 266">
            <a:extLst>
              <a:ext uri="{FF2B5EF4-FFF2-40B4-BE49-F238E27FC236}">
                <a16:creationId xmlns:a16="http://schemas.microsoft.com/office/drawing/2014/main" id="{354E16B0-A480-4342-8AB6-A8849D5CBF94}"/>
              </a:ext>
            </a:extLst>
          </p:cNvPr>
          <p:cNvGrpSpPr/>
          <p:nvPr/>
        </p:nvGrpSpPr>
        <p:grpSpPr>
          <a:xfrm>
            <a:off x="6551620" y="1911553"/>
            <a:ext cx="540837" cy="324330"/>
            <a:chOff x="6290050" y="3558949"/>
            <a:chExt cx="540837" cy="324330"/>
          </a:xfrm>
        </p:grpSpPr>
        <p:sp>
          <p:nvSpPr>
            <p:cNvPr id="268" name="直方体 267">
              <a:extLst>
                <a:ext uri="{FF2B5EF4-FFF2-40B4-BE49-F238E27FC236}">
                  <a16:creationId xmlns:a16="http://schemas.microsoft.com/office/drawing/2014/main" id="{3A066302-0023-A346-BD7A-F1027F29D883}"/>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直方体 268">
              <a:extLst>
                <a:ext uri="{FF2B5EF4-FFF2-40B4-BE49-F238E27FC236}">
                  <a16:creationId xmlns:a16="http://schemas.microsoft.com/office/drawing/2014/main" id="{9EA49A7D-232A-8649-8814-8C333B22584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0" name="直方体 269">
              <a:extLst>
                <a:ext uri="{FF2B5EF4-FFF2-40B4-BE49-F238E27FC236}">
                  <a16:creationId xmlns:a16="http://schemas.microsoft.com/office/drawing/2014/main" id="{0728F854-8D50-624E-9084-7CB880296850}"/>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1" name="直方体 270">
              <a:extLst>
                <a:ext uri="{FF2B5EF4-FFF2-40B4-BE49-F238E27FC236}">
                  <a16:creationId xmlns:a16="http://schemas.microsoft.com/office/drawing/2014/main" id="{101BD695-1795-7E4C-A7CD-0476658EF3FB}"/>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直方体 271">
              <a:extLst>
                <a:ext uri="{FF2B5EF4-FFF2-40B4-BE49-F238E27FC236}">
                  <a16:creationId xmlns:a16="http://schemas.microsoft.com/office/drawing/2014/main" id="{FC39E3ED-9F24-AD42-B92C-E6B9DC53A5F0}"/>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3" name="直方体 272">
              <a:extLst>
                <a:ext uri="{FF2B5EF4-FFF2-40B4-BE49-F238E27FC236}">
                  <a16:creationId xmlns:a16="http://schemas.microsoft.com/office/drawing/2014/main" id="{A2E99609-7755-F64A-A025-0872A0B06823}"/>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74" name="直線矢印コネクタ 273">
            <a:extLst>
              <a:ext uri="{FF2B5EF4-FFF2-40B4-BE49-F238E27FC236}">
                <a16:creationId xmlns:a16="http://schemas.microsoft.com/office/drawing/2014/main" id="{39169721-A9EE-2C4A-8987-1CC94B14BE4B}"/>
              </a:ext>
            </a:extLst>
          </p:cNvPr>
          <p:cNvCxnSpPr>
            <a:cxnSpLocks/>
            <a:endCxn id="270" idx="3"/>
          </p:cNvCxnSpPr>
          <p:nvPr/>
        </p:nvCxnSpPr>
        <p:spPr>
          <a:xfrm flipV="1">
            <a:off x="6641042" y="2230023"/>
            <a:ext cx="145978" cy="85610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277" name="グループ化 276">
            <a:extLst>
              <a:ext uri="{FF2B5EF4-FFF2-40B4-BE49-F238E27FC236}">
                <a16:creationId xmlns:a16="http://schemas.microsoft.com/office/drawing/2014/main" id="{2A83EC53-6A83-094B-9A1B-17FA38F107DF}"/>
              </a:ext>
            </a:extLst>
          </p:cNvPr>
          <p:cNvGrpSpPr/>
          <p:nvPr/>
        </p:nvGrpSpPr>
        <p:grpSpPr>
          <a:xfrm>
            <a:off x="7305021" y="4087455"/>
            <a:ext cx="540837" cy="324330"/>
            <a:chOff x="6290050" y="3558949"/>
            <a:chExt cx="540837" cy="324330"/>
          </a:xfrm>
        </p:grpSpPr>
        <p:sp>
          <p:nvSpPr>
            <p:cNvPr id="278" name="直方体 277">
              <a:extLst>
                <a:ext uri="{FF2B5EF4-FFF2-40B4-BE49-F238E27FC236}">
                  <a16:creationId xmlns:a16="http://schemas.microsoft.com/office/drawing/2014/main" id="{ADD7ED7A-19AA-8348-9A78-20037472E49E}"/>
                </a:ext>
              </a:extLst>
            </p:cNvPr>
            <p:cNvSpPr/>
            <p:nvPr/>
          </p:nvSpPr>
          <p:spPr>
            <a:xfrm>
              <a:off x="6290051" y="370743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9" name="直方体 278">
              <a:extLst>
                <a:ext uri="{FF2B5EF4-FFF2-40B4-BE49-F238E27FC236}">
                  <a16:creationId xmlns:a16="http://schemas.microsoft.com/office/drawing/2014/main" id="{98AB7B0F-5B0B-BE4C-A1A2-8FA9AFC12066}"/>
                </a:ext>
              </a:extLst>
            </p:cNvPr>
            <p:cNvSpPr/>
            <p:nvPr/>
          </p:nvSpPr>
          <p:spPr>
            <a:xfrm>
              <a:off x="6290050" y="357066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直方体 279">
              <a:extLst>
                <a:ext uri="{FF2B5EF4-FFF2-40B4-BE49-F238E27FC236}">
                  <a16:creationId xmlns:a16="http://schemas.microsoft.com/office/drawing/2014/main" id="{BCA29E19-151D-5947-8D25-8AFD90803CFE}"/>
                </a:ext>
              </a:extLst>
            </p:cNvPr>
            <p:cNvSpPr/>
            <p:nvPr/>
          </p:nvSpPr>
          <p:spPr>
            <a:xfrm>
              <a:off x="6454174" y="370157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直方体 280">
              <a:extLst>
                <a:ext uri="{FF2B5EF4-FFF2-40B4-BE49-F238E27FC236}">
                  <a16:creationId xmlns:a16="http://schemas.microsoft.com/office/drawing/2014/main" id="{05DB95C0-956E-F946-BE24-D991D9BDECFA}"/>
                </a:ext>
              </a:extLst>
            </p:cNvPr>
            <p:cNvSpPr/>
            <p:nvPr/>
          </p:nvSpPr>
          <p:spPr>
            <a:xfrm>
              <a:off x="6454173" y="356480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2" name="直方体 281">
              <a:extLst>
                <a:ext uri="{FF2B5EF4-FFF2-40B4-BE49-F238E27FC236}">
                  <a16:creationId xmlns:a16="http://schemas.microsoft.com/office/drawing/2014/main" id="{EDA660C2-E6C8-CA48-B002-FAB122DAFA09}"/>
                </a:ext>
              </a:extLst>
            </p:cNvPr>
            <p:cNvSpPr/>
            <p:nvPr/>
          </p:nvSpPr>
          <p:spPr>
            <a:xfrm>
              <a:off x="6618296" y="3695715"/>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3" name="直方体 282">
              <a:extLst>
                <a:ext uri="{FF2B5EF4-FFF2-40B4-BE49-F238E27FC236}">
                  <a16:creationId xmlns:a16="http://schemas.microsoft.com/office/drawing/2014/main" id="{669A1017-1010-D549-8A61-1341337EF6B7}"/>
                </a:ext>
              </a:extLst>
            </p:cNvPr>
            <p:cNvSpPr/>
            <p:nvPr/>
          </p:nvSpPr>
          <p:spPr>
            <a:xfrm>
              <a:off x="6618295" y="3558949"/>
              <a:ext cx="212591" cy="175844"/>
            </a:xfrm>
            <a:prstGeom prst="cube">
              <a:avLst>
                <a:gd name="adj" fmla="val 3983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284" name="直線矢印コネクタ 283">
            <a:extLst>
              <a:ext uri="{FF2B5EF4-FFF2-40B4-BE49-F238E27FC236}">
                <a16:creationId xmlns:a16="http://schemas.microsoft.com/office/drawing/2014/main" id="{31707624-E278-914B-A409-A798EAB4D37A}"/>
              </a:ext>
            </a:extLst>
          </p:cNvPr>
          <p:cNvCxnSpPr>
            <a:cxnSpLocks/>
            <a:endCxn id="211" idx="2"/>
          </p:cNvCxnSpPr>
          <p:nvPr/>
        </p:nvCxnSpPr>
        <p:spPr>
          <a:xfrm>
            <a:off x="6623538" y="3070474"/>
            <a:ext cx="1005817" cy="316388"/>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7" name="直線矢印コネクタ 286">
            <a:extLst>
              <a:ext uri="{FF2B5EF4-FFF2-40B4-BE49-F238E27FC236}">
                <a16:creationId xmlns:a16="http://schemas.microsoft.com/office/drawing/2014/main" id="{61EAD2AE-56DD-6445-A0D0-CAC318186BF3}"/>
              </a:ext>
            </a:extLst>
          </p:cNvPr>
          <p:cNvCxnSpPr>
            <a:cxnSpLocks/>
            <a:endCxn id="281" idx="0"/>
          </p:cNvCxnSpPr>
          <p:nvPr/>
        </p:nvCxnSpPr>
        <p:spPr>
          <a:xfrm>
            <a:off x="6641043" y="3073646"/>
            <a:ext cx="969416" cy="1019669"/>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0" name="直線矢印コネクタ 289">
            <a:extLst>
              <a:ext uri="{FF2B5EF4-FFF2-40B4-BE49-F238E27FC236}">
                <a16:creationId xmlns:a16="http://schemas.microsoft.com/office/drawing/2014/main" id="{F8CDD7C7-0080-D54B-AF44-254DCD29905D}"/>
              </a:ext>
            </a:extLst>
          </p:cNvPr>
          <p:cNvCxnSpPr>
            <a:cxnSpLocks/>
            <a:endCxn id="237" idx="0"/>
          </p:cNvCxnSpPr>
          <p:nvPr/>
        </p:nvCxnSpPr>
        <p:spPr>
          <a:xfrm>
            <a:off x="6641042" y="3080266"/>
            <a:ext cx="54228" cy="1073623"/>
          </a:xfrm>
          <a:prstGeom prst="straightConnector1">
            <a:avLst/>
          </a:prstGeom>
          <a:ln>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032" name="Picture 8" descr="Kubernetes 201: Microservices, Persistence and Multiple Clusters">
            <a:extLst>
              <a:ext uri="{FF2B5EF4-FFF2-40B4-BE49-F238E27FC236}">
                <a16:creationId xmlns:a16="http://schemas.microsoft.com/office/drawing/2014/main" id="{C2796AED-6499-A246-A302-D34BD07F7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8877" y="2506174"/>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93" name="テキスト ボックス 292">
            <a:extLst>
              <a:ext uri="{FF2B5EF4-FFF2-40B4-BE49-F238E27FC236}">
                <a16:creationId xmlns:a16="http://schemas.microsoft.com/office/drawing/2014/main" id="{32A9C4EA-CB5B-9D4E-BF51-DF0E31403307}"/>
              </a:ext>
            </a:extLst>
          </p:cNvPr>
          <p:cNvSpPr txBox="1"/>
          <p:nvPr/>
        </p:nvSpPr>
        <p:spPr>
          <a:xfrm>
            <a:off x="5280034" y="5162491"/>
            <a:ext cx="1592808" cy="461665"/>
          </a:xfrm>
          <a:prstGeom prst="rect">
            <a:avLst/>
          </a:prstGeom>
          <a:noFill/>
        </p:spPr>
        <p:txBody>
          <a:bodyPr wrap="none" rtlCol="0">
            <a:spAutoFit/>
          </a:bodyPr>
          <a:lstStyle/>
          <a:p>
            <a:pPr algn="ctr"/>
            <a:r>
              <a:rPr kumimoji="1" lang="en-US" altLang="ja-JP" sz="2400" dirty="0" err="1"/>
              <a:t>kubernetes</a:t>
            </a:r>
            <a:endParaRPr kumimoji="1" lang="ja-JP" altLang="en-US" sz="2400"/>
          </a:p>
        </p:txBody>
      </p:sp>
      <p:sp>
        <p:nvSpPr>
          <p:cNvPr id="294" name="テキスト ボックス 293">
            <a:extLst>
              <a:ext uri="{FF2B5EF4-FFF2-40B4-BE49-F238E27FC236}">
                <a16:creationId xmlns:a16="http://schemas.microsoft.com/office/drawing/2014/main" id="{8DDB61C4-1C01-6942-9BF1-251B1C1251BC}"/>
              </a:ext>
            </a:extLst>
          </p:cNvPr>
          <p:cNvSpPr txBox="1"/>
          <p:nvPr/>
        </p:nvSpPr>
        <p:spPr>
          <a:xfrm>
            <a:off x="5314875" y="5542365"/>
            <a:ext cx="3012363" cy="415498"/>
          </a:xfrm>
          <a:prstGeom prst="rect">
            <a:avLst/>
          </a:prstGeom>
          <a:noFill/>
        </p:spPr>
        <p:txBody>
          <a:bodyPr wrap="none" rtlCol="0">
            <a:spAutoFit/>
          </a:bodyPr>
          <a:lstStyle/>
          <a:p>
            <a:r>
              <a:rPr kumimoji="1" lang="ja-JP" altLang="en-US" sz="1050">
                <a:latin typeface="Meiryo" panose="020B0604030504040204" pitchFamily="34" charset="-128"/>
                <a:ea typeface="Meiryo" panose="020B0604030504040204" pitchFamily="34" charset="-128"/>
              </a:rPr>
              <a:t>多ノード上の多数のコンテナを統一的に管理し</a:t>
            </a:r>
            <a:endParaRPr kumimoji="1" lang="en-US" altLang="ja-JP" sz="1050" dirty="0">
              <a:latin typeface="Meiryo" panose="020B0604030504040204" pitchFamily="34" charset="-128"/>
              <a:ea typeface="Meiryo" panose="020B0604030504040204" pitchFamily="34" charset="-128"/>
            </a:endParaRPr>
          </a:p>
          <a:p>
            <a:r>
              <a:rPr lang="ja-JP" altLang="en-US" sz="1050">
                <a:latin typeface="Meiryo" panose="020B0604030504040204" pitchFamily="34" charset="-128"/>
                <a:ea typeface="Meiryo" panose="020B0604030504040204" pitchFamily="34" charset="-128"/>
              </a:rPr>
              <a:t>大規模なサービスをコンテナで実現</a:t>
            </a:r>
            <a:endParaRPr kumimoji="1" lang="ja-JP" altLang="en-US" sz="1050">
              <a:latin typeface="Meiryo" panose="020B0604030504040204" pitchFamily="34" charset="-128"/>
              <a:ea typeface="Meiryo" panose="020B0604030504040204" pitchFamily="34" charset="-128"/>
            </a:endParaRPr>
          </a:p>
        </p:txBody>
      </p:sp>
      <p:sp>
        <p:nvSpPr>
          <p:cNvPr id="1048" name="テキスト ボックス 1047">
            <a:extLst>
              <a:ext uri="{FF2B5EF4-FFF2-40B4-BE49-F238E27FC236}">
                <a16:creationId xmlns:a16="http://schemas.microsoft.com/office/drawing/2014/main" id="{05ADCB73-717C-2847-B57A-042FD1A482BA}"/>
              </a:ext>
            </a:extLst>
          </p:cNvPr>
          <p:cNvSpPr txBox="1"/>
          <p:nvPr/>
        </p:nvSpPr>
        <p:spPr>
          <a:xfrm>
            <a:off x="1457569" y="5367048"/>
            <a:ext cx="80021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コンテナ管理</a:t>
            </a:r>
          </a:p>
        </p:txBody>
      </p:sp>
      <p:sp>
        <p:nvSpPr>
          <p:cNvPr id="296" name="テキスト ボックス 295">
            <a:extLst>
              <a:ext uri="{FF2B5EF4-FFF2-40B4-BE49-F238E27FC236}">
                <a16:creationId xmlns:a16="http://schemas.microsoft.com/office/drawing/2014/main" id="{316FA945-16FD-A64E-838C-DAEE7B07E67B}"/>
              </a:ext>
            </a:extLst>
          </p:cNvPr>
          <p:cNvSpPr txBox="1"/>
          <p:nvPr/>
        </p:nvSpPr>
        <p:spPr>
          <a:xfrm>
            <a:off x="6731700" y="5370633"/>
            <a:ext cx="1723549" cy="215444"/>
          </a:xfrm>
          <a:prstGeom prst="rect">
            <a:avLst/>
          </a:prstGeom>
          <a:noFill/>
        </p:spPr>
        <p:txBody>
          <a:bodyPr wrap="none" rtlCol="0">
            <a:spAutoFit/>
          </a:bodyPr>
          <a:lstStyle/>
          <a:p>
            <a:r>
              <a:rPr kumimoji="1" lang="ja-JP" altLang="en-US" sz="800">
                <a:latin typeface="Meiryo" panose="020B0604030504040204" pitchFamily="34" charset="-128"/>
                <a:ea typeface="Meiryo" panose="020B0604030504040204" pitchFamily="34" charset="-128"/>
              </a:rPr>
              <a:t>コンテナ・オーケストレーション</a:t>
            </a:r>
          </a:p>
        </p:txBody>
      </p:sp>
      <p:cxnSp>
        <p:nvCxnSpPr>
          <p:cNvPr id="1050" name="直線矢印コネクタ 1049">
            <a:extLst>
              <a:ext uri="{FF2B5EF4-FFF2-40B4-BE49-F238E27FC236}">
                <a16:creationId xmlns:a16="http://schemas.microsoft.com/office/drawing/2014/main" id="{BB588C2E-61D6-7B42-A570-C3EE520957A2}"/>
              </a:ext>
            </a:extLst>
          </p:cNvPr>
          <p:cNvCxnSpPr>
            <a:stCxn id="165" idx="5"/>
            <a:endCxn id="230" idx="2"/>
          </p:cNvCxnSpPr>
          <p:nvPr/>
        </p:nvCxnSpPr>
        <p:spPr>
          <a:xfrm flipV="1">
            <a:off x="3784979" y="3413220"/>
            <a:ext cx="1441150" cy="673963"/>
          </a:xfrm>
          <a:prstGeom prst="straightConnector1">
            <a:avLst/>
          </a:prstGeom>
          <a:ln w="12700">
            <a:prstDash val="sysDot"/>
            <a:headEnd type="none" w="med" len="med"/>
            <a:tailEnd type="arrow" w="med" len="med"/>
          </a:ln>
        </p:spPr>
        <p:style>
          <a:lnRef idx="2">
            <a:schemeClr val="accent6"/>
          </a:lnRef>
          <a:fillRef idx="0">
            <a:schemeClr val="accent6"/>
          </a:fillRef>
          <a:effectRef idx="1">
            <a:schemeClr val="accent6"/>
          </a:effectRef>
          <a:fontRef idx="minor">
            <a:schemeClr val="tx1"/>
          </a:fontRef>
        </p:style>
      </p:cxnSp>
      <p:sp>
        <p:nvSpPr>
          <p:cNvPr id="1057" name="テキスト ボックス 1056">
            <a:extLst>
              <a:ext uri="{FF2B5EF4-FFF2-40B4-BE49-F238E27FC236}">
                <a16:creationId xmlns:a16="http://schemas.microsoft.com/office/drawing/2014/main" id="{46FC8F0B-4954-0A44-BC12-04B9BE71D9E5}"/>
              </a:ext>
            </a:extLst>
          </p:cNvPr>
          <p:cNvSpPr txBox="1"/>
          <p:nvPr/>
        </p:nvSpPr>
        <p:spPr>
          <a:xfrm>
            <a:off x="5554373" y="167604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A</a:t>
            </a:r>
            <a:endParaRPr kumimoji="1" lang="ja-JP" altLang="en-US" sz="800">
              <a:latin typeface="Meiryo" panose="020B0604030504040204" pitchFamily="34" charset="-128"/>
              <a:ea typeface="Meiryo" panose="020B0604030504040204" pitchFamily="34" charset="-128"/>
            </a:endParaRPr>
          </a:p>
        </p:txBody>
      </p:sp>
      <p:sp>
        <p:nvSpPr>
          <p:cNvPr id="313" name="テキスト ボックス 312">
            <a:extLst>
              <a:ext uri="{FF2B5EF4-FFF2-40B4-BE49-F238E27FC236}">
                <a16:creationId xmlns:a16="http://schemas.microsoft.com/office/drawing/2014/main" id="{9D9E64A5-68E7-5747-AFFA-E2468A89E9E4}"/>
              </a:ext>
            </a:extLst>
          </p:cNvPr>
          <p:cNvSpPr txBox="1"/>
          <p:nvPr/>
        </p:nvSpPr>
        <p:spPr>
          <a:xfrm>
            <a:off x="6454712" y="167461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B</a:t>
            </a:r>
            <a:endParaRPr kumimoji="1" lang="ja-JP" altLang="en-US" sz="800">
              <a:latin typeface="Meiryo" panose="020B0604030504040204" pitchFamily="34" charset="-128"/>
              <a:ea typeface="Meiryo" panose="020B0604030504040204" pitchFamily="34" charset="-128"/>
            </a:endParaRPr>
          </a:p>
        </p:txBody>
      </p:sp>
      <p:sp>
        <p:nvSpPr>
          <p:cNvPr id="314" name="テキスト ボックス 313">
            <a:extLst>
              <a:ext uri="{FF2B5EF4-FFF2-40B4-BE49-F238E27FC236}">
                <a16:creationId xmlns:a16="http://schemas.microsoft.com/office/drawing/2014/main" id="{66442650-0A99-E547-89B0-466B44AB3D3C}"/>
              </a:ext>
            </a:extLst>
          </p:cNvPr>
          <p:cNvSpPr txBox="1"/>
          <p:nvPr/>
        </p:nvSpPr>
        <p:spPr>
          <a:xfrm>
            <a:off x="7271424" y="203021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D</a:t>
            </a:r>
            <a:endParaRPr kumimoji="1" lang="ja-JP" altLang="en-US" sz="800">
              <a:latin typeface="Meiryo" panose="020B0604030504040204" pitchFamily="34" charset="-128"/>
              <a:ea typeface="Meiryo" panose="020B0604030504040204" pitchFamily="34" charset="-128"/>
            </a:endParaRPr>
          </a:p>
        </p:txBody>
      </p:sp>
      <p:sp>
        <p:nvSpPr>
          <p:cNvPr id="315" name="テキスト ボックス 314">
            <a:extLst>
              <a:ext uri="{FF2B5EF4-FFF2-40B4-BE49-F238E27FC236}">
                <a16:creationId xmlns:a16="http://schemas.microsoft.com/office/drawing/2014/main" id="{AFB2F5A2-930D-D14F-833D-08625A6AA6DF}"/>
              </a:ext>
            </a:extLst>
          </p:cNvPr>
          <p:cNvSpPr txBox="1"/>
          <p:nvPr/>
        </p:nvSpPr>
        <p:spPr>
          <a:xfrm>
            <a:off x="7544958" y="281956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E</a:t>
            </a:r>
            <a:endParaRPr kumimoji="1" lang="ja-JP" altLang="en-US" sz="800">
              <a:latin typeface="Meiryo" panose="020B0604030504040204" pitchFamily="34" charset="-128"/>
              <a:ea typeface="Meiryo" panose="020B0604030504040204" pitchFamily="34" charset="-128"/>
            </a:endParaRPr>
          </a:p>
        </p:txBody>
      </p:sp>
      <p:sp>
        <p:nvSpPr>
          <p:cNvPr id="316" name="テキスト ボックス 315">
            <a:extLst>
              <a:ext uri="{FF2B5EF4-FFF2-40B4-BE49-F238E27FC236}">
                <a16:creationId xmlns:a16="http://schemas.microsoft.com/office/drawing/2014/main" id="{8C1AF353-402C-9C4E-AEF3-ADFFCCC4D365}"/>
              </a:ext>
            </a:extLst>
          </p:cNvPr>
          <p:cNvSpPr txBox="1"/>
          <p:nvPr/>
        </p:nvSpPr>
        <p:spPr>
          <a:xfrm>
            <a:off x="7216712" y="4409996"/>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F</a:t>
            </a:r>
            <a:endParaRPr kumimoji="1" lang="ja-JP" altLang="en-US" sz="800">
              <a:latin typeface="Meiryo" panose="020B0604030504040204" pitchFamily="34" charset="-128"/>
              <a:ea typeface="Meiryo" panose="020B0604030504040204" pitchFamily="34" charset="-128"/>
            </a:endParaRPr>
          </a:p>
        </p:txBody>
      </p:sp>
      <p:sp>
        <p:nvSpPr>
          <p:cNvPr id="317" name="テキスト ボックス 316">
            <a:extLst>
              <a:ext uri="{FF2B5EF4-FFF2-40B4-BE49-F238E27FC236}">
                <a16:creationId xmlns:a16="http://schemas.microsoft.com/office/drawing/2014/main" id="{AF887E94-67CA-164B-ABA9-158C5B41C9D7}"/>
              </a:ext>
            </a:extLst>
          </p:cNvPr>
          <p:cNvSpPr txBox="1"/>
          <p:nvPr/>
        </p:nvSpPr>
        <p:spPr>
          <a:xfrm>
            <a:off x="6296613" y="4383882"/>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G</a:t>
            </a:r>
            <a:endParaRPr kumimoji="1" lang="ja-JP" altLang="en-US" sz="800">
              <a:latin typeface="Meiryo" panose="020B0604030504040204" pitchFamily="34" charset="-128"/>
              <a:ea typeface="Meiryo" panose="020B0604030504040204" pitchFamily="34" charset="-128"/>
            </a:endParaRPr>
          </a:p>
        </p:txBody>
      </p:sp>
      <p:sp>
        <p:nvSpPr>
          <p:cNvPr id="318" name="テキスト ボックス 317">
            <a:extLst>
              <a:ext uri="{FF2B5EF4-FFF2-40B4-BE49-F238E27FC236}">
                <a16:creationId xmlns:a16="http://schemas.microsoft.com/office/drawing/2014/main" id="{DD5B30F3-ED75-B94F-839C-118D2D5FFB62}"/>
              </a:ext>
            </a:extLst>
          </p:cNvPr>
          <p:cNvSpPr txBox="1"/>
          <p:nvPr/>
        </p:nvSpPr>
        <p:spPr>
          <a:xfrm>
            <a:off x="5380772" y="43919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H</a:t>
            </a:r>
            <a:endParaRPr kumimoji="1" lang="ja-JP" altLang="en-US" sz="800">
              <a:latin typeface="Meiryo" panose="020B0604030504040204" pitchFamily="34" charset="-128"/>
              <a:ea typeface="Meiryo" panose="020B0604030504040204" pitchFamily="34" charset="-128"/>
            </a:endParaRPr>
          </a:p>
        </p:txBody>
      </p:sp>
      <p:sp>
        <p:nvSpPr>
          <p:cNvPr id="319" name="テキスト ボックス 318">
            <a:extLst>
              <a:ext uri="{FF2B5EF4-FFF2-40B4-BE49-F238E27FC236}">
                <a16:creationId xmlns:a16="http://schemas.microsoft.com/office/drawing/2014/main" id="{C5B104FA-5F1A-0145-9935-798C34EF8CF2}"/>
              </a:ext>
            </a:extLst>
          </p:cNvPr>
          <p:cNvSpPr txBox="1"/>
          <p:nvPr/>
        </p:nvSpPr>
        <p:spPr>
          <a:xfrm>
            <a:off x="5134587" y="2969520"/>
            <a:ext cx="737507" cy="215444"/>
          </a:xfrm>
          <a:prstGeom prst="rect">
            <a:avLst/>
          </a:prstGeom>
          <a:noFill/>
        </p:spPr>
        <p:txBody>
          <a:bodyPr wrap="square" rtlCol="0">
            <a:spAutoFit/>
          </a:bodyPr>
          <a:lstStyle/>
          <a:p>
            <a:pPr algn="ctr"/>
            <a:r>
              <a:rPr kumimoji="1" lang="ja-JP" altLang="en-US" sz="800">
                <a:latin typeface="Meiryo" panose="020B0604030504040204" pitchFamily="34" charset="-128"/>
                <a:ea typeface="Meiryo" panose="020B0604030504040204" pitchFamily="34" charset="-128"/>
              </a:rPr>
              <a:t>システム</a:t>
            </a:r>
            <a:r>
              <a:rPr kumimoji="1" lang="en-US" altLang="ja-JP" sz="800" dirty="0">
                <a:latin typeface="Meiryo" panose="020B0604030504040204" pitchFamily="34" charset="-128"/>
                <a:ea typeface="Meiryo" panose="020B0604030504040204" pitchFamily="34" charset="-128"/>
              </a:rPr>
              <a:t>I</a:t>
            </a:r>
            <a:endParaRPr kumimoji="1" lang="ja-JP" altLang="en-US" sz="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576728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3">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4"/>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1053991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EFC8062F-FF7E-E448-A217-449D4BB15C04}"/>
              </a:ext>
            </a:extLst>
          </p:cNvPr>
          <p:cNvSpPr/>
          <p:nvPr/>
        </p:nvSpPr>
        <p:spPr>
          <a:xfrm>
            <a:off x="2526711"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5" name="正方形/長方形 34">
            <a:extLst>
              <a:ext uri="{FF2B5EF4-FFF2-40B4-BE49-F238E27FC236}">
                <a16:creationId xmlns:a16="http://schemas.microsoft.com/office/drawing/2014/main" id="{EED3645B-5B2F-E249-BCAA-372B9C9F8DCB}"/>
              </a:ext>
            </a:extLst>
          </p:cNvPr>
          <p:cNvSpPr/>
          <p:nvPr/>
        </p:nvSpPr>
        <p:spPr>
          <a:xfrm>
            <a:off x="3010149" y="284800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8" name="正方形/長方形 37">
            <a:extLst>
              <a:ext uri="{FF2B5EF4-FFF2-40B4-BE49-F238E27FC236}">
                <a16:creationId xmlns:a16="http://schemas.microsoft.com/office/drawing/2014/main" id="{88198DAA-F811-1046-B9FF-7E558AA97330}"/>
              </a:ext>
            </a:extLst>
          </p:cNvPr>
          <p:cNvSpPr/>
          <p:nvPr/>
        </p:nvSpPr>
        <p:spPr>
          <a:xfrm>
            <a:off x="3489793" y="284883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9" name="正方形/長方形 28">
            <a:extLst>
              <a:ext uri="{FF2B5EF4-FFF2-40B4-BE49-F238E27FC236}">
                <a16:creationId xmlns:a16="http://schemas.microsoft.com/office/drawing/2014/main" id="{E692AD7C-70E8-E24E-9335-7E938FC54CD8}"/>
              </a:ext>
            </a:extLst>
          </p:cNvPr>
          <p:cNvSpPr/>
          <p:nvPr/>
        </p:nvSpPr>
        <p:spPr>
          <a:xfrm>
            <a:off x="268342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6" name="正方形/長方形 35">
            <a:extLst>
              <a:ext uri="{FF2B5EF4-FFF2-40B4-BE49-F238E27FC236}">
                <a16:creationId xmlns:a16="http://schemas.microsoft.com/office/drawing/2014/main" id="{056E03FB-F98E-E94B-959B-600653EA6B05}"/>
              </a:ext>
            </a:extLst>
          </p:cNvPr>
          <p:cNvSpPr/>
          <p:nvPr/>
        </p:nvSpPr>
        <p:spPr>
          <a:xfrm>
            <a:off x="3163537"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9" name="正方形/長方形 38">
            <a:extLst>
              <a:ext uri="{FF2B5EF4-FFF2-40B4-BE49-F238E27FC236}">
                <a16:creationId xmlns:a16="http://schemas.microsoft.com/office/drawing/2014/main" id="{5F35AB5A-0537-8C4D-A583-A88436EE996D}"/>
              </a:ext>
            </a:extLst>
          </p:cNvPr>
          <p:cNvSpPr/>
          <p:nvPr/>
        </p:nvSpPr>
        <p:spPr>
          <a:xfrm>
            <a:off x="3640140"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 name="タイトル 1">
            <a:extLst>
              <a:ext uri="{FF2B5EF4-FFF2-40B4-BE49-F238E27FC236}">
                <a16:creationId xmlns:a16="http://schemas.microsoft.com/office/drawing/2014/main" id="{6304FE88-D5E9-B746-8D3F-9083C6AF1235}"/>
              </a:ext>
            </a:extLst>
          </p:cNvPr>
          <p:cNvSpPr>
            <a:spLocks noGrp="1"/>
          </p:cNvSpPr>
          <p:nvPr>
            <p:ph type="title"/>
          </p:nvPr>
        </p:nvSpPr>
        <p:spPr/>
        <p:txBody>
          <a:bodyPr/>
          <a:lstStyle/>
          <a:p>
            <a:r>
              <a:rPr kumimoji="1" lang="ja-JP" altLang="en-US">
                <a:solidFill>
                  <a:schemeClr val="tx1"/>
                </a:solidFill>
              </a:rPr>
              <a:t>コンテナ・オーケストレーションとは</a:t>
            </a:r>
          </a:p>
        </p:txBody>
      </p:sp>
      <p:sp>
        <p:nvSpPr>
          <p:cNvPr id="4" name="正方形/長方形 3">
            <a:extLst>
              <a:ext uri="{FF2B5EF4-FFF2-40B4-BE49-F238E27FC236}">
                <a16:creationId xmlns:a16="http://schemas.microsoft.com/office/drawing/2014/main" id="{0B92E1B7-8C53-3B4F-B72D-579EF8714EF1}"/>
              </a:ext>
            </a:extLst>
          </p:cNvPr>
          <p:cNvSpPr/>
          <p:nvPr/>
        </p:nvSpPr>
        <p:spPr>
          <a:xfrm>
            <a:off x="25234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5" name="正方形/長方形 4">
            <a:extLst>
              <a:ext uri="{FF2B5EF4-FFF2-40B4-BE49-F238E27FC236}">
                <a16:creationId xmlns:a16="http://schemas.microsoft.com/office/drawing/2014/main" id="{27871267-301F-F345-9917-594062847028}"/>
              </a:ext>
            </a:extLst>
          </p:cNvPr>
          <p:cNvSpPr/>
          <p:nvPr/>
        </p:nvSpPr>
        <p:spPr>
          <a:xfrm>
            <a:off x="2523410" y="3743304"/>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 name="正方形/長方形 5">
            <a:extLst>
              <a:ext uri="{FF2B5EF4-FFF2-40B4-BE49-F238E27FC236}">
                <a16:creationId xmlns:a16="http://schemas.microsoft.com/office/drawing/2014/main" id="{180BC2B4-8FE6-B346-A853-E21DDDACD3B9}"/>
              </a:ext>
            </a:extLst>
          </p:cNvPr>
          <p:cNvSpPr/>
          <p:nvPr/>
        </p:nvSpPr>
        <p:spPr>
          <a:xfrm>
            <a:off x="2523410"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 name="正方形/長方形 6">
            <a:extLst>
              <a:ext uri="{FF2B5EF4-FFF2-40B4-BE49-F238E27FC236}">
                <a16:creationId xmlns:a16="http://schemas.microsoft.com/office/drawing/2014/main" id="{360C1291-6355-E24A-BACB-0DF6F64E6EBE}"/>
              </a:ext>
            </a:extLst>
          </p:cNvPr>
          <p:cNvSpPr/>
          <p:nvPr/>
        </p:nvSpPr>
        <p:spPr>
          <a:xfrm>
            <a:off x="2523410" y="472687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メイリオ"/>
                <a:ea typeface="メイリオ"/>
                <a:cs typeface="メイリオ"/>
              </a:rPr>
              <a:t>ハイパーバイザー</a:t>
            </a:r>
            <a:endParaRPr lang="ja-JP" altLang="en-US" sz="1050" dirty="0">
              <a:solidFill>
                <a:srgbClr val="FFFFFF"/>
              </a:solidFill>
              <a:latin typeface="メイリオ"/>
              <a:ea typeface="メイリオ"/>
              <a:cs typeface="メイリオ"/>
            </a:endParaRPr>
          </a:p>
        </p:txBody>
      </p:sp>
      <p:sp>
        <p:nvSpPr>
          <p:cNvPr id="8" name="正方形/長方形 7">
            <a:extLst>
              <a:ext uri="{FF2B5EF4-FFF2-40B4-BE49-F238E27FC236}">
                <a16:creationId xmlns:a16="http://schemas.microsoft.com/office/drawing/2014/main" id="{BBB1C13F-5363-CF40-ACA0-D8D33A038A7D}"/>
              </a:ext>
            </a:extLst>
          </p:cNvPr>
          <p:cNvSpPr/>
          <p:nvPr/>
        </p:nvSpPr>
        <p:spPr>
          <a:xfrm>
            <a:off x="2523410" y="447059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1" name="正方形/長方形 10">
            <a:extLst>
              <a:ext uri="{FF2B5EF4-FFF2-40B4-BE49-F238E27FC236}">
                <a16:creationId xmlns:a16="http://schemas.microsoft.com/office/drawing/2014/main" id="{28146268-18CC-884A-9CC7-34461FB55893}"/>
              </a:ext>
            </a:extLst>
          </p:cNvPr>
          <p:cNvSpPr/>
          <p:nvPr/>
        </p:nvSpPr>
        <p:spPr>
          <a:xfrm>
            <a:off x="979871" y="3303886"/>
            <a:ext cx="139949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開発・実行環境</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ミドルウェア</a:t>
            </a:r>
            <a:endParaRPr kumimoji="1" lang="en-US" altLang="ja-JP" sz="1050" dirty="0">
              <a:solidFill>
                <a:srgbClr val="FFFFFF"/>
              </a:solidFill>
              <a:latin typeface="メイリオ"/>
              <a:ea typeface="メイリオ"/>
              <a:cs typeface="メイリオ"/>
            </a:endParaRPr>
          </a:p>
        </p:txBody>
      </p:sp>
      <p:sp>
        <p:nvSpPr>
          <p:cNvPr id="12" name="正方形/長方形 11">
            <a:extLst>
              <a:ext uri="{FF2B5EF4-FFF2-40B4-BE49-F238E27FC236}">
                <a16:creationId xmlns:a16="http://schemas.microsoft.com/office/drawing/2014/main" id="{6AD5F937-4363-EB4F-9014-D5D86D14643D}"/>
              </a:ext>
            </a:extLst>
          </p:cNvPr>
          <p:cNvSpPr/>
          <p:nvPr/>
        </p:nvSpPr>
        <p:spPr>
          <a:xfrm>
            <a:off x="979871" y="3743303"/>
            <a:ext cx="1399495" cy="121385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メイリオ"/>
                <a:ea typeface="メイリオ"/>
                <a:cs typeface="メイリオ"/>
              </a:rPr>
              <a:t>オペレーティング</a:t>
            </a:r>
            <a:endParaRPr kumimoji="1" lang="en-US" altLang="ja-JP" sz="1050" dirty="0">
              <a:solidFill>
                <a:srgbClr val="FFFFFF"/>
              </a:solidFill>
              <a:latin typeface="メイリオ"/>
              <a:ea typeface="メイリオ"/>
              <a:cs typeface="メイリオ"/>
            </a:endParaRPr>
          </a:p>
          <a:p>
            <a:pPr algn="ctr"/>
            <a:r>
              <a:rPr kumimoji="1" lang="ja-JP" altLang="en-US" sz="1050" dirty="0">
                <a:solidFill>
                  <a:srgbClr val="FFFFFF"/>
                </a:solidFill>
                <a:latin typeface="メイリオ"/>
                <a:ea typeface="メイリオ"/>
                <a:cs typeface="メイリオ"/>
              </a:rPr>
              <a:t>システム</a:t>
            </a:r>
          </a:p>
        </p:txBody>
      </p:sp>
      <p:sp>
        <p:nvSpPr>
          <p:cNvPr id="13" name="正方形/長方形 12">
            <a:extLst>
              <a:ext uri="{FF2B5EF4-FFF2-40B4-BE49-F238E27FC236}">
                <a16:creationId xmlns:a16="http://schemas.microsoft.com/office/drawing/2014/main" id="{38F0CE3B-1C73-3745-AA8B-F623C33ABA1E}"/>
              </a:ext>
            </a:extLst>
          </p:cNvPr>
          <p:cNvSpPr/>
          <p:nvPr/>
        </p:nvSpPr>
        <p:spPr>
          <a:xfrm>
            <a:off x="979871" y="498316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dirty="0">
                <a:solidFill>
                  <a:srgbClr val="FFFFFF"/>
                </a:solidFill>
                <a:latin typeface="メイリオ"/>
                <a:ea typeface="メイリオ"/>
                <a:cs typeface="メイリオ"/>
              </a:rPr>
              <a:t>サーバー</a:t>
            </a:r>
            <a:endParaRPr lang="en-US" altLang="ja-JP" sz="800" dirty="0">
              <a:solidFill>
                <a:srgbClr val="FFFFFF"/>
              </a:solidFill>
              <a:latin typeface="メイリオ"/>
              <a:ea typeface="メイリオ"/>
              <a:cs typeface="メイリオ"/>
            </a:endParaRPr>
          </a:p>
          <a:p>
            <a:pPr algn="ctr"/>
            <a:r>
              <a:rPr lang="ja-JP" altLang="en-US" sz="800" dirty="0">
                <a:solidFill>
                  <a:srgbClr val="FFFFFF"/>
                </a:solidFill>
                <a:latin typeface="メイリオ"/>
                <a:ea typeface="メイリオ"/>
                <a:cs typeface="メイリオ"/>
              </a:rPr>
              <a:t>（</a:t>
            </a:r>
            <a:r>
              <a:rPr kumimoji="1" lang="ja-JP" altLang="en-US" sz="800" dirty="0">
                <a:solidFill>
                  <a:srgbClr val="FFFFFF"/>
                </a:solidFill>
                <a:latin typeface="メイリオ"/>
                <a:ea typeface="メイリオ"/>
                <a:cs typeface="メイリオ"/>
              </a:rPr>
              <a:t>ハードウェア）</a:t>
            </a:r>
          </a:p>
        </p:txBody>
      </p:sp>
      <p:sp>
        <p:nvSpPr>
          <p:cNvPr id="16" name="正方形/長方形 15">
            <a:extLst>
              <a:ext uri="{FF2B5EF4-FFF2-40B4-BE49-F238E27FC236}">
                <a16:creationId xmlns:a16="http://schemas.microsoft.com/office/drawing/2014/main" id="{720EC3D9-8DB9-DE44-8260-4FAA85D06FC9}"/>
              </a:ext>
            </a:extLst>
          </p:cNvPr>
          <p:cNvSpPr/>
          <p:nvPr/>
        </p:nvSpPr>
        <p:spPr>
          <a:xfrm>
            <a:off x="2998194"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7" name="正方形/長方形 16">
            <a:extLst>
              <a:ext uri="{FF2B5EF4-FFF2-40B4-BE49-F238E27FC236}">
                <a16:creationId xmlns:a16="http://schemas.microsoft.com/office/drawing/2014/main" id="{0D30D97A-6E90-1B4E-87B9-B4880B7F7686}"/>
              </a:ext>
            </a:extLst>
          </p:cNvPr>
          <p:cNvSpPr/>
          <p:nvPr/>
        </p:nvSpPr>
        <p:spPr>
          <a:xfrm>
            <a:off x="3472978" y="4466686"/>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 name="正方形/長方形 17">
            <a:extLst>
              <a:ext uri="{FF2B5EF4-FFF2-40B4-BE49-F238E27FC236}">
                <a16:creationId xmlns:a16="http://schemas.microsoft.com/office/drawing/2014/main" id="{DBE3BDA1-7655-234A-ACA7-79A89D4E0885}"/>
              </a:ext>
            </a:extLst>
          </p:cNvPr>
          <p:cNvSpPr/>
          <p:nvPr/>
        </p:nvSpPr>
        <p:spPr>
          <a:xfrm>
            <a:off x="2794195" y="4482539"/>
            <a:ext cx="857927"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仮想マシン</a:t>
            </a:r>
            <a:endParaRPr lang="ja-JP" altLang="en-US" sz="1050" dirty="0">
              <a:solidFill>
                <a:srgbClr val="FFFFFF"/>
              </a:solidFill>
              <a:latin typeface="メイリオ"/>
              <a:ea typeface="メイリオ"/>
              <a:cs typeface="メイリオ"/>
            </a:endParaRPr>
          </a:p>
        </p:txBody>
      </p:sp>
      <p:sp>
        <p:nvSpPr>
          <p:cNvPr id="19" name="正方形/長方形 18">
            <a:extLst>
              <a:ext uri="{FF2B5EF4-FFF2-40B4-BE49-F238E27FC236}">
                <a16:creationId xmlns:a16="http://schemas.microsoft.com/office/drawing/2014/main" id="{D1B41103-2BFC-1A4A-9440-8FA60E85CCCF}"/>
              </a:ext>
            </a:extLst>
          </p:cNvPr>
          <p:cNvSpPr/>
          <p:nvPr/>
        </p:nvSpPr>
        <p:spPr>
          <a:xfrm>
            <a:off x="3004056" y="3751119"/>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 name="正方形/長方形 19">
            <a:extLst>
              <a:ext uri="{FF2B5EF4-FFF2-40B4-BE49-F238E27FC236}">
                <a16:creationId xmlns:a16="http://schemas.microsoft.com/office/drawing/2014/main" id="{0CA14E6C-35D8-E142-95A3-6A37A15EE50A}"/>
              </a:ext>
            </a:extLst>
          </p:cNvPr>
          <p:cNvSpPr/>
          <p:nvPr/>
        </p:nvSpPr>
        <p:spPr>
          <a:xfrm>
            <a:off x="3480795" y="3743303"/>
            <a:ext cx="449925"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2" name="正方形/長方形 21">
            <a:extLst>
              <a:ext uri="{FF2B5EF4-FFF2-40B4-BE49-F238E27FC236}">
                <a16:creationId xmlns:a16="http://schemas.microsoft.com/office/drawing/2014/main" id="{28F408F0-9953-244B-AB91-8841A278872E}"/>
              </a:ext>
            </a:extLst>
          </p:cNvPr>
          <p:cNvSpPr/>
          <p:nvPr/>
        </p:nvSpPr>
        <p:spPr>
          <a:xfrm>
            <a:off x="3006010" y="3303886"/>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4" name="正方形/長方形 23">
            <a:extLst>
              <a:ext uri="{FF2B5EF4-FFF2-40B4-BE49-F238E27FC236}">
                <a16:creationId xmlns:a16="http://schemas.microsoft.com/office/drawing/2014/main" id="{7E46CF83-C2F7-384E-B040-F708BC960B72}"/>
              </a:ext>
            </a:extLst>
          </p:cNvPr>
          <p:cNvSpPr/>
          <p:nvPr/>
        </p:nvSpPr>
        <p:spPr>
          <a:xfrm>
            <a:off x="3477155" y="3303885"/>
            <a:ext cx="449925"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50" dirty="0">
              <a:solidFill>
                <a:srgbClr val="FFFFFF"/>
              </a:solidFill>
              <a:latin typeface="メイリオ"/>
              <a:ea typeface="メイリオ"/>
              <a:cs typeface="メイリオ"/>
            </a:endParaRPr>
          </a:p>
        </p:txBody>
      </p:sp>
      <p:sp>
        <p:nvSpPr>
          <p:cNvPr id="26" name="正方形/長方形 25">
            <a:extLst>
              <a:ext uri="{FF2B5EF4-FFF2-40B4-BE49-F238E27FC236}">
                <a16:creationId xmlns:a16="http://schemas.microsoft.com/office/drawing/2014/main" id="{3D223834-232D-F64E-A590-2112A9CF7D44}"/>
              </a:ext>
            </a:extLst>
          </p:cNvPr>
          <p:cNvSpPr/>
          <p:nvPr/>
        </p:nvSpPr>
        <p:spPr>
          <a:xfrm>
            <a:off x="977440"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7" name="正方形/長方形 26">
            <a:extLst>
              <a:ext uri="{FF2B5EF4-FFF2-40B4-BE49-F238E27FC236}">
                <a16:creationId xmlns:a16="http://schemas.microsoft.com/office/drawing/2014/main" id="{C177BAFA-4286-F142-9520-4D4E0BDFBAE0}"/>
              </a:ext>
            </a:extLst>
          </p:cNvPr>
          <p:cNvSpPr/>
          <p:nvPr/>
        </p:nvSpPr>
        <p:spPr>
          <a:xfrm>
            <a:off x="1460040" y="2852468"/>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8" name="正方形/長方形 27">
            <a:extLst>
              <a:ext uri="{FF2B5EF4-FFF2-40B4-BE49-F238E27FC236}">
                <a16:creationId xmlns:a16="http://schemas.microsoft.com/office/drawing/2014/main" id="{A2F95504-5DCE-0340-983B-0785DADE5C83}"/>
              </a:ext>
            </a:extLst>
          </p:cNvPr>
          <p:cNvSpPr/>
          <p:nvPr/>
        </p:nvSpPr>
        <p:spPr>
          <a:xfrm>
            <a:off x="1931871" y="2848559"/>
            <a:ext cx="449925"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5" name="正方形/長方形 24">
            <a:extLst>
              <a:ext uri="{FF2B5EF4-FFF2-40B4-BE49-F238E27FC236}">
                <a16:creationId xmlns:a16="http://schemas.microsoft.com/office/drawing/2014/main" id="{534B8F15-A287-E041-943B-F9BB423A8569}"/>
              </a:ext>
            </a:extLst>
          </p:cNvPr>
          <p:cNvSpPr/>
          <p:nvPr/>
        </p:nvSpPr>
        <p:spPr>
          <a:xfrm>
            <a:off x="1048676" y="2952032"/>
            <a:ext cx="1261884" cy="253916"/>
          </a:xfrm>
          <a:prstGeom prst="rect">
            <a:avLst/>
          </a:prstGeom>
        </p:spPr>
        <p:txBody>
          <a:bodyPr wrap="none">
            <a:spAutoFit/>
          </a:bodyPr>
          <a:lstStyle/>
          <a:p>
            <a:pPr algn="ctr"/>
            <a:r>
              <a:rPr lang="ja-JP" altLang="en-US" sz="1050">
                <a:solidFill>
                  <a:srgbClr val="FFFFFF"/>
                </a:solidFill>
                <a:latin typeface="メイリオ"/>
                <a:ea typeface="メイリオ"/>
                <a:cs typeface="メイリオ"/>
              </a:rPr>
              <a:t>アプリケーション</a:t>
            </a:r>
            <a:endParaRPr lang="ja-JP" altLang="en-US" sz="1050" dirty="0">
              <a:solidFill>
                <a:srgbClr val="FFFFFF"/>
              </a:solidFill>
              <a:latin typeface="メイリオ"/>
              <a:ea typeface="メイリオ"/>
              <a:cs typeface="メイリオ"/>
            </a:endParaRPr>
          </a:p>
        </p:txBody>
      </p:sp>
      <p:sp>
        <p:nvSpPr>
          <p:cNvPr id="32" name="正方形/長方形 31">
            <a:extLst>
              <a:ext uri="{FF2B5EF4-FFF2-40B4-BE49-F238E27FC236}">
                <a16:creationId xmlns:a16="http://schemas.microsoft.com/office/drawing/2014/main" id="{FA6261AF-AD0E-F949-A42E-1EEE8EBDBBAA}"/>
              </a:ext>
            </a:extLst>
          </p:cNvPr>
          <p:cNvSpPr/>
          <p:nvPr/>
        </p:nvSpPr>
        <p:spPr>
          <a:xfrm>
            <a:off x="2843239" y="285273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37" name="正方形/長方形 36">
            <a:extLst>
              <a:ext uri="{FF2B5EF4-FFF2-40B4-BE49-F238E27FC236}">
                <a16:creationId xmlns:a16="http://schemas.microsoft.com/office/drawing/2014/main" id="{9D201E0F-2D11-2940-8CDF-8B52F5E34461}"/>
              </a:ext>
            </a:extLst>
          </p:cNvPr>
          <p:cNvSpPr/>
          <p:nvPr/>
        </p:nvSpPr>
        <p:spPr>
          <a:xfrm>
            <a:off x="3324247" y="2848834"/>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0" name="正方形/長方形 39">
            <a:extLst>
              <a:ext uri="{FF2B5EF4-FFF2-40B4-BE49-F238E27FC236}">
                <a16:creationId xmlns:a16="http://schemas.microsoft.com/office/drawing/2014/main" id="{E7EDE086-8015-D549-9A68-9FF1DEA2B39C}"/>
              </a:ext>
            </a:extLst>
          </p:cNvPr>
          <p:cNvSpPr/>
          <p:nvPr/>
        </p:nvSpPr>
        <p:spPr>
          <a:xfrm>
            <a:off x="3790487"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nvGrpSpPr>
          <p:cNvPr id="85" name="グループ化 84">
            <a:extLst>
              <a:ext uri="{FF2B5EF4-FFF2-40B4-BE49-F238E27FC236}">
                <a16:creationId xmlns:a16="http://schemas.microsoft.com/office/drawing/2014/main" id="{C2889E58-269E-F14C-9434-7726F52F23B3}"/>
              </a:ext>
            </a:extLst>
          </p:cNvPr>
          <p:cNvGrpSpPr/>
          <p:nvPr/>
        </p:nvGrpSpPr>
        <p:grpSpPr>
          <a:xfrm>
            <a:off x="4077881" y="2848559"/>
            <a:ext cx="1399659" cy="2615271"/>
            <a:chOff x="3394975" y="2852738"/>
            <a:chExt cx="1399659" cy="2615271"/>
          </a:xfrm>
        </p:grpSpPr>
        <p:sp>
          <p:nvSpPr>
            <p:cNvPr id="74" name="正方形/長方形 73">
              <a:extLst>
                <a:ext uri="{FF2B5EF4-FFF2-40B4-BE49-F238E27FC236}">
                  <a16:creationId xmlns:a16="http://schemas.microsoft.com/office/drawing/2014/main" id="{D44816BD-8604-D646-ADEC-03714A5D6F53}"/>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5" name="正方形/長方形 74">
              <a:extLst>
                <a:ext uri="{FF2B5EF4-FFF2-40B4-BE49-F238E27FC236}">
                  <a16:creationId xmlns:a16="http://schemas.microsoft.com/office/drawing/2014/main" id="{19CAABC1-9ACD-244C-AC62-2870D7B72D83}"/>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6" name="正方形/長方形 75">
              <a:extLst>
                <a:ext uri="{FF2B5EF4-FFF2-40B4-BE49-F238E27FC236}">
                  <a16:creationId xmlns:a16="http://schemas.microsoft.com/office/drawing/2014/main" id="{D088F3FB-54D4-CB40-B57D-1AD8743DC27A}"/>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7" name="正方形/長方形 76">
              <a:extLst>
                <a:ext uri="{FF2B5EF4-FFF2-40B4-BE49-F238E27FC236}">
                  <a16:creationId xmlns:a16="http://schemas.microsoft.com/office/drawing/2014/main" id="{DE1F27A4-3B98-5946-B791-C4D7B7C08187}"/>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8" name="正方形/長方形 77">
              <a:extLst>
                <a:ext uri="{FF2B5EF4-FFF2-40B4-BE49-F238E27FC236}">
                  <a16:creationId xmlns:a16="http://schemas.microsoft.com/office/drawing/2014/main" id="{B58C5AF0-673E-2347-BED6-4DFD572345F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9" name="正方形/長方形 78">
              <a:extLst>
                <a:ext uri="{FF2B5EF4-FFF2-40B4-BE49-F238E27FC236}">
                  <a16:creationId xmlns:a16="http://schemas.microsoft.com/office/drawing/2014/main" id="{087DEAF8-3CA4-F641-828A-3F60BAE62472}"/>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0" name="正方形/長方形 79">
              <a:extLst>
                <a:ext uri="{FF2B5EF4-FFF2-40B4-BE49-F238E27FC236}">
                  <a16:creationId xmlns:a16="http://schemas.microsoft.com/office/drawing/2014/main" id="{811A1D4F-C458-724B-B457-18B78C84347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1" name="正方形/長方形 80">
              <a:extLst>
                <a:ext uri="{FF2B5EF4-FFF2-40B4-BE49-F238E27FC236}">
                  <a16:creationId xmlns:a16="http://schemas.microsoft.com/office/drawing/2014/main" id="{C97196DD-1C30-D141-AECE-5013C651016F}"/>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2" name="正方形/長方形 81">
              <a:extLst>
                <a:ext uri="{FF2B5EF4-FFF2-40B4-BE49-F238E27FC236}">
                  <a16:creationId xmlns:a16="http://schemas.microsoft.com/office/drawing/2014/main" id="{E7F77AE0-250E-3E41-8A8E-FE058A63EA5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1" name="正方形/長方形 40">
              <a:extLst>
                <a:ext uri="{FF2B5EF4-FFF2-40B4-BE49-F238E27FC236}">
                  <a16:creationId xmlns:a16="http://schemas.microsoft.com/office/drawing/2014/main" id="{1B54DA35-2F71-EC44-9033-DF786B5D7D6C}"/>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2" name="正方形/長方形 41">
              <a:extLst>
                <a:ext uri="{FF2B5EF4-FFF2-40B4-BE49-F238E27FC236}">
                  <a16:creationId xmlns:a16="http://schemas.microsoft.com/office/drawing/2014/main" id="{B6A1DF73-DB10-2544-A8B8-EE48A533B1C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3" name="正方形/長方形 42">
              <a:extLst>
                <a:ext uri="{FF2B5EF4-FFF2-40B4-BE49-F238E27FC236}">
                  <a16:creationId xmlns:a16="http://schemas.microsoft.com/office/drawing/2014/main" id="{92C93556-0A17-7146-9F07-7C6DA7573B81}"/>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4" name="正方形/長方形 43">
              <a:extLst>
                <a:ext uri="{FF2B5EF4-FFF2-40B4-BE49-F238E27FC236}">
                  <a16:creationId xmlns:a16="http://schemas.microsoft.com/office/drawing/2014/main" id="{C64DDC5A-F69D-984E-8856-3105FBC0951A}"/>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5" name="正方形/長方形 44">
              <a:extLst>
                <a:ext uri="{FF2B5EF4-FFF2-40B4-BE49-F238E27FC236}">
                  <a16:creationId xmlns:a16="http://schemas.microsoft.com/office/drawing/2014/main" id="{E4BBEC46-7ACE-FC4D-8946-9193AA49159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6" name="正方形/長方形 45">
              <a:extLst>
                <a:ext uri="{FF2B5EF4-FFF2-40B4-BE49-F238E27FC236}">
                  <a16:creationId xmlns:a16="http://schemas.microsoft.com/office/drawing/2014/main" id="{4A1A0E18-F8ED-B945-807D-38420330B555}"/>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8" name="正方形/長方形 47">
              <a:extLst>
                <a:ext uri="{FF2B5EF4-FFF2-40B4-BE49-F238E27FC236}">
                  <a16:creationId xmlns:a16="http://schemas.microsoft.com/office/drawing/2014/main" id="{AC696781-49AD-6C4C-8A59-2147D9BC4B65}"/>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49" name="正方形/長方形 48">
              <a:extLst>
                <a:ext uri="{FF2B5EF4-FFF2-40B4-BE49-F238E27FC236}">
                  <a16:creationId xmlns:a16="http://schemas.microsoft.com/office/drawing/2014/main" id="{F4E51879-F7D0-AD42-A315-A3633011F653}"/>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0" name="正方形/長方形 49">
              <a:extLst>
                <a:ext uri="{FF2B5EF4-FFF2-40B4-BE49-F238E27FC236}">
                  <a16:creationId xmlns:a16="http://schemas.microsoft.com/office/drawing/2014/main" id="{9EC09C2C-1541-8744-A027-17AD3C314E80}"/>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51" name="正方形/長方形 50">
              <a:extLst>
                <a:ext uri="{FF2B5EF4-FFF2-40B4-BE49-F238E27FC236}">
                  <a16:creationId xmlns:a16="http://schemas.microsoft.com/office/drawing/2014/main" id="{956D207B-E4EA-704E-9499-3B88B0F4E42C}"/>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2" name="正方形/長方形 51">
              <a:extLst>
                <a:ext uri="{FF2B5EF4-FFF2-40B4-BE49-F238E27FC236}">
                  <a16:creationId xmlns:a16="http://schemas.microsoft.com/office/drawing/2014/main" id="{F4675DE9-28A2-A24E-89C4-08DB255F47A7}"/>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55" name="正方形/長方形 54">
              <a:extLst>
                <a:ext uri="{FF2B5EF4-FFF2-40B4-BE49-F238E27FC236}">
                  <a16:creationId xmlns:a16="http://schemas.microsoft.com/office/drawing/2014/main" id="{6EB7A5E2-4AB9-F84A-8CCB-D2860F978623}"/>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6" name="正方形/長方形 55">
              <a:extLst>
                <a:ext uri="{FF2B5EF4-FFF2-40B4-BE49-F238E27FC236}">
                  <a16:creationId xmlns:a16="http://schemas.microsoft.com/office/drawing/2014/main" id="{F91FBA82-FCF4-9849-9AA7-53396ABBB132}"/>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59" name="正方形/長方形 58">
              <a:extLst>
                <a:ext uri="{FF2B5EF4-FFF2-40B4-BE49-F238E27FC236}">
                  <a16:creationId xmlns:a16="http://schemas.microsoft.com/office/drawing/2014/main" id="{F280E2E8-4D5B-FF42-B31E-6430C6BEE8CF}"/>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0" name="正方形/長方形 59">
              <a:extLst>
                <a:ext uri="{FF2B5EF4-FFF2-40B4-BE49-F238E27FC236}">
                  <a16:creationId xmlns:a16="http://schemas.microsoft.com/office/drawing/2014/main" id="{3EAC1F72-4E94-C741-8E47-FB13FBF2211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1" name="正方形/長方形 60">
              <a:extLst>
                <a:ext uri="{FF2B5EF4-FFF2-40B4-BE49-F238E27FC236}">
                  <a16:creationId xmlns:a16="http://schemas.microsoft.com/office/drawing/2014/main" id="{A893E507-A654-7745-B331-E16C7674EADC}"/>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2" name="正方形/長方形 61">
              <a:extLst>
                <a:ext uri="{FF2B5EF4-FFF2-40B4-BE49-F238E27FC236}">
                  <a16:creationId xmlns:a16="http://schemas.microsoft.com/office/drawing/2014/main" id="{E85711E3-EBDF-AE46-9F7B-C9E14F8CA3E8}"/>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3" name="正方形/長方形 62">
              <a:extLst>
                <a:ext uri="{FF2B5EF4-FFF2-40B4-BE49-F238E27FC236}">
                  <a16:creationId xmlns:a16="http://schemas.microsoft.com/office/drawing/2014/main" id="{4F4AACEE-86CE-A349-896E-0232E4BF6ED4}"/>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4" name="正方形/長方形 63">
              <a:extLst>
                <a:ext uri="{FF2B5EF4-FFF2-40B4-BE49-F238E27FC236}">
                  <a16:creationId xmlns:a16="http://schemas.microsoft.com/office/drawing/2014/main" id="{583F9E70-D5F4-C34B-BC0C-40F81355A022}"/>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5" name="正方形/長方形 64">
              <a:extLst>
                <a:ext uri="{FF2B5EF4-FFF2-40B4-BE49-F238E27FC236}">
                  <a16:creationId xmlns:a16="http://schemas.microsoft.com/office/drawing/2014/main" id="{83B48CA7-D4BA-AE4F-85E6-5985EFD43521}"/>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6" name="正方形/長方形 65">
              <a:extLst>
                <a:ext uri="{FF2B5EF4-FFF2-40B4-BE49-F238E27FC236}">
                  <a16:creationId xmlns:a16="http://schemas.microsoft.com/office/drawing/2014/main" id="{75168193-2BC8-A846-8277-761E5841FFD2}"/>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7" name="正方形/長方形 66">
              <a:extLst>
                <a:ext uri="{FF2B5EF4-FFF2-40B4-BE49-F238E27FC236}">
                  <a16:creationId xmlns:a16="http://schemas.microsoft.com/office/drawing/2014/main" id="{26FBB4A9-3E98-354E-9070-1ABB7C4B00E4}"/>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8" name="正方形/長方形 67">
              <a:extLst>
                <a:ext uri="{FF2B5EF4-FFF2-40B4-BE49-F238E27FC236}">
                  <a16:creationId xmlns:a16="http://schemas.microsoft.com/office/drawing/2014/main" id="{C7A9AE0A-6FA6-5848-BBE2-01DE31B70383}"/>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69" name="正方形/長方形 68">
              <a:extLst>
                <a:ext uri="{FF2B5EF4-FFF2-40B4-BE49-F238E27FC236}">
                  <a16:creationId xmlns:a16="http://schemas.microsoft.com/office/drawing/2014/main" id="{AD2A2A0C-07E4-E742-A241-AA4552BC4643}"/>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0" name="正方形/長方形 69">
              <a:extLst>
                <a:ext uri="{FF2B5EF4-FFF2-40B4-BE49-F238E27FC236}">
                  <a16:creationId xmlns:a16="http://schemas.microsoft.com/office/drawing/2014/main" id="{62473E57-CBCE-F441-9276-D16E504537AD}"/>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1" name="正方形/長方形 70">
              <a:extLst>
                <a:ext uri="{FF2B5EF4-FFF2-40B4-BE49-F238E27FC236}">
                  <a16:creationId xmlns:a16="http://schemas.microsoft.com/office/drawing/2014/main" id="{282659B8-4491-7A4B-A6FD-6DCF3169BA4A}"/>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2" name="正方形/長方形 71">
              <a:extLst>
                <a:ext uri="{FF2B5EF4-FFF2-40B4-BE49-F238E27FC236}">
                  <a16:creationId xmlns:a16="http://schemas.microsoft.com/office/drawing/2014/main" id="{637B8AB3-1FAD-6E43-808E-2F8123A4567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73" name="正方形/長方形 72">
              <a:extLst>
                <a:ext uri="{FF2B5EF4-FFF2-40B4-BE49-F238E27FC236}">
                  <a16:creationId xmlns:a16="http://schemas.microsoft.com/office/drawing/2014/main" id="{840AAA9A-43DD-5D45-8DE1-6F38383BD0CC}"/>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3" name="正方形/長方形 82">
              <a:extLst>
                <a:ext uri="{FF2B5EF4-FFF2-40B4-BE49-F238E27FC236}">
                  <a16:creationId xmlns:a16="http://schemas.microsoft.com/office/drawing/2014/main" id="{1E9856C2-D998-CE47-A08E-3CB30C797C38}"/>
                </a:ext>
              </a:extLst>
            </p:cNvPr>
            <p:cNvSpPr/>
            <p:nvPr/>
          </p:nvSpPr>
          <p:spPr>
            <a:xfrm>
              <a:off x="3489428" y="3927002"/>
              <a:ext cx="1210588"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コンテナ管理システム</a:t>
              </a:r>
              <a:endParaRPr lang="ja-JP" altLang="en-US" sz="800" b="1" dirty="0">
                <a:solidFill>
                  <a:srgbClr val="FFFFFF"/>
                </a:solidFill>
                <a:latin typeface="メイリオ"/>
                <a:ea typeface="メイリオ"/>
                <a:cs typeface="メイリオ"/>
              </a:endParaRPr>
            </a:p>
          </p:txBody>
        </p:sp>
        <p:sp>
          <p:nvSpPr>
            <p:cNvPr id="84" name="正方形/長方形 83">
              <a:extLst>
                <a:ext uri="{FF2B5EF4-FFF2-40B4-BE49-F238E27FC236}">
                  <a16:creationId xmlns:a16="http://schemas.microsoft.com/office/drawing/2014/main" id="{D5409905-3FC0-CE4E-8A2C-A1C217492117}"/>
                </a:ext>
              </a:extLst>
            </p:cNvPr>
            <p:cNvSpPr/>
            <p:nvPr/>
          </p:nvSpPr>
          <p:spPr>
            <a:xfrm>
              <a:off x="3797204" y="3735525"/>
              <a:ext cx="595035" cy="215444"/>
            </a:xfrm>
            <a:prstGeom prst="rect">
              <a:avLst/>
            </a:prstGeom>
          </p:spPr>
          <p:txBody>
            <a:bodyPr wrap="none">
              <a:spAutoFit/>
            </a:bodyPr>
            <a:lstStyle/>
            <a:p>
              <a:pPr algn="ctr"/>
              <a:r>
                <a:rPr lang="ja-JP" altLang="en-US" sz="800" b="1">
                  <a:solidFill>
                    <a:srgbClr val="FFFFFF"/>
                  </a:solidFill>
                  <a:latin typeface="メイリオ"/>
                  <a:ea typeface="メイリオ"/>
                  <a:cs typeface="メイリオ"/>
                </a:rPr>
                <a:t>コンテナ</a:t>
              </a:r>
              <a:endParaRPr lang="ja-JP" altLang="en-US" sz="800" b="1" dirty="0">
                <a:solidFill>
                  <a:srgbClr val="FFFFFF"/>
                </a:solidFill>
                <a:latin typeface="メイリオ"/>
                <a:ea typeface="メイリオ"/>
                <a:cs typeface="メイリオ"/>
              </a:endParaRPr>
            </a:p>
          </p:txBody>
        </p:sp>
      </p:grpSp>
      <p:grpSp>
        <p:nvGrpSpPr>
          <p:cNvPr id="86" name="グループ化 85">
            <a:extLst>
              <a:ext uri="{FF2B5EF4-FFF2-40B4-BE49-F238E27FC236}">
                <a16:creationId xmlns:a16="http://schemas.microsoft.com/office/drawing/2014/main" id="{A182C50E-9C66-B549-AC1D-731CEA5D6EC0}"/>
              </a:ext>
            </a:extLst>
          </p:cNvPr>
          <p:cNvGrpSpPr/>
          <p:nvPr/>
        </p:nvGrpSpPr>
        <p:grpSpPr>
          <a:xfrm>
            <a:off x="5625985" y="4332813"/>
            <a:ext cx="701728" cy="1131018"/>
            <a:chOff x="3394975" y="2852738"/>
            <a:chExt cx="1399659" cy="2615271"/>
          </a:xfrm>
        </p:grpSpPr>
        <p:sp>
          <p:nvSpPr>
            <p:cNvPr id="87" name="正方形/長方形 86">
              <a:extLst>
                <a:ext uri="{FF2B5EF4-FFF2-40B4-BE49-F238E27FC236}">
                  <a16:creationId xmlns:a16="http://schemas.microsoft.com/office/drawing/2014/main" id="{BE0779E5-453D-2545-95CC-55D3D74F1DD5}"/>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8" name="正方形/長方形 87">
              <a:extLst>
                <a:ext uri="{FF2B5EF4-FFF2-40B4-BE49-F238E27FC236}">
                  <a16:creationId xmlns:a16="http://schemas.microsoft.com/office/drawing/2014/main" id="{229F00E2-7A9C-6940-9BB1-A68EA1856D38}"/>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89" name="正方形/長方形 88">
              <a:extLst>
                <a:ext uri="{FF2B5EF4-FFF2-40B4-BE49-F238E27FC236}">
                  <a16:creationId xmlns:a16="http://schemas.microsoft.com/office/drawing/2014/main" id="{31BAC77A-1D3D-3448-B843-9F53BE893C03}"/>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0" name="正方形/長方形 89">
              <a:extLst>
                <a:ext uri="{FF2B5EF4-FFF2-40B4-BE49-F238E27FC236}">
                  <a16:creationId xmlns:a16="http://schemas.microsoft.com/office/drawing/2014/main" id="{5AF55362-7582-B346-8D47-746699A84114}"/>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1" name="正方形/長方形 90">
              <a:extLst>
                <a:ext uri="{FF2B5EF4-FFF2-40B4-BE49-F238E27FC236}">
                  <a16:creationId xmlns:a16="http://schemas.microsoft.com/office/drawing/2014/main" id="{64C1F7C6-14C2-194E-A38B-EB41384588AC}"/>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2" name="正方形/長方形 91">
              <a:extLst>
                <a:ext uri="{FF2B5EF4-FFF2-40B4-BE49-F238E27FC236}">
                  <a16:creationId xmlns:a16="http://schemas.microsoft.com/office/drawing/2014/main" id="{1B76350D-CA18-E04C-B539-EC29DDB82979}"/>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3" name="正方形/長方形 92">
              <a:extLst>
                <a:ext uri="{FF2B5EF4-FFF2-40B4-BE49-F238E27FC236}">
                  <a16:creationId xmlns:a16="http://schemas.microsoft.com/office/drawing/2014/main" id="{EF1EA60C-43E4-8A46-A6B8-82D6E499F5A4}"/>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4" name="正方形/長方形 93">
              <a:extLst>
                <a:ext uri="{FF2B5EF4-FFF2-40B4-BE49-F238E27FC236}">
                  <a16:creationId xmlns:a16="http://schemas.microsoft.com/office/drawing/2014/main" id="{A9B67B65-7086-F14B-BB02-3E1176BA1869}"/>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5" name="正方形/長方形 94">
              <a:extLst>
                <a:ext uri="{FF2B5EF4-FFF2-40B4-BE49-F238E27FC236}">
                  <a16:creationId xmlns:a16="http://schemas.microsoft.com/office/drawing/2014/main" id="{6332DE74-4904-5147-95EE-BB7C161770A7}"/>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6" name="正方形/長方形 95">
              <a:extLst>
                <a:ext uri="{FF2B5EF4-FFF2-40B4-BE49-F238E27FC236}">
                  <a16:creationId xmlns:a16="http://schemas.microsoft.com/office/drawing/2014/main" id="{CA3ADBFC-E9AF-EA44-8F4B-4C88DBE75C41}"/>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7" name="正方形/長方形 96">
              <a:extLst>
                <a:ext uri="{FF2B5EF4-FFF2-40B4-BE49-F238E27FC236}">
                  <a16:creationId xmlns:a16="http://schemas.microsoft.com/office/drawing/2014/main" id="{1D135B9D-122F-6D41-BE11-27B21EE5C63F}"/>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8" name="正方形/長方形 97">
              <a:extLst>
                <a:ext uri="{FF2B5EF4-FFF2-40B4-BE49-F238E27FC236}">
                  <a16:creationId xmlns:a16="http://schemas.microsoft.com/office/drawing/2014/main" id="{2531E4E5-4EAC-8445-9AC1-5B500D7C7AD4}"/>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99" name="正方形/長方形 98">
              <a:extLst>
                <a:ext uri="{FF2B5EF4-FFF2-40B4-BE49-F238E27FC236}">
                  <a16:creationId xmlns:a16="http://schemas.microsoft.com/office/drawing/2014/main" id="{864CCB1B-D716-0244-A427-0C4E1FBA5085}"/>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0" name="正方形/長方形 99">
              <a:extLst>
                <a:ext uri="{FF2B5EF4-FFF2-40B4-BE49-F238E27FC236}">
                  <a16:creationId xmlns:a16="http://schemas.microsoft.com/office/drawing/2014/main" id="{61EDFB35-05A3-554B-A2C7-5981A01D633D}"/>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1" name="正方形/長方形 100">
              <a:extLst>
                <a:ext uri="{FF2B5EF4-FFF2-40B4-BE49-F238E27FC236}">
                  <a16:creationId xmlns:a16="http://schemas.microsoft.com/office/drawing/2014/main" id="{64F48A7A-1ADC-4E4C-A3F0-3D7333238472}"/>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2" name="正方形/長方形 101">
              <a:extLst>
                <a:ext uri="{FF2B5EF4-FFF2-40B4-BE49-F238E27FC236}">
                  <a16:creationId xmlns:a16="http://schemas.microsoft.com/office/drawing/2014/main" id="{454597D0-DE35-7A4A-8983-FAA64D377E31}"/>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3" name="正方形/長方形 102">
              <a:extLst>
                <a:ext uri="{FF2B5EF4-FFF2-40B4-BE49-F238E27FC236}">
                  <a16:creationId xmlns:a16="http://schemas.microsoft.com/office/drawing/2014/main" id="{C1A67FED-51B0-444E-AA06-064BB5E5D57D}"/>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4" name="正方形/長方形 103">
              <a:extLst>
                <a:ext uri="{FF2B5EF4-FFF2-40B4-BE49-F238E27FC236}">
                  <a16:creationId xmlns:a16="http://schemas.microsoft.com/office/drawing/2014/main" id="{ED9C0E3D-B19A-0F4D-BC22-F312195E568B}"/>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05" name="正方形/長方形 104">
              <a:extLst>
                <a:ext uri="{FF2B5EF4-FFF2-40B4-BE49-F238E27FC236}">
                  <a16:creationId xmlns:a16="http://schemas.microsoft.com/office/drawing/2014/main" id="{DD98D9AF-63A1-3848-A4FC-ACE517723C23}"/>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6" name="正方形/長方形 105">
              <a:extLst>
                <a:ext uri="{FF2B5EF4-FFF2-40B4-BE49-F238E27FC236}">
                  <a16:creationId xmlns:a16="http://schemas.microsoft.com/office/drawing/2014/main" id="{94EC9889-9656-F741-B72A-5F232709523E}"/>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07" name="正方形/長方形 106">
              <a:extLst>
                <a:ext uri="{FF2B5EF4-FFF2-40B4-BE49-F238E27FC236}">
                  <a16:creationId xmlns:a16="http://schemas.microsoft.com/office/drawing/2014/main" id="{45DEC162-ACC0-F04C-B7F6-6B49D7DCBF5F}"/>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8" name="正方形/長方形 107">
              <a:extLst>
                <a:ext uri="{FF2B5EF4-FFF2-40B4-BE49-F238E27FC236}">
                  <a16:creationId xmlns:a16="http://schemas.microsoft.com/office/drawing/2014/main" id="{89090DA2-1E23-904E-94E2-4407B9C5BF8F}"/>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09" name="正方形/長方形 108">
              <a:extLst>
                <a:ext uri="{FF2B5EF4-FFF2-40B4-BE49-F238E27FC236}">
                  <a16:creationId xmlns:a16="http://schemas.microsoft.com/office/drawing/2014/main" id="{3E1BDC80-B091-A149-9795-23301D97C505}"/>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0" name="正方形/長方形 109">
              <a:extLst>
                <a:ext uri="{FF2B5EF4-FFF2-40B4-BE49-F238E27FC236}">
                  <a16:creationId xmlns:a16="http://schemas.microsoft.com/office/drawing/2014/main" id="{EBF01E19-5AEE-5341-B8CF-09A0591113F8}"/>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1" name="正方形/長方形 110">
              <a:extLst>
                <a:ext uri="{FF2B5EF4-FFF2-40B4-BE49-F238E27FC236}">
                  <a16:creationId xmlns:a16="http://schemas.microsoft.com/office/drawing/2014/main" id="{3CCCC639-4045-E14B-8198-88E8AF86F21A}"/>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2" name="正方形/長方形 111">
              <a:extLst>
                <a:ext uri="{FF2B5EF4-FFF2-40B4-BE49-F238E27FC236}">
                  <a16:creationId xmlns:a16="http://schemas.microsoft.com/office/drawing/2014/main" id="{BF57C59E-0B92-3748-9846-90FFC62A94DE}"/>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3" name="正方形/長方形 112">
              <a:extLst>
                <a:ext uri="{FF2B5EF4-FFF2-40B4-BE49-F238E27FC236}">
                  <a16:creationId xmlns:a16="http://schemas.microsoft.com/office/drawing/2014/main" id="{119D14BD-8B88-B949-895E-FCE5452CADD7}"/>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4" name="正方形/長方形 113">
              <a:extLst>
                <a:ext uri="{FF2B5EF4-FFF2-40B4-BE49-F238E27FC236}">
                  <a16:creationId xmlns:a16="http://schemas.microsoft.com/office/drawing/2014/main" id="{C1475106-66FA-E249-BA1D-86D21FC3A383}"/>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5" name="正方形/長方形 114">
              <a:extLst>
                <a:ext uri="{FF2B5EF4-FFF2-40B4-BE49-F238E27FC236}">
                  <a16:creationId xmlns:a16="http://schemas.microsoft.com/office/drawing/2014/main" id="{FDDCB181-190B-4049-9D14-EEC88B14C6D0}"/>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6" name="正方形/長方形 115">
              <a:extLst>
                <a:ext uri="{FF2B5EF4-FFF2-40B4-BE49-F238E27FC236}">
                  <a16:creationId xmlns:a16="http://schemas.microsoft.com/office/drawing/2014/main" id="{ACA6F82A-2E01-6C42-B6E4-C10000A6CDE5}"/>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7" name="正方形/長方形 116">
              <a:extLst>
                <a:ext uri="{FF2B5EF4-FFF2-40B4-BE49-F238E27FC236}">
                  <a16:creationId xmlns:a16="http://schemas.microsoft.com/office/drawing/2014/main" id="{B6B5EC79-33CF-B845-B9B4-63664E71C672}"/>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8" name="正方形/長方形 117">
              <a:extLst>
                <a:ext uri="{FF2B5EF4-FFF2-40B4-BE49-F238E27FC236}">
                  <a16:creationId xmlns:a16="http://schemas.microsoft.com/office/drawing/2014/main" id="{7A811310-C15D-CE4F-9B36-0CED4518B35B}"/>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19" name="正方形/長方形 118">
              <a:extLst>
                <a:ext uri="{FF2B5EF4-FFF2-40B4-BE49-F238E27FC236}">
                  <a16:creationId xmlns:a16="http://schemas.microsoft.com/office/drawing/2014/main" id="{E4EC1202-EA69-1346-A607-76BBBA8C54D7}"/>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0" name="正方形/長方形 119">
              <a:extLst>
                <a:ext uri="{FF2B5EF4-FFF2-40B4-BE49-F238E27FC236}">
                  <a16:creationId xmlns:a16="http://schemas.microsoft.com/office/drawing/2014/main" id="{EE06CDDC-5ACC-6347-8C60-A78452EE1CE6}"/>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1" name="正方形/長方形 120">
              <a:extLst>
                <a:ext uri="{FF2B5EF4-FFF2-40B4-BE49-F238E27FC236}">
                  <a16:creationId xmlns:a16="http://schemas.microsoft.com/office/drawing/2014/main" id="{E5466430-B284-2048-A2BD-490AF34A719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2" name="正方形/長方形 121">
              <a:extLst>
                <a:ext uri="{FF2B5EF4-FFF2-40B4-BE49-F238E27FC236}">
                  <a16:creationId xmlns:a16="http://schemas.microsoft.com/office/drawing/2014/main" id="{DCFE0CD7-4373-9C42-8D9D-1F0E7C643E5F}"/>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3" name="正方形/長方形 122">
              <a:extLst>
                <a:ext uri="{FF2B5EF4-FFF2-40B4-BE49-F238E27FC236}">
                  <a16:creationId xmlns:a16="http://schemas.microsoft.com/office/drawing/2014/main" id="{A910C67F-98B4-3547-B174-5A02D83221E8}"/>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26" name="グループ化 125">
            <a:extLst>
              <a:ext uri="{FF2B5EF4-FFF2-40B4-BE49-F238E27FC236}">
                <a16:creationId xmlns:a16="http://schemas.microsoft.com/office/drawing/2014/main" id="{38CD9156-12A7-6E42-A313-665FBA607571}"/>
              </a:ext>
            </a:extLst>
          </p:cNvPr>
          <p:cNvGrpSpPr/>
          <p:nvPr/>
        </p:nvGrpSpPr>
        <p:grpSpPr>
          <a:xfrm>
            <a:off x="6525854" y="4342963"/>
            <a:ext cx="701728" cy="1131018"/>
            <a:chOff x="3394975" y="2852738"/>
            <a:chExt cx="1399659" cy="2615271"/>
          </a:xfrm>
        </p:grpSpPr>
        <p:sp>
          <p:nvSpPr>
            <p:cNvPr id="127" name="正方形/長方形 126">
              <a:extLst>
                <a:ext uri="{FF2B5EF4-FFF2-40B4-BE49-F238E27FC236}">
                  <a16:creationId xmlns:a16="http://schemas.microsoft.com/office/drawing/2014/main" id="{142F963F-2ED7-B94E-B584-6176F9152479}"/>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8" name="正方形/長方形 127">
              <a:extLst>
                <a:ext uri="{FF2B5EF4-FFF2-40B4-BE49-F238E27FC236}">
                  <a16:creationId xmlns:a16="http://schemas.microsoft.com/office/drawing/2014/main" id="{7BE05476-2EA0-304D-B9FC-F1845ADF70C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29" name="正方形/長方形 128">
              <a:extLst>
                <a:ext uri="{FF2B5EF4-FFF2-40B4-BE49-F238E27FC236}">
                  <a16:creationId xmlns:a16="http://schemas.microsoft.com/office/drawing/2014/main" id="{45390AAA-9EEC-6341-A1B9-B45B2311BA64}"/>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0" name="正方形/長方形 129">
              <a:extLst>
                <a:ext uri="{FF2B5EF4-FFF2-40B4-BE49-F238E27FC236}">
                  <a16:creationId xmlns:a16="http://schemas.microsoft.com/office/drawing/2014/main" id="{2DD4972B-9E93-3E49-96FC-4F3C68CB717F}"/>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1" name="正方形/長方形 130">
              <a:extLst>
                <a:ext uri="{FF2B5EF4-FFF2-40B4-BE49-F238E27FC236}">
                  <a16:creationId xmlns:a16="http://schemas.microsoft.com/office/drawing/2014/main" id="{CA98D2C6-DA20-CD4F-8B64-06E9DB59CC72}"/>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2" name="正方形/長方形 131">
              <a:extLst>
                <a:ext uri="{FF2B5EF4-FFF2-40B4-BE49-F238E27FC236}">
                  <a16:creationId xmlns:a16="http://schemas.microsoft.com/office/drawing/2014/main" id="{29CF0030-E0CB-3548-8999-5114FE951D67}"/>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3" name="正方形/長方形 132">
              <a:extLst>
                <a:ext uri="{FF2B5EF4-FFF2-40B4-BE49-F238E27FC236}">
                  <a16:creationId xmlns:a16="http://schemas.microsoft.com/office/drawing/2014/main" id="{58175C33-A75F-154A-B6AC-47E0B2D3A158}"/>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4" name="正方形/長方形 133">
              <a:extLst>
                <a:ext uri="{FF2B5EF4-FFF2-40B4-BE49-F238E27FC236}">
                  <a16:creationId xmlns:a16="http://schemas.microsoft.com/office/drawing/2014/main" id="{5E910CEF-3971-7544-84CD-82EE7FEB1AFD}"/>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5" name="正方形/長方形 134">
              <a:extLst>
                <a:ext uri="{FF2B5EF4-FFF2-40B4-BE49-F238E27FC236}">
                  <a16:creationId xmlns:a16="http://schemas.microsoft.com/office/drawing/2014/main" id="{43B010C5-1B1E-FD4D-A373-913061E2E06C}"/>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6" name="正方形/長方形 135">
              <a:extLst>
                <a:ext uri="{FF2B5EF4-FFF2-40B4-BE49-F238E27FC236}">
                  <a16:creationId xmlns:a16="http://schemas.microsoft.com/office/drawing/2014/main" id="{93F6934A-803E-F149-9D90-1FD963D2B57A}"/>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7" name="正方形/長方形 136">
              <a:extLst>
                <a:ext uri="{FF2B5EF4-FFF2-40B4-BE49-F238E27FC236}">
                  <a16:creationId xmlns:a16="http://schemas.microsoft.com/office/drawing/2014/main" id="{186077D0-6663-5548-8D0D-BC524F1BA518}"/>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8" name="正方形/長方形 137">
              <a:extLst>
                <a:ext uri="{FF2B5EF4-FFF2-40B4-BE49-F238E27FC236}">
                  <a16:creationId xmlns:a16="http://schemas.microsoft.com/office/drawing/2014/main" id="{4C66D8C6-72AA-AB49-9637-B488B745B4E5}"/>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39" name="正方形/長方形 138">
              <a:extLst>
                <a:ext uri="{FF2B5EF4-FFF2-40B4-BE49-F238E27FC236}">
                  <a16:creationId xmlns:a16="http://schemas.microsoft.com/office/drawing/2014/main" id="{A463BBDB-A8B9-EB43-B8C4-C6D697F1897E}"/>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0" name="正方形/長方形 139">
              <a:extLst>
                <a:ext uri="{FF2B5EF4-FFF2-40B4-BE49-F238E27FC236}">
                  <a16:creationId xmlns:a16="http://schemas.microsoft.com/office/drawing/2014/main" id="{882789C4-6E3F-3042-BAD6-1BA52E2A6AF6}"/>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1" name="正方形/長方形 140">
              <a:extLst>
                <a:ext uri="{FF2B5EF4-FFF2-40B4-BE49-F238E27FC236}">
                  <a16:creationId xmlns:a16="http://schemas.microsoft.com/office/drawing/2014/main" id="{8C50B1F0-2F4D-544F-8571-2A16F06BA890}"/>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2" name="正方形/長方形 141">
              <a:extLst>
                <a:ext uri="{FF2B5EF4-FFF2-40B4-BE49-F238E27FC236}">
                  <a16:creationId xmlns:a16="http://schemas.microsoft.com/office/drawing/2014/main" id="{605CCDB9-4740-784B-885D-88D89FDA326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3" name="正方形/長方形 142">
              <a:extLst>
                <a:ext uri="{FF2B5EF4-FFF2-40B4-BE49-F238E27FC236}">
                  <a16:creationId xmlns:a16="http://schemas.microsoft.com/office/drawing/2014/main" id="{1ED41B0C-9699-F145-BC5B-03D4D7AA98A9}"/>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4" name="正方形/長方形 143">
              <a:extLst>
                <a:ext uri="{FF2B5EF4-FFF2-40B4-BE49-F238E27FC236}">
                  <a16:creationId xmlns:a16="http://schemas.microsoft.com/office/drawing/2014/main" id="{C405D14F-6A4A-834B-BF05-00140DA4C4B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45" name="正方形/長方形 144">
              <a:extLst>
                <a:ext uri="{FF2B5EF4-FFF2-40B4-BE49-F238E27FC236}">
                  <a16:creationId xmlns:a16="http://schemas.microsoft.com/office/drawing/2014/main" id="{6AAEA70B-8F3E-9C4C-BBAA-E73EF38D9389}"/>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6" name="正方形/長方形 145">
              <a:extLst>
                <a:ext uri="{FF2B5EF4-FFF2-40B4-BE49-F238E27FC236}">
                  <a16:creationId xmlns:a16="http://schemas.microsoft.com/office/drawing/2014/main" id="{D1FAEA17-63BD-514D-93CF-F5789FD60759}"/>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47" name="正方形/長方形 146">
              <a:extLst>
                <a:ext uri="{FF2B5EF4-FFF2-40B4-BE49-F238E27FC236}">
                  <a16:creationId xmlns:a16="http://schemas.microsoft.com/office/drawing/2014/main" id="{834BA675-71A7-E440-9E78-AD08B4237B6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8" name="正方形/長方形 147">
              <a:extLst>
                <a:ext uri="{FF2B5EF4-FFF2-40B4-BE49-F238E27FC236}">
                  <a16:creationId xmlns:a16="http://schemas.microsoft.com/office/drawing/2014/main" id="{10CF7392-141E-B240-B3D1-5B852984C0BE}"/>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49" name="正方形/長方形 148">
              <a:extLst>
                <a:ext uri="{FF2B5EF4-FFF2-40B4-BE49-F238E27FC236}">
                  <a16:creationId xmlns:a16="http://schemas.microsoft.com/office/drawing/2014/main" id="{385F956D-2348-2840-AEFE-E0EE3E7239C7}"/>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0" name="正方形/長方形 149">
              <a:extLst>
                <a:ext uri="{FF2B5EF4-FFF2-40B4-BE49-F238E27FC236}">
                  <a16:creationId xmlns:a16="http://schemas.microsoft.com/office/drawing/2014/main" id="{FB7076DF-5095-A243-8946-A76C59C9ABD0}"/>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1" name="正方形/長方形 150">
              <a:extLst>
                <a:ext uri="{FF2B5EF4-FFF2-40B4-BE49-F238E27FC236}">
                  <a16:creationId xmlns:a16="http://schemas.microsoft.com/office/drawing/2014/main" id="{AE1A5424-9A4A-6B45-9463-FBB0DEB33932}"/>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2" name="正方形/長方形 151">
              <a:extLst>
                <a:ext uri="{FF2B5EF4-FFF2-40B4-BE49-F238E27FC236}">
                  <a16:creationId xmlns:a16="http://schemas.microsoft.com/office/drawing/2014/main" id="{2487CFF2-8BB0-C34E-9664-9B0F65B75854}"/>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3" name="正方形/長方形 152">
              <a:extLst>
                <a:ext uri="{FF2B5EF4-FFF2-40B4-BE49-F238E27FC236}">
                  <a16:creationId xmlns:a16="http://schemas.microsoft.com/office/drawing/2014/main" id="{AD7C53D9-00C8-7D4A-A866-D14D81934083}"/>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4" name="正方形/長方形 153">
              <a:extLst>
                <a:ext uri="{FF2B5EF4-FFF2-40B4-BE49-F238E27FC236}">
                  <a16:creationId xmlns:a16="http://schemas.microsoft.com/office/drawing/2014/main" id="{1A3214B1-9436-FB49-A998-178A8D15A1A6}"/>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5" name="正方形/長方形 154">
              <a:extLst>
                <a:ext uri="{FF2B5EF4-FFF2-40B4-BE49-F238E27FC236}">
                  <a16:creationId xmlns:a16="http://schemas.microsoft.com/office/drawing/2014/main" id="{23F56192-E867-7141-805C-605794207488}"/>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6" name="正方形/長方形 155">
              <a:extLst>
                <a:ext uri="{FF2B5EF4-FFF2-40B4-BE49-F238E27FC236}">
                  <a16:creationId xmlns:a16="http://schemas.microsoft.com/office/drawing/2014/main" id="{81C9D51A-2CED-E84E-8AE9-C4F6CD26CD2F}"/>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7" name="正方形/長方形 156">
              <a:extLst>
                <a:ext uri="{FF2B5EF4-FFF2-40B4-BE49-F238E27FC236}">
                  <a16:creationId xmlns:a16="http://schemas.microsoft.com/office/drawing/2014/main" id="{94154D96-D719-BB42-B8EC-D616730BCD70}"/>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8" name="正方形/長方形 157">
              <a:extLst>
                <a:ext uri="{FF2B5EF4-FFF2-40B4-BE49-F238E27FC236}">
                  <a16:creationId xmlns:a16="http://schemas.microsoft.com/office/drawing/2014/main" id="{A953574B-3ED3-C24B-8D06-D788391C6C4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59" name="正方形/長方形 158">
              <a:extLst>
                <a:ext uri="{FF2B5EF4-FFF2-40B4-BE49-F238E27FC236}">
                  <a16:creationId xmlns:a16="http://schemas.microsoft.com/office/drawing/2014/main" id="{17C83E63-3FDE-4245-A0D2-DBEA752094B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0" name="正方形/長方形 159">
              <a:extLst>
                <a:ext uri="{FF2B5EF4-FFF2-40B4-BE49-F238E27FC236}">
                  <a16:creationId xmlns:a16="http://schemas.microsoft.com/office/drawing/2014/main" id="{B9A46A3A-0A0E-3542-B1C8-11CE21DEB1C5}"/>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1" name="正方形/長方形 160">
              <a:extLst>
                <a:ext uri="{FF2B5EF4-FFF2-40B4-BE49-F238E27FC236}">
                  <a16:creationId xmlns:a16="http://schemas.microsoft.com/office/drawing/2014/main" id="{67EF9F96-C3EC-BA49-B211-126E9EC19D0B}"/>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2" name="正方形/長方形 161">
              <a:extLst>
                <a:ext uri="{FF2B5EF4-FFF2-40B4-BE49-F238E27FC236}">
                  <a16:creationId xmlns:a16="http://schemas.microsoft.com/office/drawing/2014/main" id="{4ED7A4E3-9C89-AA4C-8937-27BB1595466E}"/>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3" name="正方形/長方形 162">
              <a:extLst>
                <a:ext uri="{FF2B5EF4-FFF2-40B4-BE49-F238E27FC236}">
                  <a16:creationId xmlns:a16="http://schemas.microsoft.com/office/drawing/2014/main" id="{D02C2570-4206-FC43-B112-75ABB34B46C5}"/>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grpSp>
        <p:nvGrpSpPr>
          <p:cNvPr id="164" name="グループ化 163">
            <a:extLst>
              <a:ext uri="{FF2B5EF4-FFF2-40B4-BE49-F238E27FC236}">
                <a16:creationId xmlns:a16="http://schemas.microsoft.com/office/drawing/2014/main" id="{4FC2238A-6495-B348-83C8-FEB1544B338E}"/>
              </a:ext>
            </a:extLst>
          </p:cNvPr>
          <p:cNvGrpSpPr/>
          <p:nvPr/>
        </p:nvGrpSpPr>
        <p:grpSpPr>
          <a:xfrm>
            <a:off x="7428512" y="4342963"/>
            <a:ext cx="701728" cy="1131018"/>
            <a:chOff x="3394975" y="2852738"/>
            <a:chExt cx="1399659" cy="2615271"/>
          </a:xfrm>
        </p:grpSpPr>
        <p:sp>
          <p:nvSpPr>
            <p:cNvPr id="165" name="正方形/長方形 164">
              <a:extLst>
                <a:ext uri="{FF2B5EF4-FFF2-40B4-BE49-F238E27FC236}">
                  <a16:creationId xmlns:a16="http://schemas.microsoft.com/office/drawing/2014/main" id="{BC4E4D40-FFB0-B145-8C03-EF93E4E261A6}"/>
                </a:ext>
              </a:extLst>
            </p:cNvPr>
            <p:cNvSpPr/>
            <p:nvPr/>
          </p:nvSpPr>
          <p:spPr>
            <a:xfrm>
              <a:off x="3394975"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6" name="正方形/長方形 165">
              <a:extLst>
                <a:ext uri="{FF2B5EF4-FFF2-40B4-BE49-F238E27FC236}">
                  <a16:creationId xmlns:a16="http://schemas.microsoft.com/office/drawing/2014/main" id="{F395FA12-1405-4141-9538-94A43FDB74AB}"/>
                </a:ext>
              </a:extLst>
            </p:cNvPr>
            <p:cNvSpPr/>
            <p:nvPr/>
          </p:nvSpPr>
          <p:spPr>
            <a:xfrm>
              <a:off x="3874569" y="3746770"/>
              <a:ext cx="133397" cy="154142"/>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7" name="正方形/長方形 166">
              <a:extLst>
                <a:ext uri="{FF2B5EF4-FFF2-40B4-BE49-F238E27FC236}">
                  <a16:creationId xmlns:a16="http://schemas.microsoft.com/office/drawing/2014/main" id="{CD4847F6-CAF2-F240-82B5-136B6C1F4F8D}"/>
                </a:ext>
              </a:extLst>
            </p:cNvPr>
            <p:cNvSpPr/>
            <p:nvPr/>
          </p:nvSpPr>
          <p:spPr>
            <a:xfrm>
              <a:off x="4358057" y="3740188"/>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8" name="正方形/長方形 167">
              <a:extLst>
                <a:ext uri="{FF2B5EF4-FFF2-40B4-BE49-F238E27FC236}">
                  <a16:creationId xmlns:a16="http://schemas.microsoft.com/office/drawing/2014/main" id="{DBCEFA19-8F38-1946-A544-0C7A26294485}"/>
                </a:ext>
              </a:extLst>
            </p:cNvPr>
            <p:cNvSpPr/>
            <p:nvPr/>
          </p:nvSpPr>
          <p:spPr>
            <a:xfrm>
              <a:off x="3551686"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69" name="正方形/長方形 168">
              <a:extLst>
                <a:ext uri="{FF2B5EF4-FFF2-40B4-BE49-F238E27FC236}">
                  <a16:creationId xmlns:a16="http://schemas.microsoft.com/office/drawing/2014/main" id="{02956A21-107D-C641-B85D-2C74B3BBEBA8}"/>
                </a:ext>
              </a:extLst>
            </p:cNvPr>
            <p:cNvSpPr/>
            <p:nvPr/>
          </p:nvSpPr>
          <p:spPr>
            <a:xfrm>
              <a:off x="4031801"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0" name="正方形/長方形 169">
              <a:extLst>
                <a:ext uri="{FF2B5EF4-FFF2-40B4-BE49-F238E27FC236}">
                  <a16:creationId xmlns:a16="http://schemas.microsoft.com/office/drawing/2014/main" id="{4B3CC66A-69D2-AB4E-BABC-C4860E9C4BB1}"/>
                </a:ext>
              </a:extLst>
            </p:cNvPr>
            <p:cNvSpPr/>
            <p:nvPr/>
          </p:nvSpPr>
          <p:spPr>
            <a:xfrm>
              <a:off x="4508404"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1" name="正方形/長方形 170">
              <a:extLst>
                <a:ext uri="{FF2B5EF4-FFF2-40B4-BE49-F238E27FC236}">
                  <a16:creationId xmlns:a16="http://schemas.microsoft.com/office/drawing/2014/main" id="{C9A05130-38D7-C84F-B1C6-0AA16B094F2C}"/>
                </a:ext>
              </a:extLst>
            </p:cNvPr>
            <p:cNvSpPr/>
            <p:nvPr/>
          </p:nvSpPr>
          <p:spPr>
            <a:xfrm>
              <a:off x="3711503" y="3744092"/>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2" name="正方形/長方形 171">
              <a:extLst>
                <a:ext uri="{FF2B5EF4-FFF2-40B4-BE49-F238E27FC236}">
                  <a16:creationId xmlns:a16="http://schemas.microsoft.com/office/drawing/2014/main" id="{7EF12A2E-2E23-A440-8AEF-BC45608DF19E}"/>
                </a:ext>
              </a:extLst>
            </p:cNvPr>
            <p:cNvSpPr/>
            <p:nvPr/>
          </p:nvSpPr>
          <p:spPr>
            <a:xfrm>
              <a:off x="4192511" y="3740189"/>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3" name="正方形/長方形 172">
              <a:extLst>
                <a:ext uri="{FF2B5EF4-FFF2-40B4-BE49-F238E27FC236}">
                  <a16:creationId xmlns:a16="http://schemas.microsoft.com/office/drawing/2014/main" id="{5E3AC787-0719-8741-B685-F2E1C9DB462A}"/>
                </a:ext>
              </a:extLst>
            </p:cNvPr>
            <p:cNvSpPr/>
            <p:nvPr/>
          </p:nvSpPr>
          <p:spPr>
            <a:xfrm>
              <a:off x="4658751" y="3744093"/>
              <a:ext cx="133397" cy="160305"/>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4" name="正方形/長方形 173">
              <a:extLst>
                <a:ext uri="{FF2B5EF4-FFF2-40B4-BE49-F238E27FC236}">
                  <a16:creationId xmlns:a16="http://schemas.microsoft.com/office/drawing/2014/main" id="{75C78803-F664-6C46-A66C-C7E80574BF7E}"/>
                </a:ext>
              </a:extLst>
            </p:cNvPr>
            <p:cNvSpPr/>
            <p:nvPr/>
          </p:nvSpPr>
          <p:spPr>
            <a:xfrm>
              <a:off x="3394975"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5" name="正方形/長方形 174">
              <a:extLst>
                <a:ext uri="{FF2B5EF4-FFF2-40B4-BE49-F238E27FC236}">
                  <a16:creationId xmlns:a16="http://schemas.microsoft.com/office/drawing/2014/main" id="{8A66301E-6265-444E-A48F-1FF984F23A6B}"/>
                </a:ext>
              </a:extLst>
            </p:cNvPr>
            <p:cNvSpPr/>
            <p:nvPr/>
          </p:nvSpPr>
          <p:spPr>
            <a:xfrm>
              <a:off x="3877942" y="2852738"/>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6" name="正方形/長方形 175">
              <a:extLst>
                <a:ext uri="{FF2B5EF4-FFF2-40B4-BE49-F238E27FC236}">
                  <a16:creationId xmlns:a16="http://schemas.microsoft.com/office/drawing/2014/main" id="{0C2E8D86-E4A1-974C-9184-7C22DDFC337F}"/>
                </a:ext>
              </a:extLst>
            </p:cNvPr>
            <p:cNvSpPr/>
            <p:nvPr/>
          </p:nvSpPr>
          <p:spPr>
            <a:xfrm>
              <a:off x="4358057" y="2853562"/>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7" name="正方形/長方形 176">
              <a:extLst>
                <a:ext uri="{FF2B5EF4-FFF2-40B4-BE49-F238E27FC236}">
                  <a16:creationId xmlns:a16="http://schemas.microsoft.com/office/drawing/2014/main" id="{A875A13D-AC46-1E41-82DA-B2A81789980D}"/>
                </a:ext>
              </a:extLst>
            </p:cNvPr>
            <p:cNvSpPr/>
            <p:nvPr/>
          </p:nvSpPr>
          <p:spPr>
            <a:xfrm>
              <a:off x="3551686"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8" name="正方形/長方形 177">
              <a:extLst>
                <a:ext uri="{FF2B5EF4-FFF2-40B4-BE49-F238E27FC236}">
                  <a16:creationId xmlns:a16="http://schemas.microsoft.com/office/drawing/2014/main" id="{61142455-9DC3-E846-BA4A-8687F6E0262C}"/>
                </a:ext>
              </a:extLst>
            </p:cNvPr>
            <p:cNvSpPr/>
            <p:nvPr/>
          </p:nvSpPr>
          <p:spPr>
            <a:xfrm>
              <a:off x="4031801"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79" name="正方形/長方形 178">
              <a:extLst>
                <a:ext uri="{FF2B5EF4-FFF2-40B4-BE49-F238E27FC236}">
                  <a16:creationId xmlns:a16="http://schemas.microsoft.com/office/drawing/2014/main" id="{A68E226F-B0CC-834B-8D43-1DBABB7B6FF7}"/>
                </a:ext>
              </a:extLst>
            </p:cNvPr>
            <p:cNvSpPr/>
            <p:nvPr/>
          </p:nvSpPr>
          <p:spPr>
            <a:xfrm>
              <a:off x="4508404"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0" name="正方形/長方形 179">
              <a:extLst>
                <a:ext uri="{FF2B5EF4-FFF2-40B4-BE49-F238E27FC236}">
                  <a16:creationId xmlns:a16="http://schemas.microsoft.com/office/drawing/2014/main" id="{79039E5E-8C08-8E48-805F-54A3D13FEE09}"/>
                </a:ext>
              </a:extLst>
            </p:cNvPr>
            <p:cNvSpPr/>
            <p:nvPr/>
          </p:nvSpPr>
          <p:spPr>
            <a:xfrm>
              <a:off x="3394975" y="4130432"/>
              <a:ext cx="449925" cy="55679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1" name="正方形/長方形 180">
              <a:extLst>
                <a:ext uri="{FF2B5EF4-FFF2-40B4-BE49-F238E27FC236}">
                  <a16:creationId xmlns:a16="http://schemas.microsoft.com/office/drawing/2014/main" id="{96F26E6A-601F-3244-856B-6CCFD47148FF}"/>
                </a:ext>
              </a:extLst>
            </p:cNvPr>
            <p:cNvSpPr/>
            <p:nvPr/>
          </p:nvSpPr>
          <p:spPr>
            <a:xfrm>
              <a:off x="3394975" y="4980074"/>
              <a:ext cx="1399495"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2" name="正方形/長方形 181">
              <a:extLst>
                <a:ext uri="{FF2B5EF4-FFF2-40B4-BE49-F238E27FC236}">
                  <a16:creationId xmlns:a16="http://schemas.microsoft.com/office/drawing/2014/main" id="{FC0E0690-8258-4144-B767-739D28F68CD9}"/>
                </a:ext>
              </a:extLst>
            </p:cNvPr>
            <p:cNvSpPr/>
            <p:nvPr/>
          </p:nvSpPr>
          <p:spPr>
            <a:xfrm>
              <a:off x="3394975" y="4723789"/>
              <a:ext cx="1399495"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50" dirty="0">
                <a:solidFill>
                  <a:srgbClr val="FFFFFF"/>
                </a:solidFill>
                <a:latin typeface="メイリオ"/>
                <a:ea typeface="メイリオ"/>
                <a:cs typeface="メイリオ"/>
              </a:endParaRPr>
            </a:p>
          </p:txBody>
        </p:sp>
        <p:sp>
          <p:nvSpPr>
            <p:cNvPr id="183" name="正方形/長方形 182">
              <a:extLst>
                <a:ext uri="{FF2B5EF4-FFF2-40B4-BE49-F238E27FC236}">
                  <a16:creationId xmlns:a16="http://schemas.microsoft.com/office/drawing/2014/main" id="{DC924EC4-5A9C-C048-B747-1068FFE9F121}"/>
                </a:ext>
              </a:extLst>
            </p:cNvPr>
            <p:cNvSpPr/>
            <p:nvPr/>
          </p:nvSpPr>
          <p:spPr>
            <a:xfrm>
              <a:off x="3877942" y="4460854"/>
              <a:ext cx="449925"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4" name="正方形/長方形 183">
              <a:extLst>
                <a:ext uri="{FF2B5EF4-FFF2-40B4-BE49-F238E27FC236}">
                  <a16:creationId xmlns:a16="http://schemas.microsoft.com/office/drawing/2014/main" id="{7E335760-6F20-C54D-BBFC-7EBA39091B24}"/>
                </a:ext>
              </a:extLst>
            </p:cNvPr>
            <p:cNvSpPr/>
            <p:nvPr/>
          </p:nvSpPr>
          <p:spPr>
            <a:xfrm>
              <a:off x="4352361" y="4456946"/>
              <a:ext cx="439788"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メイリオ"/>
                <a:ea typeface="メイリオ"/>
                <a:cs typeface="メイリオ"/>
              </a:endParaRPr>
            </a:p>
          </p:txBody>
        </p:sp>
        <p:sp>
          <p:nvSpPr>
            <p:cNvPr id="185" name="正方形/長方形 184">
              <a:extLst>
                <a:ext uri="{FF2B5EF4-FFF2-40B4-BE49-F238E27FC236}">
                  <a16:creationId xmlns:a16="http://schemas.microsoft.com/office/drawing/2014/main" id="{1848B58B-5F08-E847-8FBF-A54064CC1698}"/>
                </a:ext>
              </a:extLst>
            </p:cNvPr>
            <p:cNvSpPr/>
            <p:nvPr/>
          </p:nvSpPr>
          <p:spPr>
            <a:xfrm>
              <a:off x="3877942" y="4130431"/>
              <a:ext cx="449925"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6" name="正方形/長方形 185">
              <a:extLst>
                <a:ext uri="{FF2B5EF4-FFF2-40B4-BE49-F238E27FC236}">
                  <a16:creationId xmlns:a16="http://schemas.microsoft.com/office/drawing/2014/main" id="{98FD2DEF-831C-AE42-AF19-BE4E7E5749FC}"/>
                </a:ext>
              </a:extLst>
            </p:cNvPr>
            <p:cNvSpPr/>
            <p:nvPr/>
          </p:nvSpPr>
          <p:spPr>
            <a:xfrm>
              <a:off x="4352361" y="4130431"/>
              <a:ext cx="439788" cy="31022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7" name="正方形/長方形 186">
              <a:extLst>
                <a:ext uri="{FF2B5EF4-FFF2-40B4-BE49-F238E27FC236}">
                  <a16:creationId xmlns:a16="http://schemas.microsoft.com/office/drawing/2014/main" id="{9696132A-6A9E-784D-88FA-86B9A84799EC}"/>
                </a:ext>
              </a:extLst>
            </p:cNvPr>
            <p:cNvSpPr/>
            <p:nvPr/>
          </p:nvSpPr>
          <p:spPr>
            <a:xfrm>
              <a:off x="3711503" y="2857466"/>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8" name="正方形/長方形 187">
              <a:extLst>
                <a:ext uri="{FF2B5EF4-FFF2-40B4-BE49-F238E27FC236}">
                  <a16:creationId xmlns:a16="http://schemas.microsoft.com/office/drawing/2014/main" id="{4BC87019-C714-9449-9D6C-A0CBC28F8063}"/>
                </a:ext>
              </a:extLst>
            </p:cNvPr>
            <p:cNvSpPr/>
            <p:nvPr/>
          </p:nvSpPr>
          <p:spPr>
            <a:xfrm>
              <a:off x="4192511" y="2853563"/>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89" name="正方形/長方形 188">
              <a:extLst>
                <a:ext uri="{FF2B5EF4-FFF2-40B4-BE49-F238E27FC236}">
                  <a16:creationId xmlns:a16="http://schemas.microsoft.com/office/drawing/2014/main" id="{04D3CE4B-C333-EC45-B60A-9B0A79489623}"/>
                </a:ext>
              </a:extLst>
            </p:cNvPr>
            <p:cNvSpPr/>
            <p:nvPr/>
          </p:nvSpPr>
          <p:spPr>
            <a:xfrm>
              <a:off x="4658751" y="2857467"/>
              <a:ext cx="133397"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0" name="正方形/長方形 189">
              <a:extLst>
                <a:ext uri="{FF2B5EF4-FFF2-40B4-BE49-F238E27FC236}">
                  <a16:creationId xmlns:a16="http://schemas.microsoft.com/office/drawing/2014/main" id="{D974BA66-BEB2-E140-B526-D8611FE61F90}"/>
                </a:ext>
              </a:extLst>
            </p:cNvPr>
            <p:cNvSpPr/>
            <p:nvPr/>
          </p:nvSpPr>
          <p:spPr>
            <a:xfrm>
              <a:off x="3397461"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1" name="正方形/長方形 190">
              <a:extLst>
                <a:ext uri="{FF2B5EF4-FFF2-40B4-BE49-F238E27FC236}">
                  <a16:creationId xmlns:a16="http://schemas.microsoft.com/office/drawing/2014/main" id="{C0115ED8-5BA8-734A-9C08-C024EB788C7B}"/>
                </a:ext>
              </a:extLst>
            </p:cNvPr>
            <p:cNvSpPr/>
            <p:nvPr/>
          </p:nvSpPr>
          <p:spPr>
            <a:xfrm>
              <a:off x="3880428" y="3302206"/>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2" name="正方形/長方形 191">
              <a:extLst>
                <a:ext uri="{FF2B5EF4-FFF2-40B4-BE49-F238E27FC236}">
                  <a16:creationId xmlns:a16="http://schemas.microsoft.com/office/drawing/2014/main" id="{EC31A9B4-F639-9A44-AF05-248B094196D0}"/>
                </a:ext>
              </a:extLst>
            </p:cNvPr>
            <p:cNvSpPr/>
            <p:nvPr/>
          </p:nvSpPr>
          <p:spPr>
            <a:xfrm>
              <a:off x="4360543" y="3303030"/>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3" name="正方形/長方形 192">
              <a:extLst>
                <a:ext uri="{FF2B5EF4-FFF2-40B4-BE49-F238E27FC236}">
                  <a16:creationId xmlns:a16="http://schemas.microsoft.com/office/drawing/2014/main" id="{B76D7962-188D-1544-94DF-C0516C171922}"/>
                </a:ext>
              </a:extLst>
            </p:cNvPr>
            <p:cNvSpPr/>
            <p:nvPr/>
          </p:nvSpPr>
          <p:spPr>
            <a:xfrm>
              <a:off x="3554172"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4" name="正方形/長方形 193">
              <a:extLst>
                <a:ext uri="{FF2B5EF4-FFF2-40B4-BE49-F238E27FC236}">
                  <a16:creationId xmlns:a16="http://schemas.microsoft.com/office/drawing/2014/main" id="{B065ED9F-E3E7-7A47-ABB5-CCAB20A5654E}"/>
                </a:ext>
              </a:extLst>
            </p:cNvPr>
            <p:cNvSpPr/>
            <p:nvPr/>
          </p:nvSpPr>
          <p:spPr>
            <a:xfrm>
              <a:off x="4034287"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5" name="正方形/長方形 194">
              <a:extLst>
                <a:ext uri="{FF2B5EF4-FFF2-40B4-BE49-F238E27FC236}">
                  <a16:creationId xmlns:a16="http://schemas.microsoft.com/office/drawing/2014/main" id="{16A1E2D2-2613-954E-B7FC-580FF2D45497}"/>
                </a:ext>
              </a:extLst>
            </p:cNvPr>
            <p:cNvSpPr/>
            <p:nvPr/>
          </p:nvSpPr>
          <p:spPr>
            <a:xfrm>
              <a:off x="4510890"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6" name="正方形/長方形 195">
              <a:extLst>
                <a:ext uri="{FF2B5EF4-FFF2-40B4-BE49-F238E27FC236}">
                  <a16:creationId xmlns:a16="http://schemas.microsoft.com/office/drawing/2014/main" id="{D56E879D-8402-F040-83D2-F0FAB3CC2A7C}"/>
                </a:ext>
              </a:extLst>
            </p:cNvPr>
            <p:cNvSpPr/>
            <p:nvPr/>
          </p:nvSpPr>
          <p:spPr>
            <a:xfrm>
              <a:off x="3713989" y="3306934"/>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7" name="正方形/長方形 196">
              <a:extLst>
                <a:ext uri="{FF2B5EF4-FFF2-40B4-BE49-F238E27FC236}">
                  <a16:creationId xmlns:a16="http://schemas.microsoft.com/office/drawing/2014/main" id="{1B73965F-68F4-BD4A-9CC0-9759DA668925}"/>
                </a:ext>
              </a:extLst>
            </p:cNvPr>
            <p:cNvSpPr/>
            <p:nvPr/>
          </p:nvSpPr>
          <p:spPr>
            <a:xfrm>
              <a:off x="4194997" y="3303031"/>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8" name="正方形/長方形 197">
              <a:extLst>
                <a:ext uri="{FF2B5EF4-FFF2-40B4-BE49-F238E27FC236}">
                  <a16:creationId xmlns:a16="http://schemas.microsoft.com/office/drawing/2014/main" id="{72D4D946-06D4-7D4D-87E8-1AD4121BAAFC}"/>
                </a:ext>
              </a:extLst>
            </p:cNvPr>
            <p:cNvSpPr/>
            <p:nvPr/>
          </p:nvSpPr>
          <p:spPr>
            <a:xfrm>
              <a:off x="4661237" y="3306935"/>
              <a:ext cx="133397" cy="406427"/>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199" name="正方形/長方形 198">
              <a:extLst>
                <a:ext uri="{FF2B5EF4-FFF2-40B4-BE49-F238E27FC236}">
                  <a16:creationId xmlns:a16="http://schemas.microsoft.com/office/drawing/2014/main" id="{50AACAFB-C02F-4D4E-A676-7605D154C26E}"/>
                </a:ext>
              </a:extLst>
            </p:cNvPr>
            <p:cNvSpPr/>
            <p:nvPr/>
          </p:nvSpPr>
          <p:spPr>
            <a:xfrm>
              <a:off x="3397461" y="3926841"/>
              <a:ext cx="449925"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0" name="正方形/長方形 199">
              <a:extLst>
                <a:ext uri="{FF2B5EF4-FFF2-40B4-BE49-F238E27FC236}">
                  <a16:creationId xmlns:a16="http://schemas.microsoft.com/office/drawing/2014/main" id="{391B7895-662F-144F-9E18-768805A93A30}"/>
                </a:ext>
              </a:extLst>
            </p:cNvPr>
            <p:cNvSpPr/>
            <p:nvPr/>
          </p:nvSpPr>
          <p:spPr>
            <a:xfrm>
              <a:off x="3877942" y="3922679"/>
              <a:ext cx="447966"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sp>
          <p:nvSpPr>
            <p:cNvPr id="201" name="正方形/長方形 200">
              <a:extLst>
                <a:ext uri="{FF2B5EF4-FFF2-40B4-BE49-F238E27FC236}">
                  <a16:creationId xmlns:a16="http://schemas.microsoft.com/office/drawing/2014/main" id="{79187B96-61E7-C040-B225-B47E58213062}"/>
                </a:ext>
              </a:extLst>
            </p:cNvPr>
            <p:cNvSpPr/>
            <p:nvPr/>
          </p:nvSpPr>
          <p:spPr>
            <a:xfrm>
              <a:off x="4354680" y="3922679"/>
              <a:ext cx="437468" cy="18947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メイリオ"/>
                <a:ea typeface="メイリオ"/>
                <a:cs typeface="メイリオ"/>
              </a:endParaRPr>
            </a:p>
          </p:txBody>
        </p:sp>
      </p:grpSp>
      <p:cxnSp>
        <p:nvCxnSpPr>
          <p:cNvPr id="204" name="直線コネクタ 203">
            <a:extLst>
              <a:ext uri="{FF2B5EF4-FFF2-40B4-BE49-F238E27FC236}">
                <a16:creationId xmlns:a16="http://schemas.microsoft.com/office/drawing/2014/main" id="{BE6DA36C-EE41-C745-99A5-2237377C2894}"/>
              </a:ext>
            </a:extLst>
          </p:cNvPr>
          <p:cNvCxnSpPr>
            <a:cxnSpLocks/>
            <a:stCxn id="206" idx="3"/>
            <a:endCxn id="96" idx="0"/>
          </p:cNvCxnSpPr>
          <p:nvPr/>
        </p:nvCxnSpPr>
        <p:spPr>
          <a:xfrm flipH="1">
            <a:off x="5659425" y="3143778"/>
            <a:ext cx="1222161"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206" name="ホームベース 205">
            <a:extLst>
              <a:ext uri="{FF2B5EF4-FFF2-40B4-BE49-F238E27FC236}">
                <a16:creationId xmlns:a16="http://schemas.microsoft.com/office/drawing/2014/main" id="{E98AFB5A-1C66-C74C-89BD-3D1DF321710D}"/>
              </a:ext>
            </a:extLst>
          </p:cNvPr>
          <p:cNvSpPr/>
          <p:nvPr/>
        </p:nvSpPr>
        <p:spPr>
          <a:xfrm rot="5400000">
            <a:off x="6789756" y="2856563"/>
            <a:ext cx="183661" cy="390769"/>
          </a:xfrm>
          <a:prstGeom prst="homePlat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8" name="直線コネクタ 207">
            <a:extLst>
              <a:ext uri="{FF2B5EF4-FFF2-40B4-BE49-F238E27FC236}">
                <a16:creationId xmlns:a16="http://schemas.microsoft.com/office/drawing/2014/main" id="{BA754C04-6DDD-5643-96FF-8E751FF09A11}"/>
              </a:ext>
            </a:extLst>
          </p:cNvPr>
          <p:cNvCxnSpPr>
            <a:cxnSpLocks/>
            <a:stCxn id="206" idx="3"/>
            <a:endCxn id="99" idx="0"/>
          </p:cNvCxnSpPr>
          <p:nvPr/>
        </p:nvCxnSpPr>
        <p:spPr>
          <a:xfrm flipH="1">
            <a:off x="5737993" y="3143778"/>
            <a:ext cx="1143593"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77DAB499-58A6-4247-8130-058B4B2A132A}"/>
              </a:ext>
            </a:extLst>
          </p:cNvPr>
          <p:cNvCxnSpPr>
            <a:cxnSpLocks/>
            <a:stCxn id="206" idx="3"/>
            <a:endCxn id="109" idx="0"/>
          </p:cNvCxnSpPr>
          <p:nvPr/>
        </p:nvCxnSpPr>
        <p:spPr>
          <a:xfrm flipH="1">
            <a:off x="5818118" y="3143778"/>
            <a:ext cx="1063468"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58FFA6C5-B1B6-6D48-A88C-157C1CBAE8A6}"/>
              </a:ext>
            </a:extLst>
          </p:cNvPr>
          <p:cNvCxnSpPr>
            <a:cxnSpLocks/>
            <a:stCxn id="206" idx="3"/>
            <a:endCxn id="97" idx="0"/>
          </p:cNvCxnSpPr>
          <p:nvPr/>
        </p:nvCxnSpPr>
        <p:spPr>
          <a:xfrm flipH="1">
            <a:off x="5901564" y="3143778"/>
            <a:ext cx="980022" cy="118903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17" name="直線コネクタ 216">
            <a:extLst>
              <a:ext uri="{FF2B5EF4-FFF2-40B4-BE49-F238E27FC236}">
                <a16:creationId xmlns:a16="http://schemas.microsoft.com/office/drawing/2014/main" id="{2385BB8F-A3F3-F945-B8F2-16A11E6258CC}"/>
              </a:ext>
            </a:extLst>
          </p:cNvPr>
          <p:cNvCxnSpPr>
            <a:cxnSpLocks/>
            <a:stCxn id="206" idx="3"/>
            <a:endCxn id="100" idx="0"/>
          </p:cNvCxnSpPr>
          <p:nvPr/>
        </p:nvCxnSpPr>
        <p:spPr>
          <a:xfrm flipH="1">
            <a:off x="5978702" y="3143778"/>
            <a:ext cx="902884"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0" name="直線コネクタ 219">
            <a:extLst>
              <a:ext uri="{FF2B5EF4-FFF2-40B4-BE49-F238E27FC236}">
                <a16:creationId xmlns:a16="http://schemas.microsoft.com/office/drawing/2014/main" id="{A83025E4-15B4-864F-BE4D-A99E2C6507E2}"/>
              </a:ext>
            </a:extLst>
          </p:cNvPr>
          <p:cNvCxnSpPr>
            <a:cxnSpLocks/>
            <a:stCxn id="206" idx="3"/>
            <a:endCxn id="110" idx="0"/>
          </p:cNvCxnSpPr>
          <p:nvPr/>
        </p:nvCxnSpPr>
        <p:spPr>
          <a:xfrm flipH="1">
            <a:off x="6059275" y="3143778"/>
            <a:ext cx="822311" cy="118939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3" name="直線コネクタ 222">
            <a:extLst>
              <a:ext uri="{FF2B5EF4-FFF2-40B4-BE49-F238E27FC236}">
                <a16:creationId xmlns:a16="http://schemas.microsoft.com/office/drawing/2014/main" id="{626D991F-27C2-934B-96B3-30C1568AC597}"/>
              </a:ext>
            </a:extLst>
          </p:cNvPr>
          <p:cNvCxnSpPr>
            <a:cxnSpLocks/>
            <a:stCxn id="206" idx="3"/>
            <a:endCxn id="98" idx="0"/>
          </p:cNvCxnSpPr>
          <p:nvPr/>
        </p:nvCxnSpPr>
        <p:spPr>
          <a:xfrm flipH="1">
            <a:off x="6142272" y="3143778"/>
            <a:ext cx="739314" cy="118939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6" name="直線コネクタ 225">
            <a:extLst>
              <a:ext uri="{FF2B5EF4-FFF2-40B4-BE49-F238E27FC236}">
                <a16:creationId xmlns:a16="http://schemas.microsoft.com/office/drawing/2014/main" id="{32802CD9-3479-CB4B-8C45-5AD26DAF5386}"/>
              </a:ext>
            </a:extLst>
          </p:cNvPr>
          <p:cNvCxnSpPr>
            <a:cxnSpLocks/>
            <a:stCxn id="206" idx="3"/>
            <a:endCxn id="101" idx="0"/>
          </p:cNvCxnSpPr>
          <p:nvPr/>
        </p:nvCxnSpPr>
        <p:spPr>
          <a:xfrm flipH="1">
            <a:off x="6217650" y="3143778"/>
            <a:ext cx="663936"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29" name="直線コネクタ 228">
            <a:extLst>
              <a:ext uri="{FF2B5EF4-FFF2-40B4-BE49-F238E27FC236}">
                <a16:creationId xmlns:a16="http://schemas.microsoft.com/office/drawing/2014/main" id="{0586D7F6-5A54-204A-8333-CD12E185E4D7}"/>
              </a:ext>
            </a:extLst>
          </p:cNvPr>
          <p:cNvCxnSpPr>
            <a:cxnSpLocks/>
            <a:stCxn id="206" idx="3"/>
            <a:endCxn id="111" idx="0"/>
          </p:cNvCxnSpPr>
          <p:nvPr/>
        </p:nvCxnSpPr>
        <p:spPr>
          <a:xfrm flipH="1">
            <a:off x="6293027" y="3143778"/>
            <a:ext cx="588559" cy="119108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2" name="直線コネクタ 231">
            <a:extLst>
              <a:ext uri="{FF2B5EF4-FFF2-40B4-BE49-F238E27FC236}">
                <a16:creationId xmlns:a16="http://schemas.microsoft.com/office/drawing/2014/main" id="{7A924581-5F28-E24C-88BE-A22C95D9DB3A}"/>
              </a:ext>
            </a:extLst>
          </p:cNvPr>
          <p:cNvCxnSpPr>
            <a:cxnSpLocks/>
            <a:stCxn id="206" idx="3"/>
            <a:endCxn id="136" idx="0"/>
          </p:cNvCxnSpPr>
          <p:nvPr/>
        </p:nvCxnSpPr>
        <p:spPr>
          <a:xfrm flipH="1">
            <a:off x="6559294" y="3143778"/>
            <a:ext cx="322292"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5" name="直線コネクタ 234">
            <a:extLst>
              <a:ext uri="{FF2B5EF4-FFF2-40B4-BE49-F238E27FC236}">
                <a16:creationId xmlns:a16="http://schemas.microsoft.com/office/drawing/2014/main" id="{31D23E0C-645D-5B44-91AC-D169A53E68A0}"/>
              </a:ext>
            </a:extLst>
          </p:cNvPr>
          <p:cNvCxnSpPr>
            <a:cxnSpLocks/>
            <a:stCxn id="206" idx="3"/>
            <a:endCxn id="139" idx="0"/>
          </p:cNvCxnSpPr>
          <p:nvPr/>
        </p:nvCxnSpPr>
        <p:spPr>
          <a:xfrm flipH="1">
            <a:off x="6637862" y="3143778"/>
            <a:ext cx="24372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38" name="直線コネクタ 237">
            <a:extLst>
              <a:ext uri="{FF2B5EF4-FFF2-40B4-BE49-F238E27FC236}">
                <a16:creationId xmlns:a16="http://schemas.microsoft.com/office/drawing/2014/main" id="{4944422C-6603-D542-938E-4BDB63506283}"/>
              </a:ext>
            </a:extLst>
          </p:cNvPr>
          <p:cNvCxnSpPr>
            <a:cxnSpLocks/>
            <a:stCxn id="206" idx="3"/>
            <a:endCxn id="149" idx="0"/>
          </p:cNvCxnSpPr>
          <p:nvPr/>
        </p:nvCxnSpPr>
        <p:spPr>
          <a:xfrm flipH="1">
            <a:off x="6717987" y="3143778"/>
            <a:ext cx="16359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1" name="直線コネクタ 240">
            <a:extLst>
              <a:ext uri="{FF2B5EF4-FFF2-40B4-BE49-F238E27FC236}">
                <a16:creationId xmlns:a16="http://schemas.microsoft.com/office/drawing/2014/main" id="{B4E5B3B8-18CC-9846-8312-12FF227F508A}"/>
              </a:ext>
            </a:extLst>
          </p:cNvPr>
          <p:cNvCxnSpPr>
            <a:cxnSpLocks/>
            <a:stCxn id="206" idx="3"/>
            <a:endCxn id="137" idx="0"/>
          </p:cNvCxnSpPr>
          <p:nvPr/>
        </p:nvCxnSpPr>
        <p:spPr>
          <a:xfrm flipH="1">
            <a:off x="6801433" y="3143778"/>
            <a:ext cx="80153"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4" name="直線コネクタ 243">
            <a:extLst>
              <a:ext uri="{FF2B5EF4-FFF2-40B4-BE49-F238E27FC236}">
                <a16:creationId xmlns:a16="http://schemas.microsoft.com/office/drawing/2014/main" id="{0A394927-776B-5146-B091-E6C801F6CB74}"/>
              </a:ext>
            </a:extLst>
          </p:cNvPr>
          <p:cNvCxnSpPr>
            <a:cxnSpLocks/>
            <a:stCxn id="206" idx="3"/>
            <a:endCxn id="140" idx="0"/>
          </p:cNvCxnSpPr>
          <p:nvPr/>
        </p:nvCxnSpPr>
        <p:spPr>
          <a:xfrm flipH="1">
            <a:off x="6878571" y="3143778"/>
            <a:ext cx="3015"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47" name="直線コネクタ 246">
            <a:extLst>
              <a:ext uri="{FF2B5EF4-FFF2-40B4-BE49-F238E27FC236}">
                <a16:creationId xmlns:a16="http://schemas.microsoft.com/office/drawing/2014/main" id="{E520A2D1-8AD3-E04C-A881-D9B11CA311C6}"/>
              </a:ext>
            </a:extLst>
          </p:cNvPr>
          <p:cNvCxnSpPr>
            <a:cxnSpLocks/>
            <a:stCxn id="206" idx="3"/>
            <a:endCxn id="150" idx="0"/>
          </p:cNvCxnSpPr>
          <p:nvPr/>
        </p:nvCxnSpPr>
        <p:spPr>
          <a:xfrm>
            <a:off x="6881586" y="3143778"/>
            <a:ext cx="77558"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D314E069-4027-474B-ADB3-8CF453123E76}"/>
              </a:ext>
            </a:extLst>
          </p:cNvPr>
          <p:cNvCxnSpPr>
            <a:cxnSpLocks/>
            <a:stCxn id="206" idx="3"/>
            <a:endCxn id="138" idx="0"/>
          </p:cNvCxnSpPr>
          <p:nvPr/>
        </p:nvCxnSpPr>
        <p:spPr>
          <a:xfrm>
            <a:off x="6881586" y="3143778"/>
            <a:ext cx="160555"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7E09CB99-0F08-7041-99D6-4BC3A0D94D53}"/>
              </a:ext>
            </a:extLst>
          </p:cNvPr>
          <p:cNvCxnSpPr>
            <a:cxnSpLocks/>
            <a:stCxn id="206" idx="3"/>
            <a:endCxn id="141" idx="0"/>
          </p:cNvCxnSpPr>
          <p:nvPr/>
        </p:nvCxnSpPr>
        <p:spPr>
          <a:xfrm>
            <a:off x="6881586" y="3143778"/>
            <a:ext cx="23593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6" name="直線コネクタ 255">
            <a:extLst>
              <a:ext uri="{FF2B5EF4-FFF2-40B4-BE49-F238E27FC236}">
                <a16:creationId xmlns:a16="http://schemas.microsoft.com/office/drawing/2014/main" id="{7A78F093-324A-D944-A8BE-CC61C4C030EA}"/>
              </a:ext>
            </a:extLst>
          </p:cNvPr>
          <p:cNvCxnSpPr>
            <a:cxnSpLocks/>
            <a:stCxn id="206" idx="3"/>
            <a:endCxn id="151" idx="0"/>
          </p:cNvCxnSpPr>
          <p:nvPr/>
        </p:nvCxnSpPr>
        <p:spPr>
          <a:xfrm>
            <a:off x="6881586" y="3143778"/>
            <a:ext cx="311310"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59" name="直線コネクタ 258">
            <a:extLst>
              <a:ext uri="{FF2B5EF4-FFF2-40B4-BE49-F238E27FC236}">
                <a16:creationId xmlns:a16="http://schemas.microsoft.com/office/drawing/2014/main" id="{670EBDBE-7F06-F24B-995E-59EBEA9D94D0}"/>
              </a:ext>
            </a:extLst>
          </p:cNvPr>
          <p:cNvCxnSpPr>
            <a:cxnSpLocks/>
            <a:stCxn id="206" idx="3"/>
            <a:endCxn id="174" idx="0"/>
          </p:cNvCxnSpPr>
          <p:nvPr/>
        </p:nvCxnSpPr>
        <p:spPr>
          <a:xfrm>
            <a:off x="6881586" y="3143778"/>
            <a:ext cx="580366"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0" name="直線コネクタ 259">
            <a:extLst>
              <a:ext uri="{FF2B5EF4-FFF2-40B4-BE49-F238E27FC236}">
                <a16:creationId xmlns:a16="http://schemas.microsoft.com/office/drawing/2014/main" id="{50C957BD-932B-D749-B4B7-0CC8B2616509}"/>
              </a:ext>
            </a:extLst>
          </p:cNvPr>
          <p:cNvCxnSpPr>
            <a:cxnSpLocks/>
            <a:stCxn id="206" idx="3"/>
            <a:endCxn id="177" idx="0"/>
          </p:cNvCxnSpPr>
          <p:nvPr/>
        </p:nvCxnSpPr>
        <p:spPr>
          <a:xfrm>
            <a:off x="6881586" y="3143778"/>
            <a:ext cx="658934"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1" name="直線コネクタ 260">
            <a:extLst>
              <a:ext uri="{FF2B5EF4-FFF2-40B4-BE49-F238E27FC236}">
                <a16:creationId xmlns:a16="http://schemas.microsoft.com/office/drawing/2014/main" id="{2306825F-1C09-0148-A378-FF33E7DCA83E}"/>
              </a:ext>
            </a:extLst>
          </p:cNvPr>
          <p:cNvCxnSpPr>
            <a:cxnSpLocks/>
            <a:stCxn id="206" idx="3"/>
            <a:endCxn id="187" idx="0"/>
          </p:cNvCxnSpPr>
          <p:nvPr/>
        </p:nvCxnSpPr>
        <p:spPr>
          <a:xfrm>
            <a:off x="6881586" y="3143778"/>
            <a:ext cx="739059"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2" name="直線コネクタ 261">
            <a:extLst>
              <a:ext uri="{FF2B5EF4-FFF2-40B4-BE49-F238E27FC236}">
                <a16:creationId xmlns:a16="http://schemas.microsoft.com/office/drawing/2014/main" id="{39706156-575B-4E4D-9A0A-6C94FC80B033}"/>
              </a:ext>
            </a:extLst>
          </p:cNvPr>
          <p:cNvCxnSpPr>
            <a:cxnSpLocks/>
            <a:stCxn id="206" idx="3"/>
            <a:endCxn id="175" idx="0"/>
          </p:cNvCxnSpPr>
          <p:nvPr/>
        </p:nvCxnSpPr>
        <p:spPr>
          <a:xfrm>
            <a:off x="6881586" y="3143778"/>
            <a:ext cx="822505" cy="1199185"/>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3" name="直線コネクタ 262">
            <a:extLst>
              <a:ext uri="{FF2B5EF4-FFF2-40B4-BE49-F238E27FC236}">
                <a16:creationId xmlns:a16="http://schemas.microsoft.com/office/drawing/2014/main" id="{08FBA35A-60A9-C644-B9CA-74148BCE77E0}"/>
              </a:ext>
            </a:extLst>
          </p:cNvPr>
          <p:cNvCxnSpPr>
            <a:cxnSpLocks/>
            <a:stCxn id="206" idx="3"/>
            <a:endCxn id="178" idx="0"/>
          </p:cNvCxnSpPr>
          <p:nvPr/>
        </p:nvCxnSpPr>
        <p:spPr>
          <a:xfrm>
            <a:off x="6881586" y="3143778"/>
            <a:ext cx="899643"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4" name="直線コネクタ 263">
            <a:extLst>
              <a:ext uri="{FF2B5EF4-FFF2-40B4-BE49-F238E27FC236}">
                <a16:creationId xmlns:a16="http://schemas.microsoft.com/office/drawing/2014/main" id="{52C331B9-5A6F-924E-8110-11E3D1CF67CF}"/>
              </a:ext>
            </a:extLst>
          </p:cNvPr>
          <p:cNvCxnSpPr>
            <a:cxnSpLocks/>
            <a:stCxn id="206" idx="3"/>
            <a:endCxn id="188" idx="0"/>
          </p:cNvCxnSpPr>
          <p:nvPr/>
        </p:nvCxnSpPr>
        <p:spPr>
          <a:xfrm>
            <a:off x="6881586" y="3143778"/>
            <a:ext cx="980216" cy="1199542"/>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5" name="直線コネクタ 264">
            <a:extLst>
              <a:ext uri="{FF2B5EF4-FFF2-40B4-BE49-F238E27FC236}">
                <a16:creationId xmlns:a16="http://schemas.microsoft.com/office/drawing/2014/main" id="{1A8A3DE5-DD6C-CF49-B581-43EF3AC7D781}"/>
              </a:ext>
            </a:extLst>
          </p:cNvPr>
          <p:cNvCxnSpPr>
            <a:cxnSpLocks/>
            <a:stCxn id="206" idx="3"/>
            <a:endCxn id="176" idx="0"/>
          </p:cNvCxnSpPr>
          <p:nvPr/>
        </p:nvCxnSpPr>
        <p:spPr>
          <a:xfrm>
            <a:off x="6881586" y="3143778"/>
            <a:ext cx="1063213" cy="1199541"/>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6" name="直線コネクタ 265">
            <a:extLst>
              <a:ext uri="{FF2B5EF4-FFF2-40B4-BE49-F238E27FC236}">
                <a16:creationId xmlns:a16="http://schemas.microsoft.com/office/drawing/2014/main" id="{91D5B7A7-A580-4743-A1D1-B4BAE1CECB64}"/>
              </a:ext>
            </a:extLst>
          </p:cNvPr>
          <p:cNvCxnSpPr>
            <a:cxnSpLocks/>
            <a:stCxn id="206" idx="3"/>
            <a:endCxn id="179" idx="0"/>
          </p:cNvCxnSpPr>
          <p:nvPr/>
        </p:nvCxnSpPr>
        <p:spPr>
          <a:xfrm>
            <a:off x="6881586" y="3143778"/>
            <a:ext cx="1138591"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267" name="直線コネクタ 266">
            <a:extLst>
              <a:ext uri="{FF2B5EF4-FFF2-40B4-BE49-F238E27FC236}">
                <a16:creationId xmlns:a16="http://schemas.microsoft.com/office/drawing/2014/main" id="{2B79685A-1E57-4648-8B2C-01D88736C06F}"/>
              </a:ext>
            </a:extLst>
          </p:cNvPr>
          <p:cNvCxnSpPr>
            <a:cxnSpLocks/>
            <a:stCxn id="206" idx="3"/>
            <a:endCxn id="189" idx="0"/>
          </p:cNvCxnSpPr>
          <p:nvPr/>
        </p:nvCxnSpPr>
        <p:spPr>
          <a:xfrm>
            <a:off x="6881586" y="3143778"/>
            <a:ext cx="1213968" cy="120123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pic>
        <p:nvPicPr>
          <p:cNvPr id="202" name="Picture 8" descr="Kubernetes 201: Microservices, Persistence and Multiple Clusters">
            <a:extLst>
              <a:ext uri="{FF2B5EF4-FFF2-40B4-BE49-F238E27FC236}">
                <a16:creationId xmlns:a16="http://schemas.microsoft.com/office/drawing/2014/main" id="{F04628E3-BA83-594F-A6EA-8B9F5E80B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9511" y="2585408"/>
            <a:ext cx="1441134" cy="14224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2" name="テキスト ボックス 311">
            <a:extLst>
              <a:ext uri="{FF2B5EF4-FFF2-40B4-BE49-F238E27FC236}">
                <a16:creationId xmlns:a16="http://schemas.microsoft.com/office/drawing/2014/main" id="{7B7F0355-ED04-1F41-BB80-0C449C90BE27}"/>
              </a:ext>
            </a:extLst>
          </p:cNvPr>
          <p:cNvSpPr txBox="1"/>
          <p:nvPr/>
        </p:nvSpPr>
        <p:spPr>
          <a:xfrm>
            <a:off x="946083"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物理マシン</a:t>
            </a:r>
          </a:p>
        </p:txBody>
      </p:sp>
      <p:sp>
        <p:nvSpPr>
          <p:cNvPr id="313" name="テキスト ボックス 312">
            <a:extLst>
              <a:ext uri="{FF2B5EF4-FFF2-40B4-BE49-F238E27FC236}">
                <a16:creationId xmlns:a16="http://schemas.microsoft.com/office/drawing/2014/main" id="{8BF7C127-C11F-9B40-949F-4161B4234C6F}"/>
              </a:ext>
            </a:extLst>
          </p:cNvPr>
          <p:cNvSpPr txBox="1"/>
          <p:nvPr/>
        </p:nvSpPr>
        <p:spPr>
          <a:xfrm>
            <a:off x="2496701" y="2023050"/>
            <a:ext cx="1467068" cy="400110"/>
          </a:xfrm>
          <a:prstGeom prst="rect">
            <a:avLst/>
          </a:prstGeom>
          <a:noFill/>
        </p:spPr>
        <p:txBody>
          <a:bodyPr wrap="none" rtlCol="0">
            <a:spAutoFit/>
          </a:bodyPr>
          <a:lstStyle/>
          <a:p>
            <a:pPr algn="ctr"/>
            <a:r>
              <a:rPr kumimoji="1" lang="ja-JP" altLang="en-US" sz="2000">
                <a:latin typeface="Meiryo" panose="020B0604030504040204" pitchFamily="34" charset="-128"/>
                <a:ea typeface="Meiryo" panose="020B0604030504040204" pitchFamily="34" charset="-128"/>
              </a:rPr>
              <a:t>仮想マシン</a:t>
            </a:r>
          </a:p>
        </p:txBody>
      </p:sp>
      <p:sp>
        <p:nvSpPr>
          <p:cNvPr id="314" name="テキスト ボックス 313">
            <a:extLst>
              <a:ext uri="{FF2B5EF4-FFF2-40B4-BE49-F238E27FC236}">
                <a16:creationId xmlns:a16="http://schemas.microsoft.com/office/drawing/2014/main" id="{310183F3-5714-8E4F-95B9-57C9DED96841}"/>
              </a:ext>
            </a:extLst>
          </p:cNvPr>
          <p:cNvSpPr txBox="1"/>
          <p:nvPr/>
        </p:nvSpPr>
        <p:spPr>
          <a:xfrm>
            <a:off x="4224618" y="2023050"/>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5" name="テキスト ボックス 314">
            <a:extLst>
              <a:ext uri="{FF2B5EF4-FFF2-40B4-BE49-F238E27FC236}">
                <a16:creationId xmlns:a16="http://schemas.microsoft.com/office/drawing/2014/main" id="{094CC634-9309-BB43-AA41-600D8CC1EBAD}"/>
              </a:ext>
            </a:extLst>
          </p:cNvPr>
          <p:cNvSpPr txBox="1"/>
          <p:nvPr/>
        </p:nvSpPr>
        <p:spPr>
          <a:xfrm>
            <a:off x="6283059" y="2017052"/>
            <a:ext cx="1210589" cy="400110"/>
          </a:xfrm>
          <a:prstGeom prst="rect">
            <a:avLst/>
          </a:prstGeom>
          <a:noFill/>
        </p:spPr>
        <p:txBody>
          <a:bodyPr wrap="none" rtlCol="0">
            <a:spAutoFit/>
          </a:bodyPr>
          <a:lstStyle/>
          <a:p>
            <a:pPr algn="ctr"/>
            <a:r>
              <a:rPr kumimoji="1" lang="ja-JP" altLang="en-US" sz="2000" b="1">
                <a:solidFill>
                  <a:schemeClr val="accent6">
                    <a:lumMod val="75000"/>
                  </a:schemeClr>
                </a:solidFill>
                <a:latin typeface="Meiryo" panose="020B0604030504040204" pitchFamily="34" charset="-128"/>
                <a:ea typeface="Meiryo" panose="020B0604030504040204" pitchFamily="34" charset="-128"/>
              </a:rPr>
              <a:t>コンテナ</a:t>
            </a:r>
          </a:p>
        </p:txBody>
      </p:sp>
      <p:sp>
        <p:nvSpPr>
          <p:cNvPr id="316" name="テキスト ボックス 315">
            <a:extLst>
              <a:ext uri="{FF2B5EF4-FFF2-40B4-BE49-F238E27FC236}">
                <a16:creationId xmlns:a16="http://schemas.microsoft.com/office/drawing/2014/main" id="{E1E4171E-58D2-A74F-9CD8-735AC8A32901}"/>
              </a:ext>
            </a:extLst>
          </p:cNvPr>
          <p:cNvSpPr txBox="1"/>
          <p:nvPr/>
        </p:nvSpPr>
        <p:spPr>
          <a:xfrm>
            <a:off x="6273277" y="2309440"/>
            <a:ext cx="1210588" cy="215444"/>
          </a:xfrm>
          <a:prstGeom prst="rect">
            <a:avLst/>
          </a:prstGeom>
          <a:noFill/>
        </p:spPr>
        <p:txBody>
          <a:bodyPr wrap="none" rtlCol="0">
            <a:spAutoFit/>
          </a:bodyPr>
          <a:lstStyle/>
          <a:p>
            <a:pPr algn="ctr"/>
            <a:r>
              <a:rPr kumimoji="1" lang="ja-JP" altLang="en-US" sz="800" b="1">
                <a:solidFill>
                  <a:schemeClr val="accent6">
                    <a:lumMod val="75000"/>
                  </a:schemeClr>
                </a:solidFill>
                <a:latin typeface="Meiryo" panose="020B0604030504040204" pitchFamily="34" charset="-128"/>
                <a:ea typeface="Meiryo" panose="020B0604030504040204" pitchFamily="34" charset="-128"/>
              </a:rPr>
              <a:t>オーケストレーション</a:t>
            </a:r>
          </a:p>
        </p:txBody>
      </p:sp>
      <p:sp>
        <p:nvSpPr>
          <p:cNvPr id="318" name="テキスト ボックス 317">
            <a:extLst>
              <a:ext uri="{FF2B5EF4-FFF2-40B4-BE49-F238E27FC236}">
                <a16:creationId xmlns:a16="http://schemas.microsoft.com/office/drawing/2014/main" id="{E8E94EFE-DB8C-B64C-A9CE-8B231985F285}"/>
              </a:ext>
            </a:extLst>
          </p:cNvPr>
          <p:cNvSpPr txBox="1"/>
          <p:nvPr/>
        </p:nvSpPr>
        <p:spPr>
          <a:xfrm>
            <a:off x="5505305" y="5551696"/>
            <a:ext cx="2789546" cy="415498"/>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分散・大規模なシステム・リソースを使い</a:t>
            </a:r>
            <a:endParaRPr kumimoji="1" lang="en-US" altLang="ja-JP" sz="1050" dirty="0">
              <a:latin typeface="Meiryo" panose="020B0604030504040204" pitchFamily="34" charset="-128"/>
              <a:ea typeface="Meiryo" panose="020B0604030504040204" pitchFamily="34" charset="-128"/>
            </a:endParaRPr>
          </a:p>
          <a:p>
            <a:pPr algn="ctr"/>
            <a:r>
              <a:rPr lang="ja-JP" altLang="en-US" sz="1050">
                <a:latin typeface="Meiryo" panose="020B0604030504040204" pitchFamily="34" charset="-128"/>
                <a:ea typeface="Meiryo" panose="020B0604030504040204" pitchFamily="34" charset="-128"/>
              </a:rPr>
              <a:t>ひとつのシステム（サービス）を実現する</a:t>
            </a:r>
            <a:endParaRPr kumimoji="1" lang="ja-JP" altLang="en-US" sz="105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605337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515788B3-58E5-914E-9E78-B53807E46F66}"/>
              </a:ext>
            </a:extLst>
          </p:cNvPr>
          <p:cNvSpPr/>
          <p:nvPr/>
        </p:nvSpPr>
        <p:spPr>
          <a:xfrm>
            <a:off x="1955266" y="1042988"/>
            <a:ext cx="5233466" cy="5256584"/>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904B44F-CC6D-F540-B989-568CE91C85B2}"/>
              </a:ext>
            </a:extLst>
          </p:cNvPr>
          <p:cNvSpPr>
            <a:spLocks noGrp="1"/>
          </p:cNvSpPr>
          <p:nvPr>
            <p:ph type="title"/>
          </p:nvPr>
        </p:nvSpPr>
        <p:spPr/>
        <p:txBody>
          <a:bodyPr/>
          <a:lstStyle/>
          <a:p>
            <a:r>
              <a:rPr kumimoji="1" lang="en-US" altLang="ja-JP" dirty="0"/>
              <a:t>Twelve Factors</a:t>
            </a:r>
            <a:r>
              <a:rPr lang="ja-JP" altLang="en-US"/>
              <a:t>と</a:t>
            </a:r>
            <a:r>
              <a:rPr kumimoji="1" lang="ja-JP" altLang="en-US"/>
              <a:t>の関係</a:t>
            </a:r>
          </a:p>
        </p:txBody>
      </p:sp>
      <p:sp>
        <p:nvSpPr>
          <p:cNvPr id="3" name="スライド番号プレースホルダー 2">
            <a:extLst>
              <a:ext uri="{FF2B5EF4-FFF2-40B4-BE49-F238E27FC236}">
                <a16:creationId xmlns:a16="http://schemas.microsoft.com/office/drawing/2014/main" id="{D520C198-D651-1F4B-B462-FE8B2ABB331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5" name="正方形/長方形 4">
            <a:extLst>
              <a:ext uri="{FF2B5EF4-FFF2-40B4-BE49-F238E27FC236}">
                <a16:creationId xmlns:a16="http://schemas.microsoft.com/office/drawing/2014/main" id="{285A31E5-FE40-4E44-B793-638AAB81FE8C}"/>
              </a:ext>
            </a:extLst>
          </p:cNvPr>
          <p:cNvSpPr/>
          <p:nvPr/>
        </p:nvSpPr>
        <p:spPr>
          <a:xfrm>
            <a:off x="2051720" y="1461615"/>
            <a:ext cx="5233466" cy="4662815"/>
          </a:xfrm>
          <a:prstGeom prst="rect">
            <a:avLst/>
          </a:prstGeom>
        </p:spPr>
        <p:txBody>
          <a:bodyPr wrap="square">
            <a:spAutoFit/>
          </a:bodyPr>
          <a:lstStyle/>
          <a:p>
            <a:r>
              <a:rPr lang="en-US" altLang="ja-JP" sz="1400" b="1" dirty="0">
                <a:solidFill>
                  <a:srgbClr val="0432FF"/>
                </a:solidFill>
                <a:latin typeface="Meiryo" panose="020B0604030504040204" pitchFamily="34" charset="-128"/>
                <a:ea typeface="Meiryo" panose="020B0604030504040204" pitchFamily="34" charset="-128"/>
              </a:rPr>
              <a:t>Ⅰ</a:t>
            </a:r>
            <a:r>
              <a:rPr lang="ja-JP" altLang="en-US" sz="1400" b="1">
                <a:solidFill>
                  <a:srgbClr val="0432FF"/>
                </a:solidFill>
                <a:latin typeface="Meiryo" panose="020B0604030504040204" pitchFamily="34" charset="-128"/>
                <a:ea typeface="Meiryo" panose="020B0604030504040204" pitchFamily="34" charset="-128"/>
              </a:rPr>
              <a:t>. コードベース</a:t>
            </a:r>
          </a:p>
          <a:p>
            <a:r>
              <a:rPr lang="ja-JP" altLang="en-US" sz="1050">
                <a:latin typeface="Meiryo" panose="020B0604030504040204" pitchFamily="34" charset="-128"/>
                <a:ea typeface="Meiryo" panose="020B0604030504040204" pitchFamily="34" charset="-128"/>
              </a:rPr>
              <a:t>　バージョン管理されている1つのコードベースと複数のデプロイ</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Ⅱ</a:t>
            </a:r>
            <a:r>
              <a:rPr lang="ja-JP" altLang="en-US" sz="1400" b="1">
                <a:solidFill>
                  <a:schemeClr val="accent6">
                    <a:lumMod val="75000"/>
                  </a:schemeClr>
                </a:solidFill>
                <a:latin typeface="Meiryo" panose="020B0604030504040204" pitchFamily="34" charset="-128"/>
                <a:ea typeface="Meiryo" panose="020B0604030504040204" pitchFamily="34" charset="-128"/>
              </a:rPr>
              <a:t>. 依存関係</a:t>
            </a:r>
          </a:p>
          <a:p>
            <a:r>
              <a:rPr lang="ja-JP" altLang="en-US" sz="1050">
                <a:latin typeface="Meiryo" panose="020B0604030504040204" pitchFamily="34" charset="-128"/>
                <a:ea typeface="Meiryo" panose="020B0604030504040204" pitchFamily="34" charset="-128"/>
              </a:rPr>
              <a:t>　依存関係を明示的に宣言し分離する</a:t>
            </a:r>
          </a:p>
          <a:p>
            <a:r>
              <a:rPr lang="en-US" altLang="ja-JP" sz="1400" b="1" dirty="0">
                <a:solidFill>
                  <a:srgbClr val="0432FF"/>
                </a:solidFill>
                <a:latin typeface="Meiryo" panose="020B0604030504040204" pitchFamily="34" charset="-128"/>
                <a:ea typeface="Meiryo" panose="020B0604030504040204" pitchFamily="34" charset="-128"/>
              </a:rPr>
              <a:t>Ⅲ</a:t>
            </a:r>
            <a:r>
              <a:rPr lang="ja-JP" altLang="en-US" sz="1400" b="1">
                <a:solidFill>
                  <a:srgbClr val="0432FF"/>
                </a:solidFill>
                <a:latin typeface="Meiryo" panose="020B0604030504040204" pitchFamily="34" charset="-128"/>
                <a:ea typeface="Meiryo" panose="020B0604030504040204" pitchFamily="34" charset="-128"/>
              </a:rPr>
              <a:t>. 設定</a:t>
            </a:r>
          </a:p>
          <a:p>
            <a:r>
              <a:rPr lang="ja-JP" altLang="en-US" sz="1050">
                <a:latin typeface="Meiryo" panose="020B0604030504040204" pitchFamily="34" charset="-128"/>
                <a:ea typeface="Meiryo" panose="020B0604030504040204" pitchFamily="34" charset="-128"/>
              </a:rPr>
              <a:t>　設定を環境変数に格納する</a:t>
            </a:r>
          </a:p>
          <a:p>
            <a:r>
              <a:rPr lang="en-US" altLang="ja-JP" sz="1400" b="1" dirty="0">
                <a:solidFill>
                  <a:srgbClr val="0432FF"/>
                </a:solidFill>
                <a:latin typeface="Meiryo" panose="020B0604030504040204" pitchFamily="34" charset="-128"/>
                <a:ea typeface="Meiryo" panose="020B0604030504040204" pitchFamily="34" charset="-128"/>
              </a:rPr>
              <a:t>Ⅳ</a:t>
            </a:r>
            <a:r>
              <a:rPr lang="ja-JP" altLang="en-US" sz="1400" b="1">
                <a:solidFill>
                  <a:srgbClr val="0432FF"/>
                </a:solidFill>
                <a:latin typeface="Meiryo" panose="020B0604030504040204" pitchFamily="34" charset="-128"/>
                <a:ea typeface="Meiryo" panose="020B0604030504040204" pitchFamily="34" charset="-128"/>
              </a:rPr>
              <a:t>. バックエンドサービス</a:t>
            </a:r>
          </a:p>
          <a:p>
            <a:r>
              <a:rPr lang="ja-JP" altLang="en-US" sz="1050">
                <a:latin typeface="Meiryo" panose="020B0604030504040204" pitchFamily="34" charset="-128"/>
                <a:ea typeface="Meiryo" panose="020B0604030504040204" pitchFamily="34" charset="-128"/>
              </a:rPr>
              <a:t>　バックエンドサービスをアタッチされたリソースとして扱う</a:t>
            </a:r>
          </a:p>
          <a:p>
            <a:r>
              <a:rPr lang="en-US" altLang="ja-JP" sz="1400" b="1" dirty="0">
                <a:solidFill>
                  <a:srgbClr val="0432FF"/>
                </a:solidFill>
                <a:latin typeface="Meiryo" panose="020B0604030504040204" pitchFamily="34" charset="-128"/>
                <a:ea typeface="Meiryo" panose="020B0604030504040204" pitchFamily="34" charset="-128"/>
              </a:rPr>
              <a:t>Ⅴ</a:t>
            </a:r>
            <a:r>
              <a:rPr lang="ja-JP" altLang="en-US" sz="1400" b="1">
                <a:solidFill>
                  <a:srgbClr val="0432FF"/>
                </a:solidFill>
                <a:latin typeface="Meiryo" panose="020B0604030504040204" pitchFamily="34" charset="-128"/>
                <a:ea typeface="Meiryo" panose="020B0604030504040204" pitchFamily="34" charset="-128"/>
              </a:rPr>
              <a:t>. ビルド、リリース、実行</a:t>
            </a:r>
          </a:p>
          <a:p>
            <a:r>
              <a:rPr lang="ja-JP" altLang="en-US" sz="1050">
                <a:latin typeface="Meiryo" panose="020B0604030504040204" pitchFamily="34" charset="-128"/>
                <a:ea typeface="Meiryo" panose="020B0604030504040204" pitchFamily="34" charset="-128"/>
              </a:rPr>
              <a:t>　ビルド、リリース、実行の3つのステージを厳密に分離する</a:t>
            </a:r>
          </a:p>
          <a:p>
            <a:r>
              <a:rPr lang="en-US" altLang="ja-JP" sz="1400" b="1" dirty="0">
                <a:solidFill>
                  <a:srgbClr val="0432FF"/>
                </a:solidFill>
                <a:latin typeface="Meiryo" panose="020B0604030504040204" pitchFamily="34" charset="-128"/>
                <a:ea typeface="Meiryo" panose="020B0604030504040204" pitchFamily="34" charset="-128"/>
              </a:rPr>
              <a:t>Ⅵ</a:t>
            </a:r>
            <a:r>
              <a:rPr lang="ja-JP" altLang="en-US" sz="1400" b="1">
                <a:solidFill>
                  <a:srgbClr val="0432FF"/>
                </a:solidFill>
                <a:latin typeface="Meiryo" panose="020B0604030504040204" pitchFamily="34" charset="-128"/>
                <a:ea typeface="Meiryo" panose="020B0604030504040204" pitchFamily="34" charset="-128"/>
              </a:rPr>
              <a:t>. プロセス</a:t>
            </a:r>
          </a:p>
          <a:p>
            <a:r>
              <a:rPr lang="ja-JP" altLang="en-US" sz="1050">
                <a:latin typeface="Meiryo" panose="020B0604030504040204" pitchFamily="34" charset="-128"/>
                <a:ea typeface="Meiryo" panose="020B0604030504040204" pitchFamily="34" charset="-128"/>
              </a:rPr>
              <a:t>　アプリケーションを1つもしくは複数のステートレスなプロセスとして実行する</a:t>
            </a:r>
          </a:p>
          <a:p>
            <a:r>
              <a:rPr lang="en-US" altLang="ja-JP" sz="1400" b="1" dirty="0">
                <a:solidFill>
                  <a:srgbClr val="0432FF"/>
                </a:solidFill>
                <a:latin typeface="Meiryo" panose="020B0604030504040204" pitchFamily="34" charset="-128"/>
                <a:ea typeface="Meiryo" panose="020B0604030504040204" pitchFamily="34" charset="-128"/>
              </a:rPr>
              <a:t>Ⅶ</a:t>
            </a:r>
            <a:r>
              <a:rPr lang="ja-JP" altLang="en-US" sz="1400" b="1">
                <a:solidFill>
                  <a:srgbClr val="0432FF"/>
                </a:solidFill>
                <a:latin typeface="Meiryo" panose="020B0604030504040204" pitchFamily="34" charset="-128"/>
                <a:ea typeface="Meiryo" panose="020B0604030504040204" pitchFamily="34" charset="-128"/>
              </a:rPr>
              <a:t>. ポートバインディング</a:t>
            </a:r>
          </a:p>
          <a:p>
            <a:r>
              <a:rPr lang="ja-JP" altLang="en-US" sz="1050">
                <a:latin typeface="Meiryo" panose="020B0604030504040204" pitchFamily="34" charset="-128"/>
                <a:ea typeface="Meiryo" panose="020B0604030504040204" pitchFamily="34" charset="-128"/>
              </a:rPr>
              <a:t>　ポートバインディングを通してサービスを公開する</a:t>
            </a:r>
          </a:p>
          <a:p>
            <a:r>
              <a:rPr lang="en-US" altLang="ja-JP" sz="1400" b="1" dirty="0">
                <a:solidFill>
                  <a:srgbClr val="0432FF"/>
                </a:solidFill>
                <a:latin typeface="Meiryo" panose="020B0604030504040204" pitchFamily="34" charset="-128"/>
                <a:ea typeface="Meiryo" panose="020B0604030504040204" pitchFamily="34" charset="-128"/>
              </a:rPr>
              <a:t>Ⅷ</a:t>
            </a:r>
            <a:r>
              <a:rPr lang="ja-JP" altLang="en-US" sz="1400" b="1">
                <a:solidFill>
                  <a:srgbClr val="0432FF"/>
                </a:solidFill>
                <a:latin typeface="Meiryo" panose="020B0604030504040204" pitchFamily="34" charset="-128"/>
                <a:ea typeface="Meiryo" panose="020B0604030504040204" pitchFamily="34" charset="-128"/>
              </a:rPr>
              <a:t>. 並行性</a:t>
            </a:r>
          </a:p>
          <a:p>
            <a:r>
              <a:rPr lang="ja-JP" altLang="en-US" sz="1050">
                <a:latin typeface="Meiryo" panose="020B0604030504040204" pitchFamily="34" charset="-128"/>
                <a:ea typeface="Meiryo" panose="020B0604030504040204" pitchFamily="34" charset="-128"/>
              </a:rPr>
              <a:t>　プロセスモデルによってスケールアウトする</a:t>
            </a:r>
          </a:p>
          <a:p>
            <a:r>
              <a:rPr lang="en-US" altLang="ja-JP" sz="1400" b="1" dirty="0">
                <a:solidFill>
                  <a:schemeClr val="accent6">
                    <a:lumMod val="75000"/>
                  </a:schemeClr>
                </a:solidFill>
                <a:latin typeface="Meiryo" panose="020B0604030504040204" pitchFamily="34" charset="-128"/>
                <a:ea typeface="Meiryo" panose="020B0604030504040204" pitchFamily="34" charset="-128"/>
              </a:rPr>
              <a:t>Ⅸ</a:t>
            </a:r>
            <a:r>
              <a:rPr lang="ja-JP" altLang="en-US" sz="1400" b="1">
                <a:solidFill>
                  <a:schemeClr val="accent6">
                    <a:lumMod val="75000"/>
                  </a:schemeClr>
                </a:solidFill>
                <a:latin typeface="Meiryo" panose="020B0604030504040204" pitchFamily="34" charset="-128"/>
                <a:ea typeface="Meiryo" panose="020B0604030504040204" pitchFamily="34" charset="-128"/>
              </a:rPr>
              <a:t>. 廃棄容易性</a:t>
            </a:r>
          </a:p>
          <a:p>
            <a:r>
              <a:rPr lang="ja-JP" altLang="en-US" sz="1050">
                <a:latin typeface="Meiryo" panose="020B0604030504040204" pitchFamily="34" charset="-128"/>
                <a:ea typeface="Meiryo" panose="020B0604030504040204" pitchFamily="34" charset="-128"/>
              </a:rPr>
              <a:t>　高速な起動とグレースフルシャットダウンで堅牢性を最大化する</a:t>
            </a:r>
          </a:p>
          <a:p>
            <a:r>
              <a:rPr lang="en-US" altLang="ja-JP" sz="1400" b="1" dirty="0">
                <a:solidFill>
                  <a:srgbClr val="0432FF"/>
                </a:solidFill>
                <a:latin typeface="Meiryo" panose="020B0604030504040204" pitchFamily="34" charset="-128"/>
                <a:ea typeface="Meiryo" panose="020B0604030504040204" pitchFamily="34" charset="-128"/>
              </a:rPr>
              <a:t>Ⅹ</a:t>
            </a:r>
            <a:r>
              <a:rPr lang="ja-JP" altLang="en-US" sz="1400" b="1">
                <a:solidFill>
                  <a:srgbClr val="0432FF"/>
                </a:solidFill>
                <a:latin typeface="Meiryo" panose="020B0604030504040204" pitchFamily="34" charset="-128"/>
                <a:ea typeface="Meiryo" panose="020B0604030504040204" pitchFamily="34" charset="-128"/>
              </a:rPr>
              <a:t>. 開発/本番一致</a:t>
            </a:r>
          </a:p>
          <a:p>
            <a:r>
              <a:rPr lang="ja-JP" altLang="en-US" sz="1050">
                <a:latin typeface="Meiryo" panose="020B0604030504040204" pitchFamily="34" charset="-128"/>
                <a:ea typeface="Meiryo" panose="020B0604030504040204" pitchFamily="34" charset="-128"/>
              </a:rPr>
              <a:t>　開発、ステージング、本番環境をできるだけ一致させた状態を保つ</a:t>
            </a:r>
          </a:p>
          <a:p>
            <a:r>
              <a:rPr lang="en-US" altLang="ja-JP" sz="1400" b="1" dirty="0">
                <a:solidFill>
                  <a:srgbClr val="0432FF"/>
                </a:solidFill>
                <a:latin typeface="Meiryo" panose="020B0604030504040204" pitchFamily="34" charset="-128"/>
                <a:ea typeface="Meiryo" panose="020B0604030504040204" pitchFamily="34" charset="-128"/>
              </a:rPr>
              <a:t>Ⅺ</a:t>
            </a:r>
            <a:r>
              <a:rPr lang="ja-JP" altLang="en-US" sz="1400" b="1">
                <a:solidFill>
                  <a:srgbClr val="0432FF"/>
                </a:solidFill>
                <a:latin typeface="Meiryo" panose="020B0604030504040204" pitchFamily="34" charset="-128"/>
                <a:ea typeface="Meiryo" panose="020B0604030504040204" pitchFamily="34" charset="-128"/>
              </a:rPr>
              <a:t>. ログ</a:t>
            </a:r>
          </a:p>
          <a:p>
            <a:r>
              <a:rPr lang="ja-JP" altLang="en-US" sz="1050">
                <a:latin typeface="Meiryo" panose="020B0604030504040204" pitchFamily="34" charset="-128"/>
                <a:ea typeface="Meiryo" panose="020B0604030504040204" pitchFamily="34" charset="-128"/>
              </a:rPr>
              <a:t>　ログをイベントストリームとして扱う</a:t>
            </a:r>
          </a:p>
          <a:p>
            <a:r>
              <a:rPr lang="en-US" altLang="ja-JP" sz="1400" b="1" dirty="0">
                <a:solidFill>
                  <a:srgbClr val="0432FF"/>
                </a:solidFill>
                <a:latin typeface="Meiryo" panose="020B0604030504040204" pitchFamily="34" charset="-128"/>
                <a:ea typeface="Meiryo" panose="020B0604030504040204" pitchFamily="34" charset="-128"/>
              </a:rPr>
              <a:t>Ⅻ</a:t>
            </a:r>
            <a:r>
              <a:rPr lang="ja-JP" altLang="en-US" sz="1400" b="1">
                <a:solidFill>
                  <a:srgbClr val="0432FF"/>
                </a:solidFill>
                <a:latin typeface="Meiryo" panose="020B0604030504040204" pitchFamily="34" charset="-128"/>
                <a:ea typeface="Meiryo" panose="020B0604030504040204" pitchFamily="34" charset="-128"/>
              </a:rPr>
              <a:t>. 管理プロセス</a:t>
            </a:r>
          </a:p>
          <a:p>
            <a:r>
              <a:rPr lang="ja-JP" altLang="en-US" sz="1050">
                <a:latin typeface="Meiryo" panose="020B0604030504040204" pitchFamily="34" charset="-128"/>
                <a:ea typeface="Meiryo" panose="020B0604030504040204" pitchFamily="34" charset="-128"/>
              </a:rPr>
              <a:t>　管理タスクを1回限りのプロセスとして実行する</a:t>
            </a:r>
          </a:p>
        </p:txBody>
      </p:sp>
      <p:sp>
        <p:nvSpPr>
          <p:cNvPr id="7" name="正方形/長方形 6">
            <a:extLst>
              <a:ext uri="{FF2B5EF4-FFF2-40B4-BE49-F238E27FC236}">
                <a16:creationId xmlns:a16="http://schemas.microsoft.com/office/drawing/2014/main" id="{DD84C1C5-A8C4-7A42-8A3E-D9049F711949}"/>
              </a:ext>
            </a:extLst>
          </p:cNvPr>
          <p:cNvSpPr/>
          <p:nvPr/>
        </p:nvSpPr>
        <p:spPr>
          <a:xfrm>
            <a:off x="1619672" y="1109485"/>
            <a:ext cx="5904656" cy="307777"/>
          </a:xfrm>
          <a:prstGeom prst="rect">
            <a:avLst/>
          </a:prstGeom>
        </p:spPr>
        <p:txBody>
          <a:bodyPr wrap="square">
            <a:spAutoFit/>
          </a:bodyPr>
          <a:lstStyle/>
          <a:p>
            <a:pPr algn="ctr"/>
            <a:r>
              <a:rPr lang="ja-JP" altLang="en-US" sz="1400" b="1" u="sng">
                <a:solidFill>
                  <a:srgbClr val="953735"/>
                </a:solidFill>
                <a:latin typeface="Meiryo" panose="020B0604030504040204" pitchFamily="34" charset="-128"/>
                <a:ea typeface="Meiryo" panose="020B0604030504040204" pitchFamily="34" charset="-128"/>
              </a:rPr>
              <a:t>アジリティーの高い</a:t>
            </a:r>
            <a:r>
              <a:rPr lang="en-US" altLang="ja-JP" sz="1400" b="1" u="sng" dirty="0">
                <a:solidFill>
                  <a:srgbClr val="953735"/>
                </a:solidFill>
                <a:latin typeface="Meiryo" panose="020B0604030504040204" pitchFamily="34" charset="-128"/>
                <a:ea typeface="Meiryo" panose="020B0604030504040204" pitchFamily="34" charset="-128"/>
              </a:rPr>
              <a:t>Web</a:t>
            </a:r>
            <a:r>
              <a:rPr lang="ja-JP" altLang="en-US" sz="1400" b="1" u="sng">
                <a:solidFill>
                  <a:srgbClr val="953735"/>
                </a:solidFill>
                <a:latin typeface="Meiryo" panose="020B0604030504040204" pitchFamily="34" charset="-128"/>
                <a:ea typeface="Meiryo" panose="020B0604030504040204" pitchFamily="34" charset="-128"/>
              </a:rPr>
              <a:t>サービスを構築するための方法論</a:t>
            </a:r>
            <a:endParaRPr lang="ja-JP" altLang="en-US" sz="1400" b="1" u="sng">
              <a:solidFill>
                <a:srgbClr val="953735"/>
              </a:solidFill>
            </a:endParaRPr>
          </a:p>
        </p:txBody>
      </p:sp>
      <p:sp>
        <p:nvSpPr>
          <p:cNvPr id="12" name="正方形/長方形 11">
            <a:extLst>
              <a:ext uri="{FF2B5EF4-FFF2-40B4-BE49-F238E27FC236}">
                <a16:creationId xmlns:a16="http://schemas.microsoft.com/office/drawing/2014/main" id="{88FA8D9C-791B-CE41-99BD-FD6C8612B21F}"/>
              </a:ext>
            </a:extLst>
          </p:cNvPr>
          <p:cNvSpPr/>
          <p:nvPr/>
        </p:nvSpPr>
        <p:spPr>
          <a:xfrm>
            <a:off x="323528" y="3212976"/>
            <a:ext cx="1440160" cy="43204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コンテナ</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663DB58-E2CD-E345-A5C9-5AEC556D4D76}"/>
              </a:ext>
            </a:extLst>
          </p:cNvPr>
          <p:cNvSpPr/>
          <p:nvPr/>
        </p:nvSpPr>
        <p:spPr>
          <a:xfrm>
            <a:off x="7431367" y="3185975"/>
            <a:ext cx="1440160" cy="43204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600" b="1" dirty="0">
                <a:solidFill>
                  <a:srgbClr val="FFFFFF"/>
                </a:solidFill>
                <a:latin typeface="Meiryo" panose="020B0604030504040204" pitchFamily="34" charset="-128"/>
                <a:ea typeface="Meiryo" panose="020B0604030504040204" pitchFamily="34" charset="-128"/>
                <a:cs typeface="ＭＳ Ｐゴシック"/>
              </a:rPr>
              <a:t>Kubernetes</a:t>
            </a:r>
            <a:endParaRPr kumimoji="1" lang="ja-JP" altLang="en-US" sz="1600" b="1"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 name="図 13">
            <a:extLst>
              <a:ext uri="{FF2B5EF4-FFF2-40B4-BE49-F238E27FC236}">
                <a16:creationId xmlns:a16="http://schemas.microsoft.com/office/drawing/2014/main" id="{24517C27-B95C-3743-975E-491F1BA90B9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473743" y="3622727"/>
            <a:ext cx="1326649" cy="579302"/>
          </a:xfrm>
          <a:prstGeom prst="rect">
            <a:avLst/>
          </a:prstGeom>
        </p:spPr>
      </p:pic>
      <p:pic>
        <p:nvPicPr>
          <p:cNvPr id="15" name="図 14">
            <a:extLst>
              <a:ext uri="{FF2B5EF4-FFF2-40B4-BE49-F238E27FC236}">
                <a16:creationId xmlns:a16="http://schemas.microsoft.com/office/drawing/2014/main" id="{039BB139-E71F-7D44-89B5-F4F69F8B4484}"/>
              </a:ext>
            </a:extLst>
          </p:cNvPr>
          <p:cNvPicPr>
            <a:picLocks noChangeAspect="1"/>
          </p:cNvPicPr>
          <p:nvPr/>
        </p:nvPicPr>
        <p:blipFill>
          <a:blip r:embed="rId3"/>
          <a:stretch>
            <a:fillRect/>
          </a:stretch>
        </p:blipFill>
        <p:spPr>
          <a:xfrm>
            <a:off x="323528" y="3509395"/>
            <a:ext cx="1421169" cy="805965"/>
          </a:xfrm>
          <a:prstGeom prst="rect">
            <a:avLst/>
          </a:prstGeom>
        </p:spPr>
      </p:pic>
      <p:sp>
        <p:nvSpPr>
          <p:cNvPr id="16" name="正方形/長方形 15">
            <a:extLst>
              <a:ext uri="{FF2B5EF4-FFF2-40B4-BE49-F238E27FC236}">
                <a16:creationId xmlns:a16="http://schemas.microsoft.com/office/drawing/2014/main" id="{EB718C30-31BF-AB42-90CF-6AAF305CAC2F}"/>
              </a:ext>
            </a:extLst>
          </p:cNvPr>
          <p:cNvSpPr/>
          <p:nvPr/>
        </p:nvSpPr>
        <p:spPr>
          <a:xfrm>
            <a:off x="6464054" y="252496"/>
            <a:ext cx="2384755" cy="369332"/>
          </a:xfrm>
          <a:prstGeom prst="rect">
            <a:avLst/>
          </a:prstGeom>
        </p:spPr>
        <p:txBody>
          <a:bodyPr wrap="none">
            <a:spAutoFit/>
          </a:bodyPr>
          <a:lstStyle/>
          <a:p>
            <a:r>
              <a:rPr lang="en-US" altLang="ja-JP" dirty="0">
                <a:hlinkClick r:id="rId4"/>
              </a:rPr>
              <a:t>https://12factor.net/ja/</a:t>
            </a:r>
            <a:endParaRPr lang="ja-JP" altLang="en-US"/>
          </a:p>
        </p:txBody>
      </p:sp>
    </p:spTree>
    <p:extLst>
      <p:ext uri="{BB962C8B-B14F-4D97-AF65-F5344CB8AC3E}">
        <p14:creationId xmlns:p14="http://schemas.microsoft.com/office/powerpoint/2010/main" val="888001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a:extLst>
              <a:ext uri="{FF2B5EF4-FFF2-40B4-BE49-F238E27FC236}">
                <a16:creationId xmlns:a16="http://schemas.microsoft.com/office/drawing/2014/main" id="{598EEC91-F511-9449-9FC1-5356A0D4F29A}"/>
              </a:ext>
            </a:extLst>
          </p:cNvPr>
          <p:cNvSpPr/>
          <p:nvPr/>
        </p:nvSpPr>
        <p:spPr>
          <a:xfrm>
            <a:off x="3725019" y="1006080"/>
            <a:ext cx="3060612" cy="110846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59" name="正方形/長方形 58">
            <a:extLst>
              <a:ext uri="{FF2B5EF4-FFF2-40B4-BE49-F238E27FC236}">
                <a16:creationId xmlns:a16="http://schemas.microsoft.com/office/drawing/2014/main" id="{0875728A-F990-114F-8F52-ED3AAAE62B74}"/>
              </a:ext>
            </a:extLst>
          </p:cNvPr>
          <p:cNvSpPr/>
          <p:nvPr/>
        </p:nvSpPr>
        <p:spPr>
          <a:xfrm>
            <a:off x="3792758" y="1108622"/>
            <a:ext cx="1328120"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 </a:t>
            </a:r>
          </a:p>
          <a:p>
            <a:r>
              <a:rPr lang="en-US" altLang="ja-JP" sz="1400" b="1" dirty="0">
                <a:solidFill>
                  <a:srgbClr val="0432FF"/>
                </a:solidFill>
                <a:latin typeface="Meiryo" panose="020B0604030504040204" pitchFamily="34" charset="-128"/>
                <a:ea typeface="Meiryo" panose="020B0604030504040204" pitchFamily="34" charset="-128"/>
              </a:rPr>
              <a:t>Master</a:t>
            </a:r>
            <a:endParaRPr lang="ja-JP" altLang="en-US" sz="1400" b="1">
              <a:solidFill>
                <a:srgbClr val="0432FF"/>
              </a:solidFill>
              <a:latin typeface="Meiryo" panose="020B0604030504040204" pitchFamily="34" charset="-128"/>
              <a:ea typeface="Meiryo" panose="020B0604030504040204" pitchFamily="34" charset="-128"/>
            </a:endParaRPr>
          </a:p>
        </p:txBody>
      </p:sp>
      <p:sp>
        <p:nvSpPr>
          <p:cNvPr id="60" name="正方形/長方形 59">
            <a:extLst>
              <a:ext uri="{FF2B5EF4-FFF2-40B4-BE49-F238E27FC236}">
                <a16:creationId xmlns:a16="http://schemas.microsoft.com/office/drawing/2014/main" id="{FD5BBC5F-F0EB-354A-9EBD-7F6487985E9D}"/>
              </a:ext>
            </a:extLst>
          </p:cNvPr>
          <p:cNvSpPr/>
          <p:nvPr/>
        </p:nvSpPr>
        <p:spPr>
          <a:xfrm>
            <a:off x="5048337" y="1087050"/>
            <a:ext cx="1727219" cy="1015663"/>
          </a:xfrm>
          <a:prstGeom prst="rect">
            <a:avLst/>
          </a:prstGeom>
        </p:spPr>
        <p:txBody>
          <a:bodyPr wrap="square">
            <a:spAutoFit/>
          </a:bodyPr>
          <a:lstStyle/>
          <a:p>
            <a:r>
              <a:rPr lang="ja-JP" altLang="en-US" sz="1200">
                <a:solidFill>
                  <a:srgbClr val="0432FF"/>
                </a:solidFill>
                <a:latin typeface="-apple-system"/>
              </a:rPr>
              <a:t>全体のコンテナの稼働状況などを把握し、運用管理者が指定したように、コンテナ配置、削除などを指示</a:t>
            </a:r>
            <a:endParaRPr lang="ja-JP" altLang="en-US" sz="1200" i="0">
              <a:solidFill>
                <a:srgbClr val="0432FF"/>
              </a:solidFill>
              <a:effectLst/>
              <a:latin typeface="-apple-system"/>
            </a:endParaRPr>
          </a:p>
        </p:txBody>
      </p:sp>
      <p:sp>
        <p:nvSpPr>
          <p:cNvPr id="67" name="正方形/長方形 66">
            <a:extLst>
              <a:ext uri="{FF2B5EF4-FFF2-40B4-BE49-F238E27FC236}">
                <a16:creationId xmlns:a16="http://schemas.microsoft.com/office/drawing/2014/main" id="{9E281EE9-B560-6A4A-975F-B9E5FF1B2DB2}"/>
              </a:ext>
            </a:extLst>
          </p:cNvPr>
          <p:cNvSpPr/>
          <p:nvPr/>
        </p:nvSpPr>
        <p:spPr>
          <a:xfrm>
            <a:off x="325759" y="2740309"/>
            <a:ext cx="8492482" cy="3688993"/>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EEF3CDA0-1597-0E4D-AE1D-26F8C268089D}"/>
              </a:ext>
            </a:extLst>
          </p:cNvPr>
          <p:cNvSpPr/>
          <p:nvPr/>
        </p:nvSpPr>
        <p:spPr>
          <a:xfrm>
            <a:off x="457199" y="3284984"/>
            <a:ext cx="3754761"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242B599C-B067-AF4F-9BC9-3E25917A10FB}"/>
              </a:ext>
            </a:extLst>
          </p:cNvPr>
          <p:cNvSpPr/>
          <p:nvPr/>
        </p:nvSpPr>
        <p:spPr>
          <a:xfrm>
            <a:off x="4365012" y="3284984"/>
            <a:ext cx="271515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3597D942-58DF-FC48-BFDC-FC76445DB314}"/>
              </a:ext>
            </a:extLst>
          </p:cNvPr>
          <p:cNvSpPr/>
          <p:nvPr/>
        </p:nvSpPr>
        <p:spPr>
          <a:xfrm>
            <a:off x="4545925" y="4103244"/>
            <a:ext cx="2360246"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A629E136-C17F-2347-982D-D4AB7A0D3354}"/>
              </a:ext>
            </a:extLst>
          </p:cNvPr>
          <p:cNvSpPr/>
          <p:nvPr/>
        </p:nvSpPr>
        <p:spPr>
          <a:xfrm>
            <a:off x="2916990" y="4102970"/>
            <a:ext cx="1142026" cy="173007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56E56FBA-320B-A04F-A108-2E34F34DF9E5}"/>
              </a:ext>
            </a:extLst>
          </p:cNvPr>
          <p:cNvSpPr/>
          <p:nvPr/>
        </p:nvSpPr>
        <p:spPr>
          <a:xfrm>
            <a:off x="611560" y="4103244"/>
            <a:ext cx="2268738"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2" name="タイトル 1">
            <a:extLst>
              <a:ext uri="{FF2B5EF4-FFF2-40B4-BE49-F238E27FC236}">
                <a16:creationId xmlns:a16="http://schemas.microsoft.com/office/drawing/2014/main" id="{B3EE2DFA-F01E-884A-981C-17DDF71AF4D9}"/>
              </a:ext>
            </a:extLst>
          </p:cNvPr>
          <p:cNvSpPr>
            <a:spLocks noGrp="1"/>
          </p:cNvSpPr>
          <p:nvPr>
            <p:ph type="title"/>
          </p:nvPr>
        </p:nvSpPr>
        <p:spPr/>
        <p:txBody>
          <a:bodyPr/>
          <a:lstStyle/>
          <a:p>
            <a:r>
              <a:rPr kumimoji="1" lang="en-US" altLang="ja-JP" dirty="0"/>
              <a:t>Kubernetes </a:t>
            </a:r>
            <a:r>
              <a:rPr kumimoji="1" lang="ja-JP" altLang="en-US"/>
              <a:t>の全体構造</a:t>
            </a:r>
          </a:p>
        </p:txBody>
      </p:sp>
      <p:sp>
        <p:nvSpPr>
          <p:cNvPr id="3" name="スライド番号プレースホルダー 2">
            <a:extLst>
              <a:ext uri="{FF2B5EF4-FFF2-40B4-BE49-F238E27FC236}">
                <a16:creationId xmlns:a16="http://schemas.microsoft.com/office/drawing/2014/main" id="{5747BCA7-6576-EE47-AF75-186FBAC1647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26</a:t>
            </a:fld>
            <a:endParaRPr kumimoji="1" lang="ja-JP" altLang="en-US"/>
          </a:p>
        </p:txBody>
      </p:sp>
      <p:grpSp>
        <p:nvGrpSpPr>
          <p:cNvPr id="5" name="グループ化 4">
            <a:extLst>
              <a:ext uri="{FF2B5EF4-FFF2-40B4-BE49-F238E27FC236}">
                <a16:creationId xmlns:a16="http://schemas.microsoft.com/office/drawing/2014/main" id="{F333CB05-5D35-004E-B92B-B775F80DF437}"/>
              </a:ext>
            </a:extLst>
          </p:cNvPr>
          <p:cNvGrpSpPr/>
          <p:nvPr/>
        </p:nvGrpSpPr>
        <p:grpSpPr>
          <a:xfrm>
            <a:off x="685699" y="4672982"/>
            <a:ext cx="1001407" cy="1085943"/>
            <a:chOff x="7224066" y="1930587"/>
            <a:chExt cx="1001407" cy="1085943"/>
          </a:xfrm>
        </p:grpSpPr>
        <p:sp>
          <p:nvSpPr>
            <p:cNvPr id="6" name="正方形/長方形 5">
              <a:extLst>
                <a:ext uri="{FF2B5EF4-FFF2-40B4-BE49-F238E27FC236}">
                  <a16:creationId xmlns:a16="http://schemas.microsoft.com/office/drawing/2014/main" id="{73C05DB6-36BA-6B4B-8296-66546399C540}"/>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A468B69-969A-174C-BA2E-0D1758EEC5EC}"/>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8" name="正方形/長方形 7">
              <a:extLst>
                <a:ext uri="{FF2B5EF4-FFF2-40B4-BE49-F238E27FC236}">
                  <a16:creationId xmlns:a16="http://schemas.microsoft.com/office/drawing/2014/main" id="{2C21629E-D1A8-704B-BD58-BFFC00C3D486}"/>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F4DF49BC-108E-5C4B-9DC9-66BF9F12EC2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0" name="グループ化 9">
            <a:extLst>
              <a:ext uri="{FF2B5EF4-FFF2-40B4-BE49-F238E27FC236}">
                <a16:creationId xmlns:a16="http://schemas.microsoft.com/office/drawing/2014/main" id="{970F7B0E-0620-C244-8014-117143CE92A9}"/>
              </a:ext>
            </a:extLst>
          </p:cNvPr>
          <p:cNvGrpSpPr/>
          <p:nvPr/>
        </p:nvGrpSpPr>
        <p:grpSpPr>
          <a:xfrm>
            <a:off x="1798628" y="4672982"/>
            <a:ext cx="1001407" cy="1085943"/>
            <a:chOff x="7224066" y="1930587"/>
            <a:chExt cx="1001407" cy="1085943"/>
          </a:xfrm>
        </p:grpSpPr>
        <p:sp>
          <p:nvSpPr>
            <p:cNvPr id="11" name="正方形/長方形 10">
              <a:extLst>
                <a:ext uri="{FF2B5EF4-FFF2-40B4-BE49-F238E27FC236}">
                  <a16:creationId xmlns:a16="http://schemas.microsoft.com/office/drawing/2014/main" id="{57E33212-B813-9245-A9A3-D11114B2B28C}"/>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B414DF1F-4EDE-B442-976E-F546E456EF27}"/>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3" name="正方形/長方形 12">
              <a:extLst>
                <a:ext uri="{FF2B5EF4-FFF2-40B4-BE49-F238E27FC236}">
                  <a16:creationId xmlns:a16="http://schemas.microsoft.com/office/drawing/2014/main" id="{06A376ED-CB10-6F4F-A0F4-508A9612C339}"/>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E8F5F5CF-9347-D145-BABE-C9B1B5F810AC}"/>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15" name="グループ化 14">
            <a:extLst>
              <a:ext uri="{FF2B5EF4-FFF2-40B4-BE49-F238E27FC236}">
                <a16:creationId xmlns:a16="http://schemas.microsoft.com/office/drawing/2014/main" id="{3D65F1C9-B271-154D-B50B-D520C41C1E7B}"/>
              </a:ext>
            </a:extLst>
          </p:cNvPr>
          <p:cNvGrpSpPr/>
          <p:nvPr/>
        </p:nvGrpSpPr>
        <p:grpSpPr>
          <a:xfrm>
            <a:off x="2997252" y="4672982"/>
            <a:ext cx="1001407" cy="1085943"/>
            <a:chOff x="7224066" y="1930587"/>
            <a:chExt cx="1001407" cy="1085943"/>
          </a:xfrm>
        </p:grpSpPr>
        <p:sp>
          <p:nvSpPr>
            <p:cNvPr id="16" name="正方形/長方形 15">
              <a:extLst>
                <a:ext uri="{FF2B5EF4-FFF2-40B4-BE49-F238E27FC236}">
                  <a16:creationId xmlns:a16="http://schemas.microsoft.com/office/drawing/2014/main" id="{C5B1262E-B8A2-2A4B-8592-A1CD40E0DAEB}"/>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A0223ACA-0088-2A4D-AA15-361B563D939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18" name="正方形/長方形 17">
              <a:extLst>
                <a:ext uri="{FF2B5EF4-FFF2-40B4-BE49-F238E27FC236}">
                  <a16:creationId xmlns:a16="http://schemas.microsoft.com/office/drawing/2014/main" id="{43DDCE59-9E1A-E746-BD17-56CE1875C54A}"/>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E3BF374D-F8C6-324B-AAD0-4BDC33D08FEE}"/>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0" name="グループ化 19">
            <a:extLst>
              <a:ext uri="{FF2B5EF4-FFF2-40B4-BE49-F238E27FC236}">
                <a16:creationId xmlns:a16="http://schemas.microsoft.com/office/drawing/2014/main" id="{1C5BED09-4660-2F48-8145-A2995428336B}"/>
              </a:ext>
            </a:extLst>
          </p:cNvPr>
          <p:cNvGrpSpPr/>
          <p:nvPr/>
        </p:nvGrpSpPr>
        <p:grpSpPr>
          <a:xfrm>
            <a:off x="5773677" y="4663864"/>
            <a:ext cx="1001407" cy="1085943"/>
            <a:chOff x="7224066" y="1930587"/>
            <a:chExt cx="1001407" cy="1085943"/>
          </a:xfrm>
        </p:grpSpPr>
        <p:sp>
          <p:nvSpPr>
            <p:cNvPr id="21" name="正方形/長方形 20">
              <a:extLst>
                <a:ext uri="{FF2B5EF4-FFF2-40B4-BE49-F238E27FC236}">
                  <a16:creationId xmlns:a16="http://schemas.microsoft.com/office/drawing/2014/main" id="{2B7B6BBB-6552-CF4A-A055-5CC6C3C54AE5}"/>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1A93A2D-7209-3545-BD2E-35C2B155ACB2}"/>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3" name="正方形/長方形 22">
              <a:extLst>
                <a:ext uri="{FF2B5EF4-FFF2-40B4-BE49-F238E27FC236}">
                  <a16:creationId xmlns:a16="http://schemas.microsoft.com/office/drawing/2014/main" id="{CB053C92-4B47-A642-9F9C-218C8EB2395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88ABB013-FF1A-1B41-9460-CE462E50AB10}"/>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grpSp>
        <p:nvGrpSpPr>
          <p:cNvPr id="25" name="グループ化 24">
            <a:extLst>
              <a:ext uri="{FF2B5EF4-FFF2-40B4-BE49-F238E27FC236}">
                <a16:creationId xmlns:a16="http://schemas.microsoft.com/office/drawing/2014/main" id="{36D92302-B75E-CD44-B34D-0A630505CD6D}"/>
              </a:ext>
            </a:extLst>
          </p:cNvPr>
          <p:cNvGrpSpPr/>
          <p:nvPr/>
        </p:nvGrpSpPr>
        <p:grpSpPr>
          <a:xfrm>
            <a:off x="4644009" y="4663864"/>
            <a:ext cx="1001407" cy="1085943"/>
            <a:chOff x="7224066" y="1930587"/>
            <a:chExt cx="1001407" cy="1085943"/>
          </a:xfrm>
        </p:grpSpPr>
        <p:sp>
          <p:nvSpPr>
            <p:cNvPr id="26" name="正方形/長方形 25">
              <a:extLst>
                <a:ext uri="{FF2B5EF4-FFF2-40B4-BE49-F238E27FC236}">
                  <a16:creationId xmlns:a16="http://schemas.microsoft.com/office/drawing/2014/main" id="{8585C9DB-1633-8E40-8154-0B22D7322343}"/>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 name="テキスト ボックス 26">
              <a:extLst>
                <a:ext uri="{FF2B5EF4-FFF2-40B4-BE49-F238E27FC236}">
                  <a16:creationId xmlns:a16="http://schemas.microsoft.com/office/drawing/2014/main" id="{34030B99-3489-7E4F-A87C-CD3DCF536E61}"/>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28" name="正方形/長方形 27">
              <a:extLst>
                <a:ext uri="{FF2B5EF4-FFF2-40B4-BE49-F238E27FC236}">
                  <a16:creationId xmlns:a16="http://schemas.microsoft.com/office/drawing/2014/main" id="{99670C68-1E9F-9740-BCAB-1F670262D192}"/>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44F535A-03AF-C046-9984-70DF58285D14}"/>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35" name="正方形/長方形 34">
            <a:extLst>
              <a:ext uri="{FF2B5EF4-FFF2-40B4-BE49-F238E27FC236}">
                <a16:creationId xmlns:a16="http://schemas.microsoft.com/office/drawing/2014/main" id="{55DEE738-7D3D-8149-B8AE-274ABB4E39A5}"/>
              </a:ext>
            </a:extLst>
          </p:cNvPr>
          <p:cNvSpPr/>
          <p:nvPr/>
        </p:nvSpPr>
        <p:spPr>
          <a:xfrm>
            <a:off x="7233217" y="3284984"/>
            <a:ext cx="1453584" cy="299882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45C52D95-C6EB-2E40-8D78-632FAFD8C42F}"/>
              </a:ext>
            </a:extLst>
          </p:cNvPr>
          <p:cNvSpPr/>
          <p:nvPr/>
        </p:nvSpPr>
        <p:spPr>
          <a:xfrm>
            <a:off x="7368848" y="4103244"/>
            <a:ext cx="1182321" cy="172492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a:p>
            <a:pPr algn="ctr"/>
            <a:endParaRPr lang="en-US" altLang="ja-JP" sz="1000" dirty="0">
              <a:solidFill>
                <a:srgbClr val="FFFFFF"/>
              </a:solidFill>
              <a:latin typeface="Meiryo" charset="-128"/>
              <a:ea typeface="Meiryo" charset="-128"/>
              <a:cs typeface="Meiryo" charset="-128"/>
            </a:endParaRPr>
          </a:p>
          <a:p>
            <a:pPr algn="ctr"/>
            <a:endParaRPr kumimoji="1" lang="en-US" altLang="ja-JP" sz="1000" dirty="0">
              <a:solidFill>
                <a:srgbClr val="FFFFFF"/>
              </a:solidFill>
              <a:latin typeface="Meiryo" charset="-128"/>
              <a:ea typeface="Meiryo" charset="-128"/>
              <a:cs typeface="Meiryo" charset="-128"/>
            </a:endParaRPr>
          </a:p>
        </p:txBody>
      </p:sp>
      <p:grpSp>
        <p:nvGrpSpPr>
          <p:cNvPr id="42" name="グループ化 41">
            <a:extLst>
              <a:ext uri="{FF2B5EF4-FFF2-40B4-BE49-F238E27FC236}">
                <a16:creationId xmlns:a16="http://schemas.microsoft.com/office/drawing/2014/main" id="{F2219096-F3C8-3F41-A637-1D97F8884D42}"/>
              </a:ext>
            </a:extLst>
          </p:cNvPr>
          <p:cNvGrpSpPr/>
          <p:nvPr/>
        </p:nvGrpSpPr>
        <p:grpSpPr>
          <a:xfrm>
            <a:off x="7456894" y="4672982"/>
            <a:ext cx="1001407" cy="1085943"/>
            <a:chOff x="7224066" y="1930587"/>
            <a:chExt cx="1001407" cy="1085943"/>
          </a:xfrm>
        </p:grpSpPr>
        <p:sp>
          <p:nvSpPr>
            <p:cNvPr id="43" name="正方形/長方形 42">
              <a:extLst>
                <a:ext uri="{FF2B5EF4-FFF2-40B4-BE49-F238E27FC236}">
                  <a16:creationId xmlns:a16="http://schemas.microsoft.com/office/drawing/2014/main" id="{5CC004EB-A8F0-D84E-B668-4F24082AF586}"/>
                </a:ext>
              </a:extLst>
            </p:cNvPr>
            <p:cNvSpPr/>
            <p:nvPr/>
          </p:nvSpPr>
          <p:spPr>
            <a:xfrm>
              <a:off x="7224066" y="1930587"/>
              <a:ext cx="1001407" cy="106660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37235230-D58E-0C48-BD15-346C62983FC6}"/>
                </a:ext>
              </a:extLst>
            </p:cNvPr>
            <p:cNvSpPr txBox="1"/>
            <p:nvPr/>
          </p:nvSpPr>
          <p:spPr>
            <a:xfrm>
              <a:off x="7377117" y="2762614"/>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45" name="正方形/長方形 44">
              <a:extLst>
                <a:ext uri="{FF2B5EF4-FFF2-40B4-BE49-F238E27FC236}">
                  <a16:creationId xmlns:a16="http://schemas.microsoft.com/office/drawing/2014/main" id="{AA6E4D6E-5BC0-8F4B-B289-0C1488C6A290}"/>
                </a:ext>
              </a:extLst>
            </p:cNvPr>
            <p:cNvSpPr/>
            <p:nvPr/>
          </p:nvSpPr>
          <p:spPr>
            <a:xfrm>
              <a:off x="7300213" y="2432100"/>
              <a:ext cx="883731" cy="31240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ライブラリ</a:t>
              </a:r>
              <a:endParaRPr kumimoji="1" lang="en-US" altLang="ja-JP" sz="8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環境変数</a:t>
              </a:r>
              <a:endParaRPr kumimoji="1" lang="ja-JP" altLang="en-US" sz="800" dirty="0">
                <a:solidFill>
                  <a:srgbClr val="FFFFFF"/>
                </a:solidFill>
                <a:latin typeface="Meiryo" charset="-128"/>
                <a:ea typeface="Meiryo" charset="-128"/>
                <a:cs typeface="Meiryo" charset="-128"/>
              </a:endParaRPr>
            </a:p>
          </p:txBody>
        </p:sp>
        <p:sp>
          <p:nvSpPr>
            <p:cNvPr id="46" name="正方形/長方形 45">
              <a:extLst>
                <a:ext uri="{FF2B5EF4-FFF2-40B4-BE49-F238E27FC236}">
                  <a16:creationId xmlns:a16="http://schemas.microsoft.com/office/drawing/2014/main" id="{2953D614-BBDF-6348-B35C-45BEDA0E7A82}"/>
                </a:ext>
              </a:extLst>
            </p:cNvPr>
            <p:cNvSpPr/>
            <p:nvPr/>
          </p:nvSpPr>
          <p:spPr>
            <a:xfrm>
              <a:off x="7309704" y="2022098"/>
              <a:ext cx="860547" cy="3422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アプリや</a:t>
              </a:r>
              <a:endParaRPr kumimoji="1" lang="en-US" altLang="ja-JP" sz="800" dirty="0">
                <a:solidFill>
                  <a:srgbClr val="FFFFFF"/>
                </a:solidFill>
                <a:latin typeface="Meiryo" charset="-128"/>
                <a:ea typeface="Meiryo" charset="-128"/>
                <a:cs typeface="Meiryo" charset="-128"/>
              </a:endParaRPr>
            </a:p>
            <a:p>
              <a:pPr algn="ctr"/>
              <a:r>
                <a:rPr kumimoji="1" lang="ja-JP" altLang="en-US" sz="800">
                  <a:solidFill>
                    <a:srgbClr val="FFFFFF"/>
                  </a:solidFill>
                  <a:latin typeface="Meiryo" charset="-128"/>
                  <a:ea typeface="Meiryo" charset="-128"/>
                  <a:cs typeface="Meiryo" charset="-128"/>
                </a:rPr>
                <a:t>ミドルウェア</a:t>
              </a:r>
              <a:endParaRPr kumimoji="1" lang="ja-JP" altLang="en-US" sz="800" dirty="0">
                <a:solidFill>
                  <a:srgbClr val="FFFFFF"/>
                </a:solidFill>
                <a:latin typeface="Meiryo" charset="-128"/>
                <a:ea typeface="Meiryo" charset="-128"/>
                <a:cs typeface="Meiryo" charset="-128"/>
              </a:endParaRPr>
            </a:p>
          </p:txBody>
        </p:sp>
      </p:grpSp>
      <p:sp>
        <p:nvSpPr>
          <p:cNvPr id="47" name="正方形/長方形 46">
            <a:extLst>
              <a:ext uri="{FF2B5EF4-FFF2-40B4-BE49-F238E27FC236}">
                <a16:creationId xmlns:a16="http://schemas.microsoft.com/office/drawing/2014/main" id="{1DDE040C-3D0F-894A-812A-0CAF7403D322}"/>
              </a:ext>
            </a:extLst>
          </p:cNvPr>
          <p:cNvSpPr/>
          <p:nvPr/>
        </p:nvSpPr>
        <p:spPr>
          <a:xfrm>
            <a:off x="604772"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8" name="正方形/長方形 47">
            <a:extLst>
              <a:ext uri="{FF2B5EF4-FFF2-40B4-BE49-F238E27FC236}">
                <a16:creationId xmlns:a16="http://schemas.microsoft.com/office/drawing/2014/main" id="{366A8BF8-3263-AE48-A978-90174E14FD5B}"/>
              </a:ext>
            </a:extLst>
          </p:cNvPr>
          <p:cNvSpPr/>
          <p:nvPr/>
        </p:nvSpPr>
        <p:spPr>
          <a:xfrm>
            <a:off x="7334986"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DADE82CC-F813-6D44-BCDA-6E3214974AD3}"/>
              </a:ext>
            </a:extLst>
          </p:cNvPr>
          <p:cNvSpPr/>
          <p:nvPr/>
        </p:nvSpPr>
        <p:spPr>
          <a:xfrm>
            <a:off x="4462669" y="3432504"/>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Node</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CF45A441-2A8F-D449-9535-D2EF80D807A4}"/>
              </a:ext>
            </a:extLst>
          </p:cNvPr>
          <p:cNvSpPr/>
          <p:nvPr/>
        </p:nvSpPr>
        <p:spPr>
          <a:xfrm>
            <a:off x="7329722" y="4145263"/>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1" name="正方形/長方形 50">
            <a:extLst>
              <a:ext uri="{FF2B5EF4-FFF2-40B4-BE49-F238E27FC236}">
                <a16:creationId xmlns:a16="http://schemas.microsoft.com/office/drawing/2014/main" id="{37AA5324-4E06-B34B-BEC6-094FC2C0FCC9}"/>
              </a:ext>
            </a:extLst>
          </p:cNvPr>
          <p:cNvSpPr/>
          <p:nvPr/>
        </p:nvSpPr>
        <p:spPr>
          <a:xfrm>
            <a:off x="4531096"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2" name="正方形/長方形 51">
            <a:extLst>
              <a:ext uri="{FF2B5EF4-FFF2-40B4-BE49-F238E27FC236}">
                <a16:creationId xmlns:a16="http://schemas.microsoft.com/office/drawing/2014/main" id="{B6672685-7DCF-7A4C-826B-592238E7921D}"/>
              </a:ext>
            </a:extLst>
          </p:cNvPr>
          <p:cNvSpPr/>
          <p:nvPr/>
        </p:nvSpPr>
        <p:spPr>
          <a:xfrm>
            <a:off x="582601" y="4133509"/>
            <a:ext cx="1328120" cy="523220"/>
          </a:xfrm>
          <a:prstGeom prst="rect">
            <a:avLst/>
          </a:prstGeom>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53" name="正方形/長方形 52">
            <a:extLst>
              <a:ext uri="{FF2B5EF4-FFF2-40B4-BE49-F238E27FC236}">
                <a16:creationId xmlns:a16="http://schemas.microsoft.com/office/drawing/2014/main" id="{0464891D-E1FA-7B46-A0C4-1C7B982D0670}"/>
              </a:ext>
            </a:extLst>
          </p:cNvPr>
          <p:cNvSpPr/>
          <p:nvPr/>
        </p:nvSpPr>
        <p:spPr>
          <a:xfrm>
            <a:off x="2878541" y="4123570"/>
            <a:ext cx="1328120" cy="523220"/>
          </a:xfrm>
          <a:prstGeom prst="rect">
            <a:avLst/>
          </a:prstGeom>
          <a:noFill/>
        </p:spPr>
        <p:txBody>
          <a:bodyPr wrap="none">
            <a:spAutoFit/>
          </a:bodyPr>
          <a:lstStyle/>
          <a:p>
            <a:r>
              <a:rPr lang="en-US" altLang="ja-JP" sz="1400" b="1" dirty="0">
                <a:solidFill>
                  <a:schemeClr val="bg1"/>
                </a:solidFill>
                <a:latin typeface="Meiryo" panose="020B0604030504040204" pitchFamily="34" charset="-128"/>
                <a:ea typeface="Meiryo" panose="020B0604030504040204" pitchFamily="34" charset="-128"/>
              </a:rPr>
              <a:t>Kubernetes </a:t>
            </a:r>
          </a:p>
          <a:p>
            <a:r>
              <a:rPr lang="en-US" altLang="ja-JP" sz="1400" b="1" dirty="0">
                <a:solidFill>
                  <a:schemeClr val="bg1"/>
                </a:solidFill>
                <a:latin typeface="Meiryo" panose="020B0604030504040204" pitchFamily="34" charset="-128"/>
                <a:ea typeface="Meiryo" panose="020B0604030504040204" pitchFamily="34" charset="-128"/>
              </a:rPr>
              <a:t>Pod</a:t>
            </a:r>
            <a:endParaRPr lang="ja-JP" altLang="en-US" sz="1400" b="1">
              <a:solidFill>
                <a:schemeClr val="bg1"/>
              </a:solidFill>
              <a:latin typeface="Meiryo" panose="020B0604030504040204" pitchFamily="34" charset="-128"/>
              <a:ea typeface="Meiryo" panose="020B0604030504040204" pitchFamily="34" charset="-128"/>
            </a:endParaRPr>
          </a:p>
        </p:txBody>
      </p:sp>
      <p:pic>
        <p:nvPicPr>
          <p:cNvPr id="58" name="図 57">
            <a:extLst>
              <a:ext uri="{FF2B5EF4-FFF2-40B4-BE49-F238E27FC236}">
                <a16:creationId xmlns:a16="http://schemas.microsoft.com/office/drawing/2014/main" id="{05DD57FF-ACB9-0641-8569-CB38E4FB7425}"/>
              </a:ext>
            </a:extLst>
          </p:cNvPr>
          <p:cNvPicPr>
            <a:picLocks noChangeAspect="1"/>
          </p:cNvPicPr>
          <p:nvPr/>
        </p:nvPicPr>
        <p:blipFill>
          <a:blip r:embed="rId3"/>
          <a:stretch>
            <a:fillRect/>
          </a:stretch>
        </p:blipFill>
        <p:spPr>
          <a:xfrm>
            <a:off x="7014923" y="984834"/>
            <a:ext cx="1564349" cy="683099"/>
          </a:xfrm>
          <a:prstGeom prst="rect">
            <a:avLst/>
          </a:prstGeom>
        </p:spPr>
      </p:pic>
      <p:sp>
        <p:nvSpPr>
          <p:cNvPr id="61" name="正方形/長方形 60">
            <a:extLst>
              <a:ext uri="{FF2B5EF4-FFF2-40B4-BE49-F238E27FC236}">
                <a16:creationId xmlns:a16="http://schemas.microsoft.com/office/drawing/2014/main" id="{F701E591-7E4D-7047-B8A3-EEB2FEFB5679}"/>
              </a:ext>
            </a:extLst>
          </p:cNvPr>
          <p:cNvSpPr/>
          <p:nvPr/>
        </p:nvSpPr>
        <p:spPr>
          <a:xfrm>
            <a:off x="624891" y="5919684"/>
            <a:ext cx="343412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483CD21D-D4CF-8247-A3C8-895CCE12ACBB}"/>
              </a:ext>
            </a:extLst>
          </p:cNvPr>
          <p:cNvSpPr/>
          <p:nvPr/>
        </p:nvSpPr>
        <p:spPr>
          <a:xfrm>
            <a:off x="4531096" y="5919684"/>
            <a:ext cx="2375075"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3" name="正方形/長方形 62">
            <a:extLst>
              <a:ext uri="{FF2B5EF4-FFF2-40B4-BE49-F238E27FC236}">
                <a16:creationId xmlns:a16="http://schemas.microsoft.com/office/drawing/2014/main" id="{1ED49CB2-6F59-B940-AA2E-2994076A3E13}"/>
              </a:ext>
            </a:extLst>
          </p:cNvPr>
          <p:cNvSpPr/>
          <p:nvPr/>
        </p:nvSpPr>
        <p:spPr>
          <a:xfrm>
            <a:off x="7368848" y="5919684"/>
            <a:ext cx="1182321" cy="1988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50" dirty="0">
              <a:solidFill>
                <a:srgbClr val="FFFFFF"/>
              </a:solidFill>
              <a:latin typeface="Meiryo" charset="-128"/>
              <a:ea typeface="Meiryo" charset="-128"/>
              <a:cs typeface="Meiryo" charset="-128"/>
            </a:endParaRPr>
          </a:p>
        </p:txBody>
      </p:sp>
      <p:sp>
        <p:nvSpPr>
          <p:cNvPr id="64" name="正方形/長方形 63">
            <a:extLst>
              <a:ext uri="{FF2B5EF4-FFF2-40B4-BE49-F238E27FC236}">
                <a16:creationId xmlns:a16="http://schemas.microsoft.com/office/drawing/2014/main" id="{624C587B-2536-0742-8C08-6E0A703B4C34}"/>
              </a:ext>
            </a:extLst>
          </p:cNvPr>
          <p:cNvSpPr/>
          <p:nvPr/>
        </p:nvSpPr>
        <p:spPr>
          <a:xfrm>
            <a:off x="1472804" y="5895958"/>
            <a:ext cx="1723549" cy="276999"/>
          </a:xfrm>
          <a:prstGeom prst="rect">
            <a:avLst/>
          </a:prstGeom>
        </p:spPr>
        <p:txBody>
          <a:bodyPr wrap="none">
            <a:spAutoFit/>
          </a:bodyPr>
          <a:lstStyle/>
          <a:p>
            <a:pPr algn="ctr"/>
            <a:r>
              <a:rPr lang="ja-JP" altLang="en-US" sz="1200">
                <a:solidFill>
                  <a:srgbClr val="FFFFFF"/>
                </a:solidFill>
                <a:latin typeface="Meiryo" charset="-128"/>
                <a:ea typeface="Meiryo" charset="-128"/>
                <a:cs typeface="Meiryo" charset="-128"/>
              </a:rPr>
              <a:t>コンテナ管理システム</a:t>
            </a:r>
            <a:endParaRPr lang="ja-JP" altLang="en-US" sz="12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B54C4919-3539-D744-9F55-E586BA32BD54}"/>
              </a:ext>
            </a:extLst>
          </p:cNvPr>
          <p:cNvSpPr/>
          <p:nvPr/>
        </p:nvSpPr>
        <p:spPr>
          <a:xfrm>
            <a:off x="2467677" y="3381112"/>
            <a:ext cx="1727219" cy="646331"/>
          </a:xfrm>
          <a:prstGeom prst="rect">
            <a:avLst/>
          </a:prstGeom>
        </p:spPr>
        <p:txBody>
          <a:bodyPr wrap="square">
            <a:spAutoFit/>
          </a:bodyPr>
          <a:lstStyle/>
          <a:p>
            <a:r>
              <a:rPr lang="ja-JP" altLang="en-US" sz="1200" i="0">
                <a:solidFill>
                  <a:schemeClr val="bg1"/>
                </a:solidFill>
                <a:effectLst/>
                <a:latin typeface="-apple-system"/>
              </a:rPr>
              <a:t>コンテナ管理システムが稼働しているマシン／サーバーの単位</a:t>
            </a:r>
          </a:p>
        </p:txBody>
      </p:sp>
      <p:sp>
        <p:nvSpPr>
          <p:cNvPr id="66" name="正方形/長方形 65">
            <a:extLst>
              <a:ext uri="{FF2B5EF4-FFF2-40B4-BE49-F238E27FC236}">
                <a16:creationId xmlns:a16="http://schemas.microsoft.com/office/drawing/2014/main" id="{C6F1B9DE-A988-134D-BC32-CD181BF6CE39}"/>
              </a:ext>
            </a:extLst>
          </p:cNvPr>
          <p:cNvSpPr/>
          <p:nvPr/>
        </p:nvSpPr>
        <p:spPr>
          <a:xfrm>
            <a:off x="1770336" y="4127627"/>
            <a:ext cx="1177778" cy="461665"/>
          </a:xfrm>
          <a:prstGeom prst="rect">
            <a:avLst/>
          </a:prstGeom>
        </p:spPr>
        <p:txBody>
          <a:bodyPr wrap="square">
            <a:spAutoFit/>
          </a:bodyPr>
          <a:lstStyle/>
          <a:p>
            <a:r>
              <a:rPr lang="ja-JP" altLang="en-US" sz="1200" i="0">
                <a:solidFill>
                  <a:schemeClr val="bg1"/>
                </a:solidFill>
                <a:effectLst/>
                <a:latin typeface="-apple-system"/>
              </a:rPr>
              <a:t>コンテナの</a:t>
            </a:r>
            <a:endParaRPr lang="en-US" altLang="ja-JP" sz="1200" i="0" dirty="0">
              <a:solidFill>
                <a:schemeClr val="bg1"/>
              </a:solidFill>
              <a:effectLst/>
              <a:latin typeface="-apple-system"/>
            </a:endParaRPr>
          </a:p>
          <a:p>
            <a:r>
              <a:rPr lang="ja-JP" altLang="en-US" sz="1200" i="0">
                <a:solidFill>
                  <a:schemeClr val="bg1"/>
                </a:solidFill>
                <a:effectLst/>
                <a:latin typeface="-apple-system"/>
              </a:rPr>
              <a:t>まとまりの単位</a:t>
            </a:r>
          </a:p>
        </p:txBody>
      </p:sp>
      <p:sp>
        <p:nvSpPr>
          <p:cNvPr id="68" name="正方形/長方形 67">
            <a:extLst>
              <a:ext uri="{FF2B5EF4-FFF2-40B4-BE49-F238E27FC236}">
                <a16:creationId xmlns:a16="http://schemas.microsoft.com/office/drawing/2014/main" id="{D5EDFB7E-89F4-F045-85DB-8C5F1D106E4B}"/>
              </a:ext>
            </a:extLst>
          </p:cNvPr>
          <p:cNvSpPr/>
          <p:nvPr/>
        </p:nvSpPr>
        <p:spPr>
          <a:xfrm>
            <a:off x="425690" y="2798431"/>
            <a:ext cx="1268809" cy="523220"/>
          </a:xfrm>
          <a:prstGeom prst="rect">
            <a:avLst/>
          </a:prstGeom>
        </p:spPr>
        <p:txBody>
          <a:bodyPr wrap="none">
            <a:spAutoFit/>
          </a:bodyPr>
          <a:lstStyle/>
          <a:p>
            <a:r>
              <a:rPr lang="en-US" altLang="ja-JP" sz="1400" b="1" dirty="0">
                <a:solidFill>
                  <a:srgbClr val="0432FF"/>
                </a:solidFill>
                <a:latin typeface="Meiryo" panose="020B0604030504040204" pitchFamily="34" charset="-128"/>
                <a:ea typeface="Meiryo" panose="020B0604030504040204" pitchFamily="34" charset="-128"/>
              </a:rPr>
              <a:t>Kubernetes</a:t>
            </a:r>
          </a:p>
          <a:p>
            <a:r>
              <a:rPr lang="en-US" altLang="ja-JP" sz="1400" b="1" dirty="0">
                <a:solidFill>
                  <a:srgbClr val="0432FF"/>
                </a:solidFill>
                <a:latin typeface="Meiryo" panose="020B0604030504040204" pitchFamily="34" charset="-128"/>
                <a:ea typeface="Meiryo" panose="020B0604030504040204" pitchFamily="34" charset="-128"/>
              </a:rPr>
              <a:t>Cluster</a:t>
            </a:r>
            <a:endParaRPr lang="ja-JP" altLang="en-US" sz="1400" b="1">
              <a:solidFill>
                <a:srgbClr val="0432FF"/>
              </a:solidFill>
              <a:latin typeface="Meiryo" panose="020B0604030504040204" pitchFamily="34" charset="-128"/>
              <a:ea typeface="Meiryo" panose="020B0604030504040204" pitchFamily="34" charset="-128"/>
            </a:endParaRPr>
          </a:p>
        </p:txBody>
      </p:sp>
      <p:cxnSp>
        <p:nvCxnSpPr>
          <p:cNvPr id="70" name="カギ線コネクタ 69">
            <a:extLst>
              <a:ext uri="{FF2B5EF4-FFF2-40B4-BE49-F238E27FC236}">
                <a16:creationId xmlns:a16="http://schemas.microsoft.com/office/drawing/2014/main" id="{500AF953-C9E5-8741-AA9B-7727FFCF971E}"/>
              </a:ext>
            </a:extLst>
          </p:cNvPr>
          <p:cNvCxnSpPr>
            <a:stCxn id="55" idx="2"/>
            <a:endCxn id="33" idx="0"/>
          </p:cNvCxnSpPr>
          <p:nvPr/>
        </p:nvCxnSpPr>
        <p:spPr>
          <a:xfrm rot="5400000">
            <a:off x="3209736" y="1239394"/>
            <a:ext cx="1170435" cy="2920745"/>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49B9364B-E2FD-9E4F-9269-D5D7DE0D0124}"/>
              </a:ext>
            </a:extLst>
          </p:cNvPr>
          <p:cNvCxnSpPr>
            <a:cxnSpLocks/>
            <a:stCxn id="55" idx="2"/>
            <a:endCxn id="34" idx="0"/>
          </p:cNvCxnSpPr>
          <p:nvPr/>
        </p:nvCxnSpPr>
        <p:spPr>
          <a:xfrm rot="16200000" flipH="1">
            <a:off x="4903740" y="2466134"/>
            <a:ext cx="1170435" cy="467264"/>
          </a:xfrm>
          <a:prstGeom prst="bentConnector3">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5" name="カギ線コネクタ 74">
            <a:extLst>
              <a:ext uri="{FF2B5EF4-FFF2-40B4-BE49-F238E27FC236}">
                <a16:creationId xmlns:a16="http://schemas.microsoft.com/office/drawing/2014/main" id="{3A0CB543-C5B7-3249-96BD-A5132403D9B6}"/>
              </a:ext>
            </a:extLst>
          </p:cNvPr>
          <p:cNvCxnSpPr>
            <a:cxnSpLocks/>
            <a:stCxn id="55" idx="2"/>
            <a:endCxn id="35" idx="0"/>
          </p:cNvCxnSpPr>
          <p:nvPr/>
        </p:nvCxnSpPr>
        <p:spPr>
          <a:xfrm rot="16200000" flipH="1">
            <a:off x="6022450" y="1347424"/>
            <a:ext cx="1170435" cy="2704684"/>
          </a:xfrm>
          <a:prstGeom prst="bentConnector3">
            <a:avLst>
              <a:gd name="adj1" fmla="val 50000"/>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正方形/長方形 77">
            <a:extLst>
              <a:ext uri="{FF2B5EF4-FFF2-40B4-BE49-F238E27FC236}">
                <a16:creationId xmlns:a16="http://schemas.microsoft.com/office/drawing/2014/main" id="{8F851D19-4372-294C-93AB-290F34231273}"/>
              </a:ext>
            </a:extLst>
          </p:cNvPr>
          <p:cNvSpPr/>
          <p:nvPr/>
        </p:nvSpPr>
        <p:spPr>
          <a:xfrm>
            <a:off x="2467677" y="2874147"/>
            <a:ext cx="1727219" cy="276999"/>
          </a:xfrm>
          <a:prstGeom prst="rect">
            <a:avLst/>
          </a:prstGeom>
        </p:spPr>
        <p:txBody>
          <a:bodyPr wrap="square">
            <a:spAutoFit/>
          </a:bodyPr>
          <a:lstStyle/>
          <a:p>
            <a:r>
              <a:rPr lang="en-US" altLang="ja-JP" sz="1200" i="0" dirty="0">
                <a:solidFill>
                  <a:srgbClr val="0432FF"/>
                </a:solidFill>
                <a:effectLst/>
                <a:latin typeface="-apple-system"/>
              </a:rPr>
              <a:t>Node</a:t>
            </a:r>
            <a:r>
              <a:rPr lang="ja-JP" altLang="en-US" sz="1200" i="0">
                <a:solidFill>
                  <a:srgbClr val="0432FF"/>
                </a:solidFill>
                <a:effectLst/>
                <a:latin typeface="-apple-system"/>
              </a:rPr>
              <a:t>の集まりの単位</a:t>
            </a:r>
          </a:p>
        </p:txBody>
      </p:sp>
      <p:sp>
        <p:nvSpPr>
          <p:cNvPr id="79" name="正方形/長方形 78">
            <a:extLst>
              <a:ext uri="{FF2B5EF4-FFF2-40B4-BE49-F238E27FC236}">
                <a16:creationId xmlns:a16="http://schemas.microsoft.com/office/drawing/2014/main" id="{DA35E26C-6C4C-E642-A25D-9880BC250DAE}"/>
              </a:ext>
            </a:extLst>
          </p:cNvPr>
          <p:cNvSpPr/>
          <p:nvPr/>
        </p:nvSpPr>
        <p:spPr>
          <a:xfrm>
            <a:off x="614315" y="3874940"/>
            <a:ext cx="1581421" cy="215444"/>
          </a:xfrm>
          <a:prstGeom prst="rect">
            <a:avLst/>
          </a:prstGeom>
        </p:spPr>
        <p:txBody>
          <a:bodyPr wrap="square">
            <a:spAutoFit/>
          </a:bodyPr>
          <a:lstStyle/>
          <a:p>
            <a:r>
              <a:rPr lang="ja-JP" altLang="en-US" sz="800" i="0">
                <a:solidFill>
                  <a:schemeClr val="bg1"/>
                </a:solidFill>
                <a:effectLst/>
                <a:latin typeface="-apple-system"/>
              </a:rPr>
              <a:t>物理マシン</a:t>
            </a:r>
            <a:r>
              <a:rPr lang="ja-JP" altLang="en-US" sz="800">
                <a:solidFill>
                  <a:schemeClr val="bg1"/>
                </a:solidFill>
                <a:latin typeface="-apple-system"/>
              </a:rPr>
              <a:t>／仮想マシン</a:t>
            </a:r>
            <a:endParaRPr lang="ja-JP" altLang="en-US" sz="800" i="0">
              <a:solidFill>
                <a:schemeClr val="bg1"/>
              </a:solidFill>
              <a:effectLst/>
              <a:latin typeface="-apple-system"/>
            </a:endParaRPr>
          </a:p>
        </p:txBody>
      </p:sp>
      <p:pic>
        <p:nvPicPr>
          <p:cNvPr id="81" name="図 80">
            <a:extLst>
              <a:ext uri="{FF2B5EF4-FFF2-40B4-BE49-F238E27FC236}">
                <a16:creationId xmlns:a16="http://schemas.microsoft.com/office/drawing/2014/main" id="{7B57FA21-5F26-F14E-B2A6-549C19FD7475}"/>
              </a:ext>
            </a:extLst>
          </p:cNvPr>
          <p:cNvPicPr>
            <a:picLocks noChangeAspect="1"/>
          </p:cNvPicPr>
          <p:nvPr/>
        </p:nvPicPr>
        <p:blipFill>
          <a:blip r:embed="rId4"/>
          <a:stretch>
            <a:fillRect/>
          </a:stretch>
        </p:blipFill>
        <p:spPr>
          <a:xfrm>
            <a:off x="1403648" y="1008488"/>
            <a:ext cx="2094625" cy="1664902"/>
          </a:xfrm>
          <a:prstGeom prst="rect">
            <a:avLst/>
          </a:prstGeom>
        </p:spPr>
      </p:pic>
      <p:sp>
        <p:nvSpPr>
          <p:cNvPr id="82" name="正方形/長方形 81">
            <a:extLst>
              <a:ext uri="{FF2B5EF4-FFF2-40B4-BE49-F238E27FC236}">
                <a16:creationId xmlns:a16="http://schemas.microsoft.com/office/drawing/2014/main" id="{C9C7E32B-FB37-7340-B45C-C256F05D892F}"/>
              </a:ext>
            </a:extLst>
          </p:cNvPr>
          <p:cNvSpPr/>
          <p:nvPr/>
        </p:nvSpPr>
        <p:spPr>
          <a:xfrm>
            <a:off x="1648950" y="1436239"/>
            <a:ext cx="1577382" cy="1077218"/>
          </a:xfrm>
          <a:prstGeom prst="rect">
            <a:avLst/>
          </a:prstGeom>
        </p:spPr>
        <p:txBody>
          <a:bodyPr wrap="square">
            <a:spAutoFit/>
          </a:bodyPr>
          <a:lstStyle/>
          <a:p>
            <a:pPr marL="171450" indent="-171450">
              <a:buFont typeface="Wingdings" pitchFamily="2" charset="2"/>
              <a:buChar char="Ø"/>
            </a:pPr>
            <a:r>
              <a:rPr lang="en-US" altLang="ja-JP" sz="800" dirty="0" err="1">
                <a:solidFill>
                  <a:srgbClr val="0432FF"/>
                </a:solidFill>
                <a:latin typeface="Meiryo" panose="020B0604030504040204" pitchFamily="34" charset="-128"/>
                <a:ea typeface="Meiryo" panose="020B0604030504040204" pitchFamily="34" charset="-128"/>
              </a:rPr>
              <a:t>yaml</a:t>
            </a:r>
            <a:r>
              <a:rPr lang="ja-JP" altLang="en-US" sz="800">
                <a:solidFill>
                  <a:srgbClr val="0432FF"/>
                </a:solidFill>
                <a:latin typeface="Meiryo" panose="020B0604030504040204" pitchFamily="34" charset="-128"/>
                <a:ea typeface="Meiryo" panose="020B0604030504040204" pitchFamily="34" charset="-128"/>
              </a:rPr>
              <a:t>形式記載された設定ファイル</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b="1" dirty="0" err="1">
                <a:solidFill>
                  <a:srgbClr val="0432FF"/>
                </a:solidFill>
                <a:latin typeface="Meiryo" panose="020B0604030504040204" pitchFamily="34" charset="-128"/>
                <a:ea typeface="Meiryo" panose="020B0604030504040204" pitchFamily="34" charset="-128"/>
              </a:rPr>
              <a:t>kubectl</a:t>
            </a:r>
            <a:r>
              <a:rPr lang="ja-JP" altLang="en-US" sz="800">
                <a:solidFill>
                  <a:srgbClr val="0432FF"/>
                </a:solidFill>
                <a:latin typeface="Meiryo" panose="020B0604030504040204" pitchFamily="34" charset="-128"/>
                <a:ea typeface="Meiryo" panose="020B0604030504040204" pitchFamily="34" charset="-128"/>
              </a:rPr>
              <a:t>コマンドを使って、設定を</a:t>
            </a: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に反映</a:t>
            </a:r>
            <a:endParaRPr lang="en-US" altLang="ja-JP" sz="800" dirty="0">
              <a:solidFill>
                <a:srgbClr val="043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432FF"/>
                </a:solidFill>
                <a:latin typeface="Meiryo" panose="020B0604030504040204" pitchFamily="34" charset="-128"/>
                <a:ea typeface="Meiryo" panose="020B0604030504040204" pitchFamily="34" charset="-128"/>
              </a:rPr>
              <a:t>Kubernetes Master</a:t>
            </a:r>
            <a:r>
              <a:rPr lang="ja-JP" altLang="en-US" sz="800">
                <a:solidFill>
                  <a:srgbClr val="0432FF"/>
                </a:solidFill>
                <a:latin typeface="Meiryo" panose="020B0604030504040204" pitchFamily="34" charset="-128"/>
                <a:ea typeface="Meiryo" panose="020B0604030504040204" pitchFamily="34" charset="-128"/>
              </a:rPr>
              <a:t>は反映された内容を元に、</a:t>
            </a:r>
            <a:r>
              <a:rPr lang="en-US" altLang="ja-JP" sz="800" dirty="0">
                <a:solidFill>
                  <a:srgbClr val="0432FF"/>
                </a:solidFill>
                <a:latin typeface="Meiryo" panose="020B0604030504040204" pitchFamily="34" charset="-128"/>
                <a:ea typeface="Meiryo" panose="020B0604030504040204" pitchFamily="34" charset="-128"/>
              </a:rPr>
              <a:t>Node</a:t>
            </a:r>
            <a:r>
              <a:rPr lang="ja-JP" altLang="en-US" sz="800">
                <a:solidFill>
                  <a:srgbClr val="0432FF"/>
                </a:solidFill>
                <a:latin typeface="Meiryo" panose="020B0604030504040204" pitchFamily="34" charset="-128"/>
                <a:ea typeface="Meiryo" panose="020B0604030504040204" pitchFamily="34" charset="-128"/>
              </a:rPr>
              <a:t>や</a:t>
            </a:r>
            <a:r>
              <a:rPr lang="en-US" altLang="ja-JP" sz="800" dirty="0">
                <a:solidFill>
                  <a:srgbClr val="0432FF"/>
                </a:solidFill>
                <a:latin typeface="Meiryo" panose="020B0604030504040204" pitchFamily="34" charset="-128"/>
                <a:ea typeface="Meiryo" panose="020B0604030504040204" pitchFamily="34" charset="-128"/>
              </a:rPr>
              <a:t>Pod</a:t>
            </a:r>
            <a:r>
              <a:rPr lang="ja-JP" altLang="en-US" sz="800">
                <a:solidFill>
                  <a:srgbClr val="0432FF"/>
                </a:solidFill>
                <a:latin typeface="Meiryo" panose="020B0604030504040204" pitchFamily="34" charset="-128"/>
                <a:ea typeface="Meiryo" panose="020B0604030504040204" pitchFamily="34" charset="-128"/>
              </a:rPr>
              <a:t>を操作</a:t>
            </a:r>
          </a:p>
        </p:txBody>
      </p:sp>
      <p:sp>
        <p:nvSpPr>
          <p:cNvPr id="83" name="正方形/長方形 82">
            <a:extLst>
              <a:ext uri="{FF2B5EF4-FFF2-40B4-BE49-F238E27FC236}">
                <a16:creationId xmlns:a16="http://schemas.microsoft.com/office/drawing/2014/main" id="{9850B4DC-0961-864A-95C4-B92C677188CF}"/>
              </a:ext>
            </a:extLst>
          </p:cNvPr>
          <p:cNvSpPr/>
          <p:nvPr/>
        </p:nvSpPr>
        <p:spPr>
          <a:xfrm>
            <a:off x="1619672" y="1160368"/>
            <a:ext cx="1107996" cy="276999"/>
          </a:xfrm>
          <a:prstGeom prst="rect">
            <a:avLst/>
          </a:prstGeom>
        </p:spPr>
        <p:txBody>
          <a:bodyPr wrap="none">
            <a:spAutoFit/>
          </a:bodyPr>
          <a:lstStyle/>
          <a:p>
            <a:r>
              <a:rPr lang="ja-JP" altLang="en-US" sz="1200" b="1">
                <a:solidFill>
                  <a:srgbClr val="0432FF"/>
                </a:solidFill>
                <a:latin typeface="Meiryo" panose="020B0604030504040204" pitchFamily="34" charset="-128"/>
                <a:ea typeface="Meiryo" panose="020B0604030504040204" pitchFamily="34" charset="-128"/>
              </a:rPr>
              <a:t>マニフェスト</a:t>
            </a:r>
            <a:endParaRPr lang="ja-JP" altLang="en-US" sz="1200">
              <a:solidFill>
                <a:srgbClr val="0432FF"/>
              </a:solidFill>
              <a:latin typeface="Meiryo" panose="020B0604030504040204" pitchFamily="34" charset="-128"/>
              <a:ea typeface="Meiryo" panose="020B0604030504040204" pitchFamily="34" charset="-128"/>
            </a:endParaRPr>
          </a:p>
        </p:txBody>
      </p:sp>
      <p:pic>
        <p:nvPicPr>
          <p:cNvPr id="80" name="図 79">
            <a:extLst>
              <a:ext uri="{FF2B5EF4-FFF2-40B4-BE49-F238E27FC236}">
                <a16:creationId xmlns:a16="http://schemas.microsoft.com/office/drawing/2014/main" id="{A8E96978-E96D-DE47-B60D-567FC21AF515}"/>
              </a:ext>
            </a:extLst>
          </p:cNvPr>
          <p:cNvPicPr>
            <a:picLocks noChangeAspect="1"/>
          </p:cNvPicPr>
          <p:nvPr/>
        </p:nvPicPr>
        <p:blipFill>
          <a:blip r:embed="rId5"/>
          <a:stretch>
            <a:fillRect/>
          </a:stretch>
        </p:blipFill>
        <p:spPr>
          <a:xfrm>
            <a:off x="366060" y="1207475"/>
            <a:ext cx="1419423" cy="1312967"/>
          </a:xfrm>
          <a:prstGeom prst="rect">
            <a:avLst/>
          </a:prstGeom>
        </p:spPr>
      </p:pic>
      <p:sp>
        <p:nvSpPr>
          <p:cNvPr id="87" name="右矢印 86">
            <a:extLst>
              <a:ext uri="{FF2B5EF4-FFF2-40B4-BE49-F238E27FC236}">
                <a16:creationId xmlns:a16="http://schemas.microsoft.com/office/drawing/2014/main" id="{BE50D83E-A8A7-3C4A-A829-65D3A6358A81}"/>
              </a:ext>
            </a:extLst>
          </p:cNvPr>
          <p:cNvSpPr/>
          <p:nvPr/>
        </p:nvSpPr>
        <p:spPr>
          <a:xfrm>
            <a:off x="3150303" y="1338522"/>
            <a:ext cx="633075" cy="443584"/>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正方形/長方形 87">
            <a:extLst>
              <a:ext uri="{FF2B5EF4-FFF2-40B4-BE49-F238E27FC236}">
                <a16:creationId xmlns:a16="http://schemas.microsoft.com/office/drawing/2014/main" id="{9F0F9B43-C0BA-D649-BBA7-0FA37054F0C2}"/>
              </a:ext>
            </a:extLst>
          </p:cNvPr>
          <p:cNvSpPr/>
          <p:nvPr/>
        </p:nvSpPr>
        <p:spPr>
          <a:xfrm>
            <a:off x="6967947" y="1684622"/>
            <a:ext cx="2097899" cy="507831"/>
          </a:xfrm>
          <a:prstGeom prst="rect">
            <a:avLst/>
          </a:prstGeom>
        </p:spPr>
        <p:txBody>
          <a:bodyPr wrap="square">
            <a:spAutoFit/>
          </a:bodyPr>
          <a:lstStyle/>
          <a:p>
            <a:r>
              <a:rPr lang="ja-JP" altLang="en-US" sz="900" dirty="0">
                <a:solidFill>
                  <a:srgbClr val="0432FF"/>
                </a:solidFill>
                <a:latin typeface="Meiryo" charset="-128"/>
                <a:ea typeface="Meiryo" charset="-128"/>
                <a:cs typeface="Meiryo" charset="-128"/>
              </a:rPr>
              <a:t>意味：ギリシャ語で「人生の道標」</a:t>
            </a:r>
            <a:br>
              <a:rPr lang="ja-JP" altLang="en-US" sz="900">
                <a:solidFill>
                  <a:srgbClr val="0432FF"/>
                </a:solidFill>
                <a:latin typeface="Meiryo" charset="-128"/>
                <a:ea typeface="Meiryo" charset="-128"/>
                <a:cs typeface="Meiryo" charset="-128"/>
              </a:rPr>
            </a:br>
            <a:r>
              <a:rPr lang="ja-JP" altLang="en-US" sz="900">
                <a:solidFill>
                  <a:srgbClr val="0432FF"/>
                </a:solidFill>
                <a:latin typeface="Meiryo" charset="-128"/>
                <a:ea typeface="Meiryo" charset="-128"/>
                <a:cs typeface="Meiryo" charset="-128"/>
              </a:rPr>
              <a:t>読み方：クーベルネイテス</a:t>
            </a:r>
            <a:endParaRPr lang="en-US" altLang="ja-JP" sz="900" dirty="0">
              <a:solidFill>
                <a:srgbClr val="0432FF"/>
              </a:solidFill>
              <a:latin typeface="Meiryo" charset="-128"/>
              <a:ea typeface="Meiryo" charset="-128"/>
              <a:cs typeface="Meiryo" charset="-128"/>
            </a:endParaRPr>
          </a:p>
          <a:p>
            <a:r>
              <a:rPr lang="ja-JP" altLang="en-US" sz="900">
                <a:solidFill>
                  <a:srgbClr val="0432FF"/>
                </a:solidFill>
                <a:latin typeface="Meiryo" charset="-128"/>
                <a:ea typeface="Meiryo" charset="-128"/>
                <a:cs typeface="Meiryo" charset="-128"/>
              </a:rPr>
              <a:t>略称：</a:t>
            </a:r>
            <a:r>
              <a:rPr lang="en-US" altLang="ja-JP" sz="900" dirty="0">
                <a:solidFill>
                  <a:srgbClr val="0432FF"/>
                </a:solidFill>
                <a:latin typeface="Meiryo" charset="-128"/>
                <a:ea typeface="Meiryo" charset="-128"/>
                <a:cs typeface="Meiryo" charset="-128"/>
              </a:rPr>
              <a:t>K8s</a:t>
            </a:r>
          </a:p>
        </p:txBody>
      </p:sp>
    </p:spTree>
    <p:extLst>
      <p:ext uri="{BB962C8B-B14F-4D97-AF65-F5344CB8AC3E}">
        <p14:creationId xmlns:p14="http://schemas.microsoft.com/office/powerpoint/2010/main" val="4072393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418001" y="3795400"/>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559304"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918664"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デスクトップ仮想化とアプリケーション仮想化</a:t>
            </a:r>
            <a:endParaRPr kumimoji="1" lang="ja-JP" altLang="en-US" dirty="0"/>
          </a:p>
        </p:txBody>
      </p:sp>
      <p:sp>
        <p:nvSpPr>
          <p:cNvPr id="8" name="角丸四角形 7"/>
          <p:cNvSpPr/>
          <p:nvPr/>
        </p:nvSpPr>
        <p:spPr>
          <a:xfrm>
            <a:off x="885170" y="3290499"/>
            <a:ext cx="7382387"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052771"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040746"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194728"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63" name="正方形/長方形 62"/>
          <p:cNvSpPr/>
          <p:nvPr/>
        </p:nvSpPr>
        <p:spPr>
          <a:xfrm>
            <a:off x="1052771"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12039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1850649"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12039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1850649"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063424"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cxnSp>
        <p:nvCxnSpPr>
          <p:cNvPr id="53" name="直線矢印コネクタ 52"/>
          <p:cNvCxnSpPr/>
          <p:nvPr/>
        </p:nvCxnSpPr>
        <p:spPr>
          <a:xfrm>
            <a:off x="2534543" y="2780919"/>
            <a:ext cx="65150" cy="13411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120399" y="2780919"/>
            <a:ext cx="531375"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3303209" y="5630078"/>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85" name="円柱 84"/>
          <p:cNvSpPr/>
          <p:nvPr/>
        </p:nvSpPr>
        <p:spPr>
          <a:xfrm>
            <a:off x="1559304" y="5630078"/>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559304" y="5254605"/>
            <a:ext cx="2328964"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640843"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2491517" y="5630078"/>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67" name="正方形/長方形 66"/>
          <p:cNvSpPr/>
          <p:nvPr/>
        </p:nvSpPr>
        <p:spPr>
          <a:xfrm>
            <a:off x="1651774"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2176208"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651774"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2176208"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805362" y="1131809"/>
            <a:ext cx="494818" cy="531668"/>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4685769"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4819876"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4807851"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4961833" y="1214682"/>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99" name="正方形/長方形 98"/>
          <p:cNvSpPr/>
          <p:nvPr/>
        </p:nvSpPr>
        <p:spPr>
          <a:xfrm>
            <a:off x="4819876"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5229451" y="22602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4" name="テキスト ボックス 103"/>
          <p:cNvSpPr txBox="1"/>
          <p:nvPr/>
        </p:nvSpPr>
        <p:spPr>
          <a:xfrm>
            <a:off x="4830529" y="1813853"/>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sp>
        <p:nvSpPr>
          <p:cNvPr id="110" name="テキスト ボックス 109"/>
          <p:cNvSpPr txBox="1"/>
          <p:nvPr/>
        </p:nvSpPr>
        <p:spPr>
          <a:xfrm>
            <a:off x="1759299"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272386" y="6173545"/>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81" name="正方形/長方形 80"/>
          <p:cNvSpPr/>
          <p:nvPr/>
        </p:nvSpPr>
        <p:spPr>
          <a:xfrm>
            <a:off x="2762071" y="3871446"/>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正方形/長方形 92"/>
          <p:cNvSpPr/>
          <p:nvPr/>
        </p:nvSpPr>
        <p:spPr>
          <a:xfrm>
            <a:off x="2843610" y="4879955"/>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128" name="正方形/長方形 127"/>
          <p:cNvSpPr/>
          <p:nvPr/>
        </p:nvSpPr>
        <p:spPr>
          <a:xfrm>
            <a:off x="2854541"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30" name="正方形/長方形 129"/>
          <p:cNvSpPr/>
          <p:nvPr/>
        </p:nvSpPr>
        <p:spPr>
          <a:xfrm>
            <a:off x="3378975" y="412206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33" name="正方形/長方形 132"/>
          <p:cNvSpPr/>
          <p:nvPr/>
        </p:nvSpPr>
        <p:spPr>
          <a:xfrm>
            <a:off x="2854541"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34" name="正方形/長方形 133"/>
          <p:cNvSpPr/>
          <p:nvPr/>
        </p:nvSpPr>
        <p:spPr>
          <a:xfrm>
            <a:off x="3378975" y="4484019"/>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35" name="テキスト ボックス 134"/>
          <p:cNvSpPr txBox="1"/>
          <p:nvPr/>
        </p:nvSpPr>
        <p:spPr>
          <a:xfrm>
            <a:off x="2962066" y="3846046"/>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56" name="正方形/長方形 155"/>
          <p:cNvSpPr/>
          <p:nvPr/>
        </p:nvSpPr>
        <p:spPr>
          <a:xfrm>
            <a:off x="5168002" y="3798498"/>
            <a:ext cx="2608454" cy="268592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正方形/長方形 157"/>
          <p:cNvSpPr/>
          <p:nvPr/>
        </p:nvSpPr>
        <p:spPr>
          <a:xfrm>
            <a:off x="7053210" y="5633176"/>
            <a:ext cx="585059" cy="52739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メモリー</a:t>
            </a:r>
          </a:p>
        </p:txBody>
      </p:sp>
      <p:sp>
        <p:nvSpPr>
          <p:cNvPr id="159" name="円柱 158"/>
          <p:cNvSpPr/>
          <p:nvPr/>
        </p:nvSpPr>
        <p:spPr>
          <a:xfrm>
            <a:off x="5309305" y="5633176"/>
            <a:ext cx="836687" cy="52739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ストレージ</a:t>
            </a:r>
          </a:p>
        </p:txBody>
      </p:sp>
      <p:sp>
        <p:nvSpPr>
          <p:cNvPr id="160" name="正方形/長方形 159"/>
          <p:cNvSpPr/>
          <p:nvPr/>
        </p:nvSpPr>
        <p:spPr>
          <a:xfrm>
            <a:off x="5309305" y="4935291"/>
            <a:ext cx="2328964" cy="57253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1400" dirty="0">
                <a:solidFill>
                  <a:srgbClr val="FFFFFF"/>
                </a:solidFill>
                <a:latin typeface="ＭＳ Ｐゴシック"/>
                <a:ea typeface="ＭＳ Ｐゴシック"/>
                <a:cs typeface="ＭＳ Ｐゴシック"/>
              </a:rPr>
              <a:t>OS</a:t>
            </a:r>
            <a:endParaRPr kumimoji="1" lang="ja-JP" altLang="en-US" sz="1400" dirty="0">
              <a:solidFill>
                <a:srgbClr val="FFFFFF"/>
              </a:solidFill>
              <a:latin typeface="ＭＳ Ｐゴシック"/>
              <a:ea typeface="ＭＳ Ｐゴシック"/>
              <a:cs typeface="ＭＳ Ｐゴシック"/>
            </a:endParaRPr>
          </a:p>
        </p:txBody>
      </p:sp>
      <p:sp>
        <p:nvSpPr>
          <p:cNvPr id="162" name="正方形/長方形 161"/>
          <p:cNvSpPr/>
          <p:nvPr/>
        </p:nvSpPr>
        <p:spPr>
          <a:xfrm>
            <a:off x="6241518" y="5633176"/>
            <a:ext cx="748410" cy="52739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プロセッサー</a:t>
            </a:r>
          </a:p>
        </p:txBody>
      </p:sp>
      <p:sp>
        <p:nvSpPr>
          <p:cNvPr id="168" name="テキスト ボックス 167"/>
          <p:cNvSpPr txBox="1"/>
          <p:nvPr/>
        </p:nvSpPr>
        <p:spPr>
          <a:xfrm>
            <a:off x="6022387" y="6176643"/>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76" name="正方形/長方形 175"/>
          <p:cNvSpPr/>
          <p:nvPr/>
        </p:nvSpPr>
        <p:spPr>
          <a:xfrm>
            <a:off x="5309959" y="4300292"/>
            <a:ext cx="2328964" cy="58276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ターミナル・モニター</a:t>
            </a:r>
          </a:p>
        </p:txBody>
      </p:sp>
      <p:sp>
        <p:nvSpPr>
          <p:cNvPr id="177" name="正方形/長方形 176"/>
          <p:cNvSpPr/>
          <p:nvPr/>
        </p:nvSpPr>
        <p:spPr>
          <a:xfrm>
            <a:off x="5344300"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作成</a:t>
            </a:r>
          </a:p>
        </p:txBody>
      </p:sp>
      <p:sp>
        <p:nvSpPr>
          <p:cNvPr id="178" name="正方形/長方形 177"/>
          <p:cNvSpPr/>
          <p:nvPr/>
        </p:nvSpPr>
        <p:spPr>
          <a:xfrm>
            <a:off x="591952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179" name="正方形/長方形 178"/>
          <p:cNvSpPr/>
          <p:nvPr/>
        </p:nvSpPr>
        <p:spPr>
          <a:xfrm>
            <a:off x="6504505"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80" name="正方形/長方形 179"/>
          <p:cNvSpPr/>
          <p:nvPr/>
        </p:nvSpPr>
        <p:spPr>
          <a:xfrm>
            <a:off x="7089564" y="4125167"/>
            <a:ext cx="54870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83" name="正方形/長方形 182"/>
          <p:cNvSpPr/>
          <p:nvPr/>
        </p:nvSpPr>
        <p:spPr>
          <a:xfrm>
            <a:off x="2722228" y="1225826"/>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正方形/長方形 183"/>
          <p:cNvSpPr/>
          <p:nvPr/>
        </p:nvSpPr>
        <p:spPr>
          <a:xfrm>
            <a:off x="2856335" y="1499527"/>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85" name="正方形/長方形 184"/>
          <p:cNvSpPr/>
          <p:nvPr/>
        </p:nvSpPr>
        <p:spPr>
          <a:xfrm>
            <a:off x="2844310" y="2895461"/>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86" name="テキスト ボックス 185"/>
          <p:cNvSpPr txBox="1"/>
          <p:nvPr/>
        </p:nvSpPr>
        <p:spPr>
          <a:xfrm>
            <a:off x="2998292" y="1214682"/>
            <a:ext cx="1243474" cy="307777"/>
          </a:xfrm>
          <a:prstGeom prst="rect">
            <a:avLst/>
          </a:prstGeom>
          <a:noFill/>
        </p:spPr>
        <p:txBody>
          <a:bodyPr wrap="none" rtlCol="0">
            <a:spAutoFit/>
          </a:bodyPr>
          <a:lstStyle/>
          <a:p>
            <a:r>
              <a:rPr kumimoji="1" lang="ja-JP" altLang="en-US" sz="1400" dirty="0">
                <a:solidFill>
                  <a:srgbClr val="0000FF"/>
                </a:solidFill>
              </a:rPr>
              <a:t>クライアント</a:t>
            </a:r>
            <a:r>
              <a:rPr kumimoji="1" lang="en-US" altLang="ja-JP" sz="1400" dirty="0">
                <a:solidFill>
                  <a:srgbClr val="0000FF"/>
                </a:solidFill>
              </a:rPr>
              <a:t>PC</a:t>
            </a:r>
            <a:endParaRPr kumimoji="1" lang="ja-JP" altLang="en-US" sz="1400" dirty="0">
              <a:solidFill>
                <a:srgbClr val="0000FF"/>
              </a:solidFill>
            </a:endParaRPr>
          </a:p>
        </p:txBody>
      </p:sp>
      <p:sp>
        <p:nvSpPr>
          <p:cNvPr id="187" name="正方形/長方形 186"/>
          <p:cNvSpPr/>
          <p:nvPr/>
        </p:nvSpPr>
        <p:spPr>
          <a:xfrm>
            <a:off x="2856335" y="1813853"/>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正方形/長方形 187"/>
          <p:cNvSpPr/>
          <p:nvPr/>
        </p:nvSpPr>
        <p:spPr>
          <a:xfrm>
            <a:off x="292396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89" name="正方形/長方形 188"/>
          <p:cNvSpPr/>
          <p:nvPr/>
        </p:nvSpPr>
        <p:spPr>
          <a:xfrm>
            <a:off x="3654213" y="210146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90" name="正方形/長方形 189"/>
          <p:cNvSpPr/>
          <p:nvPr/>
        </p:nvSpPr>
        <p:spPr>
          <a:xfrm>
            <a:off x="292396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91" name="正方形/長方形 190"/>
          <p:cNvSpPr/>
          <p:nvPr/>
        </p:nvSpPr>
        <p:spPr>
          <a:xfrm>
            <a:off x="3654213" y="2463419"/>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2" name="テキスト ボックス 191"/>
          <p:cNvSpPr txBox="1"/>
          <p:nvPr/>
        </p:nvSpPr>
        <p:spPr>
          <a:xfrm>
            <a:off x="2866988" y="1813853"/>
            <a:ext cx="1538922" cy="276999"/>
          </a:xfrm>
          <a:prstGeom prst="rect">
            <a:avLst/>
          </a:prstGeom>
          <a:noFill/>
        </p:spPr>
        <p:txBody>
          <a:bodyPr wrap="square" rtlCol="0">
            <a:spAutoFit/>
          </a:bodyPr>
          <a:lstStyle/>
          <a:p>
            <a:pPr algn="ctr"/>
            <a:r>
              <a:rPr kumimoji="1" lang="ja-JP" altLang="en-US" sz="1200" dirty="0">
                <a:solidFill>
                  <a:srgbClr val="FFFFFF"/>
                </a:solidFill>
              </a:rPr>
              <a:t>デスクトップ画面</a:t>
            </a:r>
          </a:p>
        </p:txBody>
      </p:sp>
      <p:sp>
        <p:nvSpPr>
          <p:cNvPr id="193" name="正方形/長方形 192"/>
          <p:cNvSpPr/>
          <p:nvPr/>
        </p:nvSpPr>
        <p:spPr>
          <a:xfrm>
            <a:off x="6495093" y="1236970"/>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正方形/長方形 193"/>
          <p:cNvSpPr/>
          <p:nvPr/>
        </p:nvSpPr>
        <p:spPr>
          <a:xfrm>
            <a:off x="6629200" y="1510671"/>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95" name="正方形/長方形 194"/>
          <p:cNvSpPr/>
          <p:nvPr/>
        </p:nvSpPr>
        <p:spPr>
          <a:xfrm>
            <a:off x="6617175" y="2906605"/>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96" name="テキスト ボックス 195"/>
          <p:cNvSpPr txBox="1"/>
          <p:nvPr/>
        </p:nvSpPr>
        <p:spPr>
          <a:xfrm>
            <a:off x="6771157" y="1225826"/>
            <a:ext cx="1243474" cy="307777"/>
          </a:xfrm>
          <a:prstGeom prst="rect">
            <a:avLst/>
          </a:prstGeom>
          <a:noFill/>
        </p:spPr>
        <p:txBody>
          <a:bodyPr wrap="none" rtlCol="0">
            <a:spAutoFit/>
          </a:bodyPr>
          <a:lstStyle/>
          <a:p>
            <a:r>
              <a:rPr lang="ja-JP" altLang="en-US" sz="1400" dirty="0">
                <a:solidFill>
                  <a:srgbClr val="0000FF"/>
                </a:solidFill>
              </a:rPr>
              <a:t>クライアント</a:t>
            </a:r>
            <a:r>
              <a:rPr lang="en-US" altLang="ja-JP" sz="1400" dirty="0">
                <a:solidFill>
                  <a:srgbClr val="0000FF"/>
                </a:solidFill>
              </a:rPr>
              <a:t>PC</a:t>
            </a:r>
          </a:p>
        </p:txBody>
      </p:sp>
      <p:sp>
        <p:nvSpPr>
          <p:cNvPr id="197" name="正方形/長方形 196"/>
          <p:cNvSpPr/>
          <p:nvPr/>
        </p:nvSpPr>
        <p:spPr>
          <a:xfrm>
            <a:off x="6629200" y="1824997"/>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正方形/長方形 197"/>
          <p:cNvSpPr/>
          <p:nvPr/>
        </p:nvSpPr>
        <p:spPr>
          <a:xfrm>
            <a:off x="7038775" y="2271363"/>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99" name="テキスト ボックス 198"/>
          <p:cNvSpPr txBox="1"/>
          <p:nvPr/>
        </p:nvSpPr>
        <p:spPr>
          <a:xfrm>
            <a:off x="6639853" y="1824997"/>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200" name="直線矢印コネクタ 199"/>
          <p:cNvCxnSpPr/>
          <p:nvPr/>
        </p:nvCxnSpPr>
        <p:spPr>
          <a:xfrm flipH="1">
            <a:off x="3802460" y="2780919"/>
            <a:ext cx="535648" cy="13442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1" name="直線矢印コネクタ 200"/>
          <p:cNvCxnSpPr/>
          <p:nvPr/>
        </p:nvCxnSpPr>
        <p:spPr>
          <a:xfrm flipH="1">
            <a:off x="2856335" y="2833028"/>
            <a:ext cx="67628" cy="1289041"/>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2" name="直線矢印コネクタ 201"/>
          <p:cNvCxnSpPr/>
          <p:nvPr/>
        </p:nvCxnSpPr>
        <p:spPr>
          <a:xfrm flipH="1">
            <a:off x="5344300" y="2577719"/>
            <a:ext cx="1694475" cy="15761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203" name="直線矢印コネクタ 202"/>
          <p:cNvCxnSpPr/>
          <p:nvPr/>
        </p:nvCxnSpPr>
        <p:spPr>
          <a:xfrm flipH="1">
            <a:off x="5893005" y="2588863"/>
            <a:ext cx="1829664" cy="1536304"/>
          </a:xfrm>
          <a:prstGeom prst="straightConnector1">
            <a:avLst/>
          </a:prstGeom>
          <a:ln w="12700" cmpd="sng">
            <a:solidFill>
              <a:schemeClr val="bg1">
                <a:lumMod val="75000"/>
              </a:schemeClr>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2" name="直線矢印コネクタ 181"/>
          <p:cNvCxnSpPr/>
          <p:nvPr/>
        </p:nvCxnSpPr>
        <p:spPr>
          <a:xfrm>
            <a:off x="5229451" y="2577719"/>
            <a:ext cx="114849" cy="1544350"/>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81" name="直線矢印コネクタ 180"/>
          <p:cNvCxnSpPr/>
          <p:nvPr/>
        </p:nvCxnSpPr>
        <p:spPr>
          <a:xfrm flipH="1">
            <a:off x="5893005" y="2577719"/>
            <a:ext cx="26519" cy="15474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grpSp>
        <p:nvGrpSpPr>
          <p:cNvPr id="206" name="図形グループ 205"/>
          <p:cNvGrpSpPr/>
          <p:nvPr/>
        </p:nvGrpSpPr>
        <p:grpSpPr>
          <a:xfrm>
            <a:off x="2608926" y="1131809"/>
            <a:ext cx="494818" cy="531668"/>
            <a:chOff x="2667295" y="1059799"/>
            <a:chExt cx="681672" cy="722281"/>
          </a:xfrm>
        </p:grpSpPr>
        <p:sp>
          <p:nvSpPr>
            <p:cNvPr id="207" name="角丸四角形 20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08" name="図 207"/>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09" name="図形グループ 208"/>
          <p:cNvGrpSpPr/>
          <p:nvPr/>
        </p:nvGrpSpPr>
        <p:grpSpPr>
          <a:xfrm>
            <a:off x="4572467" y="1131809"/>
            <a:ext cx="494818" cy="531668"/>
            <a:chOff x="2667295" y="1059799"/>
            <a:chExt cx="681672" cy="722281"/>
          </a:xfrm>
        </p:grpSpPr>
        <p:sp>
          <p:nvSpPr>
            <p:cNvPr id="210" name="角丸四角形 20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1" name="図 210"/>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2" name="図形グループ 211"/>
          <p:cNvGrpSpPr/>
          <p:nvPr/>
        </p:nvGrpSpPr>
        <p:grpSpPr>
          <a:xfrm>
            <a:off x="6377848" y="1131809"/>
            <a:ext cx="494818" cy="531668"/>
            <a:chOff x="2667295" y="1059799"/>
            <a:chExt cx="681672" cy="722281"/>
          </a:xfrm>
        </p:grpSpPr>
        <p:sp>
          <p:nvSpPr>
            <p:cNvPr id="213" name="角丸四角形 21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5" name="正方形/長方形 214"/>
          <p:cNvSpPr/>
          <p:nvPr/>
        </p:nvSpPr>
        <p:spPr>
          <a:xfrm>
            <a:off x="1560829" y="782810"/>
            <a:ext cx="2286000" cy="400110"/>
          </a:xfrm>
          <a:prstGeom prst="rect">
            <a:avLst/>
          </a:prstGeom>
        </p:spPr>
        <p:txBody>
          <a:bodyPr>
            <a:spAutoFit/>
          </a:bodyPr>
          <a:lstStyle/>
          <a:p>
            <a:pPr lvl="0">
              <a:spcBef>
                <a:spcPct val="0"/>
              </a:spcBef>
            </a:pPr>
            <a:r>
              <a:rPr lang="ja-JP" altLang="en-US" sz="2000" dirty="0">
                <a:solidFill>
                  <a:srgbClr val="7F7F7F"/>
                </a:solidFill>
                <a:cs typeface="+mj-cs"/>
              </a:rPr>
              <a:t>デスクトップ仮想化</a:t>
            </a:r>
          </a:p>
        </p:txBody>
      </p:sp>
      <p:sp>
        <p:nvSpPr>
          <p:cNvPr id="216" name="正方形/長方形 215"/>
          <p:cNvSpPr/>
          <p:nvPr/>
        </p:nvSpPr>
        <p:spPr>
          <a:xfrm>
            <a:off x="4938943" y="782810"/>
            <a:ext cx="3058572" cy="400110"/>
          </a:xfrm>
          <a:prstGeom prst="rect">
            <a:avLst/>
          </a:prstGeom>
        </p:spPr>
        <p:txBody>
          <a:bodyPr wrap="square">
            <a:spAutoFit/>
          </a:bodyPr>
          <a:lstStyle/>
          <a:p>
            <a:pPr lvl="0" algn="ctr">
              <a:spcBef>
                <a:spcPct val="0"/>
              </a:spcBef>
            </a:pPr>
            <a:r>
              <a:rPr lang="ja-JP" altLang="en-US" sz="2000" dirty="0">
                <a:solidFill>
                  <a:srgbClr val="7F7F7F"/>
                </a:solidFill>
              </a:rPr>
              <a:t>アプリケーション仮想化</a:t>
            </a:r>
          </a:p>
        </p:txBody>
      </p:sp>
    </p:spTree>
    <p:extLst>
      <p:ext uri="{BB962C8B-B14F-4D97-AF65-F5344CB8AC3E}">
        <p14:creationId xmlns:p14="http://schemas.microsoft.com/office/powerpoint/2010/main" val="19629583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正方形/長方形 82"/>
          <p:cNvSpPr/>
          <p:nvPr/>
        </p:nvSpPr>
        <p:spPr>
          <a:xfrm>
            <a:off x="1059858" y="3645649"/>
            <a:ext cx="3683592" cy="27804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1226561"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2391228"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3555524" y="3816233"/>
            <a:ext cx="1100797" cy="132637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07233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シンクライアント</a:t>
            </a:r>
          </a:p>
        </p:txBody>
      </p:sp>
      <p:sp>
        <p:nvSpPr>
          <p:cNvPr id="8" name="角丸四角形 7"/>
          <p:cNvSpPr/>
          <p:nvPr/>
        </p:nvSpPr>
        <p:spPr>
          <a:xfrm>
            <a:off x="1059858" y="3105059"/>
            <a:ext cx="3683592" cy="450850"/>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ＭＳ Ｐゴシック"/>
                <a:ea typeface="ＭＳ Ｐゴシック"/>
                <a:cs typeface="ＭＳ Ｐゴシック"/>
              </a:rPr>
              <a:t>ネットワーク</a:t>
            </a:r>
          </a:p>
        </p:txBody>
      </p:sp>
      <p:sp>
        <p:nvSpPr>
          <p:cNvPr id="22" name="正方形/長方形 21"/>
          <p:cNvSpPr/>
          <p:nvPr/>
        </p:nvSpPr>
        <p:spPr>
          <a:xfrm>
            <a:off x="120644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23" name="正方形/長方形 22"/>
          <p:cNvSpPr/>
          <p:nvPr/>
        </p:nvSpPr>
        <p:spPr>
          <a:xfrm>
            <a:off x="119441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74" name="テキスト ボックス 73"/>
          <p:cNvSpPr txBox="1"/>
          <p:nvPr/>
        </p:nvSpPr>
        <p:spPr>
          <a:xfrm>
            <a:off x="126109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63" name="正方形/長方形 62"/>
          <p:cNvSpPr/>
          <p:nvPr/>
        </p:nvSpPr>
        <p:spPr>
          <a:xfrm>
            <a:off x="120644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12740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65" name="正方形/長方形 64"/>
          <p:cNvSpPr/>
          <p:nvPr/>
        </p:nvSpPr>
        <p:spPr>
          <a:xfrm>
            <a:off x="20043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75" name="正方形/長方形 74"/>
          <p:cNvSpPr/>
          <p:nvPr/>
        </p:nvSpPr>
        <p:spPr>
          <a:xfrm>
            <a:off x="12740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76" name="正方形/長方形 75"/>
          <p:cNvSpPr/>
          <p:nvPr/>
        </p:nvSpPr>
        <p:spPr>
          <a:xfrm>
            <a:off x="20043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77" name="テキスト ボックス 76"/>
          <p:cNvSpPr txBox="1"/>
          <p:nvPr/>
        </p:nvSpPr>
        <p:spPr>
          <a:xfrm>
            <a:off x="121709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cxnSp>
        <p:nvCxnSpPr>
          <p:cNvPr id="53" name="直線矢印コネクタ 52"/>
          <p:cNvCxnSpPr/>
          <p:nvPr/>
        </p:nvCxnSpPr>
        <p:spPr>
          <a:xfrm flipH="1">
            <a:off x="2266950" y="2570351"/>
            <a:ext cx="421264"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a:off x="1274070" y="2622460"/>
            <a:ext cx="44962" cy="1412647"/>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84" name="正方形/長方形 83"/>
          <p:cNvSpPr/>
          <p:nvPr/>
        </p:nvSpPr>
        <p:spPr>
          <a:xfrm>
            <a:off x="2391228" y="5524409"/>
            <a:ext cx="1100797" cy="551888"/>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メモリー</a:t>
            </a:r>
          </a:p>
        </p:txBody>
      </p:sp>
      <p:sp>
        <p:nvSpPr>
          <p:cNvPr id="85" name="円柱 84"/>
          <p:cNvSpPr/>
          <p:nvPr/>
        </p:nvSpPr>
        <p:spPr>
          <a:xfrm>
            <a:off x="1226561" y="5550372"/>
            <a:ext cx="1100797" cy="551888"/>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ストレージ</a:t>
            </a:r>
          </a:p>
        </p:txBody>
      </p:sp>
      <p:sp>
        <p:nvSpPr>
          <p:cNvPr id="58" name="正方形/長方形 57"/>
          <p:cNvSpPr/>
          <p:nvPr/>
        </p:nvSpPr>
        <p:spPr>
          <a:xfrm>
            <a:off x="1226561" y="5199392"/>
            <a:ext cx="3429760" cy="250125"/>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ja-JP" altLang="en-US" sz="1400" dirty="0">
                <a:solidFill>
                  <a:srgbClr val="FFFFFF"/>
                </a:solidFill>
                <a:latin typeface="ＭＳ Ｐゴシック"/>
                <a:ea typeface="ＭＳ Ｐゴシック"/>
                <a:cs typeface="ＭＳ Ｐゴシック"/>
              </a:rPr>
              <a:t>ハイパーバイザー</a:t>
            </a:r>
          </a:p>
        </p:txBody>
      </p:sp>
      <p:sp>
        <p:nvSpPr>
          <p:cNvPr id="56" name="正方形/長方形 55"/>
          <p:cNvSpPr/>
          <p:nvPr/>
        </p:nvSpPr>
        <p:spPr>
          <a:xfrm>
            <a:off x="1308100"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57" name="正方形/長方形 56"/>
          <p:cNvSpPr/>
          <p:nvPr/>
        </p:nvSpPr>
        <p:spPr>
          <a:xfrm>
            <a:off x="3555525" y="5525879"/>
            <a:ext cx="1100797" cy="551888"/>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プロセッサー</a:t>
            </a:r>
          </a:p>
        </p:txBody>
      </p:sp>
      <p:sp>
        <p:nvSpPr>
          <p:cNvPr id="59" name="正方形/長方形 58"/>
          <p:cNvSpPr/>
          <p:nvPr/>
        </p:nvSpPr>
        <p:spPr>
          <a:xfrm>
            <a:off x="3637063"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0" name="正方形/長方形 59"/>
          <p:cNvSpPr/>
          <p:nvPr/>
        </p:nvSpPr>
        <p:spPr>
          <a:xfrm>
            <a:off x="2472766" y="4824742"/>
            <a:ext cx="958850" cy="25012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horz" rtlCol="0" anchor="ctr"/>
          <a:lstStyle/>
          <a:p>
            <a:pPr algn="ctr"/>
            <a:r>
              <a:rPr kumimoji="1" lang="en-US" altLang="ja-JP" sz="800" dirty="0">
                <a:solidFill>
                  <a:srgbClr val="FFFFFF"/>
                </a:solidFill>
                <a:latin typeface="ＭＳ Ｐゴシック"/>
                <a:ea typeface="ＭＳ Ｐゴシック"/>
                <a:cs typeface="ＭＳ Ｐゴシック"/>
              </a:rPr>
              <a:t>PC</a:t>
            </a:r>
            <a:r>
              <a:rPr kumimoji="1" lang="ja-JP" altLang="en-US" sz="800" dirty="0">
                <a:solidFill>
                  <a:srgbClr val="FFFFFF"/>
                </a:solidFill>
                <a:latin typeface="ＭＳ Ｐゴシック"/>
                <a:ea typeface="ＭＳ Ｐゴシック"/>
                <a:cs typeface="ＭＳ Ｐゴシック"/>
              </a:rPr>
              <a:t>用</a:t>
            </a:r>
            <a:r>
              <a:rPr kumimoji="1" lang="en-US" altLang="ja-JP" sz="800" dirty="0">
                <a:solidFill>
                  <a:srgbClr val="FFFFFF"/>
                </a:solidFill>
                <a:latin typeface="ＭＳ Ｐゴシック"/>
                <a:ea typeface="ＭＳ Ｐゴシック"/>
                <a:cs typeface="ＭＳ Ｐゴシック"/>
              </a:rPr>
              <a:t>OS</a:t>
            </a:r>
          </a:p>
          <a:p>
            <a:pPr algn="ctr"/>
            <a:r>
              <a:rPr kumimoji="1" lang="ja-JP" altLang="en-US" sz="800" dirty="0">
                <a:solidFill>
                  <a:srgbClr val="FFFFFF"/>
                </a:solidFill>
                <a:latin typeface="ＭＳ Ｐゴシック"/>
                <a:ea typeface="ＭＳ Ｐゴシック"/>
                <a:cs typeface="ＭＳ Ｐゴシック"/>
              </a:rPr>
              <a:t>（</a:t>
            </a:r>
            <a:r>
              <a:rPr kumimoji="1" lang="en-US" altLang="ja-JP" sz="800" dirty="0">
                <a:solidFill>
                  <a:srgbClr val="FFFFFF"/>
                </a:solidFill>
                <a:latin typeface="ＭＳ Ｐゴシック"/>
                <a:ea typeface="ＭＳ Ｐゴシック"/>
                <a:cs typeface="ＭＳ Ｐゴシック"/>
              </a:rPr>
              <a:t>Windows7</a:t>
            </a:r>
            <a:r>
              <a:rPr kumimoji="1" lang="ja-JP" altLang="en-US" sz="800" dirty="0">
                <a:solidFill>
                  <a:srgbClr val="FFFFFF"/>
                </a:solidFill>
                <a:latin typeface="ＭＳ Ｐゴシック"/>
                <a:ea typeface="ＭＳ Ｐゴシック"/>
                <a:cs typeface="ＭＳ Ｐゴシック"/>
              </a:rPr>
              <a:t>など）</a:t>
            </a:r>
          </a:p>
        </p:txBody>
      </p:sp>
      <p:sp>
        <p:nvSpPr>
          <p:cNvPr id="67" name="正方形/長方形 66"/>
          <p:cNvSpPr/>
          <p:nvPr/>
        </p:nvSpPr>
        <p:spPr>
          <a:xfrm>
            <a:off x="13190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78" name="正方形/長方形 77"/>
          <p:cNvSpPr/>
          <p:nvPr/>
        </p:nvSpPr>
        <p:spPr>
          <a:xfrm>
            <a:off x="1843465"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79" name="正方形/長方形 78"/>
          <p:cNvSpPr/>
          <p:nvPr/>
        </p:nvSpPr>
        <p:spPr>
          <a:xfrm>
            <a:off x="13190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2" name="正方形/長方形 81"/>
          <p:cNvSpPr/>
          <p:nvPr/>
        </p:nvSpPr>
        <p:spPr>
          <a:xfrm>
            <a:off x="1843465"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86" name="正方形/長方形 85"/>
          <p:cNvSpPr/>
          <p:nvPr/>
        </p:nvSpPr>
        <p:spPr>
          <a:xfrm>
            <a:off x="24836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87" name="正方形/長方形 86"/>
          <p:cNvSpPr/>
          <p:nvPr/>
        </p:nvSpPr>
        <p:spPr>
          <a:xfrm>
            <a:off x="3008131"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88" name="正方形/長方形 87"/>
          <p:cNvSpPr/>
          <p:nvPr/>
        </p:nvSpPr>
        <p:spPr>
          <a:xfrm>
            <a:off x="24836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89" name="正方形/長方形 88"/>
          <p:cNvSpPr/>
          <p:nvPr/>
        </p:nvSpPr>
        <p:spPr>
          <a:xfrm>
            <a:off x="3008131"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90" name="正方形/長方形 89"/>
          <p:cNvSpPr/>
          <p:nvPr/>
        </p:nvSpPr>
        <p:spPr>
          <a:xfrm>
            <a:off x="3637063"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91" name="正方形/長方形 90"/>
          <p:cNvSpPr/>
          <p:nvPr/>
        </p:nvSpPr>
        <p:spPr>
          <a:xfrm>
            <a:off x="4161497" y="406685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a:t>
            </a:r>
            <a:endParaRPr kumimoji="1" lang="en-US" altLang="ja-JP" sz="8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計算</a:t>
            </a:r>
          </a:p>
        </p:txBody>
      </p:sp>
      <p:sp>
        <p:nvSpPr>
          <p:cNvPr id="92" name="正方形/長方形 91"/>
          <p:cNvSpPr/>
          <p:nvPr/>
        </p:nvSpPr>
        <p:spPr>
          <a:xfrm>
            <a:off x="3637063"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94" name="正方形/長方形 93"/>
          <p:cNvSpPr/>
          <p:nvPr/>
        </p:nvSpPr>
        <p:spPr>
          <a:xfrm>
            <a:off x="4161497" y="4428806"/>
            <a:ext cx="423485" cy="317500"/>
          </a:xfrm>
          <a:prstGeom prst="rect">
            <a:avLst/>
          </a:prstGeom>
          <a:solidFill>
            <a:srgbClr val="000090"/>
          </a:solidFill>
          <a:ln w="19050" cmpd="sng">
            <a:no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grpSp>
        <p:nvGrpSpPr>
          <p:cNvPr id="19" name="図形グループ 18"/>
          <p:cNvGrpSpPr/>
          <p:nvPr/>
        </p:nvGrpSpPr>
        <p:grpSpPr>
          <a:xfrm>
            <a:off x="624659" y="1158003"/>
            <a:ext cx="681672" cy="722281"/>
            <a:chOff x="2667295" y="1059799"/>
            <a:chExt cx="681672" cy="722281"/>
          </a:xfrm>
        </p:grpSpPr>
        <p:sp>
          <p:nvSpPr>
            <p:cNvPr id="12" name="角丸四角形 1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正方形/長方形 94"/>
          <p:cNvSpPr/>
          <p:nvPr/>
        </p:nvSpPr>
        <p:spPr>
          <a:xfrm>
            <a:off x="2970985" y="1015258"/>
            <a:ext cx="1772465" cy="200090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正方形/長方形 95"/>
          <p:cNvSpPr/>
          <p:nvPr/>
        </p:nvSpPr>
        <p:spPr>
          <a:xfrm>
            <a:off x="3105092" y="1288959"/>
            <a:ext cx="1525153" cy="26272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97" name="正方形/長方形 96"/>
          <p:cNvSpPr/>
          <p:nvPr/>
        </p:nvSpPr>
        <p:spPr>
          <a:xfrm>
            <a:off x="3093067" y="2684893"/>
            <a:ext cx="1561600" cy="24871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98" name="テキスト ボックス 97"/>
          <p:cNvSpPr txBox="1"/>
          <p:nvPr/>
        </p:nvSpPr>
        <p:spPr>
          <a:xfrm>
            <a:off x="3159748" y="1015258"/>
            <a:ext cx="1393731" cy="307777"/>
          </a:xfrm>
          <a:prstGeom prst="rect">
            <a:avLst/>
          </a:prstGeom>
          <a:noFill/>
        </p:spPr>
        <p:txBody>
          <a:bodyPr wrap="none" rtlCol="0">
            <a:spAutoFit/>
          </a:bodyPr>
          <a:lstStyle/>
          <a:p>
            <a:r>
              <a:rPr kumimoji="1" lang="ja-JP" altLang="en-US" sz="1400" dirty="0">
                <a:solidFill>
                  <a:srgbClr val="0000FF"/>
                </a:solidFill>
              </a:rPr>
              <a:t>シンクライアント</a:t>
            </a:r>
          </a:p>
        </p:txBody>
      </p:sp>
      <p:sp>
        <p:nvSpPr>
          <p:cNvPr id="99" name="正方形/長方形 98"/>
          <p:cNvSpPr/>
          <p:nvPr/>
        </p:nvSpPr>
        <p:spPr>
          <a:xfrm>
            <a:off x="3105092" y="1603285"/>
            <a:ext cx="1538922" cy="10191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正方形/長方形 99"/>
          <p:cNvSpPr/>
          <p:nvPr/>
        </p:nvSpPr>
        <p:spPr>
          <a:xfrm>
            <a:off x="317272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01" name="正方形/長方形 100"/>
          <p:cNvSpPr/>
          <p:nvPr/>
        </p:nvSpPr>
        <p:spPr>
          <a:xfrm>
            <a:off x="3902970" y="189090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02" name="正方形/長方形 101"/>
          <p:cNvSpPr/>
          <p:nvPr/>
        </p:nvSpPr>
        <p:spPr>
          <a:xfrm>
            <a:off x="317272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03" name="正方形/長方形 102"/>
          <p:cNvSpPr/>
          <p:nvPr/>
        </p:nvSpPr>
        <p:spPr>
          <a:xfrm>
            <a:off x="3902970" y="2252851"/>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04" name="テキスト ボックス 103"/>
          <p:cNvSpPr txBox="1"/>
          <p:nvPr/>
        </p:nvSpPr>
        <p:spPr>
          <a:xfrm>
            <a:off x="3115745" y="1603285"/>
            <a:ext cx="1538922" cy="276999"/>
          </a:xfrm>
          <a:prstGeom prst="rect">
            <a:avLst/>
          </a:prstGeom>
          <a:noFill/>
        </p:spPr>
        <p:txBody>
          <a:bodyPr wrap="square" rtlCol="0">
            <a:spAutoFit/>
          </a:bodyPr>
          <a:lstStyle/>
          <a:p>
            <a:pPr algn="ctr"/>
            <a:r>
              <a:rPr kumimoji="1" lang="ja-JP" altLang="en-US" sz="1200" dirty="0">
                <a:solidFill>
                  <a:srgbClr val="FFFFFF"/>
                </a:solidFill>
              </a:rPr>
              <a:t>画面表示</a:t>
            </a:r>
          </a:p>
        </p:txBody>
      </p:sp>
      <p:grpSp>
        <p:nvGrpSpPr>
          <p:cNvPr id="105" name="図形グループ 104"/>
          <p:cNvGrpSpPr/>
          <p:nvPr/>
        </p:nvGrpSpPr>
        <p:grpSpPr>
          <a:xfrm>
            <a:off x="4540879" y="1154027"/>
            <a:ext cx="681672" cy="722281"/>
            <a:chOff x="2667295" y="1059799"/>
            <a:chExt cx="681672" cy="722281"/>
          </a:xfrm>
        </p:grpSpPr>
        <p:sp>
          <p:nvSpPr>
            <p:cNvPr id="106" name="角丸四角形 10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7" name="図 10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cxnSp>
        <p:nvCxnSpPr>
          <p:cNvPr id="108" name="直線矢印コネクタ 107"/>
          <p:cNvCxnSpPr/>
          <p:nvPr/>
        </p:nvCxnSpPr>
        <p:spPr>
          <a:xfrm flipH="1">
            <a:off x="2500025" y="2570351"/>
            <a:ext cx="659723"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109" name="直線矢印コネクタ 108"/>
          <p:cNvCxnSpPr/>
          <p:nvPr/>
        </p:nvCxnSpPr>
        <p:spPr>
          <a:xfrm flipH="1">
            <a:off x="3429848" y="2570351"/>
            <a:ext cx="1166065" cy="1464756"/>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110" name="テキスト ボックス 109"/>
          <p:cNvSpPr txBox="1"/>
          <p:nvPr/>
        </p:nvSpPr>
        <p:spPr>
          <a:xfrm>
            <a:off x="1426556"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1" name="テキスト ボックス 110"/>
          <p:cNvSpPr txBox="1"/>
          <p:nvPr/>
        </p:nvSpPr>
        <p:spPr>
          <a:xfrm>
            <a:off x="259187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2" name="テキスト ボックス 111"/>
          <p:cNvSpPr txBox="1"/>
          <p:nvPr/>
        </p:nvSpPr>
        <p:spPr>
          <a:xfrm>
            <a:off x="3741223" y="3790833"/>
            <a:ext cx="732217" cy="307777"/>
          </a:xfrm>
          <a:prstGeom prst="rect">
            <a:avLst/>
          </a:prstGeom>
          <a:noFill/>
        </p:spPr>
        <p:txBody>
          <a:bodyPr wrap="none" rtlCol="0">
            <a:spAutoFit/>
          </a:bodyPr>
          <a:lstStyle/>
          <a:p>
            <a:r>
              <a:rPr kumimoji="1" lang="ja-JP" altLang="en-US" sz="1400" dirty="0">
                <a:solidFill>
                  <a:schemeClr val="bg1"/>
                </a:solidFill>
              </a:rPr>
              <a:t>仮想</a:t>
            </a:r>
            <a:r>
              <a:rPr kumimoji="1" lang="en-US" altLang="ja-JP" sz="1400" dirty="0">
                <a:solidFill>
                  <a:schemeClr val="bg1"/>
                </a:solidFill>
              </a:rPr>
              <a:t>PC</a:t>
            </a:r>
            <a:endParaRPr kumimoji="1" lang="ja-JP" altLang="en-US" sz="1400" dirty="0">
              <a:solidFill>
                <a:schemeClr val="bg1"/>
              </a:solidFill>
            </a:endParaRPr>
          </a:p>
        </p:txBody>
      </p:sp>
      <p:sp>
        <p:nvSpPr>
          <p:cNvPr id="113" name="テキスト ボックス 112"/>
          <p:cNvSpPr txBox="1"/>
          <p:nvPr/>
        </p:nvSpPr>
        <p:spPr>
          <a:xfrm>
            <a:off x="2500025" y="6102260"/>
            <a:ext cx="888785" cy="307777"/>
          </a:xfrm>
          <a:prstGeom prst="rect">
            <a:avLst/>
          </a:prstGeom>
          <a:noFill/>
        </p:spPr>
        <p:txBody>
          <a:bodyPr wrap="none" rtlCol="0">
            <a:spAutoFit/>
          </a:bodyPr>
          <a:lstStyle/>
          <a:p>
            <a:r>
              <a:rPr lang="ja-JP" altLang="en-US" sz="1400" dirty="0">
                <a:solidFill>
                  <a:srgbClr val="0000FF"/>
                </a:solidFill>
              </a:rPr>
              <a:t>サーバー</a:t>
            </a:r>
            <a:endParaRPr kumimoji="1" lang="en-US" altLang="ja-JP" sz="1400" dirty="0">
              <a:solidFill>
                <a:srgbClr val="0000FF"/>
              </a:solidFill>
            </a:endParaRPr>
          </a:p>
        </p:txBody>
      </p:sp>
      <p:sp>
        <p:nvSpPr>
          <p:cNvPr id="114" name="正方形/長方形 113"/>
          <p:cNvSpPr/>
          <p:nvPr/>
        </p:nvSpPr>
        <p:spPr>
          <a:xfrm>
            <a:off x="5766852" y="2477504"/>
            <a:ext cx="2696408" cy="2869998"/>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790988" y="345696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円柱 117"/>
          <p:cNvSpPr/>
          <p:nvPr/>
        </p:nvSpPr>
        <p:spPr>
          <a:xfrm>
            <a:off x="5880100" y="3456966"/>
            <a:ext cx="76579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ストレージ</a:t>
            </a:r>
          </a:p>
        </p:txBody>
      </p:sp>
      <p:sp>
        <p:nvSpPr>
          <p:cNvPr id="119" name="正方形/長方形 118"/>
          <p:cNvSpPr/>
          <p:nvPr/>
        </p:nvSpPr>
        <p:spPr>
          <a:xfrm>
            <a:off x="685861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20" name="正方形/長方形 119"/>
          <p:cNvSpPr/>
          <p:nvPr/>
        </p:nvSpPr>
        <p:spPr>
          <a:xfrm>
            <a:off x="7588866" y="350459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21" name="正方形/長方形 120"/>
          <p:cNvSpPr/>
          <p:nvPr/>
        </p:nvSpPr>
        <p:spPr>
          <a:xfrm>
            <a:off x="685861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22" name="正方形/長方形 121"/>
          <p:cNvSpPr/>
          <p:nvPr/>
        </p:nvSpPr>
        <p:spPr>
          <a:xfrm>
            <a:off x="7588866" y="386654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23" name="正方形/長方形 122"/>
          <p:cNvSpPr/>
          <p:nvPr/>
        </p:nvSpPr>
        <p:spPr>
          <a:xfrm>
            <a:off x="5880100" y="4933342"/>
            <a:ext cx="2449810" cy="30961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入出力操作</a:t>
            </a:r>
          </a:p>
        </p:txBody>
      </p:sp>
      <p:sp>
        <p:nvSpPr>
          <p:cNvPr id="124" name="正方形/長方形 123"/>
          <p:cNvSpPr/>
          <p:nvPr/>
        </p:nvSpPr>
        <p:spPr>
          <a:xfrm>
            <a:off x="5880100" y="2977543"/>
            <a:ext cx="244981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125" name="テキスト ボックス 124"/>
          <p:cNvSpPr txBox="1"/>
          <p:nvPr/>
        </p:nvSpPr>
        <p:spPr>
          <a:xfrm>
            <a:off x="6790988" y="4173742"/>
            <a:ext cx="1538922" cy="276999"/>
          </a:xfrm>
          <a:prstGeom prst="rect">
            <a:avLst/>
          </a:prstGeom>
          <a:noFill/>
        </p:spPr>
        <p:txBody>
          <a:bodyPr wrap="square" rtlCol="0">
            <a:spAutoFit/>
          </a:bodyPr>
          <a:lstStyle/>
          <a:p>
            <a:pPr algn="ctr"/>
            <a:r>
              <a:rPr kumimoji="1" lang="ja-JP" altLang="en-US" sz="1200" dirty="0">
                <a:solidFill>
                  <a:srgbClr val="FFFFFF"/>
                </a:solidFill>
              </a:rPr>
              <a:t>アプリケーション</a:t>
            </a:r>
          </a:p>
        </p:txBody>
      </p:sp>
      <p:sp>
        <p:nvSpPr>
          <p:cNvPr id="126" name="上下矢印 125"/>
          <p:cNvSpPr/>
          <p:nvPr/>
        </p:nvSpPr>
        <p:spPr>
          <a:xfrm>
            <a:off x="7476362" y="4427069"/>
            <a:ext cx="180557" cy="188354"/>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上下矢印 126"/>
          <p:cNvSpPr/>
          <p:nvPr/>
        </p:nvSpPr>
        <p:spPr>
          <a:xfrm rot="5400000">
            <a:off x="6610241" y="388529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テキスト ボックス 128"/>
          <p:cNvSpPr txBox="1"/>
          <p:nvPr/>
        </p:nvSpPr>
        <p:spPr>
          <a:xfrm>
            <a:off x="6121359" y="2577048"/>
            <a:ext cx="2214706" cy="307777"/>
          </a:xfrm>
          <a:prstGeom prst="rect">
            <a:avLst/>
          </a:prstGeom>
          <a:noFill/>
        </p:spPr>
        <p:txBody>
          <a:bodyPr wrap="none" rtlCol="0">
            <a:spAutoFit/>
          </a:bodyPr>
          <a:lstStyle/>
          <a:p>
            <a:pPr algn="ctr"/>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131" name="正方形/長方形 130"/>
          <p:cNvSpPr/>
          <p:nvPr/>
        </p:nvSpPr>
        <p:spPr>
          <a:xfrm>
            <a:off x="5880100" y="4544999"/>
            <a:ext cx="2449810" cy="3096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a:t>
            </a:r>
          </a:p>
        </p:txBody>
      </p:sp>
      <p:grpSp>
        <p:nvGrpSpPr>
          <p:cNvPr id="39" name="図形グループ 38"/>
          <p:cNvGrpSpPr/>
          <p:nvPr/>
        </p:nvGrpSpPr>
        <p:grpSpPr>
          <a:xfrm>
            <a:off x="5424012" y="4736822"/>
            <a:ext cx="685680" cy="726528"/>
            <a:chOff x="5733812" y="4202386"/>
            <a:chExt cx="685680" cy="726528"/>
          </a:xfrm>
        </p:grpSpPr>
        <p:sp>
          <p:nvSpPr>
            <p:cNvPr id="116" name="角丸四角形 115"/>
            <p:cNvSpPr/>
            <p:nvPr/>
          </p:nvSpPr>
          <p:spPr>
            <a:xfrm>
              <a:off x="5779552" y="4256037"/>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17" name="図 11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733812" y="4202386"/>
              <a:ext cx="685680" cy="726528"/>
            </a:xfrm>
            <a:prstGeom prst="rect">
              <a:avLst/>
            </a:prstGeom>
          </p:spPr>
        </p:pic>
      </p:grpSp>
      <p:sp>
        <p:nvSpPr>
          <p:cNvPr id="40" name="角丸四角形吹き出し 39"/>
          <p:cNvSpPr/>
          <p:nvPr/>
        </p:nvSpPr>
        <p:spPr>
          <a:xfrm>
            <a:off x="5766852" y="5651500"/>
            <a:ext cx="2696408" cy="758536"/>
          </a:xfrm>
          <a:prstGeom prst="wedgeRoundRectCallout">
            <a:avLst>
              <a:gd name="adj1" fmla="val -34491"/>
              <a:gd name="adj2" fmla="val -104827"/>
              <a:gd name="adj3" fmla="val 16667"/>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a:t>
            </a:r>
            <a:r>
              <a:rPr kumimoji="1" lang="en-US" altLang="ja-JP" sz="1200" dirty="0">
                <a:solidFill>
                  <a:srgbClr val="FFFFFF"/>
                </a:solidFill>
                <a:latin typeface="ＭＳ Ｐゴシック"/>
                <a:ea typeface="ＭＳ Ｐゴシック"/>
                <a:cs typeface="ＭＳ Ｐゴシック"/>
              </a:rPr>
              <a:t>PC</a:t>
            </a:r>
            <a:r>
              <a:rPr kumimoji="1" lang="ja-JP" altLang="en-US" sz="1200" dirty="0">
                <a:solidFill>
                  <a:srgbClr val="FFFFFF"/>
                </a:solidFill>
                <a:latin typeface="ＭＳ Ｐゴシック"/>
                <a:ea typeface="ＭＳ Ｐゴシック"/>
                <a:cs typeface="ＭＳ Ｐゴシック"/>
              </a:rPr>
              <a:t>内にて処理</a:t>
            </a:r>
          </a:p>
        </p:txBody>
      </p:sp>
      <p:sp>
        <p:nvSpPr>
          <p:cNvPr id="132" name="角丸四角形吹き出し 131"/>
          <p:cNvSpPr/>
          <p:nvPr/>
        </p:nvSpPr>
        <p:spPr>
          <a:xfrm>
            <a:off x="5766852" y="1013744"/>
            <a:ext cx="2696408" cy="1132555"/>
          </a:xfrm>
          <a:prstGeom prst="wedgeRoundRectCallout">
            <a:avLst>
              <a:gd name="adj1" fmla="val -69345"/>
              <a:gd name="adj2" fmla="val -1353"/>
              <a:gd name="adj3" fmla="val 16667"/>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データと</a:t>
            </a:r>
            <a:r>
              <a:rPr lang="ja-JP" altLang="en-US" sz="1200" dirty="0">
                <a:solidFill>
                  <a:srgbClr val="FFFFFF"/>
                </a:solidFill>
                <a:latin typeface="ＭＳ Ｐゴシック"/>
                <a:ea typeface="ＭＳ Ｐゴシック"/>
                <a:cs typeface="ＭＳ Ｐゴシック"/>
              </a:rPr>
              <a:t>プログラムの</a:t>
            </a:r>
            <a:r>
              <a:rPr kumimoji="1" lang="ja-JP" altLang="en-US" sz="1200" dirty="0">
                <a:solidFill>
                  <a:srgbClr val="FFFFFF"/>
                </a:solidFill>
                <a:latin typeface="ＭＳ Ｐゴシック"/>
                <a:ea typeface="ＭＳ Ｐゴシック"/>
                <a:cs typeface="ＭＳ Ｐゴシック"/>
              </a:rPr>
              <a:t>保管</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プログラムの実行</a:t>
            </a:r>
            <a:endParaRPr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は、サーバー内にて処理</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シンクライアントは</a:t>
            </a:r>
            <a:endParaRPr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画面表示と入出力操作</a:t>
            </a: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88201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990600" y="985089"/>
            <a:ext cx="7156450" cy="1805736"/>
          </a:xfrm>
          <a:prstGeom prst="rect">
            <a:avLst/>
          </a:prstGeom>
          <a:solidFill>
            <a:srgbClr val="99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5137945" y="1123950"/>
            <a:ext cx="2674415" cy="1506736"/>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990600" y="3658438"/>
            <a:ext cx="3441700" cy="235501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1864678" y="4233113"/>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4705350" y="3658438"/>
            <a:ext cx="3441700" cy="235501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角丸四角形 11"/>
          <p:cNvSpPr/>
          <p:nvPr/>
        </p:nvSpPr>
        <p:spPr>
          <a:xfrm>
            <a:off x="7700328" y="5583759"/>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1" name="角丸四角形 10"/>
          <p:cNvSpPr/>
          <p:nvPr/>
        </p:nvSpPr>
        <p:spPr>
          <a:xfrm>
            <a:off x="840542" y="5588839"/>
            <a:ext cx="611822" cy="406400"/>
          </a:xfrm>
          <a:prstGeom prst="roundRect">
            <a:avLst>
              <a:gd name="adj" fmla="val 6877"/>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err="1"/>
              <a:t>Chromebook</a:t>
            </a:r>
            <a:endParaRPr lang="ja-JP" altLang="en-US" dirty="0"/>
          </a:p>
        </p:txBody>
      </p:sp>
      <p:pic>
        <p:nvPicPr>
          <p:cNvPr id="4" name="図 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43178" y="5523849"/>
            <a:ext cx="681672" cy="722281"/>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08792" y="5519602"/>
            <a:ext cx="685680" cy="726528"/>
          </a:xfrm>
          <a:prstGeom prst="rect">
            <a:avLst/>
          </a:prstGeom>
        </p:spPr>
      </p:pic>
      <p:pic>
        <p:nvPicPr>
          <p:cNvPr id="7" name="図 6" descr="MC900441809.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792" y="420298"/>
            <a:ext cx="1853764" cy="1853764"/>
          </a:xfrm>
          <a:prstGeom prst="rect">
            <a:avLst/>
          </a:prstGeom>
        </p:spPr>
      </p:pic>
      <p:sp>
        <p:nvSpPr>
          <p:cNvPr id="8" name="角丸四角形 7"/>
          <p:cNvSpPr/>
          <p:nvPr/>
        </p:nvSpPr>
        <p:spPr>
          <a:xfrm>
            <a:off x="990600" y="2867864"/>
            <a:ext cx="7156450" cy="732586"/>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dirty="0">
                <a:solidFill>
                  <a:srgbClr val="FFFFFF"/>
                </a:solidFill>
                <a:latin typeface="ＭＳ Ｐゴシック"/>
                <a:ea typeface="ＭＳ Ｐゴシック"/>
                <a:cs typeface="ＭＳ Ｐゴシック"/>
              </a:rPr>
              <a:t>　　　インターネット</a:t>
            </a:r>
          </a:p>
        </p:txBody>
      </p:sp>
      <p:sp>
        <p:nvSpPr>
          <p:cNvPr id="13" name="円柱 12"/>
          <p:cNvSpPr/>
          <p:nvPr/>
        </p:nvSpPr>
        <p:spPr>
          <a:xfrm>
            <a:off x="1073150" y="4233113"/>
            <a:ext cx="646431" cy="1019175"/>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14" name="正方形/長方形 13"/>
          <p:cNvSpPr/>
          <p:nvPr/>
        </p:nvSpPr>
        <p:spPr>
          <a:xfrm>
            <a:off x="193230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15" name="正方形/長方形 14"/>
          <p:cNvSpPr/>
          <p:nvPr/>
        </p:nvSpPr>
        <p:spPr>
          <a:xfrm>
            <a:off x="2662556" y="428073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16" name="正方形/長方形 15"/>
          <p:cNvSpPr/>
          <p:nvPr/>
        </p:nvSpPr>
        <p:spPr>
          <a:xfrm>
            <a:off x="193230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17" name="正方形/長方形 16"/>
          <p:cNvSpPr/>
          <p:nvPr/>
        </p:nvSpPr>
        <p:spPr>
          <a:xfrm>
            <a:off x="2662556" y="4642689"/>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19" name="正方形/長方形 18"/>
          <p:cNvSpPr/>
          <p:nvPr/>
        </p:nvSpPr>
        <p:spPr>
          <a:xfrm>
            <a:off x="3478689" y="4233113"/>
            <a:ext cx="858361"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ブラウザ</a:t>
            </a:r>
          </a:p>
        </p:txBody>
      </p:sp>
      <p:sp>
        <p:nvSpPr>
          <p:cNvPr id="20" name="正方形/長方形 19"/>
          <p:cNvSpPr/>
          <p:nvPr/>
        </p:nvSpPr>
        <p:spPr>
          <a:xfrm>
            <a:off x="1864678"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1" name="正方形/長方形 20"/>
          <p:cNvSpPr/>
          <p:nvPr/>
        </p:nvSpPr>
        <p:spPr>
          <a:xfrm>
            <a:off x="10731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2" name="正方形/長方形 21"/>
          <p:cNvSpPr/>
          <p:nvPr/>
        </p:nvSpPr>
        <p:spPr>
          <a:xfrm>
            <a:off x="4768850" y="5347539"/>
            <a:ext cx="2472372" cy="404078"/>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画面表示・入出力操作</a:t>
            </a:r>
          </a:p>
        </p:txBody>
      </p:sp>
      <p:sp>
        <p:nvSpPr>
          <p:cNvPr id="23" name="正方形/長方形 22"/>
          <p:cNvSpPr/>
          <p:nvPr/>
        </p:nvSpPr>
        <p:spPr>
          <a:xfrm>
            <a:off x="4768850" y="3753690"/>
            <a:ext cx="3263900" cy="3619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通信</a:t>
            </a:r>
          </a:p>
        </p:txBody>
      </p:sp>
      <p:sp>
        <p:nvSpPr>
          <p:cNvPr id="24" name="正方形/長方形 23"/>
          <p:cNvSpPr/>
          <p:nvPr/>
        </p:nvSpPr>
        <p:spPr>
          <a:xfrm>
            <a:off x="4768850" y="4233113"/>
            <a:ext cx="3263900" cy="1019175"/>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1864678" y="4949889"/>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27" name="正方形/長方形 26"/>
          <p:cNvSpPr/>
          <p:nvPr/>
        </p:nvSpPr>
        <p:spPr>
          <a:xfrm>
            <a:off x="6101397" y="1430286"/>
            <a:ext cx="1538922" cy="101917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柱 27"/>
          <p:cNvSpPr/>
          <p:nvPr/>
        </p:nvSpPr>
        <p:spPr>
          <a:xfrm>
            <a:off x="5309869" y="1430286"/>
            <a:ext cx="646431" cy="1019175"/>
          </a:xfrm>
          <a:prstGeom prst="can">
            <a:avLst/>
          </a:prstGeom>
          <a:solidFill>
            <a:srgbClr val="98480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データ</a:t>
            </a:r>
          </a:p>
        </p:txBody>
      </p:sp>
      <p:sp>
        <p:nvSpPr>
          <p:cNvPr id="29" name="正方形/長方形 28"/>
          <p:cNvSpPr/>
          <p:nvPr/>
        </p:nvSpPr>
        <p:spPr>
          <a:xfrm>
            <a:off x="616902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30" name="正方形/長方形 29"/>
          <p:cNvSpPr/>
          <p:nvPr/>
        </p:nvSpPr>
        <p:spPr>
          <a:xfrm>
            <a:off x="6899275" y="147791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31" name="正方形/長方形 30"/>
          <p:cNvSpPr/>
          <p:nvPr/>
        </p:nvSpPr>
        <p:spPr>
          <a:xfrm>
            <a:off x="616902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32" name="正方形/長方形 31"/>
          <p:cNvSpPr/>
          <p:nvPr/>
        </p:nvSpPr>
        <p:spPr>
          <a:xfrm>
            <a:off x="6899275" y="1839862"/>
            <a:ext cx="683894" cy="317500"/>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33" name="テキスト ボックス 32"/>
          <p:cNvSpPr txBox="1"/>
          <p:nvPr/>
        </p:nvSpPr>
        <p:spPr>
          <a:xfrm>
            <a:off x="6101397" y="2147062"/>
            <a:ext cx="1538922" cy="276999"/>
          </a:xfrm>
          <a:prstGeom prst="rect">
            <a:avLst/>
          </a:prstGeom>
          <a:noFill/>
        </p:spPr>
        <p:txBody>
          <a:bodyPr wrap="square" rtlCol="0">
            <a:spAutoFit/>
          </a:bodyPr>
          <a:lstStyle/>
          <a:p>
            <a:pPr algn="ctr"/>
            <a:r>
              <a:rPr kumimoji="1" lang="ja-JP" altLang="en-US" sz="1200" dirty="0">
                <a:solidFill>
                  <a:srgbClr val="FFFFFF"/>
                </a:solidFill>
              </a:rPr>
              <a:t>オフィス・アプリ</a:t>
            </a:r>
          </a:p>
        </p:txBody>
      </p:sp>
      <p:sp>
        <p:nvSpPr>
          <p:cNvPr id="34" name="正方形/長方形 33"/>
          <p:cNvSpPr/>
          <p:nvPr/>
        </p:nvSpPr>
        <p:spPr>
          <a:xfrm>
            <a:off x="13831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22277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07863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3935889" y="1546374"/>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正方形/長方形 37"/>
          <p:cNvSpPr/>
          <p:nvPr/>
        </p:nvSpPr>
        <p:spPr>
          <a:xfrm>
            <a:off x="13831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22277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正方形/長方形 39"/>
          <p:cNvSpPr/>
          <p:nvPr/>
        </p:nvSpPr>
        <p:spPr>
          <a:xfrm>
            <a:off x="307863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p:cNvSpPr/>
          <p:nvPr/>
        </p:nvSpPr>
        <p:spPr>
          <a:xfrm>
            <a:off x="3935889" y="2130572"/>
            <a:ext cx="769461" cy="460376"/>
          </a:xfrm>
          <a:prstGeom prst="rect">
            <a:avLst/>
          </a:prstGeom>
          <a:solidFill>
            <a:srgbClr val="0000FF">
              <a:alpha val="68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p:cNvSpPr txBox="1"/>
          <p:nvPr/>
        </p:nvSpPr>
        <p:spPr>
          <a:xfrm>
            <a:off x="1864678" y="1016247"/>
            <a:ext cx="2335495" cy="461665"/>
          </a:xfrm>
          <a:prstGeom prst="rect">
            <a:avLst/>
          </a:prstGeom>
          <a:noFill/>
        </p:spPr>
        <p:txBody>
          <a:bodyPr wrap="none" rtlCol="0">
            <a:spAutoFit/>
          </a:bodyPr>
          <a:lstStyle/>
          <a:p>
            <a:r>
              <a:rPr kumimoji="1" lang="ja-JP" altLang="en-US" sz="2400" dirty="0">
                <a:solidFill>
                  <a:srgbClr val="FFFFFF"/>
                </a:solidFill>
              </a:rPr>
              <a:t>クラウドサービス</a:t>
            </a:r>
          </a:p>
        </p:txBody>
      </p:sp>
      <p:sp>
        <p:nvSpPr>
          <p:cNvPr id="43" name="上下矢印 42"/>
          <p:cNvSpPr/>
          <p:nvPr/>
        </p:nvSpPr>
        <p:spPr>
          <a:xfrm>
            <a:off x="3715545"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下矢印 43"/>
          <p:cNvSpPr/>
          <p:nvPr/>
        </p:nvSpPr>
        <p:spPr>
          <a:xfrm>
            <a:off x="4935142" y="2730500"/>
            <a:ext cx="405605" cy="1613739"/>
          </a:xfrm>
          <a:prstGeom prst="upDownArrow">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p:cNvSpPr txBox="1"/>
          <p:nvPr/>
        </p:nvSpPr>
        <p:spPr>
          <a:xfrm>
            <a:off x="5137944" y="1123950"/>
            <a:ext cx="2674415" cy="276999"/>
          </a:xfrm>
          <a:prstGeom prst="rect">
            <a:avLst/>
          </a:prstGeom>
          <a:noFill/>
        </p:spPr>
        <p:txBody>
          <a:bodyPr wrap="square" rtlCol="0">
            <a:spAutoFit/>
          </a:bodyPr>
          <a:lstStyle/>
          <a:p>
            <a:pPr algn="ctr"/>
            <a:r>
              <a:rPr kumimoji="1" lang="en-US" altLang="ja-JP" sz="1200" dirty="0"/>
              <a:t>Google Apps for work</a:t>
            </a:r>
            <a:r>
              <a:rPr kumimoji="1" lang="ja-JP" altLang="en-US" sz="1200" dirty="0"/>
              <a:t>など</a:t>
            </a:r>
          </a:p>
        </p:txBody>
      </p:sp>
      <p:sp>
        <p:nvSpPr>
          <p:cNvPr id="47" name="正方形/長方形 46"/>
          <p:cNvSpPr/>
          <p:nvPr/>
        </p:nvSpPr>
        <p:spPr>
          <a:xfrm>
            <a:off x="4781550" y="4622801"/>
            <a:ext cx="748923" cy="276999"/>
          </a:xfrm>
          <a:prstGeom prst="rect">
            <a:avLst/>
          </a:prstGeom>
        </p:spPr>
        <p:txBody>
          <a:bodyPr wrap="none">
            <a:spAutoFit/>
          </a:bodyPr>
          <a:lstStyle/>
          <a:p>
            <a:pPr lvl="0" algn="ctr"/>
            <a:r>
              <a:rPr lang="ja-JP" altLang="en-US" sz="1200" dirty="0">
                <a:solidFill>
                  <a:srgbClr val="FFFFFF"/>
                </a:solidFill>
                <a:latin typeface="ＭＳ Ｐゴシック"/>
                <a:cs typeface="ＭＳ Ｐゴシック"/>
              </a:rPr>
              <a:t>ブラウザ</a:t>
            </a:r>
          </a:p>
        </p:txBody>
      </p:sp>
      <p:cxnSp>
        <p:nvCxnSpPr>
          <p:cNvPr id="53" name="直線矢印コネクタ 52"/>
          <p:cNvCxnSpPr/>
          <p:nvPr/>
        </p:nvCxnSpPr>
        <p:spPr>
          <a:xfrm flipV="1">
            <a:off x="7583169"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cxnSp>
        <p:nvCxnSpPr>
          <p:cNvPr id="55" name="直線矢印コネクタ 54"/>
          <p:cNvCxnSpPr/>
          <p:nvPr/>
        </p:nvCxnSpPr>
        <p:spPr>
          <a:xfrm flipV="1">
            <a:off x="6169025" y="2147062"/>
            <a:ext cx="0" cy="2239148"/>
          </a:xfrm>
          <a:prstGeom prst="straightConnector1">
            <a:avLst/>
          </a:prstGeom>
          <a:ln w="12700" cmpd="sng">
            <a:solidFill>
              <a:schemeClr val="bg1"/>
            </a:solidFill>
            <a:prstDash val="sysDash"/>
            <a:headEnd type="arrow"/>
            <a:tailEnd type="none"/>
          </a:ln>
        </p:spPr>
        <p:style>
          <a:lnRef idx="2">
            <a:schemeClr val="accent1"/>
          </a:lnRef>
          <a:fillRef idx="0">
            <a:schemeClr val="accent1"/>
          </a:fillRef>
          <a:effectRef idx="1">
            <a:schemeClr val="accent1"/>
          </a:effectRef>
          <a:fontRef idx="minor">
            <a:schemeClr val="tx1"/>
          </a:fontRef>
        </p:style>
      </p:cxnSp>
      <p:sp>
        <p:nvSpPr>
          <p:cNvPr id="48" name="正方形/長方形 47"/>
          <p:cNvSpPr/>
          <p:nvPr/>
        </p:nvSpPr>
        <p:spPr>
          <a:xfrm>
            <a:off x="616902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文書作成</a:t>
            </a:r>
          </a:p>
        </p:txBody>
      </p:sp>
      <p:sp>
        <p:nvSpPr>
          <p:cNvPr id="49" name="正方形/長方形 48"/>
          <p:cNvSpPr/>
          <p:nvPr/>
        </p:nvSpPr>
        <p:spPr>
          <a:xfrm>
            <a:off x="6899275" y="437351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表計算</a:t>
            </a:r>
          </a:p>
        </p:txBody>
      </p:sp>
      <p:sp>
        <p:nvSpPr>
          <p:cNvPr id="50" name="正方形/長方形 49"/>
          <p:cNvSpPr/>
          <p:nvPr/>
        </p:nvSpPr>
        <p:spPr>
          <a:xfrm>
            <a:off x="616902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プレゼン</a:t>
            </a:r>
          </a:p>
        </p:txBody>
      </p:sp>
      <p:sp>
        <p:nvSpPr>
          <p:cNvPr id="51" name="正方形/長方形 50"/>
          <p:cNvSpPr/>
          <p:nvPr/>
        </p:nvSpPr>
        <p:spPr>
          <a:xfrm>
            <a:off x="6899275" y="4735462"/>
            <a:ext cx="683894" cy="317500"/>
          </a:xfrm>
          <a:prstGeom prst="rect">
            <a:avLst/>
          </a:prstGeom>
          <a:solidFill>
            <a:srgbClr val="000090"/>
          </a:solidFill>
          <a:ln w="19050" cmpd="sng">
            <a:solidFill>
              <a:schemeClr val="bg1"/>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a:t>
            </a:r>
          </a:p>
        </p:txBody>
      </p:sp>
      <p:sp>
        <p:nvSpPr>
          <p:cNvPr id="66" name="上下矢印 65"/>
          <p:cNvSpPr/>
          <p:nvPr/>
        </p:nvSpPr>
        <p:spPr>
          <a:xfrm>
            <a:off x="5905500" y="5162550"/>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上下矢印 66"/>
          <p:cNvSpPr/>
          <p:nvPr/>
        </p:nvSpPr>
        <p:spPr>
          <a:xfrm>
            <a:off x="3810685"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上下矢印 67"/>
          <p:cNvSpPr/>
          <p:nvPr/>
        </p:nvSpPr>
        <p:spPr>
          <a:xfrm>
            <a:off x="2550052" y="5176978"/>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上下矢印 68"/>
          <p:cNvSpPr/>
          <p:nvPr/>
        </p:nvSpPr>
        <p:spPr>
          <a:xfrm rot="5400000">
            <a:off x="5927000" y="1867704"/>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上下矢印 69"/>
          <p:cNvSpPr/>
          <p:nvPr/>
        </p:nvSpPr>
        <p:spPr>
          <a:xfrm rot="5400000">
            <a:off x="1683931" y="4661445"/>
            <a:ext cx="180557" cy="252692"/>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上下矢印 70"/>
          <p:cNvSpPr/>
          <p:nvPr/>
        </p:nvSpPr>
        <p:spPr>
          <a:xfrm rot="5400000">
            <a:off x="1574542" y="5395124"/>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上下矢印 71"/>
          <p:cNvSpPr/>
          <p:nvPr/>
        </p:nvSpPr>
        <p:spPr>
          <a:xfrm rot="5400000">
            <a:off x="7366097" y="5395123"/>
            <a:ext cx="180557" cy="532430"/>
          </a:xfrm>
          <a:prstGeom prst="upDownArrow">
            <a:avLst/>
          </a:prstGeom>
          <a:solidFill>
            <a:srgbClr val="FF6666"/>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テキスト ボックス 72"/>
          <p:cNvSpPr txBox="1"/>
          <p:nvPr/>
        </p:nvSpPr>
        <p:spPr>
          <a:xfrm>
            <a:off x="2122344" y="5738918"/>
            <a:ext cx="2214706" cy="307777"/>
          </a:xfrm>
          <a:prstGeom prst="rect">
            <a:avLst/>
          </a:prstGeom>
          <a:noFill/>
        </p:spPr>
        <p:txBody>
          <a:bodyPr wrap="none" rtlCol="0">
            <a:spAutoFit/>
          </a:bodyPr>
          <a:lstStyle/>
          <a:p>
            <a:r>
              <a:rPr kumimoji="1" lang="en-US" altLang="ja-JP" sz="1400" dirty="0"/>
              <a:t>PC / Windows</a:t>
            </a:r>
            <a:r>
              <a:rPr lang="ja-JP" altLang="en-US" sz="1400" dirty="0"/>
              <a:t>・</a:t>
            </a:r>
            <a:r>
              <a:rPr lang="en-US" altLang="ja-JP" sz="1400" dirty="0"/>
              <a:t>Mac OS </a:t>
            </a:r>
            <a:r>
              <a:rPr lang="ja-JP" altLang="en-US" sz="1400" dirty="0"/>
              <a:t>など</a:t>
            </a:r>
            <a:endParaRPr kumimoji="1" lang="ja-JP" altLang="en-US" sz="1400" dirty="0"/>
          </a:p>
        </p:txBody>
      </p:sp>
      <p:sp>
        <p:nvSpPr>
          <p:cNvPr id="74" name="テキスト ボックス 73"/>
          <p:cNvSpPr txBox="1"/>
          <p:nvPr/>
        </p:nvSpPr>
        <p:spPr>
          <a:xfrm>
            <a:off x="4740677" y="5738917"/>
            <a:ext cx="2102584" cy="307777"/>
          </a:xfrm>
          <a:prstGeom prst="rect">
            <a:avLst/>
          </a:prstGeom>
          <a:noFill/>
        </p:spPr>
        <p:txBody>
          <a:bodyPr wrap="none" rtlCol="0">
            <a:spAutoFit/>
          </a:bodyPr>
          <a:lstStyle/>
          <a:p>
            <a:r>
              <a:rPr kumimoji="1" lang="en-US" altLang="ja-JP" sz="1400" dirty="0" err="1">
                <a:solidFill>
                  <a:srgbClr val="0000FF"/>
                </a:solidFill>
              </a:rPr>
              <a:t>Chromebook</a:t>
            </a:r>
            <a:r>
              <a:rPr lang="en-US" altLang="ja-JP" sz="1400" dirty="0">
                <a:solidFill>
                  <a:srgbClr val="0000FF"/>
                </a:solidFill>
              </a:rPr>
              <a:t> </a:t>
            </a:r>
            <a:r>
              <a:rPr kumimoji="1" lang="en-US" altLang="ja-JP" sz="1400" dirty="0">
                <a:solidFill>
                  <a:srgbClr val="0000FF"/>
                </a:solidFill>
              </a:rPr>
              <a:t>/ Chrome OS </a:t>
            </a:r>
            <a:endParaRPr kumimoji="1" lang="ja-JP" altLang="en-US" sz="1400" dirty="0">
              <a:solidFill>
                <a:srgbClr val="0000FF"/>
              </a:solidFill>
            </a:endParaRPr>
          </a:p>
        </p:txBody>
      </p:sp>
    </p:spTree>
    <p:extLst>
      <p:ext uri="{BB962C8B-B14F-4D97-AF65-F5344CB8AC3E}">
        <p14:creationId xmlns:p14="http://schemas.microsoft.com/office/powerpoint/2010/main" val="2204976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502624" y="2425538"/>
            <a:ext cx="8245839" cy="416619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情報システムの構造</a:t>
            </a:r>
          </a:p>
        </p:txBody>
      </p:sp>
      <p:sp>
        <p:nvSpPr>
          <p:cNvPr id="4" name="正方形/長方形 3"/>
          <p:cNvSpPr/>
          <p:nvPr/>
        </p:nvSpPr>
        <p:spPr>
          <a:xfrm>
            <a:off x="577997" y="2540077"/>
            <a:ext cx="8098459" cy="362522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513234" y="837609"/>
            <a:ext cx="8227110" cy="144164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577997" y="3764213"/>
            <a:ext cx="8026451" cy="233622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77997" y="4988349"/>
            <a:ext cx="7974013" cy="106519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a:off x="4696446" y="1292984"/>
            <a:ext cx="3980010" cy="646331"/>
          </a:xfrm>
          <a:prstGeom prst="rect">
            <a:avLst/>
          </a:prstGeom>
          <a:noFill/>
        </p:spPr>
        <p:txBody>
          <a:bodyPr wrap="square" rtlCol="0">
            <a:spAutoFit/>
          </a:bodyPr>
          <a:lstStyle/>
          <a:p>
            <a:r>
              <a:rPr kumimoji="1" lang="ja-JP" altLang="en-US" dirty="0">
                <a:solidFill>
                  <a:schemeClr val="bg1">
                    <a:lumMod val="50000"/>
                  </a:schemeClr>
                </a:solidFill>
                <a:latin typeface="Meiryo" charset="-128"/>
                <a:ea typeface="Meiryo" charset="-128"/>
                <a:cs typeface="Meiryo" charset="-128"/>
              </a:rPr>
              <a:t>業務や経営の目的を達成するための仕事の手順</a:t>
            </a:r>
          </a:p>
        </p:txBody>
      </p:sp>
      <p:sp>
        <p:nvSpPr>
          <p:cNvPr id="11" name="テキスト ボックス 10"/>
          <p:cNvSpPr txBox="1"/>
          <p:nvPr/>
        </p:nvSpPr>
        <p:spPr>
          <a:xfrm>
            <a:off x="494506" y="847077"/>
            <a:ext cx="8245838" cy="400110"/>
          </a:xfrm>
          <a:prstGeom prst="rect">
            <a:avLst/>
          </a:prstGeom>
          <a:noFill/>
        </p:spPr>
        <p:txBody>
          <a:bodyPr wrap="square" rtlCol="0">
            <a:spAutoFit/>
          </a:bodyPr>
          <a:lstStyle/>
          <a:p>
            <a:pPr algn="ctr"/>
            <a:r>
              <a:rPr kumimoji="1" lang="ja-JP" altLang="en-US" sz="2000" b="1" dirty="0">
                <a:solidFill>
                  <a:srgbClr val="00B050"/>
                </a:solidFill>
                <a:latin typeface="Meiryo" charset="-128"/>
                <a:ea typeface="Meiryo" charset="-128"/>
                <a:cs typeface="Meiryo" charset="-128"/>
              </a:rPr>
              <a:t>ビジネス・プロセス</a:t>
            </a:r>
          </a:p>
        </p:txBody>
      </p:sp>
      <p:sp>
        <p:nvSpPr>
          <p:cNvPr id="12" name="テキスト ボックス 11"/>
          <p:cNvSpPr txBox="1"/>
          <p:nvPr/>
        </p:nvSpPr>
        <p:spPr>
          <a:xfrm>
            <a:off x="502625" y="6234968"/>
            <a:ext cx="8245838" cy="400110"/>
          </a:xfrm>
          <a:prstGeom prst="rect">
            <a:avLst/>
          </a:prstGeom>
          <a:noFill/>
        </p:spPr>
        <p:txBody>
          <a:bodyPr wrap="square" rtlCol="0">
            <a:spAutoFit/>
          </a:bodyPr>
          <a:lstStyle/>
          <a:p>
            <a:pPr algn="ctr"/>
            <a:r>
              <a:rPr kumimoji="1" lang="ja-JP" altLang="en-US" sz="2000" b="1">
                <a:solidFill>
                  <a:srgbClr val="C00000"/>
                </a:solidFill>
                <a:latin typeface="Meiryo" charset="-128"/>
                <a:ea typeface="Meiryo" charset="-128"/>
                <a:cs typeface="Meiryo" charset="-128"/>
              </a:rPr>
              <a:t>情報システム</a:t>
            </a:r>
            <a:endParaRPr kumimoji="1" lang="ja-JP" altLang="en-US" sz="2000" b="1" dirty="0">
              <a:solidFill>
                <a:srgbClr val="C00000"/>
              </a:solidFill>
              <a:latin typeface="Meiryo" charset="-128"/>
              <a:ea typeface="Meiryo" charset="-128"/>
              <a:cs typeface="Meiryo" charset="-128"/>
            </a:endParaRPr>
          </a:p>
        </p:txBody>
      </p:sp>
      <p:sp>
        <p:nvSpPr>
          <p:cNvPr id="13" name="テキスト ボックス 12"/>
          <p:cNvSpPr txBox="1"/>
          <p:nvPr/>
        </p:nvSpPr>
        <p:spPr>
          <a:xfrm>
            <a:off x="4572000" y="2824054"/>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ビジネス・プロセスを効率的・効果的に機能させるためのソフトウエア</a:t>
            </a:r>
          </a:p>
        </p:txBody>
      </p:sp>
      <p:sp>
        <p:nvSpPr>
          <p:cNvPr id="14" name="テキスト ボックス 13"/>
          <p:cNvSpPr txBox="1"/>
          <p:nvPr/>
        </p:nvSpPr>
        <p:spPr>
          <a:xfrm>
            <a:off x="4572000" y="4076983"/>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アプリケーションの開発や実行に共通</a:t>
            </a:r>
            <a:r>
              <a:rPr kumimoji="1" lang="ja-JP" altLang="en-US">
                <a:solidFill>
                  <a:schemeClr val="bg1"/>
                </a:solidFill>
                <a:latin typeface="Meiryo" charset="-128"/>
                <a:ea typeface="Meiryo" charset="-128"/>
                <a:cs typeface="Meiryo" charset="-128"/>
              </a:rPr>
              <a:t>して使われるソフトウエア</a:t>
            </a:r>
            <a:endParaRPr kumimoji="1" lang="ja-JP" altLang="en-US" dirty="0">
              <a:solidFill>
                <a:schemeClr val="bg1"/>
              </a:solidFill>
              <a:latin typeface="Meiryo" charset="-128"/>
              <a:ea typeface="Meiryo" charset="-128"/>
              <a:cs typeface="Meiryo" charset="-128"/>
            </a:endParaRPr>
          </a:p>
        </p:txBody>
      </p:sp>
      <p:sp>
        <p:nvSpPr>
          <p:cNvPr id="15" name="テキスト ボックス 14"/>
          <p:cNvSpPr txBox="1"/>
          <p:nvPr/>
        </p:nvSpPr>
        <p:spPr>
          <a:xfrm>
            <a:off x="4579660" y="5229200"/>
            <a:ext cx="3980010" cy="646331"/>
          </a:xfrm>
          <a:prstGeom prst="rect">
            <a:avLst/>
          </a:prstGeom>
          <a:noFill/>
        </p:spPr>
        <p:txBody>
          <a:bodyPr wrap="square" rtlCol="0">
            <a:spAutoFit/>
          </a:bodyPr>
          <a:lstStyle/>
          <a:p>
            <a:r>
              <a:rPr kumimoji="1" lang="ja-JP" altLang="en-US" dirty="0">
                <a:solidFill>
                  <a:schemeClr val="bg1"/>
                </a:solidFill>
                <a:latin typeface="Meiryo" charset="-128"/>
                <a:ea typeface="Meiryo" charset="-128"/>
                <a:cs typeface="Meiryo" charset="-128"/>
              </a:rPr>
              <a:t>ソフトウエアを稼働させるためのハードウェアや設備</a:t>
            </a:r>
          </a:p>
        </p:txBody>
      </p:sp>
      <p:sp>
        <p:nvSpPr>
          <p:cNvPr id="16" name="テキスト ボックス 15"/>
          <p:cNvSpPr txBox="1"/>
          <p:nvPr/>
        </p:nvSpPr>
        <p:spPr>
          <a:xfrm>
            <a:off x="502625" y="2591322"/>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アプリケーション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508343" y="3799466"/>
            <a:ext cx="4114800" cy="338554"/>
          </a:xfrm>
          <a:prstGeom prst="rect">
            <a:avLst/>
          </a:prstGeom>
          <a:noFill/>
        </p:spPr>
        <p:txBody>
          <a:bodyPr wrap="square" rtlCol="0">
            <a:spAutoFit/>
          </a:bodyPr>
          <a:lstStyle/>
          <a:p>
            <a:pPr algn="ctr"/>
            <a:r>
              <a:rPr kumimoji="1" lang="ja-JP" altLang="en-US" sz="1600" b="1">
                <a:solidFill>
                  <a:schemeClr val="bg1"/>
                </a:solidFill>
                <a:latin typeface="Meiryo" charset="-128"/>
                <a:ea typeface="Meiryo" charset="-128"/>
                <a:cs typeface="Meiryo" charset="-128"/>
              </a:rPr>
              <a:t>プラットフォーム</a:t>
            </a:r>
            <a:endParaRPr kumimoji="1" lang="ja-JP" altLang="en-US" sz="1600" b="1" dirty="0">
              <a:solidFill>
                <a:schemeClr val="bg1"/>
              </a:solidFill>
              <a:latin typeface="Meiryo" charset="-128"/>
              <a:ea typeface="Meiryo" charset="-128"/>
              <a:cs typeface="Meiryo" charset="-128"/>
            </a:endParaRPr>
          </a:p>
        </p:txBody>
      </p:sp>
      <p:sp>
        <p:nvSpPr>
          <p:cNvPr id="18" name="テキスト ボックス 17"/>
          <p:cNvSpPr txBox="1"/>
          <p:nvPr/>
        </p:nvSpPr>
        <p:spPr>
          <a:xfrm>
            <a:off x="506274" y="5023602"/>
            <a:ext cx="4114800" cy="338554"/>
          </a:xfrm>
          <a:prstGeom prst="rect">
            <a:avLst/>
          </a:prstGeom>
          <a:noFill/>
        </p:spPr>
        <p:txBody>
          <a:bodyPr wrap="square" rtlCol="0">
            <a:spAutoFit/>
          </a:bodyPr>
          <a:lstStyle/>
          <a:p>
            <a:pPr algn="ctr"/>
            <a:r>
              <a:rPr kumimoji="1" lang="ja-JP" altLang="en-US" sz="1600" b="1" dirty="0">
                <a:solidFill>
                  <a:schemeClr val="bg1"/>
                </a:solidFill>
                <a:latin typeface="Meiryo" charset="-128"/>
                <a:ea typeface="Meiryo" charset="-128"/>
                <a:cs typeface="Meiryo" charset="-128"/>
              </a:rPr>
              <a:t>インフラストラクチャー</a:t>
            </a:r>
          </a:p>
        </p:txBody>
      </p:sp>
      <p:sp>
        <p:nvSpPr>
          <p:cNvPr id="9" name="正方形/長方形 8"/>
          <p:cNvSpPr/>
          <p:nvPr/>
        </p:nvSpPr>
        <p:spPr>
          <a:xfrm>
            <a:off x="79582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515909" y="1275940"/>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20" name="正方形/長方形 19"/>
          <p:cNvSpPr/>
          <p:nvPr/>
        </p:nvSpPr>
        <p:spPr>
          <a:xfrm>
            <a:off x="223598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295606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22" name="正方形/長方形 21"/>
          <p:cNvSpPr/>
          <p:nvPr/>
        </p:nvSpPr>
        <p:spPr>
          <a:xfrm>
            <a:off x="3676149" y="1282619"/>
            <a:ext cx="648072" cy="445370"/>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grpSp>
        <p:nvGrpSpPr>
          <p:cNvPr id="24" name="図形グループ 23"/>
          <p:cNvGrpSpPr/>
          <p:nvPr/>
        </p:nvGrpSpPr>
        <p:grpSpPr>
          <a:xfrm>
            <a:off x="971600" y="1776354"/>
            <a:ext cx="295326" cy="351822"/>
            <a:chOff x="2667295" y="1059799"/>
            <a:chExt cx="681672" cy="722281"/>
          </a:xfrm>
        </p:grpSpPr>
        <p:sp>
          <p:nvSpPr>
            <p:cNvPr id="25" name="角丸四角形 24"/>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26" name="図 25"/>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7" name="図形グループ 26"/>
          <p:cNvGrpSpPr/>
          <p:nvPr/>
        </p:nvGrpSpPr>
        <p:grpSpPr>
          <a:xfrm>
            <a:off x="960992" y="1868105"/>
            <a:ext cx="145033" cy="331921"/>
            <a:chOff x="1946324" y="4125162"/>
            <a:chExt cx="969964" cy="2007872"/>
          </a:xfrm>
        </p:grpSpPr>
        <p:sp>
          <p:nvSpPr>
            <p:cNvPr id="28" name="円/楕円 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0" name="図形グループ 29"/>
          <p:cNvGrpSpPr/>
          <p:nvPr/>
        </p:nvGrpSpPr>
        <p:grpSpPr>
          <a:xfrm>
            <a:off x="1689051" y="1779493"/>
            <a:ext cx="295326" cy="351822"/>
            <a:chOff x="2667295" y="1059799"/>
            <a:chExt cx="681672" cy="722281"/>
          </a:xfrm>
        </p:grpSpPr>
        <p:sp>
          <p:nvSpPr>
            <p:cNvPr id="31" name="角丸四角形 3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2" name="図 31"/>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 name="図形グループ 32"/>
          <p:cNvGrpSpPr/>
          <p:nvPr/>
        </p:nvGrpSpPr>
        <p:grpSpPr>
          <a:xfrm>
            <a:off x="1674607" y="1872536"/>
            <a:ext cx="145033" cy="331921"/>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35"/>
          <p:cNvGrpSpPr/>
          <p:nvPr/>
        </p:nvGrpSpPr>
        <p:grpSpPr>
          <a:xfrm>
            <a:off x="2408212" y="1775171"/>
            <a:ext cx="295326" cy="351822"/>
            <a:chOff x="2667295" y="1059799"/>
            <a:chExt cx="681672" cy="722281"/>
          </a:xfrm>
        </p:grpSpPr>
        <p:sp>
          <p:nvSpPr>
            <p:cNvPr id="37" name="角丸四角形 3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38" name="図 3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9" name="図形グループ 38"/>
          <p:cNvGrpSpPr/>
          <p:nvPr/>
        </p:nvGrpSpPr>
        <p:grpSpPr>
          <a:xfrm>
            <a:off x="2397604" y="1866922"/>
            <a:ext cx="145033" cy="331921"/>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2" name="図形グループ 41"/>
          <p:cNvGrpSpPr/>
          <p:nvPr/>
        </p:nvGrpSpPr>
        <p:grpSpPr>
          <a:xfrm>
            <a:off x="3125663" y="1778310"/>
            <a:ext cx="295326" cy="351822"/>
            <a:chOff x="2667295" y="1059799"/>
            <a:chExt cx="681672" cy="722281"/>
          </a:xfrm>
        </p:grpSpPr>
        <p:sp>
          <p:nvSpPr>
            <p:cNvPr id="43" name="角丸四角形 4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44" name="図 43"/>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45" name="図形グループ 44"/>
          <p:cNvGrpSpPr/>
          <p:nvPr/>
        </p:nvGrpSpPr>
        <p:grpSpPr>
          <a:xfrm>
            <a:off x="3111219" y="1871353"/>
            <a:ext cx="145033" cy="331921"/>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47"/>
          <p:cNvGrpSpPr/>
          <p:nvPr/>
        </p:nvGrpSpPr>
        <p:grpSpPr>
          <a:xfrm>
            <a:off x="3879355" y="1784716"/>
            <a:ext cx="295326" cy="351822"/>
            <a:chOff x="2667295" y="1059799"/>
            <a:chExt cx="681672" cy="722281"/>
          </a:xfrm>
        </p:grpSpPr>
        <p:sp>
          <p:nvSpPr>
            <p:cNvPr id="49" name="角丸四角形 4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50" name="図 49"/>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51" name="図形グループ 50"/>
          <p:cNvGrpSpPr/>
          <p:nvPr/>
        </p:nvGrpSpPr>
        <p:grpSpPr>
          <a:xfrm>
            <a:off x="3864911" y="1877759"/>
            <a:ext cx="145033" cy="331921"/>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4" name="正方形/長方形 53"/>
          <p:cNvSpPr/>
          <p:nvPr/>
        </p:nvSpPr>
        <p:spPr>
          <a:xfrm>
            <a:off x="79582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販売</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515909" y="2997997"/>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給与</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計算</a:t>
            </a:r>
          </a:p>
        </p:txBody>
      </p:sp>
      <p:sp>
        <p:nvSpPr>
          <p:cNvPr id="56" name="正方形/長方形 55"/>
          <p:cNvSpPr/>
          <p:nvPr/>
        </p:nvSpPr>
        <p:spPr>
          <a:xfrm>
            <a:off x="223598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生産</a:t>
            </a:r>
            <a:endParaRPr kumimoji="1" lang="en-US" altLang="ja-JP" sz="1200" dirty="0">
              <a:solidFill>
                <a:srgbClr val="FFFFFF"/>
              </a:solidFill>
              <a:latin typeface="ＭＳ Ｐゴシック"/>
              <a:ea typeface="ＭＳ Ｐゴシック"/>
              <a:cs typeface="ＭＳ Ｐゴシック"/>
            </a:endParaRPr>
          </a:p>
          <a:p>
            <a:pPr algn="ctr"/>
            <a:r>
              <a:rPr lang="ja-JP" altLang="en-US" sz="1200" dirty="0">
                <a:solidFill>
                  <a:srgbClr val="FFFFFF"/>
                </a:solidFill>
                <a:latin typeface="ＭＳ Ｐゴシック"/>
                <a:ea typeface="ＭＳ Ｐゴシック"/>
                <a:cs typeface="ＭＳ Ｐゴシック"/>
              </a:rPr>
              <a:t>計画</a:t>
            </a: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295606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文書</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管理</a:t>
            </a:r>
          </a:p>
        </p:txBody>
      </p:sp>
      <p:sp>
        <p:nvSpPr>
          <p:cNvPr id="58" name="正方形/長方形 57"/>
          <p:cNvSpPr/>
          <p:nvPr/>
        </p:nvSpPr>
        <p:spPr>
          <a:xfrm>
            <a:off x="3676149" y="3004676"/>
            <a:ext cx="648072" cy="4453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経費</a:t>
            </a:r>
            <a:endParaRPr kumimoji="1" lang="en-US" altLang="ja-JP" sz="1200" dirty="0">
              <a:solidFill>
                <a:srgbClr val="FFFFFF"/>
              </a:solidFill>
              <a:latin typeface="ＭＳ Ｐゴシック"/>
              <a:ea typeface="ＭＳ Ｐゴシック"/>
              <a:cs typeface="ＭＳ Ｐゴシック"/>
            </a:endParaRPr>
          </a:p>
          <a:p>
            <a:pPr algn="ctr"/>
            <a:r>
              <a:rPr kumimoji="1" lang="ja-JP" altLang="en-US" sz="1200" dirty="0">
                <a:solidFill>
                  <a:srgbClr val="FFFFFF"/>
                </a:solidFill>
                <a:latin typeface="ＭＳ Ｐゴシック"/>
                <a:ea typeface="ＭＳ Ｐゴシック"/>
                <a:cs typeface="ＭＳ Ｐゴシック"/>
              </a:rPr>
              <a:t>精算</a:t>
            </a:r>
          </a:p>
        </p:txBody>
      </p:sp>
      <p:sp>
        <p:nvSpPr>
          <p:cNvPr id="59" name="円柱 58"/>
          <p:cNvSpPr/>
          <p:nvPr/>
        </p:nvSpPr>
        <p:spPr>
          <a:xfrm>
            <a:off x="795829" y="4087111"/>
            <a:ext cx="1023811" cy="74280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ＭＳ Ｐゴシック"/>
                <a:ea typeface="ＭＳ Ｐゴシック"/>
                <a:cs typeface="ＭＳ Ｐゴシック"/>
              </a:rPr>
              <a:t>データベース</a:t>
            </a:r>
          </a:p>
        </p:txBody>
      </p:sp>
      <p:sp>
        <p:nvSpPr>
          <p:cNvPr id="60" name="正方形/長方形 59"/>
          <p:cNvSpPr/>
          <p:nvPr/>
        </p:nvSpPr>
        <p:spPr>
          <a:xfrm>
            <a:off x="1879956" y="4086260"/>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プログラム開発や実行を支援</a:t>
            </a:r>
          </a:p>
        </p:txBody>
      </p:sp>
      <p:sp>
        <p:nvSpPr>
          <p:cNvPr id="61" name="正方形/長方形 60"/>
          <p:cNvSpPr/>
          <p:nvPr/>
        </p:nvSpPr>
        <p:spPr>
          <a:xfrm>
            <a:off x="1879956" y="4340118"/>
            <a:ext cx="2444265" cy="232601"/>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ＭＳ Ｐゴシック"/>
                <a:ea typeface="ＭＳ Ｐゴシック"/>
                <a:cs typeface="ＭＳ Ｐゴシック"/>
              </a:rPr>
              <a:t>稼働状況やセキュリティを管理</a:t>
            </a:r>
          </a:p>
        </p:txBody>
      </p:sp>
      <p:sp>
        <p:nvSpPr>
          <p:cNvPr id="62" name="正方形/長方形 61"/>
          <p:cNvSpPr/>
          <p:nvPr/>
        </p:nvSpPr>
        <p:spPr>
          <a:xfrm>
            <a:off x="1878616" y="4597315"/>
            <a:ext cx="2444265" cy="232601"/>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ＭＳ Ｐゴシック"/>
                <a:ea typeface="ＭＳ Ｐゴシック"/>
                <a:cs typeface="ＭＳ Ｐゴシック"/>
              </a:rPr>
              <a:t>ハードウェアの動作を制御</a:t>
            </a:r>
            <a:endParaRPr kumimoji="1" lang="ja-JP" altLang="en-US" sz="900" dirty="0">
              <a:solidFill>
                <a:srgbClr val="FFFFFF"/>
              </a:solidFill>
              <a:latin typeface="ＭＳ Ｐゴシック"/>
              <a:ea typeface="ＭＳ Ｐゴシック"/>
              <a:cs typeface="ＭＳ Ｐゴシック"/>
            </a:endParaRPr>
          </a:p>
        </p:txBody>
      </p:sp>
      <p:sp>
        <p:nvSpPr>
          <p:cNvPr id="63" name="正方形/長方形 62"/>
          <p:cNvSpPr/>
          <p:nvPr/>
        </p:nvSpPr>
        <p:spPr>
          <a:xfrm>
            <a:off x="795829" y="5400215"/>
            <a:ext cx="648072" cy="445370"/>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5" name="正方形/長方形 64"/>
          <p:cNvSpPr/>
          <p:nvPr/>
        </p:nvSpPr>
        <p:spPr>
          <a:xfrm>
            <a:off x="2954729" y="5377422"/>
            <a:ext cx="648072" cy="535885"/>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ＭＳ Ｐゴシック"/>
                <a:ea typeface="ＭＳ Ｐゴシック"/>
                <a:cs typeface="ＭＳ Ｐゴシック"/>
              </a:rPr>
              <a:t>ネットワーク</a:t>
            </a:r>
            <a:endParaRPr kumimoji="1" lang="en-US" altLang="ja-JP" sz="700" dirty="0">
              <a:solidFill>
                <a:srgbClr val="FFFFFF"/>
              </a:solidFill>
              <a:latin typeface="ＭＳ Ｐゴシック"/>
              <a:ea typeface="ＭＳ Ｐゴシック"/>
              <a:cs typeface="ＭＳ Ｐゴシック"/>
            </a:endParaRPr>
          </a:p>
          <a:p>
            <a:pPr algn="ctr"/>
            <a:r>
              <a:rPr kumimoji="1" lang="ja-JP" altLang="en-US" sz="800" dirty="0">
                <a:solidFill>
                  <a:srgbClr val="FFFFFF"/>
                </a:solidFill>
                <a:latin typeface="ＭＳ Ｐゴシック"/>
                <a:ea typeface="ＭＳ Ｐゴシック"/>
                <a:cs typeface="ＭＳ Ｐゴシック"/>
              </a:rPr>
              <a:t>機器</a:t>
            </a:r>
          </a:p>
        </p:txBody>
      </p:sp>
      <p:sp>
        <p:nvSpPr>
          <p:cNvPr id="66" name="正方形/長方形 65"/>
          <p:cNvSpPr/>
          <p:nvPr/>
        </p:nvSpPr>
        <p:spPr>
          <a:xfrm>
            <a:off x="3674809" y="5377422"/>
            <a:ext cx="648072" cy="53588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電源設備</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1116362" y="5472101"/>
            <a:ext cx="648072" cy="44537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サーバー</a:t>
            </a:r>
          </a:p>
        </p:txBody>
      </p:sp>
      <p:sp>
        <p:nvSpPr>
          <p:cNvPr id="68" name="円柱 67"/>
          <p:cNvSpPr/>
          <p:nvPr/>
        </p:nvSpPr>
        <p:spPr>
          <a:xfrm>
            <a:off x="1878616" y="5373216"/>
            <a:ext cx="660417" cy="420174"/>
          </a:xfrm>
          <a:prstGeom prst="can">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69" name="円柱 68"/>
          <p:cNvSpPr/>
          <p:nvPr/>
        </p:nvSpPr>
        <p:spPr>
          <a:xfrm>
            <a:off x="2162281" y="5508905"/>
            <a:ext cx="660417" cy="420174"/>
          </a:xfrm>
          <a:prstGeom prst="can">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ＭＳ Ｐゴシック"/>
                <a:ea typeface="ＭＳ Ｐゴシック"/>
                <a:cs typeface="ＭＳ Ｐゴシック"/>
              </a:rPr>
              <a:t>ストレージ</a:t>
            </a:r>
            <a:endParaRPr kumimoji="1" lang="ja-JP" altLang="en-US" sz="8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93744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クライアント仮想化</a:t>
            </a:r>
          </a:p>
        </p:txBody>
      </p:sp>
      <p:sp>
        <p:nvSpPr>
          <p:cNvPr id="4" name="テキスト ボックス 3"/>
          <p:cNvSpPr txBox="1"/>
          <p:nvPr/>
        </p:nvSpPr>
        <p:spPr>
          <a:xfrm>
            <a:off x="1307289" y="902946"/>
            <a:ext cx="2380780"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（アプリケーション方式）</a:t>
            </a:r>
            <a:endParaRPr kumimoji="1" lang="ja-JP" altLang="en-US" sz="1400" dirty="0">
              <a:solidFill>
                <a:srgbClr val="0000CC"/>
              </a:solidFill>
              <a:latin typeface="Arial"/>
              <a:ea typeface="HGP創英角ｺﾞｼｯｸUB" pitchFamily="50" charset="-128"/>
              <a:cs typeface="Arial"/>
            </a:endParaRPr>
          </a:p>
        </p:txBody>
      </p:sp>
      <p:sp>
        <p:nvSpPr>
          <p:cNvPr id="5" name="角丸四角形 4"/>
          <p:cNvSpPr/>
          <p:nvPr/>
        </p:nvSpPr>
        <p:spPr bwMode="auto">
          <a:xfrm>
            <a:off x="1219200" y="1657283"/>
            <a:ext cx="2587625"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6" name="正方形/長方形 5"/>
          <p:cNvSpPr/>
          <p:nvPr/>
        </p:nvSpPr>
        <p:spPr bwMode="auto">
          <a:xfrm>
            <a:off x="1371600" y="4179546"/>
            <a:ext cx="1086846" cy="392454"/>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200" dirty="0">
                <a:solidFill>
                  <a:schemeClr val="bg1"/>
                </a:solidFill>
                <a:latin typeface="+mn-ea"/>
                <a:cs typeface="Arial"/>
              </a:rPr>
              <a:t>仮想化</a:t>
            </a:r>
          </a:p>
          <a:p>
            <a:pPr algn="ctr">
              <a:spcBef>
                <a:spcPts val="0"/>
              </a:spcBef>
            </a:pPr>
            <a:r>
              <a:rPr lang="ja-JP" altLang="en-US" sz="1200" dirty="0">
                <a:solidFill>
                  <a:schemeClr val="bg1"/>
                </a:solidFill>
                <a:latin typeface="+mn-ea"/>
                <a:cs typeface="Arial"/>
              </a:rPr>
              <a:t>ソフトウェア</a:t>
            </a:r>
          </a:p>
        </p:txBody>
      </p:sp>
      <p:sp>
        <p:nvSpPr>
          <p:cNvPr id="7" name="角丸四角形 6"/>
          <p:cNvSpPr/>
          <p:nvPr/>
        </p:nvSpPr>
        <p:spPr bwMode="auto">
          <a:xfrm>
            <a:off x="1371067" y="5133141"/>
            <a:ext cx="2253227" cy="96920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9" name="テキスト ボックス 8"/>
          <p:cNvSpPr txBox="1"/>
          <p:nvPr/>
        </p:nvSpPr>
        <p:spPr>
          <a:xfrm>
            <a:off x="1691005" y="1725433"/>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10" name="正方形/長方形 9"/>
          <p:cNvSpPr/>
          <p:nvPr/>
        </p:nvSpPr>
        <p:spPr bwMode="auto">
          <a:xfrm>
            <a:off x="1371067" y="4636746"/>
            <a:ext cx="2253227" cy="425774"/>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オペレーティング・システム</a:t>
            </a:r>
            <a:endParaRPr lang="en-US" altLang="ja-JP" sz="1400" dirty="0">
              <a:solidFill>
                <a:schemeClr val="bg1"/>
              </a:solidFill>
              <a:latin typeface="+mn-ea"/>
              <a:cs typeface="Arial"/>
            </a:endParaRPr>
          </a:p>
          <a:p>
            <a:pPr algn="ctr">
              <a:lnSpc>
                <a:spcPts val="1400"/>
              </a:lnSpc>
            </a:pPr>
            <a:r>
              <a:rPr lang="ja-JP" altLang="en-US" sz="1000" dirty="0">
                <a:solidFill>
                  <a:schemeClr val="bg1"/>
                </a:solidFill>
                <a:latin typeface="+mn-ea"/>
                <a:cs typeface="Arial"/>
              </a:rPr>
              <a:t>（ホストＯＳ）</a:t>
            </a:r>
          </a:p>
        </p:txBody>
      </p:sp>
      <p:sp>
        <p:nvSpPr>
          <p:cNvPr id="11" name="正方形/長方形 10"/>
          <p:cNvSpPr/>
          <p:nvPr/>
        </p:nvSpPr>
        <p:spPr bwMode="auto">
          <a:xfrm>
            <a:off x="2490713" y="2198346"/>
            <a:ext cx="1133581" cy="23736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2" name="正方形/長方形 11"/>
          <p:cNvSpPr/>
          <p:nvPr/>
        </p:nvSpPr>
        <p:spPr bwMode="auto">
          <a:xfrm>
            <a:off x="1371067" y="3321050"/>
            <a:ext cx="1079878" cy="457200"/>
          </a:xfrm>
          <a:prstGeom prst="rect">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pPr>
            <a:r>
              <a:rPr lang="ja-JP" altLang="en-US" sz="1400" dirty="0">
                <a:solidFill>
                  <a:schemeClr val="bg1"/>
                </a:solidFill>
                <a:latin typeface="+mn-ea"/>
                <a:cs typeface="Arial"/>
              </a:rPr>
              <a:t>ＯＳ</a:t>
            </a:r>
            <a:endParaRPr lang="en-US" altLang="ja-JP" sz="1400" dirty="0">
              <a:solidFill>
                <a:schemeClr val="bg1"/>
              </a:solidFill>
              <a:latin typeface="+mn-ea"/>
              <a:cs typeface="Arial"/>
            </a:endParaRPr>
          </a:p>
          <a:p>
            <a:pPr algn="ctr">
              <a:lnSpc>
                <a:spcPts val="1400"/>
              </a:lnSpc>
            </a:pPr>
            <a:r>
              <a:rPr lang="ja-JP" altLang="en-US" sz="800" dirty="0">
                <a:solidFill>
                  <a:schemeClr val="bg1"/>
                </a:solidFill>
                <a:latin typeface="+mn-ea"/>
                <a:cs typeface="Arial"/>
              </a:rPr>
              <a:t>（ゲストＯＳ）</a:t>
            </a:r>
          </a:p>
        </p:txBody>
      </p:sp>
      <p:sp>
        <p:nvSpPr>
          <p:cNvPr id="13" name="正方形/長方形 12"/>
          <p:cNvSpPr/>
          <p:nvPr/>
        </p:nvSpPr>
        <p:spPr bwMode="auto">
          <a:xfrm>
            <a:off x="1371067" y="2198344"/>
            <a:ext cx="1079878" cy="1065556"/>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15" name="テキスト ボックス 14"/>
          <p:cNvSpPr txBox="1"/>
          <p:nvPr/>
        </p:nvSpPr>
        <p:spPr>
          <a:xfrm>
            <a:off x="5366831" y="862723"/>
            <a:ext cx="2486579" cy="646331"/>
          </a:xfrm>
          <a:prstGeom prst="rect">
            <a:avLst/>
          </a:prstGeom>
          <a:noFill/>
        </p:spPr>
        <p:txBody>
          <a:bodyPr wrap="none" rtlCol="0">
            <a:spAutoFit/>
          </a:bodyPr>
          <a:lstStyle/>
          <a:p>
            <a:pPr algn="ctr">
              <a:spcBef>
                <a:spcPts val="0"/>
              </a:spcBef>
            </a:pPr>
            <a:r>
              <a:rPr kumimoji="1" lang="ja-JP" altLang="en-US" sz="1800" dirty="0">
                <a:solidFill>
                  <a:srgbClr val="0000CC"/>
                </a:solidFill>
                <a:latin typeface="Arial"/>
                <a:ea typeface="HGP創英角ｺﾞｼｯｸUB" pitchFamily="50" charset="-128"/>
                <a:cs typeface="Arial"/>
              </a:rPr>
              <a:t>クライアントの仮想化</a:t>
            </a:r>
          </a:p>
          <a:p>
            <a:pPr algn="ctr">
              <a:spcBef>
                <a:spcPts val="0"/>
              </a:spcBef>
            </a:pPr>
            <a:r>
              <a:rPr kumimoji="1" lang="ja-JP" altLang="en-US" sz="1800" dirty="0">
                <a:solidFill>
                  <a:srgbClr val="0000CC"/>
                </a:solidFill>
                <a:latin typeface="Arial"/>
                <a:ea typeface="HGP創英角ｺﾞｼｯｸUB" pitchFamily="50" charset="-128"/>
                <a:cs typeface="Arial"/>
              </a:rPr>
              <a:t>（ハイパーバイザー方式）</a:t>
            </a:r>
            <a:endParaRPr kumimoji="1" lang="ja-JP" altLang="en-US" sz="1400" dirty="0">
              <a:solidFill>
                <a:srgbClr val="0000CC"/>
              </a:solidFill>
              <a:latin typeface="Arial"/>
              <a:ea typeface="HGP創英角ｺﾞｼｯｸUB" pitchFamily="50" charset="-128"/>
              <a:cs typeface="Arial"/>
            </a:endParaRPr>
          </a:p>
        </p:txBody>
      </p:sp>
      <p:sp>
        <p:nvSpPr>
          <p:cNvPr id="16" name="角丸四角形 15"/>
          <p:cNvSpPr/>
          <p:nvPr/>
        </p:nvSpPr>
        <p:spPr bwMode="auto">
          <a:xfrm>
            <a:off x="5331641" y="1617060"/>
            <a:ext cx="2637609" cy="4732061"/>
          </a:xfrm>
          <a:prstGeom prst="roundRect">
            <a:avLst>
              <a:gd name="adj" fmla="val 0"/>
            </a:avLst>
          </a:prstGeom>
          <a:solidFill>
            <a:srgbClr val="FFFF9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n-ea"/>
              <a:cs typeface="Arial"/>
            </a:endParaRPr>
          </a:p>
        </p:txBody>
      </p:sp>
      <p:sp>
        <p:nvSpPr>
          <p:cNvPr id="17" name="正方形/長方形 16"/>
          <p:cNvSpPr/>
          <p:nvPr/>
        </p:nvSpPr>
        <p:spPr bwMode="auto">
          <a:xfrm>
            <a:off x="5505101" y="4179546"/>
            <a:ext cx="2285999" cy="879158"/>
          </a:xfrm>
          <a:prstGeom prst="rect">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lang="ja-JP" altLang="en-US" sz="1400" dirty="0">
                <a:solidFill>
                  <a:schemeClr val="bg1"/>
                </a:solidFill>
                <a:latin typeface="+mn-ea"/>
                <a:cs typeface="Arial"/>
              </a:rPr>
              <a:t>仮想化ソフトウェア</a:t>
            </a:r>
            <a:br>
              <a:rPr lang="en-US" altLang="ja-JP" sz="1400" dirty="0">
                <a:solidFill>
                  <a:schemeClr val="bg1"/>
                </a:solidFill>
                <a:latin typeface="+mn-ea"/>
                <a:cs typeface="Arial"/>
              </a:rPr>
            </a:br>
            <a:r>
              <a:rPr lang="en-US" altLang="ja-JP" sz="1000" dirty="0">
                <a:solidFill>
                  <a:schemeClr val="bg1"/>
                </a:solidFill>
                <a:latin typeface="+mn-ea"/>
                <a:cs typeface="Arial"/>
              </a:rPr>
              <a:t>(</a:t>
            </a:r>
            <a:r>
              <a:rPr lang="ja-JP" altLang="en-US" sz="1000" dirty="0">
                <a:solidFill>
                  <a:schemeClr val="bg1"/>
                </a:solidFill>
                <a:latin typeface="+mn-ea"/>
                <a:cs typeface="Arial"/>
              </a:rPr>
              <a:t>ハイパーバイザー</a:t>
            </a:r>
            <a:r>
              <a:rPr lang="en-US" altLang="ja-JP" sz="1000" dirty="0">
                <a:solidFill>
                  <a:schemeClr val="bg1"/>
                </a:solidFill>
                <a:latin typeface="+mn-ea"/>
                <a:cs typeface="Arial"/>
              </a:rPr>
              <a:t>)</a:t>
            </a:r>
            <a:endParaRPr lang="ja-JP" altLang="en-US" sz="1000" dirty="0">
              <a:solidFill>
                <a:schemeClr val="bg1"/>
              </a:solidFill>
              <a:latin typeface="+mn-ea"/>
              <a:cs typeface="Arial"/>
            </a:endParaRPr>
          </a:p>
        </p:txBody>
      </p:sp>
      <p:sp>
        <p:nvSpPr>
          <p:cNvPr id="18" name="角丸四角形 17"/>
          <p:cNvSpPr/>
          <p:nvPr/>
        </p:nvSpPr>
        <p:spPr bwMode="auto">
          <a:xfrm>
            <a:off x="5501665" y="5124664"/>
            <a:ext cx="2274956" cy="97155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ja-JP" altLang="en-US" dirty="0">
                <a:latin typeface="+mn-ea"/>
                <a:cs typeface="Arial"/>
              </a:rPr>
              <a:t>ハードウェア</a:t>
            </a:r>
            <a:endParaRPr lang="en-US" altLang="ja-JP" dirty="0">
              <a:latin typeface="+mn-ea"/>
              <a:cs typeface="Arial"/>
            </a:endParaRPr>
          </a:p>
          <a:p>
            <a:pPr algn="ctr"/>
            <a:endParaRPr lang="en-US" altLang="ja-JP" dirty="0">
              <a:latin typeface="+mn-ea"/>
              <a:cs typeface="Arial"/>
            </a:endParaRPr>
          </a:p>
          <a:p>
            <a:pPr algn="ctr"/>
            <a:endParaRPr lang="en-US" altLang="ja-JP" dirty="0">
              <a:latin typeface="+mn-ea"/>
              <a:cs typeface="Arial"/>
            </a:endParaRPr>
          </a:p>
        </p:txBody>
      </p:sp>
      <p:sp>
        <p:nvSpPr>
          <p:cNvPr id="20" name="テキスト ボックス 19"/>
          <p:cNvSpPr txBox="1"/>
          <p:nvPr/>
        </p:nvSpPr>
        <p:spPr>
          <a:xfrm>
            <a:off x="5829692" y="1685210"/>
            <a:ext cx="1599416" cy="369332"/>
          </a:xfrm>
          <a:prstGeom prst="rect">
            <a:avLst/>
          </a:prstGeom>
          <a:noFill/>
          <a:ln>
            <a:noFill/>
          </a:ln>
        </p:spPr>
        <p:txBody>
          <a:bodyPr wrap="none" rtlCol="0">
            <a:spAutoFit/>
          </a:bodyPr>
          <a:lstStyle/>
          <a:p>
            <a:pPr algn="ctr"/>
            <a:r>
              <a:rPr kumimoji="1" lang="ja-JP" altLang="en-US" sz="1800" dirty="0">
                <a:solidFill>
                  <a:srgbClr val="0000CC"/>
                </a:solidFill>
                <a:latin typeface="+mn-ea"/>
                <a:cs typeface="Arial"/>
              </a:rPr>
              <a:t>クライアント</a:t>
            </a:r>
            <a:r>
              <a:rPr kumimoji="1" lang="en-US" altLang="ja-JP" sz="1800" dirty="0">
                <a:solidFill>
                  <a:srgbClr val="0000CC"/>
                </a:solidFill>
                <a:latin typeface="+mn-ea"/>
                <a:cs typeface="Arial"/>
              </a:rPr>
              <a:t>PC</a:t>
            </a:r>
            <a:endParaRPr kumimoji="1" lang="ja-JP" altLang="en-US" sz="1800" dirty="0">
              <a:solidFill>
                <a:srgbClr val="0000CC"/>
              </a:solidFill>
              <a:latin typeface="+mn-ea"/>
              <a:cs typeface="Arial"/>
            </a:endParaRPr>
          </a:p>
        </p:txBody>
      </p:sp>
      <p:sp>
        <p:nvSpPr>
          <p:cNvPr id="21" name="正方形/長方形 20"/>
          <p:cNvSpPr/>
          <p:nvPr/>
        </p:nvSpPr>
        <p:spPr bwMode="auto">
          <a:xfrm>
            <a:off x="6686357" y="2198344"/>
            <a:ext cx="1092670" cy="1052854"/>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2" name="正方形/長方形 21"/>
          <p:cNvSpPr/>
          <p:nvPr/>
        </p:nvSpPr>
        <p:spPr bwMode="auto">
          <a:xfrm>
            <a:off x="6679874" y="3321050"/>
            <a:ext cx="1096748" cy="464457"/>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3" name="正方形/長方形 22"/>
          <p:cNvSpPr/>
          <p:nvPr/>
        </p:nvSpPr>
        <p:spPr bwMode="auto">
          <a:xfrm>
            <a:off x="5497445" y="2198345"/>
            <a:ext cx="1131955" cy="1065555"/>
          </a:xfrm>
          <a:prstGeom prst="rect">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アプリケーション</a:t>
            </a:r>
          </a:p>
        </p:txBody>
      </p:sp>
      <p:sp>
        <p:nvSpPr>
          <p:cNvPr id="24" name="正方形/長方形 23"/>
          <p:cNvSpPr/>
          <p:nvPr/>
        </p:nvSpPr>
        <p:spPr bwMode="auto">
          <a:xfrm>
            <a:off x="5497444" y="3321050"/>
            <a:ext cx="1131956" cy="457200"/>
          </a:xfrm>
          <a:prstGeom prst="rect">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400" dirty="0">
                <a:solidFill>
                  <a:schemeClr val="bg1"/>
                </a:solidFill>
                <a:latin typeface="+mn-ea"/>
                <a:cs typeface="Arial"/>
              </a:rPr>
              <a:t>ＯＳ</a:t>
            </a:r>
          </a:p>
        </p:txBody>
      </p:sp>
      <p:sp>
        <p:nvSpPr>
          <p:cNvPr id="25" name="正方形/長方形 24"/>
          <p:cNvSpPr/>
          <p:nvPr/>
        </p:nvSpPr>
        <p:spPr bwMode="auto">
          <a:xfrm>
            <a:off x="6679874" y="3836646"/>
            <a:ext cx="1096748" cy="289947"/>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6" name="正方形/長方形 25"/>
          <p:cNvSpPr/>
          <p:nvPr/>
        </p:nvSpPr>
        <p:spPr bwMode="auto">
          <a:xfrm>
            <a:off x="5501665" y="3836646"/>
            <a:ext cx="1127735" cy="285416"/>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7" name="正方形/長方形 26"/>
          <p:cNvSpPr/>
          <p:nvPr/>
        </p:nvSpPr>
        <p:spPr bwMode="auto">
          <a:xfrm>
            <a:off x="1371067" y="3829050"/>
            <a:ext cx="1079878" cy="297543"/>
          </a:xfrm>
          <a:prstGeom prst="rect">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lnSpc>
                <a:spcPts val="1400"/>
              </a:lnSpc>
              <a:spcBef>
                <a:spcPts val="0"/>
              </a:spcBef>
            </a:pPr>
            <a:r>
              <a:rPr lang="ja-JP" altLang="en-US" sz="1000" dirty="0">
                <a:solidFill>
                  <a:schemeClr val="bg1"/>
                </a:solidFill>
                <a:latin typeface="+mn-ea"/>
                <a:cs typeface="Arial"/>
              </a:rPr>
              <a:t>仮想マシン</a:t>
            </a:r>
          </a:p>
        </p:txBody>
      </p:sp>
      <p:sp>
        <p:nvSpPr>
          <p:cNvPr id="28" name="フローチャート: 磁気ディスク 27"/>
          <p:cNvSpPr/>
          <p:nvPr/>
        </p:nvSpPr>
        <p:spPr>
          <a:xfrm>
            <a:off x="2542235"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9" name="正方形/長方形 28"/>
          <p:cNvSpPr/>
          <p:nvPr/>
        </p:nvSpPr>
        <p:spPr>
          <a:xfrm>
            <a:off x="1914510"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0" name="正方形/長方形 29"/>
          <p:cNvSpPr/>
          <p:nvPr/>
        </p:nvSpPr>
        <p:spPr>
          <a:xfrm>
            <a:off x="1914510"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
        <p:nvSpPr>
          <p:cNvPr id="31" name="フローチャート: 磁気ディスク 30"/>
          <p:cNvSpPr/>
          <p:nvPr/>
        </p:nvSpPr>
        <p:spPr>
          <a:xfrm>
            <a:off x="6654676" y="5507978"/>
            <a:ext cx="595450" cy="481995"/>
          </a:xfrm>
          <a:prstGeom prst="flowChartMagneticDisk">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 name="正方形/長方形 31"/>
          <p:cNvSpPr/>
          <p:nvPr/>
        </p:nvSpPr>
        <p:spPr>
          <a:xfrm>
            <a:off x="6026951" y="5764350"/>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a:solidFill>
                  <a:srgbClr val="FFFFFF"/>
                </a:solidFill>
                <a:latin typeface="ＭＳ Ｐゴシック"/>
                <a:ea typeface="ＭＳ Ｐゴシック"/>
                <a:cs typeface="ＭＳ Ｐゴシック"/>
              </a:rPr>
              <a:t>CPU</a:t>
            </a:r>
            <a:endParaRPr kumimoji="1" lang="ja-JP" altLang="en-US" sz="800" dirty="0">
              <a:solidFill>
                <a:srgbClr val="FFFFFF"/>
              </a:solidFill>
              <a:latin typeface="ＭＳ Ｐゴシック"/>
              <a:ea typeface="ＭＳ Ｐゴシック"/>
              <a:cs typeface="ＭＳ Ｐゴシック"/>
            </a:endParaRPr>
          </a:p>
        </p:txBody>
      </p:sp>
      <p:sp>
        <p:nvSpPr>
          <p:cNvPr id="33" name="正方形/長方形 32"/>
          <p:cNvSpPr/>
          <p:nvPr/>
        </p:nvSpPr>
        <p:spPr>
          <a:xfrm>
            <a:off x="6026951" y="5507977"/>
            <a:ext cx="557876" cy="225623"/>
          </a:xfrm>
          <a:prstGeom prst="rect">
            <a:avLst/>
          </a:prstGeom>
          <a:solidFill>
            <a:srgbClr val="3366FF"/>
          </a:solidFill>
          <a:ln w="12700" cmpd="sng">
            <a:solidFill>
              <a:srgbClr val="FFFF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ＭＳ Ｐゴシック"/>
                <a:ea typeface="ＭＳ Ｐゴシック"/>
                <a:cs typeface="ＭＳ Ｐゴシック"/>
              </a:rPr>
              <a:t>メモリ</a:t>
            </a:r>
          </a:p>
        </p:txBody>
      </p:sp>
    </p:spTree>
    <p:extLst>
      <p:ext uri="{BB962C8B-B14F-4D97-AF65-F5344CB8AC3E}">
        <p14:creationId xmlns:p14="http://schemas.microsoft.com/office/powerpoint/2010/main" val="2154660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ストレージ仮想化</a:t>
            </a:r>
          </a:p>
        </p:txBody>
      </p:sp>
      <p:sp>
        <p:nvSpPr>
          <p:cNvPr id="5" name="AutoShape 3"/>
          <p:cNvSpPr>
            <a:spLocks noChangeArrowheads="1"/>
          </p:cNvSpPr>
          <p:nvPr/>
        </p:nvSpPr>
        <p:spPr bwMode="auto">
          <a:xfrm>
            <a:off x="457200"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 name="AutoShape 5"/>
          <p:cNvSpPr>
            <a:spLocks noChangeArrowheads="1"/>
          </p:cNvSpPr>
          <p:nvPr/>
        </p:nvSpPr>
        <p:spPr bwMode="auto">
          <a:xfrm>
            <a:off x="599165"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7" name="AutoShape 6"/>
          <p:cNvSpPr>
            <a:spLocks noChangeArrowheads="1"/>
          </p:cNvSpPr>
          <p:nvPr/>
        </p:nvSpPr>
        <p:spPr bwMode="auto">
          <a:xfrm>
            <a:off x="599165"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8" name="Text Box 7"/>
          <p:cNvSpPr txBox="1">
            <a:spLocks noChangeArrowheads="1"/>
          </p:cNvSpPr>
          <p:nvPr/>
        </p:nvSpPr>
        <p:spPr bwMode="auto">
          <a:xfrm>
            <a:off x="599165"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9" name="Text Box 8"/>
          <p:cNvSpPr txBox="1">
            <a:spLocks noChangeArrowheads="1"/>
          </p:cNvSpPr>
          <p:nvPr/>
        </p:nvSpPr>
        <p:spPr bwMode="auto">
          <a:xfrm>
            <a:off x="605515"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 name="AutoShape 9"/>
          <p:cNvSpPr>
            <a:spLocks noChangeArrowheads="1"/>
          </p:cNvSpPr>
          <p:nvPr/>
        </p:nvSpPr>
        <p:spPr bwMode="auto">
          <a:xfrm>
            <a:off x="1360750"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 name="AutoShape 10"/>
          <p:cNvSpPr>
            <a:spLocks noChangeArrowheads="1"/>
          </p:cNvSpPr>
          <p:nvPr/>
        </p:nvSpPr>
        <p:spPr bwMode="auto">
          <a:xfrm>
            <a:off x="1360750"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 name="Text Box 11"/>
          <p:cNvSpPr txBox="1">
            <a:spLocks noChangeArrowheads="1"/>
          </p:cNvSpPr>
          <p:nvPr/>
        </p:nvSpPr>
        <p:spPr bwMode="auto">
          <a:xfrm>
            <a:off x="1366350"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3" name="Text Box 12"/>
          <p:cNvSpPr txBox="1">
            <a:spLocks noChangeArrowheads="1"/>
          </p:cNvSpPr>
          <p:nvPr/>
        </p:nvSpPr>
        <p:spPr bwMode="auto">
          <a:xfrm>
            <a:off x="1367100"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4" name="AutoShape 13"/>
          <p:cNvSpPr>
            <a:spLocks noChangeArrowheads="1"/>
          </p:cNvSpPr>
          <p:nvPr/>
        </p:nvSpPr>
        <p:spPr bwMode="auto">
          <a:xfrm>
            <a:off x="2114551"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5" name="AutoShape 14"/>
          <p:cNvSpPr>
            <a:spLocks noChangeArrowheads="1"/>
          </p:cNvSpPr>
          <p:nvPr/>
        </p:nvSpPr>
        <p:spPr bwMode="auto">
          <a:xfrm>
            <a:off x="2114551"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6" name="Text Box 15"/>
          <p:cNvSpPr txBox="1">
            <a:spLocks noChangeArrowheads="1"/>
          </p:cNvSpPr>
          <p:nvPr/>
        </p:nvSpPr>
        <p:spPr bwMode="auto">
          <a:xfrm>
            <a:off x="2114550"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7" name="Text Box 16"/>
          <p:cNvSpPr txBox="1">
            <a:spLocks noChangeArrowheads="1"/>
          </p:cNvSpPr>
          <p:nvPr/>
        </p:nvSpPr>
        <p:spPr bwMode="auto">
          <a:xfrm>
            <a:off x="2120901"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9" name="Text Box 18"/>
          <p:cNvSpPr txBox="1">
            <a:spLocks noChangeArrowheads="1"/>
          </p:cNvSpPr>
          <p:nvPr/>
        </p:nvSpPr>
        <p:spPr bwMode="auto">
          <a:xfrm>
            <a:off x="599165"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0" name="Text Box 19"/>
          <p:cNvSpPr txBox="1">
            <a:spLocks noChangeArrowheads="1"/>
          </p:cNvSpPr>
          <p:nvPr/>
        </p:nvSpPr>
        <p:spPr bwMode="auto">
          <a:xfrm>
            <a:off x="1360750"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1" name="Text Box 20"/>
          <p:cNvSpPr txBox="1">
            <a:spLocks noChangeArrowheads="1"/>
          </p:cNvSpPr>
          <p:nvPr/>
        </p:nvSpPr>
        <p:spPr bwMode="auto">
          <a:xfrm>
            <a:off x="2133601"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27" name="Text Box 26"/>
          <p:cNvSpPr txBox="1">
            <a:spLocks noChangeArrowheads="1"/>
          </p:cNvSpPr>
          <p:nvPr/>
        </p:nvSpPr>
        <p:spPr bwMode="auto">
          <a:xfrm>
            <a:off x="457200"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29" name="Rectangle 28"/>
          <p:cNvSpPr>
            <a:spLocks noChangeArrowheads="1"/>
          </p:cNvSpPr>
          <p:nvPr/>
        </p:nvSpPr>
        <p:spPr bwMode="auto">
          <a:xfrm>
            <a:off x="457200" y="96254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ブロック仮想化</a:t>
            </a:r>
          </a:p>
        </p:txBody>
      </p:sp>
      <p:sp>
        <p:nvSpPr>
          <p:cNvPr id="61" name="AutoShape 3"/>
          <p:cNvSpPr>
            <a:spLocks noChangeArrowheads="1"/>
          </p:cNvSpPr>
          <p:nvPr/>
        </p:nvSpPr>
        <p:spPr bwMode="auto">
          <a:xfrm>
            <a:off x="457200" y="3793093"/>
            <a:ext cx="2473834" cy="2049463"/>
          </a:xfrm>
          <a:prstGeom prst="roundRect">
            <a:avLst>
              <a:gd name="adj" fmla="val 0"/>
            </a:avLst>
          </a:prstGeom>
          <a:solidFill>
            <a:srgbClr val="CCFFCC"/>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62" name="AutoShape 5"/>
          <p:cNvSpPr>
            <a:spLocks noChangeArrowheads="1"/>
          </p:cNvSpPr>
          <p:nvPr/>
        </p:nvSpPr>
        <p:spPr bwMode="auto">
          <a:xfrm>
            <a:off x="596901" y="4548030"/>
            <a:ext cx="2205793" cy="913526"/>
          </a:xfrm>
          <a:prstGeom prst="can">
            <a:avLst>
              <a:gd name="adj" fmla="val 34502"/>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3" name="AutoShape 6"/>
          <p:cNvSpPr>
            <a:spLocks noChangeArrowheads="1"/>
          </p:cNvSpPr>
          <p:nvPr/>
        </p:nvSpPr>
        <p:spPr bwMode="auto">
          <a:xfrm>
            <a:off x="599165"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64" name="Text Box 7"/>
          <p:cNvSpPr txBox="1">
            <a:spLocks noChangeArrowheads="1"/>
          </p:cNvSpPr>
          <p:nvPr/>
        </p:nvSpPr>
        <p:spPr bwMode="auto">
          <a:xfrm>
            <a:off x="599166"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65" name="Text Box 8"/>
          <p:cNvSpPr txBox="1">
            <a:spLocks noChangeArrowheads="1"/>
          </p:cNvSpPr>
          <p:nvPr/>
        </p:nvSpPr>
        <p:spPr bwMode="auto">
          <a:xfrm>
            <a:off x="599165"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75" name="Text Box 19"/>
          <p:cNvSpPr txBox="1">
            <a:spLocks noChangeArrowheads="1"/>
          </p:cNvSpPr>
          <p:nvPr/>
        </p:nvSpPr>
        <p:spPr bwMode="auto">
          <a:xfrm>
            <a:off x="1360750"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77" name="Text Box 26"/>
          <p:cNvSpPr txBox="1">
            <a:spLocks noChangeArrowheads="1"/>
          </p:cNvSpPr>
          <p:nvPr/>
        </p:nvSpPr>
        <p:spPr bwMode="auto">
          <a:xfrm>
            <a:off x="343001" y="5501800"/>
            <a:ext cx="273474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78" name="Text Box 15"/>
          <p:cNvSpPr txBox="1">
            <a:spLocks noChangeArrowheads="1"/>
          </p:cNvSpPr>
          <p:nvPr/>
        </p:nvSpPr>
        <p:spPr bwMode="auto">
          <a:xfrm>
            <a:off x="601430"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79" name="Text Box 15"/>
          <p:cNvSpPr txBox="1">
            <a:spLocks noChangeArrowheads="1"/>
          </p:cNvSpPr>
          <p:nvPr/>
        </p:nvSpPr>
        <p:spPr bwMode="auto">
          <a:xfrm>
            <a:off x="1363015"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80" name="Text Box 15"/>
          <p:cNvSpPr txBox="1">
            <a:spLocks noChangeArrowheads="1"/>
          </p:cNvSpPr>
          <p:nvPr/>
        </p:nvSpPr>
        <p:spPr bwMode="auto">
          <a:xfrm>
            <a:off x="2133601"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81" name="Text Box 7"/>
          <p:cNvSpPr txBox="1">
            <a:spLocks noChangeArrowheads="1"/>
          </p:cNvSpPr>
          <p:nvPr/>
        </p:nvSpPr>
        <p:spPr bwMode="auto">
          <a:xfrm>
            <a:off x="596900"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20TB</a:t>
            </a:r>
            <a:endParaRPr lang="ja-JP" altLang="en-US" sz="1200" dirty="0">
              <a:solidFill>
                <a:schemeClr val="bg1"/>
              </a:solidFill>
              <a:latin typeface="メイリオ"/>
              <a:ea typeface="メイリオ"/>
              <a:cs typeface="メイリオ"/>
            </a:endParaRPr>
          </a:p>
        </p:txBody>
      </p:sp>
      <p:sp>
        <p:nvSpPr>
          <p:cNvPr id="82" name="Text Box 29"/>
          <p:cNvSpPr txBox="1">
            <a:spLocks noChangeArrowheads="1"/>
          </p:cNvSpPr>
          <p:nvPr/>
        </p:nvSpPr>
        <p:spPr bwMode="auto">
          <a:xfrm>
            <a:off x="457200"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ボリュームの仮想化</a:t>
            </a:r>
          </a:p>
        </p:txBody>
      </p:sp>
      <p:sp>
        <p:nvSpPr>
          <p:cNvPr id="184" name="上矢印 183"/>
          <p:cNvSpPr/>
          <p:nvPr/>
        </p:nvSpPr>
        <p:spPr>
          <a:xfrm>
            <a:off x="1316824"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nvGrpSpPr>
          <p:cNvPr id="3" name="図形グループ 2"/>
          <p:cNvGrpSpPr/>
          <p:nvPr/>
        </p:nvGrpSpPr>
        <p:grpSpPr>
          <a:xfrm>
            <a:off x="3077742" y="962540"/>
            <a:ext cx="2947958" cy="5444670"/>
            <a:chOff x="3077742" y="962540"/>
            <a:chExt cx="2947958" cy="5444670"/>
          </a:xfrm>
        </p:grpSpPr>
        <p:sp>
          <p:nvSpPr>
            <p:cNvPr id="83" name="AutoShape 3"/>
            <p:cNvSpPr>
              <a:spLocks noChangeArrowheads="1"/>
            </p:cNvSpPr>
            <p:nvPr/>
          </p:nvSpPr>
          <p:spPr bwMode="auto">
            <a:xfrm>
              <a:off x="3335083" y="1485900"/>
              <a:ext cx="2473834" cy="2086490"/>
            </a:xfrm>
            <a:prstGeom prst="roundRect">
              <a:avLst>
                <a:gd name="adj" fmla="val 0"/>
              </a:avLst>
            </a:prstGeom>
            <a:solidFill>
              <a:schemeClr val="accent6">
                <a:lumMod val="60000"/>
                <a:lumOff val="4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96" name="Text Box 18"/>
            <p:cNvSpPr txBox="1">
              <a:spLocks noChangeArrowheads="1"/>
            </p:cNvSpPr>
            <p:nvPr/>
          </p:nvSpPr>
          <p:spPr bwMode="auto">
            <a:xfrm>
              <a:off x="3477048"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7" name="Text Box 19"/>
            <p:cNvSpPr txBox="1">
              <a:spLocks noChangeArrowheads="1"/>
            </p:cNvSpPr>
            <p:nvPr/>
          </p:nvSpPr>
          <p:spPr bwMode="auto">
            <a:xfrm>
              <a:off x="4238633"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8" name="Text Box 20"/>
            <p:cNvSpPr txBox="1">
              <a:spLocks noChangeArrowheads="1"/>
            </p:cNvSpPr>
            <p:nvPr/>
          </p:nvSpPr>
          <p:spPr bwMode="auto">
            <a:xfrm>
              <a:off x="5011484" y="1587876"/>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a:solidFill>
                    <a:srgbClr val="0000FF"/>
                  </a:solidFill>
                  <a:latin typeface="メイリオ"/>
                  <a:ea typeface="メイリオ"/>
                  <a:cs typeface="メイリオ"/>
                </a:rPr>
                <a:t>10TB</a:t>
              </a:r>
              <a:endParaRPr lang="ja-JP" altLang="en-US" sz="1200">
                <a:solidFill>
                  <a:srgbClr val="0000FF"/>
                </a:solidFill>
                <a:latin typeface="メイリオ"/>
                <a:ea typeface="メイリオ"/>
                <a:cs typeface="メイリオ"/>
              </a:endParaRPr>
            </a:p>
          </p:txBody>
        </p:sp>
        <p:sp>
          <p:nvSpPr>
            <p:cNvPr id="99" name="Text Box 26"/>
            <p:cNvSpPr txBox="1">
              <a:spLocks noChangeArrowheads="1"/>
            </p:cNvSpPr>
            <p:nvPr/>
          </p:nvSpPr>
          <p:spPr bwMode="auto">
            <a:xfrm>
              <a:off x="3335083" y="3231633"/>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00" name="Rectangle 28"/>
            <p:cNvSpPr>
              <a:spLocks noChangeArrowheads="1"/>
            </p:cNvSpPr>
            <p:nvPr/>
          </p:nvSpPr>
          <p:spPr bwMode="auto">
            <a:xfrm>
              <a:off x="3077742" y="962540"/>
              <a:ext cx="2947958"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シンプロビジョニング</a:t>
              </a:r>
            </a:p>
          </p:txBody>
        </p:sp>
        <p:sp>
          <p:nvSpPr>
            <p:cNvPr id="101" name="AutoShape 3"/>
            <p:cNvSpPr>
              <a:spLocks noChangeArrowheads="1"/>
            </p:cNvSpPr>
            <p:nvPr/>
          </p:nvSpPr>
          <p:spPr bwMode="auto">
            <a:xfrm>
              <a:off x="3335083" y="3793093"/>
              <a:ext cx="2473834" cy="2049463"/>
            </a:xfrm>
            <a:prstGeom prst="roundRect">
              <a:avLst>
                <a:gd name="adj" fmla="val 0"/>
              </a:avLst>
            </a:prstGeom>
            <a:solidFill>
              <a:schemeClr val="accent5">
                <a:lumMod val="20000"/>
                <a:lumOff val="8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02" name="AutoShape 5"/>
            <p:cNvSpPr>
              <a:spLocks noChangeArrowheads="1"/>
            </p:cNvSpPr>
            <p:nvPr/>
          </p:nvSpPr>
          <p:spPr bwMode="auto">
            <a:xfrm>
              <a:off x="3474783" y="4548030"/>
              <a:ext cx="2216675" cy="913526"/>
            </a:xfrm>
            <a:prstGeom prst="can">
              <a:avLst>
                <a:gd name="adj" fmla="val 33564"/>
              </a:avLst>
            </a:prstGeom>
            <a:solidFill>
              <a:srgbClr val="BFBFBF"/>
            </a:solidFill>
            <a:ln w="12700" cmpd="sng">
              <a:solidFill>
                <a:schemeClr val="tx1">
                  <a:lumMod val="65000"/>
                  <a:lumOff val="35000"/>
                </a:schemeClr>
              </a:solidFill>
              <a:prstDash val="sysDash"/>
              <a:round/>
              <a:headEnd/>
              <a:tailEnd/>
            </a:ln>
            <a:effectLst/>
          </p:spPr>
          <p:txBody>
            <a:bodyPr wrap="none" anchor="ctr"/>
            <a:lstStyle/>
            <a:p>
              <a:endParaRPr lang="ja-JP" altLang="en-US" sz="800">
                <a:latin typeface="メイリオ"/>
                <a:ea typeface="メイリオ"/>
                <a:cs typeface="メイリオ"/>
              </a:endParaRPr>
            </a:p>
          </p:txBody>
        </p:sp>
        <p:sp>
          <p:nvSpPr>
            <p:cNvPr id="103" name="AutoShape 6"/>
            <p:cNvSpPr>
              <a:spLocks noChangeArrowheads="1"/>
            </p:cNvSpPr>
            <p:nvPr/>
          </p:nvSpPr>
          <p:spPr bwMode="auto">
            <a:xfrm>
              <a:off x="3477048" y="4166157"/>
              <a:ext cx="2205794" cy="674688"/>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04" name="Text Box 7"/>
            <p:cNvSpPr txBox="1">
              <a:spLocks noChangeArrowheads="1"/>
            </p:cNvSpPr>
            <p:nvPr/>
          </p:nvSpPr>
          <p:spPr bwMode="auto">
            <a:xfrm>
              <a:off x="3477049" y="4548030"/>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10TB</a:t>
              </a:r>
              <a:endParaRPr lang="ja-JP" altLang="en-US" sz="1200" dirty="0">
                <a:solidFill>
                  <a:schemeClr val="bg1"/>
                </a:solidFill>
                <a:latin typeface="メイリオ"/>
                <a:ea typeface="メイリオ"/>
                <a:cs typeface="メイリオ"/>
              </a:endParaRPr>
            </a:p>
          </p:txBody>
        </p:sp>
        <p:sp>
          <p:nvSpPr>
            <p:cNvPr id="105" name="Text Box 8"/>
            <p:cNvSpPr txBox="1">
              <a:spLocks noChangeArrowheads="1"/>
            </p:cNvSpPr>
            <p:nvPr/>
          </p:nvSpPr>
          <p:spPr bwMode="auto">
            <a:xfrm>
              <a:off x="3477048" y="4233964"/>
              <a:ext cx="220579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06" name="Text Box 19"/>
            <p:cNvSpPr txBox="1">
              <a:spLocks noChangeArrowheads="1"/>
            </p:cNvSpPr>
            <p:nvPr/>
          </p:nvSpPr>
          <p:spPr bwMode="auto">
            <a:xfrm>
              <a:off x="4238633" y="385804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en-US" altLang="ja-JP" sz="1200" dirty="0">
                  <a:solidFill>
                    <a:srgbClr val="0000FF"/>
                  </a:solidFill>
                  <a:latin typeface="メイリオ"/>
                  <a:ea typeface="メイリオ"/>
                  <a:cs typeface="メイリオ"/>
                </a:rPr>
                <a:t>30TB</a:t>
              </a:r>
              <a:endParaRPr lang="ja-JP" altLang="en-US" sz="1200" dirty="0">
                <a:solidFill>
                  <a:srgbClr val="0000FF"/>
                </a:solidFill>
                <a:latin typeface="メイリオ"/>
                <a:ea typeface="メイリオ"/>
                <a:cs typeface="メイリオ"/>
              </a:endParaRPr>
            </a:p>
          </p:txBody>
        </p:sp>
        <p:sp>
          <p:nvSpPr>
            <p:cNvPr id="107" name="Text Box 26"/>
            <p:cNvSpPr txBox="1">
              <a:spLocks noChangeArrowheads="1"/>
            </p:cNvSpPr>
            <p:nvPr/>
          </p:nvSpPr>
          <p:spPr bwMode="auto">
            <a:xfrm>
              <a:off x="3149600" y="5501800"/>
              <a:ext cx="2876100"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11" name="Text Box 7"/>
            <p:cNvSpPr txBox="1">
              <a:spLocks noChangeArrowheads="1"/>
            </p:cNvSpPr>
            <p:nvPr/>
          </p:nvSpPr>
          <p:spPr bwMode="auto">
            <a:xfrm>
              <a:off x="3474783" y="4980544"/>
              <a:ext cx="220579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endParaRPr lang="ja-JP" altLang="en-US" sz="1200" dirty="0">
                <a:solidFill>
                  <a:schemeClr val="bg1"/>
                </a:solidFill>
                <a:latin typeface="メイリオ"/>
                <a:ea typeface="メイリオ"/>
                <a:cs typeface="メイリオ"/>
              </a:endParaRPr>
            </a:p>
          </p:txBody>
        </p:sp>
        <p:sp>
          <p:nvSpPr>
            <p:cNvPr id="112" name="Text Box 29"/>
            <p:cNvSpPr txBox="1">
              <a:spLocks noChangeArrowheads="1"/>
            </p:cNvSpPr>
            <p:nvPr/>
          </p:nvSpPr>
          <p:spPr bwMode="auto">
            <a:xfrm>
              <a:off x="3335083" y="6007100"/>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容量の仮想化</a:t>
              </a:r>
            </a:p>
          </p:txBody>
        </p:sp>
        <p:sp>
          <p:nvSpPr>
            <p:cNvPr id="113" name="Text Box 7"/>
            <p:cNvSpPr txBox="1">
              <a:spLocks noChangeArrowheads="1"/>
            </p:cNvSpPr>
            <p:nvPr/>
          </p:nvSpPr>
          <p:spPr bwMode="auto">
            <a:xfrm>
              <a:off x="3469103" y="4980544"/>
              <a:ext cx="2205794" cy="4616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1200" dirty="0">
                  <a:solidFill>
                    <a:schemeClr val="bg1"/>
                  </a:solidFill>
                  <a:latin typeface="メイリオ"/>
                  <a:ea typeface="メイリオ"/>
                  <a:cs typeface="メイリオ"/>
                </a:rPr>
                <a:t>未使用領域</a:t>
              </a:r>
              <a:endParaRPr lang="en-US" altLang="ja-JP" sz="1200" dirty="0">
                <a:solidFill>
                  <a:schemeClr val="bg1"/>
                </a:solidFill>
                <a:latin typeface="メイリオ"/>
                <a:ea typeface="メイリオ"/>
                <a:cs typeface="メイリオ"/>
              </a:endParaRPr>
            </a:p>
            <a:p>
              <a:pPr algn="ctr"/>
              <a:r>
                <a:rPr lang="en-US" altLang="ja-JP" sz="1200" dirty="0">
                  <a:solidFill>
                    <a:schemeClr val="bg1"/>
                  </a:solidFill>
                  <a:latin typeface="メイリオ"/>
                  <a:ea typeface="メイリオ"/>
                  <a:cs typeface="メイリオ"/>
                </a:rPr>
                <a:t>0TB</a:t>
              </a:r>
              <a:endParaRPr lang="ja-JP" altLang="en-US" sz="1200" dirty="0">
                <a:solidFill>
                  <a:schemeClr val="bg1"/>
                </a:solidFill>
                <a:latin typeface="メイリオ"/>
                <a:ea typeface="メイリオ"/>
                <a:cs typeface="メイリオ"/>
              </a:endParaRPr>
            </a:p>
          </p:txBody>
        </p:sp>
        <p:sp>
          <p:nvSpPr>
            <p:cNvPr id="114" name="四角形吹き出し 113"/>
            <p:cNvSpPr/>
            <p:nvPr/>
          </p:nvSpPr>
          <p:spPr>
            <a:xfrm>
              <a:off x="3149600" y="4889500"/>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必要な時に</a:t>
              </a:r>
              <a:endParaRPr kumimoji="1" lang="en-US" altLang="ja-JP" sz="1000" dirty="0">
                <a:solidFill>
                  <a:srgbClr val="FFFFFF"/>
                </a:solidFill>
                <a:latin typeface="メイリオ"/>
                <a:ea typeface="メイリオ"/>
                <a:cs typeface="メイリオ"/>
              </a:endParaRPr>
            </a:p>
            <a:p>
              <a:pPr algn="ctr"/>
              <a:r>
                <a:rPr kumimoji="1" lang="ja-JP" altLang="en-US" sz="1000" dirty="0">
                  <a:solidFill>
                    <a:srgbClr val="FFFFFF"/>
                  </a:solidFill>
                  <a:latin typeface="メイリオ"/>
                  <a:ea typeface="メイリオ"/>
                  <a:cs typeface="メイリオ"/>
                </a:rPr>
                <a:t>追加</a:t>
              </a:r>
            </a:p>
          </p:txBody>
        </p:sp>
        <p:sp>
          <p:nvSpPr>
            <p:cNvPr id="115" name="AutoShape 5"/>
            <p:cNvSpPr>
              <a:spLocks noChangeArrowheads="1"/>
            </p:cNvSpPr>
            <p:nvPr/>
          </p:nvSpPr>
          <p:spPr bwMode="auto">
            <a:xfrm>
              <a:off x="3469103" y="2230953"/>
              <a:ext cx="692674" cy="960436"/>
            </a:xfrm>
            <a:prstGeom prst="can">
              <a:avLst>
                <a:gd name="adj" fmla="val 31883"/>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16" name="AutoShape 6"/>
            <p:cNvSpPr>
              <a:spLocks noChangeArrowheads="1"/>
            </p:cNvSpPr>
            <p:nvPr/>
          </p:nvSpPr>
          <p:spPr bwMode="auto">
            <a:xfrm>
              <a:off x="3469103" y="1895990"/>
              <a:ext cx="692674" cy="533400"/>
            </a:xfrm>
            <a:prstGeom prst="can">
              <a:avLst>
                <a:gd name="adj" fmla="val 49403"/>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17" name="Text Box 7"/>
            <p:cNvSpPr txBox="1">
              <a:spLocks noChangeArrowheads="1"/>
            </p:cNvSpPr>
            <p:nvPr/>
          </p:nvSpPr>
          <p:spPr bwMode="auto">
            <a:xfrm>
              <a:off x="3469103" y="21547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2TB</a:t>
              </a:r>
              <a:endParaRPr lang="ja-JP" altLang="en-US" sz="1200" dirty="0">
                <a:solidFill>
                  <a:schemeClr val="bg1"/>
                </a:solidFill>
                <a:latin typeface="メイリオ"/>
                <a:ea typeface="メイリオ"/>
                <a:cs typeface="メイリオ"/>
              </a:endParaRPr>
            </a:p>
          </p:txBody>
        </p:sp>
        <p:sp>
          <p:nvSpPr>
            <p:cNvPr id="118" name="Text Box 8"/>
            <p:cNvSpPr txBox="1">
              <a:spLocks noChangeArrowheads="1"/>
            </p:cNvSpPr>
            <p:nvPr/>
          </p:nvSpPr>
          <p:spPr bwMode="auto">
            <a:xfrm>
              <a:off x="3475453"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19" name="AutoShape 9"/>
            <p:cNvSpPr>
              <a:spLocks noChangeArrowheads="1"/>
            </p:cNvSpPr>
            <p:nvPr/>
          </p:nvSpPr>
          <p:spPr bwMode="auto">
            <a:xfrm>
              <a:off x="4230688" y="2329218"/>
              <a:ext cx="692674" cy="862171"/>
            </a:xfrm>
            <a:prstGeom prst="can">
              <a:avLst>
                <a:gd name="adj" fmla="val 30966"/>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0" name="AutoShape 10"/>
            <p:cNvSpPr>
              <a:spLocks noChangeArrowheads="1"/>
            </p:cNvSpPr>
            <p:nvPr/>
          </p:nvSpPr>
          <p:spPr bwMode="auto">
            <a:xfrm>
              <a:off x="4230688" y="1895990"/>
              <a:ext cx="692674" cy="631310"/>
            </a:xfrm>
            <a:prstGeom prst="can">
              <a:avLst>
                <a:gd name="adj" fmla="val 38889"/>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1" name="Text Box 11"/>
            <p:cNvSpPr txBox="1">
              <a:spLocks noChangeArrowheads="1"/>
            </p:cNvSpPr>
            <p:nvPr/>
          </p:nvSpPr>
          <p:spPr bwMode="auto">
            <a:xfrm>
              <a:off x="4236288" y="2154752"/>
              <a:ext cx="658551"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3TB</a:t>
              </a:r>
              <a:endParaRPr lang="ja-JP" altLang="en-US" sz="1200" dirty="0">
                <a:solidFill>
                  <a:schemeClr val="bg1"/>
                </a:solidFill>
                <a:latin typeface="メイリオ"/>
                <a:ea typeface="メイリオ"/>
                <a:cs typeface="メイリオ"/>
              </a:endParaRPr>
            </a:p>
          </p:txBody>
        </p:sp>
        <p:sp>
          <p:nvSpPr>
            <p:cNvPr id="122" name="Text Box 12"/>
            <p:cNvSpPr txBox="1">
              <a:spLocks noChangeArrowheads="1"/>
            </p:cNvSpPr>
            <p:nvPr/>
          </p:nvSpPr>
          <p:spPr bwMode="auto">
            <a:xfrm>
              <a:off x="4237038"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dirty="0">
                  <a:solidFill>
                    <a:schemeClr val="bg1"/>
                  </a:solidFill>
                  <a:latin typeface="メイリオ"/>
                  <a:ea typeface="メイリオ"/>
                  <a:cs typeface="メイリオ"/>
                </a:rPr>
                <a:t>実データ</a:t>
              </a:r>
            </a:p>
          </p:txBody>
        </p:sp>
        <p:sp>
          <p:nvSpPr>
            <p:cNvPr id="123" name="AutoShape 13"/>
            <p:cNvSpPr>
              <a:spLocks noChangeArrowheads="1"/>
            </p:cNvSpPr>
            <p:nvPr/>
          </p:nvSpPr>
          <p:spPr bwMode="auto">
            <a:xfrm>
              <a:off x="4984489" y="2400974"/>
              <a:ext cx="692674" cy="790416"/>
            </a:xfrm>
            <a:prstGeom prst="can">
              <a:avLst>
                <a:gd name="adj" fmla="val 33717"/>
              </a:avLst>
            </a:prstGeom>
            <a:solidFill>
              <a:schemeClr val="tx2">
                <a:lumMod val="40000"/>
                <a:lumOff val="6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24" name="AutoShape 14"/>
            <p:cNvSpPr>
              <a:spLocks noChangeArrowheads="1"/>
            </p:cNvSpPr>
            <p:nvPr/>
          </p:nvSpPr>
          <p:spPr bwMode="auto">
            <a:xfrm>
              <a:off x="4984489" y="1895990"/>
              <a:ext cx="692674" cy="721798"/>
            </a:xfrm>
            <a:prstGeom prst="can">
              <a:avLst>
                <a:gd name="adj" fmla="val 35288"/>
              </a:avLst>
            </a:prstGeom>
            <a:solidFill>
              <a:srgbClr val="0000FF"/>
            </a:solidFill>
            <a:ln w="12700" cmpd="sng">
              <a:solidFill>
                <a:schemeClr val="bg1"/>
              </a:solidFill>
              <a:round/>
              <a:headEnd/>
              <a:tailEnd/>
            </a:ln>
            <a:effectLst/>
          </p:spPr>
          <p:txBody>
            <a:bodyPr wrap="none" anchor="ctr"/>
            <a:lstStyle/>
            <a:p>
              <a:endParaRPr lang="ja-JP" altLang="en-US" sz="800">
                <a:latin typeface="メイリオ"/>
                <a:ea typeface="メイリオ"/>
                <a:cs typeface="メイリオ"/>
              </a:endParaRPr>
            </a:p>
          </p:txBody>
        </p:sp>
        <p:sp>
          <p:nvSpPr>
            <p:cNvPr id="125" name="Text Box 15"/>
            <p:cNvSpPr txBox="1">
              <a:spLocks noChangeArrowheads="1"/>
            </p:cNvSpPr>
            <p:nvPr/>
          </p:nvSpPr>
          <p:spPr bwMode="auto">
            <a:xfrm>
              <a:off x="4984488" y="2154752"/>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26" name="Text Box 16"/>
            <p:cNvSpPr txBox="1">
              <a:spLocks noChangeArrowheads="1"/>
            </p:cNvSpPr>
            <p:nvPr/>
          </p:nvSpPr>
          <p:spPr bwMode="auto">
            <a:xfrm>
              <a:off x="4990839" y="1915040"/>
              <a:ext cx="692674"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800">
                  <a:solidFill>
                    <a:schemeClr val="bg1"/>
                  </a:solidFill>
                  <a:latin typeface="メイリオ"/>
                  <a:ea typeface="メイリオ"/>
                  <a:cs typeface="メイリオ"/>
                </a:rPr>
                <a:t>実データ</a:t>
              </a:r>
            </a:p>
          </p:txBody>
        </p:sp>
        <p:sp>
          <p:nvSpPr>
            <p:cNvPr id="127" name="Text Box 15"/>
            <p:cNvSpPr txBox="1">
              <a:spLocks noChangeArrowheads="1"/>
            </p:cNvSpPr>
            <p:nvPr/>
          </p:nvSpPr>
          <p:spPr bwMode="auto">
            <a:xfrm>
              <a:off x="3471368"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8TB</a:t>
              </a:r>
              <a:endParaRPr lang="ja-JP" altLang="en-US" sz="1200" dirty="0">
                <a:solidFill>
                  <a:schemeClr val="bg1"/>
                </a:solidFill>
                <a:latin typeface="メイリオ"/>
                <a:ea typeface="メイリオ"/>
                <a:cs typeface="メイリオ"/>
              </a:endParaRPr>
            </a:p>
          </p:txBody>
        </p:sp>
        <p:sp>
          <p:nvSpPr>
            <p:cNvPr id="128" name="Text Box 15"/>
            <p:cNvSpPr txBox="1">
              <a:spLocks noChangeArrowheads="1"/>
            </p:cNvSpPr>
            <p:nvPr/>
          </p:nvSpPr>
          <p:spPr bwMode="auto">
            <a:xfrm>
              <a:off x="4232953" y="2810390"/>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7TB</a:t>
              </a:r>
              <a:endParaRPr lang="ja-JP" altLang="en-US" sz="1200" dirty="0">
                <a:solidFill>
                  <a:schemeClr val="bg1"/>
                </a:solidFill>
                <a:latin typeface="メイリオ"/>
                <a:ea typeface="メイリオ"/>
                <a:cs typeface="メイリオ"/>
              </a:endParaRPr>
            </a:p>
          </p:txBody>
        </p:sp>
        <p:sp>
          <p:nvSpPr>
            <p:cNvPr id="129" name="Text Box 15"/>
            <p:cNvSpPr txBox="1">
              <a:spLocks noChangeArrowheads="1"/>
            </p:cNvSpPr>
            <p:nvPr/>
          </p:nvSpPr>
          <p:spPr bwMode="auto">
            <a:xfrm>
              <a:off x="4998784" y="2815153"/>
              <a:ext cx="692674" cy="276999"/>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en-US" altLang="ja-JP" sz="1200" dirty="0">
                  <a:solidFill>
                    <a:schemeClr val="bg1"/>
                  </a:solidFill>
                  <a:latin typeface="メイリオ"/>
                  <a:ea typeface="メイリオ"/>
                  <a:cs typeface="メイリオ"/>
                </a:rPr>
                <a:t>5TB</a:t>
              </a:r>
              <a:endParaRPr lang="ja-JP" altLang="en-US" sz="1200" dirty="0">
                <a:solidFill>
                  <a:schemeClr val="bg1"/>
                </a:solidFill>
                <a:latin typeface="メイリオ"/>
                <a:ea typeface="メイリオ"/>
                <a:cs typeface="メイリオ"/>
              </a:endParaRPr>
            </a:p>
          </p:txBody>
        </p:sp>
        <p:sp>
          <p:nvSpPr>
            <p:cNvPr id="185" name="上矢印 184"/>
            <p:cNvSpPr/>
            <p:nvPr/>
          </p:nvSpPr>
          <p:spPr>
            <a:xfrm>
              <a:off x="4194175"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 name="図形グループ 3"/>
          <p:cNvGrpSpPr/>
          <p:nvPr/>
        </p:nvGrpSpPr>
        <p:grpSpPr>
          <a:xfrm>
            <a:off x="5951826" y="960337"/>
            <a:ext cx="3012561" cy="5444670"/>
            <a:chOff x="5951826" y="960337"/>
            <a:chExt cx="3012561" cy="5444670"/>
          </a:xfrm>
        </p:grpSpPr>
        <p:sp>
          <p:nvSpPr>
            <p:cNvPr id="136" name="AutoShape 3"/>
            <p:cNvSpPr>
              <a:spLocks noChangeArrowheads="1"/>
            </p:cNvSpPr>
            <p:nvPr/>
          </p:nvSpPr>
          <p:spPr bwMode="auto">
            <a:xfrm>
              <a:off x="6224333" y="3790890"/>
              <a:ext cx="2473834" cy="2049463"/>
            </a:xfrm>
            <a:prstGeom prst="roundRect">
              <a:avLst>
                <a:gd name="adj" fmla="val 0"/>
              </a:avLst>
            </a:prstGeom>
            <a:solidFill>
              <a:srgbClr val="E6D6AF"/>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5" name="AutoShape 13"/>
            <p:cNvSpPr>
              <a:spLocks noChangeArrowheads="1"/>
            </p:cNvSpPr>
            <p:nvPr/>
          </p:nvSpPr>
          <p:spPr bwMode="auto">
            <a:xfrm>
              <a:off x="6393152" y="4134383"/>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82" name="Rectangle 34"/>
            <p:cNvSpPr>
              <a:spLocks noChangeArrowheads="1"/>
            </p:cNvSpPr>
            <p:nvPr/>
          </p:nvSpPr>
          <p:spPr bwMode="auto">
            <a:xfrm>
              <a:off x="6890790" y="4594445"/>
              <a:ext cx="1154660" cy="663098"/>
            </a:xfrm>
            <a:prstGeom prst="rect">
              <a:avLst/>
            </a:prstGeom>
            <a:solidFill>
              <a:schemeClr val="accent6">
                <a:lumMod val="60000"/>
                <a:lumOff val="40000"/>
              </a:schemeClr>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30" name="AutoShape 3"/>
            <p:cNvSpPr>
              <a:spLocks noChangeArrowheads="1"/>
            </p:cNvSpPr>
            <p:nvPr/>
          </p:nvSpPr>
          <p:spPr bwMode="auto">
            <a:xfrm>
              <a:off x="6224333" y="1483697"/>
              <a:ext cx="2473834" cy="2086490"/>
            </a:xfrm>
            <a:prstGeom prst="roundRect">
              <a:avLst>
                <a:gd name="adj" fmla="val 0"/>
              </a:avLst>
            </a:prstGeom>
            <a:solidFill>
              <a:schemeClr val="accent4">
                <a:lumMod val="40000"/>
                <a:lumOff val="60000"/>
              </a:schemeClr>
            </a:solidFill>
            <a:ln w="38100" algn="ctr">
              <a:noFill/>
              <a:prstDash val="sysDot"/>
              <a:round/>
              <a:headEnd/>
              <a:tailEnd/>
            </a:ln>
            <a:effectLst>
              <a:outerShdw blurRad="50800" dist="38100" dir="2700000" algn="tl" rotWithShape="0">
                <a:prstClr val="black">
                  <a:alpha val="40000"/>
                </a:prstClr>
              </a:outerShdw>
            </a:effectLst>
          </p:spPr>
          <p:txBody>
            <a:bodyPr wrap="none" anchor="ctr"/>
            <a:lstStyle/>
            <a:p>
              <a:endParaRPr lang="ja-JP" altLang="en-US">
                <a:latin typeface="メイリオ"/>
                <a:ea typeface="メイリオ"/>
                <a:cs typeface="メイリオ"/>
              </a:endParaRPr>
            </a:p>
          </p:txBody>
        </p:sp>
        <p:sp>
          <p:nvSpPr>
            <p:cNvPr id="174" name="AutoShape 13"/>
            <p:cNvSpPr>
              <a:spLocks noChangeArrowheads="1"/>
            </p:cNvSpPr>
            <p:nvPr/>
          </p:nvSpPr>
          <p:spPr bwMode="auto">
            <a:xfrm>
              <a:off x="6393152" y="1864875"/>
              <a:ext cx="2141248" cy="1326514"/>
            </a:xfrm>
            <a:prstGeom prst="can">
              <a:avLst>
                <a:gd name="adj" fmla="val 22707"/>
              </a:avLst>
            </a:prstGeom>
            <a:solidFill>
              <a:schemeClr val="accent5">
                <a:lumMod val="60000"/>
                <a:lumOff val="40000"/>
              </a:schemeClr>
            </a:solidFill>
            <a:ln w="12700" cmpd="sng">
              <a:solidFill>
                <a:schemeClr val="bg1"/>
              </a:solidFill>
              <a:round/>
              <a:headEnd/>
              <a:tailEnd/>
            </a:ln>
            <a:effectLst/>
          </p:spPr>
          <p:txBody>
            <a:bodyPr wrap="none" anchor="ctr"/>
            <a:lstStyle/>
            <a:p>
              <a:endParaRPr lang="ja-JP" altLang="en-US" sz="1200">
                <a:latin typeface="メイリオ"/>
                <a:ea typeface="メイリオ"/>
                <a:cs typeface="メイリオ"/>
              </a:endParaRPr>
            </a:p>
          </p:txBody>
        </p:sp>
        <p:sp>
          <p:nvSpPr>
            <p:cNvPr id="134" name="Text Box 26"/>
            <p:cNvSpPr txBox="1">
              <a:spLocks noChangeArrowheads="1"/>
            </p:cNvSpPr>
            <p:nvPr/>
          </p:nvSpPr>
          <p:spPr bwMode="auto">
            <a:xfrm>
              <a:off x="6224333" y="3229430"/>
              <a:ext cx="2473834" cy="33855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600" dirty="0">
                  <a:solidFill>
                    <a:srgbClr val="0000FF"/>
                  </a:solidFill>
                  <a:latin typeface="メイリオ"/>
                  <a:ea typeface="メイリオ"/>
                  <a:cs typeface="メイリオ"/>
                </a:rPr>
                <a:t>仮想ストレージ</a:t>
              </a:r>
            </a:p>
          </p:txBody>
        </p:sp>
        <p:sp>
          <p:nvSpPr>
            <p:cNvPr id="135" name="Rectangle 28"/>
            <p:cNvSpPr>
              <a:spLocks noChangeArrowheads="1"/>
            </p:cNvSpPr>
            <p:nvPr/>
          </p:nvSpPr>
          <p:spPr bwMode="auto">
            <a:xfrm>
              <a:off x="6224333" y="96033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ja-JP" altLang="en-US" sz="2000" dirty="0">
                  <a:solidFill>
                    <a:schemeClr val="tx1">
                      <a:lumMod val="50000"/>
                      <a:lumOff val="50000"/>
                    </a:schemeClr>
                  </a:solidFill>
                  <a:latin typeface="メイリオ"/>
                  <a:ea typeface="メイリオ"/>
                  <a:cs typeface="メイリオ"/>
                </a:rPr>
                <a:t>重複排除</a:t>
              </a:r>
            </a:p>
          </p:txBody>
        </p:sp>
        <p:sp>
          <p:nvSpPr>
            <p:cNvPr id="142" name="Text Box 26"/>
            <p:cNvSpPr txBox="1">
              <a:spLocks noChangeArrowheads="1"/>
            </p:cNvSpPr>
            <p:nvPr/>
          </p:nvSpPr>
          <p:spPr bwMode="auto">
            <a:xfrm>
              <a:off x="5951826" y="5499597"/>
              <a:ext cx="3012561" cy="307777"/>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1400" dirty="0">
                  <a:solidFill>
                    <a:srgbClr val="0000FF"/>
                  </a:solidFill>
                  <a:latin typeface="メイリオ"/>
                  <a:ea typeface="メイリオ"/>
                  <a:cs typeface="メイリオ"/>
                </a:rPr>
                <a:t>ストレージ（ハードウェア）</a:t>
              </a:r>
            </a:p>
          </p:txBody>
        </p:sp>
        <p:sp>
          <p:nvSpPr>
            <p:cNvPr id="144" name="Text Box 29"/>
            <p:cNvSpPr txBox="1">
              <a:spLocks noChangeArrowheads="1"/>
            </p:cNvSpPr>
            <p:nvPr/>
          </p:nvSpPr>
          <p:spPr bwMode="auto">
            <a:xfrm>
              <a:off x="6224333" y="6004897"/>
              <a:ext cx="2473834" cy="40011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r>
                <a:rPr lang="ja-JP" altLang="en-US" sz="2000" dirty="0">
                  <a:solidFill>
                    <a:srgbClr val="800000"/>
                  </a:solidFill>
                  <a:latin typeface="メイリオ"/>
                  <a:ea typeface="メイリオ"/>
                  <a:cs typeface="メイリオ"/>
                </a:rPr>
                <a:t>データ容量の削減</a:t>
              </a:r>
            </a:p>
          </p:txBody>
        </p:sp>
        <p:sp>
          <p:nvSpPr>
            <p:cNvPr id="162" name="Rectangle 35"/>
            <p:cNvSpPr>
              <a:spLocks noChangeArrowheads="1"/>
            </p:cNvSpPr>
            <p:nvPr/>
          </p:nvSpPr>
          <p:spPr bwMode="auto">
            <a:xfrm>
              <a:off x="7558447" y="2355191"/>
              <a:ext cx="667657" cy="663098"/>
            </a:xfrm>
            <a:prstGeom prst="rect">
              <a:avLst/>
            </a:prstGeom>
            <a:solidFill>
              <a:srgbClr val="CCFF99"/>
            </a:solidFill>
            <a:ln w="19050" algn="ctr">
              <a:noFill/>
              <a:miter lim="800000"/>
              <a:headEnd/>
              <a:tailEnd/>
            </a:ln>
            <a:effectLst>
              <a:outerShdw dist="35921" dir="2700000" algn="ctr" rotWithShape="0">
                <a:schemeClr val="bg1">
                  <a:lumMod val="50000"/>
                </a:schemeClr>
              </a:outerShdw>
            </a:effectLst>
          </p:spPr>
          <p:txBody>
            <a:bodyPr wrap="none" anchor="ctr"/>
            <a:lstStyle/>
            <a:p>
              <a:endParaRPr lang="ja-JP" altLang="en-US" sz="800">
                <a:latin typeface="メイリオ"/>
                <a:ea typeface="メイリオ"/>
                <a:cs typeface="メイリオ"/>
              </a:endParaRPr>
            </a:p>
          </p:txBody>
        </p:sp>
        <p:sp>
          <p:nvSpPr>
            <p:cNvPr id="163" name="Rectangle 34"/>
            <p:cNvSpPr>
              <a:spLocks noChangeArrowheads="1"/>
            </p:cNvSpPr>
            <p:nvPr/>
          </p:nvSpPr>
          <p:spPr bwMode="auto">
            <a:xfrm>
              <a:off x="6751997" y="2350789"/>
              <a:ext cx="667657" cy="663098"/>
            </a:xfrm>
            <a:prstGeom prst="rect">
              <a:avLst/>
            </a:prstGeom>
            <a:solidFill>
              <a:srgbClr val="FFFF00"/>
            </a:solidFill>
            <a:ln w="19050" algn="ctr">
              <a:noFill/>
              <a:miter lim="800000"/>
              <a:headEnd/>
              <a:tailEnd/>
            </a:ln>
            <a:effectLst>
              <a:outerShdw blurRad="50800" dist="38100" dir="2700000" algn="tl" rotWithShape="0">
                <a:prstClr val="black">
                  <a:alpha val="40000"/>
                </a:prstClr>
              </a:outerShdw>
            </a:effectLst>
          </p:spPr>
          <p:txBody>
            <a:bodyPr wrap="none" anchor="ctr"/>
            <a:lstStyle/>
            <a:p>
              <a:endParaRPr lang="ja-JP" altLang="en-US" sz="800">
                <a:latin typeface="メイリオ"/>
                <a:ea typeface="メイリオ"/>
                <a:cs typeface="メイリオ"/>
              </a:endParaRPr>
            </a:p>
          </p:txBody>
        </p:sp>
        <p:sp>
          <p:nvSpPr>
            <p:cNvPr id="164" name="Rectangle 13"/>
            <p:cNvSpPr>
              <a:spLocks noChangeArrowheads="1"/>
            </p:cNvSpPr>
            <p:nvPr/>
          </p:nvSpPr>
          <p:spPr bwMode="auto">
            <a:xfrm>
              <a:off x="7127554" y="2768399"/>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65" name="Rectangle 16"/>
            <p:cNvSpPr>
              <a:spLocks noChangeArrowheads="1"/>
            </p:cNvSpPr>
            <p:nvPr/>
          </p:nvSpPr>
          <p:spPr bwMode="auto">
            <a:xfrm>
              <a:off x="6828198" y="2553990"/>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66" name="Rectangle 17"/>
            <p:cNvSpPr>
              <a:spLocks noChangeArrowheads="1"/>
            </p:cNvSpPr>
            <p:nvPr/>
          </p:nvSpPr>
          <p:spPr bwMode="auto">
            <a:xfrm>
              <a:off x="7127554" y="2553990"/>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67" name="Rectangle 25"/>
            <p:cNvSpPr>
              <a:spLocks noChangeArrowheads="1"/>
            </p:cNvSpPr>
            <p:nvPr/>
          </p:nvSpPr>
          <p:spPr bwMode="auto">
            <a:xfrm>
              <a:off x="6828198" y="2768399"/>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68" name="Rectangle 26"/>
            <p:cNvSpPr>
              <a:spLocks noChangeArrowheads="1"/>
            </p:cNvSpPr>
            <p:nvPr/>
          </p:nvSpPr>
          <p:spPr bwMode="auto">
            <a:xfrm>
              <a:off x="7634648" y="2768399"/>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69" name="Rectangle 30"/>
            <p:cNvSpPr>
              <a:spLocks noChangeArrowheads="1"/>
            </p:cNvSpPr>
            <p:nvPr/>
          </p:nvSpPr>
          <p:spPr bwMode="auto">
            <a:xfrm>
              <a:off x="7934004" y="2768399"/>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70" name="Rectangle 31"/>
            <p:cNvSpPr>
              <a:spLocks noChangeArrowheads="1"/>
            </p:cNvSpPr>
            <p:nvPr/>
          </p:nvSpPr>
          <p:spPr bwMode="auto">
            <a:xfrm>
              <a:off x="7634648" y="2548829"/>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1" name="Rectangle 32"/>
            <p:cNvSpPr>
              <a:spLocks noChangeArrowheads="1"/>
            </p:cNvSpPr>
            <p:nvPr/>
          </p:nvSpPr>
          <p:spPr bwMode="auto">
            <a:xfrm>
              <a:off x="7934004" y="254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2" name="Text Box 36"/>
            <p:cNvSpPr txBox="1">
              <a:spLocks noChangeArrowheads="1"/>
            </p:cNvSpPr>
            <p:nvPr/>
          </p:nvSpPr>
          <p:spPr bwMode="auto">
            <a:xfrm>
              <a:off x="7558447" y="2355191"/>
              <a:ext cx="658719" cy="338554"/>
            </a:xfrm>
            <a:prstGeom prst="rect">
              <a:avLst/>
            </a:prstGeom>
            <a:noFill/>
            <a:ln w="38100" algn="ctr">
              <a:noFill/>
              <a:miter lim="800000"/>
              <a:headEnd/>
              <a:tailEnd/>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Lst>
          </p:spPr>
          <p:txBody>
            <a:bodyPr wrap="square">
              <a:spAutoFit/>
            </a:bodyPr>
            <a:lstStyle/>
            <a:p>
              <a:pPr algn="ctr"/>
              <a:r>
                <a:rPr lang="ja-JP" altLang="en-US" sz="800" dirty="0">
                  <a:solidFill>
                    <a:srgbClr val="3366FF"/>
                  </a:solidFill>
                  <a:latin typeface="メイリオ"/>
                  <a:ea typeface="メイリオ"/>
                  <a:cs typeface="メイリオ"/>
                </a:rPr>
                <a:t>ファイル２</a:t>
              </a:r>
            </a:p>
          </p:txBody>
        </p:sp>
        <p:sp>
          <p:nvSpPr>
            <p:cNvPr id="173" name="Text Box 37"/>
            <p:cNvSpPr txBox="1">
              <a:spLocks noChangeArrowheads="1"/>
            </p:cNvSpPr>
            <p:nvPr/>
          </p:nvSpPr>
          <p:spPr bwMode="auto">
            <a:xfrm>
              <a:off x="6751997" y="2350789"/>
              <a:ext cx="660307" cy="18466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38100" algn="ctr">
                  <a:solidFill>
                    <a:srgbClr val="4168A7"/>
                  </a:solidFill>
                  <a:miter lim="800000"/>
                  <a:headEnd/>
                  <a:tailEnd/>
                </a14:hiddenLine>
              </a:ext>
            </a:extLst>
          </p:spPr>
          <p:txBody>
            <a:bodyPr wrap="square">
              <a:spAutoFit/>
            </a:bodyPr>
            <a:lstStyle/>
            <a:p>
              <a:pPr algn="ctr"/>
              <a:r>
                <a:rPr lang="ja-JP" altLang="en-US" sz="600" dirty="0">
                  <a:solidFill>
                    <a:srgbClr val="3366FF"/>
                  </a:solidFill>
                  <a:latin typeface="メイリオ"/>
                  <a:ea typeface="メイリオ"/>
                  <a:cs typeface="メイリオ"/>
                </a:rPr>
                <a:t>ファイル１</a:t>
              </a:r>
            </a:p>
          </p:txBody>
        </p:sp>
        <p:sp>
          <p:nvSpPr>
            <p:cNvPr id="176" name="Rectangle 13"/>
            <p:cNvSpPr>
              <a:spLocks noChangeArrowheads="1"/>
            </p:cNvSpPr>
            <p:nvPr/>
          </p:nvSpPr>
          <p:spPr bwMode="auto">
            <a:xfrm>
              <a:off x="7059651" y="4980544"/>
              <a:ext cx="222249" cy="185221"/>
            </a:xfrm>
            <a:prstGeom prst="rect">
              <a:avLst/>
            </a:prstGeom>
            <a:solidFill>
              <a:schemeClr val="accent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D</a:t>
              </a:r>
            </a:p>
          </p:txBody>
        </p:sp>
        <p:sp>
          <p:nvSpPr>
            <p:cNvPr id="177" name="Rectangle 16"/>
            <p:cNvSpPr>
              <a:spLocks noChangeArrowheads="1"/>
            </p:cNvSpPr>
            <p:nvPr/>
          </p:nvSpPr>
          <p:spPr bwMode="auto">
            <a:xfrm>
              <a:off x="7059651" y="4725891"/>
              <a:ext cx="222249" cy="185221"/>
            </a:xfrm>
            <a:prstGeom prst="rect">
              <a:avLst/>
            </a:prstGeom>
            <a:solidFill>
              <a:schemeClr val="tx1"/>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A</a:t>
              </a:r>
            </a:p>
          </p:txBody>
        </p:sp>
        <p:sp>
          <p:nvSpPr>
            <p:cNvPr id="178" name="Rectangle 17"/>
            <p:cNvSpPr>
              <a:spLocks noChangeArrowheads="1"/>
            </p:cNvSpPr>
            <p:nvPr/>
          </p:nvSpPr>
          <p:spPr bwMode="auto">
            <a:xfrm>
              <a:off x="7359007" y="4725891"/>
              <a:ext cx="222249" cy="185221"/>
            </a:xfrm>
            <a:prstGeom prst="rect">
              <a:avLst/>
            </a:prstGeom>
            <a:solidFill>
              <a:srgbClr val="0066FF"/>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B</a:t>
              </a:r>
            </a:p>
          </p:txBody>
        </p:sp>
        <p:sp>
          <p:nvSpPr>
            <p:cNvPr id="179" name="Rectangle 25"/>
            <p:cNvSpPr>
              <a:spLocks noChangeArrowheads="1"/>
            </p:cNvSpPr>
            <p:nvPr/>
          </p:nvSpPr>
          <p:spPr bwMode="auto">
            <a:xfrm>
              <a:off x="7643757" y="4725891"/>
              <a:ext cx="222249" cy="185221"/>
            </a:xfrm>
            <a:prstGeom prst="rect">
              <a:avLst/>
            </a:prstGeom>
            <a:solidFill>
              <a:srgbClr val="FF99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C</a:t>
              </a:r>
            </a:p>
          </p:txBody>
        </p:sp>
        <p:sp>
          <p:nvSpPr>
            <p:cNvPr id="180" name="Rectangle 26"/>
            <p:cNvSpPr>
              <a:spLocks noChangeArrowheads="1"/>
            </p:cNvSpPr>
            <p:nvPr/>
          </p:nvSpPr>
          <p:spPr bwMode="auto">
            <a:xfrm>
              <a:off x="7359007" y="4980544"/>
              <a:ext cx="222249" cy="185221"/>
            </a:xfrm>
            <a:prstGeom prst="rect">
              <a:avLst/>
            </a:prstGeom>
            <a:solidFill>
              <a:schemeClr val="folHlink"/>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E</a:t>
              </a:r>
            </a:p>
          </p:txBody>
        </p:sp>
        <p:sp>
          <p:nvSpPr>
            <p:cNvPr id="181" name="Rectangle 30"/>
            <p:cNvSpPr>
              <a:spLocks noChangeArrowheads="1"/>
            </p:cNvSpPr>
            <p:nvPr/>
          </p:nvSpPr>
          <p:spPr bwMode="auto">
            <a:xfrm>
              <a:off x="7643757" y="4980544"/>
              <a:ext cx="222249" cy="185221"/>
            </a:xfrm>
            <a:prstGeom prst="rect">
              <a:avLst/>
            </a:prstGeom>
            <a:solidFill>
              <a:srgbClr val="FF0000"/>
            </a:solidFill>
            <a:ln w="38100" algn="ctr">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800">
                  <a:solidFill>
                    <a:schemeClr val="bg1"/>
                  </a:solidFill>
                  <a:latin typeface="メイリオ"/>
                  <a:ea typeface="メイリオ"/>
                  <a:cs typeface="メイリオ"/>
                </a:rPr>
                <a:t>F</a:t>
              </a:r>
            </a:p>
          </p:txBody>
        </p:sp>
        <p:sp>
          <p:nvSpPr>
            <p:cNvPr id="183" name="四角形吹き出し 182"/>
            <p:cNvSpPr/>
            <p:nvPr/>
          </p:nvSpPr>
          <p:spPr>
            <a:xfrm>
              <a:off x="5951827" y="4889243"/>
              <a:ext cx="882650" cy="425450"/>
            </a:xfrm>
            <a:prstGeom prst="wedgeRectCallout">
              <a:avLst>
                <a:gd name="adj1" fmla="val 66937"/>
                <a:gd name="adj2" fmla="val -30037"/>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メイリオ"/>
                  <a:ea typeface="メイリオ"/>
                  <a:cs typeface="メイリオ"/>
                </a:rPr>
                <a:t>重複</a:t>
              </a:r>
              <a:r>
                <a:rPr kumimoji="1" lang="ja-JP" altLang="en-US" sz="1000">
                  <a:solidFill>
                    <a:srgbClr val="FFFFFF"/>
                  </a:solidFill>
                  <a:latin typeface="メイリオ"/>
                  <a:ea typeface="メイリオ"/>
                  <a:cs typeface="メイリオ"/>
                </a:rPr>
                <a:t>データを排除</a:t>
              </a:r>
              <a:endParaRPr kumimoji="1" lang="ja-JP" altLang="en-US" sz="1000" dirty="0">
                <a:solidFill>
                  <a:srgbClr val="FFFFFF"/>
                </a:solidFill>
                <a:latin typeface="メイリオ"/>
                <a:ea typeface="メイリオ"/>
                <a:cs typeface="メイリオ"/>
              </a:endParaRPr>
            </a:p>
          </p:txBody>
        </p:sp>
        <p:sp>
          <p:nvSpPr>
            <p:cNvPr id="186" name="上矢印 185"/>
            <p:cNvSpPr/>
            <p:nvPr/>
          </p:nvSpPr>
          <p:spPr>
            <a:xfrm>
              <a:off x="7059651" y="3505200"/>
              <a:ext cx="755650" cy="35284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352568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2"/>
          <p:cNvSpPr>
            <a:spLocks noGrp="1" noChangeArrowheads="1"/>
          </p:cNvSpPr>
          <p:nvPr>
            <p:ph type="title"/>
          </p:nvPr>
        </p:nvSpPr>
        <p:spPr/>
        <p:txBody>
          <a:bodyPr/>
          <a:lstStyle/>
          <a:p>
            <a:r>
              <a:rPr lang="en-US" altLang="ja-JP" sz="2800" dirty="0">
                <a:ea typeface="ＭＳ Ｐゴシック" pitchFamily="50" charset="-128"/>
              </a:rPr>
              <a:t>SDN</a:t>
            </a:r>
            <a:r>
              <a:rPr lang="ja-JP" altLang="en-US" sz="2800" dirty="0">
                <a:ea typeface="ＭＳ Ｐゴシック" pitchFamily="50" charset="-128"/>
              </a:rPr>
              <a:t>と</a:t>
            </a:r>
            <a:r>
              <a:rPr lang="en-US" altLang="ja-JP" sz="2800" dirty="0">
                <a:ea typeface="ＭＳ Ｐゴシック" pitchFamily="50" charset="-128"/>
              </a:rPr>
              <a:t>NFV</a:t>
            </a:r>
            <a:endParaRPr lang="ja-JP" altLang="en-US" sz="2800" dirty="0">
              <a:ea typeface="ＭＳ Ｐゴシック" pitchFamily="50" charset="-128"/>
            </a:endParaRPr>
          </a:p>
        </p:txBody>
      </p:sp>
      <p:sp>
        <p:nvSpPr>
          <p:cNvPr id="224" name="AutoShape 48"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5" name="AutoShape 50" descr="data:image/jpg;base64,/9j/4AAQSkZJRgABAQAAAQABAAD/2wCEAAkGBhQREBEREBEWERQVGRoYGRgUFxUVFRgWExYZFxsXFxYYGyYfFxokGRgSHzAiIzMpLC8uFR8xNTAsNSYrOCkBCQoKDgwOGg8PGjQfHyQ1NTUvLDQ1MTUyNSktLykpNTUsLykwKjUpLi0qNDI1NSw1KS8pKSksLSkqLCwpLCw0LP/AABEIAIsAsAMBIgACEQEDEQH/xAAbAAEAAgMBAQAAAAAAAAAAAAAABgcDBAUCAf/EAEkQAAIBAwEEBwMIAw0JAAAAAAECAwAEEQUGEiExBxMiQVFhgRRxkRUyQlKSobHBcrLRFiMkM1Nic4OToqPC8CU0NoKzw9Li4//EABkBAQADAQEAAAAAAAAAAAAAAAACAwQBBf/EACgRAAICAQMDAgcBAAAAAAAAAAABAhEhAwQSMTJRE0FCcYGhseHwIv/aAAwDAQACEQMRAD8AlOyu02sahax3cKaciPvYEhut7ssVOd3I5jxrevtS1u3Rpmt7G5VAWaOB7hZSqjJ3TIME47uNR3on20S30m3ia1vJCpftQ2sssZzIx4Oowak9/wBIbsjLaabfSzEEIJLZ4Y97HAvJJgBc0B3tlNpY9QtIrqHIVweDfOVlOGU+YINdeqh2QgvLVYtEtHjjmjXr7u4ZetWEztlYokyA743eJ4c6l82zWoopaDVmkkHHduIIDEx8D1aqyA+IJxQEvpVZaj0nynTo5ERLa5N0LKcy9qK2kGd+Q8eK4AIz49+OPfj2dvGUOmtTMxHAiC1aEn9AJkjy3vWgJPfXiwxSSyHCRqzscE4VAWJwOJ4A1j0rVI7mGOeFt6ORQynBGVPI4PEVBtUbUZ9KvBcsLSWBbhXKxI6XUSxHDoGbMQYZ8/IVr7EXkthosV9c3XW20dqGWAQohU8N0CUHLH6PH62e6gLMpUE0Sy1O+iS5nvvYRKA6QW0UTFEYZXfklDFmwRkYH7NDarW9S002iNOlzFPcxR9cYkSRQzYaORBlWDLxDrggqQRxFAWVSq2ttc1G81LUbK3nS3it5E/fjErsisnCNEOAzMd47zcgnnWefVr2O5j0m2ufaLkqZ5bqeJcQQkhVAijwHcnlnA4jx4AWFWpqupLbwyTyZ3Y1LHHM47h5k4HrUdn2bv1UtDq8jS+E0FuYSfAqiBlB8QSR5140PUzq1lc29yns88bNBOq8Qsi4IdM81PBhnzGe+uqrycd1gz2F5qFzGsy+z2yON5VdZJZN08QWIKgZFeNR1i9sl624SG5hB7ZhDxyKCcb26xII/wBcK82DajaRrEYIrxEAVWjk6uTdHAZVxgkDAr3c7YxhSl/ZzwI3BjJGJIuPcWQkY99X1nCTX99Si8ZbT/vodTVNqIYLdLgkuJMdWqjLyFxkBR4/hWjDNqUw3gtvaKeSuHmkx/O3Sqg1yz1cusWiJumGK3MkQXG5lie0oHDlj7Iqc1CVQrBNXO8kYuL7ULYb8kUN3GOLCHfjlA8QrEhvcKyajtcvydJfWuJN0DAfIwd4AqwByCM1I6qvWh1fy7CnCPEUmByDuy5x4Zz91SglN5RGbcFhlmafcGSKNzgFlVjjlllB4fGtitLRf92g/o0/UFbtUvqXLoQXoUUjRbUEYOZOf9K1TqlK4dK6v5zpWsXF7Ojex3kcYaZVZxDLDwHWBQSqEE9rlx8q7d10naciby3cczH5scJ62Vj3KqLk5PnipURWKO1RSSqqpPeAAfuoCrNPWeys5bm8sOtivrt5rmJlMjW8EmN1mjAO+V3cnwyPTYNrs2y9akttDnjmGd4H+yjgg+lWhWE2iZ3txc+OBn44oCttl/aJrDWY1ae4tSsi2TT7xlkVoXBALAM6bxQKTz41i2clg1LQRpMU6i6FtutG28GR42HzwRwG/uA++rUrBeWvWRyR7zJvqV3kOHXeBG8p7mGcg0BC9A2+S3gig1KGa0niVUbehleNygC70ckasrA4z61H+kXaRrv5P6iCVbZbyAtNMjRb7l8KkSOAzDG8S2AOAAzxqS6X8rWcSwPBFqITIWb2gwSMueHWI8bDex3g/Gvk+z95qFxbSX6xW1vbyCZYInaaSSVPmmSQqqhRnOAPH0AxbCIRquvZHOeH/pNXL202cii1UaheWxubOWERSModjBIhysjKnExleBIzjj5ZtClAVfN+5xU3wbZ88ljZ5JGPcBGpLEnwxW1oegTNply9taDTJZX340jZ1laND2euJPZcje4eYzVgraqDvBQCe8AA/HnWWup07ONWqItpm3kG4q3bG1mAAdJgydoDiQSMEHnWLX9sLaW3lhgb2qSRGRY4gZCSwIBOBgAZz6VK3iDcGAPvGfxpHCF+aAPcAPwqfKN3RDjKqsgseydxBbWM8IBurZSGQng6OSxjzyyN4j1PlXatdvbUjE7m1kHzo5wY2B95GCPMVI68SQhuDAH3gH8aOfLuQUOPayNaj0hWyK3UMbqTBISEM3Ic2YDCjzqMtbh9Iv7nrVmmuSrybnEJ2xux45jGT8fCrLjiC8FAHuAH4VgtNMiiaRoo1QyHLlQAWI4ZOP8AXE+NSjOMeiIyg5dWR7TNubNIYkabBVEBHVy8CFAI+b41tfu/sv5f/Dl/8KkGKYqFx8ff9E6l5+37PtKUqBMUpSgFK17+/SCN5ZnEcaAszMcAAd5qtDtrqWrM3yPEtraKSDd3I4tjmY1IIA9CfEjlQFp0qmp9B4/wvaidn7xASqg+A3GI/CkGhYP8F2pmVu4T5YH377CpcJeCPOPkuWlVclxtBarvKbXVo8cChCSehG6D99aV7pGpTASavrK6arcRBa8GA8MqQf1/fXEm8HbSyW9SqR/czYZ7Ov36t9Yu+P1B+NdPTOjJbsES69c3sQ5JHJunHg+87Z+ArrhJdUcU4voy0Z9UiQ4eWND4M6g/eayQXaOMo6uP5pDfhVLXuyWh2zmKaxuy4+uzKT5jtgEeYrCmzOhOQYXu7B+51Zjj17VS9KdXRH1YXVl60qooTq+nIJ7W6XXLIc1P8eqjngjLZA82/Rqe7G7b2+pw9bbN2lwJI2wJIye5h4c8EcDj31WWEgpSlAKUpQClKUApSlAKUpQFW9IDtqeq2uiqxWBB7RdFTglRxVM93DHrID9GuFtZtL1zez2+IrSLsRxp2VYJw3iBzHDgOWPOt/QbjN/tRefSjAhQ+Aw6/jGnwqG4rZtYJ3JmPczaqKFKV1tlNNFxe28RGVLgt+inaI9cY9a3N0rMSVuiTW8vyRYqwH8MuhkA8o4+eSvLIyPeT4LUHuLhpGZ5GLu3EsxySfM12tuNTM9/O2cqjdWvuj4H+9vH1rg1XpxxyfVk9R5pdEK9xSlGDIxVhyKkhh7iOIrxSrSsm2k7VR3iC01TDA8I5+AdGPAbx+Ha5eI76ju0Wz8llOYpOI5qw5OviPA9xHcfSuXU50iT5S0+S0ftXFsN+FjzZBw3c9/1fVPCqWvTdroXJ+oqfUimj63LayCSByp7xzVh4MvePv8ACuttLIIVj2j00dTIjhLuEfMcMQDnHiSuT37ytwIOY3Uhj/4f1jPL97x+llP/AFqvcwTjy9yzbTalx9i6dPvlnhjmj4pIiuv6LqGH3EVsVHOjnPyTp+9z6iP9Xh92KkdecegKUpQClKUApSlAKUpQFN7Pw4udq7f6RbrB5g9a35r8aiNT/qxb7WSIwwl/a/FlGD6/vTfGoLdWxjd425ozIfehK/lW7avDRh3SymYqmHRZFm/z9WNz8So/M1D6mHRYf4fjxif8VrRq9jM+l3o2XstMgk3HMuoTs2CI+Cb7tyGCBzOOZrfvtjIJ1aOO1ksbndLIrsGjkC4yAQzDPEeBGQeIquW4Hh3H8DUp2P16aTUrQzTPJxZBvnOA6Hl6gfCoShJK0yyM4t00RQildHaO36u8ukHACV8e4sT+dc6r07VlDVOiY7L7OQezrd3itIJJBFDEp3d9yccTkd4PMgYBJqVaXNFBfw2406O3kdWIeORXKrg53gFHPFRadeu0GMrxNtMd4eTFhn4SKa89FwzqG8eJEbnjxOeyOZ8jWWa5KTb8mqD4uKS8Ec1sD2q43eC9bJjHLHWNW9tQ5g2a3B8+8uQFA5kKf/mPjXJCNJJgDLu2APFnb9pqWa/ZC41vSNKTtRWKCaXHLeADcfsR/wBoa5uXUVEbZXJyLU0Ww6i2gg/ko0j/ALNAv5Vu0pWA3ilKUApSlAKUpQClKUBV/TEPZbjSdUHAW8+5IR/Jy4Jz6LIP+euF0h2HVahKR82XEg8O2MH+8GqxukrQfbdLu4AMvuF08d+LtgDzOMetVzcXXt2iafeji8I9nl8ez2QT6qp/rK0beVT+Zn3Ebh8iNVMujDhczyfUgcj7S/sqG1IdhNZW2vEMhxHIDG5PIB8YJ8t4L8a36quDow6bqSsjwPKu9sLbl9RtQO5ix9yqT+ysG1Gzr2Vw0bA7hJMbdzJ3cfEDAI8vOu9scBaWd3qLDtY6mHP1jjJ+0V+wa5OVwte52EanT9iPbUTh726YcjK/907v5Vy6E+PGlWJUqK27dks6PtQXrZbOb+Kul3Pc+Dun3kEj3haz7E2T2usCCT5y9Yh8xu7wYeRAB9ahqOQQQcEHII5gjiCPPNW5ok0d0IdUP8bDG8cqqMlnwAMDx4tj+kHhWfV/zb8/kv0v9UvH4InsppyR3l1dTdmCyMrse7Ks+6PMgBj6Dxrf6GLF7h77WZxh7uQrHn6MSHJAPhndX+q865O26OUtdBtiDdXj9ddMvEIGbfOcdwwT+jEPrVbOj2EVrDFbRYVY0CqMjOFGMnxJ5k+JNYtWfORt0ocIm/SlKqLRSlKAUpSgFKUoBSlKAVTuiWC2eq6josvZt78Ga3PcrnJwvuwR/Ujxq4qhXSfsU99Aktqdy8tm6yBgQCSMEpnuzhSPNR3E11OsnGrwVTe2bQyPFIMOhKsPMeHkeY8jW/s1s497N1a9lF4yOeSL+ZPHA/IGt8bT2GpKPlCb5Mv4uxMJFIRynAnBxg+RII5cRitbUOkKwjaDTrcu1gXHtlwAwMoYHsZADbhIG9jGVBUcM53S3K446mKO2fLPQz6r0wxC5TT7OxGo2qARjeLNJI44ZjOGyO4HHHmCBU01uexSC1s7uE2+9h+qifIhZ8jedlOCMsfHvOMCvcMT7mdFGnrCRwePBfHnujd+Oajd1Y21jL7VrF6k0pYEQRnfkd88MjgSAccMBeWT3VnhSzKRfO3iMSPbT6EbO6eDe3gMFW7yrcs+fMelcqpd0on/AGgf6NP81RGvR023FNnn6iqTSFWJs7cw6TbQ3ExkeS7GdxMboRcEEgkAkBhx59rAquyan21e1K2hsLH5L+UnNsrhVyZFAG6cKEYkdkk+6qdxJJJPoW6EW22upxtS2d0q5upbw6peRSyklguQ/a+gpEed3GABx4AV52s6OdNtNNlvVkuopgMwyTOVleX6ICYB4+4EAE91blrtNqTcNP2bW1buecbuPPtLH+NdHR+iu4u51vNeuPaXXilun8SvfhsAAj+ao444k1glx+E3x5fETDo9vZptLspbnJleIFi3Nue6x8yu6fWpFXxVwMDgK+1AmKUpQClKUApSlAKUpQClKUBxda2Lsrxg91axTMPpMvax4bwwSK9xbI2a27Wq2sQgb50YRd1vM+J8+ddelAVte9AOmuxZOvg8opeH+IrGo10gdFNjpumyXECSNKskXbkcsQDKoPAALy8qu6oZ0wWnWaLegc1VX+w6sfuzQEP6Uh/tA+caf5qiFS/pHfrJbSccpbdGB9SfwZfjUQr1tHsR5Wr3syW0O+6IPpMq/aYD86n8b9ZtcyjlBZ7vu3sH/uVFdjbMy39qoGcOGPuj7f5CpV0eQ+0a5rd7zVXW3U9x3CN4D3dWn2qy7p5SNO1WGyzsV9pSsZsFKUoBSlKAUpSgFKUoBSlKAUpSgFKUoBWvqFks0UkMgykisjDxVwVP3GtilAUzpQWeH5EvpFgvrJisDycEmh+juk88ru8OfBSM4OPS9F95ntGFF+sZOGPHgM1Mek7Ze2urOSWeBXkiUlH4q6+W8pBI8jwqgdjLQXV2tvcF5Ys43DJIBj0YVdDWlBUimejGbtlmrqcGn71tpsg1HVJgY06rDRw55sW4qAOZyc9kZ3RVhbBbKDTrKO3Lb8nF5X+vK/Fjk8xyAz3KK2tntlbWyTdtLdIcjiVHab9Jzlm9TXYquUnJ2yyMVFUhSlKiSFKUoBSlKAUpSgP/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 name="AutoShape 6" descr="data:image/jpeg;base64,/9j/4AAQSkZJRgABAQAAAQABAAD/2wCEAAkGBg8PDxUPEA8UEBUQEA8PEBQQDw8PEBAQFRAVFBUUFRUXHCYeFxkjGRQUHy8gJCcpLCwsFR4xNTAqNSYrLCkBCQoKDQwOFA8PFCkcFBwpKSkpKSkpKSkpKSkpKSkpKSkpKSkpKSkpKSkpKSkpKSkpKTUpKSksLCkpLCkpKSkpLP/AABEIAOEA4QMBIgACEQEDEQH/xAAcAAEAAgMBAQEAAAAAAAAAAAAAAgMEBQcGAQj/xABDEAABAwICBwQGBwcCBwAAAAABAAIDBBEhMQUGEkFRYXEHEyIyI0KBkaGxFFJTYnLB8AgzY4KS0eEVwiRDVGRzorL/xAAXAQEBAQEAAAAAAAAAAAAAAAAAAQID/8QAGBEBAQEBAQAAAAAAAAAAAAAAAAERMQL/2gAMAwEAAhEDEQA/AO4oiICIiAiIgIiICIiAiIgIiICIiAiIgIiICIiAiIgIiICIiAiIgIiICIiAiIgIiICIiAiIgIiICIiAiIgIvl19ugIl0QEREBERAREQEREBERAREQEREBERAREQERanT2tVHQN2qmdseFw3zSO/CweI+5Btl8uuR6d7dTi2ipeklQcOojb+bl4DTGu+lKy4lrJNl2bIj3MduFmWuOt1cTX6K0prJR0ovUVUUPAPlY1x6Nvc+wLyOk+27RMNxG6WpNsO6iIaTw2pNlcEMGNzmczvPU718MITE10/SX7QM5uKehYzg6aV0h/paGj4ry9f2waaluBUiEHdDDG0joXAleWLFEhXDWdUa5aUk82kao9KmVo9zSAsN2n67/rKjHP/AImfHr4sVSQq3IM6LW7Scfk0hVNtlaqnt7i6y3mje2XTVPYGqE4G6oiY+/LaADvivIuCrIUxXcdW/wBoamkIZX07qcmw7yEmaK/EtttNHTaXUtFaZp6uITU0zJmOydG4OF+B4HkV+OHMWboPWGr0fN31LM6F2F9k+F4v5XtODhyKiv2Oi572b9rkGlQKeYCCqA8l/Rz2GLoid+/YOPC66EgIiICIiAiIgIiICIiAiIgLB0vpuno4zLUStiaMtrNx4NaMXHkF5bXDtNgo9qGnAqJxgbH0UR++4eY/dHtIXH9K6SqKyUzVEpkccr5NHBrcmjkFZEtew1p7YKia8VC36OzLvXAGdw4gZM+J6LnkwfI4vkc57nG7nPcXOceZOJWUIbIWrWMsQQBfCxZDlU5VGO8KlyveqXKKqKqcrXKpyCtyrcrHKtyiq3KsqxyrKKiVBwUyolQVB7muDmktLSHNLSQ5pGRBGRX6I7IO1T/UWiiq3D6TG27Hmw+ksAxP/kAz4jHivzw4KVFWy08rJ4XlkkT2yMc3NrgbgqLH7WRaDUbWlmk6CKrbgXt2ZWj1Jm4PHS+I5ELfoCIiAiIgIiICItZp7T8NFEZZTxDGDzyOtk0fnkEGbWVkcMbpZXhjGNLnucbNaBvJXIdbu059VeGmlbBFiC7vo2zSjmb+BvIY8eC1+sGsFRXybcrrMHkjaT3bB09Y8ytUadu8D3Lc8s2sRlJhtAXHEWc33jBfDGvsujI77TR3TvrxHu3e8Z+1UNq3McI5yPFhHNYMa4/UkGTXcHZHkqibgqnBZEjCDYixHHBUPRFDwqXq96oegokVDldIqXKCpyrcpuVbkVW5VuVhVZUVByrKmVAoqJUCplQKgiVU4KwqpyK6/wDs66xmOpm0e4+Gdnfx8pI7BwHVhv8AyLvy/I3ZnWGHTNG8HOpZGej7sP8A9L9cqAiIgIiICItfpvTUVJEZZDyY0eZ7tzR/fcgr1g0/FRRd5JiTcRsB8UjuA4Didy5BpbSU1ZKZpnXJwAGDWN+q0bgsnS2kpauUzSm5ODWjysbua3l81ibC6SYxaxthQc1ZTmql4VGM9qxZ4Q4FrgCCLEHEELMeFjvCDVd3NCNlnpmDJj3WkYODJOHJ11AaSiJ2STE44bMzdi/R3lPvWwesWdrS0h4BbbHata3tUEJW2zWM9Y9JV7LgzxGBxDInuyY85AE4mM5Y5HJZEigx5FS4q2Qqh5RFblW5ScVW5RpEqsqblWSgg5QKkVAor4VAqRUCVBFxVRU3lVlRY3mojb6Vox/3lN8JWlfsNfkrsppTJpujAF9mcSHkGNLj8l+tUWiIiIIiIMbSFfHTxOlkNmsFzvJ4ADeSVyfTWlpKyUyyYAYRsvcMbw5niVttb9O/Spu7YfRREhtsnvyL/mB7960WytyMWqdhRLVe5qrcFpFLgsd4WU4LV1dd4jHEA9485JtHEOMjuP3RieQxRXyrqGRt2nuDRxPHgOJ5LXvqJn+SPux9aa4d7Ixj7yOip/1CmZJ4pmyy5bbnNaG33MF7MHTHiStxBTF+e/goNI9tQ3ESMk+6YtgHkHB1x1xWHGw1DRLJgwucGxA3xa6x7w78R5ei29U3YJucG3uei1ejf3O19rJLMBwa51m/Bt/aoI18e3G5p3tIHK2X5KHfl7GSHOSNjzbLatZ3/sCr5CsCkd6Ix3/cyOZ/I4l7D8Xe5B8eVS8qx5VDioIuKrJUnFQcUVBxUHFSKgUVAqJX0qJKgiSq3OUnFUuKD44qJQlZGjdHS1MzIIWF8kr2sY0ZlxPwG++4BRp1n9nTV4vqZq9w8MMfcR85JLFxHRot/Ou/rQ6j6qs0XQRUjMS0F0rvtJnYvd0vgOQC3yIIiIC0et+kjDSkNNnSnum8QCPEf6Qfet4vFa/S3kiZuax7/a5wH+34qzqV5ANQtVll8stsKiFBwVjyACSbAAkkmwAG8ledr6/v27R2hASGsa24lrXHANaMxEfe7kMyvldpTvAe7cWRA7JlaLvld9nTjedxfkN1zlgzUJLNh3oYxiIY3eI3zMj8yTvtjzW5iozH6SSxkI2QG22IGWsI4xuwzO/otTpCcC5JRNaeqpYg3ZbG1o4Bo+JzK2+qGkC2KSN1yIdkxk7muuAy/IjDkeS8xW6VLnCOMbbnGwA3lbGMviZ9EhIdM/0k7/Uiwtc8gMAOfNRVmkZjUymBp8I8VQ4bmk+QH6zlfKeAsAAABkABYD4L7BTMhZ3bMcdpzj5nvObnc/kqZHIKZHLW1D+7k7z1XDu5Ol/C72FZ0r1iS2Iscb4FQRkNiqXFQhcRdhxLBdp4x5D3Ze5CUV8JUCVIqBQRKgVIqBRUSq3KRKpe6+Sgi9yrKuZTud+sFkR0Q6k4ADeeGGaisNsd13/sN7O/o7P9TqWWllbama4YxwkYyW3Ofu+7+JYnZJ2WyMe6rr6eMRvi2I4J4mSSOu5rhI4OHo7bOG83xsM+0AIPqIiAiIgLxmvkHpIn8WPb7nA/7l7NaLXGhMlNtgXMR7z+W1nfA39isK5+VCR4aCSQAASSTYADMk8FJzha5NgBcndbitAXmvcCcKZpBaDgatwPmcPsgRgPW6LbCEsv0sd5JdtK3xNabg1RBwe4fZcG+tgThniaCnNVPJVv8sLjBTt3B1vG/qBYe08AthptxeREMvM7nwC09I40bnsePRSu7yN3qteRZzXcMRccboNlpOtDQSTkvAaU0q+d/dxgm5sAMyt3pUT1bu7gHhHnkOEbeV955BYtJQhjjBSHaeMJ6hwu2Lk3i7kpSMagoTE7u4rPqHDxvOLKdhzJPFb2lo2QM2W3JJ2nvd5pHcT+Q3KylpI4GbDBzcTi97vrOO8/JVyyIISvWHK9WSPWJK9EVyPWO5ylI5UuKiqp3WIf9U482nA/rkpPFjbgovFwRxBCix12NPFo94w/JRQqJX0qJKoiVW91lLE5e/crY6Xef8/4UViiNzlkMpQM8fl/lZMcRJDGNLi4gNa0FznOOQAGJK6rqR2JPltPpK8bcC2nabSO3+kcPIPujHmFB4HVfU2s0nJsU0V2tID5X3bDH+J3HkLnku76k9ldFo20rgKioFiZZGizD/CZ6nXE8162hoIqeNsUMbYmMAa1jGhrWjkAshFEREBERAREQF8c0EWIuCLEcQvqIONa6aAkZWfRXXFKW98bf84F9mwkjJoNyeOA3qsuAFgLW4CwA3WXWNOaIbVRGMgXsdgncf7H9ZLklZG6J5jdm0kbv1dblZsY74gX7STTta04A4Y3y9qpqalrGlziGgC5JNgAvOF8mkDe7o6YHMXD6mxyHBnE/oVE6mukrXGOB3dwtOzLMBa/FkQ3nnu+eVHFHEwRxt2GtyAzPEk7yeKtcWtaGNAa1o2WtaLADgFhzSoIyyLEkepSSLGe9REJXrFkepyOVDioqDiqyplQKCKqi8tuD3j43/NWuKqhbfaH3ycMzdoy9yihO4Yr62C+ePyHU71e2EDP3D8zvV9LSyTSNihjdI952WMY0uc48gEGOGAfr5L0WqeolbpR/oGbMYNnzSYRN5De88m+2y6FqV2IgbM+kztHMUzHeEZfvXjM/dbhzOS63T07I2CONrWNYA1rWNDWtaMgAMAFFx5jU3s4otFtDmN72a1nTyAF/MMGUY5DHiSvVoiKIiICIiAiIgIiICIvIa+62U9PA6HviJTbCM4tF7+IjLpmgnrvrHHFDJC2Uxy+DDZN3scLmztwtfHlZcTrNLtjmu3yvOIvgHcuvz6rImmrtK1Bgp2une5jnudtgHYaBjtONrYtHtsvW6P7D2zxU8jqp7Wvia6pa+LZlDiAdlgPltct8V8r45LW4z14g0z6t+3P4YWOIjiubzFpttv+7cZb/nsZZeGFsABgABkABkF7DXbUIUbGzUrXd01rWvBcXlhHrEncePE88PByy7irEr5NKsSR6nI9Yz3IiMjljPerJHLHe5QQe5VEqTioEoqJUCf87gOpUwwnn0yHU/kFa2IDPEjLgOg/M4qaKGwk45cyPkD8z7lYAG5e0nM9SvQatamVuknWp4vADZ8z/DCzHHxeseTbldo1Q7KKKg2ZZB9KnFj3krRsMd/DZk3qbnmFFcv1R7Ja2vtJKDSQnHakae9ePuRndzdYdV2vVjU2i0azYpogHEWfI7xTSfifw5Cw5LeIjQiIgIiICIiAiIgIiICIiDleu/awG3gor3PhMnrHd4Bu659Fq9VOy6prnCq0i50UbjtCK5E0u/xfUB/q6Zr2mpnZjTUFppbVFRn3jh4Iz/DacvxHHpkvaK6jTaO1QoaaUTwUzIntiELSwEAM6ZXO92Z4rcoiiovYCCCAQQQQRcEHcVy3Xjs0Lb1FG0luboxcuZzaPWbyzHMZdURB+XJ2OZmPbuWK+UL9Eaw6g0dbdxb3Uh9ePC5+8Miua6d7JauI7UYEzeLG7Trc24Eey61rGOcvkVJfwW8q9AOjOy4BhGYcxwI9hKxHUbW5m/SzR7h/dQa0Rk4fAYn27h7VYIAM/cL/ABOZWyo9HTTu7unhfKdzYmF3vtgPavf6sdik0tpK+Tum4HuYnAynk9+TPZc9FFc50ZoueqkEFNC6V5yaxuQ4k5NHM2C6zql2Jxx2l0g8TOGPcRk9yPxuzf0Fh1XRdDaDpqKMRU0LYm7w0YuPFzs3HmVnouK4KdkbQxjWsa0Wa1jQ1rRwAGACsREUREQEREBERAREQEREBERAREQEREBERAREQEREFc1Ox+D2Nd+Jod81jDQ1MMRTxDpDH/ZZqIIsjDRYAAcAAApIiAiIgIiICIiAiIgIiICIiAiIgIiICIiAiIgIiICIiAiIgIiICIiAiIgIiICIiAiIgIiICIiAiIgIiICIiAiIgIiICIiAiIgIiICIiAiIgIiICIiAiIgIiICIiAiIgIiICIiD/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7" name="六角形 156"/>
          <p:cNvSpPr/>
          <p:nvPr/>
        </p:nvSpPr>
        <p:spPr bwMode="auto">
          <a:xfrm>
            <a:off x="3848100" y="57150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baseline="0" dirty="0" err="1">
                <a:ln>
                  <a:noFill/>
                </a:ln>
                <a:solidFill>
                  <a:srgbClr val="FFFFFF"/>
                </a:solidFill>
                <a:effectLst/>
                <a:latin typeface="Meiryo" charset="-128"/>
                <a:ea typeface="Meiryo" charset="-128"/>
                <a:cs typeface="Meiryo" charset="-128"/>
              </a:rPr>
              <a:t>QoS</a:t>
            </a:r>
            <a:r>
              <a:rPr kumimoji="0" lang="ja-JP" altLang="en-US" sz="800" b="0" i="0" u="none" strike="noStrike" cap="none" normalizeH="0" baseline="0" dirty="0">
                <a:ln>
                  <a:noFill/>
                </a:ln>
                <a:solidFill>
                  <a:srgbClr val="FFFFFF"/>
                </a:solidFill>
                <a:effectLst/>
                <a:latin typeface="Meiryo" charset="-128"/>
                <a:ea typeface="Meiryo" charset="-128"/>
                <a:cs typeface="Meiryo" charset="-128"/>
              </a:rPr>
              <a:t>・セキュリティ</a:t>
            </a:r>
          </a:p>
        </p:txBody>
      </p:sp>
      <p:sp>
        <p:nvSpPr>
          <p:cNvPr id="158" name="六角形 157"/>
          <p:cNvSpPr/>
          <p:nvPr/>
        </p:nvSpPr>
        <p:spPr bwMode="auto">
          <a:xfrm>
            <a:off x="3848100" y="60198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　能</a:t>
            </a:r>
          </a:p>
        </p:txBody>
      </p:sp>
      <p:sp>
        <p:nvSpPr>
          <p:cNvPr id="159" name="六角形 158"/>
          <p:cNvSpPr/>
          <p:nvPr/>
        </p:nvSpPr>
        <p:spPr bwMode="auto">
          <a:xfrm>
            <a:off x="3848100" y="6324600"/>
            <a:ext cx="1486344" cy="228600"/>
          </a:xfrm>
          <a:prstGeom prst="hexagon">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制　御</a:t>
            </a:r>
          </a:p>
        </p:txBody>
      </p:sp>
      <p:sp>
        <p:nvSpPr>
          <p:cNvPr id="161" name="角丸四角形 160"/>
          <p:cNvSpPr/>
          <p:nvPr/>
        </p:nvSpPr>
        <p:spPr bwMode="auto">
          <a:xfrm>
            <a:off x="457200" y="57150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パケットの種類に応じて設定</a:t>
            </a:r>
          </a:p>
        </p:txBody>
      </p:sp>
      <p:sp>
        <p:nvSpPr>
          <p:cNvPr id="162" name="角丸四角形 161"/>
          <p:cNvSpPr/>
          <p:nvPr/>
        </p:nvSpPr>
        <p:spPr bwMode="auto">
          <a:xfrm>
            <a:off x="457200" y="60198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物理構成に依存</a:t>
            </a:r>
          </a:p>
        </p:txBody>
      </p:sp>
      <p:sp>
        <p:nvSpPr>
          <p:cNvPr id="163" name="角丸四角形 162"/>
          <p:cNvSpPr/>
          <p:nvPr/>
        </p:nvSpPr>
        <p:spPr bwMode="auto">
          <a:xfrm>
            <a:off x="457200" y="6324600"/>
            <a:ext cx="33909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機器ごとに個別・手動制御</a:t>
            </a:r>
          </a:p>
        </p:txBody>
      </p:sp>
      <p:grpSp>
        <p:nvGrpSpPr>
          <p:cNvPr id="227" name="図形グループ 226"/>
          <p:cNvGrpSpPr/>
          <p:nvPr/>
        </p:nvGrpSpPr>
        <p:grpSpPr>
          <a:xfrm>
            <a:off x="1339850" y="4229411"/>
            <a:ext cx="2197100" cy="1422400"/>
            <a:chOff x="1397000" y="2749550"/>
            <a:chExt cx="2197100" cy="1422400"/>
          </a:xfrm>
        </p:grpSpPr>
        <p:sp>
          <p:nvSpPr>
            <p:cNvPr id="226" name="円/楕円 225"/>
            <p:cNvSpPr/>
            <p:nvPr/>
          </p:nvSpPr>
          <p:spPr>
            <a:xfrm>
              <a:off x="1397000" y="274955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正方形/長方形 1"/>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09" name="正方形/長方形 108"/>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4" name="正方形/長方形 113"/>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5" name="正方形/長方形 114"/>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6" name="正方形/長方形 115"/>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7" name="正方形/長方形 116"/>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8" name="正方形/長方形 117"/>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19" name="正方形/長方形 118"/>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5" name="直線コネクタ 4"/>
            <p:cNvCxnSpPr>
              <a:stCxn id="109" idx="1"/>
              <a:endCxn id="2"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4" idx="1"/>
              <a:endCxn id="2"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1" name="直線コネクタ 120"/>
            <p:cNvCxnSpPr>
              <a:stCxn id="118" idx="1"/>
              <a:endCxn id="2"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a:stCxn id="109" idx="3"/>
              <a:endCxn id="115"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p:cNvCxnSpPr>
              <a:stCxn id="118" idx="3"/>
              <a:endCxn id="119"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p:cNvCxnSpPr>
              <a:stCxn id="114" idx="3"/>
              <a:endCxn id="116"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a:stCxn id="115" idx="3"/>
              <a:endCxn id="117"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4" name="直線コネクタ 143"/>
            <p:cNvCxnSpPr>
              <a:stCxn id="117" idx="1"/>
              <a:endCxn id="116"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9" name="直線コネクタ 168"/>
            <p:cNvCxnSpPr>
              <a:stCxn id="117" idx="1"/>
              <a:endCxn id="119"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97" name="図形グループ 196"/>
          <p:cNvGrpSpPr/>
          <p:nvPr/>
        </p:nvGrpSpPr>
        <p:grpSpPr>
          <a:xfrm>
            <a:off x="1339850" y="2728386"/>
            <a:ext cx="2197100" cy="1422400"/>
            <a:chOff x="1397000" y="2698750"/>
            <a:chExt cx="2197100" cy="1422400"/>
          </a:xfrm>
        </p:grpSpPr>
        <p:sp>
          <p:nvSpPr>
            <p:cNvPr id="198" name="円/楕円 197"/>
            <p:cNvSpPr/>
            <p:nvPr/>
          </p:nvSpPr>
          <p:spPr>
            <a:xfrm>
              <a:off x="1397000" y="26987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0" name="正方形/長方形 199"/>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1" name="正方形/長方形 200"/>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2" name="正方形/長方形 201"/>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4" name="正方形/長方形 203"/>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5" name="正方形/長方形 204"/>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6" name="正方形/長方形 205"/>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7" name="正方形/長方形 206"/>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08" name="正方形/長方形 207"/>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09" name="直線コネクタ 208"/>
            <p:cNvCxnSpPr>
              <a:stCxn id="201" idx="1"/>
              <a:endCxn id="200"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p:cNvCxnSpPr>
              <a:stCxn id="202" idx="1"/>
              <a:endCxn id="200"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p:cNvCxnSpPr>
              <a:stCxn id="207" idx="1"/>
              <a:endCxn id="200"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2" name="直線コネクタ 211"/>
            <p:cNvCxnSpPr>
              <a:stCxn id="201" idx="3"/>
              <a:endCxn id="204"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3" name="直線コネクタ 212"/>
            <p:cNvCxnSpPr>
              <a:stCxn id="207" idx="3"/>
              <a:endCxn id="208"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p:cNvCxnSpPr>
              <a:stCxn id="202" idx="3"/>
              <a:endCxn id="205"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5" name="直線コネクタ 214"/>
            <p:cNvCxnSpPr>
              <a:stCxn id="204" idx="3"/>
              <a:endCxn id="206"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6" name="直線コネクタ 215"/>
            <p:cNvCxnSpPr>
              <a:stCxn id="206" idx="1"/>
              <a:endCxn id="205"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7" name="直線コネクタ 216"/>
            <p:cNvCxnSpPr>
              <a:stCxn id="206" idx="1"/>
              <a:endCxn id="208"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171" name="図形グループ 170"/>
          <p:cNvGrpSpPr/>
          <p:nvPr/>
        </p:nvGrpSpPr>
        <p:grpSpPr>
          <a:xfrm>
            <a:off x="1339850" y="1204386"/>
            <a:ext cx="2197100" cy="1422400"/>
            <a:chOff x="1397000" y="2749550"/>
            <a:chExt cx="2197100" cy="1422400"/>
          </a:xfrm>
        </p:grpSpPr>
        <p:sp>
          <p:nvSpPr>
            <p:cNvPr id="172" name="円/楕円 171"/>
            <p:cNvSpPr/>
            <p:nvPr/>
          </p:nvSpPr>
          <p:spPr>
            <a:xfrm>
              <a:off x="1397000" y="2749550"/>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3" name="正方形/長方形 172"/>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4" name="正方形/長方形 173"/>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8" name="正方形/長方形 177"/>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79" name="正方形/長方形 178"/>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0" name="正方形/長方形 179"/>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1" name="正方形/長方形 180"/>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2" name="正方形/長方形 181"/>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83" name="正方形/長方形 182"/>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184" name="直線コネクタ 183"/>
            <p:cNvCxnSpPr>
              <a:stCxn id="174" idx="1"/>
              <a:endCxn id="173"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5" name="直線コネクタ 184"/>
            <p:cNvCxnSpPr>
              <a:stCxn id="178" idx="1"/>
              <a:endCxn id="173"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6" name="直線コネクタ 185"/>
            <p:cNvCxnSpPr>
              <a:stCxn id="182" idx="1"/>
              <a:endCxn id="173"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7" name="直線コネクタ 186"/>
            <p:cNvCxnSpPr>
              <a:stCxn id="174" idx="3"/>
              <a:endCxn id="179"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8" name="直線コネクタ 187"/>
            <p:cNvCxnSpPr>
              <a:stCxn id="182" idx="3"/>
              <a:endCxn id="183"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9" name="直線コネクタ 188"/>
            <p:cNvCxnSpPr>
              <a:stCxn id="178" idx="3"/>
              <a:endCxn id="180"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0" name="直線コネクタ 189"/>
            <p:cNvCxnSpPr>
              <a:stCxn id="179" idx="3"/>
              <a:endCxn id="181"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1" name="直線コネクタ 190"/>
            <p:cNvCxnSpPr>
              <a:stCxn id="181" idx="1"/>
              <a:endCxn id="180"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2" name="直線コネクタ 191"/>
            <p:cNvCxnSpPr>
              <a:stCxn id="181" idx="1"/>
              <a:endCxn id="183"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sp>
        <p:nvSpPr>
          <p:cNvPr id="61" name="ホームベース 60"/>
          <p:cNvSpPr/>
          <p:nvPr/>
        </p:nvSpPr>
        <p:spPr>
          <a:xfrm>
            <a:off x="4572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09" name="ホームベース 308"/>
          <p:cNvSpPr/>
          <p:nvPr/>
        </p:nvSpPr>
        <p:spPr>
          <a:xfrm>
            <a:off x="457200" y="3220511"/>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0" name="ホームベース 309"/>
          <p:cNvSpPr/>
          <p:nvPr/>
        </p:nvSpPr>
        <p:spPr>
          <a:xfrm>
            <a:off x="460375" y="4664386"/>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物理</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64" name="テキスト ボックス 63"/>
          <p:cNvSpPr txBox="1"/>
          <p:nvPr/>
        </p:nvSpPr>
        <p:spPr>
          <a:xfrm>
            <a:off x="1282860" y="820240"/>
            <a:ext cx="2262159"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従来のネットワーク</a:t>
            </a:r>
          </a:p>
        </p:txBody>
      </p:sp>
      <p:grpSp>
        <p:nvGrpSpPr>
          <p:cNvPr id="3" name="図形グループ 2"/>
          <p:cNvGrpSpPr/>
          <p:nvPr/>
        </p:nvGrpSpPr>
        <p:grpSpPr>
          <a:xfrm>
            <a:off x="4508702" y="820240"/>
            <a:ext cx="4266810" cy="5732960"/>
            <a:chOff x="4508702" y="820240"/>
            <a:chExt cx="4266810" cy="5732960"/>
          </a:xfrm>
        </p:grpSpPr>
        <p:sp>
          <p:nvSpPr>
            <p:cNvPr id="165" name="角丸四角形 164"/>
            <p:cNvSpPr/>
            <p:nvPr/>
          </p:nvSpPr>
          <p:spPr bwMode="auto">
            <a:xfrm>
              <a:off x="5352808" y="57150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アプリケーションに応じて設定</a:t>
              </a:r>
            </a:p>
          </p:txBody>
        </p:sp>
        <p:sp>
          <p:nvSpPr>
            <p:cNvPr id="166" name="角丸四角形 165"/>
            <p:cNvSpPr/>
            <p:nvPr/>
          </p:nvSpPr>
          <p:spPr bwMode="auto">
            <a:xfrm>
              <a:off x="5352808" y="60198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rgbClr val="FFFFFF"/>
                  </a:solidFill>
                  <a:effectLst/>
                  <a:latin typeface="Meiryo" charset="-128"/>
                  <a:ea typeface="Meiryo" charset="-128"/>
                  <a:cs typeface="Meiryo" charset="-128"/>
                </a:rPr>
                <a:t>物理構成に関係なく、ソフトウエア設定で機能を構成</a:t>
              </a:r>
            </a:p>
          </p:txBody>
        </p:sp>
        <p:sp>
          <p:nvSpPr>
            <p:cNvPr id="167" name="角丸四角形 166"/>
            <p:cNvSpPr/>
            <p:nvPr/>
          </p:nvSpPr>
          <p:spPr bwMode="auto">
            <a:xfrm>
              <a:off x="5352808" y="6324600"/>
              <a:ext cx="3346691" cy="228600"/>
            </a:xfrm>
            <a:prstGeom prst="roundRect">
              <a:avLst>
                <a:gd name="adj" fmla="val 0"/>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baseline="0" dirty="0">
                  <a:ln>
                    <a:noFill/>
                  </a:ln>
                  <a:solidFill>
                    <a:srgbClr val="FFFFFF"/>
                  </a:solidFill>
                  <a:effectLst/>
                  <a:latin typeface="Meiryo" charset="-128"/>
                  <a:ea typeface="Meiryo" charset="-128"/>
                  <a:cs typeface="Meiryo" charset="-128"/>
                </a:rPr>
                <a:t>機器全体を集中制御・アプリケーション経由で制御可能</a:t>
              </a:r>
            </a:p>
          </p:txBody>
        </p:sp>
        <p:sp>
          <p:nvSpPr>
            <p:cNvPr id="219" name="円/楕円 218"/>
            <p:cNvSpPr/>
            <p:nvPr/>
          </p:nvSpPr>
          <p:spPr>
            <a:xfrm>
              <a:off x="5537200" y="2514600"/>
              <a:ext cx="2197100" cy="1422400"/>
            </a:xfrm>
            <a:prstGeom prst="ellipse">
              <a:avLst/>
            </a:prstGeom>
            <a:solidFill>
              <a:srgbClr val="FFFF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0" name="正方形/長方形 219"/>
            <p:cNvSpPr/>
            <p:nvPr/>
          </p:nvSpPr>
          <p:spPr>
            <a:xfrm>
              <a:off x="55816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1" name="正方形/長方形 220"/>
            <p:cNvSpPr/>
            <p:nvPr/>
          </p:nvSpPr>
          <p:spPr>
            <a:xfrm>
              <a:off x="62039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2" name="正方形/長方形 221"/>
            <p:cNvSpPr/>
            <p:nvPr/>
          </p:nvSpPr>
          <p:spPr>
            <a:xfrm>
              <a:off x="61912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3" name="正方形/長方形 222"/>
            <p:cNvSpPr/>
            <p:nvPr/>
          </p:nvSpPr>
          <p:spPr>
            <a:xfrm>
              <a:off x="6775450" y="2658536"/>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8" name="正方形/長方形 227"/>
            <p:cNvSpPr/>
            <p:nvPr/>
          </p:nvSpPr>
          <p:spPr>
            <a:xfrm>
              <a:off x="6762750" y="35877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29" name="正方形/長方形 228"/>
            <p:cNvSpPr/>
            <p:nvPr/>
          </p:nvSpPr>
          <p:spPr>
            <a:xfrm>
              <a:off x="73850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0" name="正方形/長方形 229"/>
            <p:cNvSpPr/>
            <p:nvPr/>
          </p:nvSpPr>
          <p:spPr>
            <a:xfrm>
              <a:off x="61912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31" name="正方形/長方形 230"/>
            <p:cNvSpPr/>
            <p:nvPr/>
          </p:nvSpPr>
          <p:spPr>
            <a:xfrm>
              <a:off x="6762750" y="30924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32" name="直線コネクタ 231"/>
            <p:cNvCxnSpPr>
              <a:endCxn id="220" idx="3"/>
            </p:cNvCxnSpPr>
            <p:nvPr/>
          </p:nvCxnSpPr>
          <p:spPr>
            <a:xfrm flipH="1">
              <a:off x="58737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3" name="直線コネクタ 232"/>
            <p:cNvCxnSpPr>
              <a:stCxn id="222" idx="1"/>
              <a:endCxn id="220" idx="3"/>
            </p:cNvCxnSpPr>
            <p:nvPr/>
          </p:nvCxnSpPr>
          <p:spPr>
            <a:xfrm flipH="1" flipV="1">
              <a:off x="5873750" y="321310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4" name="直線コネクタ 233"/>
            <p:cNvCxnSpPr>
              <a:stCxn id="230" idx="1"/>
              <a:endCxn id="220" idx="3"/>
            </p:cNvCxnSpPr>
            <p:nvPr/>
          </p:nvCxnSpPr>
          <p:spPr>
            <a:xfrm flipH="1">
              <a:off x="5873750" y="321310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5" name="直線コネクタ 234"/>
            <p:cNvCxnSpPr/>
            <p:nvPr/>
          </p:nvCxnSpPr>
          <p:spPr>
            <a:xfrm>
              <a:off x="6483350" y="2755900"/>
              <a:ext cx="2921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230" idx="3"/>
              <a:endCxn id="231" idx="1"/>
            </p:cNvCxnSpPr>
            <p:nvPr/>
          </p:nvCxnSpPr>
          <p:spPr>
            <a:xfrm>
              <a:off x="6483350" y="32131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7" name="直線コネクタ 236"/>
            <p:cNvCxnSpPr>
              <a:stCxn id="222" idx="3"/>
              <a:endCxn id="228" idx="1"/>
            </p:cNvCxnSpPr>
            <p:nvPr/>
          </p:nvCxnSpPr>
          <p:spPr>
            <a:xfrm>
              <a:off x="6483350" y="370840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8" name="直線コネクタ 237"/>
            <p:cNvCxnSpPr>
              <a:endCxn id="229" idx="1"/>
            </p:cNvCxnSpPr>
            <p:nvPr/>
          </p:nvCxnSpPr>
          <p:spPr>
            <a:xfrm>
              <a:off x="7054850" y="2755900"/>
              <a:ext cx="330200" cy="4572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9" name="直線コネクタ 238"/>
            <p:cNvCxnSpPr>
              <a:stCxn id="229" idx="1"/>
              <a:endCxn id="228" idx="3"/>
            </p:cNvCxnSpPr>
            <p:nvPr/>
          </p:nvCxnSpPr>
          <p:spPr>
            <a:xfrm flipH="1">
              <a:off x="7054850" y="321310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0" name="直線コネクタ 239"/>
            <p:cNvCxnSpPr>
              <a:stCxn id="229" idx="1"/>
              <a:endCxn id="231" idx="3"/>
            </p:cNvCxnSpPr>
            <p:nvPr/>
          </p:nvCxnSpPr>
          <p:spPr>
            <a:xfrm flipH="1">
              <a:off x="7054850" y="321310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42" name="円/楕円 241"/>
            <p:cNvSpPr/>
            <p:nvPr/>
          </p:nvSpPr>
          <p:spPr>
            <a:xfrm>
              <a:off x="5549900" y="1873250"/>
              <a:ext cx="2197100" cy="1422400"/>
            </a:xfrm>
            <a:prstGeom prst="ellipse">
              <a:avLst/>
            </a:prstGeom>
            <a:solidFill>
              <a:srgbClr val="008000">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3" name="正方形/長方形 242"/>
            <p:cNvSpPr/>
            <p:nvPr/>
          </p:nvSpPr>
          <p:spPr>
            <a:xfrm>
              <a:off x="55943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4" name="正方形/長方形 243"/>
            <p:cNvSpPr/>
            <p:nvPr/>
          </p:nvSpPr>
          <p:spPr>
            <a:xfrm>
              <a:off x="62039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6" name="正方形/長方形 245"/>
            <p:cNvSpPr/>
            <p:nvPr/>
          </p:nvSpPr>
          <p:spPr>
            <a:xfrm>
              <a:off x="61912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7" name="正方形/長方形 246"/>
            <p:cNvSpPr/>
            <p:nvPr/>
          </p:nvSpPr>
          <p:spPr>
            <a:xfrm>
              <a:off x="6775450" y="19558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8" name="正方形/長方形 247"/>
            <p:cNvSpPr/>
            <p:nvPr/>
          </p:nvSpPr>
          <p:spPr>
            <a:xfrm>
              <a:off x="6762750" y="285115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9" name="正方形/長方形 248"/>
            <p:cNvSpPr/>
            <p:nvPr/>
          </p:nvSpPr>
          <p:spPr>
            <a:xfrm>
              <a:off x="73977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0" name="正方形/長方形 249"/>
            <p:cNvSpPr/>
            <p:nvPr/>
          </p:nvSpPr>
          <p:spPr>
            <a:xfrm>
              <a:off x="62039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54" name="正方形/長方形 253"/>
            <p:cNvSpPr/>
            <p:nvPr/>
          </p:nvSpPr>
          <p:spPr>
            <a:xfrm>
              <a:off x="6775450" y="2451100"/>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55" name="直線コネクタ 254"/>
            <p:cNvCxnSpPr>
              <a:stCxn id="244" idx="1"/>
              <a:endCxn id="243" idx="3"/>
            </p:cNvCxnSpPr>
            <p:nvPr/>
          </p:nvCxnSpPr>
          <p:spPr>
            <a:xfrm flipH="1">
              <a:off x="5886450" y="20764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6" name="直線コネクタ 255"/>
            <p:cNvCxnSpPr>
              <a:stCxn id="246" idx="1"/>
              <a:endCxn id="243" idx="3"/>
            </p:cNvCxnSpPr>
            <p:nvPr/>
          </p:nvCxnSpPr>
          <p:spPr>
            <a:xfrm flipH="1" flipV="1">
              <a:off x="5886450" y="2571750"/>
              <a:ext cx="3048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7" name="直線コネクタ 256"/>
            <p:cNvCxnSpPr>
              <a:stCxn id="250" idx="1"/>
              <a:endCxn id="243" idx="3"/>
            </p:cNvCxnSpPr>
            <p:nvPr/>
          </p:nvCxnSpPr>
          <p:spPr>
            <a:xfrm flipH="1">
              <a:off x="5886450" y="25717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8" name="直線コネクタ 257"/>
            <p:cNvCxnSpPr>
              <a:stCxn id="244" idx="3"/>
              <a:endCxn id="247" idx="1"/>
            </p:cNvCxnSpPr>
            <p:nvPr/>
          </p:nvCxnSpPr>
          <p:spPr>
            <a:xfrm>
              <a:off x="6496050" y="20764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9" name="直線コネクタ 258"/>
            <p:cNvCxnSpPr>
              <a:stCxn id="250" idx="3"/>
              <a:endCxn id="254" idx="1"/>
            </p:cNvCxnSpPr>
            <p:nvPr/>
          </p:nvCxnSpPr>
          <p:spPr>
            <a:xfrm>
              <a:off x="6496050" y="2571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0" name="直線コネクタ 259"/>
            <p:cNvCxnSpPr/>
            <p:nvPr/>
          </p:nvCxnSpPr>
          <p:spPr>
            <a:xfrm>
              <a:off x="6483350" y="2937936"/>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1" name="直線コネクタ 260"/>
            <p:cNvCxnSpPr>
              <a:stCxn id="247" idx="3"/>
              <a:endCxn id="249" idx="1"/>
            </p:cNvCxnSpPr>
            <p:nvPr/>
          </p:nvCxnSpPr>
          <p:spPr>
            <a:xfrm>
              <a:off x="7067550" y="20764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2" name="直線コネクタ 261"/>
            <p:cNvCxnSpPr>
              <a:stCxn id="249" idx="1"/>
              <a:endCxn id="248" idx="3"/>
            </p:cNvCxnSpPr>
            <p:nvPr/>
          </p:nvCxnSpPr>
          <p:spPr>
            <a:xfrm flipH="1">
              <a:off x="7054850" y="2571750"/>
              <a:ext cx="342900" cy="40005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3" name="直線コネクタ 262"/>
            <p:cNvCxnSpPr>
              <a:stCxn id="249" idx="1"/>
              <a:endCxn id="254" idx="3"/>
            </p:cNvCxnSpPr>
            <p:nvPr/>
          </p:nvCxnSpPr>
          <p:spPr>
            <a:xfrm flipH="1">
              <a:off x="7067550" y="25717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265" name="円/楕円 264"/>
            <p:cNvSpPr/>
            <p:nvPr/>
          </p:nvSpPr>
          <p:spPr>
            <a:xfrm>
              <a:off x="5549900" y="1204386"/>
              <a:ext cx="2197100" cy="1422400"/>
            </a:xfrm>
            <a:prstGeom prst="ellipse">
              <a:avLst/>
            </a:prstGeom>
            <a:solidFill>
              <a:srgbClr val="3366FF">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6" name="正方形/長方形 265"/>
            <p:cNvSpPr/>
            <p:nvPr/>
          </p:nvSpPr>
          <p:spPr>
            <a:xfrm>
              <a:off x="55943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7" name="正方形/長方形 266"/>
            <p:cNvSpPr/>
            <p:nvPr/>
          </p:nvSpPr>
          <p:spPr>
            <a:xfrm>
              <a:off x="62039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8" name="正方形/長方形 267"/>
            <p:cNvSpPr/>
            <p:nvPr/>
          </p:nvSpPr>
          <p:spPr>
            <a:xfrm>
              <a:off x="62039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69" name="正方形/長方形 268"/>
            <p:cNvSpPr/>
            <p:nvPr/>
          </p:nvSpPr>
          <p:spPr>
            <a:xfrm>
              <a:off x="6775450" y="12996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0" name="正方形/長方形 269"/>
            <p:cNvSpPr/>
            <p:nvPr/>
          </p:nvSpPr>
          <p:spPr>
            <a:xfrm>
              <a:off x="6775450" y="22902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1" name="正方形/長方形 270"/>
            <p:cNvSpPr/>
            <p:nvPr/>
          </p:nvSpPr>
          <p:spPr>
            <a:xfrm>
              <a:off x="73977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2" name="正方形/長方形 271"/>
            <p:cNvSpPr/>
            <p:nvPr/>
          </p:nvSpPr>
          <p:spPr>
            <a:xfrm>
              <a:off x="62039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73" name="正方形/長方形 272"/>
            <p:cNvSpPr/>
            <p:nvPr/>
          </p:nvSpPr>
          <p:spPr>
            <a:xfrm>
              <a:off x="6775450" y="1794938"/>
              <a:ext cx="292100" cy="24130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74" name="直線コネクタ 273"/>
            <p:cNvCxnSpPr>
              <a:stCxn id="267" idx="1"/>
              <a:endCxn id="266" idx="3"/>
            </p:cNvCxnSpPr>
            <p:nvPr/>
          </p:nvCxnSpPr>
          <p:spPr>
            <a:xfrm flipH="1">
              <a:off x="5886450" y="14202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5" name="直線コネクタ 274"/>
            <p:cNvCxnSpPr>
              <a:stCxn id="268" idx="1"/>
              <a:endCxn id="266" idx="3"/>
            </p:cNvCxnSpPr>
            <p:nvPr/>
          </p:nvCxnSpPr>
          <p:spPr>
            <a:xfrm flipH="1" flipV="1">
              <a:off x="5886450" y="1915588"/>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6" name="直線コネクタ 275"/>
            <p:cNvCxnSpPr>
              <a:stCxn id="272" idx="1"/>
              <a:endCxn id="266" idx="3"/>
            </p:cNvCxnSpPr>
            <p:nvPr/>
          </p:nvCxnSpPr>
          <p:spPr>
            <a:xfrm flipH="1">
              <a:off x="5886450" y="1915588"/>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p:cNvCxnSpPr>
              <a:stCxn id="267" idx="3"/>
              <a:endCxn id="269" idx="1"/>
            </p:cNvCxnSpPr>
            <p:nvPr/>
          </p:nvCxnSpPr>
          <p:spPr>
            <a:xfrm>
              <a:off x="6496050" y="14202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8" name="直線コネクタ 277"/>
            <p:cNvCxnSpPr>
              <a:stCxn id="272" idx="3"/>
              <a:endCxn id="273" idx="1"/>
            </p:cNvCxnSpPr>
            <p:nvPr/>
          </p:nvCxnSpPr>
          <p:spPr>
            <a:xfrm>
              <a:off x="6496050" y="19155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9" name="直線コネクタ 278"/>
            <p:cNvCxnSpPr>
              <a:stCxn id="268" idx="3"/>
              <a:endCxn id="270" idx="1"/>
            </p:cNvCxnSpPr>
            <p:nvPr/>
          </p:nvCxnSpPr>
          <p:spPr>
            <a:xfrm>
              <a:off x="6496050" y="2410888"/>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0" name="直線コネクタ 279"/>
            <p:cNvCxnSpPr>
              <a:stCxn id="269" idx="3"/>
              <a:endCxn id="271" idx="1"/>
            </p:cNvCxnSpPr>
            <p:nvPr/>
          </p:nvCxnSpPr>
          <p:spPr>
            <a:xfrm>
              <a:off x="7067550" y="14202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1" name="直線コネクタ 280"/>
            <p:cNvCxnSpPr>
              <a:stCxn id="271" idx="1"/>
              <a:endCxn id="270" idx="3"/>
            </p:cNvCxnSpPr>
            <p:nvPr/>
          </p:nvCxnSpPr>
          <p:spPr>
            <a:xfrm flipH="1">
              <a:off x="7067550" y="1915588"/>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a:stCxn id="271" idx="1"/>
              <a:endCxn id="273" idx="3"/>
            </p:cNvCxnSpPr>
            <p:nvPr/>
          </p:nvCxnSpPr>
          <p:spPr>
            <a:xfrm flipH="1">
              <a:off x="7067550" y="1915588"/>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nvGrpSpPr>
            <p:cNvPr id="283" name="図形グループ 282"/>
            <p:cNvGrpSpPr/>
            <p:nvPr/>
          </p:nvGrpSpPr>
          <p:grpSpPr>
            <a:xfrm>
              <a:off x="5549900" y="4216711"/>
              <a:ext cx="2197100" cy="1422400"/>
              <a:chOff x="1397000" y="2749550"/>
              <a:chExt cx="2197100" cy="1422400"/>
            </a:xfrm>
          </p:grpSpPr>
          <p:sp>
            <p:nvSpPr>
              <p:cNvPr id="284" name="円/楕円 283"/>
              <p:cNvSpPr/>
              <p:nvPr/>
            </p:nvSpPr>
            <p:spPr>
              <a:xfrm>
                <a:off x="1397000" y="2749550"/>
                <a:ext cx="2197100" cy="1422400"/>
              </a:xfrm>
              <a:prstGeom prst="ellipse">
                <a:avLst/>
              </a:prstGeom>
              <a:solidFill>
                <a:srgbClr val="FF6666">
                  <a:alpha val="4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5" name="正方形/長方形 284"/>
              <p:cNvSpPr/>
              <p:nvPr/>
            </p:nvSpPr>
            <p:spPr>
              <a:xfrm>
                <a:off x="14414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6" name="正方形/長方形 285"/>
              <p:cNvSpPr/>
              <p:nvPr/>
            </p:nvSpPr>
            <p:spPr>
              <a:xfrm>
                <a:off x="20510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7" name="正方形/長方形 286"/>
              <p:cNvSpPr/>
              <p:nvPr/>
            </p:nvSpPr>
            <p:spPr>
              <a:xfrm>
                <a:off x="20510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8" name="正方形/長方形 287"/>
              <p:cNvSpPr/>
              <p:nvPr/>
            </p:nvSpPr>
            <p:spPr>
              <a:xfrm>
                <a:off x="2622550" y="28321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9" name="正方形/長方形 288"/>
              <p:cNvSpPr/>
              <p:nvPr/>
            </p:nvSpPr>
            <p:spPr>
              <a:xfrm>
                <a:off x="2622550" y="38227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0" name="正方形/長方形 289"/>
              <p:cNvSpPr/>
              <p:nvPr/>
            </p:nvSpPr>
            <p:spPr>
              <a:xfrm>
                <a:off x="32448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1" name="正方形/長方形 290"/>
              <p:cNvSpPr/>
              <p:nvPr/>
            </p:nvSpPr>
            <p:spPr>
              <a:xfrm>
                <a:off x="20510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2" name="正方形/長方形 291"/>
              <p:cNvSpPr/>
              <p:nvPr/>
            </p:nvSpPr>
            <p:spPr>
              <a:xfrm>
                <a:off x="2622550" y="3327400"/>
                <a:ext cx="292100" cy="241300"/>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cxnSp>
            <p:nvCxnSpPr>
              <p:cNvPr id="293" name="直線コネクタ 292"/>
              <p:cNvCxnSpPr>
                <a:stCxn id="286" idx="1"/>
                <a:endCxn id="285" idx="3"/>
              </p:cNvCxnSpPr>
              <p:nvPr/>
            </p:nvCxnSpPr>
            <p:spPr>
              <a:xfrm flipH="1">
                <a:off x="1733550" y="29527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4" name="直線コネクタ 293"/>
              <p:cNvCxnSpPr>
                <a:stCxn id="287" idx="1"/>
                <a:endCxn id="285" idx="3"/>
              </p:cNvCxnSpPr>
              <p:nvPr/>
            </p:nvCxnSpPr>
            <p:spPr>
              <a:xfrm flipH="1" flipV="1">
                <a:off x="1733550" y="3448050"/>
                <a:ext cx="3175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5" name="直線コネクタ 294"/>
              <p:cNvCxnSpPr>
                <a:stCxn id="291" idx="1"/>
                <a:endCxn id="285" idx="3"/>
              </p:cNvCxnSpPr>
              <p:nvPr/>
            </p:nvCxnSpPr>
            <p:spPr>
              <a:xfrm flipH="1">
                <a:off x="1733550" y="3448050"/>
                <a:ext cx="3175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6" name="直線コネクタ 295"/>
              <p:cNvCxnSpPr>
                <a:stCxn id="286" idx="3"/>
                <a:endCxn id="288" idx="1"/>
              </p:cNvCxnSpPr>
              <p:nvPr/>
            </p:nvCxnSpPr>
            <p:spPr>
              <a:xfrm>
                <a:off x="2343150" y="29527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7" name="直線コネクタ 296"/>
              <p:cNvCxnSpPr>
                <a:stCxn id="291" idx="3"/>
                <a:endCxn id="292" idx="1"/>
              </p:cNvCxnSpPr>
              <p:nvPr/>
            </p:nvCxnSpPr>
            <p:spPr>
              <a:xfrm>
                <a:off x="2343150" y="34480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8" name="直線コネクタ 297"/>
              <p:cNvCxnSpPr>
                <a:stCxn id="287" idx="3"/>
                <a:endCxn id="289" idx="1"/>
              </p:cNvCxnSpPr>
              <p:nvPr/>
            </p:nvCxnSpPr>
            <p:spPr>
              <a:xfrm>
                <a:off x="2343150" y="3943350"/>
                <a:ext cx="2794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9" name="直線コネクタ 298"/>
              <p:cNvCxnSpPr>
                <a:stCxn id="288" idx="3"/>
                <a:endCxn id="290" idx="1"/>
              </p:cNvCxnSpPr>
              <p:nvPr/>
            </p:nvCxnSpPr>
            <p:spPr>
              <a:xfrm>
                <a:off x="2914650" y="29527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290" idx="1"/>
                <a:endCxn id="289" idx="3"/>
              </p:cNvCxnSpPr>
              <p:nvPr/>
            </p:nvCxnSpPr>
            <p:spPr>
              <a:xfrm flipH="1">
                <a:off x="2914650" y="3448050"/>
                <a:ext cx="330200" cy="49530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1" name="直線コネクタ 300"/>
              <p:cNvCxnSpPr>
                <a:stCxn id="290" idx="1"/>
                <a:endCxn id="292" idx="3"/>
              </p:cNvCxnSpPr>
              <p:nvPr/>
            </p:nvCxnSpPr>
            <p:spPr>
              <a:xfrm flipH="1">
                <a:off x="2914650" y="3448050"/>
                <a:ext cx="330200" cy="0"/>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4857991" y="4229411"/>
              <a:ext cx="494818" cy="531668"/>
              <a:chOff x="2667295" y="1059799"/>
              <a:chExt cx="681672" cy="722281"/>
            </a:xfrm>
          </p:grpSpPr>
          <p:sp>
            <p:nvSpPr>
              <p:cNvPr id="303" name="角丸四角形 30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charset="-128"/>
                  <a:ea typeface="Meiryo" charset="-128"/>
                  <a:cs typeface="Meiryo" charset="-128"/>
                </a:endParaRPr>
              </a:p>
            </p:txBody>
          </p:sp>
          <p:pic>
            <p:nvPicPr>
              <p:cNvPr id="304" name="図 30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48" name="上矢印 47"/>
            <p:cNvSpPr/>
            <p:nvPr/>
          </p:nvSpPr>
          <p:spPr>
            <a:xfrm>
              <a:off x="5886450" y="3867150"/>
              <a:ext cx="1504950" cy="343055"/>
            </a:xfrm>
            <a:prstGeom prst="upArrow">
              <a:avLst>
                <a:gd name="adj1" fmla="val 68333"/>
                <a:gd name="adj2" fmla="val 500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仮想化</a:t>
              </a:r>
            </a:p>
          </p:txBody>
        </p:sp>
        <p:sp>
          <p:nvSpPr>
            <p:cNvPr id="311" name="ホームベース 310"/>
            <p:cNvSpPr/>
            <p:nvPr/>
          </p:nvSpPr>
          <p:spPr>
            <a:xfrm flipH="1">
              <a:off x="7734300" y="1651000"/>
              <a:ext cx="882650" cy="514350"/>
            </a:xfrm>
            <a:prstGeom prst="homePlate">
              <a:avLst>
                <a:gd name="adj" fmla="val 26543"/>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A</a:t>
              </a:r>
              <a:endParaRPr kumimoji="1" lang="ja-JP" altLang="en-US" sz="1200" dirty="0">
                <a:solidFill>
                  <a:srgbClr val="FFFFFF"/>
                </a:solidFill>
                <a:latin typeface="Meiryo" charset="-128"/>
                <a:ea typeface="Meiryo" charset="-128"/>
                <a:cs typeface="Meiryo" charset="-128"/>
              </a:endParaRPr>
            </a:p>
          </p:txBody>
        </p:sp>
        <p:sp>
          <p:nvSpPr>
            <p:cNvPr id="312" name="ホームベース 311"/>
            <p:cNvSpPr/>
            <p:nvPr/>
          </p:nvSpPr>
          <p:spPr>
            <a:xfrm flipH="1">
              <a:off x="7734300" y="2314575"/>
              <a:ext cx="882650" cy="514350"/>
            </a:xfrm>
            <a:prstGeom prst="homePlate">
              <a:avLst>
                <a:gd name="adj" fmla="val 26543"/>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B</a:t>
              </a:r>
              <a:endParaRPr kumimoji="1" lang="ja-JP" altLang="en-US" sz="1200" dirty="0">
                <a:solidFill>
                  <a:srgbClr val="FFFFFF"/>
                </a:solidFill>
                <a:latin typeface="Meiryo" charset="-128"/>
                <a:ea typeface="Meiryo" charset="-128"/>
                <a:cs typeface="Meiryo" charset="-128"/>
              </a:endParaRPr>
            </a:p>
          </p:txBody>
        </p:sp>
        <p:sp>
          <p:nvSpPr>
            <p:cNvPr id="313" name="ホームベース 312"/>
            <p:cNvSpPr/>
            <p:nvPr/>
          </p:nvSpPr>
          <p:spPr>
            <a:xfrm flipH="1">
              <a:off x="7747000" y="2979522"/>
              <a:ext cx="882650" cy="514350"/>
            </a:xfrm>
            <a:prstGeom prst="homePlate">
              <a:avLst>
                <a:gd name="adj" fmla="val 26543"/>
              </a:avLst>
            </a:prstGeom>
            <a:solidFill>
              <a:srgbClr val="CC99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C</a:t>
              </a:r>
              <a:endParaRPr kumimoji="1" lang="ja-JP" altLang="en-US" sz="1200" dirty="0">
                <a:solidFill>
                  <a:srgbClr val="FFFFFF"/>
                </a:solidFill>
                <a:latin typeface="Meiryo" charset="-128"/>
                <a:ea typeface="Meiryo" charset="-128"/>
                <a:cs typeface="Meiryo" charset="-128"/>
              </a:endParaRPr>
            </a:p>
          </p:txBody>
        </p:sp>
        <p:sp>
          <p:nvSpPr>
            <p:cNvPr id="314" name="ホームベース 313"/>
            <p:cNvSpPr/>
            <p:nvPr/>
          </p:nvSpPr>
          <p:spPr>
            <a:xfrm flipH="1">
              <a:off x="7759700" y="4658036"/>
              <a:ext cx="882650" cy="514350"/>
            </a:xfrm>
            <a:prstGeom prst="homePlate">
              <a:avLst>
                <a:gd name="adj" fmla="val 26543"/>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物理</a:t>
              </a:r>
              <a:endParaRPr kumimoji="1" lang="en-US" altLang="ja-JP" sz="12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ネットワーク</a:t>
              </a:r>
              <a:endParaRPr kumimoji="1" lang="en-US" altLang="ja-JP" sz="800" dirty="0">
                <a:solidFill>
                  <a:srgbClr val="FFFFFF"/>
                </a:solidFill>
                <a:latin typeface="Meiryo" charset="-128"/>
                <a:ea typeface="Meiryo" charset="-128"/>
                <a:cs typeface="Meiryo" charset="-128"/>
              </a:endParaRPr>
            </a:p>
          </p:txBody>
        </p:sp>
        <p:sp>
          <p:nvSpPr>
            <p:cNvPr id="62" name="右矢印 61"/>
            <p:cNvSpPr/>
            <p:nvPr/>
          </p:nvSpPr>
          <p:spPr>
            <a:xfrm>
              <a:off x="5403850" y="4305611"/>
              <a:ext cx="577850" cy="352425"/>
            </a:xfrm>
            <a:prstGeom prst="right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3" name="テキスト ボックス 62"/>
            <p:cNvSpPr txBox="1"/>
            <p:nvPr/>
          </p:nvSpPr>
          <p:spPr>
            <a:xfrm>
              <a:off x="4666818" y="4742340"/>
              <a:ext cx="800219" cy="276999"/>
            </a:xfrm>
            <a:prstGeom prst="rect">
              <a:avLst/>
            </a:prstGeom>
            <a:noFill/>
          </p:spPr>
          <p:txBody>
            <a:bodyPr wrap="none" rtlCol="0">
              <a:spAutoFit/>
            </a:bodyPr>
            <a:lstStyle/>
            <a:p>
              <a:r>
                <a:rPr lang="ja-JP" altLang="en-US" sz="1200" dirty="0">
                  <a:latin typeface="Meiryo" charset="-128"/>
                  <a:ea typeface="Meiryo" charset="-128"/>
                  <a:cs typeface="Meiryo" charset="-128"/>
                </a:rPr>
                <a:t>集中</a:t>
              </a:r>
              <a:r>
                <a:rPr kumimoji="1" lang="ja-JP" altLang="en-US" sz="1200" dirty="0">
                  <a:latin typeface="Meiryo" charset="-128"/>
                  <a:ea typeface="Meiryo" charset="-128"/>
                  <a:cs typeface="Meiryo" charset="-128"/>
                </a:rPr>
                <a:t>制御</a:t>
              </a:r>
            </a:p>
          </p:txBody>
        </p:sp>
        <p:sp>
          <p:nvSpPr>
            <p:cNvPr id="325" name="テキスト ボックス 324"/>
            <p:cNvSpPr txBox="1"/>
            <p:nvPr/>
          </p:nvSpPr>
          <p:spPr>
            <a:xfrm>
              <a:off x="4508702" y="820240"/>
              <a:ext cx="4266810" cy="369332"/>
            </a:xfrm>
            <a:prstGeom prst="rect">
              <a:avLst/>
            </a:prstGeom>
            <a:noFill/>
          </p:spPr>
          <p:txBody>
            <a:bodyPr wrap="none" rtlCol="0">
              <a:spAutoFit/>
            </a:bodyPr>
            <a:lstStyle/>
            <a:p>
              <a:pPr algn="ctr"/>
              <a:r>
                <a:rPr kumimoji="1" lang="en-US" altLang="ja-JP" dirty="0">
                  <a:solidFill>
                    <a:srgbClr val="0000FF"/>
                  </a:solidFill>
                  <a:latin typeface="Meiryo" charset="-128"/>
                  <a:ea typeface="Meiryo" charset="-128"/>
                  <a:cs typeface="Meiryo" charset="-128"/>
                </a:rPr>
                <a:t>SDN(Software Defined Networking) </a:t>
              </a:r>
              <a:endParaRPr kumimoji="1" lang="ja-JP" altLang="en-US" dirty="0">
                <a:solidFill>
                  <a:srgbClr val="0000FF"/>
                </a:solidFill>
                <a:latin typeface="Meiryo" charset="-128"/>
                <a:ea typeface="Meiryo" charset="-128"/>
                <a:cs typeface="Meiryo" charset="-128"/>
              </a:endParaRPr>
            </a:p>
          </p:txBody>
        </p:sp>
      </p:grpSp>
    </p:spTree>
    <p:extLst>
      <p:ext uri="{BB962C8B-B14F-4D97-AF65-F5344CB8AC3E}">
        <p14:creationId xmlns:p14="http://schemas.microsoft.com/office/powerpoint/2010/main" val="648457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クラウドの役割と</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ja-JP" altLang="en-US" sz="2800">
                <a:solidFill>
                  <a:srgbClr val="FFFFFF"/>
                </a:solidFill>
                <a:effectLst/>
                <a:latin typeface="Meiryo" panose="020B0604030504040204" pitchFamily="34" charset="-128"/>
                <a:ea typeface="Meiryo" panose="020B0604030504040204" pitchFamily="34" charset="-128"/>
                <a:cs typeface="Arial"/>
              </a:rPr>
              <a:t>コンピューティングの新しい常識</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682228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4C007F-9952-144D-9312-E1EA3B82CC25}"/>
              </a:ext>
            </a:extLst>
          </p:cNvPr>
          <p:cNvSpPr>
            <a:spLocks noGrp="1"/>
          </p:cNvSpPr>
          <p:nvPr>
            <p:ph type="title"/>
          </p:nvPr>
        </p:nvSpPr>
        <p:spPr/>
        <p:txBody>
          <a:bodyPr/>
          <a:lstStyle/>
          <a:p>
            <a:r>
              <a:rPr kumimoji="1" lang="ja-JP" altLang="en-US" sz="2400"/>
              <a:t>クラウドを使う理由</a:t>
            </a:r>
          </a:p>
        </p:txBody>
      </p:sp>
      <p:sp>
        <p:nvSpPr>
          <p:cNvPr id="496" name="正方形/長方形 495">
            <a:extLst>
              <a:ext uri="{FF2B5EF4-FFF2-40B4-BE49-F238E27FC236}">
                <a16:creationId xmlns:a16="http://schemas.microsoft.com/office/drawing/2014/main" id="{53209C1F-D1DE-DD4A-961D-CF066AA5ECD3}"/>
              </a:ext>
            </a:extLst>
          </p:cNvPr>
          <p:cNvSpPr/>
          <p:nvPr/>
        </p:nvSpPr>
        <p:spPr>
          <a:xfrm>
            <a:off x="230400" y="867909"/>
            <a:ext cx="8686800" cy="55613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6" name="図 225">
            <a:extLst>
              <a:ext uri="{FF2B5EF4-FFF2-40B4-BE49-F238E27FC236}">
                <a16:creationId xmlns:a16="http://schemas.microsoft.com/office/drawing/2014/main" id="{77CCC5A7-D87A-444A-97BA-990D6424C4F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373346"/>
            <a:ext cx="700312" cy="786868"/>
          </a:xfrm>
          <a:prstGeom prst="rect">
            <a:avLst/>
          </a:prstGeom>
        </p:spPr>
      </p:pic>
      <p:pic>
        <p:nvPicPr>
          <p:cNvPr id="227" name="図 226">
            <a:extLst>
              <a:ext uri="{FF2B5EF4-FFF2-40B4-BE49-F238E27FC236}">
                <a16:creationId xmlns:a16="http://schemas.microsoft.com/office/drawing/2014/main" id="{86E5D67A-E5AA-5945-9B6E-1975382662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355079"/>
            <a:ext cx="862790" cy="811023"/>
          </a:xfrm>
          <a:prstGeom prst="rect">
            <a:avLst/>
          </a:prstGeom>
        </p:spPr>
      </p:pic>
      <p:pic>
        <p:nvPicPr>
          <p:cNvPr id="228" name="図 227">
            <a:extLst>
              <a:ext uri="{FF2B5EF4-FFF2-40B4-BE49-F238E27FC236}">
                <a16:creationId xmlns:a16="http://schemas.microsoft.com/office/drawing/2014/main" id="{8C43D9E5-4B50-0A47-A6C1-A7B8B92DB5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333034"/>
            <a:ext cx="901540" cy="804829"/>
          </a:xfrm>
          <a:prstGeom prst="rect">
            <a:avLst/>
          </a:prstGeom>
        </p:spPr>
      </p:pic>
      <p:pic>
        <p:nvPicPr>
          <p:cNvPr id="229" name="図 228">
            <a:extLst>
              <a:ext uri="{FF2B5EF4-FFF2-40B4-BE49-F238E27FC236}">
                <a16:creationId xmlns:a16="http://schemas.microsoft.com/office/drawing/2014/main" id="{7CA0A872-D486-C044-A4AF-D13AED56C0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378139"/>
            <a:ext cx="759724" cy="759724"/>
          </a:xfrm>
          <a:prstGeom prst="rect">
            <a:avLst/>
          </a:prstGeom>
        </p:spPr>
      </p:pic>
      <p:pic>
        <p:nvPicPr>
          <p:cNvPr id="230" name="図 229">
            <a:extLst>
              <a:ext uri="{FF2B5EF4-FFF2-40B4-BE49-F238E27FC236}">
                <a16:creationId xmlns:a16="http://schemas.microsoft.com/office/drawing/2014/main" id="{EF0B6B35-ACF7-BD45-9B9C-406C371EE3E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391761"/>
            <a:ext cx="824199" cy="737657"/>
          </a:xfrm>
          <a:prstGeom prst="rect">
            <a:avLst/>
          </a:prstGeom>
          <a:effectLst>
            <a:outerShdw blurRad="50800" dist="38100" dir="2700000" algn="tl" rotWithShape="0">
              <a:prstClr val="black">
                <a:alpha val="40000"/>
              </a:prstClr>
            </a:outerShdw>
          </a:effectLst>
        </p:spPr>
      </p:pic>
      <p:pic>
        <p:nvPicPr>
          <p:cNvPr id="232" name="図 231">
            <a:extLst>
              <a:ext uri="{FF2B5EF4-FFF2-40B4-BE49-F238E27FC236}">
                <a16:creationId xmlns:a16="http://schemas.microsoft.com/office/drawing/2014/main" id="{933387E4-0511-9C4E-94CA-AA0E44D9EA0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355079"/>
            <a:ext cx="806968" cy="811023"/>
          </a:xfrm>
          <a:prstGeom prst="rect">
            <a:avLst/>
          </a:prstGeom>
          <a:effectLst>
            <a:outerShdw blurRad="50800" dist="38100" dir="2700000" algn="tl" rotWithShape="0">
              <a:prstClr val="black">
                <a:alpha val="40000"/>
              </a:prstClr>
            </a:outerShdw>
          </a:effectLst>
        </p:spPr>
      </p:pic>
      <p:pic>
        <p:nvPicPr>
          <p:cNvPr id="233" name="図 232">
            <a:extLst>
              <a:ext uri="{FF2B5EF4-FFF2-40B4-BE49-F238E27FC236}">
                <a16:creationId xmlns:a16="http://schemas.microsoft.com/office/drawing/2014/main" id="{6CDD73EE-025E-6E4C-83B0-FB91F2CB9EC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360871"/>
            <a:ext cx="759724" cy="759724"/>
          </a:xfrm>
          <a:prstGeom prst="rect">
            <a:avLst/>
          </a:prstGeom>
        </p:spPr>
      </p:pic>
      <p:sp>
        <p:nvSpPr>
          <p:cNvPr id="500" name="テキスト ボックス 499">
            <a:extLst>
              <a:ext uri="{FF2B5EF4-FFF2-40B4-BE49-F238E27FC236}">
                <a16:creationId xmlns:a16="http://schemas.microsoft.com/office/drawing/2014/main" id="{DFB5F49C-249F-BB44-AF6F-B1BBFA74935A}"/>
              </a:ext>
            </a:extLst>
          </p:cNvPr>
          <p:cNvSpPr txBox="1"/>
          <p:nvPr/>
        </p:nvSpPr>
        <p:spPr>
          <a:xfrm>
            <a:off x="319874" y="2218617"/>
            <a:ext cx="8504251" cy="369332"/>
          </a:xfrm>
          <a:prstGeom prst="rect">
            <a:avLst/>
          </a:prstGeom>
          <a:noFill/>
        </p:spPr>
        <p:txBody>
          <a:bodyPr wrap="none" rtlCol="0">
            <a:spAutoFit/>
          </a:bodyPr>
          <a:lstStyle/>
          <a:p>
            <a:pPr algn="ct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簡単・便利・いつでも／どこでも</a:t>
            </a:r>
            <a:r>
              <a:rPr kumimoji="1" lang="en-US" altLang="ja-JP"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の機能や性能をサービスとして使える仕組み</a:t>
            </a:r>
          </a:p>
        </p:txBody>
      </p:sp>
      <p:sp>
        <p:nvSpPr>
          <p:cNvPr id="504" name="テキスト ボックス 503">
            <a:extLst>
              <a:ext uri="{FF2B5EF4-FFF2-40B4-BE49-F238E27FC236}">
                <a16:creationId xmlns:a16="http://schemas.microsoft.com/office/drawing/2014/main" id="{37C5DD76-781F-B349-AB0B-80C8E1912F24}"/>
              </a:ext>
            </a:extLst>
          </p:cNvPr>
          <p:cNvSpPr txBox="1"/>
          <p:nvPr/>
        </p:nvSpPr>
        <p:spPr>
          <a:xfrm>
            <a:off x="5830570" y="980881"/>
            <a:ext cx="2954655" cy="369332"/>
          </a:xfrm>
          <a:prstGeom prst="rect">
            <a:avLst/>
          </a:prstGeom>
          <a:noFill/>
        </p:spPr>
        <p:txBody>
          <a:bodyPr wrap="none" rtlCol="0">
            <a:spAutoFit/>
          </a:bodyPr>
          <a:lstStyle/>
          <a:p>
            <a:pPr algn="r"/>
            <a:r>
              <a:rPr kumimoji="1" lang="ja-JP" altLang="en-US"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実質的に使える機能や性能</a:t>
            </a:r>
          </a:p>
        </p:txBody>
      </p:sp>
      <p:grpSp>
        <p:nvGrpSpPr>
          <p:cNvPr id="4" name="グループ化 3">
            <a:extLst>
              <a:ext uri="{FF2B5EF4-FFF2-40B4-BE49-F238E27FC236}">
                <a16:creationId xmlns:a16="http://schemas.microsoft.com/office/drawing/2014/main" id="{C152CB3F-62FE-564F-84A5-34380CE5D31E}"/>
              </a:ext>
            </a:extLst>
          </p:cNvPr>
          <p:cNvGrpSpPr/>
          <p:nvPr/>
        </p:nvGrpSpPr>
        <p:grpSpPr>
          <a:xfrm>
            <a:off x="475556" y="2996927"/>
            <a:ext cx="4005830" cy="1210596"/>
            <a:chOff x="475556" y="2996927"/>
            <a:chExt cx="4005830" cy="1210596"/>
          </a:xfrm>
        </p:grpSpPr>
        <p:sp>
          <p:nvSpPr>
            <p:cNvPr id="3" name="正方形/長方形 2">
              <a:extLst>
                <a:ext uri="{FF2B5EF4-FFF2-40B4-BE49-F238E27FC236}">
                  <a16:creationId xmlns:a16="http://schemas.microsoft.com/office/drawing/2014/main" id="{4BD58AE6-F42B-8C4D-BCC8-F3D3822CD92F}"/>
                </a:ext>
              </a:extLst>
            </p:cNvPr>
            <p:cNvSpPr/>
            <p:nvPr/>
          </p:nvSpPr>
          <p:spPr>
            <a:xfrm>
              <a:off x="475556"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8" name="テキスト ボックス 197">
              <a:extLst>
                <a:ext uri="{FF2B5EF4-FFF2-40B4-BE49-F238E27FC236}">
                  <a16:creationId xmlns:a16="http://schemas.microsoft.com/office/drawing/2014/main" id="{2851B1ED-2155-064A-B4F6-6ADD73B42D33}"/>
                </a:ext>
              </a:extLst>
            </p:cNvPr>
            <p:cNvSpPr txBox="1"/>
            <p:nvPr/>
          </p:nvSpPr>
          <p:spPr>
            <a:xfrm>
              <a:off x="975493" y="3122096"/>
              <a:ext cx="3005951"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最新テクノロジーの活用</a:t>
              </a:r>
            </a:p>
          </p:txBody>
        </p:sp>
        <p:sp>
          <p:nvSpPr>
            <p:cNvPr id="31" name="テキスト ボックス 30">
              <a:extLst>
                <a:ext uri="{FF2B5EF4-FFF2-40B4-BE49-F238E27FC236}">
                  <a16:creationId xmlns:a16="http://schemas.microsoft.com/office/drawing/2014/main" id="{AF8F78A1-455E-3B4F-9789-3A00928CDCF3}"/>
                </a:ext>
              </a:extLst>
            </p:cNvPr>
            <p:cNvSpPr txBox="1"/>
            <p:nvPr/>
          </p:nvSpPr>
          <p:spPr>
            <a:xfrm>
              <a:off x="744660" y="3507561"/>
              <a:ext cx="3467616"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クラウドから最新テクノロジー提供</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運用環境の準備不要／</a:t>
              </a:r>
              <a:r>
                <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API</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5" name="グループ化 4">
            <a:extLst>
              <a:ext uri="{FF2B5EF4-FFF2-40B4-BE49-F238E27FC236}">
                <a16:creationId xmlns:a16="http://schemas.microsoft.com/office/drawing/2014/main" id="{3F88C6D2-7C4B-4E4D-BF2F-CAAF9ED7E39E}"/>
              </a:ext>
            </a:extLst>
          </p:cNvPr>
          <p:cNvGrpSpPr/>
          <p:nvPr/>
        </p:nvGrpSpPr>
        <p:grpSpPr>
          <a:xfrm>
            <a:off x="4662614" y="2996927"/>
            <a:ext cx="4005830" cy="1210596"/>
            <a:chOff x="4662614" y="2996927"/>
            <a:chExt cx="4005830" cy="1210596"/>
          </a:xfrm>
        </p:grpSpPr>
        <p:sp>
          <p:nvSpPr>
            <p:cNvPr id="27" name="正方形/長方形 26">
              <a:extLst>
                <a:ext uri="{FF2B5EF4-FFF2-40B4-BE49-F238E27FC236}">
                  <a16:creationId xmlns:a16="http://schemas.microsoft.com/office/drawing/2014/main" id="{2C9A3AF4-3156-C343-8FD8-27BE37316FAB}"/>
                </a:ext>
              </a:extLst>
            </p:cNvPr>
            <p:cNvSpPr/>
            <p:nvPr/>
          </p:nvSpPr>
          <p:spPr>
            <a:xfrm>
              <a:off x="4662614" y="2996927"/>
              <a:ext cx="4005830" cy="12105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29" name="テキスト ボックス 28">
              <a:extLst>
                <a:ext uri="{FF2B5EF4-FFF2-40B4-BE49-F238E27FC236}">
                  <a16:creationId xmlns:a16="http://schemas.microsoft.com/office/drawing/2014/main" id="{06F30F62-91FA-2C4A-B27F-1E4DBC8D2826}"/>
                </a:ext>
              </a:extLst>
            </p:cNvPr>
            <p:cNvSpPr txBox="1"/>
            <p:nvPr/>
          </p:nvSpPr>
          <p:spPr>
            <a:xfrm>
              <a:off x="5730520" y="3117128"/>
              <a:ext cx="1723549"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コストの削減</a:t>
              </a:r>
            </a:p>
          </p:txBody>
        </p:sp>
        <p:sp>
          <p:nvSpPr>
            <p:cNvPr id="32" name="テキスト ボックス 31">
              <a:extLst>
                <a:ext uri="{FF2B5EF4-FFF2-40B4-BE49-F238E27FC236}">
                  <a16:creationId xmlns:a16="http://schemas.microsoft.com/office/drawing/2014/main" id="{D28B7B4D-F309-0E4E-A8C6-892231023178}"/>
                </a:ext>
              </a:extLst>
            </p:cNvPr>
            <p:cNvSpPr txBox="1"/>
            <p:nvPr/>
          </p:nvSpPr>
          <p:spPr>
            <a:xfrm>
              <a:off x="5232051" y="3507561"/>
              <a:ext cx="2720488" cy="584775"/>
            </a:xfrm>
            <a:prstGeom prst="rect">
              <a:avLst/>
            </a:prstGeom>
            <a:noFill/>
          </p:spPr>
          <p:txBody>
            <a:bodyPr wrap="none" rtlCol="0">
              <a:spAutoFit/>
            </a:bodyPr>
            <a:lstStyle/>
            <a:p>
              <a:pPr algn="ct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構築や運用の自動化</a:t>
              </a:r>
              <a:endParaRPr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サーバーレスや</a:t>
              </a:r>
              <a:r>
                <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PaaS</a:t>
              </a: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a:t>
              </a:r>
              <a:endParaRPr kumimoji="1" lang="en-US" altLang="ja-JP" sz="16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grpSp>
        <p:nvGrpSpPr>
          <p:cNvPr id="6" name="グループ化 5">
            <a:extLst>
              <a:ext uri="{FF2B5EF4-FFF2-40B4-BE49-F238E27FC236}">
                <a16:creationId xmlns:a16="http://schemas.microsoft.com/office/drawing/2014/main" id="{ACBDBA02-7205-3648-A4FE-AABA3FA0CC0C}"/>
              </a:ext>
            </a:extLst>
          </p:cNvPr>
          <p:cNvGrpSpPr/>
          <p:nvPr/>
        </p:nvGrpSpPr>
        <p:grpSpPr>
          <a:xfrm>
            <a:off x="475556" y="4463703"/>
            <a:ext cx="8229600" cy="831884"/>
            <a:chOff x="475556" y="4463703"/>
            <a:chExt cx="8229600" cy="831884"/>
          </a:xfrm>
        </p:grpSpPr>
        <p:sp>
          <p:nvSpPr>
            <p:cNvPr id="191" name="正方形/長方形 190">
              <a:extLst>
                <a:ext uri="{FF2B5EF4-FFF2-40B4-BE49-F238E27FC236}">
                  <a16:creationId xmlns:a16="http://schemas.microsoft.com/office/drawing/2014/main" id="{FAC368E1-98CA-3A41-9D55-D2DD36E96459}"/>
                </a:ext>
              </a:extLst>
            </p:cNvPr>
            <p:cNvSpPr/>
            <p:nvPr/>
          </p:nvSpPr>
          <p:spPr>
            <a:xfrm>
              <a:off x="475556" y="4463703"/>
              <a:ext cx="8192888" cy="83188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7030A0"/>
                </a:solidFill>
                <a:latin typeface="ＭＳ Ｐゴシック"/>
                <a:ea typeface="ＭＳ Ｐゴシック"/>
                <a:cs typeface="ＭＳ Ｐゴシック"/>
              </a:endParaRPr>
            </a:p>
          </p:txBody>
        </p:sp>
        <p:sp>
          <p:nvSpPr>
            <p:cNvPr id="199" name="テキスト ボックス 198">
              <a:extLst>
                <a:ext uri="{FF2B5EF4-FFF2-40B4-BE49-F238E27FC236}">
                  <a16:creationId xmlns:a16="http://schemas.microsoft.com/office/drawing/2014/main" id="{EF9EC5AC-0BFD-C14B-89D1-D1A5C60DAF06}"/>
                </a:ext>
              </a:extLst>
            </p:cNvPr>
            <p:cNvSpPr txBox="1"/>
            <p:nvPr/>
          </p:nvSpPr>
          <p:spPr>
            <a:xfrm>
              <a:off x="2940781" y="4533470"/>
              <a:ext cx="3262432" cy="400110"/>
            </a:xfrm>
            <a:prstGeom prst="rect">
              <a:avLst/>
            </a:prstGeom>
            <a:noFill/>
          </p:spPr>
          <p:txBody>
            <a:bodyPr wrap="none" rtlCol="0">
              <a:spAutoFit/>
            </a:bodyPr>
            <a:lstStyle/>
            <a:p>
              <a:pPr algn="ctr"/>
              <a:r>
                <a:rPr kumimoji="1"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ビジネス・スピードの獲得</a:t>
              </a:r>
            </a:p>
          </p:txBody>
        </p:sp>
        <p:sp>
          <p:nvSpPr>
            <p:cNvPr id="34" name="テキスト ボックス 33">
              <a:extLst>
                <a:ext uri="{FF2B5EF4-FFF2-40B4-BE49-F238E27FC236}">
                  <a16:creationId xmlns:a16="http://schemas.microsoft.com/office/drawing/2014/main" id="{8800F504-1FBD-B242-9950-2C3F35B226B3}"/>
                </a:ext>
              </a:extLst>
            </p:cNvPr>
            <p:cNvSpPr txBox="1"/>
            <p:nvPr/>
          </p:nvSpPr>
          <p:spPr>
            <a:xfrm>
              <a:off x="475556" y="4927677"/>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資産から経費へ移行し柔軟性を担保</a:t>
              </a:r>
              <a:endParaRPr kumimoji="1" lang="en-US" altLang="ja-JP" sz="1600" b="1" u="sng"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FE230A40-3838-2B4D-B48D-993B393B4062}"/>
                </a:ext>
              </a:extLst>
            </p:cNvPr>
            <p:cNvSpPr txBox="1"/>
            <p:nvPr/>
          </p:nvSpPr>
          <p:spPr>
            <a:xfrm>
              <a:off x="4662614" y="4929203"/>
              <a:ext cx="4042542" cy="338554"/>
            </a:xfrm>
            <a:prstGeom prst="rect">
              <a:avLst/>
            </a:prstGeom>
            <a:noFill/>
          </p:spPr>
          <p:txBody>
            <a:bodyPr wrap="square" rtlCol="0">
              <a:spAutoFit/>
            </a:bodyPr>
            <a:lstStyle/>
            <a:p>
              <a:pPr algn="ctr"/>
              <a:r>
                <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少ないコードで</a:t>
              </a:r>
              <a:r>
                <a:rPr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事業目的を達成</a:t>
              </a:r>
              <a:endParaRPr kumimoji="1" lang="ja-JP" altLang="en-US" sz="16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38" name="テキスト ボックス 37">
            <a:extLst>
              <a:ext uri="{FF2B5EF4-FFF2-40B4-BE49-F238E27FC236}">
                <a16:creationId xmlns:a16="http://schemas.microsoft.com/office/drawing/2014/main" id="{79D91C10-CC8C-444F-9BE5-07213FFE2357}"/>
              </a:ext>
            </a:extLst>
          </p:cNvPr>
          <p:cNvSpPr txBox="1"/>
          <p:nvPr/>
        </p:nvSpPr>
        <p:spPr>
          <a:xfrm>
            <a:off x="425672" y="5528426"/>
            <a:ext cx="8292655" cy="461665"/>
          </a:xfrm>
          <a:prstGeom prst="rect">
            <a:avLst/>
          </a:prstGeom>
          <a:noFill/>
        </p:spPr>
        <p:txBody>
          <a:bodyPr wrap="none" rtlCol="0">
            <a:spAutoFit/>
          </a:bodyPr>
          <a:lstStyle/>
          <a:p>
            <a:pPr algn="ct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システムを作る」から「</a:t>
            </a:r>
            <a:r>
              <a:rPr kumimoji="1" lang="en-US" altLang="ja-JP" sz="24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kumimoji="1" lang="ja-JP" altLang="en-US" sz="24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サービスを作る」への転換</a:t>
            </a:r>
          </a:p>
        </p:txBody>
      </p:sp>
    </p:spTree>
    <p:extLst>
      <p:ext uri="{BB962C8B-B14F-4D97-AF65-F5344CB8AC3E}">
        <p14:creationId xmlns:p14="http://schemas.microsoft.com/office/powerpoint/2010/main" val="42540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ppt_y</p:attrName>
                                        </p:attrNameLst>
                                      </p:cBhvr>
                                      <p:tavLst>
                                        <p:tav tm="0">
                                          <p:val>
                                            <p:strVal val="#ppt_y-#ppt_h*1.125000"/>
                                          </p:val>
                                        </p:tav>
                                        <p:tav tm="100000">
                                          <p:val>
                                            <p:strVal val="#ppt_y"/>
                                          </p:val>
                                        </p:tav>
                                      </p:tavLst>
                                    </p:anim>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a:xfrm>
            <a:off x="230400" y="266400"/>
            <a:ext cx="8686800" cy="416221"/>
          </a:xfrm>
        </p:spPr>
        <p:txBody>
          <a:bodyPr lIns="0" rIns="0"/>
          <a:lstStyle/>
          <a:p>
            <a:r>
              <a:rPr kumimoji="1" lang="ja-JP" altLang="en-US" sz="2700"/>
              <a:t>銀行システム（勘定系）に</a:t>
            </a:r>
            <a:r>
              <a:rPr kumimoji="1" lang="ja-JP" altLang="en-US" sz="2700" dirty="0"/>
              <a:t>おけるクラウド活用の動き</a:t>
            </a:r>
          </a:p>
        </p:txBody>
      </p:sp>
      <p:pic>
        <p:nvPicPr>
          <p:cNvPr id="2050" name="Picture 2">
            <a:extLst>
              <a:ext uri="{FF2B5EF4-FFF2-40B4-BE49-F238E27FC236}">
                <a16:creationId xmlns:a16="http://schemas.microsoft.com/office/drawing/2014/main" id="{193B94C5-4D4E-32D6-648D-FCB578810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200" y="1080275"/>
            <a:ext cx="8636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1776EFED-EB99-BA79-30BF-0973078F84F5}"/>
              </a:ext>
            </a:extLst>
          </p:cNvPr>
          <p:cNvSpPr/>
          <p:nvPr/>
        </p:nvSpPr>
        <p:spPr>
          <a:xfrm>
            <a:off x="4427034" y="6298263"/>
            <a:ext cx="4572000" cy="276999"/>
          </a:xfrm>
          <a:prstGeom prst="rect">
            <a:avLst/>
          </a:prstGeom>
        </p:spPr>
        <p:txBody>
          <a:bodyPr>
            <a:spAutoFit/>
          </a:bodyPr>
          <a:lstStyle/>
          <a:p>
            <a:pPr algn="r"/>
            <a:r>
              <a:rPr lang="ja-JP" altLang="en-US" sz="1200"/>
              <a:t>https://www.nikkei.com/article/DGKKZO59736690V00C22A4EE9000/</a:t>
            </a:r>
          </a:p>
        </p:txBody>
      </p:sp>
    </p:spTree>
    <p:extLst>
      <p:ext uri="{BB962C8B-B14F-4D97-AF65-F5344CB8AC3E}">
        <p14:creationId xmlns:p14="http://schemas.microsoft.com/office/powerpoint/2010/main" val="3420656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AE7831-9EFC-EB45-8244-10B02FD09C63}"/>
              </a:ext>
            </a:extLst>
          </p:cNvPr>
          <p:cNvSpPr>
            <a:spLocks noGrp="1"/>
          </p:cNvSpPr>
          <p:nvPr>
            <p:ph type="title"/>
          </p:nvPr>
        </p:nvSpPr>
        <p:spPr/>
        <p:txBody>
          <a:bodyPr/>
          <a:lstStyle/>
          <a:p>
            <a:r>
              <a:rPr kumimoji="1" lang="ja-JP" altLang="en-US"/>
              <a:t>ソニー銀行の次期勘定系システム</a:t>
            </a:r>
          </a:p>
        </p:txBody>
      </p:sp>
      <p:sp>
        <p:nvSpPr>
          <p:cNvPr id="4" name="正方形/長方形 3">
            <a:extLst>
              <a:ext uri="{FF2B5EF4-FFF2-40B4-BE49-F238E27FC236}">
                <a16:creationId xmlns:a16="http://schemas.microsoft.com/office/drawing/2014/main" id="{9CCFB316-CE71-1E4A-8BC7-26AA54EDE607}"/>
              </a:ext>
            </a:extLst>
          </p:cNvPr>
          <p:cNvSpPr/>
          <p:nvPr/>
        </p:nvSpPr>
        <p:spPr>
          <a:xfrm>
            <a:off x="230400" y="884577"/>
            <a:ext cx="8662416" cy="338554"/>
          </a:xfrm>
          <a:prstGeom prst="rect">
            <a:avLst/>
          </a:prstGeom>
        </p:spPr>
        <p:txBody>
          <a:bodyPr wrap="square">
            <a:spAutoFit/>
          </a:bodyPr>
          <a:lstStyle/>
          <a:p>
            <a:r>
              <a:rPr lang="en-US" altLang="ja-JP" sz="1600" dirty="0">
                <a:solidFill>
                  <a:srgbClr val="333333"/>
                </a:solidFill>
                <a:latin typeface="Meiryo" panose="020B0604030504040204" pitchFamily="34" charset="-128"/>
                <a:ea typeface="Meiryo" panose="020B0604030504040204" pitchFamily="34" charset="-128"/>
              </a:rPr>
              <a:t>2022</a:t>
            </a:r>
            <a:r>
              <a:rPr lang="ja-JP" altLang="en-US" sz="1600">
                <a:solidFill>
                  <a:srgbClr val="333333"/>
                </a:solidFill>
                <a:latin typeface="Meiryo" panose="020B0604030504040204" pitchFamily="34" charset="-128"/>
                <a:ea typeface="Meiryo" panose="020B0604030504040204" pitchFamily="34" charset="-128"/>
              </a:rPr>
              <a:t>年度の本番稼働を目指して、</a:t>
            </a:r>
            <a:r>
              <a:rPr lang="en" altLang="ja-JP" sz="1600" dirty="0">
                <a:solidFill>
                  <a:srgbClr val="333333"/>
                </a:solidFill>
                <a:latin typeface="Meiryo" panose="020B0604030504040204" pitchFamily="34" charset="-128"/>
                <a:ea typeface="Meiryo" panose="020B0604030504040204" pitchFamily="34" charset="-128"/>
              </a:rPr>
              <a:t>AWS</a:t>
            </a:r>
            <a:r>
              <a:rPr lang="ja-JP" altLang="en-US" sz="1600">
                <a:solidFill>
                  <a:srgbClr val="333333"/>
                </a:solidFill>
                <a:latin typeface="Meiryo" panose="020B0604030504040204" pitchFamily="34" charset="-128"/>
                <a:ea typeface="Meiryo" panose="020B0604030504040204" pitchFamily="34" charset="-128"/>
              </a:rPr>
              <a:t>を用いた次期勘定系システムの開発を推進している。</a:t>
            </a:r>
            <a:endParaRPr lang="ja-JP" altLang="en-US" sz="1600">
              <a:latin typeface="Meiryo" panose="020B0604030504040204" pitchFamily="34" charset="-128"/>
              <a:ea typeface="Meiryo" panose="020B0604030504040204" pitchFamily="34" charset="-128"/>
            </a:endParaRPr>
          </a:p>
        </p:txBody>
      </p:sp>
      <p:pic>
        <p:nvPicPr>
          <p:cNvPr id="1026" name="Picture 2" descr="diagram_sonybank_v2">
            <a:extLst>
              <a:ext uri="{FF2B5EF4-FFF2-40B4-BE49-F238E27FC236}">
                <a16:creationId xmlns:a16="http://schemas.microsoft.com/office/drawing/2014/main" id="{5DFE90A5-7EDF-10C4-E3B5-A613E65E6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200" y="1340064"/>
            <a:ext cx="8913600" cy="4857603"/>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DC60A27E-04DB-7761-41CC-E1B66AE49960}"/>
              </a:ext>
            </a:extLst>
          </p:cNvPr>
          <p:cNvSpPr/>
          <p:nvPr/>
        </p:nvSpPr>
        <p:spPr>
          <a:xfrm>
            <a:off x="4345200" y="6314601"/>
            <a:ext cx="4572000" cy="276999"/>
          </a:xfrm>
          <a:prstGeom prst="rect">
            <a:avLst/>
          </a:prstGeom>
        </p:spPr>
        <p:txBody>
          <a:bodyPr>
            <a:spAutoFit/>
          </a:bodyPr>
          <a:lstStyle/>
          <a:p>
            <a:pPr algn="r"/>
            <a:r>
              <a:rPr lang="ja-JP" altLang="en-US" sz="1200">
                <a:hlinkClick r:id="rId3"/>
              </a:rPr>
              <a:t>https://aws.amazon.com/jp/solutions/case-studies/sonybank-2020/</a:t>
            </a:r>
            <a:endParaRPr lang="ja-JP" altLang="en-US" sz="1200"/>
          </a:p>
        </p:txBody>
      </p:sp>
    </p:spTree>
    <p:extLst>
      <p:ext uri="{BB962C8B-B14F-4D97-AF65-F5344CB8AC3E}">
        <p14:creationId xmlns:p14="http://schemas.microsoft.com/office/powerpoint/2010/main" val="1949902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3510925-CCBD-E283-351F-E59F251B29CA}"/>
              </a:ext>
            </a:extLst>
          </p:cNvPr>
          <p:cNvSpPr>
            <a:spLocks noGrp="1"/>
          </p:cNvSpPr>
          <p:nvPr>
            <p:ph type="title"/>
          </p:nvPr>
        </p:nvSpPr>
        <p:spPr/>
        <p:txBody>
          <a:bodyPr/>
          <a:lstStyle/>
          <a:p>
            <a:r>
              <a:rPr kumimoji="1" lang="en-US" altLang="ja-JP" dirty="0"/>
              <a:t>MUFG</a:t>
            </a:r>
            <a:r>
              <a:rPr lang="ja-JP" altLang="en-US"/>
              <a:t>グループの共同システム基盤</a:t>
            </a:r>
            <a:endParaRPr kumimoji="1" lang="ja-JP" altLang="en-US"/>
          </a:p>
        </p:txBody>
      </p:sp>
      <p:pic>
        <p:nvPicPr>
          <p:cNvPr id="3" name="図 2">
            <a:extLst>
              <a:ext uri="{FF2B5EF4-FFF2-40B4-BE49-F238E27FC236}">
                <a16:creationId xmlns:a16="http://schemas.microsoft.com/office/drawing/2014/main" id="{40FD0BA9-EF5A-147A-79CC-D67E51964BEF}"/>
              </a:ext>
            </a:extLst>
          </p:cNvPr>
          <p:cNvPicPr>
            <a:picLocks noChangeAspect="1"/>
          </p:cNvPicPr>
          <p:nvPr/>
        </p:nvPicPr>
        <p:blipFill>
          <a:blip r:embed="rId2"/>
          <a:stretch>
            <a:fillRect/>
          </a:stretch>
        </p:blipFill>
        <p:spPr>
          <a:xfrm>
            <a:off x="555448" y="761696"/>
            <a:ext cx="8033104" cy="5350422"/>
          </a:xfrm>
          <a:prstGeom prst="rect">
            <a:avLst/>
          </a:prstGeom>
        </p:spPr>
      </p:pic>
      <p:sp>
        <p:nvSpPr>
          <p:cNvPr id="4" name="正方形/長方形 3">
            <a:extLst>
              <a:ext uri="{FF2B5EF4-FFF2-40B4-BE49-F238E27FC236}">
                <a16:creationId xmlns:a16="http://schemas.microsoft.com/office/drawing/2014/main" id="{F514A3B2-D081-C766-7031-F10CCB02F3AB}"/>
              </a:ext>
            </a:extLst>
          </p:cNvPr>
          <p:cNvSpPr/>
          <p:nvPr/>
        </p:nvSpPr>
        <p:spPr>
          <a:xfrm>
            <a:off x="149881" y="6191194"/>
            <a:ext cx="8844236" cy="461665"/>
          </a:xfrm>
          <a:prstGeom prst="rect">
            <a:avLst/>
          </a:prstGeom>
        </p:spPr>
        <p:txBody>
          <a:bodyPr wrap="square">
            <a:spAutoFit/>
          </a:bodyPr>
          <a:lstStyle/>
          <a:p>
            <a:r>
              <a:rPr lang="en" altLang="ja-JP" sz="1200" dirty="0">
                <a:latin typeface="Meiryo" panose="020B0604030504040204" pitchFamily="34" charset="-128"/>
                <a:ea typeface="Meiryo" panose="020B0604030504040204" pitchFamily="34" charset="-128"/>
              </a:rPr>
              <a:t>Microsoft Azure</a:t>
            </a:r>
            <a:r>
              <a:rPr lang="ja-JP" altLang="en-US" sz="1200">
                <a:latin typeface="Meiryo" panose="020B0604030504040204" pitchFamily="34" charset="-128"/>
                <a:ea typeface="Meiryo" panose="020B0604030504040204" pitchFamily="34" charset="-128"/>
              </a:rPr>
              <a:t>以外にも、</a:t>
            </a:r>
            <a:r>
              <a:rPr lang="en-US" altLang="ja-JP" sz="1200" dirty="0">
                <a:latin typeface="Meiryo" panose="020B0604030504040204" pitchFamily="34" charset="-128"/>
                <a:ea typeface="Meiryo" panose="020B0604030504040204" pitchFamily="34" charset="-128"/>
              </a:rPr>
              <a:t>HPC</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High Performance Computing</a:t>
            </a:r>
            <a:r>
              <a:rPr lang="ja-JP" altLang="en-US" sz="1200">
                <a:latin typeface="Meiryo" panose="020B0604030504040204" pitchFamily="34" charset="-128"/>
                <a:ea typeface="Meiryo" panose="020B0604030504040204" pitchFamily="34" charset="-128"/>
              </a:rPr>
              <a:t>）用途に</a:t>
            </a:r>
            <a:r>
              <a:rPr lang="en-US" altLang="ja-JP" sz="1200" dirty="0">
                <a:latin typeface="Meiryo" panose="020B0604030504040204" pitchFamily="34" charset="-128"/>
                <a:ea typeface="Meiryo" panose="020B0604030504040204" pitchFamily="34" charset="-128"/>
              </a:rPr>
              <a:t>AWS</a:t>
            </a:r>
            <a:r>
              <a:rPr lang="ja-JP" altLang="en-US" sz="1200">
                <a:latin typeface="Meiryo" panose="020B0604030504040204" pitchFamily="34" charset="-128"/>
                <a:ea typeface="Meiryo" panose="020B0604030504040204" pitchFamily="34" charset="-128"/>
              </a:rPr>
              <a:t>、コールセンター・チャットボットに</a:t>
            </a:r>
            <a:r>
              <a:rPr lang="en-US" altLang="ja-JP" sz="1200" dirty="0">
                <a:latin typeface="Meiryo" panose="020B0604030504040204" pitchFamily="34" charset="-128"/>
                <a:ea typeface="Meiryo" panose="020B0604030504040204" pitchFamily="34" charset="-128"/>
              </a:rPr>
              <a:t>Google </a:t>
            </a:r>
            <a:r>
              <a:rPr lang="en-US" altLang="ja-JP" sz="1200" dirty="0" err="1">
                <a:latin typeface="Meiryo" panose="020B0604030504040204" pitchFamily="34" charset="-128"/>
                <a:ea typeface="Meiryo" panose="020B0604030504040204" pitchFamily="34" charset="-128"/>
              </a:rPr>
              <a:t>Dialogflow</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CRM</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Customer Relationship Management</a:t>
            </a:r>
            <a:r>
              <a:rPr lang="ja-JP" altLang="en-US" sz="1200">
                <a:latin typeface="Meiryo" panose="020B0604030504040204" pitchFamily="34" charset="-128"/>
                <a:ea typeface="Meiryo" panose="020B0604030504040204" pitchFamily="34" charset="-128"/>
              </a:rPr>
              <a:t>）に、</a:t>
            </a:r>
            <a:r>
              <a:rPr lang="en-US" altLang="ja-JP" sz="1200" dirty="0">
                <a:latin typeface="Meiryo" panose="020B0604030504040204" pitchFamily="34" charset="-128"/>
                <a:ea typeface="Meiryo" panose="020B0604030504040204" pitchFamily="34" charset="-128"/>
              </a:rPr>
              <a:t>SFDC</a:t>
            </a:r>
            <a:r>
              <a:rPr lang="ja-JP" altLang="en-US" sz="1200">
                <a:latin typeface="Meiryo" panose="020B0604030504040204" pitchFamily="34" charset="-128"/>
                <a:ea typeface="Meiryo" panose="020B0604030504040204" pitchFamily="34" charset="-128"/>
              </a:rPr>
              <a:t>の</a:t>
            </a:r>
            <a:r>
              <a:rPr lang="en" altLang="ja-JP" sz="1200" dirty="0">
                <a:latin typeface="Meiryo" panose="020B0604030504040204" pitchFamily="34" charset="-128"/>
                <a:ea typeface="Meiryo" panose="020B0604030504040204" pitchFamily="34" charset="-128"/>
              </a:rPr>
              <a:t>Financial Services Cloud</a:t>
            </a:r>
            <a:r>
              <a:rPr lang="ja-JP" altLang="en-US" sz="1200">
                <a:latin typeface="Meiryo" panose="020B0604030504040204" pitchFamily="34" charset="-128"/>
                <a:ea typeface="Meiryo" panose="020B0604030504040204" pitchFamily="34" charset="-128"/>
              </a:rPr>
              <a:t>などを採用</a:t>
            </a:r>
          </a:p>
        </p:txBody>
      </p:sp>
    </p:spTree>
    <p:extLst>
      <p:ext uri="{BB962C8B-B14F-4D97-AF65-F5344CB8AC3E}">
        <p14:creationId xmlns:p14="http://schemas.microsoft.com/office/powerpoint/2010/main" val="1316430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A14A95-9589-D648-98EA-F87C7ACEE079}"/>
              </a:ext>
            </a:extLst>
          </p:cNvPr>
          <p:cNvSpPr>
            <a:spLocks noGrp="1"/>
          </p:cNvSpPr>
          <p:nvPr>
            <p:ph type="title"/>
          </p:nvPr>
        </p:nvSpPr>
        <p:spPr>
          <a:xfrm>
            <a:off x="230400" y="266400"/>
            <a:ext cx="8686800" cy="416221"/>
          </a:xfrm>
        </p:spPr>
        <p:txBody>
          <a:bodyPr lIns="0" rIns="0"/>
          <a:lstStyle/>
          <a:p>
            <a:r>
              <a:rPr lang="ja-JP" altLang="ja-JP" sz="2700" dirty="0"/>
              <a:t>クラウド・バイ・デフォルト原則</a:t>
            </a:r>
            <a:endParaRPr kumimoji="1" lang="ja-JP" altLang="en-US" sz="2700" dirty="0"/>
          </a:p>
        </p:txBody>
      </p:sp>
      <p:sp>
        <p:nvSpPr>
          <p:cNvPr id="4" name="正方形/長方形 3">
            <a:extLst>
              <a:ext uri="{FF2B5EF4-FFF2-40B4-BE49-F238E27FC236}">
                <a16:creationId xmlns:a16="http://schemas.microsoft.com/office/drawing/2014/main" id="{C1D81A98-9C3A-1642-86BD-7493792DB6F8}"/>
              </a:ext>
            </a:extLst>
          </p:cNvPr>
          <p:cNvSpPr/>
          <p:nvPr/>
        </p:nvSpPr>
        <p:spPr>
          <a:xfrm>
            <a:off x="457200" y="804696"/>
            <a:ext cx="8635327" cy="276999"/>
          </a:xfrm>
          <a:prstGeom prst="rect">
            <a:avLst/>
          </a:prstGeom>
        </p:spPr>
        <p:txBody>
          <a:bodyPr wrap="square">
            <a:spAutoFit/>
          </a:bodyPr>
          <a:lstStyle/>
          <a:p>
            <a:r>
              <a:rPr lang="ja-JP" altLang="en-US" sz="1200">
                <a:latin typeface="Meiryo" panose="020B0604030504040204" pitchFamily="34" charset="-128"/>
                <a:ea typeface="Meiryo" panose="020B0604030504040204" pitchFamily="34" charset="-128"/>
              </a:rPr>
              <a:t>政府情報システムにおけるクラウドサービスの利用に係る基本方針（案）</a:t>
            </a:r>
          </a:p>
        </p:txBody>
      </p:sp>
      <p:sp>
        <p:nvSpPr>
          <p:cNvPr id="5" name="正方形/長方形 4">
            <a:extLst>
              <a:ext uri="{FF2B5EF4-FFF2-40B4-BE49-F238E27FC236}">
                <a16:creationId xmlns:a16="http://schemas.microsoft.com/office/drawing/2014/main" id="{0F51EB81-4DA7-B94A-8059-8CE93B148814}"/>
              </a:ext>
            </a:extLst>
          </p:cNvPr>
          <p:cNvSpPr/>
          <p:nvPr/>
        </p:nvSpPr>
        <p:spPr>
          <a:xfrm>
            <a:off x="569873" y="1056183"/>
            <a:ext cx="7969207" cy="8533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b="1" dirty="0">
                <a:solidFill>
                  <a:schemeClr val="bg1"/>
                </a:solidFill>
                <a:latin typeface="Meiryo" panose="020B0604030504040204" pitchFamily="34" charset="-128"/>
                <a:ea typeface="Meiryo" panose="020B0604030504040204" pitchFamily="34" charset="-128"/>
              </a:rPr>
              <a:t>クラウド・バイ・デフォルト原則（クラウドサービスの利用を第一候補）</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政府情報システムは、クラウドサービスの利用を第一候補として、その検討を行う</a:t>
            </a:r>
          </a:p>
          <a:p>
            <a:pPr marL="742950" lvl="1" indent="-285750">
              <a:buFont typeface="Wingdings" pitchFamily="2" charset="2"/>
              <a:buChar char="Ø"/>
            </a:pPr>
            <a:r>
              <a:rPr lang="ja-JP" altLang="ja-JP" sz="900" dirty="0">
                <a:solidFill>
                  <a:schemeClr val="bg1"/>
                </a:solidFill>
                <a:latin typeface="Meiryo" panose="020B0604030504040204" pitchFamily="34" charset="-128"/>
                <a:ea typeface="Meiryo" panose="020B0604030504040204" pitchFamily="34" charset="-128"/>
              </a:rPr>
              <a:t>情報システム化の対象となるサービス・業務、取扱う情報等を明確化した上で、メリット、開発の規模及び経費等を基に検討を行う</a:t>
            </a:r>
          </a:p>
        </p:txBody>
      </p:sp>
      <p:sp>
        <p:nvSpPr>
          <p:cNvPr id="6" name="正方形/長方形 5">
            <a:extLst>
              <a:ext uri="{FF2B5EF4-FFF2-40B4-BE49-F238E27FC236}">
                <a16:creationId xmlns:a16="http://schemas.microsoft.com/office/drawing/2014/main" id="{0053F5DA-8D47-D24C-8D18-DD7EA490137D}"/>
              </a:ext>
            </a:extLst>
          </p:cNvPr>
          <p:cNvSpPr/>
          <p:nvPr/>
        </p:nvSpPr>
        <p:spPr>
          <a:xfrm>
            <a:off x="4030021" y="812139"/>
            <a:ext cx="4572000" cy="215444"/>
          </a:xfrm>
          <a:prstGeom prst="rect">
            <a:avLst/>
          </a:prstGeom>
        </p:spPr>
        <p:txBody>
          <a:bodyPr>
            <a:spAutoFit/>
          </a:bodyPr>
          <a:lstStyle/>
          <a:p>
            <a:pPr algn="r"/>
            <a:r>
              <a:rPr lang="ja-JP" altLang="en-US" sz="800" dirty="0"/>
              <a:t>https://www.kantei.go.jp/jp/singi/it2/cio/dai77/siryou.html</a:t>
            </a:r>
          </a:p>
        </p:txBody>
      </p:sp>
      <p:sp>
        <p:nvSpPr>
          <p:cNvPr id="7" name="正方形/長方形 6">
            <a:extLst>
              <a:ext uri="{FF2B5EF4-FFF2-40B4-BE49-F238E27FC236}">
                <a16:creationId xmlns:a16="http://schemas.microsoft.com/office/drawing/2014/main" id="{C430D22D-53A8-804B-A524-6E00A3FC4B2B}"/>
              </a:ext>
            </a:extLst>
          </p:cNvPr>
          <p:cNvSpPr/>
          <p:nvPr/>
        </p:nvSpPr>
        <p:spPr>
          <a:xfrm>
            <a:off x="575281" y="2021219"/>
            <a:ext cx="7969212" cy="652806"/>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EAD15288-AE17-D84C-9684-0F7B18CEAD93}"/>
              </a:ext>
            </a:extLst>
          </p:cNvPr>
          <p:cNvSpPr/>
          <p:nvPr/>
        </p:nvSpPr>
        <p:spPr>
          <a:xfrm>
            <a:off x="575281" y="2708702"/>
            <a:ext cx="7969212" cy="89762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8D06B53B-2BB6-B646-A1E0-804A8A5EA78A}"/>
              </a:ext>
            </a:extLst>
          </p:cNvPr>
          <p:cNvSpPr/>
          <p:nvPr/>
        </p:nvSpPr>
        <p:spPr>
          <a:xfrm>
            <a:off x="577444" y="3659874"/>
            <a:ext cx="7969212" cy="89232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75166C94-83FC-AD42-BABD-F3767A399B61}"/>
              </a:ext>
            </a:extLst>
          </p:cNvPr>
          <p:cNvSpPr/>
          <p:nvPr/>
        </p:nvSpPr>
        <p:spPr>
          <a:xfrm>
            <a:off x="577444" y="4597006"/>
            <a:ext cx="7969212" cy="76220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58A9EC1A-F43D-004F-A403-6EE7D9C8E705}"/>
              </a:ext>
            </a:extLst>
          </p:cNvPr>
          <p:cNvSpPr/>
          <p:nvPr/>
        </p:nvSpPr>
        <p:spPr>
          <a:xfrm>
            <a:off x="547785" y="2096614"/>
            <a:ext cx="1633076" cy="307777"/>
          </a:xfrm>
          <a:prstGeom prst="rect">
            <a:avLst/>
          </a:prstGeom>
        </p:spPr>
        <p:txBody>
          <a:bodyPr wrap="non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Step0</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：検討準備</a:t>
            </a:r>
          </a:p>
        </p:txBody>
      </p:sp>
      <p:sp>
        <p:nvSpPr>
          <p:cNvPr id="12" name="正方形/長方形 11">
            <a:extLst>
              <a:ext uri="{FF2B5EF4-FFF2-40B4-BE49-F238E27FC236}">
                <a16:creationId xmlns:a16="http://schemas.microsoft.com/office/drawing/2014/main" id="{49C6E72F-5217-214B-AE3C-46B2FCFFD341}"/>
              </a:ext>
            </a:extLst>
          </p:cNvPr>
          <p:cNvSpPr/>
          <p:nvPr/>
        </p:nvSpPr>
        <p:spPr>
          <a:xfrm>
            <a:off x="569875" y="2367684"/>
            <a:ext cx="7940322" cy="246221"/>
          </a:xfrm>
          <a:prstGeom prst="rect">
            <a:avLst/>
          </a:prstGeom>
        </p:spPr>
        <p:txBody>
          <a:bodyPr wrap="square">
            <a:spAutoFit/>
          </a:bodyPr>
          <a:lstStyle/>
          <a:p>
            <a:pPr algn="just">
              <a:spcAft>
                <a:spcPts val="0"/>
              </a:spcAft>
            </a:pP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クラウドサービスの利用検討に先立ち、対象となるサービス・業務及び情報といった事項を可能な限り明確化する。</a:t>
            </a:r>
          </a:p>
        </p:txBody>
      </p:sp>
      <p:sp>
        <p:nvSpPr>
          <p:cNvPr id="13" name="正方形/長方形 12">
            <a:extLst>
              <a:ext uri="{FF2B5EF4-FFF2-40B4-BE49-F238E27FC236}">
                <a16:creationId xmlns:a16="http://schemas.microsoft.com/office/drawing/2014/main" id="{7DBEB56D-2B0A-7B4C-A347-DEDBB73D87B2}"/>
              </a:ext>
            </a:extLst>
          </p:cNvPr>
          <p:cNvSpPr/>
          <p:nvPr/>
        </p:nvSpPr>
        <p:spPr>
          <a:xfrm>
            <a:off x="553191" y="2744278"/>
            <a:ext cx="6282719"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Step1</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4" name="正方形/長方形 13">
            <a:extLst>
              <a:ext uri="{FF2B5EF4-FFF2-40B4-BE49-F238E27FC236}">
                <a16:creationId xmlns:a16="http://schemas.microsoft.com/office/drawing/2014/main" id="{DE86CA6A-A761-BE44-BCC2-A729DCE1850A}"/>
              </a:ext>
            </a:extLst>
          </p:cNvPr>
          <p:cNvSpPr/>
          <p:nvPr/>
        </p:nvSpPr>
        <p:spPr>
          <a:xfrm>
            <a:off x="575279" y="2997053"/>
            <a:ext cx="7962335" cy="553998"/>
          </a:xfrm>
          <a:prstGeom prst="rect">
            <a:avLst/>
          </a:prstGeom>
        </p:spPr>
        <p:txBody>
          <a:bodyPr wrap="square">
            <a:spAutoFit/>
          </a:bodyPr>
          <a:lstStyle/>
          <a:p>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（パブリック・クラウド）により提供されている場合（</a:t>
            </a:r>
            <a:r>
              <a:rPr lang="en-US" altLang="ja-JP" sz="1000" b="1" u="sng"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000" b="1" u="sng">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（パブリック・クラウド）の仕様に合わせ、サービス・業務内容を見直す場合も含まれる</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。）には、クラウドサービス提供者が提供する</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2928D594-8992-124E-A7AD-BECE992EE08E}"/>
              </a:ext>
            </a:extLst>
          </p:cNvPr>
          <p:cNvSpPr/>
          <p:nvPr/>
        </p:nvSpPr>
        <p:spPr>
          <a:xfrm>
            <a:off x="553191" y="3707668"/>
            <a:ext cx="5762830"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Step2</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F0862D1-0116-5C4E-AE26-95544C0D882B}"/>
              </a:ext>
            </a:extLst>
          </p:cNvPr>
          <p:cNvSpPr/>
          <p:nvPr/>
        </p:nvSpPr>
        <p:spPr>
          <a:xfrm>
            <a:off x="553191" y="3953388"/>
            <a:ext cx="7962331" cy="553998"/>
          </a:xfrm>
          <a:prstGeom prst="rect">
            <a:avLst/>
          </a:prstGeom>
        </p:spPr>
        <p:txBody>
          <a:bodyPr wrap="square">
            <a:spAutoFit/>
          </a:bodyPr>
          <a:lstStyle/>
          <a:p>
            <a:pPr algn="just">
              <a:spcAft>
                <a:spcPts val="0"/>
              </a:spcAft>
            </a:pP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サービス・業務における情報システム化に係るものについて、その一部又は全部が、府省共通システムの諸機能、政府共通プラットフォーム、各府省の共通基盤等で提供されるコミュニケーション系のサービスや業務系のサービスを</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a:t>
            </a:r>
          </a:p>
        </p:txBody>
      </p:sp>
      <p:sp>
        <p:nvSpPr>
          <p:cNvPr id="17" name="正方形/長方形 16">
            <a:extLst>
              <a:ext uri="{FF2B5EF4-FFF2-40B4-BE49-F238E27FC236}">
                <a16:creationId xmlns:a16="http://schemas.microsoft.com/office/drawing/2014/main" id="{DC3EB09C-467B-8347-824E-61923BD07FA0}"/>
              </a:ext>
            </a:extLst>
          </p:cNvPr>
          <p:cNvSpPr/>
          <p:nvPr/>
        </p:nvSpPr>
        <p:spPr>
          <a:xfrm>
            <a:off x="569875" y="4597006"/>
            <a:ext cx="7151703" cy="307777"/>
          </a:xfrm>
          <a:prstGeom prst="rect">
            <a:avLst/>
          </a:prstGeom>
        </p:spPr>
        <p:txBody>
          <a:bodyPr wrap="square">
            <a:spAutoFit/>
          </a:bodyPr>
          <a:lstStyle/>
          <a:p>
            <a:pPr algn="just">
              <a:spcAft>
                <a:spcPts val="0"/>
              </a:spcAft>
            </a:pP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Step3</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（パブリック・クラウド）の利用検討と利用方針</a:t>
            </a:r>
          </a:p>
        </p:txBody>
      </p:sp>
      <p:sp>
        <p:nvSpPr>
          <p:cNvPr id="18" name="正方形/長方形 17">
            <a:extLst>
              <a:ext uri="{FF2B5EF4-FFF2-40B4-BE49-F238E27FC236}">
                <a16:creationId xmlns:a16="http://schemas.microsoft.com/office/drawing/2014/main" id="{6E423925-ED29-614D-8CCA-B09364D0B0F0}"/>
              </a:ext>
            </a:extLst>
          </p:cNvPr>
          <p:cNvSpPr/>
          <p:nvPr/>
        </p:nvSpPr>
        <p:spPr>
          <a:xfrm>
            <a:off x="569873" y="4865668"/>
            <a:ext cx="7940323" cy="415498"/>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SaaS </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の利用が</a:t>
            </a:r>
            <a:r>
              <a:rPr lang="ja-JP" altLang="ja-JP" sz="1000" b="1" u="sng"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、又は経費面の優位性その他利用メリットがない場合については、民間事業者が提供する</a:t>
            </a: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a:t>
            </a:r>
            <a:r>
              <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（パブリック・クラウド）が利用検討の対象となる</a:t>
            </a:r>
            <a:r>
              <a:rPr lang="ja-JP" altLang="en-US"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2" name="正方形/長方形 21">
            <a:extLst>
              <a:ext uri="{FF2B5EF4-FFF2-40B4-BE49-F238E27FC236}">
                <a16:creationId xmlns:a16="http://schemas.microsoft.com/office/drawing/2014/main" id="{68FB413B-B9F6-4546-9254-DDB6D837527E}"/>
              </a:ext>
            </a:extLst>
          </p:cNvPr>
          <p:cNvSpPr/>
          <p:nvPr/>
        </p:nvSpPr>
        <p:spPr>
          <a:xfrm>
            <a:off x="570492" y="5404019"/>
            <a:ext cx="7969212" cy="701039"/>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E29BD49E-3B27-8748-A473-70F1E902CE57}"/>
              </a:ext>
            </a:extLst>
          </p:cNvPr>
          <p:cNvSpPr/>
          <p:nvPr/>
        </p:nvSpPr>
        <p:spPr>
          <a:xfrm>
            <a:off x="569873" y="5430602"/>
            <a:ext cx="5870936" cy="307777"/>
          </a:xfrm>
          <a:prstGeom prst="rect">
            <a:avLst/>
          </a:prstGeom>
        </p:spPr>
        <p:txBody>
          <a:bodyPr wrap="square">
            <a:spAutoFit/>
          </a:bodyPr>
          <a:lstStyle/>
          <a:p>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Step4</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（プライベート・クラウド）の利用検討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2DD4545C-E8EC-9C4D-968F-45BDA106ACE9}"/>
              </a:ext>
            </a:extLst>
          </p:cNvPr>
          <p:cNvSpPr/>
          <p:nvPr/>
        </p:nvSpPr>
        <p:spPr>
          <a:xfrm>
            <a:off x="569873" y="5637810"/>
            <a:ext cx="7960170" cy="400110"/>
          </a:xfrm>
          <a:prstGeom prst="rect">
            <a:avLst/>
          </a:prstGeom>
        </p:spPr>
        <p:txBody>
          <a:bodyPr wrap="square">
            <a:spAutoFit/>
          </a:bodyPr>
          <a:lstStyle/>
          <a:p>
            <a:pPr algn="just">
              <a:spcAft>
                <a:spcPts val="0"/>
              </a:spcAft>
            </a:pPr>
            <a:r>
              <a:rPr lang="en-US" altLang="ja-JP" sz="10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IaaS/PaaS</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（パブリック・クラウド）の利用が</a:t>
            </a:r>
            <a:r>
              <a:rPr lang="ja-JP" altLang="ja-JP" sz="1000" b="1" u="sng"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著しく困難である場合</a:t>
            </a:r>
            <a:r>
              <a:rPr lang="ja-JP" altLang="ja-JP" sz="10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、又は経費面の優位性その他利用メリットがない場合については、サーバ構築ができる政府共通プラットフォーム、各府省独自の共</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通基盤等を</a:t>
            </a:r>
            <a:r>
              <a:rPr lang="en-US" altLang="ja-JP" sz="1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IaaS/PaaS </a:t>
            </a:r>
            <a:r>
              <a:rPr lang="ja-JP" altLang="ja-JP" sz="1000">
                <a:solidFill>
                  <a:schemeClr val="bg1"/>
                </a:solidFill>
                <a:latin typeface="Meiryo" panose="020B0604030504040204" pitchFamily="34" charset="-128"/>
                <a:ea typeface="Meiryo" panose="020B0604030504040204" pitchFamily="34" charset="-128"/>
                <a:cs typeface="Times New Roman" panose="02020603050405020304" pitchFamily="18" charset="0"/>
              </a:rPr>
              <a:t>として、当該サービスが利用検討の対象となる</a:t>
            </a:r>
            <a:r>
              <a:rPr lang="ja-JP" altLang="ja-JP" sz="1000">
                <a:solidFill>
                  <a:schemeClr val="bg1"/>
                </a:solidFill>
                <a:latin typeface="Meiryo" panose="020B0604030504040204" pitchFamily="34" charset="-128"/>
                <a:ea typeface="Meiryo" panose="020B0604030504040204" pitchFamily="34" charset="-128"/>
              </a:rPr>
              <a:t> </a:t>
            </a:r>
            <a:endParaRPr lang="ja-JP" altLang="en-US" sz="1000">
              <a:solidFill>
                <a:schemeClr val="bg1"/>
              </a:solidFill>
              <a:latin typeface="Meiryo" panose="020B0604030504040204" pitchFamily="34" charset="-128"/>
              <a:ea typeface="Meiryo" panose="020B0604030504040204" pitchFamily="34" charset="-128"/>
            </a:endParaRPr>
          </a:p>
        </p:txBody>
      </p:sp>
      <p:sp>
        <p:nvSpPr>
          <p:cNvPr id="25" name="正方形/長方形 24">
            <a:extLst>
              <a:ext uri="{FF2B5EF4-FFF2-40B4-BE49-F238E27FC236}">
                <a16:creationId xmlns:a16="http://schemas.microsoft.com/office/drawing/2014/main" id="{AB0A7265-92EF-6D4F-8BC1-5CB34F000A14}"/>
              </a:ext>
            </a:extLst>
          </p:cNvPr>
          <p:cNvSpPr/>
          <p:nvPr/>
        </p:nvSpPr>
        <p:spPr>
          <a:xfrm>
            <a:off x="577444" y="6149799"/>
            <a:ext cx="7969212" cy="378100"/>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285750" indent="-285750">
              <a:buFont typeface="Wingdings" pitchFamily="2" charset="2"/>
              <a:buChar char="l"/>
            </a:pPr>
            <a:endParaRPr lang="ja-JP" altLang="en-US" sz="1400" dirty="0">
              <a:solidFill>
                <a:schemeClr val="bg1"/>
              </a:solidFill>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CE98B3D3-B35B-CA47-B61C-9B85D8CEF50B}"/>
              </a:ext>
            </a:extLst>
          </p:cNvPr>
          <p:cNvSpPr/>
          <p:nvPr/>
        </p:nvSpPr>
        <p:spPr>
          <a:xfrm>
            <a:off x="2616353" y="6220122"/>
            <a:ext cx="3911293" cy="307777"/>
          </a:xfrm>
          <a:prstGeom prst="rect">
            <a:avLst/>
          </a:prstGeom>
        </p:spPr>
        <p:txBody>
          <a:bodyPr wrap="square">
            <a:spAutoFit/>
          </a:bodyPr>
          <a:lstStyle/>
          <a:p>
            <a:pPr algn="ctr"/>
            <a:r>
              <a:rPr lang="ja-JP" altLang="en-US"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オンプレミス・システム</a:t>
            </a:r>
            <a:r>
              <a:rPr lang="ja-JP" altLang="ja-JP" sz="1400" b="1">
                <a:solidFill>
                  <a:schemeClr val="bg1"/>
                </a:solidFill>
                <a:latin typeface="Meiryo" panose="020B0604030504040204" pitchFamily="34" charset="-128"/>
                <a:ea typeface="Meiryo" panose="020B0604030504040204" pitchFamily="34" charset="-128"/>
                <a:cs typeface="Times New Roman" panose="02020603050405020304" pitchFamily="18" charset="0"/>
              </a:rPr>
              <a:t>の利用検討</a:t>
            </a:r>
            <a:r>
              <a:rPr lang="ja-JP" altLang="ja-JP" sz="1400" b="1">
                <a:solidFill>
                  <a:schemeClr val="bg1"/>
                </a:solidFill>
                <a:latin typeface="Meiryo" panose="020B0604030504040204" pitchFamily="34" charset="-128"/>
                <a:ea typeface="Meiryo" panose="020B0604030504040204" pitchFamily="34" charset="-128"/>
              </a:rPr>
              <a:t> </a:t>
            </a:r>
            <a:endParaRPr lang="ja-JP" altLang="en-US" sz="1400" b="1">
              <a:solidFill>
                <a:schemeClr val="bg1"/>
              </a:solidFill>
              <a:latin typeface="Meiryo" panose="020B0604030504040204" pitchFamily="34" charset="-128"/>
              <a:ea typeface="Meiryo" panose="020B0604030504040204" pitchFamily="34" charset="-128"/>
            </a:endParaRPr>
          </a:p>
        </p:txBody>
      </p:sp>
      <p:sp>
        <p:nvSpPr>
          <p:cNvPr id="28" name="下矢印 27">
            <a:extLst>
              <a:ext uri="{FF2B5EF4-FFF2-40B4-BE49-F238E27FC236}">
                <a16:creationId xmlns:a16="http://schemas.microsoft.com/office/drawing/2014/main" id="{18D06260-6F21-E049-A087-D30B7C9E9755}"/>
              </a:ext>
            </a:extLst>
          </p:cNvPr>
          <p:cNvSpPr/>
          <p:nvPr/>
        </p:nvSpPr>
        <p:spPr>
          <a:xfrm>
            <a:off x="4359638" y="2591141"/>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下矢印 28">
            <a:extLst>
              <a:ext uri="{FF2B5EF4-FFF2-40B4-BE49-F238E27FC236}">
                <a16:creationId xmlns:a16="http://schemas.microsoft.com/office/drawing/2014/main" id="{F41AC4BC-468E-1B4E-BE2C-4A8F9107CE51}"/>
              </a:ext>
            </a:extLst>
          </p:cNvPr>
          <p:cNvSpPr/>
          <p:nvPr/>
        </p:nvSpPr>
        <p:spPr>
          <a:xfrm>
            <a:off x="4359638" y="3560042"/>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FDA98592-8C1F-064D-AFC6-80763DFBB7C5}"/>
              </a:ext>
            </a:extLst>
          </p:cNvPr>
          <p:cNvSpPr/>
          <p:nvPr/>
        </p:nvSpPr>
        <p:spPr>
          <a:xfrm>
            <a:off x="4377805" y="4486553"/>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a:extLst>
              <a:ext uri="{FF2B5EF4-FFF2-40B4-BE49-F238E27FC236}">
                <a16:creationId xmlns:a16="http://schemas.microsoft.com/office/drawing/2014/main" id="{3E286C98-1380-4C45-94A3-047DDEE33A15}"/>
              </a:ext>
            </a:extLst>
          </p:cNvPr>
          <p:cNvSpPr/>
          <p:nvPr/>
        </p:nvSpPr>
        <p:spPr>
          <a:xfrm>
            <a:off x="4383861" y="5298007"/>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下矢印 31">
            <a:extLst>
              <a:ext uri="{FF2B5EF4-FFF2-40B4-BE49-F238E27FC236}">
                <a16:creationId xmlns:a16="http://schemas.microsoft.com/office/drawing/2014/main" id="{B50358C1-C625-F34A-BE34-0C21BB349883}"/>
              </a:ext>
            </a:extLst>
          </p:cNvPr>
          <p:cNvSpPr/>
          <p:nvPr/>
        </p:nvSpPr>
        <p:spPr>
          <a:xfrm>
            <a:off x="4389917" y="6036794"/>
            <a:ext cx="393616" cy="141115"/>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27716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809D8A-7567-6A42-9E23-129E41C81793}"/>
              </a:ext>
            </a:extLst>
          </p:cNvPr>
          <p:cNvSpPr>
            <a:spLocks noGrp="1"/>
          </p:cNvSpPr>
          <p:nvPr>
            <p:ph type="title"/>
          </p:nvPr>
        </p:nvSpPr>
        <p:spPr/>
        <p:txBody>
          <a:bodyPr/>
          <a:lstStyle/>
          <a:p>
            <a:r>
              <a:rPr lang="ja-JP" altLang="en-US"/>
              <a:t>米国政府の動き</a:t>
            </a:r>
            <a:endParaRPr kumimoji="1" lang="ja-JP" altLang="en-US"/>
          </a:p>
        </p:txBody>
      </p:sp>
      <p:pic>
        <p:nvPicPr>
          <p:cNvPr id="3" name="図 2">
            <a:extLst>
              <a:ext uri="{FF2B5EF4-FFF2-40B4-BE49-F238E27FC236}">
                <a16:creationId xmlns:a16="http://schemas.microsoft.com/office/drawing/2014/main" id="{A9A9C5EA-923A-2B44-ACB0-7A12C96D09F3}"/>
              </a:ext>
            </a:extLst>
          </p:cNvPr>
          <p:cNvPicPr>
            <a:picLocks noChangeAspect="1"/>
          </p:cNvPicPr>
          <p:nvPr/>
        </p:nvPicPr>
        <p:blipFill>
          <a:blip r:embed="rId2"/>
          <a:stretch>
            <a:fillRect/>
          </a:stretch>
        </p:blipFill>
        <p:spPr>
          <a:xfrm>
            <a:off x="1384944" y="1642479"/>
            <a:ext cx="2272656" cy="2272656"/>
          </a:xfrm>
          <a:prstGeom prst="rect">
            <a:avLst/>
          </a:prstGeom>
        </p:spPr>
      </p:pic>
      <p:pic>
        <p:nvPicPr>
          <p:cNvPr id="4" name="図 3">
            <a:extLst>
              <a:ext uri="{FF2B5EF4-FFF2-40B4-BE49-F238E27FC236}">
                <a16:creationId xmlns:a16="http://schemas.microsoft.com/office/drawing/2014/main" id="{793BC387-2434-DA4C-8F1E-503E99ADDC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194" y="1642479"/>
            <a:ext cx="2274931" cy="2272656"/>
          </a:xfrm>
          <a:prstGeom prst="rect">
            <a:avLst/>
          </a:prstGeom>
        </p:spPr>
      </p:pic>
      <p:pic>
        <p:nvPicPr>
          <p:cNvPr id="5" name="図 4">
            <a:extLst>
              <a:ext uri="{FF2B5EF4-FFF2-40B4-BE49-F238E27FC236}">
                <a16:creationId xmlns:a16="http://schemas.microsoft.com/office/drawing/2014/main" id="{D4B61A6F-1904-1D4E-8EF1-A7DAD24FA9C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61572" y="4973478"/>
            <a:ext cx="2727521" cy="1363761"/>
          </a:xfrm>
          <a:prstGeom prst="rect">
            <a:avLst/>
          </a:prstGeom>
        </p:spPr>
      </p:pic>
      <p:sp>
        <p:nvSpPr>
          <p:cNvPr id="6" name="テキスト ボックス 5">
            <a:extLst>
              <a:ext uri="{FF2B5EF4-FFF2-40B4-BE49-F238E27FC236}">
                <a16:creationId xmlns:a16="http://schemas.microsoft.com/office/drawing/2014/main" id="{B24C5633-6991-E04A-B401-2EE815BD2535}"/>
              </a:ext>
            </a:extLst>
          </p:cNvPr>
          <p:cNvSpPr txBox="1"/>
          <p:nvPr/>
        </p:nvSpPr>
        <p:spPr>
          <a:xfrm>
            <a:off x="1053563" y="1184494"/>
            <a:ext cx="2935419"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CIA</a:t>
            </a:r>
            <a:r>
              <a:rPr kumimoji="1" lang="ja-JP" altLang="en-US" sz="2400">
                <a:solidFill>
                  <a:srgbClr val="0070C0"/>
                </a:solidFill>
                <a:latin typeface="Meiryo" panose="020B0604030504040204" pitchFamily="34" charset="-128"/>
                <a:ea typeface="Meiryo" panose="020B0604030504040204" pitchFamily="34" charset="-128"/>
              </a:rPr>
              <a:t>（中央情報局）</a:t>
            </a:r>
          </a:p>
        </p:txBody>
      </p:sp>
      <p:sp>
        <p:nvSpPr>
          <p:cNvPr id="7" name="テキスト ボックス 6">
            <a:extLst>
              <a:ext uri="{FF2B5EF4-FFF2-40B4-BE49-F238E27FC236}">
                <a16:creationId xmlns:a16="http://schemas.microsoft.com/office/drawing/2014/main" id="{03D7EBB5-A823-6E4A-91B7-0BE254C9422E}"/>
              </a:ext>
            </a:extLst>
          </p:cNvPr>
          <p:cNvSpPr txBox="1"/>
          <p:nvPr/>
        </p:nvSpPr>
        <p:spPr>
          <a:xfrm>
            <a:off x="5254909" y="1176797"/>
            <a:ext cx="2765501" cy="461665"/>
          </a:xfrm>
          <a:prstGeom prst="rect">
            <a:avLst/>
          </a:prstGeom>
          <a:noFill/>
        </p:spPr>
        <p:txBody>
          <a:bodyPr wrap="none" rtlCol="0">
            <a:spAutoFit/>
          </a:bodyPr>
          <a:lstStyle/>
          <a:p>
            <a:pPr algn="ctr"/>
            <a:r>
              <a:rPr kumimoji="1" lang="en-US" altLang="ja-JP" sz="2400" b="1" dirty="0">
                <a:solidFill>
                  <a:srgbClr val="0070C0"/>
                </a:solidFill>
                <a:latin typeface="Meiryo" panose="020B0604030504040204" pitchFamily="34" charset="-128"/>
                <a:ea typeface="Meiryo" panose="020B0604030504040204" pitchFamily="34" charset="-128"/>
              </a:rPr>
              <a:t>DOD</a:t>
            </a:r>
            <a:r>
              <a:rPr kumimoji="1" lang="ja-JP" altLang="en-US" sz="2400">
                <a:solidFill>
                  <a:srgbClr val="0070C0"/>
                </a:solidFill>
                <a:latin typeface="Meiryo" panose="020B0604030504040204" pitchFamily="34" charset="-128"/>
                <a:ea typeface="Meiryo" panose="020B0604030504040204" pitchFamily="34" charset="-128"/>
              </a:rPr>
              <a:t>（国防総省）</a:t>
            </a:r>
          </a:p>
        </p:txBody>
      </p:sp>
      <p:pic>
        <p:nvPicPr>
          <p:cNvPr id="8" name="図 7">
            <a:extLst>
              <a:ext uri="{FF2B5EF4-FFF2-40B4-BE49-F238E27FC236}">
                <a16:creationId xmlns:a16="http://schemas.microsoft.com/office/drawing/2014/main" id="{0644F570-CFD2-2B4F-98CA-21D35EE900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73898" y="4973478"/>
            <a:ext cx="2727521" cy="1363761"/>
          </a:xfrm>
          <a:prstGeom prst="rect">
            <a:avLst/>
          </a:prstGeom>
        </p:spPr>
      </p:pic>
      <p:sp>
        <p:nvSpPr>
          <p:cNvPr id="9" name="正方形/長方形 8">
            <a:extLst>
              <a:ext uri="{FF2B5EF4-FFF2-40B4-BE49-F238E27FC236}">
                <a16:creationId xmlns:a16="http://schemas.microsoft.com/office/drawing/2014/main" id="{6A29461F-5B4F-EC40-9228-1CFD2D49DAC4}"/>
              </a:ext>
            </a:extLst>
          </p:cNvPr>
          <p:cNvSpPr/>
          <p:nvPr/>
        </p:nvSpPr>
        <p:spPr>
          <a:xfrm>
            <a:off x="6081203" y="5486400"/>
            <a:ext cx="1145894" cy="590309"/>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A26F9712-34EA-C342-BF37-E0F0ABC6AA47}"/>
              </a:ext>
            </a:extLst>
          </p:cNvPr>
          <p:cNvSpPr/>
          <p:nvPr/>
        </p:nvSpPr>
        <p:spPr>
          <a:xfrm>
            <a:off x="1774705" y="402761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794FA640-0256-5A4E-AC7E-294088B416BC}"/>
              </a:ext>
            </a:extLst>
          </p:cNvPr>
          <p:cNvSpPr/>
          <p:nvPr/>
        </p:nvSpPr>
        <p:spPr>
          <a:xfrm>
            <a:off x="5905953" y="4011368"/>
            <a:ext cx="1493134" cy="833377"/>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715873F9-0DAB-4ADD-94B3-9370476882B2}"/>
              </a:ext>
            </a:extLst>
          </p:cNvPr>
          <p:cNvSpPr txBox="1"/>
          <p:nvPr/>
        </p:nvSpPr>
        <p:spPr>
          <a:xfrm>
            <a:off x="6098521" y="5615044"/>
            <a:ext cx="1107997" cy="461665"/>
          </a:xfrm>
          <a:prstGeom prst="rect">
            <a:avLst/>
          </a:prstGeom>
          <a:noFill/>
        </p:spPr>
        <p:txBody>
          <a:bodyPr wrap="none" rtlCol="0">
            <a:spAutoFit/>
          </a:bodyPr>
          <a:lstStyle/>
          <a:p>
            <a:pPr algn="ctr"/>
            <a:r>
              <a:rPr kumimoji="1" lang="ja-JP" altLang="en-US" sz="2400">
                <a:latin typeface="Meiryo" panose="020B0604030504040204" pitchFamily="34" charset="-128"/>
                <a:ea typeface="Meiryo" panose="020B0604030504040204" pitchFamily="34" charset="-128"/>
              </a:rPr>
              <a:t>選定中</a:t>
            </a:r>
          </a:p>
        </p:txBody>
      </p:sp>
    </p:spTree>
    <p:extLst>
      <p:ext uri="{BB962C8B-B14F-4D97-AF65-F5344CB8AC3E}">
        <p14:creationId xmlns:p14="http://schemas.microsoft.com/office/powerpoint/2010/main" val="654609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81000" y="1448594"/>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テキスト ボックス 6"/>
          <p:cNvSpPr txBox="1"/>
          <p:nvPr/>
        </p:nvSpPr>
        <p:spPr>
          <a:xfrm>
            <a:off x="984250" y="1448594"/>
            <a:ext cx="1723549" cy="1015663"/>
          </a:xfrm>
          <a:prstGeom prst="rect">
            <a:avLst/>
          </a:prstGeom>
          <a:solidFill>
            <a:srgbClr val="3366FF"/>
          </a:solidFill>
          <a:ln>
            <a:solidFill>
              <a:srgbClr val="3366FF"/>
            </a:solidFill>
          </a:ln>
        </p:spPr>
        <p:txBody>
          <a:bodyPr wrap="none" rtlCol="0">
            <a:spAutoFit/>
          </a:bodyPr>
          <a:lstStyle/>
          <a:p>
            <a:r>
              <a:rPr kumimoji="1" lang="ja-JP" altLang="en-US" sz="6000" dirty="0">
                <a:solidFill>
                  <a:schemeClr val="bg1"/>
                </a:solidFill>
                <a:latin typeface="Meiryo" panose="020B0604030504040204" pitchFamily="34" charset="-128"/>
                <a:ea typeface="Meiryo" panose="020B0604030504040204" pitchFamily="34" charset="-128"/>
                <a:cs typeface="ＤＦＰ太丸ゴシック体"/>
              </a:rPr>
              <a:t>仮想</a:t>
            </a:r>
          </a:p>
        </p:txBody>
      </p:sp>
      <p:sp>
        <p:nvSpPr>
          <p:cNvPr id="8" name="正方形/長方形 7"/>
          <p:cNvSpPr/>
          <p:nvPr/>
        </p:nvSpPr>
        <p:spPr>
          <a:xfrm>
            <a:off x="1325334" y="2276556"/>
            <a:ext cx="1290994" cy="523220"/>
          </a:xfrm>
          <a:prstGeom prst="rect">
            <a:avLst/>
          </a:prstGeom>
          <a:noFill/>
          <a:ln>
            <a:noFill/>
          </a:ln>
        </p:spPr>
        <p:txBody>
          <a:bodyPr wrap="none">
            <a:spAutoFit/>
          </a:bodyPr>
          <a:lstStyle/>
          <a:p>
            <a:pPr algn="r"/>
            <a:r>
              <a:rPr lang="en-US" altLang="ja-JP" sz="2800" dirty="0">
                <a:solidFill>
                  <a:schemeClr val="bg1"/>
                </a:solidFill>
                <a:latin typeface="Meiryo" panose="020B0604030504040204" pitchFamily="34" charset="-128"/>
                <a:ea typeface="Meiryo" panose="020B0604030504040204" pitchFamily="34" charset="-128"/>
                <a:cs typeface="Arial Black"/>
              </a:rPr>
              <a:t>virtual</a:t>
            </a:r>
          </a:p>
        </p:txBody>
      </p:sp>
      <p:grpSp>
        <p:nvGrpSpPr>
          <p:cNvPr id="2" name="図形グループ 1"/>
          <p:cNvGrpSpPr/>
          <p:nvPr/>
        </p:nvGrpSpPr>
        <p:grpSpPr>
          <a:xfrm>
            <a:off x="3225800" y="1448594"/>
            <a:ext cx="5613400" cy="1440429"/>
            <a:chOff x="3225800" y="1448594"/>
            <a:chExt cx="5613400" cy="1440429"/>
          </a:xfrm>
        </p:grpSpPr>
        <p:sp>
          <p:nvSpPr>
            <p:cNvPr id="16" name="正方形/長方形 15"/>
            <p:cNvSpPr/>
            <p:nvPr/>
          </p:nvSpPr>
          <p:spPr>
            <a:xfrm>
              <a:off x="3454400" y="1448594"/>
              <a:ext cx="5384800" cy="1440429"/>
            </a:xfrm>
            <a:prstGeom prst="rect">
              <a:avLst/>
            </a:prstGeom>
            <a:solidFill>
              <a:srgbClr val="FFFF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p:cNvSpPr/>
            <p:nvPr/>
          </p:nvSpPr>
          <p:spPr>
            <a:xfrm>
              <a:off x="3556000" y="1906371"/>
              <a:ext cx="5283200" cy="892552"/>
            </a:xfrm>
            <a:prstGeom prst="rect">
              <a:avLst/>
            </a:prstGeom>
            <a:noFill/>
            <a:ln>
              <a:noFill/>
            </a:ln>
          </p:spPr>
          <p:txBody>
            <a:bodyPr wrap="square">
              <a:spAutoFit/>
            </a:bodyPr>
            <a:lstStyle/>
            <a:p>
              <a:pPr algn="ctr">
                <a:spcBef>
                  <a:spcPts val="0"/>
                </a:spcBef>
              </a:pPr>
              <a:r>
                <a:rPr lang="ja-JP" altLang="en-US" sz="2400" dirty="0">
                  <a:solidFill>
                    <a:srgbClr val="0000FF"/>
                  </a:solidFill>
                  <a:effectLst/>
                  <a:latin typeface="Meiryo" panose="020B0604030504040204" pitchFamily="34" charset="-128"/>
                  <a:ea typeface="Meiryo" panose="020B0604030504040204" pitchFamily="34" charset="-128"/>
                </a:rPr>
                <a:t>表面または名目上はそうでないが</a:t>
              </a:r>
              <a:endParaRPr lang="en-US" altLang="ja-JP" sz="2400" dirty="0">
                <a:solidFill>
                  <a:srgbClr val="0000FF"/>
                </a:solidFill>
                <a:effectLst/>
                <a:latin typeface="Meiryo" panose="020B0604030504040204" pitchFamily="34" charset="-128"/>
                <a:ea typeface="Meiryo" panose="020B0604030504040204" pitchFamily="34" charset="-128"/>
              </a:endParaRPr>
            </a:p>
            <a:p>
              <a:pPr algn="ctr">
                <a:spcBef>
                  <a:spcPts val="0"/>
                </a:spcBef>
              </a:pPr>
              <a:r>
                <a:rPr lang="ja-JP" altLang="en-US" sz="2000" dirty="0">
                  <a:solidFill>
                    <a:srgbClr val="0000FF"/>
                  </a:solidFill>
                  <a:effectLst/>
                  <a:latin typeface="Meiryo" panose="020B0604030504040204" pitchFamily="34" charset="-128"/>
                  <a:ea typeface="Meiryo" panose="020B0604030504040204" pitchFamily="34" charset="-128"/>
                </a:rPr>
                <a:t>実質的には</a:t>
              </a:r>
              <a:r>
                <a:rPr lang="ja-JP" altLang="en-US" sz="2800" b="1" dirty="0">
                  <a:solidFill>
                    <a:srgbClr val="0000FF"/>
                  </a:solidFill>
                  <a:effectLst/>
                  <a:latin typeface="Meiryo" panose="020B0604030504040204" pitchFamily="34" charset="-128"/>
                  <a:ea typeface="Meiryo" panose="020B0604030504040204" pitchFamily="34" charset="-128"/>
                </a:rPr>
                <a:t>本物と同じ</a:t>
              </a:r>
              <a:endParaRPr lang="en-US" altLang="ja-JP" sz="2800" b="1" dirty="0">
                <a:solidFill>
                  <a:srgbClr val="0000FF"/>
                </a:solidFill>
                <a:effectLst/>
                <a:latin typeface="Meiryo" panose="020B0604030504040204" pitchFamily="34" charset="-128"/>
                <a:ea typeface="Meiryo" panose="020B0604030504040204" pitchFamily="34" charset="-128"/>
              </a:endParaRPr>
            </a:p>
          </p:txBody>
        </p:sp>
        <p:sp>
          <p:nvSpPr>
            <p:cNvPr id="4" name="正方形/長方形 3"/>
            <p:cNvSpPr/>
            <p:nvPr/>
          </p:nvSpPr>
          <p:spPr>
            <a:xfrm>
              <a:off x="3454400" y="1448594"/>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p:cNvSpPr/>
            <p:nvPr/>
          </p:nvSpPr>
          <p:spPr>
            <a:xfrm>
              <a:off x="3225800" y="1885723"/>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1" name="タイトル 10"/>
          <p:cNvSpPr>
            <a:spLocks noGrp="1"/>
          </p:cNvSpPr>
          <p:nvPr>
            <p:ph type="title"/>
          </p:nvPr>
        </p:nvSpPr>
        <p:spPr>
          <a:xfrm>
            <a:off x="230400" y="266400"/>
            <a:ext cx="8686800" cy="416221"/>
          </a:xfrm>
        </p:spPr>
        <p:txBody>
          <a:bodyPr lIns="0" rIns="0"/>
          <a:lstStyle/>
          <a:p>
            <a:r>
              <a:rPr kumimoji="1" lang="ja-JP" altLang="en-US" sz="2700" dirty="0"/>
              <a:t>「仮想化」の本当の意味</a:t>
            </a:r>
          </a:p>
        </p:txBody>
      </p:sp>
      <p:grpSp>
        <p:nvGrpSpPr>
          <p:cNvPr id="5" name="図形グループ 4"/>
          <p:cNvGrpSpPr/>
          <p:nvPr/>
        </p:nvGrpSpPr>
        <p:grpSpPr>
          <a:xfrm>
            <a:off x="381000" y="2889024"/>
            <a:ext cx="8458200" cy="3040508"/>
            <a:chOff x="381000" y="2889024"/>
            <a:chExt cx="8458200" cy="3040508"/>
          </a:xfrm>
        </p:grpSpPr>
        <p:sp>
          <p:nvSpPr>
            <p:cNvPr id="20" name="正方形/長方形 19"/>
            <p:cNvSpPr/>
            <p:nvPr/>
          </p:nvSpPr>
          <p:spPr>
            <a:xfrm>
              <a:off x="3454400" y="4489103"/>
              <a:ext cx="5384800" cy="1440429"/>
            </a:xfrm>
            <a:prstGeom prst="rect">
              <a:avLst/>
            </a:prstGeom>
            <a:no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p:cNvSpPr/>
            <p:nvPr/>
          </p:nvSpPr>
          <p:spPr>
            <a:xfrm>
              <a:off x="3454400" y="4489103"/>
              <a:ext cx="5384800" cy="363211"/>
            </a:xfrm>
            <a:prstGeom prst="rect">
              <a:avLst/>
            </a:prstGeom>
            <a:solidFill>
              <a:srgbClr val="3366FF"/>
            </a:solidFill>
            <a:ln>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dirty="0">
                  <a:solidFill>
                    <a:srgbClr val="FFFFFF"/>
                  </a:solidFill>
                  <a:latin typeface="Meiryo" panose="020B0604030504040204" pitchFamily="34" charset="-128"/>
                  <a:ea typeface="Meiryo" panose="020B0604030504040204" pitchFamily="34" charset="-128"/>
                  <a:cs typeface="ＭＳ Ｐゴシック"/>
                </a:rPr>
                <a:t>本来の意味</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p:cNvSpPr/>
            <p:nvPr/>
          </p:nvSpPr>
          <p:spPr>
            <a:xfrm>
              <a:off x="381000" y="4489103"/>
              <a:ext cx="2897450" cy="1440429"/>
            </a:xfrm>
            <a:prstGeom prst="rect">
              <a:avLst/>
            </a:prstGeom>
            <a:solidFill>
              <a:srgbClr val="3366FF"/>
            </a:solidFill>
            <a:ln w="76200" cmpd="sng">
              <a:solidFill>
                <a:srgbClr val="3366FF"/>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テキスト ボックス 12"/>
            <p:cNvSpPr txBox="1"/>
            <p:nvPr/>
          </p:nvSpPr>
          <p:spPr>
            <a:xfrm>
              <a:off x="520700" y="4489103"/>
              <a:ext cx="2492990" cy="1415772"/>
            </a:xfrm>
            <a:prstGeom prst="rect">
              <a:avLst/>
            </a:prstGeom>
            <a:solidFill>
              <a:srgbClr val="3366FF"/>
            </a:solidFill>
            <a:ln>
              <a:solidFill>
                <a:srgbClr val="3366FF"/>
              </a:solidFill>
            </a:ln>
          </p:spPr>
          <p:txBody>
            <a:bodyPr wrap="none" rtlCol="0">
              <a:spAutoFit/>
            </a:bodyPr>
            <a:lstStyle/>
            <a:p>
              <a:pPr algn="ctr">
                <a:spcBef>
                  <a:spcPts val="0"/>
                </a:spcBef>
              </a:pPr>
              <a:r>
                <a:rPr kumimoji="1" lang="ja-JP" altLang="en-US" sz="6000" dirty="0">
                  <a:solidFill>
                    <a:srgbClr val="FFFFFF"/>
                  </a:solidFill>
                  <a:latin typeface="Meiryo" panose="020B0604030504040204" pitchFamily="34" charset="-128"/>
                  <a:ea typeface="Meiryo" panose="020B0604030504040204" pitchFamily="34" charset="-128"/>
                  <a:cs typeface="ＤＦＰ太丸ゴシック体"/>
                </a:rPr>
                <a:t>仮想化</a:t>
              </a:r>
              <a:endParaRPr kumimoji="1" lang="en-US" altLang="ja-JP" sz="6000" dirty="0">
                <a:solidFill>
                  <a:srgbClr val="FFFFFF"/>
                </a:solidFill>
                <a:latin typeface="Meiryo" panose="020B0604030504040204" pitchFamily="34" charset="-128"/>
                <a:ea typeface="Meiryo" panose="020B0604030504040204" pitchFamily="34" charset="-128"/>
                <a:cs typeface="ＤＦＰ太丸ゴシック体"/>
              </a:endParaRPr>
            </a:p>
            <a:p>
              <a:pPr algn="ctr">
                <a:spcBef>
                  <a:spcPts val="0"/>
                </a:spcBef>
              </a:pPr>
              <a:r>
                <a:rPr kumimoji="1" lang="en-US" altLang="ja-JP" sz="2400" dirty="0">
                  <a:solidFill>
                    <a:srgbClr val="FFFFFF"/>
                  </a:solidFill>
                  <a:latin typeface="Meiryo" panose="020B0604030504040204" pitchFamily="34" charset="-128"/>
                  <a:ea typeface="Meiryo" panose="020B0604030504040204" pitchFamily="34" charset="-128"/>
                  <a:cs typeface="Arial Black"/>
                </a:rPr>
                <a:t>Virtualization</a:t>
              </a:r>
              <a:endParaRPr kumimoji="1" lang="ja-JP" altLang="en-US" sz="2400" dirty="0">
                <a:solidFill>
                  <a:srgbClr val="FFFFFF"/>
                </a:solidFill>
                <a:latin typeface="Meiryo" panose="020B0604030504040204" pitchFamily="34" charset="-128"/>
                <a:ea typeface="Meiryo" panose="020B0604030504040204" pitchFamily="34" charset="-128"/>
                <a:cs typeface="Arial Black"/>
              </a:endParaRPr>
            </a:p>
          </p:txBody>
        </p:sp>
        <p:sp>
          <p:nvSpPr>
            <p:cNvPr id="14" name="正方形/長方形 13"/>
            <p:cNvSpPr/>
            <p:nvPr/>
          </p:nvSpPr>
          <p:spPr>
            <a:xfrm>
              <a:off x="3505200" y="4950768"/>
              <a:ext cx="5257800" cy="892552"/>
            </a:xfrm>
            <a:prstGeom prst="rect">
              <a:avLst/>
            </a:prstGeom>
            <a:noFill/>
            <a:ln>
              <a:noFill/>
            </a:ln>
          </p:spPr>
          <p:txBody>
            <a:bodyPr wrap="square">
              <a:spAutoFit/>
            </a:bodyPr>
            <a:lstStyle/>
            <a:p>
              <a:pPr algn="ctr"/>
              <a:r>
                <a:rPr lang="ja-JP" altLang="en-US" sz="2800" dirty="0">
                  <a:solidFill>
                    <a:srgbClr val="0000FF"/>
                  </a:solidFill>
                  <a:latin typeface="Meiryo" panose="020B0604030504040204" pitchFamily="34" charset="-128"/>
                  <a:ea typeface="Meiryo" panose="020B0604030504040204" pitchFamily="34" charset="-128"/>
                </a:rPr>
                <a:t>物理的実態とは異なるが、</a:t>
              </a:r>
              <a:endParaRPr lang="en-US" altLang="ja-JP" sz="2800" dirty="0">
                <a:solidFill>
                  <a:srgbClr val="0000FF"/>
                </a:solidFill>
                <a:latin typeface="Meiryo" panose="020B0604030504040204" pitchFamily="34" charset="-128"/>
                <a:ea typeface="Meiryo" panose="020B0604030504040204" pitchFamily="34" charset="-128"/>
              </a:endParaRPr>
            </a:p>
            <a:p>
              <a:pPr algn="ctr"/>
              <a:r>
                <a:rPr lang="ja-JP" altLang="en-US">
                  <a:solidFill>
                    <a:srgbClr val="0000FF"/>
                  </a:solidFill>
                  <a:latin typeface="Meiryo" panose="020B0604030504040204" pitchFamily="34" charset="-128"/>
                  <a:ea typeface="Meiryo" panose="020B0604030504040204" pitchFamily="34" charset="-128"/>
                </a:rPr>
                <a:t>実質的には</a:t>
              </a:r>
              <a:r>
                <a:rPr lang="ja-JP" altLang="en-US" sz="2400" b="1">
                  <a:solidFill>
                    <a:srgbClr val="0000FF"/>
                  </a:solidFill>
                  <a:latin typeface="Meiryo" panose="020B0604030504040204" pitchFamily="34" charset="-128"/>
                  <a:ea typeface="Meiryo" panose="020B0604030504040204" pitchFamily="34" charset="-128"/>
                </a:rPr>
                <a:t>本物と同じ</a:t>
              </a:r>
              <a:r>
                <a:rPr lang="ja-JP" altLang="en-US">
                  <a:solidFill>
                    <a:srgbClr val="0000FF"/>
                  </a:solidFill>
                  <a:latin typeface="Meiryo" panose="020B0604030504040204" pitchFamily="34" charset="-128"/>
                  <a:ea typeface="Meiryo" panose="020B0604030504040204" pitchFamily="34" charset="-128"/>
                </a:rPr>
                <a:t>機能を実現する仕組み</a:t>
              </a:r>
              <a:endParaRPr lang="en-US" altLang="ja-JP" dirty="0">
                <a:solidFill>
                  <a:srgbClr val="0000FF"/>
                </a:solidFill>
                <a:latin typeface="Meiryo" panose="020B0604030504040204" pitchFamily="34" charset="-128"/>
                <a:ea typeface="Meiryo" panose="020B0604030504040204" pitchFamily="34" charset="-128"/>
              </a:endParaRPr>
            </a:p>
          </p:txBody>
        </p:sp>
        <p:sp>
          <p:nvSpPr>
            <p:cNvPr id="23" name="右矢印 22"/>
            <p:cNvSpPr/>
            <p:nvPr/>
          </p:nvSpPr>
          <p:spPr>
            <a:xfrm>
              <a:off x="3225800" y="4902200"/>
              <a:ext cx="330200" cy="578534"/>
            </a:xfrm>
            <a:prstGeom prst="rightArrow">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下矢印 9"/>
            <p:cNvSpPr/>
            <p:nvPr/>
          </p:nvSpPr>
          <p:spPr>
            <a:xfrm>
              <a:off x="1250950" y="2889024"/>
              <a:ext cx="1155700" cy="1704344"/>
            </a:xfrm>
            <a:prstGeom prst="down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21" name="角丸四角形吹き出し 20"/>
          <p:cNvSpPr/>
          <p:nvPr/>
        </p:nvSpPr>
        <p:spPr>
          <a:xfrm>
            <a:off x="2707799" y="928511"/>
            <a:ext cx="1812595" cy="762264"/>
          </a:xfrm>
          <a:prstGeom prst="wedgeRoundRectCallout">
            <a:avLst>
              <a:gd name="adj1" fmla="val -52109"/>
              <a:gd name="adj2" fmla="val 101544"/>
              <a:gd name="adj3" fmla="val 16667"/>
            </a:avLst>
          </a:prstGeom>
          <a:solidFill>
            <a:srgbClr val="FF6666">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tIns="108000"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日本語での語感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虚像の</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p>
          <a:p>
            <a:pPr marL="171450" indent="-171450">
              <a:buFont typeface="Wingdings" charset="2"/>
              <a:buChar char="ü"/>
            </a:pPr>
            <a:r>
              <a:rPr lang="ja-JP" altLang="en-US" sz="1600" dirty="0">
                <a:solidFill>
                  <a:srgbClr val="FFFFFF"/>
                </a:solidFill>
                <a:latin typeface="Meiryo" panose="020B0604030504040204" pitchFamily="34" charset="-128"/>
                <a:ea typeface="Meiryo" panose="020B0604030504040204" pitchFamily="34" charset="-128"/>
                <a:cs typeface="ＭＳ Ｐゴシック"/>
              </a:rPr>
              <a:t>実態のない</a:t>
            </a:r>
            <a:r>
              <a:rPr lang="en-US" altLang="ja-JP" sz="16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正方形/長方形 17"/>
          <p:cNvSpPr/>
          <p:nvPr/>
        </p:nvSpPr>
        <p:spPr>
          <a:xfrm>
            <a:off x="3390900" y="3083971"/>
            <a:ext cx="5604932" cy="1261884"/>
          </a:xfrm>
          <a:prstGeom prst="rect">
            <a:avLst/>
          </a:prstGeom>
        </p:spPr>
        <p:txBody>
          <a:bodyPr wrap="square">
            <a:spAutoFit/>
          </a:bodyPr>
          <a:lstStyle/>
          <a:p>
            <a:r>
              <a:rPr lang="en-US" altLang="ja-JP" sz="2000" dirty="0">
                <a:solidFill>
                  <a:srgbClr val="0000FF"/>
                </a:solidFill>
                <a:effectLst/>
                <a:latin typeface="Meiryo" panose="020B0604030504040204" pitchFamily="34" charset="-128"/>
                <a:ea typeface="Meiryo" panose="020B0604030504040204" pitchFamily="34" charset="-128"/>
              </a:rPr>
              <a:t>It was a virtual promise. </a:t>
            </a:r>
          </a:p>
          <a:p>
            <a:r>
              <a:rPr lang="en-US" altLang="ja-JP" dirty="0">
                <a:solidFill>
                  <a:srgbClr val="0000FF"/>
                </a:solidFill>
                <a:effectLst/>
                <a:latin typeface="Meiryo" panose="020B0604030504040204" pitchFamily="34" charset="-128"/>
                <a:ea typeface="Meiryo" panose="020B0604030504040204" pitchFamily="34" charset="-128"/>
              </a:rPr>
              <a:t>　</a:t>
            </a:r>
            <a:r>
              <a:rPr lang="ja-JP" altLang="en-US" sz="1800" dirty="0">
                <a:solidFill>
                  <a:srgbClr val="0000FF"/>
                </a:solidFill>
                <a:effectLst/>
                <a:latin typeface="Meiryo" panose="020B0604030504040204" pitchFamily="34" charset="-128"/>
                <a:ea typeface="Meiryo" panose="020B0604030504040204" pitchFamily="34" charset="-128"/>
              </a:rPr>
              <a:t>（約束ではないが）実際には約束も同然だった。</a:t>
            </a:r>
            <a:endParaRPr lang="en-US" altLang="ja-JP" sz="1800" dirty="0">
              <a:solidFill>
                <a:srgbClr val="0000FF"/>
              </a:solidFill>
              <a:effectLst/>
              <a:latin typeface="Meiryo" panose="020B0604030504040204" pitchFamily="34" charset="-128"/>
              <a:ea typeface="Meiryo" panose="020B0604030504040204" pitchFamily="34" charset="-128"/>
            </a:endParaRPr>
          </a:p>
          <a:p>
            <a:r>
              <a:rPr lang="en-US" altLang="ja-JP" sz="2000" dirty="0">
                <a:solidFill>
                  <a:srgbClr val="0000FF"/>
                </a:solidFill>
                <a:effectLst/>
                <a:latin typeface="Meiryo" panose="020B0604030504040204" pitchFamily="34" charset="-128"/>
                <a:ea typeface="Meiryo" panose="020B0604030504040204" pitchFamily="34" charset="-128"/>
              </a:rPr>
              <a:t>He was the virtual leader of the movement. </a:t>
            </a:r>
          </a:p>
          <a:p>
            <a:r>
              <a:rPr lang="ja-JP" altLang="en-US" sz="1800" dirty="0">
                <a:solidFill>
                  <a:srgbClr val="0000FF"/>
                </a:solidFill>
                <a:effectLst/>
                <a:latin typeface="Meiryo" panose="020B0604030504040204" pitchFamily="34" charset="-128"/>
                <a:ea typeface="Meiryo" panose="020B0604030504040204" pitchFamily="34" charset="-128"/>
              </a:rPr>
              <a:t>　彼はその運動の事実上の指導者だった。</a:t>
            </a:r>
          </a:p>
        </p:txBody>
      </p:sp>
    </p:spTree>
    <p:extLst>
      <p:ext uri="{BB962C8B-B14F-4D97-AF65-F5344CB8AC3E}">
        <p14:creationId xmlns:p14="http://schemas.microsoft.com/office/powerpoint/2010/main" val="364644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230400" y="266400"/>
            <a:ext cx="8686800" cy="416221"/>
          </a:xfrm>
        </p:spPr>
        <p:txBody>
          <a:bodyPr lIns="0" rIns="0"/>
          <a:lstStyle/>
          <a:p>
            <a:r>
              <a:rPr kumimoji="1" lang="ja-JP" altLang="en-US" sz="2700" dirty="0"/>
              <a:t>評価対象としたアプリケーション</a:t>
            </a:r>
          </a:p>
        </p:txBody>
      </p:sp>
      <p:pic>
        <p:nvPicPr>
          <p:cNvPr id="4" name="図 3" descr="画面の領域"/>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1677566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正方形/長方形 130">
            <a:extLst>
              <a:ext uri="{FF2B5EF4-FFF2-40B4-BE49-F238E27FC236}">
                <a16:creationId xmlns:a16="http://schemas.microsoft.com/office/drawing/2014/main" id="{2B7BE6B0-04F4-1548-8323-BC5185F909B2}"/>
              </a:ext>
            </a:extLst>
          </p:cNvPr>
          <p:cNvSpPr/>
          <p:nvPr/>
        </p:nvSpPr>
        <p:spPr>
          <a:xfrm>
            <a:off x="271975" y="1208634"/>
            <a:ext cx="2222663" cy="480294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正方形/長方形 131">
            <a:extLst>
              <a:ext uri="{FF2B5EF4-FFF2-40B4-BE49-F238E27FC236}">
                <a16:creationId xmlns:a16="http://schemas.microsoft.com/office/drawing/2014/main" id="{B1777B67-8DD0-8249-983E-9D68975DD2DE}"/>
              </a:ext>
            </a:extLst>
          </p:cNvPr>
          <p:cNvSpPr/>
          <p:nvPr/>
        </p:nvSpPr>
        <p:spPr>
          <a:xfrm>
            <a:off x="2565848" y="1208634"/>
            <a:ext cx="6310412" cy="480294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C34217C-4F57-E544-B5F1-3C67AA27BA80}"/>
              </a:ext>
            </a:extLst>
          </p:cNvPr>
          <p:cNvSpPr>
            <a:spLocks noGrp="1"/>
          </p:cNvSpPr>
          <p:nvPr>
            <p:ph type="title"/>
          </p:nvPr>
        </p:nvSpPr>
        <p:spPr/>
        <p:txBody>
          <a:bodyPr/>
          <a:lstStyle/>
          <a:p>
            <a:r>
              <a:rPr kumimoji="1" lang="ja-JP" altLang="en-US"/>
              <a:t>クラウド・サービスの「作り方」による費用の違い</a:t>
            </a:r>
          </a:p>
        </p:txBody>
      </p:sp>
      <p:sp>
        <p:nvSpPr>
          <p:cNvPr id="60" name="テキスト ボックス 59">
            <a:extLst>
              <a:ext uri="{FF2B5EF4-FFF2-40B4-BE49-F238E27FC236}">
                <a16:creationId xmlns:a16="http://schemas.microsoft.com/office/drawing/2014/main" id="{A4AFFBE6-B274-D044-9647-02BF9FBE6CEA}"/>
              </a:ext>
            </a:extLst>
          </p:cNvPr>
          <p:cNvSpPr txBox="1"/>
          <p:nvPr/>
        </p:nvSpPr>
        <p:spPr>
          <a:xfrm>
            <a:off x="432788" y="2541540"/>
            <a:ext cx="1906291"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サーバー（</a:t>
            </a:r>
            <a:r>
              <a:rPr kumimoji="1" lang="ja-JP" altLang="en-US" sz="1000" b="1">
                <a:latin typeface="Meiryo" panose="020B0604030504040204" pitchFamily="34" charset="-128"/>
                <a:ea typeface="Meiryo" panose="020B0604030504040204" pitchFamily="34" charset="-128"/>
              </a:rPr>
              <a:t>物理マシン</a:t>
            </a:r>
            <a:r>
              <a:rPr kumimoji="1" lang="ja-JP" altLang="en-US" sz="1000">
                <a:latin typeface="Meiryo" panose="020B0604030504040204" pitchFamily="34" charset="-128"/>
                <a:ea typeface="Meiryo" panose="020B0604030504040204" pitchFamily="34" charset="-128"/>
              </a:rPr>
              <a:t>）</a:t>
            </a:r>
            <a:r>
              <a:rPr kumimoji="1" lang="en-US" altLang="ja-JP" sz="1000" dirty="0">
                <a:latin typeface="Meiryo" panose="020B0604030504040204" pitchFamily="34" charset="-128"/>
                <a:ea typeface="Meiryo" panose="020B0604030504040204" pitchFamily="34" charset="-128"/>
              </a:rPr>
              <a:t>×9</a:t>
            </a:r>
            <a:r>
              <a:rPr lang="ja-JP" altLang="en-US" sz="1000">
                <a:latin typeface="Meiryo" panose="020B0604030504040204" pitchFamily="34" charset="-128"/>
                <a:ea typeface="Meiryo" panose="020B0604030504040204" pitchFamily="34" charset="-128"/>
              </a:rPr>
              <a:t>台</a:t>
            </a:r>
            <a:endParaRPr kumimoji="1" lang="ja-JP" altLang="en-US" sz="1000">
              <a:latin typeface="Meiryo" panose="020B0604030504040204" pitchFamily="34" charset="-128"/>
              <a:ea typeface="Meiryo" panose="020B0604030504040204" pitchFamily="34" charset="-128"/>
            </a:endParaRPr>
          </a:p>
        </p:txBody>
      </p:sp>
      <p:grpSp>
        <p:nvGrpSpPr>
          <p:cNvPr id="90" name="グループ化 89">
            <a:extLst>
              <a:ext uri="{FF2B5EF4-FFF2-40B4-BE49-F238E27FC236}">
                <a16:creationId xmlns:a16="http://schemas.microsoft.com/office/drawing/2014/main" id="{5E9CF49A-7AA8-734C-9AF0-214754B8235B}"/>
              </a:ext>
            </a:extLst>
          </p:cNvPr>
          <p:cNvGrpSpPr/>
          <p:nvPr/>
        </p:nvGrpSpPr>
        <p:grpSpPr>
          <a:xfrm>
            <a:off x="517571" y="2138267"/>
            <a:ext cx="1744394" cy="345922"/>
            <a:chOff x="525194" y="1308295"/>
            <a:chExt cx="1363263" cy="214624"/>
          </a:xfrm>
          <a:solidFill>
            <a:schemeClr val="tx1">
              <a:lumMod val="65000"/>
              <a:lumOff val="35000"/>
            </a:schemeClr>
          </a:solidFill>
        </p:grpSpPr>
        <p:sp>
          <p:nvSpPr>
            <p:cNvPr id="91" name="直方体 90">
              <a:extLst>
                <a:ext uri="{FF2B5EF4-FFF2-40B4-BE49-F238E27FC236}">
                  <a16:creationId xmlns:a16="http://schemas.microsoft.com/office/drawing/2014/main" id="{B62BC684-811B-EC48-90FA-40C3B3232C0D}"/>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直方体 91">
              <a:extLst>
                <a:ext uri="{FF2B5EF4-FFF2-40B4-BE49-F238E27FC236}">
                  <a16:creationId xmlns:a16="http://schemas.microsoft.com/office/drawing/2014/main" id="{56F6E1CA-91A4-634B-865A-A302FFB384FC}"/>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直方体 92">
              <a:extLst>
                <a:ext uri="{FF2B5EF4-FFF2-40B4-BE49-F238E27FC236}">
                  <a16:creationId xmlns:a16="http://schemas.microsoft.com/office/drawing/2014/main" id="{731CEFAF-68FE-7742-8923-F66730FCF50F}"/>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直方体 93">
              <a:extLst>
                <a:ext uri="{FF2B5EF4-FFF2-40B4-BE49-F238E27FC236}">
                  <a16:creationId xmlns:a16="http://schemas.microsoft.com/office/drawing/2014/main" id="{636C84D9-7BC7-E744-A60E-59B90845D246}"/>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直方体 94">
              <a:extLst>
                <a:ext uri="{FF2B5EF4-FFF2-40B4-BE49-F238E27FC236}">
                  <a16:creationId xmlns:a16="http://schemas.microsoft.com/office/drawing/2014/main" id="{EA1B58AE-C37F-8B4C-AB14-9CBC2069DC42}"/>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直方体 95">
              <a:extLst>
                <a:ext uri="{FF2B5EF4-FFF2-40B4-BE49-F238E27FC236}">
                  <a16:creationId xmlns:a16="http://schemas.microsoft.com/office/drawing/2014/main" id="{B5E2D912-1C85-454F-8D5B-FBB9E49FE331}"/>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直方体 96">
              <a:extLst>
                <a:ext uri="{FF2B5EF4-FFF2-40B4-BE49-F238E27FC236}">
                  <a16:creationId xmlns:a16="http://schemas.microsoft.com/office/drawing/2014/main" id="{5D3BE9AE-5EB3-914B-8D20-7644E429441C}"/>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直方体 97">
              <a:extLst>
                <a:ext uri="{FF2B5EF4-FFF2-40B4-BE49-F238E27FC236}">
                  <a16:creationId xmlns:a16="http://schemas.microsoft.com/office/drawing/2014/main" id="{01C2F897-7E61-284D-931D-A6E462D115C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直方体 98">
              <a:extLst>
                <a:ext uri="{FF2B5EF4-FFF2-40B4-BE49-F238E27FC236}">
                  <a16:creationId xmlns:a16="http://schemas.microsoft.com/office/drawing/2014/main" id="{99166E38-25DF-CE42-B454-8DAED295B463}"/>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3" name="テキスト ボックス 122">
            <a:extLst>
              <a:ext uri="{FF2B5EF4-FFF2-40B4-BE49-F238E27FC236}">
                <a16:creationId xmlns:a16="http://schemas.microsoft.com/office/drawing/2014/main" id="{9DC1D7AC-EA63-8245-826C-EDB18B83A773}"/>
              </a:ext>
            </a:extLst>
          </p:cNvPr>
          <p:cNvSpPr txBox="1"/>
          <p:nvPr/>
        </p:nvSpPr>
        <p:spPr>
          <a:xfrm>
            <a:off x="430599" y="3209097"/>
            <a:ext cx="2185214"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kumimoji="1" lang="ja-JP" altLang="en-US" sz="1000">
                <a:latin typeface="Meiryo" panose="020B0604030504040204" pitchFamily="34" charset="-128"/>
                <a:ea typeface="Meiryo" panose="020B0604030504040204" pitchFamily="34" charset="-128"/>
              </a:rPr>
              <a:t>＋設置場所（場所</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電源</a:t>
            </a:r>
            <a:r>
              <a:rPr kumimoji="1" lang="en-US" altLang="ja-JP" sz="1000" dirty="0">
                <a:latin typeface="Meiryo" panose="020B0604030504040204" pitchFamily="34" charset="-128"/>
                <a:ea typeface="Meiryo" panose="020B0604030504040204" pitchFamily="34" charset="-128"/>
              </a:rPr>
              <a:t>+</a:t>
            </a:r>
            <a:r>
              <a:rPr kumimoji="1" lang="ja-JP" altLang="en-US" sz="1000">
                <a:latin typeface="Meiryo" panose="020B0604030504040204" pitchFamily="34" charset="-128"/>
                <a:ea typeface="Meiryo" panose="020B0604030504040204" pitchFamily="34" charset="-128"/>
              </a:rPr>
              <a:t>空調等）</a:t>
            </a:r>
          </a:p>
        </p:txBody>
      </p:sp>
      <p:sp>
        <p:nvSpPr>
          <p:cNvPr id="124" name="テキスト ボックス 123">
            <a:extLst>
              <a:ext uri="{FF2B5EF4-FFF2-40B4-BE49-F238E27FC236}">
                <a16:creationId xmlns:a16="http://schemas.microsoft.com/office/drawing/2014/main" id="{0949AA14-FC93-E94D-817A-C2AE6C59BBDA}"/>
              </a:ext>
            </a:extLst>
          </p:cNvPr>
          <p:cNvSpPr txBox="1"/>
          <p:nvPr/>
        </p:nvSpPr>
        <p:spPr>
          <a:xfrm>
            <a:off x="432788" y="4398635"/>
            <a:ext cx="1877437"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：数千万円</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：数百万円</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年間使用料　：　ー</a:t>
            </a:r>
            <a:endParaRPr lang="en-US" altLang="ja-JP" sz="1200" dirty="0">
              <a:latin typeface="Meiryo" panose="020B0604030504040204" pitchFamily="34" charset="-128"/>
              <a:ea typeface="Meiryo" panose="020B0604030504040204" pitchFamily="34" charset="-128"/>
            </a:endParaRPr>
          </a:p>
        </p:txBody>
      </p:sp>
      <p:sp>
        <p:nvSpPr>
          <p:cNvPr id="133" name="テキスト ボックス 132">
            <a:extLst>
              <a:ext uri="{FF2B5EF4-FFF2-40B4-BE49-F238E27FC236}">
                <a16:creationId xmlns:a16="http://schemas.microsoft.com/office/drawing/2014/main" id="{5892683B-7258-A144-99EB-5A63E04F44BB}"/>
              </a:ext>
            </a:extLst>
          </p:cNvPr>
          <p:cNvSpPr txBox="1"/>
          <p:nvPr/>
        </p:nvSpPr>
        <p:spPr>
          <a:xfrm>
            <a:off x="355843" y="1336983"/>
            <a:ext cx="2031326" cy="338554"/>
          </a:xfrm>
          <a:prstGeom prst="rect">
            <a:avLst/>
          </a:prstGeom>
          <a:noFill/>
        </p:spPr>
        <p:txBody>
          <a:bodyPr wrap="none" rtlCol="0">
            <a:spAutoFit/>
          </a:bodyPr>
          <a:lstStyle/>
          <a:p>
            <a:pPr algn="ctr"/>
            <a:r>
              <a:rPr kumimoji="1" lang="ja-JP" altLang="en-US" sz="1600" b="1">
                <a:latin typeface="Meiryo" panose="020B0604030504040204" pitchFamily="34" charset="-128"/>
                <a:ea typeface="Meiryo" panose="020B0604030504040204" pitchFamily="34" charset="-128"/>
              </a:rPr>
              <a:t>ハードウェアを所有</a:t>
            </a:r>
          </a:p>
        </p:txBody>
      </p:sp>
      <p:sp>
        <p:nvSpPr>
          <p:cNvPr id="134" name="テキスト ボックス 133">
            <a:extLst>
              <a:ext uri="{FF2B5EF4-FFF2-40B4-BE49-F238E27FC236}">
                <a16:creationId xmlns:a16="http://schemas.microsoft.com/office/drawing/2014/main" id="{AFB5BE3D-D702-BA45-A272-AD6CF6355EA8}"/>
              </a:ext>
            </a:extLst>
          </p:cNvPr>
          <p:cNvSpPr txBox="1"/>
          <p:nvPr/>
        </p:nvSpPr>
        <p:spPr>
          <a:xfrm>
            <a:off x="4397615" y="1336983"/>
            <a:ext cx="2646878" cy="338554"/>
          </a:xfrm>
          <a:prstGeom prst="rect">
            <a:avLst/>
          </a:prstGeom>
          <a:noFill/>
        </p:spPr>
        <p:txBody>
          <a:bodyPr wrap="non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クラウド・サービスを使用</a:t>
            </a:r>
          </a:p>
        </p:txBody>
      </p:sp>
      <p:grpSp>
        <p:nvGrpSpPr>
          <p:cNvPr id="155" name="グループ化 154">
            <a:extLst>
              <a:ext uri="{FF2B5EF4-FFF2-40B4-BE49-F238E27FC236}">
                <a16:creationId xmlns:a16="http://schemas.microsoft.com/office/drawing/2014/main" id="{5701CB73-6478-B149-82A6-7DDF69888922}"/>
              </a:ext>
            </a:extLst>
          </p:cNvPr>
          <p:cNvGrpSpPr/>
          <p:nvPr/>
        </p:nvGrpSpPr>
        <p:grpSpPr>
          <a:xfrm>
            <a:off x="2586828" y="1753367"/>
            <a:ext cx="2246128" cy="3476264"/>
            <a:chOff x="2586828" y="1668965"/>
            <a:chExt cx="2246128" cy="3476264"/>
          </a:xfrm>
        </p:grpSpPr>
        <p:grpSp>
          <p:nvGrpSpPr>
            <p:cNvPr id="40" name="グループ化 39">
              <a:extLst>
                <a:ext uri="{FF2B5EF4-FFF2-40B4-BE49-F238E27FC236}">
                  <a16:creationId xmlns:a16="http://schemas.microsoft.com/office/drawing/2014/main" id="{3C89E5F0-DC30-B948-AA5D-5624EAE97AB6}"/>
                </a:ext>
              </a:extLst>
            </p:cNvPr>
            <p:cNvGrpSpPr/>
            <p:nvPr/>
          </p:nvGrpSpPr>
          <p:grpSpPr>
            <a:xfrm>
              <a:off x="2671611" y="2053865"/>
              <a:ext cx="1744394" cy="345922"/>
              <a:chOff x="525194" y="1308295"/>
              <a:chExt cx="1363263" cy="214624"/>
            </a:xfrm>
            <a:solidFill>
              <a:schemeClr val="accent6"/>
            </a:solidFill>
          </p:grpSpPr>
          <p:sp>
            <p:nvSpPr>
              <p:cNvPr id="41" name="直方体 40">
                <a:extLst>
                  <a:ext uri="{FF2B5EF4-FFF2-40B4-BE49-F238E27FC236}">
                    <a16:creationId xmlns:a16="http://schemas.microsoft.com/office/drawing/2014/main" id="{528EAFF7-C869-454C-B7AB-0F7F986789AA}"/>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直方体 41">
                <a:extLst>
                  <a:ext uri="{FF2B5EF4-FFF2-40B4-BE49-F238E27FC236}">
                    <a16:creationId xmlns:a16="http://schemas.microsoft.com/office/drawing/2014/main" id="{C264DBE5-373C-BD42-BAFE-E02A54B5E162}"/>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直方体 42">
                <a:extLst>
                  <a:ext uri="{FF2B5EF4-FFF2-40B4-BE49-F238E27FC236}">
                    <a16:creationId xmlns:a16="http://schemas.microsoft.com/office/drawing/2014/main" id="{02483942-8B21-504F-B857-591DA1A4A9C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直方体 43">
                <a:extLst>
                  <a:ext uri="{FF2B5EF4-FFF2-40B4-BE49-F238E27FC236}">
                    <a16:creationId xmlns:a16="http://schemas.microsoft.com/office/drawing/2014/main" id="{9C77050F-C8B0-014C-98C5-0DC2C155CC9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直方体 44">
                <a:extLst>
                  <a:ext uri="{FF2B5EF4-FFF2-40B4-BE49-F238E27FC236}">
                    <a16:creationId xmlns:a16="http://schemas.microsoft.com/office/drawing/2014/main" id="{5F66AF9D-C8BA-F348-ABA8-819124D94346}"/>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直方体 45">
                <a:extLst>
                  <a:ext uri="{FF2B5EF4-FFF2-40B4-BE49-F238E27FC236}">
                    <a16:creationId xmlns:a16="http://schemas.microsoft.com/office/drawing/2014/main" id="{CF189007-DB8B-0742-BB14-02AB3863C882}"/>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直方体 46">
                <a:extLst>
                  <a:ext uri="{FF2B5EF4-FFF2-40B4-BE49-F238E27FC236}">
                    <a16:creationId xmlns:a16="http://schemas.microsoft.com/office/drawing/2014/main" id="{FE55E24C-67A9-A04D-9C70-B0530A7EC4E0}"/>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直方体 47">
                <a:extLst>
                  <a:ext uri="{FF2B5EF4-FFF2-40B4-BE49-F238E27FC236}">
                    <a16:creationId xmlns:a16="http://schemas.microsoft.com/office/drawing/2014/main" id="{2583F82A-DECF-DB49-BD3F-5FEC21A521B2}"/>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直方体 48">
                <a:extLst>
                  <a:ext uri="{FF2B5EF4-FFF2-40B4-BE49-F238E27FC236}">
                    <a16:creationId xmlns:a16="http://schemas.microsoft.com/office/drawing/2014/main" id="{8035B484-0383-1440-868E-CD960D4B65EF}"/>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0" name="テキスト ボックス 119">
              <a:extLst>
                <a:ext uri="{FF2B5EF4-FFF2-40B4-BE49-F238E27FC236}">
                  <a16:creationId xmlns:a16="http://schemas.microsoft.com/office/drawing/2014/main" id="{091CEC85-3124-974E-B680-D372C23A8892}"/>
                </a:ext>
              </a:extLst>
            </p:cNvPr>
            <p:cNvSpPr txBox="1"/>
            <p:nvPr/>
          </p:nvSpPr>
          <p:spPr>
            <a:xfrm>
              <a:off x="2586828" y="2457138"/>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×9</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5" name="テキスト ボックス 124">
              <a:extLst>
                <a:ext uri="{FF2B5EF4-FFF2-40B4-BE49-F238E27FC236}">
                  <a16:creationId xmlns:a16="http://schemas.microsoft.com/office/drawing/2014/main" id="{C52F84E2-C5CE-AC44-A93B-985F189EBD00}"/>
                </a:ext>
              </a:extLst>
            </p:cNvPr>
            <p:cNvSpPr txBox="1"/>
            <p:nvPr/>
          </p:nvSpPr>
          <p:spPr>
            <a:xfrm>
              <a:off x="2586828" y="3124695"/>
              <a:ext cx="2246128" cy="707886"/>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＋データベース等のライセンス</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＋インフラ、</a:t>
              </a:r>
              <a:r>
                <a:rPr lang="en-US" altLang="ja-JP" sz="1000" dirty="0">
                  <a:latin typeface="Meiryo" panose="020B0604030504040204" pitchFamily="34" charset="-128"/>
                  <a:ea typeface="Meiryo" panose="020B0604030504040204" pitchFamily="34" charset="-128"/>
                </a:rPr>
                <a:t>DB</a:t>
              </a:r>
              <a:r>
                <a:rPr lang="ja-JP" altLang="en-US" sz="1000">
                  <a:latin typeface="Meiryo" panose="020B0604030504040204" pitchFamily="34" charset="-128"/>
                  <a:ea typeface="Meiryo" panose="020B0604030504040204" pitchFamily="34" charset="-128"/>
                </a:rPr>
                <a:t>などの環境構築</a:t>
              </a:r>
              <a:endParaRPr lang="en-US" altLang="ja-JP" sz="1000" dirty="0">
                <a:latin typeface="Meiryo" panose="020B0604030504040204" pitchFamily="34" charset="-128"/>
                <a:ea typeface="Meiryo" panose="020B0604030504040204" pitchFamily="34" charset="-128"/>
              </a:endParaRPr>
            </a:p>
            <a:p>
              <a:r>
                <a:rPr lang="ja-JP" altLang="en-US" sz="1000">
                  <a:latin typeface="Meiryo" panose="020B0604030504040204" pitchFamily="34" charset="-128"/>
                  <a:ea typeface="Meiryo" panose="020B0604030504040204" pitchFamily="34" charset="-128"/>
                </a:rPr>
                <a:t>＋運用管理業務</a:t>
              </a:r>
              <a:endParaRPr lang="en-US" altLang="ja-JP" sz="1000" dirty="0">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26" name="テキスト ボックス 125">
              <a:extLst>
                <a:ext uri="{FF2B5EF4-FFF2-40B4-BE49-F238E27FC236}">
                  <a16:creationId xmlns:a16="http://schemas.microsoft.com/office/drawing/2014/main" id="{019C5224-7C95-5045-B9F6-A486A5CD63BA}"/>
                </a:ext>
              </a:extLst>
            </p:cNvPr>
            <p:cNvSpPr txBox="1"/>
            <p:nvPr/>
          </p:nvSpPr>
          <p:spPr>
            <a:xfrm>
              <a:off x="2586828"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latin typeface="Meiryo" panose="020B0604030504040204" pitchFamily="34" charset="-128"/>
                  <a:ea typeface="Meiryo" panose="020B0604030504040204" pitchFamily="34" charset="-128"/>
                </a:rPr>
                <a:t>年間使用料　：</a:t>
              </a:r>
              <a:r>
                <a:rPr lang="en-US" altLang="ja-JP" sz="1200" b="1" dirty="0">
                  <a:latin typeface="Meiryo" panose="020B0604030504040204" pitchFamily="34" charset="-128"/>
                  <a:ea typeface="Meiryo" panose="020B0604030504040204" pitchFamily="34" charset="-128"/>
                </a:rPr>
                <a:t>254,980</a:t>
              </a:r>
              <a:r>
                <a:rPr lang="ja-JP" altLang="en-US" sz="1200" b="1">
                  <a:latin typeface="Meiryo" panose="020B0604030504040204" pitchFamily="34" charset="-128"/>
                  <a:ea typeface="Meiryo" panose="020B0604030504040204" pitchFamily="34" charset="-128"/>
                </a:rPr>
                <a:t>円</a:t>
              </a:r>
              <a:endParaRPr lang="en-US" altLang="ja-JP" sz="1200" b="1" dirty="0">
                <a:latin typeface="Meiryo" panose="020B0604030504040204" pitchFamily="34" charset="-128"/>
                <a:ea typeface="Meiryo" panose="020B0604030504040204" pitchFamily="34" charset="-128"/>
              </a:endParaRPr>
            </a:p>
          </p:txBody>
        </p:sp>
        <p:sp>
          <p:nvSpPr>
            <p:cNvPr id="135" name="テキスト ボックス 134">
              <a:extLst>
                <a:ext uri="{FF2B5EF4-FFF2-40B4-BE49-F238E27FC236}">
                  <a16:creationId xmlns:a16="http://schemas.microsoft.com/office/drawing/2014/main" id="{815355DC-B95C-7349-A7BE-6ABD752E82D9}"/>
                </a:ext>
              </a:extLst>
            </p:cNvPr>
            <p:cNvSpPr txBox="1"/>
            <p:nvPr/>
          </p:nvSpPr>
          <p:spPr>
            <a:xfrm>
              <a:off x="2611112" y="2671717"/>
              <a:ext cx="1936199" cy="369332"/>
            </a:xfrm>
            <a:prstGeom prst="rect">
              <a:avLst/>
            </a:prstGeom>
            <a:noFill/>
          </p:spPr>
          <p:txBody>
            <a:bodyPr wrap="square" rtlCol="0">
              <a:spAutoFit/>
            </a:bodyPr>
            <a:lstStyle/>
            <a:p>
              <a:r>
                <a:rPr kumimoji="1" lang="ja-JP" altLang="en-US" sz="900">
                  <a:solidFill>
                    <a:srgbClr val="0070C0"/>
                  </a:solidFill>
                  <a:latin typeface="Meiryo" panose="020B0604030504040204" pitchFamily="34" charset="-128"/>
                  <a:ea typeface="Meiryo" panose="020B0604030504040204" pitchFamily="34" charset="-128"/>
                </a:rPr>
                <a:t>ハードウェアを</a:t>
              </a:r>
              <a:r>
                <a:rPr kumimoji="1" lang="ja-JP" altLang="en-US" sz="900" b="1">
                  <a:solidFill>
                    <a:srgbClr val="0070C0"/>
                  </a:solidFill>
                  <a:latin typeface="Meiryo" panose="020B0604030504040204" pitchFamily="34" charset="-128"/>
                  <a:ea typeface="Meiryo" panose="020B0604030504040204" pitchFamily="34" charset="-128"/>
                </a:rPr>
                <a:t>所有する場合と変わらないシステム構成と運用方法</a:t>
              </a:r>
            </a:p>
          </p:txBody>
        </p:sp>
        <p:sp>
          <p:nvSpPr>
            <p:cNvPr id="138" name="テキスト ボックス 137">
              <a:extLst>
                <a:ext uri="{FF2B5EF4-FFF2-40B4-BE49-F238E27FC236}">
                  <a16:creationId xmlns:a16="http://schemas.microsoft.com/office/drawing/2014/main" id="{9A87AC57-82FB-B74A-9692-96F3AF83671F}"/>
                </a:ext>
              </a:extLst>
            </p:cNvPr>
            <p:cNvSpPr txBox="1"/>
            <p:nvPr/>
          </p:nvSpPr>
          <p:spPr>
            <a:xfrm>
              <a:off x="2721480" y="1668965"/>
              <a:ext cx="1665841"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実行環境を移行しただけ</a:t>
              </a:r>
            </a:p>
          </p:txBody>
        </p:sp>
      </p:grpSp>
      <p:grpSp>
        <p:nvGrpSpPr>
          <p:cNvPr id="152" name="グループ化 151">
            <a:extLst>
              <a:ext uri="{FF2B5EF4-FFF2-40B4-BE49-F238E27FC236}">
                <a16:creationId xmlns:a16="http://schemas.microsoft.com/office/drawing/2014/main" id="{ECE080C1-3158-B74C-BABE-C9A131374513}"/>
              </a:ext>
            </a:extLst>
          </p:cNvPr>
          <p:cNvGrpSpPr/>
          <p:nvPr/>
        </p:nvGrpSpPr>
        <p:grpSpPr>
          <a:xfrm>
            <a:off x="355843" y="3933874"/>
            <a:ext cx="6388203" cy="360746"/>
            <a:chOff x="355843" y="3849472"/>
            <a:chExt cx="6388203" cy="360746"/>
          </a:xfrm>
        </p:grpSpPr>
        <p:sp>
          <p:nvSpPr>
            <p:cNvPr id="143" name="正方形/長方形 142">
              <a:extLst>
                <a:ext uri="{FF2B5EF4-FFF2-40B4-BE49-F238E27FC236}">
                  <a16:creationId xmlns:a16="http://schemas.microsoft.com/office/drawing/2014/main" id="{6813B015-8B65-A649-A5F7-12CA2F0BC778}"/>
                </a:ext>
              </a:extLst>
            </p:cNvPr>
            <p:cNvSpPr/>
            <p:nvPr/>
          </p:nvSpPr>
          <p:spPr>
            <a:xfrm>
              <a:off x="355843" y="3849472"/>
              <a:ext cx="6388203" cy="36074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71E87178-02A8-A748-91F8-D695EA6F9801}"/>
                </a:ext>
              </a:extLst>
            </p:cNvPr>
            <p:cNvSpPr txBox="1"/>
            <p:nvPr/>
          </p:nvSpPr>
          <p:spPr>
            <a:xfrm>
              <a:off x="1677925" y="3905173"/>
              <a:ext cx="3724096"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システムの構成や運用方法などの設計・方式は同じ</a:t>
              </a:r>
            </a:p>
          </p:txBody>
        </p:sp>
      </p:grpSp>
      <p:grpSp>
        <p:nvGrpSpPr>
          <p:cNvPr id="153" name="グループ化 152">
            <a:extLst>
              <a:ext uri="{FF2B5EF4-FFF2-40B4-BE49-F238E27FC236}">
                <a16:creationId xmlns:a16="http://schemas.microsoft.com/office/drawing/2014/main" id="{C17EF901-A3A6-B74E-ACDB-0C1285140086}"/>
              </a:ext>
            </a:extLst>
          </p:cNvPr>
          <p:cNvGrpSpPr/>
          <p:nvPr/>
        </p:nvGrpSpPr>
        <p:grpSpPr>
          <a:xfrm>
            <a:off x="6764962" y="3933874"/>
            <a:ext cx="2053212" cy="360746"/>
            <a:chOff x="6764962" y="3849472"/>
            <a:chExt cx="2053212" cy="360746"/>
          </a:xfrm>
        </p:grpSpPr>
        <p:sp>
          <p:nvSpPr>
            <p:cNvPr id="145" name="正方形/長方形 144">
              <a:extLst>
                <a:ext uri="{FF2B5EF4-FFF2-40B4-BE49-F238E27FC236}">
                  <a16:creationId xmlns:a16="http://schemas.microsoft.com/office/drawing/2014/main" id="{87C37C9E-CAB1-9247-9C63-C8C624211611}"/>
                </a:ext>
              </a:extLst>
            </p:cNvPr>
            <p:cNvSpPr/>
            <p:nvPr/>
          </p:nvSpPr>
          <p:spPr>
            <a:xfrm>
              <a:off x="6764962" y="3849472"/>
              <a:ext cx="2032296" cy="36074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テキスト ボックス 145">
              <a:extLst>
                <a:ext uri="{FF2B5EF4-FFF2-40B4-BE49-F238E27FC236}">
                  <a16:creationId xmlns:a16="http://schemas.microsoft.com/office/drawing/2014/main" id="{523D1275-DE9C-3948-93F8-B656B6501507}"/>
                </a:ext>
              </a:extLst>
            </p:cNvPr>
            <p:cNvSpPr txBox="1"/>
            <p:nvPr/>
          </p:nvSpPr>
          <p:spPr>
            <a:xfrm>
              <a:off x="6786849" y="3891345"/>
              <a:ext cx="2031325" cy="276999"/>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まったく異なる設計・方式</a:t>
              </a:r>
            </a:p>
          </p:txBody>
        </p:sp>
      </p:grpSp>
      <p:grpSp>
        <p:nvGrpSpPr>
          <p:cNvPr id="154" name="グループ化 153">
            <a:extLst>
              <a:ext uri="{FF2B5EF4-FFF2-40B4-BE49-F238E27FC236}">
                <a16:creationId xmlns:a16="http://schemas.microsoft.com/office/drawing/2014/main" id="{BF0F5D89-977D-DE4D-ABD4-9404143344AF}"/>
              </a:ext>
            </a:extLst>
          </p:cNvPr>
          <p:cNvGrpSpPr/>
          <p:nvPr/>
        </p:nvGrpSpPr>
        <p:grpSpPr>
          <a:xfrm>
            <a:off x="358946" y="5344162"/>
            <a:ext cx="8438311" cy="404202"/>
            <a:chOff x="358946" y="5259760"/>
            <a:chExt cx="8438311" cy="404202"/>
          </a:xfrm>
        </p:grpSpPr>
        <p:sp>
          <p:nvSpPr>
            <p:cNvPr id="147" name="正方形/長方形 146">
              <a:extLst>
                <a:ext uri="{FF2B5EF4-FFF2-40B4-BE49-F238E27FC236}">
                  <a16:creationId xmlns:a16="http://schemas.microsoft.com/office/drawing/2014/main" id="{C02C1DE2-8019-A047-9865-F4BC94DE156E}"/>
                </a:ext>
              </a:extLst>
            </p:cNvPr>
            <p:cNvSpPr/>
            <p:nvPr/>
          </p:nvSpPr>
          <p:spPr>
            <a:xfrm>
              <a:off x="358946" y="5259760"/>
              <a:ext cx="8438311" cy="40420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テキスト ボックス 147">
              <a:extLst>
                <a:ext uri="{FF2B5EF4-FFF2-40B4-BE49-F238E27FC236}">
                  <a16:creationId xmlns:a16="http://schemas.microsoft.com/office/drawing/2014/main" id="{4E0C2CF6-9235-3543-BCD3-78920DE8D67A}"/>
                </a:ext>
              </a:extLst>
            </p:cNvPr>
            <p:cNvSpPr txBox="1"/>
            <p:nvPr/>
          </p:nvSpPr>
          <p:spPr>
            <a:xfrm>
              <a:off x="753642" y="5294630"/>
              <a:ext cx="7571303" cy="369332"/>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アンケート入力・集計・レポートのサービスとして、できることは同じ</a:t>
              </a:r>
            </a:p>
          </p:txBody>
        </p:sp>
      </p:grpSp>
      <p:grpSp>
        <p:nvGrpSpPr>
          <p:cNvPr id="156" name="グループ化 155">
            <a:extLst>
              <a:ext uri="{FF2B5EF4-FFF2-40B4-BE49-F238E27FC236}">
                <a16:creationId xmlns:a16="http://schemas.microsoft.com/office/drawing/2014/main" id="{C03DC462-2D44-FA46-9606-0D2B96C8B110}"/>
              </a:ext>
            </a:extLst>
          </p:cNvPr>
          <p:cNvGrpSpPr/>
          <p:nvPr/>
        </p:nvGrpSpPr>
        <p:grpSpPr>
          <a:xfrm>
            <a:off x="4555820" y="1753367"/>
            <a:ext cx="2350035" cy="3476264"/>
            <a:chOff x="4555820" y="1668965"/>
            <a:chExt cx="2350035" cy="3476264"/>
          </a:xfrm>
        </p:grpSpPr>
        <p:grpSp>
          <p:nvGrpSpPr>
            <p:cNvPr id="110" name="グループ化 109">
              <a:extLst>
                <a:ext uri="{FF2B5EF4-FFF2-40B4-BE49-F238E27FC236}">
                  <a16:creationId xmlns:a16="http://schemas.microsoft.com/office/drawing/2014/main" id="{C6DA4AD1-E890-0F45-888A-9BDB52DE0AC9}"/>
                </a:ext>
              </a:extLst>
            </p:cNvPr>
            <p:cNvGrpSpPr/>
            <p:nvPr/>
          </p:nvGrpSpPr>
          <p:grpSpPr>
            <a:xfrm>
              <a:off x="4759362" y="2053865"/>
              <a:ext cx="1744394" cy="345922"/>
              <a:chOff x="525194" y="1308295"/>
              <a:chExt cx="1363263" cy="214624"/>
            </a:xfrm>
            <a:solidFill>
              <a:schemeClr val="accent6"/>
            </a:solidFill>
          </p:grpSpPr>
          <p:sp>
            <p:nvSpPr>
              <p:cNvPr id="111" name="直方体 110">
                <a:extLst>
                  <a:ext uri="{FF2B5EF4-FFF2-40B4-BE49-F238E27FC236}">
                    <a16:creationId xmlns:a16="http://schemas.microsoft.com/office/drawing/2014/main" id="{1E5642FD-E362-B04E-9C8A-CC82229FDA02}"/>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直方体 111">
                <a:extLst>
                  <a:ext uri="{FF2B5EF4-FFF2-40B4-BE49-F238E27FC236}">
                    <a16:creationId xmlns:a16="http://schemas.microsoft.com/office/drawing/2014/main" id="{F5FC7EA0-D610-094E-B3EC-766700593274}"/>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直方体 112">
                <a:extLst>
                  <a:ext uri="{FF2B5EF4-FFF2-40B4-BE49-F238E27FC236}">
                    <a16:creationId xmlns:a16="http://schemas.microsoft.com/office/drawing/2014/main" id="{4F219595-99B5-4D4C-AECC-FD9C3EF14B7B}"/>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直方体 113">
                <a:extLst>
                  <a:ext uri="{FF2B5EF4-FFF2-40B4-BE49-F238E27FC236}">
                    <a16:creationId xmlns:a16="http://schemas.microsoft.com/office/drawing/2014/main" id="{CB936535-CD33-F248-A401-F53F33BC116B}"/>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直方体 114">
                <a:extLst>
                  <a:ext uri="{FF2B5EF4-FFF2-40B4-BE49-F238E27FC236}">
                    <a16:creationId xmlns:a16="http://schemas.microsoft.com/office/drawing/2014/main" id="{A3628352-A185-BF4C-BB9D-EB68F3AD9282}"/>
                  </a:ext>
                </a:extLst>
              </p:cNvPr>
              <p:cNvSpPr/>
              <p:nvPr/>
            </p:nvSpPr>
            <p:spPr>
              <a:xfrm>
                <a:off x="1110045"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直方体 115">
                <a:extLst>
                  <a:ext uri="{FF2B5EF4-FFF2-40B4-BE49-F238E27FC236}">
                    <a16:creationId xmlns:a16="http://schemas.microsoft.com/office/drawing/2014/main" id="{DB70138E-CAED-C84C-8676-C90D9C23C04A}"/>
                  </a:ext>
                </a:extLst>
              </p:cNvPr>
              <p:cNvSpPr/>
              <p:nvPr/>
            </p:nvSpPr>
            <p:spPr>
              <a:xfrm>
                <a:off x="1255411"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直方体 116">
                <a:extLst>
                  <a:ext uri="{FF2B5EF4-FFF2-40B4-BE49-F238E27FC236}">
                    <a16:creationId xmlns:a16="http://schemas.microsoft.com/office/drawing/2014/main" id="{CB76B7DC-B6E6-CA45-AB13-0B614EA50A10}"/>
                  </a:ext>
                </a:extLst>
              </p:cNvPr>
              <p:cNvSpPr/>
              <p:nvPr/>
            </p:nvSpPr>
            <p:spPr>
              <a:xfrm>
                <a:off x="1405466"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直方体 117">
                <a:extLst>
                  <a:ext uri="{FF2B5EF4-FFF2-40B4-BE49-F238E27FC236}">
                    <a16:creationId xmlns:a16="http://schemas.microsoft.com/office/drawing/2014/main" id="{01F79F24-760C-744D-B585-48CC516E1694}"/>
                  </a:ext>
                </a:extLst>
              </p:cNvPr>
              <p:cNvSpPr/>
              <p:nvPr/>
            </p:nvSpPr>
            <p:spPr>
              <a:xfrm>
                <a:off x="1550832"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直方体 118">
                <a:extLst>
                  <a:ext uri="{FF2B5EF4-FFF2-40B4-BE49-F238E27FC236}">
                    <a16:creationId xmlns:a16="http://schemas.microsoft.com/office/drawing/2014/main" id="{84D9F9E0-0F52-2C4A-9973-1B03C50EA256}"/>
                  </a:ext>
                </a:extLst>
              </p:cNvPr>
              <p:cNvSpPr/>
              <p:nvPr/>
            </p:nvSpPr>
            <p:spPr>
              <a:xfrm>
                <a:off x="1700887" y="1308295"/>
                <a:ext cx="187570" cy="214624"/>
              </a:xfrm>
              <a:prstGeom prst="cube">
                <a:avLst>
                  <a:gd name="adj" fmla="val 35769"/>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1" name="テキスト ボックス 120">
              <a:extLst>
                <a:ext uri="{FF2B5EF4-FFF2-40B4-BE49-F238E27FC236}">
                  <a16:creationId xmlns:a16="http://schemas.microsoft.com/office/drawing/2014/main" id="{333872CE-7E80-384F-81DB-2D3D904E2E93}"/>
                </a:ext>
              </a:extLst>
            </p:cNvPr>
            <p:cNvSpPr txBox="1"/>
            <p:nvPr/>
          </p:nvSpPr>
          <p:spPr>
            <a:xfrm>
              <a:off x="4704900" y="2489962"/>
              <a:ext cx="1906291" cy="246221"/>
            </a:xfrm>
            <a:prstGeom prst="rect">
              <a:avLst/>
            </a:prstGeom>
            <a:noFill/>
          </p:spPr>
          <p:txBody>
            <a:bodyPr wrap="none" rtlCol="0">
              <a:spAutoFit/>
            </a:bodyPr>
            <a:lstStyle/>
            <a:p>
              <a:r>
                <a:rPr kumimoji="1" lang="ja-JP" altLang="en-US" sz="1000">
                  <a:solidFill>
                    <a:schemeClr val="accent6">
                      <a:lumMod val="75000"/>
                    </a:schemeClr>
                  </a:solidFill>
                  <a:latin typeface="Meiryo" panose="020B0604030504040204" pitchFamily="34" charset="-128"/>
                  <a:ea typeface="Meiryo" panose="020B0604030504040204" pitchFamily="34" charset="-128"/>
                </a:rPr>
                <a:t>サーバー（</a:t>
              </a:r>
              <a:r>
                <a:rPr kumimoji="1" lang="ja-JP" altLang="en-US" sz="1000" b="1">
                  <a:solidFill>
                    <a:schemeClr val="accent6">
                      <a:lumMod val="75000"/>
                    </a:schemeClr>
                  </a:solidFill>
                  <a:latin typeface="Meiryo" panose="020B0604030504040204" pitchFamily="34" charset="-128"/>
                  <a:ea typeface="Meiryo" panose="020B0604030504040204" pitchFamily="34" charset="-128"/>
                </a:rPr>
                <a:t>仮想マシン</a:t>
              </a:r>
              <a:r>
                <a:rPr kumimoji="1" lang="ja-JP" altLang="en-US" sz="1000">
                  <a:solidFill>
                    <a:schemeClr val="accent6">
                      <a:lumMod val="75000"/>
                    </a:schemeClr>
                  </a:solidFill>
                  <a:latin typeface="Meiryo" panose="020B0604030504040204" pitchFamily="34" charset="-128"/>
                  <a:ea typeface="Meiryo" panose="020B0604030504040204" pitchFamily="34" charset="-128"/>
                </a:rPr>
                <a:t>）</a:t>
              </a:r>
              <a:r>
                <a:rPr kumimoji="1" lang="en-US" altLang="ja-JP" sz="1000" dirty="0">
                  <a:solidFill>
                    <a:schemeClr val="accent6">
                      <a:lumMod val="75000"/>
                    </a:schemeClr>
                  </a:solidFill>
                  <a:latin typeface="Meiryo" panose="020B0604030504040204" pitchFamily="34" charset="-128"/>
                  <a:ea typeface="Meiryo" panose="020B0604030504040204" pitchFamily="34" charset="-128"/>
                </a:rPr>
                <a:t>×4</a:t>
              </a:r>
              <a:r>
                <a:rPr lang="ja-JP" altLang="en-US" sz="1000">
                  <a:solidFill>
                    <a:schemeClr val="accent6">
                      <a:lumMod val="75000"/>
                    </a:schemeClr>
                  </a:solidFill>
                  <a:latin typeface="Meiryo" panose="020B0604030504040204" pitchFamily="34" charset="-128"/>
                  <a:ea typeface="Meiryo" panose="020B0604030504040204" pitchFamily="34" charset="-128"/>
                </a:rPr>
                <a:t>台</a:t>
              </a:r>
              <a:endParaRPr kumimoji="1" lang="ja-JP" altLang="en-US" sz="1000">
                <a:solidFill>
                  <a:schemeClr val="accent6">
                    <a:lumMod val="75000"/>
                  </a:schemeClr>
                </a:solidFill>
                <a:latin typeface="Meiryo" panose="020B0604030504040204" pitchFamily="34" charset="-128"/>
                <a:ea typeface="Meiryo" panose="020B0604030504040204" pitchFamily="34" charset="-128"/>
              </a:endParaRPr>
            </a:p>
          </p:txBody>
        </p:sp>
        <p:sp>
          <p:nvSpPr>
            <p:cNvPr id="127" name="テキスト ボックス 126">
              <a:extLst>
                <a:ext uri="{FF2B5EF4-FFF2-40B4-BE49-F238E27FC236}">
                  <a16:creationId xmlns:a16="http://schemas.microsoft.com/office/drawing/2014/main" id="{DB2AA7F6-1B13-C847-B71C-8570A5703217}"/>
                </a:ext>
              </a:extLst>
            </p:cNvPr>
            <p:cNvSpPr txBox="1"/>
            <p:nvPr/>
          </p:nvSpPr>
          <p:spPr>
            <a:xfrm>
              <a:off x="4704900" y="4314232"/>
              <a:ext cx="2093843"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0070C0"/>
                  </a:solidFill>
                  <a:latin typeface="Meiryo" panose="020B0604030504040204" pitchFamily="34" charset="-128"/>
                  <a:ea typeface="Meiryo" panose="020B0604030504040204" pitchFamily="34" charset="-128"/>
                </a:rPr>
                <a:t>年間使用料　：</a:t>
              </a:r>
              <a:r>
                <a:rPr lang="en-US" altLang="ja-JP" sz="1200" b="1" dirty="0">
                  <a:solidFill>
                    <a:srgbClr val="0070C0"/>
                  </a:solidFill>
                  <a:latin typeface="Meiryo" panose="020B0604030504040204" pitchFamily="34" charset="-128"/>
                  <a:ea typeface="Meiryo" panose="020B0604030504040204" pitchFamily="34" charset="-128"/>
                </a:rPr>
                <a:t>198,691</a:t>
              </a:r>
              <a:r>
                <a:rPr lang="ja-JP" altLang="en-US" sz="1200" b="1">
                  <a:solidFill>
                    <a:srgbClr val="0070C0"/>
                  </a:solidFill>
                  <a:latin typeface="Meiryo" panose="020B0604030504040204" pitchFamily="34" charset="-128"/>
                  <a:ea typeface="Meiryo" panose="020B0604030504040204" pitchFamily="34" charset="-128"/>
                </a:rPr>
                <a:t>円</a:t>
              </a:r>
              <a:endParaRPr lang="en-US" altLang="ja-JP" sz="1200" b="1" dirty="0">
                <a:solidFill>
                  <a:srgbClr val="0070C0"/>
                </a:solidFill>
                <a:latin typeface="Meiryo" panose="020B0604030504040204" pitchFamily="34" charset="-128"/>
                <a:ea typeface="Meiryo" panose="020B0604030504040204" pitchFamily="34" charset="-128"/>
              </a:endParaRPr>
            </a:p>
          </p:txBody>
        </p:sp>
        <p:sp>
          <p:nvSpPr>
            <p:cNvPr id="129" name="テキスト ボックス 128">
              <a:extLst>
                <a:ext uri="{FF2B5EF4-FFF2-40B4-BE49-F238E27FC236}">
                  <a16:creationId xmlns:a16="http://schemas.microsoft.com/office/drawing/2014/main" id="{DAED12E7-E5DC-E84F-9212-C11BACF4472A}"/>
                </a:ext>
              </a:extLst>
            </p:cNvPr>
            <p:cNvSpPr txBox="1"/>
            <p:nvPr/>
          </p:nvSpPr>
          <p:spPr>
            <a:xfrm>
              <a:off x="4703008" y="3127119"/>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△インフラ、</a:t>
              </a:r>
              <a:r>
                <a:rPr lang="en-US" altLang="ja-JP" sz="1000" dirty="0">
                  <a:solidFill>
                    <a:srgbClr val="0070C0"/>
                  </a:solidFill>
                  <a:latin typeface="Meiryo" panose="020B0604030504040204" pitchFamily="34" charset="-128"/>
                  <a:ea typeface="Meiryo" panose="020B0604030504040204" pitchFamily="34" charset="-128"/>
                </a:rPr>
                <a:t>DB</a:t>
              </a:r>
              <a:r>
                <a:rPr lang="ja-JP" altLang="en-US" sz="1000">
                  <a:solidFill>
                    <a:srgbClr val="0070C0"/>
                  </a:solidFill>
                  <a:latin typeface="Meiryo" panose="020B0604030504040204" pitchFamily="34" charset="-128"/>
                  <a:ea typeface="Meiryo" panose="020B0604030504040204" pitchFamily="34" charset="-128"/>
                </a:rPr>
                <a:t>などの環境構築</a:t>
              </a:r>
              <a:endParaRPr lang="en-US" altLang="ja-JP" sz="1000" dirty="0">
                <a:solidFill>
                  <a:srgbClr val="0070C0"/>
                </a:solidFill>
                <a:latin typeface="Meiryo" panose="020B0604030504040204" pitchFamily="34" charset="-128"/>
                <a:ea typeface="Meiryo" panose="020B0604030504040204" pitchFamily="34" charset="-128"/>
              </a:endParaRPr>
            </a:p>
            <a:p>
              <a:r>
                <a:rPr lang="ja-JP" altLang="en-US" sz="1000">
                  <a:solidFill>
                    <a:srgbClr val="0070C0"/>
                  </a:solidFill>
                  <a:latin typeface="Meiryo" panose="020B0604030504040204" pitchFamily="34" charset="-128"/>
                  <a:ea typeface="Meiryo" panose="020B0604030504040204" pitchFamily="34" charset="-128"/>
                </a:rPr>
                <a:t>△</a:t>
              </a:r>
              <a:r>
                <a:rPr lang="en-US" altLang="ja-JP" sz="1000" dirty="0">
                  <a:solidFill>
                    <a:srgbClr val="0070C0"/>
                  </a:solidFill>
                  <a:latin typeface="Meiryo" panose="020B0604030504040204" pitchFamily="34" charset="-128"/>
                  <a:ea typeface="Meiryo" panose="020B0604030504040204" pitchFamily="34" charset="-128"/>
                </a:rPr>
                <a:t> </a:t>
              </a:r>
              <a:r>
                <a:rPr lang="ja-JP" altLang="en-US" sz="1000">
                  <a:solidFill>
                    <a:srgbClr val="0070C0"/>
                  </a:solidFill>
                  <a:latin typeface="Meiryo" panose="020B0604030504040204" pitchFamily="34" charset="-128"/>
                  <a:ea typeface="Meiryo" panose="020B0604030504040204" pitchFamily="34" charset="-128"/>
                </a:rPr>
                <a:t>運用管理業務</a:t>
              </a:r>
              <a:endParaRPr lang="en-US" altLang="ja-JP" sz="1000" dirty="0">
                <a:solidFill>
                  <a:srgbClr val="0070C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6" name="テキスト ボックス 135">
              <a:extLst>
                <a:ext uri="{FF2B5EF4-FFF2-40B4-BE49-F238E27FC236}">
                  <a16:creationId xmlns:a16="http://schemas.microsoft.com/office/drawing/2014/main" id="{7D84621D-4F71-FA46-82F5-97870DEF14B9}"/>
                </a:ext>
              </a:extLst>
            </p:cNvPr>
            <p:cNvSpPr txBox="1"/>
            <p:nvPr/>
          </p:nvSpPr>
          <p:spPr>
            <a:xfrm>
              <a:off x="4703008" y="2667890"/>
              <a:ext cx="1936199" cy="369332"/>
            </a:xfrm>
            <a:prstGeom prst="rect">
              <a:avLst/>
            </a:prstGeom>
            <a:noFill/>
          </p:spPr>
          <p:txBody>
            <a:bodyPr wrap="square" rtlCol="0">
              <a:spAutoFit/>
            </a:bodyPr>
            <a:lstStyle/>
            <a:p>
              <a:r>
                <a:rPr kumimoji="1" lang="ja-JP" altLang="en-US" sz="900" b="1">
                  <a:solidFill>
                    <a:srgbClr val="0070C0"/>
                  </a:solidFill>
                  <a:latin typeface="Meiryo" panose="020B0604030504040204" pitchFamily="34" charset="-128"/>
                  <a:ea typeface="Meiryo" panose="020B0604030504040204" pitchFamily="34" charset="-128"/>
                </a:rPr>
                <a:t>無償の</a:t>
              </a:r>
              <a:r>
                <a:rPr kumimoji="1" lang="en-US" altLang="ja-JP" sz="900" dirty="0">
                  <a:solidFill>
                    <a:srgbClr val="0070C0"/>
                  </a:solidFill>
                  <a:latin typeface="Meiryo" panose="020B0604030504040204" pitchFamily="34" charset="-128"/>
                  <a:ea typeface="Meiryo" panose="020B0604030504040204" pitchFamily="34" charset="-128"/>
                </a:rPr>
                <a:t>DNS</a:t>
              </a:r>
              <a:r>
                <a:rPr kumimoji="1" lang="ja-JP" altLang="en-US" sz="900">
                  <a:solidFill>
                    <a:srgbClr val="0070C0"/>
                  </a:solidFill>
                  <a:latin typeface="Meiryo" panose="020B0604030504040204" pitchFamily="34" charset="-128"/>
                  <a:ea typeface="Meiryo" panose="020B0604030504040204" pitchFamily="34" charset="-128"/>
                </a:rPr>
                <a:t>や監視、</a:t>
              </a:r>
              <a:r>
                <a:rPr kumimoji="1" lang="ja-JP" altLang="en-US" sz="900" b="1">
                  <a:solidFill>
                    <a:srgbClr val="0070C0"/>
                  </a:solidFill>
                  <a:latin typeface="Meiryo" panose="020B0604030504040204" pitchFamily="34" charset="-128"/>
                  <a:ea typeface="Meiryo" panose="020B0604030504040204" pitchFamily="34" charset="-128"/>
                </a:rPr>
                <a:t>低料金</a:t>
              </a:r>
              <a:r>
                <a:rPr kumimoji="1" lang="ja-JP" altLang="en-US" sz="900">
                  <a:solidFill>
                    <a:srgbClr val="0070C0"/>
                  </a:solidFill>
                  <a:latin typeface="Meiryo" panose="020B0604030504040204" pitchFamily="34" charset="-128"/>
                  <a:ea typeface="Meiryo" panose="020B0604030504040204" pitchFamily="34" charset="-128"/>
                </a:rPr>
                <a:t>のデータベースなどのサービスを利用</a:t>
              </a:r>
            </a:p>
          </p:txBody>
        </p:sp>
        <p:sp>
          <p:nvSpPr>
            <p:cNvPr id="140" name="テキスト ボックス 139">
              <a:extLst>
                <a:ext uri="{FF2B5EF4-FFF2-40B4-BE49-F238E27FC236}">
                  <a16:creationId xmlns:a16="http://schemas.microsoft.com/office/drawing/2014/main" id="{2A8EB1CA-031A-2847-BE54-A9791FD39EE1}"/>
                </a:ext>
              </a:extLst>
            </p:cNvPr>
            <p:cNvSpPr txBox="1"/>
            <p:nvPr/>
          </p:nvSpPr>
          <p:spPr>
            <a:xfrm>
              <a:off x="4555820" y="1668965"/>
              <a:ext cx="2204450"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一部をクラウドのサービスに代替</a:t>
              </a:r>
            </a:p>
          </p:txBody>
        </p:sp>
        <p:sp>
          <p:nvSpPr>
            <p:cNvPr id="149" name="乗算記号 148">
              <a:extLst>
                <a:ext uri="{FF2B5EF4-FFF2-40B4-BE49-F238E27FC236}">
                  <a16:creationId xmlns:a16="http://schemas.microsoft.com/office/drawing/2014/main" id="{3C1A10D2-BDC9-B440-AE37-52A18654B109}"/>
                </a:ext>
              </a:extLst>
            </p:cNvPr>
            <p:cNvSpPr/>
            <p:nvPr/>
          </p:nvSpPr>
          <p:spPr>
            <a:xfrm>
              <a:off x="5171805" y="1967498"/>
              <a:ext cx="1642398"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グループ化 156">
            <a:extLst>
              <a:ext uri="{FF2B5EF4-FFF2-40B4-BE49-F238E27FC236}">
                <a16:creationId xmlns:a16="http://schemas.microsoft.com/office/drawing/2014/main" id="{1B54D68C-45C2-EC43-A5EC-16CD61AF1E50}"/>
              </a:ext>
            </a:extLst>
          </p:cNvPr>
          <p:cNvGrpSpPr/>
          <p:nvPr/>
        </p:nvGrpSpPr>
        <p:grpSpPr>
          <a:xfrm>
            <a:off x="6219230" y="1753367"/>
            <a:ext cx="2927273" cy="3476264"/>
            <a:chOff x="6219230" y="1668965"/>
            <a:chExt cx="2927273" cy="3476264"/>
          </a:xfrm>
        </p:grpSpPr>
        <p:grpSp>
          <p:nvGrpSpPr>
            <p:cNvPr id="100" name="グループ化 99">
              <a:extLst>
                <a:ext uri="{FF2B5EF4-FFF2-40B4-BE49-F238E27FC236}">
                  <a16:creationId xmlns:a16="http://schemas.microsoft.com/office/drawing/2014/main" id="{7A32522E-EE96-CB43-9209-4594B153A844}"/>
                </a:ext>
              </a:extLst>
            </p:cNvPr>
            <p:cNvGrpSpPr/>
            <p:nvPr/>
          </p:nvGrpSpPr>
          <p:grpSpPr>
            <a:xfrm>
              <a:off x="6827853" y="2053865"/>
              <a:ext cx="1744394" cy="345922"/>
              <a:chOff x="525194" y="1308295"/>
              <a:chExt cx="1363263" cy="214624"/>
            </a:xfrm>
            <a:solidFill>
              <a:schemeClr val="bg1">
                <a:lumMod val="85000"/>
              </a:schemeClr>
            </a:solidFill>
          </p:grpSpPr>
          <p:sp>
            <p:nvSpPr>
              <p:cNvPr id="101" name="直方体 100">
                <a:extLst>
                  <a:ext uri="{FF2B5EF4-FFF2-40B4-BE49-F238E27FC236}">
                    <a16:creationId xmlns:a16="http://schemas.microsoft.com/office/drawing/2014/main" id="{E97919FB-0D30-CD4B-8C88-BD0ACA5F6F74}"/>
                  </a:ext>
                </a:extLst>
              </p:cNvPr>
              <p:cNvSpPr/>
              <p:nvPr/>
            </p:nvSpPr>
            <p:spPr>
              <a:xfrm>
                <a:off x="525194"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直方体 101">
                <a:extLst>
                  <a:ext uri="{FF2B5EF4-FFF2-40B4-BE49-F238E27FC236}">
                    <a16:creationId xmlns:a16="http://schemas.microsoft.com/office/drawing/2014/main" id="{EC77441C-918E-444F-900F-F299F7236C38}"/>
                  </a:ext>
                </a:extLst>
              </p:cNvPr>
              <p:cNvSpPr/>
              <p:nvPr/>
            </p:nvSpPr>
            <p:spPr>
              <a:xfrm>
                <a:off x="670560"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直方体 102">
                <a:extLst>
                  <a:ext uri="{FF2B5EF4-FFF2-40B4-BE49-F238E27FC236}">
                    <a16:creationId xmlns:a16="http://schemas.microsoft.com/office/drawing/2014/main" id="{39E8A2BD-EBB4-5F4F-9A5C-3C1D4D081DA6}"/>
                  </a:ext>
                </a:extLst>
              </p:cNvPr>
              <p:cNvSpPr/>
              <p:nvPr/>
            </p:nvSpPr>
            <p:spPr>
              <a:xfrm>
                <a:off x="82061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直方体 103">
                <a:extLst>
                  <a:ext uri="{FF2B5EF4-FFF2-40B4-BE49-F238E27FC236}">
                    <a16:creationId xmlns:a16="http://schemas.microsoft.com/office/drawing/2014/main" id="{FDC29DD4-296D-5945-934F-7F0C1ADA0D29}"/>
                  </a:ext>
                </a:extLst>
              </p:cNvPr>
              <p:cNvSpPr/>
              <p:nvPr/>
            </p:nvSpPr>
            <p:spPr>
              <a:xfrm>
                <a:off x="96598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直方体 104">
                <a:extLst>
                  <a:ext uri="{FF2B5EF4-FFF2-40B4-BE49-F238E27FC236}">
                    <a16:creationId xmlns:a16="http://schemas.microsoft.com/office/drawing/2014/main" id="{566B3C21-4D6B-A841-AB2D-45FCBE86FC4E}"/>
                  </a:ext>
                </a:extLst>
              </p:cNvPr>
              <p:cNvSpPr/>
              <p:nvPr/>
            </p:nvSpPr>
            <p:spPr>
              <a:xfrm>
                <a:off x="1110045"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直方体 105">
                <a:extLst>
                  <a:ext uri="{FF2B5EF4-FFF2-40B4-BE49-F238E27FC236}">
                    <a16:creationId xmlns:a16="http://schemas.microsoft.com/office/drawing/2014/main" id="{73700EAC-BBD3-2B4E-8F73-E0D95D123510}"/>
                  </a:ext>
                </a:extLst>
              </p:cNvPr>
              <p:cNvSpPr/>
              <p:nvPr/>
            </p:nvSpPr>
            <p:spPr>
              <a:xfrm>
                <a:off x="1255411"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直方体 106">
                <a:extLst>
                  <a:ext uri="{FF2B5EF4-FFF2-40B4-BE49-F238E27FC236}">
                    <a16:creationId xmlns:a16="http://schemas.microsoft.com/office/drawing/2014/main" id="{2E7FDA82-68E7-2C43-9647-18CB99BA2A77}"/>
                  </a:ext>
                </a:extLst>
              </p:cNvPr>
              <p:cNvSpPr/>
              <p:nvPr/>
            </p:nvSpPr>
            <p:spPr>
              <a:xfrm>
                <a:off x="1405466"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直方体 107">
                <a:extLst>
                  <a:ext uri="{FF2B5EF4-FFF2-40B4-BE49-F238E27FC236}">
                    <a16:creationId xmlns:a16="http://schemas.microsoft.com/office/drawing/2014/main" id="{A9F07EB4-02F8-724B-B48F-919916E7E22A}"/>
                  </a:ext>
                </a:extLst>
              </p:cNvPr>
              <p:cNvSpPr/>
              <p:nvPr/>
            </p:nvSpPr>
            <p:spPr>
              <a:xfrm>
                <a:off x="1550832"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直方体 108">
                <a:extLst>
                  <a:ext uri="{FF2B5EF4-FFF2-40B4-BE49-F238E27FC236}">
                    <a16:creationId xmlns:a16="http://schemas.microsoft.com/office/drawing/2014/main" id="{D68FB5EC-E559-3248-A0D5-BF3B651E98F5}"/>
                  </a:ext>
                </a:extLst>
              </p:cNvPr>
              <p:cNvSpPr/>
              <p:nvPr/>
            </p:nvSpPr>
            <p:spPr>
              <a:xfrm>
                <a:off x="1700887" y="1308295"/>
                <a:ext cx="187570" cy="214624"/>
              </a:xfrm>
              <a:prstGeom prst="cube">
                <a:avLst>
                  <a:gd name="adj" fmla="val 35769"/>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2" name="テキスト ボックス 121">
              <a:extLst>
                <a:ext uri="{FF2B5EF4-FFF2-40B4-BE49-F238E27FC236}">
                  <a16:creationId xmlns:a16="http://schemas.microsoft.com/office/drawing/2014/main" id="{B3ACABAB-59A0-4C46-BDDB-72C4E84969FD}"/>
                </a:ext>
              </a:extLst>
            </p:cNvPr>
            <p:cNvSpPr txBox="1"/>
            <p:nvPr/>
          </p:nvSpPr>
          <p:spPr>
            <a:xfrm>
              <a:off x="6797754" y="2475894"/>
              <a:ext cx="1851789" cy="246221"/>
            </a:xfrm>
            <a:prstGeom prst="rect">
              <a:avLst/>
            </a:prstGeom>
            <a:noFill/>
          </p:spPr>
          <p:txBody>
            <a:bodyPr wrap="none" rtlCol="0">
              <a:spAutoFit/>
            </a:bodyPr>
            <a:lstStyle/>
            <a:p>
              <a:r>
                <a:rPr kumimoji="1" lang="ja-JP" altLang="en-US" sz="1000">
                  <a:solidFill>
                    <a:srgbClr val="C00000"/>
                  </a:solidFill>
                  <a:latin typeface="Meiryo" panose="020B0604030504040204" pitchFamily="34" charset="-128"/>
                  <a:ea typeface="Meiryo" panose="020B0604030504040204" pitchFamily="34" charset="-128"/>
                </a:rPr>
                <a:t>サーバーの構築・運用は不要</a:t>
              </a:r>
            </a:p>
          </p:txBody>
        </p:sp>
        <p:sp>
          <p:nvSpPr>
            <p:cNvPr id="128" name="テキスト ボックス 127">
              <a:extLst>
                <a:ext uri="{FF2B5EF4-FFF2-40B4-BE49-F238E27FC236}">
                  <a16:creationId xmlns:a16="http://schemas.microsoft.com/office/drawing/2014/main" id="{0E6FE8AF-FE25-2E4E-8350-A041B64EB784}"/>
                </a:ext>
              </a:extLst>
            </p:cNvPr>
            <p:cNvSpPr txBox="1"/>
            <p:nvPr/>
          </p:nvSpPr>
          <p:spPr>
            <a:xfrm>
              <a:off x="6797754" y="4314232"/>
              <a:ext cx="1728358" cy="830997"/>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rPr>
                <a:t>購入費用　　：　ー</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年間保守料　：</a:t>
              </a:r>
              <a:r>
                <a:rPr lang="ja-JP" altLang="en-US" sz="1200">
                  <a:latin typeface="Meiryo" panose="020B0604030504040204" pitchFamily="34" charset="-128"/>
                  <a:ea typeface="Meiryo" panose="020B0604030504040204" pitchFamily="34" charset="-128"/>
                </a:rPr>
                <a:t>　ー</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年間運用量　：　ー</a:t>
              </a:r>
              <a:endParaRPr lang="en-US" altLang="ja-JP" sz="1200" dirty="0">
                <a:latin typeface="Meiryo" panose="020B0604030504040204" pitchFamily="34" charset="-128"/>
                <a:ea typeface="Meiryo" panose="020B0604030504040204" pitchFamily="34" charset="-128"/>
              </a:endParaRPr>
            </a:p>
            <a:p>
              <a:r>
                <a:rPr lang="ja-JP" altLang="en-US" sz="1200" b="1">
                  <a:solidFill>
                    <a:srgbClr val="C00000"/>
                  </a:solidFill>
                  <a:latin typeface="Meiryo" panose="020B0604030504040204" pitchFamily="34" charset="-128"/>
                  <a:ea typeface="Meiryo" panose="020B0604030504040204" pitchFamily="34" charset="-128"/>
                </a:rPr>
                <a:t>年間使用料　：</a:t>
              </a:r>
              <a:r>
                <a:rPr lang="en-US" altLang="ja-JP" sz="1200" b="1" dirty="0">
                  <a:solidFill>
                    <a:srgbClr val="C00000"/>
                  </a:solidFill>
                  <a:latin typeface="Meiryo" panose="020B0604030504040204" pitchFamily="34" charset="-128"/>
                  <a:ea typeface="Meiryo" panose="020B0604030504040204" pitchFamily="34" charset="-128"/>
                </a:rPr>
                <a:t>907</a:t>
              </a:r>
              <a:r>
                <a:rPr lang="ja-JP" altLang="en-US" sz="1200" b="1">
                  <a:solidFill>
                    <a:srgbClr val="C00000"/>
                  </a:solidFill>
                  <a:latin typeface="Meiryo" panose="020B0604030504040204" pitchFamily="34" charset="-128"/>
                  <a:ea typeface="Meiryo" panose="020B0604030504040204" pitchFamily="34" charset="-128"/>
                </a:rPr>
                <a:t>円</a:t>
              </a:r>
              <a:endParaRPr lang="en-US" altLang="ja-JP" sz="1200" b="1" dirty="0">
                <a:solidFill>
                  <a:srgbClr val="C00000"/>
                </a:solidFill>
                <a:latin typeface="Meiryo" panose="020B0604030504040204" pitchFamily="34" charset="-128"/>
                <a:ea typeface="Meiryo" panose="020B0604030504040204" pitchFamily="34" charset="-128"/>
              </a:endParaRPr>
            </a:p>
          </p:txBody>
        </p:sp>
        <p:sp>
          <p:nvSpPr>
            <p:cNvPr id="130" name="テキスト ボックス 129">
              <a:extLst>
                <a:ext uri="{FF2B5EF4-FFF2-40B4-BE49-F238E27FC236}">
                  <a16:creationId xmlns:a16="http://schemas.microsoft.com/office/drawing/2014/main" id="{A692B140-F18A-A04A-95F2-1559B38E2093}"/>
                </a:ext>
              </a:extLst>
            </p:cNvPr>
            <p:cNvSpPr txBox="1"/>
            <p:nvPr/>
          </p:nvSpPr>
          <p:spPr>
            <a:xfrm>
              <a:off x="6789634" y="3120218"/>
              <a:ext cx="2202847" cy="707886"/>
            </a:xfrm>
            <a:prstGeom prst="rect">
              <a:avLst/>
            </a:prstGeom>
            <a:noFill/>
          </p:spPr>
          <p:txBody>
            <a:bodyPr wrap="none" rtlCol="0">
              <a:spAutoFit/>
            </a:bodyPr>
            <a:lstStyle/>
            <a:p>
              <a:r>
                <a:rPr kumimoji="1" lang="en-US" altLang="ja-JP" sz="1000" dirty="0">
                  <a:solidFill>
                    <a:srgbClr val="FF0000"/>
                  </a:solidFill>
                  <a:latin typeface="Meiryo" panose="020B0604030504040204" pitchFamily="34" charset="-128"/>
                  <a:ea typeface="Meiryo" panose="020B0604030504040204" pitchFamily="34" charset="-128"/>
                </a:rPr>
                <a:t>× </a:t>
              </a:r>
              <a:r>
                <a:rPr kumimoji="1" lang="ja-JP" altLang="en-US" sz="1000">
                  <a:solidFill>
                    <a:srgbClr val="FF0000"/>
                  </a:solidFill>
                  <a:latin typeface="Meiryo" panose="020B0604030504040204" pitchFamily="34" charset="-128"/>
                  <a:ea typeface="Meiryo" panose="020B0604030504040204" pitchFamily="34" charset="-128"/>
                </a:rPr>
                <a:t>データベース等のライセンス</a:t>
              </a:r>
              <a:endParaRPr kumimoji="1"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インフラ、</a:t>
              </a:r>
              <a:r>
                <a:rPr lang="en-US" altLang="ja-JP" sz="1000" dirty="0">
                  <a:solidFill>
                    <a:srgbClr val="FF0000"/>
                  </a:solidFill>
                  <a:latin typeface="Meiryo" panose="020B0604030504040204" pitchFamily="34" charset="-128"/>
                  <a:ea typeface="Meiryo" panose="020B0604030504040204" pitchFamily="34" charset="-128"/>
                </a:rPr>
                <a:t>DB</a:t>
              </a:r>
              <a:r>
                <a:rPr lang="ja-JP" altLang="en-US" sz="1000">
                  <a:solidFill>
                    <a:srgbClr val="FF0000"/>
                  </a:solidFill>
                  <a:latin typeface="Meiryo" panose="020B0604030504040204" pitchFamily="34" charset="-128"/>
                  <a:ea typeface="Meiryo" panose="020B0604030504040204" pitchFamily="34" charset="-128"/>
                </a:rPr>
                <a:t>などの環境構築</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運用管理業務</a:t>
              </a:r>
              <a:endParaRPr lang="en-US" altLang="ja-JP" sz="1000" dirty="0">
                <a:solidFill>
                  <a:srgbClr val="FF0000"/>
                </a:solidFill>
                <a:latin typeface="Meiryo" panose="020B0604030504040204" pitchFamily="34" charset="-128"/>
                <a:ea typeface="Meiryo" panose="020B0604030504040204" pitchFamily="34" charset="-128"/>
              </a:endParaRPr>
            </a:p>
            <a:p>
              <a:r>
                <a:rPr lang="en-US" altLang="ja-JP" sz="1000" dirty="0">
                  <a:solidFill>
                    <a:srgbClr val="FF0000"/>
                  </a:solidFill>
                  <a:latin typeface="Meiryo" panose="020B0604030504040204" pitchFamily="34" charset="-128"/>
                  <a:ea typeface="Meiryo" panose="020B0604030504040204" pitchFamily="34" charset="-128"/>
                </a:rPr>
                <a:t>× </a:t>
              </a:r>
              <a:r>
                <a:rPr lang="ja-JP" altLang="en-US" sz="1000">
                  <a:solidFill>
                    <a:srgbClr val="FF0000"/>
                  </a:solidFill>
                  <a:latin typeface="Meiryo" panose="020B0604030504040204" pitchFamily="34" charset="-128"/>
                  <a:ea typeface="Meiryo" panose="020B0604030504040204" pitchFamily="34" charset="-128"/>
                </a:rPr>
                <a:t>設置場所（場所</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電源</a:t>
              </a:r>
              <a:r>
                <a:rPr lang="en-US" altLang="ja-JP" sz="1000" dirty="0">
                  <a:solidFill>
                    <a:srgbClr val="FF0000"/>
                  </a:solidFill>
                  <a:latin typeface="Meiryo" panose="020B0604030504040204" pitchFamily="34" charset="-128"/>
                  <a:ea typeface="Meiryo" panose="020B0604030504040204" pitchFamily="34" charset="-128"/>
                </a:rPr>
                <a:t>+</a:t>
              </a:r>
              <a:r>
                <a:rPr lang="ja-JP" altLang="en-US" sz="1000">
                  <a:solidFill>
                    <a:srgbClr val="FF0000"/>
                  </a:solidFill>
                  <a:latin typeface="Meiryo" panose="020B0604030504040204" pitchFamily="34" charset="-128"/>
                  <a:ea typeface="Meiryo" panose="020B0604030504040204" pitchFamily="34" charset="-128"/>
                </a:rPr>
                <a:t>空調等）</a:t>
              </a:r>
            </a:p>
          </p:txBody>
        </p:sp>
        <p:sp>
          <p:nvSpPr>
            <p:cNvPr id="137" name="テキスト ボックス 136">
              <a:extLst>
                <a:ext uri="{FF2B5EF4-FFF2-40B4-BE49-F238E27FC236}">
                  <a16:creationId xmlns:a16="http://schemas.microsoft.com/office/drawing/2014/main" id="{4E8175B6-8C4F-7548-A97A-03D03E3634D9}"/>
                </a:ext>
              </a:extLst>
            </p:cNvPr>
            <p:cNvSpPr txBox="1"/>
            <p:nvPr/>
          </p:nvSpPr>
          <p:spPr>
            <a:xfrm>
              <a:off x="6789634" y="2673806"/>
              <a:ext cx="1936199" cy="369332"/>
            </a:xfrm>
            <a:prstGeom prst="rect">
              <a:avLst/>
            </a:prstGeom>
            <a:noFill/>
          </p:spPr>
          <p:txBody>
            <a:bodyPr wrap="square" rtlCol="0">
              <a:spAutoFit/>
            </a:bodyPr>
            <a:lstStyle/>
            <a:p>
              <a:r>
                <a:rPr kumimoji="1" lang="ja-JP" altLang="en-US" sz="900" b="1" u="sng">
                  <a:solidFill>
                    <a:srgbClr val="C00000"/>
                  </a:solidFill>
                  <a:latin typeface="Meiryo" panose="020B0604030504040204" pitchFamily="34" charset="-128"/>
                  <a:ea typeface="Meiryo" panose="020B0604030504040204" pitchFamily="34" charset="-128"/>
                </a:rPr>
                <a:t>サーバーレス方式</a:t>
              </a:r>
              <a:r>
                <a:rPr kumimoji="1" lang="ja-JP" altLang="en-US" sz="900">
                  <a:solidFill>
                    <a:srgbClr val="C00000"/>
                  </a:solidFill>
                  <a:latin typeface="Meiryo" panose="020B0604030504040204" pitchFamily="34" charset="-128"/>
                  <a:ea typeface="Meiryo" panose="020B0604030504040204" pitchFamily="34" charset="-128"/>
                </a:rPr>
                <a:t>と言われるまったく異なる実行方式を採用</a:t>
              </a:r>
            </a:p>
          </p:txBody>
        </p:sp>
        <p:sp>
          <p:nvSpPr>
            <p:cNvPr id="141" name="テキスト ボックス 140">
              <a:extLst>
                <a:ext uri="{FF2B5EF4-FFF2-40B4-BE49-F238E27FC236}">
                  <a16:creationId xmlns:a16="http://schemas.microsoft.com/office/drawing/2014/main" id="{6A55B0E4-10F2-7444-89EB-EEC6710F2C8F}"/>
                </a:ext>
              </a:extLst>
            </p:cNvPr>
            <p:cNvSpPr txBox="1"/>
            <p:nvPr/>
          </p:nvSpPr>
          <p:spPr>
            <a:xfrm>
              <a:off x="6727460" y="1668965"/>
              <a:ext cx="2069797" cy="253916"/>
            </a:xfrm>
            <a:prstGeom prst="rect">
              <a:avLst/>
            </a:prstGeom>
            <a:noFill/>
          </p:spPr>
          <p:txBody>
            <a:bodyPr wrap="none" rtlCol="0">
              <a:spAutoFit/>
            </a:bodyPr>
            <a:lstStyle/>
            <a:p>
              <a:pPr algn="ctr"/>
              <a:r>
                <a:rPr kumimoji="1" lang="ja-JP" altLang="en-US" sz="1050" b="1">
                  <a:solidFill>
                    <a:srgbClr val="0070C0"/>
                  </a:solidFill>
                  <a:latin typeface="Meiryo" panose="020B0604030504040204" pitchFamily="34" charset="-128"/>
                  <a:ea typeface="Meiryo" panose="020B0604030504040204" pitchFamily="34" charset="-128"/>
                </a:rPr>
                <a:t>クラウド・ネイティブで再構築</a:t>
              </a:r>
            </a:p>
          </p:txBody>
        </p:sp>
        <p:sp>
          <p:nvSpPr>
            <p:cNvPr id="150" name="乗算記号 149">
              <a:extLst>
                <a:ext uri="{FF2B5EF4-FFF2-40B4-BE49-F238E27FC236}">
                  <a16:creationId xmlns:a16="http://schemas.microsoft.com/office/drawing/2014/main" id="{B6278817-8689-BF40-9AFF-294241584150}"/>
                </a:ext>
              </a:extLst>
            </p:cNvPr>
            <p:cNvSpPr/>
            <p:nvPr/>
          </p:nvSpPr>
          <p:spPr>
            <a:xfrm>
              <a:off x="6219230" y="1970959"/>
              <a:ext cx="2927273" cy="576350"/>
            </a:xfrm>
            <a:prstGeom prst="mathMultiply">
              <a:avLst>
                <a:gd name="adj1" fmla="val 777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1" name="テキスト ボックス 150">
            <a:extLst>
              <a:ext uri="{FF2B5EF4-FFF2-40B4-BE49-F238E27FC236}">
                <a16:creationId xmlns:a16="http://schemas.microsoft.com/office/drawing/2014/main" id="{61E95AD8-0BA6-5D4A-8852-56294FDAAC0F}"/>
              </a:ext>
            </a:extLst>
          </p:cNvPr>
          <p:cNvSpPr txBox="1"/>
          <p:nvPr/>
        </p:nvSpPr>
        <p:spPr>
          <a:xfrm>
            <a:off x="403406" y="2760965"/>
            <a:ext cx="1936199" cy="369332"/>
          </a:xfrm>
          <a:prstGeom prst="rect">
            <a:avLst/>
          </a:prstGeom>
          <a:noFill/>
        </p:spPr>
        <p:txBody>
          <a:bodyPr wrap="square" rtlCol="0">
            <a:spAutoFit/>
          </a:bodyPr>
          <a:lstStyle/>
          <a:p>
            <a:r>
              <a:rPr kumimoji="1" lang="ja-JP" altLang="en-US" sz="900" b="1">
                <a:latin typeface="Meiryo" panose="020B0604030504040204" pitchFamily="34" charset="-128"/>
                <a:ea typeface="Meiryo" panose="020B0604030504040204" pitchFamily="34" charset="-128"/>
              </a:rPr>
              <a:t>ハードウェアを所有</a:t>
            </a:r>
            <a:r>
              <a:rPr kumimoji="1" lang="ja-JP" altLang="en-US" sz="900">
                <a:latin typeface="Meiryo" panose="020B0604030504040204" pitchFamily="34" charset="-128"/>
                <a:ea typeface="Meiryo" panose="020B0604030504040204" pitchFamily="34" charset="-128"/>
              </a:rPr>
              <a:t>し、</a:t>
            </a:r>
            <a:r>
              <a:rPr kumimoji="1" lang="ja-JP" altLang="en-US" sz="900" b="1">
                <a:latin typeface="Meiryo" panose="020B0604030504040204" pitchFamily="34" charset="-128"/>
                <a:ea typeface="Meiryo" panose="020B0604030504040204" pitchFamily="34" charset="-128"/>
              </a:rPr>
              <a:t>設置場所とその運営も自社責任</a:t>
            </a:r>
          </a:p>
        </p:txBody>
      </p:sp>
    </p:spTree>
    <p:extLst>
      <p:ext uri="{BB962C8B-B14F-4D97-AF65-F5344CB8AC3E}">
        <p14:creationId xmlns:p14="http://schemas.microsoft.com/office/powerpoint/2010/main" val="66783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5"/>
                                        </p:tgtEl>
                                        <p:attrNameLst>
                                          <p:attrName>style.visibility</p:attrName>
                                        </p:attrNameLst>
                                      </p:cBhvr>
                                      <p:to>
                                        <p:strVal val="visible"/>
                                      </p:to>
                                    </p:set>
                                    <p:animEffect transition="in" filter="wipe(left)">
                                      <p:cBhvr>
                                        <p:cTn id="7" dur="500"/>
                                        <p:tgtEl>
                                          <p:spTgt spid="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wipe(left)">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4"/>
                                        </p:tgtEl>
                                        <p:attrNameLst>
                                          <p:attrName>style.visibility</p:attrName>
                                        </p:attrNameLst>
                                      </p:cBhvr>
                                      <p:to>
                                        <p:strVal val="visible"/>
                                      </p:to>
                                    </p:set>
                                    <p:anim calcmode="lin" valueType="num">
                                      <p:cBhvr>
                                        <p:cTn id="15" dur="500" fill="hold"/>
                                        <p:tgtEl>
                                          <p:spTgt spid="154"/>
                                        </p:tgtEl>
                                        <p:attrNameLst>
                                          <p:attrName>ppt_w</p:attrName>
                                        </p:attrNameLst>
                                      </p:cBhvr>
                                      <p:tavLst>
                                        <p:tav tm="0">
                                          <p:val>
                                            <p:fltVal val="0"/>
                                          </p:val>
                                        </p:tav>
                                        <p:tav tm="100000">
                                          <p:val>
                                            <p:strVal val="#ppt_w"/>
                                          </p:val>
                                        </p:tav>
                                      </p:tavLst>
                                    </p:anim>
                                    <p:anim calcmode="lin" valueType="num">
                                      <p:cBhvr>
                                        <p:cTn id="16" dur="500" fill="hold"/>
                                        <p:tgtEl>
                                          <p:spTgt spid="154"/>
                                        </p:tgtEl>
                                        <p:attrNameLst>
                                          <p:attrName>ppt_h</p:attrName>
                                        </p:attrNameLst>
                                      </p:cBhvr>
                                      <p:tavLst>
                                        <p:tav tm="0">
                                          <p:val>
                                            <p:fltVal val="0"/>
                                          </p:val>
                                        </p:tav>
                                        <p:tav tm="100000">
                                          <p:val>
                                            <p:strVal val="#ppt_h"/>
                                          </p:val>
                                        </p:tav>
                                      </p:tavLst>
                                    </p:anim>
                                    <p:animEffect transition="in" filter="fade">
                                      <p:cBhvr>
                                        <p:cTn id="17" dur="500"/>
                                        <p:tgtEl>
                                          <p:spTgt spid="15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32"/>
                                        </p:tgtEl>
                                        <p:attrNameLst>
                                          <p:attrName>style.visibility</p:attrName>
                                        </p:attrNameLst>
                                      </p:cBhvr>
                                      <p:to>
                                        <p:strVal val="visible"/>
                                      </p:to>
                                    </p:set>
                                    <p:animEffect transition="in" filter="wipe(left)">
                                      <p:cBhvr>
                                        <p:cTn id="20" dur="500"/>
                                        <p:tgtEl>
                                          <p:spTgt spid="13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6"/>
                                        </p:tgtEl>
                                        <p:attrNameLst>
                                          <p:attrName>style.visibility</p:attrName>
                                        </p:attrNameLst>
                                      </p:cBhvr>
                                      <p:to>
                                        <p:strVal val="visible"/>
                                      </p:to>
                                    </p:set>
                                    <p:animEffect transition="in" filter="wipe(left)">
                                      <p:cBhvr>
                                        <p:cTn id="25" dur="500"/>
                                        <p:tgtEl>
                                          <p:spTgt spid="1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52"/>
                                        </p:tgtEl>
                                        <p:attrNameLst>
                                          <p:attrName>style.visibility</p:attrName>
                                        </p:attrNameLst>
                                      </p:cBhvr>
                                      <p:to>
                                        <p:strVal val="visible"/>
                                      </p:to>
                                    </p:set>
                                    <p:anim calcmode="lin" valueType="num">
                                      <p:cBhvr>
                                        <p:cTn id="30" dur="500" fill="hold"/>
                                        <p:tgtEl>
                                          <p:spTgt spid="152"/>
                                        </p:tgtEl>
                                        <p:attrNameLst>
                                          <p:attrName>ppt_w</p:attrName>
                                        </p:attrNameLst>
                                      </p:cBhvr>
                                      <p:tavLst>
                                        <p:tav tm="0">
                                          <p:val>
                                            <p:fltVal val="0"/>
                                          </p:val>
                                        </p:tav>
                                        <p:tav tm="100000">
                                          <p:val>
                                            <p:strVal val="#ppt_w"/>
                                          </p:val>
                                        </p:tav>
                                      </p:tavLst>
                                    </p:anim>
                                    <p:anim calcmode="lin" valueType="num">
                                      <p:cBhvr>
                                        <p:cTn id="31" dur="500" fill="hold"/>
                                        <p:tgtEl>
                                          <p:spTgt spid="152"/>
                                        </p:tgtEl>
                                        <p:attrNameLst>
                                          <p:attrName>ppt_h</p:attrName>
                                        </p:attrNameLst>
                                      </p:cBhvr>
                                      <p:tavLst>
                                        <p:tav tm="0">
                                          <p:val>
                                            <p:fltVal val="0"/>
                                          </p:val>
                                        </p:tav>
                                        <p:tav tm="100000">
                                          <p:val>
                                            <p:strVal val="#ppt_h"/>
                                          </p:val>
                                        </p:tav>
                                      </p:tavLst>
                                    </p:anim>
                                    <p:animEffect transition="in" filter="fade">
                                      <p:cBhvr>
                                        <p:cTn id="32" dur="500"/>
                                        <p:tgtEl>
                                          <p:spTgt spid="1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7"/>
                                        </p:tgtEl>
                                        <p:attrNameLst>
                                          <p:attrName>style.visibility</p:attrName>
                                        </p:attrNameLst>
                                      </p:cBhvr>
                                      <p:to>
                                        <p:strVal val="visible"/>
                                      </p:to>
                                    </p:set>
                                    <p:animEffect transition="in" filter="wipe(left)">
                                      <p:cBhvr>
                                        <p:cTn id="37" dur="500"/>
                                        <p:tgtEl>
                                          <p:spTgt spid="1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3"/>
                                        </p:tgtEl>
                                        <p:attrNameLst>
                                          <p:attrName>style.visibility</p:attrName>
                                        </p:attrNameLst>
                                      </p:cBhvr>
                                      <p:to>
                                        <p:strVal val="visible"/>
                                      </p:to>
                                    </p:set>
                                    <p:anim calcmode="lin" valueType="num">
                                      <p:cBhvr>
                                        <p:cTn id="42" dur="500" fill="hold"/>
                                        <p:tgtEl>
                                          <p:spTgt spid="153"/>
                                        </p:tgtEl>
                                        <p:attrNameLst>
                                          <p:attrName>ppt_w</p:attrName>
                                        </p:attrNameLst>
                                      </p:cBhvr>
                                      <p:tavLst>
                                        <p:tav tm="0">
                                          <p:val>
                                            <p:fltVal val="0"/>
                                          </p:val>
                                        </p:tav>
                                        <p:tav tm="100000">
                                          <p:val>
                                            <p:strVal val="#ppt_w"/>
                                          </p:val>
                                        </p:tav>
                                      </p:tavLst>
                                    </p:anim>
                                    <p:anim calcmode="lin" valueType="num">
                                      <p:cBhvr>
                                        <p:cTn id="43" dur="500" fill="hold"/>
                                        <p:tgtEl>
                                          <p:spTgt spid="153"/>
                                        </p:tgtEl>
                                        <p:attrNameLst>
                                          <p:attrName>ppt_h</p:attrName>
                                        </p:attrNameLst>
                                      </p:cBhvr>
                                      <p:tavLst>
                                        <p:tav tm="0">
                                          <p:val>
                                            <p:fltVal val="0"/>
                                          </p:val>
                                        </p:tav>
                                        <p:tav tm="100000">
                                          <p:val>
                                            <p:strVal val="#ppt_h"/>
                                          </p:val>
                                        </p:tav>
                                      </p:tavLst>
                                    </p:anim>
                                    <p:animEffect transition="in" filter="fade">
                                      <p:cBhvr>
                                        <p:cTn id="44" dur="500"/>
                                        <p:tgtEl>
                                          <p:spTgt spid="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867141" cy="416221"/>
          </a:xfrm>
        </p:spPr>
        <p:txBody>
          <a:bodyPr lIns="0" rIns="0"/>
          <a:lstStyle/>
          <a:p>
            <a:r>
              <a:rPr kumimoji="1" lang="ja-JP" altLang="en-US" sz="2000" dirty="0"/>
              <a:t>構築事例：</a:t>
            </a:r>
            <a:r>
              <a:rPr kumimoji="1" lang="ja-JP" altLang="en-US" sz="2700" dirty="0"/>
              <a:t>従来型の</a:t>
            </a:r>
            <a:r>
              <a:rPr kumimoji="1" lang="en-US" altLang="ja-JP" sz="2700" dirty="0"/>
              <a:t>Web</a:t>
            </a:r>
            <a:r>
              <a:rPr kumimoji="1" lang="ja-JP" altLang="en-US" sz="2700" dirty="0"/>
              <a:t>アプリケーション・アーキテクチャ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254,980</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4917392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000" dirty="0"/>
              <a:t>構築事例：</a:t>
            </a:r>
            <a:r>
              <a:rPr kumimoji="1" lang="en-US" altLang="ja-JP" sz="2700" dirty="0"/>
              <a:t>AWS</a:t>
            </a:r>
            <a:r>
              <a:rPr kumimoji="1" lang="ja-JP" altLang="en-US" sz="2700" dirty="0"/>
              <a:t>サービスを活かしたアーキテクチャ</a:t>
            </a:r>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SQL</a:t>
            </a:r>
            <a:r>
              <a:rPr lang="ja-JP" altLang="en-US" sz="800" dirty="0">
                <a:solidFill>
                  <a:schemeClr val="accent6">
                    <a:lumMod val="50000"/>
                  </a:schemeClr>
                </a:solidFill>
                <a:latin typeface="Meiryo" charset="-128"/>
                <a:ea typeface="Meiryo" charset="-128"/>
                <a:cs typeface="Meiryo" charset="-128"/>
              </a:rPr>
              <a:t> </a:t>
            </a:r>
            <a:r>
              <a:rPr lang="en-US" altLang="ja-JP" sz="800" dirty="0">
                <a:solidFill>
                  <a:schemeClr val="accent6">
                    <a:lumMod val="50000"/>
                  </a:schemeClr>
                </a:solidFill>
                <a:latin typeface="Meiryo" charset="-128"/>
                <a:ea typeface="Meiryo" charset="-128"/>
                <a:cs typeface="Meiryo" charset="-128"/>
              </a:rPr>
              <a:t>Server</a:t>
            </a:r>
            <a:r>
              <a:rPr lang="ja-JP" altLang="en-US" sz="800" dirty="0">
                <a:solidFill>
                  <a:schemeClr val="accent6">
                    <a:lumMod val="50000"/>
                  </a:schemeClr>
                </a:solidFill>
                <a:latin typeface="Meiryo" charset="-128"/>
                <a:ea typeface="Meiryo" charset="-128"/>
                <a:cs typeface="Meiryo" charset="-128"/>
              </a:rPr>
              <a:t>等のライセンス料込</a:t>
            </a:r>
          </a:p>
          <a:p>
            <a:pPr marL="628650" lvl="1" indent="-171450">
              <a:buFont typeface="Wingdings" charset="2"/>
              <a:buChar char="Ø"/>
            </a:pPr>
            <a:r>
              <a:rPr lang="en-US" altLang="ja-JP" sz="800" dirty="0">
                <a:solidFill>
                  <a:schemeClr val="accent6">
                    <a:lumMod val="50000"/>
                  </a:schemeClr>
                </a:solidFill>
                <a:latin typeface="Meiryo" charset="-128"/>
                <a:ea typeface="Meiryo" charset="-128"/>
                <a:cs typeface="Meiryo" charset="-128"/>
              </a:rPr>
              <a:t>EC2</a:t>
            </a:r>
            <a:r>
              <a:rPr lang="ja-JP" altLang="en-US" sz="800" dirty="0">
                <a:solidFill>
                  <a:schemeClr val="accent6">
                    <a:lumMod val="50000"/>
                  </a:schemeClr>
                </a:solidFill>
                <a:latin typeface="Meiryo" charset="-128"/>
                <a:ea typeface="Meiryo" charset="-128"/>
                <a:cs typeface="Meiryo" charset="-128"/>
              </a:rPr>
              <a:t>の接続先を変更するだけ</a:t>
            </a:r>
          </a:p>
          <a:p>
            <a:r>
              <a:rPr lang="ja-JP" altLang="en-US" sz="1400" dirty="0">
                <a:solidFill>
                  <a:schemeClr val="accent6">
                    <a:lumMod val="50000"/>
                  </a:schemeClr>
                </a:solidFill>
                <a:latin typeface="Meiryo" charset="-128"/>
                <a:ea typeface="Meiryo" charset="-128"/>
                <a:cs typeface="Meiryo" charset="-128"/>
              </a:rPr>
              <a:t>冗長構成は</a:t>
            </a:r>
            <a:r>
              <a:rPr lang="en-US" altLang="ja-JP" sz="1400" dirty="0">
                <a:solidFill>
                  <a:schemeClr val="accent6">
                    <a:lumMod val="50000"/>
                  </a:schemeClr>
                </a:solidFill>
                <a:latin typeface="Meiryo" charset="-128"/>
                <a:ea typeface="Meiryo" charset="-128"/>
                <a:cs typeface="Meiryo" charset="-128"/>
              </a:rPr>
              <a:t>Multi-AZ</a:t>
            </a:r>
            <a:r>
              <a:rPr lang="ja-JP" altLang="en-US" sz="1400" dirty="0">
                <a:solidFill>
                  <a:schemeClr val="accent6">
                    <a:lumMod val="50000"/>
                  </a:schemeClr>
                </a:solidFill>
                <a:latin typeface="Meiryo" charset="-128"/>
                <a:ea typeface="Meiryo" charset="-128"/>
                <a:cs typeface="Meiryo" charset="-128"/>
              </a:rPr>
              <a:t>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198,691</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49775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1" y="266400"/>
            <a:ext cx="8913600" cy="416221"/>
          </a:xfrm>
        </p:spPr>
        <p:txBody>
          <a:bodyPr lIns="0" rIns="0"/>
          <a:lstStyle/>
          <a:p>
            <a:r>
              <a:rPr kumimoji="1" lang="ja-JP" altLang="en-US" sz="2000" dirty="0"/>
              <a:t>構築事例：</a:t>
            </a:r>
            <a:r>
              <a:rPr kumimoji="1" lang="en-US" altLang="ja-JP" sz="2700" dirty="0"/>
              <a:t>AWS</a:t>
            </a:r>
            <a:r>
              <a:rPr kumimoji="1" lang="ja-JP" altLang="en-US" sz="2700" dirty="0"/>
              <a:t>サービスを最大限活かしたアーキテクチャ</a:t>
            </a:r>
          </a:p>
        </p:txBody>
      </p:sp>
      <p:pic>
        <p:nvPicPr>
          <p:cNvPr id="9" name="Picture 9" descr="Internet.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1600" b="1" dirty="0">
                <a:solidFill>
                  <a:schemeClr val="bg1"/>
                </a:solidFill>
                <a:latin typeface="Meiryo" charset="-128"/>
                <a:ea typeface="Meiryo" charset="-128"/>
                <a:cs typeface="Meiryo" charset="-128"/>
              </a:rPr>
              <a:t>約</a:t>
            </a:r>
            <a:r>
              <a:rPr lang="en-US" altLang="ja-JP" sz="1600" b="1" dirty="0">
                <a:solidFill>
                  <a:schemeClr val="bg1"/>
                </a:solidFill>
                <a:latin typeface="Meiryo" charset="-128"/>
                <a:ea typeface="Meiryo" charset="-128"/>
                <a:cs typeface="Meiryo" charset="-128"/>
              </a:rPr>
              <a:t>907</a:t>
            </a:r>
            <a:r>
              <a:rPr lang="ja-JP" altLang="en-US" sz="1600" b="1" dirty="0">
                <a:solidFill>
                  <a:schemeClr val="bg1"/>
                </a:solidFill>
                <a:latin typeface="Meiryo" charset="-128"/>
                <a:ea typeface="Meiryo" charset="-128"/>
                <a:cs typeface="Meiryo" charset="-128"/>
              </a:rPr>
              <a:t>円</a:t>
            </a:r>
            <a:endParaRPr lang="en-US" altLang="ja-JP" sz="1600" b="1"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3876161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287516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EE5A1F-6D26-174D-9B84-B6EFFA106442}"/>
              </a:ext>
            </a:extLst>
          </p:cNvPr>
          <p:cNvSpPr>
            <a:spLocks noGrp="1"/>
          </p:cNvSpPr>
          <p:nvPr>
            <p:ph type="title"/>
          </p:nvPr>
        </p:nvSpPr>
        <p:spPr/>
        <p:txBody>
          <a:bodyPr/>
          <a:lstStyle/>
          <a:p>
            <a:r>
              <a:rPr kumimoji="1" lang="ja-JP" altLang="en-US"/>
              <a:t>サーバーレスと仮想マシン</a:t>
            </a:r>
          </a:p>
        </p:txBody>
      </p:sp>
      <p:sp>
        <p:nvSpPr>
          <p:cNvPr id="3" name="正方形/長方形 2">
            <a:extLst>
              <a:ext uri="{FF2B5EF4-FFF2-40B4-BE49-F238E27FC236}">
                <a16:creationId xmlns:a16="http://schemas.microsoft.com/office/drawing/2014/main" id="{B36DA939-26C0-0744-BE93-E24DBC5D23C2}"/>
              </a:ext>
            </a:extLst>
          </p:cNvPr>
          <p:cNvSpPr/>
          <p:nvPr/>
        </p:nvSpPr>
        <p:spPr>
          <a:xfrm>
            <a:off x="363678" y="1272209"/>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1BCF5732-54DB-7E4C-95FA-CDBCBCA8269D}"/>
              </a:ext>
            </a:extLst>
          </p:cNvPr>
          <p:cNvSpPr/>
          <p:nvPr/>
        </p:nvSpPr>
        <p:spPr>
          <a:xfrm>
            <a:off x="363678" y="3781254"/>
            <a:ext cx="8416643" cy="2239617"/>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E5D9BB15-5347-1042-BB29-6A0BD41F1305}"/>
              </a:ext>
            </a:extLst>
          </p:cNvPr>
          <p:cNvPicPr>
            <a:picLocks noChangeAspect="1"/>
          </p:cNvPicPr>
          <p:nvPr/>
        </p:nvPicPr>
        <p:blipFill>
          <a:blip r:embed="rId2"/>
          <a:stretch>
            <a:fillRect/>
          </a:stretch>
        </p:blipFill>
        <p:spPr>
          <a:xfrm>
            <a:off x="562839" y="4355926"/>
            <a:ext cx="1381673" cy="1381673"/>
          </a:xfrm>
          <a:prstGeom prst="rect">
            <a:avLst/>
          </a:prstGeom>
        </p:spPr>
      </p:pic>
      <p:pic>
        <p:nvPicPr>
          <p:cNvPr id="6" name="図 5">
            <a:extLst>
              <a:ext uri="{FF2B5EF4-FFF2-40B4-BE49-F238E27FC236}">
                <a16:creationId xmlns:a16="http://schemas.microsoft.com/office/drawing/2014/main" id="{7081F80D-2A9A-9F46-98FD-D98B3FE6162D}"/>
              </a:ext>
            </a:extLst>
          </p:cNvPr>
          <p:cNvPicPr>
            <a:picLocks noChangeAspect="1"/>
          </p:cNvPicPr>
          <p:nvPr/>
        </p:nvPicPr>
        <p:blipFill>
          <a:blip r:embed="rId3"/>
          <a:stretch>
            <a:fillRect/>
          </a:stretch>
        </p:blipFill>
        <p:spPr>
          <a:xfrm>
            <a:off x="562839" y="1927806"/>
            <a:ext cx="1381673" cy="1381673"/>
          </a:xfrm>
          <a:prstGeom prst="rect">
            <a:avLst/>
          </a:prstGeom>
        </p:spPr>
      </p:pic>
      <p:sp>
        <p:nvSpPr>
          <p:cNvPr id="7" name="正方形/長方形 6">
            <a:extLst>
              <a:ext uri="{FF2B5EF4-FFF2-40B4-BE49-F238E27FC236}">
                <a16:creationId xmlns:a16="http://schemas.microsoft.com/office/drawing/2014/main" id="{2FC60DB7-663B-5547-81F9-953FD5A6C319}"/>
              </a:ext>
            </a:extLst>
          </p:cNvPr>
          <p:cNvSpPr/>
          <p:nvPr/>
        </p:nvSpPr>
        <p:spPr>
          <a:xfrm>
            <a:off x="562839" y="3867054"/>
            <a:ext cx="2010487"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EC2</a:t>
            </a:r>
            <a:r>
              <a:rPr lang="ja-JP" altLang="en-US">
                <a:latin typeface="Meiryo" panose="020B0604030504040204" pitchFamily="34" charset="-128"/>
                <a:ea typeface="Meiryo" panose="020B0604030504040204" pitchFamily="34" charset="-128"/>
              </a:rPr>
              <a:t>：仮想マシン</a:t>
            </a:r>
          </a:p>
        </p:txBody>
      </p:sp>
      <p:sp>
        <p:nvSpPr>
          <p:cNvPr id="8" name="正方形/長方形 7">
            <a:extLst>
              <a:ext uri="{FF2B5EF4-FFF2-40B4-BE49-F238E27FC236}">
                <a16:creationId xmlns:a16="http://schemas.microsoft.com/office/drawing/2014/main" id="{FD71C087-0842-FA49-BBD1-E1BA3DFCB5EF}"/>
              </a:ext>
            </a:extLst>
          </p:cNvPr>
          <p:cNvSpPr/>
          <p:nvPr/>
        </p:nvSpPr>
        <p:spPr>
          <a:xfrm>
            <a:off x="523082" y="1441906"/>
            <a:ext cx="2701381" cy="369332"/>
          </a:xfrm>
          <a:prstGeom prst="rect">
            <a:avLst/>
          </a:prstGeom>
        </p:spPr>
        <p:txBody>
          <a:bodyPr wrap="none">
            <a:spAutoFit/>
          </a:bodyPr>
          <a:lstStyle/>
          <a:p>
            <a:r>
              <a:rPr lang="en-US" altLang="ja-JP" dirty="0">
                <a:latin typeface="Meiryo" panose="020B0604030504040204" pitchFamily="34" charset="-128"/>
                <a:ea typeface="Meiryo" panose="020B0604030504040204" pitchFamily="34" charset="-128"/>
              </a:rPr>
              <a:t>Lambda</a:t>
            </a:r>
            <a:r>
              <a:rPr lang="ja-JP" altLang="en-US">
                <a:latin typeface="Meiryo" panose="020B0604030504040204" pitchFamily="34" charset="-128"/>
                <a:ea typeface="Meiryo" panose="020B0604030504040204" pitchFamily="34" charset="-128"/>
              </a:rPr>
              <a:t>：サーバーレス</a:t>
            </a:r>
          </a:p>
        </p:txBody>
      </p:sp>
      <p:sp>
        <p:nvSpPr>
          <p:cNvPr id="9" name="正方形/長方形 8">
            <a:extLst>
              <a:ext uri="{FF2B5EF4-FFF2-40B4-BE49-F238E27FC236}">
                <a16:creationId xmlns:a16="http://schemas.microsoft.com/office/drawing/2014/main" id="{3666530E-5683-A64A-9929-F2CFD5BA1EF5}"/>
              </a:ext>
            </a:extLst>
          </p:cNvPr>
          <p:cNvSpPr/>
          <p:nvPr/>
        </p:nvSpPr>
        <p:spPr>
          <a:xfrm>
            <a:off x="1944512" y="4347955"/>
            <a:ext cx="4572000" cy="1384995"/>
          </a:xfrm>
          <a:prstGeom prst="rect">
            <a:avLst/>
          </a:prstGeom>
        </p:spPr>
        <p:txBody>
          <a:bodyPr>
            <a:spAutoFit/>
          </a:bodyPr>
          <a:lstStyle/>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汎用的なサーバー機能</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起動直後はOSインストールのみの状態</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初期設定、環境設定が必要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システムの運用、保守、監視が必要</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利用出来るのは契約したサーバーの容量</a:t>
            </a:r>
          </a:p>
          <a:p>
            <a:pPr marL="285750" indent="-285750">
              <a:buFont typeface="Wingdings" pitchFamily="2" charset="2"/>
              <a:buChar char="l"/>
            </a:pPr>
            <a:r>
              <a:rPr lang="ja-JP" altLang="en-US" sz="1400">
                <a:latin typeface="Meiryo" panose="020B0604030504040204" pitchFamily="34" charset="-128"/>
                <a:ea typeface="Meiryo" panose="020B0604030504040204" pitchFamily="34" charset="-128"/>
              </a:rPr>
              <a:t>一定料金。仮想サーバー稼働時間内の代金</a:t>
            </a:r>
          </a:p>
        </p:txBody>
      </p:sp>
      <p:sp>
        <p:nvSpPr>
          <p:cNvPr id="10" name="正方形/長方形 9">
            <a:extLst>
              <a:ext uri="{FF2B5EF4-FFF2-40B4-BE49-F238E27FC236}">
                <a16:creationId xmlns:a16="http://schemas.microsoft.com/office/drawing/2014/main" id="{673A5B36-7ECF-1645-8318-6BA92B135D17}"/>
              </a:ext>
            </a:extLst>
          </p:cNvPr>
          <p:cNvSpPr/>
          <p:nvPr/>
        </p:nvSpPr>
        <p:spPr>
          <a:xfrm>
            <a:off x="1973420" y="1928062"/>
            <a:ext cx="6806901" cy="1384995"/>
          </a:xfrm>
          <a:prstGeom prst="rect">
            <a:avLst/>
          </a:prstGeom>
        </p:spPr>
        <p:txBody>
          <a:bodyPr wrap="square">
            <a:spAutoFit/>
          </a:bodyPr>
          <a:lstStyle/>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インフラ環境の構築や運用管理が不要。実行環境は、</a:t>
            </a:r>
            <a:r>
              <a:rPr lang="en" altLang="ja-JP" sz="1400" dirty="0">
                <a:solidFill>
                  <a:srgbClr val="404040"/>
                </a:solidFill>
                <a:latin typeface="Meiryo" panose="020B0604030504040204" pitchFamily="34" charset="-128"/>
                <a:ea typeface="Meiryo" panose="020B0604030504040204" pitchFamily="34" charset="-128"/>
              </a:rPr>
              <a:t>AWS</a:t>
            </a:r>
            <a:r>
              <a:rPr lang="ja-JP" altLang="en-US" sz="1400">
                <a:solidFill>
                  <a:srgbClr val="404040"/>
                </a:solidFill>
                <a:latin typeface="Meiryo" panose="020B0604030504040204" pitchFamily="34" charset="-128"/>
                <a:ea typeface="Meiryo" panose="020B0604030504040204" pitchFamily="34" charset="-128"/>
              </a:rPr>
              <a:t>が提供</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ミドルウェア等の脆弱性対応不要</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プログラム（サービス）をアップロードすれば直ちに動作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自動スケーリング対応</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システムを実行時間（</a:t>
            </a:r>
            <a:r>
              <a:rPr lang="en-US" altLang="ja-JP" sz="1400" dirty="0">
                <a:solidFill>
                  <a:srgbClr val="404040"/>
                </a:solidFill>
                <a:latin typeface="Meiryo" panose="020B0604030504040204" pitchFamily="34" charset="-128"/>
                <a:ea typeface="Meiryo" panose="020B0604030504040204" pitchFamily="34" charset="-128"/>
              </a:rPr>
              <a:t>100</a:t>
            </a:r>
            <a:r>
              <a:rPr lang="ja-JP" altLang="en-US" sz="1400">
                <a:solidFill>
                  <a:srgbClr val="404040"/>
                </a:solidFill>
                <a:latin typeface="Meiryo" panose="020B0604030504040204" pitchFamily="34" charset="-128"/>
                <a:ea typeface="Meiryo" panose="020B0604030504040204" pitchFamily="34" charset="-128"/>
              </a:rPr>
              <a:t>ミリ秒単位）で課金</a:t>
            </a:r>
          </a:p>
          <a:p>
            <a:pPr marL="285750" indent="-285750">
              <a:buFont typeface="Wingdings" pitchFamily="2" charset="2"/>
              <a:buChar char="l"/>
            </a:pPr>
            <a:r>
              <a:rPr lang="ja-JP" altLang="en-US" sz="1400">
                <a:solidFill>
                  <a:srgbClr val="404040"/>
                </a:solidFill>
                <a:latin typeface="Meiryo" panose="020B0604030504040204" pitchFamily="34" charset="-128"/>
                <a:ea typeface="Meiryo" panose="020B0604030504040204" pitchFamily="34" charset="-128"/>
              </a:rPr>
              <a:t>利用されなければ無課金</a:t>
            </a:r>
            <a:endParaRPr lang="ja-JP" altLang="en-US" sz="1400" b="0" i="0">
              <a:solidFill>
                <a:srgbClr val="404040"/>
              </a:solidFill>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5256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91148" y="1179448"/>
            <a:ext cx="8961704" cy="4981461"/>
          </a:xfrm>
          <a:prstGeom prst="rect">
            <a:avLst/>
          </a:prstGeom>
          <a:solidFill>
            <a:srgbClr val="FFD579"/>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3" name="正方形/長方形 142">
            <a:extLst>
              <a:ext uri="{FF2B5EF4-FFF2-40B4-BE49-F238E27FC236}">
                <a16:creationId xmlns:a16="http://schemas.microsoft.com/office/drawing/2014/main" id="{84EDC2B9-7794-A54E-98C5-B3B2B0A27599}"/>
              </a:ext>
            </a:extLst>
          </p:cNvPr>
          <p:cNvSpPr/>
          <p:nvPr/>
        </p:nvSpPr>
        <p:spPr>
          <a:xfrm>
            <a:off x="3946547" y="3397595"/>
            <a:ext cx="3833938" cy="2763315"/>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760345" y="1510839"/>
            <a:ext cx="1292507" cy="68476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4" name="正方形/長方形 63"/>
          <p:cNvSpPr/>
          <p:nvPr/>
        </p:nvSpPr>
        <p:spPr>
          <a:xfrm>
            <a:off x="1412502" y="5314092"/>
            <a:ext cx="1301147" cy="846818"/>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9" name="正方形/長方形 58"/>
          <p:cNvSpPr/>
          <p:nvPr/>
        </p:nvSpPr>
        <p:spPr>
          <a:xfrm>
            <a:off x="5209954" y="2134214"/>
            <a:ext cx="3833938" cy="4026696"/>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399" y="266400"/>
            <a:ext cx="8864505" cy="416221"/>
          </a:xfrm>
          <a:ln>
            <a:noFill/>
          </a:ln>
        </p:spPr>
        <p:txBody>
          <a:bodyPr/>
          <a:lstStyle/>
          <a:p>
            <a:r>
              <a:rPr kumimoji="1" lang="ja-JP" altLang="en-US" sz="2400"/>
              <a:t>クラウド・サービスの区分</a:t>
            </a:r>
            <a:endParaRPr kumimoji="1" lang="ja-JP" altLang="en-US" sz="2400" dirty="0"/>
          </a:p>
        </p:txBody>
      </p:sp>
      <p:sp>
        <p:nvSpPr>
          <p:cNvPr id="63" name="正方形/長方形 62"/>
          <p:cNvSpPr/>
          <p:nvPr/>
        </p:nvSpPr>
        <p:spPr>
          <a:xfrm>
            <a:off x="2662244" y="4658289"/>
            <a:ext cx="1357387" cy="1502621"/>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6488317" y="1811309"/>
            <a:ext cx="2555575" cy="2746542"/>
          </a:xfrm>
          <a:prstGeom prst="rect">
            <a:avLst/>
          </a:prstGeom>
          <a:solidFill>
            <a:schemeClr val="accent2"/>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900" dirty="0">
              <a:solidFill>
                <a:srgbClr val="FFFFFF"/>
              </a:solidFill>
              <a:latin typeface="Meiryo" charset="-128"/>
              <a:ea typeface="Meiryo" charset="-128"/>
              <a:cs typeface="Meiryo" charset="-128"/>
            </a:endParaRPr>
          </a:p>
        </p:txBody>
      </p:sp>
      <p:sp>
        <p:nvSpPr>
          <p:cNvPr id="67" name="テキスト ボックス 66"/>
          <p:cNvSpPr txBox="1"/>
          <p:nvPr/>
        </p:nvSpPr>
        <p:spPr>
          <a:xfrm>
            <a:off x="384586" y="818826"/>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968497" y="811436"/>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仮想マシン</a:t>
            </a:r>
            <a:endParaRPr kumimoji="1" lang="ja-JP" altLang="en-US" sz="800" dirty="0">
              <a:solidFill>
                <a:srgbClr val="7030A0"/>
              </a:solidFill>
              <a:latin typeface="Meiryo" charset="-128"/>
              <a:ea typeface="Meiryo" charset="-128"/>
              <a:cs typeface="Meiryo" charset="-128"/>
            </a:endParaRPr>
          </a:p>
        </p:txBody>
      </p:sp>
      <p:sp>
        <p:nvSpPr>
          <p:cNvPr id="69" name="テキスト ボックス 68"/>
          <p:cNvSpPr txBox="1"/>
          <p:nvPr/>
        </p:nvSpPr>
        <p:spPr>
          <a:xfrm>
            <a:off x="4275907" y="812973"/>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548719" y="811995"/>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836841" y="804505"/>
            <a:ext cx="570542" cy="276999"/>
          </a:xfrm>
          <a:prstGeom prst="rect">
            <a:avLst/>
          </a:prstGeom>
          <a:noFill/>
        </p:spPr>
        <p:txBody>
          <a:bodyPr wrap="none" rtlCol="0">
            <a:spAutoFit/>
          </a:bodyPr>
          <a:lstStyle/>
          <a:p>
            <a:pPr algn="ctr"/>
            <a:r>
              <a:rPr lang="en-US" altLang="ja-JP" sz="1200" b="1" dirty="0" err="1">
                <a:solidFill>
                  <a:srgbClr val="7030A0"/>
                </a:solidFill>
                <a:latin typeface="Meiryo" charset="-128"/>
                <a:ea typeface="Meiryo" charset="-128"/>
                <a:cs typeface="Meiryo" charset="-128"/>
              </a:rPr>
              <a:t>F</a:t>
            </a:r>
            <a:r>
              <a:rPr kumimoji="1" lang="en-US" altLang="ja-JP" sz="1200" b="1" dirty="0" err="1">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72" name="テキスト ボックス 71"/>
          <p:cNvSpPr txBox="1"/>
          <p:nvPr/>
        </p:nvSpPr>
        <p:spPr>
          <a:xfrm>
            <a:off x="151705" y="1226598"/>
            <a:ext cx="1800493" cy="307777"/>
          </a:xfrm>
          <a:prstGeom prst="rect">
            <a:avLst/>
          </a:prstGeom>
          <a:noFill/>
        </p:spPr>
        <p:txBody>
          <a:bodyPr vert="horz" wrap="none" rtlCol="0">
            <a:spAutoFit/>
          </a:bodyPr>
          <a:lstStyle/>
          <a:p>
            <a:r>
              <a:rPr kumimoji="1" lang="ja-JP" altLang="en-US" sz="1400" dirty="0">
                <a:solidFill>
                  <a:schemeClr val="accent4">
                    <a:lumMod val="75000"/>
                  </a:schemeClr>
                </a:solidFill>
                <a:latin typeface="Meiryo" charset="-128"/>
                <a:ea typeface="Meiryo" charset="-128"/>
                <a:cs typeface="Meiryo" charset="-128"/>
              </a:rPr>
              <a:t>ユーザー企業が管理</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806917"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814432"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814433"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816367"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806917"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806918" y="4104478"/>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104643" y="815185"/>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810512"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76" name="正方形/長方形 75">
            <a:extLst>
              <a:ext uri="{FF2B5EF4-FFF2-40B4-BE49-F238E27FC236}">
                <a16:creationId xmlns:a16="http://schemas.microsoft.com/office/drawing/2014/main" id="{DFEF4EE4-A7F0-6542-A1A4-D2A90A48F1B9}"/>
              </a:ext>
            </a:extLst>
          </p:cNvPr>
          <p:cNvSpPr/>
          <p:nvPr/>
        </p:nvSpPr>
        <p:spPr>
          <a:xfrm>
            <a:off x="6534219" y="5370879"/>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77" name="正方形/長方形 76">
            <a:extLst>
              <a:ext uri="{FF2B5EF4-FFF2-40B4-BE49-F238E27FC236}">
                <a16:creationId xmlns:a16="http://schemas.microsoft.com/office/drawing/2014/main" id="{F81D9B23-6C48-4042-83BB-5459ACA127F5}"/>
              </a:ext>
            </a:extLst>
          </p:cNvPr>
          <p:cNvSpPr/>
          <p:nvPr/>
        </p:nvSpPr>
        <p:spPr>
          <a:xfrm>
            <a:off x="6541734" y="4723113"/>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97" name="正方形/長方形 96">
            <a:extLst>
              <a:ext uri="{FF2B5EF4-FFF2-40B4-BE49-F238E27FC236}">
                <a16:creationId xmlns:a16="http://schemas.microsoft.com/office/drawing/2014/main" id="{568F85F1-6B0A-674B-88F8-6C010642AB9B}"/>
              </a:ext>
            </a:extLst>
          </p:cNvPr>
          <p:cNvSpPr/>
          <p:nvPr/>
        </p:nvSpPr>
        <p:spPr>
          <a:xfrm>
            <a:off x="6541735" y="3493165"/>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98" name="正方形/長方形 97">
            <a:extLst>
              <a:ext uri="{FF2B5EF4-FFF2-40B4-BE49-F238E27FC236}">
                <a16:creationId xmlns:a16="http://schemas.microsoft.com/office/drawing/2014/main" id="{90FDC1F6-CA0A-1449-896E-9A26A5B95565}"/>
              </a:ext>
            </a:extLst>
          </p:cNvPr>
          <p:cNvSpPr/>
          <p:nvPr/>
        </p:nvSpPr>
        <p:spPr>
          <a:xfrm>
            <a:off x="6543669" y="2845098"/>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99" name="正方形/長方形 98">
            <a:extLst>
              <a:ext uri="{FF2B5EF4-FFF2-40B4-BE49-F238E27FC236}">
                <a16:creationId xmlns:a16="http://schemas.microsoft.com/office/drawing/2014/main" id="{A1595662-0996-8D45-BDA4-94CCB0C507D5}"/>
              </a:ext>
            </a:extLst>
          </p:cNvPr>
          <p:cNvSpPr/>
          <p:nvPr/>
        </p:nvSpPr>
        <p:spPr>
          <a:xfrm>
            <a:off x="6534219" y="1595338"/>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アプリケーション</a:t>
            </a:r>
            <a:endParaRPr kumimoji="1" lang="en-US" altLang="ja-JP" sz="900" dirty="0">
              <a:solidFill>
                <a:srgbClr val="FFFFFF"/>
              </a:solidFill>
              <a:latin typeface="Meiryo" charset="-128"/>
              <a:ea typeface="Meiryo" charset="-128"/>
              <a:cs typeface="Meiryo" charset="-128"/>
            </a:endParaRPr>
          </a:p>
          <a:p>
            <a:pPr algn="ctr"/>
            <a:endParaRPr lang="en-US" altLang="ja-JP" sz="900" dirty="0">
              <a:solidFill>
                <a:srgbClr val="FFFFFF"/>
              </a:solidFill>
              <a:latin typeface="Meiryo" charset="-128"/>
              <a:ea typeface="Meiryo" charset="-128"/>
              <a:cs typeface="Meiryo" charset="-128"/>
            </a:endParaRPr>
          </a:p>
        </p:txBody>
      </p:sp>
      <p:sp>
        <p:nvSpPr>
          <p:cNvPr id="100" name="正方形/長方形 99">
            <a:extLst>
              <a:ext uri="{FF2B5EF4-FFF2-40B4-BE49-F238E27FC236}">
                <a16:creationId xmlns:a16="http://schemas.microsoft.com/office/drawing/2014/main" id="{DE5EBFB0-105C-1E47-9E94-6E624E5E07BF}"/>
              </a:ext>
            </a:extLst>
          </p:cNvPr>
          <p:cNvSpPr/>
          <p:nvPr/>
        </p:nvSpPr>
        <p:spPr>
          <a:xfrm>
            <a:off x="6534220" y="4108139"/>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1" name="正方形/長方形 100">
            <a:extLst>
              <a:ext uri="{FF2B5EF4-FFF2-40B4-BE49-F238E27FC236}">
                <a16:creationId xmlns:a16="http://schemas.microsoft.com/office/drawing/2014/main" id="{ECB0990F-55BE-A748-96D8-49D4E739A07F}"/>
              </a:ext>
            </a:extLst>
          </p:cNvPr>
          <p:cNvSpPr/>
          <p:nvPr/>
        </p:nvSpPr>
        <p:spPr>
          <a:xfrm>
            <a:off x="6537814" y="2210312"/>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03" name="正方形/長方形 102">
            <a:extLst>
              <a:ext uri="{FF2B5EF4-FFF2-40B4-BE49-F238E27FC236}">
                <a16:creationId xmlns:a16="http://schemas.microsoft.com/office/drawing/2014/main" id="{FA3BD2C4-E7CE-2D4D-825B-FC3D458FD970}"/>
              </a:ext>
            </a:extLst>
          </p:cNvPr>
          <p:cNvSpPr/>
          <p:nvPr/>
        </p:nvSpPr>
        <p:spPr>
          <a:xfrm>
            <a:off x="5249967"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04" name="正方形/長方形 103">
            <a:extLst>
              <a:ext uri="{FF2B5EF4-FFF2-40B4-BE49-F238E27FC236}">
                <a16:creationId xmlns:a16="http://schemas.microsoft.com/office/drawing/2014/main" id="{E70C815A-027E-3549-A116-459B69D112F2}"/>
              </a:ext>
            </a:extLst>
          </p:cNvPr>
          <p:cNvSpPr/>
          <p:nvPr/>
        </p:nvSpPr>
        <p:spPr>
          <a:xfrm>
            <a:off x="5257482"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05" name="正方形/長方形 104">
            <a:extLst>
              <a:ext uri="{FF2B5EF4-FFF2-40B4-BE49-F238E27FC236}">
                <a16:creationId xmlns:a16="http://schemas.microsoft.com/office/drawing/2014/main" id="{21E562E7-4A72-C249-BC6B-844B43FAA617}"/>
              </a:ext>
            </a:extLst>
          </p:cNvPr>
          <p:cNvSpPr/>
          <p:nvPr/>
        </p:nvSpPr>
        <p:spPr>
          <a:xfrm>
            <a:off x="5257483"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06" name="正方形/長方形 105">
            <a:extLst>
              <a:ext uri="{FF2B5EF4-FFF2-40B4-BE49-F238E27FC236}">
                <a16:creationId xmlns:a16="http://schemas.microsoft.com/office/drawing/2014/main" id="{1F8656F6-11AD-B34D-9332-4468F576699E}"/>
              </a:ext>
            </a:extLst>
          </p:cNvPr>
          <p:cNvSpPr/>
          <p:nvPr/>
        </p:nvSpPr>
        <p:spPr>
          <a:xfrm>
            <a:off x="5259417"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07" name="正方形/長方形 106">
            <a:extLst>
              <a:ext uri="{FF2B5EF4-FFF2-40B4-BE49-F238E27FC236}">
                <a16:creationId xmlns:a16="http://schemas.microsoft.com/office/drawing/2014/main" id="{196DE6A5-C0EB-F645-8C48-6B562F7F833E}"/>
              </a:ext>
            </a:extLst>
          </p:cNvPr>
          <p:cNvSpPr/>
          <p:nvPr/>
        </p:nvSpPr>
        <p:spPr>
          <a:xfrm>
            <a:off x="5249967"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08" name="正方形/長方形 107">
            <a:extLst>
              <a:ext uri="{FF2B5EF4-FFF2-40B4-BE49-F238E27FC236}">
                <a16:creationId xmlns:a16="http://schemas.microsoft.com/office/drawing/2014/main" id="{8E2DE761-24D9-2649-B127-DC6D54984F3F}"/>
              </a:ext>
            </a:extLst>
          </p:cNvPr>
          <p:cNvSpPr/>
          <p:nvPr/>
        </p:nvSpPr>
        <p:spPr>
          <a:xfrm>
            <a:off x="5249968"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3F74D900-2FD0-F64D-A1C1-D8CF365CDABD}"/>
              </a:ext>
            </a:extLst>
          </p:cNvPr>
          <p:cNvSpPr/>
          <p:nvPr/>
        </p:nvSpPr>
        <p:spPr>
          <a:xfrm>
            <a:off x="5253562"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1" name="正方形/長方形 110">
            <a:extLst>
              <a:ext uri="{FF2B5EF4-FFF2-40B4-BE49-F238E27FC236}">
                <a16:creationId xmlns:a16="http://schemas.microsoft.com/office/drawing/2014/main" id="{48E3B41D-6759-F543-B66D-A1384A103E40}"/>
              </a:ext>
            </a:extLst>
          </p:cNvPr>
          <p:cNvSpPr/>
          <p:nvPr/>
        </p:nvSpPr>
        <p:spPr>
          <a:xfrm>
            <a:off x="3991343" y="5367218"/>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12" name="正方形/長方形 111">
            <a:extLst>
              <a:ext uri="{FF2B5EF4-FFF2-40B4-BE49-F238E27FC236}">
                <a16:creationId xmlns:a16="http://schemas.microsoft.com/office/drawing/2014/main" id="{807FB094-9CDC-3E4D-B4A3-7EDAC8AA4AA1}"/>
              </a:ext>
            </a:extLst>
          </p:cNvPr>
          <p:cNvSpPr/>
          <p:nvPr/>
        </p:nvSpPr>
        <p:spPr>
          <a:xfrm>
            <a:off x="3998858" y="4719452"/>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13" name="正方形/長方形 112">
            <a:extLst>
              <a:ext uri="{FF2B5EF4-FFF2-40B4-BE49-F238E27FC236}">
                <a16:creationId xmlns:a16="http://schemas.microsoft.com/office/drawing/2014/main" id="{B748A16F-D3C3-C647-812D-BE4D88A38B01}"/>
              </a:ext>
            </a:extLst>
          </p:cNvPr>
          <p:cNvSpPr/>
          <p:nvPr/>
        </p:nvSpPr>
        <p:spPr>
          <a:xfrm>
            <a:off x="3998859" y="3489504"/>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14" name="正方形/長方形 113">
            <a:extLst>
              <a:ext uri="{FF2B5EF4-FFF2-40B4-BE49-F238E27FC236}">
                <a16:creationId xmlns:a16="http://schemas.microsoft.com/office/drawing/2014/main" id="{98E8FF1B-726D-674F-8043-520CDBA0E513}"/>
              </a:ext>
            </a:extLst>
          </p:cNvPr>
          <p:cNvSpPr/>
          <p:nvPr/>
        </p:nvSpPr>
        <p:spPr>
          <a:xfrm>
            <a:off x="4000793" y="2841437"/>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15" name="正方形/長方形 114">
            <a:extLst>
              <a:ext uri="{FF2B5EF4-FFF2-40B4-BE49-F238E27FC236}">
                <a16:creationId xmlns:a16="http://schemas.microsoft.com/office/drawing/2014/main" id="{7DA90C4B-60D6-074C-B642-D3DD8AE43752}"/>
              </a:ext>
            </a:extLst>
          </p:cNvPr>
          <p:cNvSpPr/>
          <p:nvPr/>
        </p:nvSpPr>
        <p:spPr>
          <a:xfrm>
            <a:off x="3991343" y="1591677"/>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16" name="正方形/長方形 115">
            <a:extLst>
              <a:ext uri="{FF2B5EF4-FFF2-40B4-BE49-F238E27FC236}">
                <a16:creationId xmlns:a16="http://schemas.microsoft.com/office/drawing/2014/main" id="{63E01C22-63C0-8642-96C2-A118BC59B38A}"/>
              </a:ext>
            </a:extLst>
          </p:cNvPr>
          <p:cNvSpPr/>
          <p:nvPr/>
        </p:nvSpPr>
        <p:spPr>
          <a:xfrm>
            <a:off x="3984122" y="4112501"/>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CD3DD17-5172-E043-A927-ECB27C69702B}"/>
              </a:ext>
            </a:extLst>
          </p:cNvPr>
          <p:cNvSpPr/>
          <p:nvPr/>
        </p:nvSpPr>
        <p:spPr>
          <a:xfrm>
            <a:off x="3994938" y="220665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0650E2AE-03CF-A041-87F7-878FB4ADC7A7}"/>
              </a:ext>
            </a:extLst>
          </p:cNvPr>
          <p:cNvSpPr/>
          <p:nvPr/>
        </p:nvSpPr>
        <p:spPr>
          <a:xfrm>
            <a:off x="2713650"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0" name="正方形/長方形 119">
            <a:extLst>
              <a:ext uri="{FF2B5EF4-FFF2-40B4-BE49-F238E27FC236}">
                <a16:creationId xmlns:a16="http://schemas.microsoft.com/office/drawing/2014/main" id="{1E861677-8F6F-D94E-988D-0C60725F3D57}"/>
              </a:ext>
            </a:extLst>
          </p:cNvPr>
          <p:cNvSpPr/>
          <p:nvPr/>
        </p:nvSpPr>
        <p:spPr>
          <a:xfrm>
            <a:off x="2721165"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1" name="正方形/長方形 120">
            <a:extLst>
              <a:ext uri="{FF2B5EF4-FFF2-40B4-BE49-F238E27FC236}">
                <a16:creationId xmlns:a16="http://schemas.microsoft.com/office/drawing/2014/main" id="{7B2E4FBC-98E4-A748-A191-3068065BCB77}"/>
              </a:ext>
            </a:extLst>
          </p:cNvPr>
          <p:cNvSpPr/>
          <p:nvPr/>
        </p:nvSpPr>
        <p:spPr>
          <a:xfrm>
            <a:off x="2721166"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22" name="正方形/長方形 121">
            <a:extLst>
              <a:ext uri="{FF2B5EF4-FFF2-40B4-BE49-F238E27FC236}">
                <a16:creationId xmlns:a16="http://schemas.microsoft.com/office/drawing/2014/main" id="{8B11CD9B-4398-4642-8C27-89DF2F98CF5C}"/>
              </a:ext>
            </a:extLst>
          </p:cNvPr>
          <p:cNvSpPr/>
          <p:nvPr/>
        </p:nvSpPr>
        <p:spPr>
          <a:xfrm>
            <a:off x="2723100"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23" name="正方形/長方形 122">
            <a:extLst>
              <a:ext uri="{FF2B5EF4-FFF2-40B4-BE49-F238E27FC236}">
                <a16:creationId xmlns:a16="http://schemas.microsoft.com/office/drawing/2014/main" id="{F6FD92C2-E5AB-3346-8A27-7DEA851DF750}"/>
              </a:ext>
            </a:extLst>
          </p:cNvPr>
          <p:cNvSpPr/>
          <p:nvPr/>
        </p:nvSpPr>
        <p:spPr>
          <a:xfrm>
            <a:off x="2713650"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24" name="正方形/長方形 123">
            <a:extLst>
              <a:ext uri="{FF2B5EF4-FFF2-40B4-BE49-F238E27FC236}">
                <a16:creationId xmlns:a16="http://schemas.microsoft.com/office/drawing/2014/main" id="{2216F000-E7E9-7348-A2C4-19DA552CF927}"/>
              </a:ext>
            </a:extLst>
          </p:cNvPr>
          <p:cNvSpPr/>
          <p:nvPr/>
        </p:nvSpPr>
        <p:spPr>
          <a:xfrm>
            <a:off x="2713651"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5B2D1F5A-500D-7644-9824-ECBC29184A4A}"/>
              </a:ext>
            </a:extLst>
          </p:cNvPr>
          <p:cNvSpPr/>
          <p:nvPr/>
        </p:nvSpPr>
        <p:spPr>
          <a:xfrm>
            <a:off x="2717245"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F3323F3A-E275-E34D-B2FB-462B14010D46}"/>
              </a:ext>
            </a:extLst>
          </p:cNvPr>
          <p:cNvSpPr/>
          <p:nvPr/>
        </p:nvSpPr>
        <p:spPr>
          <a:xfrm>
            <a:off x="1435957" y="5363816"/>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28" name="正方形/長方形 127">
            <a:extLst>
              <a:ext uri="{FF2B5EF4-FFF2-40B4-BE49-F238E27FC236}">
                <a16:creationId xmlns:a16="http://schemas.microsoft.com/office/drawing/2014/main" id="{ED356F12-4CE6-4648-B613-8208F036C596}"/>
              </a:ext>
            </a:extLst>
          </p:cNvPr>
          <p:cNvSpPr/>
          <p:nvPr/>
        </p:nvSpPr>
        <p:spPr>
          <a:xfrm>
            <a:off x="1443472" y="4716050"/>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29" name="正方形/長方形 128">
            <a:extLst>
              <a:ext uri="{FF2B5EF4-FFF2-40B4-BE49-F238E27FC236}">
                <a16:creationId xmlns:a16="http://schemas.microsoft.com/office/drawing/2014/main" id="{8BCD6049-3E68-474B-BEAD-503D0CBCC472}"/>
              </a:ext>
            </a:extLst>
          </p:cNvPr>
          <p:cNvSpPr/>
          <p:nvPr/>
        </p:nvSpPr>
        <p:spPr>
          <a:xfrm>
            <a:off x="1443473" y="3486102"/>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0" name="正方形/長方形 129">
            <a:extLst>
              <a:ext uri="{FF2B5EF4-FFF2-40B4-BE49-F238E27FC236}">
                <a16:creationId xmlns:a16="http://schemas.microsoft.com/office/drawing/2014/main" id="{3673D732-EED8-3B41-996B-E73184CBB4BA}"/>
              </a:ext>
            </a:extLst>
          </p:cNvPr>
          <p:cNvSpPr/>
          <p:nvPr/>
        </p:nvSpPr>
        <p:spPr>
          <a:xfrm>
            <a:off x="1445407" y="283803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1" name="正方形/長方形 130">
            <a:extLst>
              <a:ext uri="{FF2B5EF4-FFF2-40B4-BE49-F238E27FC236}">
                <a16:creationId xmlns:a16="http://schemas.microsoft.com/office/drawing/2014/main" id="{91FF40D8-27BF-2941-B2ED-4E9B4F8A9A38}"/>
              </a:ext>
            </a:extLst>
          </p:cNvPr>
          <p:cNvSpPr/>
          <p:nvPr/>
        </p:nvSpPr>
        <p:spPr>
          <a:xfrm>
            <a:off x="1435957" y="1588275"/>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32" name="正方形/長方形 131">
            <a:extLst>
              <a:ext uri="{FF2B5EF4-FFF2-40B4-BE49-F238E27FC236}">
                <a16:creationId xmlns:a16="http://schemas.microsoft.com/office/drawing/2014/main" id="{0F37F6AF-95F0-9D4F-9E1F-629724C7D925}"/>
              </a:ext>
            </a:extLst>
          </p:cNvPr>
          <p:cNvSpPr/>
          <p:nvPr/>
        </p:nvSpPr>
        <p:spPr>
          <a:xfrm>
            <a:off x="1435958" y="4101076"/>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33" name="正方形/長方形 132">
            <a:extLst>
              <a:ext uri="{FF2B5EF4-FFF2-40B4-BE49-F238E27FC236}">
                <a16:creationId xmlns:a16="http://schemas.microsoft.com/office/drawing/2014/main" id="{05BF9400-173A-F542-B3FF-0A9D62A8D6FC}"/>
              </a:ext>
            </a:extLst>
          </p:cNvPr>
          <p:cNvSpPr/>
          <p:nvPr/>
        </p:nvSpPr>
        <p:spPr>
          <a:xfrm>
            <a:off x="1439552" y="2203249"/>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17DCAF79-5F0F-6744-923B-2A694378EC13}"/>
              </a:ext>
            </a:extLst>
          </p:cNvPr>
          <p:cNvSpPr/>
          <p:nvPr/>
        </p:nvSpPr>
        <p:spPr>
          <a:xfrm>
            <a:off x="151705" y="5360752"/>
            <a:ext cx="1180871"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ハードウェア</a:t>
            </a:r>
          </a:p>
        </p:txBody>
      </p:sp>
      <p:sp>
        <p:nvSpPr>
          <p:cNvPr id="136" name="正方形/長方形 135">
            <a:extLst>
              <a:ext uri="{FF2B5EF4-FFF2-40B4-BE49-F238E27FC236}">
                <a16:creationId xmlns:a16="http://schemas.microsoft.com/office/drawing/2014/main" id="{7F2C447B-D49C-6D4D-9E0E-9C93F82812F6}"/>
              </a:ext>
            </a:extLst>
          </p:cNvPr>
          <p:cNvSpPr/>
          <p:nvPr/>
        </p:nvSpPr>
        <p:spPr>
          <a:xfrm>
            <a:off x="159220" y="4712986"/>
            <a:ext cx="1180871"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仮想マシン</a:t>
            </a:r>
          </a:p>
        </p:txBody>
      </p:sp>
      <p:sp>
        <p:nvSpPr>
          <p:cNvPr id="137" name="正方形/長方形 136">
            <a:extLst>
              <a:ext uri="{FF2B5EF4-FFF2-40B4-BE49-F238E27FC236}">
                <a16:creationId xmlns:a16="http://schemas.microsoft.com/office/drawing/2014/main" id="{6061E229-D936-724F-AF75-34159967D903}"/>
              </a:ext>
            </a:extLst>
          </p:cNvPr>
          <p:cNvSpPr/>
          <p:nvPr/>
        </p:nvSpPr>
        <p:spPr>
          <a:xfrm>
            <a:off x="159221" y="3483038"/>
            <a:ext cx="1180871" cy="468208"/>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コンテナ</a:t>
            </a:r>
            <a:endParaRPr kumimoji="1" lang="en-US" altLang="ja-JP" sz="900" dirty="0">
              <a:solidFill>
                <a:srgbClr val="FFFFFF"/>
              </a:solidFill>
              <a:latin typeface="Meiryo" charset="-128"/>
              <a:ea typeface="Meiryo" charset="-128"/>
              <a:cs typeface="Meiryo" charset="-128"/>
            </a:endParaRPr>
          </a:p>
          <a:p>
            <a:pPr algn="ctr"/>
            <a:r>
              <a:rPr kumimoji="1" lang="ja-JP" altLang="en-US" sz="900">
                <a:solidFill>
                  <a:srgbClr val="FFFFFF"/>
                </a:solidFill>
                <a:latin typeface="Meiryo" charset="-128"/>
                <a:ea typeface="Meiryo" charset="-128"/>
                <a:cs typeface="Meiryo" charset="-128"/>
              </a:rPr>
              <a:t>管理</a:t>
            </a:r>
            <a:r>
              <a:rPr kumimoji="1" lang="ja-JP" altLang="en-US" sz="900" dirty="0">
                <a:solidFill>
                  <a:srgbClr val="FFFFFF"/>
                </a:solidFill>
                <a:latin typeface="Meiryo" charset="-128"/>
                <a:ea typeface="Meiryo" charset="-128"/>
                <a:cs typeface="Meiryo" charset="-128"/>
              </a:rPr>
              <a:t>機能</a:t>
            </a:r>
          </a:p>
        </p:txBody>
      </p:sp>
      <p:sp>
        <p:nvSpPr>
          <p:cNvPr id="138" name="正方形/長方形 137">
            <a:extLst>
              <a:ext uri="{FF2B5EF4-FFF2-40B4-BE49-F238E27FC236}">
                <a16:creationId xmlns:a16="http://schemas.microsoft.com/office/drawing/2014/main" id="{805E6EE2-0B19-134D-8D87-D432EA03B85E}"/>
              </a:ext>
            </a:extLst>
          </p:cNvPr>
          <p:cNvSpPr/>
          <p:nvPr/>
        </p:nvSpPr>
        <p:spPr>
          <a:xfrm>
            <a:off x="161155" y="2834971"/>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39" name="正方形/長方形 138">
            <a:extLst>
              <a:ext uri="{FF2B5EF4-FFF2-40B4-BE49-F238E27FC236}">
                <a16:creationId xmlns:a16="http://schemas.microsoft.com/office/drawing/2014/main" id="{499C9D1B-A189-374E-A5CB-5836F1DBBEC0}"/>
              </a:ext>
            </a:extLst>
          </p:cNvPr>
          <p:cNvSpPr/>
          <p:nvPr/>
        </p:nvSpPr>
        <p:spPr>
          <a:xfrm>
            <a:off x="151705" y="1585211"/>
            <a:ext cx="1180871"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アプリケーション</a:t>
            </a:r>
          </a:p>
        </p:txBody>
      </p:sp>
      <p:sp>
        <p:nvSpPr>
          <p:cNvPr id="140" name="正方形/長方形 139">
            <a:extLst>
              <a:ext uri="{FF2B5EF4-FFF2-40B4-BE49-F238E27FC236}">
                <a16:creationId xmlns:a16="http://schemas.microsoft.com/office/drawing/2014/main" id="{C4913CB8-7510-B844-9F54-70508686F017}"/>
              </a:ext>
            </a:extLst>
          </p:cNvPr>
          <p:cNvSpPr/>
          <p:nvPr/>
        </p:nvSpPr>
        <p:spPr>
          <a:xfrm>
            <a:off x="151706" y="4098012"/>
            <a:ext cx="1180871"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900" dirty="0">
                <a:solidFill>
                  <a:srgbClr val="FFFFFF"/>
                </a:solidFill>
                <a:latin typeface="Meiryo" charset="-128"/>
                <a:ea typeface="Meiryo" charset="-128"/>
                <a:cs typeface="Meiryo" charset="-128"/>
              </a:rPr>
              <a:t>OS</a:t>
            </a:r>
            <a:endParaRPr kumimoji="1" lang="ja-JP" altLang="en-US" sz="900" dirty="0">
              <a:solidFill>
                <a:srgbClr val="FFFFFF"/>
              </a:solidFill>
              <a:latin typeface="Meiryo" charset="-128"/>
              <a:ea typeface="Meiryo" charset="-128"/>
              <a:cs typeface="Meiryo" charset="-128"/>
            </a:endParaRPr>
          </a:p>
        </p:txBody>
      </p:sp>
      <p:sp>
        <p:nvSpPr>
          <p:cNvPr id="141" name="正方形/長方形 140">
            <a:extLst>
              <a:ext uri="{FF2B5EF4-FFF2-40B4-BE49-F238E27FC236}">
                <a16:creationId xmlns:a16="http://schemas.microsoft.com/office/drawing/2014/main" id="{732A900F-837D-2341-B20D-FFD37E3DA1BB}"/>
              </a:ext>
            </a:extLst>
          </p:cNvPr>
          <p:cNvSpPr/>
          <p:nvPr/>
        </p:nvSpPr>
        <p:spPr>
          <a:xfrm>
            <a:off x="155300" y="2200185"/>
            <a:ext cx="1180871"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a:solidFill>
                  <a:srgbClr val="FFFFFF"/>
                </a:solidFill>
                <a:latin typeface="Meiryo" charset="-128"/>
                <a:ea typeface="Meiryo" charset="-128"/>
                <a:cs typeface="Meiryo" charset="-128"/>
              </a:rPr>
              <a:t>ランタイム</a:t>
            </a:r>
            <a:endParaRPr kumimoji="1" lang="ja-JP" altLang="en-US" sz="900" dirty="0">
              <a:solidFill>
                <a:srgbClr val="FFFFFF"/>
              </a:solidFill>
              <a:latin typeface="Meiryo" charset="-128"/>
              <a:ea typeface="Meiryo" charset="-128"/>
              <a:cs typeface="Meiryo" charset="-128"/>
            </a:endParaRPr>
          </a:p>
        </p:txBody>
      </p:sp>
      <p:sp>
        <p:nvSpPr>
          <p:cNvPr id="144" name="テキスト ボックス 143">
            <a:extLst>
              <a:ext uri="{FF2B5EF4-FFF2-40B4-BE49-F238E27FC236}">
                <a16:creationId xmlns:a16="http://schemas.microsoft.com/office/drawing/2014/main" id="{1562D946-6E46-8443-9E53-CACD329D9CA9}"/>
              </a:ext>
            </a:extLst>
          </p:cNvPr>
          <p:cNvSpPr txBox="1"/>
          <p:nvPr/>
        </p:nvSpPr>
        <p:spPr>
          <a:xfrm>
            <a:off x="1665335" y="816574"/>
            <a:ext cx="697627" cy="400110"/>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p>
          <a:p>
            <a:pPr algn="ctr"/>
            <a:r>
              <a:rPr lang="ja-JP" altLang="en-US" sz="800">
                <a:solidFill>
                  <a:srgbClr val="7030A0"/>
                </a:solidFill>
                <a:latin typeface="Meiryo" charset="-128"/>
                <a:ea typeface="Meiryo" charset="-128"/>
                <a:cs typeface="Meiryo" charset="-128"/>
              </a:rPr>
              <a:t>ベアメタル</a:t>
            </a:r>
            <a:endParaRPr kumimoji="1" lang="ja-JP" altLang="en-US" sz="800" dirty="0">
              <a:solidFill>
                <a:srgbClr val="7030A0"/>
              </a:solidFill>
              <a:latin typeface="Meiryo" charset="-128"/>
              <a:ea typeface="Meiryo" charset="-128"/>
              <a:cs typeface="Meiryo" charset="-128"/>
            </a:endParaRPr>
          </a:p>
        </p:txBody>
      </p:sp>
      <p:sp>
        <p:nvSpPr>
          <p:cNvPr id="73" name="テキスト ボックス 72"/>
          <p:cNvSpPr txBox="1"/>
          <p:nvPr/>
        </p:nvSpPr>
        <p:spPr>
          <a:xfrm>
            <a:off x="6332595" y="5883473"/>
            <a:ext cx="2698175" cy="307777"/>
          </a:xfrm>
          <a:prstGeom prst="rect">
            <a:avLst/>
          </a:prstGeom>
          <a:noFill/>
        </p:spPr>
        <p:txBody>
          <a:bodyPr vert="horz" wrap="none" rtlCol="0">
            <a:spAutoFit/>
          </a:bodyPr>
          <a:lstStyle/>
          <a:p>
            <a:r>
              <a:rPr kumimoji="1" lang="ja-JP" altLang="en-US" sz="1400" dirty="0">
                <a:solidFill>
                  <a:schemeClr val="bg1"/>
                </a:solidFill>
                <a:latin typeface="Meiryo" charset="-128"/>
                <a:ea typeface="Meiryo" charset="-128"/>
                <a:cs typeface="Meiryo" charset="-128"/>
              </a:rPr>
              <a:t>クラウドサービス事業者が管理</a:t>
            </a:r>
          </a:p>
        </p:txBody>
      </p:sp>
      <p:sp>
        <p:nvSpPr>
          <p:cNvPr id="9" name="正方形/長方形 8">
            <a:extLst>
              <a:ext uri="{FF2B5EF4-FFF2-40B4-BE49-F238E27FC236}">
                <a16:creationId xmlns:a16="http://schemas.microsoft.com/office/drawing/2014/main" id="{733B6BBD-1DD9-4649-A4A5-9DB416BE02AB}"/>
              </a:ext>
            </a:extLst>
          </p:cNvPr>
          <p:cNvSpPr/>
          <p:nvPr/>
        </p:nvSpPr>
        <p:spPr>
          <a:xfrm>
            <a:off x="6797998" y="1856028"/>
            <a:ext cx="646331" cy="230832"/>
          </a:xfrm>
          <a:prstGeom prst="rect">
            <a:avLst/>
          </a:prstGeom>
        </p:spPr>
        <p:txBody>
          <a:bodyPr wrap="none">
            <a:spAutoFit/>
          </a:bodyPr>
          <a:lstStyle/>
          <a:p>
            <a:pPr algn="ctr"/>
            <a:r>
              <a:rPr lang="ja-JP" altLang="en-US" sz="900">
                <a:solidFill>
                  <a:srgbClr val="FFFFFF"/>
                </a:solidFill>
                <a:latin typeface="Meiryo" charset="-128"/>
                <a:ea typeface="Meiryo" charset="-128"/>
                <a:cs typeface="Meiryo" charset="-128"/>
              </a:rPr>
              <a:t>連携機能</a:t>
            </a:r>
            <a:endParaRPr lang="ja-JP" altLang="en-US" sz="900" dirty="0">
              <a:solidFill>
                <a:srgbClr val="FFFFFF"/>
              </a:solidFill>
              <a:latin typeface="Meiryo" charset="-128"/>
              <a:ea typeface="Meiryo" charset="-128"/>
              <a:cs typeface="Meiryo" charset="-128"/>
            </a:endParaRPr>
          </a:p>
        </p:txBody>
      </p:sp>
      <p:cxnSp>
        <p:nvCxnSpPr>
          <p:cNvPr id="19" name="直線コネクタ 18">
            <a:extLst>
              <a:ext uri="{FF2B5EF4-FFF2-40B4-BE49-F238E27FC236}">
                <a16:creationId xmlns:a16="http://schemas.microsoft.com/office/drawing/2014/main" id="{98BC02AB-22C2-B743-8022-D244EE1E245D}"/>
              </a:ext>
            </a:extLst>
          </p:cNvPr>
          <p:cNvCxnSpPr>
            <a:stCxn id="99" idx="1"/>
            <a:endCxn id="99" idx="3"/>
          </p:cNvCxnSpPr>
          <p:nvPr/>
        </p:nvCxnSpPr>
        <p:spPr>
          <a:xfrm>
            <a:off x="6534219" y="1829442"/>
            <a:ext cx="1180871" cy="0"/>
          </a:xfrm>
          <a:prstGeom prst="line">
            <a:avLst/>
          </a:prstGeom>
          <a:ln w="12700">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93" name="テキスト ボックス 92">
            <a:extLst>
              <a:ext uri="{FF2B5EF4-FFF2-40B4-BE49-F238E27FC236}">
                <a16:creationId xmlns:a16="http://schemas.microsoft.com/office/drawing/2014/main" id="{2D7AC34B-4BA5-F74A-90CC-40BADDFE17E3}"/>
              </a:ext>
            </a:extLst>
          </p:cNvPr>
          <p:cNvSpPr txBox="1"/>
          <p:nvPr/>
        </p:nvSpPr>
        <p:spPr>
          <a:xfrm>
            <a:off x="4216572" y="6239297"/>
            <a:ext cx="5240537" cy="400110"/>
          </a:xfrm>
          <a:prstGeom prst="rect">
            <a:avLst/>
          </a:prstGeom>
          <a:noFill/>
        </p:spPr>
        <p:txBody>
          <a:bodyPr wrap="none" rtlCol="0">
            <a:spAutoFit/>
          </a:bodyPr>
          <a:lstStyle/>
          <a:p>
            <a:r>
              <a:rPr lang="en-US" altLang="ja-JP" sz="1000" b="1" dirty="0">
                <a:solidFill>
                  <a:srgbClr val="7030A0"/>
                </a:solidFill>
                <a:latin typeface="Meiryo" charset="-128"/>
                <a:ea typeface="Meiryo" charset="-128"/>
                <a:cs typeface="Meiryo" charset="-128"/>
              </a:rPr>
              <a:t>CaaS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Container as a Service</a:t>
            </a:r>
            <a:r>
              <a:rPr lang="ja-JP" altLang="en-US" sz="1000" b="1">
                <a:solidFill>
                  <a:srgbClr val="7030A0"/>
                </a:solidFill>
                <a:latin typeface="Meiryo" charset="-128"/>
                <a:ea typeface="Meiryo" charset="-128"/>
                <a:cs typeface="Meiryo" charset="-128"/>
              </a:rPr>
              <a:t>（コンテナ管理機能が用意されているサービス）　　</a:t>
            </a:r>
            <a:endParaRPr lang="en-US" altLang="ja-JP" sz="1000" b="1" dirty="0">
              <a:solidFill>
                <a:srgbClr val="7030A0"/>
              </a:solidFill>
              <a:latin typeface="Meiryo" charset="-128"/>
              <a:ea typeface="Meiryo" charset="-128"/>
              <a:cs typeface="Meiryo" charset="-128"/>
            </a:endParaRPr>
          </a:p>
          <a:p>
            <a:r>
              <a:rPr lang="en-US" altLang="ja-JP" sz="1000" b="1" dirty="0" err="1">
                <a:solidFill>
                  <a:srgbClr val="7030A0"/>
                </a:solidFill>
                <a:latin typeface="Meiryo" charset="-128"/>
                <a:ea typeface="Meiryo" charset="-128"/>
                <a:cs typeface="Meiryo" charset="-128"/>
              </a:rPr>
              <a:t>FaaS</a:t>
            </a:r>
            <a:r>
              <a:rPr lang="ja-JP" altLang="en-US" sz="1000" b="1">
                <a:solidFill>
                  <a:srgbClr val="7030A0"/>
                </a:solidFill>
                <a:latin typeface="Meiryo" charset="-128"/>
                <a:ea typeface="Meiryo" charset="-128"/>
                <a:cs typeface="Meiryo" charset="-128"/>
              </a:rPr>
              <a:t>：</a:t>
            </a:r>
            <a:r>
              <a:rPr lang="en-US" altLang="ja-JP" sz="1000" b="1" dirty="0">
                <a:solidFill>
                  <a:srgbClr val="7030A0"/>
                </a:solidFill>
                <a:latin typeface="Meiryo" charset="-128"/>
                <a:ea typeface="Meiryo" charset="-128"/>
                <a:cs typeface="Meiryo" charset="-128"/>
              </a:rPr>
              <a:t>Function as a Service</a:t>
            </a:r>
            <a:r>
              <a:rPr lang="ja-JP" altLang="en-US" sz="1000" b="1">
                <a:solidFill>
                  <a:srgbClr val="7030A0"/>
                </a:solidFill>
                <a:latin typeface="Meiryo" charset="-128"/>
                <a:ea typeface="Meiryo" charset="-128"/>
                <a:cs typeface="Meiryo" charset="-128"/>
              </a:rPr>
              <a:t>（サーバーレスが使えるサービス）</a:t>
            </a:r>
            <a:r>
              <a:rPr lang="en-US" altLang="ja-JP" sz="1000" b="1" dirty="0">
                <a:solidFill>
                  <a:srgbClr val="7030A0"/>
                </a:solidFill>
                <a:latin typeface="Meiryo" charset="-128"/>
                <a:ea typeface="Meiryo" charset="-128"/>
                <a:cs typeface="Meiryo" charset="-128"/>
              </a:rPr>
              <a:t>  </a:t>
            </a:r>
            <a:endParaRPr kumimoji="1" lang="ja-JP" altLang="en-US" sz="1000" b="1" dirty="0">
              <a:solidFill>
                <a:srgbClr val="7030A0"/>
              </a:solidFill>
              <a:latin typeface="Meiryo" charset="-128"/>
              <a:ea typeface="Meiryo" charset="-128"/>
              <a:cs typeface="Meiryo" charset="-128"/>
            </a:endParaRPr>
          </a:p>
        </p:txBody>
      </p:sp>
    </p:spTree>
    <p:extLst>
      <p:ext uri="{BB962C8B-B14F-4D97-AF65-F5344CB8AC3E}">
        <p14:creationId xmlns:p14="http://schemas.microsoft.com/office/powerpoint/2010/main" val="3320969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上矢印 11">
            <a:extLst>
              <a:ext uri="{FF2B5EF4-FFF2-40B4-BE49-F238E27FC236}">
                <a16:creationId xmlns:a16="http://schemas.microsoft.com/office/drawing/2014/main" id="{122590A4-642B-6E40-8EDA-1F3915B684DD}"/>
              </a:ext>
            </a:extLst>
          </p:cNvPr>
          <p:cNvSpPr/>
          <p:nvPr/>
        </p:nvSpPr>
        <p:spPr>
          <a:xfrm>
            <a:off x="7409119" y="1471487"/>
            <a:ext cx="836342" cy="2811766"/>
          </a:xfrm>
          <a:prstGeom prst="up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52400" y="152400"/>
            <a:ext cx="8991600" cy="533400"/>
          </a:xfrm>
        </p:spPr>
        <p:txBody>
          <a:bodyPr/>
          <a:lstStyle/>
          <a:p>
            <a:r>
              <a:rPr lang="ja-JP" altLang="en-US" sz="2800">
                <a:ea typeface="ＭＳ Ｐゴシック" charset="-128"/>
              </a:rPr>
              <a:t>クラウド利用における責任の所在と狙い</a:t>
            </a:r>
            <a:endParaRPr kumimoji="1" lang="ja-JP" altLang="en-US" sz="2800" dirty="0"/>
          </a:p>
        </p:txBody>
      </p:sp>
      <p:sp>
        <p:nvSpPr>
          <p:cNvPr id="3" name="正方形/長方形 2"/>
          <p:cNvSpPr/>
          <p:nvPr/>
        </p:nvSpPr>
        <p:spPr bwMode="auto">
          <a:xfrm>
            <a:off x="254621" y="3298158"/>
            <a:ext cx="6447271" cy="1066800"/>
          </a:xfrm>
          <a:prstGeom prst="rect">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プラットフォーム</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4" name="正方形/長方形 3"/>
          <p:cNvSpPr/>
          <p:nvPr/>
        </p:nvSpPr>
        <p:spPr bwMode="auto">
          <a:xfrm>
            <a:off x="254621" y="2155158"/>
            <a:ext cx="6447271" cy="1066800"/>
          </a:xfrm>
          <a:prstGeom prst="rect">
            <a:avLst/>
          </a:prstGeom>
          <a:solidFill>
            <a:srgbClr val="0432F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dirty="0">
                <a:solidFill>
                  <a:schemeClr val="bg1"/>
                </a:solidFill>
                <a:effectLst>
                  <a:outerShdw blurRad="50800" dist="38100" dir="2700000" algn="tl" rotWithShape="0">
                    <a:prstClr val="black">
                      <a:alpha val="40000"/>
                    </a:prstClr>
                  </a:outerShdw>
                </a:effectLst>
                <a:latin typeface="メイリオ"/>
                <a:ea typeface="メイリオ"/>
                <a:cs typeface="メイリオ"/>
              </a:rPr>
              <a:t>アプリケーション</a:t>
            </a:r>
            <a:endParaRPr kumimoji="0" lang="en-US" altLang="ja-JP" sz="1600" b="1"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5" name="正方形/長方形 4"/>
          <p:cNvSpPr/>
          <p:nvPr/>
        </p:nvSpPr>
        <p:spPr bwMode="auto">
          <a:xfrm>
            <a:off x="254621" y="4441158"/>
            <a:ext cx="6447271" cy="1066800"/>
          </a:xfrm>
          <a:prstGeom prst="rect">
            <a:avLst/>
          </a:prstGeom>
          <a:solidFill>
            <a:schemeClr val="accent2"/>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sz="1600" b="1" i="0" u="none" strike="noStrike" cap="none" normalizeH="0" baseline="0">
                <a:ln>
                  <a:noFill/>
                </a:ln>
                <a:solidFill>
                  <a:schemeClr val="bg1"/>
                </a:solidFill>
                <a:effectLst>
                  <a:outerShdw blurRad="50800" dist="38100" dir="2700000" algn="tl" rotWithShape="0">
                    <a:prstClr val="black">
                      <a:alpha val="40000"/>
                    </a:prstClr>
                  </a:outerShdw>
                </a:effectLst>
                <a:latin typeface="メイリオ"/>
                <a:ea typeface="メイリオ"/>
                <a:cs typeface="メイリオ"/>
              </a:rPr>
              <a:t>インフラストラクチャー</a:t>
            </a:r>
            <a:endParaRPr kumimoji="0" lang="en-US" altLang="ja-JP" sz="1600" b="1" i="0" u="none" strike="noStrike" cap="none" normalizeH="0" baseline="0" dirty="0">
              <a:ln>
                <a:noFill/>
              </a:ln>
              <a:solidFill>
                <a:schemeClr val="bg1"/>
              </a:solidFill>
              <a:effectLst>
                <a:outerShdw blurRad="50800" dist="38100" dir="2700000" algn="tl" rotWithShape="0">
                  <a:prstClr val="black">
                    <a:alpha val="40000"/>
                  </a:prstClr>
                </a:outerShdw>
              </a:effectLst>
              <a:latin typeface="メイリオ"/>
              <a:ea typeface="メイリオ"/>
              <a:cs typeface="メイリオ"/>
            </a:endParaRPr>
          </a:p>
          <a:p>
            <a:pPr marL="0" marR="0" indent="0"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7" name="AutoShape 50"/>
          <p:cNvSpPr>
            <a:spLocks noChangeArrowheads="1"/>
          </p:cNvSpPr>
          <p:nvPr/>
        </p:nvSpPr>
        <p:spPr bwMode="auto">
          <a:xfrm>
            <a:off x="3765353" y="3374358"/>
            <a:ext cx="888066" cy="2051895"/>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a:p>
            <a:pPr algn="ctr">
              <a:spcBef>
                <a:spcPts val="0"/>
              </a:spcBef>
              <a:defRPr/>
            </a:pPr>
            <a:endParaRPr lang="en-US" altLang="ja-JP" sz="1200" dirty="0">
              <a:solidFill>
                <a:srgbClr val="FFFFFF"/>
              </a:solidFill>
              <a:latin typeface="メイリオ"/>
              <a:ea typeface="メイリオ"/>
              <a:cs typeface="メイリオ"/>
            </a:endParaRPr>
          </a:p>
        </p:txBody>
      </p:sp>
      <p:sp>
        <p:nvSpPr>
          <p:cNvPr id="10" name="AutoShape 51"/>
          <p:cNvSpPr>
            <a:spLocks noChangeArrowheads="1"/>
          </p:cNvSpPr>
          <p:nvPr/>
        </p:nvSpPr>
        <p:spPr bwMode="auto">
          <a:xfrm>
            <a:off x="4716877" y="4517358"/>
            <a:ext cx="879057" cy="906943"/>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3" name="AutoShape 49"/>
          <p:cNvSpPr>
            <a:spLocks noChangeArrowheads="1"/>
          </p:cNvSpPr>
          <p:nvPr/>
        </p:nvSpPr>
        <p:spPr bwMode="auto">
          <a:xfrm>
            <a:off x="2821520" y="2231358"/>
            <a:ext cx="888066" cy="3194896"/>
          </a:xfrm>
          <a:prstGeom prst="roundRect">
            <a:avLst>
              <a:gd name="adj" fmla="val 0"/>
            </a:avLst>
          </a:prstGeom>
          <a:solidFill>
            <a:srgbClr val="7030A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a:solidFill>
                  <a:srgbClr val="FFFFFF"/>
                </a:solidFill>
                <a:latin typeface="メイリオ"/>
                <a:ea typeface="メイリオ"/>
                <a:cs typeface="メイリオ"/>
              </a:rPr>
              <a:t>クラウド</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a:solidFill>
                  <a:srgbClr val="FFFFFF"/>
                </a:solidFill>
                <a:latin typeface="メイリオ"/>
                <a:ea typeface="メイリオ"/>
                <a:cs typeface="メイリオ"/>
              </a:rPr>
              <a:t>サービス</a:t>
            </a:r>
            <a:endParaRPr lang="en-US" altLang="ja-JP" sz="1200" dirty="0">
              <a:solidFill>
                <a:srgbClr val="FFFFFF"/>
              </a:solidFill>
              <a:latin typeface="メイリオ"/>
              <a:ea typeface="メイリオ"/>
              <a:cs typeface="メイリオ"/>
            </a:endParaRPr>
          </a:p>
          <a:p>
            <a:pPr algn="ctr">
              <a:spcBef>
                <a:spcPts val="0"/>
              </a:spcBef>
              <a:defRPr/>
            </a:pPr>
            <a:r>
              <a:rPr lang="ja-JP" altLang="en-US" sz="1200" dirty="0">
                <a:solidFill>
                  <a:srgbClr val="FFFFFF"/>
                </a:solidFill>
                <a:latin typeface="メイリオ"/>
                <a:ea typeface="メイリオ"/>
                <a:cs typeface="メイリオ"/>
              </a:rPr>
              <a:t>事業者</a:t>
            </a:r>
            <a:endParaRPr lang="en-US" altLang="ja-JP" sz="1200" dirty="0">
              <a:solidFill>
                <a:srgbClr val="FFFFFF"/>
              </a:solidFill>
              <a:latin typeface="メイリオ"/>
              <a:ea typeface="メイリオ"/>
              <a:cs typeface="メイリオ"/>
            </a:endParaRPr>
          </a:p>
        </p:txBody>
      </p:sp>
      <p:sp>
        <p:nvSpPr>
          <p:cNvPr id="16" name="AutoShape 50"/>
          <p:cNvSpPr>
            <a:spLocks noChangeArrowheads="1"/>
          </p:cNvSpPr>
          <p:nvPr/>
        </p:nvSpPr>
        <p:spPr bwMode="auto">
          <a:xfrm>
            <a:off x="3784403" y="5583664"/>
            <a:ext cx="888066" cy="379717"/>
          </a:xfrm>
          <a:prstGeom prst="roundRect">
            <a:avLst>
              <a:gd name="adj" fmla="val 0"/>
            </a:avLst>
          </a:prstGeom>
          <a:solidFill>
            <a:srgbClr val="0070C0"/>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PaaS</a:t>
            </a:r>
            <a:endParaRPr lang="en-US" altLang="ja-JP" sz="1200" dirty="0">
              <a:solidFill>
                <a:srgbClr val="FFFFFF"/>
              </a:solidFill>
              <a:latin typeface="メイリオ"/>
              <a:ea typeface="メイリオ"/>
              <a:cs typeface="メイリオ"/>
            </a:endParaRPr>
          </a:p>
        </p:txBody>
      </p:sp>
      <p:sp>
        <p:nvSpPr>
          <p:cNvPr id="17" name="AutoShape 51"/>
          <p:cNvSpPr>
            <a:spLocks noChangeArrowheads="1"/>
          </p:cNvSpPr>
          <p:nvPr/>
        </p:nvSpPr>
        <p:spPr bwMode="auto">
          <a:xfrm>
            <a:off x="4735927" y="5584158"/>
            <a:ext cx="879057" cy="377271"/>
          </a:xfrm>
          <a:prstGeom prst="roundRect">
            <a:avLst>
              <a:gd name="adj" fmla="val 0"/>
            </a:avLst>
          </a:prstGeom>
          <a:solidFill>
            <a:schemeClr val="accent2"/>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IaaS</a:t>
            </a:r>
            <a:endParaRPr lang="en-US" altLang="ja-JP" sz="1200" dirty="0">
              <a:solidFill>
                <a:srgbClr val="FFFFFF"/>
              </a:solidFill>
              <a:latin typeface="メイリオ"/>
              <a:ea typeface="メイリオ"/>
              <a:cs typeface="メイリオ"/>
            </a:endParaRPr>
          </a:p>
        </p:txBody>
      </p:sp>
      <p:sp>
        <p:nvSpPr>
          <p:cNvPr id="18" name="AutoShape 49"/>
          <p:cNvSpPr>
            <a:spLocks noChangeArrowheads="1"/>
          </p:cNvSpPr>
          <p:nvPr/>
        </p:nvSpPr>
        <p:spPr bwMode="auto">
          <a:xfrm>
            <a:off x="2840570" y="5583664"/>
            <a:ext cx="888066" cy="379718"/>
          </a:xfrm>
          <a:prstGeom prst="roundRect">
            <a:avLst>
              <a:gd name="adj" fmla="val 0"/>
            </a:avLst>
          </a:prstGeom>
          <a:solidFill>
            <a:srgbClr val="0432FF"/>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en-US" altLang="ja-JP" sz="1200" dirty="0" err="1">
                <a:solidFill>
                  <a:srgbClr val="FFFFFF"/>
                </a:solidFill>
                <a:latin typeface="メイリオ"/>
                <a:ea typeface="メイリオ"/>
                <a:cs typeface="メイリオ"/>
              </a:rPr>
              <a:t>SaaS</a:t>
            </a:r>
            <a:endParaRPr lang="en-US" altLang="ja-JP" sz="1200" dirty="0">
              <a:solidFill>
                <a:srgbClr val="FFFFFF"/>
              </a:solidFill>
              <a:latin typeface="メイリオ"/>
              <a:ea typeface="メイリオ"/>
              <a:cs typeface="メイリオ"/>
            </a:endParaRPr>
          </a:p>
        </p:txBody>
      </p:sp>
      <p:sp>
        <p:nvSpPr>
          <p:cNvPr id="19" name="AutoShape 49"/>
          <p:cNvSpPr>
            <a:spLocks noChangeArrowheads="1"/>
          </p:cNvSpPr>
          <p:nvPr/>
        </p:nvSpPr>
        <p:spPr bwMode="auto">
          <a:xfrm>
            <a:off x="5654632" y="2229405"/>
            <a:ext cx="888066" cy="3194896"/>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0" name="AutoShape 51"/>
          <p:cNvSpPr>
            <a:spLocks noChangeArrowheads="1"/>
          </p:cNvSpPr>
          <p:nvPr/>
        </p:nvSpPr>
        <p:spPr bwMode="auto">
          <a:xfrm>
            <a:off x="5664817" y="5584158"/>
            <a:ext cx="879057" cy="377271"/>
          </a:xfrm>
          <a:prstGeom prst="roundRect">
            <a:avLst>
              <a:gd name="adj" fmla="val 0"/>
            </a:avLst>
          </a:prstGeom>
          <a:solidFill>
            <a:schemeClr val="tx1">
              <a:lumMod val="50000"/>
              <a:lumOff val="50000"/>
            </a:schemeClr>
          </a:solidFill>
          <a:ln>
            <a:noFill/>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自社所有</a:t>
            </a:r>
            <a:endParaRPr lang="en-US" altLang="ja-JP" sz="1200" dirty="0">
              <a:solidFill>
                <a:srgbClr val="FFFFFF"/>
              </a:solidFill>
              <a:latin typeface="メイリオ"/>
              <a:ea typeface="メイリオ"/>
              <a:cs typeface="メイリオ"/>
            </a:endParaRPr>
          </a:p>
        </p:txBody>
      </p:sp>
      <p:sp>
        <p:nvSpPr>
          <p:cNvPr id="21" name="AutoShape 50"/>
          <p:cNvSpPr>
            <a:spLocks noChangeArrowheads="1"/>
          </p:cNvSpPr>
          <p:nvPr/>
        </p:nvSpPr>
        <p:spPr bwMode="auto">
          <a:xfrm>
            <a:off x="4706692" y="2231358"/>
            <a:ext cx="888066" cy="2051895"/>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2" name="AutoShape 51"/>
          <p:cNvSpPr>
            <a:spLocks noChangeArrowheads="1"/>
          </p:cNvSpPr>
          <p:nvPr/>
        </p:nvSpPr>
        <p:spPr bwMode="auto">
          <a:xfrm>
            <a:off x="3765353" y="2231358"/>
            <a:ext cx="879057" cy="906943"/>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3" name="テキスト ボックス 22">
            <a:extLst>
              <a:ext uri="{FF2B5EF4-FFF2-40B4-BE49-F238E27FC236}">
                <a16:creationId xmlns:a16="http://schemas.microsoft.com/office/drawing/2014/main" id="{7FA6E37D-FFF2-3444-882F-840CEF066660}"/>
              </a:ext>
            </a:extLst>
          </p:cNvPr>
          <p:cNvSpPr txBox="1"/>
          <p:nvPr/>
        </p:nvSpPr>
        <p:spPr>
          <a:xfrm>
            <a:off x="262440" y="2738191"/>
            <a:ext cx="1834121" cy="400110"/>
          </a:xfrm>
          <a:prstGeom prst="rect">
            <a:avLst/>
          </a:prstGeom>
          <a:noFill/>
        </p:spPr>
        <p:txBody>
          <a:bodyPr wrap="squar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特定の業務処理</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を行うための</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ソフトウェア</a:t>
            </a:r>
          </a:p>
        </p:txBody>
      </p:sp>
      <p:sp>
        <p:nvSpPr>
          <p:cNvPr id="24" name="テキスト ボックス 23">
            <a:extLst>
              <a:ext uri="{FF2B5EF4-FFF2-40B4-BE49-F238E27FC236}">
                <a16:creationId xmlns:a16="http://schemas.microsoft.com/office/drawing/2014/main" id="{3A8F68C7-3ECB-7946-A2A1-4BB7C803255A}"/>
              </a:ext>
            </a:extLst>
          </p:cNvPr>
          <p:cNvSpPr txBox="1"/>
          <p:nvPr/>
        </p:nvSpPr>
        <p:spPr>
          <a:xfrm>
            <a:off x="254621" y="3840993"/>
            <a:ext cx="2236510"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アプリケーションで共通に使う機能</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を提供する</a:t>
            </a:r>
            <a:r>
              <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a:t>
            </a:r>
          </a:p>
        </p:txBody>
      </p:sp>
      <p:sp>
        <p:nvSpPr>
          <p:cNvPr id="25" name="テキスト ボックス 24">
            <a:extLst>
              <a:ext uri="{FF2B5EF4-FFF2-40B4-BE49-F238E27FC236}">
                <a16:creationId xmlns:a16="http://schemas.microsoft.com/office/drawing/2014/main" id="{56FCBD1D-A5CE-A843-98A0-73726535EBAC}"/>
              </a:ext>
            </a:extLst>
          </p:cNvPr>
          <p:cNvSpPr txBox="1"/>
          <p:nvPr/>
        </p:nvSpPr>
        <p:spPr>
          <a:xfrm>
            <a:off x="262440" y="5000018"/>
            <a:ext cx="1851853" cy="400110"/>
          </a:xfrm>
          <a:prstGeom prst="rect">
            <a:avLst/>
          </a:prstGeom>
          <a:noFill/>
        </p:spPr>
        <p:txBody>
          <a:bodyPr wrap="none" rtlCol="0">
            <a:spAutoFit/>
          </a:bodyPr>
          <a:lstStyle/>
          <a:p>
            <a:r>
              <a:rPr kumimoji="1" lang="ja-JP" altLang="en-US" sz="10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ソフトウエアを動かすための</a:t>
            </a:r>
            <a:endParaRPr kumimoji="1" lang="en-US" altLang="ja-JP" sz="10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ハードウェアや設備</a:t>
            </a:r>
            <a:endParaRPr kumimoji="1" lang="ja-JP" altLang="en-US" sz="1000" b="1" u="sng">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A9A1CFA3-96EA-D745-9EB5-51EE9B1912CC}"/>
              </a:ext>
            </a:extLst>
          </p:cNvPr>
          <p:cNvSpPr/>
          <p:nvPr/>
        </p:nvSpPr>
        <p:spPr bwMode="auto">
          <a:xfrm>
            <a:off x="254621" y="1494818"/>
            <a:ext cx="6447271" cy="622240"/>
          </a:xfrm>
          <a:prstGeom prst="rect">
            <a:avLst/>
          </a:prstGeom>
          <a:solidFill>
            <a:schemeClr val="accent3">
              <a:lumMod val="40000"/>
              <a:lumOff val="6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914400" rtl="0" eaLnBrk="1" fontAlgn="base" latinLnBrk="0" hangingPunct="1">
              <a:lnSpc>
                <a:spcPct val="100000"/>
              </a:lnSpc>
              <a:spcBef>
                <a:spcPct val="20000"/>
              </a:spcBef>
              <a:spcAft>
                <a:spcPct val="0"/>
              </a:spcAft>
              <a:buClrTx/>
              <a:buSzTx/>
              <a:buFontTx/>
              <a:buNone/>
              <a:tabLst/>
            </a:pPr>
            <a:r>
              <a:rPr kumimoji="0" lang="ja-JP" altLang="en-US">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rPr>
              <a:t>業務プロセス／処理</a:t>
            </a: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27" name="AutoShape 51">
            <a:extLst>
              <a:ext uri="{FF2B5EF4-FFF2-40B4-BE49-F238E27FC236}">
                <a16:creationId xmlns:a16="http://schemas.microsoft.com/office/drawing/2014/main" id="{E493DB72-44FE-7F45-ADE1-E4418ACE5228}"/>
              </a:ext>
            </a:extLst>
          </p:cNvPr>
          <p:cNvSpPr>
            <a:spLocks noChangeArrowheads="1"/>
          </p:cNvSpPr>
          <p:nvPr/>
        </p:nvSpPr>
        <p:spPr bwMode="auto">
          <a:xfrm>
            <a:off x="2840570"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8" name="AutoShape 51">
            <a:extLst>
              <a:ext uri="{FF2B5EF4-FFF2-40B4-BE49-F238E27FC236}">
                <a16:creationId xmlns:a16="http://schemas.microsoft.com/office/drawing/2014/main" id="{8C94506B-A201-6746-AE3D-F1965F19B188}"/>
              </a:ext>
            </a:extLst>
          </p:cNvPr>
          <p:cNvSpPr>
            <a:spLocks noChangeArrowheads="1"/>
          </p:cNvSpPr>
          <p:nvPr/>
        </p:nvSpPr>
        <p:spPr bwMode="auto">
          <a:xfrm>
            <a:off x="3784403"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29" name="AutoShape 51">
            <a:extLst>
              <a:ext uri="{FF2B5EF4-FFF2-40B4-BE49-F238E27FC236}">
                <a16:creationId xmlns:a16="http://schemas.microsoft.com/office/drawing/2014/main" id="{54F95354-6ABD-3343-91CF-8C772D9028EC}"/>
              </a:ext>
            </a:extLst>
          </p:cNvPr>
          <p:cNvSpPr>
            <a:spLocks noChangeArrowheads="1"/>
          </p:cNvSpPr>
          <p:nvPr/>
        </p:nvSpPr>
        <p:spPr bwMode="auto">
          <a:xfrm>
            <a:off x="4712117"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30" name="AutoShape 51">
            <a:extLst>
              <a:ext uri="{FF2B5EF4-FFF2-40B4-BE49-F238E27FC236}">
                <a16:creationId xmlns:a16="http://schemas.microsoft.com/office/drawing/2014/main" id="{DC5D7B60-B29D-0348-912F-987D70128682}"/>
              </a:ext>
            </a:extLst>
          </p:cNvPr>
          <p:cNvSpPr>
            <a:spLocks noChangeArrowheads="1"/>
          </p:cNvSpPr>
          <p:nvPr/>
        </p:nvSpPr>
        <p:spPr bwMode="auto">
          <a:xfrm>
            <a:off x="5664817" y="1583658"/>
            <a:ext cx="879057" cy="451601"/>
          </a:xfrm>
          <a:prstGeom prst="roundRect">
            <a:avLst>
              <a:gd name="adj" fmla="val 0"/>
            </a:avLst>
          </a:prstGeom>
          <a:solidFill>
            <a:schemeClr val="accent3">
              <a:lumMod val="75000"/>
            </a:schemeClr>
          </a:solidFill>
          <a:ln>
            <a:noFill/>
            <a:headEnd/>
            <a:tailEn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wrap="none" anchor="ctr"/>
          <a:lstStyle/>
          <a:p>
            <a:pPr algn="ctr">
              <a:spcBef>
                <a:spcPts val="0"/>
              </a:spcBef>
              <a:defRPr/>
            </a:pPr>
            <a:r>
              <a:rPr lang="ja-JP" altLang="en-US" sz="1200" dirty="0">
                <a:solidFill>
                  <a:srgbClr val="FFFFFF"/>
                </a:solidFill>
                <a:latin typeface="メイリオ"/>
                <a:ea typeface="メイリオ"/>
                <a:cs typeface="メイリオ"/>
              </a:rPr>
              <a:t>ユーザー</a:t>
            </a:r>
            <a:endParaRPr lang="en-US" altLang="ja-JP" sz="1200" dirty="0">
              <a:solidFill>
                <a:srgbClr val="FFFFFF"/>
              </a:solidFill>
              <a:latin typeface="メイリオ"/>
              <a:ea typeface="メイリオ"/>
              <a:cs typeface="メイリオ"/>
            </a:endParaRPr>
          </a:p>
        </p:txBody>
      </p:sp>
      <p:sp>
        <p:nvSpPr>
          <p:cNvPr id="6" name="テキスト ボックス 5">
            <a:extLst>
              <a:ext uri="{FF2B5EF4-FFF2-40B4-BE49-F238E27FC236}">
                <a16:creationId xmlns:a16="http://schemas.microsoft.com/office/drawing/2014/main" id="{93C87424-2DB0-C349-B8A1-0778B74174B3}"/>
              </a:ext>
            </a:extLst>
          </p:cNvPr>
          <p:cNvSpPr txBox="1"/>
          <p:nvPr/>
        </p:nvSpPr>
        <p:spPr>
          <a:xfrm>
            <a:off x="7032281" y="4359123"/>
            <a:ext cx="1794081" cy="1223412"/>
          </a:xfrm>
          <a:prstGeom prst="rect">
            <a:avLst/>
          </a:prstGeom>
          <a:noFill/>
        </p:spPr>
        <p:txBody>
          <a:bodyPr wrap="none" rtlCol="0">
            <a:spAutoFit/>
          </a:bodyPr>
          <a:lstStyle/>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機能や性能の改善</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セキュリティ</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40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運用管理</a:t>
            </a:r>
            <a:endParaRPr lang="en-US" altLang="ja-JP" sz="140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稼働</a:t>
            </a: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監視</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kumimoji="1"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トラブル対応</a:t>
            </a:r>
            <a:endParaRPr kumimoji="1"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315913" lvl="1" indent="-166688">
              <a:buFont typeface="Wingdings" pitchFamily="2" charset="2"/>
              <a:buChar char="Ø"/>
            </a:pP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バックアップ</a:t>
            </a:r>
            <a:r>
              <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 </a:t>
            </a:r>
            <a:r>
              <a:rPr lang="ja-JP" altLang="en-US" sz="105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など</a:t>
            </a:r>
            <a:endParaRPr lang="en-US" altLang="ja-JP" sz="105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8" name="右中かっこ 7">
            <a:extLst>
              <a:ext uri="{FF2B5EF4-FFF2-40B4-BE49-F238E27FC236}">
                <a16:creationId xmlns:a16="http://schemas.microsoft.com/office/drawing/2014/main" id="{9E632F12-1F60-6740-AA5A-AE62304D3AB7}"/>
              </a:ext>
            </a:extLst>
          </p:cNvPr>
          <p:cNvSpPr/>
          <p:nvPr/>
        </p:nvSpPr>
        <p:spPr>
          <a:xfrm>
            <a:off x="6812376" y="1494818"/>
            <a:ext cx="162086" cy="4013140"/>
          </a:xfrm>
          <a:prstGeom prst="rightBrace">
            <a:avLst>
              <a:gd name="adj1" fmla="val 8333"/>
              <a:gd name="adj2" fmla="val 80149"/>
            </a:avLst>
          </a:prstGeom>
          <a:ln>
            <a:solidFill>
              <a:schemeClr val="accent6">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E70B9F6-0BA1-B140-A023-C7CE7BB25B3F}"/>
              </a:ext>
            </a:extLst>
          </p:cNvPr>
          <p:cNvSpPr txBox="1"/>
          <p:nvPr/>
        </p:nvSpPr>
        <p:spPr>
          <a:xfrm>
            <a:off x="2821520" y="6039088"/>
            <a:ext cx="785793" cy="338554"/>
          </a:xfrm>
          <a:prstGeom prst="rect">
            <a:avLst/>
          </a:prstGeom>
          <a:noFill/>
        </p:spPr>
        <p:txBody>
          <a:bodyPr wrap="none" rtlCol="0">
            <a:spAutoFit/>
          </a:bodyPr>
          <a:lstStyle/>
          <a:p>
            <a:r>
              <a:rPr lang="en-US" altLang="ja-JP" sz="800" dirty="0">
                <a:solidFill>
                  <a:srgbClr val="0432FF"/>
                </a:solidFill>
                <a:latin typeface="Meiryo" panose="020B0604030504040204" pitchFamily="34" charset="-128"/>
                <a:ea typeface="Meiryo" panose="020B0604030504040204" pitchFamily="34" charset="-128"/>
              </a:rPr>
              <a:t>Software </a:t>
            </a:r>
          </a:p>
          <a:p>
            <a:r>
              <a:rPr lang="en-US" altLang="ja-JP" sz="800" dirty="0">
                <a:solidFill>
                  <a:srgbClr val="0432FF"/>
                </a:solidFill>
                <a:latin typeface="Meiryo" panose="020B0604030504040204" pitchFamily="34" charset="-128"/>
                <a:ea typeface="Meiryo" panose="020B0604030504040204" pitchFamily="34" charset="-128"/>
              </a:rPr>
              <a:t>as a Service</a:t>
            </a:r>
            <a:endParaRPr kumimoji="1" lang="ja-JP" altLang="en-US" sz="800">
              <a:solidFill>
                <a:srgbClr val="0432FF"/>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D811FA04-4577-5247-8EC2-71856D9C4107}"/>
              </a:ext>
            </a:extLst>
          </p:cNvPr>
          <p:cNvSpPr txBox="1"/>
          <p:nvPr/>
        </p:nvSpPr>
        <p:spPr>
          <a:xfrm>
            <a:off x="3780525" y="6050239"/>
            <a:ext cx="785793" cy="338554"/>
          </a:xfrm>
          <a:prstGeom prst="rect">
            <a:avLst/>
          </a:prstGeom>
          <a:noFill/>
        </p:spPr>
        <p:txBody>
          <a:bodyPr wrap="none" rtlCol="0">
            <a:spAutoFit/>
          </a:bodyPr>
          <a:lstStyle/>
          <a:p>
            <a:r>
              <a:rPr lang="en-US" altLang="ja-JP" sz="800" dirty="0">
                <a:solidFill>
                  <a:srgbClr val="0070C0"/>
                </a:solidFill>
                <a:latin typeface="Meiryo" panose="020B0604030504040204" pitchFamily="34" charset="-128"/>
                <a:ea typeface="Meiryo" panose="020B0604030504040204" pitchFamily="34" charset="-128"/>
              </a:rPr>
              <a:t>Platform </a:t>
            </a:r>
          </a:p>
          <a:p>
            <a:r>
              <a:rPr lang="en-US" altLang="ja-JP" sz="800" dirty="0">
                <a:solidFill>
                  <a:srgbClr val="0070C0"/>
                </a:solidFill>
                <a:latin typeface="Meiryo" panose="020B0604030504040204" pitchFamily="34" charset="-128"/>
                <a:ea typeface="Meiryo" panose="020B0604030504040204" pitchFamily="34" charset="-128"/>
              </a:rPr>
              <a:t>as a Service</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DEAD3E43-0CEA-284F-A9BE-C5931C3BCF76}"/>
              </a:ext>
            </a:extLst>
          </p:cNvPr>
          <p:cNvSpPr txBox="1"/>
          <p:nvPr/>
        </p:nvSpPr>
        <p:spPr>
          <a:xfrm>
            <a:off x="4706692" y="6050239"/>
            <a:ext cx="910827" cy="338554"/>
          </a:xfrm>
          <a:prstGeom prst="rect">
            <a:avLst/>
          </a:prstGeom>
          <a:noFill/>
        </p:spPr>
        <p:txBody>
          <a:bodyPr wrap="none" rtlCol="0">
            <a:spAutoFit/>
          </a:bodyPr>
          <a:lstStyle/>
          <a:p>
            <a:r>
              <a:rPr lang="en-US" altLang="ja-JP" sz="800" dirty="0">
                <a:solidFill>
                  <a:schemeClr val="accent2">
                    <a:lumMod val="75000"/>
                  </a:schemeClr>
                </a:solidFill>
                <a:latin typeface="Meiryo" panose="020B0604030504040204" pitchFamily="34" charset="-128"/>
                <a:ea typeface="Meiryo" panose="020B0604030504040204" pitchFamily="34" charset="-128"/>
              </a:rPr>
              <a:t>Infrastructure </a:t>
            </a:r>
          </a:p>
          <a:p>
            <a:r>
              <a:rPr lang="en-US" altLang="ja-JP" sz="800" dirty="0">
                <a:solidFill>
                  <a:schemeClr val="accent2">
                    <a:lumMod val="75000"/>
                  </a:schemeClr>
                </a:solidFill>
                <a:latin typeface="Meiryo" panose="020B0604030504040204" pitchFamily="34" charset="-128"/>
                <a:ea typeface="Meiryo" panose="020B0604030504040204" pitchFamily="34" charset="-128"/>
              </a:rPr>
              <a:t>as a Service</a:t>
            </a:r>
            <a:endParaRPr kumimoji="1" lang="ja-JP" altLang="en-US" sz="800">
              <a:solidFill>
                <a:schemeClr val="accent2">
                  <a:lumMod val="75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BD7D4908-D7D5-B143-860E-59132E189F80}"/>
              </a:ext>
            </a:extLst>
          </p:cNvPr>
          <p:cNvSpPr txBox="1"/>
          <p:nvPr/>
        </p:nvSpPr>
        <p:spPr>
          <a:xfrm>
            <a:off x="7032281" y="3377565"/>
            <a:ext cx="1725793" cy="492443"/>
          </a:xfrm>
          <a:prstGeom prst="rect">
            <a:avLst/>
          </a:prstGeom>
          <a:noFill/>
        </p:spPr>
        <p:txBody>
          <a:bodyPr wrap="none" rtlCol="0">
            <a:spAutoFit/>
          </a:bodyPr>
          <a:lstStyle/>
          <a:p>
            <a:r>
              <a:rPr lang="en-US" altLang="ja-JP" sz="14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SaaS&gt;PaaS&gt;IaaS</a:t>
            </a:r>
          </a:p>
          <a:p>
            <a:r>
              <a:rPr lang="ja-JP" altLang="en-US" sz="120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ユーザーの負担が減少</a:t>
            </a:r>
            <a:endParaRPr lang="en-US" altLang="ja-JP" sz="1200" dirty="0">
              <a:solidFill>
                <a:srgbClr val="0432FF"/>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4463F86B-44AB-E54B-B9E4-6D9C91349839}"/>
              </a:ext>
            </a:extLst>
          </p:cNvPr>
          <p:cNvSpPr txBox="1"/>
          <p:nvPr/>
        </p:nvSpPr>
        <p:spPr>
          <a:xfrm>
            <a:off x="6812376" y="1040600"/>
            <a:ext cx="2018501" cy="430887"/>
          </a:xfrm>
          <a:prstGeom prst="rect">
            <a:avLst/>
          </a:prstGeom>
          <a:noFill/>
        </p:spPr>
        <p:txBody>
          <a:bodyPr wrap="none" rtlCol="0">
            <a:spAutoFit/>
          </a:bodyPr>
          <a:lstStyle/>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事業の効率化や競争力の向上</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10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のために経営資源を積極配分</a:t>
            </a:r>
            <a:endParaRPr lang="en-US" altLang="ja-JP" sz="1100"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5" name="正方形/長方形 34">
            <a:extLst>
              <a:ext uri="{FF2B5EF4-FFF2-40B4-BE49-F238E27FC236}">
                <a16:creationId xmlns:a16="http://schemas.microsoft.com/office/drawing/2014/main" id="{B3981D8E-BA50-1B4E-AC45-70E82E3A5080}"/>
              </a:ext>
            </a:extLst>
          </p:cNvPr>
          <p:cNvSpPr/>
          <p:nvPr/>
        </p:nvSpPr>
        <p:spPr bwMode="auto">
          <a:xfrm>
            <a:off x="262440" y="1052527"/>
            <a:ext cx="6447271" cy="407035"/>
          </a:xfrm>
          <a:prstGeom prst="rect">
            <a:avLst/>
          </a:prstGeom>
          <a:solidFill>
            <a:schemeClr val="accent6">
              <a:lumMod val="75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dirty="0">
              <a:solidFill>
                <a:schemeClr val="accent3">
                  <a:lumMod val="50000"/>
                </a:schemeClr>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11" name="正方形/長方形 10">
            <a:extLst>
              <a:ext uri="{FF2B5EF4-FFF2-40B4-BE49-F238E27FC236}">
                <a16:creationId xmlns:a16="http://schemas.microsoft.com/office/drawing/2014/main" id="{9B805A95-8360-AD45-9739-1A458D230CE9}"/>
              </a:ext>
            </a:extLst>
          </p:cNvPr>
          <p:cNvSpPr/>
          <p:nvPr/>
        </p:nvSpPr>
        <p:spPr>
          <a:xfrm>
            <a:off x="3047493" y="1087386"/>
            <a:ext cx="877163" cy="369332"/>
          </a:xfrm>
          <a:prstGeom prst="rect">
            <a:avLst/>
          </a:prstGeom>
        </p:spPr>
        <p:txBody>
          <a:bodyPr wrap="none">
            <a:spAutoFit/>
          </a:bodyPr>
          <a:lstStyle/>
          <a:p>
            <a:pPr algn="ctr" defTabSz="914400" fontAlgn="base">
              <a:spcBef>
                <a:spcPct val="20000"/>
              </a:spcBef>
              <a:spcAft>
                <a:spcPct val="0"/>
              </a:spcAft>
            </a:pPr>
            <a:r>
              <a:rPr kumimoji="0" lang="ja-JP" altLang="en-US">
                <a:solidFill>
                  <a:schemeClr val="bg1"/>
                </a:solidFill>
                <a:effectLst>
                  <a:outerShdw blurRad="50800" dist="38100" dir="2700000" algn="tl" rotWithShape="0">
                    <a:prstClr val="black">
                      <a:alpha val="40000"/>
                    </a:prstClr>
                  </a:outerShdw>
                </a:effectLst>
                <a:latin typeface="メイリオ"/>
                <a:ea typeface="メイリオ"/>
                <a:cs typeface="メイリオ"/>
              </a:rPr>
              <a:t>事　業</a:t>
            </a:r>
            <a:endParaRPr kumimoji="0" lang="en-US" altLang="ja-JP" dirty="0">
              <a:solidFill>
                <a:schemeClr val="bg1"/>
              </a:solidFill>
              <a:effectLst>
                <a:outerShdw blurRad="50800" dist="38100" dir="2700000" algn="tl" rotWithShape="0">
                  <a:prstClr val="black">
                    <a:alpha val="40000"/>
                  </a:prstClr>
                </a:outerShdw>
              </a:effectLst>
              <a:latin typeface="メイリオ"/>
              <a:ea typeface="メイリオ"/>
              <a:cs typeface="メイリオ"/>
            </a:endParaRPr>
          </a:p>
        </p:txBody>
      </p:sp>
      <p:sp>
        <p:nvSpPr>
          <p:cNvPr id="36" name="テキスト ボックス 35">
            <a:extLst>
              <a:ext uri="{FF2B5EF4-FFF2-40B4-BE49-F238E27FC236}">
                <a16:creationId xmlns:a16="http://schemas.microsoft.com/office/drawing/2014/main" id="{77A8E3CE-33FD-D94C-9338-72FF9DB4DD1C}"/>
              </a:ext>
            </a:extLst>
          </p:cNvPr>
          <p:cNvSpPr txBox="1"/>
          <p:nvPr/>
        </p:nvSpPr>
        <p:spPr>
          <a:xfrm>
            <a:off x="7032281" y="2030773"/>
            <a:ext cx="1720218" cy="830997"/>
          </a:xfrm>
          <a:prstGeom prst="rect">
            <a:avLst/>
          </a:prstGeom>
          <a:noFill/>
        </p:spPr>
        <p:txBody>
          <a:bodyPr wrap="square" rtlCol="0">
            <a:spAutoFit/>
          </a:bodyPr>
          <a:lstStyle/>
          <a:p>
            <a:r>
              <a:rPr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システムの構築や運用管理、セキュリティなど付加価値を生みださない負担を軽減する</a:t>
            </a:r>
            <a:endParaRPr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5526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a:xfrm>
            <a:off x="230400" y="266400"/>
            <a:ext cx="8686800" cy="416221"/>
          </a:xfrm>
        </p:spPr>
        <p:txBody>
          <a:bodyPr lIns="0" rIns="0"/>
          <a:lstStyle/>
          <a:p>
            <a:r>
              <a:rPr kumimoji="1" lang="ja-JP" altLang="en-US" sz="2700" dirty="0"/>
              <a:t>変わる情報システムのかたち</a:t>
            </a:r>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9830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正方形/長方形 184">
            <a:extLst>
              <a:ext uri="{FF2B5EF4-FFF2-40B4-BE49-F238E27FC236}">
                <a16:creationId xmlns:a16="http://schemas.microsoft.com/office/drawing/2014/main" id="{4D7C4CB9-70AC-B347-9F95-7D88B863DDE9}"/>
              </a:ext>
            </a:extLst>
          </p:cNvPr>
          <p:cNvSpPr/>
          <p:nvPr/>
        </p:nvSpPr>
        <p:spPr>
          <a:xfrm>
            <a:off x="4572000" y="1318160"/>
            <a:ext cx="4168239" cy="4952395"/>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F38E1549-5190-8C41-AF82-1AE23B6DBE6A}"/>
              </a:ext>
            </a:extLst>
          </p:cNvPr>
          <p:cNvSpPr>
            <a:spLocks noGrp="1"/>
          </p:cNvSpPr>
          <p:nvPr>
            <p:ph type="title"/>
          </p:nvPr>
        </p:nvSpPr>
        <p:spPr>
          <a:xfrm>
            <a:off x="230400" y="266400"/>
            <a:ext cx="8686800" cy="416221"/>
          </a:xfrm>
        </p:spPr>
        <p:txBody>
          <a:bodyPr lIns="0" rIns="0"/>
          <a:lstStyle/>
          <a:p>
            <a:r>
              <a:rPr kumimoji="1" lang="ja-JP" altLang="en-US" sz="2700" dirty="0"/>
              <a:t>仮想化とは何か</a:t>
            </a:r>
          </a:p>
        </p:txBody>
      </p:sp>
      <p:sp>
        <p:nvSpPr>
          <p:cNvPr id="4" name="正方形/長方形 3">
            <a:extLst>
              <a:ext uri="{FF2B5EF4-FFF2-40B4-BE49-F238E27FC236}">
                <a16:creationId xmlns:a16="http://schemas.microsoft.com/office/drawing/2014/main" id="{924E77F5-F54E-DE4C-A598-136C248BBCB2}"/>
              </a:ext>
            </a:extLst>
          </p:cNvPr>
          <p:cNvSpPr/>
          <p:nvPr/>
        </p:nvSpPr>
        <p:spPr>
          <a:xfrm>
            <a:off x="536270" y="1318160"/>
            <a:ext cx="2698175" cy="495239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フローチャート: 磁気ディスク 4">
            <a:extLst>
              <a:ext uri="{FF2B5EF4-FFF2-40B4-BE49-F238E27FC236}">
                <a16:creationId xmlns:a16="http://schemas.microsoft.com/office/drawing/2014/main" id="{CF66445E-897B-CF4A-815F-D0847AC9FF27}"/>
              </a:ext>
            </a:extLst>
          </p:cNvPr>
          <p:cNvSpPr/>
          <p:nvPr/>
        </p:nvSpPr>
        <p:spPr>
          <a:xfrm>
            <a:off x="1817582"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 name="図形グループ 158">
            <a:extLst>
              <a:ext uri="{FF2B5EF4-FFF2-40B4-BE49-F238E27FC236}">
                <a16:creationId xmlns:a16="http://schemas.microsoft.com/office/drawing/2014/main" id="{7067ED01-1F34-A146-B44F-D760EED2B9EB}"/>
              </a:ext>
            </a:extLst>
          </p:cNvPr>
          <p:cNvGrpSpPr/>
          <p:nvPr/>
        </p:nvGrpSpPr>
        <p:grpSpPr>
          <a:xfrm>
            <a:off x="710565" y="3087646"/>
            <a:ext cx="317500" cy="157483"/>
            <a:chOff x="6769100" y="1390650"/>
            <a:chExt cx="317500" cy="157483"/>
          </a:xfrm>
        </p:grpSpPr>
        <p:sp>
          <p:nvSpPr>
            <p:cNvPr id="7" name="正方形/長方形 6">
              <a:extLst>
                <a:ext uri="{FF2B5EF4-FFF2-40B4-BE49-F238E27FC236}">
                  <a16:creationId xmlns:a16="http://schemas.microsoft.com/office/drawing/2014/main" id="{325FD446-7AA7-0841-A939-191C7A0AD2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a:extLst>
                <a:ext uri="{FF2B5EF4-FFF2-40B4-BE49-F238E27FC236}">
                  <a16:creationId xmlns:a16="http://schemas.microsoft.com/office/drawing/2014/main" id="{9ACB6423-A003-F745-BC6A-248BD1B5E85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 name="直線コネクタ 8">
              <a:extLst>
                <a:ext uri="{FF2B5EF4-FFF2-40B4-BE49-F238E27FC236}">
                  <a16:creationId xmlns:a16="http://schemas.microsoft.com/office/drawing/2014/main" id="{5DBAB5D7-D3A4-D141-8F24-50768AF2F052}"/>
                </a:ext>
              </a:extLst>
            </p:cNvPr>
            <p:cNvCxnSpPr>
              <a:stCxn id="8" idx="6"/>
              <a:endCxn id="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162">
            <a:extLst>
              <a:ext uri="{FF2B5EF4-FFF2-40B4-BE49-F238E27FC236}">
                <a16:creationId xmlns:a16="http://schemas.microsoft.com/office/drawing/2014/main" id="{A527B488-126D-8846-B2EF-429D68216571}"/>
              </a:ext>
            </a:extLst>
          </p:cNvPr>
          <p:cNvGrpSpPr/>
          <p:nvPr/>
        </p:nvGrpSpPr>
        <p:grpSpPr>
          <a:xfrm>
            <a:off x="710565" y="3281108"/>
            <a:ext cx="317500" cy="157483"/>
            <a:chOff x="6769100" y="1390650"/>
            <a:chExt cx="317500" cy="157483"/>
          </a:xfrm>
        </p:grpSpPr>
        <p:sp>
          <p:nvSpPr>
            <p:cNvPr id="11" name="正方形/長方形 10">
              <a:extLst>
                <a:ext uri="{FF2B5EF4-FFF2-40B4-BE49-F238E27FC236}">
                  <a16:creationId xmlns:a16="http://schemas.microsoft.com/office/drawing/2014/main" id="{8CC51EEE-3EC0-1D44-A984-BD04BC1BDC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円/楕円 11">
              <a:extLst>
                <a:ext uri="{FF2B5EF4-FFF2-40B4-BE49-F238E27FC236}">
                  <a16:creationId xmlns:a16="http://schemas.microsoft.com/office/drawing/2014/main" id="{8003521E-95D6-E24A-B7E3-413194AAC5E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 name="直線コネクタ 12">
              <a:extLst>
                <a:ext uri="{FF2B5EF4-FFF2-40B4-BE49-F238E27FC236}">
                  <a16:creationId xmlns:a16="http://schemas.microsoft.com/office/drawing/2014/main" id="{A6C5DFBD-9809-014F-8C23-3C91D2AB4498}"/>
                </a:ext>
              </a:extLst>
            </p:cNvPr>
            <p:cNvCxnSpPr>
              <a:stCxn id="12" idx="6"/>
              <a:endCxn id="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 name="図形グループ 166">
            <a:extLst>
              <a:ext uri="{FF2B5EF4-FFF2-40B4-BE49-F238E27FC236}">
                <a16:creationId xmlns:a16="http://schemas.microsoft.com/office/drawing/2014/main" id="{C983643C-DD39-3047-B109-2F29DC39A8C1}"/>
              </a:ext>
            </a:extLst>
          </p:cNvPr>
          <p:cNvGrpSpPr/>
          <p:nvPr/>
        </p:nvGrpSpPr>
        <p:grpSpPr>
          <a:xfrm>
            <a:off x="710565" y="3462701"/>
            <a:ext cx="317500" cy="157483"/>
            <a:chOff x="6769100" y="1390650"/>
            <a:chExt cx="317500" cy="157483"/>
          </a:xfrm>
        </p:grpSpPr>
        <p:sp>
          <p:nvSpPr>
            <p:cNvPr id="15" name="正方形/長方形 14">
              <a:extLst>
                <a:ext uri="{FF2B5EF4-FFF2-40B4-BE49-F238E27FC236}">
                  <a16:creationId xmlns:a16="http://schemas.microsoft.com/office/drawing/2014/main" id="{DDDE0A51-BA94-9143-BBE7-B0FF2D5B764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円/楕円 15">
              <a:extLst>
                <a:ext uri="{FF2B5EF4-FFF2-40B4-BE49-F238E27FC236}">
                  <a16:creationId xmlns:a16="http://schemas.microsoft.com/office/drawing/2014/main" id="{1BE1393A-BA2C-104D-ACF7-A3DE89783C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7" name="直線コネクタ 16">
              <a:extLst>
                <a:ext uri="{FF2B5EF4-FFF2-40B4-BE49-F238E27FC236}">
                  <a16:creationId xmlns:a16="http://schemas.microsoft.com/office/drawing/2014/main" id="{EE5F9855-156E-0744-B469-82B30B41472F}"/>
                </a:ext>
              </a:extLst>
            </p:cNvPr>
            <p:cNvCxnSpPr>
              <a:stCxn id="16" idx="6"/>
              <a:endCxn id="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 name="図形グループ 174">
            <a:extLst>
              <a:ext uri="{FF2B5EF4-FFF2-40B4-BE49-F238E27FC236}">
                <a16:creationId xmlns:a16="http://schemas.microsoft.com/office/drawing/2014/main" id="{332DEA41-10BD-BA46-8B22-22F05DEF1519}"/>
              </a:ext>
            </a:extLst>
          </p:cNvPr>
          <p:cNvGrpSpPr/>
          <p:nvPr/>
        </p:nvGrpSpPr>
        <p:grpSpPr>
          <a:xfrm>
            <a:off x="710565" y="3638389"/>
            <a:ext cx="317500" cy="157483"/>
            <a:chOff x="6769100" y="1390650"/>
            <a:chExt cx="317500" cy="157483"/>
          </a:xfrm>
        </p:grpSpPr>
        <p:sp>
          <p:nvSpPr>
            <p:cNvPr id="19" name="正方形/長方形 18">
              <a:extLst>
                <a:ext uri="{FF2B5EF4-FFF2-40B4-BE49-F238E27FC236}">
                  <a16:creationId xmlns:a16="http://schemas.microsoft.com/office/drawing/2014/main" id="{7B2996E5-2C1D-0F4C-B7E3-9FB9C2A5F7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円/楕円 19">
              <a:extLst>
                <a:ext uri="{FF2B5EF4-FFF2-40B4-BE49-F238E27FC236}">
                  <a16:creationId xmlns:a16="http://schemas.microsoft.com/office/drawing/2014/main" id="{A5C05E6E-E12B-294D-9B23-52DB43B24E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1" name="直線コネクタ 20">
              <a:extLst>
                <a:ext uri="{FF2B5EF4-FFF2-40B4-BE49-F238E27FC236}">
                  <a16:creationId xmlns:a16="http://schemas.microsoft.com/office/drawing/2014/main" id="{09511E66-BB07-AD4D-8EFA-5F290D3F2683}"/>
                </a:ext>
              </a:extLst>
            </p:cNvPr>
            <p:cNvCxnSpPr>
              <a:stCxn id="20" idx="6"/>
              <a:endCxn id="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 name="図形グループ 178">
            <a:extLst>
              <a:ext uri="{FF2B5EF4-FFF2-40B4-BE49-F238E27FC236}">
                <a16:creationId xmlns:a16="http://schemas.microsoft.com/office/drawing/2014/main" id="{D775CAF4-D0F9-3443-9DFA-66F2074DEB02}"/>
              </a:ext>
            </a:extLst>
          </p:cNvPr>
          <p:cNvGrpSpPr/>
          <p:nvPr/>
        </p:nvGrpSpPr>
        <p:grpSpPr>
          <a:xfrm>
            <a:off x="1075971" y="3087646"/>
            <a:ext cx="317500" cy="157483"/>
            <a:chOff x="6769100" y="1390650"/>
            <a:chExt cx="317500" cy="157483"/>
          </a:xfrm>
        </p:grpSpPr>
        <p:sp>
          <p:nvSpPr>
            <p:cNvPr id="23" name="正方形/長方形 22">
              <a:extLst>
                <a:ext uri="{FF2B5EF4-FFF2-40B4-BE49-F238E27FC236}">
                  <a16:creationId xmlns:a16="http://schemas.microsoft.com/office/drawing/2014/main" id="{CEB8F746-A3C2-7B49-8D9B-700DCB9E584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円/楕円 23">
              <a:extLst>
                <a:ext uri="{FF2B5EF4-FFF2-40B4-BE49-F238E27FC236}">
                  <a16:creationId xmlns:a16="http://schemas.microsoft.com/office/drawing/2014/main" id="{0FC18596-542A-6F48-BEB2-E45EAE69BDC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5" name="直線コネクタ 24">
              <a:extLst>
                <a:ext uri="{FF2B5EF4-FFF2-40B4-BE49-F238E27FC236}">
                  <a16:creationId xmlns:a16="http://schemas.microsoft.com/office/drawing/2014/main" id="{857CB839-A4B2-D84F-B422-512593A38805}"/>
                </a:ext>
              </a:extLst>
            </p:cNvPr>
            <p:cNvCxnSpPr>
              <a:stCxn id="24" idx="6"/>
              <a:endCxn id="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 name="図形グループ 182">
            <a:extLst>
              <a:ext uri="{FF2B5EF4-FFF2-40B4-BE49-F238E27FC236}">
                <a16:creationId xmlns:a16="http://schemas.microsoft.com/office/drawing/2014/main" id="{F7B14BCA-F84E-BA44-A254-A39C1ED1454F}"/>
              </a:ext>
            </a:extLst>
          </p:cNvPr>
          <p:cNvGrpSpPr/>
          <p:nvPr/>
        </p:nvGrpSpPr>
        <p:grpSpPr>
          <a:xfrm>
            <a:off x="1075971" y="3281108"/>
            <a:ext cx="317500" cy="157483"/>
            <a:chOff x="6769100" y="1390650"/>
            <a:chExt cx="317500" cy="157483"/>
          </a:xfrm>
        </p:grpSpPr>
        <p:sp>
          <p:nvSpPr>
            <p:cNvPr id="27" name="正方形/長方形 26">
              <a:extLst>
                <a:ext uri="{FF2B5EF4-FFF2-40B4-BE49-F238E27FC236}">
                  <a16:creationId xmlns:a16="http://schemas.microsoft.com/office/drawing/2014/main" id="{6AD29BDB-FE93-B942-A2C2-62DAA2E6B70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円/楕円 27">
              <a:extLst>
                <a:ext uri="{FF2B5EF4-FFF2-40B4-BE49-F238E27FC236}">
                  <a16:creationId xmlns:a16="http://schemas.microsoft.com/office/drawing/2014/main" id="{69354904-8926-B348-891A-7B2FBD3CB2C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9" name="直線コネクタ 28">
              <a:extLst>
                <a:ext uri="{FF2B5EF4-FFF2-40B4-BE49-F238E27FC236}">
                  <a16:creationId xmlns:a16="http://schemas.microsoft.com/office/drawing/2014/main" id="{F237E145-D88B-BE44-8D71-053E0BD718E3}"/>
                </a:ext>
              </a:extLst>
            </p:cNvPr>
            <p:cNvCxnSpPr>
              <a:stCxn id="28" idx="6"/>
              <a:endCxn id="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 name="図形グループ 186">
            <a:extLst>
              <a:ext uri="{FF2B5EF4-FFF2-40B4-BE49-F238E27FC236}">
                <a16:creationId xmlns:a16="http://schemas.microsoft.com/office/drawing/2014/main" id="{DC1A6E60-9519-AD4F-A323-0155E071DB3D}"/>
              </a:ext>
            </a:extLst>
          </p:cNvPr>
          <p:cNvGrpSpPr/>
          <p:nvPr/>
        </p:nvGrpSpPr>
        <p:grpSpPr>
          <a:xfrm>
            <a:off x="1075971" y="3462701"/>
            <a:ext cx="317500" cy="157483"/>
            <a:chOff x="6769100" y="1390650"/>
            <a:chExt cx="317500" cy="157483"/>
          </a:xfrm>
        </p:grpSpPr>
        <p:sp>
          <p:nvSpPr>
            <p:cNvPr id="31" name="正方形/長方形 30">
              <a:extLst>
                <a:ext uri="{FF2B5EF4-FFF2-40B4-BE49-F238E27FC236}">
                  <a16:creationId xmlns:a16="http://schemas.microsoft.com/office/drawing/2014/main" id="{24939B37-7CE1-A44C-A179-83BB8AB0410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2" name="円/楕円 31">
              <a:extLst>
                <a:ext uri="{FF2B5EF4-FFF2-40B4-BE49-F238E27FC236}">
                  <a16:creationId xmlns:a16="http://schemas.microsoft.com/office/drawing/2014/main" id="{81B078FC-E5F4-C546-AF68-C7C0A39919D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3" name="直線コネクタ 32">
              <a:extLst>
                <a:ext uri="{FF2B5EF4-FFF2-40B4-BE49-F238E27FC236}">
                  <a16:creationId xmlns:a16="http://schemas.microsoft.com/office/drawing/2014/main" id="{FA62CF18-3CBB-F944-8F8B-ED9C62186852}"/>
                </a:ext>
              </a:extLst>
            </p:cNvPr>
            <p:cNvCxnSpPr>
              <a:stCxn id="32" idx="6"/>
              <a:endCxn id="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4" name="図形グループ 194">
            <a:extLst>
              <a:ext uri="{FF2B5EF4-FFF2-40B4-BE49-F238E27FC236}">
                <a16:creationId xmlns:a16="http://schemas.microsoft.com/office/drawing/2014/main" id="{8C3C687A-02CD-9F48-B669-3E8A32F5E308}"/>
              </a:ext>
            </a:extLst>
          </p:cNvPr>
          <p:cNvGrpSpPr/>
          <p:nvPr/>
        </p:nvGrpSpPr>
        <p:grpSpPr>
          <a:xfrm>
            <a:off x="1075971" y="3638389"/>
            <a:ext cx="317500" cy="157483"/>
            <a:chOff x="6769100" y="1390650"/>
            <a:chExt cx="317500" cy="157483"/>
          </a:xfrm>
        </p:grpSpPr>
        <p:sp>
          <p:nvSpPr>
            <p:cNvPr id="35" name="正方形/長方形 34">
              <a:extLst>
                <a:ext uri="{FF2B5EF4-FFF2-40B4-BE49-F238E27FC236}">
                  <a16:creationId xmlns:a16="http://schemas.microsoft.com/office/drawing/2014/main" id="{3246C1D5-AED6-0640-85CC-8A5B8B3558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円/楕円 35">
              <a:extLst>
                <a:ext uri="{FF2B5EF4-FFF2-40B4-BE49-F238E27FC236}">
                  <a16:creationId xmlns:a16="http://schemas.microsoft.com/office/drawing/2014/main" id="{741271E6-848F-0B43-AE68-E9BD057A6A8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7" name="直線コネクタ 36">
              <a:extLst>
                <a:ext uri="{FF2B5EF4-FFF2-40B4-BE49-F238E27FC236}">
                  <a16:creationId xmlns:a16="http://schemas.microsoft.com/office/drawing/2014/main" id="{D5CA9432-7685-034C-ACB6-83404B613B53}"/>
                </a:ext>
              </a:extLst>
            </p:cNvPr>
            <p:cNvCxnSpPr>
              <a:stCxn id="36" idx="6"/>
              <a:endCxn id="3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 name="図形グループ 198">
            <a:extLst>
              <a:ext uri="{FF2B5EF4-FFF2-40B4-BE49-F238E27FC236}">
                <a16:creationId xmlns:a16="http://schemas.microsoft.com/office/drawing/2014/main" id="{57E58869-4ADA-3441-A411-D215777B6CBC}"/>
              </a:ext>
            </a:extLst>
          </p:cNvPr>
          <p:cNvGrpSpPr/>
          <p:nvPr/>
        </p:nvGrpSpPr>
        <p:grpSpPr>
          <a:xfrm>
            <a:off x="1446225" y="3090187"/>
            <a:ext cx="317500" cy="157483"/>
            <a:chOff x="6769100" y="1390650"/>
            <a:chExt cx="317500" cy="157483"/>
          </a:xfrm>
        </p:grpSpPr>
        <p:sp>
          <p:nvSpPr>
            <p:cNvPr id="39" name="正方形/長方形 38">
              <a:extLst>
                <a:ext uri="{FF2B5EF4-FFF2-40B4-BE49-F238E27FC236}">
                  <a16:creationId xmlns:a16="http://schemas.microsoft.com/office/drawing/2014/main" id="{7BDB155A-ADE8-FD4E-B099-A33A299B4D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0" name="円/楕円 39">
              <a:extLst>
                <a:ext uri="{FF2B5EF4-FFF2-40B4-BE49-F238E27FC236}">
                  <a16:creationId xmlns:a16="http://schemas.microsoft.com/office/drawing/2014/main" id="{198857C3-796E-2443-AED6-B980C7584C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コネクタ 40">
              <a:extLst>
                <a:ext uri="{FF2B5EF4-FFF2-40B4-BE49-F238E27FC236}">
                  <a16:creationId xmlns:a16="http://schemas.microsoft.com/office/drawing/2014/main" id="{CDDA0DD8-9921-B84E-93B2-B1784CA05493}"/>
                </a:ext>
              </a:extLst>
            </p:cNvPr>
            <p:cNvCxnSpPr>
              <a:stCxn id="40" idx="6"/>
              <a:endCxn id="3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2" name="図形グループ 202">
            <a:extLst>
              <a:ext uri="{FF2B5EF4-FFF2-40B4-BE49-F238E27FC236}">
                <a16:creationId xmlns:a16="http://schemas.microsoft.com/office/drawing/2014/main" id="{4E822E90-9E2C-B947-8CC1-2C05D070A151}"/>
              </a:ext>
            </a:extLst>
          </p:cNvPr>
          <p:cNvGrpSpPr/>
          <p:nvPr/>
        </p:nvGrpSpPr>
        <p:grpSpPr>
          <a:xfrm>
            <a:off x="1446225" y="3283649"/>
            <a:ext cx="317500" cy="157483"/>
            <a:chOff x="6769100" y="1390650"/>
            <a:chExt cx="317500" cy="157483"/>
          </a:xfrm>
        </p:grpSpPr>
        <p:sp>
          <p:nvSpPr>
            <p:cNvPr id="43" name="正方形/長方形 42">
              <a:extLst>
                <a:ext uri="{FF2B5EF4-FFF2-40B4-BE49-F238E27FC236}">
                  <a16:creationId xmlns:a16="http://schemas.microsoft.com/office/drawing/2014/main" id="{66E2CD96-3924-B84E-AD21-859D0D1E4E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円/楕円 43">
              <a:extLst>
                <a:ext uri="{FF2B5EF4-FFF2-40B4-BE49-F238E27FC236}">
                  <a16:creationId xmlns:a16="http://schemas.microsoft.com/office/drawing/2014/main" id="{17E2DB99-426C-984E-A9BF-26DC544546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5" name="直線コネクタ 44">
              <a:extLst>
                <a:ext uri="{FF2B5EF4-FFF2-40B4-BE49-F238E27FC236}">
                  <a16:creationId xmlns:a16="http://schemas.microsoft.com/office/drawing/2014/main" id="{EB896FF1-4714-B346-A7C8-CBD38DB1CF9D}"/>
                </a:ext>
              </a:extLst>
            </p:cNvPr>
            <p:cNvCxnSpPr>
              <a:stCxn id="44" idx="6"/>
              <a:endCxn id="4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6" name="図形グループ 206">
            <a:extLst>
              <a:ext uri="{FF2B5EF4-FFF2-40B4-BE49-F238E27FC236}">
                <a16:creationId xmlns:a16="http://schemas.microsoft.com/office/drawing/2014/main" id="{A0A969C3-A0CB-524B-884D-CDFEA698CE91}"/>
              </a:ext>
            </a:extLst>
          </p:cNvPr>
          <p:cNvGrpSpPr/>
          <p:nvPr/>
        </p:nvGrpSpPr>
        <p:grpSpPr>
          <a:xfrm>
            <a:off x="1446225" y="3465242"/>
            <a:ext cx="317500" cy="157483"/>
            <a:chOff x="6769100" y="1390650"/>
            <a:chExt cx="317500" cy="157483"/>
          </a:xfrm>
        </p:grpSpPr>
        <p:sp>
          <p:nvSpPr>
            <p:cNvPr id="47" name="正方形/長方形 46">
              <a:extLst>
                <a:ext uri="{FF2B5EF4-FFF2-40B4-BE49-F238E27FC236}">
                  <a16:creationId xmlns:a16="http://schemas.microsoft.com/office/drawing/2014/main" id="{F36150CC-6167-7840-9DAB-545C12F5DEF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8" name="円/楕円 47">
              <a:extLst>
                <a:ext uri="{FF2B5EF4-FFF2-40B4-BE49-F238E27FC236}">
                  <a16:creationId xmlns:a16="http://schemas.microsoft.com/office/drawing/2014/main" id="{76E1DBDC-6EF9-364D-9702-F414E2411A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9" name="直線コネクタ 48">
              <a:extLst>
                <a:ext uri="{FF2B5EF4-FFF2-40B4-BE49-F238E27FC236}">
                  <a16:creationId xmlns:a16="http://schemas.microsoft.com/office/drawing/2014/main" id="{02345948-A711-C643-AED1-A3CC8C2C7FF4}"/>
                </a:ext>
              </a:extLst>
            </p:cNvPr>
            <p:cNvCxnSpPr>
              <a:stCxn id="48" idx="6"/>
              <a:endCxn id="4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214">
            <a:extLst>
              <a:ext uri="{FF2B5EF4-FFF2-40B4-BE49-F238E27FC236}">
                <a16:creationId xmlns:a16="http://schemas.microsoft.com/office/drawing/2014/main" id="{5B31EB5D-AB54-C449-B780-0ED55395BC09}"/>
              </a:ext>
            </a:extLst>
          </p:cNvPr>
          <p:cNvGrpSpPr/>
          <p:nvPr/>
        </p:nvGrpSpPr>
        <p:grpSpPr>
          <a:xfrm>
            <a:off x="1446225" y="3640930"/>
            <a:ext cx="317500" cy="157483"/>
            <a:chOff x="6769100" y="1390650"/>
            <a:chExt cx="317500" cy="157483"/>
          </a:xfrm>
        </p:grpSpPr>
        <p:sp>
          <p:nvSpPr>
            <p:cNvPr id="51" name="正方形/長方形 50">
              <a:extLst>
                <a:ext uri="{FF2B5EF4-FFF2-40B4-BE49-F238E27FC236}">
                  <a16:creationId xmlns:a16="http://schemas.microsoft.com/office/drawing/2014/main" id="{0D6D96AD-4D13-594B-8E8C-31E884E334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2" name="円/楕円 51">
              <a:extLst>
                <a:ext uri="{FF2B5EF4-FFF2-40B4-BE49-F238E27FC236}">
                  <a16:creationId xmlns:a16="http://schemas.microsoft.com/office/drawing/2014/main" id="{5CE10084-A510-0C4A-9C5F-934BF85C77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3" name="直線コネクタ 52">
              <a:extLst>
                <a:ext uri="{FF2B5EF4-FFF2-40B4-BE49-F238E27FC236}">
                  <a16:creationId xmlns:a16="http://schemas.microsoft.com/office/drawing/2014/main" id="{C457B00D-EFC2-694F-ADD6-AD2D90BC44E4}"/>
                </a:ext>
              </a:extLst>
            </p:cNvPr>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4" name="フローチャート: 磁気ディスク 53">
            <a:extLst>
              <a:ext uri="{FF2B5EF4-FFF2-40B4-BE49-F238E27FC236}">
                <a16:creationId xmlns:a16="http://schemas.microsoft.com/office/drawing/2014/main" id="{BFF8D25B-F2A8-764D-982B-85E4876CDDD3}"/>
              </a:ext>
            </a:extLst>
          </p:cNvPr>
          <p:cNvSpPr/>
          <p:nvPr/>
        </p:nvSpPr>
        <p:spPr>
          <a:xfrm>
            <a:off x="1817582"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フローチャート: 磁気ディスク 54">
            <a:extLst>
              <a:ext uri="{FF2B5EF4-FFF2-40B4-BE49-F238E27FC236}">
                <a16:creationId xmlns:a16="http://schemas.microsoft.com/office/drawing/2014/main" id="{FFEE68CE-DD0A-284E-846A-6FF659990D1A}"/>
              </a:ext>
            </a:extLst>
          </p:cNvPr>
          <p:cNvSpPr/>
          <p:nvPr/>
        </p:nvSpPr>
        <p:spPr>
          <a:xfrm>
            <a:off x="1817582"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磁気ディスク 55">
            <a:extLst>
              <a:ext uri="{FF2B5EF4-FFF2-40B4-BE49-F238E27FC236}">
                <a16:creationId xmlns:a16="http://schemas.microsoft.com/office/drawing/2014/main" id="{591CDD11-7A77-1544-9D02-2B42E83A1A57}"/>
              </a:ext>
            </a:extLst>
          </p:cNvPr>
          <p:cNvSpPr/>
          <p:nvPr/>
        </p:nvSpPr>
        <p:spPr>
          <a:xfrm>
            <a:off x="2238441"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磁気ディスク 56">
            <a:extLst>
              <a:ext uri="{FF2B5EF4-FFF2-40B4-BE49-F238E27FC236}">
                <a16:creationId xmlns:a16="http://schemas.microsoft.com/office/drawing/2014/main" id="{1B26B604-C4BE-B846-B722-FD4348660C76}"/>
              </a:ext>
            </a:extLst>
          </p:cNvPr>
          <p:cNvSpPr/>
          <p:nvPr/>
        </p:nvSpPr>
        <p:spPr>
          <a:xfrm>
            <a:off x="2238441"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フローチャート: 磁気ディスク 57">
            <a:extLst>
              <a:ext uri="{FF2B5EF4-FFF2-40B4-BE49-F238E27FC236}">
                <a16:creationId xmlns:a16="http://schemas.microsoft.com/office/drawing/2014/main" id="{95FC7A68-D379-D84B-A67C-AAEF379A4CA7}"/>
              </a:ext>
            </a:extLst>
          </p:cNvPr>
          <p:cNvSpPr/>
          <p:nvPr/>
        </p:nvSpPr>
        <p:spPr>
          <a:xfrm>
            <a:off x="2238441"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フローチャート: 磁気ディスク 58">
            <a:extLst>
              <a:ext uri="{FF2B5EF4-FFF2-40B4-BE49-F238E27FC236}">
                <a16:creationId xmlns:a16="http://schemas.microsoft.com/office/drawing/2014/main" id="{0A13FF69-0FA0-4D4C-ADF3-1E0A81CCFE69}"/>
              </a:ext>
            </a:extLst>
          </p:cNvPr>
          <p:cNvSpPr/>
          <p:nvPr/>
        </p:nvSpPr>
        <p:spPr>
          <a:xfrm>
            <a:off x="2672254" y="3530819"/>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磁気ディスク 59">
            <a:extLst>
              <a:ext uri="{FF2B5EF4-FFF2-40B4-BE49-F238E27FC236}">
                <a16:creationId xmlns:a16="http://schemas.microsoft.com/office/drawing/2014/main" id="{F298D4C9-198F-8E43-85EE-604C8069E9B7}"/>
              </a:ext>
            </a:extLst>
          </p:cNvPr>
          <p:cNvSpPr/>
          <p:nvPr/>
        </p:nvSpPr>
        <p:spPr>
          <a:xfrm>
            <a:off x="2672254" y="3308840"/>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フローチャート: 磁気ディスク 60">
            <a:extLst>
              <a:ext uri="{FF2B5EF4-FFF2-40B4-BE49-F238E27FC236}">
                <a16:creationId xmlns:a16="http://schemas.microsoft.com/office/drawing/2014/main" id="{48F47372-7F49-F140-A901-16EE60D17A5B}"/>
              </a:ext>
            </a:extLst>
          </p:cNvPr>
          <p:cNvSpPr/>
          <p:nvPr/>
        </p:nvSpPr>
        <p:spPr>
          <a:xfrm>
            <a:off x="2672254" y="3085105"/>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磁気ディスク 61">
            <a:extLst>
              <a:ext uri="{FF2B5EF4-FFF2-40B4-BE49-F238E27FC236}">
                <a16:creationId xmlns:a16="http://schemas.microsoft.com/office/drawing/2014/main" id="{2E74CC42-5202-FA48-BBFD-ECA99E4BF3AE}"/>
              </a:ext>
            </a:extLst>
          </p:cNvPr>
          <p:cNvSpPr/>
          <p:nvPr/>
        </p:nvSpPr>
        <p:spPr>
          <a:xfrm>
            <a:off x="1817582"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3" name="図形グループ 158">
            <a:extLst>
              <a:ext uri="{FF2B5EF4-FFF2-40B4-BE49-F238E27FC236}">
                <a16:creationId xmlns:a16="http://schemas.microsoft.com/office/drawing/2014/main" id="{85A82C7D-9C45-044C-8050-2D72C8AEFCC2}"/>
              </a:ext>
            </a:extLst>
          </p:cNvPr>
          <p:cNvGrpSpPr/>
          <p:nvPr/>
        </p:nvGrpSpPr>
        <p:grpSpPr>
          <a:xfrm>
            <a:off x="710565" y="3830163"/>
            <a:ext cx="317500" cy="157483"/>
            <a:chOff x="6769100" y="1390650"/>
            <a:chExt cx="317500" cy="157483"/>
          </a:xfrm>
        </p:grpSpPr>
        <p:sp>
          <p:nvSpPr>
            <p:cNvPr id="64" name="正方形/長方形 63">
              <a:extLst>
                <a:ext uri="{FF2B5EF4-FFF2-40B4-BE49-F238E27FC236}">
                  <a16:creationId xmlns:a16="http://schemas.microsoft.com/office/drawing/2014/main" id="{4D1063C4-6A96-DB44-942F-413C49F184B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円/楕円 64">
              <a:extLst>
                <a:ext uri="{FF2B5EF4-FFF2-40B4-BE49-F238E27FC236}">
                  <a16:creationId xmlns:a16="http://schemas.microsoft.com/office/drawing/2014/main" id="{31181589-51C7-D349-8F23-16902595F89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6" name="直線コネクタ 65">
              <a:extLst>
                <a:ext uri="{FF2B5EF4-FFF2-40B4-BE49-F238E27FC236}">
                  <a16:creationId xmlns:a16="http://schemas.microsoft.com/office/drawing/2014/main" id="{F2C3E18A-D33C-6F4D-8031-0B2D995F237A}"/>
                </a:ext>
              </a:extLst>
            </p:cNvPr>
            <p:cNvCxnSpPr>
              <a:stCxn id="65" idx="6"/>
              <a:endCxn id="6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7" name="図形グループ 162">
            <a:extLst>
              <a:ext uri="{FF2B5EF4-FFF2-40B4-BE49-F238E27FC236}">
                <a16:creationId xmlns:a16="http://schemas.microsoft.com/office/drawing/2014/main" id="{8D56DE56-071D-EB45-8AD5-4907CC4A88A3}"/>
              </a:ext>
            </a:extLst>
          </p:cNvPr>
          <p:cNvGrpSpPr/>
          <p:nvPr/>
        </p:nvGrpSpPr>
        <p:grpSpPr>
          <a:xfrm>
            <a:off x="710565" y="4023625"/>
            <a:ext cx="317500" cy="157483"/>
            <a:chOff x="6769100" y="1390650"/>
            <a:chExt cx="317500" cy="157483"/>
          </a:xfrm>
        </p:grpSpPr>
        <p:sp>
          <p:nvSpPr>
            <p:cNvPr id="68" name="正方形/長方形 67">
              <a:extLst>
                <a:ext uri="{FF2B5EF4-FFF2-40B4-BE49-F238E27FC236}">
                  <a16:creationId xmlns:a16="http://schemas.microsoft.com/office/drawing/2014/main" id="{1767A367-7EED-B44B-8E17-B200F2FC946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円/楕円 68">
              <a:extLst>
                <a:ext uri="{FF2B5EF4-FFF2-40B4-BE49-F238E27FC236}">
                  <a16:creationId xmlns:a16="http://schemas.microsoft.com/office/drawing/2014/main" id="{7823C646-F351-7441-ACF6-A58FBFA3090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0" name="直線コネクタ 69">
              <a:extLst>
                <a:ext uri="{FF2B5EF4-FFF2-40B4-BE49-F238E27FC236}">
                  <a16:creationId xmlns:a16="http://schemas.microsoft.com/office/drawing/2014/main" id="{8B4CBDBB-EC7A-7946-B4F9-1BA8D10D216F}"/>
                </a:ext>
              </a:extLst>
            </p:cNvPr>
            <p:cNvCxnSpPr>
              <a:stCxn id="69" idx="6"/>
              <a:endCxn id="6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1" name="図形グループ 166">
            <a:extLst>
              <a:ext uri="{FF2B5EF4-FFF2-40B4-BE49-F238E27FC236}">
                <a16:creationId xmlns:a16="http://schemas.microsoft.com/office/drawing/2014/main" id="{0F153F07-7061-D14E-860D-7DC7AFAFEB01}"/>
              </a:ext>
            </a:extLst>
          </p:cNvPr>
          <p:cNvGrpSpPr/>
          <p:nvPr/>
        </p:nvGrpSpPr>
        <p:grpSpPr>
          <a:xfrm>
            <a:off x="710565" y="4205218"/>
            <a:ext cx="317500" cy="157483"/>
            <a:chOff x="6769100" y="1390650"/>
            <a:chExt cx="317500" cy="157483"/>
          </a:xfrm>
        </p:grpSpPr>
        <p:sp>
          <p:nvSpPr>
            <p:cNvPr id="72" name="正方形/長方形 71">
              <a:extLst>
                <a:ext uri="{FF2B5EF4-FFF2-40B4-BE49-F238E27FC236}">
                  <a16:creationId xmlns:a16="http://schemas.microsoft.com/office/drawing/2014/main" id="{917256CE-0011-9A4D-B55D-5214AAAF987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円/楕円 72">
              <a:extLst>
                <a:ext uri="{FF2B5EF4-FFF2-40B4-BE49-F238E27FC236}">
                  <a16:creationId xmlns:a16="http://schemas.microsoft.com/office/drawing/2014/main" id="{BF282284-62DE-B048-B3F6-CDCFD1A3267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4" name="直線コネクタ 73">
              <a:extLst>
                <a:ext uri="{FF2B5EF4-FFF2-40B4-BE49-F238E27FC236}">
                  <a16:creationId xmlns:a16="http://schemas.microsoft.com/office/drawing/2014/main" id="{536C0047-19CA-1C4C-8E8B-00A41C4C981A}"/>
                </a:ext>
              </a:extLst>
            </p:cNvPr>
            <p:cNvCxnSpPr>
              <a:stCxn id="73" idx="6"/>
              <a:endCxn id="7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5" name="図形グループ 174">
            <a:extLst>
              <a:ext uri="{FF2B5EF4-FFF2-40B4-BE49-F238E27FC236}">
                <a16:creationId xmlns:a16="http://schemas.microsoft.com/office/drawing/2014/main" id="{889ACF1B-7E92-3E42-827D-5EDFA384A2A1}"/>
              </a:ext>
            </a:extLst>
          </p:cNvPr>
          <p:cNvGrpSpPr/>
          <p:nvPr/>
        </p:nvGrpSpPr>
        <p:grpSpPr>
          <a:xfrm>
            <a:off x="710565" y="4380906"/>
            <a:ext cx="317500" cy="157483"/>
            <a:chOff x="6769100" y="1390650"/>
            <a:chExt cx="317500" cy="157483"/>
          </a:xfrm>
        </p:grpSpPr>
        <p:sp>
          <p:nvSpPr>
            <p:cNvPr id="76" name="正方形/長方形 75">
              <a:extLst>
                <a:ext uri="{FF2B5EF4-FFF2-40B4-BE49-F238E27FC236}">
                  <a16:creationId xmlns:a16="http://schemas.microsoft.com/office/drawing/2014/main" id="{EBD13C2C-2FB7-7643-AD0A-6624781A33D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円/楕円 76">
              <a:extLst>
                <a:ext uri="{FF2B5EF4-FFF2-40B4-BE49-F238E27FC236}">
                  <a16:creationId xmlns:a16="http://schemas.microsoft.com/office/drawing/2014/main" id="{DEFA815D-E9A8-B04A-B459-DF8806B0AE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8" name="直線コネクタ 77">
              <a:extLst>
                <a:ext uri="{FF2B5EF4-FFF2-40B4-BE49-F238E27FC236}">
                  <a16:creationId xmlns:a16="http://schemas.microsoft.com/office/drawing/2014/main" id="{22BDDCA8-2EC9-E54D-ABF6-B1DB3D30D575}"/>
                </a:ext>
              </a:extLst>
            </p:cNvPr>
            <p:cNvCxnSpPr>
              <a:stCxn id="77" idx="6"/>
              <a:endCxn id="7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9" name="図形グループ 178">
            <a:extLst>
              <a:ext uri="{FF2B5EF4-FFF2-40B4-BE49-F238E27FC236}">
                <a16:creationId xmlns:a16="http://schemas.microsoft.com/office/drawing/2014/main" id="{864A05C2-555C-3042-8555-5CA0263E213F}"/>
              </a:ext>
            </a:extLst>
          </p:cNvPr>
          <p:cNvGrpSpPr/>
          <p:nvPr/>
        </p:nvGrpSpPr>
        <p:grpSpPr>
          <a:xfrm>
            <a:off x="1075971" y="3830163"/>
            <a:ext cx="317500" cy="157483"/>
            <a:chOff x="6769100" y="1390650"/>
            <a:chExt cx="317500" cy="157483"/>
          </a:xfrm>
        </p:grpSpPr>
        <p:sp>
          <p:nvSpPr>
            <p:cNvPr id="80" name="正方形/長方形 79">
              <a:extLst>
                <a:ext uri="{FF2B5EF4-FFF2-40B4-BE49-F238E27FC236}">
                  <a16:creationId xmlns:a16="http://schemas.microsoft.com/office/drawing/2014/main" id="{8C8A551C-6D0A-0E49-A43F-C581ECC05B2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1" name="円/楕円 80">
              <a:extLst>
                <a:ext uri="{FF2B5EF4-FFF2-40B4-BE49-F238E27FC236}">
                  <a16:creationId xmlns:a16="http://schemas.microsoft.com/office/drawing/2014/main" id="{19206ED7-B99B-1541-9999-939FD6E3AC7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2" name="直線コネクタ 81">
              <a:extLst>
                <a:ext uri="{FF2B5EF4-FFF2-40B4-BE49-F238E27FC236}">
                  <a16:creationId xmlns:a16="http://schemas.microsoft.com/office/drawing/2014/main" id="{0347D66F-D3F4-6A4F-B00B-FCF2939628DD}"/>
                </a:ext>
              </a:extLst>
            </p:cNvPr>
            <p:cNvCxnSpPr>
              <a:stCxn id="81" idx="6"/>
              <a:endCxn id="8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3" name="図形グループ 182">
            <a:extLst>
              <a:ext uri="{FF2B5EF4-FFF2-40B4-BE49-F238E27FC236}">
                <a16:creationId xmlns:a16="http://schemas.microsoft.com/office/drawing/2014/main" id="{E1232D8A-2194-FD4D-B25E-FB7A107C10AD}"/>
              </a:ext>
            </a:extLst>
          </p:cNvPr>
          <p:cNvGrpSpPr/>
          <p:nvPr/>
        </p:nvGrpSpPr>
        <p:grpSpPr>
          <a:xfrm>
            <a:off x="1075971" y="4023625"/>
            <a:ext cx="317500" cy="157483"/>
            <a:chOff x="6769100" y="1390650"/>
            <a:chExt cx="317500" cy="157483"/>
          </a:xfrm>
        </p:grpSpPr>
        <p:sp>
          <p:nvSpPr>
            <p:cNvPr id="84" name="正方形/長方形 83">
              <a:extLst>
                <a:ext uri="{FF2B5EF4-FFF2-40B4-BE49-F238E27FC236}">
                  <a16:creationId xmlns:a16="http://schemas.microsoft.com/office/drawing/2014/main" id="{7F466823-AF78-FE4F-9576-28400633877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5" name="円/楕円 84">
              <a:extLst>
                <a:ext uri="{FF2B5EF4-FFF2-40B4-BE49-F238E27FC236}">
                  <a16:creationId xmlns:a16="http://schemas.microsoft.com/office/drawing/2014/main" id="{64083CC0-2F5F-A740-9F7E-4EEA8B73B0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6" name="直線コネクタ 85">
              <a:extLst>
                <a:ext uri="{FF2B5EF4-FFF2-40B4-BE49-F238E27FC236}">
                  <a16:creationId xmlns:a16="http://schemas.microsoft.com/office/drawing/2014/main" id="{EBEDABA2-EA70-394B-82B6-8250EE9F2CFE}"/>
                </a:ext>
              </a:extLst>
            </p:cNvPr>
            <p:cNvCxnSpPr>
              <a:stCxn id="85" idx="6"/>
              <a:endCxn id="8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7" name="図形グループ 186">
            <a:extLst>
              <a:ext uri="{FF2B5EF4-FFF2-40B4-BE49-F238E27FC236}">
                <a16:creationId xmlns:a16="http://schemas.microsoft.com/office/drawing/2014/main" id="{13525F4A-D0C8-1D4E-8E1D-7EF1DD077157}"/>
              </a:ext>
            </a:extLst>
          </p:cNvPr>
          <p:cNvGrpSpPr/>
          <p:nvPr/>
        </p:nvGrpSpPr>
        <p:grpSpPr>
          <a:xfrm>
            <a:off x="1075971" y="4205218"/>
            <a:ext cx="317500" cy="157483"/>
            <a:chOff x="6769100" y="1390650"/>
            <a:chExt cx="317500" cy="157483"/>
          </a:xfrm>
        </p:grpSpPr>
        <p:sp>
          <p:nvSpPr>
            <p:cNvPr id="88" name="正方形/長方形 87">
              <a:extLst>
                <a:ext uri="{FF2B5EF4-FFF2-40B4-BE49-F238E27FC236}">
                  <a16:creationId xmlns:a16="http://schemas.microsoft.com/office/drawing/2014/main" id="{0D4EFA12-3CD8-4148-84BB-3ADDF2864D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9" name="円/楕円 88">
              <a:extLst>
                <a:ext uri="{FF2B5EF4-FFF2-40B4-BE49-F238E27FC236}">
                  <a16:creationId xmlns:a16="http://schemas.microsoft.com/office/drawing/2014/main" id="{1EEF9FA5-6269-5B47-AECB-31B6A23BE03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0" name="直線コネクタ 89">
              <a:extLst>
                <a:ext uri="{FF2B5EF4-FFF2-40B4-BE49-F238E27FC236}">
                  <a16:creationId xmlns:a16="http://schemas.microsoft.com/office/drawing/2014/main" id="{AEE95726-160A-2549-BAE2-90F2D3FE957D}"/>
                </a:ext>
              </a:extLst>
            </p:cNvPr>
            <p:cNvCxnSpPr>
              <a:stCxn id="89" idx="6"/>
              <a:endCxn id="8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1" name="図形グループ 194">
            <a:extLst>
              <a:ext uri="{FF2B5EF4-FFF2-40B4-BE49-F238E27FC236}">
                <a16:creationId xmlns:a16="http://schemas.microsoft.com/office/drawing/2014/main" id="{C237546B-B3F9-9B44-AB39-FFE5FEC5E790}"/>
              </a:ext>
            </a:extLst>
          </p:cNvPr>
          <p:cNvGrpSpPr/>
          <p:nvPr/>
        </p:nvGrpSpPr>
        <p:grpSpPr>
          <a:xfrm>
            <a:off x="1075971" y="4380906"/>
            <a:ext cx="317500" cy="157483"/>
            <a:chOff x="6769100" y="1390650"/>
            <a:chExt cx="317500" cy="157483"/>
          </a:xfrm>
        </p:grpSpPr>
        <p:sp>
          <p:nvSpPr>
            <p:cNvPr id="92" name="正方形/長方形 91">
              <a:extLst>
                <a:ext uri="{FF2B5EF4-FFF2-40B4-BE49-F238E27FC236}">
                  <a16:creationId xmlns:a16="http://schemas.microsoft.com/office/drawing/2014/main" id="{2EECF076-D61D-0B40-A401-08DDDF0D07E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3" name="円/楕円 92">
              <a:extLst>
                <a:ext uri="{FF2B5EF4-FFF2-40B4-BE49-F238E27FC236}">
                  <a16:creationId xmlns:a16="http://schemas.microsoft.com/office/drawing/2014/main" id="{2965C6CE-4930-F049-9505-7880295A872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4" name="直線コネクタ 93">
              <a:extLst>
                <a:ext uri="{FF2B5EF4-FFF2-40B4-BE49-F238E27FC236}">
                  <a16:creationId xmlns:a16="http://schemas.microsoft.com/office/drawing/2014/main" id="{E3A8588E-BAC7-8546-9F0B-224683EC05E0}"/>
                </a:ext>
              </a:extLst>
            </p:cNvPr>
            <p:cNvCxnSpPr>
              <a:stCxn id="93" idx="6"/>
              <a:endCxn id="9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5" name="図形グループ 198">
            <a:extLst>
              <a:ext uri="{FF2B5EF4-FFF2-40B4-BE49-F238E27FC236}">
                <a16:creationId xmlns:a16="http://schemas.microsoft.com/office/drawing/2014/main" id="{42EFF2C1-6791-C04E-977E-EB242D43DC66}"/>
              </a:ext>
            </a:extLst>
          </p:cNvPr>
          <p:cNvGrpSpPr/>
          <p:nvPr/>
        </p:nvGrpSpPr>
        <p:grpSpPr>
          <a:xfrm>
            <a:off x="1446225" y="3832704"/>
            <a:ext cx="317500" cy="157483"/>
            <a:chOff x="6769100" y="1390650"/>
            <a:chExt cx="317500" cy="157483"/>
          </a:xfrm>
        </p:grpSpPr>
        <p:sp>
          <p:nvSpPr>
            <p:cNvPr id="96" name="正方形/長方形 95">
              <a:extLst>
                <a:ext uri="{FF2B5EF4-FFF2-40B4-BE49-F238E27FC236}">
                  <a16:creationId xmlns:a16="http://schemas.microsoft.com/office/drawing/2014/main" id="{CC639731-97AA-0B4D-BCFA-1037182FB0B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7" name="円/楕円 96">
              <a:extLst>
                <a:ext uri="{FF2B5EF4-FFF2-40B4-BE49-F238E27FC236}">
                  <a16:creationId xmlns:a16="http://schemas.microsoft.com/office/drawing/2014/main" id="{B941C2C6-7BDA-4748-8409-502F9ADCA9F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8" name="直線コネクタ 97">
              <a:extLst>
                <a:ext uri="{FF2B5EF4-FFF2-40B4-BE49-F238E27FC236}">
                  <a16:creationId xmlns:a16="http://schemas.microsoft.com/office/drawing/2014/main" id="{2914BB74-A82F-5442-929C-A56429FB586F}"/>
                </a:ext>
              </a:extLst>
            </p:cNvPr>
            <p:cNvCxnSpPr>
              <a:stCxn id="97" idx="6"/>
              <a:endCxn id="9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9" name="図形グループ 202">
            <a:extLst>
              <a:ext uri="{FF2B5EF4-FFF2-40B4-BE49-F238E27FC236}">
                <a16:creationId xmlns:a16="http://schemas.microsoft.com/office/drawing/2014/main" id="{649168D5-59AD-EF46-81D6-3D3CE340D65E}"/>
              </a:ext>
            </a:extLst>
          </p:cNvPr>
          <p:cNvGrpSpPr/>
          <p:nvPr/>
        </p:nvGrpSpPr>
        <p:grpSpPr>
          <a:xfrm>
            <a:off x="1446225" y="4026166"/>
            <a:ext cx="317500" cy="157483"/>
            <a:chOff x="6769100" y="1390650"/>
            <a:chExt cx="317500" cy="157483"/>
          </a:xfrm>
        </p:grpSpPr>
        <p:sp>
          <p:nvSpPr>
            <p:cNvPr id="100" name="正方形/長方形 99">
              <a:extLst>
                <a:ext uri="{FF2B5EF4-FFF2-40B4-BE49-F238E27FC236}">
                  <a16:creationId xmlns:a16="http://schemas.microsoft.com/office/drawing/2014/main" id="{DD26D4AE-86B2-494D-AE3D-68203E773A0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1" name="円/楕円 100">
              <a:extLst>
                <a:ext uri="{FF2B5EF4-FFF2-40B4-BE49-F238E27FC236}">
                  <a16:creationId xmlns:a16="http://schemas.microsoft.com/office/drawing/2014/main" id="{A1C4A56D-8E66-3A42-B13C-0824DF6A364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2" name="直線コネクタ 101">
              <a:extLst>
                <a:ext uri="{FF2B5EF4-FFF2-40B4-BE49-F238E27FC236}">
                  <a16:creationId xmlns:a16="http://schemas.microsoft.com/office/drawing/2014/main" id="{0FF3B46C-172A-4E40-877A-8E1F7DA07842}"/>
                </a:ext>
              </a:extLst>
            </p:cNvPr>
            <p:cNvCxnSpPr>
              <a:stCxn id="101" idx="6"/>
              <a:endCxn id="10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3" name="図形グループ 206">
            <a:extLst>
              <a:ext uri="{FF2B5EF4-FFF2-40B4-BE49-F238E27FC236}">
                <a16:creationId xmlns:a16="http://schemas.microsoft.com/office/drawing/2014/main" id="{FB632EA6-EB7F-A645-86C7-DB733A3F5F7B}"/>
              </a:ext>
            </a:extLst>
          </p:cNvPr>
          <p:cNvGrpSpPr/>
          <p:nvPr/>
        </p:nvGrpSpPr>
        <p:grpSpPr>
          <a:xfrm>
            <a:off x="1446225" y="4207759"/>
            <a:ext cx="317500" cy="157483"/>
            <a:chOff x="6769100" y="1390650"/>
            <a:chExt cx="317500" cy="157483"/>
          </a:xfrm>
        </p:grpSpPr>
        <p:sp>
          <p:nvSpPr>
            <p:cNvPr id="104" name="正方形/長方形 103">
              <a:extLst>
                <a:ext uri="{FF2B5EF4-FFF2-40B4-BE49-F238E27FC236}">
                  <a16:creationId xmlns:a16="http://schemas.microsoft.com/office/drawing/2014/main" id="{D635F814-34CF-4145-8A24-B69C0669E02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5" name="円/楕円 104">
              <a:extLst>
                <a:ext uri="{FF2B5EF4-FFF2-40B4-BE49-F238E27FC236}">
                  <a16:creationId xmlns:a16="http://schemas.microsoft.com/office/drawing/2014/main" id="{0B018A9C-6E84-E741-AA95-6C6C6A12F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6" name="直線コネクタ 105">
              <a:extLst>
                <a:ext uri="{FF2B5EF4-FFF2-40B4-BE49-F238E27FC236}">
                  <a16:creationId xmlns:a16="http://schemas.microsoft.com/office/drawing/2014/main" id="{D8A0C6DC-5E85-B448-A8CA-47C70ABA26BD}"/>
                </a:ext>
              </a:extLst>
            </p:cNvPr>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214">
            <a:extLst>
              <a:ext uri="{FF2B5EF4-FFF2-40B4-BE49-F238E27FC236}">
                <a16:creationId xmlns:a16="http://schemas.microsoft.com/office/drawing/2014/main" id="{B79325B5-E1E6-1942-9D46-9CFF0AD727EC}"/>
              </a:ext>
            </a:extLst>
          </p:cNvPr>
          <p:cNvGrpSpPr/>
          <p:nvPr/>
        </p:nvGrpSpPr>
        <p:grpSpPr>
          <a:xfrm>
            <a:off x="1446225" y="4383447"/>
            <a:ext cx="317500" cy="157483"/>
            <a:chOff x="6769100" y="1390650"/>
            <a:chExt cx="317500" cy="157483"/>
          </a:xfrm>
        </p:grpSpPr>
        <p:sp>
          <p:nvSpPr>
            <p:cNvPr id="108" name="正方形/長方形 107">
              <a:extLst>
                <a:ext uri="{FF2B5EF4-FFF2-40B4-BE49-F238E27FC236}">
                  <a16:creationId xmlns:a16="http://schemas.microsoft.com/office/drawing/2014/main" id="{876F2E2E-692F-7341-A004-36CCFF8C1B4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9" name="円/楕円 108">
              <a:extLst>
                <a:ext uri="{FF2B5EF4-FFF2-40B4-BE49-F238E27FC236}">
                  <a16:creationId xmlns:a16="http://schemas.microsoft.com/office/drawing/2014/main" id="{54CF237D-4DAC-C349-97EF-C9C9CB33ED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0" name="直線コネクタ 109">
              <a:extLst>
                <a:ext uri="{FF2B5EF4-FFF2-40B4-BE49-F238E27FC236}">
                  <a16:creationId xmlns:a16="http://schemas.microsoft.com/office/drawing/2014/main" id="{5F365C9D-EF75-5B4B-A302-60687BA7DB31}"/>
                </a:ext>
              </a:extLst>
            </p:cNvPr>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a:extLst>
              <a:ext uri="{FF2B5EF4-FFF2-40B4-BE49-F238E27FC236}">
                <a16:creationId xmlns:a16="http://schemas.microsoft.com/office/drawing/2014/main" id="{8743FC6B-B4A7-8E4D-B1EB-20042BD12DDC}"/>
              </a:ext>
            </a:extLst>
          </p:cNvPr>
          <p:cNvSpPr/>
          <p:nvPr/>
        </p:nvSpPr>
        <p:spPr>
          <a:xfrm>
            <a:off x="1817582"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フローチャート: 磁気ディスク 111">
            <a:extLst>
              <a:ext uri="{FF2B5EF4-FFF2-40B4-BE49-F238E27FC236}">
                <a16:creationId xmlns:a16="http://schemas.microsoft.com/office/drawing/2014/main" id="{BE023356-42BB-F247-B85C-253DD788919A}"/>
              </a:ext>
            </a:extLst>
          </p:cNvPr>
          <p:cNvSpPr/>
          <p:nvPr/>
        </p:nvSpPr>
        <p:spPr>
          <a:xfrm>
            <a:off x="1817582"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3" name="フローチャート: 磁気ディスク 112">
            <a:extLst>
              <a:ext uri="{FF2B5EF4-FFF2-40B4-BE49-F238E27FC236}">
                <a16:creationId xmlns:a16="http://schemas.microsoft.com/office/drawing/2014/main" id="{7ADA644F-0884-B84D-8157-59550C7E1796}"/>
              </a:ext>
            </a:extLst>
          </p:cNvPr>
          <p:cNvSpPr/>
          <p:nvPr/>
        </p:nvSpPr>
        <p:spPr>
          <a:xfrm>
            <a:off x="2238441"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4" name="フローチャート: 磁気ディスク 113">
            <a:extLst>
              <a:ext uri="{FF2B5EF4-FFF2-40B4-BE49-F238E27FC236}">
                <a16:creationId xmlns:a16="http://schemas.microsoft.com/office/drawing/2014/main" id="{CAB73746-7582-974F-82FB-CC92544453E0}"/>
              </a:ext>
            </a:extLst>
          </p:cNvPr>
          <p:cNvSpPr/>
          <p:nvPr/>
        </p:nvSpPr>
        <p:spPr>
          <a:xfrm>
            <a:off x="2238441"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5" name="フローチャート: 磁気ディスク 114">
            <a:extLst>
              <a:ext uri="{FF2B5EF4-FFF2-40B4-BE49-F238E27FC236}">
                <a16:creationId xmlns:a16="http://schemas.microsoft.com/office/drawing/2014/main" id="{DF6B71D8-03E0-2242-B80D-0A44BD7F0049}"/>
              </a:ext>
            </a:extLst>
          </p:cNvPr>
          <p:cNvSpPr/>
          <p:nvPr/>
        </p:nvSpPr>
        <p:spPr>
          <a:xfrm>
            <a:off x="2238441"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6" name="フローチャート: 磁気ディスク 115">
            <a:extLst>
              <a:ext uri="{FF2B5EF4-FFF2-40B4-BE49-F238E27FC236}">
                <a16:creationId xmlns:a16="http://schemas.microsoft.com/office/drawing/2014/main" id="{5AF3E30C-C134-8D44-80C7-B71196819462}"/>
              </a:ext>
            </a:extLst>
          </p:cNvPr>
          <p:cNvSpPr/>
          <p:nvPr/>
        </p:nvSpPr>
        <p:spPr>
          <a:xfrm>
            <a:off x="2672254" y="4273336"/>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フローチャート: 磁気ディスク 116">
            <a:extLst>
              <a:ext uri="{FF2B5EF4-FFF2-40B4-BE49-F238E27FC236}">
                <a16:creationId xmlns:a16="http://schemas.microsoft.com/office/drawing/2014/main" id="{F0BE52BE-EF65-FD41-8D2B-10EDB8F0AA49}"/>
              </a:ext>
            </a:extLst>
          </p:cNvPr>
          <p:cNvSpPr/>
          <p:nvPr/>
        </p:nvSpPr>
        <p:spPr>
          <a:xfrm>
            <a:off x="2672254" y="40513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8" name="フローチャート: 磁気ディスク 117">
            <a:extLst>
              <a:ext uri="{FF2B5EF4-FFF2-40B4-BE49-F238E27FC236}">
                <a16:creationId xmlns:a16="http://schemas.microsoft.com/office/drawing/2014/main" id="{EDF1EEB8-1F48-3D41-B524-448A1266CB2E}"/>
              </a:ext>
            </a:extLst>
          </p:cNvPr>
          <p:cNvSpPr/>
          <p:nvPr/>
        </p:nvSpPr>
        <p:spPr>
          <a:xfrm>
            <a:off x="2672254" y="382762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9" name="フローチャート: 磁気ディスク 118">
            <a:extLst>
              <a:ext uri="{FF2B5EF4-FFF2-40B4-BE49-F238E27FC236}">
                <a16:creationId xmlns:a16="http://schemas.microsoft.com/office/drawing/2014/main" id="{345B5D40-324D-9D44-9E60-E3671C1EABC2}"/>
              </a:ext>
            </a:extLst>
          </p:cNvPr>
          <p:cNvSpPr/>
          <p:nvPr/>
        </p:nvSpPr>
        <p:spPr>
          <a:xfrm>
            <a:off x="1817582"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20" name="図形グループ 158">
            <a:extLst>
              <a:ext uri="{FF2B5EF4-FFF2-40B4-BE49-F238E27FC236}">
                <a16:creationId xmlns:a16="http://schemas.microsoft.com/office/drawing/2014/main" id="{2A09D35C-28E1-0E4E-8DD2-887A6D33E55F}"/>
              </a:ext>
            </a:extLst>
          </p:cNvPr>
          <p:cNvGrpSpPr/>
          <p:nvPr/>
        </p:nvGrpSpPr>
        <p:grpSpPr>
          <a:xfrm>
            <a:off x="710565" y="4576698"/>
            <a:ext cx="317500" cy="157483"/>
            <a:chOff x="6769100" y="1390650"/>
            <a:chExt cx="317500" cy="157483"/>
          </a:xfrm>
        </p:grpSpPr>
        <p:sp>
          <p:nvSpPr>
            <p:cNvPr id="121" name="正方形/長方形 120">
              <a:extLst>
                <a:ext uri="{FF2B5EF4-FFF2-40B4-BE49-F238E27FC236}">
                  <a16:creationId xmlns:a16="http://schemas.microsoft.com/office/drawing/2014/main" id="{E2A889FB-1DCB-AC4D-AB5B-F65AA1102E3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円/楕円 121">
              <a:extLst>
                <a:ext uri="{FF2B5EF4-FFF2-40B4-BE49-F238E27FC236}">
                  <a16:creationId xmlns:a16="http://schemas.microsoft.com/office/drawing/2014/main" id="{100CB3B3-052E-624A-B96D-C4553D74E2A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3" name="直線コネクタ 122">
              <a:extLst>
                <a:ext uri="{FF2B5EF4-FFF2-40B4-BE49-F238E27FC236}">
                  <a16:creationId xmlns:a16="http://schemas.microsoft.com/office/drawing/2014/main" id="{7AC954A1-AFEF-344F-8F9C-5BAEAF70597A}"/>
                </a:ext>
              </a:extLst>
            </p:cNvPr>
            <p:cNvCxnSpPr>
              <a:stCxn id="122" idx="6"/>
              <a:endCxn id="12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4" name="図形グループ 162">
            <a:extLst>
              <a:ext uri="{FF2B5EF4-FFF2-40B4-BE49-F238E27FC236}">
                <a16:creationId xmlns:a16="http://schemas.microsoft.com/office/drawing/2014/main" id="{27387C46-1B41-6845-99C2-4D5EE1B958CF}"/>
              </a:ext>
            </a:extLst>
          </p:cNvPr>
          <p:cNvGrpSpPr/>
          <p:nvPr/>
        </p:nvGrpSpPr>
        <p:grpSpPr>
          <a:xfrm>
            <a:off x="710565" y="4770160"/>
            <a:ext cx="317500" cy="157483"/>
            <a:chOff x="6769100" y="1390650"/>
            <a:chExt cx="317500" cy="157483"/>
          </a:xfrm>
        </p:grpSpPr>
        <p:sp>
          <p:nvSpPr>
            <p:cNvPr id="125" name="正方形/長方形 124">
              <a:extLst>
                <a:ext uri="{FF2B5EF4-FFF2-40B4-BE49-F238E27FC236}">
                  <a16:creationId xmlns:a16="http://schemas.microsoft.com/office/drawing/2014/main" id="{A8444608-566D-264E-BC57-CCC444DF1B9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6" name="円/楕円 125">
              <a:extLst>
                <a:ext uri="{FF2B5EF4-FFF2-40B4-BE49-F238E27FC236}">
                  <a16:creationId xmlns:a16="http://schemas.microsoft.com/office/drawing/2014/main" id="{45D5B955-CA00-0843-BB10-A0550F9E936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7" name="直線コネクタ 126">
              <a:extLst>
                <a:ext uri="{FF2B5EF4-FFF2-40B4-BE49-F238E27FC236}">
                  <a16:creationId xmlns:a16="http://schemas.microsoft.com/office/drawing/2014/main" id="{8E25935F-0579-6243-A53A-0A7496418883}"/>
                </a:ext>
              </a:extLst>
            </p:cNvPr>
            <p:cNvCxnSpPr>
              <a:stCxn id="126" idx="6"/>
              <a:endCxn id="12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8" name="図形グループ 166">
            <a:extLst>
              <a:ext uri="{FF2B5EF4-FFF2-40B4-BE49-F238E27FC236}">
                <a16:creationId xmlns:a16="http://schemas.microsoft.com/office/drawing/2014/main" id="{9598E556-A7D5-004D-8D96-750AB81892D3}"/>
              </a:ext>
            </a:extLst>
          </p:cNvPr>
          <p:cNvGrpSpPr/>
          <p:nvPr/>
        </p:nvGrpSpPr>
        <p:grpSpPr>
          <a:xfrm>
            <a:off x="710565" y="4951753"/>
            <a:ext cx="317500" cy="157483"/>
            <a:chOff x="6769100" y="1390650"/>
            <a:chExt cx="317500" cy="157483"/>
          </a:xfrm>
        </p:grpSpPr>
        <p:sp>
          <p:nvSpPr>
            <p:cNvPr id="129" name="正方形/長方形 128">
              <a:extLst>
                <a:ext uri="{FF2B5EF4-FFF2-40B4-BE49-F238E27FC236}">
                  <a16:creationId xmlns:a16="http://schemas.microsoft.com/office/drawing/2014/main" id="{DBF51BB9-4B37-5C40-BF91-2C1F46EC404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円/楕円 129">
              <a:extLst>
                <a:ext uri="{FF2B5EF4-FFF2-40B4-BE49-F238E27FC236}">
                  <a16:creationId xmlns:a16="http://schemas.microsoft.com/office/drawing/2014/main" id="{A8443BA0-63D3-E741-BFD0-267CF78BA2A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1" name="直線コネクタ 130">
              <a:extLst>
                <a:ext uri="{FF2B5EF4-FFF2-40B4-BE49-F238E27FC236}">
                  <a16:creationId xmlns:a16="http://schemas.microsoft.com/office/drawing/2014/main" id="{1F61BC5C-ADAA-6843-821D-B32099159DF6}"/>
                </a:ext>
              </a:extLst>
            </p:cNvPr>
            <p:cNvCxnSpPr>
              <a:stCxn id="130" idx="6"/>
              <a:endCxn id="12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2" name="図形グループ 174">
            <a:extLst>
              <a:ext uri="{FF2B5EF4-FFF2-40B4-BE49-F238E27FC236}">
                <a16:creationId xmlns:a16="http://schemas.microsoft.com/office/drawing/2014/main" id="{3F115C99-C4F3-0245-9C3D-91D462AA47C1}"/>
              </a:ext>
            </a:extLst>
          </p:cNvPr>
          <p:cNvGrpSpPr/>
          <p:nvPr/>
        </p:nvGrpSpPr>
        <p:grpSpPr>
          <a:xfrm>
            <a:off x="710565" y="5127441"/>
            <a:ext cx="317500" cy="157483"/>
            <a:chOff x="6769100" y="1390650"/>
            <a:chExt cx="317500" cy="157483"/>
          </a:xfrm>
        </p:grpSpPr>
        <p:sp>
          <p:nvSpPr>
            <p:cNvPr id="133" name="正方形/長方形 132">
              <a:extLst>
                <a:ext uri="{FF2B5EF4-FFF2-40B4-BE49-F238E27FC236}">
                  <a16:creationId xmlns:a16="http://schemas.microsoft.com/office/drawing/2014/main" id="{39FCA549-5C8F-E646-BC2E-490287BB357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4" name="円/楕円 133">
              <a:extLst>
                <a:ext uri="{FF2B5EF4-FFF2-40B4-BE49-F238E27FC236}">
                  <a16:creationId xmlns:a16="http://schemas.microsoft.com/office/drawing/2014/main" id="{414EEE16-045F-0941-8061-FC7C30E823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5" name="直線コネクタ 134">
              <a:extLst>
                <a:ext uri="{FF2B5EF4-FFF2-40B4-BE49-F238E27FC236}">
                  <a16:creationId xmlns:a16="http://schemas.microsoft.com/office/drawing/2014/main" id="{C3A57C1B-F8C9-834F-BF2C-38F5A85BDF9C}"/>
                </a:ext>
              </a:extLst>
            </p:cNvPr>
            <p:cNvCxnSpPr>
              <a:stCxn id="134" idx="6"/>
              <a:endCxn id="13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6" name="図形グループ 178">
            <a:extLst>
              <a:ext uri="{FF2B5EF4-FFF2-40B4-BE49-F238E27FC236}">
                <a16:creationId xmlns:a16="http://schemas.microsoft.com/office/drawing/2014/main" id="{71382982-F664-154C-891A-75A4678A9BAA}"/>
              </a:ext>
            </a:extLst>
          </p:cNvPr>
          <p:cNvGrpSpPr/>
          <p:nvPr/>
        </p:nvGrpSpPr>
        <p:grpSpPr>
          <a:xfrm>
            <a:off x="1075971" y="4576698"/>
            <a:ext cx="317500" cy="157483"/>
            <a:chOff x="6769100" y="1390650"/>
            <a:chExt cx="317500" cy="157483"/>
          </a:xfrm>
        </p:grpSpPr>
        <p:sp>
          <p:nvSpPr>
            <p:cNvPr id="137" name="正方形/長方形 136">
              <a:extLst>
                <a:ext uri="{FF2B5EF4-FFF2-40B4-BE49-F238E27FC236}">
                  <a16:creationId xmlns:a16="http://schemas.microsoft.com/office/drawing/2014/main" id="{67B475DE-4332-4B4E-93A1-ADF31D3B27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8" name="円/楕円 137">
              <a:extLst>
                <a:ext uri="{FF2B5EF4-FFF2-40B4-BE49-F238E27FC236}">
                  <a16:creationId xmlns:a16="http://schemas.microsoft.com/office/drawing/2014/main" id="{722C1833-FA3E-D34F-9F7A-F24EBC32AB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9" name="直線コネクタ 138">
              <a:extLst>
                <a:ext uri="{FF2B5EF4-FFF2-40B4-BE49-F238E27FC236}">
                  <a16:creationId xmlns:a16="http://schemas.microsoft.com/office/drawing/2014/main" id="{FB5FA2DE-6C12-E143-8F0D-B5A7073698DF}"/>
                </a:ext>
              </a:extLst>
            </p:cNvPr>
            <p:cNvCxnSpPr>
              <a:stCxn id="138" idx="6"/>
              <a:endCxn id="13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0" name="図形グループ 182">
            <a:extLst>
              <a:ext uri="{FF2B5EF4-FFF2-40B4-BE49-F238E27FC236}">
                <a16:creationId xmlns:a16="http://schemas.microsoft.com/office/drawing/2014/main" id="{8BC7FA32-C285-F145-8413-978842A48C29}"/>
              </a:ext>
            </a:extLst>
          </p:cNvPr>
          <p:cNvGrpSpPr/>
          <p:nvPr/>
        </p:nvGrpSpPr>
        <p:grpSpPr>
          <a:xfrm>
            <a:off x="1075971" y="4770160"/>
            <a:ext cx="317500" cy="157483"/>
            <a:chOff x="6769100" y="1390650"/>
            <a:chExt cx="317500" cy="157483"/>
          </a:xfrm>
        </p:grpSpPr>
        <p:sp>
          <p:nvSpPr>
            <p:cNvPr id="141" name="正方形/長方形 140">
              <a:extLst>
                <a:ext uri="{FF2B5EF4-FFF2-40B4-BE49-F238E27FC236}">
                  <a16:creationId xmlns:a16="http://schemas.microsoft.com/office/drawing/2014/main" id="{53343B8C-7916-4742-80E4-2F7A759F40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円/楕円 141">
              <a:extLst>
                <a:ext uri="{FF2B5EF4-FFF2-40B4-BE49-F238E27FC236}">
                  <a16:creationId xmlns:a16="http://schemas.microsoft.com/office/drawing/2014/main" id="{C6CD6B95-BCA9-4A4A-9C5F-DE555A9100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3" name="直線コネクタ 142">
              <a:extLst>
                <a:ext uri="{FF2B5EF4-FFF2-40B4-BE49-F238E27FC236}">
                  <a16:creationId xmlns:a16="http://schemas.microsoft.com/office/drawing/2014/main" id="{E40CA8D1-9D81-0948-9426-EEDD31678AF8}"/>
                </a:ext>
              </a:extLst>
            </p:cNvPr>
            <p:cNvCxnSpPr>
              <a:stCxn id="142" idx="6"/>
              <a:endCxn id="14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4" name="図形グループ 186">
            <a:extLst>
              <a:ext uri="{FF2B5EF4-FFF2-40B4-BE49-F238E27FC236}">
                <a16:creationId xmlns:a16="http://schemas.microsoft.com/office/drawing/2014/main" id="{007EFA1F-4961-6D42-ACB7-2F867A062158}"/>
              </a:ext>
            </a:extLst>
          </p:cNvPr>
          <p:cNvGrpSpPr/>
          <p:nvPr/>
        </p:nvGrpSpPr>
        <p:grpSpPr>
          <a:xfrm>
            <a:off x="1075971" y="4951753"/>
            <a:ext cx="317500" cy="157483"/>
            <a:chOff x="6769100" y="1390650"/>
            <a:chExt cx="317500" cy="157483"/>
          </a:xfrm>
        </p:grpSpPr>
        <p:sp>
          <p:nvSpPr>
            <p:cNvPr id="145" name="正方形/長方形 144">
              <a:extLst>
                <a:ext uri="{FF2B5EF4-FFF2-40B4-BE49-F238E27FC236}">
                  <a16:creationId xmlns:a16="http://schemas.microsoft.com/office/drawing/2014/main" id="{1432FCB7-ACCC-4B4B-9DC8-D4FC4CCBE1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6" name="円/楕円 145">
              <a:extLst>
                <a:ext uri="{FF2B5EF4-FFF2-40B4-BE49-F238E27FC236}">
                  <a16:creationId xmlns:a16="http://schemas.microsoft.com/office/drawing/2014/main" id="{ABB30A91-D56D-8E41-BE12-3593DD22575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7" name="直線コネクタ 146">
              <a:extLst>
                <a:ext uri="{FF2B5EF4-FFF2-40B4-BE49-F238E27FC236}">
                  <a16:creationId xmlns:a16="http://schemas.microsoft.com/office/drawing/2014/main" id="{2D3E59A9-F11F-A34C-95E4-E57A73BCD50C}"/>
                </a:ext>
              </a:extLst>
            </p:cNvPr>
            <p:cNvCxnSpPr>
              <a:stCxn id="146" idx="6"/>
              <a:endCxn id="14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8" name="図形グループ 194">
            <a:extLst>
              <a:ext uri="{FF2B5EF4-FFF2-40B4-BE49-F238E27FC236}">
                <a16:creationId xmlns:a16="http://schemas.microsoft.com/office/drawing/2014/main" id="{558F4C67-7134-B749-86E7-AA9C72FC0F14}"/>
              </a:ext>
            </a:extLst>
          </p:cNvPr>
          <p:cNvGrpSpPr/>
          <p:nvPr/>
        </p:nvGrpSpPr>
        <p:grpSpPr>
          <a:xfrm>
            <a:off x="1075971" y="5127441"/>
            <a:ext cx="317500" cy="157483"/>
            <a:chOff x="6769100" y="1390650"/>
            <a:chExt cx="317500" cy="157483"/>
          </a:xfrm>
        </p:grpSpPr>
        <p:sp>
          <p:nvSpPr>
            <p:cNvPr id="149" name="正方形/長方形 148">
              <a:extLst>
                <a:ext uri="{FF2B5EF4-FFF2-40B4-BE49-F238E27FC236}">
                  <a16:creationId xmlns:a16="http://schemas.microsoft.com/office/drawing/2014/main" id="{0FB3F574-811B-434B-B5DC-A5D75A9E1C2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0" name="円/楕円 149">
              <a:extLst>
                <a:ext uri="{FF2B5EF4-FFF2-40B4-BE49-F238E27FC236}">
                  <a16:creationId xmlns:a16="http://schemas.microsoft.com/office/drawing/2014/main" id="{43F80097-2F80-EE42-8273-643310AB3C7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1" name="直線コネクタ 150">
              <a:extLst>
                <a:ext uri="{FF2B5EF4-FFF2-40B4-BE49-F238E27FC236}">
                  <a16:creationId xmlns:a16="http://schemas.microsoft.com/office/drawing/2014/main" id="{6E319BE4-21A1-7245-A6F6-CCAD5A258069}"/>
                </a:ext>
              </a:extLst>
            </p:cNvPr>
            <p:cNvCxnSpPr>
              <a:stCxn id="150" idx="6"/>
              <a:endCxn id="14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2" name="図形グループ 198">
            <a:extLst>
              <a:ext uri="{FF2B5EF4-FFF2-40B4-BE49-F238E27FC236}">
                <a16:creationId xmlns:a16="http://schemas.microsoft.com/office/drawing/2014/main" id="{CED4F99B-DDFB-3749-9917-4B00D7D787B8}"/>
              </a:ext>
            </a:extLst>
          </p:cNvPr>
          <p:cNvGrpSpPr/>
          <p:nvPr/>
        </p:nvGrpSpPr>
        <p:grpSpPr>
          <a:xfrm>
            <a:off x="1446225" y="4579239"/>
            <a:ext cx="317500" cy="157483"/>
            <a:chOff x="6769100" y="1390650"/>
            <a:chExt cx="317500" cy="157483"/>
          </a:xfrm>
        </p:grpSpPr>
        <p:sp>
          <p:nvSpPr>
            <p:cNvPr id="153" name="正方形/長方形 152">
              <a:extLst>
                <a:ext uri="{FF2B5EF4-FFF2-40B4-BE49-F238E27FC236}">
                  <a16:creationId xmlns:a16="http://schemas.microsoft.com/office/drawing/2014/main" id="{1D94FA08-9D10-DA45-B539-67DCDEDECFC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4" name="円/楕円 153">
              <a:extLst>
                <a:ext uri="{FF2B5EF4-FFF2-40B4-BE49-F238E27FC236}">
                  <a16:creationId xmlns:a16="http://schemas.microsoft.com/office/drawing/2014/main" id="{1576A4F5-2255-8543-B9CE-10AD8EF50C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5" name="直線コネクタ 154">
              <a:extLst>
                <a:ext uri="{FF2B5EF4-FFF2-40B4-BE49-F238E27FC236}">
                  <a16:creationId xmlns:a16="http://schemas.microsoft.com/office/drawing/2014/main" id="{0F5EB960-F097-7C49-87F4-D532C138519A}"/>
                </a:ext>
              </a:extLst>
            </p:cNvPr>
            <p:cNvCxnSpPr>
              <a:stCxn id="154" idx="6"/>
              <a:endCxn id="15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6" name="図形グループ 202">
            <a:extLst>
              <a:ext uri="{FF2B5EF4-FFF2-40B4-BE49-F238E27FC236}">
                <a16:creationId xmlns:a16="http://schemas.microsoft.com/office/drawing/2014/main" id="{BB4ADD50-A644-1140-BDA6-49FC2606477C}"/>
              </a:ext>
            </a:extLst>
          </p:cNvPr>
          <p:cNvGrpSpPr/>
          <p:nvPr/>
        </p:nvGrpSpPr>
        <p:grpSpPr>
          <a:xfrm>
            <a:off x="1446225" y="4772701"/>
            <a:ext cx="317500" cy="157483"/>
            <a:chOff x="6769100" y="1390650"/>
            <a:chExt cx="317500" cy="157483"/>
          </a:xfrm>
        </p:grpSpPr>
        <p:sp>
          <p:nvSpPr>
            <p:cNvPr id="157" name="正方形/長方形 156">
              <a:extLst>
                <a:ext uri="{FF2B5EF4-FFF2-40B4-BE49-F238E27FC236}">
                  <a16:creationId xmlns:a16="http://schemas.microsoft.com/office/drawing/2014/main" id="{E158806B-424C-0A4C-A89F-8216144D2B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8" name="円/楕円 157">
              <a:extLst>
                <a:ext uri="{FF2B5EF4-FFF2-40B4-BE49-F238E27FC236}">
                  <a16:creationId xmlns:a16="http://schemas.microsoft.com/office/drawing/2014/main" id="{9E434413-A935-5045-B6E7-33914023452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9" name="直線コネクタ 158">
              <a:extLst>
                <a:ext uri="{FF2B5EF4-FFF2-40B4-BE49-F238E27FC236}">
                  <a16:creationId xmlns:a16="http://schemas.microsoft.com/office/drawing/2014/main" id="{14C71E4A-4D96-A340-8F1F-5C693CB89658}"/>
                </a:ext>
              </a:extLst>
            </p:cNvPr>
            <p:cNvCxnSpPr>
              <a:stCxn id="158" idx="6"/>
              <a:endCxn id="1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0" name="図形グループ 206">
            <a:extLst>
              <a:ext uri="{FF2B5EF4-FFF2-40B4-BE49-F238E27FC236}">
                <a16:creationId xmlns:a16="http://schemas.microsoft.com/office/drawing/2014/main" id="{24A0E8BA-E05D-2247-B7AB-F7EEEF3B896D}"/>
              </a:ext>
            </a:extLst>
          </p:cNvPr>
          <p:cNvGrpSpPr/>
          <p:nvPr/>
        </p:nvGrpSpPr>
        <p:grpSpPr>
          <a:xfrm>
            <a:off x="1446225" y="4954294"/>
            <a:ext cx="317500" cy="157483"/>
            <a:chOff x="6769100" y="1390650"/>
            <a:chExt cx="317500" cy="157483"/>
          </a:xfrm>
        </p:grpSpPr>
        <p:sp>
          <p:nvSpPr>
            <p:cNvPr id="161" name="正方形/長方形 160">
              <a:extLst>
                <a:ext uri="{FF2B5EF4-FFF2-40B4-BE49-F238E27FC236}">
                  <a16:creationId xmlns:a16="http://schemas.microsoft.com/office/drawing/2014/main" id="{D6BC6009-2CBC-A84C-A46E-2E9CA365C61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2" name="円/楕円 161">
              <a:extLst>
                <a:ext uri="{FF2B5EF4-FFF2-40B4-BE49-F238E27FC236}">
                  <a16:creationId xmlns:a16="http://schemas.microsoft.com/office/drawing/2014/main" id="{35B14A73-63D0-0042-BFC7-CDA84E168A5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3" name="直線コネクタ 162">
              <a:extLst>
                <a:ext uri="{FF2B5EF4-FFF2-40B4-BE49-F238E27FC236}">
                  <a16:creationId xmlns:a16="http://schemas.microsoft.com/office/drawing/2014/main" id="{0926860C-FA9D-EB4B-B7C0-34DE3DEC22C1}"/>
                </a:ext>
              </a:extLst>
            </p:cNvPr>
            <p:cNvCxnSpPr>
              <a:stCxn id="162" idx="6"/>
              <a:endCxn id="16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4" name="図形グループ 214">
            <a:extLst>
              <a:ext uri="{FF2B5EF4-FFF2-40B4-BE49-F238E27FC236}">
                <a16:creationId xmlns:a16="http://schemas.microsoft.com/office/drawing/2014/main" id="{7B21E7C7-C506-2D49-A803-A95EDA94C332}"/>
              </a:ext>
            </a:extLst>
          </p:cNvPr>
          <p:cNvGrpSpPr/>
          <p:nvPr/>
        </p:nvGrpSpPr>
        <p:grpSpPr>
          <a:xfrm>
            <a:off x="1446225" y="5129982"/>
            <a:ext cx="317500" cy="157483"/>
            <a:chOff x="6769100" y="1390650"/>
            <a:chExt cx="317500" cy="157483"/>
          </a:xfrm>
        </p:grpSpPr>
        <p:sp>
          <p:nvSpPr>
            <p:cNvPr id="165" name="正方形/長方形 164">
              <a:extLst>
                <a:ext uri="{FF2B5EF4-FFF2-40B4-BE49-F238E27FC236}">
                  <a16:creationId xmlns:a16="http://schemas.microsoft.com/office/drawing/2014/main" id="{769DA629-D6D7-1A4A-B607-AE9215965B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6" name="円/楕円 165">
              <a:extLst>
                <a:ext uri="{FF2B5EF4-FFF2-40B4-BE49-F238E27FC236}">
                  <a16:creationId xmlns:a16="http://schemas.microsoft.com/office/drawing/2014/main" id="{C54E07E8-CB57-DB45-AAB4-2D9C1B08EF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7" name="直線コネクタ 166">
              <a:extLst>
                <a:ext uri="{FF2B5EF4-FFF2-40B4-BE49-F238E27FC236}">
                  <a16:creationId xmlns:a16="http://schemas.microsoft.com/office/drawing/2014/main" id="{DA550F39-20C1-1341-A9B9-6533732BA57A}"/>
                </a:ext>
              </a:extLst>
            </p:cNvPr>
            <p:cNvCxnSpPr>
              <a:stCxn id="166" idx="6"/>
              <a:endCxn id="16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8" name="フローチャート: 磁気ディスク 167">
            <a:extLst>
              <a:ext uri="{FF2B5EF4-FFF2-40B4-BE49-F238E27FC236}">
                <a16:creationId xmlns:a16="http://schemas.microsoft.com/office/drawing/2014/main" id="{91555C46-A8CD-384E-802D-E0A5964A8570}"/>
              </a:ext>
            </a:extLst>
          </p:cNvPr>
          <p:cNvSpPr/>
          <p:nvPr/>
        </p:nvSpPr>
        <p:spPr>
          <a:xfrm>
            <a:off x="1817582"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フローチャート: 磁気ディスク 168">
            <a:extLst>
              <a:ext uri="{FF2B5EF4-FFF2-40B4-BE49-F238E27FC236}">
                <a16:creationId xmlns:a16="http://schemas.microsoft.com/office/drawing/2014/main" id="{99BD86C2-F547-AD4D-94BE-858F73DDA949}"/>
              </a:ext>
            </a:extLst>
          </p:cNvPr>
          <p:cNvSpPr/>
          <p:nvPr/>
        </p:nvSpPr>
        <p:spPr>
          <a:xfrm>
            <a:off x="1817582"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フローチャート: 磁気ディスク 169">
            <a:extLst>
              <a:ext uri="{FF2B5EF4-FFF2-40B4-BE49-F238E27FC236}">
                <a16:creationId xmlns:a16="http://schemas.microsoft.com/office/drawing/2014/main" id="{B753A1B7-C4E4-D945-A69C-52510970CF16}"/>
              </a:ext>
            </a:extLst>
          </p:cNvPr>
          <p:cNvSpPr/>
          <p:nvPr/>
        </p:nvSpPr>
        <p:spPr>
          <a:xfrm>
            <a:off x="2238441"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フローチャート: 磁気ディスク 170">
            <a:extLst>
              <a:ext uri="{FF2B5EF4-FFF2-40B4-BE49-F238E27FC236}">
                <a16:creationId xmlns:a16="http://schemas.microsoft.com/office/drawing/2014/main" id="{59150FA8-F00E-284A-9FCC-9B79FCF49385}"/>
              </a:ext>
            </a:extLst>
          </p:cNvPr>
          <p:cNvSpPr/>
          <p:nvPr/>
        </p:nvSpPr>
        <p:spPr>
          <a:xfrm>
            <a:off x="2238441"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フローチャート: 磁気ディスク 171">
            <a:extLst>
              <a:ext uri="{FF2B5EF4-FFF2-40B4-BE49-F238E27FC236}">
                <a16:creationId xmlns:a16="http://schemas.microsoft.com/office/drawing/2014/main" id="{4CBA1870-D793-A748-B28B-BB445334184A}"/>
              </a:ext>
            </a:extLst>
          </p:cNvPr>
          <p:cNvSpPr/>
          <p:nvPr/>
        </p:nvSpPr>
        <p:spPr>
          <a:xfrm>
            <a:off x="2238441"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3" name="フローチャート: 磁気ディスク 172">
            <a:extLst>
              <a:ext uri="{FF2B5EF4-FFF2-40B4-BE49-F238E27FC236}">
                <a16:creationId xmlns:a16="http://schemas.microsoft.com/office/drawing/2014/main" id="{5C96C8AA-9705-2548-8A28-4E420BE5BD95}"/>
              </a:ext>
            </a:extLst>
          </p:cNvPr>
          <p:cNvSpPr/>
          <p:nvPr/>
        </p:nvSpPr>
        <p:spPr>
          <a:xfrm>
            <a:off x="2672254" y="5019871"/>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4" name="フローチャート: 磁気ディスク 173">
            <a:extLst>
              <a:ext uri="{FF2B5EF4-FFF2-40B4-BE49-F238E27FC236}">
                <a16:creationId xmlns:a16="http://schemas.microsoft.com/office/drawing/2014/main" id="{7A19C6F3-5B54-2B4F-B99A-FB37E0AF6E73}"/>
              </a:ext>
            </a:extLst>
          </p:cNvPr>
          <p:cNvSpPr/>
          <p:nvPr/>
        </p:nvSpPr>
        <p:spPr>
          <a:xfrm>
            <a:off x="2672254" y="4797892"/>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5" name="フローチャート: 磁気ディスク 174">
            <a:extLst>
              <a:ext uri="{FF2B5EF4-FFF2-40B4-BE49-F238E27FC236}">
                <a16:creationId xmlns:a16="http://schemas.microsoft.com/office/drawing/2014/main" id="{75DF148E-A0FA-1C4F-8369-1A99217ECA09}"/>
              </a:ext>
            </a:extLst>
          </p:cNvPr>
          <p:cNvSpPr/>
          <p:nvPr/>
        </p:nvSpPr>
        <p:spPr>
          <a:xfrm>
            <a:off x="2672254" y="4574157"/>
            <a:ext cx="374652" cy="253464"/>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6" name="図 175">
            <a:extLst>
              <a:ext uri="{FF2B5EF4-FFF2-40B4-BE49-F238E27FC236}">
                <a16:creationId xmlns:a16="http://schemas.microsoft.com/office/drawing/2014/main" id="{B6F2862C-9511-DA40-8F1F-A9A5645F6D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7034" y="3483150"/>
            <a:ext cx="1362753" cy="1216567"/>
          </a:xfrm>
          <a:prstGeom prst="rect">
            <a:avLst/>
          </a:prstGeom>
        </p:spPr>
      </p:pic>
      <p:pic>
        <p:nvPicPr>
          <p:cNvPr id="177" name="図 176">
            <a:extLst>
              <a:ext uri="{FF2B5EF4-FFF2-40B4-BE49-F238E27FC236}">
                <a16:creationId xmlns:a16="http://schemas.microsoft.com/office/drawing/2014/main" id="{348D8D3F-9F0A-F34A-86A6-B17CD47717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58294" y="1912312"/>
            <a:ext cx="1321494" cy="1060499"/>
          </a:xfrm>
          <a:prstGeom prst="rect">
            <a:avLst/>
          </a:prstGeom>
        </p:spPr>
      </p:pic>
      <p:pic>
        <p:nvPicPr>
          <p:cNvPr id="178" name="図 177">
            <a:extLst>
              <a:ext uri="{FF2B5EF4-FFF2-40B4-BE49-F238E27FC236}">
                <a16:creationId xmlns:a16="http://schemas.microsoft.com/office/drawing/2014/main" id="{AD95A90F-C04D-FF4B-AC52-E42CBC0819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8294" y="4949063"/>
            <a:ext cx="1321493" cy="1321493"/>
          </a:xfrm>
          <a:prstGeom prst="rect">
            <a:avLst/>
          </a:prstGeom>
        </p:spPr>
      </p:pic>
      <p:sp>
        <p:nvSpPr>
          <p:cNvPr id="179" name="テキスト ボックス 178">
            <a:extLst>
              <a:ext uri="{FF2B5EF4-FFF2-40B4-BE49-F238E27FC236}">
                <a16:creationId xmlns:a16="http://schemas.microsoft.com/office/drawing/2014/main" id="{B4E00FA4-2EC1-F747-A884-E98A6C2CE669}"/>
              </a:ext>
            </a:extLst>
          </p:cNvPr>
          <p:cNvSpPr txBox="1"/>
          <p:nvPr/>
        </p:nvSpPr>
        <p:spPr>
          <a:xfrm>
            <a:off x="681316" y="2704227"/>
            <a:ext cx="2339102" cy="276999"/>
          </a:xfrm>
          <a:prstGeom prst="rect">
            <a:avLst/>
          </a:prstGeom>
          <a:noFill/>
        </p:spPr>
        <p:txBody>
          <a:bodyPr wrap="none" rtlCol="0">
            <a:spAutoFit/>
          </a:bodyPr>
          <a:lstStyle/>
          <a:p>
            <a:pPr algn="ctr"/>
            <a:r>
              <a:rPr lang="ja-JP" altLang="en-US" sz="1200" dirty="0">
                <a:latin typeface="Meiryo" panose="020B0604030504040204" pitchFamily="34" charset="-128"/>
                <a:ea typeface="Meiryo" panose="020B0604030504040204" pitchFamily="34" charset="-128"/>
              </a:rPr>
              <a:t>コンピュータのハードやソフト</a:t>
            </a:r>
            <a:endParaRPr kumimoji="1" lang="en-US" altLang="ja-JP" sz="1200" dirty="0">
              <a:latin typeface="Meiryo" panose="020B0604030504040204" pitchFamily="34" charset="-128"/>
              <a:ea typeface="Meiryo" panose="020B0604030504040204" pitchFamily="34" charset="-128"/>
            </a:endParaRPr>
          </a:p>
        </p:txBody>
      </p:sp>
      <p:sp>
        <p:nvSpPr>
          <p:cNvPr id="181" name="正方形/長方形 180">
            <a:extLst>
              <a:ext uri="{FF2B5EF4-FFF2-40B4-BE49-F238E27FC236}">
                <a16:creationId xmlns:a16="http://schemas.microsoft.com/office/drawing/2014/main" id="{390C40E9-5FF0-CC45-9854-116FCED937E3}"/>
              </a:ext>
            </a:extLst>
          </p:cNvPr>
          <p:cNvSpPr/>
          <p:nvPr/>
        </p:nvSpPr>
        <p:spPr>
          <a:xfrm>
            <a:off x="536270" y="1490093"/>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物理的実態</a:t>
            </a:r>
            <a:endParaRPr lang="en-US" altLang="ja-JP" sz="2400" dirty="0">
              <a:latin typeface="Meiryo" panose="020B0604030504040204" pitchFamily="34" charset="-128"/>
              <a:ea typeface="Meiryo" panose="020B0604030504040204" pitchFamily="34" charset="-128"/>
            </a:endParaRPr>
          </a:p>
        </p:txBody>
      </p:sp>
      <p:sp>
        <p:nvSpPr>
          <p:cNvPr id="182" name="正方形/長方形 181">
            <a:extLst>
              <a:ext uri="{FF2B5EF4-FFF2-40B4-BE49-F238E27FC236}">
                <a16:creationId xmlns:a16="http://schemas.microsoft.com/office/drawing/2014/main" id="{88C18C8D-86FD-F84C-AB5D-76344F03D609}"/>
              </a:ext>
            </a:extLst>
          </p:cNvPr>
          <p:cNvSpPr/>
          <p:nvPr/>
        </p:nvSpPr>
        <p:spPr>
          <a:xfrm>
            <a:off x="4817034" y="1490094"/>
            <a:ext cx="1723549" cy="461665"/>
          </a:xfrm>
          <a:prstGeom prst="rect">
            <a:avLst/>
          </a:prstGeom>
        </p:spPr>
        <p:txBody>
          <a:bodyPr wrap="none">
            <a:spAutoFit/>
          </a:bodyPr>
          <a:lstStyle/>
          <a:p>
            <a:r>
              <a:rPr lang="ja-JP" altLang="en-US" sz="2400" dirty="0">
                <a:latin typeface="Meiryo" panose="020B0604030504040204" pitchFamily="34" charset="-128"/>
                <a:ea typeface="Meiryo" panose="020B0604030504040204" pitchFamily="34" charset="-128"/>
              </a:rPr>
              <a:t>実質的機能</a:t>
            </a:r>
            <a:endParaRPr lang="en-US" altLang="ja-JP" sz="2400" dirty="0">
              <a:latin typeface="Meiryo" panose="020B0604030504040204" pitchFamily="34" charset="-128"/>
              <a:ea typeface="Meiryo" panose="020B0604030504040204" pitchFamily="34" charset="-128"/>
            </a:endParaRPr>
          </a:p>
        </p:txBody>
      </p:sp>
      <p:sp>
        <p:nvSpPr>
          <p:cNvPr id="183" name="テキスト ボックス 182">
            <a:extLst>
              <a:ext uri="{FF2B5EF4-FFF2-40B4-BE49-F238E27FC236}">
                <a16:creationId xmlns:a16="http://schemas.microsoft.com/office/drawing/2014/main" id="{1EDA6C0A-A467-0741-B418-8D67D7539A5C}"/>
              </a:ext>
            </a:extLst>
          </p:cNvPr>
          <p:cNvSpPr txBox="1"/>
          <p:nvPr/>
        </p:nvSpPr>
        <p:spPr>
          <a:xfrm>
            <a:off x="6179787" y="1912312"/>
            <a:ext cx="2339102" cy="584775"/>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自分専用の</a:t>
            </a:r>
            <a:endParaRPr kumimoji="1" lang="en-US" altLang="ja-JP" sz="1600" dirty="0">
              <a:latin typeface="Meiryo" panose="020B0604030504040204" pitchFamily="34" charset="-128"/>
              <a:ea typeface="Meiryo" panose="020B0604030504040204" pitchFamily="34" charset="-128"/>
            </a:endParaRPr>
          </a:p>
          <a:p>
            <a:r>
              <a:rPr kumimoji="1" lang="ja-JP" altLang="en-US" sz="1600" dirty="0">
                <a:latin typeface="Meiryo" panose="020B0604030504040204" pitchFamily="34" charset="-128"/>
                <a:ea typeface="Meiryo" panose="020B0604030504040204" pitchFamily="34" charset="-128"/>
              </a:rPr>
              <a:t>コンピュータ･システム</a:t>
            </a:r>
          </a:p>
        </p:txBody>
      </p:sp>
      <p:sp>
        <p:nvSpPr>
          <p:cNvPr id="184" name="テキスト ボックス 183">
            <a:extLst>
              <a:ext uri="{FF2B5EF4-FFF2-40B4-BE49-F238E27FC236}">
                <a16:creationId xmlns:a16="http://schemas.microsoft.com/office/drawing/2014/main" id="{3199C8EB-5747-0B40-A469-385DA912DA30}"/>
              </a:ext>
            </a:extLst>
          </p:cNvPr>
          <p:cNvSpPr txBox="1"/>
          <p:nvPr/>
        </p:nvSpPr>
        <p:spPr>
          <a:xfrm>
            <a:off x="6179787" y="3483150"/>
            <a:ext cx="2236510" cy="584775"/>
          </a:xfrm>
          <a:prstGeom prst="rect">
            <a:avLst/>
          </a:prstGeom>
          <a:noFill/>
        </p:spPr>
        <p:txBody>
          <a:bodyPr wrap="none" rtlCol="0">
            <a:spAutoFit/>
          </a:bodyPr>
          <a:lstStyle/>
          <a:p>
            <a:r>
              <a:rPr lang="ja-JP" altLang="en-US" sz="1600">
                <a:latin typeface="Meiryo" panose="020B0604030504040204" pitchFamily="34" charset="-128"/>
                <a:ea typeface="Meiryo" panose="020B0604030504040204" pitchFamily="34" charset="-128"/>
              </a:rPr>
              <a:t>周りの風景や建造物と</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重ね合わされた情報</a:t>
            </a:r>
          </a:p>
        </p:txBody>
      </p:sp>
      <p:sp>
        <p:nvSpPr>
          <p:cNvPr id="186" name="テキスト ボックス 185">
            <a:extLst>
              <a:ext uri="{FF2B5EF4-FFF2-40B4-BE49-F238E27FC236}">
                <a16:creationId xmlns:a16="http://schemas.microsoft.com/office/drawing/2014/main" id="{E786BCA3-420F-A344-BCCB-E74436C0275D}"/>
              </a:ext>
            </a:extLst>
          </p:cNvPr>
          <p:cNvSpPr txBox="1"/>
          <p:nvPr/>
        </p:nvSpPr>
        <p:spPr>
          <a:xfrm>
            <a:off x="6179787" y="4949063"/>
            <a:ext cx="2108269" cy="584775"/>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3D</a:t>
            </a:r>
            <a:r>
              <a:rPr kumimoji="1" lang="ja-JP" altLang="en-US" sz="1600">
                <a:latin typeface="Meiryo" panose="020B0604030504040204" pitchFamily="34" charset="-128"/>
                <a:ea typeface="Meiryo" panose="020B0604030504040204" pitchFamily="34" charset="-128"/>
              </a:rPr>
              <a:t>で描かれた</a:t>
            </a:r>
            <a:r>
              <a:rPr lang="ja-JP" altLang="en-US" sz="1600">
                <a:latin typeface="Meiryo" panose="020B0604030504040204" pitchFamily="34" charset="-128"/>
                <a:ea typeface="Meiryo" panose="020B0604030504040204" pitchFamily="34" charset="-128"/>
              </a:rPr>
              <a:t>地図や</a:t>
            </a:r>
            <a:endParaRPr lang="en-US" altLang="ja-JP" sz="1600" dirty="0">
              <a:latin typeface="Meiryo" panose="020B0604030504040204" pitchFamily="34" charset="-128"/>
              <a:ea typeface="Meiryo" panose="020B0604030504040204" pitchFamily="34" charset="-128"/>
            </a:endParaRPr>
          </a:p>
          <a:p>
            <a:r>
              <a:rPr kumimoji="1" lang="ja-JP" altLang="en-US" sz="1600">
                <a:latin typeface="Meiryo" panose="020B0604030504040204" pitchFamily="34" charset="-128"/>
                <a:ea typeface="Meiryo" panose="020B0604030504040204" pitchFamily="34" charset="-128"/>
              </a:rPr>
              <a:t>障害物や建物の情報</a:t>
            </a:r>
          </a:p>
        </p:txBody>
      </p:sp>
      <p:sp>
        <p:nvSpPr>
          <p:cNvPr id="187" name="テキスト ボックス 186">
            <a:extLst>
              <a:ext uri="{FF2B5EF4-FFF2-40B4-BE49-F238E27FC236}">
                <a16:creationId xmlns:a16="http://schemas.microsoft.com/office/drawing/2014/main" id="{88E000D6-C630-8541-8B27-4E2BCD4D3406}"/>
              </a:ext>
            </a:extLst>
          </p:cNvPr>
          <p:cNvSpPr txBox="1"/>
          <p:nvPr/>
        </p:nvSpPr>
        <p:spPr>
          <a:xfrm>
            <a:off x="6179787" y="2565672"/>
            <a:ext cx="2534668" cy="338554"/>
          </a:xfrm>
          <a:prstGeom prst="rect">
            <a:avLst/>
          </a:prstGeom>
          <a:noFill/>
        </p:spPr>
        <p:txBody>
          <a:bodyPr wrap="none" rtlCol="0">
            <a:spAutoFit/>
          </a:bodyPr>
          <a:lstStyle/>
          <a:p>
            <a:r>
              <a:rPr kumimoji="1" lang="ja-JP" altLang="en-US" sz="1600" dirty="0">
                <a:latin typeface="Meiryo" panose="020B0604030504040204" pitchFamily="34" charset="-128"/>
                <a:ea typeface="Meiryo" panose="020B0604030504040204" pitchFamily="34" charset="-128"/>
              </a:rPr>
              <a:t>仮想マシン</a:t>
            </a:r>
            <a:r>
              <a:rPr lang="en-US" altLang="ja-JP" sz="1600" dirty="0">
                <a:latin typeface="Meiryo" panose="020B0604030504040204" pitchFamily="34" charset="-128"/>
                <a:ea typeface="Meiryo" panose="020B0604030504040204" pitchFamily="34" charset="-128"/>
              </a:rPr>
              <a:t>/</a:t>
            </a:r>
            <a:r>
              <a:rPr lang="ja-JP" altLang="en-US" sz="1600" dirty="0">
                <a:latin typeface="Meiryo" panose="020B0604030504040204" pitchFamily="34" charset="-128"/>
                <a:ea typeface="Meiryo" panose="020B0604030504040204" pitchFamily="34" charset="-128"/>
              </a:rPr>
              <a:t>仮想システム</a:t>
            </a:r>
            <a:endParaRPr kumimoji="1" lang="ja-JP" altLang="en-US" sz="1600" dirty="0">
              <a:latin typeface="Meiryo" panose="020B0604030504040204" pitchFamily="34" charset="-128"/>
              <a:ea typeface="Meiryo" panose="020B0604030504040204" pitchFamily="34" charset="-128"/>
            </a:endParaRPr>
          </a:p>
        </p:txBody>
      </p:sp>
      <p:sp>
        <p:nvSpPr>
          <p:cNvPr id="188" name="テキスト ボックス 187">
            <a:extLst>
              <a:ext uri="{FF2B5EF4-FFF2-40B4-BE49-F238E27FC236}">
                <a16:creationId xmlns:a16="http://schemas.microsoft.com/office/drawing/2014/main" id="{B99FB13B-6BF0-0347-8554-985D4A95391C}"/>
              </a:ext>
            </a:extLst>
          </p:cNvPr>
          <p:cNvSpPr txBox="1"/>
          <p:nvPr/>
        </p:nvSpPr>
        <p:spPr>
          <a:xfrm>
            <a:off x="6168098" y="4296859"/>
            <a:ext cx="1005403"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仮想現実</a:t>
            </a:r>
          </a:p>
        </p:txBody>
      </p:sp>
      <p:sp>
        <p:nvSpPr>
          <p:cNvPr id="189" name="テキスト ボックス 188">
            <a:extLst>
              <a:ext uri="{FF2B5EF4-FFF2-40B4-BE49-F238E27FC236}">
                <a16:creationId xmlns:a16="http://schemas.microsoft.com/office/drawing/2014/main" id="{299F15A9-E275-7247-AF81-C890EBA3A4F1}"/>
              </a:ext>
            </a:extLst>
          </p:cNvPr>
          <p:cNvSpPr txBox="1"/>
          <p:nvPr/>
        </p:nvSpPr>
        <p:spPr>
          <a:xfrm>
            <a:off x="6126535" y="5846589"/>
            <a:ext cx="1492716" cy="338554"/>
          </a:xfrm>
          <a:prstGeom prst="rect">
            <a:avLst/>
          </a:prstGeom>
          <a:noFill/>
        </p:spPr>
        <p:txBody>
          <a:bodyPr wrap="none" rtlCol="0">
            <a:spAutoFit/>
          </a:bodyPr>
          <a:lstStyle/>
          <a:p>
            <a:r>
              <a:rPr kumimoji="1" lang="ja-JP" altLang="en-US" sz="1600">
                <a:latin typeface="Meiryo" panose="020B0604030504040204" pitchFamily="34" charset="-128"/>
                <a:ea typeface="Meiryo" panose="020B0604030504040204" pitchFamily="34" charset="-128"/>
              </a:rPr>
              <a:t>仮想</a:t>
            </a:r>
            <a:r>
              <a:rPr lang="en-US" altLang="ja-JP" sz="1600" dirty="0">
                <a:latin typeface="Meiryo" panose="020B0604030504040204" pitchFamily="34" charset="-128"/>
                <a:ea typeface="Meiryo" panose="020B0604030504040204" pitchFamily="34" charset="-128"/>
              </a:rPr>
              <a:t>3</a:t>
            </a:r>
            <a:r>
              <a:rPr kumimoji="1" lang="en-US" altLang="ja-JP" sz="1600" dirty="0">
                <a:latin typeface="Meiryo" panose="020B0604030504040204" pitchFamily="34" charset="-128"/>
                <a:ea typeface="Meiryo" panose="020B0604030504040204" pitchFamily="34" charset="-128"/>
              </a:rPr>
              <a:t>D</a:t>
            </a:r>
            <a:r>
              <a:rPr kumimoji="1" lang="ja-JP" altLang="en-US" sz="1600">
                <a:latin typeface="Meiryo" panose="020B0604030504040204" pitchFamily="34" charset="-128"/>
                <a:ea typeface="Meiryo" panose="020B0604030504040204" pitchFamily="34" charset="-128"/>
              </a:rPr>
              <a:t>マップ</a:t>
            </a:r>
          </a:p>
        </p:txBody>
      </p:sp>
      <p:sp>
        <p:nvSpPr>
          <p:cNvPr id="190" name="正方形/長方形 189">
            <a:extLst>
              <a:ext uri="{FF2B5EF4-FFF2-40B4-BE49-F238E27FC236}">
                <a16:creationId xmlns:a16="http://schemas.microsoft.com/office/drawing/2014/main" id="{D15611C2-0728-354C-ABBA-7DCD331C56E6}"/>
              </a:ext>
            </a:extLst>
          </p:cNvPr>
          <p:cNvSpPr/>
          <p:nvPr/>
        </p:nvSpPr>
        <p:spPr>
          <a:xfrm>
            <a:off x="3342005" y="1318159"/>
            <a:ext cx="1122434" cy="49523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2" name="右矢印 191">
            <a:extLst>
              <a:ext uri="{FF2B5EF4-FFF2-40B4-BE49-F238E27FC236}">
                <a16:creationId xmlns:a16="http://schemas.microsoft.com/office/drawing/2014/main" id="{45595230-39E7-8846-85E9-B7000C795582}"/>
              </a:ext>
            </a:extLst>
          </p:cNvPr>
          <p:cNvSpPr/>
          <p:nvPr/>
        </p:nvSpPr>
        <p:spPr>
          <a:xfrm>
            <a:off x="3154467" y="3931451"/>
            <a:ext cx="1662567"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3" name="右矢印 192">
            <a:extLst>
              <a:ext uri="{FF2B5EF4-FFF2-40B4-BE49-F238E27FC236}">
                <a16:creationId xmlns:a16="http://schemas.microsoft.com/office/drawing/2014/main" id="{A01740B0-983F-3C4F-B090-2B3B6AB94501}"/>
              </a:ext>
            </a:extLst>
          </p:cNvPr>
          <p:cNvSpPr/>
          <p:nvPr/>
        </p:nvSpPr>
        <p:spPr>
          <a:xfrm rot="19941563">
            <a:off x="3104071" y="2806053"/>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4" name="右矢印 193">
            <a:extLst>
              <a:ext uri="{FF2B5EF4-FFF2-40B4-BE49-F238E27FC236}">
                <a16:creationId xmlns:a16="http://schemas.microsoft.com/office/drawing/2014/main" id="{BA6A2157-C6C9-E642-807D-213655DC0EDE}"/>
              </a:ext>
            </a:extLst>
          </p:cNvPr>
          <p:cNvSpPr/>
          <p:nvPr/>
        </p:nvSpPr>
        <p:spPr>
          <a:xfrm rot="1658437" flipV="1">
            <a:off x="3083878" y="4989146"/>
            <a:ext cx="1813050" cy="3503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1" name="テキスト ボックス 190">
            <a:extLst>
              <a:ext uri="{FF2B5EF4-FFF2-40B4-BE49-F238E27FC236}">
                <a16:creationId xmlns:a16="http://schemas.microsoft.com/office/drawing/2014/main" id="{CC0818D5-9C10-4D47-8CFF-C793C225E5A8}"/>
              </a:ext>
            </a:extLst>
          </p:cNvPr>
          <p:cNvSpPr txBox="1"/>
          <p:nvPr/>
        </p:nvSpPr>
        <p:spPr>
          <a:xfrm>
            <a:off x="3626223" y="1593753"/>
            <a:ext cx="553998" cy="4401205"/>
          </a:xfrm>
          <a:prstGeom prst="rect">
            <a:avLst/>
          </a:prstGeom>
          <a:noFill/>
        </p:spPr>
        <p:txBody>
          <a:bodyPr vert="eaVert"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仮想化を実現するソフトウエア</a:t>
            </a:r>
          </a:p>
        </p:txBody>
      </p:sp>
    </p:spTree>
    <p:extLst>
      <p:ext uri="{BB962C8B-B14F-4D97-AF65-F5344CB8AC3E}">
        <p14:creationId xmlns:p14="http://schemas.microsoft.com/office/powerpoint/2010/main" val="690587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クラウドの役割と</a:t>
            </a:r>
            <a:endParaRPr lang="en-US" altLang="ja-JP" dirty="0">
              <a:solidFill>
                <a:srgbClr val="FFFFFF"/>
              </a:solidFill>
              <a:latin typeface="Meiryo" panose="020B0604030504040204" pitchFamily="34" charset="-128"/>
              <a:ea typeface="Meiryo" panose="020B0604030504040204" pitchFamily="34" charset="-128"/>
              <a:cs typeface="Arial"/>
            </a:endParaRPr>
          </a:p>
          <a:p>
            <a:pPr algn="r"/>
            <a:r>
              <a:rPr lang="ja-JP" altLang="en-US">
                <a:solidFill>
                  <a:srgbClr val="FFFFFF"/>
                </a:solidFill>
                <a:latin typeface="Meiryo" panose="020B0604030504040204" pitchFamily="34" charset="-128"/>
                <a:ea typeface="Meiryo" panose="020B0604030504040204" pitchFamily="34" charset="-128"/>
                <a:cs typeface="Arial"/>
              </a:rPr>
              <a:t>コンピューティングの新しい常識</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391433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457200" y="4216400"/>
            <a:ext cx="8223250" cy="1193800"/>
          </a:xfrm>
          <a:prstGeom prst="roundRect">
            <a:avLst>
              <a:gd name="adj" fmla="val 50000"/>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3600">
                <a:solidFill>
                  <a:srgbClr val="0000FF"/>
                </a:solidFill>
                <a:latin typeface="Meiryo" panose="020B0604030504040204" pitchFamily="34" charset="-128"/>
                <a:ea typeface="Meiryo" panose="020B0604030504040204" pitchFamily="34" charset="-128"/>
                <a:cs typeface="ＭＳ Ｐゴシック"/>
              </a:rPr>
              <a:t>ネットワーク</a:t>
            </a:r>
            <a:endParaRPr lang="en-US" altLang="ja-JP" sz="3600" dirty="0">
              <a:solidFill>
                <a:srgbClr val="0000FF"/>
              </a:solidFill>
              <a:latin typeface="Meiryo" panose="020B0604030504040204" pitchFamily="34" charset="-128"/>
              <a:ea typeface="Meiryo" panose="020B0604030504040204" pitchFamily="34" charset="-128"/>
              <a:cs typeface="ＭＳ Ｐゴシック"/>
            </a:endParaRPr>
          </a:p>
          <a:p>
            <a:pPr algn="ctr"/>
            <a:r>
              <a:rPr kumimoji="1" lang="ja-JP" altLang="en-US">
                <a:solidFill>
                  <a:srgbClr val="0000FF"/>
                </a:solidFill>
                <a:latin typeface="Meiryo" panose="020B0604030504040204" pitchFamily="34" charset="-128"/>
                <a:ea typeface="Meiryo" panose="020B0604030504040204" pitchFamily="34" charset="-128"/>
                <a:cs typeface="ＭＳ Ｐゴシック"/>
              </a:rPr>
              <a:t>インターネットや専用回線</a:t>
            </a:r>
            <a:endParaRPr kumimoji="1" lang="en-US" altLang="ja-JP" dirty="0">
              <a:solidFill>
                <a:srgbClr val="0000FF"/>
              </a:solidFill>
              <a:latin typeface="Meiryo" panose="020B0604030504040204" pitchFamily="34" charset="-128"/>
              <a:ea typeface="Meiryo" panose="020B0604030504040204" pitchFamily="34" charset="-128"/>
              <a:cs typeface="ＭＳ Ｐゴシック"/>
            </a:endParaRPr>
          </a:p>
        </p:txBody>
      </p:sp>
      <p:sp>
        <p:nvSpPr>
          <p:cNvPr id="8" name="正方形/長方形 7"/>
          <p:cNvSpPr/>
          <p:nvPr/>
        </p:nvSpPr>
        <p:spPr>
          <a:xfrm>
            <a:off x="458788" y="1276350"/>
            <a:ext cx="8223250" cy="3016250"/>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タイトル 4"/>
          <p:cNvSpPr>
            <a:spLocks noGrp="1"/>
          </p:cNvSpPr>
          <p:nvPr>
            <p:ph type="title"/>
          </p:nvPr>
        </p:nvSpPr>
        <p:spPr/>
        <p:txBody>
          <a:bodyPr/>
          <a:lstStyle/>
          <a:p>
            <a:r>
              <a:rPr kumimoji="1" lang="ja-JP" altLang="en-US" dirty="0"/>
              <a:t>コレ一枚で</a:t>
            </a:r>
            <a:r>
              <a:rPr kumimoji="1" lang="ja-JP" altLang="en-US"/>
              <a:t>わかるクラウド・コンピューティング</a:t>
            </a:r>
            <a:endParaRPr kumimoji="1" lang="ja-JP" altLang="en-US" dirty="0"/>
          </a:p>
        </p:txBody>
      </p:sp>
      <p:sp>
        <p:nvSpPr>
          <p:cNvPr id="6" name="正方形/長方形 5"/>
          <p:cNvSpPr/>
          <p:nvPr/>
        </p:nvSpPr>
        <p:spPr>
          <a:xfrm>
            <a:off x="672307" y="1200150"/>
            <a:ext cx="7819231" cy="217805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p:cNvSpPr/>
          <p:nvPr/>
        </p:nvSpPr>
        <p:spPr>
          <a:xfrm>
            <a:off x="826296" y="1098550"/>
            <a:ext cx="7491410" cy="1098550"/>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角丸四角形 17"/>
          <p:cNvSpPr/>
          <p:nvPr/>
        </p:nvSpPr>
        <p:spPr>
          <a:xfrm>
            <a:off x="1004358" y="3543299"/>
            <a:ext cx="2881447" cy="594863"/>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インフラストラクチャー</a:t>
            </a:r>
          </a:p>
        </p:txBody>
      </p:sp>
      <p:sp>
        <p:nvSpPr>
          <p:cNvPr id="19" name="角丸四角形 18"/>
          <p:cNvSpPr/>
          <p:nvPr/>
        </p:nvSpPr>
        <p:spPr>
          <a:xfrm>
            <a:off x="1004358" y="2514600"/>
            <a:ext cx="2881447" cy="5207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プラットフォーム</a:t>
            </a:r>
          </a:p>
        </p:txBody>
      </p:sp>
      <p:sp>
        <p:nvSpPr>
          <p:cNvPr id="20" name="角丸四角形 19"/>
          <p:cNvSpPr/>
          <p:nvPr/>
        </p:nvSpPr>
        <p:spPr>
          <a:xfrm>
            <a:off x="1004358" y="1397000"/>
            <a:ext cx="2881447" cy="533400"/>
          </a:xfrm>
          <a:prstGeom prst="roundRect">
            <a:avLst>
              <a:gd name="adj" fmla="val 0"/>
            </a:avLst>
          </a:prstGeom>
          <a:noFill/>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b="1" dirty="0">
                <a:solidFill>
                  <a:srgbClr val="FFFFFF"/>
                </a:solidFill>
                <a:latin typeface="Meiryo" panose="020B0604030504040204" pitchFamily="34" charset="-128"/>
                <a:ea typeface="Meiryo" panose="020B0604030504040204" pitchFamily="34" charset="-128"/>
                <a:cs typeface="ＭＳ Ｐゴシック"/>
              </a:rPr>
              <a:t>アプリケーション</a:t>
            </a:r>
          </a:p>
        </p:txBody>
      </p:sp>
      <p:sp>
        <p:nvSpPr>
          <p:cNvPr id="21" name="正方形/長方形 20"/>
          <p:cNvSpPr/>
          <p:nvPr/>
        </p:nvSpPr>
        <p:spPr>
          <a:xfrm>
            <a:off x="3917951" y="3543300"/>
            <a:ext cx="13604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計算装置</a:t>
            </a:r>
          </a:p>
        </p:txBody>
      </p:sp>
      <p:sp>
        <p:nvSpPr>
          <p:cNvPr id="22" name="正方形/長方形 21"/>
          <p:cNvSpPr/>
          <p:nvPr/>
        </p:nvSpPr>
        <p:spPr>
          <a:xfrm>
            <a:off x="5329238" y="3543300"/>
            <a:ext cx="133350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記憶装置</a:t>
            </a:r>
          </a:p>
        </p:txBody>
      </p:sp>
      <p:sp>
        <p:nvSpPr>
          <p:cNvPr id="23" name="正方形/長方形 22"/>
          <p:cNvSpPr/>
          <p:nvPr/>
        </p:nvSpPr>
        <p:spPr>
          <a:xfrm>
            <a:off x="6705600" y="3543300"/>
            <a:ext cx="1284288"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0000FF"/>
                </a:solidFill>
                <a:latin typeface="Meiryo" panose="020B0604030504040204" pitchFamily="34" charset="-128"/>
                <a:ea typeface="Meiryo" panose="020B0604030504040204" pitchFamily="34" charset="-128"/>
                <a:cs typeface="ＭＳ Ｐゴシック"/>
              </a:rPr>
              <a:t>ネットワーク</a:t>
            </a:r>
            <a:endParaRPr kumimoji="1" lang="ja-JP" altLang="en-US" sz="1200" dirty="0">
              <a:solidFill>
                <a:srgbClr val="0000FF"/>
              </a:solidFill>
              <a:latin typeface="Meiryo" panose="020B0604030504040204" pitchFamily="34" charset="-128"/>
              <a:ea typeface="Meiryo" panose="020B0604030504040204" pitchFamily="34" charset="-128"/>
              <a:cs typeface="ＭＳ Ｐゴシック"/>
            </a:endParaRPr>
          </a:p>
        </p:txBody>
      </p:sp>
      <p:sp>
        <p:nvSpPr>
          <p:cNvPr id="24" name="正方形/長方形 23"/>
          <p:cNvSpPr/>
          <p:nvPr/>
        </p:nvSpPr>
        <p:spPr>
          <a:xfrm>
            <a:off x="391795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データ</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ベース</a:t>
            </a:r>
          </a:p>
        </p:txBody>
      </p:sp>
      <p:sp>
        <p:nvSpPr>
          <p:cNvPr id="25" name="正方形/長方形 24"/>
          <p:cNvSpPr/>
          <p:nvPr/>
        </p:nvSpPr>
        <p:spPr>
          <a:xfrm>
            <a:off x="4742657"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運用管理</a:t>
            </a:r>
          </a:p>
        </p:txBody>
      </p:sp>
      <p:sp>
        <p:nvSpPr>
          <p:cNvPr id="26" name="正方形/長方形 25"/>
          <p:cNvSpPr/>
          <p:nvPr/>
        </p:nvSpPr>
        <p:spPr>
          <a:xfrm>
            <a:off x="5584031"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実行環境</a:t>
            </a:r>
          </a:p>
        </p:txBody>
      </p:sp>
      <p:sp>
        <p:nvSpPr>
          <p:cNvPr id="27" name="正方形/長方形 26"/>
          <p:cNvSpPr/>
          <p:nvPr/>
        </p:nvSpPr>
        <p:spPr>
          <a:xfrm>
            <a:off x="6407543"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プログラム</a:t>
            </a:r>
          </a:p>
          <a:p>
            <a:pPr algn="ctr"/>
            <a:r>
              <a:rPr lang="ja-JP" altLang="en-US" sz="800" dirty="0">
                <a:solidFill>
                  <a:srgbClr val="3366FF"/>
                </a:solidFill>
                <a:latin typeface="Meiryo" panose="020B0604030504040204" pitchFamily="34" charset="-128"/>
                <a:ea typeface="Meiryo" panose="020B0604030504040204" pitchFamily="34" charset="-128"/>
                <a:cs typeface="ＭＳ Ｐゴシック"/>
              </a:rPr>
              <a:t>開発環境</a:t>
            </a:r>
            <a:endParaRPr kumimoji="1" lang="ja-JP" altLang="en-US" sz="800" dirty="0">
              <a:solidFill>
                <a:srgbClr val="3366FF"/>
              </a:solidFill>
              <a:latin typeface="Meiryo" panose="020B0604030504040204" pitchFamily="34" charset="-128"/>
              <a:ea typeface="Meiryo" panose="020B0604030504040204" pitchFamily="34" charset="-128"/>
              <a:cs typeface="ＭＳ Ｐゴシック"/>
            </a:endParaRPr>
          </a:p>
        </p:txBody>
      </p:sp>
      <p:sp>
        <p:nvSpPr>
          <p:cNvPr id="28" name="正方形/長方形 27"/>
          <p:cNvSpPr/>
          <p:nvPr/>
        </p:nvSpPr>
        <p:spPr>
          <a:xfrm>
            <a:off x="7233439" y="2514600"/>
            <a:ext cx="75644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66FF"/>
                </a:solidFill>
                <a:latin typeface="Meiryo" panose="020B0604030504040204" pitchFamily="34" charset="-128"/>
                <a:ea typeface="Meiryo" panose="020B0604030504040204" pitchFamily="34" charset="-128"/>
                <a:cs typeface="ＭＳ Ｐゴシック"/>
              </a:rPr>
              <a:t>認証管理</a:t>
            </a:r>
          </a:p>
        </p:txBody>
      </p:sp>
      <p:sp>
        <p:nvSpPr>
          <p:cNvPr id="29" name="正方形/長方形 28"/>
          <p:cNvSpPr/>
          <p:nvPr/>
        </p:nvSpPr>
        <p:spPr>
          <a:xfrm>
            <a:off x="3916757" y="1397000"/>
            <a:ext cx="589762"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電子</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メール</a:t>
            </a:r>
          </a:p>
        </p:txBody>
      </p:sp>
      <p:sp>
        <p:nvSpPr>
          <p:cNvPr id="30" name="正方形/長方形 29"/>
          <p:cNvSpPr/>
          <p:nvPr/>
        </p:nvSpPr>
        <p:spPr>
          <a:xfrm>
            <a:off x="454660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800" dirty="0">
                <a:solidFill>
                  <a:srgbClr val="33ACBD"/>
                </a:solidFill>
                <a:latin typeface="Meiryo" panose="020B0604030504040204" pitchFamily="34" charset="-128"/>
                <a:ea typeface="Meiryo" panose="020B0604030504040204" pitchFamily="34" charset="-128"/>
                <a:cs typeface="ＭＳ Ｐゴシック"/>
              </a:rPr>
              <a:t>SNS</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1" name="正方形/長方形 30"/>
          <p:cNvSpPr/>
          <p:nvPr/>
        </p:nvSpPr>
        <p:spPr>
          <a:xfrm>
            <a:off x="5234781" y="1397000"/>
            <a:ext cx="6484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新聞</a:t>
            </a:r>
          </a:p>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ニュース</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2" name="正方形/長方形 31"/>
          <p:cNvSpPr/>
          <p:nvPr/>
        </p:nvSpPr>
        <p:spPr>
          <a:xfrm>
            <a:off x="5924550" y="1397000"/>
            <a:ext cx="817556"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a:solidFill>
                  <a:srgbClr val="33ACBD"/>
                </a:solidFill>
                <a:latin typeface="Meiryo" panose="020B0604030504040204" pitchFamily="34" charset="-128"/>
                <a:ea typeface="Meiryo" panose="020B0604030504040204" pitchFamily="34" charset="-128"/>
                <a:cs typeface="ＭＳ Ｐゴシック"/>
              </a:rPr>
              <a:t>ショッピング</a:t>
            </a:r>
            <a:endParaRPr kumimoji="1" lang="ja-JP" altLang="en-US" sz="800" dirty="0">
              <a:solidFill>
                <a:srgbClr val="33ACBD"/>
              </a:solidFill>
              <a:latin typeface="Meiryo" panose="020B0604030504040204" pitchFamily="34" charset="-128"/>
              <a:ea typeface="Meiryo" panose="020B0604030504040204" pitchFamily="34" charset="-128"/>
              <a:cs typeface="ＭＳ Ｐゴシック"/>
            </a:endParaRPr>
          </a:p>
        </p:txBody>
      </p:sp>
      <p:sp>
        <p:nvSpPr>
          <p:cNvPr id="33" name="正方形/長方形 32"/>
          <p:cNvSpPr/>
          <p:nvPr/>
        </p:nvSpPr>
        <p:spPr>
          <a:xfrm>
            <a:off x="6785767" y="1397000"/>
            <a:ext cx="634999"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金融取引</a:t>
            </a:r>
          </a:p>
        </p:txBody>
      </p:sp>
      <p:sp>
        <p:nvSpPr>
          <p:cNvPr id="34" name="正方形/長方形 33"/>
          <p:cNvSpPr/>
          <p:nvPr/>
        </p:nvSpPr>
        <p:spPr>
          <a:xfrm>
            <a:off x="7464427" y="1397000"/>
            <a:ext cx="525461" cy="5334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dirty="0">
                <a:solidFill>
                  <a:srgbClr val="33ACBD"/>
                </a:solidFill>
                <a:latin typeface="Meiryo" panose="020B0604030504040204" pitchFamily="34" charset="-128"/>
                <a:ea typeface="Meiryo" panose="020B0604030504040204" pitchFamily="34" charset="-128"/>
                <a:cs typeface="ＭＳ Ｐゴシック"/>
              </a:rPr>
              <a:t>財務</a:t>
            </a:r>
          </a:p>
          <a:p>
            <a:pPr algn="ctr"/>
            <a:r>
              <a:rPr kumimoji="1" lang="ja-JP" altLang="en-US" sz="800" dirty="0">
                <a:solidFill>
                  <a:srgbClr val="33ACBD"/>
                </a:solidFill>
                <a:latin typeface="Meiryo" panose="020B0604030504040204" pitchFamily="34" charset="-128"/>
                <a:ea typeface="Meiryo" panose="020B0604030504040204" pitchFamily="34" charset="-128"/>
                <a:cs typeface="ＭＳ Ｐゴシック"/>
              </a:rPr>
              <a:t>会計</a:t>
            </a:r>
          </a:p>
        </p:txBody>
      </p:sp>
      <p:sp>
        <p:nvSpPr>
          <p:cNvPr id="35" name="正方形/長方形 34"/>
          <p:cNvSpPr/>
          <p:nvPr/>
        </p:nvSpPr>
        <p:spPr>
          <a:xfrm>
            <a:off x="3916756" y="3873500"/>
            <a:ext cx="4073131" cy="29210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a:solidFill>
                  <a:srgbClr val="0000FF"/>
                </a:solidFill>
                <a:latin typeface="Meiryo" panose="020B0604030504040204" pitchFamily="34" charset="-128"/>
                <a:ea typeface="Meiryo" panose="020B0604030504040204" pitchFamily="34" charset="-128"/>
                <a:cs typeface="ＭＳ Ｐゴシック"/>
              </a:rPr>
              <a:t>施設や設備</a:t>
            </a:r>
          </a:p>
        </p:txBody>
      </p:sp>
      <p:pic>
        <p:nvPicPr>
          <p:cNvPr id="2" name="図 1">
            <a:extLst>
              <a:ext uri="{FF2B5EF4-FFF2-40B4-BE49-F238E27FC236}">
                <a16:creationId xmlns:a16="http://schemas.microsoft.com/office/drawing/2014/main" id="{3ADCDCE3-CE27-5947-B7E4-773EA02BBF6E}"/>
              </a:ext>
            </a:extLst>
          </p:cNvPr>
          <p:cNvPicPr>
            <a:picLocks noChangeAspect="1"/>
          </p:cNvPicPr>
          <p:nvPr/>
        </p:nvPicPr>
        <p:blipFill>
          <a:blip r:embed="rId3"/>
          <a:stretch>
            <a:fillRect/>
          </a:stretch>
        </p:blipFill>
        <p:spPr>
          <a:xfrm>
            <a:off x="642542" y="5051788"/>
            <a:ext cx="2128647" cy="1442749"/>
          </a:xfrm>
          <a:prstGeom prst="rect">
            <a:avLst/>
          </a:prstGeom>
        </p:spPr>
      </p:pic>
      <p:pic>
        <p:nvPicPr>
          <p:cNvPr id="3" name="図 2">
            <a:extLst>
              <a:ext uri="{FF2B5EF4-FFF2-40B4-BE49-F238E27FC236}">
                <a16:creationId xmlns:a16="http://schemas.microsoft.com/office/drawing/2014/main" id="{884437DC-9784-2949-81C1-2F9DC1A49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2697973" y="5162549"/>
            <a:ext cx="1187832" cy="1193801"/>
          </a:xfrm>
          <a:prstGeom prst="rect">
            <a:avLst/>
          </a:prstGeom>
        </p:spPr>
      </p:pic>
      <p:pic>
        <p:nvPicPr>
          <p:cNvPr id="10" name="図 9">
            <a:extLst>
              <a:ext uri="{FF2B5EF4-FFF2-40B4-BE49-F238E27FC236}">
                <a16:creationId xmlns:a16="http://schemas.microsoft.com/office/drawing/2014/main" id="{DF78617A-B491-5447-9566-2D6D3D7AF4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09869" y="5224771"/>
            <a:ext cx="1248328" cy="1132858"/>
          </a:xfrm>
          <a:prstGeom prst="rect">
            <a:avLst/>
          </a:prstGeom>
        </p:spPr>
      </p:pic>
      <p:pic>
        <p:nvPicPr>
          <p:cNvPr id="11" name="図 10">
            <a:extLst>
              <a:ext uri="{FF2B5EF4-FFF2-40B4-BE49-F238E27FC236}">
                <a16:creationId xmlns:a16="http://schemas.microsoft.com/office/drawing/2014/main" id="{A2C0F186-100D-5E42-BA64-09ADC27737D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5278439" y="5194299"/>
            <a:ext cx="913259" cy="1193802"/>
          </a:xfrm>
          <a:prstGeom prst="rect">
            <a:avLst/>
          </a:prstGeom>
        </p:spPr>
      </p:pic>
      <p:pic>
        <p:nvPicPr>
          <p:cNvPr id="17" name="図 16">
            <a:extLst>
              <a:ext uri="{FF2B5EF4-FFF2-40B4-BE49-F238E27FC236}">
                <a16:creationId xmlns:a16="http://schemas.microsoft.com/office/drawing/2014/main" id="{34158D14-1DC5-8246-A9EF-D4C79ECBB8C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65484" y="5194300"/>
            <a:ext cx="1125157" cy="1193801"/>
          </a:xfrm>
          <a:prstGeom prst="rect">
            <a:avLst/>
          </a:prstGeom>
        </p:spPr>
      </p:pic>
      <p:pic>
        <p:nvPicPr>
          <p:cNvPr id="36" name="図 35">
            <a:extLst>
              <a:ext uri="{FF2B5EF4-FFF2-40B4-BE49-F238E27FC236}">
                <a16:creationId xmlns:a16="http://schemas.microsoft.com/office/drawing/2014/main" id="{B5999CEB-BC66-324B-9E93-16C9940FEEA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464427" y="5162548"/>
            <a:ext cx="737173" cy="1193802"/>
          </a:xfrm>
          <a:prstGeom prst="rect">
            <a:avLst/>
          </a:prstGeom>
        </p:spPr>
      </p:pic>
    </p:spTree>
    <p:extLst>
      <p:ext uri="{BB962C8B-B14F-4D97-AF65-F5344CB8AC3E}">
        <p14:creationId xmlns:p14="http://schemas.microsoft.com/office/powerpoint/2010/main" val="3365949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9F5492-2BC2-D948-A008-B479A9BEDC22}"/>
              </a:ext>
            </a:extLst>
          </p:cNvPr>
          <p:cNvSpPr>
            <a:spLocks noGrp="1"/>
          </p:cNvSpPr>
          <p:nvPr>
            <p:ph type="title"/>
          </p:nvPr>
        </p:nvSpPr>
        <p:spPr>
          <a:xfrm>
            <a:off x="230400" y="266400"/>
            <a:ext cx="8856133" cy="416221"/>
          </a:xfrm>
        </p:spPr>
        <p:txBody>
          <a:bodyPr lIns="0" rIns="0"/>
          <a:lstStyle/>
          <a:p>
            <a:r>
              <a:rPr kumimoji="1" lang="ja-JP" altLang="en-US" sz="2700" dirty="0"/>
              <a:t>「クラウド・コンピューティング」という名称の由来</a:t>
            </a:r>
          </a:p>
        </p:txBody>
      </p:sp>
      <p:pic>
        <p:nvPicPr>
          <p:cNvPr id="4" name="図 3">
            <a:extLst>
              <a:ext uri="{FF2B5EF4-FFF2-40B4-BE49-F238E27FC236}">
                <a16:creationId xmlns:a16="http://schemas.microsoft.com/office/drawing/2014/main" id="{E646C75F-C573-C14B-8882-6D35FA45BA82}"/>
              </a:ext>
            </a:extLst>
          </p:cNvPr>
          <p:cNvPicPr>
            <a:picLocks noChangeAspect="1"/>
          </p:cNvPicPr>
          <p:nvPr/>
        </p:nvPicPr>
        <p:blipFill>
          <a:blip r:embed="rId2"/>
          <a:stretch>
            <a:fillRect/>
          </a:stretch>
        </p:blipFill>
        <p:spPr>
          <a:xfrm>
            <a:off x="62958" y="754644"/>
            <a:ext cx="9045755" cy="5833272"/>
          </a:xfrm>
          <a:prstGeom prst="rect">
            <a:avLst/>
          </a:prstGeom>
        </p:spPr>
      </p:pic>
      <p:pic>
        <p:nvPicPr>
          <p:cNvPr id="5" name="図 4">
            <a:extLst>
              <a:ext uri="{FF2B5EF4-FFF2-40B4-BE49-F238E27FC236}">
                <a16:creationId xmlns:a16="http://schemas.microsoft.com/office/drawing/2014/main" id="{C52D0182-B266-AE4D-9511-2C0F261B79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0632" y="1547424"/>
            <a:ext cx="1223535" cy="1140946"/>
          </a:xfrm>
          <a:prstGeom prst="rect">
            <a:avLst/>
          </a:prstGeom>
        </p:spPr>
      </p:pic>
      <p:pic>
        <p:nvPicPr>
          <p:cNvPr id="6" name="図 5">
            <a:extLst>
              <a:ext uri="{FF2B5EF4-FFF2-40B4-BE49-F238E27FC236}">
                <a16:creationId xmlns:a16="http://schemas.microsoft.com/office/drawing/2014/main" id="{8A1C8773-70FD-0340-825F-01BD754C31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7230" y="1111361"/>
            <a:ext cx="1223535" cy="1140946"/>
          </a:xfrm>
          <a:prstGeom prst="rect">
            <a:avLst/>
          </a:prstGeom>
        </p:spPr>
      </p:pic>
      <p:pic>
        <p:nvPicPr>
          <p:cNvPr id="7" name="図 6">
            <a:extLst>
              <a:ext uri="{FF2B5EF4-FFF2-40B4-BE49-F238E27FC236}">
                <a16:creationId xmlns:a16="http://schemas.microsoft.com/office/drawing/2014/main" id="{DBD9C428-3E36-2E43-9015-A0C90F3447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3575" y="1169401"/>
            <a:ext cx="1223535" cy="1140946"/>
          </a:xfrm>
          <a:prstGeom prst="rect">
            <a:avLst/>
          </a:prstGeom>
        </p:spPr>
      </p:pic>
      <p:pic>
        <p:nvPicPr>
          <p:cNvPr id="8" name="図 7">
            <a:extLst>
              <a:ext uri="{FF2B5EF4-FFF2-40B4-BE49-F238E27FC236}">
                <a16:creationId xmlns:a16="http://schemas.microsoft.com/office/drawing/2014/main" id="{68021C9F-F4E5-1445-815C-BFBBBDE63E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12515" y="4174943"/>
            <a:ext cx="1334199" cy="1244140"/>
          </a:xfrm>
          <a:prstGeom prst="rect">
            <a:avLst/>
          </a:prstGeom>
        </p:spPr>
      </p:pic>
      <p:pic>
        <p:nvPicPr>
          <p:cNvPr id="9" name="図 8">
            <a:extLst>
              <a:ext uri="{FF2B5EF4-FFF2-40B4-BE49-F238E27FC236}">
                <a16:creationId xmlns:a16="http://schemas.microsoft.com/office/drawing/2014/main" id="{501DA7AA-A667-D849-A49B-FFBF1AB37E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2524" y="3948122"/>
            <a:ext cx="822054" cy="1099739"/>
          </a:xfrm>
          <a:prstGeom prst="rect">
            <a:avLst/>
          </a:prstGeom>
        </p:spPr>
      </p:pic>
      <p:pic>
        <p:nvPicPr>
          <p:cNvPr id="10" name="図 9">
            <a:extLst>
              <a:ext uri="{FF2B5EF4-FFF2-40B4-BE49-F238E27FC236}">
                <a16:creationId xmlns:a16="http://schemas.microsoft.com/office/drawing/2014/main" id="{C1F752B3-C74A-554C-B786-F478B3BA3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64136" y="4071971"/>
            <a:ext cx="1008582" cy="1008582"/>
          </a:xfrm>
          <a:prstGeom prst="rect">
            <a:avLst/>
          </a:prstGeom>
        </p:spPr>
      </p:pic>
      <p:pic>
        <p:nvPicPr>
          <p:cNvPr id="11" name="図 10">
            <a:extLst>
              <a:ext uri="{FF2B5EF4-FFF2-40B4-BE49-F238E27FC236}">
                <a16:creationId xmlns:a16="http://schemas.microsoft.com/office/drawing/2014/main" id="{BA9815B7-6F23-354F-96E8-A58A0CCF40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73894" y="4273071"/>
            <a:ext cx="1446419" cy="1073564"/>
          </a:xfrm>
          <a:prstGeom prst="rect">
            <a:avLst/>
          </a:prstGeom>
        </p:spPr>
      </p:pic>
      <p:pic>
        <p:nvPicPr>
          <p:cNvPr id="12" name="図 11">
            <a:extLst>
              <a:ext uri="{FF2B5EF4-FFF2-40B4-BE49-F238E27FC236}">
                <a16:creationId xmlns:a16="http://schemas.microsoft.com/office/drawing/2014/main" id="{26D6F020-C6AC-BE41-8392-92D5DAD203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5150" y="4565898"/>
            <a:ext cx="1117365" cy="1262560"/>
          </a:xfrm>
          <a:prstGeom prst="rect">
            <a:avLst/>
          </a:prstGeom>
        </p:spPr>
      </p:pic>
      <p:grpSp>
        <p:nvGrpSpPr>
          <p:cNvPr id="20" name="グループ化 19">
            <a:extLst>
              <a:ext uri="{FF2B5EF4-FFF2-40B4-BE49-F238E27FC236}">
                <a16:creationId xmlns:a16="http://schemas.microsoft.com/office/drawing/2014/main" id="{856C9691-DFAF-9942-A756-F9FD0825A129}"/>
              </a:ext>
            </a:extLst>
          </p:cNvPr>
          <p:cNvGrpSpPr/>
          <p:nvPr/>
        </p:nvGrpSpPr>
        <p:grpSpPr>
          <a:xfrm>
            <a:off x="6383100" y="1102320"/>
            <a:ext cx="939310" cy="900114"/>
            <a:chOff x="7429574" y="1248019"/>
            <a:chExt cx="939310" cy="900114"/>
          </a:xfrm>
        </p:grpSpPr>
        <p:sp>
          <p:nvSpPr>
            <p:cNvPr id="14" name="正方形/長方形 13">
              <a:extLst>
                <a:ext uri="{FF2B5EF4-FFF2-40B4-BE49-F238E27FC236}">
                  <a16:creationId xmlns:a16="http://schemas.microsoft.com/office/drawing/2014/main" id="{1E28D4D2-3ED3-6B4B-BC73-E104A5D90B7A}"/>
                </a:ext>
              </a:extLst>
            </p:cNvPr>
            <p:cNvSpPr/>
            <p:nvPr/>
          </p:nvSpPr>
          <p:spPr>
            <a:xfrm>
              <a:off x="7493649" y="1248019"/>
              <a:ext cx="869555" cy="90011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6CB33341-9C6F-4B42-A30C-0CA45353EEB9}"/>
                </a:ext>
              </a:extLst>
            </p:cNvPr>
            <p:cNvSpPr/>
            <p:nvPr/>
          </p:nvSpPr>
          <p:spPr>
            <a:xfrm>
              <a:off x="7462308" y="1552213"/>
              <a:ext cx="869555" cy="580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EC12BB93-D49B-CE4C-8B51-E6DC300BE32C}"/>
                </a:ext>
              </a:extLst>
            </p:cNvPr>
            <p:cNvSpPr/>
            <p:nvPr/>
          </p:nvSpPr>
          <p:spPr>
            <a:xfrm>
              <a:off x="7436647" y="1789069"/>
              <a:ext cx="863875" cy="264479"/>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テキスト ボックス 16">
              <a:extLst>
                <a:ext uri="{FF2B5EF4-FFF2-40B4-BE49-F238E27FC236}">
                  <a16:creationId xmlns:a16="http://schemas.microsoft.com/office/drawing/2014/main" id="{36AEA249-4EBF-A344-A948-B686BB74BCA3}"/>
                </a:ext>
              </a:extLst>
            </p:cNvPr>
            <p:cNvSpPr txBox="1"/>
            <p:nvPr/>
          </p:nvSpPr>
          <p:spPr>
            <a:xfrm>
              <a:off x="7436647" y="1301089"/>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アプリケーション</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8" name="テキスト ボックス 17">
              <a:extLst>
                <a:ext uri="{FF2B5EF4-FFF2-40B4-BE49-F238E27FC236}">
                  <a16:creationId xmlns:a16="http://schemas.microsoft.com/office/drawing/2014/main" id="{620EE0C1-86CC-1941-AB83-30E6BC5F043A}"/>
                </a:ext>
              </a:extLst>
            </p:cNvPr>
            <p:cNvSpPr txBox="1"/>
            <p:nvPr/>
          </p:nvSpPr>
          <p:spPr>
            <a:xfrm>
              <a:off x="7429574" y="1575568"/>
              <a:ext cx="932237"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プラットフォーム</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sp>
          <p:nvSpPr>
            <p:cNvPr id="19" name="テキスト ボックス 18">
              <a:extLst>
                <a:ext uri="{FF2B5EF4-FFF2-40B4-BE49-F238E27FC236}">
                  <a16:creationId xmlns:a16="http://schemas.microsoft.com/office/drawing/2014/main" id="{F5388998-5DA1-4345-8265-7A4A0EF721B3}"/>
                </a:ext>
              </a:extLst>
            </p:cNvPr>
            <p:cNvSpPr txBox="1"/>
            <p:nvPr/>
          </p:nvSpPr>
          <p:spPr>
            <a:xfrm>
              <a:off x="7444282" y="1850047"/>
              <a:ext cx="905858" cy="184666"/>
            </a:xfrm>
            <a:prstGeom prst="rect">
              <a:avLst/>
            </a:prstGeom>
            <a:noFill/>
          </p:spPr>
          <p:txBody>
            <a:bodyPr wrap="square" rtlCol="0">
              <a:spAutoFit/>
            </a:bodyPr>
            <a:lstStyle/>
            <a:p>
              <a:pPr algn="ctr"/>
              <a:r>
                <a:rPr kumimoji="1" lang="ja-JP" altLang="en-US" sz="600" b="1">
                  <a:solidFill>
                    <a:schemeClr val="bg1"/>
                  </a:solidFill>
                  <a:latin typeface="Meiryo" panose="020B0604030504040204" pitchFamily="34" charset="-128"/>
                  <a:ea typeface="Meiryo" panose="020B0604030504040204" pitchFamily="34" charset="-128"/>
                  <a:cs typeface="Meiryo" charset="-128"/>
                </a:rPr>
                <a:t>インフラ</a:t>
              </a:r>
              <a:endParaRPr kumimoji="1" lang="ja-JP" altLang="en-US" sz="600" b="1" dirty="0">
                <a:solidFill>
                  <a:schemeClr val="bg1"/>
                </a:solidFill>
                <a:latin typeface="Meiryo" panose="020B0604030504040204" pitchFamily="34" charset="-128"/>
                <a:ea typeface="Meiryo" panose="020B0604030504040204" pitchFamily="34" charset="-128"/>
                <a:cs typeface="Meiryo" charset="-128"/>
              </a:endParaRPr>
            </a:p>
          </p:txBody>
        </p:sp>
      </p:grpSp>
      <p:sp>
        <p:nvSpPr>
          <p:cNvPr id="21" name="左矢印 20">
            <a:extLst>
              <a:ext uri="{FF2B5EF4-FFF2-40B4-BE49-F238E27FC236}">
                <a16:creationId xmlns:a16="http://schemas.microsoft.com/office/drawing/2014/main" id="{E63D098B-F6DB-5844-925E-0BB04147B8E5}"/>
              </a:ext>
            </a:extLst>
          </p:cNvPr>
          <p:cNvSpPr/>
          <p:nvPr/>
        </p:nvSpPr>
        <p:spPr>
          <a:xfrm>
            <a:off x="6048186" y="1313387"/>
            <a:ext cx="199836" cy="477980"/>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7942121C-E811-294E-85B9-76594EF9B52B}"/>
              </a:ext>
            </a:extLst>
          </p:cNvPr>
          <p:cNvSpPr txBox="1"/>
          <p:nvPr/>
        </p:nvSpPr>
        <p:spPr>
          <a:xfrm>
            <a:off x="2672924" y="3112455"/>
            <a:ext cx="3773790" cy="800219"/>
          </a:xfrm>
          <a:prstGeom prst="rect">
            <a:avLst/>
          </a:prstGeom>
          <a:noFill/>
        </p:spPr>
        <p:txBody>
          <a:bodyPr wrap="none" rtlCol="0">
            <a:spAutoFit/>
          </a:bodyPr>
          <a:lstStyle/>
          <a:p>
            <a:r>
              <a:rPr kumimoji="1" lang="ja-JP" altLang="en-US" sz="3200">
                <a:solidFill>
                  <a:srgbClr val="0432FF"/>
                </a:solidFill>
                <a:latin typeface="Meiryo" panose="020B0604030504040204" pitchFamily="34" charset="-128"/>
                <a:ea typeface="Meiryo" panose="020B0604030504040204" pitchFamily="34" charset="-128"/>
              </a:rPr>
              <a:t>クラウド（</a:t>
            </a:r>
            <a:r>
              <a:rPr kumimoji="1" lang="en-US" altLang="ja-JP" sz="3200" dirty="0">
                <a:solidFill>
                  <a:srgbClr val="0432FF"/>
                </a:solidFill>
                <a:latin typeface="Meiryo" panose="020B0604030504040204" pitchFamily="34" charset="-128"/>
                <a:ea typeface="Meiryo" panose="020B0604030504040204" pitchFamily="34" charset="-128"/>
              </a:rPr>
              <a:t>Cloud</a:t>
            </a:r>
            <a:r>
              <a:rPr kumimoji="1" lang="ja-JP" altLang="en-US" sz="3200">
                <a:solidFill>
                  <a:srgbClr val="0432FF"/>
                </a:solidFill>
                <a:latin typeface="Meiryo" panose="020B0604030504040204" pitchFamily="34" charset="-128"/>
                <a:ea typeface="Meiryo" panose="020B0604030504040204" pitchFamily="34" charset="-128"/>
              </a:rPr>
              <a:t>）</a:t>
            </a:r>
            <a:endParaRPr kumimoji="1" lang="en-US" altLang="ja-JP" sz="3200" dirty="0">
              <a:solidFill>
                <a:srgbClr val="0432FF"/>
              </a:solidFill>
              <a:latin typeface="Meiryo" panose="020B0604030504040204" pitchFamily="34" charset="-128"/>
              <a:ea typeface="Meiryo" panose="020B0604030504040204" pitchFamily="34" charset="-128"/>
            </a:endParaRPr>
          </a:p>
          <a:p>
            <a:r>
              <a:rPr kumimoji="1" lang="ja-JP" altLang="en-US" sz="1400">
                <a:solidFill>
                  <a:srgbClr val="0432FF"/>
                </a:solidFill>
                <a:latin typeface="Meiryo" panose="020B0604030504040204" pitchFamily="34" charset="-128"/>
                <a:ea typeface="Meiryo" panose="020B0604030504040204" pitchFamily="34" charset="-128"/>
              </a:rPr>
              <a:t>＝ネットワークあるいは</a:t>
            </a:r>
            <a:r>
              <a:rPr lang="ja-JP" altLang="en-US" sz="1400">
                <a:solidFill>
                  <a:srgbClr val="0432FF"/>
                </a:solidFill>
                <a:latin typeface="Meiryo" panose="020B0604030504040204" pitchFamily="34" charset="-128"/>
                <a:ea typeface="Meiryo" panose="020B0604030504040204" pitchFamily="34" charset="-128"/>
              </a:rPr>
              <a:t>インターネット</a:t>
            </a:r>
            <a:endParaRPr kumimoji="1" lang="en-US" altLang="ja-JP" sz="1400" dirty="0">
              <a:solidFill>
                <a:srgbClr val="0432FF"/>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FD554E3B-6253-1A4B-BBCB-5A9593B6CECE}"/>
              </a:ext>
            </a:extLst>
          </p:cNvPr>
          <p:cNvSpPr txBox="1"/>
          <p:nvPr/>
        </p:nvSpPr>
        <p:spPr>
          <a:xfrm>
            <a:off x="3659396" y="5985927"/>
            <a:ext cx="4339650" cy="461665"/>
          </a:xfrm>
          <a:prstGeom prst="rect">
            <a:avLst/>
          </a:prstGeom>
          <a:noFill/>
        </p:spPr>
        <p:txBody>
          <a:bodyPr wrap="none" rtlCol="0">
            <a:spAutoFit/>
          </a:bodyPr>
          <a:lstStyle/>
          <a:p>
            <a:r>
              <a:rPr kumimoji="1" lang="ja-JP" altLang="en-US" sz="1200">
                <a:solidFill>
                  <a:srgbClr val="0432FF"/>
                </a:solidFill>
                <a:latin typeface="Meiryo" panose="020B0604030504040204" pitchFamily="34" charset="-128"/>
                <a:ea typeface="Meiryo" panose="020B0604030504040204" pitchFamily="34" charset="-128"/>
              </a:rPr>
              <a:t>ネットワークの向こう側にあるコンピュータ（サーバー）を</a:t>
            </a:r>
            <a:endParaRPr kumimoji="1" lang="en-US" altLang="ja-JP" sz="1200"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ネットワークを介して使う仕組み</a:t>
            </a:r>
          </a:p>
        </p:txBody>
      </p:sp>
      <p:sp>
        <p:nvSpPr>
          <p:cNvPr id="24" name="テキスト ボックス 23">
            <a:extLst>
              <a:ext uri="{FF2B5EF4-FFF2-40B4-BE49-F238E27FC236}">
                <a16:creationId xmlns:a16="http://schemas.microsoft.com/office/drawing/2014/main" id="{6D013371-EBD1-144C-8432-5434723FBC80}"/>
              </a:ext>
            </a:extLst>
          </p:cNvPr>
          <p:cNvSpPr txBox="1"/>
          <p:nvPr/>
        </p:nvSpPr>
        <p:spPr>
          <a:xfrm>
            <a:off x="997792" y="5937118"/>
            <a:ext cx="2698175" cy="553998"/>
          </a:xfrm>
          <a:prstGeom prst="rect">
            <a:avLst/>
          </a:prstGeom>
          <a:noFill/>
        </p:spPr>
        <p:txBody>
          <a:bodyPr wrap="none" rtlCol="0">
            <a:spAutoFit/>
          </a:bodyPr>
          <a:lstStyle/>
          <a:p>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r"/>
            <a:r>
              <a:rPr lang="en-US" altLang="ja-JP" sz="1600" dirty="0">
                <a:solidFill>
                  <a:srgbClr val="0432FF"/>
                </a:solidFill>
                <a:latin typeface="Meiryo" panose="020B0604030504040204" pitchFamily="34" charset="-128"/>
                <a:ea typeface="Meiryo" panose="020B0604030504040204" pitchFamily="34" charset="-128"/>
              </a:rPr>
              <a:t>Cloud Computing</a:t>
            </a:r>
            <a:endParaRPr kumimoji="1" lang="ja-JP" altLang="en-US" sz="1600">
              <a:solidFill>
                <a:srgbClr val="043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9608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三角形 4">
            <a:extLst>
              <a:ext uri="{FF2B5EF4-FFF2-40B4-BE49-F238E27FC236}">
                <a16:creationId xmlns:a16="http://schemas.microsoft.com/office/drawing/2014/main" id="{A2C15482-1BDF-894B-88BD-178B4EFC86FC}"/>
              </a:ext>
            </a:extLst>
          </p:cNvPr>
          <p:cNvSpPr/>
          <p:nvPr/>
        </p:nvSpPr>
        <p:spPr>
          <a:xfrm rot="10800000">
            <a:off x="1619672" y="1311673"/>
            <a:ext cx="5904656" cy="4356484"/>
          </a:xfrm>
          <a:prstGeom prst="triangle">
            <a:avLst/>
          </a:prstGeom>
          <a:solidFill>
            <a:schemeClr val="accent5">
              <a:lumMod val="20000"/>
              <a:lumOff val="80000"/>
            </a:schemeClr>
          </a:solidFill>
          <a:ln w="28575">
            <a:solidFill>
              <a:schemeClr val="tx2">
                <a:lumMod val="60000"/>
                <a:lumOff val="4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18D74AD-6FFF-FC45-AF4B-E34D443871C2}"/>
              </a:ext>
            </a:extLst>
          </p:cNvPr>
          <p:cNvSpPr>
            <a:spLocks noGrp="1"/>
          </p:cNvSpPr>
          <p:nvPr>
            <p:ph type="title"/>
          </p:nvPr>
        </p:nvSpPr>
        <p:spPr/>
        <p:txBody>
          <a:bodyPr/>
          <a:lstStyle/>
          <a:p>
            <a:r>
              <a:rPr kumimoji="1" lang="ja-JP" altLang="en-US"/>
              <a:t>クラウドによる新しい</a:t>
            </a:r>
            <a:r>
              <a:rPr kumimoji="1" lang="en-US" altLang="ja-JP" dirty="0"/>
              <a:t>IT</a:t>
            </a:r>
            <a:r>
              <a:rPr kumimoji="1" lang="ja-JP" altLang="en-US"/>
              <a:t>利用のカタチ</a:t>
            </a:r>
          </a:p>
        </p:txBody>
      </p:sp>
      <p:sp>
        <p:nvSpPr>
          <p:cNvPr id="6" name="テキスト ボックス 5">
            <a:extLst>
              <a:ext uri="{FF2B5EF4-FFF2-40B4-BE49-F238E27FC236}">
                <a16:creationId xmlns:a16="http://schemas.microsoft.com/office/drawing/2014/main" id="{EAAE0530-CD42-CD45-93B8-830809FF5BF6}"/>
              </a:ext>
            </a:extLst>
          </p:cNvPr>
          <p:cNvSpPr txBox="1"/>
          <p:nvPr/>
        </p:nvSpPr>
        <p:spPr>
          <a:xfrm>
            <a:off x="2927341" y="950877"/>
            <a:ext cx="3262432"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スペース</a:t>
            </a:r>
            <a:r>
              <a:rPr lang="ja-JP" altLang="en-US" sz="2000">
                <a:solidFill>
                  <a:srgbClr val="0070C0"/>
                </a:solidFill>
                <a:latin typeface="Meiryo" panose="020B0604030504040204" pitchFamily="34" charset="-128"/>
                <a:ea typeface="Meiryo" panose="020B0604030504040204" pitchFamily="34" charset="-128"/>
              </a:rPr>
              <a:t>：設置場所の制約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4D220B9A-8800-F443-847D-F448D2DFE8CE}"/>
              </a:ext>
            </a:extLst>
          </p:cNvPr>
          <p:cNvSpPr txBox="1"/>
          <p:nvPr/>
        </p:nvSpPr>
        <p:spPr>
          <a:xfrm rot="3371328">
            <a:off x="1003903" y="3364810"/>
            <a:ext cx="3775393" cy="400110"/>
          </a:xfrm>
          <a:prstGeom prst="rect">
            <a:avLst/>
          </a:prstGeom>
          <a:noFill/>
        </p:spPr>
        <p:txBody>
          <a:bodyPr wrap="none" rtlCol="0">
            <a:spAutoFit/>
          </a:bodyPr>
          <a:lstStyle/>
          <a:p>
            <a:pPr algn="ctr"/>
            <a:r>
              <a:rPr kumimoji="1" lang="ja-JP" altLang="en-US" sz="2000" b="1">
                <a:solidFill>
                  <a:srgbClr val="0070C0"/>
                </a:solidFill>
                <a:latin typeface="Meiryo" panose="020B0604030504040204" pitchFamily="34" charset="-128"/>
                <a:ea typeface="Meiryo" panose="020B0604030504040204" pitchFamily="34" charset="-128"/>
              </a:rPr>
              <a:t>ロケーション</a:t>
            </a:r>
            <a:r>
              <a:rPr lang="ja-JP" altLang="en-US" sz="2000">
                <a:solidFill>
                  <a:srgbClr val="0070C0"/>
                </a:solidFill>
                <a:latin typeface="Meiryo" panose="020B0604030504040204" pitchFamily="34" charset="-128"/>
                <a:ea typeface="Meiryo" panose="020B0604030504040204" pitchFamily="34" charset="-128"/>
              </a:rPr>
              <a:t>：利用場所の制約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82DDAE6B-819C-F246-BA1D-3DDA69502CA4}"/>
              </a:ext>
            </a:extLst>
          </p:cNvPr>
          <p:cNvSpPr txBox="1"/>
          <p:nvPr/>
        </p:nvSpPr>
        <p:spPr>
          <a:xfrm rot="18250960">
            <a:off x="4430317" y="3476666"/>
            <a:ext cx="3518912" cy="400110"/>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リソース</a:t>
            </a:r>
            <a:r>
              <a:rPr lang="ja-JP" altLang="en-US" sz="2000">
                <a:solidFill>
                  <a:srgbClr val="0070C0"/>
                </a:solidFill>
                <a:latin typeface="Meiryo" panose="020B0604030504040204" pitchFamily="34" charset="-128"/>
                <a:ea typeface="Meiryo" panose="020B0604030504040204" pitchFamily="34" charset="-128"/>
              </a:rPr>
              <a:t>：能力・容量の制約</a:t>
            </a:r>
            <a:endParaRPr kumimoji="1" lang="en-US" altLang="ja-JP" sz="2000" dirty="0">
              <a:solidFill>
                <a:srgbClr val="0070C0"/>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3618DC76-6756-0645-B484-B8CF4FC9E94D}"/>
              </a:ext>
            </a:extLst>
          </p:cNvPr>
          <p:cNvSpPr txBox="1"/>
          <p:nvPr/>
        </p:nvSpPr>
        <p:spPr>
          <a:xfrm>
            <a:off x="3658929" y="5697595"/>
            <a:ext cx="1826141" cy="892552"/>
          </a:xfrm>
          <a:prstGeom prst="rect">
            <a:avLst/>
          </a:prstGeom>
          <a:noFill/>
        </p:spPr>
        <p:txBody>
          <a:bodyPr wrap="none" rtlCol="0">
            <a:spAutoFit/>
          </a:bodyPr>
          <a:lstStyle/>
          <a:p>
            <a:pPr algn="ctr"/>
            <a:r>
              <a:rPr kumimoji="1" lang="ja-JP" altLang="en-US" sz="2000" b="1">
                <a:solidFill>
                  <a:schemeClr val="accent3">
                    <a:lumMod val="75000"/>
                  </a:schemeClr>
                </a:solidFill>
                <a:latin typeface="Meiryo" panose="020B0604030504040204" pitchFamily="34" charset="-128"/>
                <a:ea typeface="Meiryo" panose="020B0604030504040204" pitchFamily="34" charset="-128"/>
              </a:rPr>
              <a:t>コスト</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利用量・使う機能</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600">
                <a:solidFill>
                  <a:schemeClr val="accent3">
                    <a:lumMod val="75000"/>
                  </a:schemeClr>
                </a:solidFill>
                <a:latin typeface="Meiryo" panose="020B0604030504040204" pitchFamily="34" charset="-128"/>
                <a:ea typeface="Meiryo" panose="020B0604030504040204" pitchFamily="34" charset="-128"/>
              </a:rPr>
              <a:t>に応じた課金</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85E074D9-062F-FD43-B109-13BDE1F1E074}"/>
              </a:ext>
            </a:extLst>
          </p:cNvPr>
          <p:cNvSpPr txBox="1"/>
          <p:nvPr/>
        </p:nvSpPr>
        <p:spPr>
          <a:xfrm>
            <a:off x="213789" y="1096632"/>
            <a:ext cx="1467068" cy="892552"/>
          </a:xfrm>
          <a:prstGeom prst="rect">
            <a:avLst/>
          </a:prstGeom>
          <a:noFill/>
        </p:spPr>
        <p:txBody>
          <a:bodyPr wrap="none" rtlCol="0">
            <a:spAutoFit/>
          </a:bodyPr>
          <a:lstStyle/>
          <a:p>
            <a:pPr algn="r"/>
            <a:r>
              <a:rPr kumimoji="1" lang="ja-JP" altLang="en-US" sz="2000" b="1">
                <a:solidFill>
                  <a:schemeClr val="accent3">
                    <a:lumMod val="75000"/>
                  </a:schemeClr>
                </a:solidFill>
                <a:latin typeface="Meiryo" panose="020B0604030504040204" pitchFamily="34" charset="-128"/>
                <a:ea typeface="Meiryo" panose="020B0604030504040204" pitchFamily="34" charset="-128"/>
              </a:rPr>
              <a:t>アジリティ</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追加・変更</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r"/>
            <a:r>
              <a:rPr lang="ja-JP" altLang="en-US" sz="1600">
                <a:solidFill>
                  <a:schemeClr val="accent3">
                    <a:lumMod val="75000"/>
                  </a:schemeClr>
                </a:solidFill>
                <a:latin typeface="Meiryo" panose="020B0604030504040204" pitchFamily="34" charset="-128"/>
                <a:ea typeface="Meiryo" panose="020B0604030504040204" pitchFamily="34" charset="-128"/>
              </a:rPr>
              <a:t>の柔軟性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1CCB7C4-2D26-B445-AD3D-10377624CED6}"/>
              </a:ext>
            </a:extLst>
          </p:cNvPr>
          <p:cNvSpPr txBox="1"/>
          <p:nvPr/>
        </p:nvSpPr>
        <p:spPr>
          <a:xfrm>
            <a:off x="7524328" y="1096632"/>
            <a:ext cx="1210588" cy="892552"/>
          </a:xfrm>
          <a:prstGeom prst="rect">
            <a:avLst/>
          </a:prstGeom>
          <a:noFill/>
        </p:spPr>
        <p:txBody>
          <a:bodyPr wrap="none" rtlCol="0">
            <a:spAutoFit/>
          </a:bodyPr>
          <a:lstStyle/>
          <a:p>
            <a:r>
              <a:rPr lang="ja-JP" altLang="en-US" sz="2000" b="1">
                <a:solidFill>
                  <a:schemeClr val="accent3">
                    <a:lumMod val="75000"/>
                  </a:schemeClr>
                </a:solidFill>
                <a:latin typeface="Meiryo" panose="020B0604030504040204" pitchFamily="34" charset="-128"/>
                <a:ea typeface="Meiryo" panose="020B0604030504040204" pitchFamily="34" charset="-128"/>
              </a:rPr>
              <a:t>スケール</a:t>
            </a:r>
            <a:endParaRPr lang="en-US" altLang="ja-JP" sz="20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規模の伸縮</a:t>
            </a:r>
            <a:endParaRPr lang="en-US" altLang="ja-JP" sz="1600" dirty="0">
              <a:solidFill>
                <a:schemeClr val="accent3">
                  <a:lumMod val="75000"/>
                </a:schemeClr>
              </a:solidFill>
              <a:latin typeface="Meiryo" panose="020B0604030504040204" pitchFamily="34" charset="-128"/>
              <a:ea typeface="Meiryo" panose="020B0604030504040204" pitchFamily="34" charset="-128"/>
            </a:endParaRPr>
          </a:p>
          <a:p>
            <a:r>
              <a:rPr lang="ja-JP" altLang="en-US" sz="1600">
                <a:solidFill>
                  <a:schemeClr val="accent3">
                    <a:lumMod val="75000"/>
                  </a:schemeClr>
                </a:solidFill>
                <a:latin typeface="Meiryo" panose="020B0604030504040204" pitchFamily="34" charset="-128"/>
                <a:ea typeface="Meiryo" panose="020B0604030504040204" pitchFamily="34" charset="-128"/>
              </a:rPr>
              <a:t>弾力性</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99D3130A-EF04-104F-B640-7AB11FBAADF9}"/>
              </a:ext>
            </a:extLst>
          </p:cNvPr>
          <p:cNvPicPr>
            <a:picLocks noChangeAspect="1"/>
          </p:cNvPicPr>
          <p:nvPr/>
        </p:nvPicPr>
        <p:blipFill>
          <a:blip r:embed="rId2"/>
          <a:stretch>
            <a:fillRect/>
          </a:stretch>
        </p:blipFill>
        <p:spPr>
          <a:xfrm>
            <a:off x="1895825" y="1263291"/>
            <a:ext cx="5517154" cy="3557808"/>
          </a:xfrm>
          <a:prstGeom prst="rect">
            <a:avLst/>
          </a:prstGeom>
        </p:spPr>
      </p:pic>
      <p:sp>
        <p:nvSpPr>
          <p:cNvPr id="13" name="テキスト ボックス 12">
            <a:extLst>
              <a:ext uri="{FF2B5EF4-FFF2-40B4-BE49-F238E27FC236}">
                <a16:creationId xmlns:a16="http://schemas.microsoft.com/office/drawing/2014/main" id="{0095F987-F0AF-1340-B0B9-1E8E9EB20F18}"/>
              </a:ext>
            </a:extLst>
          </p:cNvPr>
          <p:cNvSpPr txBox="1"/>
          <p:nvPr/>
        </p:nvSpPr>
        <p:spPr>
          <a:xfrm>
            <a:off x="3112139" y="2636912"/>
            <a:ext cx="2904343" cy="584775"/>
          </a:xfrm>
          <a:prstGeom prst="rect">
            <a:avLst/>
          </a:prstGeom>
          <a:noFill/>
        </p:spPr>
        <p:txBody>
          <a:bodyPr wrap="square" rtlCol="0">
            <a:spAutoFit/>
          </a:bodyPr>
          <a:lstStyle/>
          <a:p>
            <a:pPr algn="ctr"/>
            <a:r>
              <a:rPr kumimoji="1" lang="ja-JP" altLang="en-US" sz="1400" b="1">
                <a:solidFill>
                  <a:srgbClr val="0432FF"/>
                </a:solidFill>
                <a:latin typeface="Meiryo" panose="020B0604030504040204" pitchFamily="34" charset="-128"/>
                <a:ea typeface="Meiryo" panose="020B0604030504040204" pitchFamily="34" charset="-128"/>
              </a:rPr>
              <a:t>クラウド・コンピューティング</a:t>
            </a:r>
            <a:endParaRPr kumimoji="1" lang="en-US" altLang="ja-JP" sz="1400" b="1" dirty="0">
              <a:solidFill>
                <a:srgbClr val="0432FF"/>
              </a:solidFill>
              <a:latin typeface="Meiryo" panose="020B0604030504040204" pitchFamily="34" charset="-128"/>
              <a:ea typeface="Meiryo" panose="020B0604030504040204" pitchFamily="34" charset="-128"/>
            </a:endParaRPr>
          </a:p>
          <a:p>
            <a:pPr algn="ctr"/>
            <a:r>
              <a:rPr lang="en-US" altLang="ja-JP" dirty="0">
                <a:solidFill>
                  <a:srgbClr val="0432FF"/>
                </a:solidFill>
                <a:latin typeface="Meiryo" panose="020B0604030504040204" pitchFamily="34" charset="-128"/>
                <a:ea typeface="Meiryo" panose="020B0604030504040204" pitchFamily="34" charset="-128"/>
              </a:rPr>
              <a:t>Cloud Computing</a:t>
            </a:r>
            <a:endParaRPr kumimoji="1" lang="en-US" altLang="ja-JP" dirty="0">
              <a:solidFill>
                <a:srgbClr val="0432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0362E710-A128-7240-9D1A-E9557ED9106B}"/>
              </a:ext>
            </a:extLst>
          </p:cNvPr>
          <p:cNvSpPr txBox="1"/>
          <p:nvPr/>
        </p:nvSpPr>
        <p:spPr>
          <a:xfrm>
            <a:off x="664273" y="4328254"/>
            <a:ext cx="2262158" cy="646331"/>
          </a:xfrm>
          <a:prstGeom prst="rect">
            <a:avLst/>
          </a:prstGeom>
          <a:noFill/>
        </p:spPr>
        <p:txBody>
          <a:bodyPr wrap="none" rtlCol="0">
            <a:spAutoFit/>
          </a:bodyPr>
          <a:lstStyle/>
          <a:p>
            <a:pPr algn="r"/>
            <a:r>
              <a:rPr lang="ja-JP" altLang="en-US" b="1">
                <a:solidFill>
                  <a:schemeClr val="accent6">
                    <a:lumMod val="75000"/>
                  </a:schemeClr>
                </a:solidFill>
                <a:latin typeface="Meiryo" panose="020B0604030504040204" pitchFamily="34" charset="-128"/>
                <a:ea typeface="Meiryo" panose="020B0604030504040204" pitchFamily="34" charset="-128"/>
              </a:rPr>
              <a:t>システム構築・運用</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b="1">
                <a:solidFill>
                  <a:schemeClr val="accent6">
                    <a:lumMod val="75000"/>
                  </a:schemeClr>
                </a:solidFill>
                <a:latin typeface="Meiryo" panose="020B0604030504040204" pitchFamily="34" charset="-128"/>
                <a:ea typeface="Meiryo" panose="020B0604030504040204" pitchFamily="34" charset="-128"/>
              </a:rPr>
              <a:t>の</a:t>
            </a:r>
            <a:r>
              <a:rPr kumimoji="1" lang="ja-JP" altLang="en-US" b="1">
                <a:solidFill>
                  <a:schemeClr val="accent6">
                    <a:lumMod val="75000"/>
                  </a:schemeClr>
                </a:solidFill>
                <a:latin typeface="Meiryo" panose="020B0604030504040204" pitchFamily="34" charset="-128"/>
                <a:ea typeface="Meiryo" panose="020B0604030504040204" pitchFamily="34" charset="-128"/>
              </a:rPr>
              <a:t>負担軽減</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0821AE19-BDE7-7543-A496-35F698C8BACB}"/>
              </a:ext>
            </a:extLst>
          </p:cNvPr>
          <p:cNvSpPr txBox="1"/>
          <p:nvPr/>
        </p:nvSpPr>
        <p:spPr>
          <a:xfrm>
            <a:off x="6016482" y="4328253"/>
            <a:ext cx="2492990" cy="646331"/>
          </a:xfrm>
          <a:prstGeom prst="rect">
            <a:avLst/>
          </a:prstGeom>
          <a:noFill/>
        </p:spPr>
        <p:txBody>
          <a:bodyPr wrap="none" rtlCol="0">
            <a:spAutoFit/>
          </a:bodyPr>
          <a:lstStyle/>
          <a:p>
            <a:r>
              <a:rPr lang="ja-JP" altLang="en-US" b="1">
                <a:solidFill>
                  <a:schemeClr val="accent6">
                    <a:lumMod val="75000"/>
                  </a:schemeClr>
                </a:solidFill>
                <a:latin typeface="Meiryo" panose="020B0604030504040204" pitchFamily="34" charset="-128"/>
                <a:ea typeface="Meiryo" panose="020B0604030504040204" pitchFamily="34" charset="-128"/>
              </a:rPr>
              <a:t>アプリケーション展開</a:t>
            </a:r>
            <a:endParaRPr lang="en-US" altLang="ja-JP" b="1" dirty="0">
              <a:solidFill>
                <a:schemeClr val="accent6">
                  <a:lumMod val="75000"/>
                </a:schemeClr>
              </a:solidFill>
              <a:latin typeface="Meiryo" panose="020B0604030504040204" pitchFamily="34" charset="-128"/>
              <a:ea typeface="Meiryo" panose="020B0604030504040204" pitchFamily="34" charset="-128"/>
            </a:endParaRPr>
          </a:p>
          <a:p>
            <a:r>
              <a:rPr lang="ja-JP" altLang="en-US" b="1">
                <a:solidFill>
                  <a:schemeClr val="accent6">
                    <a:lumMod val="75000"/>
                  </a:schemeClr>
                </a:solidFill>
                <a:latin typeface="Meiryo" panose="020B0604030504040204" pitchFamily="34" charset="-128"/>
                <a:ea typeface="Meiryo" panose="020B0604030504040204" pitchFamily="34" charset="-128"/>
              </a:rPr>
              <a:t>のスピードアップ</a:t>
            </a:r>
            <a:endParaRPr kumimoji="1" lang="en-US" altLang="ja-JP" dirty="0">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05213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4" grpId="0"/>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1"/>
            <a:ext cx="8686800" cy="416221"/>
          </a:xfrm>
        </p:spPr>
        <p:txBody>
          <a:bodyPr lIns="0" rIns="0"/>
          <a:lstStyle/>
          <a:p>
            <a:r>
              <a:rPr kumimoji="1" lang="ja-JP" altLang="en-US" sz="2700" dirty="0"/>
              <a:t>情報システム部門の現状から考えるクラウドへの期待</a:t>
            </a:r>
          </a:p>
        </p:txBody>
      </p:sp>
      <p:sp>
        <p:nvSpPr>
          <p:cNvPr id="4" name="円柱 3"/>
          <p:cNvSpPr/>
          <p:nvPr/>
        </p:nvSpPr>
        <p:spPr>
          <a:xfrm>
            <a:off x="1116147" y="2960858"/>
            <a:ext cx="2614795" cy="2250463"/>
          </a:xfrm>
          <a:prstGeom prst="can">
            <a:avLst>
              <a:gd name="adj" fmla="val 20777"/>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5" name="円柱 4"/>
          <p:cNvSpPr/>
          <p:nvPr/>
        </p:nvSpPr>
        <p:spPr>
          <a:xfrm>
            <a:off x="1116147" y="1720622"/>
            <a:ext cx="2614795" cy="1738263"/>
          </a:xfrm>
          <a:prstGeom prst="can">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6" name="テキスト ボックス 5"/>
          <p:cNvSpPr txBox="1"/>
          <p:nvPr/>
        </p:nvSpPr>
        <p:spPr>
          <a:xfrm>
            <a:off x="1164206" y="2249690"/>
            <a:ext cx="2518639" cy="307777"/>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7" name="テキスト ボックス 6"/>
          <p:cNvSpPr txBox="1"/>
          <p:nvPr/>
        </p:nvSpPr>
        <p:spPr>
          <a:xfrm>
            <a:off x="1164207" y="3634453"/>
            <a:ext cx="2518639" cy="615553"/>
          </a:xfrm>
          <a:prstGeom prst="rect">
            <a:avLst/>
          </a:prstGeom>
          <a:noFill/>
          <a:ln>
            <a:noFill/>
          </a:ln>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endParaRPr kumimoji="1" lang="en-US" altLang="ja-JP" sz="1400" dirty="0">
              <a:solidFill>
                <a:srgbClr val="FFFFFF"/>
              </a:solidFill>
              <a:latin typeface="メイリオ" panose="020B0604030504040204" pitchFamily="50" charset="-128"/>
              <a:ea typeface="メイリオ" panose="020B0604030504040204" pitchFamily="50" charset="-128"/>
              <a:cs typeface="ＭＳ Ｐゴシック"/>
            </a:endParaRPr>
          </a:p>
          <a:p>
            <a:pPr algn="ct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r>
              <a:rPr kumimoji="1" lang="en-US" altLang="ja-JP" sz="2000" dirty="0">
                <a:solidFill>
                  <a:srgbClr val="FFFFFF"/>
                </a:solidFill>
                <a:latin typeface="メイリオ" panose="020B0604030504040204" pitchFamily="50" charset="-128"/>
                <a:ea typeface="メイリオ" panose="020B0604030504040204" pitchFamily="50" charset="-128"/>
                <a:cs typeface="ＭＳ Ｐゴシック"/>
              </a:rPr>
              <a:t>TCO</a:t>
            </a:r>
            <a:r>
              <a:rPr kumimoji="1" lang="ja-JP" altLang="en-US" sz="2000" dirty="0">
                <a:solidFill>
                  <a:srgbClr val="FFFFFF"/>
                </a:solidFill>
                <a:latin typeface="メイリオ" panose="020B0604030504040204" pitchFamily="50" charset="-128"/>
                <a:ea typeface="メイリオ" panose="020B0604030504040204" pitchFamily="50" charset="-128"/>
                <a:cs typeface="ＭＳ Ｐゴシック"/>
              </a:rPr>
              <a:t>）</a:t>
            </a:r>
          </a:p>
        </p:txBody>
      </p:sp>
      <p:sp>
        <p:nvSpPr>
          <p:cNvPr id="8" name="テキスト ボックス 7"/>
          <p:cNvSpPr txBox="1"/>
          <p:nvPr/>
        </p:nvSpPr>
        <p:spPr>
          <a:xfrm>
            <a:off x="1175781" y="2552498"/>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20〜40%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9" name="テキスト ボックス 8"/>
          <p:cNvSpPr txBox="1"/>
          <p:nvPr/>
        </p:nvSpPr>
        <p:spPr>
          <a:xfrm>
            <a:off x="1175781" y="4127512"/>
            <a:ext cx="2502608" cy="707886"/>
          </a:xfrm>
          <a:prstGeom prst="rect">
            <a:avLst/>
          </a:prstGeom>
          <a:noFill/>
          <a:ln>
            <a:noFill/>
          </a:ln>
        </p:spPr>
        <p:txBody>
          <a:bodyPr wrap="none" rtlCol="0">
            <a:spAutoFit/>
          </a:bodyPr>
          <a:lstStyle/>
          <a:p>
            <a:pPr algn="ctr"/>
            <a:r>
              <a:rPr lang="en-US" altLang="ja-JP" sz="4000" dirty="0">
                <a:solidFill>
                  <a:srgbClr val="FFFFFF"/>
                </a:solidFill>
                <a:latin typeface="メイリオ" panose="020B0604030504040204" pitchFamily="50" charset="-128"/>
                <a:ea typeface="メイリオ" panose="020B0604030504040204" pitchFamily="50" charset="-128"/>
                <a:cs typeface="Arial Black"/>
              </a:rPr>
              <a:t>60〜80%</a:t>
            </a:r>
            <a:endParaRPr kumimoji="1" lang="ja-JP" altLang="en-US" sz="4000" dirty="0">
              <a:solidFill>
                <a:srgbClr val="FFFFFF"/>
              </a:solidFill>
              <a:latin typeface="メイリオ" panose="020B0604030504040204" pitchFamily="50" charset="-128"/>
              <a:ea typeface="メイリオ" panose="020B0604030504040204" pitchFamily="50" charset="-128"/>
              <a:cs typeface="Arial Black"/>
            </a:endParaRPr>
          </a:p>
        </p:txBody>
      </p:sp>
      <p:sp>
        <p:nvSpPr>
          <p:cNvPr id="11" name="円柱 10"/>
          <p:cNvSpPr/>
          <p:nvPr/>
        </p:nvSpPr>
        <p:spPr>
          <a:xfrm>
            <a:off x="5474139" y="3651872"/>
            <a:ext cx="2614795" cy="1556336"/>
          </a:xfrm>
          <a:prstGeom prst="can">
            <a:avLst>
              <a:gd name="adj" fmla="val 29653"/>
            </a:avLst>
          </a:prstGeom>
          <a:solidFill>
            <a:srgbClr val="FF6600"/>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2" name="円柱 11"/>
          <p:cNvSpPr/>
          <p:nvPr/>
        </p:nvSpPr>
        <p:spPr>
          <a:xfrm>
            <a:off x="5474139" y="1720622"/>
            <a:ext cx="2614795" cy="2398151"/>
          </a:xfrm>
          <a:prstGeom prst="can">
            <a:avLst>
              <a:gd name="adj" fmla="val 18770"/>
            </a:avLst>
          </a:prstGeom>
          <a:solidFill>
            <a:srgbClr val="3366FF"/>
          </a:solid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13" name="直線コネクタ 12"/>
          <p:cNvCxnSpPr/>
          <p:nvPr/>
        </p:nvCxnSpPr>
        <p:spPr>
          <a:xfrm>
            <a:off x="3742676" y="1927450"/>
            <a:ext cx="1743197" cy="6225"/>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4" name="直線コネクタ 13"/>
          <p:cNvCxnSpPr/>
          <p:nvPr/>
        </p:nvCxnSpPr>
        <p:spPr>
          <a:xfrm>
            <a:off x="3742676" y="3265900"/>
            <a:ext cx="1743197" cy="666112"/>
          </a:xfrm>
          <a:prstGeom prst="line">
            <a:avLst/>
          </a:prstGeom>
          <a:ln w="38100" cmpd="sng">
            <a:solidFill>
              <a:srgbClr val="7F7F7F"/>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5534594" y="2960858"/>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新規システムに投資する予算</a:t>
            </a:r>
          </a:p>
        </p:txBody>
      </p:sp>
      <p:sp>
        <p:nvSpPr>
          <p:cNvPr id="16" name="テキスト ボックス 15"/>
          <p:cNvSpPr txBox="1"/>
          <p:nvPr/>
        </p:nvSpPr>
        <p:spPr>
          <a:xfrm>
            <a:off x="5534595" y="4499775"/>
            <a:ext cx="2518639" cy="307777"/>
          </a:xfrm>
          <a:prstGeom prst="rect">
            <a:avLst/>
          </a:prstGeom>
          <a:noFill/>
        </p:spPr>
        <p:txBody>
          <a:bodyPr wrap="none" rtlCol="0">
            <a:spAutoFit/>
          </a:bodyPr>
          <a:lstStyle/>
          <a:p>
            <a:pPr algn="ctr"/>
            <a:r>
              <a:rPr kumimoji="1" lang="ja-JP" altLang="en-US" sz="1400" dirty="0">
                <a:solidFill>
                  <a:srgbClr val="FFFFFF"/>
                </a:solidFill>
                <a:latin typeface="メイリオ" panose="020B0604030504040204" pitchFamily="50" charset="-128"/>
                <a:ea typeface="メイリオ" panose="020B0604030504040204" pitchFamily="50" charset="-128"/>
                <a:cs typeface="ＭＳ Ｐゴシック"/>
              </a:rPr>
              <a:t>既存システムを維持する予算</a:t>
            </a:r>
          </a:p>
        </p:txBody>
      </p:sp>
      <p:sp>
        <p:nvSpPr>
          <p:cNvPr id="17" name="上矢印 16"/>
          <p:cNvSpPr/>
          <p:nvPr/>
        </p:nvSpPr>
        <p:spPr>
          <a:xfrm>
            <a:off x="6479515" y="2249690"/>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8" name="上矢印 17"/>
          <p:cNvSpPr/>
          <p:nvPr/>
        </p:nvSpPr>
        <p:spPr>
          <a:xfrm flipV="1">
            <a:off x="6479515" y="3346091"/>
            <a:ext cx="628796" cy="611562"/>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19" name="上矢印 18"/>
          <p:cNvSpPr/>
          <p:nvPr/>
        </p:nvSpPr>
        <p:spPr>
          <a:xfrm>
            <a:off x="6479515" y="4782652"/>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0" name="上矢印 19"/>
          <p:cNvSpPr/>
          <p:nvPr/>
        </p:nvSpPr>
        <p:spPr>
          <a:xfrm flipV="1">
            <a:off x="6479515" y="4175303"/>
            <a:ext cx="628796" cy="363303"/>
          </a:xfrm>
          <a:prstGeom prst="upArrow">
            <a:avLst/>
          </a:prstGeom>
          <a:solidFill>
            <a:schemeClr val="bg1"/>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cxnSp>
        <p:nvCxnSpPr>
          <p:cNvPr id="21" name="直線コネクタ 20"/>
          <p:cNvCxnSpPr/>
          <p:nvPr/>
        </p:nvCxnSpPr>
        <p:spPr>
          <a:xfrm>
            <a:off x="3742676" y="4996547"/>
            <a:ext cx="1743197" cy="6225"/>
          </a:xfrm>
          <a:prstGeom prst="line">
            <a:avLst/>
          </a:prstGeom>
          <a:ln w="38100" cmpd="sng">
            <a:solidFill>
              <a:schemeClr val="bg1">
                <a:lumMod val="50000"/>
              </a:schemeClr>
            </a:solidFill>
            <a:prstDash val="sysDash"/>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テキスト ボックス 22"/>
          <p:cNvSpPr txBox="1"/>
          <p:nvPr/>
        </p:nvSpPr>
        <p:spPr>
          <a:xfrm>
            <a:off x="1299362" y="835294"/>
            <a:ext cx="6621191" cy="646331"/>
          </a:xfrm>
          <a:prstGeom prst="rect">
            <a:avLst/>
          </a:prstGeom>
          <a:noFill/>
        </p:spPr>
        <p:txBody>
          <a:bodyPr wrap="none" rtlCol="0">
            <a:spAutoFit/>
          </a:bodyPr>
          <a:lstStyle/>
          <a:p>
            <a:pPr algn="ctr"/>
            <a:r>
              <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IT</a:t>
            </a:r>
            <a:r>
              <a:rPr lang="ja-JP" altLang="en-US"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rPr>
              <a:t>予算の増加は期待できない！</a:t>
            </a:r>
            <a:endParaRPr lang="en-US" altLang="ja-JP" sz="3600" dirty="0">
              <a:solidFill>
                <a:srgbClr val="FF0000"/>
              </a:solidFill>
              <a:effectLst>
                <a:glow rad="101600">
                  <a:schemeClr val="bg1">
                    <a:alpha val="75000"/>
                  </a:schemeClr>
                </a:glow>
              </a:effectLst>
              <a:latin typeface="メイリオ" panose="020B0604030504040204" pitchFamily="50" charset="-128"/>
              <a:ea typeface="メイリオ" panose="020B0604030504040204" pitchFamily="50" charset="-128"/>
              <a:cs typeface="ＭＳ Ｐゴシック"/>
            </a:endParaRPr>
          </a:p>
        </p:txBody>
      </p:sp>
      <p:sp>
        <p:nvSpPr>
          <p:cNvPr id="24" name="上矢印 23"/>
          <p:cNvSpPr/>
          <p:nvPr/>
        </p:nvSpPr>
        <p:spPr>
          <a:xfrm flipV="1">
            <a:off x="1812591"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5" name="上矢印 24"/>
          <p:cNvSpPr/>
          <p:nvPr/>
        </p:nvSpPr>
        <p:spPr>
          <a:xfrm flipV="1">
            <a:off x="6188082" y="1568780"/>
            <a:ext cx="1211661" cy="414697"/>
          </a:xfrm>
          <a:prstGeom prst="upArrow">
            <a:avLst/>
          </a:prstGeom>
          <a:solidFill>
            <a:srgbClr val="FF0000"/>
          </a:solidFill>
          <a:ln>
            <a:no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ＭＳ Ｐゴシック"/>
            </a:endParaRPr>
          </a:p>
        </p:txBody>
      </p:sp>
      <p:sp>
        <p:nvSpPr>
          <p:cNvPr id="29" name="ホームベース 28"/>
          <p:cNvSpPr/>
          <p:nvPr/>
        </p:nvSpPr>
        <p:spPr bwMode="gray">
          <a:xfrm>
            <a:off x="3859880" y="4000015"/>
            <a:ext cx="1502196" cy="821244"/>
          </a:xfrm>
          <a:prstGeom prst="homePlate">
            <a:avLst>
              <a:gd name="adj" fmla="val 325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none" lIns="90000" tIns="1440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既存システムを</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rPr>
              <a:t>維持するための</a:t>
            </a:r>
            <a:endParaRPr kumimoji="1" lang="en-US" altLang="ja-JP"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a:p>
            <a:pPr marL="0" marR="0" indent="0" algn="ctr" defTabSz="914400" rtl="0" eaLnBrk="1" fontAlgn="base" latinLnBrk="0" hangingPunct="1">
              <a:lnSpc>
                <a:spcPct val="100000"/>
              </a:lnSpc>
              <a:spcBef>
                <a:spcPct val="0"/>
              </a:spcBef>
              <a:spcAft>
                <a:spcPct val="0"/>
              </a:spcAft>
              <a:buClr>
                <a:schemeClr val="folHlink"/>
              </a:buClr>
              <a:buSzTx/>
              <a:buFont typeface="Wingdings" pitchFamily="2" charset="2"/>
              <a:buNone/>
              <a:tabLst/>
            </a:pPr>
            <a:r>
              <a:rPr lang="ja-JP" altLang="en-US" sz="1200" dirty="0">
                <a:solidFill>
                  <a:schemeClr val="bg1"/>
                </a:solidFill>
                <a:latin typeface="メイリオ" panose="020B0604030504040204" pitchFamily="50" charset="-128"/>
                <a:ea typeface="メイリオ" panose="020B0604030504040204" pitchFamily="50" charset="-128"/>
                <a:cs typeface="ＭＳ Ｐゴシック"/>
              </a:rPr>
              <a:t>コスト削減</a:t>
            </a:r>
            <a:endParaRPr kumimoji="1" lang="ja-JP" altLang="en-US" sz="120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ＭＳ Ｐゴシック"/>
            </a:endParaRPr>
          </a:p>
        </p:txBody>
      </p:sp>
      <p:sp>
        <p:nvSpPr>
          <p:cNvPr id="26" name="テキスト ボックス 25"/>
          <p:cNvSpPr txBox="1"/>
          <p:nvPr/>
        </p:nvSpPr>
        <p:spPr>
          <a:xfrm>
            <a:off x="865536" y="5417483"/>
            <a:ext cx="3172663" cy="954107"/>
          </a:xfrm>
          <a:prstGeom prst="rect">
            <a:avLst/>
          </a:prstGeom>
          <a:noFill/>
        </p:spPr>
        <p:txBody>
          <a:bodyPr wrap="none" rtlCol="0">
            <a:spAutoFit/>
          </a:bodyPr>
          <a:lstStyle/>
          <a:p>
            <a:pPr marL="457200" indent="-457200">
              <a:buFont typeface="Wingdings" charset="2"/>
              <a:buChar char="v"/>
            </a:pPr>
            <a:r>
              <a:rPr kumimoji="1" lang="en-US" altLang="ja-JP" sz="2800" dirty="0">
                <a:solidFill>
                  <a:srgbClr val="FF0000"/>
                </a:solidFill>
                <a:effectLst/>
                <a:latin typeface="メイリオ" panose="020B0604030504040204" pitchFamily="50" charset="-128"/>
                <a:ea typeface="メイリオ" panose="020B0604030504040204" pitchFamily="50" charset="-128"/>
              </a:rPr>
              <a:t>TCO</a:t>
            </a:r>
            <a:r>
              <a:rPr kumimoji="1" lang="ja-JP" altLang="en-US" sz="2800" dirty="0">
                <a:solidFill>
                  <a:srgbClr val="FF0000"/>
                </a:solidFill>
                <a:effectLst/>
                <a:latin typeface="メイリオ" panose="020B0604030504040204" pitchFamily="50" charset="-128"/>
                <a:ea typeface="メイリオ" panose="020B0604030504040204" pitchFamily="50" charset="-128"/>
              </a:rPr>
              <a:t>の上昇</a:t>
            </a:r>
            <a:endParaRPr kumimoji="1" lang="en-US" altLang="ja-JP" sz="2800" dirty="0">
              <a:solidFill>
                <a:srgbClr val="FF0000"/>
              </a:solidFill>
              <a:effectLst/>
              <a:latin typeface="メイリオ" panose="020B0604030504040204" pitchFamily="50" charset="-128"/>
              <a:ea typeface="メイリオ" panose="020B0604030504040204" pitchFamily="50" charset="-128"/>
            </a:endParaRPr>
          </a:p>
          <a:p>
            <a:pPr marL="457200" indent="-457200">
              <a:buFont typeface="Wingdings" charset="2"/>
              <a:buChar char="v"/>
            </a:pPr>
            <a:r>
              <a:rPr lang="en-US" altLang="ja-JP" sz="2800" dirty="0">
                <a:solidFill>
                  <a:srgbClr val="FF0000"/>
                </a:solidFill>
                <a:effectLst/>
                <a:latin typeface="メイリオ" panose="020B0604030504040204" pitchFamily="50" charset="-128"/>
                <a:ea typeface="メイリオ" panose="020B0604030504040204" pitchFamily="50" charset="-128"/>
              </a:rPr>
              <a:t>IT</a:t>
            </a:r>
            <a:r>
              <a:rPr lang="ja-JP" altLang="en-US" sz="2800" dirty="0">
                <a:solidFill>
                  <a:srgbClr val="FF0000"/>
                </a:solidFill>
                <a:effectLst/>
                <a:latin typeface="メイリオ" panose="020B0604030504040204" pitchFamily="50" charset="-128"/>
                <a:ea typeface="メイリオ" panose="020B0604030504040204" pitchFamily="50" charset="-128"/>
              </a:rPr>
              <a:t>予算の頭打ち</a:t>
            </a:r>
            <a:endParaRPr kumimoji="1" lang="ja-JP" altLang="en-US" sz="2800" dirty="0">
              <a:solidFill>
                <a:srgbClr val="FF0000"/>
              </a:solidFill>
              <a:effectLst/>
              <a:latin typeface="メイリオ" panose="020B0604030504040204" pitchFamily="50" charset="-128"/>
              <a:ea typeface="メイリオ" panose="020B0604030504040204" pitchFamily="50" charset="-128"/>
            </a:endParaRPr>
          </a:p>
        </p:txBody>
      </p:sp>
      <p:grpSp>
        <p:nvGrpSpPr>
          <p:cNvPr id="27" name="図形グループ 26"/>
          <p:cNvGrpSpPr/>
          <p:nvPr/>
        </p:nvGrpSpPr>
        <p:grpSpPr>
          <a:xfrm>
            <a:off x="4109274" y="5468192"/>
            <a:ext cx="4725960" cy="939891"/>
            <a:chOff x="3897590" y="1193709"/>
            <a:chExt cx="4725960" cy="939891"/>
          </a:xfrm>
        </p:grpSpPr>
        <p:sp>
          <p:nvSpPr>
            <p:cNvPr id="28" name="右矢印 27"/>
            <p:cNvSpPr/>
            <p:nvPr/>
          </p:nvSpPr>
          <p:spPr bwMode="auto">
            <a:xfrm>
              <a:off x="3897590" y="1219200"/>
              <a:ext cx="787562" cy="914400"/>
            </a:xfrm>
            <a:prstGeom prst="rightArrow">
              <a:avLst/>
            </a:prstGeom>
            <a:solidFill>
              <a:schemeClr val="accent4"/>
            </a:solidFill>
            <a:ln>
              <a:noFill/>
              <a:headEnd type="none" w="med" len="med"/>
              <a:tailEnd type="none" w="med" len="med"/>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0000FF"/>
                </a:solidFill>
                <a:effectLst/>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4283899" y="1193709"/>
              <a:ext cx="4339651" cy="861774"/>
            </a:xfrm>
            <a:prstGeom prst="rect">
              <a:avLst/>
            </a:prstGeom>
            <a:noFill/>
          </p:spPr>
          <p:txBody>
            <a:bodyPr wrap="none" rtlCol="0">
              <a:spAutoFit/>
            </a:bodyPr>
            <a:lstStyle/>
            <a:p>
              <a:pPr algn="ctr"/>
              <a:r>
                <a:rPr kumimoji="1" lang="ja-JP" altLang="en-US" sz="3600" dirty="0">
                  <a:solidFill>
                    <a:srgbClr val="0000FF"/>
                  </a:solidFill>
                  <a:effectLst/>
                  <a:latin typeface="メイリオ" panose="020B0604030504040204" pitchFamily="50" charset="-128"/>
                  <a:ea typeface="メイリオ" panose="020B0604030504040204" pitchFamily="50" charset="-128"/>
                </a:rPr>
                <a:t>　クラウドへの期待</a:t>
              </a:r>
              <a:endParaRPr kumimoji="1" lang="en-US" altLang="ja-JP" sz="3600" dirty="0">
                <a:solidFill>
                  <a:srgbClr val="0000FF"/>
                </a:solidFill>
                <a:effectLst/>
                <a:latin typeface="メイリオ" panose="020B0604030504040204" pitchFamily="50" charset="-128"/>
                <a:ea typeface="メイリオ" panose="020B0604030504040204" pitchFamily="50" charset="-128"/>
              </a:endParaRPr>
            </a:p>
            <a:p>
              <a:r>
                <a:rPr kumimoji="1" lang="ja-JP" altLang="en-US" sz="1400" dirty="0">
                  <a:solidFill>
                    <a:srgbClr val="0000FF"/>
                  </a:solidFill>
                  <a:effectLst/>
                  <a:latin typeface="メイリオ" panose="020B0604030504040204" pitchFamily="50" charset="-128"/>
                  <a:ea typeface="メイリオ" panose="020B0604030504040204" pitchFamily="50" charset="-128"/>
                </a:rPr>
                <a:t>　　「所有」の限界、使えればいいという割り切り</a:t>
              </a:r>
              <a:endParaRPr kumimoji="1" lang="en-US" altLang="ja-JP" sz="1400" dirty="0">
                <a:solidFill>
                  <a:srgbClr val="0000FF"/>
                </a:solidFill>
                <a:effectLst/>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78606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dissolv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991600" cy="457198"/>
          </a:xfrm>
        </p:spPr>
        <p:txBody>
          <a:bodyPr lIns="0" rIns="0"/>
          <a:lstStyle/>
          <a:p>
            <a:r>
              <a:rPr kumimoji="1" lang="ja-JP" altLang="en-US" sz="2700" dirty="0"/>
              <a:t>クラウド</a:t>
            </a:r>
            <a:r>
              <a:rPr lang="ja-JP" altLang="en-US" sz="2700" dirty="0"/>
              <a:t>ならではの費用対効果の考え方</a:t>
            </a:r>
            <a:endParaRPr kumimoji="1" lang="ja-JP" altLang="en-US" sz="2700" dirty="0"/>
          </a:p>
        </p:txBody>
      </p:sp>
      <p:cxnSp>
        <p:nvCxnSpPr>
          <p:cNvPr id="22" name="直線矢印コネクタ 21"/>
          <p:cNvCxnSpPr/>
          <p:nvPr/>
        </p:nvCxnSpPr>
        <p:spPr bwMode="auto">
          <a:xfrm flipV="1">
            <a:off x="1114855" y="1066800"/>
            <a:ext cx="0" cy="4953000"/>
          </a:xfrm>
          <a:prstGeom prst="straightConnector1">
            <a:avLst/>
          </a:prstGeom>
          <a:solidFill>
            <a:schemeClr val="bg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 name="直線矢印コネクタ 26"/>
          <p:cNvCxnSpPr/>
          <p:nvPr/>
        </p:nvCxnSpPr>
        <p:spPr bwMode="auto">
          <a:xfrm>
            <a:off x="1114855" y="6019800"/>
            <a:ext cx="7162800" cy="0"/>
          </a:xfrm>
          <a:prstGeom prst="straightConnector1">
            <a:avLst/>
          </a:prstGeom>
          <a:solidFill>
            <a:schemeClr val="bg1"/>
          </a:solidFill>
          <a:ln w="38100" cap="flat" cmpd="sng" algn="ctr">
            <a:solidFill>
              <a:srgbClr val="0080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32" name="図 31" descr="MC90043163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855" y="1295400"/>
            <a:ext cx="762000" cy="762000"/>
          </a:xfrm>
          <a:prstGeom prst="rect">
            <a:avLst/>
          </a:prstGeom>
        </p:spPr>
      </p:pic>
      <p:pic>
        <p:nvPicPr>
          <p:cNvPr id="33" name="図 32" descr="MC900431586.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055" y="5715000"/>
            <a:ext cx="673100" cy="673100"/>
          </a:xfrm>
          <a:prstGeom prst="rect">
            <a:avLst/>
          </a:prstGeom>
        </p:spPr>
      </p:pic>
      <p:grpSp>
        <p:nvGrpSpPr>
          <p:cNvPr id="4" name="図形グループ 3"/>
          <p:cNvGrpSpPr/>
          <p:nvPr/>
        </p:nvGrpSpPr>
        <p:grpSpPr>
          <a:xfrm>
            <a:off x="1495855" y="2819400"/>
            <a:ext cx="6781800" cy="2895600"/>
            <a:chOff x="1676400" y="3048000"/>
            <a:chExt cx="6781800" cy="2895600"/>
          </a:xfrm>
        </p:grpSpPr>
        <p:cxnSp>
          <p:nvCxnSpPr>
            <p:cNvPr id="34" name="直線矢印コネクタ 33"/>
            <p:cNvCxnSpPr/>
            <p:nvPr/>
          </p:nvCxnSpPr>
          <p:spPr bwMode="auto">
            <a:xfrm>
              <a:off x="1752600" y="3048000"/>
              <a:ext cx="6705600" cy="2895600"/>
            </a:xfrm>
            <a:prstGeom prst="straightConnector1">
              <a:avLst/>
            </a:prstGeom>
            <a:solidFill>
              <a:schemeClr val="bg1"/>
            </a:solidFill>
            <a:ln w="76200" cap="flat" cmpd="sng" algn="ctr">
              <a:solidFill>
                <a:srgbClr val="FF6FCF"/>
              </a:solidFill>
              <a:prstDash val="sysDash"/>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 name="テキスト ボックス 35"/>
            <p:cNvSpPr txBox="1"/>
            <p:nvPr/>
          </p:nvSpPr>
          <p:spPr>
            <a:xfrm>
              <a:off x="1676400" y="4092714"/>
              <a:ext cx="2749471" cy="707886"/>
            </a:xfrm>
            <a:prstGeom prst="rect">
              <a:avLst/>
            </a:prstGeom>
            <a:noFill/>
          </p:spPr>
          <p:txBody>
            <a:bodyPr wrap="none" rtlCol="0">
              <a:spAutoFit/>
            </a:bodyPr>
            <a:lstStyle/>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システム関連機器の</a:t>
              </a:r>
              <a:endParaRPr lang="en-US" altLang="ja-JP" sz="2000" dirty="0">
                <a:solidFill>
                  <a:srgbClr val="FF66FF"/>
                </a:solidFill>
                <a:effectLst/>
                <a:latin typeface="Meiryo" panose="020B0604030504040204" pitchFamily="34" charset="-128"/>
                <a:ea typeface="Meiryo" panose="020B0604030504040204" pitchFamily="34" charset="-128"/>
                <a:cs typeface="HGP創英角ｺﾞｼｯｸUB"/>
              </a:endParaRPr>
            </a:p>
            <a:p>
              <a:r>
                <a:rPr lang="ja-JP" altLang="en-US" sz="2000" dirty="0">
                  <a:solidFill>
                    <a:srgbClr val="FF66FF"/>
                  </a:solidFill>
                  <a:effectLst/>
                  <a:latin typeface="Meiryo" panose="020B0604030504040204" pitchFamily="34" charset="-128"/>
                  <a:ea typeface="Meiryo" panose="020B0604030504040204" pitchFamily="34" charset="-128"/>
                  <a:cs typeface="HGP創英角ｺﾞｼｯｸUB"/>
                </a:rPr>
                <a:t>コストパフォーマンス</a:t>
              </a:r>
              <a:endParaRPr kumimoji="1" lang="ja-JP" altLang="en-US" sz="2000" dirty="0">
                <a:solidFill>
                  <a:srgbClr val="FF66FF"/>
                </a:solidFill>
                <a:effectLst/>
                <a:latin typeface="Meiryo" panose="020B0604030504040204" pitchFamily="34" charset="-128"/>
                <a:ea typeface="Meiryo" panose="020B0604030504040204" pitchFamily="34" charset="-128"/>
                <a:cs typeface="HGP創英角ｺﾞｼｯｸUB"/>
              </a:endParaRPr>
            </a:p>
          </p:txBody>
        </p:sp>
      </p:grpSp>
      <p:cxnSp>
        <p:nvCxnSpPr>
          <p:cNvPr id="15" name="直線矢印コネクタ 14"/>
          <p:cNvCxnSpPr/>
          <p:nvPr/>
        </p:nvCxnSpPr>
        <p:spPr bwMode="auto">
          <a:xfrm>
            <a:off x="1572055" y="2590800"/>
            <a:ext cx="6705600" cy="0"/>
          </a:xfrm>
          <a:prstGeom prst="straightConnector1">
            <a:avLst/>
          </a:prstGeom>
          <a:solidFill>
            <a:schemeClr val="bg1"/>
          </a:solidFill>
          <a:ln w="76200" cap="flat" cmpd="sng" algn="ctr">
            <a:solidFill>
              <a:srgbClr val="33ACBD"/>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6" name="テキスト ボックス 25"/>
          <p:cNvSpPr txBox="1"/>
          <p:nvPr/>
        </p:nvSpPr>
        <p:spPr>
          <a:xfrm>
            <a:off x="6982255" y="1981200"/>
            <a:ext cx="1261884" cy="523220"/>
          </a:xfrm>
          <a:prstGeom prst="rect">
            <a:avLst/>
          </a:prstGeom>
          <a:noFill/>
        </p:spPr>
        <p:txBody>
          <a:bodyPr wrap="none" rtlCol="0">
            <a:spAutoFit/>
          </a:bodyPr>
          <a:lstStyle/>
          <a:p>
            <a:r>
              <a:rPr kumimoji="1" lang="ja-JP" altLang="en-US" sz="2800" dirty="0">
                <a:solidFill>
                  <a:srgbClr val="008000"/>
                </a:solidFill>
                <a:effectLst/>
                <a:latin typeface="Meiryo" panose="020B0604030504040204" pitchFamily="34" charset="-128"/>
                <a:ea typeface="Meiryo" panose="020B0604030504040204" pitchFamily="34" charset="-128"/>
                <a:cs typeface="HGP創英角ｺﾞｼｯｸUB"/>
              </a:rPr>
              <a:t>リース</a:t>
            </a:r>
          </a:p>
        </p:txBody>
      </p:sp>
      <p:sp>
        <p:nvSpPr>
          <p:cNvPr id="37" name="角丸四角形吹き出し 36"/>
          <p:cNvSpPr/>
          <p:nvPr/>
        </p:nvSpPr>
        <p:spPr bwMode="auto">
          <a:xfrm>
            <a:off x="4419600" y="1371600"/>
            <a:ext cx="2334055" cy="609600"/>
          </a:xfrm>
          <a:prstGeom prst="wedgeRoundRectCallout">
            <a:avLst>
              <a:gd name="adj1" fmla="val 59881"/>
              <a:gd name="adj2" fmla="val 89583"/>
              <a:gd name="adj3" fmla="val 16667"/>
            </a:avLst>
          </a:prstGeom>
          <a:solidFill>
            <a:srgbClr val="00800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コストパフォーマンスが</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長期的に固定化</a:t>
            </a:r>
            <a:endPar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endParaRPr>
          </a:p>
        </p:txBody>
      </p:sp>
      <p:cxnSp>
        <p:nvCxnSpPr>
          <p:cNvPr id="28" name="直線矢印コネクタ 27"/>
          <p:cNvCxnSpPr/>
          <p:nvPr/>
        </p:nvCxnSpPr>
        <p:spPr bwMode="auto">
          <a:xfrm>
            <a:off x="1572055" y="2133600"/>
            <a:ext cx="6705600" cy="2819400"/>
          </a:xfrm>
          <a:prstGeom prst="straightConnector1">
            <a:avLst/>
          </a:prstGeom>
          <a:solidFill>
            <a:schemeClr val="bg1"/>
          </a:solidFill>
          <a:ln w="76200" cap="flat" cmpd="sng" algn="ctr">
            <a:solidFill>
              <a:srgbClr val="FF9900"/>
            </a:solidFill>
            <a:prstDash val="solid"/>
            <a:round/>
            <a:headEnd type="non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1" name="テキスト ボックス 30"/>
          <p:cNvSpPr txBox="1"/>
          <p:nvPr/>
        </p:nvSpPr>
        <p:spPr>
          <a:xfrm>
            <a:off x="6601255" y="4340086"/>
            <a:ext cx="1620957" cy="523220"/>
          </a:xfrm>
          <a:prstGeom prst="rect">
            <a:avLst/>
          </a:prstGeom>
          <a:noFill/>
        </p:spPr>
        <p:txBody>
          <a:bodyPr wrap="none" rtlCol="0">
            <a:spAutoFit/>
          </a:bodyPr>
          <a:lstStyle/>
          <a:p>
            <a:r>
              <a:rPr kumimoji="1" lang="ja-JP" altLang="en-US" sz="2800" dirty="0">
                <a:solidFill>
                  <a:srgbClr val="0000FF"/>
                </a:solidFill>
                <a:effectLst/>
                <a:latin typeface="Meiryo" panose="020B0604030504040204" pitchFamily="34" charset="-128"/>
                <a:ea typeface="Meiryo" panose="020B0604030504040204" pitchFamily="34" charset="-128"/>
                <a:cs typeface="HGP創英角ｺﾞｼｯｸUB"/>
              </a:rPr>
              <a:t>クラウド</a:t>
            </a:r>
          </a:p>
        </p:txBody>
      </p:sp>
      <p:sp>
        <p:nvSpPr>
          <p:cNvPr id="38" name="角丸四角形吹き出し 37"/>
          <p:cNvSpPr/>
          <p:nvPr/>
        </p:nvSpPr>
        <p:spPr bwMode="auto">
          <a:xfrm>
            <a:off x="3324655" y="5105400"/>
            <a:ext cx="3276600" cy="609600"/>
          </a:xfrm>
          <a:prstGeom prst="wedgeRoundRectCallout">
            <a:avLst>
              <a:gd name="adj1" fmla="val 53761"/>
              <a:gd name="adj2" fmla="val -112500"/>
              <a:gd name="adj3" fmla="val 16667"/>
            </a:avLst>
          </a:prstGeom>
          <a:solidFill>
            <a:srgbClr val="FF6600"/>
          </a:solidFill>
          <a:ln>
            <a:noFill/>
            <a:headEnd type="none" w="med" len="med"/>
            <a:tailEnd type="none" w="med" len="med"/>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a:solidFill>
                  <a:srgbClr val="FFFFFF"/>
                </a:solidFill>
                <a:latin typeface="Meiryo" panose="020B0604030504040204" pitchFamily="34" charset="-128"/>
                <a:ea typeface="Meiryo" panose="020B0604030504040204" pitchFamily="34" charset="-128"/>
              </a:rPr>
              <a:t>新機種追加、</a:t>
            </a: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新旧の入替え</a:t>
            </a:r>
            <a:r>
              <a:rPr kumimoji="0" lang="ja-JP" altLang="en-US" sz="1400" dirty="0">
                <a:solidFill>
                  <a:srgbClr val="FFFFFF"/>
                </a:solidFill>
                <a:latin typeface="Meiryo" panose="020B0604030504040204" pitchFamily="34" charset="-128"/>
                <a:ea typeface="Meiryo" panose="020B0604030504040204" pitchFamily="34" charset="-128"/>
              </a:rPr>
              <a:t>を繰り返し</a:t>
            </a:r>
            <a:endParaRPr kumimoji="0" lang="en-US" altLang="ja-JP" sz="1400" dirty="0">
              <a:solidFill>
                <a:srgbClr val="FFFFFF"/>
              </a:solidFill>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rPr>
              <a:t>継続的にコストパフォーマンスを改善</a:t>
            </a:r>
          </a:p>
        </p:txBody>
      </p:sp>
      <p:sp>
        <p:nvSpPr>
          <p:cNvPr id="41" name="角丸四角形吹き出し 40"/>
          <p:cNvSpPr/>
          <p:nvPr/>
        </p:nvSpPr>
        <p:spPr bwMode="auto">
          <a:xfrm>
            <a:off x="2029255" y="1371600"/>
            <a:ext cx="1752600" cy="609600"/>
          </a:xfrm>
          <a:prstGeom prst="wedgeRoundRectCallout">
            <a:avLst>
              <a:gd name="adj1" fmla="val -68232"/>
              <a:gd name="adj2" fmla="val 114174"/>
              <a:gd name="adj3" fmla="val 16667"/>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移行・環境変更に</a:t>
            </a:r>
            <a:endParaRPr kumimoji="0" lang="en-US" altLang="ja-JP"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rPr>
              <a:t>かかる一時経費</a:t>
            </a:r>
          </a:p>
        </p:txBody>
      </p:sp>
      <p:cxnSp>
        <p:nvCxnSpPr>
          <p:cNvPr id="43" name="直線矢印コネクタ 42"/>
          <p:cNvCxnSpPr/>
          <p:nvPr/>
        </p:nvCxnSpPr>
        <p:spPr bwMode="auto">
          <a:xfrm>
            <a:off x="1648255" y="2219980"/>
            <a:ext cx="0" cy="294620"/>
          </a:xfrm>
          <a:prstGeom prst="straightConnector1">
            <a:avLst/>
          </a:prstGeom>
          <a:solidFill>
            <a:schemeClr val="bg1"/>
          </a:solidFill>
          <a:ln w="38100" cap="flat" cmpd="sng" algn="ctr">
            <a:solidFill>
              <a:srgbClr val="FF0000"/>
            </a:solidFill>
            <a:prstDash val="solid"/>
            <a:round/>
            <a:headEnd type="triangle" w="med" len="med"/>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 name="上下矢印 5"/>
          <p:cNvSpPr/>
          <p:nvPr/>
        </p:nvSpPr>
        <p:spPr bwMode="auto">
          <a:xfrm>
            <a:off x="7668055" y="2743200"/>
            <a:ext cx="609600" cy="1758950"/>
          </a:xfrm>
          <a:prstGeom prst="upDown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grpSp>
        <p:nvGrpSpPr>
          <p:cNvPr id="10" name="図形グループ 9"/>
          <p:cNvGrpSpPr/>
          <p:nvPr/>
        </p:nvGrpSpPr>
        <p:grpSpPr>
          <a:xfrm>
            <a:off x="5305855" y="3048000"/>
            <a:ext cx="2286000" cy="1066800"/>
            <a:chOff x="6705600" y="609600"/>
            <a:chExt cx="2286000" cy="1066800"/>
          </a:xfrm>
        </p:grpSpPr>
        <p:sp>
          <p:nvSpPr>
            <p:cNvPr id="9" name="星 24 8"/>
            <p:cNvSpPr/>
            <p:nvPr/>
          </p:nvSpPr>
          <p:spPr bwMode="auto">
            <a:xfrm>
              <a:off x="6705600" y="609600"/>
              <a:ext cx="2286000" cy="1066800"/>
            </a:xfrm>
            <a:prstGeom prst="star24">
              <a:avLst/>
            </a:prstGeom>
            <a:solidFill>
              <a:srgbClr val="FFFF00"/>
            </a:solidFill>
            <a:ln w="38100" cmpd="sng">
              <a:solidFill>
                <a:srgbClr val="FF6600"/>
              </a:solidFill>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pic>
          <p:nvPicPr>
            <p:cNvPr id="7" name="図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7600" y="757535"/>
              <a:ext cx="852985" cy="381000"/>
            </a:xfrm>
            <a:prstGeom prst="rect">
              <a:avLst/>
            </a:prstGeom>
          </p:spPr>
        </p:pic>
        <p:sp>
          <p:nvSpPr>
            <p:cNvPr id="8" name="テキスト ボックス 7"/>
            <p:cNvSpPr txBox="1"/>
            <p:nvPr/>
          </p:nvSpPr>
          <p:spPr>
            <a:xfrm>
              <a:off x="7302946" y="1138535"/>
              <a:ext cx="1114409" cy="400110"/>
            </a:xfrm>
            <a:prstGeom prst="rect">
              <a:avLst/>
            </a:prstGeom>
            <a:noFill/>
          </p:spPr>
          <p:txBody>
            <a:bodyPr wrap="none" rtlCol="0">
              <a:spAutoFit/>
            </a:bodyPr>
            <a:lstStyle/>
            <a:p>
              <a:pPr algn="ctr"/>
              <a:r>
                <a:rPr kumimoji="1" lang="en-US" altLang="ja-JP" sz="1000" dirty="0">
                  <a:solidFill>
                    <a:srgbClr val="0000FF"/>
                  </a:solidFill>
                  <a:latin typeface="Meiryo" panose="020B0604030504040204" pitchFamily="34" charset="-128"/>
                  <a:ea typeface="Meiryo" panose="020B0604030504040204" pitchFamily="34" charset="-128"/>
                </a:rPr>
                <a:t>2006/3/14〜</a:t>
              </a:r>
              <a:endParaRPr lang="en-US" altLang="ja-JP" sz="1000" dirty="0">
                <a:solidFill>
                  <a:srgbClr val="0000FF"/>
                </a:solidFill>
                <a:latin typeface="Meiryo" panose="020B0604030504040204" pitchFamily="34" charset="-128"/>
                <a:ea typeface="Meiryo" panose="020B0604030504040204" pitchFamily="34" charset="-128"/>
              </a:endParaRPr>
            </a:p>
            <a:p>
              <a:pPr algn="ctr"/>
              <a:r>
                <a:rPr lang="en-US" altLang="ja-JP" sz="1000" dirty="0">
                  <a:solidFill>
                    <a:srgbClr val="0000FF"/>
                  </a:solidFill>
                  <a:latin typeface="Meiryo" panose="020B0604030504040204" pitchFamily="34" charset="-128"/>
                  <a:ea typeface="Meiryo" panose="020B0604030504040204" pitchFamily="34" charset="-128"/>
                </a:rPr>
                <a:t>50</a:t>
              </a:r>
              <a:r>
                <a:rPr lang="ja-JP" altLang="en-US" sz="1000" dirty="0">
                  <a:solidFill>
                    <a:srgbClr val="0000FF"/>
                  </a:solidFill>
                  <a:latin typeface="Meiryo" panose="020B0604030504040204" pitchFamily="34" charset="-128"/>
                  <a:ea typeface="Meiryo" panose="020B0604030504040204" pitchFamily="34" charset="-128"/>
                </a:rPr>
                <a:t>回以上値下げ</a:t>
              </a:r>
              <a:endParaRPr kumimoji="1" lang="ja-JP" altLang="en-US" sz="1000" dirty="0">
                <a:solidFill>
                  <a:srgbClr val="0000FF"/>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312967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図形グループ 23"/>
          <p:cNvGrpSpPr/>
          <p:nvPr/>
        </p:nvGrpSpPr>
        <p:grpSpPr>
          <a:xfrm>
            <a:off x="708025" y="3739270"/>
            <a:ext cx="3804444" cy="2116118"/>
            <a:chOff x="710406" y="2419350"/>
            <a:chExt cx="3804444" cy="2254250"/>
          </a:xfrm>
        </p:grpSpPr>
        <p:sp>
          <p:nvSpPr>
            <p:cNvPr id="10" name="正方形/長方形 9"/>
            <p:cNvSpPr/>
            <p:nvPr/>
          </p:nvSpPr>
          <p:spPr>
            <a:xfrm>
              <a:off x="710406" y="2419350"/>
              <a:ext cx="3804444" cy="225425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7" name="テキスト ボックス 16"/>
            <p:cNvSpPr txBox="1"/>
            <p:nvPr/>
          </p:nvSpPr>
          <p:spPr>
            <a:xfrm>
              <a:off x="968442" y="2803627"/>
              <a:ext cx="2313454" cy="1081962"/>
            </a:xfrm>
            <a:prstGeom prst="rect">
              <a:avLst/>
            </a:prstGeom>
            <a:noFill/>
          </p:spPr>
          <p:txBody>
            <a:bodyPr wrap="none" rtlCol="0">
              <a:spAutoFit/>
            </a:bodyPr>
            <a:lstStyle/>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徹底した標準化</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kumimoji="1" lang="ja-JP" altLang="en-US" sz="2000" dirty="0">
                  <a:solidFill>
                    <a:schemeClr val="bg1"/>
                  </a:solidFill>
                  <a:latin typeface="Meiryo" panose="020B0604030504040204" pitchFamily="34" charset="-128"/>
                  <a:ea typeface="Meiryo" panose="020B0604030504040204" pitchFamily="34" charset="-128"/>
                  <a:cs typeface="メイリオ"/>
                </a:rPr>
                <a:t>大量購入</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負荷の平準化</a:t>
              </a:r>
              <a:endParaRPr kumimoji="1" lang="ja-JP" altLang="en-US" sz="2000" dirty="0">
                <a:solidFill>
                  <a:schemeClr val="bg1"/>
                </a:solidFill>
                <a:latin typeface="Meiryo" panose="020B0604030504040204" pitchFamily="34" charset="-128"/>
                <a:ea typeface="Meiryo" panose="020B0604030504040204" pitchFamily="34" charset="-128"/>
                <a:cs typeface="メイリオ"/>
              </a:endParaRPr>
            </a:p>
          </p:txBody>
        </p:sp>
      </p:grpSp>
      <p:grpSp>
        <p:nvGrpSpPr>
          <p:cNvPr id="25" name="図形グループ 24"/>
          <p:cNvGrpSpPr/>
          <p:nvPr/>
        </p:nvGrpSpPr>
        <p:grpSpPr>
          <a:xfrm>
            <a:off x="4631531" y="3739270"/>
            <a:ext cx="3804444" cy="2116118"/>
            <a:chOff x="4633912" y="2419350"/>
            <a:chExt cx="3804444" cy="2254250"/>
          </a:xfrm>
        </p:grpSpPr>
        <p:sp>
          <p:nvSpPr>
            <p:cNvPr id="9" name="正方形/長方形 8"/>
            <p:cNvSpPr/>
            <p:nvPr/>
          </p:nvSpPr>
          <p:spPr>
            <a:xfrm>
              <a:off x="4633912" y="2419350"/>
              <a:ext cx="3804444" cy="22542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8" name="テキスト ボックス 17"/>
            <p:cNvSpPr txBox="1"/>
            <p:nvPr/>
          </p:nvSpPr>
          <p:spPr>
            <a:xfrm>
              <a:off x="5663237" y="2803627"/>
              <a:ext cx="2582758" cy="1081962"/>
            </a:xfrm>
            <a:prstGeom prst="rect">
              <a:avLst/>
            </a:prstGeom>
            <a:noFill/>
          </p:spPr>
          <p:txBody>
            <a:bodyPr wrap="none" rtlCol="0">
              <a:spAutoFit/>
            </a:bodyPr>
            <a:lstStyle/>
            <a:p>
              <a:pPr marL="342900" indent="-342900">
                <a:buFont typeface="Wingdings" charset="2"/>
                <a:buChar char="v"/>
              </a:pPr>
              <a:r>
                <a:rPr kumimoji="1" lang="en-US" altLang="ja-JP" sz="2000" dirty="0">
                  <a:solidFill>
                    <a:schemeClr val="bg1"/>
                  </a:solidFill>
                  <a:latin typeface="Meiryo" panose="020B0604030504040204" pitchFamily="34" charset="-128"/>
                  <a:ea typeface="Meiryo" panose="020B0604030504040204" pitchFamily="34" charset="-128"/>
                  <a:cs typeface="メイリオ"/>
                </a:rPr>
                <a:t>API</a:t>
              </a:r>
              <a:r>
                <a:rPr kumimoji="1" lang="ja-JP" altLang="en-US" sz="2000" dirty="0">
                  <a:solidFill>
                    <a:schemeClr val="bg1"/>
                  </a:solidFill>
                  <a:latin typeface="Meiryo" panose="020B0604030504040204" pitchFamily="34" charset="-128"/>
                  <a:ea typeface="Meiryo" panose="020B0604030504040204" pitchFamily="34" charset="-128"/>
                  <a:cs typeface="メイリオ"/>
                </a:rPr>
                <a:t>の充実・整備</a:t>
              </a:r>
              <a:endParaRPr kumimoji="1" lang="en-US" altLang="ja-JP" sz="2000" dirty="0">
                <a:solidFill>
                  <a:schemeClr val="bg1"/>
                </a:solidFill>
                <a:latin typeface="Meiryo" panose="020B0604030504040204" pitchFamily="34" charset="-128"/>
                <a:ea typeface="Meiryo" panose="020B0604030504040204" pitchFamily="34" charset="-128"/>
                <a:cs typeface="メイリオ"/>
              </a:endParaRP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セルフサービス化</a:t>
              </a:r>
            </a:p>
            <a:p>
              <a:pPr marL="342900" indent="-342900">
                <a:buFont typeface="Wingdings" charset="2"/>
                <a:buChar char="v"/>
              </a:pPr>
              <a:r>
                <a:rPr lang="ja-JP" altLang="en-US" sz="2000" dirty="0">
                  <a:solidFill>
                    <a:schemeClr val="bg1"/>
                  </a:solidFill>
                  <a:latin typeface="Meiryo" panose="020B0604030504040204" pitchFamily="34" charset="-128"/>
                  <a:ea typeface="Meiryo" panose="020B0604030504040204" pitchFamily="34" charset="-128"/>
                  <a:cs typeface="メイリオ"/>
                </a:rPr>
                <a:t>機能のメニュー化</a:t>
              </a:r>
              <a:endParaRPr lang="en-US" altLang="ja-JP" sz="2000" dirty="0">
                <a:solidFill>
                  <a:schemeClr val="bg1"/>
                </a:solidFill>
                <a:latin typeface="Meiryo" panose="020B0604030504040204" pitchFamily="34" charset="-128"/>
                <a:ea typeface="Meiryo" panose="020B0604030504040204" pitchFamily="34" charset="-128"/>
                <a:cs typeface="メイリオ"/>
              </a:endParaRPr>
            </a:p>
          </p:txBody>
        </p:sp>
      </p:gr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クラウド・コンピューティングのビジネス・モデル</a:t>
            </a:r>
          </a:p>
        </p:txBody>
      </p:sp>
      <p:sp>
        <p:nvSpPr>
          <p:cNvPr id="11" name="正方形/長方形 10"/>
          <p:cNvSpPr/>
          <p:nvPr/>
        </p:nvSpPr>
        <p:spPr>
          <a:xfrm>
            <a:off x="708025" y="1345370"/>
            <a:ext cx="7727950" cy="1085850"/>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3200" dirty="0">
                <a:solidFill>
                  <a:srgbClr val="FFFFFF"/>
                </a:solidFill>
                <a:latin typeface="Meiryo" panose="020B0604030504040204" pitchFamily="34" charset="-128"/>
                <a:ea typeface="Meiryo" panose="020B0604030504040204" pitchFamily="34" charset="-128"/>
                <a:cs typeface="メイリオ"/>
              </a:rPr>
              <a:t>クラウド・コンピューティング</a:t>
            </a:r>
            <a:endParaRPr lang="en-US" altLang="ja-JP" sz="3200" dirty="0">
              <a:solidFill>
                <a:srgbClr val="FFFFFF"/>
              </a:solidFill>
              <a:latin typeface="Meiryo" panose="020B0604030504040204" pitchFamily="34" charset="-128"/>
              <a:ea typeface="Meiryo" panose="020B0604030504040204" pitchFamily="34" charset="-128"/>
              <a:cs typeface="メイリオ"/>
            </a:endParaRPr>
          </a:p>
          <a:p>
            <a:pPr algn="ctr"/>
            <a:endParaRPr kumimoji="1" lang="ja-JP" altLang="en-US" sz="3200" dirty="0">
              <a:solidFill>
                <a:srgbClr val="FFFFFF"/>
              </a:solidFill>
              <a:latin typeface="Meiryo" panose="020B0604030504040204" pitchFamily="34" charset="-128"/>
              <a:ea typeface="Meiryo" panose="020B0604030504040204" pitchFamily="34" charset="-128"/>
              <a:cs typeface="メイリオ"/>
            </a:endParaRPr>
          </a:p>
        </p:txBody>
      </p:sp>
      <p:sp>
        <p:nvSpPr>
          <p:cNvPr id="12" name="正方形/長方形 11"/>
          <p:cNvSpPr/>
          <p:nvPr/>
        </p:nvSpPr>
        <p:spPr>
          <a:xfrm>
            <a:off x="3647282" y="4357786"/>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オンデマンド</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3" name="正方形/長方形 12"/>
          <p:cNvSpPr/>
          <p:nvPr/>
        </p:nvSpPr>
        <p:spPr>
          <a:xfrm>
            <a:off x="3647282" y="4798152"/>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panose="020B0604030504040204" pitchFamily="34" charset="-128"/>
                <a:ea typeface="Meiryo" panose="020B0604030504040204" pitchFamily="34" charset="-128"/>
                <a:cs typeface="メイリオ"/>
              </a:rPr>
              <a:t>従量課金</a:t>
            </a:r>
            <a:endParaRPr kumimoji="1" lang="ja-JP" altLang="en-US" dirty="0">
              <a:solidFill>
                <a:srgbClr val="FFFFFF"/>
              </a:solidFill>
              <a:latin typeface="Meiryo" panose="020B0604030504040204" pitchFamily="34" charset="-128"/>
              <a:ea typeface="Meiryo" panose="020B0604030504040204" pitchFamily="34" charset="-128"/>
              <a:cs typeface="メイリオ"/>
            </a:endParaRPr>
          </a:p>
        </p:txBody>
      </p:sp>
      <p:sp>
        <p:nvSpPr>
          <p:cNvPr id="14" name="正方形/長方形 13"/>
          <p:cNvSpPr/>
          <p:nvPr/>
        </p:nvSpPr>
        <p:spPr>
          <a:xfrm>
            <a:off x="3647282" y="3917070"/>
            <a:ext cx="1841500" cy="37621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panose="020B0604030504040204" pitchFamily="34" charset="-128"/>
                <a:ea typeface="Meiryo" panose="020B0604030504040204" pitchFamily="34" charset="-128"/>
                <a:cs typeface="メイリオ"/>
              </a:rPr>
              <a:t>自動化・自律化</a:t>
            </a:r>
          </a:p>
        </p:txBody>
      </p:sp>
      <p:grpSp>
        <p:nvGrpSpPr>
          <p:cNvPr id="22" name="図形グループ 21"/>
          <p:cNvGrpSpPr/>
          <p:nvPr/>
        </p:nvGrpSpPr>
        <p:grpSpPr>
          <a:xfrm>
            <a:off x="708025" y="2469270"/>
            <a:ext cx="4438650" cy="1181100"/>
            <a:chOff x="710406" y="1149350"/>
            <a:chExt cx="4438650" cy="1181100"/>
          </a:xfrm>
        </p:grpSpPr>
        <p:sp>
          <p:nvSpPr>
            <p:cNvPr id="7" name="フリーフォーム 6"/>
            <p:cNvSpPr/>
            <p:nvPr/>
          </p:nvSpPr>
          <p:spPr>
            <a:xfrm>
              <a:off x="7104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5" name="テキスト ボックス 14"/>
            <p:cNvSpPr txBox="1"/>
            <p:nvPr/>
          </p:nvSpPr>
          <p:spPr>
            <a:xfrm>
              <a:off x="1101792" y="1308100"/>
              <a:ext cx="2339102" cy="954107"/>
            </a:xfrm>
            <a:prstGeom prst="rect">
              <a:avLst/>
            </a:prstGeom>
            <a:noFill/>
          </p:spPr>
          <p:txBody>
            <a:bodyPr wrap="none" rtlCol="0">
              <a:spAutoFit/>
            </a:bodyPr>
            <a:lstStyle/>
            <a:p>
              <a:r>
                <a:rPr kumimoji="1" lang="ja-JP" altLang="en-US" sz="2800" dirty="0">
                  <a:solidFill>
                    <a:srgbClr val="FFFFFF"/>
                  </a:solidFill>
                  <a:latin typeface="Meiryo" panose="020B0604030504040204" pitchFamily="34" charset="-128"/>
                  <a:ea typeface="Meiryo" panose="020B0604030504040204" pitchFamily="34" charset="-128"/>
                  <a:cs typeface="メイリオ"/>
                </a:rPr>
                <a:t>システム資源</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a:p>
              <a:r>
                <a:rPr lang="ja-JP" altLang="en-US" sz="2800" dirty="0">
                  <a:solidFill>
                    <a:srgbClr val="FFFFFF"/>
                  </a:solidFill>
                  <a:latin typeface="Meiryo" panose="020B0604030504040204" pitchFamily="34" charset="-128"/>
                  <a:ea typeface="Meiryo" panose="020B0604030504040204" pitchFamily="34" charset="-128"/>
                  <a:cs typeface="メイリオ"/>
                </a:rPr>
                <a:t>の共同購買</a:t>
              </a:r>
              <a:endParaRPr kumimoji="1" lang="ja-JP" altLang="en-US" sz="28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3" name="図形グループ 22"/>
          <p:cNvGrpSpPr/>
          <p:nvPr/>
        </p:nvGrpSpPr>
        <p:grpSpPr>
          <a:xfrm>
            <a:off x="3997325" y="2469270"/>
            <a:ext cx="4438650" cy="1181100"/>
            <a:chOff x="3999706" y="1149350"/>
            <a:chExt cx="4438650" cy="1181100"/>
          </a:xfrm>
        </p:grpSpPr>
        <p:sp>
          <p:nvSpPr>
            <p:cNvPr id="8" name="フリーフォーム 7"/>
            <p:cNvSpPr/>
            <p:nvPr/>
          </p:nvSpPr>
          <p:spPr>
            <a:xfrm flipH="1" flipV="1">
              <a:off x="3999706" y="1149350"/>
              <a:ext cx="4438650" cy="1181100"/>
            </a:xfrm>
            <a:custGeom>
              <a:avLst/>
              <a:gdLst>
                <a:gd name="connsiteX0" fmla="*/ 0 w 4438650"/>
                <a:gd name="connsiteY0" fmla="*/ 0 h 1181100"/>
                <a:gd name="connsiteX1" fmla="*/ 0 w 4438650"/>
                <a:gd name="connsiteY1" fmla="*/ 1181100 h 1181100"/>
                <a:gd name="connsiteX2" fmla="*/ 4438650 w 4438650"/>
                <a:gd name="connsiteY2" fmla="*/ 1181100 h 1181100"/>
                <a:gd name="connsiteX3" fmla="*/ 3257550 w 4438650"/>
                <a:gd name="connsiteY3" fmla="*/ 6350 h 1181100"/>
                <a:gd name="connsiteX4" fmla="*/ 0 w 4438650"/>
                <a:gd name="connsiteY4" fmla="*/ 0 h 1181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650" h="1181100">
                  <a:moveTo>
                    <a:pt x="0" y="0"/>
                  </a:moveTo>
                  <a:lnTo>
                    <a:pt x="0" y="1181100"/>
                  </a:lnTo>
                  <a:lnTo>
                    <a:pt x="4438650" y="1181100"/>
                  </a:lnTo>
                  <a:lnTo>
                    <a:pt x="3257550" y="6350"/>
                  </a:lnTo>
                  <a:lnTo>
                    <a:pt x="0" y="0"/>
                  </a:lnTo>
                  <a:close/>
                </a:path>
              </a:pathLst>
            </a:cu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16" name="テキスト ボックス 15"/>
            <p:cNvSpPr txBox="1"/>
            <p:nvPr/>
          </p:nvSpPr>
          <p:spPr>
            <a:xfrm>
              <a:off x="5889583" y="1479550"/>
              <a:ext cx="1980029" cy="523220"/>
            </a:xfrm>
            <a:prstGeom prst="rect">
              <a:avLst/>
            </a:prstGeom>
            <a:noFill/>
          </p:spPr>
          <p:txBody>
            <a:bodyPr wrap="none" rtlCol="0">
              <a:spAutoFit/>
            </a:bodyPr>
            <a:lstStyle/>
            <a:p>
              <a:pPr algn="ctr"/>
              <a:r>
                <a:rPr kumimoji="1" lang="ja-JP" altLang="en-US" sz="2800" dirty="0">
                  <a:solidFill>
                    <a:srgbClr val="FFFFFF"/>
                  </a:solidFill>
                  <a:latin typeface="Meiryo" panose="020B0604030504040204" pitchFamily="34" charset="-128"/>
                  <a:ea typeface="Meiryo" panose="020B0604030504040204" pitchFamily="34" charset="-128"/>
                  <a:cs typeface="メイリオ"/>
                </a:rPr>
                <a:t>サービス化</a:t>
              </a:r>
              <a:endParaRPr kumimoji="1" lang="en-US" altLang="ja-JP" sz="2800" dirty="0">
                <a:solidFill>
                  <a:srgbClr val="FFFFFF"/>
                </a:solidFill>
                <a:latin typeface="Meiryo" panose="020B0604030504040204" pitchFamily="34" charset="-128"/>
                <a:ea typeface="Meiryo" panose="020B0604030504040204" pitchFamily="34" charset="-128"/>
                <a:cs typeface="メイリオ"/>
              </a:endParaRPr>
            </a:p>
          </p:txBody>
        </p:sp>
      </p:grpSp>
      <p:sp>
        <p:nvSpPr>
          <p:cNvPr id="19" name="正方形/長方形 18"/>
          <p:cNvSpPr/>
          <p:nvPr/>
        </p:nvSpPr>
        <p:spPr>
          <a:xfrm>
            <a:off x="13779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低コスト</a:t>
            </a:r>
          </a:p>
        </p:txBody>
      </p:sp>
      <p:sp>
        <p:nvSpPr>
          <p:cNvPr id="20" name="正方形/長方形 19"/>
          <p:cNvSpPr/>
          <p:nvPr/>
        </p:nvSpPr>
        <p:spPr>
          <a:xfrm>
            <a:off x="3651250"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俊敏性</a:t>
            </a:r>
          </a:p>
        </p:txBody>
      </p:sp>
      <p:sp>
        <p:nvSpPr>
          <p:cNvPr id="21" name="正方形/長方形 20"/>
          <p:cNvSpPr/>
          <p:nvPr/>
        </p:nvSpPr>
        <p:spPr>
          <a:xfrm>
            <a:off x="5924183" y="1980370"/>
            <a:ext cx="1841500" cy="349250"/>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メイリオ"/>
              </a:rPr>
              <a:t>スケーラビリティ</a:t>
            </a:r>
          </a:p>
        </p:txBody>
      </p:sp>
      <p:sp>
        <p:nvSpPr>
          <p:cNvPr id="4" name="正方形/長方形 3"/>
          <p:cNvSpPr/>
          <p:nvPr/>
        </p:nvSpPr>
        <p:spPr>
          <a:xfrm>
            <a:off x="1377950" y="5283888"/>
            <a:ext cx="6387733" cy="442932"/>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a:solidFill>
                  <a:srgbClr val="FFFFFF"/>
                </a:solidFill>
                <a:latin typeface="Meiryo" panose="020B0604030504040204" pitchFamily="34" charset="-128"/>
                <a:ea typeface="Meiryo" panose="020B0604030504040204" pitchFamily="34" charset="-128"/>
                <a:cs typeface="メイリオ"/>
              </a:rPr>
              <a:t>仮想化とソフトウエア化の仕組み</a:t>
            </a:r>
            <a:endParaRPr lang="ja-JP" altLang="en-US" sz="2000" dirty="0">
              <a:solidFill>
                <a:srgbClr val="FFFF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75976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1+#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dissolve">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1"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p:tgtEl>
                                          <p:spTgt spid="11"/>
                                        </p:tgtEl>
                                        <p:attrNameLst>
                                          <p:attrName>ppt_y</p:attrName>
                                        </p:attrNameLst>
                                      </p:cBhvr>
                                      <p:tavLst>
                                        <p:tav tm="0">
                                          <p:val>
                                            <p:strVal val="#ppt_y-#ppt_h*1.125000"/>
                                          </p:val>
                                        </p:tav>
                                        <p:tav tm="100000">
                                          <p:val>
                                            <p:strVal val="#ppt_y"/>
                                          </p:val>
                                        </p:tav>
                                      </p:tavLst>
                                    </p:anim>
                                    <p:animEffect transition="in" filter="wipe(down)">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p:cTn id="67" dur="500" fill="hold"/>
                                        <p:tgtEl>
                                          <p:spTgt spid="21"/>
                                        </p:tgtEl>
                                        <p:attrNameLst>
                                          <p:attrName>ppt_w</p:attrName>
                                        </p:attrNameLst>
                                      </p:cBhvr>
                                      <p:tavLst>
                                        <p:tav tm="0">
                                          <p:val>
                                            <p:fltVal val="0"/>
                                          </p:val>
                                        </p:tav>
                                        <p:tav tm="100000">
                                          <p:val>
                                            <p:strVal val="#ppt_w"/>
                                          </p:val>
                                        </p:tav>
                                      </p:tavLst>
                                    </p:anim>
                                    <p:anim calcmode="lin" valueType="num">
                                      <p:cBhvr>
                                        <p:cTn id="68" dur="500" fill="hold"/>
                                        <p:tgtEl>
                                          <p:spTgt spid="21"/>
                                        </p:tgtEl>
                                        <p:attrNameLst>
                                          <p:attrName>ppt_h</p:attrName>
                                        </p:attrNameLst>
                                      </p:cBhvr>
                                      <p:tavLst>
                                        <p:tav tm="0">
                                          <p:val>
                                            <p:fltVal val="0"/>
                                          </p:val>
                                        </p:tav>
                                        <p:tav tm="100000">
                                          <p:val>
                                            <p:strVal val="#ppt_h"/>
                                          </p:val>
                                        </p:tav>
                                      </p:tavLst>
                                    </p:anim>
                                    <p:animEffect transition="in" filter="fade">
                                      <p:cBhvr>
                                        <p:cTn id="6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9" grpId="0" animBg="1"/>
      <p:bldP spid="20" grpId="0" animBg="1"/>
      <p:bldP spid="21"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a:solidFill>
                  <a:srgbClr val="FFFFFF"/>
                </a:solidFill>
                <a:latin typeface="Meiryo" panose="020B0604030504040204" pitchFamily="34" charset="-128"/>
                <a:ea typeface="Meiryo" panose="020B0604030504040204" pitchFamily="34" charset="-128"/>
                <a:cs typeface="Arial"/>
              </a:rPr>
              <a:t>クラウドの定義</a:t>
            </a:r>
            <a:endParaRPr lang="en-US" altLang="ja-JP"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4677872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8"/>
          <p:cNvSpPr>
            <a:spLocks noGrp="1" noChangeArrowheads="1"/>
          </p:cNvSpPr>
          <p:nvPr>
            <p:ph type="title"/>
          </p:nvPr>
        </p:nvSpPr>
        <p:spPr>
          <a:xfrm>
            <a:off x="230400" y="266400"/>
            <a:ext cx="8686800" cy="416221"/>
          </a:xfrm>
        </p:spPr>
        <p:txBody>
          <a:bodyPr/>
          <a:lstStyle/>
          <a:p>
            <a:pPr eaLnBrk="1" hangingPunct="1"/>
            <a:r>
              <a:rPr lang="ja-JP" altLang="en-US" sz="2700" dirty="0"/>
              <a:t>クラウドの定義／</a:t>
            </a:r>
            <a:r>
              <a:rPr lang="en-US" altLang="ja-JP" sz="2700" dirty="0"/>
              <a:t>NIST</a:t>
            </a:r>
            <a:r>
              <a:rPr lang="ja-JP" altLang="en-US" sz="2700" dirty="0"/>
              <a:t>の定義</a:t>
            </a:r>
          </a:p>
        </p:txBody>
      </p:sp>
      <p:grpSp>
        <p:nvGrpSpPr>
          <p:cNvPr id="2" name="図形グループ 1"/>
          <p:cNvGrpSpPr/>
          <p:nvPr/>
        </p:nvGrpSpPr>
        <p:grpSpPr>
          <a:xfrm>
            <a:off x="457200" y="2522587"/>
            <a:ext cx="8153400" cy="5297878"/>
            <a:chOff x="457200" y="2561323"/>
            <a:chExt cx="8153400" cy="5297878"/>
          </a:xfrm>
        </p:grpSpPr>
        <p:pic>
          <p:nvPicPr>
            <p:cNvPr id="49" name="図 48" descr="MC900441809.PNG"/>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2227861" y="2561323"/>
              <a:ext cx="5297878" cy="5297878"/>
            </a:xfrm>
            <a:prstGeom prst="rect">
              <a:avLst/>
            </a:prstGeom>
          </p:spPr>
        </p:pic>
        <p:sp>
          <p:nvSpPr>
            <p:cNvPr id="50" name="テキスト ボックス 49"/>
            <p:cNvSpPr txBox="1"/>
            <p:nvPr/>
          </p:nvSpPr>
          <p:spPr>
            <a:xfrm>
              <a:off x="457200" y="3931088"/>
              <a:ext cx="8153400" cy="1569660"/>
            </a:xfrm>
            <a:prstGeom prst="rect">
              <a:avLst/>
            </a:prstGeom>
            <a:noFill/>
          </p:spPr>
          <p:txBody>
            <a:bodyPr wrap="square" rtlCol="0">
              <a:spAutoFit/>
            </a:bodyPr>
            <a:lstStyle/>
            <a:p>
              <a:pPr algn="r"/>
              <a:r>
                <a:rPr kumimoji="1" lang="ja-JP" altLang="en-US" sz="3200" dirty="0">
                  <a:solidFill>
                    <a:srgbClr val="0000FF"/>
                  </a:solidFill>
                  <a:effectLst/>
                  <a:latin typeface="メイリオ"/>
                  <a:ea typeface="メイリオ"/>
                  <a:cs typeface="メイリオ"/>
                </a:rPr>
                <a:t>クラウド・コンピューティングは</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コンピューティング資源を</a:t>
              </a:r>
              <a:endParaRPr kumimoji="1" lang="en-US" altLang="ja-JP" sz="3200" dirty="0">
                <a:solidFill>
                  <a:srgbClr val="0000FF"/>
                </a:solidFill>
                <a:effectLst/>
                <a:latin typeface="メイリオ"/>
                <a:ea typeface="メイリオ"/>
                <a:cs typeface="メイリオ"/>
              </a:endParaRPr>
            </a:p>
            <a:p>
              <a:pPr algn="r"/>
              <a:r>
                <a:rPr kumimoji="1" lang="ja-JP" altLang="en-US" sz="3200" dirty="0">
                  <a:solidFill>
                    <a:srgbClr val="0000FF"/>
                  </a:solidFill>
                  <a:effectLst/>
                  <a:latin typeface="メイリオ"/>
                  <a:ea typeface="メイリオ"/>
                  <a:cs typeface="メイリオ"/>
                </a:rPr>
                <a:t>必要なとき必要なだけ簡単に使える仕組み</a:t>
              </a:r>
            </a:p>
          </p:txBody>
        </p:sp>
      </p:grpSp>
      <p:sp>
        <p:nvSpPr>
          <p:cNvPr id="8" name="角丸四角形 7"/>
          <p:cNvSpPr/>
          <p:nvPr/>
        </p:nvSpPr>
        <p:spPr bwMode="auto">
          <a:xfrm>
            <a:off x="4876800" y="20701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配置モデル</a:t>
            </a:r>
          </a:p>
        </p:txBody>
      </p:sp>
      <p:sp>
        <p:nvSpPr>
          <p:cNvPr id="52" name="角丸四角形 51"/>
          <p:cNvSpPr/>
          <p:nvPr/>
        </p:nvSpPr>
        <p:spPr bwMode="auto">
          <a:xfrm>
            <a:off x="4876800" y="13716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800" dirty="0">
                <a:solidFill>
                  <a:schemeClr val="bg1"/>
                </a:solidFill>
                <a:latin typeface="Meiryo" panose="020B0604030504040204" pitchFamily="34" charset="-128"/>
                <a:ea typeface="Meiryo" panose="020B0604030504040204" pitchFamily="34" charset="-128"/>
                <a:cs typeface="ＤＦＰ太丸ゴシック体"/>
              </a:rPr>
              <a:t>サービス・モデル</a:t>
            </a:r>
            <a:endPar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endParaRPr>
          </a:p>
        </p:txBody>
      </p:sp>
      <p:sp>
        <p:nvSpPr>
          <p:cNvPr id="53" name="角丸四角形 52"/>
          <p:cNvSpPr/>
          <p:nvPr/>
        </p:nvSpPr>
        <p:spPr bwMode="auto">
          <a:xfrm>
            <a:off x="4876800" y="2755900"/>
            <a:ext cx="3613477" cy="596900"/>
          </a:xfrm>
          <a:prstGeom prst="roundRect">
            <a:avLst>
              <a:gd name="adj" fmla="val 0"/>
            </a:avLst>
          </a:prstGeom>
          <a:solidFill>
            <a:srgbClr val="3366FF"/>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5</a:t>
            </a:r>
            <a:r>
              <a:rPr kumimoji="0" lang="ja-JP" altLang="en-US" sz="28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ＤＦＰ太丸ゴシック体"/>
              </a:rPr>
              <a:t>つの重要な特徴</a:t>
            </a:r>
          </a:p>
        </p:txBody>
      </p:sp>
      <p:pic>
        <p:nvPicPr>
          <p:cNvPr id="10" name="図 9" descr="スクリーンショット 2013-09-16 13.26.22.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22" y="1085119"/>
            <a:ext cx="2923278" cy="243167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761902" y="3599950"/>
            <a:ext cx="2723823" cy="369332"/>
          </a:xfrm>
          <a:prstGeom prst="rect">
            <a:avLst/>
          </a:prstGeom>
        </p:spPr>
        <p:txBody>
          <a:bodyPr wrap="none">
            <a:spAutoFit/>
          </a:bodyPr>
          <a:lstStyle/>
          <a:p>
            <a:pPr algn="ctr"/>
            <a:r>
              <a:rPr lang="ja-JP" altLang="en-US" sz="1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rPr>
              <a:t>米国国立標準技術研究所</a:t>
            </a:r>
            <a:endParaRPr lang="ja-JP" altLang="en-US" sz="800" dirty="0">
              <a:solidFill>
                <a:schemeClr val="tx1">
                  <a:lumMod val="85000"/>
                  <a:lumOff val="15000"/>
                </a:schemeClr>
              </a:solidFill>
              <a:effectLst/>
              <a:latin typeface="Meiryo" panose="020B0604030504040204" pitchFamily="34" charset="-128"/>
              <a:ea typeface="Meiryo" panose="020B0604030504040204" pitchFamily="34" charset="-128"/>
              <a:cs typeface="ＤＦＰ太丸ゴシック体"/>
            </a:endParaRPr>
          </a:p>
        </p:txBody>
      </p:sp>
      <p:sp>
        <p:nvSpPr>
          <p:cNvPr id="3" name="正方形/長方形 2"/>
          <p:cNvSpPr/>
          <p:nvPr/>
        </p:nvSpPr>
        <p:spPr>
          <a:xfrm>
            <a:off x="761902" y="5560708"/>
            <a:ext cx="7848698" cy="840092"/>
          </a:xfrm>
          <a:prstGeom prst="rect">
            <a:avLst/>
          </a:prstGeom>
          <a:solidFill>
            <a:srgbClr val="0000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200" dirty="0">
                <a:solidFill>
                  <a:srgbClr val="FFFFFF"/>
                </a:solidFill>
                <a:latin typeface="Meiryo" panose="020B0604030504040204" pitchFamily="34" charset="-128"/>
                <a:ea typeface="Meiryo" panose="020B0604030504040204" pitchFamily="34" charset="-128"/>
                <a:cs typeface="ＭＳ Ｐゴシック"/>
              </a:rPr>
              <a:t>「クラウドコンピューティングとは、ネットワーク、サーバー、ストレージ、アプリケーション、サービスなどの構成可能なコンピューティングリソースの共用プールに対して、便利かつオンデマンドにアクセスでき、最小の管理労力またはサービスプロバイダ間の相互動作によって迅速に提供され利用できるという、モデルのひとつである　</a:t>
            </a:r>
            <a:r>
              <a:rPr lang="en-US" altLang="ja-JP" sz="1200" dirty="0">
                <a:solidFill>
                  <a:srgbClr val="FFFFFF"/>
                </a:solidFill>
                <a:latin typeface="Meiryo" panose="020B0604030504040204" pitchFamily="34" charset="-128"/>
                <a:ea typeface="Meiryo" panose="020B0604030504040204" pitchFamily="34" charset="-128"/>
                <a:cs typeface="ＭＳ Ｐゴシック"/>
              </a:rPr>
              <a:t>(NIST</a:t>
            </a:r>
            <a:r>
              <a:rPr lang="ja-JP" altLang="en-US" sz="1200" dirty="0">
                <a:solidFill>
                  <a:srgbClr val="FFFFFF"/>
                </a:solidFill>
                <a:latin typeface="Meiryo" panose="020B0604030504040204" pitchFamily="34" charset="-128"/>
                <a:ea typeface="Meiryo" panose="020B0604030504040204" pitchFamily="34" charset="-128"/>
                <a:cs typeface="ＭＳ Ｐゴシック"/>
              </a:rPr>
              <a:t>の定義</a:t>
            </a:r>
            <a:r>
              <a:rPr lang="en-US" altLang="ja-JP" sz="1200" dirty="0">
                <a:solidFill>
                  <a:srgbClr val="FFFFFF"/>
                </a:solidFill>
                <a:latin typeface="Meiryo" panose="020B0604030504040204" pitchFamily="34" charset="-128"/>
                <a:ea typeface="Meiryo" panose="020B0604030504040204" pitchFamily="34" charset="-128"/>
                <a:cs typeface="ＭＳ Ｐゴシック"/>
              </a:rPr>
              <a:t>)</a:t>
            </a:r>
            <a:r>
              <a:rPr lang="ja-JP" altLang="en-US" sz="1200" dirty="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200" dirty="0">
              <a:solidFill>
                <a:srgbClr val="FFFFFF"/>
              </a:solidFill>
              <a:effectLst/>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384286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p:tgtEl>
                                          <p:spTgt spid="52"/>
                                        </p:tgtEl>
                                        <p:attrNameLst>
                                          <p:attrName>ppt_x</p:attrName>
                                        </p:attrNameLst>
                                      </p:cBhvr>
                                      <p:tavLst>
                                        <p:tav tm="0">
                                          <p:val>
                                            <p:strVal val="#ppt_x-#ppt_w*1.125000"/>
                                          </p:val>
                                        </p:tav>
                                        <p:tav tm="100000">
                                          <p:val>
                                            <p:strVal val="#ppt_x"/>
                                          </p:val>
                                        </p:tav>
                                      </p:tavLst>
                                    </p:anim>
                                    <p:animEffect transition="in" filter="wipe(right)">
                                      <p:cBhvr>
                                        <p:cTn id="15" dur="500"/>
                                        <p:tgtEl>
                                          <p:spTgt spid="52"/>
                                        </p:tgtEl>
                                      </p:cBhvr>
                                    </p:animEffect>
                                  </p:childTnLst>
                                </p:cTn>
                              </p:par>
                              <p:par>
                                <p:cTn id="16" presetID="1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p:tgtEl>
                                          <p:spTgt spid="8"/>
                                        </p:tgtEl>
                                        <p:attrNameLst>
                                          <p:attrName>ppt_x</p:attrName>
                                        </p:attrNameLst>
                                      </p:cBhvr>
                                      <p:tavLst>
                                        <p:tav tm="0">
                                          <p:val>
                                            <p:strVal val="#ppt_x-#ppt_w*1.125000"/>
                                          </p:val>
                                        </p:tav>
                                        <p:tav tm="100000">
                                          <p:val>
                                            <p:strVal val="#ppt_x"/>
                                          </p:val>
                                        </p:tav>
                                      </p:tavLst>
                                    </p:anim>
                                    <p:animEffect transition="in" filter="wipe(right)">
                                      <p:cBhvr>
                                        <p:cTn id="19" dur="500"/>
                                        <p:tgtEl>
                                          <p:spTgt spid="8"/>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p:tgtEl>
                                          <p:spTgt spid="53"/>
                                        </p:tgtEl>
                                        <p:attrNameLst>
                                          <p:attrName>ppt_x</p:attrName>
                                        </p:attrNameLst>
                                      </p:cBhvr>
                                      <p:tavLst>
                                        <p:tav tm="0">
                                          <p:val>
                                            <p:strVal val="#ppt_x-#ppt_w*1.125000"/>
                                          </p:val>
                                        </p:tav>
                                        <p:tav tm="100000">
                                          <p:val>
                                            <p:strVal val="#ppt_x"/>
                                          </p:val>
                                        </p:tav>
                                      </p:tavLst>
                                    </p:anim>
                                    <p:animEffect transition="in" filter="wipe(right)">
                                      <p:cBhvr>
                                        <p:cTn id="2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2" grpId="0" animBg="1"/>
      <p:bldP spid="5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30"/>
          <p:cNvSpPr>
            <a:spLocks noGrp="1" noChangeArrowheads="1"/>
          </p:cNvSpPr>
          <p:nvPr>
            <p:ph type="title"/>
          </p:nvPr>
        </p:nvSpPr>
        <p:spPr>
          <a:xfrm>
            <a:off x="230400" y="266400"/>
            <a:ext cx="8686800" cy="416221"/>
          </a:xfrm>
        </p:spPr>
        <p:txBody>
          <a:bodyPr lIns="0" rIns="0"/>
          <a:lstStyle/>
          <a:p>
            <a:pPr eaLnBrk="1" hangingPunct="1"/>
            <a:r>
              <a:rPr lang="ja-JP" altLang="en-US" sz="2700" dirty="0">
                <a:latin typeface="メイリオ" panose="020B0604030504040204" pitchFamily="50" charset="-128"/>
                <a:ea typeface="メイリオ" panose="020B0604030504040204" pitchFamily="50" charset="-128"/>
              </a:rPr>
              <a:t>クラウドの定義／サービス・モデル </a:t>
            </a:r>
            <a:r>
              <a:rPr lang="en-US" altLang="ja-JP" sz="2700" dirty="0">
                <a:latin typeface="メイリオ" panose="020B0604030504040204" pitchFamily="50" charset="-128"/>
                <a:ea typeface="メイリオ" panose="020B0604030504040204" pitchFamily="50" charset="-128"/>
              </a:rPr>
              <a:t>(Service Model)</a:t>
            </a:r>
            <a:endParaRPr lang="ja-JP" altLang="en-US" sz="2700" dirty="0">
              <a:latin typeface="メイリオ" panose="020B0604030504040204" pitchFamily="50" charset="-128"/>
              <a:ea typeface="メイリオ" panose="020B0604030504040204" pitchFamily="50" charset="-128"/>
            </a:endParaRPr>
          </a:p>
        </p:txBody>
      </p:sp>
      <p:sp>
        <p:nvSpPr>
          <p:cNvPr id="72" name="AutoShape 41"/>
          <p:cNvSpPr>
            <a:spLocks noChangeArrowheads="1"/>
          </p:cNvSpPr>
          <p:nvPr/>
        </p:nvSpPr>
        <p:spPr bwMode="auto">
          <a:xfrm>
            <a:off x="381000" y="1388075"/>
            <a:ext cx="6278563" cy="923925"/>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chemeClr val="tx1">
                  <a:lumMod val="65000"/>
                  <a:lumOff val="35000"/>
                </a:schemeClr>
              </a:solidFill>
              <a:latin typeface="Meiryo" charset="-128"/>
              <a:ea typeface="Meiryo" charset="-128"/>
              <a:cs typeface="Meiryo" charset="-128"/>
            </a:endParaRPr>
          </a:p>
        </p:txBody>
      </p:sp>
      <p:sp>
        <p:nvSpPr>
          <p:cNvPr id="73" name="AutoShape 42"/>
          <p:cNvSpPr>
            <a:spLocks noChangeArrowheads="1"/>
          </p:cNvSpPr>
          <p:nvPr/>
        </p:nvSpPr>
        <p:spPr bwMode="auto">
          <a:xfrm>
            <a:off x="381000" y="2312000"/>
            <a:ext cx="6278563" cy="923925"/>
          </a:xfrm>
          <a:prstGeom prst="roundRect">
            <a:avLst>
              <a:gd name="adj" fmla="val 0"/>
            </a:avLst>
          </a:prstGeom>
          <a:solidFill>
            <a:schemeClr val="accent3">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4" name="AutoShape 43"/>
          <p:cNvSpPr>
            <a:spLocks noChangeArrowheads="1"/>
          </p:cNvSpPr>
          <p:nvPr/>
        </p:nvSpPr>
        <p:spPr bwMode="auto">
          <a:xfrm>
            <a:off x="381000" y="3235925"/>
            <a:ext cx="6278563" cy="923925"/>
          </a:xfrm>
          <a:prstGeom prst="roundRect">
            <a:avLst>
              <a:gd name="adj" fmla="val 0"/>
            </a:avLst>
          </a:prstGeom>
          <a:solidFill>
            <a:schemeClr val="accent3">
              <a:lumMod val="40000"/>
              <a:lumOff val="6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latin typeface="Meiryo" charset="-128"/>
              <a:ea typeface="Meiryo" charset="-128"/>
              <a:cs typeface="Meiryo" charset="-128"/>
            </a:endParaRPr>
          </a:p>
        </p:txBody>
      </p:sp>
      <p:sp>
        <p:nvSpPr>
          <p:cNvPr id="75" name="AutoShape 44"/>
          <p:cNvSpPr>
            <a:spLocks noChangeArrowheads="1"/>
          </p:cNvSpPr>
          <p:nvPr/>
        </p:nvSpPr>
        <p:spPr bwMode="auto">
          <a:xfrm>
            <a:off x="381000" y="4159850"/>
            <a:ext cx="6278563" cy="923925"/>
          </a:xfrm>
          <a:prstGeom prst="roundRect">
            <a:avLst>
              <a:gd name="adj" fmla="val 0"/>
            </a:avLst>
          </a:prstGeom>
          <a:solidFill>
            <a:schemeClr val="accent5">
              <a:lumMod val="20000"/>
              <a:lumOff val="80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endParaRPr lang="ja-JP" altLang="en-US" sz="1200">
              <a:solidFill>
                <a:srgbClr val="FFFFFF"/>
              </a:solidFill>
              <a:effectLst/>
              <a:latin typeface="Meiryo" charset="-128"/>
              <a:ea typeface="Meiryo" charset="-128"/>
              <a:cs typeface="Meiryo" charset="-128"/>
            </a:endParaRPr>
          </a:p>
        </p:txBody>
      </p:sp>
      <p:sp>
        <p:nvSpPr>
          <p:cNvPr id="76" name="Text Box 45"/>
          <p:cNvSpPr txBox="1">
            <a:spLocks noChangeArrowheads="1"/>
          </p:cNvSpPr>
          <p:nvPr/>
        </p:nvSpPr>
        <p:spPr bwMode="auto">
          <a:xfrm>
            <a:off x="580314" y="1680175"/>
            <a:ext cx="1620957" cy="307777"/>
          </a:xfrm>
          <a:prstGeom prst="rect">
            <a:avLst/>
          </a:prstGeom>
          <a:noFill/>
          <a:ln w="9525">
            <a:noFill/>
            <a:miter lim="800000"/>
            <a:headEnd/>
            <a:tailEnd/>
          </a:ln>
        </p:spPr>
        <p:txBody>
          <a:bodyPr wrap="none">
            <a:spAutoFit/>
          </a:bodyPr>
          <a:lstStyle/>
          <a:p>
            <a:r>
              <a:rPr lang="ja-JP" altLang="en-US" sz="1400" dirty="0">
                <a:solidFill>
                  <a:srgbClr val="0432FF"/>
                </a:solidFill>
                <a:effectLst/>
                <a:latin typeface="Meiryo" charset="-128"/>
                <a:ea typeface="Meiryo" charset="-128"/>
                <a:cs typeface="Meiryo" charset="-128"/>
              </a:rPr>
              <a:t>アプリケーション</a:t>
            </a:r>
          </a:p>
        </p:txBody>
      </p:sp>
      <p:sp>
        <p:nvSpPr>
          <p:cNvPr id="77" name="Text Box 46"/>
          <p:cNvSpPr txBox="1">
            <a:spLocks noChangeArrowheads="1"/>
          </p:cNvSpPr>
          <p:nvPr/>
        </p:nvSpPr>
        <p:spPr bwMode="auto">
          <a:xfrm>
            <a:off x="911216" y="2604100"/>
            <a:ext cx="1107996" cy="276999"/>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ミドルウェア</a:t>
            </a:r>
          </a:p>
        </p:txBody>
      </p:sp>
      <p:sp>
        <p:nvSpPr>
          <p:cNvPr id="78" name="Text Box 47"/>
          <p:cNvSpPr txBox="1">
            <a:spLocks noChangeArrowheads="1"/>
          </p:cNvSpPr>
          <p:nvPr/>
        </p:nvSpPr>
        <p:spPr bwMode="auto">
          <a:xfrm>
            <a:off x="849968" y="3418610"/>
            <a:ext cx="1415772" cy="461665"/>
          </a:xfrm>
          <a:prstGeom prst="rect">
            <a:avLst/>
          </a:prstGeom>
          <a:noFill/>
          <a:ln w="9525">
            <a:noFill/>
            <a:miter lim="800000"/>
            <a:headEnd/>
            <a:tailEnd/>
          </a:ln>
        </p:spPr>
        <p:txBody>
          <a:bodyPr wrap="none">
            <a:spAutoFit/>
          </a:bodyPr>
          <a:lstStyle/>
          <a:p>
            <a:r>
              <a:rPr lang="ja-JP" altLang="en-US" sz="1200" dirty="0">
                <a:solidFill>
                  <a:srgbClr val="0432FF"/>
                </a:solidFill>
                <a:effectLst/>
                <a:latin typeface="Meiryo" charset="-128"/>
                <a:ea typeface="Meiryo" charset="-128"/>
                <a:cs typeface="Meiryo" charset="-128"/>
              </a:rPr>
              <a:t>オペレーティング</a:t>
            </a:r>
          </a:p>
          <a:p>
            <a:r>
              <a:rPr lang="ja-JP" altLang="en-US" sz="1200" dirty="0">
                <a:solidFill>
                  <a:srgbClr val="0432FF"/>
                </a:solidFill>
                <a:effectLst/>
                <a:latin typeface="Meiryo" charset="-128"/>
                <a:ea typeface="Meiryo" charset="-128"/>
                <a:cs typeface="Meiryo" charset="-128"/>
              </a:rPr>
              <a:t>システム</a:t>
            </a:r>
            <a:endParaRPr lang="en-US" altLang="ja-JP" sz="1200" dirty="0">
              <a:solidFill>
                <a:srgbClr val="0432FF"/>
              </a:solidFill>
              <a:effectLst/>
              <a:latin typeface="Meiryo" charset="-128"/>
              <a:ea typeface="Meiryo" charset="-128"/>
              <a:cs typeface="Meiryo" charset="-128"/>
            </a:endParaRPr>
          </a:p>
        </p:txBody>
      </p:sp>
      <p:sp>
        <p:nvSpPr>
          <p:cNvPr id="79" name="Text Box 48"/>
          <p:cNvSpPr txBox="1">
            <a:spLocks noChangeArrowheads="1"/>
          </p:cNvSpPr>
          <p:nvPr/>
        </p:nvSpPr>
        <p:spPr bwMode="auto">
          <a:xfrm>
            <a:off x="381000" y="4513356"/>
            <a:ext cx="1980029" cy="307777"/>
          </a:xfrm>
          <a:prstGeom prst="rect">
            <a:avLst/>
          </a:prstGeom>
          <a:noFill/>
          <a:ln w="9525">
            <a:noFill/>
            <a:miter lim="800000"/>
            <a:headEnd/>
            <a:tailEnd/>
          </a:ln>
        </p:spPr>
        <p:txBody>
          <a:bodyPr wrap="none">
            <a:spAutoFit/>
          </a:bodyPr>
          <a:lstStyle/>
          <a:p>
            <a:r>
              <a:rPr lang="ja-JP" altLang="en-US" sz="1400">
                <a:solidFill>
                  <a:srgbClr val="0432FF"/>
                </a:solidFill>
                <a:effectLst/>
                <a:latin typeface="Meiryo" charset="-128"/>
                <a:ea typeface="Meiryo" charset="-128"/>
                <a:cs typeface="Meiryo" charset="-128"/>
              </a:rPr>
              <a:t>インフラストラクチャ</a:t>
            </a:r>
            <a:endParaRPr lang="en-US" altLang="ja-JP" sz="1400" dirty="0">
              <a:solidFill>
                <a:srgbClr val="0432FF"/>
              </a:solidFill>
              <a:effectLst/>
              <a:latin typeface="Meiryo" charset="-128"/>
              <a:ea typeface="Meiryo" charset="-128"/>
              <a:cs typeface="Meiryo" charset="-128"/>
            </a:endParaRPr>
          </a:p>
        </p:txBody>
      </p:sp>
      <p:sp>
        <p:nvSpPr>
          <p:cNvPr id="81" name="AutoShape 50"/>
          <p:cNvSpPr>
            <a:spLocks noChangeArrowheads="1"/>
          </p:cNvSpPr>
          <p:nvPr/>
        </p:nvSpPr>
        <p:spPr bwMode="auto">
          <a:xfrm>
            <a:off x="3702433" y="2398409"/>
            <a:ext cx="1233299" cy="2609165"/>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rgbClr val="FFFFFF"/>
              </a:solidFill>
              <a:latin typeface="Meiryo" charset="-128"/>
              <a:ea typeface="Meiryo" charset="-128"/>
              <a:cs typeface="Meiryo" charset="-128"/>
            </a:endParaRPr>
          </a:p>
          <a:p>
            <a:pPr algn="ctr">
              <a:defRPr/>
            </a:pPr>
            <a:r>
              <a:rPr lang="en-US" altLang="ja-JP" sz="2800" dirty="0" err="1">
                <a:solidFill>
                  <a:srgbClr val="FFFFFF"/>
                </a:solidFill>
                <a:latin typeface="Meiryo" charset="-128"/>
                <a:ea typeface="Meiryo" charset="-128"/>
                <a:cs typeface="Meiryo" charset="-128"/>
              </a:rPr>
              <a:t>PaaS</a:t>
            </a: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a:p>
            <a:pPr algn="ctr">
              <a:defRPr/>
            </a:pPr>
            <a:endParaRPr lang="en-US" altLang="ja-JP" sz="2800" dirty="0">
              <a:solidFill>
                <a:srgbClr val="FFFFFF"/>
              </a:solidFill>
              <a:latin typeface="Meiryo" charset="-128"/>
              <a:ea typeface="Meiryo" charset="-128"/>
              <a:cs typeface="Meiryo" charset="-128"/>
            </a:endParaRPr>
          </a:p>
        </p:txBody>
      </p:sp>
      <p:sp>
        <p:nvSpPr>
          <p:cNvPr id="83" name="Text Box 65"/>
          <p:cNvSpPr txBox="1">
            <a:spLocks noChangeArrowheads="1"/>
          </p:cNvSpPr>
          <p:nvPr/>
        </p:nvSpPr>
        <p:spPr bwMode="auto">
          <a:xfrm>
            <a:off x="3726245" y="3184872"/>
            <a:ext cx="1185674"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Platform </a:t>
            </a:r>
          </a:p>
          <a:p>
            <a:pPr algn="ctr"/>
            <a:r>
              <a:rPr lang="en-US" altLang="ja-JP" sz="1100" dirty="0">
                <a:solidFill>
                  <a:srgbClr val="FFFFFF"/>
                </a:solidFill>
                <a:latin typeface="Meiryo" charset="-128"/>
                <a:ea typeface="Meiryo" charset="-128"/>
                <a:cs typeface="Meiryo" charset="-128"/>
              </a:rPr>
              <a:t>as a Service</a:t>
            </a:r>
          </a:p>
        </p:txBody>
      </p:sp>
      <p:sp>
        <p:nvSpPr>
          <p:cNvPr id="85" name="AutoShape 51"/>
          <p:cNvSpPr>
            <a:spLocks noChangeArrowheads="1"/>
          </p:cNvSpPr>
          <p:nvPr/>
        </p:nvSpPr>
        <p:spPr bwMode="auto">
          <a:xfrm>
            <a:off x="5002901" y="4233748"/>
            <a:ext cx="1220787" cy="771877"/>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lnSpc>
                <a:spcPts val="2800"/>
              </a:lnSpc>
              <a:defRPr/>
            </a:pPr>
            <a:endParaRPr lang="en-US" altLang="ja-JP" sz="2800" dirty="0">
              <a:solidFill>
                <a:srgbClr val="FFFFFF"/>
              </a:solidFill>
              <a:latin typeface="Meiryo" charset="-128"/>
              <a:ea typeface="Meiryo" charset="-128"/>
              <a:cs typeface="Meiryo" charset="-128"/>
            </a:endParaRPr>
          </a:p>
        </p:txBody>
      </p:sp>
      <p:sp>
        <p:nvSpPr>
          <p:cNvPr id="87" name="Text Box 66"/>
          <p:cNvSpPr txBox="1">
            <a:spLocks noChangeArrowheads="1"/>
          </p:cNvSpPr>
          <p:nvPr/>
        </p:nvSpPr>
        <p:spPr bwMode="auto">
          <a:xfrm>
            <a:off x="4927804" y="4605071"/>
            <a:ext cx="1365961"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Infrastructure </a:t>
            </a:r>
          </a:p>
          <a:p>
            <a:pPr algn="ctr"/>
            <a:r>
              <a:rPr lang="en-US" altLang="ja-JP" sz="1100" dirty="0">
                <a:solidFill>
                  <a:srgbClr val="FFFFFF"/>
                </a:solidFill>
                <a:latin typeface="Meiryo" charset="-128"/>
                <a:ea typeface="Meiryo" charset="-128"/>
                <a:cs typeface="Meiryo" charset="-128"/>
              </a:rPr>
              <a:t>as a Service</a:t>
            </a:r>
          </a:p>
        </p:txBody>
      </p:sp>
      <p:sp>
        <p:nvSpPr>
          <p:cNvPr id="92" name="AutoShape 49"/>
          <p:cNvSpPr>
            <a:spLocks noChangeArrowheads="1"/>
          </p:cNvSpPr>
          <p:nvPr/>
        </p:nvSpPr>
        <p:spPr bwMode="auto">
          <a:xfrm>
            <a:off x="2384847" y="1464274"/>
            <a:ext cx="1233299" cy="3543301"/>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a:p>
            <a:pPr algn="ctr">
              <a:defRPr/>
            </a:pPr>
            <a:endParaRPr lang="en-US" altLang="ja-JP" sz="2400" dirty="0">
              <a:solidFill>
                <a:srgbClr val="FFFFFF"/>
              </a:solidFill>
              <a:latin typeface="Meiryo" charset="-128"/>
              <a:ea typeface="Meiryo" charset="-128"/>
              <a:cs typeface="Meiryo" charset="-128"/>
            </a:endParaRPr>
          </a:p>
        </p:txBody>
      </p:sp>
      <p:sp>
        <p:nvSpPr>
          <p:cNvPr id="90" name="Text Box 64"/>
          <p:cNvSpPr txBox="1">
            <a:spLocks noChangeArrowheads="1"/>
          </p:cNvSpPr>
          <p:nvPr/>
        </p:nvSpPr>
        <p:spPr bwMode="auto">
          <a:xfrm>
            <a:off x="2285998" y="2136799"/>
            <a:ext cx="1233299" cy="430887"/>
          </a:xfrm>
          <a:prstGeom prst="rect">
            <a:avLst/>
          </a:prstGeom>
          <a:noFill/>
          <a:ln w="9525">
            <a:noFill/>
            <a:miter lim="800000"/>
            <a:headEnd/>
            <a:tailEnd/>
          </a:ln>
        </p:spPr>
        <p:txBody>
          <a:bodyPr wrap="square">
            <a:spAutoFit/>
          </a:bodyPr>
          <a:lstStyle/>
          <a:p>
            <a:pPr algn="ctr"/>
            <a:r>
              <a:rPr lang="en-US" altLang="ja-JP" sz="1100" dirty="0">
                <a:solidFill>
                  <a:srgbClr val="FFFFFF"/>
                </a:solidFill>
                <a:latin typeface="Meiryo" charset="-128"/>
                <a:ea typeface="Meiryo" charset="-128"/>
                <a:cs typeface="Meiryo" charset="-128"/>
              </a:rPr>
              <a:t>Software </a:t>
            </a:r>
          </a:p>
          <a:p>
            <a:pPr algn="ctr"/>
            <a:r>
              <a:rPr lang="en-US" altLang="ja-JP" sz="1100" dirty="0">
                <a:solidFill>
                  <a:srgbClr val="FFFFFF"/>
                </a:solidFill>
                <a:latin typeface="Meiryo" charset="-128"/>
                <a:ea typeface="Meiryo" charset="-128"/>
                <a:cs typeface="Meiryo" charset="-128"/>
              </a:rPr>
              <a:t>as a Service</a:t>
            </a:r>
          </a:p>
        </p:txBody>
      </p:sp>
      <p:sp>
        <p:nvSpPr>
          <p:cNvPr id="91" name="正方形/長方形 90"/>
          <p:cNvSpPr/>
          <p:nvPr/>
        </p:nvSpPr>
        <p:spPr>
          <a:xfrm>
            <a:off x="2374297" y="1583309"/>
            <a:ext cx="1056700" cy="523220"/>
          </a:xfrm>
          <a:prstGeom prst="rect">
            <a:avLst/>
          </a:prstGeom>
        </p:spPr>
        <p:txBody>
          <a:bodyPr wrap="none">
            <a:spAutoFit/>
          </a:bodyPr>
          <a:lstStyle/>
          <a:p>
            <a:pPr lvl="0" algn="ctr">
              <a:defRPr/>
            </a:pPr>
            <a:r>
              <a:rPr lang="en-US" altLang="ja-JP" sz="2800" dirty="0" err="1">
                <a:solidFill>
                  <a:srgbClr val="FFFFFF"/>
                </a:solidFill>
                <a:latin typeface="Meiryo" charset="-128"/>
                <a:ea typeface="Meiryo" charset="-128"/>
                <a:cs typeface="Meiryo" charset="-128"/>
              </a:rPr>
              <a:t>SaaS</a:t>
            </a:r>
            <a:endParaRPr lang="en-US" altLang="ja-JP" sz="2800" dirty="0">
              <a:solidFill>
                <a:srgbClr val="FFFFFF"/>
              </a:solidFill>
              <a:latin typeface="Meiryo" charset="-128"/>
              <a:ea typeface="Meiryo" charset="-128"/>
              <a:cs typeface="Meiryo" charset="-128"/>
            </a:endParaRPr>
          </a:p>
        </p:txBody>
      </p:sp>
      <p:sp>
        <p:nvSpPr>
          <p:cNvPr id="8" name="ホームベース 7"/>
          <p:cNvSpPr/>
          <p:nvPr/>
        </p:nvSpPr>
        <p:spPr bwMode="auto">
          <a:xfrm rot="16200000">
            <a:off x="2457282" y="5184379"/>
            <a:ext cx="1088427" cy="1235269"/>
          </a:xfrm>
          <a:prstGeom prst="homePlate">
            <a:avLst>
              <a:gd name="adj" fmla="val 26664"/>
            </a:avLst>
          </a:prstGeom>
          <a:solidFill>
            <a:srgbClr val="8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9" name="テキスト ボックス 8"/>
          <p:cNvSpPr txBox="1"/>
          <p:nvPr/>
        </p:nvSpPr>
        <p:spPr>
          <a:xfrm>
            <a:off x="2368748" y="5626409"/>
            <a:ext cx="1252266" cy="553998"/>
          </a:xfrm>
          <a:prstGeom prst="rect">
            <a:avLst/>
          </a:prstGeom>
          <a:noFill/>
        </p:spPr>
        <p:txBody>
          <a:bodyPr wrap="none" rtlCol="0">
            <a:spAutoFit/>
          </a:bodyPr>
          <a:lstStyle/>
          <a:p>
            <a:pPr algn="ctr"/>
            <a:r>
              <a:rPr kumimoji="1" lang="en-US" altLang="ja-JP" sz="1000" dirty="0">
                <a:solidFill>
                  <a:schemeClr val="bg1"/>
                </a:solidFill>
              </a:rPr>
              <a:t>Salesfoce.com</a:t>
            </a:r>
          </a:p>
          <a:p>
            <a:pPr algn="ctr"/>
            <a:r>
              <a:rPr lang="en-US" altLang="ja-JP" sz="1000" dirty="0">
                <a:solidFill>
                  <a:schemeClr val="bg1"/>
                </a:solidFill>
              </a:rPr>
              <a:t>Google Apps</a:t>
            </a:r>
          </a:p>
          <a:p>
            <a:pPr algn="ctr"/>
            <a:r>
              <a:rPr lang="en-US" altLang="ja-JP" sz="1000" dirty="0">
                <a:solidFill>
                  <a:schemeClr val="bg1"/>
                </a:solidFill>
              </a:rPr>
              <a:t>Microsoft Office 365</a:t>
            </a:r>
            <a:endParaRPr kumimoji="1" lang="ja-JP" altLang="en-US" sz="1000" dirty="0">
              <a:solidFill>
                <a:schemeClr val="bg1"/>
              </a:solidFill>
            </a:endParaRPr>
          </a:p>
        </p:txBody>
      </p:sp>
      <p:sp>
        <p:nvSpPr>
          <p:cNvPr id="100" name="ホームベース 99"/>
          <p:cNvSpPr/>
          <p:nvPr/>
        </p:nvSpPr>
        <p:spPr bwMode="auto">
          <a:xfrm rot="16200000">
            <a:off x="3775494" y="5184377"/>
            <a:ext cx="1088427" cy="1235269"/>
          </a:xfrm>
          <a:prstGeom prst="homePlate">
            <a:avLst>
              <a:gd name="adj" fmla="val 26664"/>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1" name="テキスト ボックス 100"/>
          <p:cNvSpPr txBox="1"/>
          <p:nvPr/>
        </p:nvSpPr>
        <p:spPr>
          <a:xfrm>
            <a:off x="3734452" y="5611305"/>
            <a:ext cx="1170513" cy="553998"/>
          </a:xfrm>
          <a:prstGeom prst="rect">
            <a:avLst/>
          </a:prstGeom>
          <a:noFill/>
        </p:spPr>
        <p:txBody>
          <a:bodyPr wrap="none" rtlCol="0">
            <a:spAutoFit/>
          </a:bodyPr>
          <a:lstStyle/>
          <a:p>
            <a:pPr algn="ctr"/>
            <a:r>
              <a:rPr lang="en-US" altLang="ja-JP" sz="1000" dirty="0">
                <a:solidFill>
                  <a:schemeClr val="bg1"/>
                </a:solidFill>
              </a:rPr>
              <a:t>Microsoft Azure</a:t>
            </a:r>
          </a:p>
          <a:p>
            <a:pPr algn="ctr"/>
            <a:r>
              <a:rPr kumimoji="1" lang="en-US" altLang="ja-JP" sz="1000" dirty="0" err="1">
                <a:solidFill>
                  <a:schemeClr val="bg1"/>
                </a:solidFill>
              </a:rPr>
              <a:t>Force.com</a:t>
            </a:r>
            <a:endParaRPr kumimoji="1" lang="en-US" altLang="ja-JP" sz="1000" dirty="0">
              <a:solidFill>
                <a:schemeClr val="bg1"/>
              </a:solidFill>
            </a:endParaRPr>
          </a:p>
          <a:p>
            <a:pPr algn="ctr"/>
            <a:r>
              <a:rPr lang="en-US" altLang="ja-JP" sz="1000" dirty="0">
                <a:solidFill>
                  <a:schemeClr val="bg1"/>
                </a:solidFill>
              </a:rPr>
              <a:t>Google App Engine</a:t>
            </a:r>
            <a:endParaRPr kumimoji="1" lang="ja-JP" altLang="en-US" sz="1000" dirty="0">
              <a:solidFill>
                <a:schemeClr val="bg1"/>
              </a:solidFill>
            </a:endParaRPr>
          </a:p>
        </p:txBody>
      </p:sp>
      <p:sp>
        <p:nvSpPr>
          <p:cNvPr id="102" name="ホームベース 101"/>
          <p:cNvSpPr/>
          <p:nvPr/>
        </p:nvSpPr>
        <p:spPr bwMode="auto">
          <a:xfrm rot="16200000">
            <a:off x="5082225" y="5184379"/>
            <a:ext cx="1088427" cy="1235269"/>
          </a:xfrm>
          <a:prstGeom prst="homePlate">
            <a:avLst>
              <a:gd name="adj" fmla="val 26664"/>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Arial" charset="0"/>
              <a:ea typeface="HG丸ｺﾞｼｯｸM-PRO" pitchFamily="50" charset="-128"/>
            </a:endParaRPr>
          </a:p>
        </p:txBody>
      </p:sp>
      <p:sp>
        <p:nvSpPr>
          <p:cNvPr id="103" name="テキスト ボックス 102"/>
          <p:cNvSpPr txBox="1"/>
          <p:nvPr/>
        </p:nvSpPr>
        <p:spPr>
          <a:xfrm>
            <a:off x="5036490" y="5626409"/>
            <a:ext cx="1132041" cy="523220"/>
          </a:xfrm>
          <a:prstGeom prst="rect">
            <a:avLst/>
          </a:prstGeom>
          <a:noFill/>
        </p:spPr>
        <p:txBody>
          <a:bodyPr wrap="none" rtlCol="0">
            <a:spAutoFit/>
          </a:bodyPr>
          <a:lstStyle/>
          <a:p>
            <a:pPr algn="ctr"/>
            <a:r>
              <a:rPr lang="en-US" altLang="ja-JP" sz="1000" dirty="0">
                <a:solidFill>
                  <a:schemeClr val="bg1"/>
                </a:solidFill>
              </a:rPr>
              <a:t>Amazon EC2</a:t>
            </a:r>
          </a:p>
          <a:p>
            <a:pPr algn="ctr"/>
            <a:r>
              <a:rPr kumimoji="1" lang="en-US" altLang="ja-JP" sz="1000" dirty="0">
                <a:solidFill>
                  <a:schemeClr val="bg1"/>
                </a:solidFill>
              </a:rPr>
              <a:t>IIJ GIO Cloud</a:t>
            </a:r>
          </a:p>
          <a:p>
            <a:pPr algn="ctr"/>
            <a:r>
              <a:rPr lang="en-US" altLang="ja-JP" sz="800" dirty="0">
                <a:solidFill>
                  <a:schemeClr val="bg1"/>
                </a:solidFill>
              </a:rPr>
              <a:t>Google Cloud Platform</a:t>
            </a:r>
            <a:endParaRPr kumimoji="1" lang="ja-JP" altLang="en-US" sz="800" dirty="0">
              <a:solidFill>
                <a:schemeClr val="bg1"/>
              </a:solidFill>
            </a:endParaRPr>
          </a:p>
        </p:txBody>
      </p:sp>
      <p:sp>
        <p:nvSpPr>
          <p:cNvPr id="7" name="ホームベース 6"/>
          <p:cNvSpPr/>
          <p:nvPr/>
        </p:nvSpPr>
        <p:spPr bwMode="auto">
          <a:xfrm>
            <a:off x="3702072" y="1583309"/>
            <a:ext cx="4049689" cy="435420"/>
          </a:xfrm>
          <a:prstGeom prst="homePlate">
            <a:avLst/>
          </a:prstGeom>
          <a:solidFill>
            <a:srgbClr val="800000"/>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dirty="0">
                <a:ln>
                  <a:noFill/>
                </a:ln>
                <a:solidFill>
                  <a:schemeClr val="bg1"/>
                </a:solidFill>
                <a:effectLst/>
                <a:latin typeface="Meiryo" charset="-128"/>
                <a:ea typeface="Meiryo" charset="-128"/>
                <a:cs typeface="Meiryo" charset="-128"/>
              </a:rPr>
              <a:t>アプリケーション</a:t>
            </a:r>
          </a:p>
        </p:txBody>
      </p:sp>
      <p:pic>
        <p:nvPicPr>
          <p:cNvPr id="27655" name="Picture 8" descr="j04339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24787" y="1249863"/>
            <a:ext cx="1084263" cy="1084263"/>
          </a:xfrm>
          <a:prstGeom prst="rect">
            <a:avLst/>
          </a:prstGeom>
          <a:noFill/>
          <a:ln w="9525">
            <a:noFill/>
            <a:miter lim="800000"/>
            <a:headEnd/>
            <a:tailEnd/>
          </a:ln>
        </p:spPr>
      </p:pic>
      <p:pic>
        <p:nvPicPr>
          <p:cNvPr id="2765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2692197"/>
            <a:ext cx="1011238" cy="1011238"/>
          </a:xfrm>
          <a:prstGeom prst="rect">
            <a:avLst/>
          </a:prstGeom>
          <a:noFill/>
          <a:ln w="9525">
            <a:noFill/>
            <a:miter lim="800000"/>
            <a:headEnd/>
            <a:tailEnd/>
          </a:ln>
        </p:spPr>
      </p:pic>
      <p:sp>
        <p:nvSpPr>
          <p:cNvPr id="95" name="ホームベース 94"/>
          <p:cNvSpPr/>
          <p:nvPr/>
        </p:nvSpPr>
        <p:spPr bwMode="auto">
          <a:xfrm>
            <a:off x="5002900" y="3023762"/>
            <a:ext cx="2748861" cy="435420"/>
          </a:xfrm>
          <a:prstGeom prst="homePlate">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b="0" i="0" u="none" strike="noStrike" cap="none" normalizeH="0" baseline="0">
                <a:ln>
                  <a:noFill/>
                </a:ln>
                <a:solidFill>
                  <a:schemeClr val="bg1"/>
                </a:solidFill>
                <a:effectLst/>
                <a:latin typeface="Meiryo" charset="-128"/>
                <a:ea typeface="Meiryo" charset="-128"/>
                <a:cs typeface="Meiryo" charset="-128"/>
              </a:rPr>
              <a:t>ミドルウェア</a:t>
            </a:r>
            <a:r>
              <a:rPr kumimoji="0" lang="en-US" altLang="ja-JP" b="0" i="0" u="none" strike="noStrike" cap="none" normalizeH="0" baseline="0" dirty="0">
                <a:ln>
                  <a:noFill/>
                </a:ln>
                <a:solidFill>
                  <a:schemeClr val="bg1"/>
                </a:solidFill>
                <a:effectLst/>
                <a:latin typeface="Meiryo" charset="-128"/>
                <a:ea typeface="Meiryo" charset="-128"/>
                <a:cs typeface="Meiryo" charset="-128"/>
              </a:rPr>
              <a:t> &amp; OS</a:t>
            </a:r>
            <a:endParaRPr kumimoji="0" lang="ja-JP" altLang="en-US" b="0" i="0" u="none" strike="noStrike" cap="none" normalizeH="0" baseline="0" dirty="0">
              <a:ln>
                <a:noFill/>
              </a:ln>
              <a:solidFill>
                <a:schemeClr val="bg1"/>
              </a:solidFill>
              <a:effectLst/>
              <a:latin typeface="Meiryo" charset="-128"/>
              <a:ea typeface="Meiryo" charset="-128"/>
              <a:cs typeface="Meiryo" charset="-128"/>
            </a:endParaRPr>
          </a:p>
        </p:txBody>
      </p:sp>
      <p:sp>
        <p:nvSpPr>
          <p:cNvPr id="96" name="ホームベース 95"/>
          <p:cNvSpPr/>
          <p:nvPr/>
        </p:nvSpPr>
        <p:spPr bwMode="auto">
          <a:xfrm>
            <a:off x="6290857" y="4372013"/>
            <a:ext cx="1460905" cy="466116"/>
          </a:xfrm>
          <a:prstGeom prst="homePlate">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a:solidFill>
                  <a:schemeClr val="bg1"/>
                </a:solidFill>
                <a:latin typeface="Meiryo" charset="-128"/>
                <a:ea typeface="Meiryo" charset="-128"/>
                <a:cs typeface="Meiryo" charset="-128"/>
              </a:rPr>
              <a:t>設備</a:t>
            </a:r>
            <a:r>
              <a:rPr kumimoji="0" lang="en-US" altLang="ja-JP" sz="1200" dirty="0">
                <a:solidFill>
                  <a:schemeClr val="bg1"/>
                </a:solidFill>
                <a:latin typeface="Meiryo" charset="-128"/>
                <a:ea typeface="Meiryo" charset="-128"/>
                <a:cs typeface="Meiryo" charset="-128"/>
              </a:rPr>
              <a:t> &amp;</a:t>
            </a: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a:solidFill>
                  <a:schemeClr val="bg1"/>
                </a:solidFill>
                <a:latin typeface="Meiryo" charset="-128"/>
                <a:ea typeface="Meiryo" charset="-128"/>
                <a:cs typeface="Meiryo" charset="-128"/>
              </a:rPr>
              <a:t>ハードウェア</a:t>
            </a:r>
            <a:endParaRPr kumimoji="0" lang="ja-JP" altLang="en-US" sz="1200" b="0" i="0" u="none" strike="noStrike" cap="none" normalizeH="0" baseline="0" dirty="0">
              <a:ln>
                <a:noFill/>
              </a:ln>
              <a:solidFill>
                <a:schemeClr val="bg1"/>
              </a:solidFill>
              <a:effectLst/>
              <a:latin typeface="Meiryo" charset="-128"/>
              <a:ea typeface="Meiryo" charset="-128"/>
              <a:cs typeface="Meiryo" charset="-128"/>
            </a:endParaRPr>
          </a:p>
        </p:txBody>
      </p:sp>
      <p:pic>
        <p:nvPicPr>
          <p:cNvPr id="9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7824787" y="4042146"/>
            <a:ext cx="1011238" cy="1011238"/>
          </a:xfrm>
          <a:prstGeom prst="rect">
            <a:avLst/>
          </a:prstGeom>
          <a:noFill/>
          <a:ln w="9525">
            <a:noFill/>
            <a:miter lim="800000"/>
            <a:headEnd/>
            <a:tailEnd/>
          </a:ln>
        </p:spPr>
      </p:pic>
      <p:sp>
        <p:nvSpPr>
          <p:cNvPr id="33" name="AutoShape 43"/>
          <p:cNvSpPr>
            <a:spLocks noChangeArrowheads="1"/>
          </p:cNvSpPr>
          <p:nvPr/>
        </p:nvSpPr>
        <p:spPr bwMode="auto">
          <a:xfrm>
            <a:off x="386989" y="2320660"/>
            <a:ext cx="377099" cy="1839189"/>
          </a:xfrm>
          <a:prstGeom prst="roundRect">
            <a:avLst>
              <a:gd name="adj" fmla="val 0"/>
            </a:avLst>
          </a:prstGeom>
          <a:solidFill>
            <a:srgbClr val="CCFFCC"/>
          </a:solidFill>
          <a:ln>
            <a:noFill/>
            <a:headEnd/>
            <a:tailEnd/>
          </a:ln>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432FF"/>
                </a:solidFill>
                <a:latin typeface="HGMaruGothicMPRO" charset="-128"/>
                <a:ea typeface="HGMaruGothicMPRO" charset="-128"/>
                <a:cs typeface="HGMaruGothicMPRO" charset="-128"/>
              </a:rPr>
              <a:t>プラットフォーム</a:t>
            </a:r>
          </a:p>
        </p:txBody>
      </p:sp>
      <p:sp>
        <p:nvSpPr>
          <p:cNvPr id="2" name="正方形/長方形 1">
            <a:extLst>
              <a:ext uri="{FF2B5EF4-FFF2-40B4-BE49-F238E27FC236}">
                <a16:creationId xmlns:a16="http://schemas.microsoft.com/office/drawing/2014/main" id="{91D847EC-88F3-4443-A737-0782E6D279BC}"/>
              </a:ext>
            </a:extLst>
          </p:cNvPr>
          <p:cNvSpPr/>
          <p:nvPr/>
        </p:nvSpPr>
        <p:spPr>
          <a:xfrm>
            <a:off x="5118915" y="4290228"/>
            <a:ext cx="967189" cy="469359"/>
          </a:xfrm>
          <a:prstGeom prst="rect">
            <a:avLst/>
          </a:prstGeom>
        </p:spPr>
        <p:txBody>
          <a:bodyPr wrap="none">
            <a:spAutoFit/>
          </a:bodyPr>
          <a:lstStyle/>
          <a:p>
            <a:pPr algn="ctr">
              <a:lnSpc>
                <a:spcPts val="2800"/>
              </a:lnSpc>
              <a:defRPr/>
            </a:pPr>
            <a:r>
              <a:rPr lang="en-US" altLang="ja-JP" sz="2800" dirty="0">
                <a:solidFill>
                  <a:srgbClr val="FFFFFF"/>
                </a:solidFill>
                <a:latin typeface="Meiryo" charset="-128"/>
                <a:ea typeface="Meiryo" charset="-128"/>
                <a:cs typeface="Meiryo" charset="-128"/>
              </a:rPr>
              <a:t>IaaS</a:t>
            </a:r>
          </a:p>
        </p:txBody>
      </p:sp>
    </p:spTree>
    <p:extLst>
      <p:ext uri="{BB962C8B-B14F-4D97-AF65-F5344CB8AC3E}">
        <p14:creationId xmlns:p14="http://schemas.microsoft.com/office/powerpoint/2010/main" val="16423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auto">
          <a:xfrm>
            <a:off x="762000" y="996046"/>
            <a:ext cx="7620000" cy="3890203"/>
          </a:xfrm>
          <a:prstGeom prst="roundRect">
            <a:avLst>
              <a:gd name="adj" fmla="val 0"/>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7" name="角丸四角形 6"/>
          <p:cNvSpPr/>
          <p:nvPr/>
        </p:nvSpPr>
        <p:spPr bwMode="auto">
          <a:xfrm>
            <a:off x="762000" y="5114850"/>
            <a:ext cx="7620000" cy="1295400"/>
          </a:xfrm>
          <a:prstGeom prst="roundRect">
            <a:avLst>
              <a:gd name="adj" fmla="val 0"/>
            </a:avLst>
          </a:prstGeom>
          <a:solidFill>
            <a:schemeClr val="accent5">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defTabSz="914400" fontAlgn="base">
              <a:spcBef>
                <a:spcPct val="20000"/>
              </a:spcBef>
              <a:spcAft>
                <a:spcPct val="0"/>
              </a:spcAft>
            </a:pPr>
            <a:endParaRPr kumimoji="0" lang="ja-JP" altLang="en-US" sz="1200">
              <a:solidFill>
                <a:srgbClr val="484848"/>
              </a:solidFill>
              <a:latin typeface="Meiryo" panose="020B0604030504040204" pitchFamily="34" charset="-128"/>
              <a:ea typeface="Meiryo" panose="020B0604030504040204" pitchFamily="34" charset="-128"/>
            </a:endParaRPr>
          </a:p>
        </p:txBody>
      </p:sp>
      <p:sp>
        <p:nvSpPr>
          <p:cNvPr id="8" name="正方形/長方形 7"/>
          <p:cNvSpPr/>
          <p:nvPr/>
        </p:nvSpPr>
        <p:spPr bwMode="auto">
          <a:xfrm>
            <a:off x="19050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9" name="正方形/長方形 8"/>
          <p:cNvSpPr/>
          <p:nvPr/>
        </p:nvSpPr>
        <p:spPr bwMode="auto">
          <a:xfrm>
            <a:off x="12954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0" name="正方形/長方形 9"/>
          <p:cNvSpPr/>
          <p:nvPr/>
        </p:nvSpPr>
        <p:spPr bwMode="auto">
          <a:xfrm>
            <a:off x="2514600" y="1685850"/>
            <a:ext cx="457200" cy="381000"/>
          </a:xfrm>
          <a:prstGeom prst="rect">
            <a:avLst/>
          </a:prstGeom>
          <a:solidFill>
            <a:srgbClr val="00FF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4" name="正方形/長方形 13"/>
          <p:cNvSpPr/>
          <p:nvPr/>
        </p:nvSpPr>
        <p:spPr bwMode="auto">
          <a:xfrm>
            <a:off x="3733800" y="1685850"/>
            <a:ext cx="1676400" cy="381000"/>
          </a:xfrm>
          <a:prstGeom prst="rect">
            <a:avLst/>
          </a:prstGeom>
          <a:solidFill>
            <a:srgbClr val="0000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5" name="六角形 14"/>
          <p:cNvSpPr/>
          <p:nvPr/>
        </p:nvSpPr>
        <p:spPr bwMode="auto">
          <a:xfrm>
            <a:off x="6172200" y="1685850"/>
            <a:ext cx="1676400" cy="457200"/>
          </a:xfrm>
          <a:prstGeom prst="hexagon">
            <a:avLst>
              <a:gd name="adj" fmla="val 78140"/>
              <a:gd name="vf" fmla="val 115470"/>
            </a:avLst>
          </a:prstGeom>
          <a:solidFill>
            <a:srgbClr val="800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6" name="正方形/長方形 15"/>
          <p:cNvSpPr/>
          <p:nvPr/>
        </p:nvSpPr>
        <p:spPr bwMode="auto">
          <a:xfrm>
            <a:off x="1295400" y="5419650"/>
            <a:ext cx="1676400" cy="381000"/>
          </a:xfrm>
          <a:prstGeom prst="rect">
            <a:avLst/>
          </a:prstGeom>
          <a:solidFill>
            <a:srgbClr val="03800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7" name="正方形/長方形 16"/>
          <p:cNvSpPr/>
          <p:nvPr/>
        </p:nvSpPr>
        <p:spPr bwMode="auto">
          <a:xfrm>
            <a:off x="43434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8" name="正方形/長方形 17"/>
          <p:cNvSpPr/>
          <p:nvPr/>
        </p:nvSpPr>
        <p:spPr bwMode="auto">
          <a:xfrm>
            <a:off x="37338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9" name="正方形/長方形 18"/>
          <p:cNvSpPr/>
          <p:nvPr/>
        </p:nvSpPr>
        <p:spPr bwMode="auto">
          <a:xfrm>
            <a:off x="4953000" y="5419650"/>
            <a:ext cx="457200" cy="381000"/>
          </a:xfrm>
          <a:prstGeom prst="rect">
            <a:avLst/>
          </a:prstGeom>
          <a:solidFill>
            <a:srgbClr val="00009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0" name="正方形/長方形 19"/>
          <p:cNvSpPr/>
          <p:nvPr/>
        </p:nvSpPr>
        <p:spPr bwMode="auto">
          <a:xfrm>
            <a:off x="6172200" y="5419650"/>
            <a:ext cx="1676400" cy="381000"/>
          </a:xfrm>
          <a:prstGeom prst="rect">
            <a:avLst/>
          </a:prstGeom>
          <a:solidFill>
            <a:schemeClr val="accent5">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1" name="テキスト ボックス 20"/>
          <p:cNvSpPr txBox="1"/>
          <p:nvPr/>
        </p:nvSpPr>
        <p:spPr>
          <a:xfrm>
            <a:off x="3094672" y="5876850"/>
            <a:ext cx="2954656" cy="461665"/>
          </a:xfrm>
          <a:prstGeom prst="rect">
            <a:avLst/>
          </a:prstGeom>
          <a:noFill/>
          <a:effectLst/>
        </p:spPr>
        <p:txBody>
          <a:bodyPr wrap="none" rtlCol="0">
            <a:spAutoFit/>
          </a:bodyPr>
          <a:lstStyle/>
          <a:p>
            <a:pPr algn="ctr"/>
            <a:r>
              <a:rPr kumimoji="1" lang="ja-JP" altLang="en-US" sz="2400" dirty="0">
                <a:solidFill>
                  <a:srgbClr val="000090"/>
                </a:solidFill>
                <a:latin typeface="Meiryo" panose="020B0604030504040204" pitchFamily="34" charset="-128"/>
                <a:ea typeface="Meiryo" panose="020B0604030504040204" pitchFamily="34" charset="-128"/>
                <a:cs typeface="ＤＦＰ太丸ゴシック体"/>
              </a:rPr>
              <a:t>物理資源・物理機械</a:t>
            </a:r>
          </a:p>
        </p:txBody>
      </p:sp>
      <p:sp>
        <p:nvSpPr>
          <p:cNvPr id="23" name="テキスト ボックス 22"/>
          <p:cNvSpPr txBox="1"/>
          <p:nvPr/>
        </p:nvSpPr>
        <p:spPr>
          <a:xfrm>
            <a:off x="1219200" y="1194525"/>
            <a:ext cx="1826141" cy="338554"/>
          </a:xfrm>
          <a:prstGeom prst="rect">
            <a:avLst/>
          </a:prstGeom>
          <a:noFill/>
          <a:effectLst/>
        </p:spPr>
        <p:txBody>
          <a:bodyPr wrap="none" rtlCol="0">
            <a:spAutoFit/>
          </a:bodyPr>
          <a:lstStyle/>
          <a:p>
            <a:pPr algn="ctr"/>
            <a:r>
              <a:rPr kumimoji="1" lang="ja-JP" altLang="en-US" sz="1600" dirty="0">
                <a:solidFill>
                  <a:srgbClr val="008000"/>
                </a:solidFill>
                <a:effectLst/>
                <a:latin typeface="Meiryo" panose="020B0604030504040204" pitchFamily="34" charset="-128"/>
                <a:ea typeface="Meiryo" panose="020B0604030504040204" pitchFamily="34" charset="-128"/>
                <a:cs typeface="ＤＦＰ太丸ゴシック体"/>
              </a:rPr>
              <a:t>サーバーの仮想化</a:t>
            </a:r>
            <a:endParaRPr kumimoji="1" lang="en-US" altLang="ja-JP" sz="1600" dirty="0">
              <a:solidFill>
                <a:srgbClr val="008000"/>
              </a:solidFill>
              <a:effectLst/>
              <a:latin typeface="Meiryo" panose="020B0604030504040204" pitchFamily="34" charset="-128"/>
              <a:ea typeface="Meiryo" panose="020B0604030504040204" pitchFamily="34" charset="-128"/>
              <a:cs typeface="ＤＦＰ太丸ゴシック体"/>
            </a:endParaRPr>
          </a:p>
        </p:txBody>
      </p:sp>
      <p:sp>
        <p:nvSpPr>
          <p:cNvPr id="24" name="テキスト ボックス 23"/>
          <p:cNvSpPr txBox="1"/>
          <p:nvPr/>
        </p:nvSpPr>
        <p:spPr>
          <a:xfrm>
            <a:off x="3556337" y="1194525"/>
            <a:ext cx="2031325" cy="338554"/>
          </a:xfrm>
          <a:prstGeom prst="rect">
            <a:avLst/>
          </a:prstGeom>
          <a:noFill/>
          <a:effectLst/>
        </p:spPr>
        <p:txBody>
          <a:bodyPr wrap="none" rtlCol="0">
            <a:spAutoFit/>
          </a:bodyPr>
          <a:lstStyle/>
          <a:p>
            <a:pPr algn="ctr"/>
            <a:r>
              <a:rPr kumimoji="1" lang="ja-JP" altLang="en-US" sz="1600" dirty="0">
                <a:solidFill>
                  <a:srgbClr val="3366FF"/>
                </a:solidFill>
                <a:effectLst/>
                <a:latin typeface="Meiryo" panose="020B0604030504040204" pitchFamily="34" charset="-128"/>
                <a:ea typeface="Meiryo" panose="020B0604030504040204" pitchFamily="34" charset="-128"/>
                <a:cs typeface="ＤＦＰ太丸ゴシック体"/>
              </a:rPr>
              <a:t>ストレージの仮想化</a:t>
            </a:r>
            <a:endParaRPr kumimoji="1" lang="en-US" altLang="ja-JP" sz="1600" dirty="0">
              <a:solidFill>
                <a:srgbClr val="3366FF"/>
              </a:solidFill>
              <a:effectLst/>
              <a:latin typeface="Meiryo" panose="020B0604030504040204" pitchFamily="34" charset="-128"/>
              <a:ea typeface="Meiryo" panose="020B0604030504040204" pitchFamily="34" charset="-128"/>
              <a:cs typeface="ＤＦＰ太丸ゴシック体"/>
            </a:endParaRPr>
          </a:p>
        </p:txBody>
      </p:sp>
      <p:sp>
        <p:nvSpPr>
          <p:cNvPr id="25" name="テキスト ボックス 24"/>
          <p:cNvSpPr txBox="1"/>
          <p:nvPr/>
        </p:nvSpPr>
        <p:spPr>
          <a:xfrm>
            <a:off x="5917210" y="1042125"/>
            <a:ext cx="2236510" cy="584775"/>
          </a:xfrm>
          <a:prstGeom prst="rect">
            <a:avLst/>
          </a:prstGeom>
          <a:noFill/>
          <a:effectLst/>
        </p:spPr>
        <p:txBody>
          <a:bodyPr wrap="none" rtlCol="0">
            <a:spAutoFit/>
          </a:bodyPr>
          <a:lstStyle/>
          <a:p>
            <a:pPr algn="ctr"/>
            <a:r>
              <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rPr>
              <a:t>Java</a:t>
            </a: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仮想マシン</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600" dirty="0">
                <a:solidFill>
                  <a:srgbClr val="800000"/>
                </a:solidFill>
                <a:effectLst/>
                <a:latin typeface="Meiryo" panose="020B0604030504040204" pitchFamily="34" charset="-128"/>
                <a:ea typeface="Meiryo" panose="020B0604030504040204" pitchFamily="34" charset="-128"/>
                <a:cs typeface="ＤＦＰ太丸ゴシック体"/>
              </a:rPr>
              <a:t>データベースの仮想化</a:t>
            </a:r>
            <a:endParaRPr kumimoji="1" lang="en-US" altLang="ja-JP" sz="1600" dirty="0">
              <a:solidFill>
                <a:srgbClr val="800000"/>
              </a:solidFill>
              <a:effectLst/>
              <a:latin typeface="Meiryo" panose="020B0604030504040204" pitchFamily="34" charset="-128"/>
              <a:ea typeface="Meiryo" panose="020B0604030504040204" pitchFamily="34" charset="-128"/>
              <a:cs typeface="ＤＦＰ太丸ゴシック体"/>
            </a:endParaRPr>
          </a:p>
        </p:txBody>
      </p:sp>
      <p:sp>
        <p:nvSpPr>
          <p:cNvPr id="26" name="上矢印 25"/>
          <p:cNvSpPr/>
          <p:nvPr/>
        </p:nvSpPr>
        <p:spPr bwMode="auto">
          <a:xfrm>
            <a:off x="16764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7" name="上矢印 26"/>
          <p:cNvSpPr/>
          <p:nvPr/>
        </p:nvSpPr>
        <p:spPr bwMode="auto">
          <a:xfrm>
            <a:off x="41148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28" name="上矢印 27"/>
          <p:cNvSpPr/>
          <p:nvPr/>
        </p:nvSpPr>
        <p:spPr bwMode="auto">
          <a:xfrm>
            <a:off x="6553200" y="2219250"/>
            <a:ext cx="914400" cy="3124200"/>
          </a:xfrm>
          <a:prstGeom prst="upArrow">
            <a:avLst/>
          </a:prstGeom>
          <a:solidFill>
            <a:schemeClr val="accent5">
              <a:lumMod val="40000"/>
              <a:lumOff val="6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panose="020B0604030504040204" pitchFamily="34" charset="-128"/>
              <a:ea typeface="Meiryo" panose="020B0604030504040204" pitchFamily="34" charset="-128"/>
            </a:endParaRPr>
          </a:p>
        </p:txBody>
      </p:sp>
      <p:sp>
        <p:nvSpPr>
          <p:cNvPr id="11" name="正方形/長方形 10"/>
          <p:cNvSpPr/>
          <p:nvPr/>
        </p:nvSpPr>
        <p:spPr bwMode="auto">
          <a:xfrm>
            <a:off x="12954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パーティショニング</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800" dirty="0">
                <a:solidFill>
                  <a:srgbClr val="FFFFFF"/>
                </a:solidFill>
                <a:latin typeface="Meiryo" panose="020B0604030504040204" pitchFamily="34" charset="-128"/>
                <a:ea typeface="Meiryo" panose="020B0604030504040204" pitchFamily="34" charset="-128"/>
                <a:cs typeface="ＤＦＰ太丸ゴシック体"/>
              </a:rPr>
              <a:t>分　割</a:t>
            </a:r>
            <a:endParaRPr kumimoji="0" lang="ja-JP" altLang="en-US" sz="18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2" name="正方形/長方形 11"/>
          <p:cNvSpPr/>
          <p:nvPr/>
        </p:nvSpPr>
        <p:spPr bwMode="auto">
          <a:xfrm>
            <a:off x="37338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アグリゲーション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lang="ja-JP" altLang="en-US" sz="1600" dirty="0">
                <a:solidFill>
                  <a:srgbClr val="FFFFFF"/>
                </a:solidFill>
                <a:latin typeface="Meiryo" panose="020B0604030504040204" pitchFamily="34" charset="-128"/>
                <a:ea typeface="Meiryo" panose="020B0604030504040204" pitchFamily="34" charset="-128"/>
                <a:cs typeface="ＤＦＰ太丸ゴシック体"/>
              </a:rPr>
              <a:t>集　約</a:t>
            </a:r>
            <a:endPar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p:txBody>
      </p:sp>
      <p:sp>
        <p:nvSpPr>
          <p:cNvPr id="13" name="正方形/長方形 12"/>
          <p:cNvSpPr/>
          <p:nvPr/>
        </p:nvSpPr>
        <p:spPr bwMode="auto">
          <a:xfrm>
            <a:off x="6172200" y="3362250"/>
            <a:ext cx="1676400" cy="609600"/>
          </a:xfrm>
          <a:prstGeom prst="rect">
            <a:avLst/>
          </a:prstGeom>
          <a:solidFill>
            <a:srgbClr val="FF66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エミュレーション</a:t>
            </a:r>
            <a:endParaRPr kumimoji="0" lang="en-US" altLang="ja-JP" sz="12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panose="020B0604030504040204" pitchFamily="34" charset="-128"/>
                <a:ea typeface="Meiryo" panose="020B0604030504040204" pitchFamily="34" charset="-128"/>
                <a:cs typeface="ＤＦＰ太丸ゴシック体"/>
              </a:rPr>
              <a:t>模　倣</a:t>
            </a:r>
          </a:p>
        </p:txBody>
      </p:sp>
      <p:sp>
        <p:nvSpPr>
          <p:cNvPr id="22" name="テキスト ボックス 21"/>
          <p:cNvSpPr txBox="1"/>
          <p:nvPr/>
        </p:nvSpPr>
        <p:spPr>
          <a:xfrm>
            <a:off x="2848836" y="2828850"/>
            <a:ext cx="3446328" cy="461665"/>
          </a:xfrm>
          <a:prstGeom prst="rect">
            <a:avLst/>
          </a:prstGeom>
          <a:noFill/>
          <a:effectLst/>
        </p:spPr>
        <p:txBody>
          <a:bodyPr wrap="none" rtlCol="0">
            <a:spAutoFit/>
          </a:bodyPr>
          <a:lstStyle/>
          <a:p>
            <a:pPr algn="ctr"/>
            <a:r>
              <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rPr>
              <a:t>仮想化</a:t>
            </a:r>
            <a:r>
              <a:rPr kumimoji="1" lang="en-US" altLang="ja-JP" sz="2400" dirty="0">
                <a:solidFill>
                  <a:srgbClr val="FF6600"/>
                </a:solidFill>
                <a:effectLst/>
                <a:latin typeface="Meiryo" panose="020B0604030504040204" pitchFamily="34" charset="-128"/>
                <a:ea typeface="Meiryo" panose="020B0604030504040204" pitchFamily="34" charset="-128"/>
                <a:cs typeface="ＤＦＰ太丸ゴシック体"/>
              </a:rPr>
              <a:t> (Virtualization)</a:t>
            </a:r>
            <a:endParaRPr kumimoji="1" lang="ja-JP" altLang="en-US" sz="2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30" name="テキスト ボックス 29"/>
          <p:cNvSpPr txBox="1"/>
          <p:nvPr/>
        </p:nvSpPr>
        <p:spPr>
          <a:xfrm>
            <a:off x="1159972" y="4124250"/>
            <a:ext cx="1980029"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複数の仮想資源に分割</a:t>
            </a:r>
          </a:p>
        </p:txBody>
      </p:sp>
      <p:sp>
        <p:nvSpPr>
          <p:cNvPr id="31" name="テキスト ボックス 30"/>
          <p:cNvSpPr txBox="1"/>
          <p:nvPr/>
        </p:nvSpPr>
        <p:spPr>
          <a:xfrm>
            <a:off x="3492217" y="4124250"/>
            <a:ext cx="2159566"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複数の物理資源を</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ひとつの仮想資源に分割</a:t>
            </a:r>
          </a:p>
        </p:txBody>
      </p:sp>
      <p:sp>
        <p:nvSpPr>
          <p:cNvPr id="32" name="テキスト ボックス 31"/>
          <p:cNvSpPr txBox="1"/>
          <p:nvPr/>
        </p:nvSpPr>
        <p:spPr>
          <a:xfrm>
            <a:off x="5943600" y="4124250"/>
            <a:ext cx="2159567" cy="523220"/>
          </a:xfrm>
          <a:prstGeom prst="rect">
            <a:avLst/>
          </a:prstGeom>
          <a:noFill/>
          <a:effectLst/>
        </p:spPr>
        <p:txBody>
          <a:bodyPr wrap="none" rtlCol="0">
            <a:spAutoFit/>
          </a:bodyPr>
          <a:lstStyle/>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ある物理資源を</a:t>
            </a:r>
          </a:p>
          <a:p>
            <a:pPr algn="ctr"/>
            <a:r>
              <a:rPr kumimoji="1" lang="ja-JP" altLang="en-US" sz="1400" dirty="0">
                <a:solidFill>
                  <a:srgbClr val="FF6600"/>
                </a:solidFill>
                <a:effectLst/>
                <a:latin typeface="Meiryo" panose="020B0604030504040204" pitchFamily="34" charset="-128"/>
                <a:ea typeface="Meiryo" panose="020B0604030504040204" pitchFamily="34" charset="-128"/>
                <a:cs typeface="ＤＦＰ太丸ゴシック体"/>
              </a:rPr>
              <a:t>異なる資源に見せかける</a:t>
            </a:r>
            <a:endParaRPr kumimoji="1" lang="en-US" altLang="ja-JP" sz="1400" dirty="0">
              <a:solidFill>
                <a:srgbClr val="FF6600"/>
              </a:solidFill>
              <a:effectLst/>
              <a:latin typeface="Meiryo" panose="020B0604030504040204" pitchFamily="34" charset="-128"/>
              <a:ea typeface="Meiryo" panose="020B0604030504040204" pitchFamily="34" charset="-128"/>
              <a:cs typeface="ＤＦＰ太丸ゴシック体"/>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dirty="0">
                <a:effectLst/>
              </a:rPr>
              <a:t>仮想化の</a:t>
            </a:r>
            <a:r>
              <a:rPr kumimoji="1" lang="en-US" altLang="ja-JP" dirty="0">
                <a:effectLst/>
              </a:rPr>
              <a:t>3</a:t>
            </a:r>
            <a:r>
              <a:rPr kumimoji="1" lang="ja-JP" altLang="en-US" dirty="0">
                <a:effectLst/>
              </a:rPr>
              <a:t>つのタイプ</a:t>
            </a:r>
          </a:p>
        </p:txBody>
      </p:sp>
    </p:spTree>
    <p:extLst>
      <p:ext uri="{BB962C8B-B14F-4D97-AF65-F5344CB8AC3E}">
        <p14:creationId xmlns:p14="http://schemas.microsoft.com/office/powerpoint/2010/main" val="1025832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クラウドの定義／サービス・モデル </a:t>
            </a:r>
            <a:r>
              <a:rPr lang="en-US" altLang="ja-JP" sz="2800" dirty="0">
                <a:ea typeface="ＭＳ Ｐゴシック" charset="-128"/>
              </a:rPr>
              <a:t>(Service Model)</a:t>
            </a:r>
            <a:endParaRPr lang="ja-JP" altLang="en-US" sz="2800" dirty="0">
              <a:ea typeface="ＭＳ Ｐゴシック" charset="-128"/>
            </a:endParaRP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spTree>
    <p:extLst>
      <p:ext uri="{BB962C8B-B14F-4D97-AF65-F5344CB8AC3E}">
        <p14:creationId xmlns:p14="http://schemas.microsoft.com/office/powerpoint/2010/main" val="140822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角丸四角形 169"/>
          <p:cNvSpPr/>
          <p:nvPr/>
        </p:nvSpPr>
        <p:spPr bwMode="auto">
          <a:xfrm>
            <a:off x="228601" y="2667000"/>
            <a:ext cx="8686797" cy="3124199"/>
          </a:xfrm>
          <a:prstGeom prst="roundRect">
            <a:avLst>
              <a:gd name="adj" fmla="val 0"/>
            </a:avLst>
          </a:prstGeom>
          <a:solidFill>
            <a:srgbClr val="FFFF99"/>
          </a:solidFill>
          <a:ln>
            <a:no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1" name="テキスト ボックス 170"/>
          <p:cNvSpPr txBox="1"/>
          <p:nvPr/>
        </p:nvSpPr>
        <p:spPr>
          <a:xfrm>
            <a:off x="3186278" y="5421868"/>
            <a:ext cx="2723823" cy="369332"/>
          </a:xfrm>
          <a:prstGeom prst="rect">
            <a:avLst/>
          </a:prstGeom>
          <a:noFill/>
        </p:spPr>
        <p:txBody>
          <a:bodyPr wrap="none" rtlCol="0">
            <a:spAutoFit/>
          </a:bodyPr>
          <a:lstStyle/>
          <a:p>
            <a:pPr algn="ctr"/>
            <a:r>
              <a:rPr kumimoji="1" lang="ja-JP" altLang="en-US" sz="1800" dirty="0">
                <a:solidFill>
                  <a:srgbClr val="008000"/>
                </a:solidFill>
                <a:latin typeface="Meiryo" charset="-128"/>
                <a:ea typeface="Meiryo" charset="-128"/>
                <a:cs typeface="Meiryo" charset="-128"/>
              </a:rPr>
              <a:t>ハイブリッド・クラウド</a:t>
            </a:r>
          </a:p>
        </p:txBody>
      </p:sp>
      <p:sp>
        <p:nvSpPr>
          <p:cNvPr id="13" name="角丸四角形 12"/>
          <p:cNvSpPr/>
          <p:nvPr/>
        </p:nvSpPr>
        <p:spPr bwMode="auto">
          <a:xfrm>
            <a:off x="3276600" y="2743200"/>
            <a:ext cx="5486400" cy="2579132"/>
          </a:xfrm>
          <a:prstGeom prst="roundRect">
            <a:avLst>
              <a:gd name="adj" fmla="val 0"/>
            </a:avLst>
          </a:prstGeom>
          <a:solidFill>
            <a:srgbClr val="33CC33"/>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3" name="テキスト ボックス 152"/>
          <p:cNvSpPr txBox="1"/>
          <p:nvPr/>
        </p:nvSpPr>
        <p:spPr>
          <a:xfrm>
            <a:off x="6095683" y="4394200"/>
            <a:ext cx="2031325" cy="461665"/>
          </a:xfrm>
          <a:prstGeom prst="rect">
            <a:avLst/>
          </a:prstGeom>
          <a:noFill/>
        </p:spPr>
        <p:txBody>
          <a:bodyPr wrap="none" rtlCol="0">
            <a:spAutoFit/>
          </a:bodyPr>
          <a:lstStyle/>
          <a:p>
            <a:pPr algn="ctr"/>
            <a:r>
              <a:rPr kumimoji="1" lang="ja-JP" altLang="en-US" sz="2400" dirty="0">
                <a:solidFill>
                  <a:srgbClr val="FFFFFF"/>
                </a:solidFill>
                <a:latin typeface="Meiryo" charset="-128"/>
                <a:ea typeface="Meiryo" charset="-128"/>
                <a:cs typeface="Meiryo" charset="-128"/>
              </a:rPr>
              <a:t>複数企業共用</a:t>
            </a:r>
          </a:p>
        </p:txBody>
      </p:sp>
      <p:sp>
        <p:nvSpPr>
          <p:cNvPr id="159" name="テキスト ボックス 158"/>
          <p:cNvSpPr txBox="1"/>
          <p:nvPr/>
        </p:nvSpPr>
        <p:spPr>
          <a:xfrm>
            <a:off x="4799062" y="4876800"/>
            <a:ext cx="2492990" cy="369332"/>
          </a:xfrm>
          <a:prstGeom prst="rect">
            <a:avLst/>
          </a:prstGeom>
          <a:noFill/>
        </p:spPr>
        <p:txBody>
          <a:bodyPr wrap="none" rtlCol="0">
            <a:spAutoFit/>
          </a:bodyPr>
          <a:lstStyle/>
          <a:p>
            <a:pPr algn="ctr"/>
            <a:r>
              <a:rPr kumimoji="1" lang="ja-JP" altLang="en-US" sz="1800" dirty="0">
                <a:solidFill>
                  <a:srgbClr val="FFFFFF"/>
                </a:solidFill>
                <a:latin typeface="Meiryo" charset="-128"/>
                <a:ea typeface="Meiryo" charset="-128"/>
                <a:cs typeface="Meiryo" charset="-128"/>
              </a:rPr>
              <a:t>パブリック・クラウド</a:t>
            </a:r>
          </a:p>
        </p:txBody>
      </p:sp>
      <p:sp>
        <p:nvSpPr>
          <p:cNvPr id="21506" name="Rectangle 2"/>
          <p:cNvSpPr>
            <a:spLocks noGrp="1" noChangeArrowheads="1"/>
          </p:cNvSpPr>
          <p:nvPr>
            <p:ph type="title"/>
          </p:nvPr>
        </p:nvSpPr>
        <p:spPr>
          <a:xfrm>
            <a:off x="230400" y="266402"/>
            <a:ext cx="8686800" cy="416221"/>
          </a:xfrm>
        </p:spPr>
        <p:txBody>
          <a:bodyPr lIns="0" rIns="0"/>
          <a:lstStyle/>
          <a:p>
            <a:r>
              <a:rPr lang="ja-JP" altLang="en-US" sz="2700" dirty="0"/>
              <a:t>クラウドの定義／配置モデル </a:t>
            </a:r>
            <a:r>
              <a:rPr lang="en-US" altLang="ja-JP" sz="2700" dirty="0"/>
              <a:t>(Deployment Model)</a:t>
            </a:r>
            <a:endParaRPr lang="ja-JP" altLang="en-US" sz="2700" dirty="0">
              <a:ea typeface="ＭＳ Ｐゴシック" charset="-128"/>
            </a:endParaRPr>
          </a:p>
        </p:txBody>
      </p:sp>
      <p:sp>
        <p:nvSpPr>
          <p:cNvPr id="156" name="角丸四角形 155"/>
          <p:cNvSpPr/>
          <p:nvPr/>
        </p:nvSpPr>
        <p:spPr bwMode="auto">
          <a:xfrm>
            <a:off x="390688" y="2743200"/>
            <a:ext cx="2723823" cy="2579132"/>
          </a:xfrm>
          <a:prstGeom prst="roundRect">
            <a:avLst>
              <a:gd name="adj" fmla="val 0"/>
            </a:avLst>
          </a:prstGeom>
          <a:solidFill>
            <a:schemeClr val="accent6">
              <a:lumMod val="20000"/>
              <a:lumOff val="80000"/>
            </a:schemeClr>
          </a:solidFill>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pic>
        <p:nvPicPr>
          <p:cNvPr id="150" name="Picture 82" descr="server"/>
          <p:cNvPicPr>
            <a:picLocks noChangeAspect="1" noChangeArrowheads="1"/>
          </p:cNvPicPr>
          <p:nvPr/>
        </p:nvPicPr>
        <p:blipFill>
          <a:blip r:embed="rId3"/>
          <a:srcRect/>
          <a:stretch>
            <a:fillRect/>
          </a:stretch>
        </p:blipFill>
        <p:spPr bwMode="auto">
          <a:xfrm>
            <a:off x="914638" y="2925724"/>
            <a:ext cx="832252" cy="1258463"/>
          </a:xfrm>
          <a:prstGeom prst="rect">
            <a:avLst/>
          </a:prstGeom>
          <a:noFill/>
          <a:ln w="9525">
            <a:noFill/>
            <a:miter lim="800000"/>
            <a:headEnd/>
            <a:tailEnd/>
          </a:ln>
        </p:spPr>
      </p:pic>
      <p:pic>
        <p:nvPicPr>
          <p:cNvPr id="151" name="Picture 82" descr="server"/>
          <p:cNvPicPr>
            <a:picLocks noChangeAspect="1" noChangeArrowheads="1"/>
          </p:cNvPicPr>
          <p:nvPr/>
        </p:nvPicPr>
        <p:blipFill>
          <a:blip r:embed="rId3"/>
          <a:srcRect/>
          <a:stretch>
            <a:fillRect/>
          </a:stretch>
        </p:blipFill>
        <p:spPr bwMode="auto">
          <a:xfrm>
            <a:off x="1392621" y="2931702"/>
            <a:ext cx="829440" cy="1261453"/>
          </a:xfrm>
          <a:prstGeom prst="rect">
            <a:avLst/>
          </a:prstGeom>
          <a:noFill/>
          <a:ln w="9525">
            <a:noFill/>
            <a:miter lim="800000"/>
            <a:headEnd/>
            <a:tailEnd/>
          </a:ln>
        </p:spPr>
      </p:pic>
      <p:pic>
        <p:nvPicPr>
          <p:cNvPr id="152" name="Picture 82" descr="server"/>
          <p:cNvPicPr>
            <a:picLocks noChangeAspect="1" noChangeArrowheads="1"/>
          </p:cNvPicPr>
          <p:nvPr/>
        </p:nvPicPr>
        <p:blipFill>
          <a:blip r:embed="rId3"/>
          <a:srcRect/>
          <a:stretch>
            <a:fillRect/>
          </a:stretch>
        </p:blipFill>
        <p:spPr bwMode="auto">
          <a:xfrm>
            <a:off x="1805935" y="2955616"/>
            <a:ext cx="832252" cy="1261453"/>
          </a:xfrm>
          <a:prstGeom prst="rect">
            <a:avLst/>
          </a:prstGeom>
          <a:noFill/>
          <a:ln w="9525">
            <a:noFill/>
            <a:miter lim="800000"/>
            <a:headEnd/>
            <a:tailEnd/>
          </a:ln>
        </p:spPr>
      </p:pic>
      <p:sp>
        <p:nvSpPr>
          <p:cNvPr id="158" name="テキスト ボックス 157"/>
          <p:cNvSpPr txBox="1"/>
          <p:nvPr/>
        </p:nvSpPr>
        <p:spPr>
          <a:xfrm>
            <a:off x="414501" y="4876800"/>
            <a:ext cx="2723823" cy="369332"/>
          </a:xfrm>
          <a:prstGeom prst="rect">
            <a:avLst/>
          </a:prstGeom>
          <a:noFill/>
        </p:spPr>
        <p:txBody>
          <a:bodyPr wrap="none" rtlCol="0">
            <a:spAutoFit/>
          </a:bodyPr>
          <a:lstStyle/>
          <a:p>
            <a:pPr algn="ctr"/>
            <a:r>
              <a:rPr kumimoji="1" lang="ja-JP" altLang="en-US" sz="1800" dirty="0">
                <a:solidFill>
                  <a:srgbClr val="000090"/>
                </a:solidFill>
                <a:latin typeface="Meiryo" charset="-128"/>
                <a:ea typeface="Meiryo" charset="-128"/>
                <a:cs typeface="Meiryo" charset="-128"/>
              </a:rPr>
              <a:t>プライベート・クラウド</a:t>
            </a:r>
          </a:p>
        </p:txBody>
      </p:sp>
      <p:sp>
        <p:nvSpPr>
          <p:cNvPr id="160" name="テキスト ボックス 159"/>
          <p:cNvSpPr txBox="1"/>
          <p:nvPr/>
        </p:nvSpPr>
        <p:spPr>
          <a:xfrm>
            <a:off x="731229" y="4394200"/>
            <a:ext cx="2031325" cy="461665"/>
          </a:xfrm>
          <a:prstGeom prst="rect">
            <a:avLst/>
          </a:prstGeom>
          <a:noFill/>
        </p:spPr>
        <p:txBody>
          <a:bodyPr wrap="none" rtlCol="0">
            <a:spAutoFit/>
          </a:bodyPr>
          <a:lstStyle/>
          <a:p>
            <a:pPr algn="ctr"/>
            <a:r>
              <a:rPr kumimoji="1" lang="ja-JP" altLang="en-US" sz="2400" dirty="0">
                <a:solidFill>
                  <a:srgbClr val="000090"/>
                </a:solidFill>
                <a:latin typeface="Meiryo" charset="-128"/>
                <a:ea typeface="Meiryo" charset="-128"/>
                <a:cs typeface="Meiryo" charset="-128"/>
              </a:rPr>
              <a:t>個別企業専用</a:t>
            </a:r>
          </a:p>
        </p:txBody>
      </p:sp>
      <p:sp>
        <p:nvSpPr>
          <p:cNvPr id="16" name="左右矢印 15"/>
          <p:cNvSpPr/>
          <p:nvPr/>
        </p:nvSpPr>
        <p:spPr bwMode="auto">
          <a:xfrm>
            <a:off x="228600" y="5867400"/>
            <a:ext cx="8686799" cy="685800"/>
          </a:xfrm>
          <a:prstGeom prst="leftRightArrow">
            <a:avLst>
              <a:gd name="adj1" fmla="val 70000"/>
              <a:gd name="adj2" fmla="val 5000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charset="-128"/>
              <a:ea typeface="Meiryo" charset="-128"/>
              <a:cs typeface="Meiryo" charset="-128"/>
            </a:endParaRPr>
          </a:p>
        </p:txBody>
      </p:sp>
      <p:sp>
        <p:nvSpPr>
          <p:cNvPr id="17" name="テキスト ボックス 16"/>
          <p:cNvSpPr txBox="1"/>
          <p:nvPr/>
        </p:nvSpPr>
        <p:spPr>
          <a:xfrm>
            <a:off x="592402" y="6019800"/>
            <a:ext cx="1851789" cy="400110"/>
          </a:xfrm>
          <a:prstGeom prst="rect">
            <a:avLst/>
          </a:prstGeom>
          <a:noFill/>
        </p:spPr>
        <p:txBody>
          <a:bodyPr wrap="none" rtlCol="0">
            <a:spAutoFit/>
          </a:bodyPr>
          <a:lstStyle/>
          <a:p>
            <a:r>
              <a:rPr kumimoji="1" lang="ja-JP" altLang="en-US" sz="2000" dirty="0">
                <a:solidFill>
                  <a:schemeClr val="bg1"/>
                </a:solidFill>
                <a:latin typeface="Meiryo" charset="-128"/>
                <a:ea typeface="Meiryo" charset="-128"/>
                <a:cs typeface="Meiryo" charset="-128"/>
              </a:rPr>
              <a:t>個別</a:t>
            </a:r>
            <a:r>
              <a:rPr kumimoji="1" lang="en-US" altLang="ja-JP" sz="2000" dirty="0">
                <a:solidFill>
                  <a:schemeClr val="bg1"/>
                </a:solidFill>
                <a:latin typeface="Meiryo" charset="-128"/>
                <a:ea typeface="Meiryo" charset="-128"/>
                <a:cs typeface="Meiryo" charset="-128"/>
              </a:rPr>
              <a:t>･</a:t>
            </a:r>
            <a:r>
              <a:rPr kumimoji="1" lang="ja-JP" altLang="en-US" sz="2000" dirty="0">
                <a:solidFill>
                  <a:schemeClr val="bg1"/>
                </a:solidFill>
                <a:latin typeface="Meiryo" charset="-128"/>
                <a:ea typeface="Meiryo" charset="-128"/>
                <a:cs typeface="Meiryo" charset="-128"/>
              </a:rPr>
              <a:t>少数企業</a:t>
            </a:r>
          </a:p>
        </p:txBody>
      </p:sp>
      <p:sp>
        <p:nvSpPr>
          <p:cNvPr id="172" name="テキスト ボックス 171"/>
          <p:cNvSpPr txBox="1"/>
          <p:nvPr/>
        </p:nvSpPr>
        <p:spPr>
          <a:xfrm>
            <a:off x="5583238" y="6019800"/>
            <a:ext cx="3005951" cy="400110"/>
          </a:xfrm>
          <a:prstGeom prst="rect">
            <a:avLst/>
          </a:prstGeom>
          <a:noFill/>
        </p:spPr>
        <p:txBody>
          <a:bodyPr wrap="none" rtlCol="0">
            <a:spAutoFit/>
          </a:bodyPr>
          <a:lstStyle/>
          <a:p>
            <a:pPr algn="r"/>
            <a:r>
              <a:rPr kumimoji="1" lang="ja-JP" altLang="en-US" sz="2000" dirty="0">
                <a:solidFill>
                  <a:schemeClr val="bg1"/>
                </a:solidFill>
                <a:latin typeface="Meiryo" charset="-128"/>
                <a:ea typeface="Meiryo" charset="-128"/>
                <a:cs typeface="Meiryo" charset="-128"/>
              </a:rPr>
              <a:t>不特定・複数企業／個人</a:t>
            </a:r>
          </a:p>
        </p:txBody>
      </p:sp>
      <p:sp>
        <p:nvSpPr>
          <p:cNvPr id="175" name="上下矢印 174"/>
          <p:cNvSpPr/>
          <p:nvPr/>
        </p:nvSpPr>
        <p:spPr bwMode="auto">
          <a:xfrm>
            <a:off x="6211402"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77" name="角丸四角形 176"/>
          <p:cNvSpPr/>
          <p:nvPr/>
        </p:nvSpPr>
        <p:spPr bwMode="auto">
          <a:xfrm>
            <a:off x="5638800"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78"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81442" y="949079"/>
            <a:ext cx="533400" cy="534988"/>
          </a:xfrm>
          <a:prstGeom prst="rect">
            <a:avLst/>
          </a:prstGeom>
          <a:noFill/>
          <a:ln w="9525">
            <a:noFill/>
            <a:miter lim="800000"/>
            <a:headEnd/>
            <a:tailEnd/>
          </a:ln>
        </p:spPr>
      </p:pic>
      <p:pic>
        <p:nvPicPr>
          <p:cNvPr id="17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2455" y="950667"/>
            <a:ext cx="533400" cy="533400"/>
          </a:xfrm>
          <a:prstGeom prst="rect">
            <a:avLst/>
          </a:prstGeom>
          <a:noFill/>
          <a:ln w="9525">
            <a:noFill/>
            <a:miter lim="800000"/>
            <a:headEnd/>
            <a:tailEnd/>
          </a:ln>
        </p:spPr>
      </p:pic>
      <p:pic>
        <p:nvPicPr>
          <p:cNvPr id="18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2042" y="950667"/>
            <a:ext cx="533400" cy="533400"/>
          </a:xfrm>
          <a:prstGeom prst="rect">
            <a:avLst/>
          </a:prstGeom>
          <a:noFill/>
          <a:ln w="9525">
            <a:noFill/>
            <a:miter lim="800000"/>
            <a:headEnd/>
            <a:tailEnd/>
          </a:ln>
        </p:spPr>
      </p:pic>
      <p:sp>
        <p:nvSpPr>
          <p:cNvPr id="182" name="角丸四角形 181"/>
          <p:cNvSpPr/>
          <p:nvPr/>
        </p:nvSpPr>
        <p:spPr bwMode="auto">
          <a:xfrm>
            <a:off x="7348757" y="139314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3"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399" y="959239"/>
            <a:ext cx="533400" cy="534988"/>
          </a:xfrm>
          <a:prstGeom prst="rect">
            <a:avLst/>
          </a:prstGeom>
          <a:noFill/>
          <a:ln w="9525">
            <a:noFill/>
            <a:miter lim="800000"/>
            <a:headEnd/>
            <a:tailEnd/>
          </a:ln>
        </p:spPr>
      </p:pic>
      <p:pic>
        <p:nvPicPr>
          <p:cNvPr id="184"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72412" y="960827"/>
            <a:ext cx="533400" cy="533400"/>
          </a:xfrm>
          <a:prstGeom prst="rect">
            <a:avLst/>
          </a:prstGeom>
          <a:noFill/>
          <a:ln w="9525">
            <a:noFill/>
            <a:miter lim="800000"/>
            <a:headEnd/>
            <a:tailEnd/>
          </a:ln>
        </p:spPr>
      </p:pic>
      <p:pic>
        <p:nvPicPr>
          <p:cNvPr id="18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81999" y="960827"/>
            <a:ext cx="533400" cy="533400"/>
          </a:xfrm>
          <a:prstGeom prst="rect">
            <a:avLst/>
          </a:prstGeom>
          <a:noFill/>
          <a:ln w="9525">
            <a:noFill/>
            <a:miter lim="800000"/>
            <a:headEnd/>
            <a:tailEnd/>
          </a:ln>
        </p:spPr>
      </p:pic>
      <p:sp>
        <p:nvSpPr>
          <p:cNvPr id="186" name="上下矢印 185"/>
          <p:cNvSpPr/>
          <p:nvPr/>
        </p:nvSpPr>
        <p:spPr bwMode="auto">
          <a:xfrm>
            <a:off x="7909741" y="1676400"/>
            <a:ext cx="363802" cy="1056640"/>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57" name="角丸四角形 156"/>
          <p:cNvSpPr/>
          <p:nvPr/>
        </p:nvSpPr>
        <p:spPr bwMode="auto">
          <a:xfrm>
            <a:off x="5638799" y="1981200"/>
            <a:ext cx="3276599" cy="381000"/>
          </a:xfrm>
          <a:prstGeom prst="roundRect">
            <a:avLst>
              <a:gd name="adj" fmla="val 5000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インターネット</a:t>
            </a:r>
          </a:p>
        </p:txBody>
      </p:sp>
      <p:sp>
        <p:nvSpPr>
          <p:cNvPr id="154" name="角丸四角形 153"/>
          <p:cNvSpPr/>
          <p:nvPr/>
        </p:nvSpPr>
        <p:spPr bwMode="auto">
          <a:xfrm>
            <a:off x="3481388" y="2811046"/>
            <a:ext cx="2189392" cy="1921708"/>
          </a:xfrm>
          <a:prstGeom prst="roundRect">
            <a:avLst>
              <a:gd name="adj" fmla="val 0"/>
            </a:avLst>
          </a:prstGeom>
          <a:solidFill>
            <a:srgbClr val="4597A0"/>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1" name="角丸四角形 10"/>
          <p:cNvSpPr/>
          <p:nvPr/>
        </p:nvSpPr>
        <p:spPr bwMode="auto">
          <a:xfrm>
            <a:off x="3657600" y="2955617"/>
            <a:ext cx="1777759" cy="1159184"/>
          </a:xfrm>
          <a:prstGeom prst="roundRect">
            <a:avLst>
              <a:gd name="adj" fmla="val 9039"/>
            </a:avLst>
          </a:prstGeom>
          <a:solidFill>
            <a:srgbClr val="CCFFCC"/>
          </a:solidFill>
          <a:ln w="19050" cap="flat" cmpd="sng" algn="ctr">
            <a:solidFill>
              <a:srgbClr val="008000"/>
            </a:solidFill>
            <a:prstDash val="sys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0" name="ホームベース 9"/>
          <p:cNvSpPr/>
          <p:nvPr/>
        </p:nvSpPr>
        <p:spPr bwMode="auto">
          <a:xfrm flipH="1">
            <a:off x="5181591" y="3348335"/>
            <a:ext cx="3265266" cy="461665"/>
          </a:xfrm>
          <a:prstGeom prst="homePlate">
            <a:avLst/>
          </a:prstGeom>
          <a:solidFill>
            <a:srgbClr val="CCFFCC"/>
          </a:solidFill>
          <a:ln w="38100" cap="flat" cmpd="sng" algn="ctr">
            <a:solidFill>
              <a:srgbClr val="008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2" name="テキスト ボックス 11"/>
          <p:cNvSpPr txBox="1"/>
          <p:nvPr/>
        </p:nvSpPr>
        <p:spPr>
          <a:xfrm>
            <a:off x="3711810" y="2999601"/>
            <a:ext cx="1723549" cy="400110"/>
          </a:xfrm>
          <a:prstGeom prst="rect">
            <a:avLst/>
          </a:prstGeom>
          <a:noFill/>
        </p:spPr>
        <p:txBody>
          <a:bodyPr wrap="none" rtlCol="0">
            <a:spAutoFit/>
          </a:bodyPr>
          <a:lstStyle/>
          <a:p>
            <a:pPr algn="ctr"/>
            <a:r>
              <a:rPr kumimoji="1" lang="ja-JP" altLang="en-US" sz="2000" dirty="0">
                <a:latin typeface="Meiryo" charset="-128"/>
                <a:ea typeface="Meiryo" charset="-128"/>
                <a:cs typeface="Meiryo" charset="-128"/>
              </a:rPr>
              <a:t>特定企業占有</a:t>
            </a:r>
          </a:p>
        </p:txBody>
      </p:sp>
      <p:sp>
        <p:nvSpPr>
          <p:cNvPr id="15" name="テキスト ボックス 14"/>
          <p:cNvSpPr txBox="1"/>
          <p:nvPr/>
        </p:nvSpPr>
        <p:spPr>
          <a:xfrm>
            <a:off x="3393143" y="4295741"/>
            <a:ext cx="2357714" cy="230832"/>
          </a:xfrm>
          <a:prstGeom prst="rect">
            <a:avLst/>
          </a:prstGeom>
          <a:noFill/>
        </p:spPr>
        <p:txBody>
          <a:bodyPr wrap="square" rtlCol="0">
            <a:spAutoFit/>
          </a:bodyPr>
          <a:lstStyle/>
          <a:p>
            <a:pPr algn="ctr"/>
            <a:r>
              <a:rPr kumimoji="1" lang="ja-JP" altLang="en-US" sz="900">
                <a:solidFill>
                  <a:schemeClr val="bg1"/>
                </a:solidFill>
                <a:latin typeface="Meiryo" charset="-128"/>
                <a:ea typeface="Meiryo" charset="-128"/>
                <a:cs typeface="Meiryo" charset="-128"/>
              </a:rPr>
              <a:t>ホス</a:t>
            </a:r>
            <a:r>
              <a:rPr lang="ja-JP" altLang="en-US" sz="900">
                <a:solidFill>
                  <a:schemeClr val="bg1"/>
                </a:solidFill>
                <a:latin typeface="Meiryo" charset="-128"/>
                <a:ea typeface="Meiryo" charset="-128"/>
                <a:cs typeface="Meiryo" charset="-128"/>
              </a:rPr>
              <a:t>テッド</a:t>
            </a:r>
            <a:r>
              <a:rPr lang="ja-JP" altLang="en-US" sz="900" dirty="0">
                <a:solidFill>
                  <a:schemeClr val="bg1"/>
                </a:solidFill>
                <a:latin typeface="Meiryo" charset="-128"/>
                <a:ea typeface="Meiryo" charset="-128"/>
                <a:cs typeface="Meiryo" charset="-128"/>
              </a:rPr>
              <a:t>・プライベート・クラウド</a:t>
            </a:r>
            <a:endParaRPr kumimoji="1" lang="ja-JP" altLang="en-US" sz="900" dirty="0">
              <a:solidFill>
                <a:schemeClr val="bg1"/>
              </a:solidFill>
              <a:latin typeface="Meiryo" charset="-128"/>
              <a:ea typeface="Meiryo" charset="-128"/>
              <a:cs typeface="Meiryo" charset="-128"/>
            </a:endParaRPr>
          </a:p>
        </p:txBody>
      </p:sp>
      <p:sp>
        <p:nvSpPr>
          <p:cNvPr id="173" name="テキスト ボックス 172"/>
          <p:cNvSpPr txBox="1"/>
          <p:nvPr/>
        </p:nvSpPr>
        <p:spPr>
          <a:xfrm>
            <a:off x="5387796" y="3409884"/>
            <a:ext cx="1210588" cy="338554"/>
          </a:xfrm>
          <a:prstGeom prst="rect">
            <a:avLst/>
          </a:prstGeom>
          <a:noFill/>
        </p:spPr>
        <p:txBody>
          <a:bodyPr wrap="none" rtlCol="0">
            <a:spAutoFit/>
          </a:bodyPr>
          <a:lstStyle/>
          <a:p>
            <a:pPr algn="ctr"/>
            <a:r>
              <a:rPr kumimoji="1" lang="ja-JP" altLang="en-US" sz="1600" dirty="0">
                <a:solidFill>
                  <a:srgbClr val="008000"/>
                </a:solidFill>
                <a:latin typeface="Meiryo" charset="-128"/>
                <a:ea typeface="Meiryo" charset="-128"/>
                <a:cs typeface="Meiryo" charset="-128"/>
              </a:rPr>
              <a:t>固定割当て</a:t>
            </a:r>
          </a:p>
        </p:txBody>
      </p:sp>
      <p:pic>
        <p:nvPicPr>
          <p:cNvPr id="145"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5122" y="3352800"/>
            <a:ext cx="565241" cy="696880"/>
          </a:xfrm>
          <a:prstGeom prst="rect">
            <a:avLst/>
          </a:prstGeom>
          <a:noFill/>
          <a:ln w="9525">
            <a:noFill/>
            <a:miter lim="800000"/>
            <a:headEnd/>
            <a:tailEnd/>
          </a:ln>
        </p:spPr>
      </p:pic>
      <p:pic>
        <p:nvPicPr>
          <p:cNvPr id="147"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09753" y="3356111"/>
            <a:ext cx="563330" cy="698536"/>
          </a:xfrm>
          <a:prstGeom prst="rect">
            <a:avLst/>
          </a:prstGeom>
          <a:noFill/>
          <a:ln w="9525">
            <a:noFill/>
            <a:miter lim="800000"/>
            <a:headEnd/>
            <a:tailEnd/>
          </a:ln>
        </p:spPr>
      </p:pic>
      <p:pic>
        <p:nvPicPr>
          <p:cNvPr id="148" name="Picture 82" descr="ser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90463" y="3369353"/>
            <a:ext cx="565241" cy="698536"/>
          </a:xfrm>
          <a:prstGeom prst="rect">
            <a:avLst/>
          </a:prstGeom>
          <a:noFill/>
          <a:ln w="9525">
            <a:noFill/>
            <a:miter lim="800000"/>
            <a:headEnd/>
            <a:tailEnd/>
          </a:ln>
        </p:spPr>
      </p:pic>
      <p:pic>
        <p:nvPicPr>
          <p:cNvPr id="162" name="Picture 82" descr="server"/>
          <p:cNvPicPr>
            <a:picLocks noChangeAspect="1" noChangeArrowheads="1"/>
          </p:cNvPicPr>
          <p:nvPr/>
        </p:nvPicPr>
        <p:blipFill>
          <a:blip r:embed="rId3"/>
          <a:srcRect/>
          <a:stretch>
            <a:fillRect/>
          </a:stretch>
        </p:blipFill>
        <p:spPr bwMode="auto">
          <a:xfrm>
            <a:off x="6604726" y="2971800"/>
            <a:ext cx="832252" cy="1258463"/>
          </a:xfrm>
          <a:prstGeom prst="rect">
            <a:avLst/>
          </a:prstGeom>
          <a:noFill/>
          <a:ln w="9525">
            <a:noFill/>
            <a:miter lim="800000"/>
            <a:headEnd/>
            <a:tailEnd/>
          </a:ln>
        </p:spPr>
      </p:pic>
      <p:pic>
        <p:nvPicPr>
          <p:cNvPr id="163" name="Picture 82" descr="server"/>
          <p:cNvPicPr>
            <a:picLocks noChangeAspect="1" noChangeArrowheads="1"/>
          </p:cNvPicPr>
          <p:nvPr/>
        </p:nvPicPr>
        <p:blipFill>
          <a:blip r:embed="rId3"/>
          <a:srcRect/>
          <a:stretch>
            <a:fillRect/>
          </a:stretch>
        </p:blipFill>
        <p:spPr bwMode="auto">
          <a:xfrm>
            <a:off x="7082709" y="2977778"/>
            <a:ext cx="829440" cy="1261453"/>
          </a:xfrm>
          <a:prstGeom prst="rect">
            <a:avLst/>
          </a:prstGeom>
          <a:noFill/>
          <a:ln w="9525">
            <a:noFill/>
            <a:miter lim="800000"/>
            <a:headEnd/>
            <a:tailEnd/>
          </a:ln>
        </p:spPr>
      </p:pic>
      <p:pic>
        <p:nvPicPr>
          <p:cNvPr id="164" name="Picture 82" descr="server"/>
          <p:cNvPicPr>
            <a:picLocks noChangeAspect="1" noChangeArrowheads="1"/>
          </p:cNvPicPr>
          <p:nvPr/>
        </p:nvPicPr>
        <p:blipFill>
          <a:blip r:embed="rId3"/>
          <a:srcRect/>
          <a:stretch>
            <a:fillRect/>
          </a:stretch>
        </p:blipFill>
        <p:spPr bwMode="auto">
          <a:xfrm>
            <a:off x="7496023" y="3001692"/>
            <a:ext cx="832252" cy="1261453"/>
          </a:xfrm>
          <a:prstGeom prst="rect">
            <a:avLst/>
          </a:prstGeom>
          <a:noFill/>
          <a:ln w="9525">
            <a:noFill/>
            <a:miter lim="800000"/>
            <a:headEnd/>
            <a:tailEnd/>
          </a:ln>
        </p:spPr>
      </p:pic>
      <p:sp>
        <p:nvSpPr>
          <p:cNvPr id="133" name="角丸四角形 132"/>
          <p:cNvSpPr/>
          <p:nvPr/>
        </p:nvSpPr>
        <p:spPr bwMode="auto">
          <a:xfrm>
            <a:off x="3843558"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35"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949079"/>
            <a:ext cx="533400" cy="534988"/>
          </a:xfrm>
          <a:prstGeom prst="rect">
            <a:avLst/>
          </a:prstGeom>
          <a:noFill/>
          <a:ln w="9525">
            <a:noFill/>
            <a:miter lim="800000"/>
            <a:headEnd/>
            <a:tailEnd/>
          </a:ln>
        </p:spPr>
      </p:pic>
      <p:pic>
        <p:nvPicPr>
          <p:cNvPr id="136"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67213" y="950667"/>
            <a:ext cx="533400" cy="533400"/>
          </a:xfrm>
          <a:prstGeom prst="rect">
            <a:avLst/>
          </a:prstGeom>
          <a:noFill/>
          <a:ln w="9525">
            <a:noFill/>
            <a:miter lim="800000"/>
            <a:headEnd/>
            <a:tailEnd/>
          </a:ln>
        </p:spPr>
      </p:pic>
      <p:pic>
        <p:nvPicPr>
          <p:cNvPr id="137"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950667"/>
            <a:ext cx="533400" cy="533400"/>
          </a:xfrm>
          <a:prstGeom prst="rect">
            <a:avLst/>
          </a:prstGeom>
          <a:noFill/>
          <a:ln w="9525">
            <a:noFill/>
            <a:miter lim="800000"/>
            <a:headEnd/>
            <a:tailEnd/>
          </a:ln>
        </p:spPr>
      </p:pic>
      <p:sp>
        <p:nvSpPr>
          <p:cNvPr id="174" name="上下矢印 173"/>
          <p:cNvSpPr/>
          <p:nvPr/>
        </p:nvSpPr>
        <p:spPr bwMode="auto">
          <a:xfrm>
            <a:off x="4411928" y="1676400"/>
            <a:ext cx="387134" cy="1134646"/>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9" name="上下矢印 18"/>
          <p:cNvSpPr/>
          <p:nvPr/>
        </p:nvSpPr>
        <p:spPr bwMode="auto">
          <a:xfrm>
            <a:off x="1594512" y="1686560"/>
            <a:ext cx="363802" cy="1056639"/>
          </a:xfrm>
          <a:prstGeom prst="upDownArrow">
            <a:avLst/>
          </a:prstGeom>
          <a:solidFill>
            <a:schemeClr val="accent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14" name="角丸四角形 13"/>
          <p:cNvSpPr/>
          <p:nvPr/>
        </p:nvSpPr>
        <p:spPr bwMode="auto">
          <a:xfrm>
            <a:off x="228600" y="1981200"/>
            <a:ext cx="5115499" cy="381000"/>
          </a:xfrm>
          <a:prstGeom prst="roundRect">
            <a:avLst>
              <a:gd name="adj" fmla="val 50000"/>
            </a:avLst>
          </a:prstGeom>
          <a:solidFill>
            <a:srgbClr val="660066"/>
          </a:solidFill>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baseline="0" dirty="0">
                <a:ln>
                  <a:noFill/>
                </a:ln>
                <a:solidFill>
                  <a:srgbClr val="FFFFFF"/>
                </a:solidFill>
                <a:effectLst/>
                <a:latin typeface="Meiryo" charset="-128"/>
                <a:ea typeface="Meiryo" charset="-128"/>
                <a:cs typeface="Meiryo" charset="-128"/>
              </a:rPr>
              <a:t>専用回線・</a:t>
            </a:r>
            <a:r>
              <a:rPr kumimoji="0" lang="en-US" altLang="ja-JP" sz="1600" b="0" i="0" u="none" strike="noStrike" cap="none" normalizeH="0" baseline="0" dirty="0">
                <a:ln>
                  <a:noFill/>
                </a:ln>
                <a:solidFill>
                  <a:srgbClr val="FFFFFF"/>
                </a:solidFill>
                <a:effectLst/>
                <a:latin typeface="Meiryo" charset="-128"/>
                <a:ea typeface="Meiryo" charset="-128"/>
                <a:cs typeface="Meiryo" charset="-128"/>
              </a:rPr>
              <a:t>VPN</a:t>
            </a:r>
            <a:endParaRPr kumimoji="0" lang="ja-JP" altLang="en-US" sz="1600" b="0" i="0" u="none" strike="noStrike" cap="none" normalizeH="0" baseline="0" dirty="0">
              <a:ln>
                <a:noFill/>
              </a:ln>
              <a:solidFill>
                <a:srgbClr val="FFFFFF"/>
              </a:solidFill>
              <a:effectLst/>
              <a:latin typeface="Meiryo" charset="-128"/>
              <a:ea typeface="Meiryo" charset="-128"/>
              <a:cs typeface="Meiryo" charset="-128"/>
            </a:endParaRPr>
          </a:p>
        </p:txBody>
      </p:sp>
      <p:sp>
        <p:nvSpPr>
          <p:cNvPr id="188" name="角丸四角形 187"/>
          <p:cNvSpPr/>
          <p:nvPr/>
        </p:nvSpPr>
        <p:spPr bwMode="auto">
          <a:xfrm>
            <a:off x="1022614" y="1382986"/>
            <a:ext cx="1500541" cy="293414"/>
          </a:xfrm>
          <a:prstGeom prst="roundRect">
            <a:avLst>
              <a:gd name="adj" fmla="val 50000"/>
            </a:avLst>
          </a:prstGeom>
          <a:ln>
            <a:noFill/>
            <a:headEnd type="none" w="med" len="med"/>
            <a:tailEnd type="none" w="med" len="me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spcBef>
                <a:spcPts val="0"/>
              </a:spcBef>
              <a:defRPr/>
            </a:pPr>
            <a:r>
              <a:rPr kumimoji="0" lang="en-US" altLang="ja-JP" sz="1200" dirty="0">
                <a:solidFill>
                  <a:srgbClr val="FFFFFF"/>
                </a:solidFill>
                <a:latin typeface="Meiryo" charset="-128"/>
                <a:ea typeface="Meiryo" charset="-128"/>
                <a:cs typeface="Meiryo" charset="-128"/>
              </a:rPr>
              <a:t>LAN</a:t>
            </a:r>
            <a:endParaRPr kumimoji="0" lang="ja-JP" altLang="en-US" sz="1200" dirty="0">
              <a:solidFill>
                <a:srgbClr val="FFFFFF"/>
              </a:solidFill>
              <a:latin typeface="Meiryo" charset="-128"/>
              <a:ea typeface="Meiryo" charset="-128"/>
              <a:cs typeface="Meiryo" charset="-128"/>
            </a:endParaRPr>
          </a:p>
        </p:txBody>
      </p:sp>
      <p:pic>
        <p:nvPicPr>
          <p:cNvPr id="189"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65256" y="949079"/>
            <a:ext cx="533400" cy="534988"/>
          </a:xfrm>
          <a:prstGeom prst="rect">
            <a:avLst/>
          </a:prstGeom>
          <a:noFill/>
          <a:ln w="9525">
            <a:noFill/>
            <a:miter lim="800000"/>
            <a:headEnd/>
            <a:tailEnd/>
          </a:ln>
        </p:spPr>
      </p:pic>
      <p:pic>
        <p:nvPicPr>
          <p:cNvPr id="190"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46269" y="950667"/>
            <a:ext cx="533400" cy="533400"/>
          </a:xfrm>
          <a:prstGeom prst="rect">
            <a:avLst/>
          </a:prstGeom>
          <a:noFill/>
          <a:ln w="9525">
            <a:noFill/>
            <a:miter lim="800000"/>
            <a:headEnd/>
            <a:tailEnd/>
          </a:ln>
        </p:spPr>
      </p:pic>
      <p:pic>
        <p:nvPicPr>
          <p:cNvPr id="191" name="Picture 7" descr="j043394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5856" y="950667"/>
            <a:ext cx="533400" cy="533400"/>
          </a:xfrm>
          <a:prstGeom prst="rect">
            <a:avLst/>
          </a:prstGeom>
          <a:noFill/>
          <a:ln w="9525">
            <a:noFill/>
            <a:miter lim="800000"/>
            <a:headEnd/>
            <a:tailEnd/>
          </a:ln>
        </p:spPr>
      </p:pic>
    </p:spTree>
    <p:extLst>
      <p:ext uri="{BB962C8B-B14F-4D97-AF65-F5344CB8AC3E}">
        <p14:creationId xmlns:p14="http://schemas.microsoft.com/office/powerpoint/2010/main" val="16154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3059832" y="879559"/>
            <a:ext cx="5904656" cy="4781689"/>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正方形/長方形 45"/>
          <p:cNvSpPr/>
          <p:nvPr/>
        </p:nvSpPr>
        <p:spPr>
          <a:xfrm>
            <a:off x="6326722" y="1356687"/>
            <a:ext cx="2497905" cy="380470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正方形/長方形 44"/>
          <p:cNvSpPr/>
          <p:nvPr/>
        </p:nvSpPr>
        <p:spPr>
          <a:xfrm>
            <a:off x="3320967" y="1356687"/>
            <a:ext cx="2497905" cy="283134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1165849" y="1356687"/>
            <a:ext cx="790502" cy="2831347"/>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p:cNvSpPr/>
          <p:nvPr/>
        </p:nvSpPr>
        <p:spPr>
          <a:xfrm>
            <a:off x="2043404" y="1356687"/>
            <a:ext cx="790502" cy="2831347"/>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323529" y="1356688"/>
            <a:ext cx="790502" cy="283134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タイトル 59"/>
          <p:cNvSpPr>
            <a:spLocks noGrp="1"/>
          </p:cNvSpPr>
          <p:nvPr>
            <p:ph type="title"/>
          </p:nvPr>
        </p:nvSpPr>
        <p:spPr/>
        <p:txBody>
          <a:bodyPr/>
          <a:lstStyle/>
          <a:p>
            <a:r>
              <a:rPr kumimoji="1" lang="ja-JP" altLang="en-US" dirty="0"/>
              <a:t>マルチテナント方式の課題を解決する選択肢</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62</a:t>
            </a:fld>
            <a:endParaRPr kumimoji="1" lang="ja-JP" altLang="en-US"/>
          </a:p>
        </p:txBody>
      </p:sp>
      <p:sp>
        <p:nvSpPr>
          <p:cNvPr id="5" name="正方形/長方形 4"/>
          <p:cNvSpPr/>
          <p:nvPr/>
        </p:nvSpPr>
        <p:spPr>
          <a:xfrm>
            <a:off x="323529"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6" name="正方形/長方形 5"/>
          <p:cNvSpPr/>
          <p:nvPr/>
        </p:nvSpPr>
        <p:spPr>
          <a:xfrm>
            <a:off x="331844"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7" name="正方形/長方形 6"/>
          <p:cNvSpPr/>
          <p:nvPr/>
        </p:nvSpPr>
        <p:spPr>
          <a:xfrm>
            <a:off x="331844"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179309"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9" name="正方形/長方形 8"/>
          <p:cNvSpPr/>
          <p:nvPr/>
        </p:nvSpPr>
        <p:spPr>
          <a:xfrm>
            <a:off x="1187624"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10" name="正方形/長方形 9"/>
          <p:cNvSpPr/>
          <p:nvPr/>
        </p:nvSpPr>
        <p:spPr>
          <a:xfrm>
            <a:off x="1187624"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1" name="正方形/長方形 10"/>
          <p:cNvSpPr/>
          <p:nvPr/>
        </p:nvSpPr>
        <p:spPr>
          <a:xfrm>
            <a:off x="2035089"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12" name="正方形/長方形 11"/>
          <p:cNvSpPr/>
          <p:nvPr/>
        </p:nvSpPr>
        <p:spPr>
          <a:xfrm>
            <a:off x="2043404"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2043404"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6" name="正方形/長方形 15"/>
          <p:cNvSpPr/>
          <p:nvPr/>
        </p:nvSpPr>
        <p:spPr>
          <a:xfrm>
            <a:off x="3325126"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17" name="正方形/長方形 16"/>
          <p:cNvSpPr/>
          <p:nvPr/>
        </p:nvSpPr>
        <p:spPr>
          <a:xfrm>
            <a:off x="3333441"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18" name="正方形/長方形 17"/>
          <p:cNvSpPr/>
          <p:nvPr/>
        </p:nvSpPr>
        <p:spPr>
          <a:xfrm>
            <a:off x="3333441"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4180906"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20" name="正方形/長方形 19"/>
          <p:cNvSpPr/>
          <p:nvPr/>
        </p:nvSpPr>
        <p:spPr>
          <a:xfrm>
            <a:off x="4189221"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21" name="正方形/長方形 20"/>
          <p:cNvSpPr/>
          <p:nvPr/>
        </p:nvSpPr>
        <p:spPr>
          <a:xfrm>
            <a:off x="4189221"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22" name="正方形/長方形 21"/>
          <p:cNvSpPr/>
          <p:nvPr/>
        </p:nvSpPr>
        <p:spPr>
          <a:xfrm>
            <a:off x="5036686" y="1858287"/>
            <a:ext cx="78218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0070C0"/>
                </a:solidFill>
                <a:latin typeface="Meiryo" charset="-128"/>
                <a:ea typeface="Meiryo" charset="-128"/>
                <a:cs typeface="Meiryo" charset="-128"/>
              </a:rPr>
              <a:t>アプリ</a:t>
            </a:r>
            <a:endParaRPr kumimoji="1" lang="en-US" altLang="ja-JP" sz="800" dirty="0">
              <a:solidFill>
                <a:srgbClr val="0070C0"/>
              </a:solidFill>
              <a:latin typeface="Meiryo" charset="-128"/>
              <a:ea typeface="Meiryo" charset="-128"/>
              <a:cs typeface="Meiryo" charset="-128"/>
            </a:endParaRPr>
          </a:p>
          <a:p>
            <a:pPr algn="ctr"/>
            <a:r>
              <a:rPr kumimoji="1" lang="ja-JP" altLang="en-US" sz="800" dirty="0">
                <a:solidFill>
                  <a:srgbClr val="0070C0"/>
                </a:solidFill>
                <a:latin typeface="Meiryo" charset="-128"/>
                <a:ea typeface="Meiryo" charset="-128"/>
                <a:cs typeface="Meiryo" charset="-128"/>
              </a:rPr>
              <a:t>ケーション</a:t>
            </a:r>
          </a:p>
        </p:txBody>
      </p:sp>
      <p:sp>
        <p:nvSpPr>
          <p:cNvPr id="23" name="正方形/長方形 22"/>
          <p:cNvSpPr/>
          <p:nvPr/>
        </p:nvSpPr>
        <p:spPr>
          <a:xfrm>
            <a:off x="5045001" y="253025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Meiryo" charset="-128"/>
                <a:ea typeface="Meiryo" charset="-128"/>
                <a:cs typeface="Meiryo" charset="-128"/>
              </a:rPr>
              <a:t>ミドルウェア</a:t>
            </a:r>
          </a:p>
        </p:txBody>
      </p:sp>
      <p:sp>
        <p:nvSpPr>
          <p:cNvPr id="24" name="正方形/長方形 23"/>
          <p:cNvSpPr/>
          <p:nvPr/>
        </p:nvSpPr>
        <p:spPr>
          <a:xfrm>
            <a:off x="5045001" y="3102281"/>
            <a:ext cx="78218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26" name="正方形/長方形 25"/>
          <p:cNvSpPr/>
          <p:nvPr/>
        </p:nvSpPr>
        <p:spPr>
          <a:xfrm>
            <a:off x="6326722" y="3688176"/>
            <a:ext cx="2493748" cy="1473215"/>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ハードウェア</a:t>
            </a:r>
          </a:p>
        </p:txBody>
      </p:sp>
      <p:sp>
        <p:nvSpPr>
          <p:cNvPr id="27" name="正方形/長方形 26"/>
          <p:cNvSpPr/>
          <p:nvPr/>
        </p:nvSpPr>
        <p:spPr>
          <a:xfrm>
            <a:off x="6326723" y="1858287"/>
            <a:ext cx="2493747" cy="50016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28" name="正方形/長方形 27"/>
          <p:cNvSpPr/>
          <p:nvPr/>
        </p:nvSpPr>
        <p:spPr>
          <a:xfrm>
            <a:off x="6335038" y="2530251"/>
            <a:ext cx="249374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29" name="正方形/長方形 28"/>
          <p:cNvSpPr/>
          <p:nvPr/>
        </p:nvSpPr>
        <p:spPr>
          <a:xfrm>
            <a:off x="6335038" y="3102281"/>
            <a:ext cx="2493747"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OS</a:t>
            </a:r>
            <a:endParaRPr kumimoji="1" lang="ja-JP" altLang="en-US" sz="1200" dirty="0">
              <a:solidFill>
                <a:srgbClr val="FFFFFF"/>
              </a:solidFill>
              <a:latin typeface="Meiryo" charset="-128"/>
              <a:ea typeface="Meiryo" charset="-128"/>
              <a:cs typeface="Meiryo" charset="-128"/>
            </a:endParaRPr>
          </a:p>
        </p:txBody>
      </p:sp>
      <p:sp>
        <p:nvSpPr>
          <p:cNvPr id="37" name="正方形/長方形 36"/>
          <p:cNvSpPr/>
          <p:nvPr/>
        </p:nvSpPr>
        <p:spPr>
          <a:xfrm>
            <a:off x="331844"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仮想マシン</a:t>
            </a:r>
          </a:p>
        </p:txBody>
      </p:sp>
      <p:sp>
        <p:nvSpPr>
          <p:cNvPr id="38" name="正方形/長方形 37"/>
          <p:cNvSpPr/>
          <p:nvPr/>
        </p:nvSpPr>
        <p:spPr>
          <a:xfrm>
            <a:off x="1187624"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39" name="正方形/長方形 38"/>
          <p:cNvSpPr/>
          <p:nvPr/>
        </p:nvSpPr>
        <p:spPr>
          <a:xfrm>
            <a:off x="2043404"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0" name="正方形/長方形 39"/>
          <p:cNvSpPr/>
          <p:nvPr/>
        </p:nvSpPr>
        <p:spPr>
          <a:xfrm>
            <a:off x="3333441"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1" name="正方形/長方形 40"/>
          <p:cNvSpPr/>
          <p:nvPr/>
        </p:nvSpPr>
        <p:spPr>
          <a:xfrm>
            <a:off x="4189221"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2" name="正方形/長方形 41"/>
          <p:cNvSpPr/>
          <p:nvPr/>
        </p:nvSpPr>
        <p:spPr>
          <a:xfrm>
            <a:off x="5045001" y="3688177"/>
            <a:ext cx="782187" cy="49985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仮想マシン</a:t>
            </a:r>
          </a:p>
        </p:txBody>
      </p:sp>
      <p:sp>
        <p:nvSpPr>
          <p:cNvPr id="47" name="テキスト ボックス 46"/>
          <p:cNvSpPr txBox="1"/>
          <p:nvPr/>
        </p:nvSpPr>
        <p:spPr>
          <a:xfrm>
            <a:off x="428325" y="1433964"/>
            <a:ext cx="572593" cy="369332"/>
          </a:xfrm>
          <a:prstGeom prst="rect">
            <a:avLst/>
          </a:prstGeom>
          <a:noFill/>
        </p:spPr>
        <p:txBody>
          <a:bodyPr wrap="none" rtlCol="0">
            <a:spAutoFit/>
          </a:bodyPr>
          <a:lstStyle/>
          <a:p>
            <a:r>
              <a:rPr kumimoji="1" lang="en-US" altLang="ja-JP" dirty="0">
                <a:solidFill>
                  <a:schemeClr val="accent6">
                    <a:lumMod val="50000"/>
                  </a:schemeClr>
                </a:solidFill>
                <a:latin typeface="Meiryo" charset="-128"/>
                <a:ea typeface="Meiryo" charset="-128"/>
                <a:cs typeface="Meiryo" charset="-128"/>
              </a:rPr>
              <a:t>A</a:t>
            </a:r>
            <a:r>
              <a:rPr kumimoji="1" lang="ja-JP" altLang="en-US" dirty="0">
                <a:solidFill>
                  <a:schemeClr val="accent6">
                    <a:lumMod val="50000"/>
                  </a:schemeClr>
                </a:solidFill>
                <a:latin typeface="Meiryo" charset="-128"/>
                <a:ea typeface="Meiryo" charset="-128"/>
                <a:cs typeface="Meiryo" charset="-128"/>
              </a:rPr>
              <a:t>社</a:t>
            </a:r>
          </a:p>
        </p:txBody>
      </p:sp>
      <p:sp>
        <p:nvSpPr>
          <p:cNvPr id="48" name="テキスト ボックス 47"/>
          <p:cNvSpPr txBox="1"/>
          <p:nvPr/>
        </p:nvSpPr>
        <p:spPr>
          <a:xfrm>
            <a:off x="2157115" y="1426239"/>
            <a:ext cx="570990" cy="369332"/>
          </a:xfrm>
          <a:prstGeom prst="rect">
            <a:avLst/>
          </a:prstGeom>
          <a:noFill/>
        </p:spPr>
        <p:txBody>
          <a:bodyPr wrap="none" rtlCol="0">
            <a:spAutoFit/>
          </a:bodyPr>
          <a:lstStyle/>
          <a:p>
            <a:r>
              <a:rPr lang="en-US" altLang="ja-JP" dirty="0">
                <a:solidFill>
                  <a:srgbClr val="0432FF"/>
                </a:solidFill>
                <a:latin typeface="Meiryo" charset="-128"/>
                <a:ea typeface="Meiryo" charset="-128"/>
                <a:cs typeface="Meiryo" charset="-128"/>
              </a:rPr>
              <a:t>C</a:t>
            </a:r>
            <a:r>
              <a:rPr kumimoji="1" lang="ja-JP" altLang="en-US" dirty="0">
                <a:solidFill>
                  <a:srgbClr val="0432FF"/>
                </a:solidFill>
                <a:latin typeface="Meiryo" charset="-128"/>
                <a:ea typeface="Meiryo" charset="-128"/>
                <a:cs typeface="Meiryo" charset="-128"/>
              </a:rPr>
              <a:t>社</a:t>
            </a:r>
          </a:p>
        </p:txBody>
      </p:sp>
      <p:sp>
        <p:nvSpPr>
          <p:cNvPr id="49" name="テキスト ボックス 48"/>
          <p:cNvSpPr txBox="1"/>
          <p:nvPr/>
        </p:nvSpPr>
        <p:spPr>
          <a:xfrm>
            <a:off x="1297199" y="1433964"/>
            <a:ext cx="570990" cy="369332"/>
          </a:xfrm>
          <a:prstGeom prst="rect">
            <a:avLst/>
          </a:prstGeom>
          <a:noFill/>
        </p:spPr>
        <p:txBody>
          <a:bodyPr wrap="none" rtlCol="0">
            <a:spAutoFit/>
          </a:bodyPr>
          <a:lstStyle/>
          <a:p>
            <a:r>
              <a:rPr kumimoji="1" lang="en-US" altLang="ja-JP" dirty="0">
                <a:solidFill>
                  <a:schemeClr val="accent4">
                    <a:lumMod val="50000"/>
                  </a:schemeClr>
                </a:solidFill>
                <a:latin typeface="Meiryo" charset="-128"/>
                <a:ea typeface="Meiryo" charset="-128"/>
                <a:cs typeface="Meiryo" charset="-128"/>
              </a:rPr>
              <a:t>B</a:t>
            </a:r>
            <a:r>
              <a:rPr kumimoji="1" lang="ja-JP" altLang="en-US" dirty="0">
                <a:solidFill>
                  <a:schemeClr val="accent4">
                    <a:lumMod val="50000"/>
                  </a:schemeClr>
                </a:solidFill>
                <a:latin typeface="Meiryo" charset="-128"/>
                <a:ea typeface="Meiryo" charset="-128"/>
                <a:cs typeface="Meiryo" charset="-128"/>
              </a:rPr>
              <a:t>社</a:t>
            </a:r>
          </a:p>
        </p:txBody>
      </p:sp>
      <p:sp>
        <p:nvSpPr>
          <p:cNvPr id="50" name="テキスト ボックス 49"/>
          <p:cNvSpPr txBox="1"/>
          <p:nvPr/>
        </p:nvSpPr>
        <p:spPr>
          <a:xfrm>
            <a:off x="4277349" y="1426239"/>
            <a:ext cx="572593" cy="369332"/>
          </a:xfrm>
          <a:prstGeom prst="rect">
            <a:avLst/>
          </a:prstGeom>
          <a:noFill/>
        </p:spPr>
        <p:txBody>
          <a:bodyPr wrap="none" rtlCol="0">
            <a:spAutoFit/>
          </a:bodyPr>
          <a:lstStyle/>
          <a:p>
            <a:r>
              <a:rPr kumimoji="1" lang="en-US" altLang="ja-JP" dirty="0">
                <a:solidFill>
                  <a:schemeClr val="accent6">
                    <a:lumMod val="50000"/>
                  </a:schemeClr>
                </a:solidFill>
                <a:latin typeface="Meiryo" charset="-128"/>
                <a:ea typeface="Meiryo" charset="-128"/>
                <a:cs typeface="Meiryo" charset="-128"/>
              </a:rPr>
              <a:t>A</a:t>
            </a:r>
            <a:r>
              <a:rPr kumimoji="1" lang="ja-JP" altLang="en-US" dirty="0">
                <a:solidFill>
                  <a:schemeClr val="accent6">
                    <a:lumMod val="50000"/>
                  </a:schemeClr>
                </a:solidFill>
                <a:latin typeface="Meiryo" charset="-128"/>
                <a:ea typeface="Meiryo" charset="-128"/>
                <a:cs typeface="Meiryo" charset="-128"/>
              </a:rPr>
              <a:t>社</a:t>
            </a:r>
          </a:p>
        </p:txBody>
      </p:sp>
      <p:sp>
        <p:nvSpPr>
          <p:cNvPr id="51" name="テキスト ボックス 50"/>
          <p:cNvSpPr txBox="1"/>
          <p:nvPr/>
        </p:nvSpPr>
        <p:spPr>
          <a:xfrm>
            <a:off x="7287299" y="1433964"/>
            <a:ext cx="572593" cy="369332"/>
          </a:xfrm>
          <a:prstGeom prst="rect">
            <a:avLst/>
          </a:prstGeom>
          <a:noFill/>
        </p:spPr>
        <p:txBody>
          <a:bodyPr wrap="none" rtlCol="0">
            <a:spAutoFit/>
          </a:bodyPr>
          <a:lstStyle/>
          <a:p>
            <a:r>
              <a:rPr kumimoji="1" lang="en-US" altLang="ja-JP" dirty="0">
                <a:solidFill>
                  <a:schemeClr val="accent6">
                    <a:lumMod val="50000"/>
                  </a:schemeClr>
                </a:solidFill>
                <a:latin typeface="Meiryo" charset="-128"/>
                <a:ea typeface="Meiryo" charset="-128"/>
                <a:cs typeface="Meiryo" charset="-128"/>
              </a:rPr>
              <a:t>A</a:t>
            </a:r>
            <a:r>
              <a:rPr kumimoji="1" lang="ja-JP" altLang="en-US" dirty="0">
                <a:solidFill>
                  <a:schemeClr val="accent6">
                    <a:lumMod val="50000"/>
                  </a:schemeClr>
                </a:solidFill>
                <a:latin typeface="Meiryo" charset="-128"/>
                <a:ea typeface="Meiryo" charset="-128"/>
                <a:cs typeface="Meiryo" charset="-128"/>
              </a:rPr>
              <a:t>社</a:t>
            </a:r>
          </a:p>
        </p:txBody>
      </p:sp>
      <p:sp>
        <p:nvSpPr>
          <p:cNvPr id="3" name="正方形/長方形 2"/>
          <p:cNvSpPr/>
          <p:nvPr/>
        </p:nvSpPr>
        <p:spPr>
          <a:xfrm>
            <a:off x="323528" y="4188035"/>
            <a:ext cx="24937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endParaRPr kumimoji="1" lang="en-US" altLang="ja-JP" sz="1200" dirty="0">
              <a:solidFill>
                <a:srgbClr val="0070C0"/>
              </a:solidFill>
              <a:latin typeface="Meiryo" charset="-128"/>
              <a:ea typeface="Meiryo" charset="-128"/>
              <a:cs typeface="Meiryo" charset="-128"/>
            </a:endParaRPr>
          </a:p>
          <a:p>
            <a:pPr algn="ctr"/>
            <a:r>
              <a:rPr lang="en-US" altLang="ja-JP" sz="800" dirty="0">
                <a:solidFill>
                  <a:srgbClr val="0070C0"/>
                </a:solidFill>
                <a:latin typeface="Meiryo" charset="-128"/>
                <a:ea typeface="Meiryo" charset="-128"/>
                <a:cs typeface="Meiryo" charset="-128"/>
              </a:rPr>
              <a:t>Hypervisor</a:t>
            </a:r>
            <a:endParaRPr kumimoji="1" lang="ja-JP" altLang="en-US" sz="800" dirty="0">
              <a:solidFill>
                <a:srgbClr val="0070C0"/>
              </a:solidFill>
              <a:latin typeface="Meiryo" charset="-128"/>
              <a:ea typeface="Meiryo" charset="-128"/>
              <a:cs typeface="Meiryo" charset="-128"/>
            </a:endParaRPr>
          </a:p>
        </p:txBody>
      </p:sp>
      <p:sp>
        <p:nvSpPr>
          <p:cNvPr id="4" name="正方形/長方形 3"/>
          <p:cNvSpPr/>
          <p:nvPr/>
        </p:nvSpPr>
        <p:spPr>
          <a:xfrm>
            <a:off x="323528" y="4742943"/>
            <a:ext cx="24937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ハードウェア</a:t>
            </a:r>
          </a:p>
        </p:txBody>
      </p:sp>
      <p:sp>
        <p:nvSpPr>
          <p:cNvPr id="14" name="正方形/長方形 13"/>
          <p:cNvSpPr/>
          <p:nvPr/>
        </p:nvSpPr>
        <p:spPr>
          <a:xfrm>
            <a:off x="3325125" y="4188035"/>
            <a:ext cx="24937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endParaRPr kumimoji="1" lang="en-US" altLang="ja-JP" sz="1200" dirty="0">
              <a:solidFill>
                <a:srgbClr val="0070C0"/>
              </a:solidFill>
              <a:latin typeface="Meiryo" charset="-128"/>
              <a:ea typeface="Meiryo" charset="-128"/>
              <a:cs typeface="Meiryo" charset="-128"/>
            </a:endParaRPr>
          </a:p>
          <a:p>
            <a:pPr algn="ctr"/>
            <a:r>
              <a:rPr lang="en-US" altLang="ja-JP" sz="800" dirty="0">
                <a:solidFill>
                  <a:srgbClr val="0070C0"/>
                </a:solidFill>
                <a:latin typeface="Meiryo" charset="-128"/>
                <a:ea typeface="Meiryo" charset="-128"/>
                <a:cs typeface="Meiryo" charset="-128"/>
              </a:rPr>
              <a:t>Hypervisor</a:t>
            </a:r>
            <a:endParaRPr kumimoji="1" lang="ja-JP" altLang="en-US" sz="800" dirty="0">
              <a:solidFill>
                <a:srgbClr val="0070C0"/>
              </a:solidFill>
              <a:latin typeface="Meiryo" charset="-128"/>
              <a:ea typeface="Meiryo" charset="-128"/>
              <a:cs typeface="Meiryo" charset="-128"/>
            </a:endParaRPr>
          </a:p>
        </p:txBody>
      </p:sp>
      <p:sp>
        <p:nvSpPr>
          <p:cNvPr id="15" name="正方形/長方形 14"/>
          <p:cNvSpPr/>
          <p:nvPr/>
        </p:nvSpPr>
        <p:spPr>
          <a:xfrm>
            <a:off x="3325125" y="4742943"/>
            <a:ext cx="24937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ハードウェア</a:t>
            </a:r>
          </a:p>
        </p:txBody>
      </p:sp>
      <p:sp>
        <p:nvSpPr>
          <p:cNvPr id="53" name="テキスト ボックス 52"/>
          <p:cNvSpPr txBox="1"/>
          <p:nvPr/>
        </p:nvSpPr>
        <p:spPr>
          <a:xfrm>
            <a:off x="447878" y="976690"/>
            <a:ext cx="2262158" cy="369332"/>
          </a:xfrm>
          <a:prstGeom prst="rect">
            <a:avLst/>
          </a:prstGeom>
          <a:noFill/>
        </p:spPr>
        <p:txBody>
          <a:bodyPr wrap="none" rtlCol="0">
            <a:spAutoFit/>
          </a:bodyPr>
          <a:lstStyle/>
          <a:p>
            <a:pPr algn="ctr"/>
            <a:r>
              <a:rPr kumimoji="1" lang="ja-JP" altLang="en-US" dirty="0">
                <a:latin typeface="Meiryo" charset="-128"/>
                <a:ea typeface="Meiryo" charset="-128"/>
                <a:cs typeface="Meiryo" charset="-128"/>
              </a:rPr>
              <a:t>マルチテナント方式</a:t>
            </a:r>
          </a:p>
        </p:txBody>
      </p:sp>
      <p:sp>
        <p:nvSpPr>
          <p:cNvPr id="54" name="テキスト ボックス 53"/>
          <p:cNvSpPr txBox="1"/>
          <p:nvPr/>
        </p:nvSpPr>
        <p:spPr>
          <a:xfrm>
            <a:off x="3334198" y="984998"/>
            <a:ext cx="2492990"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シングルテナント</a:t>
            </a:r>
            <a:r>
              <a:rPr kumimoji="1" lang="ja-JP" altLang="en-US" dirty="0">
                <a:latin typeface="Meiryo" charset="-128"/>
                <a:ea typeface="Meiryo" charset="-128"/>
                <a:cs typeface="Meiryo" charset="-128"/>
              </a:rPr>
              <a:t>方式</a:t>
            </a:r>
          </a:p>
        </p:txBody>
      </p:sp>
      <p:sp>
        <p:nvSpPr>
          <p:cNvPr id="55" name="テキスト ボックス 54"/>
          <p:cNvSpPr txBox="1"/>
          <p:nvPr/>
        </p:nvSpPr>
        <p:spPr>
          <a:xfrm>
            <a:off x="6673348" y="966791"/>
            <a:ext cx="1800494" cy="369332"/>
          </a:xfrm>
          <a:prstGeom prst="rect">
            <a:avLst/>
          </a:prstGeom>
          <a:noFill/>
        </p:spPr>
        <p:txBody>
          <a:bodyPr wrap="none" rtlCol="0">
            <a:spAutoFit/>
          </a:bodyPr>
          <a:lstStyle/>
          <a:p>
            <a:pPr algn="ctr"/>
            <a:r>
              <a:rPr kumimoji="1" lang="ja-JP" altLang="en-US">
                <a:latin typeface="Meiryo" charset="-128"/>
                <a:ea typeface="Meiryo" charset="-128"/>
                <a:cs typeface="Meiryo" charset="-128"/>
              </a:rPr>
              <a:t>ベアメタル方式</a:t>
            </a:r>
            <a:endParaRPr kumimoji="1" lang="ja-JP" altLang="en-US" dirty="0">
              <a:latin typeface="Meiryo" charset="-128"/>
              <a:ea typeface="Meiryo" charset="-128"/>
              <a:cs typeface="Meiryo" charset="-128"/>
            </a:endParaRPr>
          </a:p>
        </p:txBody>
      </p:sp>
      <p:sp>
        <p:nvSpPr>
          <p:cNvPr id="57" name="テキスト ボックス 56"/>
          <p:cNvSpPr txBox="1"/>
          <p:nvPr/>
        </p:nvSpPr>
        <p:spPr>
          <a:xfrm flipH="1">
            <a:off x="3816928" y="5291916"/>
            <a:ext cx="4390464" cy="369332"/>
          </a:xfrm>
          <a:prstGeom prst="rect">
            <a:avLst/>
          </a:prstGeom>
          <a:noFill/>
        </p:spPr>
        <p:txBody>
          <a:bodyPr wrap="square" rtlCol="0">
            <a:spAutoFit/>
          </a:bodyPr>
          <a:lstStyle/>
          <a:p>
            <a:pPr algn="ctr"/>
            <a:r>
              <a:rPr kumimoji="1" lang="ja-JP" altLang="en-US">
                <a:solidFill>
                  <a:srgbClr val="0432FF"/>
                </a:solidFill>
                <a:latin typeface="Meiryo" charset="-128"/>
                <a:ea typeface="Meiryo" charset="-128"/>
                <a:cs typeface="Meiryo" charset="-128"/>
              </a:rPr>
              <a:t>ホステッド・プライベート・クラウド</a:t>
            </a:r>
            <a:endParaRPr kumimoji="1" lang="ja-JP" altLang="en-US" dirty="0">
              <a:solidFill>
                <a:srgbClr val="0432FF"/>
              </a:solidFill>
              <a:latin typeface="Meiryo" charset="-128"/>
              <a:ea typeface="Meiryo" charset="-128"/>
              <a:cs typeface="Meiryo" charset="-128"/>
            </a:endParaRPr>
          </a:p>
        </p:txBody>
      </p:sp>
      <p:sp>
        <p:nvSpPr>
          <p:cNvPr id="58" name="正方形/長方形 57"/>
          <p:cNvSpPr/>
          <p:nvPr/>
        </p:nvSpPr>
        <p:spPr>
          <a:xfrm>
            <a:off x="200672" y="5814831"/>
            <a:ext cx="8611317" cy="769441"/>
          </a:xfrm>
          <a:prstGeom prst="rect">
            <a:avLst/>
          </a:prstGeom>
        </p:spPr>
        <p:txBody>
          <a:bodyPr wrap="square">
            <a:spAutoFit/>
          </a:bodyPr>
          <a:lstStyle/>
          <a:p>
            <a:r>
              <a:rPr lang="en-US" altLang="ja-JP" sz="1200" dirty="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リスク</a:t>
            </a:r>
            <a:r>
              <a:rPr lang="en-US" altLang="ja-JP" sz="1200" dirty="0">
                <a:solidFill>
                  <a:schemeClr val="accent6">
                    <a:lumMod val="50000"/>
                  </a:schemeClr>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クラウドベンダー都合でのメンテナンス停止が発生する（ユーザー側都合での調整はできない）</a:t>
            </a:r>
          </a:p>
          <a:p>
            <a:r>
              <a:rPr lang="en-US" altLang="ja-JP" sz="1200" dirty="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リスク</a:t>
            </a:r>
            <a:r>
              <a:rPr lang="en-US" altLang="ja-JP" sz="1200" dirty="0">
                <a:solidFill>
                  <a:schemeClr val="accent6">
                    <a:lumMod val="50000"/>
                  </a:schemeClr>
                </a:solidFill>
                <a:latin typeface="Meiryo" charset="-128"/>
                <a:ea typeface="Meiryo" charset="-128"/>
                <a:cs typeface="Meiryo" charset="-128"/>
              </a:rPr>
              <a:t>2】</a:t>
            </a:r>
            <a:r>
              <a:rPr lang="ja-JP" altLang="en-US" sz="1200" dirty="0">
                <a:solidFill>
                  <a:schemeClr val="accent6">
                    <a:lumMod val="50000"/>
                  </a:schemeClr>
                </a:solidFill>
                <a:latin typeface="Meiryo" charset="-128"/>
                <a:ea typeface="Meiryo" charset="-128"/>
                <a:cs typeface="Meiryo" charset="-128"/>
              </a:rPr>
              <a:t>高可用性を担保するアーキテクチャ設計の難易度が上がる</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リスク</a:t>
            </a:r>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性能を完全に保証するには懸念がある</a:t>
            </a:r>
            <a:endParaRPr lang="en-US" altLang="ja-JP" sz="12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　　　　　　　　　（同一ハードウェア内で他のユーザーの区画も動作しており、他ユーザーが大量にコンピュートリソースを消費するようなことがあると影響を受ける懸念がある）</a:t>
            </a:r>
            <a:endParaRPr lang="ja-JP" altLang="en-US" sz="800" b="0" i="0" dirty="0">
              <a:solidFill>
                <a:schemeClr val="accent6">
                  <a:lumMod val="50000"/>
                </a:schemeClr>
              </a:solidFill>
              <a:effectLst/>
              <a:latin typeface="Meiryo" charset="-128"/>
              <a:ea typeface="Meiryo" charset="-128"/>
              <a:cs typeface="Meiryo" charset="-128"/>
            </a:endParaRPr>
          </a:p>
        </p:txBody>
      </p:sp>
      <p:sp>
        <p:nvSpPr>
          <p:cNvPr id="59" name="上矢印 58"/>
          <p:cNvSpPr/>
          <p:nvPr/>
        </p:nvSpPr>
        <p:spPr>
          <a:xfrm>
            <a:off x="1179309" y="5293875"/>
            <a:ext cx="753467" cy="486169"/>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7195107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bwMode="auto">
          <a:xfrm>
            <a:off x="1447799" y="4524027"/>
            <a:ext cx="7412093" cy="1844676"/>
          </a:xfrm>
          <a:prstGeom prst="roundRect">
            <a:avLst>
              <a:gd name="adj" fmla="val 0"/>
            </a:avLst>
          </a:prstGeom>
          <a:solidFill>
            <a:srgbClr val="E6D6AF"/>
          </a:solidFill>
          <a:ln>
            <a:noFill/>
            <a:headEnd type="none" w="med" len="med"/>
            <a:tailEnd type="none" w="med" len="med"/>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spcBef>
                <a:spcPct val="20000"/>
              </a:spcBef>
              <a:defRPr/>
            </a:pPr>
            <a:endParaRPr kumimoji="0" lang="ja-JP" altLang="en-US" sz="1200" dirty="0">
              <a:solidFill>
                <a:srgbClr val="484848"/>
              </a:solidFill>
              <a:latin typeface="Meiryo" panose="020B0604030504040204" pitchFamily="34" charset="-128"/>
              <a:ea typeface="Meiryo" panose="020B0604030504040204" pitchFamily="34" charset="-128"/>
              <a:cs typeface="Meiryo" charset="-128"/>
            </a:endParaRPr>
          </a:p>
          <a:p>
            <a:pPr>
              <a:spcBef>
                <a:spcPct val="20000"/>
              </a:spcBef>
              <a:defRPr/>
            </a:pPr>
            <a:endParaRPr lang="ja-JP" altLang="en-US" sz="1200" dirty="0">
              <a:solidFill>
                <a:srgbClr val="484848"/>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7806214" y="4707701"/>
            <a:ext cx="738664" cy="1477328"/>
          </a:xfrm>
          <a:prstGeom prst="rect">
            <a:avLst/>
          </a:prstGeom>
          <a:noFill/>
        </p:spPr>
        <p:txBody>
          <a:bodyPr vert="eaVert" wrap="none" rtlCol="0">
            <a:spAutoFit/>
          </a:bodyPr>
          <a:lstStyle/>
          <a:p>
            <a:pPr algn="ctr"/>
            <a:r>
              <a:rPr kumimoji="1" lang="ja-JP" altLang="en-US" sz="1800" dirty="0">
                <a:solidFill>
                  <a:srgbClr val="000090"/>
                </a:solidFill>
                <a:latin typeface="Meiryo" panose="020B0604030504040204" pitchFamily="34" charset="-128"/>
                <a:ea typeface="Meiryo" panose="020B0604030504040204" pitchFamily="34" charset="-128"/>
                <a:cs typeface="Meiryo" charset="-128"/>
              </a:rPr>
              <a:t>ハイブリッド</a:t>
            </a:r>
            <a:endParaRPr kumimoji="1" lang="en-US" altLang="ja-JP" sz="1800" dirty="0">
              <a:solidFill>
                <a:srgbClr val="000090"/>
              </a:solidFill>
              <a:latin typeface="Meiryo" panose="020B0604030504040204" pitchFamily="34" charset="-128"/>
              <a:ea typeface="Meiryo" panose="020B0604030504040204" pitchFamily="34" charset="-128"/>
              <a:cs typeface="Meiryo" charset="-128"/>
            </a:endParaRPr>
          </a:p>
          <a:p>
            <a:pPr algn="ctr"/>
            <a:r>
              <a:rPr lang="ja-JP" altLang="en-US" sz="1800" dirty="0">
                <a:solidFill>
                  <a:srgbClr val="000090"/>
                </a:solidFill>
                <a:latin typeface="Meiryo" panose="020B0604030504040204" pitchFamily="34" charset="-128"/>
                <a:ea typeface="Meiryo" panose="020B0604030504040204" pitchFamily="34" charset="-128"/>
                <a:cs typeface="Meiryo" charset="-128"/>
              </a:rPr>
              <a:t>クラウド</a:t>
            </a:r>
            <a:endParaRPr kumimoji="1" lang="ja-JP" altLang="en-US" sz="1800" dirty="0">
              <a:solidFill>
                <a:srgbClr val="000090"/>
              </a:solidFill>
              <a:latin typeface="Meiryo" panose="020B0604030504040204" pitchFamily="34" charset="-128"/>
              <a:ea typeface="Meiryo" panose="020B0604030504040204" pitchFamily="34" charset="-128"/>
              <a:cs typeface="Meiryo" charset="-128"/>
            </a:endParaRPr>
          </a:p>
        </p:txBody>
      </p:sp>
      <p:sp>
        <p:nvSpPr>
          <p:cNvPr id="29715" name="AutoShape 11"/>
          <p:cNvSpPr>
            <a:spLocks noChangeArrowheads="1"/>
          </p:cNvSpPr>
          <p:nvPr/>
        </p:nvSpPr>
        <p:spPr bwMode="auto">
          <a:xfrm>
            <a:off x="990600" y="4590702"/>
            <a:ext cx="6567487" cy="811213"/>
          </a:xfrm>
          <a:prstGeom prst="roundRect">
            <a:avLst>
              <a:gd name="adj" fmla="val 0"/>
            </a:avLst>
          </a:prstGeom>
          <a:solidFill>
            <a:srgbClr val="99FFCC">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6" name="Text Box 12"/>
          <p:cNvSpPr txBox="1">
            <a:spLocks noChangeArrowheads="1"/>
          </p:cNvSpPr>
          <p:nvPr/>
        </p:nvSpPr>
        <p:spPr bwMode="auto">
          <a:xfrm>
            <a:off x="3113087" y="4763740"/>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ベンダーにて運用、ネットワークを介してサービス提供</a:t>
            </a:r>
          </a:p>
        </p:txBody>
      </p:sp>
      <p:sp>
        <p:nvSpPr>
          <p:cNvPr id="29717" name="Text Box 13"/>
          <p:cNvSpPr txBox="1">
            <a:spLocks noChangeArrowheads="1"/>
          </p:cNvSpPr>
          <p:nvPr/>
        </p:nvSpPr>
        <p:spPr bwMode="auto">
          <a:xfrm>
            <a:off x="1524000" y="4724052"/>
            <a:ext cx="1338828"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パブリック</a:t>
            </a:r>
          </a:p>
          <a:p>
            <a:pPr>
              <a:buFont typeface="Wingdings" pitchFamily="2" charset="2"/>
              <a:buNone/>
            </a:pPr>
            <a:r>
              <a:rPr lang="ja-JP" altLang="en-US" sz="1800" dirty="0">
                <a:solidFill>
                  <a:srgbClr val="40458C"/>
                </a:solidFill>
                <a:latin typeface="Meiryo" panose="020B0604030504040204" pitchFamily="34" charset="-128"/>
                <a:ea typeface="Meiryo" panose="020B0604030504040204" pitchFamily="34" charset="-128"/>
                <a:cs typeface="Meiryo" charset="-128"/>
              </a:rPr>
              <a:t>クラウド</a:t>
            </a:r>
          </a:p>
        </p:txBody>
      </p:sp>
      <p:sp>
        <p:nvSpPr>
          <p:cNvPr id="29718" name="AutoShape 15"/>
          <p:cNvSpPr>
            <a:spLocks noChangeArrowheads="1"/>
          </p:cNvSpPr>
          <p:nvPr/>
        </p:nvSpPr>
        <p:spPr bwMode="auto">
          <a:xfrm>
            <a:off x="990600" y="5446365"/>
            <a:ext cx="6567487" cy="811213"/>
          </a:xfrm>
          <a:prstGeom prst="roundRect">
            <a:avLst>
              <a:gd name="adj" fmla="val 0"/>
            </a:avLst>
          </a:prstGeom>
          <a:solidFill>
            <a:srgbClr val="CCFFFF">
              <a:alpha val="65000"/>
            </a:srgbClr>
          </a:solidFill>
          <a:ln w="28575" cap="sq" algn="ctr">
            <a:noFill/>
            <a:round/>
            <a:headEnd/>
            <a:tailEnd/>
          </a:ln>
          <a:effectLst>
            <a:outerShdw blurRad="50800" dist="38100" dir="2700000" algn="tl" rotWithShape="0">
              <a:prstClr val="black">
                <a:alpha val="40000"/>
              </a:prstClr>
            </a:outerShdw>
          </a:effectLst>
        </p:spPr>
        <p:txBody>
          <a:bodyPr wrap="none" anchor="ctr"/>
          <a:lstStyle/>
          <a:p>
            <a:endParaRPr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19" name="Text Box 16"/>
          <p:cNvSpPr txBox="1">
            <a:spLocks noChangeArrowheads="1"/>
          </p:cNvSpPr>
          <p:nvPr/>
        </p:nvSpPr>
        <p:spPr bwMode="auto">
          <a:xfrm>
            <a:off x="3113087" y="5590827"/>
            <a:ext cx="2525712" cy="523875"/>
          </a:xfrm>
          <a:prstGeom prst="rect">
            <a:avLst/>
          </a:prstGeom>
          <a:noFill/>
          <a:ln w="9525">
            <a:noFill/>
            <a:miter lim="800000"/>
            <a:headEnd/>
            <a:tailEnd/>
          </a:ln>
        </p:spPr>
        <p:txBody>
          <a:bodyPr wrap="square">
            <a:spAutoFit/>
          </a:bodyPr>
          <a:lstStyle/>
          <a:p>
            <a:pPr>
              <a:buFont typeface="Wingdings" pitchFamily="2" charset="2"/>
              <a:buNone/>
            </a:pPr>
            <a:r>
              <a:rPr lang="ja-JP" altLang="en-US" sz="1400" dirty="0">
                <a:solidFill>
                  <a:srgbClr val="40458C"/>
                </a:solidFill>
                <a:latin typeface="Meiryo" panose="020B0604030504040204" pitchFamily="34" charset="-128"/>
                <a:ea typeface="Meiryo" panose="020B0604030504040204" pitchFamily="34" charset="-128"/>
                <a:cs typeface="Meiryo" charset="-128"/>
              </a:rPr>
              <a:t>自社マシン室・自社データセンターで運用・サービス提供</a:t>
            </a:r>
          </a:p>
        </p:txBody>
      </p:sp>
      <p:sp>
        <p:nvSpPr>
          <p:cNvPr id="29720" name="Text Box 17"/>
          <p:cNvSpPr txBox="1">
            <a:spLocks noChangeArrowheads="1"/>
          </p:cNvSpPr>
          <p:nvPr/>
        </p:nvSpPr>
        <p:spPr bwMode="auto">
          <a:xfrm>
            <a:off x="1524000" y="5533677"/>
            <a:ext cx="1569660" cy="646331"/>
          </a:xfrm>
          <a:prstGeom prst="rect">
            <a:avLst/>
          </a:prstGeom>
          <a:noFill/>
          <a:ln w="9525">
            <a:noFill/>
            <a:miter lim="800000"/>
            <a:headEnd/>
            <a:tailEnd/>
          </a:ln>
        </p:spPr>
        <p:txBody>
          <a:bodyPr wrap="none">
            <a:spAutoFit/>
          </a:bodyPr>
          <a:lstStyle/>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プライベート</a:t>
            </a:r>
          </a:p>
          <a:p>
            <a:pPr>
              <a:buFont typeface="Wingdings" pitchFamily="2" charset="2"/>
              <a:buNone/>
            </a:pPr>
            <a:r>
              <a:rPr lang="ja-JP" altLang="en-US" sz="1800">
                <a:solidFill>
                  <a:srgbClr val="40458C"/>
                </a:solidFill>
                <a:latin typeface="Meiryo" panose="020B0604030504040204" pitchFamily="34" charset="-128"/>
                <a:ea typeface="Meiryo" panose="020B0604030504040204" pitchFamily="34" charset="-128"/>
                <a:cs typeface="Meiryo" charset="-128"/>
              </a:rPr>
              <a:t>クラウド</a:t>
            </a:r>
          </a:p>
        </p:txBody>
      </p:sp>
      <p:pic>
        <p:nvPicPr>
          <p:cNvPr id="29721" name="Picture 7" descr="j043394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4816127"/>
            <a:ext cx="990600" cy="990600"/>
          </a:xfrm>
          <a:prstGeom prst="rect">
            <a:avLst/>
          </a:prstGeom>
          <a:noFill/>
          <a:ln w="9525">
            <a:noFill/>
            <a:miter lim="800000"/>
            <a:headEnd/>
            <a:tailEnd/>
          </a:ln>
        </p:spPr>
      </p:pic>
      <p:sp>
        <p:nvSpPr>
          <p:cNvPr id="29699" name="Rectangle 6"/>
          <p:cNvSpPr>
            <a:spLocks noGrp="1" noChangeArrowheads="1"/>
          </p:cNvSpPr>
          <p:nvPr>
            <p:ph type="title"/>
          </p:nvPr>
        </p:nvSpPr>
        <p:spPr>
          <a:xfrm>
            <a:off x="230400" y="266400"/>
            <a:ext cx="8686800" cy="416221"/>
          </a:xfrm>
        </p:spPr>
        <p:txBody>
          <a:bodyPr lIns="0" rIns="0"/>
          <a:lstStyle/>
          <a:p>
            <a:pPr eaLnBrk="1" hangingPunct="1"/>
            <a:r>
              <a:rPr lang="ja-JP" altLang="en-US" sz="2700" dirty="0"/>
              <a:t>５つの必須の特徴</a:t>
            </a:r>
          </a:p>
        </p:txBody>
      </p:sp>
      <p:sp>
        <p:nvSpPr>
          <p:cNvPr id="29" name="Oval 46"/>
          <p:cNvSpPr>
            <a:spLocks noChangeArrowheads="1"/>
          </p:cNvSpPr>
          <p:nvPr/>
        </p:nvSpPr>
        <p:spPr bwMode="auto">
          <a:xfrm>
            <a:off x="6745342" y="3746579"/>
            <a:ext cx="2114550" cy="631059"/>
          </a:xfrm>
          <a:prstGeom prst="wedgeRoundRectCallout">
            <a:avLst>
              <a:gd name="adj1" fmla="val -59271"/>
              <a:gd name="adj2" fmla="val 93982"/>
              <a:gd name="adj3" fmla="val 16667"/>
            </a:avLst>
          </a:prstGeom>
          <a:solidFill>
            <a:schemeClr val="accent6">
              <a:lumMod val="75000"/>
            </a:schemeClr>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none" anchor="ctr"/>
          <a:lstStyle/>
          <a:p>
            <a:pPr algn="ctr"/>
            <a:r>
              <a:rPr lang="ja-JP" altLang="en-US" sz="2000" dirty="0">
                <a:solidFill>
                  <a:srgbClr val="FFFFFF"/>
                </a:solidFill>
                <a:latin typeface="Meiryo" panose="020B0604030504040204" pitchFamily="34" charset="-128"/>
                <a:ea typeface="Meiryo" panose="020B0604030504040204" pitchFamily="34" charset="-128"/>
                <a:cs typeface="Meiryo" charset="-128"/>
              </a:rPr>
              <a:t>人的介在を排除</a:t>
            </a:r>
          </a:p>
        </p:txBody>
      </p:sp>
      <p:sp>
        <p:nvSpPr>
          <p:cNvPr id="2" name="角丸四角形 1"/>
          <p:cNvSpPr/>
          <p:nvPr/>
        </p:nvSpPr>
        <p:spPr bwMode="auto">
          <a:xfrm>
            <a:off x="6745342" y="840177"/>
            <a:ext cx="2114550" cy="231629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ts val="0"/>
              </a:spcBef>
            </a:pPr>
            <a:r>
              <a:rPr kumimoji="0" lang="ja-JP" altLang="en-US" sz="5400" dirty="0">
                <a:solidFill>
                  <a:schemeClr val="bg1"/>
                </a:solidFill>
                <a:latin typeface="Meiryo" panose="020B0604030504040204" pitchFamily="34" charset="-128"/>
                <a:ea typeface="Meiryo" panose="020B0604030504040204" pitchFamily="34" charset="-128"/>
                <a:cs typeface="Meiryo" charset="-128"/>
              </a:rPr>
              <a:t>無人</a:t>
            </a:r>
          </a:p>
          <a:p>
            <a:pPr algn="ctr">
              <a:spcBef>
                <a:spcPts val="0"/>
              </a:spcBef>
            </a:pPr>
            <a:r>
              <a:rPr kumimoji="0" lang="ja-JP" altLang="en-US" sz="2800" dirty="0">
                <a:solidFill>
                  <a:schemeClr val="bg1"/>
                </a:solidFill>
                <a:latin typeface="Meiryo" panose="020B0604030504040204" pitchFamily="34" charset="-128"/>
                <a:ea typeface="Meiryo" panose="020B0604030504040204" pitchFamily="34" charset="-128"/>
                <a:cs typeface="Meiryo" charset="-128"/>
              </a:rPr>
              <a:t>システム</a:t>
            </a:r>
          </a:p>
          <a:p>
            <a:pPr algn="ctr">
              <a:spcBef>
                <a:spcPts val="0"/>
              </a:spcBef>
            </a:pPr>
            <a:r>
              <a:rPr kumimoji="0" lang="en-US" altLang="ja-JP" dirty="0">
                <a:solidFill>
                  <a:schemeClr val="bg1"/>
                </a:solidFill>
                <a:latin typeface="Meiryo" panose="020B0604030504040204" pitchFamily="34" charset="-128"/>
                <a:ea typeface="Meiryo" panose="020B0604030504040204" pitchFamily="34" charset="-128"/>
                <a:cs typeface="Meiryo" charset="-128"/>
              </a:rPr>
              <a:t>TCO</a:t>
            </a:r>
            <a:r>
              <a:rPr kumimoji="0" lang="ja-JP" altLang="en-US" dirty="0">
                <a:solidFill>
                  <a:schemeClr val="bg1"/>
                </a:solidFill>
                <a:latin typeface="Meiryo" panose="020B0604030504040204" pitchFamily="34" charset="-128"/>
                <a:ea typeface="Meiryo" panose="020B0604030504040204" pitchFamily="34" charset="-128"/>
                <a:cs typeface="Meiryo" charset="-128"/>
              </a:rPr>
              <a:t>の削減</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kumimoji="0" lang="ja-JP" altLang="en-US" dirty="0">
                <a:solidFill>
                  <a:schemeClr val="bg1"/>
                </a:solidFill>
                <a:latin typeface="Meiryo" panose="020B0604030504040204" pitchFamily="34" charset="-128"/>
                <a:ea typeface="Meiryo" panose="020B0604030504040204" pitchFamily="34" charset="-128"/>
                <a:cs typeface="Meiryo" charset="-128"/>
              </a:rPr>
              <a:t>人的ミスの回避</a:t>
            </a:r>
          </a:p>
          <a:p>
            <a:pPr algn="ctr">
              <a:spcBef>
                <a:spcPts val="0"/>
              </a:spcBef>
            </a:pPr>
            <a:r>
              <a:rPr kumimoji="0" lang="ja-JP" altLang="en-US" dirty="0">
                <a:solidFill>
                  <a:schemeClr val="bg1"/>
                </a:solidFill>
                <a:latin typeface="Meiryo" panose="020B0604030504040204" pitchFamily="34" charset="-128"/>
                <a:ea typeface="Meiryo" panose="020B0604030504040204" pitchFamily="34" charset="-128"/>
                <a:cs typeface="Meiryo" charset="-128"/>
              </a:rPr>
              <a:t>変更への即応</a:t>
            </a:r>
            <a:endParaRPr kumimoji="0"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3" name="上矢印 2"/>
          <p:cNvSpPr/>
          <p:nvPr/>
        </p:nvSpPr>
        <p:spPr bwMode="auto">
          <a:xfrm>
            <a:off x="7031914" y="3109034"/>
            <a:ext cx="1578686" cy="694616"/>
          </a:xfrm>
          <a:prstGeom prst="upArrow">
            <a:avLst/>
          </a:prstGeom>
          <a:solidFill>
            <a:srgbClr val="FF6666"/>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a:solidFill>
                <a:srgbClr val="484848"/>
              </a:solidFill>
              <a:latin typeface="Meiryo" panose="020B0604030504040204" pitchFamily="34" charset="-128"/>
              <a:ea typeface="Meiryo" panose="020B0604030504040204" pitchFamily="34" charset="-128"/>
              <a:cs typeface="Meiryo" charset="-128"/>
            </a:endParaRPr>
          </a:p>
        </p:txBody>
      </p:sp>
      <p:sp>
        <p:nvSpPr>
          <p:cNvPr id="29703" name="AutoShape 19"/>
          <p:cNvSpPr>
            <a:spLocks noChangeArrowheads="1"/>
          </p:cNvSpPr>
          <p:nvPr/>
        </p:nvSpPr>
        <p:spPr bwMode="auto">
          <a:xfrm>
            <a:off x="5715000" y="4707384"/>
            <a:ext cx="522343" cy="1477962"/>
          </a:xfrm>
          <a:prstGeom prst="roundRect">
            <a:avLst>
              <a:gd name="adj" fmla="val 0"/>
            </a:avLst>
          </a:prstGeom>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ソフトウェア化された</a:t>
            </a:r>
            <a:endParaRPr lang="en-US" altLang="ja-JP" sz="1000" dirty="0">
              <a:solidFill>
                <a:srgbClr val="FFFFFF"/>
              </a:solidFill>
              <a:latin typeface="Meiryo" panose="020B0604030504040204" pitchFamily="34" charset="-128"/>
              <a:ea typeface="Meiryo" panose="020B0604030504040204" pitchFamily="34" charset="-128"/>
              <a:cs typeface="HGPSoeiKakugothicUB" charset="-128"/>
            </a:endParaRPr>
          </a:p>
          <a:p>
            <a:pPr algn="ctr">
              <a:buFont typeface="Wingdings" pitchFamily="2" charset="2"/>
              <a:buNone/>
            </a:pPr>
            <a:r>
              <a:rPr lang="ja-JP" altLang="en-US" sz="1000">
                <a:solidFill>
                  <a:srgbClr val="FFFFFF"/>
                </a:solidFill>
                <a:latin typeface="Meiryo" panose="020B0604030504040204" pitchFamily="34" charset="-128"/>
                <a:ea typeface="Meiryo" panose="020B0604030504040204" pitchFamily="34" charset="-128"/>
                <a:cs typeface="HGPSoeiKakugothicUB" charset="-128"/>
              </a:rPr>
              <a:t>インフラストラクチャ</a:t>
            </a:r>
            <a:endParaRPr lang="ja-JP" altLang="en-US" sz="1000" dirty="0">
              <a:solidFill>
                <a:srgbClr val="FFFFFF"/>
              </a:solidFill>
              <a:latin typeface="Meiryo" panose="020B0604030504040204" pitchFamily="34" charset="-128"/>
              <a:ea typeface="Meiryo" panose="020B0604030504040204" pitchFamily="34" charset="-128"/>
              <a:cs typeface="HGPSoeiKakugothicUB" charset="-128"/>
            </a:endParaRPr>
          </a:p>
        </p:txBody>
      </p:sp>
      <p:sp>
        <p:nvSpPr>
          <p:cNvPr id="29706" name="AutoShape 38"/>
          <p:cNvSpPr>
            <a:spLocks noChangeArrowheads="1"/>
          </p:cNvSpPr>
          <p:nvPr/>
        </p:nvSpPr>
        <p:spPr bwMode="auto">
          <a:xfrm>
            <a:off x="6814371" y="4707384"/>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調達の自動化</a:t>
            </a:r>
          </a:p>
        </p:txBody>
      </p:sp>
      <p:sp>
        <p:nvSpPr>
          <p:cNvPr id="28" name="AutoShape 38"/>
          <p:cNvSpPr>
            <a:spLocks noChangeArrowheads="1"/>
          </p:cNvSpPr>
          <p:nvPr/>
        </p:nvSpPr>
        <p:spPr bwMode="auto">
          <a:xfrm>
            <a:off x="6266626" y="4701828"/>
            <a:ext cx="522343" cy="1477962"/>
          </a:xfrm>
          <a:prstGeom prst="roundRect">
            <a:avLst>
              <a:gd name="adj" fmla="val 0"/>
            </a:avLst>
          </a:prstGeom>
          <a:solidFill>
            <a:srgbClr val="008000"/>
          </a:solidFill>
          <a:ln>
            <a:noFill/>
            <a:headEnd/>
            <a:tailEn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eaVert" wrap="none" anchor="ctr"/>
          <a:lstStyle/>
          <a:p>
            <a:pPr algn="ctr">
              <a:buFont typeface="Wingdings" pitchFamily="2" charset="2"/>
              <a:buNone/>
            </a:pPr>
            <a:r>
              <a:rPr lang="ja-JP" altLang="en-US" sz="1600" dirty="0">
                <a:solidFill>
                  <a:srgbClr val="FFFFFF"/>
                </a:solidFill>
                <a:latin typeface="Meiryo" panose="020B0604030504040204" pitchFamily="34" charset="-128"/>
                <a:ea typeface="Meiryo" panose="020B0604030504040204" pitchFamily="34" charset="-128"/>
                <a:cs typeface="HGPSoeiKakugothicUB" charset="-128"/>
              </a:rPr>
              <a:t>運用の自動化</a:t>
            </a:r>
          </a:p>
        </p:txBody>
      </p:sp>
      <p:sp>
        <p:nvSpPr>
          <p:cNvPr id="10" name="角丸四角形 9"/>
          <p:cNvSpPr/>
          <p:nvPr/>
        </p:nvSpPr>
        <p:spPr bwMode="auto">
          <a:xfrm>
            <a:off x="495300" y="840177"/>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オンデマンド・セルフサービス</a:t>
            </a:r>
          </a:p>
        </p:txBody>
      </p:sp>
      <p:sp>
        <p:nvSpPr>
          <p:cNvPr id="30" name="角丸四角形 29"/>
          <p:cNvSpPr/>
          <p:nvPr/>
        </p:nvSpPr>
        <p:spPr bwMode="auto">
          <a:xfrm>
            <a:off x="495300" y="1567580"/>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幅広いネットワークアクセス</a:t>
            </a:r>
          </a:p>
        </p:txBody>
      </p:sp>
      <p:sp>
        <p:nvSpPr>
          <p:cNvPr id="31" name="角丸四角形 30"/>
          <p:cNvSpPr/>
          <p:nvPr/>
        </p:nvSpPr>
        <p:spPr bwMode="auto">
          <a:xfrm>
            <a:off x="488950" y="3025671"/>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迅速な拡張性</a:t>
            </a:r>
          </a:p>
        </p:txBody>
      </p:sp>
      <p:sp>
        <p:nvSpPr>
          <p:cNvPr id="33" name="角丸四角形 32"/>
          <p:cNvSpPr/>
          <p:nvPr/>
        </p:nvSpPr>
        <p:spPr bwMode="auto">
          <a:xfrm>
            <a:off x="495300" y="374657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サービスの計測可能・従量課金</a:t>
            </a:r>
          </a:p>
        </p:txBody>
      </p:sp>
      <p:sp>
        <p:nvSpPr>
          <p:cNvPr id="34" name="角丸四角形 33"/>
          <p:cNvSpPr/>
          <p:nvPr/>
        </p:nvSpPr>
        <p:spPr bwMode="auto">
          <a:xfrm>
            <a:off x="495300" y="2300239"/>
            <a:ext cx="6057900" cy="631059"/>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4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Meiryo" charset="-128"/>
              </a:rPr>
              <a:t>リソースの共有</a:t>
            </a:r>
          </a:p>
        </p:txBody>
      </p:sp>
      <p:sp>
        <p:nvSpPr>
          <p:cNvPr id="7" name="テキスト ボックス 6"/>
          <p:cNvSpPr txBox="1"/>
          <p:nvPr/>
        </p:nvSpPr>
        <p:spPr>
          <a:xfrm>
            <a:off x="6195374" y="6413153"/>
            <a:ext cx="2853666" cy="246221"/>
          </a:xfrm>
          <a:prstGeom prst="rect">
            <a:avLst/>
          </a:prstGeom>
          <a:noFill/>
        </p:spPr>
        <p:txBody>
          <a:bodyPr wrap="none" rtlCol="0">
            <a:spAutoFit/>
          </a:bodyPr>
          <a:lstStyle/>
          <a:p>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注：</a:t>
            </a:r>
            <a:r>
              <a:rPr kumimoji="1" lang="en-US" altLang="ja-JP" sz="1000" dirty="0">
                <a:solidFill>
                  <a:schemeClr val="accent3">
                    <a:lumMod val="50000"/>
                  </a:schemeClr>
                </a:solidFill>
                <a:latin typeface="Meiryo" panose="020B0604030504040204" pitchFamily="34" charset="-128"/>
                <a:ea typeface="Meiryo" panose="020B0604030504040204" pitchFamily="34" charset="-128"/>
                <a:cs typeface="Meiryo" charset="-128"/>
              </a:rPr>
              <a:t>SaaS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や</a:t>
            </a:r>
            <a:r>
              <a:rPr kumimoji="1" lang="en-US" altLang="ja-JP" sz="1000" dirty="0" err="1">
                <a:solidFill>
                  <a:schemeClr val="accent3">
                    <a:lumMod val="50000"/>
                  </a:schemeClr>
                </a:solidFill>
                <a:latin typeface="Meiryo" panose="020B0604030504040204" pitchFamily="34" charset="-128"/>
                <a:ea typeface="Meiryo" panose="020B0604030504040204" pitchFamily="34" charset="-128"/>
                <a:cs typeface="Meiryo" charset="-128"/>
              </a:rPr>
              <a:t>PaaS</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の</a:t>
            </a:r>
            <a:r>
              <a:rPr kumimoji="1" lang="ja-JP" altLang="en-US" sz="1000">
                <a:solidFill>
                  <a:schemeClr val="accent3">
                    <a:lumMod val="50000"/>
                  </a:schemeClr>
                </a:solidFill>
                <a:latin typeface="Meiryo" panose="020B0604030504040204" pitchFamily="34" charset="-128"/>
                <a:ea typeface="Meiryo" panose="020B0604030504040204" pitchFamily="34" charset="-128"/>
                <a:cs typeface="Meiryo" charset="-128"/>
              </a:rPr>
              <a:t>場合、絶対条件</a:t>
            </a:r>
            <a:r>
              <a:rPr kumimoji="1" lang="ja-JP" altLang="en-US" sz="1000" dirty="0">
                <a:solidFill>
                  <a:schemeClr val="accent3">
                    <a:lumMod val="50000"/>
                  </a:schemeClr>
                </a:solidFill>
                <a:latin typeface="Meiryo" panose="020B0604030504040204" pitchFamily="34" charset="-128"/>
                <a:ea typeface="Meiryo" panose="020B0604030504040204" pitchFamily="34" charset="-128"/>
                <a:cs typeface="Meiryo" charset="-128"/>
              </a:rPr>
              <a:t>ではない。</a:t>
            </a:r>
          </a:p>
        </p:txBody>
      </p:sp>
      <p:cxnSp>
        <p:nvCxnSpPr>
          <p:cNvPr id="5" name="直線矢印コネクタ 4">
            <a:extLst>
              <a:ext uri="{FF2B5EF4-FFF2-40B4-BE49-F238E27FC236}">
                <a16:creationId xmlns:a16="http://schemas.microsoft.com/office/drawing/2014/main" id="{C2AEA436-BC15-3949-9FB9-2F9F75278D95}"/>
              </a:ext>
            </a:extLst>
          </p:cNvPr>
          <p:cNvCxnSpPr>
            <a:stCxn id="7" idx="1"/>
            <a:endCxn id="29703" idx="2"/>
          </p:cNvCxnSpPr>
          <p:nvPr/>
        </p:nvCxnSpPr>
        <p:spPr>
          <a:xfrm flipH="1" flipV="1">
            <a:off x="5976172" y="6185346"/>
            <a:ext cx="219202" cy="350918"/>
          </a:xfrm>
          <a:prstGeom prst="straightConnector1">
            <a:avLst/>
          </a:prstGeom>
          <a:ln w="6350">
            <a:solidFill>
              <a:srgbClr val="00905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96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正方形/長方形 152">
            <a:extLst>
              <a:ext uri="{FF2B5EF4-FFF2-40B4-BE49-F238E27FC236}">
                <a16:creationId xmlns:a16="http://schemas.microsoft.com/office/drawing/2014/main" id="{1EEDCAC3-DCA9-824C-8E85-AE54843C6037}"/>
              </a:ext>
            </a:extLst>
          </p:cNvPr>
          <p:cNvSpPr/>
          <p:nvPr/>
        </p:nvSpPr>
        <p:spPr>
          <a:xfrm>
            <a:off x="1066904" y="1313450"/>
            <a:ext cx="7010191" cy="2034750"/>
          </a:xfrm>
          <a:prstGeom prst="rect">
            <a:avLst/>
          </a:prstGeom>
          <a:solidFill>
            <a:srgbClr val="1F33E8">
              <a:alpha val="1568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正方形/長方形 150">
            <a:extLst>
              <a:ext uri="{FF2B5EF4-FFF2-40B4-BE49-F238E27FC236}">
                <a16:creationId xmlns:a16="http://schemas.microsoft.com/office/drawing/2014/main" id="{E1FA814F-E8A3-5E41-9C6B-4AB7B92C909F}"/>
              </a:ext>
            </a:extLst>
          </p:cNvPr>
          <p:cNvSpPr/>
          <p:nvPr/>
        </p:nvSpPr>
        <p:spPr>
          <a:xfrm>
            <a:off x="3528436" y="1972329"/>
            <a:ext cx="2087128" cy="4125052"/>
          </a:xfrm>
          <a:prstGeom prst="rect">
            <a:avLst/>
          </a:prstGeom>
          <a:solidFill>
            <a:schemeClr val="accent3">
              <a:lumMod val="60000"/>
              <a:lumOff val="40000"/>
              <a:alpha val="1568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755A5735-4C45-344F-B446-1E86A95746F9}"/>
              </a:ext>
            </a:extLst>
          </p:cNvPr>
          <p:cNvSpPr>
            <a:spLocks noGrp="1"/>
          </p:cNvSpPr>
          <p:nvPr>
            <p:ph type="title"/>
          </p:nvPr>
        </p:nvSpPr>
        <p:spPr/>
        <p:txBody>
          <a:bodyPr/>
          <a:lstStyle/>
          <a:p>
            <a:r>
              <a:rPr kumimoji="1" lang="ja-JP" altLang="en-US"/>
              <a:t>ハイブリッド・クラウドとマルチ・クラウド</a:t>
            </a:r>
          </a:p>
        </p:txBody>
      </p:sp>
      <p:pic>
        <p:nvPicPr>
          <p:cNvPr id="3" name="図 2" descr="cloud.png">
            <a:extLst>
              <a:ext uri="{FF2B5EF4-FFF2-40B4-BE49-F238E27FC236}">
                <a16:creationId xmlns:a16="http://schemas.microsoft.com/office/drawing/2014/main" id="{75DD5ECF-AAC1-A24C-BD08-0FC8028FE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1759" y="1813638"/>
            <a:ext cx="1475839" cy="1475839"/>
          </a:xfrm>
          <a:prstGeom prst="rect">
            <a:avLst/>
          </a:prstGeom>
          <a:effectLst>
            <a:outerShdw blurRad="50800" dist="38100" dir="2700000" algn="tl" rotWithShape="0">
              <a:prstClr val="black">
                <a:alpha val="40000"/>
              </a:prstClr>
            </a:outerShdw>
          </a:effectLst>
        </p:spPr>
      </p:pic>
      <p:pic>
        <p:nvPicPr>
          <p:cNvPr id="4" name="図 3" descr="cloud.png">
            <a:extLst>
              <a:ext uri="{FF2B5EF4-FFF2-40B4-BE49-F238E27FC236}">
                <a16:creationId xmlns:a16="http://schemas.microsoft.com/office/drawing/2014/main" id="{77FD8D5A-7D05-3145-B11A-B6227E1D82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080" y="1813638"/>
            <a:ext cx="1475839" cy="1475839"/>
          </a:xfrm>
          <a:prstGeom prst="rect">
            <a:avLst/>
          </a:prstGeom>
          <a:effectLst>
            <a:outerShdw blurRad="50800" dist="38100" dir="2700000" algn="tl" rotWithShape="0">
              <a:prstClr val="black">
                <a:alpha val="40000"/>
              </a:prstClr>
            </a:outerShdw>
          </a:effectLst>
        </p:spPr>
      </p:pic>
      <p:grpSp>
        <p:nvGrpSpPr>
          <p:cNvPr id="5" name="図形グループ 13">
            <a:extLst>
              <a:ext uri="{FF2B5EF4-FFF2-40B4-BE49-F238E27FC236}">
                <a16:creationId xmlns:a16="http://schemas.microsoft.com/office/drawing/2014/main" id="{FEA9A6D0-3E75-1740-A906-11281EEAD814}"/>
              </a:ext>
            </a:extLst>
          </p:cNvPr>
          <p:cNvGrpSpPr/>
          <p:nvPr/>
        </p:nvGrpSpPr>
        <p:grpSpPr>
          <a:xfrm>
            <a:off x="1957538" y="2706943"/>
            <a:ext cx="309971" cy="140029"/>
            <a:chOff x="6769100" y="1390650"/>
            <a:chExt cx="317500" cy="157483"/>
          </a:xfrm>
          <a:effectLst>
            <a:outerShdw blurRad="50800" dist="38100" dir="2700000" algn="tl" rotWithShape="0">
              <a:prstClr val="black">
                <a:alpha val="40000"/>
              </a:prstClr>
            </a:outerShdw>
          </a:effectLst>
        </p:grpSpPr>
        <p:sp>
          <p:nvSpPr>
            <p:cNvPr id="6" name="正方形/長方形 5">
              <a:extLst>
                <a:ext uri="{FF2B5EF4-FFF2-40B4-BE49-F238E27FC236}">
                  <a16:creationId xmlns:a16="http://schemas.microsoft.com/office/drawing/2014/main" id="{DDBBEFFB-BB0A-DA4D-A4E3-7A12FDD8579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円/楕円 6">
              <a:extLst>
                <a:ext uri="{FF2B5EF4-FFF2-40B4-BE49-F238E27FC236}">
                  <a16:creationId xmlns:a16="http://schemas.microsoft.com/office/drawing/2014/main" id="{10622FDD-FE94-6D4F-B8FF-5F6A95DB5F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 name="直線コネクタ 7">
              <a:extLst>
                <a:ext uri="{FF2B5EF4-FFF2-40B4-BE49-F238E27FC236}">
                  <a16:creationId xmlns:a16="http://schemas.microsoft.com/office/drawing/2014/main" id="{34604D1E-5DB0-6A46-989D-E59AC24FA681}"/>
                </a:ext>
              </a:extLst>
            </p:cNvPr>
            <p:cNvCxnSpPr>
              <a:stCxn id="7" idx="6"/>
              <a:endCxn id="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図形グループ 17">
            <a:extLst>
              <a:ext uri="{FF2B5EF4-FFF2-40B4-BE49-F238E27FC236}">
                <a16:creationId xmlns:a16="http://schemas.microsoft.com/office/drawing/2014/main" id="{B3748BA2-63A9-1542-8140-C68163C1F851}"/>
              </a:ext>
            </a:extLst>
          </p:cNvPr>
          <p:cNvGrpSpPr/>
          <p:nvPr/>
        </p:nvGrpSpPr>
        <p:grpSpPr>
          <a:xfrm>
            <a:off x="2318559" y="2706943"/>
            <a:ext cx="309971" cy="140029"/>
            <a:chOff x="6769100" y="1390650"/>
            <a:chExt cx="317500" cy="157483"/>
          </a:xfrm>
          <a:effectLst>
            <a:outerShdw blurRad="50800" dist="38100" dir="2700000" algn="tl" rotWithShape="0">
              <a:prstClr val="black">
                <a:alpha val="40000"/>
              </a:prstClr>
            </a:outerShdw>
          </a:effectLst>
        </p:grpSpPr>
        <p:sp>
          <p:nvSpPr>
            <p:cNvPr id="10" name="正方形/長方形 9">
              <a:extLst>
                <a:ext uri="{FF2B5EF4-FFF2-40B4-BE49-F238E27FC236}">
                  <a16:creationId xmlns:a16="http://schemas.microsoft.com/office/drawing/2014/main" id="{DD4C5478-2171-8546-B4C1-78F9ECE4E85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円/楕円 10">
              <a:extLst>
                <a:ext uri="{FF2B5EF4-FFF2-40B4-BE49-F238E27FC236}">
                  <a16:creationId xmlns:a16="http://schemas.microsoft.com/office/drawing/2014/main" id="{10275307-576F-B94A-BC24-0B8E44DE09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 name="直線コネクタ 11">
              <a:extLst>
                <a:ext uri="{FF2B5EF4-FFF2-40B4-BE49-F238E27FC236}">
                  <a16:creationId xmlns:a16="http://schemas.microsoft.com/office/drawing/2014/main" id="{506FD3FD-7FBC-6E4C-B6A1-891F1252B63B}"/>
                </a:ext>
              </a:extLst>
            </p:cNvPr>
            <p:cNvCxnSpPr>
              <a:stCxn id="11" idx="6"/>
              <a:endCxn id="1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図形グループ 21">
            <a:extLst>
              <a:ext uri="{FF2B5EF4-FFF2-40B4-BE49-F238E27FC236}">
                <a16:creationId xmlns:a16="http://schemas.microsoft.com/office/drawing/2014/main" id="{4B8ED8C2-2B2A-4643-B3A1-F29FA798DFEB}"/>
              </a:ext>
            </a:extLst>
          </p:cNvPr>
          <p:cNvGrpSpPr/>
          <p:nvPr/>
        </p:nvGrpSpPr>
        <p:grpSpPr>
          <a:xfrm>
            <a:off x="2679581" y="2706943"/>
            <a:ext cx="309971" cy="140029"/>
            <a:chOff x="6769100" y="1390650"/>
            <a:chExt cx="317500" cy="157483"/>
          </a:xfrm>
          <a:effectLst>
            <a:outerShdw blurRad="50800" dist="38100" dir="2700000" algn="tl" rotWithShape="0">
              <a:prstClr val="black">
                <a:alpha val="40000"/>
              </a:prstClr>
            </a:outerShdw>
          </a:effectLst>
        </p:grpSpPr>
        <p:sp>
          <p:nvSpPr>
            <p:cNvPr id="14" name="正方形/長方形 13">
              <a:extLst>
                <a:ext uri="{FF2B5EF4-FFF2-40B4-BE49-F238E27FC236}">
                  <a16:creationId xmlns:a16="http://schemas.microsoft.com/office/drawing/2014/main" id="{B9186D04-877E-0941-B462-E7319CB28C1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円/楕円 14">
              <a:extLst>
                <a:ext uri="{FF2B5EF4-FFF2-40B4-BE49-F238E27FC236}">
                  <a16:creationId xmlns:a16="http://schemas.microsoft.com/office/drawing/2014/main" id="{33FB24F9-D867-2A47-8C52-DE098E50936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6" name="直線コネクタ 15">
              <a:extLst>
                <a:ext uri="{FF2B5EF4-FFF2-40B4-BE49-F238E27FC236}">
                  <a16:creationId xmlns:a16="http://schemas.microsoft.com/office/drawing/2014/main" id="{88F0190D-DCE2-744F-A932-C585BD77F8CC}"/>
                </a:ext>
              </a:extLst>
            </p:cNvPr>
            <p:cNvCxnSpPr>
              <a:stCxn id="15" idx="6"/>
              <a:endCxn id="1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 name="図形グループ 25">
            <a:extLst>
              <a:ext uri="{FF2B5EF4-FFF2-40B4-BE49-F238E27FC236}">
                <a16:creationId xmlns:a16="http://schemas.microsoft.com/office/drawing/2014/main" id="{68594930-5255-8948-A658-C6440F32E268}"/>
              </a:ext>
            </a:extLst>
          </p:cNvPr>
          <p:cNvGrpSpPr/>
          <p:nvPr/>
        </p:nvGrpSpPr>
        <p:grpSpPr>
          <a:xfrm>
            <a:off x="1957538" y="2329278"/>
            <a:ext cx="309971" cy="140029"/>
            <a:chOff x="6769100" y="1390650"/>
            <a:chExt cx="317500" cy="157483"/>
          </a:xfrm>
          <a:effectLst>
            <a:outerShdw blurRad="50800" dist="38100" dir="2700000" algn="tl" rotWithShape="0">
              <a:prstClr val="black">
                <a:alpha val="40000"/>
              </a:prstClr>
            </a:outerShdw>
          </a:effectLst>
        </p:grpSpPr>
        <p:sp>
          <p:nvSpPr>
            <p:cNvPr id="18" name="正方形/長方形 17">
              <a:extLst>
                <a:ext uri="{FF2B5EF4-FFF2-40B4-BE49-F238E27FC236}">
                  <a16:creationId xmlns:a16="http://schemas.microsoft.com/office/drawing/2014/main" id="{BED4D519-8AA7-C342-AB8A-41CD19B079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円/楕円 18">
              <a:extLst>
                <a:ext uri="{FF2B5EF4-FFF2-40B4-BE49-F238E27FC236}">
                  <a16:creationId xmlns:a16="http://schemas.microsoft.com/office/drawing/2014/main" id="{D254BFC9-25FA-BD4D-9187-4EA849D25DA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0" name="直線コネクタ 19">
              <a:extLst>
                <a:ext uri="{FF2B5EF4-FFF2-40B4-BE49-F238E27FC236}">
                  <a16:creationId xmlns:a16="http://schemas.microsoft.com/office/drawing/2014/main" id="{D701D106-42D0-7B4E-8B88-8632DD778878}"/>
                </a:ext>
              </a:extLst>
            </p:cNvPr>
            <p:cNvCxnSpPr>
              <a:stCxn id="19" idx="6"/>
              <a:endCxn id="1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 name="図形グループ 29">
            <a:extLst>
              <a:ext uri="{FF2B5EF4-FFF2-40B4-BE49-F238E27FC236}">
                <a16:creationId xmlns:a16="http://schemas.microsoft.com/office/drawing/2014/main" id="{E45A59A6-7A28-9842-8DAF-D15894BCD468}"/>
              </a:ext>
            </a:extLst>
          </p:cNvPr>
          <p:cNvGrpSpPr/>
          <p:nvPr/>
        </p:nvGrpSpPr>
        <p:grpSpPr>
          <a:xfrm>
            <a:off x="2318559" y="2329278"/>
            <a:ext cx="309971" cy="140029"/>
            <a:chOff x="6769100" y="1390650"/>
            <a:chExt cx="317500" cy="157483"/>
          </a:xfrm>
          <a:effectLst>
            <a:outerShdw blurRad="50800" dist="38100" dir="2700000" algn="tl" rotWithShape="0">
              <a:prstClr val="black">
                <a:alpha val="40000"/>
              </a:prstClr>
            </a:outerShdw>
          </a:effectLst>
        </p:grpSpPr>
        <p:sp>
          <p:nvSpPr>
            <p:cNvPr id="22" name="正方形/長方形 21">
              <a:extLst>
                <a:ext uri="{FF2B5EF4-FFF2-40B4-BE49-F238E27FC236}">
                  <a16:creationId xmlns:a16="http://schemas.microsoft.com/office/drawing/2014/main" id="{AB18B4A4-4834-DB49-8B72-8858815EDBB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円/楕円 22">
              <a:extLst>
                <a:ext uri="{FF2B5EF4-FFF2-40B4-BE49-F238E27FC236}">
                  <a16:creationId xmlns:a16="http://schemas.microsoft.com/office/drawing/2014/main" id="{1745F9FA-9A81-5847-A7C3-6B99349592F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4" name="直線コネクタ 23">
              <a:extLst>
                <a:ext uri="{FF2B5EF4-FFF2-40B4-BE49-F238E27FC236}">
                  <a16:creationId xmlns:a16="http://schemas.microsoft.com/office/drawing/2014/main" id="{7BDCFCBD-47EA-EA40-ABA6-92F1CF6F53E2}"/>
                </a:ext>
              </a:extLst>
            </p:cNvPr>
            <p:cNvCxnSpPr>
              <a:stCxn id="23" idx="6"/>
              <a:endCxn id="2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 name="図形グループ 33">
            <a:extLst>
              <a:ext uri="{FF2B5EF4-FFF2-40B4-BE49-F238E27FC236}">
                <a16:creationId xmlns:a16="http://schemas.microsoft.com/office/drawing/2014/main" id="{3C770444-B42D-A943-9520-904C9DB6BE47}"/>
              </a:ext>
            </a:extLst>
          </p:cNvPr>
          <p:cNvGrpSpPr/>
          <p:nvPr/>
        </p:nvGrpSpPr>
        <p:grpSpPr>
          <a:xfrm>
            <a:off x="2679581" y="2329278"/>
            <a:ext cx="309971" cy="140029"/>
            <a:chOff x="6769100" y="1390650"/>
            <a:chExt cx="317500" cy="157483"/>
          </a:xfrm>
          <a:effectLst>
            <a:outerShdw blurRad="50800" dist="38100" dir="2700000" algn="tl" rotWithShape="0">
              <a:prstClr val="black">
                <a:alpha val="40000"/>
              </a:prstClr>
            </a:outerShdw>
          </a:effectLst>
        </p:grpSpPr>
        <p:sp>
          <p:nvSpPr>
            <p:cNvPr id="26" name="正方形/長方形 25">
              <a:extLst>
                <a:ext uri="{FF2B5EF4-FFF2-40B4-BE49-F238E27FC236}">
                  <a16:creationId xmlns:a16="http://schemas.microsoft.com/office/drawing/2014/main" id="{FBC45953-8C58-AA4E-8B65-49BDB8B452F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円/楕円 26">
              <a:extLst>
                <a:ext uri="{FF2B5EF4-FFF2-40B4-BE49-F238E27FC236}">
                  <a16:creationId xmlns:a16="http://schemas.microsoft.com/office/drawing/2014/main" id="{859865BB-E6C1-5247-841A-B173AD0E18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8" name="直線コネクタ 27">
              <a:extLst>
                <a:ext uri="{FF2B5EF4-FFF2-40B4-BE49-F238E27FC236}">
                  <a16:creationId xmlns:a16="http://schemas.microsoft.com/office/drawing/2014/main" id="{656B50E7-5F44-1A4A-BAB9-364D7077B737}"/>
                </a:ext>
              </a:extLst>
            </p:cNvPr>
            <p:cNvCxnSpPr>
              <a:stCxn id="27" idx="6"/>
              <a:endCxn id="2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 name="図形グループ 37">
            <a:extLst>
              <a:ext uri="{FF2B5EF4-FFF2-40B4-BE49-F238E27FC236}">
                <a16:creationId xmlns:a16="http://schemas.microsoft.com/office/drawing/2014/main" id="{76745388-0C84-EA44-8C6A-705E95A7B44A}"/>
              </a:ext>
            </a:extLst>
          </p:cNvPr>
          <p:cNvGrpSpPr/>
          <p:nvPr/>
        </p:nvGrpSpPr>
        <p:grpSpPr>
          <a:xfrm>
            <a:off x="1957538" y="2518948"/>
            <a:ext cx="309971" cy="140029"/>
            <a:chOff x="6769100" y="1390650"/>
            <a:chExt cx="317500" cy="157483"/>
          </a:xfrm>
          <a:effectLst>
            <a:outerShdw blurRad="50800" dist="38100" dir="2700000" algn="tl" rotWithShape="0">
              <a:prstClr val="black">
                <a:alpha val="40000"/>
              </a:prstClr>
            </a:outerShdw>
          </a:effectLst>
        </p:grpSpPr>
        <p:sp>
          <p:nvSpPr>
            <p:cNvPr id="30" name="正方形/長方形 29">
              <a:extLst>
                <a:ext uri="{FF2B5EF4-FFF2-40B4-BE49-F238E27FC236}">
                  <a16:creationId xmlns:a16="http://schemas.microsoft.com/office/drawing/2014/main" id="{899F3979-5994-F548-901D-37D28EA70B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円/楕円 30">
              <a:extLst>
                <a:ext uri="{FF2B5EF4-FFF2-40B4-BE49-F238E27FC236}">
                  <a16:creationId xmlns:a16="http://schemas.microsoft.com/office/drawing/2014/main" id="{82F55D17-F24A-674C-B77A-B8DCC8A531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2" name="直線コネクタ 31">
              <a:extLst>
                <a:ext uri="{FF2B5EF4-FFF2-40B4-BE49-F238E27FC236}">
                  <a16:creationId xmlns:a16="http://schemas.microsoft.com/office/drawing/2014/main" id="{416AC4AE-B5C9-4446-8A47-D24E51324389}"/>
                </a:ext>
              </a:extLst>
            </p:cNvPr>
            <p:cNvCxnSpPr>
              <a:stCxn id="31" idx="6"/>
              <a:endCxn id="3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3" name="図形グループ 41">
            <a:extLst>
              <a:ext uri="{FF2B5EF4-FFF2-40B4-BE49-F238E27FC236}">
                <a16:creationId xmlns:a16="http://schemas.microsoft.com/office/drawing/2014/main" id="{2B5CD266-D64A-B648-B1F0-CB655A2C8D06}"/>
              </a:ext>
            </a:extLst>
          </p:cNvPr>
          <p:cNvGrpSpPr/>
          <p:nvPr/>
        </p:nvGrpSpPr>
        <p:grpSpPr>
          <a:xfrm>
            <a:off x="2318559" y="2518948"/>
            <a:ext cx="309971" cy="140029"/>
            <a:chOff x="6769100" y="1390650"/>
            <a:chExt cx="317500" cy="157483"/>
          </a:xfrm>
          <a:effectLst>
            <a:outerShdw blurRad="50800" dist="38100" dir="2700000" algn="tl" rotWithShape="0">
              <a:prstClr val="black">
                <a:alpha val="40000"/>
              </a:prstClr>
            </a:outerShdw>
          </a:effectLst>
        </p:grpSpPr>
        <p:sp>
          <p:nvSpPr>
            <p:cNvPr id="34" name="正方形/長方形 33">
              <a:extLst>
                <a:ext uri="{FF2B5EF4-FFF2-40B4-BE49-F238E27FC236}">
                  <a16:creationId xmlns:a16="http://schemas.microsoft.com/office/drawing/2014/main" id="{3D31C3EE-8B0F-3748-88C8-B2ED77411B4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円/楕円 34">
              <a:extLst>
                <a:ext uri="{FF2B5EF4-FFF2-40B4-BE49-F238E27FC236}">
                  <a16:creationId xmlns:a16="http://schemas.microsoft.com/office/drawing/2014/main" id="{2721BC66-5036-BA4C-AAEC-2F2D097B034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6" name="直線コネクタ 35">
              <a:extLst>
                <a:ext uri="{FF2B5EF4-FFF2-40B4-BE49-F238E27FC236}">
                  <a16:creationId xmlns:a16="http://schemas.microsoft.com/office/drawing/2014/main" id="{2E2D0EA4-FEA5-6E47-83D2-995ED32E32D6}"/>
                </a:ext>
              </a:extLst>
            </p:cNvPr>
            <p:cNvCxnSpPr>
              <a:stCxn id="35" idx="6"/>
              <a:endCxn id="3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 name="図形グループ 45">
            <a:extLst>
              <a:ext uri="{FF2B5EF4-FFF2-40B4-BE49-F238E27FC236}">
                <a16:creationId xmlns:a16="http://schemas.microsoft.com/office/drawing/2014/main" id="{8986E4B7-70FB-F845-987D-4B195FB9204A}"/>
              </a:ext>
            </a:extLst>
          </p:cNvPr>
          <p:cNvGrpSpPr/>
          <p:nvPr/>
        </p:nvGrpSpPr>
        <p:grpSpPr>
          <a:xfrm>
            <a:off x="2679581" y="2518948"/>
            <a:ext cx="309971" cy="140029"/>
            <a:chOff x="6769100" y="1390650"/>
            <a:chExt cx="317500" cy="157483"/>
          </a:xfrm>
          <a:effectLst>
            <a:outerShdw blurRad="50800" dist="38100" dir="2700000" algn="tl" rotWithShape="0">
              <a:prstClr val="black">
                <a:alpha val="40000"/>
              </a:prstClr>
            </a:outerShdw>
          </a:effectLst>
        </p:grpSpPr>
        <p:sp>
          <p:nvSpPr>
            <p:cNvPr id="38" name="正方形/長方形 37">
              <a:extLst>
                <a:ext uri="{FF2B5EF4-FFF2-40B4-BE49-F238E27FC236}">
                  <a16:creationId xmlns:a16="http://schemas.microsoft.com/office/drawing/2014/main" id="{94F0715A-3F44-8542-AE76-ADCDD5FB559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円/楕円 38">
              <a:extLst>
                <a:ext uri="{FF2B5EF4-FFF2-40B4-BE49-F238E27FC236}">
                  <a16:creationId xmlns:a16="http://schemas.microsoft.com/office/drawing/2014/main" id="{CC7BCD8C-31C7-E742-BE1F-D2E1D90B7D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0" name="直線コネクタ 39">
              <a:extLst>
                <a:ext uri="{FF2B5EF4-FFF2-40B4-BE49-F238E27FC236}">
                  <a16:creationId xmlns:a16="http://schemas.microsoft.com/office/drawing/2014/main" id="{46D58453-FA2D-664C-B42F-6E9AA65D73B0}"/>
                </a:ext>
              </a:extLst>
            </p:cNvPr>
            <p:cNvCxnSpPr>
              <a:stCxn id="39" idx="6"/>
              <a:endCxn id="3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 name="図形グループ 49">
            <a:extLst>
              <a:ext uri="{FF2B5EF4-FFF2-40B4-BE49-F238E27FC236}">
                <a16:creationId xmlns:a16="http://schemas.microsoft.com/office/drawing/2014/main" id="{73E799F0-B7C9-F14A-B662-B63EAD784C07}"/>
              </a:ext>
            </a:extLst>
          </p:cNvPr>
          <p:cNvGrpSpPr/>
          <p:nvPr/>
        </p:nvGrpSpPr>
        <p:grpSpPr>
          <a:xfrm>
            <a:off x="4039859" y="2706943"/>
            <a:ext cx="309971" cy="140029"/>
            <a:chOff x="6769100" y="1390650"/>
            <a:chExt cx="317500" cy="157483"/>
          </a:xfrm>
          <a:effectLst>
            <a:outerShdw blurRad="50800" dist="38100" dir="2700000" algn="tl" rotWithShape="0">
              <a:prstClr val="black">
                <a:alpha val="40000"/>
              </a:prstClr>
            </a:outerShdw>
          </a:effectLst>
        </p:grpSpPr>
        <p:sp>
          <p:nvSpPr>
            <p:cNvPr id="42" name="正方形/長方形 41">
              <a:extLst>
                <a:ext uri="{FF2B5EF4-FFF2-40B4-BE49-F238E27FC236}">
                  <a16:creationId xmlns:a16="http://schemas.microsoft.com/office/drawing/2014/main" id="{E7F5E7A3-7A44-1D4C-9564-5EAA0497C6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楕円 42">
              <a:extLst>
                <a:ext uri="{FF2B5EF4-FFF2-40B4-BE49-F238E27FC236}">
                  <a16:creationId xmlns:a16="http://schemas.microsoft.com/office/drawing/2014/main" id="{013B049B-5F69-C646-98C5-CEEA949C2D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4" name="直線コネクタ 43">
              <a:extLst>
                <a:ext uri="{FF2B5EF4-FFF2-40B4-BE49-F238E27FC236}">
                  <a16:creationId xmlns:a16="http://schemas.microsoft.com/office/drawing/2014/main" id="{9062021D-1613-0B4A-8ECD-2CB647703F39}"/>
                </a:ext>
              </a:extLst>
            </p:cNvPr>
            <p:cNvCxnSpPr>
              <a:stCxn id="43" idx="6"/>
              <a:endCxn id="4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5" name="図形グループ 53">
            <a:extLst>
              <a:ext uri="{FF2B5EF4-FFF2-40B4-BE49-F238E27FC236}">
                <a16:creationId xmlns:a16="http://schemas.microsoft.com/office/drawing/2014/main" id="{AAD85B67-9572-6B40-8AFF-67C2CA632E43}"/>
              </a:ext>
            </a:extLst>
          </p:cNvPr>
          <p:cNvGrpSpPr/>
          <p:nvPr/>
        </p:nvGrpSpPr>
        <p:grpSpPr>
          <a:xfrm>
            <a:off x="4400880" y="2706943"/>
            <a:ext cx="309971" cy="140029"/>
            <a:chOff x="6769100" y="1390650"/>
            <a:chExt cx="317500" cy="157483"/>
          </a:xfrm>
          <a:effectLst>
            <a:outerShdw blurRad="50800" dist="38100" dir="2700000" algn="tl" rotWithShape="0">
              <a:prstClr val="black">
                <a:alpha val="40000"/>
              </a:prstClr>
            </a:outerShdw>
          </a:effectLst>
        </p:grpSpPr>
        <p:sp>
          <p:nvSpPr>
            <p:cNvPr id="46" name="正方形/長方形 45">
              <a:extLst>
                <a:ext uri="{FF2B5EF4-FFF2-40B4-BE49-F238E27FC236}">
                  <a16:creationId xmlns:a16="http://schemas.microsoft.com/office/drawing/2014/main" id="{4F15AEA9-4B27-8141-AE94-324319008F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円/楕円 46">
              <a:extLst>
                <a:ext uri="{FF2B5EF4-FFF2-40B4-BE49-F238E27FC236}">
                  <a16:creationId xmlns:a16="http://schemas.microsoft.com/office/drawing/2014/main" id="{0947D596-0B1B-B54C-8E14-E16E406B1F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8" name="直線コネクタ 47">
              <a:extLst>
                <a:ext uri="{FF2B5EF4-FFF2-40B4-BE49-F238E27FC236}">
                  <a16:creationId xmlns:a16="http://schemas.microsoft.com/office/drawing/2014/main" id="{3CC7B427-0B8C-7340-AB73-922FC2EA4B87}"/>
                </a:ext>
              </a:extLst>
            </p:cNvPr>
            <p:cNvCxnSpPr>
              <a:stCxn id="47" idx="6"/>
              <a:endCxn id="4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57">
            <a:extLst>
              <a:ext uri="{FF2B5EF4-FFF2-40B4-BE49-F238E27FC236}">
                <a16:creationId xmlns:a16="http://schemas.microsoft.com/office/drawing/2014/main" id="{E87CEB19-BEF6-1249-804C-48472E3CC1A7}"/>
              </a:ext>
            </a:extLst>
          </p:cNvPr>
          <p:cNvGrpSpPr/>
          <p:nvPr/>
        </p:nvGrpSpPr>
        <p:grpSpPr>
          <a:xfrm>
            <a:off x="4761902" y="2706943"/>
            <a:ext cx="309971" cy="140029"/>
            <a:chOff x="6769100" y="1390650"/>
            <a:chExt cx="317500" cy="157483"/>
          </a:xfrm>
          <a:effectLst>
            <a:outerShdw blurRad="50800" dist="38100" dir="2700000" algn="tl" rotWithShape="0">
              <a:prstClr val="black">
                <a:alpha val="40000"/>
              </a:prstClr>
            </a:outerShdw>
          </a:effectLst>
        </p:grpSpPr>
        <p:sp>
          <p:nvSpPr>
            <p:cNvPr id="50" name="正方形/長方形 49">
              <a:extLst>
                <a:ext uri="{FF2B5EF4-FFF2-40B4-BE49-F238E27FC236}">
                  <a16:creationId xmlns:a16="http://schemas.microsoft.com/office/drawing/2014/main" id="{C7C1D037-5682-604C-BB6C-B5978A13B8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1" name="円/楕円 50">
              <a:extLst>
                <a:ext uri="{FF2B5EF4-FFF2-40B4-BE49-F238E27FC236}">
                  <a16:creationId xmlns:a16="http://schemas.microsoft.com/office/drawing/2014/main" id="{EB4C8A55-4028-DE40-985D-3BB31ADAFB4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2" name="直線コネクタ 51">
              <a:extLst>
                <a:ext uri="{FF2B5EF4-FFF2-40B4-BE49-F238E27FC236}">
                  <a16:creationId xmlns:a16="http://schemas.microsoft.com/office/drawing/2014/main" id="{A3921026-EA8F-0D4B-96CD-EDFFD2FDA4A8}"/>
                </a:ext>
              </a:extLst>
            </p:cNvPr>
            <p:cNvCxnSpPr>
              <a:stCxn id="51" idx="6"/>
              <a:endCxn id="5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3" name="図形グループ 61">
            <a:extLst>
              <a:ext uri="{FF2B5EF4-FFF2-40B4-BE49-F238E27FC236}">
                <a16:creationId xmlns:a16="http://schemas.microsoft.com/office/drawing/2014/main" id="{A4F7C082-219B-BF48-8B6F-C4477231E46C}"/>
              </a:ext>
            </a:extLst>
          </p:cNvPr>
          <p:cNvGrpSpPr/>
          <p:nvPr/>
        </p:nvGrpSpPr>
        <p:grpSpPr>
          <a:xfrm>
            <a:off x="4039859" y="2329278"/>
            <a:ext cx="309971" cy="140029"/>
            <a:chOff x="6769100" y="1390650"/>
            <a:chExt cx="317500" cy="157483"/>
          </a:xfrm>
          <a:effectLst>
            <a:outerShdw blurRad="50800" dist="38100" dir="2700000" algn="tl" rotWithShape="0">
              <a:prstClr val="black">
                <a:alpha val="40000"/>
              </a:prstClr>
            </a:outerShdw>
          </a:effectLst>
        </p:grpSpPr>
        <p:sp>
          <p:nvSpPr>
            <p:cNvPr id="54" name="正方形/長方形 53">
              <a:extLst>
                <a:ext uri="{FF2B5EF4-FFF2-40B4-BE49-F238E27FC236}">
                  <a16:creationId xmlns:a16="http://schemas.microsoft.com/office/drawing/2014/main" id="{0943CD15-6B05-1549-9020-475177116F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5" name="円/楕円 54">
              <a:extLst>
                <a:ext uri="{FF2B5EF4-FFF2-40B4-BE49-F238E27FC236}">
                  <a16:creationId xmlns:a16="http://schemas.microsoft.com/office/drawing/2014/main" id="{634AFD61-AAE1-2442-9998-2632B6D2114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56" name="直線コネクタ 55">
              <a:extLst>
                <a:ext uri="{FF2B5EF4-FFF2-40B4-BE49-F238E27FC236}">
                  <a16:creationId xmlns:a16="http://schemas.microsoft.com/office/drawing/2014/main" id="{9E4B1413-0D1E-CA4B-B83B-E617A659A401}"/>
                </a:ext>
              </a:extLst>
            </p:cNvPr>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7" name="図形グループ 65">
            <a:extLst>
              <a:ext uri="{FF2B5EF4-FFF2-40B4-BE49-F238E27FC236}">
                <a16:creationId xmlns:a16="http://schemas.microsoft.com/office/drawing/2014/main" id="{DBD71A29-DDA6-4F44-A104-C7BE41E74B60}"/>
              </a:ext>
            </a:extLst>
          </p:cNvPr>
          <p:cNvGrpSpPr/>
          <p:nvPr/>
        </p:nvGrpSpPr>
        <p:grpSpPr>
          <a:xfrm>
            <a:off x="4400880" y="2329278"/>
            <a:ext cx="309971" cy="140029"/>
            <a:chOff x="6769100" y="1390650"/>
            <a:chExt cx="317500" cy="157483"/>
          </a:xfrm>
          <a:effectLst>
            <a:outerShdw blurRad="50800" dist="38100" dir="2700000" algn="tl" rotWithShape="0">
              <a:prstClr val="black">
                <a:alpha val="40000"/>
              </a:prstClr>
            </a:outerShdw>
          </a:effectLst>
        </p:grpSpPr>
        <p:sp>
          <p:nvSpPr>
            <p:cNvPr id="58" name="正方形/長方形 57">
              <a:extLst>
                <a:ext uri="{FF2B5EF4-FFF2-40B4-BE49-F238E27FC236}">
                  <a16:creationId xmlns:a16="http://schemas.microsoft.com/office/drawing/2014/main" id="{BBDC90A0-5797-1548-BF21-61BFB92316C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円/楕円 58">
              <a:extLst>
                <a:ext uri="{FF2B5EF4-FFF2-40B4-BE49-F238E27FC236}">
                  <a16:creationId xmlns:a16="http://schemas.microsoft.com/office/drawing/2014/main" id="{AC02552F-02C2-004B-B606-C75BA08C915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0" name="直線コネクタ 59">
              <a:extLst>
                <a:ext uri="{FF2B5EF4-FFF2-40B4-BE49-F238E27FC236}">
                  <a16:creationId xmlns:a16="http://schemas.microsoft.com/office/drawing/2014/main" id="{9D85C782-1E31-834E-A422-B88BDE0DE19E}"/>
                </a:ext>
              </a:extLst>
            </p:cNvPr>
            <p:cNvCxnSpPr>
              <a:stCxn id="59" idx="6"/>
              <a:endCxn id="5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1" name="図形グループ 69">
            <a:extLst>
              <a:ext uri="{FF2B5EF4-FFF2-40B4-BE49-F238E27FC236}">
                <a16:creationId xmlns:a16="http://schemas.microsoft.com/office/drawing/2014/main" id="{18CAE0C5-C165-1644-A816-D9B86BC295C4}"/>
              </a:ext>
            </a:extLst>
          </p:cNvPr>
          <p:cNvGrpSpPr/>
          <p:nvPr/>
        </p:nvGrpSpPr>
        <p:grpSpPr>
          <a:xfrm>
            <a:off x="4761902" y="2329278"/>
            <a:ext cx="309971" cy="140029"/>
            <a:chOff x="6769100" y="1390650"/>
            <a:chExt cx="317500" cy="157483"/>
          </a:xfrm>
          <a:effectLst>
            <a:outerShdw blurRad="50800" dist="38100" dir="2700000" algn="tl" rotWithShape="0">
              <a:prstClr val="black">
                <a:alpha val="40000"/>
              </a:prstClr>
            </a:outerShdw>
          </a:effectLst>
        </p:grpSpPr>
        <p:sp>
          <p:nvSpPr>
            <p:cNvPr id="62" name="正方形/長方形 61">
              <a:extLst>
                <a:ext uri="{FF2B5EF4-FFF2-40B4-BE49-F238E27FC236}">
                  <a16:creationId xmlns:a16="http://schemas.microsoft.com/office/drawing/2014/main" id="{22C45D87-7A81-6848-896C-474727E6627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円/楕円 62">
              <a:extLst>
                <a:ext uri="{FF2B5EF4-FFF2-40B4-BE49-F238E27FC236}">
                  <a16:creationId xmlns:a16="http://schemas.microsoft.com/office/drawing/2014/main" id="{0FDA07AC-558E-FD49-B011-177F5247BDD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4" name="直線コネクタ 63">
              <a:extLst>
                <a:ext uri="{FF2B5EF4-FFF2-40B4-BE49-F238E27FC236}">
                  <a16:creationId xmlns:a16="http://schemas.microsoft.com/office/drawing/2014/main" id="{55619821-DEC8-4B48-A142-68000D7A6109}"/>
                </a:ext>
              </a:extLst>
            </p:cNvPr>
            <p:cNvCxnSpPr>
              <a:stCxn id="63" idx="6"/>
              <a:endCxn id="6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5" name="図形グループ 73">
            <a:extLst>
              <a:ext uri="{FF2B5EF4-FFF2-40B4-BE49-F238E27FC236}">
                <a16:creationId xmlns:a16="http://schemas.microsoft.com/office/drawing/2014/main" id="{96D60BEE-2E98-8246-81D2-23463F6269E2}"/>
              </a:ext>
            </a:extLst>
          </p:cNvPr>
          <p:cNvGrpSpPr/>
          <p:nvPr/>
        </p:nvGrpSpPr>
        <p:grpSpPr>
          <a:xfrm>
            <a:off x="4039859" y="2518948"/>
            <a:ext cx="309971" cy="140029"/>
            <a:chOff x="6769100" y="1390650"/>
            <a:chExt cx="317500" cy="157483"/>
          </a:xfrm>
          <a:effectLst>
            <a:outerShdw blurRad="50800" dist="38100" dir="2700000" algn="tl" rotWithShape="0">
              <a:prstClr val="black">
                <a:alpha val="40000"/>
              </a:prstClr>
            </a:outerShdw>
          </a:effectLst>
        </p:grpSpPr>
        <p:sp>
          <p:nvSpPr>
            <p:cNvPr id="66" name="正方形/長方形 65">
              <a:extLst>
                <a:ext uri="{FF2B5EF4-FFF2-40B4-BE49-F238E27FC236}">
                  <a16:creationId xmlns:a16="http://schemas.microsoft.com/office/drawing/2014/main" id="{0A46DFA2-2D0F-C04A-8A12-6D4B66478A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7" name="円/楕円 66">
              <a:extLst>
                <a:ext uri="{FF2B5EF4-FFF2-40B4-BE49-F238E27FC236}">
                  <a16:creationId xmlns:a16="http://schemas.microsoft.com/office/drawing/2014/main" id="{01FA8313-26E7-5E49-87C2-65110B2C268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8" name="直線コネクタ 67">
              <a:extLst>
                <a:ext uri="{FF2B5EF4-FFF2-40B4-BE49-F238E27FC236}">
                  <a16:creationId xmlns:a16="http://schemas.microsoft.com/office/drawing/2014/main" id="{C05C6C30-DD4F-5048-92BE-9B321B6A3C2B}"/>
                </a:ext>
              </a:extLst>
            </p:cNvPr>
            <p:cNvCxnSpPr>
              <a:stCxn id="67" idx="6"/>
              <a:endCxn id="6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77">
            <a:extLst>
              <a:ext uri="{FF2B5EF4-FFF2-40B4-BE49-F238E27FC236}">
                <a16:creationId xmlns:a16="http://schemas.microsoft.com/office/drawing/2014/main" id="{81EBB706-39FC-794F-A4CD-0311D8907A34}"/>
              </a:ext>
            </a:extLst>
          </p:cNvPr>
          <p:cNvGrpSpPr/>
          <p:nvPr/>
        </p:nvGrpSpPr>
        <p:grpSpPr>
          <a:xfrm>
            <a:off x="4400880" y="2518948"/>
            <a:ext cx="309971" cy="140029"/>
            <a:chOff x="6769100" y="1390650"/>
            <a:chExt cx="317500" cy="157483"/>
          </a:xfrm>
          <a:effectLst>
            <a:outerShdw blurRad="50800" dist="38100" dir="2700000" algn="tl" rotWithShape="0">
              <a:prstClr val="black">
                <a:alpha val="40000"/>
              </a:prstClr>
            </a:outerShdw>
          </a:effectLst>
        </p:grpSpPr>
        <p:sp>
          <p:nvSpPr>
            <p:cNvPr id="70" name="正方形/長方形 69">
              <a:extLst>
                <a:ext uri="{FF2B5EF4-FFF2-40B4-BE49-F238E27FC236}">
                  <a16:creationId xmlns:a16="http://schemas.microsoft.com/office/drawing/2014/main" id="{DD04C70E-B25E-0B45-8F53-D4C8CD6E413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円/楕円 70">
              <a:extLst>
                <a:ext uri="{FF2B5EF4-FFF2-40B4-BE49-F238E27FC236}">
                  <a16:creationId xmlns:a16="http://schemas.microsoft.com/office/drawing/2014/main" id="{36254362-44C1-7E4B-840D-BD15FE86AA8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2" name="直線コネクタ 71">
              <a:extLst>
                <a:ext uri="{FF2B5EF4-FFF2-40B4-BE49-F238E27FC236}">
                  <a16:creationId xmlns:a16="http://schemas.microsoft.com/office/drawing/2014/main" id="{505D0F09-5816-954C-841E-A5951ACB0F20}"/>
                </a:ext>
              </a:extLst>
            </p:cNvPr>
            <p:cNvCxnSpPr>
              <a:stCxn id="71" idx="6"/>
              <a:endCxn id="7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3" name="図形グループ 81">
            <a:extLst>
              <a:ext uri="{FF2B5EF4-FFF2-40B4-BE49-F238E27FC236}">
                <a16:creationId xmlns:a16="http://schemas.microsoft.com/office/drawing/2014/main" id="{9C0F5ECC-D85B-8148-AF65-9DE773ED794D}"/>
              </a:ext>
            </a:extLst>
          </p:cNvPr>
          <p:cNvGrpSpPr/>
          <p:nvPr/>
        </p:nvGrpSpPr>
        <p:grpSpPr>
          <a:xfrm>
            <a:off x="4761902" y="2518948"/>
            <a:ext cx="309971" cy="140029"/>
            <a:chOff x="6769100" y="1390650"/>
            <a:chExt cx="317500" cy="157483"/>
          </a:xfrm>
          <a:effectLst>
            <a:outerShdw blurRad="50800" dist="38100" dir="2700000" algn="tl" rotWithShape="0">
              <a:prstClr val="black">
                <a:alpha val="40000"/>
              </a:prstClr>
            </a:outerShdw>
          </a:effectLst>
        </p:grpSpPr>
        <p:sp>
          <p:nvSpPr>
            <p:cNvPr id="74" name="正方形/長方形 73">
              <a:extLst>
                <a:ext uri="{FF2B5EF4-FFF2-40B4-BE49-F238E27FC236}">
                  <a16:creationId xmlns:a16="http://schemas.microsoft.com/office/drawing/2014/main" id="{A8A7198F-1F5B-EE44-B1CC-3D8E22B7A2F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a:extLst>
                <a:ext uri="{FF2B5EF4-FFF2-40B4-BE49-F238E27FC236}">
                  <a16:creationId xmlns:a16="http://schemas.microsoft.com/office/drawing/2014/main" id="{251DB72C-5101-DD40-A82D-795208666F9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a:extLst>
                <a:ext uri="{FF2B5EF4-FFF2-40B4-BE49-F238E27FC236}">
                  <a16:creationId xmlns:a16="http://schemas.microsoft.com/office/drawing/2014/main" id="{0EC6E38D-5133-F045-B45F-CF87B46059EC}"/>
                </a:ext>
              </a:extLst>
            </p:cNvPr>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7" name="図 76" descr="cloud.png">
            <a:extLst>
              <a:ext uri="{FF2B5EF4-FFF2-40B4-BE49-F238E27FC236}">
                <a16:creationId xmlns:a16="http://schemas.microsoft.com/office/drawing/2014/main" id="{32F2860C-FB2F-7344-9AC9-A574ABAF69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16402" y="1813638"/>
            <a:ext cx="1475839" cy="1475839"/>
          </a:xfrm>
          <a:prstGeom prst="rect">
            <a:avLst/>
          </a:prstGeom>
          <a:effectLst>
            <a:outerShdw blurRad="50800" dist="38100" dir="2700000" algn="tl" rotWithShape="0">
              <a:prstClr val="black">
                <a:alpha val="40000"/>
              </a:prstClr>
            </a:outerShdw>
          </a:effectLst>
        </p:spPr>
      </p:pic>
      <p:grpSp>
        <p:nvGrpSpPr>
          <p:cNvPr id="78" name="図形グループ 49">
            <a:extLst>
              <a:ext uri="{FF2B5EF4-FFF2-40B4-BE49-F238E27FC236}">
                <a16:creationId xmlns:a16="http://schemas.microsoft.com/office/drawing/2014/main" id="{5FE33313-0BB7-7E49-B80D-E239ED5FC9AF}"/>
              </a:ext>
            </a:extLst>
          </p:cNvPr>
          <p:cNvGrpSpPr/>
          <p:nvPr/>
        </p:nvGrpSpPr>
        <p:grpSpPr>
          <a:xfrm>
            <a:off x="6122181" y="2706943"/>
            <a:ext cx="309971" cy="140029"/>
            <a:chOff x="6769100" y="1390650"/>
            <a:chExt cx="317500" cy="157483"/>
          </a:xfrm>
          <a:effectLst>
            <a:outerShdw blurRad="50800" dist="38100" dir="2700000" algn="tl" rotWithShape="0">
              <a:prstClr val="black">
                <a:alpha val="40000"/>
              </a:prstClr>
            </a:outerShdw>
          </a:effectLst>
        </p:grpSpPr>
        <p:sp>
          <p:nvSpPr>
            <p:cNvPr id="79" name="正方形/長方形 78">
              <a:extLst>
                <a:ext uri="{FF2B5EF4-FFF2-40B4-BE49-F238E27FC236}">
                  <a16:creationId xmlns:a16="http://schemas.microsoft.com/office/drawing/2014/main" id="{9A20832B-4D1C-A840-B668-2237FC832D8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0" name="円/楕円 79">
              <a:extLst>
                <a:ext uri="{FF2B5EF4-FFF2-40B4-BE49-F238E27FC236}">
                  <a16:creationId xmlns:a16="http://schemas.microsoft.com/office/drawing/2014/main" id="{18609EED-67B0-A043-B6B8-9FA106D3940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1" name="直線コネクタ 80">
              <a:extLst>
                <a:ext uri="{FF2B5EF4-FFF2-40B4-BE49-F238E27FC236}">
                  <a16:creationId xmlns:a16="http://schemas.microsoft.com/office/drawing/2014/main" id="{8AB272AD-71B9-A846-B7BD-F2A9ABB87C3B}"/>
                </a:ext>
              </a:extLst>
            </p:cNvPr>
            <p:cNvCxnSpPr>
              <a:stCxn id="80" idx="6"/>
              <a:endCxn id="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2" name="図形グループ 53">
            <a:extLst>
              <a:ext uri="{FF2B5EF4-FFF2-40B4-BE49-F238E27FC236}">
                <a16:creationId xmlns:a16="http://schemas.microsoft.com/office/drawing/2014/main" id="{69C32D40-C73E-2647-B244-7D63007192C2}"/>
              </a:ext>
            </a:extLst>
          </p:cNvPr>
          <p:cNvGrpSpPr/>
          <p:nvPr/>
        </p:nvGrpSpPr>
        <p:grpSpPr>
          <a:xfrm>
            <a:off x="6483202" y="2706943"/>
            <a:ext cx="309971" cy="140029"/>
            <a:chOff x="6769100" y="1390650"/>
            <a:chExt cx="317500" cy="157483"/>
          </a:xfrm>
          <a:effectLst>
            <a:outerShdw blurRad="50800" dist="38100" dir="2700000" algn="tl" rotWithShape="0">
              <a:prstClr val="black">
                <a:alpha val="40000"/>
              </a:prstClr>
            </a:outerShdw>
          </a:effectLst>
        </p:grpSpPr>
        <p:sp>
          <p:nvSpPr>
            <p:cNvPr id="83" name="正方形/長方形 82">
              <a:extLst>
                <a:ext uri="{FF2B5EF4-FFF2-40B4-BE49-F238E27FC236}">
                  <a16:creationId xmlns:a16="http://schemas.microsoft.com/office/drawing/2014/main" id="{1C387D2C-9F52-9140-93DF-9FEB0B0821D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4" name="円/楕円 83">
              <a:extLst>
                <a:ext uri="{FF2B5EF4-FFF2-40B4-BE49-F238E27FC236}">
                  <a16:creationId xmlns:a16="http://schemas.microsoft.com/office/drawing/2014/main" id="{7DA172D8-B85A-C84E-964E-E5E2E5E9F6F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5" name="直線コネクタ 84">
              <a:extLst>
                <a:ext uri="{FF2B5EF4-FFF2-40B4-BE49-F238E27FC236}">
                  <a16:creationId xmlns:a16="http://schemas.microsoft.com/office/drawing/2014/main" id="{63B597F5-EADC-5248-9617-129CBE80736A}"/>
                </a:ext>
              </a:extLst>
            </p:cNvPr>
            <p:cNvCxnSpPr>
              <a:stCxn id="84" idx="6"/>
              <a:endCxn id="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86" name="図形グループ 57">
            <a:extLst>
              <a:ext uri="{FF2B5EF4-FFF2-40B4-BE49-F238E27FC236}">
                <a16:creationId xmlns:a16="http://schemas.microsoft.com/office/drawing/2014/main" id="{4F5658C0-4673-944C-98BE-300DC8D1413F}"/>
              </a:ext>
            </a:extLst>
          </p:cNvPr>
          <p:cNvGrpSpPr/>
          <p:nvPr/>
        </p:nvGrpSpPr>
        <p:grpSpPr>
          <a:xfrm>
            <a:off x="6844224" y="2706943"/>
            <a:ext cx="309971" cy="140029"/>
            <a:chOff x="6769100" y="1390650"/>
            <a:chExt cx="317500" cy="157483"/>
          </a:xfrm>
          <a:effectLst>
            <a:outerShdw blurRad="50800" dist="38100" dir="2700000" algn="tl" rotWithShape="0">
              <a:prstClr val="black">
                <a:alpha val="40000"/>
              </a:prstClr>
            </a:outerShdw>
          </a:effectLst>
        </p:grpSpPr>
        <p:sp>
          <p:nvSpPr>
            <p:cNvPr id="87" name="正方形/長方形 86">
              <a:extLst>
                <a:ext uri="{FF2B5EF4-FFF2-40B4-BE49-F238E27FC236}">
                  <a16:creationId xmlns:a16="http://schemas.microsoft.com/office/drawing/2014/main" id="{24357F43-B1C1-234C-9177-864CE304F9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8" name="円/楕円 87">
              <a:extLst>
                <a:ext uri="{FF2B5EF4-FFF2-40B4-BE49-F238E27FC236}">
                  <a16:creationId xmlns:a16="http://schemas.microsoft.com/office/drawing/2014/main" id="{E20B1D37-29F7-534C-B56A-EF51AB4BC0B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89" name="直線コネクタ 88">
              <a:extLst>
                <a:ext uri="{FF2B5EF4-FFF2-40B4-BE49-F238E27FC236}">
                  <a16:creationId xmlns:a16="http://schemas.microsoft.com/office/drawing/2014/main" id="{64DDDC51-6328-A24E-A0BC-73235B6E0EFC}"/>
                </a:ext>
              </a:extLst>
            </p:cNvPr>
            <p:cNvCxnSpPr>
              <a:stCxn id="88" idx="6"/>
              <a:endCxn id="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0" name="図形グループ 61">
            <a:extLst>
              <a:ext uri="{FF2B5EF4-FFF2-40B4-BE49-F238E27FC236}">
                <a16:creationId xmlns:a16="http://schemas.microsoft.com/office/drawing/2014/main" id="{1714E3DC-681D-8344-AAA6-E7B33F0BAA70}"/>
              </a:ext>
            </a:extLst>
          </p:cNvPr>
          <p:cNvGrpSpPr/>
          <p:nvPr/>
        </p:nvGrpSpPr>
        <p:grpSpPr>
          <a:xfrm>
            <a:off x="6122181" y="2329278"/>
            <a:ext cx="309971" cy="140029"/>
            <a:chOff x="6769100" y="1390650"/>
            <a:chExt cx="317500" cy="157483"/>
          </a:xfrm>
          <a:effectLst>
            <a:outerShdw blurRad="50800" dist="38100" dir="2700000" algn="tl" rotWithShape="0">
              <a:prstClr val="black">
                <a:alpha val="40000"/>
              </a:prstClr>
            </a:outerShdw>
          </a:effectLst>
        </p:grpSpPr>
        <p:sp>
          <p:nvSpPr>
            <p:cNvPr id="91" name="正方形/長方形 90">
              <a:extLst>
                <a:ext uri="{FF2B5EF4-FFF2-40B4-BE49-F238E27FC236}">
                  <a16:creationId xmlns:a16="http://schemas.microsoft.com/office/drawing/2014/main" id="{52CC1CFD-76A4-9842-8D17-7082C6CC9AB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2" name="円/楕円 91">
              <a:extLst>
                <a:ext uri="{FF2B5EF4-FFF2-40B4-BE49-F238E27FC236}">
                  <a16:creationId xmlns:a16="http://schemas.microsoft.com/office/drawing/2014/main" id="{4E0470DD-D959-284E-B009-F21867B231D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3" name="直線コネクタ 92">
              <a:extLst>
                <a:ext uri="{FF2B5EF4-FFF2-40B4-BE49-F238E27FC236}">
                  <a16:creationId xmlns:a16="http://schemas.microsoft.com/office/drawing/2014/main" id="{9217A6F6-7583-1B47-896F-FB5A237BE50C}"/>
                </a:ext>
              </a:extLst>
            </p:cNvPr>
            <p:cNvCxnSpPr>
              <a:stCxn id="92" idx="6"/>
              <a:endCxn id="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4" name="図形グループ 65">
            <a:extLst>
              <a:ext uri="{FF2B5EF4-FFF2-40B4-BE49-F238E27FC236}">
                <a16:creationId xmlns:a16="http://schemas.microsoft.com/office/drawing/2014/main" id="{EA440ACF-78D8-5E49-A9E7-3D9B58C96988}"/>
              </a:ext>
            </a:extLst>
          </p:cNvPr>
          <p:cNvGrpSpPr/>
          <p:nvPr/>
        </p:nvGrpSpPr>
        <p:grpSpPr>
          <a:xfrm>
            <a:off x="6483202" y="2329278"/>
            <a:ext cx="309971" cy="140029"/>
            <a:chOff x="6769100" y="1390650"/>
            <a:chExt cx="317500" cy="157483"/>
          </a:xfrm>
          <a:effectLst>
            <a:outerShdw blurRad="50800" dist="38100" dir="2700000" algn="tl" rotWithShape="0">
              <a:prstClr val="black">
                <a:alpha val="40000"/>
              </a:prstClr>
            </a:outerShdw>
          </a:effectLst>
        </p:grpSpPr>
        <p:sp>
          <p:nvSpPr>
            <p:cNvPr id="95" name="正方形/長方形 94">
              <a:extLst>
                <a:ext uri="{FF2B5EF4-FFF2-40B4-BE49-F238E27FC236}">
                  <a16:creationId xmlns:a16="http://schemas.microsoft.com/office/drawing/2014/main" id="{8C2404D2-7E6D-F248-B783-FFA3833A7F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円/楕円 95">
              <a:extLst>
                <a:ext uri="{FF2B5EF4-FFF2-40B4-BE49-F238E27FC236}">
                  <a16:creationId xmlns:a16="http://schemas.microsoft.com/office/drawing/2014/main" id="{A922230D-FE00-E54C-AB21-4140F40C75C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97" name="直線コネクタ 96">
              <a:extLst>
                <a:ext uri="{FF2B5EF4-FFF2-40B4-BE49-F238E27FC236}">
                  <a16:creationId xmlns:a16="http://schemas.microsoft.com/office/drawing/2014/main" id="{B910B3CA-F34D-234F-A365-68A4EFA7E324}"/>
                </a:ext>
              </a:extLst>
            </p:cNvPr>
            <p:cNvCxnSpPr>
              <a:stCxn id="96" idx="6"/>
              <a:endCxn id="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8" name="図形グループ 69">
            <a:extLst>
              <a:ext uri="{FF2B5EF4-FFF2-40B4-BE49-F238E27FC236}">
                <a16:creationId xmlns:a16="http://schemas.microsoft.com/office/drawing/2014/main" id="{F0A293CF-089C-4447-BF60-4EB0BE25FE77}"/>
              </a:ext>
            </a:extLst>
          </p:cNvPr>
          <p:cNvGrpSpPr/>
          <p:nvPr/>
        </p:nvGrpSpPr>
        <p:grpSpPr>
          <a:xfrm>
            <a:off x="6844224" y="2329278"/>
            <a:ext cx="309971" cy="140029"/>
            <a:chOff x="6769100" y="1390650"/>
            <a:chExt cx="317500" cy="157483"/>
          </a:xfrm>
          <a:effectLst>
            <a:outerShdw blurRad="50800" dist="38100" dir="2700000" algn="tl" rotWithShape="0">
              <a:prstClr val="black">
                <a:alpha val="40000"/>
              </a:prstClr>
            </a:outerShdw>
          </a:effectLst>
        </p:grpSpPr>
        <p:sp>
          <p:nvSpPr>
            <p:cNvPr id="99" name="正方形/長方形 98">
              <a:extLst>
                <a:ext uri="{FF2B5EF4-FFF2-40B4-BE49-F238E27FC236}">
                  <a16:creationId xmlns:a16="http://schemas.microsoft.com/office/drawing/2014/main" id="{2E05B226-AA3B-1040-A3C8-626CCC347C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0" name="円/楕円 99">
              <a:extLst>
                <a:ext uri="{FF2B5EF4-FFF2-40B4-BE49-F238E27FC236}">
                  <a16:creationId xmlns:a16="http://schemas.microsoft.com/office/drawing/2014/main" id="{AA9B91F5-5458-7F49-AFDC-2A3D499B71B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1" name="直線コネクタ 100">
              <a:extLst>
                <a:ext uri="{FF2B5EF4-FFF2-40B4-BE49-F238E27FC236}">
                  <a16:creationId xmlns:a16="http://schemas.microsoft.com/office/drawing/2014/main" id="{EC26F9B0-522A-854A-81ED-32AA2567E91C}"/>
                </a:ext>
              </a:extLst>
            </p:cNvPr>
            <p:cNvCxnSpPr>
              <a:stCxn id="100" idx="6"/>
              <a:endCxn id="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2" name="図形グループ 73">
            <a:extLst>
              <a:ext uri="{FF2B5EF4-FFF2-40B4-BE49-F238E27FC236}">
                <a16:creationId xmlns:a16="http://schemas.microsoft.com/office/drawing/2014/main" id="{0B02855C-2027-4049-BC53-76AC823D6920}"/>
              </a:ext>
            </a:extLst>
          </p:cNvPr>
          <p:cNvGrpSpPr/>
          <p:nvPr/>
        </p:nvGrpSpPr>
        <p:grpSpPr>
          <a:xfrm>
            <a:off x="6122181" y="2518948"/>
            <a:ext cx="309971" cy="140029"/>
            <a:chOff x="6769100" y="1390650"/>
            <a:chExt cx="317500" cy="157483"/>
          </a:xfrm>
          <a:effectLst>
            <a:outerShdw blurRad="50800" dist="38100" dir="2700000" algn="tl" rotWithShape="0">
              <a:prstClr val="black">
                <a:alpha val="40000"/>
              </a:prstClr>
            </a:outerShdw>
          </a:effectLst>
        </p:grpSpPr>
        <p:sp>
          <p:nvSpPr>
            <p:cNvPr id="103" name="正方形/長方形 102">
              <a:extLst>
                <a:ext uri="{FF2B5EF4-FFF2-40B4-BE49-F238E27FC236}">
                  <a16:creationId xmlns:a16="http://schemas.microsoft.com/office/drawing/2014/main" id="{96EF391D-4658-304C-8AB6-CB3BFB350D2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4" name="円/楕円 103">
              <a:extLst>
                <a:ext uri="{FF2B5EF4-FFF2-40B4-BE49-F238E27FC236}">
                  <a16:creationId xmlns:a16="http://schemas.microsoft.com/office/drawing/2014/main" id="{482F561C-031D-1840-8CD6-F2463CBD424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5" name="直線コネクタ 104">
              <a:extLst>
                <a:ext uri="{FF2B5EF4-FFF2-40B4-BE49-F238E27FC236}">
                  <a16:creationId xmlns:a16="http://schemas.microsoft.com/office/drawing/2014/main" id="{D15EF6AB-C66C-6847-9A32-9751FFBCA83C}"/>
                </a:ext>
              </a:extLst>
            </p:cNvPr>
            <p:cNvCxnSpPr>
              <a:stCxn id="104" idx="6"/>
              <a:endCxn id="1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6" name="図形グループ 77">
            <a:extLst>
              <a:ext uri="{FF2B5EF4-FFF2-40B4-BE49-F238E27FC236}">
                <a16:creationId xmlns:a16="http://schemas.microsoft.com/office/drawing/2014/main" id="{B5FB65F0-C0AF-0743-AD9F-87196BBDAA04}"/>
              </a:ext>
            </a:extLst>
          </p:cNvPr>
          <p:cNvGrpSpPr/>
          <p:nvPr/>
        </p:nvGrpSpPr>
        <p:grpSpPr>
          <a:xfrm>
            <a:off x="6483202" y="2518948"/>
            <a:ext cx="309971" cy="140029"/>
            <a:chOff x="6769100" y="1390650"/>
            <a:chExt cx="317500" cy="157483"/>
          </a:xfrm>
          <a:effectLst>
            <a:outerShdw blurRad="50800" dist="38100" dir="2700000" algn="tl" rotWithShape="0">
              <a:prstClr val="black">
                <a:alpha val="40000"/>
              </a:prstClr>
            </a:outerShdw>
          </a:effectLst>
        </p:grpSpPr>
        <p:sp>
          <p:nvSpPr>
            <p:cNvPr id="107" name="正方形/長方形 106">
              <a:extLst>
                <a:ext uri="{FF2B5EF4-FFF2-40B4-BE49-F238E27FC236}">
                  <a16:creationId xmlns:a16="http://schemas.microsoft.com/office/drawing/2014/main" id="{C88EE738-7B73-0747-B656-26B65C0E5AB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8" name="円/楕円 107">
              <a:extLst>
                <a:ext uri="{FF2B5EF4-FFF2-40B4-BE49-F238E27FC236}">
                  <a16:creationId xmlns:a16="http://schemas.microsoft.com/office/drawing/2014/main" id="{26124C68-F206-F54D-BD84-BB253BFB33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09" name="直線コネクタ 108">
              <a:extLst>
                <a:ext uri="{FF2B5EF4-FFF2-40B4-BE49-F238E27FC236}">
                  <a16:creationId xmlns:a16="http://schemas.microsoft.com/office/drawing/2014/main" id="{60282F9D-FB02-4141-8B5D-7C729833BA87}"/>
                </a:ext>
              </a:extLst>
            </p:cNvPr>
            <p:cNvCxnSpPr>
              <a:stCxn id="108" idx="6"/>
              <a:endCxn id="1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0" name="図形グループ 81">
            <a:extLst>
              <a:ext uri="{FF2B5EF4-FFF2-40B4-BE49-F238E27FC236}">
                <a16:creationId xmlns:a16="http://schemas.microsoft.com/office/drawing/2014/main" id="{520338F3-07F2-9F4E-B4F0-0B7B9BFBCF20}"/>
              </a:ext>
            </a:extLst>
          </p:cNvPr>
          <p:cNvGrpSpPr/>
          <p:nvPr/>
        </p:nvGrpSpPr>
        <p:grpSpPr>
          <a:xfrm>
            <a:off x="6844224" y="2518948"/>
            <a:ext cx="309971" cy="140029"/>
            <a:chOff x="6769100" y="1390650"/>
            <a:chExt cx="317500" cy="157483"/>
          </a:xfrm>
          <a:effectLst>
            <a:outerShdw blurRad="50800" dist="38100" dir="2700000" algn="tl" rotWithShape="0">
              <a:prstClr val="black">
                <a:alpha val="40000"/>
              </a:prstClr>
            </a:outerShdw>
          </a:effectLst>
        </p:grpSpPr>
        <p:sp>
          <p:nvSpPr>
            <p:cNvPr id="111" name="正方形/長方形 110">
              <a:extLst>
                <a:ext uri="{FF2B5EF4-FFF2-40B4-BE49-F238E27FC236}">
                  <a16:creationId xmlns:a16="http://schemas.microsoft.com/office/drawing/2014/main" id="{1A19E949-7199-D849-A174-7B914AC9025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2" name="円/楕円 111">
              <a:extLst>
                <a:ext uri="{FF2B5EF4-FFF2-40B4-BE49-F238E27FC236}">
                  <a16:creationId xmlns:a16="http://schemas.microsoft.com/office/drawing/2014/main" id="{4992DE39-E5C5-0F45-877F-85B75CE14AD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3" name="直線コネクタ 112">
              <a:extLst>
                <a:ext uri="{FF2B5EF4-FFF2-40B4-BE49-F238E27FC236}">
                  <a16:creationId xmlns:a16="http://schemas.microsoft.com/office/drawing/2014/main" id="{5E040229-FB1F-E648-B477-A2F81210E282}"/>
                </a:ext>
              </a:extLst>
            </p:cNvPr>
            <p:cNvCxnSpPr>
              <a:stCxn id="112" idx="6"/>
              <a:endCxn id="1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14" name="図 113" descr="cloud.png">
            <a:extLst>
              <a:ext uri="{FF2B5EF4-FFF2-40B4-BE49-F238E27FC236}">
                <a16:creationId xmlns:a16="http://schemas.microsoft.com/office/drawing/2014/main" id="{EAD4FD2F-9BB4-F34B-8EA8-283120A186C5}"/>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3834080" y="4105790"/>
            <a:ext cx="1475839" cy="1475839"/>
          </a:xfrm>
          <a:prstGeom prst="rect">
            <a:avLst/>
          </a:prstGeom>
          <a:effectLst>
            <a:outerShdw blurRad="50800" dist="38100" dir="2700000" algn="tl" rotWithShape="0">
              <a:prstClr val="black">
                <a:alpha val="40000"/>
              </a:prstClr>
            </a:outerShdw>
          </a:effectLst>
        </p:spPr>
      </p:pic>
      <p:grpSp>
        <p:nvGrpSpPr>
          <p:cNvPr id="115" name="図形グループ 49">
            <a:extLst>
              <a:ext uri="{FF2B5EF4-FFF2-40B4-BE49-F238E27FC236}">
                <a16:creationId xmlns:a16="http://schemas.microsoft.com/office/drawing/2014/main" id="{17A8CFF5-F202-8F46-A0EA-BFC8A480F133}"/>
              </a:ext>
            </a:extLst>
          </p:cNvPr>
          <p:cNvGrpSpPr/>
          <p:nvPr/>
        </p:nvGrpSpPr>
        <p:grpSpPr>
          <a:xfrm>
            <a:off x="4039859" y="4999095"/>
            <a:ext cx="309971" cy="140029"/>
            <a:chOff x="6769100" y="1390650"/>
            <a:chExt cx="317500" cy="157483"/>
          </a:xfrm>
          <a:effectLst>
            <a:outerShdw blurRad="50800" dist="38100" dir="2700000" algn="tl" rotWithShape="0">
              <a:prstClr val="black">
                <a:alpha val="40000"/>
              </a:prstClr>
            </a:outerShdw>
          </a:effectLst>
        </p:grpSpPr>
        <p:sp>
          <p:nvSpPr>
            <p:cNvPr id="116" name="正方形/長方形 115">
              <a:extLst>
                <a:ext uri="{FF2B5EF4-FFF2-40B4-BE49-F238E27FC236}">
                  <a16:creationId xmlns:a16="http://schemas.microsoft.com/office/drawing/2014/main" id="{151FB5FA-E003-6E4A-8BBA-5965FC8030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7" name="円/楕円 116">
              <a:extLst>
                <a:ext uri="{FF2B5EF4-FFF2-40B4-BE49-F238E27FC236}">
                  <a16:creationId xmlns:a16="http://schemas.microsoft.com/office/drawing/2014/main" id="{76BB8510-A29B-E84A-871D-D07C66A28EC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8" name="直線コネクタ 117">
              <a:extLst>
                <a:ext uri="{FF2B5EF4-FFF2-40B4-BE49-F238E27FC236}">
                  <a16:creationId xmlns:a16="http://schemas.microsoft.com/office/drawing/2014/main" id="{F5D5A27E-498D-F74B-A9CC-06F1CC35E0A2}"/>
                </a:ext>
              </a:extLst>
            </p:cNvPr>
            <p:cNvCxnSpPr>
              <a:stCxn id="117" idx="6"/>
              <a:endCxn id="11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19" name="図形グループ 53">
            <a:extLst>
              <a:ext uri="{FF2B5EF4-FFF2-40B4-BE49-F238E27FC236}">
                <a16:creationId xmlns:a16="http://schemas.microsoft.com/office/drawing/2014/main" id="{D26903BF-31D1-064D-9F87-64C35E1604F7}"/>
              </a:ext>
            </a:extLst>
          </p:cNvPr>
          <p:cNvGrpSpPr/>
          <p:nvPr/>
        </p:nvGrpSpPr>
        <p:grpSpPr>
          <a:xfrm>
            <a:off x="4400880" y="4999095"/>
            <a:ext cx="309971" cy="140029"/>
            <a:chOff x="6769100" y="1390650"/>
            <a:chExt cx="317500" cy="157483"/>
          </a:xfrm>
          <a:effectLst>
            <a:outerShdw blurRad="50800" dist="38100" dir="2700000" algn="tl" rotWithShape="0">
              <a:prstClr val="black">
                <a:alpha val="40000"/>
              </a:prstClr>
            </a:outerShdw>
          </a:effectLst>
        </p:grpSpPr>
        <p:sp>
          <p:nvSpPr>
            <p:cNvPr id="120" name="正方形/長方形 119">
              <a:extLst>
                <a:ext uri="{FF2B5EF4-FFF2-40B4-BE49-F238E27FC236}">
                  <a16:creationId xmlns:a16="http://schemas.microsoft.com/office/drawing/2014/main" id="{6B3628AC-583C-FE4E-8FE2-1BE55FFA5C4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1" name="円/楕円 120">
              <a:extLst>
                <a:ext uri="{FF2B5EF4-FFF2-40B4-BE49-F238E27FC236}">
                  <a16:creationId xmlns:a16="http://schemas.microsoft.com/office/drawing/2014/main" id="{CCC8FCE0-A9BD-0641-A89A-C4F6FDDCB1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2" name="直線コネクタ 121">
              <a:extLst>
                <a:ext uri="{FF2B5EF4-FFF2-40B4-BE49-F238E27FC236}">
                  <a16:creationId xmlns:a16="http://schemas.microsoft.com/office/drawing/2014/main" id="{056CF3D7-09C8-4F42-8D67-A4D88144C8E6}"/>
                </a:ext>
              </a:extLst>
            </p:cNvPr>
            <p:cNvCxnSpPr>
              <a:stCxn id="121" idx="6"/>
              <a:endCxn id="12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3" name="図形グループ 57">
            <a:extLst>
              <a:ext uri="{FF2B5EF4-FFF2-40B4-BE49-F238E27FC236}">
                <a16:creationId xmlns:a16="http://schemas.microsoft.com/office/drawing/2014/main" id="{F8E4F113-0066-7543-8EAD-6705BEE355B5}"/>
              </a:ext>
            </a:extLst>
          </p:cNvPr>
          <p:cNvGrpSpPr/>
          <p:nvPr/>
        </p:nvGrpSpPr>
        <p:grpSpPr>
          <a:xfrm>
            <a:off x="4761902" y="4999095"/>
            <a:ext cx="309971" cy="140029"/>
            <a:chOff x="6769100" y="1390650"/>
            <a:chExt cx="317500" cy="157483"/>
          </a:xfrm>
          <a:effectLst>
            <a:outerShdw blurRad="50800" dist="38100" dir="2700000" algn="tl" rotWithShape="0">
              <a:prstClr val="black">
                <a:alpha val="40000"/>
              </a:prstClr>
            </a:outerShdw>
          </a:effectLst>
        </p:grpSpPr>
        <p:sp>
          <p:nvSpPr>
            <p:cNvPr id="124" name="正方形/長方形 123">
              <a:extLst>
                <a:ext uri="{FF2B5EF4-FFF2-40B4-BE49-F238E27FC236}">
                  <a16:creationId xmlns:a16="http://schemas.microsoft.com/office/drawing/2014/main" id="{F15E982F-5AB8-4447-9ADD-653C6A2952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5" name="円/楕円 124">
              <a:extLst>
                <a:ext uri="{FF2B5EF4-FFF2-40B4-BE49-F238E27FC236}">
                  <a16:creationId xmlns:a16="http://schemas.microsoft.com/office/drawing/2014/main" id="{037F3BB0-A96E-D247-970D-E8F05134BF7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26" name="直線コネクタ 125">
              <a:extLst>
                <a:ext uri="{FF2B5EF4-FFF2-40B4-BE49-F238E27FC236}">
                  <a16:creationId xmlns:a16="http://schemas.microsoft.com/office/drawing/2014/main" id="{F2ADDF66-53C7-D941-B7DB-37110977D247}"/>
                </a:ext>
              </a:extLst>
            </p:cNvPr>
            <p:cNvCxnSpPr>
              <a:stCxn id="125" idx="6"/>
              <a:endCxn id="12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27" name="図形グループ 61">
            <a:extLst>
              <a:ext uri="{FF2B5EF4-FFF2-40B4-BE49-F238E27FC236}">
                <a16:creationId xmlns:a16="http://schemas.microsoft.com/office/drawing/2014/main" id="{B68BFD4D-3B43-9846-9DB8-0D98D9448F2D}"/>
              </a:ext>
            </a:extLst>
          </p:cNvPr>
          <p:cNvGrpSpPr/>
          <p:nvPr/>
        </p:nvGrpSpPr>
        <p:grpSpPr>
          <a:xfrm>
            <a:off x="4039859" y="4621430"/>
            <a:ext cx="309971" cy="140029"/>
            <a:chOff x="6769100" y="1390650"/>
            <a:chExt cx="317500" cy="157483"/>
          </a:xfrm>
          <a:effectLst>
            <a:outerShdw blurRad="50800" dist="38100" dir="2700000" algn="tl" rotWithShape="0">
              <a:prstClr val="black">
                <a:alpha val="40000"/>
              </a:prstClr>
            </a:outerShdw>
          </a:effectLst>
        </p:grpSpPr>
        <p:sp>
          <p:nvSpPr>
            <p:cNvPr id="128" name="正方形/長方形 127">
              <a:extLst>
                <a:ext uri="{FF2B5EF4-FFF2-40B4-BE49-F238E27FC236}">
                  <a16:creationId xmlns:a16="http://schemas.microsoft.com/office/drawing/2014/main" id="{61AB6D58-C03E-7D4F-9E2B-F6F335C2046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9" name="円/楕円 128">
              <a:extLst>
                <a:ext uri="{FF2B5EF4-FFF2-40B4-BE49-F238E27FC236}">
                  <a16:creationId xmlns:a16="http://schemas.microsoft.com/office/drawing/2014/main" id="{71EDF16B-B897-524F-9B06-30EBAD030B6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0" name="直線コネクタ 129">
              <a:extLst>
                <a:ext uri="{FF2B5EF4-FFF2-40B4-BE49-F238E27FC236}">
                  <a16:creationId xmlns:a16="http://schemas.microsoft.com/office/drawing/2014/main" id="{772E7545-02AF-DA4A-80E6-AA6B35373CE7}"/>
                </a:ext>
              </a:extLst>
            </p:cNvPr>
            <p:cNvCxnSpPr>
              <a:stCxn id="129" idx="6"/>
              <a:endCxn id="12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1" name="図形グループ 65">
            <a:extLst>
              <a:ext uri="{FF2B5EF4-FFF2-40B4-BE49-F238E27FC236}">
                <a16:creationId xmlns:a16="http://schemas.microsoft.com/office/drawing/2014/main" id="{F4ED6D12-4B3E-7245-A1A4-AA7E8446A19C}"/>
              </a:ext>
            </a:extLst>
          </p:cNvPr>
          <p:cNvGrpSpPr/>
          <p:nvPr/>
        </p:nvGrpSpPr>
        <p:grpSpPr>
          <a:xfrm>
            <a:off x="4400880" y="4621430"/>
            <a:ext cx="309971" cy="140029"/>
            <a:chOff x="6769100" y="1390650"/>
            <a:chExt cx="317500" cy="157483"/>
          </a:xfrm>
          <a:effectLst>
            <a:outerShdw blurRad="50800" dist="38100" dir="2700000" algn="tl" rotWithShape="0">
              <a:prstClr val="black">
                <a:alpha val="40000"/>
              </a:prstClr>
            </a:outerShdw>
          </a:effectLst>
        </p:grpSpPr>
        <p:sp>
          <p:nvSpPr>
            <p:cNvPr id="132" name="正方形/長方形 131">
              <a:extLst>
                <a:ext uri="{FF2B5EF4-FFF2-40B4-BE49-F238E27FC236}">
                  <a16:creationId xmlns:a16="http://schemas.microsoft.com/office/drawing/2014/main" id="{75C6EA7F-4391-3349-92F9-D8B82D1A472E}"/>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円/楕円 132">
              <a:extLst>
                <a:ext uri="{FF2B5EF4-FFF2-40B4-BE49-F238E27FC236}">
                  <a16:creationId xmlns:a16="http://schemas.microsoft.com/office/drawing/2014/main" id="{88401B14-C375-CC45-9E60-F6822EFA51D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4" name="直線コネクタ 133">
              <a:extLst>
                <a:ext uri="{FF2B5EF4-FFF2-40B4-BE49-F238E27FC236}">
                  <a16:creationId xmlns:a16="http://schemas.microsoft.com/office/drawing/2014/main" id="{47159601-1A30-D84E-9C34-49F038693D4D}"/>
                </a:ext>
              </a:extLst>
            </p:cNvPr>
            <p:cNvCxnSpPr>
              <a:stCxn id="133" idx="6"/>
              <a:endCxn id="132"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5" name="図形グループ 69">
            <a:extLst>
              <a:ext uri="{FF2B5EF4-FFF2-40B4-BE49-F238E27FC236}">
                <a16:creationId xmlns:a16="http://schemas.microsoft.com/office/drawing/2014/main" id="{2D033AF7-CAF9-1649-8A68-0B533E7CF07F}"/>
              </a:ext>
            </a:extLst>
          </p:cNvPr>
          <p:cNvGrpSpPr/>
          <p:nvPr/>
        </p:nvGrpSpPr>
        <p:grpSpPr>
          <a:xfrm>
            <a:off x="4761902" y="4621430"/>
            <a:ext cx="309971" cy="140029"/>
            <a:chOff x="6769100" y="1390650"/>
            <a:chExt cx="317500" cy="157483"/>
          </a:xfrm>
          <a:effectLst>
            <a:outerShdw blurRad="50800" dist="38100" dir="2700000" algn="tl" rotWithShape="0">
              <a:prstClr val="black">
                <a:alpha val="40000"/>
              </a:prstClr>
            </a:outerShdw>
          </a:effectLst>
        </p:grpSpPr>
        <p:sp>
          <p:nvSpPr>
            <p:cNvPr id="136" name="正方形/長方形 135">
              <a:extLst>
                <a:ext uri="{FF2B5EF4-FFF2-40B4-BE49-F238E27FC236}">
                  <a16:creationId xmlns:a16="http://schemas.microsoft.com/office/drawing/2014/main" id="{549A5E42-40D6-D94A-BF9F-7324A2BCFF01}"/>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7" name="円/楕円 136">
              <a:extLst>
                <a:ext uri="{FF2B5EF4-FFF2-40B4-BE49-F238E27FC236}">
                  <a16:creationId xmlns:a16="http://schemas.microsoft.com/office/drawing/2014/main" id="{7BFE1F02-06C7-3245-BC87-4B7EC1E97EB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38" name="直線コネクタ 137">
              <a:extLst>
                <a:ext uri="{FF2B5EF4-FFF2-40B4-BE49-F238E27FC236}">
                  <a16:creationId xmlns:a16="http://schemas.microsoft.com/office/drawing/2014/main" id="{1A131E90-B88B-1442-B748-A2DE2F93C581}"/>
                </a:ext>
              </a:extLst>
            </p:cNvPr>
            <p:cNvCxnSpPr>
              <a:stCxn id="137" idx="6"/>
              <a:endCxn id="136"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9" name="図形グループ 73">
            <a:extLst>
              <a:ext uri="{FF2B5EF4-FFF2-40B4-BE49-F238E27FC236}">
                <a16:creationId xmlns:a16="http://schemas.microsoft.com/office/drawing/2014/main" id="{74E8AA0A-04FE-A042-9112-CEDDA3DD71FC}"/>
              </a:ext>
            </a:extLst>
          </p:cNvPr>
          <p:cNvGrpSpPr/>
          <p:nvPr/>
        </p:nvGrpSpPr>
        <p:grpSpPr>
          <a:xfrm>
            <a:off x="4039859" y="4811100"/>
            <a:ext cx="309971" cy="140029"/>
            <a:chOff x="6769100" y="1390650"/>
            <a:chExt cx="317500" cy="157483"/>
          </a:xfrm>
          <a:effectLst>
            <a:outerShdw blurRad="50800" dist="38100" dir="2700000" algn="tl" rotWithShape="0">
              <a:prstClr val="black">
                <a:alpha val="40000"/>
              </a:prstClr>
            </a:outerShdw>
          </a:effectLst>
        </p:grpSpPr>
        <p:sp>
          <p:nvSpPr>
            <p:cNvPr id="140" name="正方形/長方形 139">
              <a:extLst>
                <a:ext uri="{FF2B5EF4-FFF2-40B4-BE49-F238E27FC236}">
                  <a16:creationId xmlns:a16="http://schemas.microsoft.com/office/drawing/2014/main" id="{A65ADB2F-7792-1B47-8322-C672F2011F4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1" name="円/楕円 140">
              <a:extLst>
                <a:ext uri="{FF2B5EF4-FFF2-40B4-BE49-F238E27FC236}">
                  <a16:creationId xmlns:a16="http://schemas.microsoft.com/office/drawing/2014/main" id="{B8E598A6-D996-1A4D-BE56-92846961A7B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2" name="直線コネクタ 141">
              <a:extLst>
                <a:ext uri="{FF2B5EF4-FFF2-40B4-BE49-F238E27FC236}">
                  <a16:creationId xmlns:a16="http://schemas.microsoft.com/office/drawing/2014/main" id="{A17BC5B4-9959-A148-8CA3-51CD76BA427F}"/>
                </a:ext>
              </a:extLst>
            </p:cNvPr>
            <p:cNvCxnSpPr>
              <a:stCxn id="141" idx="6"/>
              <a:endCxn id="14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3" name="図形グループ 77">
            <a:extLst>
              <a:ext uri="{FF2B5EF4-FFF2-40B4-BE49-F238E27FC236}">
                <a16:creationId xmlns:a16="http://schemas.microsoft.com/office/drawing/2014/main" id="{BC94B14D-F377-BD4F-9846-7B452C17EF5E}"/>
              </a:ext>
            </a:extLst>
          </p:cNvPr>
          <p:cNvGrpSpPr/>
          <p:nvPr/>
        </p:nvGrpSpPr>
        <p:grpSpPr>
          <a:xfrm>
            <a:off x="4400880" y="4811100"/>
            <a:ext cx="309971" cy="140029"/>
            <a:chOff x="6769100" y="1390650"/>
            <a:chExt cx="317500" cy="157483"/>
          </a:xfrm>
          <a:effectLst>
            <a:outerShdw blurRad="50800" dist="38100" dir="2700000" algn="tl" rotWithShape="0">
              <a:prstClr val="black">
                <a:alpha val="40000"/>
              </a:prstClr>
            </a:outerShdw>
          </a:effectLst>
        </p:grpSpPr>
        <p:sp>
          <p:nvSpPr>
            <p:cNvPr id="144" name="正方形/長方形 143">
              <a:extLst>
                <a:ext uri="{FF2B5EF4-FFF2-40B4-BE49-F238E27FC236}">
                  <a16:creationId xmlns:a16="http://schemas.microsoft.com/office/drawing/2014/main" id="{71FDC3D6-A3CA-1644-9E97-0B9FA13A6A8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5" name="円/楕円 144">
              <a:extLst>
                <a:ext uri="{FF2B5EF4-FFF2-40B4-BE49-F238E27FC236}">
                  <a16:creationId xmlns:a16="http://schemas.microsoft.com/office/drawing/2014/main" id="{69EF0DEF-91CB-494A-BAC3-C3B55F75EA3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46" name="直線コネクタ 145">
              <a:extLst>
                <a:ext uri="{FF2B5EF4-FFF2-40B4-BE49-F238E27FC236}">
                  <a16:creationId xmlns:a16="http://schemas.microsoft.com/office/drawing/2014/main" id="{3E278B54-46AE-554D-802C-C251990A7B38}"/>
                </a:ext>
              </a:extLst>
            </p:cNvPr>
            <p:cNvCxnSpPr>
              <a:stCxn id="145" idx="6"/>
              <a:endCxn id="14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47" name="図形グループ 81">
            <a:extLst>
              <a:ext uri="{FF2B5EF4-FFF2-40B4-BE49-F238E27FC236}">
                <a16:creationId xmlns:a16="http://schemas.microsoft.com/office/drawing/2014/main" id="{F2BED378-B8D3-F748-A1F7-E65A558E0D0F}"/>
              </a:ext>
            </a:extLst>
          </p:cNvPr>
          <p:cNvGrpSpPr/>
          <p:nvPr/>
        </p:nvGrpSpPr>
        <p:grpSpPr>
          <a:xfrm>
            <a:off x="4761902" y="4811100"/>
            <a:ext cx="309971" cy="140029"/>
            <a:chOff x="6769100" y="1390650"/>
            <a:chExt cx="317500" cy="157483"/>
          </a:xfrm>
          <a:effectLst>
            <a:outerShdw blurRad="50800" dist="38100" dir="2700000" algn="tl" rotWithShape="0">
              <a:prstClr val="black">
                <a:alpha val="40000"/>
              </a:prstClr>
            </a:outerShdw>
          </a:effectLst>
        </p:grpSpPr>
        <p:sp>
          <p:nvSpPr>
            <p:cNvPr id="148" name="正方形/長方形 147">
              <a:extLst>
                <a:ext uri="{FF2B5EF4-FFF2-40B4-BE49-F238E27FC236}">
                  <a16:creationId xmlns:a16="http://schemas.microsoft.com/office/drawing/2014/main" id="{5973CE12-0737-1044-B015-359821E2FA9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9" name="円/楕円 148">
              <a:extLst>
                <a:ext uri="{FF2B5EF4-FFF2-40B4-BE49-F238E27FC236}">
                  <a16:creationId xmlns:a16="http://schemas.microsoft.com/office/drawing/2014/main" id="{0CFC37DD-8A2B-004A-8925-DBC0822AC47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50" name="直線コネクタ 149">
              <a:extLst>
                <a:ext uri="{FF2B5EF4-FFF2-40B4-BE49-F238E27FC236}">
                  <a16:creationId xmlns:a16="http://schemas.microsoft.com/office/drawing/2014/main" id="{15625B6F-9273-484E-88FF-127B638E944C}"/>
                </a:ext>
              </a:extLst>
            </p:cNvPr>
            <p:cNvCxnSpPr>
              <a:stCxn id="149" idx="6"/>
              <a:endCxn id="14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52" name="上下矢印 151">
            <a:extLst>
              <a:ext uri="{FF2B5EF4-FFF2-40B4-BE49-F238E27FC236}">
                <a16:creationId xmlns:a16="http://schemas.microsoft.com/office/drawing/2014/main" id="{E3ED4EC8-2A68-674D-9720-6E4F0FC0EBC9}"/>
              </a:ext>
            </a:extLst>
          </p:cNvPr>
          <p:cNvSpPr/>
          <p:nvPr/>
        </p:nvSpPr>
        <p:spPr>
          <a:xfrm>
            <a:off x="4304924" y="3165773"/>
            <a:ext cx="534152" cy="1075732"/>
          </a:xfrm>
          <a:prstGeom prst="up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上下矢印 153">
            <a:extLst>
              <a:ext uri="{FF2B5EF4-FFF2-40B4-BE49-F238E27FC236}">
                <a16:creationId xmlns:a16="http://schemas.microsoft.com/office/drawing/2014/main" id="{469F7FC3-9995-E74C-A40E-04CFB9AD78B8}"/>
              </a:ext>
            </a:extLst>
          </p:cNvPr>
          <p:cNvSpPr/>
          <p:nvPr/>
        </p:nvSpPr>
        <p:spPr>
          <a:xfrm rot="19057366">
            <a:off x="3029384" y="3009500"/>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上下矢印 154">
            <a:extLst>
              <a:ext uri="{FF2B5EF4-FFF2-40B4-BE49-F238E27FC236}">
                <a16:creationId xmlns:a16="http://schemas.microsoft.com/office/drawing/2014/main" id="{AD81195C-5329-4B4A-9814-82804B799342}"/>
              </a:ext>
            </a:extLst>
          </p:cNvPr>
          <p:cNvSpPr/>
          <p:nvPr/>
        </p:nvSpPr>
        <p:spPr>
          <a:xfrm rot="2542634" flipH="1">
            <a:off x="5580463" y="3007589"/>
            <a:ext cx="534152" cy="1423884"/>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テキスト ボックス 155">
            <a:extLst>
              <a:ext uri="{FF2B5EF4-FFF2-40B4-BE49-F238E27FC236}">
                <a16:creationId xmlns:a16="http://schemas.microsoft.com/office/drawing/2014/main" id="{D03AA4BC-A5E8-9D46-ABCB-663801BB8023}"/>
              </a:ext>
            </a:extLst>
          </p:cNvPr>
          <p:cNvSpPr txBox="1"/>
          <p:nvPr/>
        </p:nvSpPr>
        <p:spPr>
          <a:xfrm>
            <a:off x="1248012" y="6125612"/>
            <a:ext cx="6647975" cy="307777"/>
          </a:xfrm>
          <a:prstGeom prst="rect">
            <a:avLst/>
          </a:prstGeom>
          <a:noFill/>
        </p:spPr>
        <p:txBody>
          <a:bodyPr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プライベートとパプリックを組み合わせ、１つの仕組みとして機能させる使い方</a:t>
            </a:r>
          </a:p>
        </p:txBody>
      </p:sp>
      <p:sp>
        <p:nvSpPr>
          <p:cNvPr id="157" name="テキスト ボックス 156">
            <a:extLst>
              <a:ext uri="{FF2B5EF4-FFF2-40B4-BE49-F238E27FC236}">
                <a16:creationId xmlns:a16="http://schemas.microsoft.com/office/drawing/2014/main" id="{EA283BFE-51D7-CD4E-B816-0ED4C89FF2E3}"/>
              </a:ext>
            </a:extLst>
          </p:cNvPr>
          <p:cNvSpPr txBox="1"/>
          <p:nvPr/>
        </p:nvSpPr>
        <p:spPr>
          <a:xfrm>
            <a:off x="3787170" y="5417154"/>
            <a:ext cx="1569660" cy="646331"/>
          </a:xfrm>
          <a:prstGeom prst="rect">
            <a:avLst/>
          </a:prstGeom>
          <a:noFill/>
        </p:spPr>
        <p:txBody>
          <a:bodyPr wrap="none" rtlCol="0">
            <a:spAutoFit/>
          </a:bodyPr>
          <a:lstStyle/>
          <a:p>
            <a:pPr algn="ctr"/>
            <a:r>
              <a:rPr lang="ja-JP" altLang="en-US" b="1">
                <a:solidFill>
                  <a:schemeClr val="accent3">
                    <a:lumMod val="75000"/>
                  </a:schemeClr>
                </a:solidFill>
                <a:latin typeface="Meiryo" panose="020B0604030504040204" pitchFamily="34" charset="-128"/>
                <a:ea typeface="Meiryo" panose="020B0604030504040204" pitchFamily="34" charset="-128"/>
              </a:rPr>
              <a:t>ハイブリッド</a:t>
            </a:r>
            <a:endParaRPr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クラウド</a:t>
            </a:r>
          </a:p>
        </p:txBody>
      </p:sp>
      <p:sp>
        <p:nvSpPr>
          <p:cNvPr id="158" name="テキスト ボックス 157">
            <a:extLst>
              <a:ext uri="{FF2B5EF4-FFF2-40B4-BE49-F238E27FC236}">
                <a16:creationId xmlns:a16="http://schemas.microsoft.com/office/drawing/2014/main" id="{F8856DE0-6C2D-AB4F-A54B-741480F23B38}"/>
              </a:ext>
            </a:extLst>
          </p:cNvPr>
          <p:cNvSpPr txBox="1"/>
          <p:nvPr/>
        </p:nvSpPr>
        <p:spPr>
          <a:xfrm>
            <a:off x="1427549" y="1011952"/>
            <a:ext cx="6288901"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異なるパブリックを組み合わせ、最適な機能やサービスを実現させる使い方</a:t>
            </a:r>
          </a:p>
        </p:txBody>
      </p:sp>
      <p:sp>
        <p:nvSpPr>
          <p:cNvPr id="159" name="テキスト ボックス 158">
            <a:extLst>
              <a:ext uri="{FF2B5EF4-FFF2-40B4-BE49-F238E27FC236}">
                <a16:creationId xmlns:a16="http://schemas.microsoft.com/office/drawing/2014/main" id="{ADAB3F67-D7D0-4140-8DF0-E5373BCD0FAB}"/>
              </a:ext>
            </a:extLst>
          </p:cNvPr>
          <p:cNvSpPr txBox="1"/>
          <p:nvPr/>
        </p:nvSpPr>
        <p:spPr>
          <a:xfrm>
            <a:off x="3556337" y="1402734"/>
            <a:ext cx="2031326" cy="369332"/>
          </a:xfrm>
          <a:prstGeom prst="rect">
            <a:avLst/>
          </a:prstGeom>
          <a:noFill/>
        </p:spPr>
        <p:txBody>
          <a:bodyPr wrap="none" rtlCol="0">
            <a:spAutoFit/>
          </a:bodyPr>
          <a:lstStyle/>
          <a:p>
            <a:pPr algn="ctr"/>
            <a:r>
              <a:rPr kumimoji="1" lang="ja-JP" altLang="en-US" b="1">
                <a:solidFill>
                  <a:srgbClr val="1F33E8"/>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21880044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クラウド利用の</a:t>
            </a:r>
            <a:r>
              <a:rPr lang="ja-JP" altLang="en-US" sz="2800">
                <a:solidFill>
                  <a:srgbClr val="FFFFFF"/>
                </a:solidFill>
                <a:latin typeface="Meiryo" panose="020B0604030504040204" pitchFamily="34" charset="-128"/>
                <a:ea typeface="Meiryo" panose="020B0604030504040204" pitchFamily="34" charset="-128"/>
                <a:cs typeface="Arial"/>
              </a:rPr>
              <a:t>方法と</a:t>
            </a:r>
            <a:endParaRPr lang="en-US" altLang="ja-JP" sz="2800" dirty="0">
              <a:solidFill>
                <a:srgbClr val="FFFFFF"/>
              </a:solidFill>
              <a:latin typeface="Meiryo" panose="020B0604030504040204" pitchFamily="34" charset="-128"/>
              <a:ea typeface="Meiryo" panose="020B0604030504040204" pitchFamily="34" charset="-128"/>
              <a:cs typeface="Arial"/>
            </a:endParaRPr>
          </a:p>
          <a:p>
            <a:pPr algn="ctr"/>
            <a:r>
              <a:rPr lang="ja-JP" altLang="en-US" sz="2800">
                <a:solidFill>
                  <a:srgbClr val="FFFFFF"/>
                </a:solidFill>
                <a:effectLst/>
                <a:latin typeface="Meiryo" panose="020B0604030504040204" pitchFamily="34" charset="-128"/>
                <a:ea typeface="Meiryo" panose="020B0604030504040204" pitchFamily="34" charset="-128"/>
                <a:cs typeface="Arial"/>
              </a:rPr>
              <a:t>知っておくべき限界</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08816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descr="cloud.png">
            <a:extLst>
              <a:ext uri="{FF2B5EF4-FFF2-40B4-BE49-F238E27FC236}">
                <a16:creationId xmlns:a16="http://schemas.microsoft.com/office/drawing/2014/main" id="{279EA3A1-DE9F-B846-990F-22399413D1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729" y="2755501"/>
            <a:ext cx="2498972" cy="2498972"/>
          </a:xfrm>
          <a:prstGeom prst="rect">
            <a:avLst/>
          </a:prstGeom>
          <a:effectLst>
            <a:outerShdw blurRad="50800" dist="38100" dir="2700000" algn="tl" rotWithShape="0">
              <a:prstClr val="black">
                <a:alpha val="40000"/>
              </a:prstClr>
            </a:outerShdw>
          </a:effectLst>
        </p:spPr>
      </p:pic>
      <p:sp>
        <p:nvSpPr>
          <p:cNvPr id="1035" name="三角形 1034">
            <a:extLst>
              <a:ext uri="{FF2B5EF4-FFF2-40B4-BE49-F238E27FC236}">
                <a16:creationId xmlns:a16="http://schemas.microsoft.com/office/drawing/2014/main" id="{6BB6B47A-E49F-DE4A-AB2A-849D6EDA1434}"/>
              </a:ext>
            </a:extLst>
          </p:cNvPr>
          <p:cNvSpPr/>
          <p:nvPr/>
        </p:nvSpPr>
        <p:spPr>
          <a:xfrm>
            <a:off x="205426" y="4150687"/>
            <a:ext cx="4366574" cy="914155"/>
          </a:xfrm>
          <a:prstGeom prst="triangle">
            <a:avLst/>
          </a:prstGeom>
          <a:gradFill flip="none" rotWithShape="1">
            <a:gsLst>
              <a:gs pos="0">
                <a:srgbClr val="1F33E8"/>
              </a:gs>
              <a:gs pos="50000">
                <a:schemeClr val="tx2">
                  <a:lumMod val="60000"/>
                  <a:lumOff val="40000"/>
                </a:schemeClr>
              </a:gs>
              <a:gs pos="100000">
                <a:srgbClr val="33ACBD">
                  <a:tint val="23500"/>
                  <a:satMod val="160000"/>
                </a:srgbClr>
              </a:gs>
            </a:gsLst>
            <a:lin ang="540000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448DAAE-F78E-8E4C-B03E-DA76F7D8BF9D}"/>
              </a:ext>
            </a:extLst>
          </p:cNvPr>
          <p:cNvSpPr>
            <a:spLocks noGrp="1"/>
          </p:cNvSpPr>
          <p:nvPr>
            <p:ph type="title"/>
          </p:nvPr>
        </p:nvSpPr>
        <p:spPr/>
        <p:txBody>
          <a:bodyPr/>
          <a:lstStyle/>
          <a:p>
            <a:r>
              <a:rPr kumimoji="1" lang="ja-JP" altLang="en-US"/>
              <a:t>クラウドの不得意を理解する</a:t>
            </a:r>
          </a:p>
        </p:txBody>
      </p:sp>
      <p:sp>
        <p:nvSpPr>
          <p:cNvPr id="3" name="スライド番号プレースホルダー 2">
            <a:extLst>
              <a:ext uri="{FF2B5EF4-FFF2-40B4-BE49-F238E27FC236}">
                <a16:creationId xmlns:a16="http://schemas.microsoft.com/office/drawing/2014/main" id="{5EB0E593-39AD-9341-8B36-3EED36B48B6E}"/>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66</a:t>
            </a:fld>
            <a:endParaRPr kumimoji="1" lang="ja-JP" altLang="en-US"/>
          </a:p>
        </p:txBody>
      </p:sp>
      <p:pic>
        <p:nvPicPr>
          <p:cNvPr id="1026" name="Picture 2" descr="世界地図のイラスト">
            <a:extLst>
              <a:ext uri="{FF2B5EF4-FFF2-40B4-BE49-F238E27FC236}">
                <a16:creationId xmlns:a16="http://schemas.microsoft.com/office/drawing/2014/main" id="{8DF01CB0-7D40-2441-8BEE-45FD8429DA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26" y="934269"/>
            <a:ext cx="4422127" cy="2494079"/>
          </a:xfrm>
          <a:prstGeom prst="rect">
            <a:avLst/>
          </a:prstGeom>
          <a:noFill/>
          <a:extLst>
            <a:ext uri="{909E8E84-426E-40DD-AFC4-6F175D3DCCD1}">
              <a14:hiddenFill xmlns:a14="http://schemas.microsoft.com/office/drawing/2010/main">
                <a:solidFill>
                  <a:srgbClr val="FFFFFF"/>
                </a:solidFill>
              </a14:hiddenFill>
            </a:ext>
          </a:extLst>
        </p:spPr>
      </p:pic>
      <p:pic>
        <p:nvPicPr>
          <p:cNvPr id="43" name="図 42">
            <a:extLst>
              <a:ext uri="{FF2B5EF4-FFF2-40B4-BE49-F238E27FC236}">
                <a16:creationId xmlns:a16="http://schemas.microsoft.com/office/drawing/2014/main" id="{C528A44E-F92A-7343-943D-11D88737F8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9800" y="1813473"/>
            <a:ext cx="941045" cy="877524"/>
          </a:xfrm>
          <a:prstGeom prst="rect">
            <a:avLst/>
          </a:prstGeom>
          <a:effectLst>
            <a:outerShdw blurRad="50800" dist="38100" dir="2700000" algn="tl" rotWithShape="0">
              <a:prstClr val="black">
                <a:alpha val="40000"/>
              </a:prstClr>
            </a:outerShdw>
          </a:effectLst>
        </p:spPr>
      </p:pic>
      <p:sp>
        <p:nvSpPr>
          <p:cNvPr id="14" name="円/楕円 13">
            <a:extLst>
              <a:ext uri="{FF2B5EF4-FFF2-40B4-BE49-F238E27FC236}">
                <a16:creationId xmlns:a16="http://schemas.microsoft.com/office/drawing/2014/main" id="{77386350-B4CB-A648-87A5-DEB5C8B270D6}"/>
              </a:ext>
            </a:extLst>
          </p:cNvPr>
          <p:cNvSpPr/>
          <p:nvPr/>
        </p:nvSpPr>
        <p:spPr>
          <a:xfrm>
            <a:off x="1978349" y="269099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円/楕円 43">
            <a:extLst>
              <a:ext uri="{FF2B5EF4-FFF2-40B4-BE49-F238E27FC236}">
                <a16:creationId xmlns:a16="http://schemas.microsoft.com/office/drawing/2014/main" id="{7E2FD57D-713C-4348-AED2-2F961D5094BB}"/>
              </a:ext>
            </a:extLst>
          </p:cNvPr>
          <p:cNvSpPr/>
          <p:nvPr/>
        </p:nvSpPr>
        <p:spPr>
          <a:xfrm>
            <a:off x="401851" y="1613184"/>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円/楕円 44">
            <a:extLst>
              <a:ext uri="{FF2B5EF4-FFF2-40B4-BE49-F238E27FC236}">
                <a16:creationId xmlns:a16="http://schemas.microsoft.com/office/drawing/2014/main" id="{E463F8DE-C9BF-554E-8FA9-4324ECCB009E}"/>
              </a:ext>
            </a:extLst>
          </p:cNvPr>
          <p:cNvSpPr/>
          <p:nvPr/>
        </p:nvSpPr>
        <p:spPr>
          <a:xfrm>
            <a:off x="3338678" y="1850717"/>
            <a:ext cx="182444" cy="182444"/>
          </a:xfrm>
          <a:prstGeom prst="ellipse">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a:extLst>
              <a:ext uri="{FF2B5EF4-FFF2-40B4-BE49-F238E27FC236}">
                <a16:creationId xmlns:a16="http://schemas.microsoft.com/office/drawing/2014/main" id="{A8576F3E-21EC-EA47-B855-320262372E8F}"/>
              </a:ext>
            </a:extLst>
          </p:cNvPr>
          <p:cNvSpPr/>
          <p:nvPr/>
        </p:nvSpPr>
        <p:spPr>
          <a:xfrm>
            <a:off x="2127534" y="1941939"/>
            <a:ext cx="182444" cy="182444"/>
          </a:xfrm>
          <a:prstGeom prst="ellips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 name="曲線コネクタ 22">
            <a:extLst>
              <a:ext uri="{FF2B5EF4-FFF2-40B4-BE49-F238E27FC236}">
                <a16:creationId xmlns:a16="http://schemas.microsoft.com/office/drawing/2014/main" id="{D57C7CF5-A11D-DF43-B723-7259AB592FEB}"/>
              </a:ext>
            </a:extLst>
          </p:cNvPr>
          <p:cNvCxnSpPr>
            <a:cxnSpLocks/>
            <a:stCxn id="46" idx="2"/>
            <a:endCxn id="14" idx="0"/>
          </p:cNvCxnSpPr>
          <p:nvPr/>
        </p:nvCxnSpPr>
        <p:spPr>
          <a:xfrm rot="10800000" flipV="1">
            <a:off x="2069572" y="2033161"/>
            <a:ext cx="57963" cy="657836"/>
          </a:xfrm>
          <a:prstGeom prst="curvedConnector2">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7" name="曲線コネクタ 46">
            <a:extLst>
              <a:ext uri="{FF2B5EF4-FFF2-40B4-BE49-F238E27FC236}">
                <a16:creationId xmlns:a16="http://schemas.microsoft.com/office/drawing/2014/main" id="{0A0ABF6F-5814-FE4A-AAB3-6A24BFAA0ACB}"/>
              </a:ext>
            </a:extLst>
          </p:cNvPr>
          <p:cNvCxnSpPr>
            <a:cxnSpLocks/>
            <a:stCxn id="46" idx="7"/>
            <a:endCxn id="45" idx="0"/>
          </p:cNvCxnSpPr>
          <p:nvPr/>
        </p:nvCxnSpPr>
        <p:spPr>
          <a:xfrm rot="5400000" flipH="1" flipV="1">
            <a:off x="2797610" y="1336367"/>
            <a:ext cx="117940" cy="1146640"/>
          </a:xfrm>
          <a:prstGeom prst="curvedConnector3">
            <a:avLst>
              <a:gd name="adj1" fmla="val 293827"/>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曲線コネクタ 49">
            <a:extLst>
              <a:ext uri="{FF2B5EF4-FFF2-40B4-BE49-F238E27FC236}">
                <a16:creationId xmlns:a16="http://schemas.microsoft.com/office/drawing/2014/main" id="{4290F63B-3E5E-9840-AD94-81E40FE65238}"/>
              </a:ext>
            </a:extLst>
          </p:cNvPr>
          <p:cNvCxnSpPr>
            <a:cxnSpLocks/>
            <a:stCxn id="46" idx="1"/>
            <a:endCxn id="44" idx="0"/>
          </p:cNvCxnSpPr>
          <p:nvPr/>
        </p:nvCxnSpPr>
        <p:spPr>
          <a:xfrm rot="16200000" flipV="1">
            <a:off x="1145927" y="960331"/>
            <a:ext cx="355473" cy="1661179"/>
          </a:xfrm>
          <a:prstGeom prst="curvedConnector3">
            <a:avLst>
              <a:gd name="adj1" fmla="val 164309"/>
            </a:avLst>
          </a:prstGeom>
          <a:ln>
            <a:tailEnd type="triangle"/>
          </a:ln>
        </p:spPr>
        <p:style>
          <a:lnRef idx="2">
            <a:schemeClr val="accent2"/>
          </a:lnRef>
          <a:fillRef idx="0">
            <a:schemeClr val="accent2"/>
          </a:fillRef>
          <a:effectRef idx="1">
            <a:schemeClr val="accent2"/>
          </a:effectRef>
          <a:fontRef idx="minor">
            <a:schemeClr val="tx1"/>
          </a:fontRef>
        </p:style>
      </p:cxnSp>
      <p:sp>
        <p:nvSpPr>
          <p:cNvPr id="56" name="テキスト ボックス 55">
            <a:extLst>
              <a:ext uri="{FF2B5EF4-FFF2-40B4-BE49-F238E27FC236}">
                <a16:creationId xmlns:a16="http://schemas.microsoft.com/office/drawing/2014/main" id="{5F07DC27-BE4B-E44A-8598-6EAAE2B77736}"/>
              </a:ext>
            </a:extLst>
          </p:cNvPr>
          <p:cNvSpPr txBox="1"/>
          <p:nvPr/>
        </p:nvSpPr>
        <p:spPr>
          <a:xfrm>
            <a:off x="4634093" y="1648326"/>
            <a:ext cx="4366574" cy="1938992"/>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遅延時間</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短い遅延時間が求められる業務は、ネットワークの地理的距離の遠くなると不利なので、同一場所で完結させた方がいい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証券市場</a:t>
            </a:r>
            <a:r>
              <a:rPr lang="ja-JP" altLang="en-US" sz="1200">
                <a:latin typeface="Meiryo" panose="020B0604030504040204" pitchFamily="34" charset="-128"/>
                <a:ea typeface="Meiryo" panose="020B0604030504040204" pitchFamily="34" charset="-128"/>
              </a:rPr>
              <a:t>においてデータ基に</a:t>
            </a:r>
            <a:r>
              <a:rPr lang="en-US" altLang="ja-JP" sz="1200" dirty="0">
                <a:latin typeface="Meiryo" panose="020B0604030504040204" pitchFamily="34" charset="-128"/>
                <a:ea typeface="Meiryo" panose="020B0604030504040204" pitchFamily="34" charset="-128"/>
              </a:rPr>
              <a:t>1</a:t>
            </a:r>
            <a:r>
              <a:rPr lang="ja-JP" altLang="en-US" sz="1200">
                <a:latin typeface="Meiryo" panose="020B0604030504040204" pitchFamily="34" charset="-128"/>
                <a:ea typeface="Meiryo" panose="020B0604030504040204" pitchFamily="34" charset="-128"/>
              </a:rPr>
              <a:t>秒で数千回の売買注文を行うような</a:t>
            </a:r>
            <a:r>
              <a:rPr kumimoji="1" lang="ja-JP" altLang="en-US" sz="1200">
                <a:latin typeface="Meiryo" panose="020B0604030504040204" pitchFamily="34" charset="-128"/>
                <a:ea typeface="Meiryo" panose="020B0604030504040204" pitchFamily="34" charset="-128"/>
              </a:rPr>
              <a:t>高頻度取引（</a:t>
            </a:r>
            <a:r>
              <a:rPr lang="en-US" altLang="ja-JP" sz="1200" dirty="0">
                <a:latin typeface="Meiryo" panose="020B0604030504040204" pitchFamily="34" charset="-128"/>
                <a:ea typeface="Meiryo" panose="020B0604030504040204" pitchFamily="34" charset="-128"/>
              </a:rPr>
              <a:t>HFT:</a:t>
            </a:r>
            <a:r>
              <a:rPr lang="en" altLang="ja-JP" sz="1200" dirty="0">
                <a:latin typeface="Meiryo" panose="020B0604030504040204" pitchFamily="34" charset="-128"/>
                <a:ea typeface="Meiryo" panose="020B0604030504040204" pitchFamily="34" charset="-128"/>
              </a:rPr>
              <a:t>High Frequency Trading</a:t>
            </a:r>
            <a:r>
              <a:rPr kumimoji="1" lang="ja-JP" altLang="en-US" sz="1200">
                <a:latin typeface="Meiryo" panose="020B0604030504040204" pitchFamily="34" charset="-128"/>
                <a:ea typeface="Meiryo" panose="020B0604030504040204" pitchFamily="34" charset="-128"/>
              </a:rPr>
              <a:t>）</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工場の製造現場で、直ちに良／不良を見分けて、不良品を排除する品質管理工程の自動化</a:t>
            </a:r>
            <a:endParaRPr kumimoji="1"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200">
                <a:latin typeface="Meiryo" panose="020B0604030504040204" pitchFamily="34" charset="-128"/>
                <a:ea typeface="Meiryo" panose="020B0604030504040204" pitchFamily="34" charset="-128"/>
              </a:rPr>
              <a:t>自動車の自動運転における事故の回避判断と回避行動の連動　など</a:t>
            </a:r>
          </a:p>
        </p:txBody>
      </p:sp>
      <p:pic>
        <p:nvPicPr>
          <p:cNvPr id="1028" name="Picture 4" descr="デジタルデータの背景素材（青）">
            <a:extLst>
              <a:ext uri="{FF2B5EF4-FFF2-40B4-BE49-F238E27FC236}">
                <a16:creationId xmlns:a16="http://schemas.microsoft.com/office/drawing/2014/main" id="{191AE5DF-DEB0-AA41-9C43-EFD273AF067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5612"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 descr="デジタルデータの背景素材（青）">
            <a:extLst>
              <a:ext uri="{FF2B5EF4-FFF2-40B4-BE49-F238E27FC236}">
                <a16:creationId xmlns:a16="http://schemas.microsoft.com/office/drawing/2014/main" id="{3614C6FB-355E-6A4D-BB93-0F12907163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46211" y="5060950"/>
            <a:ext cx="2625789" cy="1475215"/>
          </a:xfrm>
          <a:prstGeom prst="rect">
            <a:avLst/>
          </a:prstGeom>
          <a:noFill/>
          <a:extLst>
            <a:ext uri="{909E8E84-426E-40DD-AFC4-6F175D3DCCD1}">
              <a14:hiddenFill xmlns:a14="http://schemas.microsoft.com/office/drawing/2010/main">
                <a:solidFill>
                  <a:srgbClr val="FFFFFF"/>
                </a:solidFill>
              </a14:hiddenFill>
            </a:ext>
          </a:extLst>
        </p:spPr>
      </p:pic>
      <p:sp>
        <p:nvSpPr>
          <p:cNvPr id="1036" name="上矢印 1035">
            <a:extLst>
              <a:ext uri="{FF2B5EF4-FFF2-40B4-BE49-F238E27FC236}">
                <a16:creationId xmlns:a16="http://schemas.microsoft.com/office/drawing/2014/main" id="{1C494127-9D3D-FE4B-8885-C9E315A12FD6}"/>
              </a:ext>
            </a:extLst>
          </p:cNvPr>
          <p:cNvSpPr/>
          <p:nvPr/>
        </p:nvSpPr>
        <p:spPr>
          <a:xfrm>
            <a:off x="1905314" y="4342760"/>
            <a:ext cx="1022350" cy="62631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テキスト ボックス 78">
            <a:extLst>
              <a:ext uri="{FF2B5EF4-FFF2-40B4-BE49-F238E27FC236}">
                <a16:creationId xmlns:a16="http://schemas.microsoft.com/office/drawing/2014/main" id="{7379723A-F5A3-2145-9281-BAF49959A650}"/>
              </a:ext>
            </a:extLst>
          </p:cNvPr>
          <p:cNvSpPr txBox="1"/>
          <p:nvPr/>
        </p:nvSpPr>
        <p:spPr>
          <a:xfrm>
            <a:off x="4634093" y="4180791"/>
            <a:ext cx="4384909" cy="1877437"/>
          </a:xfrm>
          <a:prstGeom prst="rect">
            <a:avLst/>
          </a:prstGeom>
          <a:noFill/>
        </p:spPr>
        <p:txBody>
          <a:bodyPr wrap="square" rtlCol="0">
            <a:spAutoFit/>
          </a:bodyPr>
          <a:lstStyle/>
          <a:p>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b="1">
                <a:solidFill>
                  <a:srgbClr val="C00000"/>
                </a:solidFill>
                <a:latin typeface="Meiryo" panose="020B0604030504040204" pitchFamily="34" charset="-128"/>
                <a:ea typeface="Meiryo" panose="020B0604030504040204" pitchFamily="34" charset="-128"/>
              </a:rPr>
              <a:t>大量データ</a:t>
            </a:r>
            <a:r>
              <a:rPr kumimoji="1" lang="en-US" altLang="ja-JP" sz="1600" dirty="0">
                <a:solidFill>
                  <a:srgbClr val="C00000"/>
                </a:solidFill>
                <a:latin typeface="Meiryo" panose="020B0604030504040204" pitchFamily="34" charset="-128"/>
                <a:ea typeface="Meiryo" panose="020B0604030504040204" pitchFamily="34" charset="-128"/>
              </a:rPr>
              <a:t>】</a:t>
            </a:r>
            <a:r>
              <a:rPr kumimoji="1" lang="ja-JP" altLang="en-US" sz="1600">
                <a:latin typeface="Meiryo" panose="020B0604030504040204" pitchFamily="34" charset="-128"/>
                <a:ea typeface="Meiryo" panose="020B0604030504040204" pitchFamily="34" charset="-128"/>
              </a:rPr>
              <a:t>現場で大量のデータが発生し、それを保管、処理しなければならない場合は、それらを全てクラウドに送り出すと、回線料金が莫大になるため、同じ場所で保管、処理させた方がいい</a:t>
            </a:r>
            <a:endParaRPr kumimoji="1" lang="en-US" altLang="ja-JP" sz="16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大量のセンサーからデータを取得し、それを利用して業務を行う</a:t>
            </a:r>
            <a:endParaRPr lang="en-US" altLang="ja-JP" sz="1200" dirty="0">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200">
                <a:latin typeface="Meiryo" panose="020B0604030504040204" pitchFamily="34" charset="-128"/>
                <a:ea typeface="Meiryo" panose="020B0604030504040204" pitchFamily="34" charset="-128"/>
              </a:rPr>
              <a:t>工場の機械の動作履歴を検査や改善のために使う業務</a:t>
            </a:r>
            <a:r>
              <a:rPr kumimoji="1" lang="ja-JP" altLang="en-US" sz="1200">
                <a:latin typeface="Meiryo" panose="020B0604030504040204" pitchFamily="34" charset="-128"/>
                <a:ea typeface="Meiryo" panose="020B0604030504040204" pitchFamily="34" charset="-128"/>
              </a:rPr>
              <a:t>など</a:t>
            </a:r>
          </a:p>
        </p:txBody>
      </p:sp>
    </p:spTree>
    <p:extLst>
      <p:ext uri="{BB962C8B-B14F-4D97-AF65-F5344CB8AC3E}">
        <p14:creationId xmlns:p14="http://schemas.microsoft.com/office/powerpoint/2010/main" val="11138020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6998B-C74E-644D-AD39-A8115FF36738}"/>
              </a:ext>
            </a:extLst>
          </p:cNvPr>
          <p:cNvSpPr>
            <a:spLocks noGrp="1"/>
          </p:cNvSpPr>
          <p:nvPr>
            <p:ph type="title"/>
          </p:nvPr>
        </p:nvSpPr>
        <p:spPr/>
        <p:txBody>
          <a:bodyPr/>
          <a:lstStyle/>
          <a:p>
            <a:r>
              <a:rPr kumimoji="1" lang="ja-JP" altLang="en-US"/>
              <a:t>オンプレとパブリック・クラウドの関係の推移</a:t>
            </a:r>
          </a:p>
        </p:txBody>
      </p:sp>
      <p:sp>
        <p:nvSpPr>
          <p:cNvPr id="3" name="スライド番号プレースホルダー 2">
            <a:extLst>
              <a:ext uri="{FF2B5EF4-FFF2-40B4-BE49-F238E27FC236}">
                <a16:creationId xmlns:a16="http://schemas.microsoft.com/office/drawing/2014/main" id="{F723D999-4135-BC4B-88FD-7C29FCD93C5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67</a:t>
            </a:fld>
            <a:endParaRPr kumimoji="1" lang="ja-JP" altLang="en-US"/>
          </a:p>
        </p:txBody>
      </p:sp>
      <p:sp>
        <p:nvSpPr>
          <p:cNvPr id="4" name="正方形/長方形 3">
            <a:extLst>
              <a:ext uri="{FF2B5EF4-FFF2-40B4-BE49-F238E27FC236}">
                <a16:creationId xmlns:a16="http://schemas.microsoft.com/office/drawing/2014/main" id="{5F262C85-A60C-FC49-943D-D04CB16BBEEA}"/>
              </a:ext>
            </a:extLst>
          </p:cNvPr>
          <p:cNvSpPr/>
          <p:nvPr/>
        </p:nvSpPr>
        <p:spPr>
          <a:xfrm>
            <a:off x="659123" y="901390"/>
            <a:ext cx="7898780" cy="303313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6EC0B7E-4376-5C4B-9A98-4DA31979608E}"/>
              </a:ext>
            </a:extLst>
          </p:cNvPr>
          <p:cNvSpPr/>
          <p:nvPr/>
        </p:nvSpPr>
        <p:spPr>
          <a:xfrm>
            <a:off x="666557" y="3934522"/>
            <a:ext cx="7898780" cy="1362385"/>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03C594FF-AE7F-284F-ABF9-C3AEA1BB6E74}"/>
              </a:ext>
            </a:extLst>
          </p:cNvPr>
          <p:cNvSpPr/>
          <p:nvPr/>
        </p:nvSpPr>
        <p:spPr>
          <a:xfrm>
            <a:off x="2578449" y="981306"/>
            <a:ext cx="1919326" cy="5441795"/>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391B38A5-70EF-F74D-8541-D1056795907D}"/>
              </a:ext>
            </a:extLst>
          </p:cNvPr>
          <p:cNvSpPr/>
          <p:nvPr/>
        </p:nvSpPr>
        <p:spPr>
          <a:xfrm>
            <a:off x="4572000" y="981306"/>
            <a:ext cx="1919326" cy="5441795"/>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07D88ED3-F8BE-414F-A667-9CECE193110D}"/>
              </a:ext>
            </a:extLst>
          </p:cNvPr>
          <p:cNvSpPr/>
          <p:nvPr/>
        </p:nvSpPr>
        <p:spPr>
          <a:xfrm>
            <a:off x="6565551" y="981306"/>
            <a:ext cx="1919326" cy="5441795"/>
          </a:xfrm>
          <a:prstGeom prst="rect">
            <a:avLst/>
          </a:prstGeom>
          <a:noFill/>
          <a:ln w="28575">
            <a:solidFill>
              <a:schemeClr val="accent6">
                <a:lumMod val="75000"/>
              </a:schemeClr>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B2DE9F8-AB1E-564D-862D-3D9144268E58}"/>
              </a:ext>
            </a:extLst>
          </p:cNvPr>
          <p:cNvSpPr/>
          <p:nvPr/>
        </p:nvSpPr>
        <p:spPr>
          <a:xfrm>
            <a:off x="2679468" y="1080139"/>
            <a:ext cx="1717288" cy="49251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S</a:t>
            </a: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2" name="正方形/長方形 11">
            <a:extLst>
              <a:ext uri="{FF2B5EF4-FFF2-40B4-BE49-F238E27FC236}">
                <a16:creationId xmlns:a16="http://schemas.microsoft.com/office/drawing/2014/main" id="{1B4B70A6-0528-7E43-A2F3-4F98F7129C8D}"/>
              </a:ext>
            </a:extLst>
          </p:cNvPr>
          <p:cNvSpPr/>
          <p:nvPr/>
        </p:nvSpPr>
        <p:spPr>
          <a:xfrm>
            <a:off x="4670077" y="1080139"/>
            <a:ext cx="1717288" cy="49251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rgbClr val="FFFFFF"/>
                </a:solidFill>
                <a:latin typeface="Hiragino Kaku Gothic Std W8" panose="020B0800000000000000" pitchFamily="34" charset="-128"/>
                <a:ea typeface="Hiragino Kaku Gothic Std W8" panose="020B0800000000000000" pitchFamily="34" charset="-128"/>
              </a:rPr>
              <a:t>SaaS</a:t>
            </a:r>
            <a:endParaRPr lang="ja-JP" altLang="en-US" sz="24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14" name="正方形/長方形 13">
            <a:extLst>
              <a:ext uri="{FF2B5EF4-FFF2-40B4-BE49-F238E27FC236}">
                <a16:creationId xmlns:a16="http://schemas.microsoft.com/office/drawing/2014/main" id="{39CCFA1C-F241-734E-93EC-DB178E7BFCE1}"/>
              </a:ext>
            </a:extLst>
          </p:cNvPr>
          <p:cNvSpPr/>
          <p:nvPr/>
        </p:nvSpPr>
        <p:spPr>
          <a:xfrm>
            <a:off x="4670077" y="3293326"/>
            <a:ext cx="1717288" cy="49251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IaaS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5" name="正方形/長方形 14">
            <a:extLst>
              <a:ext uri="{FF2B5EF4-FFF2-40B4-BE49-F238E27FC236}">
                <a16:creationId xmlns:a16="http://schemas.microsoft.com/office/drawing/2014/main" id="{5B4E876D-ED64-B840-A48D-48353A7BE4B3}"/>
              </a:ext>
            </a:extLst>
          </p:cNvPr>
          <p:cNvSpPr/>
          <p:nvPr/>
        </p:nvSpPr>
        <p:spPr>
          <a:xfrm>
            <a:off x="6654994" y="1080139"/>
            <a:ext cx="1717288" cy="49251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rgbClr val="FFFFFF"/>
                </a:solidFill>
                <a:latin typeface="Hiragino Kaku Gothic Std W8" panose="020B0800000000000000" pitchFamily="34" charset="-128"/>
                <a:ea typeface="Hiragino Kaku Gothic Std W8" panose="020B0800000000000000" pitchFamily="34" charset="-128"/>
              </a:rPr>
              <a:t>SaaS</a:t>
            </a:r>
            <a:endParaRPr lang="ja-JP" altLang="en-US" sz="24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16" name="正方形/長方形 15">
            <a:extLst>
              <a:ext uri="{FF2B5EF4-FFF2-40B4-BE49-F238E27FC236}">
                <a16:creationId xmlns:a16="http://schemas.microsoft.com/office/drawing/2014/main" id="{36AA0287-EDFD-DB4B-9970-0092C3F0DB76}"/>
              </a:ext>
            </a:extLst>
          </p:cNvPr>
          <p:cNvSpPr/>
          <p:nvPr/>
        </p:nvSpPr>
        <p:spPr>
          <a:xfrm>
            <a:off x="6654994" y="2738551"/>
            <a:ext cx="1717288" cy="49251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PaaS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7" name="正方形/長方形 16">
            <a:extLst>
              <a:ext uri="{FF2B5EF4-FFF2-40B4-BE49-F238E27FC236}">
                <a16:creationId xmlns:a16="http://schemas.microsoft.com/office/drawing/2014/main" id="{69B45139-D07C-4D4E-9A91-16884028E3BF}"/>
              </a:ext>
            </a:extLst>
          </p:cNvPr>
          <p:cNvSpPr/>
          <p:nvPr/>
        </p:nvSpPr>
        <p:spPr>
          <a:xfrm>
            <a:off x="6654994" y="3293326"/>
            <a:ext cx="1717288" cy="492514"/>
          </a:xfrm>
          <a:prstGeom prst="rect">
            <a:avLst/>
          </a:prstGeom>
          <a:solidFill>
            <a:schemeClr val="tx2">
              <a:lumMod val="60000"/>
              <a:lumOff val="40000"/>
            </a:schemeClr>
          </a:solidFill>
          <a:ln w="28575">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2400"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rPr>
              <a:t>IaaS</a:t>
            </a:r>
            <a:endParaRPr lang="ja-JP" altLang="en-US" sz="2400" dirty="0">
              <a:solidFill>
                <a:schemeClr val="accent5">
                  <a:lumMod val="40000"/>
                  <a:lumOff val="60000"/>
                </a:schemeClr>
              </a:solidFill>
              <a:latin typeface="Hiragino Kaku Gothic Std W8" panose="020B0800000000000000" pitchFamily="34" charset="-128"/>
              <a:ea typeface="Hiragino Kaku Gothic Std W8" panose="020B0800000000000000" pitchFamily="34" charset="-128"/>
            </a:endParaRPr>
          </a:p>
        </p:txBody>
      </p:sp>
      <p:sp>
        <p:nvSpPr>
          <p:cNvPr id="18" name="正方形/長方形 17">
            <a:extLst>
              <a:ext uri="{FF2B5EF4-FFF2-40B4-BE49-F238E27FC236}">
                <a16:creationId xmlns:a16="http://schemas.microsoft.com/office/drawing/2014/main" id="{D1D7414E-8C55-174D-A2A9-0D29B5443C5E}"/>
              </a:ext>
            </a:extLst>
          </p:cNvPr>
          <p:cNvSpPr/>
          <p:nvPr/>
        </p:nvSpPr>
        <p:spPr>
          <a:xfrm>
            <a:off x="2679468" y="4080417"/>
            <a:ext cx="1717288" cy="58729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Hiragino Kaku Gothic Std W8" panose="020B0800000000000000" pitchFamily="34" charset="-128"/>
                <a:ea typeface="Hiragino Kaku Gothic Std W8" panose="020B0800000000000000" pitchFamily="34" charset="-128"/>
                <a:cs typeface="ＭＳ Ｐゴシック"/>
              </a:rPr>
              <a:t>個別業務システム</a:t>
            </a:r>
            <a:endParaRPr kumimoji="1" lang="ja-JP" altLang="en-US" sz="12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19" name="正方形/長方形 18">
            <a:extLst>
              <a:ext uri="{FF2B5EF4-FFF2-40B4-BE49-F238E27FC236}">
                <a16:creationId xmlns:a16="http://schemas.microsoft.com/office/drawing/2014/main" id="{060517A0-2352-C945-BB22-265A09435B77}"/>
              </a:ext>
            </a:extLst>
          </p:cNvPr>
          <p:cNvSpPr/>
          <p:nvPr/>
        </p:nvSpPr>
        <p:spPr>
          <a:xfrm>
            <a:off x="5048502" y="4080417"/>
            <a:ext cx="960438" cy="58729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a:solidFill>
                  <a:srgbClr val="FFFFFF"/>
                </a:solidFill>
                <a:latin typeface="Hiragino Kaku Gothic Std W8" panose="020B0800000000000000" pitchFamily="34" charset="-128"/>
                <a:ea typeface="Hiragino Kaku Gothic Std W8" panose="020B0800000000000000" pitchFamily="34" charset="-128"/>
              </a:rPr>
              <a:t>個別業務</a:t>
            </a:r>
            <a:endParaRPr lang="en-US" altLang="ja-JP" sz="1200" dirty="0">
              <a:solidFill>
                <a:srgbClr val="FFFFFF"/>
              </a:solidFill>
              <a:latin typeface="Hiragino Kaku Gothic Std W8" panose="020B0800000000000000" pitchFamily="34" charset="-128"/>
              <a:ea typeface="Hiragino Kaku Gothic Std W8" panose="020B0800000000000000" pitchFamily="34" charset="-128"/>
            </a:endParaRPr>
          </a:p>
          <a:p>
            <a:pPr algn="ctr"/>
            <a:r>
              <a:rPr lang="ja-JP" altLang="en-US" sz="1200">
                <a:solidFill>
                  <a:srgbClr val="FFFFFF"/>
                </a:solidFill>
                <a:latin typeface="Hiragino Kaku Gothic Std W8" panose="020B0800000000000000" pitchFamily="34" charset="-128"/>
                <a:ea typeface="Hiragino Kaku Gothic Std W8" panose="020B0800000000000000" pitchFamily="34" charset="-128"/>
              </a:rPr>
              <a:t>システム</a:t>
            </a:r>
            <a:endParaRPr lang="ja-JP" altLang="en-US" sz="1200" dirty="0">
              <a:solidFill>
                <a:srgbClr val="FFFFFF"/>
              </a:solidFill>
              <a:latin typeface="Hiragino Kaku Gothic Std W8" panose="020B0800000000000000" pitchFamily="34" charset="-128"/>
              <a:ea typeface="Hiragino Kaku Gothic Std W8" panose="020B0800000000000000" pitchFamily="34" charset="-128"/>
            </a:endParaRPr>
          </a:p>
        </p:txBody>
      </p:sp>
      <p:sp>
        <p:nvSpPr>
          <p:cNvPr id="20" name="正方形/長方形 19">
            <a:extLst>
              <a:ext uri="{FF2B5EF4-FFF2-40B4-BE49-F238E27FC236}">
                <a16:creationId xmlns:a16="http://schemas.microsoft.com/office/drawing/2014/main" id="{572BDB4F-DC37-2E49-9D10-F997F76B39C2}"/>
              </a:ext>
            </a:extLst>
          </p:cNvPr>
          <p:cNvSpPr/>
          <p:nvPr/>
        </p:nvSpPr>
        <p:spPr>
          <a:xfrm>
            <a:off x="7044995" y="4059045"/>
            <a:ext cx="960438" cy="58729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Hiragino Kaku Gothic Std W8" panose="020B0800000000000000" pitchFamily="34" charset="-128"/>
                <a:ea typeface="Hiragino Kaku Gothic Std W8" panose="020B0800000000000000" pitchFamily="34" charset="-128"/>
                <a:cs typeface="ＭＳ Ｐゴシック"/>
              </a:rPr>
              <a:t>クラウド</a:t>
            </a:r>
            <a:endParaRPr kumimoji="1" lang="en-US" altLang="ja-JP" sz="1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a:p>
            <a:pPr algn="ctr"/>
            <a:r>
              <a:rPr lang="ja-JP" altLang="en-US" sz="800">
                <a:solidFill>
                  <a:srgbClr val="FFFFFF"/>
                </a:solidFill>
                <a:latin typeface="Hiragino Kaku Gothic ProN W3" panose="020B0300000000000000" pitchFamily="34" charset="-128"/>
                <a:ea typeface="Hiragino Kaku Gothic ProN W3" panose="020B0300000000000000" pitchFamily="34" charset="-128"/>
                <a:cs typeface="ＭＳ Ｐゴシック"/>
              </a:rPr>
              <a:t>アプライアンス</a:t>
            </a:r>
            <a:endParaRPr kumimoji="1" lang="ja-JP" altLang="en-US" sz="800" dirty="0">
              <a:solidFill>
                <a:srgbClr val="FFFFFF"/>
              </a:solidFill>
              <a:latin typeface="Hiragino Kaku Gothic ProN W3" panose="020B0300000000000000" pitchFamily="34" charset="-128"/>
              <a:ea typeface="Hiragino Kaku Gothic ProN W3" panose="020B0300000000000000" pitchFamily="34" charset="-128"/>
              <a:cs typeface="ＭＳ Ｐゴシック"/>
            </a:endParaRPr>
          </a:p>
        </p:txBody>
      </p:sp>
      <p:sp>
        <p:nvSpPr>
          <p:cNvPr id="22" name="テキスト ボックス 21">
            <a:extLst>
              <a:ext uri="{FF2B5EF4-FFF2-40B4-BE49-F238E27FC236}">
                <a16:creationId xmlns:a16="http://schemas.microsoft.com/office/drawing/2014/main" id="{08C986BA-6912-AC42-B1C7-2CF4CC5F11A0}"/>
              </a:ext>
            </a:extLst>
          </p:cNvPr>
          <p:cNvSpPr txBox="1"/>
          <p:nvPr/>
        </p:nvSpPr>
        <p:spPr>
          <a:xfrm>
            <a:off x="2605312" y="5721918"/>
            <a:ext cx="1877437"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物理と仮想</a:t>
            </a:r>
            <a:r>
              <a:rPr lang="ja-JP" altLang="en-US" sz="1200">
                <a:solidFill>
                  <a:schemeClr val="accent6">
                    <a:lumMod val="75000"/>
                  </a:schemeClr>
                </a:solidFill>
                <a:latin typeface="Meiryo" panose="020B0604030504040204" pitchFamily="34" charset="-128"/>
                <a:ea typeface="Meiryo" panose="020B0604030504040204" pitchFamily="34" charset="-128"/>
              </a:rPr>
              <a:t>の混在環境</a:t>
            </a:r>
            <a:endParaRPr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コモディティはクラウド</a:t>
            </a:r>
          </a:p>
        </p:txBody>
      </p:sp>
      <p:sp>
        <p:nvSpPr>
          <p:cNvPr id="23" name="テキスト ボックス 22">
            <a:extLst>
              <a:ext uri="{FF2B5EF4-FFF2-40B4-BE49-F238E27FC236}">
                <a16:creationId xmlns:a16="http://schemas.microsoft.com/office/drawing/2014/main" id="{5EBB24AD-1FE6-234A-829F-79FFC6D42D57}"/>
              </a:ext>
            </a:extLst>
          </p:cNvPr>
          <p:cNvSpPr txBox="1"/>
          <p:nvPr/>
        </p:nvSpPr>
        <p:spPr>
          <a:xfrm>
            <a:off x="4883062" y="5716706"/>
            <a:ext cx="1291316" cy="461665"/>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主に仮想環境</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一部</a:t>
            </a:r>
            <a:r>
              <a:rPr lang="en-US" altLang="ja-JP" sz="1200" dirty="0">
                <a:solidFill>
                  <a:schemeClr val="accent6">
                    <a:lumMod val="75000"/>
                  </a:schemeClr>
                </a:solidFill>
                <a:latin typeface="Meiryo" panose="020B0604030504040204" pitchFamily="34" charset="-128"/>
                <a:ea typeface="Meiryo" panose="020B0604030504040204" pitchFamily="34" charset="-128"/>
              </a:rPr>
              <a:t>IaaS</a:t>
            </a:r>
            <a:r>
              <a:rPr lang="ja-JP" altLang="en-US" sz="1200">
                <a:solidFill>
                  <a:schemeClr val="accent6">
                    <a:lumMod val="75000"/>
                  </a:schemeClr>
                </a:solidFill>
                <a:latin typeface="Meiryo" panose="020B0604030504040204" pitchFamily="34" charset="-128"/>
                <a:ea typeface="Meiryo" panose="020B0604030504040204" pitchFamily="34" charset="-128"/>
              </a:rPr>
              <a:t>に移管</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7D8D4A23-7484-D24E-96E1-2D97E9A140F4}"/>
              </a:ext>
            </a:extLst>
          </p:cNvPr>
          <p:cNvSpPr txBox="1"/>
          <p:nvPr/>
        </p:nvSpPr>
        <p:spPr>
          <a:xfrm>
            <a:off x="6630228" y="5514537"/>
            <a:ext cx="1789977" cy="830997"/>
          </a:xfrm>
          <a:prstGeom prst="rect">
            <a:avLst/>
          </a:prstGeom>
          <a:noFill/>
        </p:spPr>
        <p:txBody>
          <a:bodyPr wrap="none" rtlCol="0">
            <a:spAutoFit/>
          </a:bodyPr>
          <a:lstStyle/>
          <a:p>
            <a:pPr algn="ctr"/>
            <a:r>
              <a:rPr lang="ja-JP" altLang="en-US" sz="1200">
                <a:solidFill>
                  <a:schemeClr val="accent6">
                    <a:lumMod val="75000"/>
                  </a:schemeClr>
                </a:solidFill>
                <a:latin typeface="Meiryo" panose="020B0604030504040204" pitchFamily="34" charset="-128"/>
                <a:ea typeface="Meiryo" panose="020B0604030504040204" pitchFamily="34" charset="-128"/>
              </a:rPr>
              <a:t>基本は</a:t>
            </a:r>
            <a:r>
              <a:rPr kumimoji="1" lang="ja-JP" altLang="en-US" sz="1200">
                <a:solidFill>
                  <a:schemeClr val="accent6">
                    <a:lumMod val="75000"/>
                  </a:schemeClr>
                </a:solidFill>
                <a:latin typeface="Meiryo" panose="020B0604030504040204" pitchFamily="34" charset="-128"/>
                <a:ea typeface="Meiryo" panose="020B0604030504040204" pitchFamily="34" charset="-128"/>
              </a:rPr>
              <a:t>クラウド</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低遅延が求められる</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ja-JP" altLang="en-US" sz="1200">
                <a:solidFill>
                  <a:schemeClr val="accent6">
                    <a:lumMod val="75000"/>
                  </a:schemeClr>
                </a:solidFill>
                <a:latin typeface="Meiryo" panose="020B0604030504040204" pitchFamily="34" charset="-128"/>
                <a:ea typeface="Meiryo" panose="020B0604030504040204" pitchFamily="34" charset="-128"/>
              </a:rPr>
              <a:t>システム</a:t>
            </a:r>
            <a:r>
              <a:rPr kumimoji="1" lang="ja-JP" altLang="en-US" sz="1200">
                <a:solidFill>
                  <a:schemeClr val="accent6">
                    <a:lumMod val="75000"/>
                  </a:schemeClr>
                </a:solidFill>
                <a:latin typeface="Meiryo" panose="020B0604030504040204" pitchFamily="34" charset="-128"/>
                <a:ea typeface="Meiryo" panose="020B0604030504040204" pitchFamily="34" charset="-128"/>
              </a:rPr>
              <a:t>はオンプレ</a:t>
            </a:r>
            <a:endParaRPr kumimoji="1" lang="en-US" altLang="ja-JP" sz="1200" dirty="0">
              <a:solidFill>
                <a:schemeClr val="accent6">
                  <a:lumMod val="75000"/>
                </a:schemeClr>
              </a:solidFill>
              <a:latin typeface="Meiryo" panose="020B0604030504040204" pitchFamily="34" charset="-128"/>
              <a:ea typeface="Meiryo" panose="020B0604030504040204" pitchFamily="34" charset="-128"/>
            </a:endParaRPr>
          </a:p>
          <a:p>
            <a:pPr algn="ctr"/>
            <a:r>
              <a:rPr lang="en-US" altLang="ja-JP" sz="1200" dirty="0">
                <a:solidFill>
                  <a:schemeClr val="accent6">
                    <a:lumMod val="75000"/>
                  </a:schemeClr>
                </a:solidFill>
                <a:latin typeface="Meiryo" panose="020B0604030504040204" pitchFamily="34" charset="-128"/>
                <a:ea typeface="Meiryo" panose="020B0604030504040204" pitchFamily="34" charset="-128"/>
              </a:rPr>
              <a:t>PaaS/CaaS/</a:t>
            </a:r>
            <a:r>
              <a:rPr lang="en-US" altLang="ja-JP" sz="1200" dirty="0" err="1">
                <a:solidFill>
                  <a:schemeClr val="accent6">
                    <a:lumMod val="75000"/>
                  </a:schemeClr>
                </a:solidFill>
                <a:latin typeface="Meiryo" panose="020B0604030504040204" pitchFamily="34" charset="-128"/>
                <a:ea typeface="Meiryo" panose="020B0604030504040204" pitchFamily="34" charset="-128"/>
              </a:rPr>
              <a:t>FaaS</a:t>
            </a:r>
            <a:r>
              <a:rPr lang="en-US" altLang="ja-JP" sz="1200" dirty="0">
                <a:solidFill>
                  <a:schemeClr val="accent6">
                    <a:lumMod val="75000"/>
                  </a:schemeClr>
                </a:solidFill>
                <a:latin typeface="Meiryo" panose="020B0604030504040204" pitchFamily="34" charset="-128"/>
                <a:ea typeface="Meiryo" panose="020B0604030504040204" pitchFamily="34" charset="-128"/>
              </a:rPr>
              <a:t> </a:t>
            </a:r>
            <a:r>
              <a:rPr lang="ja-JP" altLang="en-US" sz="1200">
                <a:solidFill>
                  <a:schemeClr val="accent6">
                    <a:lumMod val="75000"/>
                  </a:schemeClr>
                </a:solidFill>
                <a:latin typeface="Meiryo" panose="020B0604030504040204" pitchFamily="34" charset="-128"/>
                <a:ea typeface="Meiryo" panose="020B0604030504040204" pitchFamily="34" charset="-128"/>
              </a:rPr>
              <a:t>主流</a:t>
            </a:r>
            <a:endParaRPr kumimoji="1" lang="ja-JP" altLang="en-US" sz="1200">
              <a:solidFill>
                <a:schemeClr val="accent6">
                  <a:lumMod val="75000"/>
                </a:schemeClr>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D50E5AA5-977C-D04E-B7CB-3ECDE0E099F3}"/>
              </a:ext>
            </a:extLst>
          </p:cNvPr>
          <p:cNvSpPr txBox="1"/>
          <p:nvPr/>
        </p:nvSpPr>
        <p:spPr>
          <a:xfrm>
            <a:off x="6830953" y="4717709"/>
            <a:ext cx="1388522" cy="507831"/>
          </a:xfrm>
          <a:prstGeom prst="rect">
            <a:avLst/>
          </a:prstGeom>
          <a:noFill/>
        </p:spPr>
        <p:txBody>
          <a:bodyPr wrap="none" rtlCol="0">
            <a:spAutoFit/>
          </a:bodyPr>
          <a:lstStyle/>
          <a:p>
            <a:r>
              <a:rPr lang="en-US" altLang="ja-JP" sz="900" dirty="0">
                <a:solidFill>
                  <a:srgbClr val="0432FF"/>
                </a:solidFill>
                <a:latin typeface="Meiryo" panose="020B0604030504040204" pitchFamily="34" charset="-128"/>
                <a:ea typeface="Meiryo" panose="020B0604030504040204" pitchFamily="34" charset="-128"/>
              </a:rPr>
              <a:t>AWS Outposts</a:t>
            </a:r>
          </a:p>
          <a:p>
            <a:r>
              <a:rPr kumimoji="1" lang="en-US" altLang="ja-JP" sz="900" dirty="0">
                <a:solidFill>
                  <a:srgbClr val="0432FF"/>
                </a:solidFill>
                <a:latin typeface="Meiryo" panose="020B0604030504040204" pitchFamily="34" charset="-128"/>
                <a:ea typeface="Meiryo" panose="020B0604030504040204" pitchFamily="34" charset="-128"/>
              </a:rPr>
              <a:t>Azure Stack HCI</a:t>
            </a:r>
          </a:p>
          <a:p>
            <a:r>
              <a:rPr lang="en-US" altLang="ja-JP" sz="900" dirty="0">
                <a:solidFill>
                  <a:srgbClr val="0432FF"/>
                </a:solidFill>
                <a:latin typeface="Meiryo" panose="020B0604030504040204" pitchFamily="34" charset="-128"/>
                <a:ea typeface="Meiryo" panose="020B0604030504040204" pitchFamily="34" charset="-128"/>
              </a:rPr>
              <a:t>Google On-prem </a:t>
            </a:r>
            <a:r>
              <a:rPr lang="ja-JP" altLang="en-US" sz="900">
                <a:solidFill>
                  <a:srgbClr val="0432FF"/>
                </a:solidFill>
                <a:latin typeface="Meiryo" panose="020B0604030504040204" pitchFamily="34" charset="-128"/>
                <a:ea typeface="Meiryo" panose="020B0604030504040204" pitchFamily="34" charset="-128"/>
              </a:rPr>
              <a:t>など</a:t>
            </a:r>
            <a:endParaRPr kumimoji="1" lang="ja-JP" altLang="en-US" sz="900">
              <a:solidFill>
                <a:srgbClr val="0432FF"/>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DEF6B094-654E-534C-88AE-364A34997073}"/>
              </a:ext>
            </a:extLst>
          </p:cNvPr>
          <p:cNvSpPr txBox="1"/>
          <p:nvPr/>
        </p:nvSpPr>
        <p:spPr>
          <a:xfrm>
            <a:off x="4935449" y="4717708"/>
            <a:ext cx="1186543" cy="507831"/>
          </a:xfrm>
          <a:prstGeom prst="rect">
            <a:avLst/>
          </a:prstGeom>
          <a:noFill/>
        </p:spPr>
        <p:txBody>
          <a:bodyPr wrap="none" rtlCol="0">
            <a:spAutoFit/>
          </a:bodyPr>
          <a:lstStyle/>
          <a:p>
            <a:r>
              <a:rPr lang="en-US" altLang="ja-JP" sz="900" dirty="0" err="1">
                <a:solidFill>
                  <a:schemeClr val="accent3">
                    <a:lumMod val="75000"/>
                  </a:schemeClr>
                </a:solidFill>
                <a:latin typeface="Meiryo" panose="020B0604030504040204" pitchFamily="34" charset="-128"/>
                <a:ea typeface="Meiryo" panose="020B0604030504040204" pitchFamily="34" charset="-128"/>
              </a:rPr>
              <a:t>Vmware</a:t>
            </a:r>
            <a:r>
              <a:rPr lang="en-US" altLang="ja-JP" sz="900" dirty="0">
                <a:solidFill>
                  <a:schemeClr val="accent3">
                    <a:lumMod val="75000"/>
                  </a:schemeClr>
                </a:solidFill>
                <a:latin typeface="Meiryo" panose="020B0604030504040204" pitchFamily="34" charset="-128"/>
                <a:ea typeface="Meiryo" panose="020B0604030504040204" pitchFamily="34" charset="-128"/>
              </a:rPr>
              <a:t> </a:t>
            </a:r>
            <a:r>
              <a:rPr lang="en-US" altLang="ja-JP" sz="900" dirty="0" err="1">
                <a:solidFill>
                  <a:schemeClr val="accent3">
                    <a:lumMod val="75000"/>
                  </a:schemeClr>
                </a:solidFill>
                <a:latin typeface="Meiryo" panose="020B0604030504040204" pitchFamily="34" charset="-128"/>
                <a:ea typeface="Meiryo" panose="020B0604030504040204" pitchFamily="34" charset="-128"/>
              </a:rPr>
              <a:t>ESXi</a:t>
            </a:r>
            <a:endParaRPr lang="en-US" altLang="ja-JP" sz="9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900" dirty="0">
                <a:solidFill>
                  <a:schemeClr val="accent3">
                    <a:lumMod val="75000"/>
                  </a:schemeClr>
                </a:solidFill>
                <a:latin typeface="Meiryo" panose="020B0604030504040204" pitchFamily="34" charset="-128"/>
                <a:ea typeface="Meiryo" panose="020B0604030504040204" pitchFamily="34" charset="-128"/>
              </a:rPr>
              <a:t>Microsoft </a:t>
            </a:r>
            <a:r>
              <a:rPr kumimoji="1" lang="en-US" altLang="ja-JP" sz="900" dirty="0" err="1">
                <a:solidFill>
                  <a:schemeClr val="accent3">
                    <a:lumMod val="75000"/>
                  </a:schemeClr>
                </a:solidFill>
                <a:latin typeface="Meiryo" panose="020B0604030504040204" pitchFamily="34" charset="-128"/>
                <a:ea typeface="Meiryo" panose="020B0604030504040204" pitchFamily="34" charset="-128"/>
              </a:rPr>
              <a:t>Hyper-v</a:t>
            </a:r>
            <a:endParaRPr kumimoji="1" lang="en-US" altLang="ja-JP" sz="900" dirty="0">
              <a:solidFill>
                <a:schemeClr val="accent3">
                  <a:lumMod val="75000"/>
                </a:schemeClr>
              </a:solidFill>
              <a:latin typeface="Meiryo" panose="020B0604030504040204" pitchFamily="34" charset="-128"/>
              <a:ea typeface="Meiryo" panose="020B0604030504040204" pitchFamily="34" charset="-128"/>
            </a:endParaRPr>
          </a:p>
          <a:p>
            <a:r>
              <a:rPr lang="en-US" altLang="ja-JP" sz="900" dirty="0">
                <a:solidFill>
                  <a:schemeClr val="accent3">
                    <a:lumMod val="75000"/>
                  </a:schemeClr>
                </a:solidFill>
                <a:latin typeface="Meiryo" panose="020B0604030504040204" pitchFamily="34" charset="-128"/>
                <a:ea typeface="Meiryo" panose="020B0604030504040204" pitchFamily="34" charset="-128"/>
              </a:rPr>
              <a:t>KVM </a:t>
            </a:r>
            <a:r>
              <a:rPr lang="ja-JP" altLang="en-US" sz="9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900">
              <a:solidFill>
                <a:schemeClr val="accent3">
                  <a:lumMod val="7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FA5A193A-AC1A-E140-857C-4EDDB374B5E8}"/>
              </a:ext>
            </a:extLst>
          </p:cNvPr>
          <p:cNvSpPr txBox="1"/>
          <p:nvPr/>
        </p:nvSpPr>
        <p:spPr>
          <a:xfrm>
            <a:off x="2920795" y="4702839"/>
            <a:ext cx="1186543" cy="507831"/>
          </a:xfrm>
          <a:prstGeom prst="rect">
            <a:avLst/>
          </a:prstGeom>
          <a:noFill/>
        </p:spPr>
        <p:txBody>
          <a:bodyPr wrap="none" rtlCol="0">
            <a:spAutoFit/>
          </a:bodyPr>
          <a:lstStyle/>
          <a:p>
            <a:r>
              <a:rPr lang="en-US" altLang="ja-JP" sz="900" dirty="0" err="1">
                <a:solidFill>
                  <a:schemeClr val="accent3">
                    <a:lumMod val="75000"/>
                  </a:schemeClr>
                </a:solidFill>
                <a:latin typeface="Meiryo" panose="020B0604030504040204" pitchFamily="34" charset="-128"/>
                <a:ea typeface="Meiryo" panose="020B0604030504040204" pitchFamily="34" charset="-128"/>
              </a:rPr>
              <a:t>Vmware</a:t>
            </a:r>
            <a:r>
              <a:rPr lang="en-US" altLang="ja-JP" sz="900" dirty="0">
                <a:solidFill>
                  <a:schemeClr val="accent3">
                    <a:lumMod val="75000"/>
                  </a:schemeClr>
                </a:solidFill>
                <a:latin typeface="Meiryo" panose="020B0604030504040204" pitchFamily="34" charset="-128"/>
                <a:ea typeface="Meiryo" panose="020B0604030504040204" pitchFamily="34" charset="-128"/>
              </a:rPr>
              <a:t> </a:t>
            </a:r>
            <a:r>
              <a:rPr lang="en-US" altLang="ja-JP" sz="900" dirty="0" err="1">
                <a:solidFill>
                  <a:schemeClr val="accent3">
                    <a:lumMod val="75000"/>
                  </a:schemeClr>
                </a:solidFill>
                <a:latin typeface="Meiryo" panose="020B0604030504040204" pitchFamily="34" charset="-128"/>
                <a:ea typeface="Meiryo" panose="020B0604030504040204" pitchFamily="34" charset="-128"/>
              </a:rPr>
              <a:t>ESXi</a:t>
            </a:r>
            <a:endParaRPr lang="en-US" altLang="ja-JP" sz="900" dirty="0">
              <a:solidFill>
                <a:schemeClr val="accent3">
                  <a:lumMod val="75000"/>
                </a:schemeClr>
              </a:solidFill>
              <a:latin typeface="Meiryo" panose="020B0604030504040204" pitchFamily="34" charset="-128"/>
              <a:ea typeface="Meiryo" panose="020B0604030504040204" pitchFamily="34" charset="-128"/>
            </a:endParaRPr>
          </a:p>
          <a:p>
            <a:r>
              <a:rPr kumimoji="1" lang="en-US" altLang="ja-JP" sz="900" dirty="0">
                <a:solidFill>
                  <a:schemeClr val="accent3">
                    <a:lumMod val="75000"/>
                  </a:schemeClr>
                </a:solidFill>
                <a:latin typeface="Meiryo" panose="020B0604030504040204" pitchFamily="34" charset="-128"/>
                <a:ea typeface="Meiryo" panose="020B0604030504040204" pitchFamily="34" charset="-128"/>
              </a:rPr>
              <a:t>Microsoft </a:t>
            </a:r>
            <a:r>
              <a:rPr kumimoji="1" lang="en-US" altLang="ja-JP" sz="900" dirty="0" err="1">
                <a:solidFill>
                  <a:schemeClr val="accent3">
                    <a:lumMod val="75000"/>
                  </a:schemeClr>
                </a:solidFill>
                <a:latin typeface="Meiryo" panose="020B0604030504040204" pitchFamily="34" charset="-128"/>
                <a:ea typeface="Meiryo" panose="020B0604030504040204" pitchFamily="34" charset="-128"/>
              </a:rPr>
              <a:t>Hyper-v</a:t>
            </a:r>
            <a:endParaRPr kumimoji="1" lang="en-US" altLang="ja-JP" sz="900" dirty="0">
              <a:solidFill>
                <a:schemeClr val="accent3">
                  <a:lumMod val="75000"/>
                </a:schemeClr>
              </a:solidFill>
              <a:latin typeface="Meiryo" panose="020B0604030504040204" pitchFamily="34" charset="-128"/>
              <a:ea typeface="Meiryo" panose="020B0604030504040204" pitchFamily="34" charset="-128"/>
            </a:endParaRPr>
          </a:p>
          <a:p>
            <a:r>
              <a:rPr lang="en-US" altLang="ja-JP" sz="900" dirty="0">
                <a:solidFill>
                  <a:schemeClr val="accent3">
                    <a:lumMod val="75000"/>
                  </a:schemeClr>
                </a:solidFill>
                <a:latin typeface="Meiryo" panose="020B0604030504040204" pitchFamily="34" charset="-128"/>
                <a:ea typeface="Meiryo" panose="020B0604030504040204" pitchFamily="34" charset="-128"/>
              </a:rPr>
              <a:t>KVM </a:t>
            </a:r>
            <a:r>
              <a:rPr lang="ja-JP" altLang="en-US" sz="900">
                <a:solidFill>
                  <a:schemeClr val="accent3">
                    <a:lumMod val="75000"/>
                  </a:schemeClr>
                </a:solidFill>
                <a:latin typeface="Meiryo" panose="020B0604030504040204" pitchFamily="34" charset="-128"/>
                <a:ea typeface="Meiryo" panose="020B0604030504040204" pitchFamily="34" charset="-128"/>
              </a:rPr>
              <a:t>など</a:t>
            </a:r>
            <a:endParaRPr kumimoji="1" lang="ja-JP" altLang="en-US" sz="900">
              <a:solidFill>
                <a:schemeClr val="accent3">
                  <a:lumMod val="75000"/>
                </a:schemeClr>
              </a:solidFill>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ACC5F6F-F439-8D41-8359-9C722291B344}"/>
              </a:ext>
            </a:extLst>
          </p:cNvPr>
          <p:cNvSpPr/>
          <p:nvPr/>
        </p:nvSpPr>
        <p:spPr>
          <a:xfrm>
            <a:off x="6654994" y="2183780"/>
            <a:ext cx="1717288" cy="49251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Hiragino Kaku Gothic Std W8" panose="020B0800000000000000" pitchFamily="34" charset="-128"/>
                <a:ea typeface="Hiragino Kaku Gothic Std W8" panose="020B0800000000000000" pitchFamily="34" charset="-128"/>
                <a:cs typeface="ＭＳ Ｐゴシック"/>
              </a:rPr>
              <a:t>CaaS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29" name="正方形/長方形 28">
            <a:extLst>
              <a:ext uri="{FF2B5EF4-FFF2-40B4-BE49-F238E27FC236}">
                <a16:creationId xmlns:a16="http://schemas.microsoft.com/office/drawing/2014/main" id="{77E0662A-C951-5F4C-9460-92C085E2B691}"/>
              </a:ext>
            </a:extLst>
          </p:cNvPr>
          <p:cNvSpPr/>
          <p:nvPr/>
        </p:nvSpPr>
        <p:spPr>
          <a:xfrm>
            <a:off x="6654994" y="1634914"/>
            <a:ext cx="1717288" cy="49251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err="1">
                <a:solidFill>
                  <a:srgbClr val="FFFFFF"/>
                </a:solidFill>
                <a:latin typeface="Hiragino Kaku Gothic Std W8" panose="020B0800000000000000" pitchFamily="34" charset="-128"/>
                <a:ea typeface="Hiragino Kaku Gothic Std W8" panose="020B0800000000000000" pitchFamily="34" charset="-128"/>
                <a:cs typeface="ＭＳ Ｐゴシック"/>
              </a:rPr>
              <a:t>FaaS</a:t>
            </a:r>
            <a:endParaRPr kumimoji="1" lang="ja-JP" altLang="en-US" sz="2400" dirty="0">
              <a:solidFill>
                <a:srgbClr val="FFFFFF"/>
              </a:solidFill>
              <a:latin typeface="Hiragino Kaku Gothic Std W8" panose="020B0800000000000000" pitchFamily="34" charset="-128"/>
              <a:ea typeface="Hiragino Kaku Gothic Std W8" panose="020B0800000000000000" pitchFamily="34" charset="-128"/>
              <a:cs typeface="ＭＳ Ｐゴシック"/>
            </a:endParaRPr>
          </a:p>
        </p:txBody>
      </p:sp>
      <p:sp>
        <p:nvSpPr>
          <p:cNvPr id="30" name="テキスト ボックス 29">
            <a:extLst>
              <a:ext uri="{FF2B5EF4-FFF2-40B4-BE49-F238E27FC236}">
                <a16:creationId xmlns:a16="http://schemas.microsoft.com/office/drawing/2014/main" id="{CABE03F3-545F-1F49-A168-80F25A40D681}"/>
              </a:ext>
            </a:extLst>
          </p:cNvPr>
          <p:cNvSpPr txBox="1"/>
          <p:nvPr/>
        </p:nvSpPr>
        <p:spPr>
          <a:xfrm>
            <a:off x="885252" y="2103971"/>
            <a:ext cx="1467068" cy="707886"/>
          </a:xfrm>
          <a:prstGeom prst="rect">
            <a:avLst/>
          </a:prstGeom>
          <a:noFill/>
        </p:spPr>
        <p:txBody>
          <a:bodyPr wrap="none" rtlCol="0">
            <a:spAutoFit/>
          </a:bodyPr>
          <a:lstStyle/>
          <a:p>
            <a:pPr algn="ctr"/>
            <a:r>
              <a:rPr kumimoji="1" lang="ja-JP" altLang="en-US" sz="2000">
                <a:solidFill>
                  <a:srgbClr val="0070C0"/>
                </a:solidFill>
                <a:latin typeface="Hiragino Kaku Gothic Std W8" panose="020B0800000000000000" pitchFamily="34" charset="-128"/>
                <a:ea typeface="Hiragino Kaku Gothic Std W8" panose="020B0800000000000000" pitchFamily="34" charset="-128"/>
              </a:rPr>
              <a:t>パブリック</a:t>
            </a:r>
            <a:endParaRPr kumimoji="1" lang="en-US" altLang="ja-JP" sz="2000" dirty="0">
              <a:solidFill>
                <a:srgbClr val="0070C0"/>
              </a:solidFill>
              <a:latin typeface="Hiragino Kaku Gothic Std W8" panose="020B0800000000000000" pitchFamily="34" charset="-128"/>
              <a:ea typeface="Hiragino Kaku Gothic Std W8" panose="020B0800000000000000" pitchFamily="34" charset="-128"/>
            </a:endParaRPr>
          </a:p>
          <a:p>
            <a:pPr algn="ctr"/>
            <a:r>
              <a:rPr lang="ja-JP" altLang="en-US" sz="2000">
                <a:solidFill>
                  <a:srgbClr val="0070C0"/>
                </a:solidFill>
                <a:latin typeface="Hiragino Kaku Gothic Std W8" panose="020B0800000000000000" pitchFamily="34" charset="-128"/>
                <a:ea typeface="Hiragino Kaku Gothic Std W8" panose="020B0800000000000000" pitchFamily="34" charset="-128"/>
              </a:rPr>
              <a:t>クラウド</a:t>
            </a:r>
            <a:endParaRPr kumimoji="1" lang="ja-JP" altLang="en-US" sz="2000">
              <a:solidFill>
                <a:srgbClr val="0070C0"/>
              </a:solidFill>
              <a:latin typeface="Hiragino Kaku Gothic Std W8" panose="020B0800000000000000" pitchFamily="34" charset="-128"/>
              <a:ea typeface="Hiragino Kaku Gothic Std W8" panose="020B0800000000000000" pitchFamily="34" charset="-128"/>
            </a:endParaRPr>
          </a:p>
        </p:txBody>
      </p:sp>
      <p:sp>
        <p:nvSpPr>
          <p:cNvPr id="31" name="テキスト ボックス 30">
            <a:extLst>
              <a:ext uri="{FF2B5EF4-FFF2-40B4-BE49-F238E27FC236}">
                <a16:creationId xmlns:a16="http://schemas.microsoft.com/office/drawing/2014/main" id="{98AA68B7-F4B8-FF4A-BC47-5F3A77198092}"/>
              </a:ext>
            </a:extLst>
          </p:cNvPr>
          <p:cNvSpPr txBox="1"/>
          <p:nvPr/>
        </p:nvSpPr>
        <p:spPr>
          <a:xfrm>
            <a:off x="784746" y="4415659"/>
            <a:ext cx="1723549" cy="400110"/>
          </a:xfrm>
          <a:prstGeom prst="rect">
            <a:avLst/>
          </a:prstGeom>
          <a:noFill/>
        </p:spPr>
        <p:txBody>
          <a:bodyPr wrap="none" rtlCol="0">
            <a:spAutoFit/>
          </a:bodyPr>
          <a:lstStyle/>
          <a:p>
            <a:pPr algn="ctr"/>
            <a:r>
              <a:rPr kumimoji="1" lang="ja-JP" altLang="en-US" sz="2000">
                <a:solidFill>
                  <a:schemeClr val="accent3">
                    <a:lumMod val="75000"/>
                  </a:schemeClr>
                </a:solidFill>
                <a:latin typeface="Hiragino Kaku Gothic Std W8" panose="020B0800000000000000" pitchFamily="34" charset="-128"/>
                <a:ea typeface="Hiragino Kaku Gothic Std W8" panose="020B0800000000000000" pitchFamily="34" charset="-128"/>
              </a:rPr>
              <a:t>オンプレミス</a:t>
            </a:r>
          </a:p>
        </p:txBody>
      </p:sp>
      <p:sp>
        <p:nvSpPr>
          <p:cNvPr id="32" name="右矢印 31">
            <a:extLst>
              <a:ext uri="{FF2B5EF4-FFF2-40B4-BE49-F238E27FC236}">
                <a16:creationId xmlns:a16="http://schemas.microsoft.com/office/drawing/2014/main" id="{70ED30BB-BCC1-0F43-84DF-5190892194FD}"/>
              </a:ext>
            </a:extLst>
          </p:cNvPr>
          <p:cNvSpPr/>
          <p:nvPr/>
        </p:nvSpPr>
        <p:spPr>
          <a:xfrm>
            <a:off x="4409065" y="2191331"/>
            <a:ext cx="273321" cy="4237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右矢印 32">
            <a:extLst>
              <a:ext uri="{FF2B5EF4-FFF2-40B4-BE49-F238E27FC236}">
                <a16:creationId xmlns:a16="http://schemas.microsoft.com/office/drawing/2014/main" id="{C927E206-3244-CC4A-81BF-75D84AA23454}"/>
              </a:ext>
            </a:extLst>
          </p:cNvPr>
          <p:cNvSpPr/>
          <p:nvPr/>
        </p:nvSpPr>
        <p:spPr>
          <a:xfrm>
            <a:off x="6376341" y="2225132"/>
            <a:ext cx="273321" cy="42374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924029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22496254-D3FD-0F44-BDF8-894CBE3841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060437" y="902273"/>
            <a:ext cx="1012046" cy="1357691"/>
          </a:xfrm>
          <a:prstGeom prst="rect">
            <a:avLst/>
          </a:prstGeom>
        </p:spPr>
      </p:pic>
      <p:sp>
        <p:nvSpPr>
          <p:cNvPr id="41" name="正方形/長方形 40">
            <a:extLst>
              <a:ext uri="{FF2B5EF4-FFF2-40B4-BE49-F238E27FC236}">
                <a16:creationId xmlns:a16="http://schemas.microsoft.com/office/drawing/2014/main" id="{D4FF88D3-1640-3941-8166-C3CEF82ED58D}"/>
              </a:ext>
            </a:extLst>
          </p:cNvPr>
          <p:cNvSpPr/>
          <p:nvPr/>
        </p:nvSpPr>
        <p:spPr>
          <a:xfrm>
            <a:off x="737698" y="897842"/>
            <a:ext cx="6491424" cy="3680491"/>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角丸四角形 23">
            <a:extLst>
              <a:ext uri="{FF2B5EF4-FFF2-40B4-BE49-F238E27FC236}">
                <a16:creationId xmlns:a16="http://schemas.microsoft.com/office/drawing/2014/main" id="{0CB63F14-D923-4240-BDC8-10B606019689}"/>
              </a:ext>
            </a:extLst>
          </p:cNvPr>
          <p:cNvSpPr/>
          <p:nvPr/>
        </p:nvSpPr>
        <p:spPr>
          <a:xfrm>
            <a:off x="6553346" y="4682335"/>
            <a:ext cx="1980220" cy="648072"/>
          </a:xfrm>
          <a:prstGeom prst="roundRect">
            <a:avLst>
              <a:gd name="adj" fmla="val 50000"/>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20A785D-272E-EB4E-812B-A5889F8E8D89}"/>
              </a:ext>
            </a:extLst>
          </p:cNvPr>
          <p:cNvSpPr>
            <a:spLocks noGrp="1"/>
          </p:cNvSpPr>
          <p:nvPr>
            <p:ph type="title"/>
          </p:nvPr>
        </p:nvSpPr>
        <p:spPr/>
        <p:txBody>
          <a:bodyPr/>
          <a:lstStyle/>
          <a:p>
            <a:r>
              <a:rPr kumimoji="1" lang="en-US" altLang="ja-JP" dirty="0"/>
              <a:t>AWS Outposts </a:t>
            </a:r>
            <a:r>
              <a:rPr kumimoji="1" lang="ja-JP" altLang="en-US" dirty="0"/>
              <a:t>の仕組み</a:t>
            </a:r>
          </a:p>
        </p:txBody>
      </p:sp>
      <p:sp>
        <p:nvSpPr>
          <p:cNvPr id="3" name="正方形/長方形 2">
            <a:extLst>
              <a:ext uri="{FF2B5EF4-FFF2-40B4-BE49-F238E27FC236}">
                <a16:creationId xmlns:a16="http://schemas.microsoft.com/office/drawing/2014/main" id="{D0A9EA60-731F-8C49-8DEF-AED7BDC0AF77}"/>
              </a:ext>
            </a:extLst>
          </p:cNvPr>
          <p:cNvSpPr/>
          <p:nvPr/>
        </p:nvSpPr>
        <p:spPr>
          <a:xfrm>
            <a:off x="953598" y="1404005"/>
            <a:ext cx="1980220" cy="310511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27A175FE-FF24-824C-A1D4-D7B1E0A62F7B}"/>
              </a:ext>
            </a:extLst>
          </p:cNvPr>
          <p:cNvSpPr/>
          <p:nvPr/>
        </p:nvSpPr>
        <p:spPr>
          <a:xfrm>
            <a:off x="3023828" y="1404005"/>
            <a:ext cx="1980220" cy="310511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E3E0F525-CDB9-D84E-8827-0CA29BCD3574}"/>
              </a:ext>
            </a:extLst>
          </p:cNvPr>
          <p:cNvSpPr/>
          <p:nvPr/>
        </p:nvSpPr>
        <p:spPr>
          <a:xfrm>
            <a:off x="5094058" y="1404005"/>
            <a:ext cx="1980220" cy="310511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C4A5A4C8-C7BE-2141-BF88-B01CD9F6C6B3}"/>
              </a:ext>
            </a:extLst>
          </p:cNvPr>
          <p:cNvSpPr/>
          <p:nvPr/>
        </p:nvSpPr>
        <p:spPr>
          <a:xfrm>
            <a:off x="230400" y="3058073"/>
            <a:ext cx="6926770" cy="1332148"/>
          </a:xfrm>
          <a:prstGeom prst="rect">
            <a:avLst/>
          </a:prstGeom>
          <a:solidFill>
            <a:srgbClr val="F79646">
              <a:alpha val="5607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8E637B6C-F772-F941-A237-4D818B662996}"/>
              </a:ext>
            </a:extLst>
          </p:cNvPr>
          <p:cNvSpPr/>
          <p:nvPr/>
        </p:nvSpPr>
        <p:spPr>
          <a:xfrm>
            <a:off x="991756" y="3348697"/>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F6A2C6BC-601C-F044-AF59-3B2B3FE196EA}"/>
              </a:ext>
            </a:extLst>
          </p:cNvPr>
          <p:cNvSpPr/>
          <p:nvPr/>
        </p:nvSpPr>
        <p:spPr>
          <a:xfrm>
            <a:off x="3068930" y="3354551"/>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17F165A5-A858-C241-9275-F5F5AFF7B810}"/>
              </a:ext>
            </a:extLst>
          </p:cNvPr>
          <p:cNvSpPr/>
          <p:nvPr/>
        </p:nvSpPr>
        <p:spPr>
          <a:xfrm>
            <a:off x="5126330" y="3341851"/>
            <a:ext cx="1915156" cy="745852"/>
          </a:xfrm>
          <a:prstGeom prst="rect">
            <a:avLst/>
          </a:prstGeom>
          <a:solidFill>
            <a:srgbClr val="00B050">
              <a:alpha val="6588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a:extLst>
              <a:ext uri="{FF2B5EF4-FFF2-40B4-BE49-F238E27FC236}">
                <a16:creationId xmlns:a16="http://schemas.microsoft.com/office/drawing/2014/main" id="{3517BF7D-29FC-124F-8EE3-2BBAF07189C5}"/>
              </a:ext>
            </a:extLst>
          </p:cNvPr>
          <p:cNvSpPr txBox="1"/>
          <p:nvPr/>
        </p:nvSpPr>
        <p:spPr>
          <a:xfrm>
            <a:off x="302352" y="3536957"/>
            <a:ext cx="63511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VPC</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48032B2-3C4E-A147-BD5A-FD7218CB6B15}"/>
              </a:ext>
            </a:extLst>
          </p:cNvPr>
          <p:cNvSpPr txBox="1"/>
          <p:nvPr/>
        </p:nvSpPr>
        <p:spPr>
          <a:xfrm>
            <a:off x="1454633" y="353695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9596A96F-EA58-C54B-AFFC-D8D5764D0C87}"/>
              </a:ext>
            </a:extLst>
          </p:cNvPr>
          <p:cNvSpPr txBox="1"/>
          <p:nvPr/>
        </p:nvSpPr>
        <p:spPr>
          <a:xfrm>
            <a:off x="3524733" y="354965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514A866F-6E57-DE45-BB64-784938F56D43}"/>
              </a:ext>
            </a:extLst>
          </p:cNvPr>
          <p:cNvSpPr txBox="1"/>
          <p:nvPr/>
        </p:nvSpPr>
        <p:spPr>
          <a:xfrm>
            <a:off x="5588483" y="3568707"/>
            <a:ext cx="97815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Subnet</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8A3390B-A718-1442-B139-B5E15ED212C0}"/>
              </a:ext>
            </a:extLst>
          </p:cNvPr>
          <p:cNvSpPr txBox="1"/>
          <p:nvPr/>
        </p:nvSpPr>
        <p:spPr>
          <a:xfrm>
            <a:off x="1065836" y="1547500"/>
            <a:ext cx="49244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AZ</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C883E94-DFC6-9B42-BEC2-C6E0E468A0DA}"/>
              </a:ext>
            </a:extLst>
          </p:cNvPr>
          <p:cNvSpPr txBox="1"/>
          <p:nvPr/>
        </p:nvSpPr>
        <p:spPr>
          <a:xfrm>
            <a:off x="3129144" y="1547500"/>
            <a:ext cx="492443"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AZ</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4FADE23-3130-684E-BE21-B37BEF27629E}"/>
              </a:ext>
            </a:extLst>
          </p:cNvPr>
          <p:cNvSpPr txBox="1"/>
          <p:nvPr/>
        </p:nvSpPr>
        <p:spPr>
          <a:xfrm>
            <a:off x="5323383" y="1556792"/>
            <a:ext cx="1521570" cy="369332"/>
          </a:xfrm>
          <a:prstGeom prst="rect">
            <a:avLst/>
          </a:prstGeom>
          <a:noFill/>
        </p:spPr>
        <p:txBody>
          <a:bodyPr wrap="none" rtlCol="0">
            <a:spAutoFit/>
          </a:bodyPr>
          <a:lstStyle/>
          <a:p>
            <a:pPr algn="ctr"/>
            <a:r>
              <a:rPr kumimoji="1" lang="en-US" altLang="ja-JP" dirty="0">
                <a:solidFill>
                  <a:schemeClr val="bg1"/>
                </a:solidFill>
              </a:rPr>
              <a:t>AWS Outposts</a:t>
            </a:r>
            <a:endParaRPr kumimoji="1" lang="ja-JP" altLang="en-US">
              <a:solidFill>
                <a:schemeClr val="bg1"/>
              </a:solidFill>
            </a:endParaRPr>
          </a:p>
        </p:txBody>
      </p:sp>
      <p:pic>
        <p:nvPicPr>
          <p:cNvPr id="20" name="図 19">
            <a:extLst>
              <a:ext uri="{FF2B5EF4-FFF2-40B4-BE49-F238E27FC236}">
                <a16:creationId xmlns:a16="http://schemas.microsoft.com/office/drawing/2014/main" id="{85AC1068-F705-F549-9CCB-C68ACF45CC7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798732" y="4767088"/>
            <a:ext cx="496483" cy="496483"/>
          </a:xfrm>
          <a:prstGeom prst="rect">
            <a:avLst/>
          </a:prstGeom>
        </p:spPr>
      </p:pic>
      <p:pic>
        <p:nvPicPr>
          <p:cNvPr id="21" name="図 20">
            <a:extLst>
              <a:ext uri="{FF2B5EF4-FFF2-40B4-BE49-F238E27FC236}">
                <a16:creationId xmlns:a16="http://schemas.microsoft.com/office/drawing/2014/main" id="{53ECFA99-FABB-F84E-BA02-043D64B8BB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95215" y="4758130"/>
            <a:ext cx="496483" cy="496483"/>
          </a:xfrm>
          <a:prstGeom prst="rect">
            <a:avLst/>
          </a:prstGeom>
        </p:spPr>
      </p:pic>
      <p:pic>
        <p:nvPicPr>
          <p:cNvPr id="22" name="図 21">
            <a:extLst>
              <a:ext uri="{FF2B5EF4-FFF2-40B4-BE49-F238E27FC236}">
                <a16:creationId xmlns:a16="http://schemas.microsoft.com/office/drawing/2014/main" id="{E6752EA9-02D8-1A43-B464-13C6E99D18F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794513" y="4767088"/>
            <a:ext cx="496483" cy="496483"/>
          </a:xfrm>
          <a:prstGeom prst="rect">
            <a:avLst/>
          </a:prstGeom>
        </p:spPr>
      </p:pic>
      <p:pic>
        <p:nvPicPr>
          <p:cNvPr id="25" name="図 24">
            <a:extLst>
              <a:ext uri="{FF2B5EF4-FFF2-40B4-BE49-F238E27FC236}">
                <a16:creationId xmlns:a16="http://schemas.microsoft.com/office/drawing/2014/main" id="{D166E35C-3BD4-F149-BBC2-2B315332DA3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154590" y="5446448"/>
            <a:ext cx="634528" cy="591697"/>
          </a:xfrm>
          <a:prstGeom prst="rect">
            <a:avLst/>
          </a:prstGeom>
        </p:spPr>
      </p:pic>
      <p:sp>
        <p:nvSpPr>
          <p:cNvPr id="26" name="角丸四角形 25">
            <a:extLst>
              <a:ext uri="{FF2B5EF4-FFF2-40B4-BE49-F238E27FC236}">
                <a16:creationId xmlns:a16="http://schemas.microsoft.com/office/drawing/2014/main" id="{1264EC6A-BE4B-0343-BDED-96839FA8040C}"/>
              </a:ext>
            </a:extLst>
          </p:cNvPr>
          <p:cNvSpPr/>
          <p:nvPr/>
        </p:nvSpPr>
        <p:spPr>
          <a:xfrm>
            <a:off x="953598" y="4686122"/>
            <a:ext cx="5165816" cy="648072"/>
          </a:xfrm>
          <a:prstGeom prst="roundRect">
            <a:avLst>
              <a:gd name="adj" fmla="val 50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方向矢印 26">
            <a:extLst>
              <a:ext uri="{FF2B5EF4-FFF2-40B4-BE49-F238E27FC236}">
                <a16:creationId xmlns:a16="http://schemas.microsoft.com/office/drawing/2014/main" id="{CE6D53E7-6368-BC4C-8308-763A49A292FC}"/>
              </a:ext>
            </a:extLst>
          </p:cNvPr>
          <p:cNvSpPr/>
          <p:nvPr/>
        </p:nvSpPr>
        <p:spPr>
          <a:xfrm rot="16200000">
            <a:off x="6825459" y="3836344"/>
            <a:ext cx="1112206" cy="615609"/>
          </a:xfrm>
          <a:prstGeom prst="lef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上下矢印 27">
            <a:extLst>
              <a:ext uri="{FF2B5EF4-FFF2-40B4-BE49-F238E27FC236}">
                <a16:creationId xmlns:a16="http://schemas.microsoft.com/office/drawing/2014/main" id="{B785CE9F-6A40-0740-BCF5-09DBCE9AAB35}"/>
              </a:ext>
            </a:extLst>
          </p:cNvPr>
          <p:cNvSpPr/>
          <p:nvPr/>
        </p:nvSpPr>
        <p:spPr>
          <a:xfrm>
            <a:off x="1799692" y="406958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上下矢印 28">
            <a:extLst>
              <a:ext uri="{FF2B5EF4-FFF2-40B4-BE49-F238E27FC236}">
                <a16:creationId xmlns:a16="http://schemas.microsoft.com/office/drawing/2014/main" id="{369AD210-C3D6-E74F-BA30-0CD992372A6C}"/>
              </a:ext>
            </a:extLst>
          </p:cNvPr>
          <p:cNvSpPr/>
          <p:nvPr/>
        </p:nvSpPr>
        <p:spPr>
          <a:xfrm>
            <a:off x="3882492" y="406958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上下矢印 29">
            <a:extLst>
              <a:ext uri="{FF2B5EF4-FFF2-40B4-BE49-F238E27FC236}">
                <a16:creationId xmlns:a16="http://schemas.microsoft.com/office/drawing/2014/main" id="{3E758E03-FAEB-1D4D-BB5C-B3135A0B1B10}"/>
              </a:ext>
            </a:extLst>
          </p:cNvPr>
          <p:cNvSpPr/>
          <p:nvPr/>
        </p:nvSpPr>
        <p:spPr>
          <a:xfrm>
            <a:off x="5457292" y="4063235"/>
            <a:ext cx="288032" cy="648072"/>
          </a:xfrm>
          <a:prstGeom prst="up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正方形/長方形 30">
            <a:extLst>
              <a:ext uri="{FF2B5EF4-FFF2-40B4-BE49-F238E27FC236}">
                <a16:creationId xmlns:a16="http://schemas.microsoft.com/office/drawing/2014/main" id="{6FDA1BED-78AB-F841-8833-CCDD33C2D108}"/>
              </a:ext>
            </a:extLst>
          </p:cNvPr>
          <p:cNvSpPr/>
          <p:nvPr/>
        </p:nvSpPr>
        <p:spPr>
          <a:xfrm>
            <a:off x="5278097" y="1957379"/>
            <a:ext cx="1682634" cy="1015663"/>
          </a:xfrm>
          <a:prstGeom prst="rect">
            <a:avLst/>
          </a:prstGeom>
        </p:spPr>
        <p:txBody>
          <a:bodyPr wrap="square">
            <a:spAutoFit/>
          </a:bodyPr>
          <a:lstStyle/>
          <a:p>
            <a:r>
              <a:rPr lang="en" altLang="ja-JP" sz="1000" dirty="0">
                <a:solidFill>
                  <a:schemeClr val="bg1"/>
                </a:solidFill>
                <a:latin typeface="メイリオ" panose="020B0604030504040204" pitchFamily="50" charset="-128"/>
                <a:ea typeface="メイリオ" panose="020B0604030504040204" pitchFamily="50" charset="-128"/>
              </a:rPr>
              <a:t>Nitro Hypervisor</a:t>
            </a:r>
            <a:endParaRPr lang="en-US" altLang="ja-JP" sz="1000" dirty="0">
              <a:solidFill>
                <a:schemeClr val="bg1"/>
              </a:solidFill>
              <a:latin typeface="メイリオ" panose="020B0604030504040204" pitchFamily="50" charset="-128"/>
              <a:ea typeface="メイリオ" panose="020B0604030504040204" pitchFamily="50" charset="-128"/>
            </a:endParaRPr>
          </a:p>
          <a:p>
            <a:r>
              <a:rPr lang="en" altLang="ja-JP" sz="1000" dirty="0">
                <a:solidFill>
                  <a:schemeClr val="bg1"/>
                </a:solidFill>
                <a:latin typeface="メイリオ" panose="020B0604030504040204" pitchFamily="50" charset="-128"/>
                <a:ea typeface="メイリオ" panose="020B0604030504040204" pitchFamily="50" charset="-128"/>
              </a:rPr>
              <a:t>Amazon EC2</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EBS</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ECS</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EKS</a:t>
            </a:r>
            <a:r>
              <a:rPr lang="ja-JP" altLang="en"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EMR</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Amazon RDS for PostgreSQL / MySQL</a:t>
            </a:r>
            <a:r>
              <a:rPr lang="ja-JP" altLang="en-US" sz="1000" dirty="0">
                <a:solidFill>
                  <a:schemeClr val="bg1"/>
                </a:solidFill>
                <a:latin typeface="メイリオ" panose="020B0604030504040204" pitchFamily="50" charset="-128"/>
                <a:ea typeface="メイリオ" panose="020B0604030504040204" pitchFamily="50" charset="-128"/>
              </a:rPr>
              <a:t>、</a:t>
            </a:r>
            <a:r>
              <a:rPr lang="en" altLang="ja-JP" sz="1000" dirty="0">
                <a:solidFill>
                  <a:schemeClr val="bg1"/>
                </a:solidFill>
                <a:latin typeface="メイリオ" panose="020B0604030504040204" pitchFamily="50" charset="-128"/>
                <a:ea typeface="メイリオ" panose="020B0604030504040204" pitchFamily="50" charset="-128"/>
              </a:rPr>
              <a:t>Amazon S3</a:t>
            </a:r>
            <a:endParaRPr lang="ja-JP" altLang="en-US" sz="1000" b="0" i="0" dirty="0">
              <a:solidFill>
                <a:schemeClr val="bg1"/>
              </a:solidFill>
              <a:effectLst/>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131D09DF-3C29-0240-BE93-CB1029ACB930}"/>
              </a:ext>
            </a:extLst>
          </p:cNvPr>
          <p:cNvSpPr txBox="1"/>
          <p:nvPr/>
        </p:nvSpPr>
        <p:spPr>
          <a:xfrm>
            <a:off x="2036474" y="4834909"/>
            <a:ext cx="3692036" cy="369332"/>
          </a:xfrm>
          <a:prstGeom prst="rect">
            <a:avLst/>
          </a:prstGeom>
          <a:noFill/>
        </p:spPr>
        <p:txBody>
          <a:bodyPr wrap="none" rtlCol="0">
            <a:spAutoFit/>
          </a:bodyPr>
          <a:lstStyle/>
          <a:p>
            <a:pPr algn="ctr"/>
            <a:r>
              <a:rPr kumimoji="1" lang="ja-JP" altLang="en-US" dirty="0">
                <a:solidFill>
                  <a:schemeClr val="accent6">
                    <a:lumMod val="50000"/>
                  </a:schemeClr>
                </a:solidFill>
                <a:latin typeface="Meiryo" panose="020B0604030504040204" pitchFamily="34" charset="-128"/>
                <a:ea typeface="Meiryo" panose="020B0604030504040204" pitchFamily="34" charset="-128"/>
              </a:rPr>
              <a:t>ネットワーク（</a:t>
            </a:r>
            <a:r>
              <a:rPr kumimoji="1" lang="en-US" altLang="ja-JP" dirty="0">
                <a:solidFill>
                  <a:schemeClr val="accent6">
                    <a:lumMod val="50000"/>
                  </a:schemeClr>
                </a:solidFill>
                <a:latin typeface="Meiryo" panose="020B0604030504040204" pitchFamily="34" charset="-128"/>
                <a:ea typeface="Meiryo" panose="020B0604030504040204" pitchFamily="34" charset="-128"/>
              </a:rPr>
              <a:t>Direct Connect</a:t>
            </a:r>
            <a:r>
              <a:rPr kumimoji="1" lang="ja-JP" altLang="en-US" dirty="0">
                <a:solidFill>
                  <a:schemeClr val="accent6">
                    <a:lumMod val="50000"/>
                  </a:schemeClr>
                </a:solidFill>
                <a:latin typeface="Meiryo" panose="020B0604030504040204" pitchFamily="34" charset="-128"/>
                <a:ea typeface="Meiryo" panose="020B0604030504040204" pitchFamily="34" charset="-128"/>
              </a:rPr>
              <a:t>）</a:t>
            </a:r>
          </a:p>
        </p:txBody>
      </p:sp>
      <p:cxnSp>
        <p:nvCxnSpPr>
          <p:cNvPr id="34" name="カギ線コネクタ 33">
            <a:extLst>
              <a:ext uri="{FF2B5EF4-FFF2-40B4-BE49-F238E27FC236}">
                <a16:creationId xmlns:a16="http://schemas.microsoft.com/office/drawing/2014/main" id="{B522B898-950B-2E40-9A30-88520C9DB77B}"/>
              </a:ext>
            </a:extLst>
          </p:cNvPr>
          <p:cNvCxnSpPr>
            <a:stCxn id="25" idx="3"/>
            <a:endCxn id="26" idx="2"/>
          </p:cNvCxnSpPr>
          <p:nvPr/>
        </p:nvCxnSpPr>
        <p:spPr>
          <a:xfrm rot="10800000">
            <a:off x="3536506" y="5334195"/>
            <a:ext cx="3618084" cy="408103"/>
          </a:xfrm>
          <a:prstGeom prst="bentConnector2">
            <a:avLst/>
          </a:prstGeom>
          <a:ln>
            <a:solidFill>
              <a:schemeClr val="accent2">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B3E362E9-4F7B-2647-A78F-13C670BEEFB8}"/>
              </a:ext>
            </a:extLst>
          </p:cNvPr>
          <p:cNvSpPr/>
          <p:nvPr/>
        </p:nvSpPr>
        <p:spPr>
          <a:xfrm>
            <a:off x="230400" y="6166957"/>
            <a:ext cx="8808962" cy="400110"/>
          </a:xfrm>
          <a:prstGeom prst="rect">
            <a:avLst/>
          </a:prstGeom>
        </p:spPr>
        <p:txBody>
          <a:bodyPr wrap="square">
            <a:spAutoFit/>
          </a:bodyPr>
          <a:lstStyle/>
          <a:p>
            <a:r>
              <a:rPr lang="en-US" altLang="ja-JP" sz="1000" b="1" dirty="0">
                <a:solidFill>
                  <a:srgbClr val="0070C0"/>
                </a:solidFill>
                <a:latin typeface="Meiryo" panose="020B0604030504040204" pitchFamily="34" charset="-128"/>
                <a:ea typeface="Meiryo" panose="020B0604030504040204" pitchFamily="34" charset="-128"/>
              </a:rPr>
              <a:t>AZ</a:t>
            </a:r>
            <a:r>
              <a:rPr lang="ja-JP" altLang="en-US" sz="1000" dirty="0">
                <a:solidFill>
                  <a:srgbClr val="0070C0"/>
                </a:solidFill>
                <a:latin typeface="Meiryo" panose="020B0604030504040204" pitchFamily="34" charset="-128"/>
                <a:ea typeface="Meiryo" panose="020B0604030504040204" pitchFamily="34" charset="-128"/>
              </a:rPr>
              <a:t>（</a:t>
            </a:r>
            <a:r>
              <a:rPr lang="en" altLang="ja-JP" sz="1000" dirty="0">
                <a:solidFill>
                  <a:srgbClr val="0070C0"/>
                </a:solidFill>
                <a:latin typeface="Meiryo" panose="020B0604030504040204" pitchFamily="34" charset="-128"/>
                <a:ea typeface="Meiryo" panose="020B0604030504040204" pitchFamily="34" charset="-128"/>
              </a:rPr>
              <a:t>Availability Zone</a:t>
            </a:r>
            <a:r>
              <a:rPr lang="ja-JP" altLang="en" sz="1000" dirty="0">
                <a:solidFill>
                  <a:srgbClr val="0070C0"/>
                </a:solidFill>
                <a:latin typeface="Meiryo" panose="020B0604030504040204" pitchFamily="34" charset="-128"/>
                <a:ea typeface="Meiryo" panose="020B0604030504040204" pitchFamily="34" charset="-128"/>
              </a:rPr>
              <a:t>）</a:t>
            </a:r>
            <a:r>
              <a:rPr lang="ja-JP" altLang="en-US" sz="1000" dirty="0">
                <a:solidFill>
                  <a:srgbClr val="333333"/>
                </a:solidFill>
                <a:latin typeface="Meiryo" panose="020B0604030504040204" pitchFamily="34" charset="-128"/>
                <a:ea typeface="Meiryo" panose="020B0604030504040204" pitchFamily="34" charset="-128"/>
              </a:rPr>
              <a:t>：設備の構成単位。各</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は一つあるいは複数のデータセンタから成り、</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同士は地震や台風などで同時に被災しにくいように、ある程度距離を離して設置。</a:t>
            </a:r>
            <a:r>
              <a:rPr lang="en" altLang="ja-JP" sz="1000" dirty="0">
                <a:solidFill>
                  <a:srgbClr val="333333"/>
                </a:solidFill>
                <a:latin typeface="Meiryo" panose="020B0604030504040204" pitchFamily="34" charset="-128"/>
                <a:ea typeface="Meiryo" panose="020B0604030504040204" pitchFamily="34" charset="-128"/>
              </a:rPr>
              <a:t>AWS</a:t>
            </a:r>
            <a:r>
              <a:rPr lang="ja-JP" altLang="en-US" sz="1000" dirty="0">
                <a:solidFill>
                  <a:srgbClr val="333333"/>
                </a:solidFill>
                <a:latin typeface="Meiryo" panose="020B0604030504040204" pitchFamily="34" charset="-128"/>
                <a:ea typeface="Meiryo" panose="020B0604030504040204" pitchFamily="34" charset="-128"/>
              </a:rPr>
              <a:t>の東京リージョンは</a:t>
            </a:r>
            <a:r>
              <a:rPr lang="en-US" altLang="ja-JP" sz="1000" dirty="0">
                <a:solidFill>
                  <a:srgbClr val="333333"/>
                </a:solidFill>
                <a:latin typeface="Meiryo" panose="020B0604030504040204" pitchFamily="34" charset="-128"/>
                <a:ea typeface="Meiryo" panose="020B0604030504040204" pitchFamily="34" charset="-128"/>
              </a:rPr>
              <a:t>4</a:t>
            </a:r>
            <a:r>
              <a:rPr lang="ja-JP" altLang="en-US" sz="1000" dirty="0">
                <a:solidFill>
                  <a:srgbClr val="333333"/>
                </a:solidFill>
                <a:latin typeface="Meiryo" panose="020B0604030504040204" pitchFamily="34" charset="-128"/>
                <a:ea typeface="Meiryo" panose="020B0604030504040204" pitchFamily="34" charset="-128"/>
              </a:rPr>
              <a:t>つの</a:t>
            </a:r>
            <a:r>
              <a:rPr lang="en" altLang="ja-JP" sz="1000" dirty="0">
                <a:solidFill>
                  <a:srgbClr val="333333"/>
                </a:solidFill>
                <a:latin typeface="Meiryo" panose="020B0604030504040204" pitchFamily="34" charset="-128"/>
                <a:ea typeface="Meiryo" panose="020B0604030504040204" pitchFamily="34" charset="-128"/>
              </a:rPr>
              <a:t>AZ</a:t>
            </a:r>
            <a:r>
              <a:rPr lang="ja-JP" altLang="en-US" sz="1000" dirty="0">
                <a:solidFill>
                  <a:srgbClr val="333333"/>
                </a:solidFill>
                <a:latin typeface="Meiryo" panose="020B0604030504040204" pitchFamily="34" charset="-128"/>
                <a:ea typeface="Meiryo" panose="020B0604030504040204" pitchFamily="34" charset="-128"/>
              </a:rPr>
              <a:t>で構成する。</a:t>
            </a:r>
            <a:endParaRPr lang="ja-JP" altLang="en-US" sz="1000" dirty="0">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F3D855C3-B135-A842-B2AB-5DA237970AEE}"/>
              </a:ext>
            </a:extLst>
          </p:cNvPr>
          <p:cNvSpPr txBox="1"/>
          <p:nvPr/>
        </p:nvSpPr>
        <p:spPr>
          <a:xfrm>
            <a:off x="7286033" y="2229231"/>
            <a:ext cx="1618384" cy="954107"/>
          </a:xfrm>
          <a:prstGeom prst="rect">
            <a:avLst/>
          </a:prstGeom>
          <a:noFill/>
        </p:spPr>
        <p:txBody>
          <a:bodyPr wrap="square" rtlCol="0">
            <a:spAutoFit/>
          </a:bodyPr>
          <a:lstStyle/>
          <a:p>
            <a:r>
              <a:rPr lang="en" altLang="ja-JP" sz="800" dirty="0">
                <a:latin typeface="Meiryo" panose="020B0604030504040204" pitchFamily="34" charset="-128"/>
                <a:ea typeface="Meiryo" panose="020B0604030504040204" pitchFamily="34" charset="-128"/>
              </a:rPr>
              <a:t>AWS</a:t>
            </a:r>
            <a:r>
              <a:rPr lang="ja-JP" altLang="en-US" sz="800" dirty="0">
                <a:latin typeface="Meiryo" panose="020B0604030504040204" pitchFamily="34" charset="-128"/>
                <a:ea typeface="Meiryo" panose="020B0604030504040204" pitchFamily="34" charset="-128"/>
              </a:rPr>
              <a:t>コンソールから構成パターン・カタログから注文すると</a:t>
            </a:r>
            <a:r>
              <a:rPr lang="en-US" altLang="ja-JP" sz="800" dirty="0">
                <a:latin typeface="Meiryo" panose="020B0604030504040204" pitchFamily="34" charset="-128"/>
                <a:ea typeface="Meiryo" panose="020B0604030504040204" pitchFamily="34" charset="-128"/>
              </a:rPr>
              <a:t>2</a:t>
            </a:r>
            <a:r>
              <a:rPr lang="ja-JP" altLang="en-US" sz="800" dirty="0">
                <a:latin typeface="Meiryo" panose="020B0604030504040204" pitchFamily="34" charset="-128"/>
                <a:ea typeface="Meiryo" panose="020B0604030504040204" pitchFamily="34" charset="-128"/>
              </a:rPr>
              <a:t>週間程度で</a:t>
            </a:r>
            <a:r>
              <a:rPr lang="en-US" altLang="ja-JP" sz="800" dirty="0">
                <a:latin typeface="Meiryo" panose="020B0604030504040204" pitchFamily="34" charset="-128"/>
                <a:ea typeface="Meiryo" panose="020B0604030504040204" pitchFamily="34" charset="-128"/>
              </a:rPr>
              <a:t>24</a:t>
            </a:r>
            <a:r>
              <a:rPr lang="ja-JP" altLang="en-US" sz="800" dirty="0">
                <a:latin typeface="Meiryo" panose="020B0604030504040204" pitchFamily="34" charset="-128"/>
                <a:ea typeface="Meiryo" panose="020B0604030504040204" pitchFamily="34" charset="-128"/>
              </a:rPr>
              <a:t>インチラックに収めた機器一式が届けられる。</a:t>
            </a:r>
            <a:endParaRPr lang="en-US" altLang="ja-JP" sz="800" dirty="0">
              <a:latin typeface="Meiryo" panose="020B0604030504040204" pitchFamily="34" charset="-128"/>
              <a:ea typeface="Meiryo" panose="020B0604030504040204" pitchFamily="34" charset="-128"/>
            </a:endParaRPr>
          </a:p>
          <a:p>
            <a:r>
              <a:rPr lang="en" altLang="ja-JP" sz="800" dirty="0">
                <a:latin typeface="Meiryo" panose="020B0604030504040204" pitchFamily="34" charset="-128"/>
                <a:ea typeface="Meiryo" panose="020B0604030504040204" pitchFamily="34" charset="-128"/>
              </a:rPr>
              <a:t>AWS</a:t>
            </a:r>
            <a:r>
              <a:rPr lang="ja-JP" altLang="en-US" sz="800" dirty="0">
                <a:latin typeface="Meiryo" panose="020B0604030504040204" pitchFamily="34" charset="-128"/>
                <a:ea typeface="Meiryo" panose="020B0604030504040204" pitchFamily="34" charset="-128"/>
              </a:rPr>
              <a:t>のスタッフがラックを設置し、電源とネットワークを接続すれば、使い始められる。</a:t>
            </a:r>
            <a:endParaRPr kumimoji="1" lang="ja-JP" altLang="en-US" sz="800" dirty="0">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3CE34C8A-A1B6-C846-AB80-875A893B0C17}"/>
              </a:ext>
            </a:extLst>
          </p:cNvPr>
          <p:cNvSpPr/>
          <p:nvPr/>
        </p:nvSpPr>
        <p:spPr>
          <a:xfrm>
            <a:off x="7875186" y="928900"/>
            <a:ext cx="1029231" cy="1077218"/>
          </a:xfrm>
          <a:prstGeom prst="rect">
            <a:avLst/>
          </a:prstGeom>
        </p:spPr>
        <p:txBody>
          <a:bodyPr wrap="square">
            <a:spAutoFit/>
          </a:bodyPr>
          <a:lstStyle/>
          <a:p>
            <a:r>
              <a:rPr lang="en" altLang="ja-JP" sz="800" dirty="0">
                <a:solidFill>
                  <a:srgbClr val="333333"/>
                </a:solidFill>
                <a:latin typeface="Meiryo" panose="020B0604030504040204" pitchFamily="34" charset="-128"/>
                <a:ea typeface="Meiryo" panose="020B0604030504040204" pitchFamily="34" charset="-128"/>
              </a:rPr>
              <a:t>AWS</a:t>
            </a:r>
            <a:r>
              <a:rPr lang="ja-JP" altLang="en-US" sz="800" dirty="0">
                <a:solidFill>
                  <a:srgbClr val="333333"/>
                </a:solidFill>
                <a:latin typeface="Meiryo" panose="020B0604030504040204" pitchFamily="34" charset="-128"/>
                <a:ea typeface="Meiryo" panose="020B0604030504040204" pitchFamily="34" charset="-128"/>
              </a:rPr>
              <a:t>がリモートで運用。ソフトのアップグレードやパッチ適用は基本的に無停止。仮想マシンの再起動が必要な場合は、その旨の通知</a:t>
            </a:r>
            <a:endParaRPr lang="ja-JP" altLang="en-US" sz="800" dirty="0">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7F9C1B0E-EF4B-8942-B024-F4016AB3BF48}"/>
              </a:ext>
            </a:extLst>
          </p:cNvPr>
          <p:cNvSpPr/>
          <p:nvPr/>
        </p:nvSpPr>
        <p:spPr>
          <a:xfrm>
            <a:off x="7791698" y="5672218"/>
            <a:ext cx="937230" cy="338554"/>
          </a:xfrm>
          <a:prstGeom prst="rect">
            <a:avLst/>
          </a:prstGeom>
        </p:spPr>
        <p:txBody>
          <a:bodyPr wrap="square">
            <a:spAutoFit/>
          </a:bodyPr>
          <a:lstStyle/>
          <a:p>
            <a:pPr algn="r"/>
            <a:r>
              <a:rPr lang="ja-JP" altLang="en-US" sz="800" b="1">
                <a:solidFill>
                  <a:srgbClr val="333333"/>
                </a:solidFill>
                <a:latin typeface="Meiryo" panose="020B0604030504040204" pitchFamily="34" charset="-128"/>
                <a:ea typeface="Meiryo" panose="020B0604030504040204" pitchFamily="34" charset="-128"/>
              </a:rPr>
              <a:t>マネージメント</a:t>
            </a:r>
            <a:endParaRPr lang="en-US" altLang="ja-JP" sz="800" b="1" dirty="0">
              <a:solidFill>
                <a:srgbClr val="333333"/>
              </a:solidFill>
              <a:latin typeface="Meiryo" panose="020B0604030504040204" pitchFamily="34" charset="-128"/>
              <a:ea typeface="Meiryo" panose="020B0604030504040204" pitchFamily="34" charset="-128"/>
            </a:endParaRPr>
          </a:p>
          <a:p>
            <a:pPr algn="r"/>
            <a:r>
              <a:rPr lang="ja-JP" altLang="en-US" sz="800" b="1">
                <a:solidFill>
                  <a:srgbClr val="333333"/>
                </a:solidFill>
                <a:latin typeface="Meiryo" panose="020B0604030504040204" pitchFamily="34" charset="-128"/>
                <a:ea typeface="Meiryo" panose="020B0604030504040204" pitchFamily="34" charset="-128"/>
              </a:rPr>
              <a:t>コンソール</a:t>
            </a:r>
            <a:endParaRPr lang="ja-JP" altLang="en-US" sz="80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9BC600F6-C393-2044-8342-D4C6B78338E0}"/>
              </a:ext>
            </a:extLst>
          </p:cNvPr>
          <p:cNvSpPr/>
          <p:nvPr/>
        </p:nvSpPr>
        <p:spPr>
          <a:xfrm>
            <a:off x="7666241" y="4222736"/>
            <a:ext cx="1217073" cy="461665"/>
          </a:xfrm>
          <a:prstGeom prst="rect">
            <a:avLst/>
          </a:prstGeom>
        </p:spPr>
        <p:txBody>
          <a:bodyPr wrap="square">
            <a:spAutoFit/>
          </a:bodyPr>
          <a:lstStyle/>
          <a:p>
            <a:pPr marL="171450" indent="-171450">
              <a:buFont typeface="Wingdings" pitchFamily="2" charset="2"/>
              <a:buChar char="l"/>
            </a:pPr>
            <a:r>
              <a:rPr lang="ja-JP" altLang="en-US" sz="800" dirty="0">
                <a:solidFill>
                  <a:schemeClr val="accent6">
                    <a:lumMod val="50000"/>
                  </a:schemeClr>
                </a:solidFill>
                <a:latin typeface="Meiryo" panose="020B0604030504040204" pitchFamily="34" charset="-128"/>
                <a:ea typeface="Meiryo" panose="020B0604030504040204" pitchFamily="34" charset="-128"/>
              </a:rPr>
              <a:t>低遅延処理</a:t>
            </a:r>
            <a:endParaRPr lang="en-US" altLang="ja-JP" sz="800" dirty="0">
              <a:solidFill>
                <a:schemeClr val="accent6">
                  <a:lumMod val="50000"/>
                </a:schemeClr>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800" dirty="0">
                <a:solidFill>
                  <a:schemeClr val="accent6">
                    <a:lumMod val="50000"/>
                  </a:schemeClr>
                </a:solidFill>
                <a:latin typeface="Meiryo" panose="020B0604030504040204" pitchFamily="34" charset="-128"/>
                <a:ea typeface="Meiryo" panose="020B0604030504040204" pitchFamily="34" charset="-128"/>
              </a:rPr>
              <a:t>ローカルでの</a:t>
            </a:r>
            <a:endParaRPr lang="en-US" altLang="ja-JP" sz="800" dirty="0">
              <a:solidFill>
                <a:schemeClr val="accent6">
                  <a:lumMod val="50000"/>
                </a:schemeClr>
              </a:solidFill>
              <a:latin typeface="Meiryo" panose="020B0604030504040204" pitchFamily="34" charset="-128"/>
              <a:ea typeface="Meiryo" panose="020B0604030504040204" pitchFamily="34" charset="-128"/>
            </a:endParaRPr>
          </a:p>
          <a:p>
            <a:r>
              <a:rPr lang="ja-JP" altLang="en-US" sz="800" dirty="0">
                <a:solidFill>
                  <a:schemeClr val="accent6">
                    <a:lumMod val="50000"/>
                  </a:schemeClr>
                </a:solidFill>
                <a:latin typeface="Meiryo" panose="020B0604030504040204" pitchFamily="34" charset="-128"/>
                <a:ea typeface="Meiryo" panose="020B0604030504040204" pitchFamily="34" charset="-128"/>
              </a:rPr>
              <a:t>　　大量データ処理</a:t>
            </a:r>
          </a:p>
        </p:txBody>
      </p:sp>
      <p:sp>
        <p:nvSpPr>
          <p:cNvPr id="42" name="テキスト ボックス 41">
            <a:extLst>
              <a:ext uri="{FF2B5EF4-FFF2-40B4-BE49-F238E27FC236}">
                <a16:creationId xmlns:a16="http://schemas.microsoft.com/office/drawing/2014/main" id="{8CCE25C5-3214-614F-9E95-B1083434A3A2}"/>
              </a:ext>
            </a:extLst>
          </p:cNvPr>
          <p:cNvSpPr txBox="1"/>
          <p:nvPr/>
        </p:nvSpPr>
        <p:spPr>
          <a:xfrm>
            <a:off x="908241" y="996671"/>
            <a:ext cx="3302186" cy="369332"/>
          </a:xfrm>
          <a:prstGeom prst="rect">
            <a:avLst/>
          </a:prstGeom>
          <a:noFill/>
        </p:spPr>
        <p:txBody>
          <a:bodyPr wrap="none" rtlCol="0">
            <a:spAutoFit/>
          </a:bodyPr>
          <a:lstStyle/>
          <a:p>
            <a:r>
              <a:rPr kumimoji="1" lang="en-US" altLang="ja-JP" dirty="0">
                <a:solidFill>
                  <a:schemeClr val="accent6">
                    <a:lumMod val="50000"/>
                  </a:schemeClr>
                </a:solidFill>
                <a:latin typeface="Meiryo" panose="020B0604030504040204" pitchFamily="34" charset="-128"/>
                <a:ea typeface="Meiryo" panose="020B0604030504040204" pitchFamily="34" charset="-128"/>
              </a:rPr>
              <a:t>AWS Region</a:t>
            </a:r>
            <a:r>
              <a:rPr kumimoji="1" lang="ja-JP" altLang="en-US" sz="1200" dirty="0">
                <a:solidFill>
                  <a:schemeClr val="accent6">
                    <a:lumMod val="50000"/>
                  </a:schemeClr>
                </a:solidFill>
                <a:latin typeface="Meiryo" panose="020B0604030504040204" pitchFamily="34" charset="-128"/>
                <a:ea typeface="Meiryo" panose="020B0604030504040204" pitchFamily="34" charset="-128"/>
              </a:rPr>
              <a:t>（地域の単位</a:t>
            </a:r>
            <a:r>
              <a:rPr lang="en-US" altLang="ja-JP" sz="1200" dirty="0">
                <a:solidFill>
                  <a:schemeClr val="accent6">
                    <a:lumMod val="50000"/>
                  </a:schemeClr>
                </a:solidFill>
                <a:latin typeface="Meiryo" panose="020B0604030504040204" pitchFamily="34" charset="-128"/>
                <a:ea typeface="Meiryo" panose="020B0604030504040204" pitchFamily="34" charset="-128"/>
              </a:rPr>
              <a:t> </a:t>
            </a:r>
            <a:r>
              <a:rPr lang="ja-JP" altLang="en-US" sz="1200" dirty="0">
                <a:solidFill>
                  <a:schemeClr val="accent6">
                    <a:lumMod val="50000"/>
                  </a:schemeClr>
                </a:solidFill>
                <a:latin typeface="Meiryo" panose="020B0604030504040204" pitchFamily="34" charset="-128"/>
                <a:ea typeface="Meiryo" panose="020B0604030504040204" pitchFamily="34" charset="-128"/>
              </a:rPr>
              <a:t>例：東京</a:t>
            </a:r>
            <a:r>
              <a:rPr kumimoji="1" lang="ja-JP" altLang="en-US" sz="1200" dirty="0">
                <a:solidFill>
                  <a:schemeClr val="accent6">
                    <a:lumMod val="50000"/>
                  </a:schemeClr>
                </a:solidFill>
                <a:latin typeface="Meiryo" panose="020B0604030504040204" pitchFamily="34" charset="-128"/>
                <a:ea typeface="Meiryo" panose="020B0604030504040204" pitchFamily="34" charset="-128"/>
              </a:rPr>
              <a:t>）</a:t>
            </a:r>
          </a:p>
        </p:txBody>
      </p:sp>
      <p:sp>
        <p:nvSpPr>
          <p:cNvPr id="43" name="テキスト ボックス 42">
            <a:extLst>
              <a:ext uri="{FF2B5EF4-FFF2-40B4-BE49-F238E27FC236}">
                <a16:creationId xmlns:a16="http://schemas.microsoft.com/office/drawing/2014/main" id="{753F57BE-6E89-D549-B8D0-48B4C353A51F}"/>
              </a:ext>
            </a:extLst>
          </p:cNvPr>
          <p:cNvSpPr txBox="1"/>
          <p:nvPr/>
        </p:nvSpPr>
        <p:spPr>
          <a:xfrm>
            <a:off x="7291687" y="3289956"/>
            <a:ext cx="1585285" cy="338554"/>
          </a:xfrm>
          <a:prstGeom prst="rect">
            <a:avLst/>
          </a:prstGeom>
          <a:noFill/>
        </p:spPr>
        <p:txBody>
          <a:bodyPr wrap="square" rtlCol="0">
            <a:spAutoFit/>
          </a:bodyPr>
          <a:lstStyle/>
          <a:p>
            <a:r>
              <a:rPr kumimoji="1" lang="en-US" altLang="ja-JP" sz="800" dirty="0" err="1">
                <a:solidFill>
                  <a:schemeClr val="accent2"/>
                </a:solidFill>
                <a:latin typeface="Meiryo" panose="020B0604030504040204" pitchFamily="34" charset="-128"/>
                <a:ea typeface="Meiryo" panose="020B0604030504040204" pitchFamily="34" charset="-128"/>
              </a:rPr>
              <a:t>Vmware</a:t>
            </a:r>
            <a:r>
              <a:rPr kumimoji="1" lang="en-US" altLang="ja-JP" sz="800" dirty="0">
                <a:solidFill>
                  <a:schemeClr val="accent2"/>
                </a:solidFill>
                <a:latin typeface="Meiryo" panose="020B0604030504040204" pitchFamily="34" charset="-128"/>
                <a:ea typeface="Meiryo" panose="020B0604030504040204" pitchFamily="34" charset="-128"/>
              </a:rPr>
              <a:t> Cloud for AWS </a:t>
            </a:r>
            <a:r>
              <a:rPr kumimoji="1" lang="en-US" altLang="ja-JP" sz="800" dirty="0" err="1">
                <a:solidFill>
                  <a:schemeClr val="accent2"/>
                </a:solidFill>
                <a:latin typeface="Meiryo" panose="020B0604030504040204" pitchFamily="34" charset="-128"/>
                <a:ea typeface="Meiryo" panose="020B0604030504040204" pitchFamily="34" charset="-128"/>
              </a:rPr>
              <a:t>Outopsts</a:t>
            </a:r>
            <a:r>
              <a:rPr kumimoji="1" lang="en-US" altLang="ja-JP" sz="800" dirty="0">
                <a:solidFill>
                  <a:schemeClr val="accent2"/>
                </a:solidFill>
                <a:latin typeface="Meiryo" panose="020B0604030504040204" pitchFamily="34" charset="-128"/>
                <a:ea typeface="Meiryo" panose="020B0604030504040204" pitchFamily="34" charset="-128"/>
              </a:rPr>
              <a:t> </a:t>
            </a:r>
            <a:r>
              <a:rPr kumimoji="1" lang="ja-JP" altLang="en-US" sz="800" dirty="0">
                <a:solidFill>
                  <a:schemeClr val="accent2"/>
                </a:solidFill>
                <a:latin typeface="Meiryo" panose="020B0604030504040204" pitchFamily="34" charset="-128"/>
                <a:ea typeface="Meiryo" panose="020B0604030504040204" pitchFamily="34" charset="-128"/>
              </a:rPr>
              <a:t>もある</a:t>
            </a:r>
            <a:r>
              <a:rPr kumimoji="1" lang="en-US" altLang="ja-JP" sz="800" dirty="0">
                <a:solidFill>
                  <a:schemeClr val="accent2"/>
                </a:solidFill>
                <a:latin typeface="Meiryo" panose="020B0604030504040204" pitchFamily="34" charset="-128"/>
                <a:ea typeface="Meiryo" panose="020B0604030504040204" pitchFamily="34" charset="-128"/>
              </a:rPr>
              <a:t> </a:t>
            </a:r>
            <a:endParaRPr kumimoji="1" lang="ja-JP" altLang="en-US" sz="800" dirty="0">
              <a:solidFill>
                <a:schemeClr val="accent2"/>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436411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直角三角形 4">
            <a:extLst>
              <a:ext uri="{FF2B5EF4-FFF2-40B4-BE49-F238E27FC236}">
                <a16:creationId xmlns:a16="http://schemas.microsoft.com/office/drawing/2014/main" id="{07215EC1-8BBC-C74A-B164-DCF71E31B09C}"/>
              </a:ext>
            </a:extLst>
          </p:cNvPr>
          <p:cNvSpPr/>
          <p:nvPr/>
        </p:nvSpPr>
        <p:spPr>
          <a:xfrm rot="10800000" flipH="1">
            <a:off x="302148" y="933367"/>
            <a:ext cx="8539701" cy="5490344"/>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EC25F0F-7F29-4049-A37A-CE9034C089CE}"/>
              </a:ext>
            </a:extLst>
          </p:cNvPr>
          <p:cNvSpPr>
            <a:spLocks noGrp="1"/>
          </p:cNvSpPr>
          <p:nvPr>
            <p:ph type="title"/>
          </p:nvPr>
        </p:nvSpPr>
        <p:spPr/>
        <p:txBody>
          <a:bodyPr/>
          <a:lstStyle/>
          <a:p>
            <a:r>
              <a:rPr kumimoji="1" lang="ja-JP" altLang="en-US"/>
              <a:t>クラウド・ネイティブへのシフトが加速する</a:t>
            </a:r>
          </a:p>
        </p:txBody>
      </p:sp>
      <p:sp>
        <p:nvSpPr>
          <p:cNvPr id="4" name="直角三角形 3">
            <a:extLst>
              <a:ext uri="{FF2B5EF4-FFF2-40B4-BE49-F238E27FC236}">
                <a16:creationId xmlns:a16="http://schemas.microsoft.com/office/drawing/2014/main" id="{D2103C84-536F-9243-9A7B-6436053CCEA4}"/>
              </a:ext>
            </a:extLst>
          </p:cNvPr>
          <p:cNvSpPr/>
          <p:nvPr/>
        </p:nvSpPr>
        <p:spPr>
          <a:xfrm flipH="1">
            <a:off x="302149" y="981075"/>
            <a:ext cx="8539701" cy="5490344"/>
          </a:xfrm>
          <a:prstGeom prst="r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05408EF6-394C-F946-BF26-EF92A6DC75B1}"/>
              </a:ext>
            </a:extLst>
          </p:cNvPr>
          <p:cNvSpPr txBox="1"/>
          <p:nvPr/>
        </p:nvSpPr>
        <p:spPr>
          <a:xfrm>
            <a:off x="418035" y="1885144"/>
            <a:ext cx="4743093" cy="1631216"/>
          </a:xfrm>
          <a:prstGeom prst="rect">
            <a:avLst/>
          </a:prstGeom>
          <a:noFill/>
        </p:spPr>
        <p:txBody>
          <a:bodyPr wrap="none" rtlCol="0">
            <a:spAutoFit/>
          </a:bodyPr>
          <a:lstStyle/>
          <a:p>
            <a:pPr marL="447675" lvl="1" indent="-284163">
              <a:buFont typeface="Wingdings" pitchFamily="2" charset="2"/>
              <a:buChar char="Ø"/>
            </a:pPr>
            <a:r>
              <a:rPr kumimoji="1" lang="en-US" altLang="ja-JP" sz="2000" dirty="0">
                <a:solidFill>
                  <a:schemeClr val="bg1"/>
                </a:solidFill>
                <a:latin typeface="Meiryo" panose="020B0604030504040204" pitchFamily="34" charset="-128"/>
                <a:ea typeface="Meiryo" panose="020B0604030504040204" pitchFamily="34" charset="-128"/>
              </a:rPr>
              <a:t>Oracle Dedicated Region @Cloud</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AWS Outposts</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Microsoft Azure Stack Hub</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IBM Cloud </a:t>
            </a:r>
            <a:r>
              <a:rPr lang="en-US" altLang="ja-JP" sz="2000" dirty="0" err="1">
                <a:solidFill>
                  <a:schemeClr val="bg1"/>
                </a:solidFill>
                <a:latin typeface="Meiryo" panose="020B0604030504040204" pitchFamily="34" charset="-128"/>
                <a:ea typeface="Meiryo" panose="020B0604030504040204" pitchFamily="34" charset="-128"/>
              </a:rPr>
              <a:t>Paks</a:t>
            </a:r>
            <a:endParaRPr lang="en-US" altLang="ja-JP" sz="2000" dirty="0">
              <a:solidFill>
                <a:schemeClr val="bg1"/>
              </a:solidFill>
              <a:latin typeface="Meiryo" panose="020B0604030504040204" pitchFamily="34" charset="-128"/>
              <a:ea typeface="Meiryo" panose="020B0604030504040204" pitchFamily="34" charset="-128"/>
            </a:endParaRP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Google GKE on-prem</a:t>
            </a:r>
            <a:endParaRPr lang="ja-JP" altLang="en-US" sz="20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314186F9-59AC-6346-874A-BAD78560F42D}"/>
              </a:ext>
            </a:extLst>
          </p:cNvPr>
          <p:cNvSpPr txBox="1"/>
          <p:nvPr/>
        </p:nvSpPr>
        <p:spPr>
          <a:xfrm>
            <a:off x="5544639" y="4480143"/>
            <a:ext cx="3081356" cy="1015663"/>
          </a:xfrm>
          <a:prstGeom prst="rect">
            <a:avLst/>
          </a:prstGeom>
          <a:noFill/>
        </p:spPr>
        <p:txBody>
          <a:bodyPr wrap="none" rtlCol="0">
            <a:spAutoFit/>
          </a:bodyPr>
          <a:lstStyle/>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Microsoft Azure Ark</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IBM Cloud Satellite</a:t>
            </a:r>
          </a:p>
          <a:p>
            <a:pPr marL="447675" lvl="1" indent="-284163">
              <a:buFont typeface="Wingdings" pitchFamily="2" charset="2"/>
              <a:buChar char="Ø"/>
            </a:pPr>
            <a:r>
              <a:rPr lang="en-US" altLang="ja-JP" sz="2000" dirty="0">
                <a:solidFill>
                  <a:schemeClr val="bg1"/>
                </a:solidFill>
                <a:latin typeface="Meiryo" panose="020B0604030504040204" pitchFamily="34" charset="-128"/>
                <a:ea typeface="Meiryo" panose="020B0604030504040204" pitchFamily="34" charset="-128"/>
              </a:rPr>
              <a:t>Google Anthos</a:t>
            </a:r>
            <a:endParaRPr lang="ja-JP" altLang="en-US" sz="200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768A0EB0-6C56-E647-AC84-49B47BAA47DF}"/>
              </a:ext>
            </a:extLst>
          </p:cNvPr>
          <p:cNvSpPr txBox="1"/>
          <p:nvPr/>
        </p:nvSpPr>
        <p:spPr>
          <a:xfrm>
            <a:off x="418035" y="1124157"/>
            <a:ext cx="5314275" cy="707886"/>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オンプレミス環境にパブリック・クラウドと</a:t>
            </a:r>
            <a:endParaRPr kumimoji="1" lang="en-US" altLang="ja-JP" sz="2000" b="1" dirty="0">
              <a:solidFill>
                <a:schemeClr val="bg1"/>
              </a:solidFill>
              <a:latin typeface="Meiryo" panose="020B0604030504040204" pitchFamily="34" charset="-128"/>
              <a:ea typeface="Meiryo" panose="020B0604030504040204" pitchFamily="34" charset="-128"/>
            </a:endParaRPr>
          </a:p>
          <a:p>
            <a:r>
              <a:rPr kumimoji="1" lang="ja-JP" altLang="en-US" sz="2000" b="1">
                <a:solidFill>
                  <a:schemeClr val="bg1"/>
                </a:solidFill>
                <a:latin typeface="Meiryo" panose="020B0604030504040204" pitchFamily="34" charset="-128"/>
                <a:ea typeface="Meiryo" panose="020B0604030504040204" pitchFamily="34" charset="-128"/>
              </a:rPr>
              <a:t>同等の環境を構築する製品やサービス</a:t>
            </a:r>
          </a:p>
        </p:txBody>
      </p:sp>
      <p:sp>
        <p:nvSpPr>
          <p:cNvPr id="9" name="テキスト ボックス 8">
            <a:extLst>
              <a:ext uri="{FF2B5EF4-FFF2-40B4-BE49-F238E27FC236}">
                <a16:creationId xmlns:a16="http://schemas.microsoft.com/office/drawing/2014/main" id="{22D90999-BB1D-5B47-BE10-C15EA2004EF3}"/>
              </a:ext>
            </a:extLst>
          </p:cNvPr>
          <p:cNvSpPr txBox="1"/>
          <p:nvPr/>
        </p:nvSpPr>
        <p:spPr>
          <a:xfrm>
            <a:off x="3824682" y="5590753"/>
            <a:ext cx="4801314" cy="707886"/>
          </a:xfrm>
          <a:prstGeom prst="rect">
            <a:avLst/>
          </a:prstGeom>
          <a:noFill/>
        </p:spPr>
        <p:txBody>
          <a:bodyPr wrap="none" rtlCol="0">
            <a:spAutoFit/>
          </a:bodyPr>
          <a:lstStyle/>
          <a:p>
            <a:pPr algn="r"/>
            <a:r>
              <a:rPr kumimoji="1" lang="ja-JP" altLang="en-US" sz="2000" b="1">
                <a:solidFill>
                  <a:schemeClr val="bg1"/>
                </a:solidFill>
                <a:latin typeface="Meiryo" panose="020B0604030504040204" pitchFamily="34" charset="-128"/>
                <a:ea typeface="Meiryo" panose="020B0604030504040204" pitchFamily="34" charset="-128"/>
              </a:rPr>
              <a:t>オンプレミスとパブリック・クラウドを</a:t>
            </a:r>
            <a:endParaRPr kumimoji="1" lang="en-US" altLang="ja-JP" sz="2000" b="1" dirty="0">
              <a:solidFill>
                <a:schemeClr val="bg1"/>
              </a:solidFill>
              <a:latin typeface="Meiryo" panose="020B0604030504040204" pitchFamily="34" charset="-128"/>
              <a:ea typeface="Meiryo" panose="020B0604030504040204" pitchFamily="34" charset="-128"/>
            </a:endParaRPr>
          </a:p>
          <a:p>
            <a:pPr algn="r"/>
            <a:r>
              <a:rPr lang="ja-JP" altLang="en-US" sz="2000" b="1">
                <a:solidFill>
                  <a:schemeClr val="bg1"/>
                </a:solidFill>
                <a:latin typeface="Meiryo" panose="020B0604030504040204" pitchFamily="34" charset="-128"/>
                <a:ea typeface="Meiryo" panose="020B0604030504040204" pitchFamily="34" charset="-128"/>
              </a:rPr>
              <a:t>一元的に運用管理する</a:t>
            </a:r>
            <a:r>
              <a:rPr kumimoji="1" lang="ja-JP" altLang="en-US" sz="2000" b="1">
                <a:solidFill>
                  <a:schemeClr val="bg1"/>
                </a:solidFill>
                <a:latin typeface="Meiryo" panose="020B0604030504040204" pitchFamily="34" charset="-128"/>
                <a:ea typeface="Meiryo" panose="020B0604030504040204" pitchFamily="34" charset="-128"/>
              </a:rPr>
              <a:t>サービス</a:t>
            </a:r>
          </a:p>
        </p:txBody>
      </p:sp>
      <p:sp>
        <p:nvSpPr>
          <p:cNvPr id="14" name="環状矢印 13">
            <a:extLst>
              <a:ext uri="{FF2B5EF4-FFF2-40B4-BE49-F238E27FC236}">
                <a16:creationId xmlns:a16="http://schemas.microsoft.com/office/drawing/2014/main" id="{72C7AA76-6209-6241-8594-C6019CDC6AC9}"/>
              </a:ext>
            </a:extLst>
          </p:cNvPr>
          <p:cNvSpPr/>
          <p:nvPr/>
        </p:nvSpPr>
        <p:spPr>
          <a:xfrm>
            <a:off x="3756283" y="2833668"/>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環状矢印 14">
            <a:extLst>
              <a:ext uri="{FF2B5EF4-FFF2-40B4-BE49-F238E27FC236}">
                <a16:creationId xmlns:a16="http://schemas.microsoft.com/office/drawing/2014/main" id="{4D7AB389-CEDF-7B4D-B7F6-2E8E80543F85}"/>
              </a:ext>
            </a:extLst>
          </p:cNvPr>
          <p:cNvSpPr/>
          <p:nvPr/>
        </p:nvSpPr>
        <p:spPr>
          <a:xfrm rot="5400000">
            <a:off x="3756282" y="290451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環状矢印 15">
            <a:extLst>
              <a:ext uri="{FF2B5EF4-FFF2-40B4-BE49-F238E27FC236}">
                <a16:creationId xmlns:a16="http://schemas.microsoft.com/office/drawing/2014/main" id="{688F5FF3-AACF-0844-AE9D-CFB5241A2421}"/>
              </a:ext>
            </a:extLst>
          </p:cNvPr>
          <p:cNvSpPr/>
          <p:nvPr/>
        </p:nvSpPr>
        <p:spPr>
          <a:xfrm rot="10800000">
            <a:off x="3708996" y="290193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環状矢印 16">
            <a:extLst>
              <a:ext uri="{FF2B5EF4-FFF2-40B4-BE49-F238E27FC236}">
                <a16:creationId xmlns:a16="http://schemas.microsoft.com/office/drawing/2014/main" id="{EBB08DB8-1BCE-C142-ABE1-9609F8BFD292}"/>
              </a:ext>
            </a:extLst>
          </p:cNvPr>
          <p:cNvSpPr/>
          <p:nvPr/>
        </p:nvSpPr>
        <p:spPr>
          <a:xfrm rot="16200000">
            <a:off x="3708997" y="2852272"/>
            <a:ext cx="1689743" cy="1689743"/>
          </a:xfrm>
          <a:prstGeom prst="circularArrow">
            <a:avLst>
              <a:gd name="adj1" fmla="val 12500"/>
              <a:gd name="adj2" fmla="val 1142319"/>
              <a:gd name="adj3" fmla="val 20457681"/>
              <a:gd name="adj4" fmla="val 16235318"/>
              <a:gd name="adj5" fmla="val 12500"/>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a:extLst>
              <a:ext uri="{FF2B5EF4-FFF2-40B4-BE49-F238E27FC236}">
                <a16:creationId xmlns:a16="http://schemas.microsoft.com/office/drawing/2014/main" id="{0A5BF6ED-695D-1C4D-8A74-0ABAF812A2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62746" y="1394763"/>
            <a:ext cx="754669" cy="754669"/>
          </a:xfrm>
          <a:prstGeom prst="rect">
            <a:avLst/>
          </a:prstGeom>
          <a:effectLst>
            <a:outerShdw blurRad="50800" dist="38100" dir="2700000" algn="tl" rotWithShape="0">
              <a:prstClr val="black">
                <a:alpha val="40000"/>
              </a:prstClr>
            </a:outerShdw>
          </a:effectLst>
        </p:spPr>
      </p:pic>
      <p:pic>
        <p:nvPicPr>
          <p:cNvPr id="11" name="図 10">
            <a:extLst>
              <a:ext uri="{FF2B5EF4-FFF2-40B4-BE49-F238E27FC236}">
                <a16:creationId xmlns:a16="http://schemas.microsoft.com/office/drawing/2014/main" id="{2180D9D7-12FE-D748-842C-7862545D09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74501" y="2108572"/>
            <a:ext cx="1230957" cy="1230957"/>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9C508BFA-525D-084A-8E56-87CFAAEA3A32}"/>
              </a:ext>
            </a:extLst>
          </p:cNvPr>
          <p:cNvPicPr>
            <a:picLocks noChangeAspect="1"/>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662746" y="2249713"/>
            <a:ext cx="843760" cy="843760"/>
          </a:xfrm>
          <a:prstGeom prst="rect">
            <a:avLst/>
          </a:prstGeom>
          <a:effectLst>
            <a:outerShdw blurRad="50800" dist="38100" dir="2700000" algn="tl" rotWithShape="0">
              <a:prstClr val="black">
                <a:alpha val="40000"/>
              </a:prstClr>
            </a:outerShdw>
          </a:effectLst>
        </p:spPr>
      </p:pic>
      <p:sp>
        <p:nvSpPr>
          <p:cNvPr id="12" name="下矢印 11">
            <a:extLst>
              <a:ext uri="{FF2B5EF4-FFF2-40B4-BE49-F238E27FC236}">
                <a16:creationId xmlns:a16="http://schemas.microsoft.com/office/drawing/2014/main" id="{2AC24641-DBB2-B44D-A439-DE7ED4F3B5C7}"/>
              </a:ext>
            </a:extLst>
          </p:cNvPr>
          <p:cNvSpPr/>
          <p:nvPr/>
        </p:nvSpPr>
        <p:spPr>
          <a:xfrm>
            <a:off x="5862471" y="2044526"/>
            <a:ext cx="234503" cy="34226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47DFB503-8640-B947-A183-7D17B92589FB}"/>
              </a:ext>
            </a:extLst>
          </p:cNvPr>
          <p:cNvSpPr/>
          <p:nvPr/>
        </p:nvSpPr>
        <p:spPr>
          <a:xfrm rot="10800000">
            <a:off x="6096973" y="2020672"/>
            <a:ext cx="234503" cy="342261"/>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0" name="図 19">
            <a:extLst>
              <a:ext uri="{FF2B5EF4-FFF2-40B4-BE49-F238E27FC236}">
                <a16:creationId xmlns:a16="http://schemas.microsoft.com/office/drawing/2014/main" id="{8E4D854A-2C7D-3E4B-B697-E7822DDDA8C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67649" y="2076862"/>
            <a:ext cx="754669" cy="754669"/>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C1E87DD5-7434-8A48-A9E5-29676A84DB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14927" y="3218108"/>
            <a:ext cx="754669" cy="754669"/>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F320EB37-8DAC-5B49-8516-7623C480DB5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25748" y="2698898"/>
            <a:ext cx="754669" cy="754669"/>
          </a:xfrm>
          <a:prstGeom prst="rect">
            <a:avLst/>
          </a:prstGeom>
          <a:effectLst>
            <a:outerShdw blurRad="50800" dist="38100" dir="2700000" algn="tl" rotWithShape="0">
              <a:prstClr val="black">
                <a:alpha val="40000"/>
              </a:prstClr>
            </a:outerShdw>
          </a:effectLst>
        </p:spPr>
      </p:pic>
      <p:sp>
        <p:nvSpPr>
          <p:cNvPr id="13" name="左右矢印 12">
            <a:extLst>
              <a:ext uri="{FF2B5EF4-FFF2-40B4-BE49-F238E27FC236}">
                <a16:creationId xmlns:a16="http://schemas.microsoft.com/office/drawing/2014/main" id="{2D6FE153-1D9C-A741-9C1E-8EDE232D680D}"/>
              </a:ext>
            </a:extLst>
          </p:cNvPr>
          <p:cNvSpPr/>
          <p:nvPr/>
        </p:nvSpPr>
        <p:spPr>
          <a:xfrm rot="20690184">
            <a:off x="6562931" y="2450423"/>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左右矢印 23">
            <a:extLst>
              <a:ext uri="{FF2B5EF4-FFF2-40B4-BE49-F238E27FC236}">
                <a16:creationId xmlns:a16="http://schemas.microsoft.com/office/drawing/2014/main" id="{36A3A2A1-7F1B-2744-B67F-B420428AA3F3}"/>
              </a:ext>
            </a:extLst>
          </p:cNvPr>
          <p:cNvSpPr/>
          <p:nvPr/>
        </p:nvSpPr>
        <p:spPr>
          <a:xfrm rot="1088776">
            <a:off x="6617175" y="2850164"/>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右矢印 24">
            <a:extLst>
              <a:ext uri="{FF2B5EF4-FFF2-40B4-BE49-F238E27FC236}">
                <a16:creationId xmlns:a16="http://schemas.microsoft.com/office/drawing/2014/main" id="{6967786E-8DCA-144F-8780-C944E04618E3}"/>
              </a:ext>
            </a:extLst>
          </p:cNvPr>
          <p:cNvSpPr/>
          <p:nvPr/>
        </p:nvSpPr>
        <p:spPr>
          <a:xfrm rot="3198842">
            <a:off x="6219973" y="3107870"/>
            <a:ext cx="523650" cy="245317"/>
          </a:xfrm>
          <a:prstGeom prst="leftRigh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99532C61-742A-3548-A97A-AFE1569BBC96}"/>
              </a:ext>
            </a:extLst>
          </p:cNvPr>
          <p:cNvSpPr txBox="1"/>
          <p:nvPr/>
        </p:nvSpPr>
        <p:spPr>
          <a:xfrm>
            <a:off x="5979722" y="1272123"/>
            <a:ext cx="1877437"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ハイブリッド・クラウド</a:t>
            </a:r>
          </a:p>
        </p:txBody>
      </p:sp>
      <p:sp>
        <p:nvSpPr>
          <p:cNvPr id="28" name="テキスト ボックス 27">
            <a:extLst>
              <a:ext uri="{FF2B5EF4-FFF2-40B4-BE49-F238E27FC236}">
                <a16:creationId xmlns:a16="http://schemas.microsoft.com/office/drawing/2014/main" id="{9C3892DC-A514-A24F-A6EC-D5FB44B25187}"/>
              </a:ext>
            </a:extLst>
          </p:cNvPr>
          <p:cNvSpPr txBox="1"/>
          <p:nvPr/>
        </p:nvSpPr>
        <p:spPr>
          <a:xfrm>
            <a:off x="7330630" y="3398543"/>
            <a:ext cx="1415772" cy="276999"/>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マルチ・クラウド</a:t>
            </a:r>
          </a:p>
        </p:txBody>
      </p:sp>
    </p:spTree>
    <p:extLst>
      <p:ext uri="{BB962C8B-B14F-4D97-AF65-F5344CB8AC3E}">
        <p14:creationId xmlns:p14="http://schemas.microsoft.com/office/powerpoint/2010/main" val="4139713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か（１）</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 name="図 8">
            <a:extLst>
              <a:ext uri="{FF2B5EF4-FFF2-40B4-BE49-F238E27FC236}">
                <a16:creationId xmlns:a16="http://schemas.microsoft.com/office/drawing/2014/main" id="{550D9232-9E73-554B-A672-E45EDAEEDB2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46332" y="5237610"/>
            <a:ext cx="743012" cy="668710"/>
          </a:xfrm>
          <a:prstGeom prst="rect">
            <a:avLst/>
          </a:prstGeom>
        </p:spPr>
      </p:pic>
      <p:pic>
        <p:nvPicPr>
          <p:cNvPr id="10" name="図 9">
            <a:extLst>
              <a:ext uri="{FF2B5EF4-FFF2-40B4-BE49-F238E27FC236}">
                <a16:creationId xmlns:a16="http://schemas.microsoft.com/office/drawing/2014/main" id="{EB717992-EAB9-8546-9100-A5037A550A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63921" y="5164580"/>
            <a:ext cx="693936" cy="648831"/>
          </a:xfrm>
          <a:prstGeom prst="rect">
            <a:avLst/>
          </a:prstGeom>
        </p:spPr>
      </p:pic>
      <p:pic>
        <p:nvPicPr>
          <p:cNvPr id="11" name="図 10">
            <a:extLst>
              <a:ext uri="{FF2B5EF4-FFF2-40B4-BE49-F238E27FC236}">
                <a16:creationId xmlns:a16="http://schemas.microsoft.com/office/drawing/2014/main" id="{483F3437-8F59-734F-B14A-A5370905772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32340" y="5237610"/>
            <a:ext cx="543199" cy="654457"/>
          </a:xfrm>
          <a:prstGeom prst="rect">
            <a:avLst/>
          </a:prstGeom>
        </p:spPr>
      </p:pic>
      <p:sp>
        <p:nvSpPr>
          <p:cNvPr id="12" name="テキスト ボックス 11">
            <a:extLst>
              <a:ext uri="{FF2B5EF4-FFF2-40B4-BE49-F238E27FC236}">
                <a16:creationId xmlns:a16="http://schemas.microsoft.com/office/drawing/2014/main" id="{747DE725-E99C-8E43-9975-495B3810AED3}"/>
              </a:ext>
            </a:extLst>
          </p:cNvPr>
          <p:cNvSpPr txBox="1"/>
          <p:nvPr/>
        </p:nvSpPr>
        <p:spPr>
          <a:xfrm>
            <a:off x="2499659" y="2367827"/>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4" name="テキスト ボックス 13">
            <a:extLst>
              <a:ext uri="{FF2B5EF4-FFF2-40B4-BE49-F238E27FC236}">
                <a16:creationId xmlns:a16="http://schemas.microsoft.com/office/drawing/2014/main" id="{1C12F31B-E1F5-0F4B-930B-E0DBAA038050}"/>
              </a:ext>
            </a:extLst>
          </p:cNvPr>
          <p:cNvSpPr txBox="1"/>
          <p:nvPr/>
        </p:nvSpPr>
        <p:spPr>
          <a:xfrm>
            <a:off x="2499659" y="4022813"/>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掃除</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5" name="テキスト ボックス 14">
            <a:extLst>
              <a:ext uri="{FF2B5EF4-FFF2-40B4-BE49-F238E27FC236}">
                <a16:creationId xmlns:a16="http://schemas.microsoft.com/office/drawing/2014/main" id="{BC7B6CB8-31BD-8D42-A920-756771E27236}"/>
              </a:ext>
            </a:extLst>
          </p:cNvPr>
          <p:cNvSpPr txBox="1"/>
          <p:nvPr/>
        </p:nvSpPr>
        <p:spPr>
          <a:xfrm>
            <a:off x="3310780" y="239058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6" name="テキスト ボックス 15">
            <a:extLst>
              <a:ext uri="{FF2B5EF4-FFF2-40B4-BE49-F238E27FC236}">
                <a16:creationId xmlns:a16="http://schemas.microsoft.com/office/drawing/2014/main" id="{CB74B1C8-BC2F-F746-8014-639F8BD465C7}"/>
              </a:ext>
            </a:extLst>
          </p:cNvPr>
          <p:cNvSpPr txBox="1"/>
          <p:nvPr/>
        </p:nvSpPr>
        <p:spPr>
          <a:xfrm>
            <a:off x="3310780"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レンジ</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sp>
        <p:nvSpPr>
          <p:cNvPr id="17" name="テキスト ボックス 16">
            <a:extLst>
              <a:ext uri="{FF2B5EF4-FFF2-40B4-BE49-F238E27FC236}">
                <a16:creationId xmlns:a16="http://schemas.microsoft.com/office/drawing/2014/main" id="{6DC12B82-4B7B-BC49-8711-DD192E7D58C9}"/>
              </a:ext>
            </a:extLst>
          </p:cNvPr>
          <p:cNvSpPr txBox="1"/>
          <p:nvPr/>
        </p:nvSpPr>
        <p:spPr>
          <a:xfrm>
            <a:off x="4203828" y="2367827"/>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18" name="テキスト ボックス 17">
            <a:extLst>
              <a:ext uri="{FF2B5EF4-FFF2-40B4-BE49-F238E27FC236}">
                <a16:creationId xmlns:a16="http://schemas.microsoft.com/office/drawing/2014/main" id="{A7350999-7D3F-1B4C-92D5-E12184365CE3}"/>
              </a:ext>
            </a:extLst>
          </p:cNvPr>
          <p:cNvSpPr txBox="1"/>
          <p:nvPr/>
        </p:nvSpPr>
        <p:spPr>
          <a:xfrm>
            <a:off x="4203829" y="4045573"/>
            <a:ext cx="800219" cy="615553"/>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テレビ</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機械</a:t>
            </a: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1" y="4161312"/>
              <a:ext cx="1107997"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3156891" y="1485975"/>
            <a:ext cx="1107996"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家電製品</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grpSp>
        <p:nvGrpSpPr>
          <p:cNvPr id="37" name="グループ化 36">
            <a:extLst>
              <a:ext uri="{FF2B5EF4-FFF2-40B4-BE49-F238E27FC236}">
                <a16:creationId xmlns:a16="http://schemas.microsoft.com/office/drawing/2014/main" id="{04A27F82-89F9-F345-B9C2-FC3A784185EE}"/>
              </a:ext>
            </a:extLst>
          </p:cNvPr>
          <p:cNvGrpSpPr/>
          <p:nvPr/>
        </p:nvGrpSpPr>
        <p:grpSpPr>
          <a:xfrm>
            <a:off x="2430543" y="3091475"/>
            <a:ext cx="792088" cy="791931"/>
            <a:chOff x="2430543" y="2939469"/>
            <a:chExt cx="792088" cy="791931"/>
          </a:xfrm>
        </p:grpSpPr>
        <p:sp>
          <p:nvSpPr>
            <p:cNvPr id="36" name="加算記号 35">
              <a:extLst>
                <a:ext uri="{FF2B5EF4-FFF2-40B4-BE49-F238E27FC236}">
                  <a16:creationId xmlns:a16="http://schemas.microsoft.com/office/drawing/2014/main" id="{2234DBC4-073E-804C-B4E8-B073FA6F63B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テキスト ボックス 34">
              <a:extLst>
                <a:ext uri="{FF2B5EF4-FFF2-40B4-BE49-F238E27FC236}">
                  <a16:creationId xmlns:a16="http://schemas.microsoft.com/office/drawing/2014/main" id="{5F7EAD5C-DBEB-794E-B28B-A75E356F7BBE}"/>
                </a:ext>
              </a:extLst>
            </p:cNvPr>
            <p:cNvSpPr txBox="1"/>
            <p:nvPr/>
          </p:nvSpPr>
          <p:spPr>
            <a:xfrm>
              <a:off x="2500512" y="3233889"/>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38" name="グループ化 37">
            <a:extLst>
              <a:ext uri="{FF2B5EF4-FFF2-40B4-BE49-F238E27FC236}">
                <a16:creationId xmlns:a16="http://schemas.microsoft.com/office/drawing/2014/main" id="{241B47FE-BC95-3F44-BB23-921BBC32BBB1}"/>
              </a:ext>
            </a:extLst>
          </p:cNvPr>
          <p:cNvGrpSpPr/>
          <p:nvPr/>
        </p:nvGrpSpPr>
        <p:grpSpPr>
          <a:xfrm>
            <a:off x="3323594" y="3091475"/>
            <a:ext cx="792088" cy="791931"/>
            <a:chOff x="2430543" y="2939469"/>
            <a:chExt cx="792088" cy="791931"/>
          </a:xfrm>
        </p:grpSpPr>
        <p:sp>
          <p:nvSpPr>
            <p:cNvPr id="39" name="加算記号 38">
              <a:extLst>
                <a:ext uri="{FF2B5EF4-FFF2-40B4-BE49-F238E27FC236}">
                  <a16:creationId xmlns:a16="http://schemas.microsoft.com/office/drawing/2014/main" id="{8D97B1C1-4ACF-A64D-AD9C-4B9B659D8685}"/>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テキスト ボックス 39">
              <a:extLst>
                <a:ext uri="{FF2B5EF4-FFF2-40B4-BE49-F238E27FC236}">
                  <a16:creationId xmlns:a16="http://schemas.microsoft.com/office/drawing/2014/main" id="{67363A29-D645-9944-B02B-6171AD50DC24}"/>
                </a:ext>
              </a:extLst>
            </p:cNvPr>
            <p:cNvSpPr txBox="1"/>
            <p:nvPr/>
          </p:nvSpPr>
          <p:spPr>
            <a:xfrm>
              <a:off x="2503421" y="323612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grpSp>
        <p:nvGrpSpPr>
          <p:cNvPr id="41" name="グループ化 40">
            <a:extLst>
              <a:ext uri="{FF2B5EF4-FFF2-40B4-BE49-F238E27FC236}">
                <a16:creationId xmlns:a16="http://schemas.microsoft.com/office/drawing/2014/main" id="{35083191-BBFB-CE4D-915F-2278A8F2A4CB}"/>
              </a:ext>
            </a:extLst>
          </p:cNvPr>
          <p:cNvGrpSpPr/>
          <p:nvPr/>
        </p:nvGrpSpPr>
        <p:grpSpPr>
          <a:xfrm>
            <a:off x="4206024" y="3091475"/>
            <a:ext cx="792088" cy="791931"/>
            <a:chOff x="2430543" y="2939469"/>
            <a:chExt cx="792088" cy="791931"/>
          </a:xfrm>
        </p:grpSpPr>
        <p:sp>
          <p:nvSpPr>
            <p:cNvPr id="42" name="加算記号 41">
              <a:extLst>
                <a:ext uri="{FF2B5EF4-FFF2-40B4-BE49-F238E27FC236}">
                  <a16:creationId xmlns:a16="http://schemas.microsoft.com/office/drawing/2014/main" id="{E31AC1B7-7BB4-034F-8DD8-589BF0C2972E}"/>
                </a:ext>
              </a:extLst>
            </p:cNvPr>
            <p:cNvSpPr/>
            <p:nvPr/>
          </p:nvSpPr>
          <p:spPr>
            <a:xfrm>
              <a:off x="2430543" y="2939469"/>
              <a:ext cx="792088" cy="791931"/>
            </a:xfrm>
            <a:prstGeom prst="mathPlus">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64B8B2EF-5546-AA4A-A5A9-D975C3204FD4}"/>
                </a:ext>
              </a:extLst>
            </p:cNvPr>
            <p:cNvSpPr txBox="1"/>
            <p:nvPr/>
          </p:nvSpPr>
          <p:spPr>
            <a:xfrm>
              <a:off x="2503421" y="3231654"/>
              <a:ext cx="646331" cy="230832"/>
            </a:xfrm>
            <a:prstGeom prst="rect">
              <a:avLst/>
            </a:prstGeom>
            <a:noFill/>
          </p:spPr>
          <p:txBody>
            <a:bodyPr wrap="none" rtlCol="0">
              <a:spAutoFit/>
            </a:bodyPr>
            <a:lstStyle/>
            <a:p>
              <a:pPr algn="ctr"/>
              <a:r>
                <a:rPr kumimoji="1" lang="ja-JP" altLang="en-US" sz="900">
                  <a:solidFill>
                    <a:schemeClr val="bg1"/>
                  </a:solidFill>
                  <a:latin typeface="Meiryo" panose="020B0604030504040204" pitchFamily="34" charset="-128"/>
                  <a:ea typeface="Meiryo" panose="020B0604030504040204" pitchFamily="34" charset="-128"/>
                </a:rPr>
                <a:t>専用</a:t>
              </a:r>
              <a:r>
                <a:rPr lang="ja-JP" altLang="en-US" sz="900">
                  <a:solidFill>
                    <a:schemeClr val="bg1"/>
                  </a:solidFill>
                  <a:latin typeface="Meiryo" panose="020B0604030504040204" pitchFamily="34" charset="-128"/>
                  <a:ea typeface="Meiryo" panose="020B0604030504040204" pitchFamily="34" charset="-128"/>
                </a:rPr>
                <a:t>一体</a:t>
              </a:r>
              <a:endParaRPr kumimoji="1" lang="ja-JP" altLang="en-US" sz="900">
                <a:solidFill>
                  <a:schemeClr val="bg1"/>
                </a:solidFill>
                <a:latin typeface="Meiryo" panose="020B0604030504040204" pitchFamily="34" charset="-128"/>
                <a:ea typeface="Meiryo" panose="020B0604030504040204" pitchFamily="34" charset="-128"/>
              </a:endParaRPr>
            </a:p>
          </p:txBody>
        </p:sp>
      </p:gr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80096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p:cTn id="10" dur="500" fill="hold"/>
                                        <p:tgtEl>
                                          <p:spTgt spid="34"/>
                                        </p:tgtEl>
                                        <p:attrNameLst>
                                          <p:attrName>ppt_w</p:attrName>
                                        </p:attrNameLst>
                                      </p:cBhvr>
                                      <p:tavLst>
                                        <p:tav tm="0">
                                          <p:val>
                                            <p:fltVal val="0"/>
                                          </p:val>
                                        </p:tav>
                                        <p:tav tm="100000">
                                          <p:val>
                                            <p:strVal val="#ppt_w"/>
                                          </p:val>
                                        </p:tav>
                                      </p:tavLst>
                                    </p:anim>
                                    <p:anim calcmode="lin" valueType="num">
                                      <p:cBhvr>
                                        <p:cTn id="11" dur="500" fill="hold"/>
                                        <p:tgtEl>
                                          <p:spTgt spid="34"/>
                                        </p:tgtEl>
                                        <p:attrNameLst>
                                          <p:attrName>ppt_h</p:attrName>
                                        </p:attrNameLst>
                                      </p:cBhvr>
                                      <p:tavLst>
                                        <p:tav tm="0">
                                          <p:val>
                                            <p:fltVal val="0"/>
                                          </p:val>
                                        </p:tav>
                                        <p:tav tm="100000">
                                          <p:val>
                                            <p:strVal val="#ppt_h"/>
                                          </p:val>
                                        </p:tav>
                                      </p:tavLst>
                                    </p:anim>
                                    <p:animEffect transition="in" filter="fade">
                                      <p:cBhvr>
                                        <p:cTn id="12" dur="500"/>
                                        <p:tgtEl>
                                          <p:spTgt spid="34"/>
                                        </p:tgtEl>
                                      </p:cBhvr>
                                    </p:animEffect>
                                  </p:childTnLst>
                                </p:cTn>
                              </p:par>
                              <p:par>
                                <p:cTn id="13" presetID="53" presetClass="entr" presetSubtype="16"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par>
                                <p:cTn id="18" presetID="53" presetClass="entr" presetSubtype="16"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par>
                                <p:cTn id="23" presetID="53" presetClass="entr" presetSubtype="16"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p:tgtEl>
                                          <p:spTgt spid="32"/>
                                        </p:tgtEl>
                                        <p:attrNameLst>
                                          <p:attrName>ppt_y</p:attrName>
                                        </p:attrNameLst>
                                      </p:cBhvr>
                                      <p:tavLst>
                                        <p:tav tm="0">
                                          <p:val>
                                            <p:strVal val="#ppt_y-#ppt_h*1.125000"/>
                                          </p:val>
                                        </p:tav>
                                        <p:tav tm="100000">
                                          <p:val>
                                            <p:strVal val="#ppt_y"/>
                                          </p:val>
                                        </p:tav>
                                      </p:tavLst>
                                    </p:anim>
                                    <p:animEffect transition="in" filter="wipe(down)">
                                      <p:cBhvr>
                                        <p:cTn id="3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effectLst/>
                <a:latin typeface="Arial"/>
                <a:ea typeface="HGP創英角ｺﾞｼｯｸUB" pitchFamily="50" charset="-128"/>
                <a:cs typeface="Arial"/>
              </a:rPr>
              <a:t>3</a:t>
            </a:r>
            <a:r>
              <a:rPr lang="ja-JP" altLang="en-US" sz="2400" dirty="0">
                <a:solidFill>
                  <a:srgbClr val="FFFFFF"/>
                </a:solidFill>
                <a:effectLst/>
                <a:latin typeface="Arial"/>
                <a:ea typeface="HGP創英角ｺﾞｼｯｸUB" pitchFamily="50" charset="-128"/>
                <a:cs typeface="Arial"/>
              </a:rPr>
              <a:t>つの価値</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227339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クラウドにまつわる</a:t>
            </a:r>
            <a:r>
              <a:rPr kumimoji="1" lang="en-US" altLang="ja-JP" dirty="0"/>
              <a:t>3</a:t>
            </a:r>
            <a:r>
              <a:rPr kumimoji="1" lang="ja-JP" altLang="en-US" dirty="0"/>
              <a:t>つの誤解</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71</a:t>
            </a:fld>
            <a:endParaRPr kumimoji="1" lang="ja-JP" altLang="en-US"/>
          </a:p>
        </p:txBody>
      </p:sp>
      <p:sp>
        <p:nvSpPr>
          <p:cNvPr id="4" name="テキスト ボックス 3"/>
          <p:cNvSpPr txBox="1"/>
          <p:nvPr/>
        </p:nvSpPr>
        <p:spPr>
          <a:xfrm>
            <a:off x="2195736" y="331701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ガバナンスが効かない。</a:t>
            </a:r>
            <a:r>
              <a:rPr lang="ja-JP" altLang="en-US" sz="2000" dirty="0">
                <a:solidFill>
                  <a:schemeClr val="accent6">
                    <a:lumMod val="50000"/>
                  </a:schemeClr>
                </a:solidFill>
                <a:latin typeface="Meiryo" charset="-128"/>
                <a:ea typeface="Meiryo" charset="-128"/>
                <a:cs typeface="Meiryo" charset="-128"/>
              </a:rPr>
              <a:t>だからセキュリティも確保できない。だから心配なので使えない。</a:t>
            </a:r>
            <a:endParaRPr kumimoji="1" lang="ja-JP" altLang="en-US" sz="2000" dirty="0">
              <a:solidFill>
                <a:schemeClr val="accent6">
                  <a:lumMod val="50000"/>
                </a:schemeClr>
              </a:solidFill>
              <a:latin typeface="Meiryo" charset="-128"/>
              <a:ea typeface="Meiryo" charset="-128"/>
              <a:cs typeface="Meiryo" charset="-128"/>
            </a:endParaRPr>
          </a:p>
        </p:txBody>
      </p:sp>
      <p:sp>
        <p:nvSpPr>
          <p:cNvPr id="5" name="テキスト ボックス 4"/>
          <p:cNvSpPr txBox="1"/>
          <p:nvPr/>
        </p:nvSpPr>
        <p:spPr>
          <a:xfrm>
            <a:off x="2195736" y="2125472"/>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調達の手段が変わるだけ。</a:t>
            </a:r>
            <a:r>
              <a:rPr lang="ja-JP" altLang="en-US" sz="2000" dirty="0">
                <a:solidFill>
                  <a:schemeClr val="accent6">
                    <a:lumMod val="50000"/>
                  </a:schemeClr>
                </a:solidFill>
                <a:latin typeface="Meiryo" charset="-128"/>
                <a:ea typeface="Meiryo" charset="-128"/>
                <a:cs typeface="Meiryo" charset="-128"/>
              </a:rPr>
              <a:t>自分たちのやることは実質変わらない。運用がある程度は任せられる程度。</a:t>
            </a:r>
            <a:endParaRPr kumimoji="1" lang="ja-JP" altLang="en-US" sz="2000" dirty="0">
              <a:solidFill>
                <a:schemeClr val="accent6">
                  <a:lumMod val="50000"/>
                </a:schemeClr>
              </a:solidFill>
              <a:latin typeface="Meiryo" charset="-128"/>
              <a:ea typeface="Meiryo" charset="-128"/>
              <a:cs typeface="Meiryo" charset="-128"/>
            </a:endParaRPr>
          </a:p>
        </p:txBody>
      </p:sp>
      <p:sp>
        <p:nvSpPr>
          <p:cNvPr id="6" name="テキスト ボックス 5"/>
          <p:cNvSpPr txBox="1"/>
          <p:nvPr/>
        </p:nvSpPr>
        <p:spPr>
          <a:xfrm>
            <a:off x="2195736" y="450173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コスト・メリットは期待できない。</a:t>
            </a:r>
            <a:r>
              <a:rPr lang="ja-JP" altLang="en-US" sz="2000" dirty="0">
                <a:solidFill>
                  <a:schemeClr val="accent6">
                    <a:lumMod val="50000"/>
                  </a:schemeClr>
                </a:solidFill>
                <a:latin typeface="Meiryo" charset="-128"/>
                <a:ea typeface="Meiryo" charset="-128"/>
                <a:cs typeface="Meiryo" charset="-128"/>
              </a:rPr>
              <a:t>クラウドだって、コストはかかり続けるのだから結局は同じ。</a:t>
            </a:r>
            <a:endParaRPr kumimoji="1" lang="ja-JP" altLang="en-US" sz="2000" dirty="0">
              <a:solidFill>
                <a:schemeClr val="accent6">
                  <a:lumMod val="50000"/>
                </a:schemeClr>
              </a:solidFill>
              <a:latin typeface="Meiryo" charset="-128"/>
              <a:ea typeface="Meiryo" charset="-128"/>
              <a:cs typeface="Meiryo" charset="-128"/>
            </a:endParaRPr>
          </a:p>
        </p:txBody>
      </p:sp>
      <p:sp>
        <p:nvSpPr>
          <p:cNvPr id="7" name="テキスト ボックス 6"/>
          <p:cNvSpPr txBox="1"/>
          <p:nvPr/>
        </p:nvSpPr>
        <p:spPr>
          <a:xfrm>
            <a:off x="800802" y="215365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1</a:t>
            </a:r>
            <a:endParaRPr kumimoji="1" lang="ja-JP" altLang="en-US" sz="3600" dirty="0">
              <a:solidFill>
                <a:srgbClr val="C00000"/>
              </a:solidFill>
              <a:latin typeface="Meiryo" charset="-128"/>
              <a:ea typeface="Meiryo" charset="-128"/>
              <a:cs typeface="Meiryo" charset="-128"/>
            </a:endParaRPr>
          </a:p>
        </p:txBody>
      </p:sp>
      <p:sp>
        <p:nvSpPr>
          <p:cNvPr id="8" name="テキスト ボックス 7"/>
          <p:cNvSpPr txBox="1"/>
          <p:nvPr/>
        </p:nvSpPr>
        <p:spPr>
          <a:xfrm>
            <a:off x="800802" y="3347793"/>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2</a:t>
            </a:r>
            <a:endParaRPr kumimoji="1" lang="ja-JP" altLang="en-US" sz="3600" dirty="0">
              <a:solidFill>
                <a:srgbClr val="C00000"/>
              </a:solidFill>
              <a:latin typeface="Meiryo" charset="-128"/>
              <a:ea typeface="Meiryo" charset="-128"/>
              <a:cs typeface="Meiryo" charset="-128"/>
            </a:endParaRPr>
          </a:p>
        </p:txBody>
      </p:sp>
      <p:sp>
        <p:nvSpPr>
          <p:cNvPr id="9" name="テキスト ボックス 8"/>
          <p:cNvSpPr txBox="1"/>
          <p:nvPr/>
        </p:nvSpPr>
        <p:spPr>
          <a:xfrm>
            <a:off x="800802" y="453466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3</a:t>
            </a:r>
            <a:endParaRPr kumimoji="1" lang="ja-JP" altLang="en-US" sz="36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11255861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ホームベース 246"/>
          <p:cNvSpPr/>
          <p:nvPr/>
        </p:nvSpPr>
        <p:spPr>
          <a:xfrm>
            <a:off x="7740352" y="5733256"/>
            <a:ext cx="1104322" cy="792088"/>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49" name="タイトル 248"/>
          <p:cNvSpPr>
            <a:spLocks noGrp="1"/>
          </p:cNvSpPr>
          <p:nvPr>
            <p:ph type="title"/>
          </p:nvPr>
        </p:nvSpPr>
        <p:spPr/>
        <p:txBody>
          <a:bodyPr/>
          <a:lstStyle/>
          <a:p>
            <a:r>
              <a:rPr kumimoji="1" lang="ja-JP" altLang="en-US" dirty="0">
                <a:solidFill>
                  <a:srgbClr val="C00000"/>
                </a:solidFill>
              </a:rPr>
              <a:t>誤解１</a:t>
            </a:r>
            <a:r>
              <a:rPr kumimoji="1" lang="ja-JP" altLang="en-US" dirty="0"/>
              <a:t>：調達の手段が変わるだけ？</a:t>
            </a:r>
          </a:p>
        </p:txBody>
      </p:sp>
      <p:sp>
        <p:nvSpPr>
          <p:cNvPr id="2" name="スライド番号プレースホルダー 1"/>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72</a:t>
            </a:fld>
            <a:endParaRPr kumimoji="1" lang="ja-JP" altLang="en-US"/>
          </a:p>
        </p:txBody>
      </p:sp>
      <p:sp>
        <p:nvSpPr>
          <p:cNvPr id="3" name="ホームベース 2"/>
          <p:cNvSpPr/>
          <p:nvPr/>
        </p:nvSpPr>
        <p:spPr>
          <a:xfrm>
            <a:off x="5204211" y="5717872"/>
            <a:ext cx="2936310" cy="792088"/>
          </a:xfrm>
          <a:prstGeom prst="homePlat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4" name="ホームベース 3"/>
          <p:cNvSpPr/>
          <p:nvPr/>
        </p:nvSpPr>
        <p:spPr>
          <a:xfrm>
            <a:off x="2750601" y="5731091"/>
            <a:ext cx="2936310" cy="79208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5" name="ホームベース 4"/>
          <p:cNvSpPr/>
          <p:nvPr/>
        </p:nvSpPr>
        <p:spPr>
          <a:xfrm>
            <a:off x="296990" y="5731091"/>
            <a:ext cx="2936310" cy="79208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241" name="ホームベース 240"/>
          <p:cNvSpPr/>
          <p:nvPr/>
        </p:nvSpPr>
        <p:spPr>
          <a:xfrm>
            <a:off x="296990" y="4296430"/>
            <a:ext cx="8550391" cy="459738"/>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アプリケーション</a:t>
            </a:r>
            <a:r>
              <a:rPr kumimoji="1" lang="en-US" altLang="ja-JP" sz="1200" dirty="0">
                <a:solidFill>
                  <a:srgbClr val="FFFFFF"/>
                </a:solidFill>
                <a:latin typeface="Meiryo" charset="-128"/>
                <a:ea typeface="Meiryo" charset="-128"/>
                <a:cs typeface="Meiryo" charset="-128"/>
              </a:rPr>
              <a:t>+</a:t>
            </a:r>
            <a:r>
              <a:rPr kumimoji="1" lang="ja-JP" altLang="en-US" sz="1200" dirty="0">
                <a:solidFill>
                  <a:srgbClr val="FFFFFF"/>
                </a:solidFill>
                <a:latin typeface="Meiryo" charset="-128"/>
                <a:ea typeface="Meiryo" charset="-128"/>
                <a:cs typeface="Meiryo" charset="-128"/>
              </a:rPr>
              <a:t>業務対応</a:t>
            </a:r>
          </a:p>
        </p:txBody>
      </p:sp>
      <p:sp>
        <p:nvSpPr>
          <p:cNvPr id="242" name="ホームベース 241"/>
          <p:cNvSpPr/>
          <p:nvPr/>
        </p:nvSpPr>
        <p:spPr>
          <a:xfrm>
            <a:off x="294283" y="4839305"/>
            <a:ext cx="8550391" cy="498856"/>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運用管理</a:t>
            </a:r>
          </a:p>
        </p:txBody>
      </p:sp>
      <p:sp>
        <p:nvSpPr>
          <p:cNvPr id="35" name="ホームベース 34"/>
          <p:cNvSpPr/>
          <p:nvPr/>
        </p:nvSpPr>
        <p:spPr>
          <a:xfrm>
            <a:off x="2475917"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3" name="ホームベース 242"/>
          <p:cNvSpPr/>
          <p:nvPr/>
        </p:nvSpPr>
        <p:spPr>
          <a:xfrm>
            <a:off x="4877986" y="4434009"/>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4" name="ホームベース 243"/>
          <p:cNvSpPr/>
          <p:nvPr/>
        </p:nvSpPr>
        <p:spPr>
          <a:xfrm>
            <a:off x="7324811"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grpSp>
        <p:nvGrpSpPr>
          <p:cNvPr id="64" name="図形グループ 63"/>
          <p:cNvGrpSpPr/>
          <p:nvPr/>
        </p:nvGrpSpPr>
        <p:grpSpPr>
          <a:xfrm>
            <a:off x="1781044" y="4567598"/>
            <a:ext cx="1438620" cy="935979"/>
            <a:chOff x="1558166" y="3846312"/>
            <a:chExt cx="1438620" cy="935979"/>
          </a:xfrm>
        </p:grpSpPr>
        <p:grpSp>
          <p:nvGrpSpPr>
            <p:cNvPr id="8" name="図形グループ 7"/>
            <p:cNvGrpSpPr/>
            <p:nvPr/>
          </p:nvGrpSpPr>
          <p:grpSpPr>
            <a:xfrm>
              <a:off x="2016229" y="3998744"/>
              <a:ext cx="150692" cy="345179"/>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2650062" y="3945476"/>
              <a:ext cx="150692" cy="34517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1561783" y="3931192"/>
              <a:ext cx="150692" cy="345179"/>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1808018" y="4345703"/>
              <a:ext cx="150692" cy="345179"/>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1558166" y="4362433"/>
              <a:ext cx="150692" cy="34517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230390" y="3866332"/>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2846094" y="3942355"/>
              <a:ext cx="150692" cy="34517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244988" y="4375507"/>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2046668" y="4437112"/>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1794615" y="3866588"/>
              <a:ext cx="150692" cy="345179"/>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2444551" y="3846312"/>
              <a:ext cx="150692" cy="345179"/>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4240849" y="4494068"/>
            <a:ext cx="1438620" cy="935979"/>
            <a:chOff x="1558166" y="3846312"/>
            <a:chExt cx="1438620" cy="935979"/>
          </a:xfrm>
        </p:grpSpPr>
        <p:grpSp>
          <p:nvGrpSpPr>
            <p:cNvPr id="66" name="図形グループ 65"/>
            <p:cNvGrpSpPr/>
            <p:nvPr/>
          </p:nvGrpSpPr>
          <p:grpSpPr>
            <a:xfrm>
              <a:off x="2016229" y="3998744"/>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2650062" y="3945476"/>
              <a:ext cx="150692" cy="345179"/>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1561783" y="3931192"/>
              <a:ext cx="150692" cy="345179"/>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1808018" y="4345703"/>
              <a:ext cx="150692" cy="345179"/>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1558166" y="4362433"/>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2230390" y="3866332"/>
              <a:ext cx="150692"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2846094" y="3942355"/>
              <a:ext cx="150692" cy="345179"/>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72"/>
            <p:cNvGrpSpPr/>
            <p:nvPr/>
          </p:nvGrpSpPr>
          <p:grpSpPr>
            <a:xfrm>
              <a:off x="2244988" y="4375507"/>
              <a:ext cx="150692" cy="345179"/>
              <a:chOff x="1946324" y="4125162"/>
              <a:chExt cx="969964" cy="2007872"/>
            </a:xfrm>
          </p:grpSpPr>
          <p:sp>
            <p:nvSpPr>
              <p:cNvPr id="83" name="円/楕円 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046668" y="4437112"/>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1794615" y="3866588"/>
              <a:ext cx="150692"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2444551" y="3846312"/>
              <a:ext cx="150692" cy="345179"/>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9" name="図形グループ 98"/>
          <p:cNvGrpSpPr/>
          <p:nvPr/>
        </p:nvGrpSpPr>
        <p:grpSpPr>
          <a:xfrm>
            <a:off x="6648456" y="4494164"/>
            <a:ext cx="1438620" cy="935979"/>
            <a:chOff x="1558166" y="3846312"/>
            <a:chExt cx="1438620" cy="935979"/>
          </a:xfrm>
        </p:grpSpPr>
        <p:grpSp>
          <p:nvGrpSpPr>
            <p:cNvPr id="100" name="図形グループ 99"/>
            <p:cNvGrpSpPr/>
            <p:nvPr/>
          </p:nvGrpSpPr>
          <p:grpSpPr>
            <a:xfrm>
              <a:off x="2016229" y="3998744"/>
              <a:ext cx="150692" cy="345179"/>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50062" y="3945476"/>
              <a:ext cx="150692" cy="345179"/>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 name="図形グループ 101"/>
            <p:cNvGrpSpPr/>
            <p:nvPr/>
          </p:nvGrpSpPr>
          <p:grpSpPr>
            <a:xfrm>
              <a:off x="1561783" y="3931192"/>
              <a:ext cx="150692" cy="345179"/>
              <a:chOff x="1946324" y="4125162"/>
              <a:chExt cx="969964" cy="2007872"/>
            </a:xfrm>
          </p:grpSpPr>
          <p:sp>
            <p:nvSpPr>
              <p:cNvPr id="127" name="円/楕円 1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1808018" y="4345703"/>
              <a:ext cx="150692" cy="345179"/>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1558166" y="4362433"/>
              <a:ext cx="150692" cy="345179"/>
              <a:chOff x="1946324" y="4125162"/>
              <a:chExt cx="969964" cy="2007872"/>
            </a:xfrm>
          </p:grpSpPr>
          <p:sp>
            <p:nvSpPr>
              <p:cNvPr id="123" name="円/楕円 1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2230390" y="3866332"/>
              <a:ext cx="150692" cy="345179"/>
              <a:chOff x="1946324" y="4125162"/>
              <a:chExt cx="969964" cy="2007872"/>
            </a:xfrm>
          </p:grpSpPr>
          <p:sp>
            <p:nvSpPr>
              <p:cNvPr id="121" name="円/楕円 1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2846094" y="3942355"/>
              <a:ext cx="150692" cy="345179"/>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106"/>
            <p:cNvGrpSpPr/>
            <p:nvPr/>
          </p:nvGrpSpPr>
          <p:grpSpPr>
            <a:xfrm>
              <a:off x="2244988" y="4375507"/>
              <a:ext cx="150692" cy="345179"/>
              <a:chOff x="1946324" y="4125162"/>
              <a:chExt cx="969964" cy="2007872"/>
            </a:xfrm>
          </p:grpSpPr>
          <p:sp>
            <p:nvSpPr>
              <p:cNvPr id="117" name="円/楕円 1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046668" y="4437112"/>
              <a:ext cx="150692" cy="345179"/>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1794615" y="3866588"/>
              <a:ext cx="150692" cy="345179"/>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109"/>
            <p:cNvGrpSpPr/>
            <p:nvPr/>
          </p:nvGrpSpPr>
          <p:grpSpPr>
            <a:xfrm>
              <a:off x="2444551" y="3846312"/>
              <a:ext cx="150692" cy="345179"/>
              <a:chOff x="1946324" y="4125162"/>
              <a:chExt cx="969964" cy="2007872"/>
            </a:xfrm>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0" name="図形グループ 249"/>
          <p:cNvGrpSpPr/>
          <p:nvPr/>
        </p:nvGrpSpPr>
        <p:grpSpPr>
          <a:xfrm>
            <a:off x="294283" y="1380035"/>
            <a:ext cx="8550391" cy="2852431"/>
            <a:chOff x="251520" y="1050924"/>
            <a:chExt cx="8550391" cy="2852431"/>
          </a:xfrm>
        </p:grpSpPr>
        <p:sp>
          <p:nvSpPr>
            <p:cNvPr id="245" name="ホームベース 244"/>
            <p:cNvSpPr/>
            <p:nvPr/>
          </p:nvSpPr>
          <p:spPr>
            <a:xfrm>
              <a:off x="251520" y="1050924"/>
              <a:ext cx="8550391" cy="1308560"/>
            </a:xfrm>
            <a:prstGeom prst="homePlate">
              <a:avLst>
                <a:gd name="adj" fmla="val 2868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アプリケーション</a:t>
              </a:r>
              <a:r>
                <a:rPr kumimoji="1" lang="en-US" altLang="ja-JP" sz="2000" b="1" dirty="0">
                  <a:solidFill>
                    <a:srgbClr val="FFFFFF"/>
                  </a:solidFill>
                  <a:latin typeface="Meiryo" charset="-128"/>
                  <a:ea typeface="Meiryo" charset="-128"/>
                  <a:cs typeface="Meiryo" charset="-128"/>
                </a:rPr>
                <a:t>+</a:t>
              </a:r>
              <a:r>
                <a:rPr kumimoji="1" lang="ja-JP" altLang="en-US" sz="2000" b="1" dirty="0">
                  <a:solidFill>
                    <a:srgbClr val="FFFFFF"/>
                  </a:solidFill>
                  <a:latin typeface="Meiryo" charset="-128"/>
                  <a:ea typeface="Meiryo" charset="-128"/>
                  <a:cs typeface="Meiryo" charset="-128"/>
                </a:rPr>
                <a:t>業務対応</a:t>
              </a:r>
            </a:p>
          </p:txBody>
        </p:sp>
        <p:sp>
          <p:nvSpPr>
            <p:cNvPr id="246" name="ホームベース 245"/>
            <p:cNvSpPr/>
            <p:nvPr/>
          </p:nvSpPr>
          <p:spPr>
            <a:xfrm>
              <a:off x="251520" y="2434421"/>
              <a:ext cx="8550391" cy="13659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運用管理</a:t>
              </a:r>
            </a:p>
          </p:txBody>
        </p:sp>
        <p:sp>
          <p:nvSpPr>
            <p:cNvPr id="135" name="ホームベース 134"/>
            <p:cNvSpPr/>
            <p:nvPr/>
          </p:nvSpPr>
          <p:spPr>
            <a:xfrm>
              <a:off x="251520" y="2664203"/>
              <a:ext cx="8545360" cy="792088"/>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クラウド</a:t>
              </a:r>
            </a:p>
          </p:txBody>
        </p:sp>
        <p:grpSp>
          <p:nvGrpSpPr>
            <p:cNvPr id="139" name="図形グループ 138"/>
            <p:cNvGrpSpPr/>
            <p:nvPr/>
          </p:nvGrpSpPr>
          <p:grpSpPr>
            <a:xfrm>
              <a:off x="3959862" y="1323775"/>
              <a:ext cx="1438620" cy="935979"/>
              <a:chOff x="1558166" y="3846312"/>
              <a:chExt cx="1438620" cy="935979"/>
            </a:xfrm>
          </p:grpSpPr>
          <p:grpSp>
            <p:nvGrpSpPr>
              <p:cNvPr id="140" name="図形グループ 139"/>
              <p:cNvGrpSpPr/>
              <p:nvPr/>
            </p:nvGrpSpPr>
            <p:grpSpPr>
              <a:xfrm>
                <a:off x="2016229" y="3998744"/>
                <a:ext cx="150692" cy="345179"/>
                <a:chOff x="1946324" y="4125162"/>
                <a:chExt cx="969964" cy="2007872"/>
              </a:xfrm>
            </p:grpSpPr>
            <p:sp>
              <p:nvSpPr>
                <p:cNvPr id="171" name="円/楕円 1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フローチャート: 論理積ゲート 1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650062" y="3945476"/>
                <a:ext cx="150692" cy="345179"/>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1561783" y="3931192"/>
                <a:ext cx="150692" cy="345179"/>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142"/>
              <p:cNvGrpSpPr/>
              <p:nvPr/>
            </p:nvGrpSpPr>
            <p:grpSpPr>
              <a:xfrm>
                <a:off x="1808018" y="4345703"/>
                <a:ext cx="150692" cy="345179"/>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1558166" y="4362433"/>
                <a:ext cx="150692" cy="345179"/>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2230390" y="3866332"/>
                <a:ext cx="150692" cy="345179"/>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145"/>
              <p:cNvGrpSpPr/>
              <p:nvPr/>
            </p:nvGrpSpPr>
            <p:grpSpPr>
              <a:xfrm>
                <a:off x="2846094" y="3942355"/>
                <a:ext cx="150692" cy="345179"/>
                <a:chOff x="1946324" y="4125162"/>
                <a:chExt cx="969964" cy="2007872"/>
              </a:xfrm>
            </p:grpSpPr>
            <p:sp>
              <p:nvSpPr>
                <p:cNvPr id="159" name="円/楕円 1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2244988" y="4375507"/>
                <a:ext cx="150692" cy="345179"/>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2046668" y="4437112"/>
                <a:ext cx="150692" cy="345179"/>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148"/>
              <p:cNvGrpSpPr/>
              <p:nvPr/>
            </p:nvGrpSpPr>
            <p:grpSpPr>
              <a:xfrm>
                <a:off x="1794615" y="3866588"/>
                <a:ext cx="150692" cy="345179"/>
                <a:chOff x="1946324" y="4125162"/>
                <a:chExt cx="969964" cy="2007872"/>
              </a:xfrm>
            </p:grpSpPr>
            <p:sp>
              <p:nvSpPr>
                <p:cNvPr id="153" name="円/楕円 1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2444551" y="3846312"/>
                <a:ext cx="150692" cy="345179"/>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48" name="上矢印 247"/>
            <p:cNvSpPr/>
            <p:nvPr/>
          </p:nvSpPr>
          <p:spPr>
            <a:xfrm>
              <a:off x="3263182" y="3467110"/>
              <a:ext cx="2559298" cy="43624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p:cNvSpPr/>
          <p:nvPr/>
        </p:nvSpPr>
        <p:spPr>
          <a:xfrm>
            <a:off x="294283" y="918370"/>
            <a:ext cx="8532017" cy="461665"/>
          </a:xfrm>
          <a:prstGeom prst="rect">
            <a:avLst/>
          </a:prstGeom>
        </p:spPr>
        <p:txBody>
          <a:bodyPr wrap="square">
            <a:spAutoFit/>
          </a:bodyPr>
          <a:lstStyle/>
          <a:p>
            <a:pPr algn="ctr"/>
            <a:r>
              <a:rPr lang="ja-JP" altLang="en-US" sz="2400" b="1">
                <a:solidFill>
                  <a:srgbClr val="0432FF"/>
                </a:solidFill>
                <a:latin typeface="Meiryo" charset="-128"/>
                <a:ea typeface="Meiryo" charset="-128"/>
                <a:cs typeface="Meiryo" charset="-128"/>
              </a:rPr>
              <a:t>アプリケーションや業務対応に人的資源を集中できる</a:t>
            </a:r>
          </a:p>
        </p:txBody>
      </p:sp>
    </p:spTree>
    <p:extLst>
      <p:ext uri="{BB962C8B-B14F-4D97-AF65-F5344CB8AC3E}">
        <p14:creationId xmlns:p14="http://schemas.microsoft.com/office/powerpoint/2010/main" val="205877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C00000"/>
                </a:solidFill>
              </a:rPr>
              <a:t>誤解２</a:t>
            </a:r>
            <a:r>
              <a:rPr kumimoji="1" lang="ja-JP" altLang="en-US" dirty="0"/>
              <a:t>：ガバナンスが効かない？</a:t>
            </a:r>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73</a:t>
            </a:fld>
            <a:endParaRPr kumimoji="1" lang="ja-JP" altLang="en-US" sz="1800" b="1"/>
          </a:p>
        </p:txBody>
      </p:sp>
      <p:sp>
        <p:nvSpPr>
          <p:cNvPr id="5" name="正方形/長方形 4"/>
          <p:cNvSpPr/>
          <p:nvPr/>
        </p:nvSpPr>
        <p:spPr>
          <a:xfrm>
            <a:off x="323528" y="4797152"/>
            <a:ext cx="8496944" cy="720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インフラ</a:t>
            </a:r>
          </a:p>
        </p:txBody>
      </p:sp>
      <p:sp>
        <p:nvSpPr>
          <p:cNvPr id="6" name="正方形/長方形 5"/>
          <p:cNvSpPr/>
          <p:nvPr/>
        </p:nvSpPr>
        <p:spPr>
          <a:xfrm>
            <a:off x="323528" y="3933056"/>
            <a:ext cx="8496944"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プラットフォーム</a:t>
            </a:r>
          </a:p>
        </p:txBody>
      </p:sp>
      <p:sp>
        <p:nvSpPr>
          <p:cNvPr id="7" name="正方形/長方形 6"/>
          <p:cNvSpPr/>
          <p:nvPr/>
        </p:nvSpPr>
        <p:spPr>
          <a:xfrm>
            <a:off x="323528" y="5661248"/>
            <a:ext cx="8496944"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a:solidFill>
                  <a:srgbClr val="FFFFFF"/>
                </a:solidFill>
                <a:latin typeface="Meiryo" charset="-128"/>
                <a:ea typeface="Meiryo" charset="-128"/>
                <a:cs typeface="Meiryo" charset="-128"/>
              </a:rPr>
              <a:t>運用管理</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323528" y="3068960"/>
            <a:ext cx="8496944" cy="720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アプリケーション</a:t>
            </a:r>
          </a:p>
        </p:txBody>
      </p:sp>
      <p:sp>
        <p:nvSpPr>
          <p:cNvPr id="13" name="正方形/長方形 12"/>
          <p:cNvSpPr/>
          <p:nvPr/>
        </p:nvSpPr>
        <p:spPr>
          <a:xfrm>
            <a:off x="323528" y="2204864"/>
            <a:ext cx="8496944" cy="7200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業務対応</a:t>
            </a:r>
          </a:p>
        </p:txBody>
      </p:sp>
      <p:sp>
        <p:nvSpPr>
          <p:cNvPr id="14" name="正方形/長方形 13"/>
          <p:cNvSpPr/>
          <p:nvPr/>
        </p:nvSpPr>
        <p:spPr>
          <a:xfrm>
            <a:off x="2123728" y="2060848"/>
            <a:ext cx="1584176" cy="4464496"/>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809480" y="4725145"/>
            <a:ext cx="1584176" cy="1080120"/>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5508104" y="3913561"/>
            <a:ext cx="1584176" cy="21797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7200292" y="3023208"/>
            <a:ext cx="1584176" cy="35021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3815916" y="5877272"/>
            <a:ext cx="1584176" cy="6480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5916" y="2060848"/>
            <a:ext cx="1584176" cy="26319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508104" y="2060848"/>
            <a:ext cx="1584176" cy="1800200"/>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508104" y="6129300"/>
            <a:ext cx="1584176" cy="396043"/>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198633" y="2060848"/>
            <a:ext cx="1584176" cy="916608"/>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310522" y="4072813"/>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自社対応</a:t>
            </a:r>
          </a:p>
        </p:txBody>
      </p:sp>
      <p:sp>
        <p:nvSpPr>
          <p:cNvPr id="24" name="テキスト ボックス 23"/>
          <p:cNvSpPr txBox="1"/>
          <p:nvPr/>
        </p:nvSpPr>
        <p:spPr>
          <a:xfrm>
            <a:off x="7393751" y="4542082"/>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クラウド</a:t>
            </a:r>
          </a:p>
        </p:txBody>
      </p:sp>
      <p:sp>
        <p:nvSpPr>
          <p:cNvPr id="25" name="テキスト ボックス 24"/>
          <p:cNvSpPr txBox="1"/>
          <p:nvPr/>
        </p:nvSpPr>
        <p:spPr>
          <a:xfrm>
            <a:off x="2310522" y="1660738"/>
            <a:ext cx="121058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charset="-128"/>
                <a:ea typeface="Meiryo" charset="-128"/>
                <a:cs typeface="Meiryo" charset="-128"/>
              </a:rPr>
              <a:t>自社所有</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6" name="テキスト ボックス 25"/>
          <p:cNvSpPr txBox="1"/>
          <p:nvPr/>
        </p:nvSpPr>
        <p:spPr>
          <a:xfrm>
            <a:off x="4205490" y="1660738"/>
            <a:ext cx="805029" cy="400110"/>
          </a:xfrm>
          <a:prstGeom prst="rect">
            <a:avLst/>
          </a:prstGeom>
          <a:noFill/>
        </p:spPr>
        <p:txBody>
          <a:bodyPr wrap="none" rtlCol="0">
            <a:spAutoFit/>
          </a:bodyPr>
          <a:lstStyle/>
          <a:p>
            <a:pPr algn="ctr"/>
            <a:r>
              <a:rPr kumimoji="1" lang="en-US" altLang="ja-JP" sz="2000" b="1">
                <a:solidFill>
                  <a:schemeClr val="accent6">
                    <a:lumMod val="50000"/>
                  </a:schemeClr>
                </a:solidFill>
                <a:latin typeface="Meiryo" charset="-128"/>
                <a:ea typeface="Meiryo" charset="-128"/>
                <a:cs typeface="Meiryo" charset="-128"/>
              </a:rPr>
              <a:t>IaaS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7" name="テキスト ボックス 26"/>
          <p:cNvSpPr txBox="1"/>
          <p:nvPr/>
        </p:nvSpPr>
        <p:spPr>
          <a:xfrm>
            <a:off x="5877510" y="1660738"/>
            <a:ext cx="852029"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P</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8" name="テキスト ボックス 27"/>
          <p:cNvSpPr txBox="1"/>
          <p:nvPr/>
        </p:nvSpPr>
        <p:spPr>
          <a:xfrm>
            <a:off x="7563360" y="1660738"/>
            <a:ext cx="854721"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S</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9" name="テキスト ボックス 28"/>
          <p:cNvSpPr txBox="1"/>
          <p:nvPr/>
        </p:nvSpPr>
        <p:spPr>
          <a:xfrm>
            <a:off x="867299" y="1031948"/>
            <a:ext cx="7409401" cy="461665"/>
          </a:xfrm>
          <a:prstGeom prst="rect">
            <a:avLst/>
          </a:prstGeom>
          <a:noFill/>
        </p:spPr>
        <p:txBody>
          <a:bodyPr wrap="none" rtlCol="0">
            <a:spAutoFit/>
          </a:bodyPr>
          <a:lstStyle/>
          <a:p>
            <a:pPr algn="ctr"/>
            <a:r>
              <a:rPr kumimoji="1" lang="ja-JP" altLang="en-US" sz="2400" b="1" dirty="0">
                <a:solidFill>
                  <a:srgbClr val="0432FF"/>
                </a:solidFill>
                <a:latin typeface="Meiryo" charset="-128"/>
                <a:ea typeface="Meiryo" charset="-128"/>
                <a:cs typeface="Meiryo" charset="-128"/>
              </a:rPr>
              <a:t>責任分界点が変わる：運用管理</a:t>
            </a:r>
            <a:r>
              <a:rPr kumimoji="1" lang="en-US" altLang="ja-JP" sz="2400" b="1" dirty="0">
                <a:solidFill>
                  <a:srgbClr val="0432FF"/>
                </a:solidFill>
                <a:latin typeface="Meiryo" charset="-128"/>
                <a:ea typeface="Meiryo" charset="-128"/>
                <a:cs typeface="Meiryo" charset="-128"/>
              </a:rPr>
              <a:t> </a:t>
            </a:r>
            <a:r>
              <a:rPr kumimoji="1" lang="en-US" altLang="ja-JP" sz="2400" dirty="0">
                <a:solidFill>
                  <a:srgbClr val="0432FF"/>
                </a:solidFill>
                <a:latin typeface="Meiryo" charset="-128"/>
                <a:ea typeface="Meiryo" charset="-128"/>
                <a:cs typeface="Meiryo" charset="-128"/>
              </a:rPr>
              <a:t>× </a:t>
            </a:r>
            <a:r>
              <a:rPr kumimoji="1" lang="ja-JP" altLang="en-US" sz="2400" b="1" dirty="0">
                <a:solidFill>
                  <a:srgbClr val="0432FF"/>
                </a:solidFill>
                <a:latin typeface="Meiryo" charset="-128"/>
                <a:ea typeface="Meiryo" charset="-128"/>
                <a:cs typeface="Meiryo" charset="-128"/>
              </a:rPr>
              <a:t>セキュリティ対応</a:t>
            </a:r>
          </a:p>
        </p:txBody>
      </p:sp>
    </p:spTree>
    <p:extLst>
      <p:ext uri="{BB962C8B-B14F-4D97-AF65-F5344CB8AC3E}">
        <p14:creationId xmlns:p14="http://schemas.microsoft.com/office/powerpoint/2010/main" val="20756237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正方形/長方形 37">
            <a:extLst>
              <a:ext uri="{FF2B5EF4-FFF2-40B4-BE49-F238E27FC236}">
                <a16:creationId xmlns:a16="http://schemas.microsoft.com/office/drawing/2014/main" id="{C48E09AF-CD22-354A-B927-73D5A2D890A1}"/>
              </a:ext>
            </a:extLst>
          </p:cNvPr>
          <p:cNvSpPr/>
          <p:nvPr/>
        </p:nvSpPr>
        <p:spPr>
          <a:xfrm>
            <a:off x="290319" y="2877520"/>
            <a:ext cx="2539079" cy="547807"/>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74</a:t>
            </a:fld>
            <a:endParaRPr kumimoji="1" lang="ja-JP" altLang="en-US"/>
          </a:p>
        </p:txBody>
      </p:sp>
      <p:sp>
        <p:nvSpPr>
          <p:cNvPr id="20" name="正方形/長方形 19"/>
          <p:cNvSpPr/>
          <p:nvPr/>
        </p:nvSpPr>
        <p:spPr>
          <a:xfrm>
            <a:off x="293456" y="3429000"/>
            <a:ext cx="2539079" cy="2880774"/>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32324" y="4171069"/>
            <a:ext cx="2261344" cy="401930"/>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21" name="正方形/長方形 20"/>
          <p:cNvSpPr/>
          <p:nvPr/>
        </p:nvSpPr>
        <p:spPr>
          <a:xfrm>
            <a:off x="432324" y="4624137"/>
            <a:ext cx="2279216" cy="126072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インフラ</a:t>
            </a:r>
            <a:endParaRPr kumimoji="1" lang="en-US" altLang="ja-JP" sz="2000" b="1"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ハードウェアと設備</a:t>
            </a:r>
            <a:endParaRPr kumimoji="1" lang="ja-JP" altLang="en-US" sz="1000" dirty="0">
              <a:solidFill>
                <a:srgbClr val="FFFFFF"/>
              </a:solidFill>
              <a:latin typeface="Meiryo" charset="-128"/>
              <a:ea typeface="Meiryo" charset="-128"/>
              <a:cs typeface="Meiryo" charset="-128"/>
            </a:endParaRPr>
          </a:p>
        </p:txBody>
      </p:sp>
      <p:sp>
        <p:nvSpPr>
          <p:cNvPr id="4" name="正方形/長方形 3"/>
          <p:cNvSpPr/>
          <p:nvPr/>
        </p:nvSpPr>
        <p:spPr>
          <a:xfrm>
            <a:off x="3302460" y="2877521"/>
            <a:ext cx="2539079" cy="3429480"/>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434423" y="4624137"/>
            <a:ext cx="2279216" cy="1260728"/>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charset="-128"/>
                <a:ea typeface="Meiryo" charset="-128"/>
                <a:cs typeface="Meiryo" charset="-128"/>
              </a:rPr>
              <a:t>インフラ</a:t>
            </a:r>
            <a:endParaRPr lang="en-US" altLang="ja-JP" sz="2000" b="1"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ハードウェアと設備</a:t>
            </a:r>
            <a:endParaRPr lang="ja-JP" altLang="en-US" sz="1000" dirty="0">
              <a:solidFill>
                <a:srgbClr val="FFFFFF"/>
              </a:solidFill>
              <a:latin typeface="Meiryo" charset="-128"/>
              <a:ea typeface="Meiryo" charset="-128"/>
              <a:cs typeface="Meiryo" charset="-128"/>
            </a:endParaRPr>
          </a:p>
        </p:txBody>
      </p:sp>
      <p:sp>
        <p:nvSpPr>
          <p:cNvPr id="24" name="テキスト ボックス 23">
            <a:extLst>
              <a:ext uri="{FF2B5EF4-FFF2-40B4-BE49-F238E27FC236}">
                <a16:creationId xmlns:a16="http://schemas.microsoft.com/office/drawing/2014/main" id="{B04BE993-388E-1643-BDF9-893208015FE6}"/>
              </a:ext>
            </a:extLst>
          </p:cNvPr>
          <p:cNvSpPr txBox="1"/>
          <p:nvPr/>
        </p:nvSpPr>
        <p:spPr>
          <a:xfrm>
            <a:off x="452129" y="1031948"/>
            <a:ext cx="8239756" cy="461665"/>
          </a:xfrm>
          <a:prstGeom prst="rect">
            <a:avLst/>
          </a:prstGeom>
          <a:noFill/>
        </p:spPr>
        <p:txBody>
          <a:bodyPr wrap="none" rtlCol="0">
            <a:spAutoFit/>
          </a:bodyPr>
          <a:lstStyle/>
          <a:p>
            <a:pPr algn="ctr"/>
            <a:r>
              <a:rPr kumimoji="1" lang="en-US" altLang="ja-JP" sz="2400" b="1" dirty="0">
                <a:solidFill>
                  <a:srgbClr val="0432FF"/>
                </a:solidFill>
                <a:latin typeface="Meiryo" charset="-128"/>
                <a:ea typeface="Meiryo" charset="-128"/>
                <a:cs typeface="Meiryo" charset="-128"/>
              </a:rPr>
              <a:t>IT</a:t>
            </a:r>
            <a:r>
              <a:rPr kumimoji="1" lang="ja-JP" altLang="en-US" sz="2400" b="1">
                <a:solidFill>
                  <a:srgbClr val="0432FF"/>
                </a:solidFill>
                <a:latin typeface="Meiryo" charset="-128"/>
                <a:ea typeface="Meiryo" charset="-128"/>
                <a:cs typeface="Meiryo" charset="-128"/>
              </a:rPr>
              <a:t>資産を経費化（オフバランス）</a:t>
            </a:r>
            <a:r>
              <a:rPr lang="ja-JP" altLang="en-US" sz="2400" b="1">
                <a:solidFill>
                  <a:srgbClr val="0432FF"/>
                </a:solidFill>
                <a:latin typeface="Meiryo" charset="-128"/>
                <a:ea typeface="Meiryo" charset="-128"/>
                <a:cs typeface="Meiryo" charset="-128"/>
              </a:rPr>
              <a:t>／オンデマンドに</a:t>
            </a:r>
            <a:r>
              <a:rPr kumimoji="1" lang="ja-JP" altLang="en-US" sz="2400" b="1">
                <a:solidFill>
                  <a:srgbClr val="0432FF"/>
                </a:solidFill>
                <a:latin typeface="Meiryo" charset="-128"/>
                <a:ea typeface="Meiryo" charset="-128"/>
                <a:cs typeface="Meiryo" charset="-128"/>
              </a:rPr>
              <a:t>できる</a:t>
            </a:r>
            <a:endParaRPr kumimoji="1" lang="ja-JP" altLang="en-US" sz="2400" b="1" dirty="0">
              <a:solidFill>
                <a:srgbClr val="0432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CA9C6376-51D7-0144-8E08-987B859EE413}"/>
              </a:ext>
            </a:extLst>
          </p:cNvPr>
          <p:cNvSpPr/>
          <p:nvPr/>
        </p:nvSpPr>
        <p:spPr>
          <a:xfrm>
            <a:off x="432323" y="3724515"/>
            <a:ext cx="2261344" cy="401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6630DE6-6186-1541-9FD9-15C12AE8FB8D}"/>
              </a:ext>
            </a:extLst>
          </p:cNvPr>
          <p:cNvSpPr/>
          <p:nvPr/>
        </p:nvSpPr>
        <p:spPr>
          <a:xfrm>
            <a:off x="432323" y="3219894"/>
            <a:ext cx="2261344" cy="4019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D78B853F-FF0C-204E-8577-1DC5C14D55B8}"/>
              </a:ext>
            </a:extLst>
          </p:cNvPr>
          <p:cNvSpPr txBox="1"/>
          <p:nvPr/>
        </p:nvSpPr>
        <p:spPr>
          <a:xfrm>
            <a:off x="1309560" y="4203667"/>
            <a:ext cx="50687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OS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5D79A352-5B6C-664D-9718-6A17DBE9DA7A}"/>
              </a:ext>
            </a:extLst>
          </p:cNvPr>
          <p:cNvSpPr txBox="1"/>
          <p:nvPr/>
        </p:nvSpPr>
        <p:spPr>
          <a:xfrm>
            <a:off x="774028" y="3777498"/>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ミドルウェア</a:t>
            </a:r>
          </a:p>
        </p:txBody>
      </p:sp>
      <p:sp>
        <p:nvSpPr>
          <p:cNvPr id="30" name="テキスト ボックス 29">
            <a:extLst>
              <a:ext uri="{FF2B5EF4-FFF2-40B4-BE49-F238E27FC236}">
                <a16:creationId xmlns:a16="http://schemas.microsoft.com/office/drawing/2014/main" id="{86ED160B-2CB6-264E-B808-5B73CE3E37CE}"/>
              </a:ext>
            </a:extLst>
          </p:cNvPr>
          <p:cNvSpPr txBox="1"/>
          <p:nvPr/>
        </p:nvSpPr>
        <p:spPr>
          <a:xfrm>
            <a:off x="572159" y="3256166"/>
            <a:ext cx="203132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アプリケーション</a:t>
            </a:r>
          </a:p>
        </p:txBody>
      </p:sp>
      <p:sp>
        <p:nvSpPr>
          <p:cNvPr id="31" name="正方形/長方形 30">
            <a:extLst>
              <a:ext uri="{FF2B5EF4-FFF2-40B4-BE49-F238E27FC236}">
                <a16:creationId xmlns:a16="http://schemas.microsoft.com/office/drawing/2014/main" id="{A3111870-7F00-D243-85AB-1FA120FFED8F}"/>
              </a:ext>
            </a:extLst>
          </p:cNvPr>
          <p:cNvSpPr/>
          <p:nvPr/>
        </p:nvSpPr>
        <p:spPr>
          <a:xfrm>
            <a:off x="3434424" y="4173209"/>
            <a:ext cx="2261344" cy="401930"/>
          </a:xfrm>
          <a:prstGeom prst="rect">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5331894B-32AA-8F49-B9D8-6BFAEBEF8ED7}"/>
              </a:ext>
            </a:extLst>
          </p:cNvPr>
          <p:cNvSpPr/>
          <p:nvPr/>
        </p:nvSpPr>
        <p:spPr>
          <a:xfrm>
            <a:off x="3434423" y="3726655"/>
            <a:ext cx="2261344" cy="40193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B09A07CF-76E4-CA47-877B-554FD43A8721}"/>
              </a:ext>
            </a:extLst>
          </p:cNvPr>
          <p:cNvSpPr/>
          <p:nvPr/>
        </p:nvSpPr>
        <p:spPr>
          <a:xfrm>
            <a:off x="3434423" y="3222034"/>
            <a:ext cx="2261344" cy="4019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34" name="テキスト ボックス 33">
            <a:extLst>
              <a:ext uri="{FF2B5EF4-FFF2-40B4-BE49-F238E27FC236}">
                <a16:creationId xmlns:a16="http://schemas.microsoft.com/office/drawing/2014/main" id="{FB8EFA18-D5D3-5545-9A61-162B97F4F2F0}"/>
              </a:ext>
            </a:extLst>
          </p:cNvPr>
          <p:cNvSpPr txBox="1"/>
          <p:nvPr/>
        </p:nvSpPr>
        <p:spPr>
          <a:xfrm>
            <a:off x="4311660" y="4205807"/>
            <a:ext cx="50687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OS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C52B56B5-2668-A840-BD0D-7E90145E30C8}"/>
              </a:ext>
            </a:extLst>
          </p:cNvPr>
          <p:cNvSpPr txBox="1"/>
          <p:nvPr/>
        </p:nvSpPr>
        <p:spPr>
          <a:xfrm>
            <a:off x="3776128" y="3779638"/>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ミドルウェア</a:t>
            </a:r>
          </a:p>
        </p:txBody>
      </p:sp>
      <p:sp>
        <p:nvSpPr>
          <p:cNvPr id="36" name="テキスト ボックス 35">
            <a:extLst>
              <a:ext uri="{FF2B5EF4-FFF2-40B4-BE49-F238E27FC236}">
                <a16:creationId xmlns:a16="http://schemas.microsoft.com/office/drawing/2014/main" id="{F0E4C1F8-C2F7-D54E-B751-1FCB3B9E95D2}"/>
              </a:ext>
            </a:extLst>
          </p:cNvPr>
          <p:cNvSpPr txBox="1"/>
          <p:nvPr/>
        </p:nvSpPr>
        <p:spPr>
          <a:xfrm>
            <a:off x="3574259" y="3258306"/>
            <a:ext cx="203132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アプリケーション</a:t>
            </a:r>
          </a:p>
        </p:txBody>
      </p:sp>
      <p:sp>
        <p:nvSpPr>
          <p:cNvPr id="44" name="テキスト ボックス 43">
            <a:extLst>
              <a:ext uri="{FF2B5EF4-FFF2-40B4-BE49-F238E27FC236}">
                <a16:creationId xmlns:a16="http://schemas.microsoft.com/office/drawing/2014/main" id="{BC72A303-17C0-104B-BF49-42D1AD654A37}"/>
              </a:ext>
            </a:extLst>
          </p:cNvPr>
          <p:cNvSpPr txBox="1"/>
          <p:nvPr/>
        </p:nvSpPr>
        <p:spPr>
          <a:xfrm>
            <a:off x="1309560" y="2921563"/>
            <a:ext cx="543739"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資産</a:t>
            </a:r>
          </a:p>
        </p:txBody>
      </p:sp>
      <p:sp>
        <p:nvSpPr>
          <p:cNvPr id="45" name="テキスト ボックス 44">
            <a:extLst>
              <a:ext uri="{FF2B5EF4-FFF2-40B4-BE49-F238E27FC236}">
                <a16:creationId xmlns:a16="http://schemas.microsoft.com/office/drawing/2014/main" id="{BA9AC9A7-B0CA-A54B-ABCC-4989B92AEDF4}"/>
              </a:ext>
            </a:extLst>
          </p:cNvPr>
          <p:cNvSpPr txBox="1"/>
          <p:nvPr/>
        </p:nvSpPr>
        <p:spPr>
          <a:xfrm>
            <a:off x="4311660" y="2921563"/>
            <a:ext cx="543739" cy="307777"/>
          </a:xfrm>
          <a:prstGeom prst="rect">
            <a:avLst/>
          </a:prstGeom>
          <a:noFill/>
        </p:spPr>
        <p:txBody>
          <a:bodyPr wrap="none" rtlCol="0">
            <a:spAutoFit/>
          </a:bodyPr>
          <a:lstStyle/>
          <a:p>
            <a:pPr algn="ctr"/>
            <a:r>
              <a:rPr kumimoji="1" lang="ja-JP" altLang="en-US" sz="1400">
                <a:solidFill>
                  <a:srgbClr val="1F33E8"/>
                </a:solidFill>
                <a:latin typeface="Meiryo" panose="020B0604030504040204" pitchFamily="34" charset="-128"/>
                <a:ea typeface="Meiryo" panose="020B0604030504040204" pitchFamily="34" charset="-128"/>
              </a:rPr>
              <a:t>資産</a:t>
            </a:r>
          </a:p>
        </p:txBody>
      </p:sp>
      <p:sp>
        <p:nvSpPr>
          <p:cNvPr id="46" name="テキスト ボックス 45">
            <a:extLst>
              <a:ext uri="{FF2B5EF4-FFF2-40B4-BE49-F238E27FC236}">
                <a16:creationId xmlns:a16="http://schemas.microsoft.com/office/drawing/2014/main" id="{4AA57D83-79FC-EC4B-81EE-50F99B271681}"/>
              </a:ext>
            </a:extLst>
          </p:cNvPr>
          <p:cNvSpPr txBox="1"/>
          <p:nvPr/>
        </p:nvSpPr>
        <p:spPr>
          <a:xfrm>
            <a:off x="1292696" y="599922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経費</a:t>
            </a:r>
          </a:p>
        </p:txBody>
      </p:sp>
      <p:sp>
        <p:nvSpPr>
          <p:cNvPr id="47" name="正方形/長方形 46">
            <a:extLst>
              <a:ext uri="{FF2B5EF4-FFF2-40B4-BE49-F238E27FC236}">
                <a16:creationId xmlns:a16="http://schemas.microsoft.com/office/drawing/2014/main" id="{9CC66E51-A021-944A-B6ED-FF84CC47BA6D}"/>
              </a:ext>
            </a:extLst>
          </p:cNvPr>
          <p:cNvSpPr/>
          <p:nvPr/>
        </p:nvSpPr>
        <p:spPr>
          <a:xfrm>
            <a:off x="6311464" y="2877520"/>
            <a:ext cx="2539079" cy="3432254"/>
          </a:xfrm>
          <a:prstGeom prst="rect">
            <a:avLst/>
          </a:prstGeom>
          <a:solidFill>
            <a:schemeClr val="accent6">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9910326B-B2B2-9C46-BD05-5E44EF4B4BF2}"/>
              </a:ext>
            </a:extLst>
          </p:cNvPr>
          <p:cNvSpPr/>
          <p:nvPr/>
        </p:nvSpPr>
        <p:spPr>
          <a:xfrm>
            <a:off x="6443427" y="4624136"/>
            <a:ext cx="2279216" cy="1260728"/>
          </a:xfrm>
          <a:prstGeom prst="rect">
            <a:avLst/>
          </a:prstGeom>
          <a:solidFill>
            <a:schemeClr val="tx1">
              <a:lumMod val="50000"/>
              <a:lumOff val="50000"/>
            </a:schemeClr>
          </a:solidFill>
          <a:ln w="28575">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charset="-128"/>
                <a:ea typeface="Meiryo" charset="-128"/>
                <a:cs typeface="Meiryo" charset="-128"/>
              </a:rPr>
              <a:t>インフラ</a:t>
            </a:r>
            <a:endParaRPr lang="en-US" altLang="ja-JP" sz="2000" b="1" dirty="0">
              <a:solidFill>
                <a:srgbClr val="FFFFFF"/>
              </a:solidFill>
              <a:latin typeface="Meiryo" charset="-128"/>
              <a:ea typeface="Meiryo" charset="-128"/>
              <a:cs typeface="Meiryo" charset="-128"/>
            </a:endParaRPr>
          </a:p>
          <a:p>
            <a:pPr algn="ctr"/>
            <a:r>
              <a:rPr lang="ja-JP" altLang="en-US" sz="1000">
                <a:solidFill>
                  <a:srgbClr val="FFFFFF"/>
                </a:solidFill>
                <a:latin typeface="Meiryo" charset="-128"/>
                <a:ea typeface="Meiryo" charset="-128"/>
                <a:cs typeface="Meiryo" charset="-128"/>
              </a:rPr>
              <a:t>ハードウェアと設備</a:t>
            </a:r>
            <a:endParaRPr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7FCC61C4-E5EB-854F-8D3B-9AAB35CEDFE6}"/>
              </a:ext>
            </a:extLst>
          </p:cNvPr>
          <p:cNvSpPr/>
          <p:nvPr/>
        </p:nvSpPr>
        <p:spPr>
          <a:xfrm>
            <a:off x="6443428" y="4173208"/>
            <a:ext cx="2261344" cy="401930"/>
          </a:xfrm>
          <a:prstGeom prst="rect">
            <a:avLst/>
          </a:prstGeom>
          <a:solidFill>
            <a:srgbClr val="1F33E8"/>
          </a:solidFill>
          <a:ln w="28575">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70604064-128F-3646-A60B-EB4864BA8E9B}"/>
              </a:ext>
            </a:extLst>
          </p:cNvPr>
          <p:cNvSpPr/>
          <p:nvPr/>
        </p:nvSpPr>
        <p:spPr>
          <a:xfrm>
            <a:off x="6443427" y="3726654"/>
            <a:ext cx="2261344" cy="401930"/>
          </a:xfrm>
          <a:prstGeom prst="rect">
            <a:avLst/>
          </a:prstGeom>
          <a:solidFill>
            <a:srgbClr val="0070C0"/>
          </a:solidFill>
          <a:ln w="28575">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FFE8530B-DA3F-8040-8B20-AA698B6B38CB}"/>
              </a:ext>
            </a:extLst>
          </p:cNvPr>
          <p:cNvSpPr/>
          <p:nvPr/>
        </p:nvSpPr>
        <p:spPr>
          <a:xfrm>
            <a:off x="6443427" y="3222033"/>
            <a:ext cx="2261344" cy="4019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b="1" dirty="0">
              <a:solidFill>
                <a:srgbClr val="FFFFFF"/>
              </a:solidFill>
              <a:latin typeface="Meiryo" charset="-128"/>
              <a:ea typeface="Meiryo" charset="-128"/>
              <a:cs typeface="Meiryo" charset="-128"/>
            </a:endParaRPr>
          </a:p>
        </p:txBody>
      </p:sp>
      <p:sp>
        <p:nvSpPr>
          <p:cNvPr id="52" name="テキスト ボックス 51">
            <a:extLst>
              <a:ext uri="{FF2B5EF4-FFF2-40B4-BE49-F238E27FC236}">
                <a16:creationId xmlns:a16="http://schemas.microsoft.com/office/drawing/2014/main" id="{C8358E9B-7886-014B-A617-5A8B34254961}"/>
              </a:ext>
            </a:extLst>
          </p:cNvPr>
          <p:cNvSpPr txBox="1"/>
          <p:nvPr/>
        </p:nvSpPr>
        <p:spPr>
          <a:xfrm>
            <a:off x="7320664" y="4205806"/>
            <a:ext cx="506870" cy="369332"/>
          </a:xfrm>
          <a:prstGeom prst="rect">
            <a:avLst/>
          </a:prstGeom>
          <a:noFill/>
        </p:spPr>
        <p:txBody>
          <a:bodyPr wrap="none" rtlCol="0">
            <a:spAutoFit/>
          </a:bodyPr>
          <a:lstStyle/>
          <a:p>
            <a:pPr algn="ctr"/>
            <a:r>
              <a:rPr kumimoji="1" lang="en-US" altLang="ja-JP" dirty="0">
                <a:solidFill>
                  <a:schemeClr val="bg1"/>
                </a:solidFill>
                <a:latin typeface="Meiryo" panose="020B0604030504040204" pitchFamily="34" charset="-128"/>
                <a:ea typeface="Meiryo" panose="020B0604030504040204" pitchFamily="34" charset="-128"/>
              </a:rPr>
              <a:t>OS</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DCA6132E-4B4E-464B-8E58-5E1DFA499F9B}"/>
              </a:ext>
            </a:extLst>
          </p:cNvPr>
          <p:cNvSpPr txBox="1"/>
          <p:nvPr/>
        </p:nvSpPr>
        <p:spPr>
          <a:xfrm>
            <a:off x="6785132" y="3779637"/>
            <a:ext cx="1569660"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ミドルウェア</a:t>
            </a:r>
          </a:p>
        </p:txBody>
      </p:sp>
      <p:sp>
        <p:nvSpPr>
          <p:cNvPr id="54" name="テキスト ボックス 53">
            <a:extLst>
              <a:ext uri="{FF2B5EF4-FFF2-40B4-BE49-F238E27FC236}">
                <a16:creationId xmlns:a16="http://schemas.microsoft.com/office/drawing/2014/main" id="{674B74EE-FE3C-C341-8572-A6D27AD0449D}"/>
              </a:ext>
            </a:extLst>
          </p:cNvPr>
          <p:cNvSpPr txBox="1"/>
          <p:nvPr/>
        </p:nvSpPr>
        <p:spPr>
          <a:xfrm>
            <a:off x="6583263" y="3258305"/>
            <a:ext cx="2031326" cy="369332"/>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アプリケーション</a:t>
            </a:r>
          </a:p>
        </p:txBody>
      </p:sp>
      <p:sp>
        <p:nvSpPr>
          <p:cNvPr id="56" name="テキスト ボックス 55">
            <a:extLst>
              <a:ext uri="{FF2B5EF4-FFF2-40B4-BE49-F238E27FC236}">
                <a16:creationId xmlns:a16="http://schemas.microsoft.com/office/drawing/2014/main" id="{1A4D779C-6E3B-E149-8030-B9F245CCBA9C}"/>
              </a:ext>
            </a:extLst>
          </p:cNvPr>
          <p:cNvSpPr txBox="1"/>
          <p:nvPr/>
        </p:nvSpPr>
        <p:spPr>
          <a:xfrm>
            <a:off x="7309133" y="600312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経費</a:t>
            </a:r>
          </a:p>
        </p:txBody>
      </p:sp>
      <p:sp>
        <p:nvSpPr>
          <p:cNvPr id="57" name="正方形/長方形 56">
            <a:extLst>
              <a:ext uri="{FF2B5EF4-FFF2-40B4-BE49-F238E27FC236}">
                <a16:creationId xmlns:a16="http://schemas.microsoft.com/office/drawing/2014/main" id="{EAB3775E-8CAF-194B-B0A7-3676BCA6A265}"/>
              </a:ext>
            </a:extLst>
          </p:cNvPr>
          <p:cNvSpPr/>
          <p:nvPr/>
        </p:nvSpPr>
        <p:spPr>
          <a:xfrm>
            <a:off x="6400799" y="3689551"/>
            <a:ext cx="2358407" cy="2241946"/>
          </a:xfrm>
          <a:prstGeom prst="rect">
            <a:avLst/>
          </a:prstGeom>
          <a:solidFill>
            <a:srgbClr val="FFFFFF">
              <a:alpha val="38824"/>
            </a:srgbClr>
          </a:solidFill>
          <a:ln w="1905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A4C8FCAE-9136-A941-960E-6ADB99C49959}"/>
              </a:ext>
            </a:extLst>
          </p:cNvPr>
          <p:cNvSpPr txBox="1"/>
          <p:nvPr/>
        </p:nvSpPr>
        <p:spPr>
          <a:xfrm>
            <a:off x="6269388" y="2025307"/>
            <a:ext cx="2621230" cy="461665"/>
          </a:xfrm>
          <a:prstGeom prst="rect">
            <a:avLst/>
          </a:prstGeom>
          <a:noFill/>
        </p:spPr>
        <p:txBody>
          <a:bodyPr wrap="none" rtlCol="0">
            <a:spAutoFit/>
          </a:bodyPr>
          <a:lstStyle/>
          <a:p>
            <a:pPr algn="ctr"/>
            <a:r>
              <a:rPr lang="ja-JP" altLang="en-US" sz="1400">
                <a:solidFill>
                  <a:srgbClr val="1F33E8"/>
                </a:solidFill>
                <a:latin typeface="Meiryo" panose="020B0604030504040204" pitchFamily="34" charset="-128"/>
                <a:ea typeface="Meiryo" panose="020B0604030504040204" pitchFamily="34" charset="-128"/>
              </a:rPr>
              <a:t>クラウド／</a:t>
            </a:r>
            <a:r>
              <a:rPr kumimoji="1" lang="ja-JP" altLang="en-US" sz="1400">
                <a:solidFill>
                  <a:srgbClr val="1F33E8"/>
                </a:solidFill>
                <a:latin typeface="Meiryo" panose="020B0604030504040204" pitchFamily="34" charset="-128"/>
                <a:ea typeface="Meiryo" panose="020B0604030504040204" pitchFamily="34" charset="-128"/>
              </a:rPr>
              <a:t>サーバーレス</a:t>
            </a:r>
            <a:endParaRPr kumimoji="1" lang="en-US" altLang="ja-JP" sz="1400" dirty="0">
              <a:solidFill>
                <a:srgbClr val="1F33E8"/>
              </a:solidFill>
              <a:latin typeface="Meiryo" panose="020B0604030504040204" pitchFamily="34" charset="-128"/>
              <a:ea typeface="Meiryo" panose="020B0604030504040204" pitchFamily="34" charset="-128"/>
            </a:endParaRPr>
          </a:p>
          <a:p>
            <a:pPr algn="ctr"/>
            <a:r>
              <a:rPr kumimoji="1" lang="ja-JP" altLang="en-US" sz="1000">
                <a:solidFill>
                  <a:srgbClr val="1F33E8"/>
                </a:solidFill>
                <a:latin typeface="Meiryo" panose="020B0604030504040204" pitchFamily="34" charset="-128"/>
                <a:ea typeface="Meiryo" panose="020B0604030504040204" pitchFamily="34" charset="-128"/>
              </a:rPr>
              <a:t>構築や運用管理をクラウド事業者に任せる</a:t>
            </a:r>
          </a:p>
        </p:txBody>
      </p:sp>
      <p:sp>
        <p:nvSpPr>
          <p:cNvPr id="59" name="テキスト ボックス 58">
            <a:extLst>
              <a:ext uri="{FF2B5EF4-FFF2-40B4-BE49-F238E27FC236}">
                <a16:creationId xmlns:a16="http://schemas.microsoft.com/office/drawing/2014/main" id="{3738B887-2EA7-2E44-BB26-83E1FC6DCA7F}"/>
              </a:ext>
            </a:extLst>
          </p:cNvPr>
          <p:cNvSpPr txBox="1"/>
          <p:nvPr/>
        </p:nvSpPr>
        <p:spPr>
          <a:xfrm>
            <a:off x="3646112" y="2026001"/>
            <a:ext cx="1851789" cy="461665"/>
          </a:xfrm>
          <a:prstGeom prst="rect">
            <a:avLst/>
          </a:prstGeom>
          <a:noFill/>
        </p:spPr>
        <p:txBody>
          <a:bodyPr wrap="none" rtlCol="0">
            <a:spAutoFit/>
          </a:bodyPr>
          <a:lstStyle/>
          <a:p>
            <a:pPr algn="ctr"/>
            <a:r>
              <a:rPr lang="ja-JP" altLang="en-US" sz="1400">
                <a:latin typeface="Meiryo" panose="020B0604030504040204" pitchFamily="34" charset="-128"/>
                <a:ea typeface="Meiryo" panose="020B0604030504040204" pitchFamily="34" charset="-128"/>
              </a:rPr>
              <a:t>自社所有</a:t>
            </a:r>
            <a:endParaRPr lang="en-US" altLang="ja-JP" sz="1400" dirty="0">
              <a:latin typeface="Meiryo" panose="020B0604030504040204" pitchFamily="34" charset="-128"/>
              <a:ea typeface="Meiryo" panose="020B0604030504040204" pitchFamily="34" charset="-128"/>
            </a:endParaRPr>
          </a:p>
          <a:p>
            <a:pPr algn="ctr"/>
            <a:r>
              <a:rPr lang="ja-JP" altLang="en-US" sz="1000">
                <a:latin typeface="Meiryo" panose="020B0604030504040204" pitchFamily="34" charset="-128"/>
                <a:ea typeface="Meiryo" panose="020B0604030504040204" pitchFamily="34" charset="-128"/>
              </a:rPr>
              <a:t>自前で</a:t>
            </a:r>
            <a:r>
              <a:rPr kumimoji="1" lang="ja-JP" altLang="en-US" sz="1000">
                <a:latin typeface="Meiryo" panose="020B0604030504040204" pitchFamily="34" charset="-128"/>
                <a:ea typeface="Meiryo" panose="020B0604030504040204" pitchFamily="34" charset="-128"/>
              </a:rPr>
              <a:t>構築や運用管理を担う</a:t>
            </a:r>
          </a:p>
        </p:txBody>
      </p:sp>
      <p:sp>
        <p:nvSpPr>
          <p:cNvPr id="60" name="テキスト ボックス 59">
            <a:extLst>
              <a:ext uri="{FF2B5EF4-FFF2-40B4-BE49-F238E27FC236}">
                <a16:creationId xmlns:a16="http://schemas.microsoft.com/office/drawing/2014/main" id="{A25887C9-39BA-4D41-969B-25354EBB432F}"/>
              </a:ext>
            </a:extLst>
          </p:cNvPr>
          <p:cNvSpPr txBox="1"/>
          <p:nvPr/>
        </p:nvSpPr>
        <p:spPr>
          <a:xfrm>
            <a:off x="341335" y="2025786"/>
            <a:ext cx="2492990" cy="461665"/>
          </a:xfrm>
          <a:prstGeom prst="rect">
            <a:avLst/>
          </a:prstGeom>
          <a:noFill/>
        </p:spPr>
        <p:txBody>
          <a:bodyPr wrap="none" rtlCol="0">
            <a:spAutoFit/>
          </a:bodyPr>
          <a:lstStyle/>
          <a:p>
            <a:pPr algn="ctr"/>
            <a:r>
              <a:rPr lang="ja-JP" altLang="en-US" sz="1400">
                <a:solidFill>
                  <a:srgbClr val="1F33E8"/>
                </a:solidFill>
                <a:latin typeface="Meiryo" panose="020B0604030504040204" pitchFamily="34" charset="-128"/>
                <a:ea typeface="Meiryo" panose="020B0604030504040204" pitchFamily="34" charset="-128"/>
              </a:rPr>
              <a:t>クラウド／仮想サーバー</a:t>
            </a:r>
            <a:endParaRPr lang="en-US" altLang="ja-JP" sz="1400" dirty="0">
              <a:solidFill>
                <a:srgbClr val="1F33E8"/>
              </a:solidFill>
              <a:latin typeface="Meiryo" panose="020B0604030504040204" pitchFamily="34" charset="-128"/>
              <a:ea typeface="Meiryo" panose="020B0604030504040204" pitchFamily="34" charset="-128"/>
            </a:endParaRPr>
          </a:p>
          <a:p>
            <a:pPr algn="ctr"/>
            <a:r>
              <a:rPr kumimoji="1" lang="ja-JP" altLang="en-US" sz="1000">
                <a:solidFill>
                  <a:srgbClr val="1F33E8"/>
                </a:solidFill>
                <a:latin typeface="Meiryo" panose="020B0604030504040204" pitchFamily="34" charset="-128"/>
                <a:ea typeface="Meiryo" panose="020B0604030504040204" pitchFamily="34" charset="-128"/>
              </a:rPr>
              <a:t>構築や運用管理クラウド事業者に任せる</a:t>
            </a:r>
          </a:p>
        </p:txBody>
      </p:sp>
      <p:sp>
        <p:nvSpPr>
          <p:cNvPr id="61" name="右大かっこ 60">
            <a:extLst>
              <a:ext uri="{FF2B5EF4-FFF2-40B4-BE49-F238E27FC236}">
                <a16:creationId xmlns:a16="http://schemas.microsoft.com/office/drawing/2014/main" id="{032EC8F7-B2C8-9444-9DAA-7875BC9F7656}"/>
              </a:ext>
            </a:extLst>
          </p:cNvPr>
          <p:cNvSpPr/>
          <p:nvPr/>
        </p:nvSpPr>
        <p:spPr>
          <a:xfrm rot="10800000">
            <a:off x="346530" y="4624136"/>
            <a:ext cx="45719" cy="1296707"/>
          </a:xfrm>
          <a:prstGeom prst="rightBracket">
            <a:avLst/>
          </a:prstGeom>
          <a:ln w="15875">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2" name="右大かっこ 61">
            <a:extLst>
              <a:ext uri="{FF2B5EF4-FFF2-40B4-BE49-F238E27FC236}">
                <a16:creationId xmlns:a16="http://schemas.microsoft.com/office/drawing/2014/main" id="{33630ACB-CBEA-8140-B35C-2735538D78CA}"/>
              </a:ext>
            </a:extLst>
          </p:cNvPr>
          <p:cNvSpPr/>
          <p:nvPr/>
        </p:nvSpPr>
        <p:spPr>
          <a:xfrm>
            <a:off x="2730179" y="3741076"/>
            <a:ext cx="45719" cy="2190420"/>
          </a:xfrm>
          <a:prstGeom prst="rightBracket">
            <a:avLst/>
          </a:prstGeom>
          <a:ln w="15875">
            <a:solidFill>
              <a:srgbClr val="1F33E8"/>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63" name="テキスト ボックス 62">
            <a:extLst>
              <a:ext uri="{FF2B5EF4-FFF2-40B4-BE49-F238E27FC236}">
                <a16:creationId xmlns:a16="http://schemas.microsoft.com/office/drawing/2014/main" id="{DD622317-2F95-F649-B2BC-36B21C9AD4CA}"/>
              </a:ext>
            </a:extLst>
          </p:cNvPr>
          <p:cNvSpPr txBox="1"/>
          <p:nvPr/>
        </p:nvSpPr>
        <p:spPr>
          <a:xfrm>
            <a:off x="2263676" y="5944751"/>
            <a:ext cx="609975" cy="307777"/>
          </a:xfrm>
          <a:prstGeom prst="rect">
            <a:avLst/>
          </a:prstGeom>
          <a:noFill/>
        </p:spPr>
        <p:txBody>
          <a:bodyPr wrap="none" rtlCol="0">
            <a:spAutoFit/>
          </a:bodyPr>
          <a:lstStyle/>
          <a:p>
            <a:r>
              <a:rPr kumimoji="1" lang="en-US" altLang="ja-JP" sz="1400" dirty="0">
                <a:solidFill>
                  <a:srgbClr val="1F33E8"/>
                </a:solidFill>
                <a:latin typeface="Meiryo" panose="020B0604030504040204" pitchFamily="34" charset="-128"/>
                <a:ea typeface="Meiryo" panose="020B0604030504040204" pitchFamily="34" charset="-128"/>
              </a:rPr>
              <a:t>PaaS</a:t>
            </a:r>
            <a:endParaRPr kumimoji="1" lang="ja-JP" altLang="en-US" sz="1400">
              <a:solidFill>
                <a:srgbClr val="1F33E8"/>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82AB689E-26B2-504D-A90A-843504823535}"/>
              </a:ext>
            </a:extLst>
          </p:cNvPr>
          <p:cNvSpPr txBox="1"/>
          <p:nvPr/>
        </p:nvSpPr>
        <p:spPr>
          <a:xfrm>
            <a:off x="246844" y="5947915"/>
            <a:ext cx="575927" cy="307777"/>
          </a:xfrm>
          <a:prstGeom prst="rect">
            <a:avLst/>
          </a:prstGeom>
          <a:noFill/>
        </p:spPr>
        <p:txBody>
          <a:bodyPr wrap="none" rtlCol="0">
            <a:spAutoFit/>
          </a:bodyPr>
          <a:lstStyle/>
          <a:p>
            <a:r>
              <a:rPr lang="en-US" altLang="ja-JP" sz="1400" dirty="0">
                <a:solidFill>
                  <a:schemeClr val="tx1">
                    <a:lumMod val="75000"/>
                    <a:lumOff val="25000"/>
                  </a:schemeClr>
                </a:solidFill>
                <a:latin typeface="Meiryo" panose="020B0604030504040204" pitchFamily="34" charset="-128"/>
                <a:ea typeface="Meiryo" panose="020B0604030504040204" pitchFamily="34" charset="-128"/>
              </a:rPr>
              <a:t>I</a:t>
            </a:r>
            <a:r>
              <a:rPr kumimoji="1" lang="en-US" altLang="ja-JP" sz="1400" dirty="0">
                <a:solidFill>
                  <a:schemeClr val="tx1">
                    <a:lumMod val="75000"/>
                    <a:lumOff val="25000"/>
                  </a:schemeClr>
                </a:solidFill>
                <a:latin typeface="Meiryo" panose="020B0604030504040204" pitchFamily="34" charset="-128"/>
                <a:ea typeface="Meiryo" panose="020B0604030504040204" pitchFamily="34" charset="-128"/>
              </a:rPr>
              <a:t>aaS</a:t>
            </a:r>
            <a:endParaRPr kumimoji="1" lang="ja-JP" altLang="en-US" sz="14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66" name="正方形/長方形 65">
            <a:extLst>
              <a:ext uri="{FF2B5EF4-FFF2-40B4-BE49-F238E27FC236}">
                <a16:creationId xmlns:a16="http://schemas.microsoft.com/office/drawing/2014/main" id="{49B4AF48-1340-0F44-BE54-BA2BF6801E70}"/>
              </a:ext>
            </a:extLst>
          </p:cNvPr>
          <p:cNvSpPr/>
          <p:nvPr/>
        </p:nvSpPr>
        <p:spPr>
          <a:xfrm>
            <a:off x="120004" y="2545604"/>
            <a:ext cx="2877711" cy="246221"/>
          </a:xfrm>
          <a:prstGeom prst="rect">
            <a:avLst/>
          </a:prstGeom>
        </p:spPr>
        <p:txBody>
          <a:bodyPr wrap="none">
            <a:spAutoFit/>
          </a:bodyPr>
          <a:lstStyle/>
          <a:p>
            <a:pPr algn="ctr"/>
            <a:r>
              <a:rPr lang="ja-JP" altLang="en-US" sz="1000">
                <a:solidFill>
                  <a:srgbClr val="1F33E8"/>
                </a:solidFill>
                <a:latin typeface="Meiryo" panose="020B0604030504040204" pitchFamily="34" charset="-128"/>
                <a:ea typeface="Meiryo" panose="020B0604030504040204" pitchFamily="34" charset="-128"/>
              </a:rPr>
              <a:t>仮想サーバーの</a:t>
            </a:r>
            <a:r>
              <a:rPr lang="ja-JP" altLang="en-US" sz="1000" b="1">
                <a:solidFill>
                  <a:srgbClr val="1F33E8"/>
                </a:solidFill>
                <a:latin typeface="Meiryo" panose="020B0604030504040204" pitchFamily="34" charset="-128"/>
                <a:ea typeface="Meiryo" panose="020B0604030504040204" pitchFamily="34" charset="-128"/>
              </a:rPr>
              <a:t>立ち上げ／稼働時間単位</a:t>
            </a:r>
            <a:r>
              <a:rPr lang="ja-JP" altLang="en-US" sz="1000">
                <a:solidFill>
                  <a:srgbClr val="1F33E8"/>
                </a:solidFill>
                <a:latin typeface="Meiryo" panose="020B0604030504040204" pitchFamily="34" charset="-128"/>
                <a:ea typeface="Meiryo" panose="020B0604030504040204" pitchFamily="34" charset="-128"/>
              </a:rPr>
              <a:t>で課金</a:t>
            </a:r>
            <a:endParaRPr lang="ja-JP" altLang="en-US" sz="1000"/>
          </a:p>
        </p:txBody>
      </p:sp>
      <p:sp>
        <p:nvSpPr>
          <p:cNvPr id="67" name="正方形/長方形 66">
            <a:extLst>
              <a:ext uri="{FF2B5EF4-FFF2-40B4-BE49-F238E27FC236}">
                <a16:creationId xmlns:a16="http://schemas.microsoft.com/office/drawing/2014/main" id="{6DB9E95E-DB09-AC45-97C4-47FE20A1E656}"/>
              </a:ext>
            </a:extLst>
          </p:cNvPr>
          <p:cNvSpPr/>
          <p:nvPr/>
        </p:nvSpPr>
        <p:spPr>
          <a:xfrm>
            <a:off x="6338650" y="2539955"/>
            <a:ext cx="2492990" cy="246221"/>
          </a:xfrm>
          <a:prstGeom prst="rect">
            <a:avLst/>
          </a:prstGeom>
        </p:spPr>
        <p:txBody>
          <a:bodyPr wrap="none">
            <a:spAutoFit/>
          </a:bodyPr>
          <a:lstStyle/>
          <a:p>
            <a:pPr algn="ctr"/>
            <a:r>
              <a:rPr lang="ja-JP" altLang="en-US" sz="1000">
                <a:solidFill>
                  <a:srgbClr val="1F33E8"/>
                </a:solidFill>
                <a:latin typeface="Meiryo" panose="020B0604030504040204" pitchFamily="34" charset="-128"/>
                <a:ea typeface="Meiryo" panose="020B0604030504040204" pitchFamily="34" charset="-128"/>
              </a:rPr>
              <a:t>アプリケーションの</a:t>
            </a:r>
            <a:r>
              <a:rPr lang="ja-JP" altLang="en-US" sz="1000" b="1">
                <a:solidFill>
                  <a:srgbClr val="1F33E8"/>
                </a:solidFill>
                <a:latin typeface="Meiryo" panose="020B0604030504040204" pitchFamily="34" charset="-128"/>
                <a:ea typeface="Meiryo" panose="020B0604030504040204" pitchFamily="34" charset="-128"/>
              </a:rPr>
              <a:t>実行時間単位</a:t>
            </a:r>
            <a:r>
              <a:rPr lang="ja-JP" altLang="en-US" sz="1000">
                <a:solidFill>
                  <a:srgbClr val="1F33E8"/>
                </a:solidFill>
                <a:latin typeface="Meiryo" panose="020B0604030504040204" pitchFamily="34" charset="-128"/>
                <a:ea typeface="Meiryo" panose="020B0604030504040204" pitchFamily="34" charset="-128"/>
              </a:rPr>
              <a:t>で課金</a:t>
            </a:r>
            <a:endParaRPr lang="ja-JP" altLang="en-US" sz="1000"/>
          </a:p>
        </p:txBody>
      </p:sp>
      <p:sp>
        <p:nvSpPr>
          <p:cNvPr id="68" name="正方形/長方形 67">
            <a:extLst>
              <a:ext uri="{FF2B5EF4-FFF2-40B4-BE49-F238E27FC236}">
                <a16:creationId xmlns:a16="http://schemas.microsoft.com/office/drawing/2014/main" id="{2E850EDF-0855-C34F-AF0B-8E883D6B37DC}"/>
              </a:ext>
            </a:extLst>
          </p:cNvPr>
          <p:cNvSpPr/>
          <p:nvPr/>
        </p:nvSpPr>
        <p:spPr>
          <a:xfrm>
            <a:off x="3285437" y="2539954"/>
            <a:ext cx="2573140" cy="246221"/>
          </a:xfrm>
          <a:prstGeom prst="rect">
            <a:avLst/>
          </a:prstGeom>
        </p:spPr>
        <p:txBody>
          <a:bodyPr wrap="none">
            <a:spAutoFit/>
          </a:bodyPr>
          <a:lstStyle/>
          <a:p>
            <a:pPr algn="ctr"/>
            <a:r>
              <a:rPr lang="ja-JP" altLang="en-US" sz="1000">
                <a:solidFill>
                  <a:schemeClr val="tx1">
                    <a:lumMod val="75000"/>
                    <a:lumOff val="25000"/>
                  </a:schemeClr>
                </a:solidFill>
                <a:latin typeface="Meiryo" panose="020B0604030504040204" pitchFamily="34" charset="-128"/>
                <a:ea typeface="Meiryo" panose="020B0604030504040204" pitchFamily="34" charset="-128"/>
              </a:rPr>
              <a:t>資産として一定期間（一般に</a:t>
            </a:r>
            <a:r>
              <a:rPr lang="en-US" altLang="ja-JP" sz="1000" dirty="0">
                <a:solidFill>
                  <a:schemeClr val="tx1">
                    <a:lumMod val="75000"/>
                    <a:lumOff val="25000"/>
                  </a:schemeClr>
                </a:solidFill>
                <a:latin typeface="Meiryo" panose="020B0604030504040204" pitchFamily="34" charset="-128"/>
                <a:ea typeface="Meiryo" panose="020B0604030504040204" pitchFamily="34" charset="-128"/>
              </a:rPr>
              <a:t>5</a:t>
            </a:r>
            <a:r>
              <a:rPr lang="ja-JP" altLang="en-US" sz="1000">
                <a:solidFill>
                  <a:schemeClr val="tx1">
                    <a:lumMod val="75000"/>
                    <a:lumOff val="25000"/>
                  </a:schemeClr>
                </a:solidFill>
                <a:latin typeface="Meiryo" panose="020B0604030504040204" pitchFamily="34" charset="-128"/>
                <a:ea typeface="Meiryo" panose="020B0604030504040204" pitchFamily="34" charset="-128"/>
              </a:rPr>
              <a:t>年）で償却</a:t>
            </a:r>
            <a:endParaRPr lang="ja-JP" altLang="en-US" sz="1000">
              <a:solidFill>
                <a:schemeClr val="tx1">
                  <a:lumMod val="75000"/>
                  <a:lumOff val="25000"/>
                </a:schemeClr>
              </a:solidFill>
            </a:endParaRPr>
          </a:p>
        </p:txBody>
      </p:sp>
      <p:sp>
        <p:nvSpPr>
          <p:cNvPr id="69" name="正方形/長方形 68">
            <a:extLst>
              <a:ext uri="{FF2B5EF4-FFF2-40B4-BE49-F238E27FC236}">
                <a16:creationId xmlns:a16="http://schemas.microsoft.com/office/drawing/2014/main" id="{49F25A26-024B-2C4F-80CB-64EC98493D66}"/>
              </a:ext>
            </a:extLst>
          </p:cNvPr>
          <p:cNvSpPr/>
          <p:nvPr/>
        </p:nvSpPr>
        <p:spPr>
          <a:xfrm>
            <a:off x="594326" y="1502022"/>
            <a:ext cx="7955345" cy="400110"/>
          </a:xfrm>
          <a:prstGeom prst="rect">
            <a:avLst/>
          </a:prstGeom>
        </p:spPr>
        <p:txBody>
          <a:bodyPr wrap="square">
            <a:spAutoFit/>
          </a:bodyPr>
          <a:lstStyle/>
          <a:p>
            <a:pPr algn="ctr"/>
            <a:r>
              <a:rPr lang="ja-JP" altLang="en-US" sz="2000">
                <a:solidFill>
                  <a:schemeClr val="accent6">
                    <a:lumMod val="75000"/>
                  </a:schemeClr>
                </a:solidFill>
                <a:latin typeface="Meiryo" charset="-128"/>
                <a:ea typeface="Meiryo" charset="-128"/>
                <a:cs typeface="Meiryo" charset="-128"/>
              </a:rPr>
              <a:t>ビジネス環境の変化に柔軟対応でき、リスクヘッジ効果が高い</a:t>
            </a:r>
            <a:endParaRPr lang="ja-JP" altLang="en-US" sz="2000" dirty="0">
              <a:solidFill>
                <a:schemeClr val="accent6">
                  <a:lumMod val="75000"/>
                </a:schemeClr>
              </a:solidFill>
              <a:latin typeface="Meiryo" charset="-128"/>
              <a:ea typeface="Meiryo" charset="-128"/>
              <a:cs typeface="Meiryo" charset="-128"/>
            </a:endParaRPr>
          </a:p>
        </p:txBody>
      </p:sp>
      <p:sp>
        <p:nvSpPr>
          <p:cNvPr id="70" name="左矢印 69">
            <a:extLst>
              <a:ext uri="{FF2B5EF4-FFF2-40B4-BE49-F238E27FC236}">
                <a16:creationId xmlns:a16="http://schemas.microsoft.com/office/drawing/2014/main" id="{BE2D0A6E-E734-9D44-9E50-F8147FAC9FEA}"/>
              </a:ext>
            </a:extLst>
          </p:cNvPr>
          <p:cNvSpPr/>
          <p:nvPr/>
        </p:nvSpPr>
        <p:spPr>
          <a:xfrm>
            <a:off x="2926896" y="4126445"/>
            <a:ext cx="243952" cy="1066188"/>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左矢印 70">
            <a:extLst>
              <a:ext uri="{FF2B5EF4-FFF2-40B4-BE49-F238E27FC236}">
                <a16:creationId xmlns:a16="http://schemas.microsoft.com/office/drawing/2014/main" id="{F79D7087-24D9-F340-B1F9-4F9E9000D38A}"/>
              </a:ext>
            </a:extLst>
          </p:cNvPr>
          <p:cNvSpPr/>
          <p:nvPr/>
        </p:nvSpPr>
        <p:spPr>
          <a:xfrm rot="10800000">
            <a:off x="5939292" y="4146830"/>
            <a:ext cx="243952" cy="1066188"/>
          </a:xfrm>
          <a:prstGeom prst="lef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9586661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BA424B5-13B9-1F4E-B47A-42532263D225}"/>
              </a:ext>
            </a:extLst>
          </p:cNvPr>
          <p:cNvSpPr>
            <a:spLocks noGrp="1"/>
          </p:cNvSpPr>
          <p:nvPr>
            <p:ph type="title"/>
          </p:nvPr>
        </p:nvSpPr>
        <p:spPr/>
        <p:txBody>
          <a:bodyPr/>
          <a:lstStyle/>
          <a:p>
            <a:r>
              <a:rPr kumimoji="1" lang="ja-JP" altLang="en-US"/>
              <a:t>クラウド利用の</a:t>
            </a:r>
            <a:r>
              <a:rPr kumimoji="1" lang="en-US" altLang="ja-JP" dirty="0"/>
              <a:t>3</a:t>
            </a:r>
            <a:r>
              <a:rPr kumimoji="1" lang="ja-JP" altLang="en-US"/>
              <a:t>原則</a:t>
            </a:r>
          </a:p>
        </p:txBody>
      </p:sp>
      <p:sp>
        <p:nvSpPr>
          <p:cNvPr id="3" name="テキスト ボックス 2">
            <a:extLst>
              <a:ext uri="{FF2B5EF4-FFF2-40B4-BE49-F238E27FC236}">
                <a16:creationId xmlns:a16="http://schemas.microsoft.com/office/drawing/2014/main" id="{B571CB94-D60E-BF42-869E-497B7606D369}"/>
              </a:ext>
            </a:extLst>
          </p:cNvPr>
          <p:cNvSpPr txBox="1"/>
          <p:nvPr/>
        </p:nvSpPr>
        <p:spPr>
          <a:xfrm>
            <a:off x="717550" y="1108075"/>
            <a:ext cx="6647974"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原則１：クラウド・ファースト</a:t>
            </a:r>
            <a:r>
              <a:rPr kumimoji="1" lang="ja-JP" altLang="en-US">
                <a:latin typeface="Meiryo" panose="020B0604030504040204" pitchFamily="34" charset="-128"/>
                <a:ea typeface="Meiryo" panose="020B0604030504040204" pitchFamily="34" charset="-128"/>
              </a:rPr>
              <a:t>で考える（オンプレは例外）</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BB41BE95-F1F0-9B47-ADDF-8509164C7C0F}"/>
              </a:ext>
            </a:extLst>
          </p:cNvPr>
          <p:cNvSpPr txBox="1"/>
          <p:nvPr/>
        </p:nvSpPr>
        <p:spPr>
          <a:xfrm>
            <a:off x="717550" y="1477407"/>
            <a:ext cx="7712075" cy="954107"/>
          </a:xfrm>
          <a:prstGeom prst="rect">
            <a:avLst/>
          </a:prstGeom>
          <a:noFill/>
        </p:spPr>
        <p:txBody>
          <a:bodyPr wrap="square" rtlCol="0">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まずはクラウドを第１候補（クラウド・バイ・デフォルト）で考える。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自社で所有する場合をそのままに設計や運用をおこなうのではなく、クラウドにふさわしいお作法に則って、「使える」使い方を考えること。</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同じ操作や同じ使い勝手を優先せず、それ以上の成果が得られることを優先する。</a:t>
            </a:r>
            <a:endParaRPr kumimoji="1" lang="en-US" altLang="ja-JP" sz="1400" dirty="0">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9581EAD-185E-C643-A2AF-8A5D709BD7B1}"/>
              </a:ext>
            </a:extLst>
          </p:cNvPr>
          <p:cNvSpPr txBox="1"/>
          <p:nvPr/>
        </p:nvSpPr>
        <p:spPr>
          <a:xfrm>
            <a:off x="717550" y="2622018"/>
            <a:ext cx="7802136"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原則２：クラウド・ネイティブ</a:t>
            </a:r>
            <a:r>
              <a:rPr kumimoji="1" lang="ja-JP" altLang="en-US">
                <a:latin typeface="Meiryo" panose="020B0604030504040204" pitchFamily="34" charset="-128"/>
                <a:ea typeface="Meiryo" panose="020B0604030504040204" pitchFamily="34" charset="-128"/>
              </a:rPr>
              <a:t>で考える（アプリにリソースをシフト）</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88A3204-BB84-1A4F-9B55-6B5B31138A71}"/>
              </a:ext>
            </a:extLst>
          </p:cNvPr>
          <p:cNvSpPr txBox="1"/>
          <p:nvPr/>
        </p:nvSpPr>
        <p:spPr>
          <a:xfrm>
            <a:off x="717550" y="2991350"/>
            <a:ext cx="7712075" cy="1384995"/>
          </a:xfrm>
          <a:prstGeom prst="rect">
            <a:avLst/>
          </a:prstGeom>
          <a:noFill/>
        </p:spPr>
        <p:txBody>
          <a:bodyPr wrap="square" rtlCol="0">
            <a:spAutoFit/>
          </a:bodyPr>
          <a:lstStyle/>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システムを開発・構築することではなく、業務上の成果をあげられるかを考え、開発しないクラウド利用（</a:t>
            </a:r>
            <a:r>
              <a:rPr lang="en-US" altLang="ja-JP" sz="1400" dirty="0">
                <a:latin typeface="Meiryo" panose="020B0604030504040204" pitchFamily="34" charset="-128"/>
                <a:ea typeface="Meiryo" panose="020B0604030504040204" pitchFamily="34" charset="-128"/>
              </a:rPr>
              <a:t>SaaS</a:t>
            </a:r>
            <a:r>
              <a:rPr lang="ja-JP" altLang="en-US" sz="1400">
                <a:latin typeface="Meiryo" panose="020B0604030504040204" pitchFamily="34" charset="-128"/>
                <a:ea typeface="Meiryo" panose="020B0604030504040204" pitchFamily="34" charset="-128"/>
              </a:rPr>
              <a:t>）を優先的に利用する</a:t>
            </a:r>
            <a:r>
              <a:rPr kumimoji="1" lang="ja-JP" altLang="en-US" sz="1400">
                <a:latin typeface="Meiryo" panose="020B0604030504040204" pitchFamily="34" charset="-128"/>
                <a:ea typeface="Meiryo" panose="020B0604030504040204" pitchFamily="34" charset="-128"/>
              </a:rPr>
              <a:t>。</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400">
                <a:latin typeface="Meiryo" panose="020B0604030504040204" pitchFamily="34" charset="-128"/>
                <a:ea typeface="Meiryo" panose="020B0604030504040204" pitchFamily="34" charset="-128"/>
              </a:rPr>
              <a:t>開発しなければならない場合は、高速に開発でき、俊敏に改善できるサービスやツール（サーバーレスやローコード開発ツールなど）を積極的に利用する。</a:t>
            </a:r>
            <a:endParaRPr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400">
                <a:latin typeface="Meiryo" panose="020B0604030504040204" pitchFamily="34" charset="-128"/>
                <a:ea typeface="Meiryo" panose="020B0604030504040204" pitchFamily="34" charset="-128"/>
              </a:rPr>
              <a:t>このような常識を持たない</a:t>
            </a:r>
            <a:r>
              <a:rPr kumimoji="1" lang="en-US" altLang="ja-JP" sz="1400" dirty="0">
                <a:latin typeface="Meiryo" panose="020B0604030504040204" pitchFamily="34" charset="-128"/>
                <a:ea typeface="Meiryo" panose="020B0604030504040204" pitchFamily="34" charset="-128"/>
              </a:rPr>
              <a:t>IT</a:t>
            </a:r>
            <a:r>
              <a:rPr kumimoji="1" lang="ja-JP" altLang="en-US" sz="1400">
                <a:latin typeface="Meiryo" panose="020B0604030504040204" pitchFamily="34" charset="-128"/>
                <a:ea typeface="Meiryo" panose="020B0604030504040204" pitchFamily="34" charset="-128"/>
              </a:rPr>
              <a:t>ベンダーとは組まない。新しい常識（</a:t>
            </a:r>
            <a:r>
              <a:rPr lang="ja-JP" altLang="en-US" sz="1400">
                <a:latin typeface="Meiryo" panose="020B0604030504040204" pitchFamily="34" charset="-128"/>
                <a:ea typeface="Meiryo" panose="020B0604030504040204" pitchFamily="34" charset="-128"/>
              </a:rPr>
              <a:t>クラウド・ネイティブ</a:t>
            </a:r>
            <a:r>
              <a:rPr kumimoji="1" lang="ja-JP" altLang="en-US" sz="1400">
                <a:latin typeface="Meiryo" panose="020B0604030504040204" pitchFamily="34" charset="-128"/>
                <a:ea typeface="Meiryo" panose="020B0604030504040204" pitchFamily="34" charset="-128"/>
              </a:rPr>
              <a:t>）を持つ</a:t>
            </a:r>
            <a:r>
              <a:rPr kumimoji="1" lang="en-US" altLang="ja-JP" sz="1400" dirty="0">
                <a:latin typeface="Meiryo" panose="020B0604030504040204" pitchFamily="34" charset="-128"/>
                <a:ea typeface="Meiryo" panose="020B0604030504040204" pitchFamily="34" charset="-128"/>
              </a:rPr>
              <a:t>IT</a:t>
            </a:r>
            <a:r>
              <a:rPr kumimoji="1" lang="ja-JP" altLang="en-US" sz="1400">
                <a:latin typeface="Meiryo" panose="020B0604030504040204" pitchFamily="34" charset="-128"/>
                <a:ea typeface="Meiryo" panose="020B0604030504040204" pitchFamily="34" charset="-128"/>
              </a:rPr>
              <a:t>ベンダーに協力を求める。</a:t>
            </a:r>
            <a:endParaRPr kumimoji="1" lang="en-US" altLang="ja-JP" sz="1400" dirty="0">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04D4672-D487-0848-9C8D-14EE2463CC27}"/>
              </a:ext>
            </a:extLst>
          </p:cNvPr>
          <p:cNvSpPr txBox="1"/>
          <p:nvPr/>
        </p:nvSpPr>
        <p:spPr>
          <a:xfrm>
            <a:off x="717550" y="4566849"/>
            <a:ext cx="6878806" cy="369332"/>
          </a:xfrm>
          <a:prstGeom prst="rect">
            <a:avLst/>
          </a:prstGeom>
          <a:noFill/>
        </p:spPr>
        <p:txBody>
          <a:bodyPr wrap="none" rtlCol="0">
            <a:spAutoFit/>
          </a:bodyPr>
          <a:lstStyle/>
          <a:p>
            <a:r>
              <a:rPr kumimoji="1" lang="ja-JP" altLang="en-US" b="1">
                <a:solidFill>
                  <a:srgbClr val="1F33E8"/>
                </a:solidFill>
                <a:latin typeface="Meiryo" panose="020B0604030504040204" pitchFamily="34" charset="-128"/>
                <a:ea typeface="Meiryo" panose="020B0604030504040204" pitchFamily="34" charset="-128"/>
              </a:rPr>
              <a:t>原則３：クラウド・マイセルフ</a:t>
            </a:r>
            <a:r>
              <a:rPr kumimoji="1" lang="ja-JP" altLang="en-US">
                <a:latin typeface="Meiryo" panose="020B0604030504040204" pitchFamily="34" charset="-128"/>
                <a:ea typeface="Meiryo" panose="020B0604030504040204" pitchFamily="34" charset="-128"/>
              </a:rPr>
              <a:t>で考える（内製化の範囲拡大）</a:t>
            </a:r>
            <a:r>
              <a:rPr lang="ja-JP" altLang="en-US">
                <a:latin typeface="Meiryo" panose="020B0604030504040204" pitchFamily="34" charset="-128"/>
                <a:ea typeface="Meiryo" panose="020B0604030504040204" pitchFamily="34" charset="-128"/>
              </a:rPr>
              <a:t>。</a:t>
            </a:r>
            <a:endParaRPr kumimoji="1" lang="en-US" altLang="ja-JP" dirty="0">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F786E2BC-68C0-624F-826D-447357929915}"/>
              </a:ext>
            </a:extLst>
          </p:cNvPr>
          <p:cNvSpPr txBox="1"/>
          <p:nvPr/>
        </p:nvSpPr>
        <p:spPr>
          <a:xfrm>
            <a:off x="717550" y="4936181"/>
            <a:ext cx="7712075" cy="1169551"/>
          </a:xfrm>
          <a:prstGeom prst="rect">
            <a:avLst/>
          </a:prstGeom>
          <a:noFill/>
        </p:spPr>
        <p:txBody>
          <a:bodyPr wrap="square" rtlCol="0">
            <a:spAutoFit/>
          </a:bodyPr>
          <a:lstStyle/>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は競争力の源泉と心得え、自分たちでできるスキルと体制を確保する。</a:t>
            </a:r>
            <a:r>
              <a:rPr kumimoji="1" lang="ja-JP" altLang="en-US" sz="1400">
                <a:latin typeface="Meiryo" panose="020B0604030504040204" pitchFamily="34" charset="-128"/>
                <a:ea typeface="Meiryo" panose="020B0604030504040204" pitchFamily="34" charset="-128"/>
              </a:rPr>
              <a:t>例え外部に委託するにも、自分たちが使えるスキルがなければ、適切なパートナーの選択はできず、見積や結果を評価できない。</a:t>
            </a:r>
            <a:endParaRPr kumimoji="1" lang="en-US" altLang="ja-JP" sz="1400" dirty="0">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400" dirty="0">
                <a:latin typeface="Meiryo" panose="020B0604030504040204" pitchFamily="34" charset="-128"/>
                <a:ea typeface="Meiryo" panose="020B0604030504040204" pitchFamily="34" charset="-128"/>
              </a:rPr>
              <a:t>IT</a:t>
            </a:r>
            <a:r>
              <a:rPr lang="ja-JP" altLang="en-US" sz="1400">
                <a:latin typeface="Meiryo" panose="020B0604030504040204" pitchFamily="34" charset="-128"/>
                <a:ea typeface="Meiryo" panose="020B0604030504040204" pitchFamily="34" charset="-128"/>
              </a:rPr>
              <a:t>を競争力の源泉にする前提は、高速な現場からのフィードバックと高速な改善を繰り返すこと。それができる体制と人材確保を目指す。</a:t>
            </a:r>
            <a:endParaRPr lang="en-US" altLang="ja-JP" sz="1400"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1739544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chemeClr val="accent5"/>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800">
                <a:solidFill>
                  <a:srgbClr val="FFFFFF"/>
                </a:solidFill>
                <a:effectLst/>
                <a:latin typeface="Meiryo" panose="020B0604030504040204" pitchFamily="34" charset="-128"/>
                <a:ea typeface="Meiryo" panose="020B0604030504040204" pitchFamily="34" charset="-128"/>
                <a:cs typeface="Arial"/>
              </a:rPr>
              <a:t>サイバー・セキュリティ</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
        <p:nvSpPr>
          <p:cNvPr id="4" name="正方形/長方形 3">
            <a:extLst>
              <a:ext uri="{FF2B5EF4-FFF2-40B4-BE49-F238E27FC236}">
                <a16:creationId xmlns:a16="http://schemas.microsoft.com/office/drawing/2014/main" id="{6B6BA1F6-F20B-254A-A019-199948CC135A}"/>
              </a:ext>
            </a:extLst>
          </p:cNvPr>
          <p:cNvSpPr/>
          <p:nvPr/>
        </p:nvSpPr>
        <p:spPr>
          <a:xfrm>
            <a:off x="735125" y="2406006"/>
            <a:ext cx="4108817" cy="369332"/>
          </a:xfrm>
          <a:prstGeom prst="rect">
            <a:avLst/>
          </a:prstGeom>
        </p:spPr>
        <p:txBody>
          <a:bodyPr wrap="none">
            <a:spAutoFit/>
          </a:bodyPr>
          <a:lstStyle/>
          <a:p>
            <a:r>
              <a:rPr lang="ja-JP" altLang="en-US">
                <a:solidFill>
                  <a:srgbClr val="0070C0"/>
                </a:solidFill>
                <a:latin typeface="Meiryo" panose="020B0604030504040204" pitchFamily="34" charset="-128"/>
                <a:ea typeface="Meiryo" panose="020B0604030504040204" pitchFamily="34" charset="-128"/>
                <a:cs typeface="Arial"/>
              </a:rPr>
              <a:t>デジタル時代の危機に対処するための</a:t>
            </a:r>
            <a:endParaRPr lang="en-US" altLang="ja-JP" dirty="0">
              <a:solidFill>
                <a:srgbClr val="0070C0"/>
              </a:solidFill>
              <a:latin typeface="Meiryo" panose="020B0604030504040204" pitchFamily="34" charset="-128"/>
              <a:ea typeface="Meiryo" panose="020B0604030504040204" pitchFamily="34" charset="-128"/>
              <a:cs typeface="Arial"/>
            </a:endParaRPr>
          </a:p>
        </p:txBody>
      </p:sp>
    </p:spTree>
    <p:extLst>
      <p:ext uri="{BB962C8B-B14F-4D97-AF65-F5344CB8AC3E}">
        <p14:creationId xmlns:p14="http://schemas.microsoft.com/office/powerpoint/2010/main" val="40897646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5812730-7AC9-D640-8330-CCD3B9A426F2}"/>
              </a:ext>
            </a:extLst>
          </p:cNvPr>
          <p:cNvSpPr/>
          <p:nvPr/>
        </p:nvSpPr>
        <p:spPr>
          <a:xfrm>
            <a:off x="244231" y="945660"/>
            <a:ext cx="8655538" cy="54316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角丸四角形 10">
            <a:extLst>
              <a:ext uri="{FF2B5EF4-FFF2-40B4-BE49-F238E27FC236}">
                <a16:creationId xmlns:a16="http://schemas.microsoft.com/office/drawing/2014/main" id="{DBB7FEBB-99F4-CB45-91E3-BE6294432D01}"/>
              </a:ext>
            </a:extLst>
          </p:cNvPr>
          <p:cNvSpPr/>
          <p:nvPr/>
        </p:nvSpPr>
        <p:spPr>
          <a:xfrm>
            <a:off x="375138" y="1911279"/>
            <a:ext cx="5924060" cy="2671510"/>
          </a:xfrm>
          <a:prstGeom prst="roundRect">
            <a:avLst>
              <a:gd name="adj" fmla="val 8952"/>
            </a:avLst>
          </a:prstGeom>
          <a:solidFill>
            <a:schemeClr val="accent3">
              <a:lumMod val="75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3" name="角丸四角形 2">
            <a:extLst>
              <a:ext uri="{FF2B5EF4-FFF2-40B4-BE49-F238E27FC236}">
                <a16:creationId xmlns:a16="http://schemas.microsoft.com/office/drawing/2014/main" id="{08658BA6-3393-DB42-A186-8ADEDD82C220}"/>
              </a:ext>
            </a:extLst>
          </p:cNvPr>
          <p:cNvSpPr/>
          <p:nvPr/>
        </p:nvSpPr>
        <p:spPr>
          <a:xfrm>
            <a:off x="375138" y="4722569"/>
            <a:ext cx="8409353" cy="1553185"/>
          </a:xfrm>
          <a:prstGeom prst="roundRect">
            <a:avLst/>
          </a:prstGeom>
          <a:solidFill>
            <a:schemeClr val="accent6">
              <a:lumMod val="50000"/>
              <a:alpha val="5019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08DF8D59-B19A-7A43-8BDA-B344CD8FBB94}"/>
              </a:ext>
            </a:extLst>
          </p:cNvPr>
          <p:cNvSpPr/>
          <p:nvPr/>
        </p:nvSpPr>
        <p:spPr>
          <a:xfrm>
            <a:off x="1529860" y="4837548"/>
            <a:ext cx="6099908" cy="400110"/>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物理セキュリティ</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Physical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631CBF16-1408-514E-9C25-441A74F9CED0}"/>
              </a:ext>
            </a:extLst>
          </p:cNvPr>
          <p:cNvSpPr/>
          <p:nvPr/>
        </p:nvSpPr>
        <p:spPr>
          <a:xfrm>
            <a:off x="1514232" y="5191384"/>
            <a:ext cx="6099908"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施設や設備、機材などの物理的対象を安全に保つこと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CFF5CD22-AF5C-D841-9A49-709502E57FCB}"/>
              </a:ext>
            </a:extLst>
          </p:cNvPr>
          <p:cNvSpPr/>
          <p:nvPr/>
        </p:nvSpPr>
        <p:spPr>
          <a:xfrm>
            <a:off x="3148376" y="5476363"/>
            <a:ext cx="2862875" cy="646331"/>
          </a:xfrm>
          <a:prstGeom prst="rect">
            <a:avLst/>
          </a:prstGeom>
        </p:spPr>
        <p:txBody>
          <a:bodyPr wrap="square">
            <a:spAutoFit/>
          </a:bodyPr>
          <a:lstStyle/>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cs typeface="Times New Roman" panose="02020603050405020304" pitchFamily="18" charset="0"/>
              </a:rPr>
              <a:t>機密エリアへの不正侵入</a:t>
            </a:r>
            <a:endParaRPr lang="en-US" altLang="ja-JP" sz="12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サーバー等の</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機器の破壊</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回線の乗っ取りによる盗聴　など</a:t>
            </a:r>
          </a:p>
        </p:txBody>
      </p:sp>
      <p:sp>
        <p:nvSpPr>
          <p:cNvPr id="7" name="角丸四角形 6">
            <a:extLst>
              <a:ext uri="{FF2B5EF4-FFF2-40B4-BE49-F238E27FC236}">
                <a16:creationId xmlns:a16="http://schemas.microsoft.com/office/drawing/2014/main" id="{437B2BD8-3D65-2646-833E-7D77A136C782}"/>
              </a:ext>
            </a:extLst>
          </p:cNvPr>
          <p:cNvSpPr/>
          <p:nvPr/>
        </p:nvSpPr>
        <p:spPr>
          <a:xfrm>
            <a:off x="2860431" y="1905087"/>
            <a:ext cx="5924060" cy="2671510"/>
          </a:xfrm>
          <a:prstGeom prst="roundRect">
            <a:avLst>
              <a:gd name="adj" fmla="val 8952"/>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5C63966-DB19-C545-983C-26416F256E5D}"/>
              </a:ext>
            </a:extLst>
          </p:cNvPr>
          <p:cNvSpPr/>
          <p:nvPr/>
        </p:nvSpPr>
        <p:spPr>
          <a:xfrm>
            <a:off x="1529860" y="1075964"/>
            <a:ext cx="6099908" cy="400110"/>
          </a:xfrm>
          <a:prstGeom prst="rect">
            <a:avLst/>
          </a:prstGeom>
        </p:spPr>
        <p:txBody>
          <a:bodyPr wrap="square">
            <a:spAutoFit/>
          </a:bodyPr>
          <a:lstStyle/>
          <a:p>
            <a:pPr algn="ct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セキュリティ（</a:t>
            </a:r>
            <a:r>
              <a:rPr lang="en-US" altLang="ja-JP" sz="2000" b="1" dirty="0">
                <a:solidFill>
                  <a:srgbClr val="C00000"/>
                </a:solidFill>
                <a:latin typeface="Meiryo" panose="020B0604030504040204" pitchFamily="34" charset="-128"/>
                <a:ea typeface="Meiryo" panose="020B0604030504040204" pitchFamily="34" charset="-128"/>
                <a:cs typeface="Times New Roman" panose="02020603050405020304" pitchFamily="18" charset="0"/>
              </a:rPr>
              <a:t>Security</a:t>
            </a:r>
            <a:r>
              <a:rPr lang="ja-JP" altLang="en-US" sz="2000" b="1">
                <a:solidFill>
                  <a:srgbClr val="C00000"/>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2000" b="1">
              <a:solidFill>
                <a:srgbClr val="C00000"/>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AC7D65ED-A6C3-3546-AE2D-CE45B31034C7}"/>
              </a:ext>
            </a:extLst>
          </p:cNvPr>
          <p:cNvSpPr/>
          <p:nvPr/>
        </p:nvSpPr>
        <p:spPr>
          <a:xfrm>
            <a:off x="375138"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情報セキュリティ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Information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63EBB95C-8E6C-F246-8A3C-9C34EC90F153}"/>
              </a:ext>
            </a:extLst>
          </p:cNvPr>
          <p:cNvSpPr/>
          <p:nvPr/>
        </p:nvSpPr>
        <p:spPr>
          <a:xfrm>
            <a:off x="375138"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cs typeface="Times New Roman" panose="02020603050405020304" pitchFamily="18" charset="0"/>
              </a:rPr>
              <a:t>データとそこから派生する情報を安全に保つことと</a:t>
            </a:r>
            <a:r>
              <a:rPr lang="ja-JP" altLang="ja-JP" sz="1200">
                <a:solidFill>
                  <a:schemeClr val="bg1"/>
                </a:solidFill>
                <a:latin typeface="Meiryo" panose="020B0604030504040204" pitchFamily="34" charset="-128"/>
                <a:ea typeface="Meiryo" panose="020B0604030504040204" pitchFamily="34" charset="-128"/>
              </a:rPr>
              <a:t>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B8E5C2C2-62CA-2145-978A-F8A68D23D17B}"/>
              </a:ext>
            </a:extLst>
          </p:cNvPr>
          <p:cNvSpPr/>
          <p:nvPr/>
        </p:nvSpPr>
        <p:spPr>
          <a:xfrm>
            <a:off x="4572000" y="2065293"/>
            <a:ext cx="4196862" cy="646331"/>
          </a:xfrm>
          <a:prstGeom prst="rect">
            <a:avLst/>
          </a:prstGeom>
        </p:spPr>
        <p:txBody>
          <a:bodyPr wrap="square">
            <a:spAutoFit/>
          </a:bodyPr>
          <a:lstStyle/>
          <a:p>
            <a:pPr algn="ctr"/>
            <a:r>
              <a:rPr lang="ja-JP" altLang="en-US" sz="20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サイバー・セキュリティ</a:t>
            </a:r>
            <a:endParaRPr lang="en-US" altLang="ja-JP" sz="20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600" b="1" dirty="0">
                <a:solidFill>
                  <a:schemeClr val="bg1"/>
                </a:solidFill>
                <a:latin typeface="Meiryo" panose="020B0604030504040204" pitchFamily="34" charset="-128"/>
                <a:ea typeface="Meiryo" panose="020B0604030504040204" pitchFamily="34" charset="-128"/>
                <a:cs typeface="Times New Roman" panose="02020603050405020304" pitchFamily="18" charset="0"/>
              </a:rPr>
              <a:t>Cyber Security</a:t>
            </a:r>
            <a:r>
              <a:rPr lang="ja-JP" altLang="en-US" sz="1600" b="1">
                <a:solidFill>
                  <a:schemeClr val="bg1"/>
                </a:solidFill>
                <a:latin typeface="Meiryo" panose="020B0604030504040204" pitchFamily="34" charset="-128"/>
                <a:ea typeface="Meiryo" panose="020B0604030504040204" pitchFamily="34" charset="-128"/>
                <a:cs typeface="Times New Roman" panose="02020603050405020304" pitchFamily="18" charset="0"/>
              </a:rPr>
              <a:t>）</a:t>
            </a:r>
            <a:endParaRPr lang="ja-JP" altLang="en-US" sz="1600" b="1">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3E1ABE5-B862-484E-830F-A3BDE6B96968}"/>
              </a:ext>
            </a:extLst>
          </p:cNvPr>
          <p:cNvSpPr/>
          <p:nvPr/>
        </p:nvSpPr>
        <p:spPr>
          <a:xfrm>
            <a:off x="4572000" y="2627626"/>
            <a:ext cx="4196862" cy="276999"/>
          </a:xfrm>
          <a:prstGeom prst="rect">
            <a:avLst/>
          </a:prstGeom>
        </p:spPr>
        <p:txBody>
          <a:bodyPr wrap="square">
            <a:spAutoFit/>
          </a:bodyPr>
          <a:lstStyle/>
          <a:p>
            <a:pPr algn="ctr"/>
            <a:r>
              <a:rPr lang="ja-JP" altLang="ja-JP" sz="1200">
                <a:solidFill>
                  <a:schemeClr val="bg1"/>
                </a:solidFill>
                <a:latin typeface="Meiryo" panose="020B0604030504040204" pitchFamily="34" charset="-128"/>
                <a:ea typeface="Meiryo" panose="020B0604030504040204" pitchFamily="34" charset="-128"/>
              </a:rPr>
              <a:t>情報セキュリティの脅威となる原因や手法に対処すること </a:t>
            </a:r>
            <a:endParaRPr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52347FEE-BAF0-B74C-B804-69E40C558E3A}"/>
              </a:ext>
            </a:extLst>
          </p:cNvPr>
          <p:cNvSpPr txBox="1"/>
          <p:nvPr/>
        </p:nvSpPr>
        <p:spPr>
          <a:xfrm>
            <a:off x="2885362" y="3051209"/>
            <a:ext cx="3397084" cy="1384995"/>
          </a:xfrm>
          <a:prstGeom prst="rect">
            <a:avLst/>
          </a:prstGeom>
          <a:noFill/>
        </p:spPr>
        <p:txBody>
          <a:bodyPr wrap="none" rtlCol="0">
            <a:spAutoFit/>
          </a:bodyPr>
          <a:lstStyle/>
          <a:p>
            <a:pPr marL="285750" indent="-285750">
              <a:buFont typeface="Wingdings" pitchFamily="2" charset="2"/>
              <a:buChar char="ü"/>
            </a:pPr>
            <a:r>
              <a:rPr kumimoji="1" lang="en-US" altLang="ja-JP" sz="1200" dirty="0">
                <a:solidFill>
                  <a:schemeClr val="bg1"/>
                </a:solidFill>
                <a:latin typeface="Meiryo" panose="020B0604030504040204" pitchFamily="34" charset="-128"/>
                <a:ea typeface="Meiryo" panose="020B0604030504040204" pitchFamily="34" charset="-128"/>
              </a:rPr>
              <a:t>web</a:t>
            </a:r>
            <a:r>
              <a:rPr kumimoji="1" lang="ja-JP" altLang="en-US" sz="1200">
                <a:solidFill>
                  <a:schemeClr val="bg1"/>
                </a:solidFill>
                <a:latin typeface="Meiryo" panose="020B0604030504040204" pitchFamily="34" charset="-128"/>
                <a:ea typeface="Meiryo" panose="020B0604030504040204" pitchFamily="34" charset="-128"/>
              </a:rPr>
              <a:t>サイトへの不正アクセス</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web</a:t>
            </a:r>
            <a:r>
              <a:rPr lang="ja-JP" altLang="en-US" sz="1200">
                <a:solidFill>
                  <a:schemeClr val="bg1"/>
                </a:solidFill>
                <a:latin typeface="Meiryo" panose="020B0604030504040204" pitchFamily="34" charset="-128"/>
                <a:ea typeface="Meiryo" panose="020B0604030504040204" pitchFamily="34" charset="-128"/>
              </a:rPr>
              <a:t>サイトの改竄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社員による機密情報の不正送信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委託社員による機密情報の不正持ち出し</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マルウェアによる機密情報の不正送信</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ランサムウェアによる業務データの暗号化</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6" name="テキスト ボックス 15">
            <a:extLst>
              <a:ext uri="{FF2B5EF4-FFF2-40B4-BE49-F238E27FC236}">
                <a16:creationId xmlns:a16="http://schemas.microsoft.com/office/drawing/2014/main" id="{2ABD6B7F-FA30-7A4F-B3BC-A9B6FEBBA890}"/>
              </a:ext>
            </a:extLst>
          </p:cNvPr>
          <p:cNvSpPr txBox="1"/>
          <p:nvPr/>
        </p:nvSpPr>
        <p:spPr>
          <a:xfrm>
            <a:off x="6304967" y="3361307"/>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サイバー攻撃の予告／脅し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システムの乗っ取り／踏み台</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制御系プログラムの改竄</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など</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C07ED9D4-B14A-714B-BA44-5E2BF3C1A081}"/>
              </a:ext>
            </a:extLst>
          </p:cNvPr>
          <p:cNvSpPr txBox="1"/>
          <p:nvPr/>
        </p:nvSpPr>
        <p:spPr>
          <a:xfrm>
            <a:off x="411608" y="3338340"/>
            <a:ext cx="2473754" cy="830997"/>
          </a:xfrm>
          <a:prstGeom prst="rect">
            <a:avLst/>
          </a:prstGeom>
          <a:noFill/>
        </p:spPr>
        <p:txBody>
          <a:bodyPr wrap="none" rtlCol="0">
            <a:spAutoFit/>
          </a:bodyPr>
          <a:lstStyle/>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転職時の機密書類の持ち出し</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機密書類の置き忘れ／紛失</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盗聴器等による会議の盗聴</a:t>
            </a:r>
            <a:endParaRPr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など</a:t>
            </a:r>
          </a:p>
        </p:txBody>
      </p:sp>
      <p:sp>
        <p:nvSpPr>
          <p:cNvPr id="18" name="左右矢印 17">
            <a:extLst>
              <a:ext uri="{FF2B5EF4-FFF2-40B4-BE49-F238E27FC236}">
                <a16:creationId xmlns:a16="http://schemas.microsoft.com/office/drawing/2014/main" id="{5CFA9712-AF94-5948-A843-044E5CE455A2}"/>
              </a:ext>
            </a:extLst>
          </p:cNvPr>
          <p:cNvSpPr/>
          <p:nvPr/>
        </p:nvSpPr>
        <p:spPr>
          <a:xfrm>
            <a:off x="2885362" y="1471372"/>
            <a:ext cx="5883499" cy="400920"/>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右矢印 18">
            <a:extLst>
              <a:ext uri="{FF2B5EF4-FFF2-40B4-BE49-F238E27FC236}">
                <a16:creationId xmlns:a16="http://schemas.microsoft.com/office/drawing/2014/main" id="{CDBFD035-4E8A-0741-ACCF-D9CE856E4DBC}"/>
              </a:ext>
            </a:extLst>
          </p:cNvPr>
          <p:cNvSpPr/>
          <p:nvPr/>
        </p:nvSpPr>
        <p:spPr>
          <a:xfrm>
            <a:off x="375138" y="1471372"/>
            <a:ext cx="2510224" cy="400920"/>
          </a:xfrm>
          <a:prstGeom prst="lef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EBAF5A91-BF3D-3842-B4FF-0A714B3976E0}"/>
              </a:ext>
            </a:extLst>
          </p:cNvPr>
          <p:cNvSpPr/>
          <p:nvPr/>
        </p:nvSpPr>
        <p:spPr>
          <a:xfrm>
            <a:off x="4416434" y="1558198"/>
            <a:ext cx="2821355" cy="276999"/>
          </a:xfrm>
          <a:prstGeom prst="rect">
            <a:avLst/>
          </a:prstGeom>
        </p:spPr>
        <p:txBody>
          <a:bodyPr wrap="square">
            <a:spAutoFit/>
          </a:bodyPr>
          <a:lstStyle/>
          <a:p>
            <a:pPr algn="ct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1" name="正方形/長方形 20">
            <a:extLst>
              <a:ext uri="{FF2B5EF4-FFF2-40B4-BE49-F238E27FC236}">
                <a16:creationId xmlns:a16="http://schemas.microsoft.com/office/drawing/2014/main" id="{55EED1E7-77AB-8F4A-9C04-C1E6FB76EB8A}"/>
              </a:ext>
            </a:extLst>
          </p:cNvPr>
          <p:cNvSpPr/>
          <p:nvPr/>
        </p:nvSpPr>
        <p:spPr>
          <a:xfrm>
            <a:off x="375138" y="1549730"/>
            <a:ext cx="2510224" cy="276999"/>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rPr>
              <a:t>非</a:t>
            </a: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関連</a:t>
            </a:r>
          </a:p>
        </p:txBody>
      </p:sp>
      <p:sp>
        <p:nvSpPr>
          <p:cNvPr id="22" name="タイトル 21">
            <a:extLst>
              <a:ext uri="{FF2B5EF4-FFF2-40B4-BE49-F238E27FC236}">
                <a16:creationId xmlns:a16="http://schemas.microsoft.com/office/drawing/2014/main" id="{9C87A635-4A4D-D444-B307-1BAE463AF642}"/>
              </a:ext>
            </a:extLst>
          </p:cNvPr>
          <p:cNvSpPr>
            <a:spLocks noGrp="1"/>
          </p:cNvSpPr>
          <p:nvPr>
            <p:ph type="title"/>
          </p:nvPr>
        </p:nvSpPr>
        <p:spPr/>
        <p:txBody>
          <a:bodyPr/>
          <a:lstStyle/>
          <a:p>
            <a:r>
              <a:rPr lang="ja-JP" altLang="en-US"/>
              <a:t>セキュリティの区分と脅威</a:t>
            </a:r>
          </a:p>
        </p:txBody>
      </p:sp>
    </p:spTree>
    <p:extLst>
      <p:ext uri="{BB962C8B-B14F-4D97-AF65-F5344CB8AC3E}">
        <p14:creationId xmlns:p14="http://schemas.microsoft.com/office/powerpoint/2010/main" val="27937113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7D708A-AC6C-8C42-B64F-4EC668AC63E7}"/>
              </a:ext>
            </a:extLst>
          </p:cNvPr>
          <p:cNvSpPr>
            <a:spLocks noGrp="1"/>
          </p:cNvSpPr>
          <p:nvPr>
            <p:ph type="title"/>
          </p:nvPr>
        </p:nvSpPr>
        <p:spPr/>
        <p:txBody>
          <a:bodyPr/>
          <a:lstStyle/>
          <a:p>
            <a:r>
              <a:rPr lang="ja-JP" altLang="ja-JP"/>
              <a:t>情報セキュリティの</a:t>
            </a:r>
            <a:r>
              <a:rPr lang="en-US" altLang="ja-JP" dirty="0"/>
              <a:t>3</a:t>
            </a:r>
            <a:r>
              <a:rPr lang="ja-JP" altLang="ja-JP"/>
              <a:t>要素と</a:t>
            </a:r>
            <a:r>
              <a:rPr lang="en-US" altLang="ja-JP" dirty="0"/>
              <a:t>7</a:t>
            </a:r>
            <a:r>
              <a:rPr lang="ja-JP" altLang="ja-JP"/>
              <a:t>要素 </a:t>
            </a:r>
            <a:endParaRPr kumimoji="1" lang="ja-JP" altLang="en-US"/>
          </a:p>
        </p:txBody>
      </p:sp>
      <p:sp>
        <p:nvSpPr>
          <p:cNvPr id="3" name="正方形/長方形 2">
            <a:extLst>
              <a:ext uri="{FF2B5EF4-FFF2-40B4-BE49-F238E27FC236}">
                <a16:creationId xmlns:a16="http://schemas.microsoft.com/office/drawing/2014/main" id="{87CE692B-D3A2-D544-822C-BC5823B42B35}"/>
              </a:ext>
            </a:extLst>
          </p:cNvPr>
          <p:cNvSpPr/>
          <p:nvPr/>
        </p:nvSpPr>
        <p:spPr>
          <a:xfrm>
            <a:off x="1459457" y="1677395"/>
            <a:ext cx="6225085" cy="4019266"/>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三角形 4">
            <a:extLst>
              <a:ext uri="{FF2B5EF4-FFF2-40B4-BE49-F238E27FC236}">
                <a16:creationId xmlns:a16="http://schemas.microsoft.com/office/drawing/2014/main" id="{4227E9B2-9EE4-C446-8B71-DA7F2D3A738A}"/>
              </a:ext>
            </a:extLst>
          </p:cNvPr>
          <p:cNvSpPr/>
          <p:nvPr/>
        </p:nvSpPr>
        <p:spPr>
          <a:xfrm>
            <a:off x="3364804" y="2608381"/>
            <a:ext cx="2414392" cy="2081372"/>
          </a:xfrm>
          <a:prstGeom prs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30EED1D7-30F0-8A46-B14C-18E7A3B998B4}"/>
              </a:ext>
            </a:extLst>
          </p:cNvPr>
          <p:cNvSpPr/>
          <p:nvPr/>
        </p:nvSpPr>
        <p:spPr>
          <a:xfrm>
            <a:off x="3811990" y="1848371"/>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C6DC7805-0D9C-F849-A4B2-FEA3CE5E1196}"/>
              </a:ext>
            </a:extLst>
          </p:cNvPr>
          <p:cNvSpPr/>
          <p:nvPr/>
        </p:nvSpPr>
        <p:spPr>
          <a:xfrm>
            <a:off x="2601604"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F7D78B2A-1B94-5544-83AD-3A8D645F891A}"/>
              </a:ext>
            </a:extLst>
          </p:cNvPr>
          <p:cNvSpPr/>
          <p:nvPr/>
        </p:nvSpPr>
        <p:spPr>
          <a:xfrm>
            <a:off x="5022376" y="3929743"/>
            <a:ext cx="1520020" cy="1520020"/>
          </a:xfrm>
          <a:prstGeom prst="ellipse">
            <a:avLst/>
          </a:prstGeom>
          <a:solidFill>
            <a:srgbClr val="0070C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0D7507D0-06B4-F644-903B-9FB47802C92E}"/>
              </a:ext>
            </a:extLst>
          </p:cNvPr>
          <p:cNvSpPr/>
          <p:nvPr/>
        </p:nvSpPr>
        <p:spPr>
          <a:xfrm>
            <a:off x="699447"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5C92A8D3-A86D-CB41-B2C5-D7B62669DE20}"/>
              </a:ext>
            </a:extLst>
          </p:cNvPr>
          <p:cNvSpPr/>
          <p:nvPr/>
        </p:nvSpPr>
        <p:spPr>
          <a:xfrm>
            <a:off x="699447"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E01B8E9-7EEB-3140-A944-02FBFE67D7B7}"/>
              </a:ext>
            </a:extLst>
          </p:cNvPr>
          <p:cNvSpPr/>
          <p:nvPr/>
        </p:nvSpPr>
        <p:spPr>
          <a:xfrm>
            <a:off x="6924532" y="4936651"/>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B9B07172-F6E7-FB4B-BCDF-4D6E3F457151}"/>
              </a:ext>
            </a:extLst>
          </p:cNvPr>
          <p:cNvSpPr/>
          <p:nvPr/>
        </p:nvSpPr>
        <p:spPr>
          <a:xfrm>
            <a:off x="6924532" y="917385"/>
            <a:ext cx="1520020" cy="1520020"/>
          </a:xfrm>
          <a:prstGeom prst="ellipse">
            <a:avLst/>
          </a:prstGeom>
          <a:solidFill>
            <a:schemeClr val="accent3">
              <a:lumMod val="75000"/>
              <a:alpha val="7215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42DCFFBD-7EF0-5E42-AC4A-9587F5AC923D}"/>
              </a:ext>
            </a:extLst>
          </p:cNvPr>
          <p:cNvSpPr/>
          <p:nvPr/>
        </p:nvSpPr>
        <p:spPr>
          <a:xfrm>
            <a:off x="2807616" y="438397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完全性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Integrity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9BF5DB55-A863-3B45-A78A-5FBB4964DDD1}"/>
              </a:ext>
            </a:extLst>
          </p:cNvPr>
          <p:cNvSpPr/>
          <p:nvPr/>
        </p:nvSpPr>
        <p:spPr>
          <a:xfrm>
            <a:off x="3857573" y="2289932"/>
            <a:ext cx="1428853"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機密性</a:t>
            </a:r>
            <a:endParaRPr lang="en-US" altLang="ja-JP"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Confidentiality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CFB7FD94-C78F-604C-8A9D-BE14AE827410}"/>
              </a:ext>
            </a:extLst>
          </p:cNvPr>
          <p:cNvSpPr/>
          <p:nvPr/>
        </p:nvSpPr>
        <p:spPr>
          <a:xfrm>
            <a:off x="5238108" y="4383970"/>
            <a:ext cx="1109214" cy="677108"/>
          </a:xfrm>
          <a:prstGeom prst="rect">
            <a:avLst/>
          </a:prstGeom>
        </p:spPr>
        <p:txBody>
          <a:bodyPr wrap="none">
            <a:spAutoFit/>
          </a:bodyPr>
          <a:lstStyle/>
          <a:p>
            <a:pPr algn="just"/>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可用性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Availability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75EAA447-9303-B44B-ABE5-0FAA6AD182DB}"/>
              </a:ext>
            </a:extLst>
          </p:cNvPr>
          <p:cNvSpPr/>
          <p:nvPr/>
        </p:nvSpPr>
        <p:spPr>
          <a:xfrm>
            <a:off x="816396" y="1331682"/>
            <a:ext cx="1286121" cy="677108"/>
          </a:xfrm>
          <a:prstGeom prst="rect">
            <a:avLst/>
          </a:prstGeom>
        </p:spPr>
        <p:txBody>
          <a:bodyPr wrap="none">
            <a:spAutoFit/>
          </a:bodyPr>
          <a:lstStyle/>
          <a:p>
            <a:pPr algn="ctr"/>
            <a:r>
              <a:rPr lang="ja-JP" altLang="ja-JP"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真正性</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Authenticity</a:t>
            </a:r>
            <a:r>
              <a:rPr lang="ja-JP" altLang="ja-JP" sz="1400">
                <a:solidFill>
                  <a:schemeClr val="bg1"/>
                </a:solidFill>
                <a:latin typeface="Meiryo" panose="020B0604030504040204" pitchFamily="34" charset="-128"/>
                <a:ea typeface="Meiryo" panose="020B0604030504040204" pitchFamily="34" charset="-128"/>
              </a:rPr>
              <a:t> </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0E58232A-4A6C-F94F-AF53-FBA2A84F44AF}"/>
              </a:ext>
            </a:extLst>
          </p:cNvPr>
          <p:cNvSpPr/>
          <p:nvPr/>
        </p:nvSpPr>
        <p:spPr>
          <a:xfrm>
            <a:off x="905459" y="5406210"/>
            <a:ext cx="1107996" cy="677108"/>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信頼性</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Reliability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BFBEA29E-3506-B348-8C89-3EFA8DA42D08}"/>
              </a:ext>
            </a:extLst>
          </p:cNvPr>
          <p:cNvSpPr/>
          <p:nvPr/>
        </p:nvSpPr>
        <p:spPr>
          <a:xfrm>
            <a:off x="6951007" y="1379785"/>
            <a:ext cx="1467068" cy="615553"/>
          </a:xfrm>
          <a:prstGeom prst="rect">
            <a:avLst/>
          </a:prstGeom>
        </p:spPr>
        <p:txBody>
          <a:bodyPr wrap="none">
            <a:spAutoFit/>
          </a:bodyPr>
          <a:lstStyle/>
          <a:p>
            <a:pPr algn="ctr"/>
            <a:r>
              <a:rPr lang="ja-JP" altLang="ja-JP" sz="20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責任追跡性</a:t>
            </a:r>
            <a:endParaRPr lang="en-US" altLang="ja-JP" sz="20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4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Accountability</a:t>
            </a:r>
            <a:endParaRPr lang="ja-JP" altLang="ja-JP" sz="14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EA5B1BE4-3A93-8C4B-99ED-090C74A6C772}"/>
              </a:ext>
            </a:extLst>
          </p:cNvPr>
          <p:cNvSpPr/>
          <p:nvPr/>
        </p:nvSpPr>
        <p:spPr>
          <a:xfrm>
            <a:off x="6976655" y="5407907"/>
            <a:ext cx="1415772" cy="646331"/>
          </a:xfrm>
          <a:prstGeom prst="rect">
            <a:avLst/>
          </a:prstGeom>
        </p:spPr>
        <p:txBody>
          <a:bodyPr wrap="none">
            <a:spAutoFit/>
          </a:bodyPr>
          <a:lstStyle/>
          <a:p>
            <a:pPr algn="ctr"/>
            <a:r>
              <a:rPr lang="ja-JP" altLang="ja-JP" sz="24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否認防止</a:t>
            </a:r>
            <a:endParaRPr lang="en-US" altLang="ja-JP" sz="24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non-repudiation</a:t>
            </a:r>
            <a:endPar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EAEDF686-A3C8-5341-A706-9498147530CE}"/>
              </a:ext>
            </a:extLst>
          </p:cNvPr>
          <p:cNvSpPr txBox="1"/>
          <p:nvPr/>
        </p:nvSpPr>
        <p:spPr>
          <a:xfrm>
            <a:off x="4004675" y="3546264"/>
            <a:ext cx="1107996" cy="1015663"/>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３要素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kumimoji="1" lang="en-US" altLang="ja-JP" sz="3600" b="1" dirty="0">
                <a:solidFill>
                  <a:schemeClr val="bg1"/>
                </a:solidFill>
                <a:latin typeface="Meiryo" panose="020B0604030504040204" pitchFamily="34" charset="-128"/>
                <a:ea typeface="Meiryo" panose="020B0604030504040204" pitchFamily="34" charset="-128"/>
              </a:rPr>
              <a:t>CIA</a:t>
            </a:r>
            <a:endParaRPr kumimoji="1" lang="ja-JP" altLang="en-US" sz="3600" b="1">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441E46EC-9DA3-414E-BB06-5C4A3333C829}"/>
              </a:ext>
            </a:extLst>
          </p:cNvPr>
          <p:cNvSpPr txBox="1"/>
          <p:nvPr/>
        </p:nvSpPr>
        <p:spPr>
          <a:xfrm>
            <a:off x="2398966" y="2140456"/>
            <a:ext cx="1107996" cy="646331"/>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７要素</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a:t>
            </a:r>
            <a:r>
              <a:rPr lang="en-US" altLang="ja-JP" sz="1200" dirty="0">
                <a:solidFill>
                  <a:schemeClr val="bg1"/>
                </a:solidFill>
                <a:latin typeface="Meiryo" panose="020B0604030504040204" pitchFamily="34" charset="-128"/>
                <a:ea typeface="Meiryo" panose="020B0604030504040204" pitchFamily="34" charset="-128"/>
              </a:rPr>
              <a:t>4</a:t>
            </a:r>
            <a:r>
              <a:rPr lang="ja-JP" altLang="en-US" sz="1200">
                <a:solidFill>
                  <a:schemeClr val="bg1"/>
                </a:solidFill>
                <a:latin typeface="Meiryo" panose="020B0604030504040204" pitchFamily="34" charset="-128"/>
                <a:ea typeface="Meiryo" panose="020B0604030504040204" pitchFamily="34" charset="-128"/>
              </a:rPr>
              <a:t>要素）</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EE73AB58-4424-0142-9259-7CBF476E9D3B}"/>
              </a:ext>
            </a:extLst>
          </p:cNvPr>
          <p:cNvSpPr/>
          <p:nvPr/>
        </p:nvSpPr>
        <p:spPr>
          <a:xfrm>
            <a:off x="6616830" y="3108297"/>
            <a:ext cx="1800493" cy="923330"/>
          </a:xfrm>
          <a:prstGeom prst="rect">
            <a:avLst/>
          </a:prstGeom>
          <a:solidFill>
            <a:srgbClr val="FFFFFF">
              <a:alpha val="63137"/>
            </a:srgbClr>
          </a:solidFill>
        </p:spPr>
        <p:txBody>
          <a:bodyPr wrap="none">
            <a:spAutoFit/>
          </a:bodyPr>
          <a:lstStyle/>
          <a:p>
            <a:r>
              <a:rPr lang="ja-JP" altLang="en-US">
                <a:solidFill>
                  <a:schemeClr val="accent6">
                    <a:lumMod val="75000"/>
                  </a:schemeClr>
                </a:solidFill>
                <a:latin typeface="Meiryo" panose="020B0604030504040204" pitchFamily="34" charset="-128"/>
                <a:ea typeface="Meiryo" panose="020B0604030504040204" pitchFamily="34" charset="-128"/>
              </a:rPr>
              <a:t>安全に情報を</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取り扱うために</a:t>
            </a:r>
            <a:endParaRPr lang="en-US" altLang="ja-JP" dirty="0">
              <a:solidFill>
                <a:schemeClr val="accent6">
                  <a:lumMod val="75000"/>
                </a:schemeClr>
              </a:solidFill>
              <a:latin typeface="Meiryo" panose="020B0604030504040204" pitchFamily="34" charset="-128"/>
              <a:ea typeface="Meiryo" panose="020B0604030504040204" pitchFamily="34" charset="-128"/>
            </a:endParaRPr>
          </a:p>
          <a:p>
            <a:r>
              <a:rPr lang="ja-JP" altLang="en-US">
                <a:solidFill>
                  <a:schemeClr val="accent6">
                    <a:lumMod val="75000"/>
                  </a:schemeClr>
                </a:solidFill>
                <a:latin typeface="Meiryo" panose="020B0604030504040204" pitchFamily="34" charset="-128"/>
                <a:ea typeface="Meiryo" panose="020B0604030504040204" pitchFamily="34" charset="-128"/>
              </a:rPr>
              <a:t>意識すべき要素</a:t>
            </a:r>
          </a:p>
        </p:txBody>
      </p:sp>
      <p:cxnSp>
        <p:nvCxnSpPr>
          <p:cNvPr id="24" name="直線コネクタ 23">
            <a:extLst>
              <a:ext uri="{FF2B5EF4-FFF2-40B4-BE49-F238E27FC236}">
                <a16:creationId xmlns:a16="http://schemas.microsoft.com/office/drawing/2014/main" id="{F474A508-34CC-3343-B932-77CAB640DE5C}"/>
              </a:ext>
            </a:extLst>
          </p:cNvPr>
          <p:cNvCxnSpPr>
            <a:cxnSpLocks/>
          </p:cNvCxnSpPr>
          <p:nvPr/>
        </p:nvCxnSpPr>
        <p:spPr>
          <a:xfrm flipH="1">
            <a:off x="5112671" y="3388056"/>
            <a:ext cx="1567640" cy="363814"/>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6" name="正方形/長方形 25">
            <a:extLst>
              <a:ext uri="{FF2B5EF4-FFF2-40B4-BE49-F238E27FC236}">
                <a16:creationId xmlns:a16="http://schemas.microsoft.com/office/drawing/2014/main" id="{16FDF6C7-2707-184B-ACB0-DCC095652030}"/>
              </a:ext>
            </a:extLst>
          </p:cNvPr>
          <p:cNvSpPr/>
          <p:nvPr/>
        </p:nvSpPr>
        <p:spPr>
          <a:xfrm>
            <a:off x="699447" y="3246797"/>
            <a:ext cx="2031325" cy="646331"/>
          </a:xfrm>
          <a:prstGeom prst="rect">
            <a:avLst/>
          </a:prstGeom>
          <a:solidFill>
            <a:srgbClr val="FFFFFF">
              <a:alpha val="63137"/>
            </a:srgbClr>
          </a:solidFill>
        </p:spPr>
        <p:txBody>
          <a:bodyPr wrap="none">
            <a:spAutoFit/>
          </a:bodyPr>
          <a:lstStyle/>
          <a:p>
            <a:r>
              <a:rPr lang="ja-JP" altLang="en-US">
                <a:solidFill>
                  <a:srgbClr val="7030A0"/>
                </a:solidFill>
                <a:latin typeface="Meiryo" panose="020B0604030504040204" pitchFamily="34" charset="-128"/>
                <a:ea typeface="Meiryo" panose="020B0604030504040204" pitchFamily="34" charset="-128"/>
              </a:rPr>
              <a:t>対策の有効性を</a:t>
            </a:r>
            <a:endParaRPr lang="en-US" altLang="ja-JP" dirty="0">
              <a:solidFill>
                <a:srgbClr val="7030A0"/>
              </a:solidFill>
              <a:latin typeface="Meiryo" panose="020B0604030504040204" pitchFamily="34" charset="-128"/>
              <a:ea typeface="Meiryo" panose="020B0604030504040204" pitchFamily="34" charset="-128"/>
            </a:endParaRPr>
          </a:p>
          <a:p>
            <a:r>
              <a:rPr lang="ja-JP" altLang="en-US">
                <a:solidFill>
                  <a:srgbClr val="7030A0"/>
                </a:solidFill>
                <a:latin typeface="Meiryo" panose="020B0604030504040204" pitchFamily="34" charset="-128"/>
                <a:ea typeface="Meiryo" panose="020B0604030504040204" pitchFamily="34" charset="-128"/>
              </a:rPr>
              <a:t>高めるための要素</a:t>
            </a:r>
          </a:p>
        </p:txBody>
      </p:sp>
      <p:cxnSp>
        <p:nvCxnSpPr>
          <p:cNvPr id="27" name="直線コネクタ 26">
            <a:extLst>
              <a:ext uri="{FF2B5EF4-FFF2-40B4-BE49-F238E27FC236}">
                <a16:creationId xmlns:a16="http://schemas.microsoft.com/office/drawing/2014/main" id="{6EA35262-94B0-1B4B-9EC8-DE4235E4C858}"/>
              </a:ext>
            </a:extLst>
          </p:cNvPr>
          <p:cNvCxnSpPr>
            <a:cxnSpLocks/>
            <a:stCxn id="21" idx="1"/>
          </p:cNvCxnSpPr>
          <p:nvPr/>
        </p:nvCxnSpPr>
        <p:spPr>
          <a:xfrm flipH="1">
            <a:off x="1772282" y="2463622"/>
            <a:ext cx="626684" cy="783175"/>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4202477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29B8D06A-8E72-E24F-9A07-24B952214D21}"/>
              </a:ext>
            </a:extLst>
          </p:cNvPr>
          <p:cNvSpPr/>
          <p:nvPr/>
        </p:nvSpPr>
        <p:spPr>
          <a:xfrm>
            <a:off x="1269242" y="1643988"/>
            <a:ext cx="4599295" cy="4258102"/>
          </a:xfrm>
          <a:prstGeom prst="roundRect">
            <a:avLst/>
          </a:prstGeom>
          <a:solidFill>
            <a:schemeClr val="accent3">
              <a:lumMod val="75000"/>
              <a:alpha val="6117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角丸四角形 3">
            <a:extLst>
              <a:ext uri="{FF2B5EF4-FFF2-40B4-BE49-F238E27FC236}">
                <a16:creationId xmlns:a16="http://schemas.microsoft.com/office/drawing/2014/main" id="{C5A29412-ED21-404F-9E44-9C24AFEE4C35}"/>
              </a:ext>
            </a:extLst>
          </p:cNvPr>
          <p:cNvSpPr/>
          <p:nvPr/>
        </p:nvSpPr>
        <p:spPr>
          <a:xfrm>
            <a:off x="3275463" y="1586750"/>
            <a:ext cx="4599295" cy="4258102"/>
          </a:xfrm>
          <a:prstGeom prst="roundRect">
            <a:avLst/>
          </a:prstGeom>
          <a:solidFill>
            <a:srgbClr val="0070C0">
              <a:alpha val="6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フローチャート: 準備 10">
            <a:extLst>
              <a:ext uri="{FF2B5EF4-FFF2-40B4-BE49-F238E27FC236}">
                <a16:creationId xmlns:a16="http://schemas.microsoft.com/office/drawing/2014/main" id="{8C231257-4874-1F41-8967-EC236CFF6ACE}"/>
              </a:ext>
            </a:extLst>
          </p:cNvPr>
          <p:cNvSpPr/>
          <p:nvPr/>
        </p:nvSpPr>
        <p:spPr>
          <a:xfrm>
            <a:off x="1419367" y="3861842"/>
            <a:ext cx="6305266" cy="1850578"/>
          </a:xfrm>
          <a:prstGeom prst="flowChartPreparation">
            <a:avLst/>
          </a:prstGeom>
          <a:solidFill>
            <a:schemeClr val="accent6">
              <a:lumMod val="75000"/>
              <a:alpha val="34232"/>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379EA53-D225-514D-BC7C-EE836289499D}"/>
              </a:ext>
            </a:extLst>
          </p:cNvPr>
          <p:cNvSpPr>
            <a:spLocks noGrp="1"/>
          </p:cNvSpPr>
          <p:nvPr>
            <p:ph type="title"/>
          </p:nvPr>
        </p:nvSpPr>
        <p:spPr/>
        <p:txBody>
          <a:bodyPr/>
          <a:lstStyle/>
          <a:p>
            <a:r>
              <a:rPr lang="ja-JP" altLang="ja-JP"/>
              <a:t>セキュリティとセーフティ </a:t>
            </a:r>
            <a:endParaRPr kumimoji="1" lang="ja-JP" altLang="en-US"/>
          </a:p>
        </p:txBody>
      </p:sp>
      <p:sp>
        <p:nvSpPr>
          <p:cNvPr id="5" name="正方形/長方形 4">
            <a:extLst>
              <a:ext uri="{FF2B5EF4-FFF2-40B4-BE49-F238E27FC236}">
                <a16:creationId xmlns:a16="http://schemas.microsoft.com/office/drawing/2014/main" id="{33BADBF7-D67C-0241-879A-5C39A940CBDA}"/>
              </a:ext>
            </a:extLst>
          </p:cNvPr>
          <p:cNvSpPr/>
          <p:nvPr/>
        </p:nvSpPr>
        <p:spPr>
          <a:xfrm>
            <a:off x="4394580" y="1926380"/>
            <a:ext cx="3302758" cy="1846659"/>
          </a:xfrm>
          <a:prstGeom prst="rect">
            <a:avLst/>
          </a:prstGeom>
        </p:spPr>
        <p:txBody>
          <a:bodyPr wrap="square">
            <a:spAutoFit/>
          </a:bodyPr>
          <a:lstStyle/>
          <a:p>
            <a:pPr algn="r"/>
            <a:r>
              <a:rPr lang="ja-JP" altLang="ja-JP" sz="3200" b="1">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a:t>
            </a:r>
            <a:endParaRPr lang="en-US" altLang="ja-JP" sz="32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en-US" altLang="ja-JP" sz="28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security</a:t>
            </a:r>
          </a:p>
          <a:p>
            <a:pPr algn="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攻撃から守ることによって</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得られる安全</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6" name="正方形/長方形 5">
            <a:extLst>
              <a:ext uri="{FF2B5EF4-FFF2-40B4-BE49-F238E27FC236}">
                <a16:creationId xmlns:a16="http://schemas.microsoft.com/office/drawing/2014/main" id="{DE76CBE8-B218-9044-8D05-8B5308AD81A6}"/>
              </a:ext>
            </a:extLst>
          </p:cNvPr>
          <p:cNvSpPr/>
          <p:nvPr/>
        </p:nvSpPr>
        <p:spPr>
          <a:xfrm>
            <a:off x="1446662" y="1926380"/>
            <a:ext cx="3125338" cy="1877437"/>
          </a:xfrm>
          <a:prstGeom prst="rect">
            <a:avLst/>
          </a:prstGeom>
        </p:spPr>
        <p:txBody>
          <a:bodyPr wrap="square">
            <a:spAutoFit/>
          </a:bodyPr>
          <a:lstStyle/>
          <a:p>
            <a:r>
              <a:rPr lang="ja-JP" altLang="ja-JP" sz="3200" b="1">
                <a:solidFill>
                  <a:schemeClr val="bg1"/>
                </a:solidFill>
                <a:latin typeface="Meiryo" panose="020B0604030504040204" pitchFamily="34" charset="-128"/>
                <a:ea typeface="Meiryo" panose="020B0604030504040204" pitchFamily="34" charset="-128"/>
                <a:cs typeface="Times New Roman" panose="02020603050405020304" pitchFamily="18" charset="0"/>
              </a:rPr>
              <a:t>セーフティ</a:t>
            </a:r>
            <a:endParaRPr lang="en-US" altLang="ja-JP" sz="32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en-US" altLang="ja-JP" sz="28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safety</a:t>
            </a:r>
          </a:p>
          <a:p>
            <a:endPar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受け入れ不可能なリスクが</a:t>
            </a:r>
            <a:endParaRPr lang="en-US"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a:solidFill>
                  <a:schemeClr val="bg1"/>
                </a:solidFill>
                <a:latin typeface="Meiryo" panose="020B0604030504040204" pitchFamily="34" charset="-128"/>
                <a:ea typeface="Meiryo" panose="020B0604030504040204" pitchFamily="34" charset="-128"/>
                <a:cs typeface="Times New Roman" panose="02020603050405020304" pitchFamily="18" charset="0"/>
              </a:rPr>
              <a:t>存在しない状態</a:t>
            </a:r>
            <a:r>
              <a:rPr lang="ja-JP" altLang="ja-JP">
                <a:solidFill>
                  <a:schemeClr val="bg1"/>
                </a:solidFill>
                <a:latin typeface="Meiryo" panose="020B0604030504040204" pitchFamily="34" charset="-128"/>
                <a:ea typeface="Meiryo" panose="020B0604030504040204" pitchFamily="34" charset="-128"/>
              </a:rPr>
              <a:t> </a:t>
            </a:r>
            <a:endParaRPr lang="ja-JP" altLang="en-US">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AF13D6DA-9576-624A-9B6A-3B8CAF360725}"/>
              </a:ext>
            </a:extLst>
          </p:cNvPr>
          <p:cNvSpPr/>
          <p:nvPr/>
        </p:nvSpPr>
        <p:spPr>
          <a:xfrm>
            <a:off x="1419367" y="5046782"/>
            <a:ext cx="6305266" cy="584775"/>
          </a:xfrm>
          <a:prstGeom prst="rect">
            <a:avLst/>
          </a:prstGeom>
        </p:spPr>
        <p:txBody>
          <a:bodyPr wrap="square">
            <a:spAutoFit/>
          </a:bodyPr>
          <a:lstStyle/>
          <a:p>
            <a:pPr algn="ct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自動車の制御を乗っ取られてしまえば</a:t>
            </a:r>
            <a:endParaRPr lang="en-US" altLang="ja-JP" sz="16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人命を危険にさらす</a:t>
            </a:r>
            <a:endParaRPr lang="en-US" altLang="ja-JP" sz="16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BB5B2158-1D61-D246-A731-EC0FBD59A84A}"/>
              </a:ext>
            </a:extLst>
          </p:cNvPr>
          <p:cNvSpPr/>
          <p:nvPr/>
        </p:nvSpPr>
        <p:spPr>
          <a:xfrm>
            <a:off x="4715301" y="4071610"/>
            <a:ext cx="2306472" cy="923330"/>
          </a:xfrm>
          <a:prstGeom prst="rect">
            <a:avLst/>
          </a:prstGeom>
        </p:spPr>
        <p:txBody>
          <a:bodyPr wrap="square">
            <a:spAutoFit/>
          </a:bodyPr>
          <a:lstStyle/>
          <a:p>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不正侵入</a:t>
            </a:r>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そのもの</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への対処</a:t>
            </a: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は</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a:t>
            </a: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対策</a:t>
            </a:r>
            <a:endParaRPr lang="ja-JP" altLang="en-US">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36FBEC9-E901-284F-A4C0-94D2C6E2FF7B}"/>
              </a:ext>
            </a:extLst>
          </p:cNvPr>
          <p:cNvSpPr/>
          <p:nvPr/>
        </p:nvSpPr>
        <p:spPr>
          <a:xfrm>
            <a:off x="2122228" y="4071610"/>
            <a:ext cx="2306472" cy="923330"/>
          </a:xfrm>
          <a:prstGeom prst="rect">
            <a:avLst/>
          </a:prstGeom>
        </p:spPr>
        <p:txBody>
          <a:bodyPr wrap="square">
            <a:spAutoFit/>
          </a:bodyPr>
          <a:lstStyle/>
          <a:p>
            <a:pPr algn="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不正侵入</a:t>
            </a:r>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できない</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設計や構造</a:t>
            </a:r>
            <a:r>
              <a:rPr lang="ja-JP" altLang="en-US"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は</a:t>
            </a:r>
            <a:endParaRPr lang="en-US" altLang="ja-JP"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r"/>
            <a:r>
              <a:rPr lang="ja-JP" altLang="ja-JP"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セーフティー</a:t>
            </a:r>
            <a:r>
              <a:rPr lang="ja-JP" altLang="ja-JP"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対策</a:t>
            </a:r>
            <a:endParaRPr lang="ja-JP" altLang="en-US">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5894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a:t>
            </a:r>
            <a:r>
              <a:rPr lang="ja-JP" altLang="en-US"/>
              <a:t>か（２）</a:t>
            </a:r>
            <a:endParaRPr kumimoji="1" lang="ja-JP" altLang="en-US"/>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82254" cy="3024337"/>
            <a:chOff x="5662154" y="1996828"/>
            <a:chExt cx="2582254"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9B20F24D-C6CD-EB4D-A5A3-6D7C82B26FE8}"/>
                </a:ext>
              </a:extLst>
            </p:cNvPr>
            <p:cNvSpPr txBox="1"/>
            <p:nvPr/>
          </p:nvSpPr>
          <p:spPr>
            <a:xfrm>
              <a:off x="5740019" y="2367826"/>
              <a:ext cx="646331" cy="646331"/>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作表</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4" name="テキスト ボックス 23">
              <a:extLst>
                <a:ext uri="{FF2B5EF4-FFF2-40B4-BE49-F238E27FC236}">
                  <a16:creationId xmlns:a16="http://schemas.microsoft.com/office/drawing/2014/main" id="{B630364A-E439-8844-8372-BF4B0530EF51}"/>
                </a:ext>
              </a:extLst>
            </p:cNvPr>
            <p:cNvSpPr txBox="1"/>
            <p:nvPr/>
          </p:nvSpPr>
          <p:spPr>
            <a:xfrm>
              <a:off x="6555205" y="2413992"/>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文書作成</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6" name="テキスト ボックス 25">
              <a:extLst>
                <a:ext uri="{FF2B5EF4-FFF2-40B4-BE49-F238E27FC236}">
                  <a16:creationId xmlns:a16="http://schemas.microsoft.com/office/drawing/2014/main" id="{59BC2910-D0D7-8248-9F20-08D39AAB06FE}"/>
                </a:ext>
              </a:extLst>
            </p:cNvPr>
            <p:cNvSpPr txBox="1"/>
            <p:nvPr/>
          </p:nvSpPr>
          <p:spPr>
            <a:xfrm>
              <a:off x="7444189" y="2421364"/>
              <a:ext cx="800219" cy="553998"/>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会計管理</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a:solidFill>
                    <a:schemeClr val="bg1"/>
                  </a:solidFill>
                  <a:latin typeface="Meiryo" panose="020B0604030504040204" pitchFamily="34" charset="-128"/>
                  <a:ea typeface="Meiryo" panose="020B0604030504040204" pitchFamily="34" charset="-128"/>
                </a:rPr>
                <a:t>機能</a:t>
              </a: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DAF11A51-022E-D249-86DF-3F6E02DB1F41}"/>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コンピュータ</a:t>
              </a:r>
              <a:endParaRPr kumimoji="1" lang="ja-JP" altLang="en-US" sz="1000">
                <a:solidFill>
                  <a:schemeClr val="bg1"/>
                </a:solidFill>
                <a:latin typeface="Meiryo" panose="020B0604030504040204" pitchFamily="34" charset="-128"/>
                <a:ea typeface="Meiryo" panose="020B0604030504040204" pitchFamily="34" charset="-128"/>
              </a:endParaRPr>
            </a:p>
          </p:txBody>
        </p:sp>
      </p:grpSp>
      <p:pic>
        <p:nvPicPr>
          <p:cNvPr id="29" name="図 28">
            <a:extLst>
              <a:ext uri="{FF2B5EF4-FFF2-40B4-BE49-F238E27FC236}">
                <a16:creationId xmlns:a16="http://schemas.microsoft.com/office/drawing/2014/main" id="{50C2360B-79F2-0D44-A984-E999332928B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6086" y="5256969"/>
            <a:ext cx="703717" cy="703717"/>
          </a:xfrm>
          <a:prstGeom prst="rect">
            <a:avLst/>
          </a:prstGeom>
        </p:spPr>
      </p:pic>
      <p:pic>
        <p:nvPicPr>
          <p:cNvPr id="30" name="図 29">
            <a:extLst>
              <a:ext uri="{FF2B5EF4-FFF2-40B4-BE49-F238E27FC236}">
                <a16:creationId xmlns:a16="http://schemas.microsoft.com/office/drawing/2014/main" id="{6E6B6281-7EE1-754A-89EB-4FBD65C45B5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390" y="5237610"/>
            <a:ext cx="703717" cy="654457"/>
          </a:xfrm>
          <a:prstGeom prst="rect">
            <a:avLst/>
          </a:prstGeom>
        </p:spPr>
      </p:pic>
      <p:pic>
        <p:nvPicPr>
          <p:cNvPr id="31" name="図 30">
            <a:extLst>
              <a:ext uri="{FF2B5EF4-FFF2-40B4-BE49-F238E27FC236}">
                <a16:creationId xmlns:a16="http://schemas.microsoft.com/office/drawing/2014/main" id="{2D10DFD7-373A-9346-986F-2469B0598B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72694" y="5251575"/>
            <a:ext cx="719945" cy="615553"/>
          </a:xfrm>
          <a:prstGeom prst="rect">
            <a:avLst/>
          </a:prstGeom>
        </p:spPr>
      </p:pic>
      <p:sp>
        <p:nvSpPr>
          <p:cNvPr id="32" name="正方形/長方形 31">
            <a:extLst>
              <a:ext uri="{FF2B5EF4-FFF2-40B4-BE49-F238E27FC236}">
                <a16:creationId xmlns:a16="http://schemas.microsoft.com/office/drawing/2014/main" id="{DAF60987-3EFC-1D4A-8570-7DAF3BC034CD}"/>
              </a:ext>
            </a:extLst>
          </p:cNvPr>
          <p:cNvSpPr/>
          <p:nvPr/>
        </p:nvSpPr>
        <p:spPr>
          <a:xfrm>
            <a:off x="5662155" y="3157662"/>
            <a:ext cx="2578189" cy="3238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solidFill>
                  <a:srgbClr val="FFFFFF"/>
                </a:solidFill>
                <a:latin typeface="Meiryo" panose="020B0604030504040204" pitchFamily="34" charset="-128"/>
                <a:ea typeface="Meiryo" panose="020B0604030504040204" pitchFamily="34" charset="-128"/>
                <a:cs typeface="ＭＳ Ｐゴシック"/>
              </a:rPr>
              <a:t>オペレーティング・システム（</a:t>
            </a:r>
            <a:r>
              <a:rPr kumimoji="1" lang="en-US" altLang="ja-JP" sz="1100" dirty="0">
                <a:solidFill>
                  <a:srgbClr val="FFFFFF"/>
                </a:solidFill>
                <a:latin typeface="Meiryo" panose="020B0604030504040204" pitchFamily="34" charset="-128"/>
                <a:ea typeface="Meiryo" panose="020B0604030504040204" pitchFamily="34" charset="-128"/>
                <a:cs typeface="ＭＳ Ｐゴシック"/>
              </a:rPr>
              <a:t>OS</a:t>
            </a:r>
            <a:r>
              <a:rPr kumimoji="1" lang="ja-JP" altLang="en-US" sz="11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810643" y="1485975"/>
            <a:ext cx="1800494" cy="369332"/>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スマートフォン</a:t>
            </a: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6166419" y="1484784"/>
            <a:ext cx="156966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コンピュータ</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grpSp>
        <p:nvGrpSpPr>
          <p:cNvPr id="47" name="グループ化 46">
            <a:extLst>
              <a:ext uri="{FF2B5EF4-FFF2-40B4-BE49-F238E27FC236}">
                <a16:creationId xmlns:a16="http://schemas.microsoft.com/office/drawing/2014/main" id="{0BAF94C0-7FD2-9145-8689-9B0837A66138}"/>
              </a:ext>
            </a:extLst>
          </p:cNvPr>
          <p:cNvGrpSpPr/>
          <p:nvPr/>
        </p:nvGrpSpPr>
        <p:grpSpPr>
          <a:xfrm>
            <a:off x="2417730" y="2006318"/>
            <a:ext cx="2591905" cy="3024337"/>
            <a:chOff x="5662154" y="1996828"/>
            <a:chExt cx="2591905" cy="3024337"/>
          </a:xfrm>
        </p:grpSpPr>
        <p:sp>
          <p:nvSpPr>
            <p:cNvPr id="48" name="正方形/長方形 47">
              <a:extLst>
                <a:ext uri="{FF2B5EF4-FFF2-40B4-BE49-F238E27FC236}">
                  <a16:creationId xmlns:a16="http://schemas.microsoft.com/office/drawing/2014/main" id="{4B1EE20E-2EF9-6B4B-AE06-92D4894B2F72}"/>
                </a:ext>
              </a:extLst>
            </p:cNvPr>
            <p:cNvSpPr/>
            <p:nvPr/>
          </p:nvSpPr>
          <p:spPr>
            <a:xfrm>
              <a:off x="5662154"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正方形/長方形 48">
              <a:extLst>
                <a:ext uri="{FF2B5EF4-FFF2-40B4-BE49-F238E27FC236}">
                  <a16:creationId xmlns:a16="http://schemas.microsoft.com/office/drawing/2014/main" id="{79583682-9EC9-DB45-9643-A8491661AE1F}"/>
                </a:ext>
              </a:extLst>
            </p:cNvPr>
            <p:cNvSpPr/>
            <p:nvPr/>
          </p:nvSpPr>
          <p:spPr>
            <a:xfrm>
              <a:off x="6555205" y="1996828"/>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正方形/長方形 49">
              <a:extLst>
                <a:ext uri="{FF2B5EF4-FFF2-40B4-BE49-F238E27FC236}">
                  <a16:creationId xmlns:a16="http://schemas.microsoft.com/office/drawing/2014/main" id="{070868C2-3C85-1141-A2F2-EDA7F6B418B1}"/>
                </a:ext>
              </a:extLst>
            </p:cNvPr>
            <p:cNvSpPr/>
            <p:nvPr/>
          </p:nvSpPr>
          <p:spPr>
            <a:xfrm>
              <a:off x="7448256" y="1996829"/>
              <a:ext cx="792088" cy="145752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a:extLst>
                <a:ext uri="{FF2B5EF4-FFF2-40B4-BE49-F238E27FC236}">
                  <a16:creationId xmlns:a16="http://schemas.microsoft.com/office/drawing/2014/main" id="{2CFF778C-EA35-EE41-B78A-91714BE95EBB}"/>
                </a:ext>
              </a:extLst>
            </p:cNvPr>
            <p:cNvSpPr txBox="1"/>
            <p:nvPr/>
          </p:nvSpPr>
          <p:spPr>
            <a:xfrm>
              <a:off x="5735033" y="2398602"/>
              <a:ext cx="646331" cy="492443"/>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電</a:t>
              </a:r>
              <a:r>
                <a:rPr kumimoji="1" lang="en-US" altLang="ja-JP" sz="1400" dirty="0">
                  <a:solidFill>
                    <a:schemeClr val="bg1"/>
                  </a:solidFill>
                  <a:latin typeface="Meiryo" panose="020B0604030504040204" pitchFamily="34" charset="-128"/>
                  <a:ea typeface="Meiryo" panose="020B0604030504040204" pitchFamily="34" charset="-128"/>
                </a:rPr>
                <a:t> </a:t>
              </a:r>
              <a:r>
                <a:rPr kumimoji="1" lang="ja-JP" altLang="en-US" sz="1400">
                  <a:solidFill>
                    <a:schemeClr val="bg1"/>
                  </a:solidFill>
                  <a:latin typeface="Meiryo" panose="020B0604030504040204" pitchFamily="34" charset="-128"/>
                  <a:ea typeface="Meiryo" panose="020B0604030504040204" pitchFamily="34" charset="-128"/>
                </a:rPr>
                <a:t>話</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200">
                  <a:solidFill>
                    <a:schemeClr val="bg1"/>
                  </a:solidFill>
                  <a:latin typeface="Meiryo" panose="020B0604030504040204" pitchFamily="34" charset="-128"/>
                  <a:ea typeface="Meiryo" panose="020B0604030504040204" pitchFamily="34" charset="-128"/>
                </a:rPr>
                <a:t>アプリ</a:t>
              </a:r>
            </a:p>
          </p:txBody>
        </p:sp>
        <p:sp>
          <p:nvSpPr>
            <p:cNvPr id="52" name="テキスト ボックス 51">
              <a:extLst>
                <a:ext uri="{FF2B5EF4-FFF2-40B4-BE49-F238E27FC236}">
                  <a16:creationId xmlns:a16="http://schemas.microsoft.com/office/drawing/2014/main" id="{AD6018CB-9EF1-4F4A-A124-63F3CBBF57DC}"/>
                </a:ext>
              </a:extLst>
            </p:cNvPr>
            <p:cNvSpPr txBox="1"/>
            <p:nvPr/>
          </p:nvSpPr>
          <p:spPr>
            <a:xfrm>
              <a:off x="6632149" y="2413992"/>
              <a:ext cx="646331"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カメラ</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3" name="テキスト ボックス 52">
              <a:extLst>
                <a:ext uri="{FF2B5EF4-FFF2-40B4-BE49-F238E27FC236}">
                  <a16:creationId xmlns:a16="http://schemas.microsoft.com/office/drawing/2014/main" id="{CE64BD1A-ECFA-674D-9DA7-6F1FFF6C019E}"/>
                </a:ext>
              </a:extLst>
            </p:cNvPr>
            <p:cNvSpPr txBox="1"/>
            <p:nvPr/>
          </p:nvSpPr>
          <p:spPr>
            <a:xfrm>
              <a:off x="7453840" y="2400941"/>
              <a:ext cx="800219" cy="461665"/>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チャット</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アプリ</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283AC6C2-8440-B541-82AB-5F8EBEE89429}"/>
                </a:ext>
              </a:extLst>
            </p:cNvPr>
            <p:cNvSpPr/>
            <p:nvPr/>
          </p:nvSpPr>
          <p:spPr>
            <a:xfrm>
              <a:off x="5662154" y="3563645"/>
              <a:ext cx="2578190" cy="1457520"/>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テキスト ボックス 54">
              <a:extLst>
                <a:ext uri="{FF2B5EF4-FFF2-40B4-BE49-F238E27FC236}">
                  <a16:creationId xmlns:a16="http://schemas.microsoft.com/office/drawing/2014/main" id="{678F3A22-7323-024A-8D06-F5343BD4DDE4}"/>
                </a:ext>
              </a:extLst>
            </p:cNvPr>
            <p:cNvSpPr txBox="1"/>
            <p:nvPr/>
          </p:nvSpPr>
          <p:spPr>
            <a:xfrm>
              <a:off x="6397252" y="4161312"/>
              <a:ext cx="1107996" cy="523220"/>
            </a:xfrm>
            <a:prstGeom prst="rect">
              <a:avLst/>
            </a:prstGeom>
            <a:noFill/>
          </p:spPr>
          <p:txBody>
            <a:bodyPr wrap="none" rtlCol="0">
              <a:spAutoFit/>
            </a:bodyPr>
            <a:lstStyle/>
            <a:p>
              <a:pPr algn="ctr"/>
              <a:r>
                <a:rPr kumimoji="1" lang="ja-JP" altLang="en-US">
                  <a:solidFill>
                    <a:schemeClr val="bg1"/>
                  </a:solidFill>
                  <a:latin typeface="Meiryo" panose="020B0604030504040204" pitchFamily="34" charset="-128"/>
                  <a:ea typeface="Meiryo" panose="020B0604030504040204" pitchFamily="34" charset="-128"/>
                </a:rPr>
                <a:t>汎用機械</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sz="1000">
                  <a:solidFill>
                    <a:schemeClr val="bg1"/>
                  </a:solidFill>
                  <a:latin typeface="Meiryo" panose="020B0604030504040204" pitchFamily="34" charset="-128"/>
                  <a:ea typeface="Meiryo" panose="020B0604030504040204" pitchFamily="34" charset="-128"/>
                </a:rPr>
                <a:t>スマートフォン</a:t>
              </a:r>
              <a:endParaRPr kumimoji="1" lang="ja-JP" altLang="en-US" sz="1000">
                <a:solidFill>
                  <a:schemeClr val="bg1"/>
                </a:solidFill>
                <a:latin typeface="Meiryo" panose="020B0604030504040204" pitchFamily="34" charset="-128"/>
                <a:ea typeface="Meiryo" panose="020B0604030504040204" pitchFamily="34" charset="-128"/>
              </a:endParaRPr>
            </a:p>
          </p:txBody>
        </p:sp>
      </p:grpSp>
      <p:sp>
        <p:nvSpPr>
          <p:cNvPr id="56" name="正方形/長方形 55">
            <a:extLst>
              <a:ext uri="{FF2B5EF4-FFF2-40B4-BE49-F238E27FC236}">
                <a16:creationId xmlns:a16="http://schemas.microsoft.com/office/drawing/2014/main" id="{0C03DE01-F82B-5C46-B8D4-5EE1FBC3005F}"/>
              </a:ext>
            </a:extLst>
          </p:cNvPr>
          <p:cNvSpPr/>
          <p:nvPr/>
        </p:nvSpPr>
        <p:spPr>
          <a:xfrm>
            <a:off x="2417730" y="3157662"/>
            <a:ext cx="2578189" cy="32380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100" dirty="0">
                <a:solidFill>
                  <a:srgbClr val="FFFFFF"/>
                </a:solidFill>
                <a:latin typeface="Meiryo" panose="020B0604030504040204" pitchFamily="34" charset="-128"/>
                <a:ea typeface="Meiryo" panose="020B0604030504040204" pitchFamily="34" charset="-128"/>
                <a:cs typeface="ＭＳ Ｐゴシック"/>
              </a:rPr>
              <a:t>Android </a:t>
            </a:r>
            <a:r>
              <a:rPr lang="ja-JP" altLang="en-US" sz="1100">
                <a:solidFill>
                  <a:srgbClr val="FFFFFF"/>
                </a:solidFill>
                <a:latin typeface="Meiryo" panose="020B0604030504040204" pitchFamily="34" charset="-128"/>
                <a:ea typeface="Meiryo" panose="020B0604030504040204" pitchFamily="34" charset="-128"/>
                <a:cs typeface="ＭＳ Ｐゴシック"/>
              </a:rPr>
              <a:t>や</a:t>
            </a:r>
            <a:r>
              <a:rPr lang="en-US" altLang="ja-JP" sz="1100" dirty="0">
                <a:solidFill>
                  <a:srgbClr val="FFFFFF"/>
                </a:solidFill>
                <a:latin typeface="Meiryo" panose="020B0604030504040204" pitchFamily="34" charset="-128"/>
                <a:ea typeface="Meiryo" panose="020B0604030504040204" pitchFamily="34" charset="-128"/>
                <a:cs typeface="ＭＳ Ｐゴシック"/>
              </a:rPr>
              <a:t> iOS </a:t>
            </a:r>
            <a:r>
              <a:rPr lang="ja-JP" altLang="en-US" sz="11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11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0" name="Picture 2" descr="スマートフォン・スマホのイラスト">
            <a:extLst>
              <a:ext uri="{FF2B5EF4-FFF2-40B4-BE49-F238E27FC236}">
                <a16:creationId xmlns:a16="http://schemas.microsoft.com/office/drawing/2014/main" id="{11E7AC26-1085-1F4D-9F39-6ABDE6D6842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382234" y="5233790"/>
            <a:ext cx="649180" cy="7037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6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リスク・マネージメントの考え方</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80</a:t>
            </a:fld>
            <a:endParaRPr kumimoji="1" lang="ja-JP" altLang="en-US"/>
          </a:p>
        </p:txBody>
      </p:sp>
      <p:sp>
        <p:nvSpPr>
          <p:cNvPr id="4" name="角丸四角形 3"/>
          <p:cNvSpPr/>
          <p:nvPr/>
        </p:nvSpPr>
        <p:spPr>
          <a:xfrm>
            <a:off x="4255673" y="2515223"/>
            <a:ext cx="1857903" cy="1857803"/>
          </a:xfrm>
          <a:prstGeom prst="roundRect">
            <a:avLst>
              <a:gd name="adj" fmla="val 0"/>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dirty="0">
              <a:latin typeface="Meiryo" charset="-128"/>
              <a:ea typeface="Meiryo" charset="-128"/>
              <a:cs typeface="Meiryo" charset="-128"/>
            </a:endParaRPr>
          </a:p>
        </p:txBody>
      </p:sp>
      <p:sp>
        <p:nvSpPr>
          <p:cNvPr id="5" name="角丸四角形 4"/>
          <p:cNvSpPr/>
          <p:nvPr/>
        </p:nvSpPr>
        <p:spPr>
          <a:xfrm>
            <a:off x="1045500" y="1562800"/>
            <a:ext cx="2905632"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事故の発生</a:t>
            </a:r>
          </a:p>
        </p:txBody>
      </p:sp>
      <p:sp>
        <p:nvSpPr>
          <p:cNvPr id="6" name="角丸四角形 5"/>
          <p:cNvSpPr/>
          <p:nvPr/>
        </p:nvSpPr>
        <p:spPr>
          <a:xfrm>
            <a:off x="4455574" y="1562800"/>
            <a:ext cx="1476746"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事故の影響</a:t>
            </a:r>
          </a:p>
        </p:txBody>
      </p:sp>
      <p:sp>
        <p:nvSpPr>
          <p:cNvPr id="7" name="角丸四角形 6"/>
          <p:cNvSpPr/>
          <p:nvPr/>
        </p:nvSpPr>
        <p:spPr>
          <a:xfrm>
            <a:off x="6642726" y="1562800"/>
            <a:ext cx="1437953" cy="752528"/>
          </a:xfrm>
          <a:prstGeom prst="roundRect">
            <a:avLst>
              <a:gd name="adj" fmla="val 0"/>
            </a:avLst>
          </a:prstGeom>
          <a:solidFill>
            <a:srgbClr val="C00000"/>
          </a:solidFill>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受容</a:t>
            </a:r>
            <a:endParaRPr kumimoji="1" lang="ja-JP" altLang="en-US" dirty="0">
              <a:solidFill>
                <a:schemeClr val="bg1"/>
              </a:solidFill>
              <a:latin typeface="Meiryo" charset="-128"/>
              <a:ea typeface="Meiryo" charset="-128"/>
              <a:cs typeface="Meiryo" charset="-128"/>
            </a:endParaRPr>
          </a:p>
        </p:txBody>
      </p:sp>
      <p:cxnSp>
        <p:nvCxnSpPr>
          <p:cNvPr id="8" name="直線矢印コネクタ 7"/>
          <p:cNvCxnSpPr>
            <a:stCxn id="5" idx="3"/>
            <a:endCxn id="6" idx="1"/>
          </p:cNvCxnSpPr>
          <p:nvPr/>
        </p:nvCxnSpPr>
        <p:spPr>
          <a:xfrm>
            <a:off x="3951132" y="1939064"/>
            <a:ext cx="504442"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cxnSp>
        <p:nvCxnSpPr>
          <p:cNvPr id="9" name="直線矢印コネクタ 8"/>
          <p:cNvCxnSpPr>
            <a:stCxn id="6" idx="3"/>
          </p:cNvCxnSpPr>
          <p:nvPr/>
        </p:nvCxnSpPr>
        <p:spPr>
          <a:xfrm>
            <a:off x="5932320" y="1939064"/>
            <a:ext cx="710406" cy="0"/>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cxnSp>
      <p:sp>
        <p:nvSpPr>
          <p:cNvPr id="10" name="角丸四角形 9"/>
          <p:cNvSpPr/>
          <p:nvPr/>
        </p:nvSpPr>
        <p:spPr>
          <a:xfrm>
            <a:off x="1045500" y="2612262"/>
            <a:ext cx="1234681" cy="752528"/>
          </a:xfrm>
          <a:prstGeom prst="roundRect">
            <a:avLst>
              <a:gd name="adj" fmla="val 0"/>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脅威</a:t>
            </a:r>
          </a:p>
        </p:txBody>
      </p:sp>
      <p:sp>
        <p:nvSpPr>
          <p:cNvPr id="11" name="角丸四角形 10"/>
          <p:cNvSpPr/>
          <p:nvPr/>
        </p:nvSpPr>
        <p:spPr>
          <a:xfrm>
            <a:off x="2719533" y="2612262"/>
            <a:ext cx="1231599" cy="752528"/>
          </a:xfrm>
          <a:prstGeom prst="roundRect">
            <a:avLst>
              <a:gd name="adj" fmla="val 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a:solidFill>
                  <a:schemeClr val="bg1"/>
                </a:solidFill>
                <a:latin typeface="Meiryo" charset="-128"/>
                <a:ea typeface="Meiryo" charset="-128"/>
                <a:cs typeface="Meiryo" charset="-128"/>
              </a:rPr>
              <a:t>脆弱</a:t>
            </a:r>
            <a:r>
              <a:rPr kumimoji="1" lang="ja-JP" altLang="en-US">
                <a:solidFill>
                  <a:schemeClr val="bg1"/>
                </a:solidFill>
                <a:latin typeface="Meiryo" charset="-128"/>
                <a:ea typeface="Meiryo" charset="-128"/>
                <a:cs typeface="Meiryo" charset="-128"/>
              </a:rPr>
              <a:t>性</a:t>
            </a:r>
            <a:endParaRPr kumimoji="1" lang="ja-JP" altLang="en-US" dirty="0">
              <a:solidFill>
                <a:schemeClr val="bg1"/>
              </a:solidFill>
              <a:latin typeface="Meiryo" charset="-128"/>
              <a:ea typeface="Meiryo" charset="-128"/>
              <a:cs typeface="Meiryo" charset="-128"/>
            </a:endParaRPr>
          </a:p>
        </p:txBody>
      </p:sp>
      <p:sp>
        <p:nvSpPr>
          <p:cNvPr id="12" name="角丸四角形 11"/>
          <p:cNvSpPr/>
          <p:nvPr/>
        </p:nvSpPr>
        <p:spPr>
          <a:xfrm>
            <a:off x="4455574" y="2682810"/>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機密性</a:t>
            </a:r>
          </a:p>
        </p:txBody>
      </p:sp>
      <p:sp>
        <p:nvSpPr>
          <p:cNvPr id="13" name="十字形 12"/>
          <p:cNvSpPr/>
          <p:nvPr/>
        </p:nvSpPr>
        <p:spPr>
          <a:xfrm rot="2700000">
            <a:off x="2316357" y="2787906"/>
            <a:ext cx="364488" cy="360180"/>
          </a:xfrm>
          <a:prstGeom prst="plus">
            <a:avLst>
              <a:gd name="adj" fmla="val 41668"/>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latin typeface="Meiryo" charset="-128"/>
              <a:ea typeface="Meiryo" charset="-128"/>
              <a:cs typeface="Meiryo" charset="-128"/>
            </a:endParaRPr>
          </a:p>
        </p:txBody>
      </p:sp>
      <p:sp>
        <p:nvSpPr>
          <p:cNvPr id="14" name="角丸四角形 13"/>
          <p:cNvSpPr/>
          <p:nvPr/>
        </p:nvSpPr>
        <p:spPr>
          <a:xfrm>
            <a:off x="4455574" y="3233107"/>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完全性</a:t>
            </a:r>
          </a:p>
        </p:txBody>
      </p:sp>
      <p:sp>
        <p:nvSpPr>
          <p:cNvPr id="15" name="角丸四角形 14"/>
          <p:cNvSpPr/>
          <p:nvPr/>
        </p:nvSpPr>
        <p:spPr>
          <a:xfrm>
            <a:off x="4455574" y="3801484"/>
            <a:ext cx="1476746" cy="427977"/>
          </a:xfrm>
          <a:prstGeom prst="roundRect">
            <a:avLst>
              <a:gd name="adj" fmla="val 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可用性</a:t>
            </a:r>
          </a:p>
        </p:txBody>
      </p:sp>
      <p:sp>
        <p:nvSpPr>
          <p:cNvPr id="16" name="角丸四角形 15"/>
          <p:cNvSpPr/>
          <p:nvPr/>
        </p:nvSpPr>
        <p:spPr>
          <a:xfrm>
            <a:off x="2719533" y="3751177"/>
            <a:ext cx="1231599" cy="551303"/>
          </a:xfrm>
          <a:prstGeom prst="roundRect">
            <a:avLst>
              <a:gd name="adj" fmla="val 0"/>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対策</a:t>
            </a:r>
          </a:p>
        </p:txBody>
      </p:sp>
      <p:cxnSp>
        <p:nvCxnSpPr>
          <p:cNvPr id="17" name="直線矢印コネクタ 16"/>
          <p:cNvCxnSpPr/>
          <p:nvPr/>
        </p:nvCxnSpPr>
        <p:spPr>
          <a:xfrm flipV="1">
            <a:off x="3324490" y="3364790"/>
            <a:ext cx="0" cy="386387"/>
          </a:xfrm>
          <a:prstGeom prst="straightConnector1">
            <a:avLst/>
          </a:prstGeom>
          <a:ln>
            <a:solidFill>
              <a:schemeClr val="accent6">
                <a:lumMod val="75000"/>
              </a:schemeClr>
            </a:solidFill>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18" name="角丸四角形 17"/>
          <p:cNvSpPr/>
          <p:nvPr/>
        </p:nvSpPr>
        <p:spPr>
          <a:xfrm>
            <a:off x="6642726" y="3233107"/>
            <a:ext cx="1437954" cy="427977"/>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受容レベル</a:t>
            </a:r>
          </a:p>
        </p:txBody>
      </p:sp>
      <p:cxnSp>
        <p:nvCxnSpPr>
          <p:cNvPr id="20" name="直線矢印コネクタ 19"/>
          <p:cNvCxnSpPr/>
          <p:nvPr/>
        </p:nvCxnSpPr>
        <p:spPr>
          <a:xfrm>
            <a:off x="3951132" y="4050345"/>
            <a:ext cx="304541"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
        <p:nvSpPr>
          <p:cNvPr id="21" name="角丸四角形 20"/>
          <p:cNvSpPr/>
          <p:nvPr/>
        </p:nvSpPr>
        <p:spPr>
          <a:xfrm>
            <a:off x="1045500" y="5278935"/>
            <a:ext cx="7035180" cy="552943"/>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a:solidFill>
                  <a:schemeClr val="bg1"/>
                </a:solidFill>
                <a:latin typeface="Meiryo" charset="-128"/>
                <a:ea typeface="Meiryo" charset="-128"/>
                <a:cs typeface="Meiryo" charset="-128"/>
              </a:rPr>
              <a:t>説明責任</a:t>
            </a:r>
            <a:endParaRPr kumimoji="1" lang="ja-JP" altLang="en-US" dirty="0">
              <a:solidFill>
                <a:schemeClr val="bg1"/>
              </a:solidFill>
              <a:latin typeface="Meiryo" charset="-128"/>
              <a:ea typeface="Meiryo" charset="-128"/>
              <a:cs typeface="Meiryo" charset="-128"/>
            </a:endParaRPr>
          </a:p>
        </p:txBody>
      </p:sp>
      <p:sp>
        <p:nvSpPr>
          <p:cNvPr id="22" name="角丸四角形 21"/>
          <p:cNvSpPr/>
          <p:nvPr/>
        </p:nvSpPr>
        <p:spPr>
          <a:xfrm>
            <a:off x="2719533"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コスト</a:t>
            </a:r>
          </a:p>
        </p:txBody>
      </p:sp>
      <p:sp>
        <p:nvSpPr>
          <p:cNvPr id="23" name="角丸四角形 22"/>
          <p:cNvSpPr/>
          <p:nvPr/>
        </p:nvSpPr>
        <p:spPr>
          <a:xfrm>
            <a:off x="4523922" y="4631701"/>
            <a:ext cx="1231599" cy="448184"/>
          </a:xfrm>
          <a:prstGeom prst="roundRect">
            <a:avLst>
              <a:gd name="adj" fmla="val 0"/>
            </a:avLst>
          </a:prstGeom>
          <a:solidFill>
            <a:srgbClr val="C0504D"/>
          </a:solidFill>
          <a:ln>
            <a:noFill/>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bg1"/>
                </a:solidFill>
                <a:latin typeface="Meiryo" charset="-128"/>
                <a:ea typeface="Meiryo" charset="-128"/>
                <a:cs typeface="Meiryo" charset="-128"/>
              </a:rPr>
              <a:t>影響</a:t>
            </a:r>
          </a:p>
        </p:txBody>
      </p:sp>
      <p:cxnSp>
        <p:nvCxnSpPr>
          <p:cNvPr id="24" name="直線矢印コネクタ 23"/>
          <p:cNvCxnSpPr/>
          <p:nvPr/>
        </p:nvCxnSpPr>
        <p:spPr>
          <a:xfrm>
            <a:off x="3951132" y="4855793"/>
            <a:ext cx="572790" cy="0"/>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25" name="カギ線コネクタ 24"/>
          <p:cNvCxnSpPr/>
          <p:nvPr/>
        </p:nvCxnSpPr>
        <p:spPr>
          <a:xfrm flipV="1">
            <a:off x="5755521" y="3661084"/>
            <a:ext cx="1606182" cy="1194709"/>
          </a:xfrm>
          <a:prstGeom prst="bentConnector2">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cxnSp>
      <p:cxnSp>
        <p:nvCxnSpPr>
          <p:cNvPr id="506" name="直線矢印コネクタ 505"/>
          <p:cNvCxnSpPr>
            <a:stCxn id="4" idx="3"/>
            <a:endCxn id="18" idx="1"/>
          </p:cNvCxnSpPr>
          <p:nvPr/>
        </p:nvCxnSpPr>
        <p:spPr>
          <a:xfrm>
            <a:off x="6113576" y="3444125"/>
            <a:ext cx="529150" cy="2971"/>
          </a:xfrm>
          <a:prstGeom prst="straightConnector1">
            <a:avLst/>
          </a:prstGeom>
          <a:ln>
            <a:solidFill>
              <a:schemeClr val="accent6">
                <a:lumMod val="75000"/>
              </a:schemeClr>
            </a:solidFill>
            <a:headEnd type="arrow"/>
            <a:tailEnd type="arrow"/>
          </a:ln>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6398759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片側の 2 つの角を丸めた四角形 29"/>
          <p:cNvSpPr/>
          <p:nvPr/>
        </p:nvSpPr>
        <p:spPr>
          <a:xfrm>
            <a:off x="833157" y="846472"/>
            <a:ext cx="7466340" cy="2455008"/>
          </a:xfrm>
          <a:prstGeom prst="round2SameRect">
            <a:avLst>
              <a:gd name="adj1" fmla="val 0"/>
              <a:gd name="adj2" fmla="val 0"/>
            </a:avLst>
          </a:prstGeom>
          <a:solidFill>
            <a:srgbClr val="FFFBD2"/>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 name="タイトル 1"/>
          <p:cNvSpPr>
            <a:spLocks noGrp="1"/>
          </p:cNvSpPr>
          <p:nvPr>
            <p:ph type="title"/>
          </p:nvPr>
        </p:nvSpPr>
        <p:spPr/>
        <p:txBody>
          <a:bodyPr/>
          <a:lstStyle/>
          <a:p>
            <a:r>
              <a:rPr kumimoji="1" lang="ja-JP" altLang="en-US"/>
              <a:t>アクセス制御</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81</a:t>
            </a:fld>
            <a:endParaRPr kumimoji="1" lang="ja-JP" altLang="en-US"/>
          </a:p>
        </p:txBody>
      </p:sp>
      <p:sp>
        <p:nvSpPr>
          <p:cNvPr id="5" name="片側の 2 つの角を丸めた四角形 4"/>
          <p:cNvSpPr/>
          <p:nvPr/>
        </p:nvSpPr>
        <p:spPr>
          <a:xfrm>
            <a:off x="833157" y="3435759"/>
            <a:ext cx="7466340" cy="685890"/>
          </a:xfrm>
          <a:prstGeom prst="round2SameRect">
            <a:avLst>
              <a:gd name="adj1" fmla="val 0"/>
              <a:gd name="adj2" fmla="val 0"/>
            </a:avLst>
          </a:prstGeom>
          <a:solidFill>
            <a:schemeClr val="accent6">
              <a:lumMod val="75000"/>
            </a:scheme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6" name="テキスト ボックス 5"/>
          <p:cNvSpPr txBox="1"/>
          <p:nvPr/>
        </p:nvSpPr>
        <p:spPr>
          <a:xfrm>
            <a:off x="1448846" y="2682782"/>
            <a:ext cx="835485"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識別</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Identification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7" name="テキスト ボックス 6"/>
          <p:cNvSpPr txBox="1"/>
          <p:nvPr/>
        </p:nvSpPr>
        <p:spPr>
          <a:xfrm>
            <a:off x="4118190" y="2682782"/>
            <a:ext cx="907620"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認証</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Authentication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8" name="テキスト ボックス 7"/>
          <p:cNvSpPr txBox="1"/>
          <p:nvPr/>
        </p:nvSpPr>
        <p:spPr>
          <a:xfrm>
            <a:off x="6589434" y="2679311"/>
            <a:ext cx="848309" cy="492443"/>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rPr>
              <a:t>認可</a:t>
            </a:r>
            <a:endParaRPr kumimoji="1" lang="en-US" altLang="ja-JP" sz="1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a:p>
            <a:pPr lvl="0" algn="ctr" defTabSz="914400">
              <a:defRPr/>
            </a:pPr>
            <a:r>
              <a:rPr lang="en-US" altLang="ja-JP" sz="800" kern="0" dirty="0">
                <a:solidFill>
                  <a:schemeClr val="accent1">
                    <a:lumMod val="75000"/>
                  </a:schemeClr>
                </a:solidFill>
                <a:latin typeface="Meiryo" charset="-128"/>
                <a:ea typeface="Meiryo" charset="-128"/>
                <a:cs typeface="Meiryo" charset="-128"/>
              </a:rPr>
              <a:t>Authorization</a:t>
            </a:r>
            <a:endParaRPr kumimoji="1" lang="ja-JP" altLang="en-US" sz="800" b="0"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
        <p:nvSpPr>
          <p:cNvPr id="9" name="テキスト ボックス 8"/>
          <p:cNvSpPr txBox="1"/>
          <p:nvPr/>
        </p:nvSpPr>
        <p:spPr>
          <a:xfrm>
            <a:off x="4018002" y="3549901"/>
            <a:ext cx="1107996" cy="492443"/>
          </a:xfrm>
          <a:prstGeom prst="rect">
            <a:avLst/>
          </a:prstGeom>
          <a:noFill/>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0" i="0" u="none" strike="noStrike" kern="0" cap="none" spc="0" normalizeH="0" baseline="0" noProof="0" dirty="0">
                <a:ln>
                  <a:noFill/>
                </a:ln>
                <a:solidFill>
                  <a:prstClr val="white"/>
                </a:solidFill>
                <a:effectLst/>
                <a:uLnTx/>
                <a:uFillTx/>
                <a:latin typeface="Meiryo" charset="-128"/>
                <a:ea typeface="Meiryo" charset="-128"/>
                <a:cs typeface="Meiryo" charset="-128"/>
              </a:rPr>
              <a:t>説明責任</a:t>
            </a:r>
            <a:endParaRPr kumimoji="1" lang="en-US" altLang="ja-JP" sz="1800" b="0" i="0" u="none" strike="noStrike" kern="0" cap="none" spc="0" normalizeH="0" baseline="0" noProof="0" dirty="0">
              <a:ln>
                <a:noFill/>
              </a:ln>
              <a:solidFill>
                <a:prstClr val="white"/>
              </a:solidFill>
              <a:effectLst/>
              <a:uLnTx/>
              <a:uFillTx/>
              <a:latin typeface="Meiryo" charset="-128"/>
              <a:ea typeface="Meiryo" charset="-128"/>
              <a:cs typeface="Meiryo"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800" kern="0" dirty="0">
                <a:solidFill>
                  <a:prstClr val="white"/>
                </a:solidFill>
                <a:latin typeface="Meiryo" charset="-128"/>
                <a:ea typeface="Meiryo" charset="-128"/>
                <a:cs typeface="Meiryo" charset="-128"/>
              </a:rPr>
              <a:t>Accountability</a:t>
            </a:r>
            <a:endParaRPr kumimoji="1" lang="ja-JP" altLang="en-US" sz="800" b="0" i="0" u="none" strike="noStrike" kern="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10" name="図形グループ 9"/>
          <p:cNvGrpSpPr/>
          <p:nvPr/>
        </p:nvGrpSpPr>
        <p:grpSpPr>
          <a:xfrm>
            <a:off x="1136670" y="1550160"/>
            <a:ext cx="1459838" cy="1074375"/>
            <a:chOff x="967410" y="1417983"/>
            <a:chExt cx="1868556" cy="1375173"/>
          </a:xfrm>
          <a:solidFill>
            <a:schemeClr val="accent1"/>
          </a:solidFill>
          <a:effectLst>
            <a:outerShdw blurRad="50800" dist="38100" dir="2700000" algn="tl" rotWithShape="0">
              <a:prstClr val="black">
                <a:alpha val="40000"/>
              </a:prstClr>
            </a:outerShdw>
          </a:effectLst>
        </p:grpSpPr>
        <p:sp>
          <p:nvSpPr>
            <p:cNvPr id="24" name="角丸四角形 23"/>
            <p:cNvSpPr/>
            <p:nvPr/>
          </p:nvSpPr>
          <p:spPr>
            <a:xfrm>
              <a:off x="967410" y="1417983"/>
              <a:ext cx="1868556" cy="1375173"/>
            </a:xfrm>
            <a:prstGeom prst="round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5" name="正方形/長方形 24"/>
            <p:cNvSpPr/>
            <p:nvPr/>
          </p:nvSpPr>
          <p:spPr>
            <a:xfrm>
              <a:off x="967410" y="1749287"/>
              <a:ext cx="1868556" cy="159026"/>
            </a:xfrm>
            <a:prstGeom prst="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nvGrpSpPr>
            <p:cNvPr id="26" name="図形グループ 25"/>
            <p:cNvGrpSpPr/>
            <p:nvPr/>
          </p:nvGrpSpPr>
          <p:grpSpPr>
            <a:xfrm>
              <a:off x="2266121" y="2037587"/>
              <a:ext cx="353780" cy="546588"/>
              <a:chOff x="4280451" y="1708004"/>
              <a:chExt cx="702366" cy="1085152"/>
            </a:xfrm>
            <a:grpFill/>
          </p:grpSpPr>
          <p:sp>
            <p:nvSpPr>
              <p:cNvPr id="27" name="円/楕円 26"/>
              <p:cNvSpPr/>
              <p:nvPr/>
            </p:nvSpPr>
            <p:spPr>
              <a:xfrm>
                <a:off x="4280451" y="1708004"/>
                <a:ext cx="702365" cy="702365"/>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8" name="片側の 2 つの角を丸めた四角形 27"/>
              <p:cNvSpPr/>
              <p:nvPr/>
            </p:nvSpPr>
            <p:spPr>
              <a:xfrm>
                <a:off x="4280452" y="2372139"/>
                <a:ext cx="702365" cy="421017"/>
              </a:xfrm>
              <a:prstGeom prst="round2SameRect">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grpSp>
        <p:nvGrpSpPr>
          <p:cNvPr id="11" name="図形グループ 10"/>
          <p:cNvGrpSpPr/>
          <p:nvPr/>
        </p:nvGrpSpPr>
        <p:grpSpPr>
          <a:xfrm rot="18900000">
            <a:off x="4057754" y="1553005"/>
            <a:ext cx="667498" cy="1131610"/>
            <a:chOff x="3918611" y="1417983"/>
            <a:chExt cx="728870" cy="1323884"/>
          </a:xfrm>
          <a:solidFill>
            <a:schemeClr val="accent1"/>
          </a:solidFill>
          <a:effectLst>
            <a:outerShdw blurRad="50800" dist="38100" dir="2700000" algn="tl" rotWithShape="0">
              <a:prstClr val="black">
                <a:alpha val="40000"/>
              </a:prstClr>
            </a:outerShdw>
          </a:effectLst>
        </p:grpSpPr>
        <p:grpSp>
          <p:nvGrpSpPr>
            <p:cNvPr id="19" name="図形グループ 18"/>
            <p:cNvGrpSpPr/>
            <p:nvPr/>
          </p:nvGrpSpPr>
          <p:grpSpPr>
            <a:xfrm>
              <a:off x="3918611" y="1417983"/>
              <a:ext cx="728870" cy="728870"/>
              <a:chOff x="4267200" y="1656522"/>
              <a:chExt cx="940904" cy="940904"/>
            </a:xfrm>
            <a:grpFill/>
          </p:grpSpPr>
          <p:sp>
            <p:nvSpPr>
              <p:cNvPr id="22" name="円/楕円 21"/>
              <p:cNvSpPr/>
              <p:nvPr/>
            </p:nvSpPr>
            <p:spPr>
              <a:xfrm>
                <a:off x="4267200" y="1656522"/>
                <a:ext cx="940904" cy="940904"/>
              </a:xfrm>
              <a:prstGeom prst="ellipse">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3" name="円/楕円 22"/>
              <p:cNvSpPr/>
              <p:nvPr/>
            </p:nvSpPr>
            <p:spPr>
              <a:xfrm>
                <a:off x="4456058" y="1845380"/>
                <a:ext cx="563188" cy="563188"/>
              </a:xfrm>
              <a:prstGeom prst="ellipse">
                <a:avLst/>
              </a:prstGeom>
              <a:solidFill>
                <a:schemeClr val="bg1"/>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sp>
          <p:nvSpPr>
            <p:cNvPr id="20" name="L 字 19"/>
            <p:cNvSpPr/>
            <p:nvPr/>
          </p:nvSpPr>
          <p:spPr>
            <a:xfrm>
              <a:off x="4190280" y="2040865"/>
              <a:ext cx="366506" cy="701002"/>
            </a:xfrm>
            <a:prstGeom prst="corner">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21" name="正方形/長方形 20"/>
            <p:cNvSpPr/>
            <p:nvPr/>
          </p:nvSpPr>
          <p:spPr>
            <a:xfrm>
              <a:off x="4283046" y="2267484"/>
              <a:ext cx="273740" cy="157634"/>
            </a:xfrm>
            <a:prstGeom prst="rect">
              <a:avLst/>
            </a:prstGeom>
            <a:grp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grpSp>
      <p:grpSp>
        <p:nvGrpSpPr>
          <p:cNvPr id="12" name="図形グループ 11"/>
          <p:cNvGrpSpPr/>
          <p:nvPr/>
        </p:nvGrpSpPr>
        <p:grpSpPr>
          <a:xfrm>
            <a:off x="6196103" y="1366361"/>
            <a:ext cx="1647665" cy="1212607"/>
            <a:chOff x="6001795" y="1364974"/>
            <a:chExt cx="1868556" cy="1375173"/>
          </a:xfrm>
          <a:solidFill>
            <a:schemeClr val="accent1"/>
          </a:solidFill>
          <a:effectLst>
            <a:outerShdw blurRad="50800" dist="38100" dir="2700000" algn="tl" rotWithShape="0">
              <a:prstClr val="black">
                <a:alpha val="40000"/>
              </a:prstClr>
            </a:outerShdw>
          </a:effectLst>
        </p:grpSpPr>
        <p:sp>
          <p:nvSpPr>
            <p:cNvPr id="17" name="正方形/長方形 16"/>
            <p:cNvSpPr/>
            <p:nvPr/>
          </p:nvSpPr>
          <p:spPr>
            <a:xfrm>
              <a:off x="6001795" y="1364974"/>
              <a:ext cx="1868556" cy="1375173"/>
            </a:xfrm>
            <a:prstGeom prst="rect">
              <a:avLst/>
            </a:prstGeom>
            <a:grpFill/>
            <a:ln w="38100"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Impact" panose="020B0806030902050204"/>
                <a:ea typeface="ＭＳ Ｐゴシック" charset="-128"/>
                <a:cs typeface=""/>
              </a:endParaRPr>
            </a:p>
          </p:txBody>
        </p:sp>
        <p:sp>
          <p:nvSpPr>
            <p:cNvPr id="18" name="テキスト ボックス 17"/>
            <p:cNvSpPr txBox="1"/>
            <p:nvPr/>
          </p:nvSpPr>
          <p:spPr>
            <a:xfrm flipH="1">
              <a:off x="6164212" y="1484696"/>
              <a:ext cx="1529327" cy="1151826"/>
            </a:xfrm>
            <a:prstGeom prst="rect">
              <a:avLst/>
            </a:prstGeom>
            <a:grp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R</a:t>
              </a:r>
              <a:r>
                <a:rPr kumimoji="0" lang="en-US" altLang="ja-JP" sz="2000" b="1" i="0" u="none" strike="noStrike" kern="0" cap="none" spc="0" normalizeH="0" baseline="0" noProof="0" dirty="0">
                  <a:ln>
                    <a:noFill/>
                  </a:ln>
                  <a:solidFill>
                    <a:schemeClr val="bg1"/>
                  </a:solidFill>
                  <a:effectLst/>
                  <a:uLnTx/>
                  <a:uFillTx/>
                  <a:latin typeface="ＭＳ Ｐゴシック" charset="-128"/>
                </a:rPr>
                <a:t> </a:t>
              </a:r>
              <a:r>
                <a:rPr kumimoji="1" lang="en-US" altLang="ja-JP" sz="2000" b="1" i="0" u="none" strike="noStrike" kern="0" cap="none" spc="0" normalizeH="0" baseline="0" noProof="0" dirty="0">
                  <a:ln>
                    <a:noFill/>
                  </a:ln>
                  <a:solidFill>
                    <a:schemeClr val="bg1"/>
                  </a:solidFill>
                  <a:effectLst/>
                  <a:uLnTx/>
                  <a:uFillTx/>
                  <a:latin typeface="ＭＳ Ｐゴシック" charset="-128"/>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2000" b="1" i="0" u="none" strike="noStrike" kern="0" cap="none" spc="0" normalizeH="0" baseline="0" noProof="0" dirty="0">
                  <a:ln>
                    <a:noFill/>
                  </a:ln>
                  <a:solidFill>
                    <a:schemeClr val="bg1"/>
                  </a:solidFill>
                  <a:effectLst/>
                  <a:uLnTx/>
                  <a:uFillTx/>
                  <a:latin typeface="ＭＳ Ｐゴシック" charset="-128"/>
                </a:rPr>
                <a:t>W ------</a:t>
              </a:r>
            </a:p>
            <a:p>
              <a:pPr marL="0" marR="0" lvl="0" indent="0"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chemeClr val="bg1"/>
                  </a:solidFill>
                  <a:effectLst/>
                  <a:uLnTx/>
                  <a:uFillTx/>
                  <a:latin typeface="ＭＳ Ｐゴシック" charset="-128"/>
                </a:rPr>
                <a:t>X ------</a:t>
              </a:r>
              <a:endParaRPr kumimoji="1" lang="ja-JP" altLang="en-US" sz="2000" b="1" i="0" u="none" strike="noStrike" kern="0" cap="none" spc="0" normalizeH="0" baseline="0" noProof="0" dirty="0">
                <a:ln>
                  <a:noFill/>
                </a:ln>
                <a:solidFill>
                  <a:schemeClr val="bg1"/>
                </a:solidFill>
                <a:effectLst/>
                <a:uLnTx/>
                <a:uFillTx/>
                <a:latin typeface="ＭＳ Ｐゴシック" charset="-128"/>
              </a:endParaRPr>
            </a:p>
          </p:txBody>
        </p:sp>
      </p:grpSp>
      <p:cxnSp>
        <p:nvCxnSpPr>
          <p:cNvPr id="13" name="直線矢印コネクタ 12"/>
          <p:cNvCxnSpPr/>
          <p:nvPr/>
        </p:nvCxnSpPr>
        <p:spPr>
          <a:xfrm>
            <a:off x="2852881"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4" name="直線矢印コネクタ 13"/>
          <p:cNvCxnSpPr/>
          <p:nvPr/>
        </p:nvCxnSpPr>
        <p:spPr>
          <a:xfrm>
            <a:off x="5326880" y="2087347"/>
            <a:ext cx="692207" cy="0"/>
          </a:xfrm>
          <a:prstGeom prst="straightConnector1">
            <a:avLst/>
          </a:prstGeom>
          <a:solidFill>
            <a:schemeClr val="accent1"/>
          </a:solidFill>
          <a:ln w="57150" cap="flat" cmpd="sng" algn="ctr">
            <a:solidFill>
              <a:schemeClr val="accent3">
                <a:lumMod val="75000"/>
              </a:schemeClr>
            </a:solidFill>
            <a:prstDash val="solid"/>
            <a:tailEnd type="triangle"/>
          </a:ln>
          <a:effectLst>
            <a:outerShdw blurRad="50800" dist="38100" dir="2700000" algn="tl" rotWithShape="0">
              <a:prstClr val="black">
                <a:alpha val="40000"/>
              </a:prstClr>
            </a:outerShdw>
          </a:effectLst>
        </p:spPr>
      </p:cxnSp>
      <p:cxnSp>
        <p:nvCxnSpPr>
          <p:cNvPr id="15" name="直線矢印コネクタ 14"/>
          <p:cNvCxnSpPr/>
          <p:nvPr/>
        </p:nvCxnSpPr>
        <p:spPr>
          <a:xfrm flipH="1">
            <a:off x="3167270" y="2527693"/>
            <a:ext cx="5490" cy="908066"/>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cxnSp>
        <p:nvCxnSpPr>
          <p:cNvPr id="16" name="直線矢印コネクタ 15"/>
          <p:cNvCxnSpPr/>
          <p:nvPr/>
        </p:nvCxnSpPr>
        <p:spPr>
          <a:xfrm flipH="1">
            <a:off x="5645426" y="2578968"/>
            <a:ext cx="6074" cy="856791"/>
          </a:xfrm>
          <a:prstGeom prst="straightConnector1">
            <a:avLst/>
          </a:prstGeom>
          <a:solidFill>
            <a:schemeClr val="accent1"/>
          </a:solidFill>
          <a:ln w="57150" cap="flat" cmpd="sng" algn="ctr">
            <a:solidFill>
              <a:schemeClr val="accent6">
                <a:lumMod val="75000"/>
              </a:schemeClr>
            </a:solidFill>
            <a:prstDash val="sysDash"/>
            <a:tailEnd type="triangle"/>
          </a:ln>
          <a:effectLst>
            <a:outerShdw blurRad="50800" dist="38100" dir="2700000" algn="tl" rotWithShape="0">
              <a:prstClr val="black">
                <a:alpha val="40000"/>
              </a:prstClr>
            </a:outerShdw>
          </a:effectLst>
        </p:spPr>
      </p:cxnSp>
      <p:sp>
        <p:nvSpPr>
          <p:cNvPr id="29" name="テキスト ボックス 28"/>
          <p:cNvSpPr txBox="1"/>
          <p:nvPr/>
        </p:nvSpPr>
        <p:spPr>
          <a:xfrm>
            <a:off x="833157" y="4156486"/>
            <a:ext cx="7466340" cy="2369880"/>
          </a:xfrm>
          <a:prstGeom prst="rect">
            <a:avLst/>
          </a:prstGeom>
          <a:noFill/>
        </p:spPr>
        <p:txBody>
          <a:bodyPr wrap="square" rtlCol="0">
            <a:spAutoFit/>
          </a:bodyPr>
          <a:lstStyle/>
          <a:p>
            <a:pPr>
              <a:lnSpc>
                <a:spcPct val="150000"/>
              </a:lnSpc>
            </a:pPr>
            <a:r>
              <a:rPr lang="ja-JP" altLang="en-US" sz="1600" b="1" dirty="0">
                <a:solidFill>
                  <a:srgbClr val="0070C0"/>
                </a:solidFill>
                <a:latin typeface="Meiryo" charset="-128"/>
                <a:ea typeface="Meiryo" charset="-128"/>
                <a:cs typeface="Meiryo" charset="-128"/>
              </a:rPr>
              <a:t>識別</a:t>
            </a:r>
            <a:r>
              <a:rPr lang="ja-JP" altLang="en-US" sz="1200" dirty="0">
                <a:solidFill>
                  <a:srgbClr val="0070C0"/>
                </a:solidFill>
                <a:latin typeface="Meiryo" charset="-128"/>
                <a:ea typeface="Meiryo" charset="-128"/>
                <a:cs typeface="Meiryo" charset="-128"/>
              </a:rPr>
              <a:t>：ユーザーを識別できるようにそれぞれに固有のユーザーアカウント（</a:t>
            </a:r>
            <a:r>
              <a:rPr lang="en-US" altLang="ja-JP" sz="1200" dirty="0">
                <a:solidFill>
                  <a:srgbClr val="0070C0"/>
                </a:solidFill>
                <a:latin typeface="Meiryo" charset="-128"/>
                <a:ea typeface="Meiryo" charset="-128"/>
                <a:cs typeface="Meiryo" charset="-128"/>
              </a:rPr>
              <a:t>ID</a:t>
            </a:r>
            <a:r>
              <a:rPr lang="ja-JP" altLang="en-US" sz="1200" dirty="0">
                <a:solidFill>
                  <a:srgbClr val="0070C0"/>
                </a:solidFill>
                <a:latin typeface="Meiryo" charset="-128"/>
                <a:ea typeface="Meiryo" charset="-128"/>
                <a:cs typeface="Meiryo" charset="-128"/>
              </a:rPr>
              <a:t>）を割り当てる。例えば社員番号やメールアドレスなど。</a:t>
            </a:r>
            <a:endParaRPr kumimoji="1" lang="ja-JP" altLang="en-US"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認証</a:t>
            </a:r>
            <a:r>
              <a:rPr lang="ja-JP" altLang="en-US" sz="1200" dirty="0">
                <a:solidFill>
                  <a:srgbClr val="0070C0"/>
                </a:solidFill>
                <a:latin typeface="Meiryo" charset="-128"/>
                <a:ea typeface="Meiryo" charset="-128"/>
                <a:cs typeface="Meiryo" charset="-128"/>
              </a:rPr>
              <a:t>：そのユーザーが本人であることを確認する。一般的な運用では、そのユーザーしか</a:t>
            </a:r>
            <a:r>
              <a:rPr lang="ja-JP" altLang="en-US" sz="1200">
                <a:solidFill>
                  <a:srgbClr val="0070C0"/>
                </a:solidFill>
                <a:latin typeface="Meiryo" charset="-128"/>
                <a:ea typeface="Meiryo" charset="-128"/>
                <a:cs typeface="Meiryo" charset="-128"/>
              </a:rPr>
              <a:t>知りえないパスワードや本人しか持っていない指紋による認証など。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dirty="0">
                <a:solidFill>
                  <a:srgbClr val="0070C0"/>
                </a:solidFill>
                <a:latin typeface="Meiryo" charset="-128"/>
                <a:ea typeface="Meiryo" charset="-128"/>
                <a:cs typeface="Meiryo" charset="-128"/>
              </a:rPr>
              <a:t>認可</a:t>
            </a:r>
            <a:r>
              <a:rPr lang="ja-JP" altLang="en-US" sz="1200" dirty="0">
                <a:solidFill>
                  <a:srgbClr val="0070C0"/>
                </a:solidFill>
                <a:latin typeface="Meiryo" charset="-128"/>
                <a:ea typeface="Meiryo" charset="-128"/>
                <a:cs typeface="Meiryo" charset="-128"/>
              </a:rPr>
              <a:t>：そのユーザーの属性に応じてアクセスできる</a:t>
            </a:r>
            <a:r>
              <a:rPr lang="ja-JP" altLang="en-US" sz="1200">
                <a:solidFill>
                  <a:srgbClr val="0070C0"/>
                </a:solidFill>
                <a:latin typeface="Meiryo" charset="-128"/>
                <a:ea typeface="Meiryo" charset="-128"/>
                <a:cs typeface="Meiryo" charset="-128"/>
              </a:rPr>
              <a:t>範囲を制限する</a:t>
            </a:r>
            <a:r>
              <a:rPr lang="ja-JP" altLang="en-US" sz="1200" dirty="0">
                <a:solidFill>
                  <a:srgbClr val="0070C0"/>
                </a:solidFill>
                <a:latin typeface="Meiryo" charset="-128"/>
                <a:ea typeface="Meiryo" charset="-128"/>
                <a:cs typeface="Meiryo" charset="-128"/>
              </a:rPr>
              <a:t>。たとえば、人事部のみアクセスできるファイルやフォルダーには人事部ユーザーだけがアクセスできるよう</a:t>
            </a:r>
            <a:r>
              <a:rPr lang="ja-JP" altLang="en-US" sz="1200">
                <a:solidFill>
                  <a:srgbClr val="0070C0"/>
                </a:solidFill>
                <a:latin typeface="Meiryo" charset="-128"/>
                <a:ea typeface="Meiryo" charset="-128"/>
                <a:cs typeface="Meiryo" charset="-128"/>
              </a:rPr>
              <a:t>にすることなど。</a:t>
            </a:r>
            <a:endParaRPr lang="en-US" altLang="ja-JP" sz="1200" dirty="0">
              <a:solidFill>
                <a:srgbClr val="0070C0"/>
              </a:solidFill>
              <a:latin typeface="Meiryo" charset="-128"/>
              <a:ea typeface="Meiryo" charset="-128"/>
              <a:cs typeface="Meiryo" charset="-128"/>
            </a:endParaRPr>
          </a:p>
          <a:p>
            <a:pPr>
              <a:lnSpc>
                <a:spcPct val="150000"/>
              </a:lnSpc>
            </a:pPr>
            <a:r>
              <a:rPr lang="ja-JP" altLang="en-US" sz="1600" b="1">
                <a:solidFill>
                  <a:srgbClr val="0070C0"/>
                </a:solidFill>
                <a:latin typeface="Meiryo" charset="-128"/>
                <a:ea typeface="Meiryo" charset="-128"/>
                <a:cs typeface="Meiryo" charset="-128"/>
              </a:rPr>
              <a:t>説明責任</a:t>
            </a:r>
            <a:r>
              <a:rPr lang="ja-JP" altLang="en-US" sz="1200">
                <a:solidFill>
                  <a:srgbClr val="0070C0"/>
                </a:solidFill>
                <a:latin typeface="Meiryo" charset="-128"/>
                <a:ea typeface="Meiryo" charset="-128"/>
                <a:cs typeface="Meiryo" charset="-128"/>
              </a:rPr>
              <a:t>：そのユーザーが、上記</a:t>
            </a:r>
            <a:r>
              <a:rPr lang="en-US" altLang="ja-JP" sz="1200" dirty="0">
                <a:solidFill>
                  <a:srgbClr val="0070C0"/>
                </a:solidFill>
                <a:latin typeface="Meiryo" charset="-128"/>
                <a:ea typeface="Meiryo" charset="-128"/>
                <a:cs typeface="Meiryo" charset="-128"/>
              </a:rPr>
              <a:t>3</a:t>
            </a:r>
            <a:r>
              <a:rPr lang="ja-JP" altLang="en-US" sz="1200">
                <a:solidFill>
                  <a:srgbClr val="0070C0"/>
                </a:solidFill>
                <a:latin typeface="Meiryo" charset="-128"/>
                <a:ea typeface="Meiryo" charset="-128"/>
                <a:cs typeface="Meiryo" charset="-128"/>
              </a:rPr>
              <a:t>つのフェーズを適切に実施したこを保証するための記録を取得する。</a:t>
            </a:r>
            <a:endParaRPr lang="en-US" altLang="ja-JP" sz="1200" dirty="0">
              <a:solidFill>
                <a:srgbClr val="0070C0"/>
              </a:solidFill>
              <a:latin typeface="Meiryo" charset="-128"/>
              <a:ea typeface="Meiryo" charset="-128"/>
              <a:cs typeface="Meiryo" charset="-128"/>
            </a:endParaRPr>
          </a:p>
        </p:txBody>
      </p:sp>
      <p:sp>
        <p:nvSpPr>
          <p:cNvPr id="38" name="テキスト ボックス 37"/>
          <p:cNvSpPr txBox="1"/>
          <p:nvPr/>
        </p:nvSpPr>
        <p:spPr>
          <a:xfrm>
            <a:off x="3858441" y="865644"/>
            <a:ext cx="1415772" cy="461665"/>
          </a:xfrm>
          <a:prstGeom prst="rect">
            <a:avLst/>
          </a:prstGeom>
          <a:noFill/>
          <a:effectLst>
            <a:outerShdw blurRad="50800" dist="38100" dir="2700000" algn="tl"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2400" b="1" i="0" u="none" strike="noStrike" kern="0" cap="none" spc="0" normalizeH="0" baseline="0" noProof="0">
                <a:ln>
                  <a:noFill/>
                </a:ln>
                <a:solidFill>
                  <a:schemeClr val="accent1">
                    <a:lumMod val="75000"/>
                  </a:schemeClr>
                </a:solidFill>
                <a:effectLst/>
                <a:uLnTx/>
                <a:uFillTx/>
                <a:latin typeface="Meiryo" charset="-128"/>
                <a:ea typeface="Meiryo" charset="-128"/>
                <a:cs typeface="Meiryo" charset="-128"/>
              </a:rPr>
              <a:t>認証基盤</a:t>
            </a:r>
            <a:endParaRPr kumimoji="1" lang="ja-JP" altLang="en-US" sz="2400" b="1" i="0" u="none" strike="noStrike" kern="0" cap="none" spc="0" normalizeH="0" baseline="0" noProof="0" dirty="0">
              <a:ln>
                <a:noFill/>
              </a:ln>
              <a:solidFill>
                <a:schemeClr val="accent1">
                  <a:lumMod val="75000"/>
                </a:schemeClr>
              </a:solidFill>
              <a:effectLst/>
              <a:uLnTx/>
              <a:uFillTx/>
              <a:latin typeface="Meiryo" charset="-128"/>
              <a:ea typeface="Meiryo" charset="-128"/>
              <a:cs typeface="Meiryo" charset="-128"/>
            </a:endParaRPr>
          </a:p>
        </p:txBody>
      </p:sp>
    </p:spTree>
    <p:extLst>
      <p:ext uri="{BB962C8B-B14F-4D97-AF65-F5344CB8AC3E}">
        <p14:creationId xmlns:p14="http://schemas.microsoft.com/office/powerpoint/2010/main" val="24314446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C0132A2E-27FD-B24D-B276-D766EA8F8CC2}"/>
              </a:ext>
            </a:extLst>
          </p:cNvPr>
          <p:cNvSpPr/>
          <p:nvPr/>
        </p:nvSpPr>
        <p:spPr>
          <a:xfrm>
            <a:off x="1344073" y="870861"/>
            <a:ext cx="1957752" cy="5647191"/>
          </a:xfrm>
          <a:prstGeom prst="rect">
            <a:avLst/>
          </a:prstGeom>
          <a:solidFill>
            <a:schemeClr val="accent3">
              <a:lumMod val="75000"/>
              <a:alpha val="84706"/>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27CD38D0-6A72-924C-89BB-F87E1AD960BE}"/>
              </a:ext>
            </a:extLst>
          </p:cNvPr>
          <p:cNvSpPr/>
          <p:nvPr/>
        </p:nvSpPr>
        <p:spPr>
          <a:xfrm>
            <a:off x="3491755" y="870861"/>
            <a:ext cx="2986845" cy="5647191"/>
          </a:xfrm>
          <a:prstGeom prst="rect">
            <a:avLst/>
          </a:prstGeom>
          <a:solidFill>
            <a:schemeClr val="tx2">
              <a:lumMod val="60000"/>
              <a:lumOff val="40000"/>
              <a:alpha val="7960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E126ACF-D5A4-3744-BF7C-4C33480E2E04}"/>
              </a:ext>
            </a:extLst>
          </p:cNvPr>
          <p:cNvSpPr/>
          <p:nvPr/>
        </p:nvSpPr>
        <p:spPr>
          <a:xfrm>
            <a:off x="202362" y="1483323"/>
            <a:ext cx="6340205" cy="1219268"/>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55264AB8-E648-A04A-A519-0F45D441C843}"/>
              </a:ext>
            </a:extLst>
          </p:cNvPr>
          <p:cNvSpPr/>
          <p:nvPr/>
        </p:nvSpPr>
        <p:spPr>
          <a:xfrm>
            <a:off x="202363" y="2804420"/>
            <a:ext cx="6340205" cy="1399126"/>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43977D1D-706B-3048-9735-AC48901A3BE6}"/>
              </a:ext>
            </a:extLst>
          </p:cNvPr>
          <p:cNvSpPr/>
          <p:nvPr/>
        </p:nvSpPr>
        <p:spPr>
          <a:xfrm>
            <a:off x="202362" y="4303326"/>
            <a:ext cx="6340205" cy="2162791"/>
          </a:xfrm>
          <a:prstGeom prst="rect">
            <a:avLst/>
          </a:prstGeom>
          <a:solidFill>
            <a:schemeClr val="accent6">
              <a:lumMod val="60000"/>
              <a:lumOff val="40000"/>
              <a:alpha val="53333"/>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C3D72BE-DD86-8445-90F4-3D7CA959DB7E}"/>
              </a:ext>
            </a:extLst>
          </p:cNvPr>
          <p:cNvSpPr>
            <a:spLocks noGrp="1"/>
          </p:cNvSpPr>
          <p:nvPr>
            <p:ph type="title"/>
          </p:nvPr>
        </p:nvSpPr>
        <p:spPr/>
        <p:txBody>
          <a:bodyPr/>
          <a:lstStyle/>
          <a:p>
            <a:r>
              <a:rPr kumimoji="1" lang="ja-JP" altLang="en-US"/>
              <a:t>認証方法と</a:t>
            </a:r>
            <a:r>
              <a:rPr lang="ja-JP" altLang="en-US"/>
              <a:t>多要素認証</a:t>
            </a:r>
            <a:endParaRPr kumimoji="1" lang="ja-JP" altLang="en-US" sz="2000"/>
          </a:p>
        </p:txBody>
      </p:sp>
      <p:sp>
        <p:nvSpPr>
          <p:cNvPr id="3" name="スライド番号プレースホルダー 2">
            <a:extLst>
              <a:ext uri="{FF2B5EF4-FFF2-40B4-BE49-F238E27FC236}">
                <a16:creationId xmlns:a16="http://schemas.microsoft.com/office/drawing/2014/main" id="{81F1FC40-EB51-8541-810C-9D1121E74C74}"/>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82</a:t>
            </a:fld>
            <a:endParaRPr kumimoji="1" lang="ja-JP" altLang="en-US"/>
          </a:p>
        </p:txBody>
      </p:sp>
      <p:sp>
        <p:nvSpPr>
          <p:cNvPr id="6" name="正方形/長方形 5">
            <a:extLst>
              <a:ext uri="{FF2B5EF4-FFF2-40B4-BE49-F238E27FC236}">
                <a16:creationId xmlns:a16="http://schemas.microsoft.com/office/drawing/2014/main" id="{86118EBC-A188-D74A-822B-53AC4F602A63}"/>
              </a:ext>
            </a:extLst>
          </p:cNvPr>
          <p:cNvSpPr/>
          <p:nvPr/>
        </p:nvSpPr>
        <p:spPr>
          <a:xfrm>
            <a:off x="1643744" y="1821730"/>
            <a:ext cx="1658081"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知識</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know?</a:t>
            </a:r>
          </a:p>
          <a:p>
            <a:r>
              <a:rPr lang="ja-JP" altLang="en-US" sz="900">
                <a:solidFill>
                  <a:schemeClr val="bg1"/>
                </a:solidFill>
              </a:rPr>
              <a:t>あなたが知っている何か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09D0709E-97CE-4A46-A07E-C4379B69C6C0}"/>
              </a:ext>
            </a:extLst>
          </p:cNvPr>
          <p:cNvSpPr/>
          <p:nvPr/>
        </p:nvSpPr>
        <p:spPr>
          <a:xfrm>
            <a:off x="1643744" y="3119697"/>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所持</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have?</a:t>
            </a:r>
          </a:p>
          <a:p>
            <a:r>
              <a:rPr lang="ja-JP" altLang="en-US" sz="900">
                <a:solidFill>
                  <a:schemeClr val="bg1"/>
                </a:solidFill>
                <a:latin typeface="Meiryo" panose="020B0604030504040204" pitchFamily="34" charset="-128"/>
                <a:ea typeface="Meiryo" panose="020B0604030504040204" pitchFamily="34" charset="-128"/>
              </a:rPr>
              <a:t>あなたの持っている何か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93533C78-1080-7B46-AEC1-386308EC92FB}"/>
              </a:ext>
            </a:extLst>
          </p:cNvPr>
          <p:cNvSpPr/>
          <p:nvPr/>
        </p:nvSpPr>
        <p:spPr>
          <a:xfrm>
            <a:off x="1643745" y="4641524"/>
            <a:ext cx="1680524" cy="784830"/>
          </a:xfrm>
          <a:prstGeom prst="rect">
            <a:avLst/>
          </a:prstGeom>
        </p:spPr>
        <p:txBody>
          <a:bodyPr wrap="square">
            <a:spAutoFit/>
          </a:bodyPr>
          <a:lstStyle/>
          <a:p>
            <a:r>
              <a:rPr lang="ja-JP" altLang="en-US" sz="2400" b="1">
                <a:solidFill>
                  <a:schemeClr val="bg1"/>
                </a:solidFill>
                <a:latin typeface="Meiryo" panose="020B0604030504040204" pitchFamily="34" charset="-128"/>
                <a:ea typeface="Meiryo" panose="020B0604030504040204" pitchFamily="34" charset="-128"/>
              </a:rPr>
              <a:t>生体</a:t>
            </a:r>
            <a:r>
              <a:rPr lang="ja-JP" altLang="en-US" sz="2400">
                <a:solidFill>
                  <a:schemeClr val="bg1"/>
                </a:solidFill>
                <a:latin typeface="Meiryo" panose="020B0604030504040204" pitchFamily="34" charset="-128"/>
                <a:ea typeface="Meiryo" panose="020B0604030504040204" pitchFamily="34" charset="-128"/>
              </a:rPr>
              <a:t>認証</a:t>
            </a:r>
            <a:br>
              <a:rPr lang="ja-JP" altLang="en-US">
                <a:solidFill>
                  <a:schemeClr val="bg1"/>
                </a:solidFill>
                <a:latin typeface="Meiryo" panose="020B0604030504040204" pitchFamily="34" charset="-128"/>
                <a:ea typeface="Meiryo" panose="020B0604030504040204" pitchFamily="34" charset="-128"/>
              </a:rPr>
            </a:br>
            <a:r>
              <a:rPr lang="en-US" altLang="ja-JP" sz="1200" dirty="0">
                <a:solidFill>
                  <a:schemeClr val="bg1"/>
                </a:solidFill>
                <a:latin typeface="Meiryo" panose="020B0604030504040204" pitchFamily="34" charset="-128"/>
                <a:ea typeface="Meiryo" panose="020B0604030504040204" pitchFamily="34" charset="-128"/>
              </a:rPr>
              <a:t>What you are?</a:t>
            </a:r>
          </a:p>
          <a:p>
            <a:r>
              <a:rPr lang="ja-JP" altLang="en-US" sz="900">
                <a:solidFill>
                  <a:schemeClr val="bg1"/>
                </a:solidFill>
                <a:latin typeface="Meiryo" panose="020B0604030504040204" pitchFamily="34" charset="-128"/>
                <a:ea typeface="Meiryo" panose="020B0604030504040204" pitchFamily="34" charset="-128"/>
              </a:rPr>
              <a:t>あなた自身の何か</a:t>
            </a:r>
            <a:endParaRPr lang="en-US" altLang="ja-JP" sz="900" dirty="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36B33991-5717-BE4B-BE24-EA37B07D05C8}"/>
              </a:ext>
            </a:extLst>
          </p:cNvPr>
          <p:cNvSpPr/>
          <p:nvPr/>
        </p:nvSpPr>
        <p:spPr>
          <a:xfrm>
            <a:off x="3577493" y="1901808"/>
            <a:ext cx="1907895" cy="307777"/>
          </a:xfrm>
          <a:prstGeom prst="rect">
            <a:avLst/>
          </a:prstGeom>
        </p:spPr>
        <p:txBody>
          <a:bodyPr wrap="none">
            <a:spAutoFit/>
          </a:bodyPr>
          <a:lstStyle/>
          <a:p>
            <a:r>
              <a:rPr lang="en-US" altLang="ja-JP" sz="1400" dirty="0">
                <a:solidFill>
                  <a:schemeClr val="bg1"/>
                </a:solidFill>
                <a:latin typeface="Meiryo" panose="020B0604030504040204" pitchFamily="34" charset="-128"/>
                <a:ea typeface="Meiryo" panose="020B0604030504040204" pitchFamily="34" charset="-128"/>
              </a:rPr>
              <a:t>ID/</a:t>
            </a:r>
            <a:r>
              <a:rPr lang="ja-JP" altLang="en-US" sz="1400">
                <a:solidFill>
                  <a:schemeClr val="bg1"/>
                </a:solidFill>
                <a:latin typeface="Meiryo" panose="020B0604030504040204" pitchFamily="34" charset="-128"/>
                <a:ea typeface="Meiryo" panose="020B0604030504040204" pitchFamily="34" charset="-128"/>
              </a:rPr>
              <a:t>パスワード　など</a:t>
            </a:r>
          </a:p>
        </p:txBody>
      </p:sp>
      <p:sp>
        <p:nvSpPr>
          <p:cNvPr id="13" name="正方形/長方形 12">
            <a:extLst>
              <a:ext uri="{FF2B5EF4-FFF2-40B4-BE49-F238E27FC236}">
                <a16:creationId xmlns:a16="http://schemas.microsoft.com/office/drawing/2014/main" id="{33B3573D-E683-3942-8D2F-3E53F6E335DE}"/>
              </a:ext>
            </a:extLst>
          </p:cNvPr>
          <p:cNvSpPr/>
          <p:nvPr/>
        </p:nvSpPr>
        <p:spPr>
          <a:xfrm>
            <a:off x="3555722" y="3151582"/>
            <a:ext cx="2986845" cy="738664"/>
          </a:xfrm>
          <a:prstGeom prst="rect">
            <a:avLst/>
          </a:prstGeom>
        </p:spPr>
        <p:txBody>
          <a:bodyPr wrap="square">
            <a:spAutoFit/>
          </a:bodyPr>
          <a:lstStyle/>
          <a:p>
            <a:r>
              <a:rPr lang="en-US" altLang="ja-JP" sz="1400" dirty="0">
                <a:solidFill>
                  <a:schemeClr val="bg1"/>
                </a:solidFill>
                <a:latin typeface="Meiryo" panose="020B0604030504040204" pitchFamily="34" charset="-128"/>
                <a:ea typeface="Meiryo" panose="020B0604030504040204" pitchFamily="34" charset="-128"/>
              </a:rPr>
              <a:t>IC</a:t>
            </a:r>
            <a:r>
              <a:rPr lang="ja-JP" altLang="en-US" sz="1400">
                <a:solidFill>
                  <a:schemeClr val="bg1"/>
                </a:solidFill>
                <a:latin typeface="Meiryo" panose="020B0604030504040204" pitchFamily="34" charset="-128"/>
                <a:ea typeface="Meiryo" panose="020B0604030504040204" pitchFamily="34" charset="-128"/>
              </a:rPr>
              <a:t>カード</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ワンタイムパスワード用トークン</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携帯電話（デバイス）認証　など</a:t>
            </a:r>
          </a:p>
        </p:txBody>
      </p:sp>
      <p:sp>
        <p:nvSpPr>
          <p:cNvPr id="14" name="正方形/長方形 13">
            <a:extLst>
              <a:ext uri="{FF2B5EF4-FFF2-40B4-BE49-F238E27FC236}">
                <a16:creationId xmlns:a16="http://schemas.microsoft.com/office/drawing/2014/main" id="{8AF055AC-4DB8-7A40-9C86-E458E576D935}"/>
              </a:ext>
            </a:extLst>
          </p:cNvPr>
          <p:cNvSpPr/>
          <p:nvPr/>
        </p:nvSpPr>
        <p:spPr>
          <a:xfrm>
            <a:off x="3555721" y="4649372"/>
            <a:ext cx="2015941" cy="1384995"/>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指紋認証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顔認証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静脈パターン認証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虹彩認証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声紋認証</a:t>
            </a:r>
            <a:br>
              <a:rPr lang="ja-JP" altLang="en-US" sz="1400">
                <a:solidFill>
                  <a:schemeClr val="bg1"/>
                </a:solidFill>
                <a:latin typeface="Meiryo" panose="020B0604030504040204" pitchFamily="34" charset="-128"/>
                <a:ea typeface="Meiryo" panose="020B0604030504040204" pitchFamily="34" charset="-128"/>
              </a:rPr>
            </a:br>
            <a:r>
              <a:rPr lang="ja-JP" altLang="en-US" sz="1400">
                <a:solidFill>
                  <a:schemeClr val="bg1"/>
                </a:solidFill>
                <a:latin typeface="Meiryo" panose="020B0604030504040204" pitchFamily="34" charset="-128"/>
                <a:ea typeface="Meiryo" panose="020B0604030504040204" pitchFamily="34" charset="-128"/>
              </a:rPr>
              <a:t>網膜認証　など</a:t>
            </a:r>
          </a:p>
        </p:txBody>
      </p:sp>
      <p:pic>
        <p:nvPicPr>
          <p:cNvPr id="15" name="図 14">
            <a:extLst>
              <a:ext uri="{FF2B5EF4-FFF2-40B4-BE49-F238E27FC236}">
                <a16:creationId xmlns:a16="http://schemas.microsoft.com/office/drawing/2014/main" id="{F512D6A1-D6AD-674C-9F20-53D67575C569}"/>
              </a:ext>
            </a:extLst>
          </p:cNvPr>
          <p:cNvPicPr>
            <a:picLocks noChangeAspect="1"/>
          </p:cNvPicPr>
          <p:nvPr/>
        </p:nvPicPr>
        <p:blipFill>
          <a:blip r:embed="rId2"/>
          <a:stretch>
            <a:fillRect/>
          </a:stretch>
        </p:blipFill>
        <p:spPr>
          <a:xfrm>
            <a:off x="391773" y="1639139"/>
            <a:ext cx="816796" cy="1011511"/>
          </a:xfrm>
          <a:prstGeom prst="rect">
            <a:avLst/>
          </a:prstGeom>
        </p:spPr>
      </p:pic>
      <p:pic>
        <p:nvPicPr>
          <p:cNvPr id="16" name="図 15">
            <a:extLst>
              <a:ext uri="{FF2B5EF4-FFF2-40B4-BE49-F238E27FC236}">
                <a16:creationId xmlns:a16="http://schemas.microsoft.com/office/drawing/2014/main" id="{11F67F2E-2078-E748-B1A9-07DD33A5537A}"/>
              </a:ext>
            </a:extLst>
          </p:cNvPr>
          <p:cNvPicPr>
            <a:picLocks noChangeAspect="1"/>
          </p:cNvPicPr>
          <p:nvPr/>
        </p:nvPicPr>
        <p:blipFill>
          <a:blip r:embed="rId3"/>
          <a:stretch>
            <a:fillRect/>
          </a:stretch>
        </p:blipFill>
        <p:spPr>
          <a:xfrm>
            <a:off x="395016" y="3275721"/>
            <a:ext cx="759128" cy="475404"/>
          </a:xfrm>
          <a:prstGeom prst="rect">
            <a:avLst/>
          </a:prstGeom>
        </p:spPr>
      </p:pic>
      <p:pic>
        <p:nvPicPr>
          <p:cNvPr id="17" name="図 16">
            <a:extLst>
              <a:ext uri="{FF2B5EF4-FFF2-40B4-BE49-F238E27FC236}">
                <a16:creationId xmlns:a16="http://schemas.microsoft.com/office/drawing/2014/main" id="{A40D68A2-2CB1-4D4F-ACAC-96698DC1FA0B}"/>
              </a:ext>
            </a:extLst>
          </p:cNvPr>
          <p:cNvPicPr>
            <a:picLocks noChangeAspect="1"/>
          </p:cNvPicPr>
          <p:nvPr/>
        </p:nvPicPr>
        <p:blipFill>
          <a:blip r:embed="rId4"/>
          <a:stretch>
            <a:fillRect/>
          </a:stretch>
        </p:blipFill>
        <p:spPr>
          <a:xfrm>
            <a:off x="368353" y="4806367"/>
            <a:ext cx="809729" cy="875383"/>
          </a:xfrm>
          <a:prstGeom prst="rect">
            <a:avLst/>
          </a:prstGeom>
        </p:spPr>
      </p:pic>
      <p:sp>
        <p:nvSpPr>
          <p:cNvPr id="18" name="正方形/長方形 17">
            <a:extLst>
              <a:ext uri="{FF2B5EF4-FFF2-40B4-BE49-F238E27FC236}">
                <a16:creationId xmlns:a16="http://schemas.microsoft.com/office/drawing/2014/main" id="{95A92257-11EC-F649-A2ED-AE377F627048}"/>
              </a:ext>
            </a:extLst>
          </p:cNvPr>
          <p:cNvSpPr/>
          <p:nvPr/>
        </p:nvSpPr>
        <p:spPr>
          <a:xfrm>
            <a:off x="1526888" y="961909"/>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認証方式</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D3DE92A4-A393-A347-AA32-D1486C86122A}"/>
              </a:ext>
            </a:extLst>
          </p:cNvPr>
          <p:cNvSpPr/>
          <p:nvPr/>
        </p:nvSpPr>
        <p:spPr>
          <a:xfrm>
            <a:off x="4189116" y="1021658"/>
            <a:ext cx="1592122" cy="461665"/>
          </a:xfrm>
          <a:prstGeom prst="rect">
            <a:avLst/>
          </a:prstGeom>
        </p:spPr>
        <p:txBody>
          <a:bodyPr wrap="square">
            <a:spAutoFit/>
          </a:bodyPr>
          <a:lstStyle/>
          <a:p>
            <a:pPr algn="ctr"/>
            <a:r>
              <a:rPr lang="ja-JP" altLang="en-US" sz="2400">
                <a:solidFill>
                  <a:schemeClr val="bg1"/>
                </a:solidFill>
                <a:latin typeface="Meiryo" panose="020B0604030504040204" pitchFamily="34" charset="-128"/>
                <a:ea typeface="Meiryo" panose="020B0604030504040204" pitchFamily="34" charset="-128"/>
              </a:rPr>
              <a:t>方法例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71A9A372-7A93-A042-9D43-0093D6AE9C85}"/>
              </a:ext>
            </a:extLst>
          </p:cNvPr>
          <p:cNvSpPr txBox="1"/>
          <p:nvPr/>
        </p:nvSpPr>
        <p:spPr>
          <a:xfrm>
            <a:off x="7208918" y="2192773"/>
            <a:ext cx="1528057" cy="307777"/>
          </a:xfrm>
          <a:prstGeom prst="rect">
            <a:avLst/>
          </a:prstGeom>
          <a:noFill/>
        </p:spPr>
        <p:txBody>
          <a:bodyPr wrap="square" rtlCol="0">
            <a:spAutoFit/>
          </a:bodyPr>
          <a:lstStyle/>
          <a:p>
            <a:pPr algn="ctr"/>
            <a:r>
              <a:rPr kumimoji="1" lang="ja-JP" altLang="en-US" sz="1400">
                <a:latin typeface="Meiryo" panose="020B0604030504040204" pitchFamily="34" charset="-128"/>
                <a:ea typeface="Meiryo" panose="020B0604030504040204" pitchFamily="34" charset="-128"/>
              </a:rPr>
              <a:t>組合せの例</a:t>
            </a:r>
          </a:p>
        </p:txBody>
      </p:sp>
      <p:pic>
        <p:nvPicPr>
          <p:cNvPr id="2051" name="Picture 3" descr="ATMを使う人のイラスト">
            <a:extLst>
              <a:ext uri="{FF2B5EF4-FFF2-40B4-BE49-F238E27FC236}">
                <a16:creationId xmlns:a16="http://schemas.microsoft.com/office/drawing/2014/main" id="{98EE6D67-4247-6949-AAEF-63496A6331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0255" y="2446046"/>
            <a:ext cx="985864" cy="1113971"/>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6837E3F3-479F-EE4B-86D9-1AA913E09566}"/>
              </a:ext>
            </a:extLst>
          </p:cNvPr>
          <p:cNvPicPr>
            <a:picLocks noChangeAspect="1"/>
          </p:cNvPicPr>
          <p:nvPr/>
        </p:nvPicPr>
        <p:blipFill>
          <a:blip r:embed="rId3"/>
          <a:stretch>
            <a:fillRect/>
          </a:stretch>
        </p:blipFill>
        <p:spPr>
          <a:xfrm>
            <a:off x="7643459" y="4522849"/>
            <a:ext cx="658306" cy="412264"/>
          </a:xfrm>
          <a:prstGeom prst="rect">
            <a:avLst/>
          </a:prstGeom>
        </p:spPr>
      </p:pic>
      <p:sp>
        <p:nvSpPr>
          <p:cNvPr id="27" name="テキスト ボックス 26">
            <a:extLst>
              <a:ext uri="{FF2B5EF4-FFF2-40B4-BE49-F238E27FC236}">
                <a16:creationId xmlns:a16="http://schemas.microsoft.com/office/drawing/2014/main" id="{FF8A7FC3-38D0-144E-A46A-C85076F0F4C2}"/>
              </a:ext>
            </a:extLst>
          </p:cNvPr>
          <p:cNvSpPr txBox="1"/>
          <p:nvPr/>
        </p:nvSpPr>
        <p:spPr>
          <a:xfrm>
            <a:off x="7613853" y="3704986"/>
            <a:ext cx="755335" cy="369332"/>
          </a:xfrm>
          <a:prstGeom prst="rect">
            <a:avLst/>
          </a:prstGeom>
          <a:noFill/>
        </p:spPr>
        <p:txBody>
          <a:bodyPr wrap="none" rtlCol="0">
            <a:spAutoFit/>
          </a:bodyPr>
          <a:lstStyle/>
          <a:p>
            <a:pPr algn="ctr"/>
            <a:r>
              <a:rPr kumimoji="1" lang="en-US" altLang="ja-JP" dirty="0">
                <a:latin typeface="Meiryo" panose="020B0604030504040204" pitchFamily="34" charset="-128"/>
                <a:ea typeface="Meiryo" panose="020B0604030504040204" pitchFamily="34" charset="-128"/>
              </a:rPr>
              <a:t>1234</a:t>
            </a:r>
            <a:endParaRPr kumimoji="1" lang="ja-JP" altLang="en-US">
              <a:latin typeface="Meiryo" panose="020B0604030504040204" pitchFamily="34" charset="-128"/>
              <a:ea typeface="Meiryo" panose="020B0604030504040204" pitchFamily="34" charset="-128"/>
            </a:endParaRPr>
          </a:p>
        </p:txBody>
      </p:sp>
      <p:pic>
        <p:nvPicPr>
          <p:cNvPr id="30" name="図 29" descr="線画 が含まれている画像&#10;&#10;自動的に生成された説明">
            <a:extLst>
              <a:ext uri="{FF2B5EF4-FFF2-40B4-BE49-F238E27FC236}">
                <a16:creationId xmlns:a16="http://schemas.microsoft.com/office/drawing/2014/main" id="{FAB7D249-BDB3-E74E-AB00-FB7770EE0FFD}"/>
              </a:ext>
            </a:extLst>
          </p:cNvPr>
          <p:cNvPicPr>
            <a:picLocks noChangeAspect="1"/>
          </p:cNvPicPr>
          <p:nvPr/>
        </p:nvPicPr>
        <p:blipFill>
          <a:blip r:embed="rId6"/>
          <a:stretch>
            <a:fillRect/>
          </a:stretch>
        </p:blipFill>
        <p:spPr>
          <a:xfrm>
            <a:off x="7723949" y="5430908"/>
            <a:ext cx="596725" cy="450588"/>
          </a:xfrm>
          <a:prstGeom prst="rect">
            <a:avLst/>
          </a:prstGeom>
        </p:spPr>
      </p:pic>
      <p:sp>
        <p:nvSpPr>
          <p:cNvPr id="31" name="テキスト ボックス 30">
            <a:extLst>
              <a:ext uri="{FF2B5EF4-FFF2-40B4-BE49-F238E27FC236}">
                <a16:creationId xmlns:a16="http://schemas.microsoft.com/office/drawing/2014/main" id="{215DFAAA-0A3E-8C44-803C-93F4F5A61A19}"/>
              </a:ext>
            </a:extLst>
          </p:cNvPr>
          <p:cNvSpPr txBox="1"/>
          <p:nvPr/>
        </p:nvSpPr>
        <p:spPr>
          <a:xfrm>
            <a:off x="7591410" y="3975825"/>
            <a:ext cx="800219" cy="276999"/>
          </a:xfrm>
          <a:prstGeom prst="rect">
            <a:avLst/>
          </a:prstGeom>
          <a:noFill/>
        </p:spPr>
        <p:txBody>
          <a:bodyPr wrap="none" rtlCol="0">
            <a:spAutoFit/>
          </a:bodyPr>
          <a:lstStyle/>
          <a:p>
            <a:pPr algn="ctr"/>
            <a:r>
              <a:rPr lang="ja-JP" altLang="en-US" sz="1200">
                <a:solidFill>
                  <a:srgbClr val="0070C0"/>
                </a:solidFill>
              </a:rPr>
              <a:t>暗証番号</a:t>
            </a:r>
            <a:endParaRPr kumimoji="1" lang="ja-JP" altLang="en-US" sz="1200">
              <a:solidFill>
                <a:srgbClr val="0070C0"/>
              </a:solidFill>
            </a:endParaRPr>
          </a:p>
        </p:txBody>
      </p:sp>
      <p:sp>
        <p:nvSpPr>
          <p:cNvPr id="33" name="テキスト ボックス 32">
            <a:extLst>
              <a:ext uri="{FF2B5EF4-FFF2-40B4-BE49-F238E27FC236}">
                <a16:creationId xmlns:a16="http://schemas.microsoft.com/office/drawing/2014/main" id="{18DB0789-9AB1-0146-8984-EFC023BADFE3}"/>
              </a:ext>
            </a:extLst>
          </p:cNvPr>
          <p:cNvSpPr txBox="1"/>
          <p:nvPr/>
        </p:nvSpPr>
        <p:spPr>
          <a:xfrm>
            <a:off x="7553741" y="4933771"/>
            <a:ext cx="875561" cy="276999"/>
          </a:xfrm>
          <a:prstGeom prst="rect">
            <a:avLst/>
          </a:prstGeom>
          <a:noFill/>
        </p:spPr>
        <p:txBody>
          <a:bodyPr wrap="none" rtlCol="0">
            <a:spAutoFit/>
          </a:bodyPr>
          <a:lstStyle/>
          <a:p>
            <a:pPr algn="ctr"/>
            <a:r>
              <a:rPr lang="ja-JP" altLang="en-US" sz="1200">
                <a:solidFill>
                  <a:srgbClr val="0070C0"/>
                </a:solidFill>
              </a:rPr>
              <a:t>銀行カード</a:t>
            </a:r>
            <a:endParaRPr kumimoji="1" lang="ja-JP" altLang="en-US" sz="1200">
              <a:solidFill>
                <a:srgbClr val="0070C0"/>
              </a:solidFill>
            </a:endParaRPr>
          </a:p>
        </p:txBody>
      </p:sp>
      <p:sp>
        <p:nvSpPr>
          <p:cNvPr id="34" name="テキスト ボックス 33">
            <a:extLst>
              <a:ext uri="{FF2B5EF4-FFF2-40B4-BE49-F238E27FC236}">
                <a16:creationId xmlns:a16="http://schemas.microsoft.com/office/drawing/2014/main" id="{102B380A-A72E-0B45-9F0D-6CD4F617FCA7}"/>
              </a:ext>
            </a:extLst>
          </p:cNvPr>
          <p:cNvSpPr txBox="1"/>
          <p:nvPr/>
        </p:nvSpPr>
        <p:spPr>
          <a:xfrm>
            <a:off x="7613186" y="5946139"/>
            <a:ext cx="800219" cy="276999"/>
          </a:xfrm>
          <a:prstGeom prst="rect">
            <a:avLst/>
          </a:prstGeom>
          <a:noFill/>
        </p:spPr>
        <p:txBody>
          <a:bodyPr wrap="none" rtlCol="0">
            <a:spAutoFit/>
          </a:bodyPr>
          <a:lstStyle/>
          <a:p>
            <a:pPr algn="ctr"/>
            <a:r>
              <a:rPr lang="ja-JP" altLang="en-US" sz="1200">
                <a:solidFill>
                  <a:srgbClr val="0070C0"/>
                </a:solidFill>
              </a:rPr>
              <a:t>静脈認証</a:t>
            </a:r>
            <a:endParaRPr kumimoji="1" lang="ja-JP" altLang="en-US" sz="1200">
              <a:solidFill>
                <a:srgbClr val="0070C0"/>
              </a:solidFill>
            </a:endParaRPr>
          </a:p>
        </p:txBody>
      </p:sp>
      <p:cxnSp>
        <p:nvCxnSpPr>
          <p:cNvPr id="35" name="カギ線コネクタ 34">
            <a:extLst>
              <a:ext uri="{FF2B5EF4-FFF2-40B4-BE49-F238E27FC236}">
                <a16:creationId xmlns:a16="http://schemas.microsoft.com/office/drawing/2014/main" id="{6E1B39CD-AB4E-1D48-A23F-E0F9270EEFAB}"/>
              </a:ext>
            </a:extLst>
          </p:cNvPr>
          <p:cNvCxnSpPr>
            <a:cxnSpLocks/>
            <a:stCxn id="21" idx="3"/>
            <a:endCxn id="27" idx="1"/>
          </p:cNvCxnSpPr>
          <p:nvPr/>
        </p:nvCxnSpPr>
        <p:spPr>
          <a:xfrm>
            <a:off x="6542567" y="2092957"/>
            <a:ext cx="1071286" cy="1796695"/>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7" name="カギ線コネクタ 36">
            <a:extLst>
              <a:ext uri="{FF2B5EF4-FFF2-40B4-BE49-F238E27FC236}">
                <a16:creationId xmlns:a16="http://schemas.microsoft.com/office/drawing/2014/main" id="{2D759F96-28F1-554F-A92C-1FB70DB3DAF6}"/>
              </a:ext>
            </a:extLst>
          </p:cNvPr>
          <p:cNvCxnSpPr>
            <a:cxnSpLocks/>
            <a:stCxn id="13" idx="3"/>
            <a:endCxn id="28" idx="1"/>
          </p:cNvCxnSpPr>
          <p:nvPr/>
        </p:nvCxnSpPr>
        <p:spPr>
          <a:xfrm>
            <a:off x="6542567" y="3520914"/>
            <a:ext cx="1100892" cy="1208067"/>
          </a:xfrm>
          <a:prstGeom prst="bentConnector3">
            <a:avLst>
              <a:gd name="adj1" fmla="val 2875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カギ線コネクタ 39">
            <a:extLst>
              <a:ext uri="{FF2B5EF4-FFF2-40B4-BE49-F238E27FC236}">
                <a16:creationId xmlns:a16="http://schemas.microsoft.com/office/drawing/2014/main" id="{8279250D-62A8-334F-AF74-DF6C3E817757}"/>
              </a:ext>
            </a:extLst>
          </p:cNvPr>
          <p:cNvCxnSpPr>
            <a:cxnSpLocks/>
            <a:stCxn id="23" idx="3"/>
            <a:endCxn id="30" idx="1"/>
          </p:cNvCxnSpPr>
          <p:nvPr/>
        </p:nvCxnSpPr>
        <p:spPr>
          <a:xfrm>
            <a:off x="6542567" y="5384722"/>
            <a:ext cx="1181382" cy="271480"/>
          </a:xfrm>
          <a:prstGeom prst="bentConnector3">
            <a:avLst>
              <a:gd name="adj1" fmla="val 50000"/>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正方形/長方形 3">
            <a:extLst>
              <a:ext uri="{FF2B5EF4-FFF2-40B4-BE49-F238E27FC236}">
                <a16:creationId xmlns:a16="http://schemas.microsoft.com/office/drawing/2014/main" id="{AFFDA307-0E03-FA44-B7A5-255A87C7E556}"/>
              </a:ext>
            </a:extLst>
          </p:cNvPr>
          <p:cNvSpPr/>
          <p:nvPr/>
        </p:nvSpPr>
        <p:spPr>
          <a:xfrm>
            <a:off x="6705819" y="891873"/>
            <a:ext cx="2340464" cy="1138773"/>
          </a:xfrm>
          <a:prstGeom prst="rect">
            <a:avLst/>
          </a:prstGeom>
        </p:spPr>
        <p:txBody>
          <a:bodyPr wrap="square">
            <a:spAutoFit/>
          </a:bodyPr>
          <a:lstStyle/>
          <a:p>
            <a:pPr algn="ctr"/>
            <a:r>
              <a:rPr lang="ja-JP" altLang="en-US" sz="2400">
                <a:latin typeface="Meiryo" panose="020B0604030504040204" pitchFamily="34" charset="-128"/>
                <a:ea typeface="Meiryo" panose="020B0604030504040204" pitchFamily="34" charset="-128"/>
              </a:rPr>
              <a:t>多要素認証</a:t>
            </a:r>
            <a:endParaRPr lang="en-US" altLang="ja-JP" sz="2400" dirty="0">
              <a:latin typeface="Meiryo" panose="020B0604030504040204" pitchFamily="34" charset="-128"/>
              <a:ea typeface="Meiryo" panose="020B0604030504040204" pitchFamily="34" charset="-128"/>
            </a:endParaRPr>
          </a:p>
          <a:p>
            <a:pPr algn="ctr"/>
            <a:r>
              <a:rPr lang="ja-JP" altLang="en-US" sz="800">
                <a:latin typeface="Meiryo" panose="020B0604030504040204" pitchFamily="34" charset="-128"/>
                <a:ea typeface="Meiryo" panose="020B0604030504040204" pitchFamily="34" charset="-128"/>
              </a:rPr>
              <a:t>MFA／Multi Factor Authnetication</a:t>
            </a:r>
            <a:endParaRPr lang="en-US" altLang="ja-JP" sz="800" dirty="0">
              <a:latin typeface="Meiryo" panose="020B0604030504040204" pitchFamily="34" charset="-128"/>
              <a:ea typeface="Meiryo" panose="020B0604030504040204" pitchFamily="34" charset="-128"/>
            </a:endParaRPr>
          </a:p>
          <a:p>
            <a:pPr algn="ctr"/>
            <a:endParaRPr lang="en-US" altLang="ja-JP" sz="8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3要素のうち2つ以上を</a:t>
            </a:r>
            <a:endParaRPr lang="en-US" altLang="ja-JP" sz="1400" dirty="0">
              <a:latin typeface="Meiryo" panose="020B0604030504040204" pitchFamily="34" charset="-128"/>
              <a:ea typeface="Meiryo" panose="020B0604030504040204" pitchFamily="34" charset="-128"/>
            </a:endParaRPr>
          </a:p>
          <a:p>
            <a:pPr algn="ctr"/>
            <a:r>
              <a:rPr lang="ja-JP" altLang="en-US" sz="1400">
                <a:latin typeface="Meiryo" panose="020B0604030504040204" pitchFamily="34" charset="-128"/>
                <a:ea typeface="Meiryo" panose="020B0604030504040204" pitchFamily="34" charset="-128"/>
              </a:rPr>
              <a:t>正しく組み合わせること</a:t>
            </a:r>
          </a:p>
        </p:txBody>
      </p:sp>
    </p:spTree>
    <p:extLst>
      <p:ext uri="{BB962C8B-B14F-4D97-AF65-F5344CB8AC3E}">
        <p14:creationId xmlns:p14="http://schemas.microsoft.com/office/powerpoint/2010/main" val="5150488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58A85D8D-2F79-4542-8950-2EB541420000}"/>
              </a:ext>
            </a:extLst>
          </p:cNvPr>
          <p:cNvSpPr/>
          <p:nvPr/>
        </p:nvSpPr>
        <p:spPr>
          <a:xfrm>
            <a:off x="5672326" y="1960780"/>
            <a:ext cx="2865530" cy="3763341"/>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5328EFFB-84AB-9144-9347-4476207F3B6C}"/>
              </a:ext>
            </a:extLst>
          </p:cNvPr>
          <p:cNvSpPr/>
          <p:nvPr/>
        </p:nvSpPr>
        <p:spPr>
          <a:xfrm>
            <a:off x="3126348" y="1960780"/>
            <a:ext cx="2133600" cy="1854313"/>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05AEC2AB-C040-944C-8F26-F7110755D6B4}"/>
              </a:ext>
            </a:extLst>
          </p:cNvPr>
          <p:cNvSpPr/>
          <p:nvPr/>
        </p:nvSpPr>
        <p:spPr>
          <a:xfrm>
            <a:off x="3126347" y="3869809"/>
            <a:ext cx="2133600" cy="185431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84EB345D-FE79-624F-B0C5-91443800C1FD}"/>
              </a:ext>
            </a:extLst>
          </p:cNvPr>
          <p:cNvSpPr/>
          <p:nvPr/>
        </p:nvSpPr>
        <p:spPr>
          <a:xfrm>
            <a:off x="559031" y="1960780"/>
            <a:ext cx="2133600" cy="1854313"/>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D5E05F45-92A1-0A45-87BC-68FAEF29D12E}"/>
              </a:ext>
            </a:extLst>
          </p:cNvPr>
          <p:cNvSpPr/>
          <p:nvPr/>
        </p:nvSpPr>
        <p:spPr>
          <a:xfrm>
            <a:off x="550920" y="3869809"/>
            <a:ext cx="2133600" cy="185431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7994218-D7B5-0840-A640-8915C4144D32}"/>
              </a:ext>
            </a:extLst>
          </p:cNvPr>
          <p:cNvSpPr>
            <a:spLocks noGrp="1"/>
          </p:cNvSpPr>
          <p:nvPr>
            <p:ph type="title"/>
          </p:nvPr>
        </p:nvSpPr>
        <p:spPr/>
        <p:txBody>
          <a:bodyPr/>
          <a:lstStyle/>
          <a:p>
            <a:r>
              <a:rPr kumimoji="1" lang="ja-JP" altLang="en-US"/>
              <a:t>認証に関わる基本的な用語</a:t>
            </a:r>
          </a:p>
        </p:txBody>
      </p:sp>
      <p:sp>
        <p:nvSpPr>
          <p:cNvPr id="3" name="スライド番号プレースホルダー 2">
            <a:extLst>
              <a:ext uri="{FF2B5EF4-FFF2-40B4-BE49-F238E27FC236}">
                <a16:creationId xmlns:a16="http://schemas.microsoft.com/office/drawing/2014/main" id="{88D959BF-D38B-E346-AE03-665B105CC52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83</a:t>
            </a:fld>
            <a:endParaRPr kumimoji="1" lang="ja-JP" altLang="en-US"/>
          </a:p>
        </p:txBody>
      </p:sp>
      <p:grpSp>
        <p:nvGrpSpPr>
          <p:cNvPr id="7" name="Group 4">
            <a:extLst>
              <a:ext uri="{FF2B5EF4-FFF2-40B4-BE49-F238E27FC236}">
                <a16:creationId xmlns:a16="http://schemas.microsoft.com/office/drawing/2014/main" id="{7A296787-D770-AF44-B65E-2ABF418F5BB3}"/>
              </a:ext>
            </a:extLst>
          </p:cNvPr>
          <p:cNvGrpSpPr>
            <a:grpSpLocks noChangeAspect="1"/>
          </p:cNvGrpSpPr>
          <p:nvPr/>
        </p:nvGrpSpPr>
        <p:grpSpPr bwMode="auto">
          <a:xfrm>
            <a:off x="1426089" y="4372362"/>
            <a:ext cx="385415" cy="731874"/>
            <a:chOff x="4282" y="2219"/>
            <a:chExt cx="554" cy="1052"/>
          </a:xfrm>
          <a:effectLst>
            <a:outerShdw blurRad="50800" dist="38100" dir="2700000" algn="tl" rotWithShape="0">
              <a:prstClr val="black">
                <a:alpha val="40000"/>
              </a:prstClr>
            </a:outerShdw>
          </a:effectLst>
        </p:grpSpPr>
        <p:sp>
          <p:nvSpPr>
            <p:cNvPr id="8" name="Rectangle 5">
              <a:extLst>
                <a:ext uri="{FF2B5EF4-FFF2-40B4-BE49-F238E27FC236}">
                  <a16:creationId xmlns:a16="http://schemas.microsoft.com/office/drawing/2014/main" id="{FD6AEE61-BCC5-AD4E-85CE-0F04E6FC1342}"/>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9" name="Rectangle 6">
              <a:extLst>
                <a:ext uri="{FF2B5EF4-FFF2-40B4-BE49-F238E27FC236}">
                  <a16:creationId xmlns:a16="http://schemas.microsoft.com/office/drawing/2014/main" id="{F3B704FD-4C24-A049-A2CD-16DD2E267C03}"/>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0" name="Rectangle 7">
              <a:extLst>
                <a:ext uri="{FF2B5EF4-FFF2-40B4-BE49-F238E27FC236}">
                  <a16:creationId xmlns:a16="http://schemas.microsoft.com/office/drawing/2014/main" id="{CD67437E-836A-2E45-9AA3-A0705E250B7D}"/>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1" name="Rectangle 8">
              <a:extLst>
                <a:ext uri="{FF2B5EF4-FFF2-40B4-BE49-F238E27FC236}">
                  <a16:creationId xmlns:a16="http://schemas.microsoft.com/office/drawing/2014/main" id="{7AC05034-69B9-CB4D-AA4C-BA71ED678B64}"/>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9">
              <a:extLst>
                <a:ext uri="{FF2B5EF4-FFF2-40B4-BE49-F238E27FC236}">
                  <a16:creationId xmlns:a16="http://schemas.microsoft.com/office/drawing/2014/main" id="{678F3C24-467A-1B4A-9E77-D5DCE72A4B6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3" name="Rectangle 10">
              <a:extLst>
                <a:ext uri="{FF2B5EF4-FFF2-40B4-BE49-F238E27FC236}">
                  <a16:creationId xmlns:a16="http://schemas.microsoft.com/office/drawing/2014/main" id="{162D5474-66C3-6548-9D0E-306775A2B81D}"/>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4" name="Rectangle 11">
              <a:extLst>
                <a:ext uri="{FF2B5EF4-FFF2-40B4-BE49-F238E27FC236}">
                  <a16:creationId xmlns:a16="http://schemas.microsoft.com/office/drawing/2014/main" id="{3BD5FDCA-2854-6B42-9A39-7C9A4CE68D34}"/>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15" name="図形グループ 34">
            <a:extLst>
              <a:ext uri="{FF2B5EF4-FFF2-40B4-BE49-F238E27FC236}">
                <a16:creationId xmlns:a16="http://schemas.microsoft.com/office/drawing/2014/main" id="{D7A8ABB7-553E-C04F-9DD3-565C19500F45}"/>
              </a:ext>
            </a:extLst>
          </p:cNvPr>
          <p:cNvGrpSpPr/>
          <p:nvPr/>
        </p:nvGrpSpPr>
        <p:grpSpPr>
          <a:xfrm>
            <a:off x="1427369" y="2432777"/>
            <a:ext cx="384135" cy="810915"/>
            <a:chOff x="1946324" y="4125162"/>
            <a:chExt cx="969964" cy="2007872"/>
          </a:xfrm>
          <a:effectLst>
            <a:outerShdw blurRad="50800" dist="38100" dir="2700000" algn="tl" rotWithShape="0">
              <a:prstClr val="black">
                <a:alpha val="40000"/>
              </a:prstClr>
            </a:outerShdw>
          </a:effectLst>
        </p:grpSpPr>
        <p:sp>
          <p:nvSpPr>
            <p:cNvPr id="16" name="円/楕円 15">
              <a:extLst>
                <a:ext uri="{FF2B5EF4-FFF2-40B4-BE49-F238E27FC236}">
                  <a16:creationId xmlns:a16="http://schemas.microsoft.com/office/drawing/2014/main" id="{962D4B4D-1075-E14A-A108-56ADAB1471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7D77F19C-19DB-9845-9E1C-9B7CA7C9D5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061FF954-8574-564B-AB19-1B03874C3468}"/>
              </a:ext>
            </a:extLst>
          </p:cNvPr>
          <p:cNvSpPr txBox="1"/>
          <p:nvPr/>
        </p:nvSpPr>
        <p:spPr>
          <a:xfrm>
            <a:off x="3547680" y="2050719"/>
            <a:ext cx="1261884" cy="1754326"/>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姓名</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性別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生年月日</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住所</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勤務先</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役職</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電話番号</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メールアドレス</a:t>
            </a:r>
            <a:endParaRPr lang="en-US" altLang="ja-JP" sz="1200" dirty="0">
              <a:latin typeface="Meiryo" panose="020B0604030504040204" pitchFamily="34" charset="-128"/>
              <a:ea typeface="Meiryo" panose="020B0604030504040204" pitchFamily="34" charset="-128"/>
            </a:endParaRPr>
          </a:p>
          <a:p>
            <a:r>
              <a:rPr kumimoji="1" lang="ja-JP" altLang="en-US" sz="1200">
                <a:latin typeface="Meiryo" panose="020B0604030504040204" pitchFamily="34" charset="-128"/>
                <a:ea typeface="Meiryo" panose="020B0604030504040204" pitchFamily="34" charset="-128"/>
              </a:rPr>
              <a:t>位置情報　など</a:t>
            </a:r>
            <a:endParaRPr kumimoji="1" lang="en-US" altLang="ja-JP" sz="1200" dirty="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11A6031E-F19F-9245-A7ED-EF6DEF679E8E}"/>
              </a:ext>
            </a:extLst>
          </p:cNvPr>
          <p:cNvSpPr txBox="1"/>
          <p:nvPr/>
        </p:nvSpPr>
        <p:spPr>
          <a:xfrm>
            <a:off x="3547680" y="3950783"/>
            <a:ext cx="1261884" cy="1754326"/>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rPr>
              <a:t>メーカー</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機種名</a:t>
            </a:r>
            <a:endParaRPr kumimoji="1"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型番</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所有者</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OS</a:t>
            </a:r>
            <a:r>
              <a:rPr lang="ja-JP" altLang="en-US" sz="1200">
                <a:latin typeface="Meiryo" panose="020B0604030504040204" pitchFamily="34" charset="-128"/>
                <a:ea typeface="Meiryo" panose="020B0604030504040204" pitchFamily="34" charset="-128"/>
              </a:rPr>
              <a:t>の種別</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FQDN</a:t>
            </a:r>
            <a:r>
              <a:rPr lang="ja-JP" altLang="en-US" sz="1200">
                <a:latin typeface="Meiryo" panose="020B0604030504040204" pitchFamily="34" charset="-128"/>
                <a:ea typeface="Meiryo" panose="020B0604030504040204" pitchFamily="34" charset="-128"/>
              </a:rPr>
              <a:t>名</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IP</a:t>
            </a:r>
            <a:r>
              <a:rPr lang="ja-JP" altLang="en-US" sz="1200">
                <a:latin typeface="Meiryo" panose="020B0604030504040204" pitchFamily="34" charset="-128"/>
                <a:ea typeface="Meiryo" panose="020B0604030504040204" pitchFamily="34" charset="-128"/>
              </a:rPr>
              <a:t>アドレス</a:t>
            </a:r>
            <a:endParaRPr lang="en-US" altLang="ja-JP" sz="1200" dirty="0">
              <a:latin typeface="Meiryo" panose="020B0604030504040204" pitchFamily="34" charset="-128"/>
              <a:ea typeface="Meiryo" panose="020B0604030504040204" pitchFamily="34" charset="-128"/>
            </a:endParaRPr>
          </a:p>
          <a:p>
            <a:r>
              <a:rPr lang="en-US" altLang="ja-JP" sz="1200" dirty="0">
                <a:latin typeface="Meiryo" panose="020B0604030504040204" pitchFamily="34" charset="-128"/>
                <a:ea typeface="Meiryo" panose="020B0604030504040204" pitchFamily="34" charset="-128"/>
              </a:rPr>
              <a:t>MAC</a:t>
            </a:r>
            <a:r>
              <a:rPr lang="ja-JP" altLang="en-US" sz="1200">
                <a:latin typeface="Meiryo" panose="020B0604030504040204" pitchFamily="34" charset="-128"/>
                <a:ea typeface="Meiryo" panose="020B0604030504040204" pitchFamily="34" charset="-128"/>
              </a:rPr>
              <a:t>アドレス</a:t>
            </a:r>
            <a:endParaRPr lang="en-US" altLang="ja-JP" sz="1200" dirty="0">
              <a:latin typeface="Meiryo" panose="020B0604030504040204" pitchFamily="34" charset="-128"/>
              <a:ea typeface="Meiryo" panose="020B0604030504040204" pitchFamily="34" charset="-128"/>
            </a:endParaRPr>
          </a:p>
          <a:p>
            <a:r>
              <a:rPr lang="ja-JP" altLang="en-US" sz="1200">
                <a:latin typeface="Meiryo" panose="020B0604030504040204" pitchFamily="34" charset="-128"/>
                <a:ea typeface="Meiryo" panose="020B0604030504040204" pitchFamily="34" charset="-128"/>
              </a:rPr>
              <a:t>設置場所　など</a:t>
            </a:r>
            <a:endParaRPr kumimoji="1" lang="en-US" altLang="ja-JP" sz="1200" dirty="0">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3999F3D2-BD27-1643-A5FE-5C780442A5C5}"/>
              </a:ext>
            </a:extLst>
          </p:cNvPr>
          <p:cNvSpPr/>
          <p:nvPr/>
        </p:nvSpPr>
        <p:spPr>
          <a:xfrm>
            <a:off x="552638" y="1198389"/>
            <a:ext cx="2133600"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主体／実体のこと。人、組織、デバイス、サービスなど、属性を管理する単位</a:t>
            </a:r>
            <a:endParaRPr lang="ja-JP" altLang="en-US" sz="1200">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6F4F968-A159-B249-A068-4E2D95170987}"/>
              </a:ext>
            </a:extLst>
          </p:cNvPr>
          <p:cNvSpPr/>
          <p:nvPr/>
        </p:nvSpPr>
        <p:spPr>
          <a:xfrm>
            <a:off x="552638" y="839299"/>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エンティティ</a:t>
            </a:r>
            <a:endParaRPr lang="ja-JP" altLang="en-US" b="1">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7E94F0D5-D4E0-FE42-A507-EB5CF698DDA5}"/>
              </a:ext>
            </a:extLst>
          </p:cNvPr>
          <p:cNvSpPr/>
          <p:nvPr/>
        </p:nvSpPr>
        <p:spPr>
          <a:xfrm>
            <a:off x="3112481" y="1198388"/>
            <a:ext cx="2133600"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エンティティに関する属性情報の集合。「アイデンティティ情報」とも言う</a:t>
            </a:r>
            <a:endParaRPr lang="ja-JP" altLang="en-US" sz="1200">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D384429E-0653-4844-BA88-91D6718B4589}"/>
              </a:ext>
            </a:extLst>
          </p:cNvPr>
          <p:cNvSpPr/>
          <p:nvPr/>
        </p:nvSpPr>
        <p:spPr>
          <a:xfrm>
            <a:off x="3112481" y="839298"/>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アイデンティティ</a:t>
            </a:r>
            <a:endParaRPr lang="ja-JP" altLang="en-US" b="1">
              <a:latin typeface="Meiryo" panose="020B0604030504040204" pitchFamily="34" charset="-128"/>
              <a:ea typeface="Meiryo" panose="020B0604030504040204" pitchFamily="34" charset="-128"/>
            </a:endParaRPr>
          </a:p>
        </p:txBody>
      </p:sp>
      <p:sp>
        <p:nvSpPr>
          <p:cNvPr id="26" name="正方形/長方形 25">
            <a:extLst>
              <a:ext uri="{FF2B5EF4-FFF2-40B4-BE49-F238E27FC236}">
                <a16:creationId xmlns:a16="http://schemas.microsoft.com/office/drawing/2014/main" id="{EF351802-7263-C240-81E2-805CC6F82AE9}"/>
              </a:ext>
            </a:extLst>
          </p:cNvPr>
          <p:cNvSpPr/>
          <p:nvPr/>
        </p:nvSpPr>
        <p:spPr>
          <a:xfrm>
            <a:off x="5672325" y="1198388"/>
            <a:ext cx="2865531" cy="646331"/>
          </a:xfrm>
          <a:prstGeom prst="rect">
            <a:avLst/>
          </a:prstGeom>
        </p:spPr>
        <p:txBody>
          <a:bodyPr wrap="square">
            <a:spAutoFit/>
          </a:bodyPr>
          <a:lstStyle/>
          <a:p>
            <a:r>
              <a:rPr lang="ja-JP" altLang="en-US" sz="1200">
                <a:solidFill>
                  <a:srgbClr val="202122"/>
                </a:solidFill>
                <a:latin typeface="Meiryo" panose="020B0604030504040204" pitchFamily="34" charset="-128"/>
                <a:ea typeface="Meiryo" panose="020B0604030504040204" pitchFamily="34" charset="-128"/>
              </a:rPr>
              <a:t>エンティティが確かにアイデンティティ情報と結びついたエンティティであることを証明するための情報</a:t>
            </a:r>
            <a:endParaRPr lang="ja-JP" altLang="en-US" sz="1200">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A5F227C8-E189-AE47-A18C-0B85C84831D9}"/>
              </a:ext>
            </a:extLst>
          </p:cNvPr>
          <p:cNvSpPr/>
          <p:nvPr/>
        </p:nvSpPr>
        <p:spPr>
          <a:xfrm>
            <a:off x="6038289" y="835917"/>
            <a:ext cx="2133600" cy="369332"/>
          </a:xfrm>
          <a:prstGeom prst="rect">
            <a:avLst/>
          </a:prstGeom>
        </p:spPr>
        <p:txBody>
          <a:bodyPr wrap="square">
            <a:spAutoFit/>
          </a:bodyPr>
          <a:lstStyle/>
          <a:p>
            <a:pPr algn="ctr"/>
            <a:r>
              <a:rPr lang="ja-JP" altLang="en-US" b="1">
                <a:solidFill>
                  <a:srgbClr val="202122"/>
                </a:solidFill>
                <a:latin typeface="Meiryo" panose="020B0604030504040204" pitchFamily="34" charset="-128"/>
                <a:ea typeface="Meiryo" panose="020B0604030504040204" pitchFamily="34" charset="-128"/>
              </a:rPr>
              <a:t>クレデンシャル</a:t>
            </a:r>
            <a:endParaRPr lang="ja-JP" altLang="en-US" b="1">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151E7727-A4BF-0D4C-ABCB-3A18F09BA393}"/>
              </a:ext>
            </a:extLst>
          </p:cNvPr>
          <p:cNvSpPr/>
          <p:nvPr/>
        </p:nvSpPr>
        <p:spPr>
          <a:xfrm>
            <a:off x="551996" y="3336551"/>
            <a:ext cx="2133600" cy="307777"/>
          </a:xfrm>
          <a:prstGeom prst="rect">
            <a:avLst/>
          </a:prstGeom>
        </p:spPr>
        <p:txBody>
          <a:bodyPr wrap="square">
            <a:spAutoFit/>
          </a:bodyPr>
          <a:lstStyle/>
          <a:p>
            <a:pPr algn="ctr"/>
            <a:r>
              <a:rPr lang="ja-JP" altLang="en-US" sz="1400" b="1">
                <a:latin typeface="Meiryo" panose="020B0604030504040204" pitchFamily="34" charset="-128"/>
                <a:ea typeface="Meiryo" panose="020B0604030504040204" pitchFamily="34" charset="-128"/>
              </a:rPr>
              <a:t>人</a:t>
            </a:r>
          </a:p>
        </p:txBody>
      </p:sp>
      <p:sp>
        <p:nvSpPr>
          <p:cNvPr id="29" name="正方形/長方形 28">
            <a:extLst>
              <a:ext uri="{FF2B5EF4-FFF2-40B4-BE49-F238E27FC236}">
                <a16:creationId xmlns:a16="http://schemas.microsoft.com/office/drawing/2014/main" id="{40C85714-2E62-C94D-B87B-4CB86B41E99B}"/>
              </a:ext>
            </a:extLst>
          </p:cNvPr>
          <p:cNvSpPr/>
          <p:nvPr/>
        </p:nvSpPr>
        <p:spPr>
          <a:xfrm>
            <a:off x="550920" y="5210248"/>
            <a:ext cx="2133600" cy="307777"/>
          </a:xfrm>
          <a:prstGeom prst="rect">
            <a:avLst/>
          </a:prstGeom>
        </p:spPr>
        <p:txBody>
          <a:bodyPr wrap="square">
            <a:spAutoFit/>
          </a:bodyPr>
          <a:lstStyle/>
          <a:p>
            <a:pPr algn="ctr"/>
            <a:r>
              <a:rPr lang="ja-JP" altLang="en-US" sz="1400" b="1">
                <a:latin typeface="Meiryo" panose="020B0604030504040204" pitchFamily="34" charset="-128"/>
                <a:ea typeface="Meiryo" panose="020B0604030504040204" pitchFamily="34" charset="-128"/>
              </a:rPr>
              <a:t>コンピュータ</a:t>
            </a:r>
          </a:p>
        </p:txBody>
      </p:sp>
      <p:sp>
        <p:nvSpPr>
          <p:cNvPr id="30" name="テキスト ボックス 29">
            <a:extLst>
              <a:ext uri="{FF2B5EF4-FFF2-40B4-BE49-F238E27FC236}">
                <a16:creationId xmlns:a16="http://schemas.microsoft.com/office/drawing/2014/main" id="{7EEEEAEB-03E4-5645-8B49-9C0FEB4F450F}"/>
              </a:ext>
            </a:extLst>
          </p:cNvPr>
          <p:cNvSpPr txBox="1"/>
          <p:nvPr/>
        </p:nvSpPr>
        <p:spPr>
          <a:xfrm>
            <a:off x="5691254" y="2352305"/>
            <a:ext cx="2865531" cy="2985433"/>
          </a:xfrm>
          <a:prstGeom prst="rect">
            <a:avLst/>
          </a:prstGeom>
          <a:noFill/>
        </p:spPr>
        <p:txBody>
          <a:bodyPr wrap="square" rtlCol="0">
            <a:spAutoFit/>
          </a:bodyPr>
          <a:lstStyle/>
          <a:p>
            <a:pPr>
              <a:spcAft>
                <a:spcPts val="600"/>
              </a:spcAft>
            </a:pPr>
            <a:r>
              <a:rPr kumimoji="1" lang="ja-JP" altLang="en-US" sz="1200" b="1">
                <a:latin typeface="Meiryo" panose="020B0604030504040204" pitchFamily="34" charset="-128"/>
                <a:ea typeface="Meiryo" panose="020B0604030504040204" pitchFamily="34" charset="-128"/>
              </a:rPr>
              <a:t>エンティティ、あるいはアイデンティティ管理システムしか知らない情報</a:t>
            </a:r>
            <a:r>
              <a:rPr kumimoji="1" lang="ja-JP" altLang="en-US" sz="1200">
                <a:latin typeface="Meiryo" panose="020B0604030504040204" pitchFamily="34" charset="-128"/>
                <a:ea typeface="Meiryo" panose="020B0604030504040204" pitchFamily="34" charset="-128"/>
              </a:rPr>
              <a:t>：パスワード、</a:t>
            </a:r>
            <a:r>
              <a:rPr kumimoji="1" lang="en-US" altLang="ja-JP" sz="1200" dirty="0">
                <a:latin typeface="Meiryo" panose="020B0604030504040204" pitchFamily="34" charset="-128"/>
                <a:ea typeface="Meiryo" panose="020B0604030504040204" pitchFamily="34" charset="-128"/>
              </a:rPr>
              <a:t>PIN</a:t>
            </a:r>
            <a:r>
              <a:rPr kumimoji="1" lang="ja-JP" altLang="en-US" sz="1200">
                <a:latin typeface="Meiryo" panose="020B0604030504040204" pitchFamily="34" charset="-128"/>
                <a:ea typeface="Meiryo" panose="020B0604030504040204" pitchFamily="34" charset="-128"/>
              </a:rPr>
              <a:t>など</a:t>
            </a:r>
            <a:endParaRPr kumimoji="1"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エンティティしか知らない、あるいは持っていないことを他のシステムが確認できる情報</a:t>
            </a:r>
            <a:r>
              <a:rPr lang="ja-JP" altLang="en-US" sz="1200">
                <a:latin typeface="Meiryo" panose="020B0604030504040204" pitchFamily="34" charset="-128"/>
                <a:ea typeface="Meiryo" panose="020B0604030504040204" pitchFamily="34" charset="-128"/>
              </a:rPr>
              <a:t>：署名鍵と検証鍵のペアなど</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当該エンティティとそれ以外のエンティティが知っている情報</a:t>
            </a:r>
            <a:r>
              <a:rPr lang="ja-JP" altLang="en-US" sz="1200">
                <a:latin typeface="Meiryo" panose="020B0604030504040204" pitchFamily="34" charset="-128"/>
                <a:ea typeface="Meiryo" panose="020B0604030504040204" pitchFamily="34" charset="-128"/>
              </a:rPr>
              <a:t>：ユーザー名、母親の旧姓など</a:t>
            </a:r>
            <a:endParaRPr lang="en-US" altLang="ja-JP" sz="1200"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アイデンティティ情報を含むデジタル・データ</a:t>
            </a:r>
            <a:r>
              <a:rPr lang="ja-JP" altLang="en-US" sz="1200">
                <a:latin typeface="Meiryo" panose="020B0604030504040204" pitchFamily="34" charset="-128"/>
                <a:ea typeface="Meiryo" panose="020B0604030504040204" pitchFamily="34" charset="-128"/>
              </a:rPr>
              <a:t>：</a:t>
            </a:r>
            <a:r>
              <a:rPr lang="en-US" altLang="ja-JP" sz="1200" dirty="0">
                <a:latin typeface="Meiryo" panose="020B0604030504040204" pitchFamily="34" charset="-128"/>
                <a:ea typeface="Meiryo" panose="020B0604030504040204" pitchFamily="34" charset="-128"/>
              </a:rPr>
              <a:t>X509</a:t>
            </a:r>
            <a:r>
              <a:rPr lang="ja-JP" altLang="en-US" sz="1200">
                <a:latin typeface="Meiryo" panose="020B0604030504040204" pitchFamily="34" charset="-128"/>
                <a:ea typeface="Meiryo" panose="020B0604030504040204" pitchFamily="34" charset="-128"/>
              </a:rPr>
              <a:t>形式の証明書、</a:t>
            </a:r>
            <a:r>
              <a:rPr lang="en-US"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トークンなど</a:t>
            </a:r>
            <a:endParaRPr lang="en-US" altLang="ja-JP" sz="1200" b="1" dirty="0">
              <a:latin typeface="Meiryo" panose="020B0604030504040204" pitchFamily="34" charset="-128"/>
              <a:ea typeface="Meiryo" panose="020B0604030504040204" pitchFamily="34" charset="-128"/>
            </a:endParaRPr>
          </a:p>
          <a:p>
            <a:pPr>
              <a:spcAft>
                <a:spcPts val="600"/>
              </a:spcAft>
            </a:pPr>
            <a:r>
              <a:rPr lang="ja-JP" altLang="en-US" sz="1200" b="1">
                <a:latin typeface="Meiryo" panose="020B0604030504040204" pitchFamily="34" charset="-128"/>
                <a:ea typeface="Meiryo" panose="020B0604030504040204" pitchFamily="34" charset="-128"/>
              </a:rPr>
              <a:t>上記の任意の組合せ</a:t>
            </a:r>
            <a:endParaRPr kumimoji="1" lang="en-US" altLang="ja-JP" sz="1200" b="1" dirty="0">
              <a:latin typeface="Meiryo" panose="020B0604030504040204" pitchFamily="34" charset="-128"/>
              <a:ea typeface="Meiryo" panose="020B0604030504040204" pitchFamily="34" charset="-128"/>
            </a:endParaRPr>
          </a:p>
        </p:txBody>
      </p:sp>
      <p:sp>
        <p:nvSpPr>
          <p:cNvPr id="37" name="正方形/長方形 36">
            <a:extLst>
              <a:ext uri="{FF2B5EF4-FFF2-40B4-BE49-F238E27FC236}">
                <a16:creationId xmlns:a16="http://schemas.microsoft.com/office/drawing/2014/main" id="{1498B010-B511-BA48-8FDA-60A892C7DA76}"/>
              </a:ext>
            </a:extLst>
          </p:cNvPr>
          <p:cNvSpPr/>
          <p:nvPr/>
        </p:nvSpPr>
        <p:spPr>
          <a:xfrm>
            <a:off x="5672324" y="5887553"/>
            <a:ext cx="2865529" cy="677108"/>
          </a:xfrm>
          <a:prstGeom prst="rect">
            <a:avLst/>
          </a:prstGeom>
        </p:spPr>
        <p:txBody>
          <a:bodyPr wrap="square">
            <a:spAutoFit/>
          </a:bodyPr>
          <a:lstStyle/>
          <a:p>
            <a:r>
              <a:rPr lang="en" altLang="ja-JP" sz="1400" b="1" dirty="0">
                <a:solidFill>
                  <a:srgbClr val="202122"/>
                </a:solidFill>
                <a:latin typeface="Meiryo" panose="020B0604030504040204" pitchFamily="34" charset="-128"/>
                <a:ea typeface="Meiryo" panose="020B0604030504040204" pitchFamily="34" charset="-128"/>
              </a:rPr>
              <a:t>PII</a:t>
            </a:r>
            <a:r>
              <a:rPr lang="ja-JP" altLang="en-US" sz="800" b="1" dirty="0">
                <a:solidFill>
                  <a:srgbClr val="202122"/>
                </a:solidFill>
                <a:latin typeface="Meiryo" panose="020B0604030504040204" pitchFamily="34" charset="-128"/>
                <a:ea typeface="Meiryo" panose="020B0604030504040204" pitchFamily="34" charset="-128"/>
              </a:rPr>
              <a:t>　</a:t>
            </a:r>
            <a:r>
              <a:rPr lang="en" altLang="ja-JP" sz="900" b="1" dirty="0">
                <a:solidFill>
                  <a:srgbClr val="202122"/>
                </a:solidFill>
                <a:latin typeface="Meiryo" panose="020B0604030504040204" pitchFamily="34" charset="-128"/>
                <a:ea typeface="Meiryo" panose="020B0604030504040204" pitchFamily="34" charset="-128"/>
              </a:rPr>
              <a:t>Personally Identifiable Information</a:t>
            </a:r>
            <a:endParaRPr lang="ja-JP" altLang="en-US" sz="900">
              <a:latin typeface="Meiryo" panose="020B0604030504040204" pitchFamily="34" charset="-128"/>
              <a:ea typeface="Meiryo" panose="020B0604030504040204" pitchFamily="34" charset="-128"/>
            </a:endParaRPr>
          </a:p>
          <a:p>
            <a:r>
              <a:rPr lang="ja-JP" altLang="en-US" sz="1200">
                <a:solidFill>
                  <a:srgbClr val="202122"/>
                </a:solidFill>
                <a:latin typeface="Meiryo" panose="020B0604030504040204" pitchFamily="34" charset="-128"/>
                <a:ea typeface="Meiryo" panose="020B0604030504040204" pitchFamily="34" charset="-128"/>
              </a:rPr>
              <a:t>エンティティが人である場合、個人識別可能な属性情報の組み合わせ</a:t>
            </a:r>
            <a:endParaRPr lang="en-US" altLang="ja-JP" sz="1200" dirty="0">
              <a:solidFill>
                <a:srgbClr val="202122"/>
              </a:solidFill>
              <a:latin typeface="Meiryo" panose="020B0604030504040204" pitchFamily="34" charset="-128"/>
              <a:ea typeface="Meiryo" panose="020B0604030504040204" pitchFamily="34" charset="-128"/>
            </a:endParaRPr>
          </a:p>
        </p:txBody>
      </p:sp>
      <p:sp>
        <p:nvSpPr>
          <p:cNvPr id="38" name="正方形/長方形 37">
            <a:extLst>
              <a:ext uri="{FF2B5EF4-FFF2-40B4-BE49-F238E27FC236}">
                <a16:creationId xmlns:a16="http://schemas.microsoft.com/office/drawing/2014/main" id="{33F8B7BC-7372-784D-ABA1-18BF4AC67A6C}"/>
              </a:ext>
            </a:extLst>
          </p:cNvPr>
          <p:cNvSpPr/>
          <p:nvPr/>
        </p:nvSpPr>
        <p:spPr>
          <a:xfrm>
            <a:off x="3063054" y="5884199"/>
            <a:ext cx="2392506" cy="677108"/>
          </a:xfrm>
          <a:prstGeom prst="rect">
            <a:avLst/>
          </a:prstGeom>
        </p:spPr>
        <p:txBody>
          <a:bodyPr wrap="square">
            <a:spAutoFit/>
          </a:bodyPr>
          <a:lstStyle/>
          <a:p>
            <a:r>
              <a:rPr lang="ja-JP" altLang="en-US" sz="1400" b="1">
                <a:solidFill>
                  <a:srgbClr val="202122"/>
                </a:solidFill>
                <a:latin typeface="Meiryo" panose="020B0604030504040204" pitchFamily="34" charset="-128"/>
                <a:ea typeface="Meiryo" panose="020B0604030504040204" pitchFamily="34" charset="-128"/>
              </a:rPr>
              <a:t>デジタルアイデンティティ</a:t>
            </a:r>
            <a:endParaRPr lang="en-US" altLang="ja-JP" sz="1400" b="1" dirty="0">
              <a:solidFill>
                <a:srgbClr val="202122"/>
              </a:solidFill>
              <a:latin typeface="Meiryo" panose="020B0604030504040204" pitchFamily="34" charset="-128"/>
              <a:ea typeface="Meiryo" panose="020B0604030504040204" pitchFamily="34" charset="-128"/>
            </a:endParaRPr>
          </a:p>
          <a:p>
            <a:r>
              <a:rPr lang="ja-JP" altLang="en-US" sz="1200">
                <a:solidFill>
                  <a:srgbClr val="202122"/>
                </a:solidFill>
                <a:latin typeface="Meiryo" panose="020B0604030504040204" pitchFamily="34" charset="-128"/>
                <a:ea typeface="Meiryo" panose="020B0604030504040204" pitchFamily="34" charset="-128"/>
              </a:rPr>
              <a:t>アイデンティティを電子的に表現したもの</a:t>
            </a:r>
            <a:endParaRPr lang="ja-JP" altLang="en-US" sz="1200">
              <a:latin typeface="Meiryo" panose="020B0604030504040204" pitchFamily="34" charset="-128"/>
              <a:ea typeface="Meiryo" panose="020B0604030504040204" pitchFamily="34" charset="-128"/>
            </a:endParaRPr>
          </a:p>
        </p:txBody>
      </p:sp>
      <p:sp>
        <p:nvSpPr>
          <p:cNvPr id="40" name="正方形/長方形 39">
            <a:extLst>
              <a:ext uri="{FF2B5EF4-FFF2-40B4-BE49-F238E27FC236}">
                <a16:creationId xmlns:a16="http://schemas.microsoft.com/office/drawing/2014/main" id="{AB5D5D70-9388-BD40-B517-E51250B4E1C0}"/>
              </a:ext>
            </a:extLst>
          </p:cNvPr>
          <p:cNvSpPr/>
          <p:nvPr/>
        </p:nvSpPr>
        <p:spPr>
          <a:xfrm>
            <a:off x="550921" y="5815765"/>
            <a:ext cx="2133600" cy="669634"/>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a:solidFill>
                  <a:schemeClr val="tx1"/>
                </a:solidFill>
                <a:latin typeface="ＭＳ Ｐゴシック"/>
                <a:ea typeface="ＭＳ Ｐゴシック"/>
                <a:cs typeface="ＭＳ Ｐゴシック"/>
              </a:rPr>
              <a:t>・・・</a:t>
            </a:r>
            <a:endParaRPr kumimoji="1" lang="ja-JP" altLang="en-US" sz="3200" dirty="0">
              <a:solidFill>
                <a:schemeClr val="tx1"/>
              </a:solidFill>
              <a:latin typeface="ＭＳ Ｐゴシック"/>
              <a:ea typeface="ＭＳ Ｐゴシック"/>
              <a:cs typeface="ＭＳ Ｐゴシック"/>
            </a:endParaRPr>
          </a:p>
        </p:txBody>
      </p:sp>
    </p:spTree>
    <p:extLst>
      <p:ext uri="{BB962C8B-B14F-4D97-AF65-F5344CB8AC3E}">
        <p14:creationId xmlns:p14="http://schemas.microsoft.com/office/powerpoint/2010/main" val="40774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円柱 3">
            <a:extLst>
              <a:ext uri="{FF2B5EF4-FFF2-40B4-BE49-F238E27FC236}">
                <a16:creationId xmlns:a16="http://schemas.microsoft.com/office/drawing/2014/main" id="{9FA8F970-AEEB-E842-AA72-8DD195C3410F}"/>
              </a:ext>
            </a:extLst>
          </p:cNvPr>
          <p:cNvSpPr/>
          <p:nvPr/>
        </p:nvSpPr>
        <p:spPr>
          <a:xfrm>
            <a:off x="3460801" y="3302992"/>
            <a:ext cx="2709842" cy="1987641"/>
          </a:xfrm>
          <a:prstGeom prst="can">
            <a:avLst/>
          </a:prstGeom>
          <a:solidFill>
            <a:schemeClr val="tx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37994218-D7B5-0840-A640-8915C4144D32}"/>
              </a:ext>
            </a:extLst>
          </p:cNvPr>
          <p:cNvSpPr>
            <a:spLocks noGrp="1"/>
          </p:cNvSpPr>
          <p:nvPr>
            <p:ph type="title"/>
          </p:nvPr>
        </p:nvSpPr>
        <p:spPr/>
        <p:txBody>
          <a:bodyPr/>
          <a:lstStyle/>
          <a:p>
            <a:r>
              <a:rPr kumimoji="1" lang="ja-JP" altLang="en-US"/>
              <a:t>認証プロセス</a:t>
            </a:r>
          </a:p>
        </p:txBody>
      </p:sp>
      <p:sp>
        <p:nvSpPr>
          <p:cNvPr id="3" name="スライド番号プレースホルダー 2">
            <a:extLst>
              <a:ext uri="{FF2B5EF4-FFF2-40B4-BE49-F238E27FC236}">
                <a16:creationId xmlns:a16="http://schemas.microsoft.com/office/drawing/2014/main" id="{88D959BF-D38B-E346-AE03-665B105CC522}"/>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84</a:t>
            </a:fld>
            <a:endParaRPr kumimoji="1" lang="ja-JP" altLang="en-US"/>
          </a:p>
        </p:txBody>
      </p:sp>
      <p:grpSp>
        <p:nvGrpSpPr>
          <p:cNvPr id="15" name="図形グループ 34">
            <a:extLst>
              <a:ext uri="{FF2B5EF4-FFF2-40B4-BE49-F238E27FC236}">
                <a16:creationId xmlns:a16="http://schemas.microsoft.com/office/drawing/2014/main" id="{D7A8ABB7-553E-C04F-9DD3-565C19500F45}"/>
              </a:ext>
            </a:extLst>
          </p:cNvPr>
          <p:cNvGrpSpPr/>
          <p:nvPr/>
        </p:nvGrpSpPr>
        <p:grpSpPr>
          <a:xfrm>
            <a:off x="1041243" y="1495296"/>
            <a:ext cx="384135" cy="810915"/>
            <a:chOff x="1946324" y="4125162"/>
            <a:chExt cx="969964" cy="2007872"/>
          </a:xfrm>
          <a:effectLst>
            <a:outerShdw blurRad="50800" dist="38100" dir="2700000" algn="tl" rotWithShape="0">
              <a:prstClr val="black">
                <a:alpha val="40000"/>
              </a:prstClr>
            </a:outerShdw>
          </a:effectLst>
        </p:grpSpPr>
        <p:sp>
          <p:nvSpPr>
            <p:cNvPr id="16" name="円/楕円 15">
              <a:extLst>
                <a:ext uri="{FF2B5EF4-FFF2-40B4-BE49-F238E27FC236}">
                  <a16:creationId xmlns:a16="http://schemas.microsoft.com/office/drawing/2014/main" id="{962D4B4D-1075-E14A-A108-56ADAB1471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7D77F19C-19DB-9845-9E1C-9B7CA7C9D5B3}"/>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 name="テキスト ボックス 17">
            <a:extLst>
              <a:ext uri="{FF2B5EF4-FFF2-40B4-BE49-F238E27FC236}">
                <a16:creationId xmlns:a16="http://schemas.microsoft.com/office/drawing/2014/main" id="{061FF954-8574-564B-AB19-1B03874C3468}"/>
              </a:ext>
            </a:extLst>
          </p:cNvPr>
          <p:cNvSpPr txBox="1"/>
          <p:nvPr/>
        </p:nvSpPr>
        <p:spPr>
          <a:xfrm>
            <a:off x="3945305" y="3901798"/>
            <a:ext cx="1172116" cy="1277273"/>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姓名</a:t>
            </a:r>
            <a:endParaRPr kumimoji="1"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性別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生年月日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住所</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勤務先</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役職</a:t>
            </a:r>
            <a:endParaRPr lang="en-US" altLang="ja-JP" sz="1100" dirty="0">
              <a:solidFill>
                <a:schemeClr val="bg1"/>
              </a:solidFill>
              <a:latin typeface="Meiryo" panose="020B0604030504040204" pitchFamily="34" charset="-128"/>
              <a:ea typeface="Meiryo" panose="020B0604030504040204" pitchFamily="34" charset="-128"/>
            </a:endParaRPr>
          </a:p>
          <a:p>
            <a:r>
              <a:rPr kumimoji="1" lang="ja-JP" altLang="en-US" sz="1100">
                <a:solidFill>
                  <a:schemeClr val="bg1"/>
                </a:solidFill>
                <a:latin typeface="Meiryo" panose="020B0604030504040204" pitchFamily="34" charset="-128"/>
                <a:ea typeface="Meiryo" panose="020B0604030504040204" pitchFamily="34" charset="-128"/>
              </a:rPr>
              <a:t>電話番号　など</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6F4F968-A159-B249-A068-4E2D95170987}"/>
              </a:ext>
            </a:extLst>
          </p:cNvPr>
          <p:cNvSpPr/>
          <p:nvPr/>
        </p:nvSpPr>
        <p:spPr>
          <a:xfrm>
            <a:off x="166510" y="1158020"/>
            <a:ext cx="2133600" cy="307777"/>
          </a:xfrm>
          <a:prstGeom prst="rect">
            <a:avLst/>
          </a:prstGeom>
        </p:spPr>
        <p:txBody>
          <a:bodyPr wrap="square">
            <a:spAutoFit/>
          </a:bodyPr>
          <a:lstStyle/>
          <a:p>
            <a:pPr algn="ctr"/>
            <a:r>
              <a:rPr lang="ja-JP" altLang="en-US" sz="1400" b="1">
                <a:solidFill>
                  <a:srgbClr val="202122"/>
                </a:solidFill>
                <a:latin typeface="Meiryo" panose="020B0604030504040204" pitchFamily="34" charset="-128"/>
                <a:ea typeface="Meiryo" panose="020B0604030504040204" pitchFamily="34" charset="-128"/>
              </a:rPr>
              <a:t>エンティティ</a:t>
            </a:r>
            <a:endParaRPr lang="ja-JP" altLang="en-US" sz="1400" b="1">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D384429E-0653-4844-BA88-91D6718B4589}"/>
              </a:ext>
            </a:extLst>
          </p:cNvPr>
          <p:cNvSpPr/>
          <p:nvPr/>
        </p:nvSpPr>
        <p:spPr>
          <a:xfrm>
            <a:off x="6571128" y="1152248"/>
            <a:ext cx="2405717" cy="307777"/>
          </a:xfrm>
          <a:prstGeom prst="rect">
            <a:avLst/>
          </a:prstGeom>
        </p:spPr>
        <p:txBody>
          <a:bodyPr wrap="square">
            <a:spAutoFit/>
          </a:bodyPr>
          <a:lstStyle/>
          <a:p>
            <a:pPr algn="ctr"/>
            <a:r>
              <a:rPr lang="ja-JP" altLang="en-US" sz="1400" b="1">
                <a:solidFill>
                  <a:srgbClr val="7030A0"/>
                </a:solidFill>
                <a:latin typeface="Meiryo" panose="020B0604030504040204" pitchFamily="34" charset="-128"/>
                <a:ea typeface="Meiryo" panose="020B0604030504040204" pitchFamily="34" charset="-128"/>
              </a:rPr>
              <a:t>認証済みアイデンティティ</a:t>
            </a:r>
          </a:p>
        </p:txBody>
      </p:sp>
      <p:sp>
        <p:nvSpPr>
          <p:cNvPr id="27" name="正方形/長方形 26">
            <a:extLst>
              <a:ext uri="{FF2B5EF4-FFF2-40B4-BE49-F238E27FC236}">
                <a16:creationId xmlns:a16="http://schemas.microsoft.com/office/drawing/2014/main" id="{A5F227C8-E189-AE47-A18C-0B85C84831D9}"/>
              </a:ext>
            </a:extLst>
          </p:cNvPr>
          <p:cNvSpPr/>
          <p:nvPr/>
        </p:nvSpPr>
        <p:spPr>
          <a:xfrm>
            <a:off x="1121423" y="2980338"/>
            <a:ext cx="2133600" cy="461665"/>
          </a:xfrm>
          <a:prstGeom prst="rect">
            <a:avLst/>
          </a:prstGeom>
        </p:spPr>
        <p:txBody>
          <a:bodyPr wrap="square">
            <a:spAutoFit/>
          </a:bodyPr>
          <a:lstStyle/>
          <a:p>
            <a:pPr algn="r"/>
            <a:r>
              <a:rPr lang="ja-JP" altLang="en-US" sz="1200">
                <a:solidFill>
                  <a:srgbClr val="202122"/>
                </a:solidFill>
                <a:latin typeface="Meiryo" panose="020B0604030504040204" pitchFamily="34" charset="-128"/>
                <a:ea typeface="Meiryo" panose="020B0604030504040204" pitchFamily="34" charset="-128"/>
              </a:rPr>
              <a:t>＊クレデンシャル</a:t>
            </a:r>
            <a:endParaRPr lang="en-US" altLang="ja-JP" sz="1200" dirty="0">
              <a:solidFill>
                <a:srgbClr val="202122"/>
              </a:solidFill>
              <a:latin typeface="Meiryo" panose="020B0604030504040204" pitchFamily="34" charset="-128"/>
              <a:ea typeface="Meiryo" panose="020B0604030504040204" pitchFamily="34" charset="-128"/>
            </a:endParaRPr>
          </a:p>
          <a:p>
            <a:pPr algn="r"/>
            <a:r>
              <a:rPr lang="ja-JP" altLang="en-US" sz="1200">
                <a:solidFill>
                  <a:srgbClr val="202122"/>
                </a:solidFill>
                <a:latin typeface="Meiryo" panose="020B0604030504040204" pitchFamily="34" charset="-128"/>
                <a:ea typeface="Meiryo" panose="020B0604030504040204" pitchFamily="34" charset="-128"/>
              </a:rPr>
              <a:t>を含む</a:t>
            </a:r>
            <a:endParaRPr lang="ja-JP" altLang="en-US" sz="1200">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8CBF4FC1-0C18-8B4A-A6FB-2548ADDF4E50}"/>
              </a:ext>
            </a:extLst>
          </p:cNvPr>
          <p:cNvSpPr/>
          <p:nvPr/>
        </p:nvSpPr>
        <p:spPr>
          <a:xfrm>
            <a:off x="3733800" y="1152248"/>
            <a:ext cx="2133600" cy="307777"/>
          </a:xfrm>
          <a:prstGeom prst="rect">
            <a:avLst/>
          </a:prstGeom>
        </p:spPr>
        <p:txBody>
          <a:bodyPr wrap="square">
            <a:spAutoFit/>
          </a:bodyPr>
          <a:lstStyle/>
          <a:p>
            <a:pPr algn="ctr"/>
            <a:r>
              <a:rPr lang="ja-JP" altLang="en-US" sz="1400" b="1">
                <a:solidFill>
                  <a:srgbClr val="0070C0"/>
                </a:solidFill>
                <a:latin typeface="Meiryo" panose="020B0604030504040204" pitchFamily="34" charset="-128"/>
                <a:ea typeface="Meiryo" panose="020B0604030504040204" pitchFamily="34" charset="-128"/>
              </a:rPr>
              <a:t>認証サーバー</a:t>
            </a:r>
          </a:p>
        </p:txBody>
      </p:sp>
      <p:sp>
        <p:nvSpPr>
          <p:cNvPr id="41" name="テキスト ボックス 40">
            <a:extLst>
              <a:ext uri="{FF2B5EF4-FFF2-40B4-BE49-F238E27FC236}">
                <a16:creationId xmlns:a16="http://schemas.microsoft.com/office/drawing/2014/main" id="{D754BAEA-8282-5A43-8FD3-7FE0717B03B6}"/>
              </a:ext>
            </a:extLst>
          </p:cNvPr>
          <p:cNvSpPr txBox="1"/>
          <p:nvPr/>
        </p:nvSpPr>
        <p:spPr>
          <a:xfrm>
            <a:off x="1903288" y="2032542"/>
            <a:ext cx="1104790" cy="1015663"/>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rPr>
              <a:t>username</a:t>
            </a:r>
          </a:p>
          <a:p>
            <a:r>
              <a:rPr kumimoji="1" lang="en-US" altLang="ja-JP" sz="1200" dirty="0">
                <a:latin typeface="Meiryo" panose="020B0604030504040204" pitchFamily="34" charset="-128"/>
                <a:ea typeface="Meiryo" panose="020B0604030504040204" pitchFamily="34" charset="-128"/>
              </a:rPr>
              <a:t>password</a:t>
            </a:r>
          </a:p>
          <a:p>
            <a:r>
              <a:rPr lang="en-US" altLang="ja-JP" sz="1200" dirty="0">
                <a:latin typeface="Meiryo" panose="020B0604030504040204" pitchFamily="34" charset="-128"/>
                <a:ea typeface="Meiryo" panose="020B0604030504040204" pitchFamily="34" charset="-128"/>
              </a:rPr>
              <a:t>geo-location</a:t>
            </a:r>
          </a:p>
          <a:p>
            <a:r>
              <a:rPr kumimoji="1" lang="en-US" altLang="ja-JP" sz="1200" dirty="0">
                <a:latin typeface="Meiryo" panose="020B0604030504040204" pitchFamily="34" charset="-128"/>
                <a:ea typeface="Meiryo" panose="020B0604030504040204" pitchFamily="34" charset="-128"/>
              </a:rPr>
              <a:t>device-info</a:t>
            </a:r>
          </a:p>
          <a:p>
            <a:r>
              <a:rPr kumimoji="1" lang="ja-JP" altLang="en-US" sz="1200">
                <a:latin typeface="Meiryo" panose="020B0604030504040204" pitchFamily="34" charset="-128"/>
                <a:ea typeface="Meiryo" panose="020B0604030504040204" pitchFamily="34" charset="-128"/>
              </a:rPr>
              <a:t>など</a:t>
            </a:r>
            <a:endParaRPr kumimoji="1" lang="en-US" altLang="ja-JP" sz="1200" dirty="0">
              <a:latin typeface="Meiryo" panose="020B0604030504040204" pitchFamily="34" charset="-128"/>
              <a:ea typeface="Meiryo" panose="020B0604030504040204" pitchFamily="34" charset="-128"/>
            </a:endParaRPr>
          </a:p>
        </p:txBody>
      </p:sp>
      <p:sp>
        <p:nvSpPr>
          <p:cNvPr id="43" name="正方形/長方形 42">
            <a:extLst>
              <a:ext uri="{FF2B5EF4-FFF2-40B4-BE49-F238E27FC236}">
                <a16:creationId xmlns:a16="http://schemas.microsoft.com/office/drawing/2014/main" id="{2D50C1B6-18EA-F841-B20A-8B6F4895E7EA}"/>
              </a:ext>
            </a:extLst>
          </p:cNvPr>
          <p:cNvSpPr/>
          <p:nvPr/>
        </p:nvSpPr>
        <p:spPr>
          <a:xfrm>
            <a:off x="3619667" y="3413357"/>
            <a:ext cx="2405717" cy="307777"/>
          </a:xfrm>
          <a:prstGeom prst="rect">
            <a:avLst/>
          </a:prstGeom>
        </p:spPr>
        <p:txBody>
          <a:bodyPr wrap="square">
            <a:spAutoFit/>
          </a:bodyPr>
          <a:lstStyle/>
          <a:p>
            <a:pPr algn="ctr"/>
            <a:r>
              <a:rPr lang="ja-JP" altLang="en-US" sz="1400">
                <a:solidFill>
                  <a:schemeClr val="bg1"/>
                </a:solidFill>
                <a:latin typeface="Meiryo" panose="020B0604030504040204" pitchFamily="34" charset="-128"/>
                <a:ea typeface="Meiryo" panose="020B0604030504040204" pitchFamily="34" charset="-128"/>
              </a:rPr>
              <a:t>アイデンティティ情報</a:t>
            </a:r>
          </a:p>
        </p:txBody>
      </p:sp>
      <p:sp>
        <p:nvSpPr>
          <p:cNvPr id="44" name="正方形/長方形 43">
            <a:extLst>
              <a:ext uri="{FF2B5EF4-FFF2-40B4-BE49-F238E27FC236}">
                <a16:creationId xmlns:a16="http://schemas.microsoft.com/office/drawing/2014/main" id="{EA2E0637-528B-2049-AEE5-A0F71F1DA520}"/>
              </a:ext>
            </a:extLst>
          </p:cNvPr>
          <p:cNvSpPr/>
          <p:nvPr/>
        </p:nvSpPr>
        <p:spPr>
          <a:xfrm>
            <a:off x="3445679" y="5333943"/>
            <a:ext cx="2709842" cy="307777"/>
          </a:xfrm>
          <a:prstGeom prst="rect">
            <a:avLst/>
          </a:prstGeom>
        </p:spPr>
        <p:txBody>
          <a:bodyPr wrap="square">
            <a:spAutoFit/>
          </a:bodyPr>
          <a:lstStyle/>
          <a:p>
            <a:pPr algn="ctr"/>
            <a:r>
              <a:rPr lang="ja-JP" altLang="en-US" sz="1400" b="1">
                <a:solidFill>
                  <a:schemeClr val="tx2">
                    <a:lumMod val="75000"/>
                  </a:schemeClr>
                </a:solidFill>
                <a:latin typeface="Meiryo" panose="020B0604030504040204" pitchFamily="34" charset="-128"/>
                <a:ea typeface="Meiryo" panose="020B0604030504040204" pitchFamily="34" charset="-128"/>
              </a:rPr>
              <a:t>アデンティティ・レジスター</a:t>
            </a:r>
          </a:p>
        </p:txBody>
      </p:sp>
      <p:sp>
        <p:nvSpPr>
          <p:cNvPr id="5" name="正方形/長方形 4">
            <a:extLst>
              <a:ext uri="{FF2B5EF4-FFF2-40B4-BE49-F238E27FC236}">
                <a16:creationId xmlns:a16="http://schemas.microsoft.com/office/drawing/2014/main" id="{213EA714-80B3-5245-8E02-4579081BF610}"/>
              </a:ext>
            </a:extLst>
          </p:cNvPr>
          <p:cNvSpPr/>
          <p:nvPr/>
        </p:nvSpPr>
        <p:spPr>
          <a:xfrm>
            <a:off x="3460802" y="1465353"/>
            <a:ext cx="2709842" cy="155290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テキスト ボックス 44">
            <a:extLst>
              <a:ext uri="{FF2B5EF4-FFF2-40B4-BE49-F238E27FC236}">
                <a16:creationId xmlns:a16="http://schemas.microsoft.com/office/drawing/2014/main" id="{B65554B4-3413-EB4E-9250-C87EC31D11C5}"/>
              </a:ext>
            </a:extLst>
          </p:cNvPr>
          <p:cNvSpPr txBox="1"/>
          <p:nvPr/>
        </p:nvSpPr>
        <p:spPr>
          <a:xfrm>
            <a:off x="3460801" y="1953129"/>
            <a:ext cx="2709844" cy="1015663"/>
          </a:xfrm>
          <a:prstGeom prst="rect">
            <a:avLst/>
          </a:prstGeom>
          <a:noFill/>
        </p:spPr>
        <p:txBody>
          <a:bodyPr wrap="square" rtlCol="0">
            <a:spAutoFit/>
          </a:bodyPr>
          <a:lstStyle/>
          <a:p>
            <a:r>
              <a:rPr lang="ja-JP" altLang="en-US" sz="1200">
                <a:solidFill>
                  <a:schemeClr val="bg1"/>
                </a:solidFill>
                <a:latin typeface="Meiryo" panose="020B0604030504040204" pitchFamily="34" charset="-128"/>
                <a:ea typeface="Meiryo" panose="020B0604030504040204" pitchFamily="34" charset="-128"/>
              </a:rPr>
              <a:t>認証要求者のアイデンティティ情報を特定し、クレデンシャルを保持していることを検証することで、当該エンティティが主張するアイデンティティ情報との同一性を検証する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46" name="正方形/長方形 45">
            <a:extLst>
              <a:ext uri="{FF2B5EF4-FFF2-40B4-BE49-F238E27FC236}">
                <a16:creationId xmlns:a16="http://schemas.microsoft.com/office/drawing/2014/main" id="{E03861B0-2E40-644A-8CA0-A49E02941158}"/>
              </a:ext>
            </a:extLst>
          </p:cNvPr>
          <p:cNvSpPr/>
          <p:nvPr/>
        </p:nvSpPr>
        <p:spPr>
          <a:xfrm>
            <a:off x="3467604" y="1584513"/>
            <a:ext cx="2709844" cy="338554"/>
          </a:xfrm>
          <a:prstGeom prst="rect">
            <a:avLst/>
          </a:prstGeom>
        </p:spPr>
        <p:txBody>
          <a:bodyPr wrap="square">
            <a:spAutoFit/>
          </a:bodyPr>
          <a:lstStyle/>
          <a:p>
            <a:pPr algn="ctr"/>
            <a:r>
              <a:rPr lang="ja-JP" altLang="en-US" sz="1600" b="1">
                <a:solidFill>
                  <a:schemeClr val="bg1"/>
                </a:solidFill>
                <a:latin typeface="Meiryo" panose="020B0604030504040204" pitchFamily="34" charset="-128"/>
                <a:ea typeface="Meiryo" panose="020B0604030504040204" pitchFamily="34" charset="-128"/>
              </a:rPr>
              <a:t>認証／エンティティ認証</a:t>
            </a:r>
          </a:p>
        </p:txBody>
      </p:sp>
      <p:sp>
        <p:nvSpPr>
          <p:cNvPr id="6" name="右矢印 5">
            <a:extLst>
              <a:ext uri="{FF2B5EF4-FFF2-40B4-BE49-F238E27FC236}">
                <a16:creationId xmlns:a16="http://schemas.microsoft.com/office/drawing/2014/main" id="{14B7B5BA-CFAF-CC41-A734-4363428EFCEE}"/>
              </a:ext>
            </a:extLst>
          </p:cNvPr>
          <p:cNvSpPr/>
          <p:nvPr/>
        </p:nvSpPr>
        <p:spPr>
          <a:xfrm>
            <a:off x="1676400" y="1584513"/>
            <a:ext cx="1694329" cy="5021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965A0C61-D7BB-F842-8C4E-A4A4FA696A0C}"/>
              </a:ext>
            </a:extLst>
          </p:cNvPr>
          <p:cNvSpPr/>
          <p:nvPr/>
        </p:nvSpPr>
        <p:spPr>
          <a:xfrm>
            <a:off x="6844677" y="1495296"/>
            <a:ext cx="1858621" cy="155290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a:extLst>
              <a:ext uri="{FF2B5EF4-FFF2-40B4-BE49-F238E27FC236}">
                <a16:creationId xmlns:a16="http://schemas.microsoft.com/office/drawing/2014/main" id="{BA7C921A-9176-5E47-99E9-08E75772D059}"/>
              </a:ext>
            </a:extLst>
          </p:cNvPr>
          <p:cNvSpPr txBox="1"/>
          <p:nvPr/>
        </p:nvSpPr>
        <p:spPr>
          <a:xfrm>
            <a:off x="7240712" y="1633113"/>
            <a:ext cx="1172116" cy="1277273"/>
          </a:xfrm>
          <a:prstGeom prst="rect">
            <a:avLst/>
          </a:prstGeom>
          <a:noFill/>
        </p:spPr>
        <p:txBody>
          <a:bodyPr wrap="none" rtlCol="0">
            <a:spAutoFit/>
          </a:bodyPr>
          <a:lstStyle/>
          <a:p>
            <a:r>
              <a:rPr kumimoji="1" lang="ja-JP" altLang="en-US" sz="1100">
                <a:solidFill>
                  <a:schemeClr val="bg1"/>
                </a:solidFill>
                <a:latin typeface="Meiryo" panose="020B0604030504040204" pitchFamily="34" charset="-128"/>
                <a:ea typeface="Meiryo" panose="020B0604030504040204" pitchFamily="34" charset="-128"/>
              </a:rPr>
              <a:t>姓名</a:t>
            </a:r>
            <a:endParaRPr kumimoji="1"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性別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生年月日</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住所</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勤務先</a:t>
            </a:r>
            <a:endParaRPr lang="en-US" altLang="ja-JP" sz="1100" dirty="0">
              <a:solidFill>
                <a:schemeClr val="bg1"/>
              </a:solidFill>
              <a:latin typeface="Meiryo" panose="020B0604030504040204" pitchFamily="34" charset="-128"/>
              <a:ea typeface="Meiryo" panose="020B0604030504040204" pitchFamily="34" charset="-128"/>
            </a:endParaRPr>
          </a:p>
          <a:p>
            <a:r>
              <a:rPr lang="ja-JP" altLang="en-US" sz="1100">
                <a:solidFill>
                  <a:schemeClr val="bg1"/>
                </a:solidFill>
                <a:latin typeface="Meiryo" panose="020B0604030504040204" pitchFamily="34" charset="-128"/>
                <a:ea typeface="Meiryo" panose="020B0604030504040204" pitchFamily="34" charset="-128"/>
              </a:rPr>
              <a:t>役職</a:t>
            </a:r>
            <a:endParaRPr lang="en-US" altLang="ja-JP" sz="1100" dirty="0">
              <a:solidFill>
                <a:schemeClr val="bg1"/>
              </a:solidFill>
              <a:latin typeface="Meiryo" panose="020B0604030504040204" pitchFamily="34" charset="-128"/>
              <a:ea typeface="Meiryo" panose="020B0604030504040204" pitchFamily="34" charset="-128"/>
            </a:endParaRPr>
          </a:p>
          <a:p>
            <a:r>
              <a:rPr kumimoji="1" lang="ja-JP" altLang="en-US" sz="1100">
                <a:solidFill>
                  <a:schemeClr val="bg1"/>
                </a:solidFill>
                <a:latin typeface="Meiryo" panose="020B0604030504040204" pitchFamily="34" charset="-128"/>
                <a:ea typeface="Meiryo" panose="020B0604030504040204" pitchFamily="34" charset="-128"/>
              </a:rPr>
              <a:t>電話番号　など</a:t>
            </a:r>
            <a:endParaRPr kumimoji="1" lang="en-US" altLang="ja-JP" sz="1100" dirty="0">
              <a:solidFill>
                <a:schemeClr val="bg1"/>
              </a:solidFill>
              <a:latin typeface="Meiryo" panose="020B0604030504040204" pitchFamily="34" charset="-128"/>
              <a:ea typeface="Meiryo" panose="020B0604030504040204" pitchFamily="34" charset="-128"/>
            </a:endParaRPr>
          </a:p>
        </p:txBody>
      </p:sp>
      <p:sp>
        <p:nvSpPr>
          <p:cNvPr id="49" name="右矢印 48">
            <a:extLst>
              <a:ext uri="{FF2B5EF4-FFF2-40B4-BE49-F238E27FC236}">
                <a16:creationId xmlns:a16="http://schemas.microsoft.com/office/drawing/2014/main" id="{5011CC46-0F04-2748-8DB6-274E047B4150}"/>
              </a:ext>
            </a:extLst>
          </p:cNvPr>
          <p:cNvSpPr/>
          <p:nvPr/>
        </p:nvSpPr>
        <p:spPr>
          <a:xfrm>
            <a:off x="6291426" y="1584513"/>
            <a:ext cx="458997" cy="50217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下矢印 23">
            <a:extLst>
              <a:ext uri="{FF2B5EF4-FFF2-40B4-BE49-F238E27FC236}">
                <a16:creationId xmlns:a16="http://schemas.microsoft.com/office/drawing/2014/main" id="{CC904656-310E-7B4B-BF3D-D9CFFE398570}"/>
              </a:ext>
            </a:extLst>
          </p:cNvPr>
          <p:cNvSpPr/>
          <p:nvPr/>
        </p:nvSpPr>
        <p:spPr>
          <a:xfrm>
            <a:off x="4738712" y="2970662"/>
            <a:ext cx="275518" cy="369207"/>
          </a:xfrm>
          <a:prstGeom prst="upDownArrow">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a:extLst>
              <a:ext uri="{FF2B5EF4-FFF2-40B4-BE49-F238E27FC236}">
                <a16:creationId xmlns:a16="http://schemas.microsoft.com/office/drawing/2014/main" id="{7A556E15-0A11-7E4A-9395-2049EBB103AC}"/>
              </a:ext>
            </a:extLst>
          </p:cNvPr>
          <p:cNvSpPr/>
          <p:nvPr/>
        </p:nvSpPr>
        <p:spPr>
          <a:xfrm>
            <a:off x="6170641" y="3308918"/>
            <a:ext cx="1558613" cy="600164"/>
          </a:xfrm>
          <a:prstGeom prst="rect">
            <a:avLst/>
          </a:prstGeom>
        </p:spPr>
        <p:txBody>
          <a:bodyPr wrap="square">
            <a:spAutoFit/>
          </a:bodyPr>
          <a:lstStyle/>
          <a:p>
            <a:pPr algn="r"/>
            <a:r>
              <a:rPr lang="ja-JP" altLang="en-US" sz="1100">
                <a:solidFill>
                  <a:srgbClr val="7030A0"/>
                </a:solidFill>
                <a:latin typeface="Meiryo" panose="020B0604030504040204" pitchFamily="34" charset="-128"/>
                <a:ea typeface="Meiryo" panose="020B0604030504040204" pitchFamily="34" charset="-128"/>
              </a:rPr>
              <a:t>エンティティと</a:t>
            </a:r>
            <a:endParaRPr lang="en-US" altLang="ja-JP" sz="1100" dirty="0">
              <a:solidFill>
                <a:srgbClr val="7030A0"/>
              </a:solidFill>
              <a:latin typeface="Meiryo" panose="020B0604030504040204" pitchFamily="34" charset="-128"/>
              <a:ea typeface="Meiryo" panose="020B0604030504040204" pitchFamily="34" charset="-128"/>
            </a:endParaRPr>
          </a:p>
          <a:p>
            <a:pPr algn="r"/>
            <a:r>
              <a:rPr lang="ja-JP" altLang="en-US" sz="1100">
                <a:solidFill>
                  <a:srgbClr val="7030A0"/>
                </a:solidFill>
                <a:latin typeface="Meiryo" panose="020B0604030504040204" pitchFamily="34" charset="-128"/>
                <a:ea typeface="Meiryo" panose="020B0604030504040204" pitchFamily="34" charset="-128"/>
              </a:rPr>
              <a:t>アイデンティティが</a:t>
            </a:r>
            <a:endParaRPr lang="en-US" altLang="ja-JP" sz="1100" dirty="0">
              <a:solidFill>
                <a:srgbClr val="7030A0"/>
              </a:solidFill>
              <a:latin typeface="Meiryo" panose="020B0604030504040204" pitchFamily="34" charset="-128"/>
              <a:ea typeface="Meiryo" panose="020B0604030504040204" pitchFamily="34" charset="-128"/>
            </a:endParaRPr>
          </a:p>
          <a:p>
            <a:pPr algn="r"/>
            <a:r>
              <a:rPr lang="ja-JP" altLang="en-US" sz="1100">
                <a:solidFill>
                  <a:srgbClr val="7030A0"/>
                </a:solidFill>
                <a:latin typeface="Meiryo" panose="020B0604030504040204" pitchFamily="34" charset="-128"/>
                <a:ea typeface="Meiryo" panose="020B0604030504040204" pitchFamily="34" charset="-128"/>
              </a:rPr>
              <a:t>一致したことを確認</a:t>
            </a:r>
          </a:p>
        </p:txBody>
      </p:sp>
      <p:grpSp>
        <p:nvGrpSpPr>
          <p:cNvPr id="53" name="Group 4">
            <a:extLst>
              <a:ext uri="{FF2B5EF4-FFF2-40B4-BE49-F238E27FC236}">
                <a16:creationId xmlns:a16="http://schemas.microsoft.com/office/drawing/2014/main" id="{C182E69D-E6CE-C748-9C83-5997A1C7CD93}"/>
              </a:ext>
            </a:extLst>
          </p:cNvPr>
          <p:cNvGrpSpPr>
            <a:grpSpLocks noChangeAspect="1"/>
          </p:cNvGrpSpPr>
          <p:nvPr/>
        </p:nvGrpSpPr>
        <p:grpSpPr bwMode="auto">
          <a:xfrm>
            <a:off x="7427170" y="4759279"/>
            <a:ext cx="799197" cy="1517615"/>
            <a:chOff x="4282" y="2219"/>
            <a:chExt cx="554" cy="1052"/>
          </a:xfrm>
          <a:effectLst>
            <a:outerShdw blurRad="50800" dist="38100" dir="2700000" algn="tl" rotWithShape="0">
              <a:prstClr val="black">
                <a:alpha val="40000"/>
              </a:prstClr>
            </a:outerShdw>
          </a:effectLst>
        </p:grpSpPr>
        <p:sp>
          <p:nvSpPr>
            <p:cNvPr id="54" name="Rectangle 5">
              <a:extLst>
                <a:ext uri="{FF2B5EF4-FFF2-40B4-BE49-F238E27FC236}">
                  <a16:creationId xmlns:a16="http://schemas.microsoft.com/office/drawing/2014/main" id="{D2B70757-94AF-CD46-A8CE-ACFB63BB5670}"/>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5" name="Rectangle 6">
              <a:extLst>
                <a:ext uri="{FF2B5EF4-FFF2-40B4-BE49-F238E27FC236}">
                  <a16:creationId xmlns:a16="http://schemas.microsoft.com/office/drawing/2014/main" id="{B4E4AF1D-28CB-9945-8447-B2A06F8548D3}"/>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56" name="Rectangle 7">
              <a:extLst>
                <a:ext uri="{FF2B5EF4-FFF2-40B4-BE49-F238E27FC236}">
                  <a16:creationId xmlns:a16="http://schemas.microsoft.com/office/drawing/2014/main" id="{B3415C83-C7C1-2B44-9E7C-F29D4B13259E}"/>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7" name="Rectangle 8">
              <a:extLst>
                <a:ext uri="{FF2B5EF4-FFF2-40B4-BE49-F238E27FC236}">
                  <a16:creationId xmlns:a16="http://schemas.microsoft.com/office/drawing/2014/main" id="{3471C3F3-6BBE-AB47-AFB7-C22E8AA3E5C3}"/>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8" name="Rectangle 9">
              <a:extLst>
                <a:ext uri="{FF2B5EF4-FFF2-40B4-BE49-F238E27FC236}">
                  <a16:creationId xmlns:a16="http://schemas.microsoft.com/office/drawing/2014/main" id="{62D0252C-D097-BA40-A143-7BEB23A51607}"/>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59" name="Rectangle 10">
              <a:extLst>
                <a:ext uri="{FF2B5EF4-FFF2-40B4-BE49-F238E27FC236}">
                  <a16:creationId xmlns:a16="http://schemas.microsoft.com/office/drawing/2014/main" id="{2E3F19D8-1283-7547-BC4F-445D153B6679}"/>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60" name="Rectangle 11">
              <a:extLst>
                <a:ext uri="{FF2B5EF4-FFF2-40B4-BE49-F238E27FC236}">
                  <a16:creationId xmlns:a16="http://schemas.microsoft.com/office/drawing/2014/main" id="{722B182C-8D0A-3141-9BA2-95BEEC35DB3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61" name="下矢印 60">
            <a:extLst>
              <a:ext uri="{FF2B5EF4-FFF2-40B4-BE49-F238E27FC236}">
                <a16:creationId xmlns:a16="http://schemas.microsoft.com/office/drawing/2014/main" id="{896A1E62-A9A3-2D4A-9F53-55863DEED2BF}"/>
              </a:ext>
            </a:extLst>
          </p:cNvPr>
          <p:cNvSpPr/>
          <p:nvPr/>
        </p:nvSpPr>
        <p:spPr>
          <a:xfrm>
            <a:off x="7627201" y="3144860"/>
            <a:ext cx="374482" cy="1298468"/>
          </a:xfrm>
          <a:prstGeom prst="downArrow">
            <a:avLst/>
          </a:prstGeom>
          <a:solidFill>
            <a:schemeClr val="accent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a:extLst>
              <a:ext uri="{FF2B5EF4-FFF2-40B4-BE49-F238E27FC236}">
                <a16:creationId xmlns:a16="http://schemas.microsoft.com/office/drawing/2014/main" id="{AC1BAF23-6F63-6043-AF3F-62AD31AA02D3}"/>
              </a:ext>
            </a:extLst>
          </p:cNvPr>
          <p:cNvSpPr/>
          <p:nvPr/>
        </p:nvSpPr>
        <p:spPr>
          <a:xfrm>
            <a:off x="6471847" y="4482279"/>
            <a:ext cx="2709842" cy="276999"/>
          </a:xfrm>
          <a:prstGeom prst="rect">
            <a:avLst/>
          </a:prstGeom>
        </p:spPr>
        <p:txBody>
          <a:bodyPr wrap="square">
            <a:spAutoFit/>
          </a:bodyPr>
          <a:lstStyle/>
          <a:p>
            <a:pPr algn="ctr"/>
            <a:r>
              <a:rPr lang="ja-JP" altLang="en-US" sz="1200" b="1">
                <a:solidFill>
                  <a:srgbClr val="202122"/>
                </a:solidFill>
                <a:latin typeface="Meiryo" panose="020B0604030504040204" pitchFamily="34" charset="-128"/>
                <a:ea typeface="Meiryo" panose="020B0604030504040204" pitchFamily="34" charset="-128"/>
              </a:rPr>
              <a:t>システムやアプリケーション</a:t>
            </a:r>
            <a:endParaRPr lang="ja-JP" altLang="en-US" sz="1200" b="1">
              <a:latin typeface="Meiryo" panose="020B0604030504040204" pitchFamily="34" charset="-128"/>
              <a:ea typeface="Meiryo" panose="020B0604030504040204" pitchFamily="34" charset="-128"/>
            </a:endParaRPr>
          </a:p>
        </p:txBody>
      </p:sp>
      <p:sp>
        <p:nvSpPr>
          <p:cNvPr id="63" name="曲折矢印 62">
            <a:extLst>
              <a:ext uri="{FF2B5EF4-FFF2-40B4-BE49-F238E27FC236}">
                <a16:creationId xmlns:a16="http://schemas.microsoft.com/office/drawing/2014/main" id="{C909DF7B-E270-FA48-8717-6DE0EA709CDA}"/>
              </a:ext>
            </a:extLst>
          </p:cNvPr>
          <p:cNvSpPr/>
          <p:nvPr/>
        </p:nvSpPr>
        <p:spPr>
          <a:xfrm rot="16200000">
            <a:off x="2391603" y="1099692"/>
            <a:ext cx="3444745" cy="6314786"/>
          </a:xfrm>
          <a:prstGeom prst="bentArrow">
            <a:avLst>
              <a:gd name="adj1" fmla="val 8821"/>
              <a:gd name="adj2" fmla="val 7751"/>
              <a:gd name="adj3" fmla="val 8857"/>
              <a:gd name="adj4" fmla="val 25012"/>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a:extLst>
              <a:ext uri="{FF2B5EF4-FFF2-40B4-BE49-F238E27FC236}">
                <a16:creationId xmlns:a16="http://schemas.microsoft.com/office/drawing/2014/main" id="{9F2F39D9-E4F5-F64D-8EE2-8A4426F98EFA}"/>
              </a:ext>
            </a:extLst>
          </p:cNvPr>
          <p:cNvSpPr/>
          <p:nvPr/>
        </p:nvSpPr>
        <p:spPr>
          <a:xfrm>
            <a:off x="1368426" y="6052946"/>
            <a:ext cx="5872286" cy="276999"/>
          </a:xfrm>
          <a:prstGeom prst="rect">
            <a:avLst/>
          </a:prstGeom>
        </p:spPr>
        <p:txBody>
          <a:bodyPr wrap="square">
            <a:spAutoFit/>
          </a:bodyPr>
          <a:lstStyle/>
          <a:p>
            <a:pPr algn="ctr"/>
            <a:r>
              <a:rPr lang="ja-JP" altLang="en-US" sz="1200">
                <a:solidFill>
                  <a:schemeClr val="accent3">
                    <a:lumMod val="75000"/>
                  </a:schemeClr>
                </a:solidFill>
                <a:latin typeface="Meiryo" panose="020B0604030504040204" pitchFamily="34" charset="-128"/>
                <a:ea typeface="Meiryo" panose="020B0604030504040204" pitchFamily="34" charset="-128"/>
              </a:rPr>
              <a:t>システムやアプリケーションなどのリソースにアクセスすることを許可</a:t>
            </a:r>
          </a:p>
        </p:txBody>
      </p:sp>
      <p:sp>
        <p:nvSpPr>
          <p:cNvPr id="65" name="正方形/長方形 64">
            <a:extLst>
              <a:ext uri="{FF2B5EF4-FFF2-40B4-BE49-F238E27FC236}">
                <a16:creationId xmlns:a16="http://schemas.microsoft.com/office/drawing/2014/main" id="{4A6DB845-BA5F-A744-A8C6-F87E7B4A114E}"/>
              </a:ext>
            </a:extLst>
          </p:cNvPr>
          <p:cNvSpPr/>
          <p:nvPr/>
        </p:nvSpPr>
        <p:spPr>
          <a:xfrm>
            <a:off x="3867793" y="3903668"/>
            <a:ext cx="2133600" cy="461665"/>
          </a:xfrm>
          <a:prstGeom prst="rect">
            <a:avLst/>
          </a:prstGeom>
        </p:spPr>
        <p:txBody>
          <a:bodyPr wrap="square">
            <a:spAutoFit/>
          </a:bodyPr>
          <a:lstStyle/>
          <a:p>
            <a:pPr algn="r"/>
            <a:r>
              <a:rPr lang="ja-JP" altLang="en-US" sz="1200">
                <a:solidFill>
                  <a:schemeClr val="bg1"/>
                </a:solidFill>
                <a:latin typeface="Meiryo" panose="020B0604030504040204" pitchFamily="34" charset="-128"/>
                <a:ea typeface="Meiryo" panose="020B0604030504040204" pitchFamily="34" charset="-128"/>
              </a:rPr>
              <a:t>＊クレデンシャル</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を含む</a:t>
            </a:r>
          </a:p>
        </p:txBody>
      </p:sp>
    </p:spTree>
    <p:extLst>
      <p:ext uri="{BB962C8B-B14F-4D97-AF65-F5344CB8AC3E}">
        <p14:creationId xmlns:p14="http://schemas.microsoft.com/office/powerpoint/2010/main" val="93593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animEffect transition="in" filter="fade">
                                      <p:cBhvr>
                                        <p:cTn id="1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角丸四角形 113">
            <a:extLst>
              <a:ext uri="{FF2B5EF4-FFF2-40B4-BE49-F238E27FC236}">
                <a16:creationId xmlns:a16="http://schemas.microsoft.com/office/drawing/2014/main" id="{DA6482C9-76D1-A94A-8103-DA005238115B}"/>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テキスト ボックス 114">
            <a:extLst>
              <a:ext uri="{FF2B5EF4-FFF2-40B4-BE49-F238E27FC236}">
                <a16:creationId xmlns:a16="http://schemas.microsoft.com/office/drawing/2014/main" id="{4BCB60D4-CC0D-0542-9997-A64388AE3956}"/>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シングル・サインオン（</a:t>
            </a:r>
            <a:r>
              <a:rPr lang="en-US" altLang="ja-JP" dirty="0"/>
              <a:t>SSO</a:t>
            </a:r>
            <a:r>
              <a:rPr lang="ja-JP" altLang="en-US"/>
              <a:t>）システム　 </a:t>
            </a:r>
            <a:r>
              <a:rPr lang="en-US" altLang="ja-JP" dirty="0"/>
              <a:t>1/2</a:t>
            </a:r>
            <a:endParaRPr kumimoji="1" lang="ja-JP" altLang="en-US"/>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40768"/>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40768"/>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40768"/>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45465"/>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45465"/>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45465"/>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 name="図 11">
            <a:extLst>
              <a:ext uri="{FF2B5EF4-FFF2-40B4-BE49-F238E27FC236}">
                <a16:creationId xmlns:a16="http://schemas.microsoft.com/office/drawing/2014/main" id="{8D3B7EF3-DF0A-EB44-9A8F-AC42DE7E37BA}"/>
              </a:ext>
            </a:extLst>
          </p:cNvPr>
          <p:cNvPicPr>
            <a:picLocks noChangeAspect="1"/>
          </p:cNvPicPr>
          <p:nvPr/>
        </p:nvPicPr>
        <p:blipFill>
          <a:blip r:embed="rId2"/>
          <a:stretch>
            <a:fillRect/>
          </a:stretch>
        </p:blipFill>
        <p:spPr>
          <a:xfrm>
            <a:off x="4008054" y="3983514"/>
            <a:ext cx="1127892" cy="1683421"/>
          </a:xfrm>
          <a:prstGeom prst="rect">
            <a:avLst/>
          </a:prstGeom>
        </p:spPr>
      </p:pic>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56832"/>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56832"/>
            <a:ext cx="2005709" cy="2015788"/>
          </a:xfrm>
          <a:prstGeom prst="rect">
            <a:avLst/>
          </a:prstGeom>
        </p:spPr>
      </p:pic>
      <p:sp>
        <p:nvSpPr>
          <p:cNvPr id="16" name="正方形/長方形 15">
            <a:extLst>
              <a:ext uri="{FF2B5EF4-FFF2-40B4-BE49-F238E27FC236}">
                <a16:creationId xmlns:a16="http://schemas.microsoft.com/office/drawing/2014/main" id="{F857BAD3-8126-4A4B-AA3F-72C16A2580A0}"/>
              </a:ext>
            </a:extLst>
          </p:cNvPr>
          <p:cNvSpPr/>
          <p:nvPr/>
        </p:nvSpPr>
        <p:spPr>
          <a:xfrm>
            <a:off x="816060" y="1561762"/>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9FF5660-F97B-B24E-9C9B-149DA4460F85}"/>
              </a:ext>
            </a:extLst>
          </p:cNvPr>
          <p:cNvSpPr/>
          <p:nvPr/>
        </p:nvSpPr>
        <p:spPr>
          <a:xfrm>
            <a:off x="816060" y="171999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8555565A-8E2C-B84B-A855-EEA6B57575AB}"/>
              </a:ext>
            </a:extLst>
          </p:cNvPr>
          <p:cNvSpPr/>
          <p:nvPr/>
        </p:nvSpPr>
        <p:spPr>
          <a:xfrm>
            <a:off x="2145295" y="1547549"/>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C0E648CB-5E1A-4A48-9569-956D9DF89675}"/>
              </a:ext>
            </a:extLst>
          </p:cNvPr>
          <p:cNvSpPr/>
          <p:nvPr/>
        </p:nvSpPr>
        <p:spPr>
          <a:xfrm>
            <a:off x="2145295" y="170577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0A964B06-8002-A343-9F4C-AC95D0AED47C}"/>
              </a:ext>
            </a:extLst>
          </p:cNvPr>
          <p:cNvSpPr/>
          <p:nvPr/>
        </p:nvSpPr>
        <p:spPr>
          <a:xfrm>
            <a:off x="3573807" y="1575441"/>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087D97C9-DB63-D649-9D55-E86E76B24700}"/>
              </a:ext>
            </a:extLst>
          </p:cNvPr>
          <p:cNvSpPr/>
          <p:nvPr/>
        </p:nvSpPr>
        <p:spPr>
          <a:xfrm>
            <a:off x="3573807" y="1733670"/>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DAECD78-C8C8-6D4A-B78A-2F55436B430D}"/>
              </a:ext>
            </a:extLst>
          </p:cNvPr>
          <p:cNvSpPr/>
          <p:nvPr/>
        </p:nvSpPr>
        <p:spPr>
          <a:xfrm>
            <a:off x="4903042" y="156122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5230F55D-000E-C442-81F7-3B2AFB582E1F}"/>
              </a:ext>
            </a:extLst>
          </p:cNvPr>
          <p:cNvSpPr/>
          <p:nvPr/>
        </p:nvSpPr>
        <p:spPr>
          <a:xfrm>
            <a:off x="4903042" y="171945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4" name="正方形/長方形 23">
            <a:extLst>
              <a:ext uri="{FF2B5EF4-FFF2-40B4-BE49-F238E27FC236}">
                <a16:creationId xmlns:a16="http://schemas.microsoft.com/office/drawing/2014/main" id="{EBB1CE6D-4AB3-B943-93BD-0AFBBF31BCA7}"/>
              </a:ext>
            </a:extLst>
          </p:cNvPr>
          <p:cNvSpPr/>
          <p:nvPr/>
        </p:nvSpPr>
        <p:spPr>
          <a:xfrm>
            <a:off x="6334966" y="1579648"/>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5" name="正方形/長方形 24">
            <a:extLst>
              <a:ext uri="{FF2B5EF4-FFF2-40B4-BE49-F238E27FC236}">
                <a16:creationId xmlns:a16="http://schemas.microsoft.com/office/drawing/2014/main" id="{102009D5-8056-1C44-9E85-C3BEE970B323}"/>
              </a:ext>
            </a:extLst>
          </p:cNvPr>
          <p:cNvSpPr/>
          <p:nvPr/>
        </p:nvSpPr>
        <p:spPr>
          <a:xfrm>
            <a:off x="6334966" y="1737877"/>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CD1AC9DE-01AA-0041-8D00-FB683CCE8F00}"/>
              </a:ext>
            </a:extLst>
          </p:cNvPr>
          <p:cNvSpPr/>
          <p:nvPr/>
        </p:nvSpPr>
        <p:spPr>
          <a:xfrm>
            <a:off x="7664201" y="1565435"/>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ID</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5EC9D2C2-3127-704F-AE8F-69E12038CAFA}"/>
              </a:ext>
            </a:extLst>
          </p:cNvPr>
          <p:cNvSpPr/>
          <p:nvPr/>
        </p:nvSpPr>
        <p:spPr>
          <a:xfrm>
            <a:off x="7664201" y="1723664"/>
            <a:ext cx="644331" cy="144016"/>
          </a:xfrm>
          <a:prstGeom prst="rect">
            <a:avLst/>
          </a:prstGeom>
          <a:solidFill>
            <a:schemeClr val="bg1">
              <a:lumMod val="95000"/>
            </a:schemeClr>
          </a:solidFill>
          <a:ln>
            <a:noFill/>
          </a:ln>
          <a:effectLst>
            <a:innerShdw blurRad="63500" dist="508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800" dirty="0">
                <a:solidFill>
                  <a:schemeClr val="tx1">
                    <a:lumMod val="50000"/>
                    <a:lumOff val="50000"/>
                  </a:schemeClr>
                </a:solidFill>
                <a:latin typeface="ＭＳ Ｐゴシック"/>
                <a:ea typeface="ＭＳ Ｐゴシック"/>
                <a:cs typeface="ＭＳ Ｐゴシック"/>
              </a:rPr>
              <a:t>PW</a:t>
            </a:r>
            <a:endParaRPr kumimoji="1" lang="ja-JP" altLang="en-US" sz="800" dirty="0">
              <a:solidFill>
                <a:schemeClr val="tx1">
                  <a:lumMod val="50000"/>
                  <a:lumOff val="50000"/>
                </a:schemeClr>
              </a:solidFill>
              <a:latin typeface="ＭＳ Ｐゴシック"/>
              <a:ea typeface="ＭＳ Ｐゴシック"/>
              <a:cs typeface="ＭＳ Ｐゴシック"/>
            </a:endParaRPr>
          </a:p>
        </p:txBody>
      </p:sp>
      <p:cxnSp>
        <p:nvCxnSpPr>
          <p:cNvPr id="29" name="直線矢印コネクタ 28">
            <a:extLst>
              <a:ext uri="{FF2B5EF4-FFF2-40B4-BE49-F238E27FC236}">
                <a16:creationId xmlns:a16="http://schemas.microsoft.com/office/drawing/2014/main" id="{7A51C0FC-8071-6941-93DE-D1818197CDB7}"/>
              </a:ext>
            </a:extLst>
          </p:cNvPr>
          <p:cNvCxnSpPr>
            <a:cxnSpLocks/>
            <a:stCxn id="12" idx="0"/>
          </p:cNvCxnSpPr>
          <p:nvPr/>
        </p:nvCxnSpPr>
        <p:spPr>
          <a:xfrm flipH="1" flipV="1">
            <a:off x="1187984" y="2202734"/>
            <a:ext cx="3384016" cy="1780780"/>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直線矢印コネクタ 29">
            <a:extLst>
              <a:ext uri="{FF2B5EF4-FFF2-40B4-BE49-F238E27FC236}">
                <a16:creationId xmlns:a16="http://schemas.microsoft.com/office/drawing/2014/main" id="{30A7BA20-675C-6349-B675-5CCB9B2E5779}"/>
              </a:ext>
            </a:extLst>
          </p:cNvPr>
          <p:cNvCxnSpPr>
            <a:cxnSpLocks/>
            <a:stCxn id="12" idx="0"/>
            <a:endCxn id="9" idx="2"/>
          </p:cNvCxnSpPr>
          <p:nvPr/>
        </p:nvCxnSpPr>
        <p:spPr>
          <a:xfrm flipH="1" flipV="1">
            <a:off x="2492013" y="1990689"/>
            <a:ext cx="2079987"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AD2D5BBF-A2B4-AA4A-9169-4F50817AA688}"/>
              </a:ext>
            </a:extLst>
          </p:cNvPr>
          <p:cNvCxnSpPr>
            <a:cxnSpLocks/>
            <a:stCxn id="12" idx="0"/>
            <a:endCxn id="10" idx="2"/>
          </p:cNvCxnSpPr>
          <p:nvPr/>
        </p:nvCxnSpPr>
        <p:spPr>
          <a:xfrm flipH="1" flipV="1">
            <a:off x="3875484" y="1990689"/>
            <a:ext cx="696516" cy="1992825"/>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52565081-2C3B-224D-A6D8-A8C598C5C7D5}"/>
              </a:ext>
            </a:extLst>
          </p:cNvPr>
          <p:cNvCxnSpPr>
            <a:cxnSpLocks/>
            <a:stCxn id="12" idx="0"/>
            <a:endCxn id="5" idx="2"/>
          </p:cNvCxnSpPr>
          <p:nvPr/>
        </p:nvCxnSpPr>
        <p:spPr>
          <a:xfrm flipV="1">
            <a:off x="4572000" y="1985992"/>
            <a:ext cx="686955"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3422DD57-DC70-5B43-AA75-13CB55E54318}"/>
              </a:ext>
            </a:extLst>
          </p:cNvPr>
          <p:cNvCxnSpPr>
            <a:cxnSpLocks/>
            <a:stCxn id="12" idx="0"/>
            <a:endCxn id="6" idx="2"/>
          </p:cNvCxnSpPr>
          <p:nvPr/>
        </p:nvCxnSpPr>
        <p:spPr>
          <a:xfrm flipV="1">
            <a:off x="4572000" y="1985992"/>
            <a:ext cx="2063797"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323E63EF-40B4-3845-8798-D1423076EE0A}"/>
              </a:ext>
            </a:extLst>
          </p:cNvPr>
          <p:cNvCxnSpPr>
            <a:cxnSpLocks/>
            <a:stCxn id="12" idx="0"/>
            <a:endCxn id="7" idx="2"/>
          </p:cNvCxnSpPr>
          <p:nvPr/>
        </p:nvCxnSpPr>
        <p:spPr>
          <a:xfrm flipV="1">
            <a:off x="4572000" y="1985992"/>
            <a:ext cx="3440639" cy="1997522"/>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直線矢印コネクタ 44">
            <a:extLst>
              <a:ext uri="{FF2B5EF4-FFF2-40B4-BE49-F238E27FC236}">
                <a16:creationId xmlns:a16="http://schemas.microsoft.com/office/drawing/2014/main" id="{474A7013-647B-FC48-A4BD-B1C97B2578D9}"/>
              </a:ext>
            </a:extLst>
          </p:cNvPr>
          <p:cNvCxnSpPr>
            <a:cxnSpLocks/>
            <a:stCxn id="13" idx="0"/>
            <a:endCxn id="8" idx="2"/>
          </p:cNvCxnSpPr>
          <p:nvPr/>
        </p:nvCxnSpPr>
        <p:spPr>
          <a:xfrm flipH="1" flipV="1">
            <a:off x="1113172" y="1990689"/>
            <a:ext cx="6345033"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直線矢印コネクタ 45">
            <a:extLst>
              <a:ext uri="{FF2B5EF4-FFF2-40B4-BE49-F238E27FC236}">
                <a16:creationId xmlns:a16="http://schemas.microsoft.com/office/drawing/2014/main" id="{2484BD1F-F75A-1141-BBE1-992FF3998EEB}"/>
              </a:ext>
            </a:extLst>
          </p:cNvPr>
          <p:cNvCxnSpPr>
            <a:cxnSpLocks/>
            <a:stCxn id="13" idx="0"/>
            <a:endCxn id="9" idx="2"/>
          </p:cNvCxnSpPr>
          <p:nvPr/>
        </p:nvCxnSpPr>
        <p:spPr>
          <a:xfrm flipH="1" flipV="1">
            <a:off x="2492013" y="1990689"/>
            <a:ext cx="4966192"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直線矢印コネクタ 46">
            <a:extLst>
              <a:ext uri="{FF2B5EF4-FFF2-40B4-BE49-F238E27FC236}">
                <a16:creationId xmlns:a16="http://schemas.microsoft.com/office/drawing/2014/main" id="{E734D979-7F66-1146-AA14-0F817F2299BE}"/>
              </a:ext>
            </a:extLst>
          </p:cNvPr>
          <p:cNvCxnSpPr>
            <a:cxnSpLocks/>
            <a:stCxn id="13" idx="0"/>
            <a:endCxn id="10" idx="2"/>
          </p:cNvCxnSpPr>
          <p:nvPr/>
        </p:nvCxnSpPr>
        <p:spPr>
          <a:xfrm flipH="1" flipV="1">
            <a:off x="3875484" y="1990689"/>
            <a:ext cx="3582721" cy="1866143"/>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353A0B36-E490-5B48-902C-4C7688369600}"/>
              </a:ext>
            </a:extLst>
          </p:cNvPr>
          <p:cNvCxnSpPr>
            <a:cxnSpLocks/>
            <a:stCxn id="13" idx="0"/>
            <a:endCxn id="5" idx="2"/>
          </p:cNvCxnSpPr>
          <p:nvPr/>
        </p:nvCxnSpPr>
        <p:spPr>
          <a:xfrm flipH="1" flipV="1">
            <a:off x="5258955" y="1985992"/>
            <a:ext cx="2199250"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直線矢印コネクタ 48">
            <a:extLst>
              <a:ext uri="{FF2B5EF4-FFF2-40B4-BE49-F238E27FC236}">
                <a16:creationId xmlns:a16="http://schemas.microsoft.com/office/drawing/2014/main" id="{83AD19C6-98AF-014A-8852-62EE9B2B1DB5}"/>
              </a:ext>
            </a:extLst>
          </p:cNvPr>
          <p:cNvCxnSpPr>
            <a:cxnSpLocks/>
            <a:stCxn id="13" idx="0"/>
            <a:endCxn id="6" idx="2"/>
          </p:cNvCxnSpPr>
          <p:nvPr/>
        </p:nvCxnSpPr>
        <p:spPr>
          <a:xfrm flipH="1" flipV="1">
            <a:off x="6635797" y="1985992"/>
            <a:ext cx="822408"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67CB6DD6-25D1-C944-9976-92620E82747B}"/>
              </a:ext>
            </a:extLst>
          </p:cNvPr>
          <p:cNvCxnSpPr>
            <a:cxnSpLocks/>
            <a:stCxn id="13" idx="0"/>
            <a:endCxn id="7" idx="2"/>
          </p:cNvCxnSpPr>
          <p:nvPr/>
        </p:nvCxnSpPr>
        <p:spPr>
          <a:xfrm flipV="1">
            <a:off x="7458205" y="1985992"/>
            <a:ext cx="554434" cy="1870840"/>
          </a:xfrm>
          <a:prstGeom prst="straightConnector1">
            <a:avLst/>
          </a:prstGeom>
          <a:ln w="38100">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直線矢印コネクタ 64">
            <a:extLst>
              <a:ext uri="{FF2B5EF4-FFF2-40B4-BE49-F238E27FC236}">
                <a16:creationId xmlns:a16="http://schemas.microsoft.com/office/drawing/2014/main" id="{55FC95C3-1E5F-074C-BBCD-F0818BBAC0C1}"/>
              </a:ext>
            </a:extLst>
          </p:cNvPr>
          <p:cNvCxnSpPr>
            <a:cxnSpLocks/>
            <a:stCxn id="14" idx="0"/>
            <a:endCxn id="8" idx="2"/>
          </p:cNvCxnSpPr>
          <p:nvPr/>
        </p:nvCxnSpPr>
        <p:spPr>
          <a:xfrm flipH="1" flipV="1">
            <a:off x="1113172" y="1990689"/>
            <a:ext cx="554433"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DF2AAFA6-90DC-D746-ACA5-A03AFDA80D02}"/>
              </a:ext>
            </a:extLst>
          </p:cNvPr>
          <p:cNvCxnSpPr>
            <a:cxnSpLocks/>
            <a:stCxn id="14" idx="0"/>
            <a:endCxn id="9" idx="2"/>
          </p:cNvCxnSpPr>
          <p:nvPr/>
        </p:nvCxnSpPr>
        <p:spPr>
          <a:xfrm flipV="1">
            <a:off x="1667605" y="1990689"/>
            <a:ext cx="824408"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直線矢印コネクタ 66">
            <a:extLst>
              <a:ext uri="{FF2B5EF4-FFF2-40B4-BE49-F238E27FC236}">
                <a16:creationId xmlns:a16="http://schemas.microsoft.com/office/drawing/2014/main" id="{675A5937-0949-B647-96DC-2C10C9B6DADD}"/>
              </a:ext>
            </a:extLst>
          </p:cNvPr>
          <p:cNvCxnSpPr>
            <a:cxnSpLocks/>
            <a:stCxn id="14" idx="0"/>
            <a:endCxn id="10" idx="2"/>
          </p:cNvCxnSpPr>
          <p:nvPr/>
        </p:nvCxnSpPr>
        <p:spPr>
          <a:xfrm flipV="1">
            <a:off x="1667605" y="1990689"/>
            <a:ext cx="2207879" cy="1866143"/>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直線矢印コネクタ 67">
            <a:extLst>
              <a:ext uri="{FF2B5EF4-FFF2-40B4-BE49-F238E27FC236}">
                <a16:creationId xmlns:a16="http://schemas.microsoft.com/office/drawing/2014/main" id="{4A8045BC-99C6-4B42-9CAE-1630143CD50C}"/>
              </a:ext>
            </a:extLst>
          </p:cNvPr>
          <p:cNvCxnSpPr>
            <a:cxnSpLocks/>
            <a:stCxn id="14" idx="0"/>
            <a:endCxn id="5" idx="2"/>
          </p:cNvCxnSpPr>
          <p:nvPr/>
        </p:nvCxnSpPr>
        <p:spPr>
          <a:xfrm flipV="1">
            <a:off x="1667605" y="1985992"/>
            <a:ext cx="3591350"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9" name="直線矢印コネクタ 68">
            <a:extLst>
              <a:ext uri="{FF2B5EF4-FFF2-40B4-BE49-F238E27FC236}">
                <a16:creationId xmlns:a16="http://schemas.microsoft.com/office/drawing/2014/main" id="{820BE81A-7379-4547-9D0B-062605E2139B}"/>
              </a:ext>
            </a:extLst>
          </p:cNvPr>
          <p:cNvCxnSpPr>
            <a:cxnSpLocks/>
            <a:stCxn id="14" idx="0"/>
            <a:endCxn id="6" idx="2"/>
          </p:cNvCxnSpPr>
          <p:nvPr/>
        </p:nvCxnSpPr>
        <p:spPr>
          <a:xfrm flipV="1">
            <a:off x="1667605" y="1985992"/>
            <a:ext cx="4968192"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直線矢印コネクタ 69">
            <a:extLst>
              <a:ext uri="{FF2B5EF4-FFF2-40B4-BE49-F238E27FC236}">
                <a16:creationId xmlns:a16="http://schemas.microsoft.com/office/drawing/2014/main" id="{E8CCDEBA-6FAB-8C45-8C60-D0528820A816}"/>
              </a:ext>
            </a:extLst>
          </p:cNvPr>
          <p:cNvCxnSpPr>
            <a:cxnSpLocks/>
            <a:stCxn id="14" idx="0"/>
            <a:endCxn id="7" idx="2"/>
          </p:cNvCxnSpPr>
          <p:nvPr/>
        </p:nvCxnSpPr>
        <p:spPr>
          <a:xfrm flipV="1">
            <a:off x="1667605" y="1985992"/>
            <a:ext cx="6345034" cy="1870840"/>
          </a:xfrm>
          <a:prstGeom prst="straightConnector1">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正方形/長方形 84">
            <a:extLst>
              <a:ext uri="{FF2B5EF4-FFF2-40B4-BE49-F238E27FC236}">
                <a16:creationId xmlns:a16="http://schemas.microsoft.com/office/drawing/2014/main" id="{333C9EF7-AA76-1543-9B14-7EEE14B36473}"/>
              </a:ext>
            </a:extLst>
          </p:cNvPr>
          <p:cNvSpPr/>
          <p:nvPr/>
        </p:nvSpPr>
        <p:spPr>
          <a:xfrm>
            <a:off x="643432" y="5884838"/>
            <a:ext cx="7857135" cy="646331"/>
          </a:xfrm>
          <a:prstGeom prst="rect">
            <a:avLst/>
          </a:prstGeom>
          <a:solidFill>
            <a:srgbClr val="FFFFFF">
              <a:alpha val="54510"/>
            </a:srgbClr>
          </a:solidFill>
        </p:spPr>
        <p:txBody>
          <a:bodyPr wrap="square">
            <a:spAutoFit/>
          </a:bodyPr>
          <a:lstStyle/>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ユーザー</a:t>
            </a:r>
            <a:r>
              <a:rPr lang="en-US" altLang="ja-JP" sz="1200" dirty="0">
                <a:solidFill>
                  <a:srgbClr val="000000"/>
                </a:solidFill>
                <a:latin typeface="Meiryo" panose="020B0604030504040204" pitchFamily="34" charset="-128"/>
                <a:ea typeface="Meiryo" panose="020B0604030504040204" pitchFamily="34" charset="-128"/>
              </a:rPr>
              <a:t>ID</a:t>
            </a:r>
            <a:r>
              <a:rPr lang="ja-JP" altLang="en-US" sz="1200">
                <a:solidFill>
                  <a:srgbClr val="000000"/>
                </a:solidFill>
                <a:latin typeface="Meiryo" panose="020B0604030504040204" pitchFamily="34" charset="-128"/>
                <a:ea typeface="Meiryo" panose="020B0604030504040204" pitchFamily="34" charset="-128"/>
              </a:rPr>
              <a:t>とパスワードが増加。利用ログはクラウド・サービスに依存し、管理者が掌握できない。</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認証の強度がクラウド側に依存し、多要素認証などの導入に制限がある。</a:t>
            </a:r>
            <a:endParaRPr lang="en-US" altLang="ja-JP" sz="1200" dirty="0">
              <a:solidFill>
                <a:srgbClr val="000000"/>
              </a:solidFill>
              <a:latin typeface="Meiryo" panose="020B0604030504040204" pitchFamily="34" charset="-128"/>
              <a:ea typeface="Meiryo" panose="020B0604030504040204" pitchFamily="34" charset="-128"/>
            </a:endParaRPr>
          </a:p>
          <a:p>
            <a:pPr marL="171450" indent="-171450">
              <a:buFont typeface="Wingdings" pitchFamily="2" charset="2"/>
              <a:buChar char="l"/>
            </a:pPr>
            <a:r>
              <a:rPr lang="ja-JP" altLang="en-US" sz="1200">
                <a:solidFill>
                  <a:srgbClr val="000000"/>
                </a:solidFill>
                <a:latin typeface="Meiryo" panose="020B0604030504040204" pitchFamily="34" charset="-128"/>
                <a:ea typeface="Meiryo" panose="020B0604030504040204" pitchFamily="34" charset="-128"/>
              </a:rPr>
              <a:t>利用場所や端末を制限する機能もクラウド側に依存し、柔軟な制御が行えない。</a:t>
            </a:r>
            <a:endParaRPr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74867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EC6184-0F34-644F-9269-052903F58BB8}"/>
              </a:ext>
            </a:extLst>
          </p:cNvPr>
          <p:cNvSpPr>
            <a:spLocks noGrp="1"/>
          </p:cNvSpPr>
          <p:nvPr>
            <p:ph type="title"/>
          </p:nvPr>
        </p:nvSpPr>
        <p:spPr/>
        <p:txBody>
          <a:bodyPr/>
          <a:lstStyle/>
          <a:p>
            <a:r>
              <a:rPr lang="ja-JP" altLang="en-US"/>
              <a:t>認証連係とシングル・サインオン（</a:t>
            </a:r>
            <a:r>
              <a:rPr lang="en-US" altLang="ja-JP" dirty="0"/>
              <a:t>SSO</a:t>
            </a:r>
            <a:r>
              <a:rPr lang="ja-JP" altLang="en-US"/>
              <a:t>）</a:t>
            </a:r>
            <a:endParaRPr kumimoji="1" lang="ja-JP" altLang="en-US"/>
          </a:p>
        </p:txBody>
      </p:sp>
      <p:sp>
        <p:nvSpPr>
          <p:cNvPr id="3" name="角丸四角形 2">
            <a:extLst>
              <a:ext uri="{FF2B5EF4-FFF2-40B4-BE49-F238E27FC236}">
                <a16:creationId xmlns:a16="http://schemas.microsoft.com/office/drawing/2014/main" id="{CBC89199-50C7-B04E-8DFF-C1A95063EB93}"/>
              </a:ext>
            </a:extLst>
          </p:cNvPr>
          <p:cNvSpPr/>
          <p:nvPr/>
        </p:nvSpPr>
        <p:spPr>
          <a:xfrm>
            <a:off x="230400" y="836712"/>
            <a:ext cx="8686800" cy="1572804"/>
          </a:xfrm>
          <a:prstGeom prst="roundRect">
            <a:avLst>
              <a:gd name="adj" fmla="val 32723"/>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CB891131-A155-5148-A5BB-F9DFEC756C85}"/>
              </a:ext>
            </a:extLst>
          </p:cNvPr>
          <p:cNvSpPr txBox="1"/>
          <p:nvPr/>
        </p:nvSpPr>
        <p:spPr>
          <a:xfrm>
            <a:off x="3325505" y="937479"/>
            <a:ext cx="2492990"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クラウド・サービス</a:t>
            </a:r>
          </a:p>
        </p:txBody>
      </p:sp>
      <p:sp>
        <p:nvSpPr>
          <p:cNvPr id="5" name="正方形/長方形 4">
            <a:extLst>
              <a:ext uri="{FF2B5EF4-FFF2-40B4-BE49-F238E27FC236}">
                <a16:creationId xmlns:a16="http://schemas.microsoft.com/office/drawing/2014/main" id="{A54A12A4-9127-C44E-9085-F3F32D753FBE}"/>
              </a:ext>
            </a:extLst>
          </p:cNvPr>
          <p:cNvSpPr/>
          <p:nvPr/>
        </p:nvSpPr>
        <p:spPr>
          <a:xfrm>
            <a:off x="4704521" y="1324882"/>
            <a:ext cx="1108867" cy="64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4E3DCF-F495-604D-B884-116C9133200A}"/>
              </a:ext>
            </a:extLst>
          </p:cNvPr>
          <p:cNvSpPr/>
          <p:nvPr/>
        </p:nvSpPr>
        <p:spPr>
          <a:xfrm>
            <a:off x="6081363" y="1324882"/>
            <a:ext cx="1108867" cy="6452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47C2AE3C-8D5E-2848-A91A-8171DAFD8F95}"/>
              </a:ext>
            </a:extLst>
          </p:cNvPr>
          <p:cNvSpPr/>
          <p:nvPr/>
        </p:nvSpPr>
        <p:spPr>
          <a:xfrm>
            <a:off x="7458205" y="1324882"/>
            <a:ext cx="1108867" cy="64522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9E568737-B918-7348-8C2E-73FE517B98A5}"/>
              </a:ext>
            </a:extLst>
          </p:cNvPr>
          <p:cNvSpPr/>
          <p:nvPr/>
        </p:nvSpPr>
        <p:spPr>
          <a:xfrm>
            <a:off x="558738" y="1329579"/>
            <a:ext cx="1108867" cy="645224"/>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0FB9E010-317C-8F43-B2E2-1F5070A9BCFE}"/>
              </a:ext>
            </a:extLst>
          </p:cNvPr>
          <p:cNvSpPr/>
          <p:nvPr/>
        </p:nvSpPr>
        <p:spPr>
          <a:xfrm>
            <a:off x="1937579" y="1329579"/>
            <a:ext cx="1108867" cy="645224"/>
          </a:xfrm>
          <a:prstGeom prst="rect">
            <a:avLst/>
          </a:prstGeom>
          <a:solidFill>
            <a:srgbClr val="F7964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AB858C4-6EBA-E941-BD8B-87F41FF88384}"/>
              </a:ext>
            </a:extLst>
          </p:cNvPr>
          <p:cNvSpPr/>
          <p:nvPr/>
        </p:nvSpPr>
        <p:spPr>
          <a:xfrm>
            <a:off x="3321050" y="1329579"/>
            <a:ext cx="1108867" cy="64522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 name="図 12">
            <a:extLst>
              <a:ext uri="{FF2B5EF4-FFF2-40B4-BE49-F238E27FC236}">
                <a16:creationId xmlns:a16="http://schemas.microsoft.com/office/drawing/2014/main" id="{2CC8F9DE-271C-F349-99B0-1AEED3645203}"/>
              </a:ext>
            </a:extLst>
          </p:cNvPr>
          <p:cNvPicPr>
            <a:picLocks noChangeAspect="1"/>
          </p:cNvPicPr>
          <p:nvPr/>
        </p:nvPicPr>
        <p:blipFill>
          <a:blip r:embed="rId3"/>
          <a:stretch>
            <a:fillRect/>
          </a:stretch>
        </p:blipFill>
        <p:spPr>
          <a:xfrm flipH="1">
            <a:off x="6455351" y="3840946"/>
            <a:ext cx="2005708" cy="2015787"/>
          </a:xfrm>
          <a:prstGeom prst="rect">
            <a:avLst/>
          </a:prstGeom>
        </p:spPr>
      </p:pic>
      <p:pic>
        <p:nvPicPr>
          <p:cNvPr id="14" name="図 13">
            <a:extLst>
              <a:ext uri="{FF2B5EF4-FFF2-40B4-BE49-F238E27FC236}">
                <a16:creationId xmlns:a16="http://schemas.microsoft.com/office/drawing/2014/main" id="{6EFDCD35-5004-6545-8C5A-8B76DCD6F1F8}"/>
              </a:ext>
            </a:extLst>
          </p:cNvPr>
          <p:cNvPicPr>
            <a:picLocks noChangeAspect="1"/>
          </p:cNvPicPr>
          <p:nvPr/>
        </p:nvPicPr>
        <p:blipFill>
          <a:blip r:embed="rId4"/>
          <a:stretch>
            <a:fillRect/>
          </a:stretch>
        </p:blipFill>
        <p:spPr>
          <a:xfrm>
            <a:off x="664750" y="3840946"/>
            <a:ext cx="2005709" cy="2015788"/>
          </a:xfrm>
          <a:prstGeom prst="rect">
            <a:avLst/>
          </a:prstGeom>
        </p:spPr>
      </p:pic>
      <p:sp>
        <p:nvSpPr>
          <p:cNvPr id="51" name="正方形/長方形 50">
            <a:extLst>
              <a:ext uri="{FF2B5EF4-FFF2-40B4-BE49-F238E27FC236}">
                <a16:creationId xmlns:a16="http://schemas.microsoft.com/office/drawing/2014/main" id="{5D3CF258-D3C9-F540-BD31-A4064C2F0EBF}"/>
              </a:ext>
            </a:extLst>
          </p:cNvPr>
          <p:cNvSpPr/>
          <p:nvPr/>
        </p:nvSpPr>
        <p:spPr>
          <a:xfrm>
            <a:off x="3806250" y="2693716"/>
            <a:ext cx="1512168" cy="86838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50CA59B3-D69F-3E49-8D8C-E9AC8EF907E4}"/>
              </a:ext>
            </a:extLst>
          </p:cNvPr>
          <p:cNvSpPr txBox="1"/>
          <p:nvPr/>
        </p:nvSpPr>
        <p:spPr>
          <a:xfrm>
            <a:off x="3915797" y="2859298"/>
            <a:ext cx="800219" cy="553998"/>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SSO</a:t>
            </a:r>
          </a:p>
          <a:p>
            <a:r>
              <a:rPr kumimoji="1" lang="ja-JP" altLang="en-US" sz="1200">
                <a:solidFill>
                  <a:schemeClr val="bg1"/>
                </a:solidFill>
                <a:latin typeface="Meiryo" panose="020B0604030504040204" pitchFamily="34" charset="-128"/>
                <a:ea typeface="Meiryo" panose="020B0604030504040204" pitchFamily="34" charset="-128"/>
              </a:rPr>
              <a:t>システム</a:t>
            </a:r>
          </a:p>
        </p:txBody>
      </p:sp>
      <p:pic>
        <p:nvPicPr>
          <p:cNvPr id="53" name="図 52">
            <a:extLst>
              <a:ext uri="{FF2B5EF4-FFF2-40B4-BE49-F238E27FC236}">
                <a16:creationId xmlns:a16="http://schemas.microsoft.com/office/drawing/2014/main" id="{A1F32A20-CE8B-9B49-AF27-AF5CB10B2281}"/>
              </a:ext>
            </a:extLst>
          </p:cNvPr>
          <p:cNvPicPr>
            <a:picLocks noChangeAspect="1"/>
          </p:cNvPicPr>
          <p:nvPr/>
        </p:nvPicPr>
        <p:blipFill>
          <a:blip r:embed="rId5"/>
          <a:stretch>
            <a:fillRect/>
          </a:stretch>
        </p:blipFill>
        <p:spPr>
          <a:xfrm>
            <a:off x="4683463" y="2803427"/>
            <a:ext cx="554603" cy="656335"/>
          </a:xfrm>
          <a:prstGeom prst="rect">
            <a:avLst/>
          </a:prstGeom>
        </p:spPr>
      </p:pic>
      <p:cxnSp>
        <p:nvCxnSpPr>
          <p:cNvPr id="28" name="カギ線コネクタ 27">
            <a:extLst>
              <a:ext uri="{FF2B5EF4-FFF2-40B4-BE49-F238E27FC236}">
                <a16:creationId xmlns:a16="http://schemas.microsoft.com/office/drawing/2014/main" id="{67F5F030-4547-B745-991D-657F52D1684C}"/>
              </a:ext>
            </a:extLst>
          </p:cNvPr>
          <p:cNvCxnSpPr>
            <a:cxnSpLocks/>
            <a:stCxn id="51" idx="0"/>
            <a:endCxn id="8" idx="2"/>
          </p:cNvCxnSpPr>
          <p:nvPr/>
        </p:nvCxnSpPr>
        <p:spPr>
          <a:xfrm rot="16200000" flipV="1">
            <a:off x="2478297" y="609679"/>
            <a:ext cx="718913" cy="3449162"/>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カギ線コネクタ 53">
            <a:extLst>
              <a:ext uri="{FF2B5EF4-FFF2-40B4-BE49-F238E27FC236}">
                <a16:creationId xmlns:a16="http://schemas.microsoft.com/office/drawing/2014/main" id="{A797F814-AFCD-EF4C-9B89-5802144AF6BB}"/>
              </a:ext>
            </a:extLst>
          </p:cNvPr>
          <p:cNvCxnSpPr>
            <a:cxnSpLocks/>
            <a:stCxn id="51" idx="0"/>
            <a:endCxn id="9" idx="2"/>
          </p:cNvCxnSpPr>
          <p:nvPr/>
        </p:nvCxnSpPr>
        <p:spPr>
          <a:xfrm rot="16200000" flipV="1">
            <a:off x="3167718" y="1299099"/>
            <a:ext cx="718913" cy="2070321"/>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5" name="カギ線コネクタ 54">
            <a:extLst>
              <a:ext uri="{FF2B5EF4-FFF2-40B4-BE49-F238E27FC236}">
                <a16:creationId xmlns:a16="http://schemas.microsoft.com/office/drawing/2014/main" id="{C6712193-340C-2C48-9A9F-01565F2C577F}"/>
              </a:ext>
            </a:extLst>
          </p:cNvPr>
          <p:cNvCxnSpPr>
            <a:cxnSpLocks/>
            <a:stCxn id="51" idx="0"/>
            <a:endCxn id="10" idx="2"/>
          </p:cNvCxnSpPr>
          <p:nvPr/>
        </p:nvCxnSpPr>
        <p:spPr>
          <a:xfrm rot="16200000" flipV="1">
            <a:off x="3859453" y="1990835"/>
            <a:ext cx="718913" cy="686850"/>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6" name="カギ線コネクタ 55">
            <a:extLst>
              <a:ext uri="{FF2B5EF4-FFF2-40B4-BE49-F238E27FC236}">
                <a16:creationId xmlns:a16="http://schemas.microsoft.com/office/drawing/2014/main" id="{CE9D6B4B-C3C3-DF4E-A7B6-0C1F788FA9B4}"/>
              </a:ext>
            </a:extLst>
          </p:cNvPr>
          <p:cNvCxnSpPr>
            <a:cxnSpLocks/>
            <a:stCxn id="51" idx="0"/>
            <a:endCxn id="5" idx="2"/>
          </p:cNvCxnSpPr>
          <p:nvPr/>
        </p:nvCxnSpPr>
        <p:spPr>
          <a:xfrm rot="5400000" flipH="1" flipV="1">
            <a:off x="4548839" y="1983601"/>
            <a:ext cx="723610" cy="696621"/>
          </a:xfrm>
          <a:prstGeom prst="bentConnector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7" name="カギ線コネクタ 56">
            <a:extLst>
              <a:ext uri="{FF2B5EF4-FFF2-40B4-BE49-F238E27FC236}">
                <a16:creationId xmlns:a16="http://schemas.microsoft.com/office/drawing/2014/main" id="{22260BE7-FF92-854E-98CF-BB8B913D4139}"/>
              </a:ext>
            </a:extLst>
          </p:cNvPr>
          <p:cNvCxnSpPr>
            <a:cxnSpLocks/>
            <a:stCxn id="51" idx="0"/>
            <a:endCxn id="6" idx="2"/>
          </p:cNvCxnSpPr>
          <p:nvPr/>
        </p:nvCxnSpPr>
        <p:spPr>
          <a:xfrm rot="5400000" flipH="1" flipV="1">
            <a:off x="5237260" y="1295180"/>
            <a:ext cx="723610" cy="2073463"/>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8" name="カギ線コネクタ 57">
            <a:extLst>
              <a:ext uri="{FF2B5EF4-FFF2-40B4-BE49-F238E27FC236}">
                <a16:creationId xmlns:a16="http://schemas.microsoft.com/office/drawing/2014/main" id="{9EEEC329-EF17-B840-A7F8-829AC066FE54}"/>
              </a:ext>
            </a:extLst>
          </p:cNvPr>
          <p:cNvCxnSpPr>
            <a:cxnSpLocks/>
            <a:stCxn id="51" idx="0"/>
            <a:endCxn id="7" idx="2"/>
          </p:cNvCxnSpPr>
          <p:nvPr/>
        </p:nvCxnSpPr>
        <p:spPr>
          <a:xfrm rot="5400000" flipH="1" flipV="1">
            <a:off x="5925681" y="606759"/>
            <a:ext cx="723610" cy="3450305"/>
          </a:xfrm>
          <a:prstGeom prst="bentConnector3">
            <a:avLst>
              <a:gd name="adj1" fmla="val 50000"/>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1" name="カギ線コネクタ 70">
            <a:extLst>
              <a:ext uri="{FF2B5EF4-FFF2-40B4-BE49-F238E27FC236}">
                <a16:creationId xmlns:a16="http://schemas.microsoft.com/office/drawing/2014/main" id="{9E53FE34-C4EF-6F48-A202-90DBE166E308}"/>
              </a:ext>
            </a:extLst>
          </p:cNvPr>
          <p:cNvCxnSpPr>
            <a:cxnSpLocks/>
            <a:stCxn id="14" idx="0"/>
            <a:endCxn id="51" idx="1"/>
          </p:cNvCxnSpPr>
          <p:nvPr/>
        </p:nvCxnSpPr>
        <p:spPr>
          <a:xfrm rot="5400000" flipH="1" flipV="1">
            <a:off x="2380408" y="2415105"/>
            <a:ext cx="713038" cy="2138645"/>
          </a:xfrm>
          <a:prstGeom prst="bentConnector2">
            <a:avLst/>
          </a:prstGeom>
          <a:ln w="38100">
            <a:solidFill>
              <a:srgbClr val="FF666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2" name="カギ線コネクタ 71">
            <a:extLst>
              <a:ext uri="{FF2B5EF4-FFF2-40B4-BE49-F238E27FC236}">
                <a16:creationId xmlns:a16="http://schemas.microsoft.com/office/drawing/2014/main" id="{18820C35-86DA-5849-BCC2-80317C770B90}"/>
              </a:ext>
            </a:extLst>
          </p:cNvPr>
          <p:cNvCxnSpPr>
            <a:cxnSpLocks/>
            <a:stCxn id="13" idx="0"/>
            <a:endCxn id="51" idx="3"/>
          </p:cNvCxnSpPr>
          <p:nvPr/>
        </p:nvCxnSpPr>
        <p:spPr>
          <a:xfrm rot="16200000" flipV="1">
            <a:off x="6031793" y="2414533"/>
            <a:ext cx="713038" cy="2139787"/>
          </a:xfrm>
          <a:prstGeom prst="bentConnector2">
            <a:avLst/>
          </a:prstGeom>
          <a:ln w="38100">
            <a:solidFill>
              <a:schemeClr val="accent3">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直線矢印コネクタ 72">
            <a:extLst>
              <a:ext uri="{FF2B5EF4-FFF2-40B4-BE49-F238E27FC236}">
                <a16:creationId xmlns:a16="http://schemas.microsoft.com/office/drawing/2014/main" id="{9012990A-FB0F-8140-A17B-57DF74C8CD4C}"/>
              </a:ext>
            </a:extLst>
          </p:cNvPr>
          <p:cNvCxnSpPr>
            <a:cxnSpLocks/>
            <a:stCxn id="103" idx="0"/>
            <a:endCxn id="51" idx="2"/>
          </p:cNvCxnSpPr>
          <p:nvPr/>
        </p:nvCxnSpPr>
        <p:spPr>
          <a:xfrm flipH="1" flipV="1">
            <a:off x="4562334" y="3562100"/>
            <a:ext cx="9666" cy="405528"/>
          </a:xfrm>
          <a:prstGeom prst="straightConnector1">
            <a:avLst/>
          </a:prstGeom>
          <a:ln w="38100">
            <a:solidFill>
              <a:schemeClr val="tx2">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テキスト ボックス 77">
            <a:extLst>
              <a:ext uri="{FF2B5EF4-FFF2-40B4-BE49-F238E27FC236}">
                <a16:creationId xmlns:a16="http://schemas.microsoft.com/office/drawing/2014/main" id="{6F9129BC-37F8-F54E-96C5-8568129174C9}"/>
              </a:ext>
            </a:extLst>
          </p:cNvPr>
          <p:cNvSpPr txBox="1"/>
          <p:nvPr/>
        </p:nvSpPr>
        <p:spPr>
          <a:xfrm>
            <a:off x="1655041" y="3152001"/>
            <a:ext cx="954107" cy="276999"/>
          </a:xfrm>
          <a:prstGeom prst="rect">
            <a:avLst/>
          </a:prstGeom>
          <a:noFill/>
        </p:spPr>
        <p:txBody>
          <a:bodyPr wrap="none" rtlCol="0">
            <a:spAutoFit/>
          </a:bodyPr>
          <a:lstStyle/>
          <a:p>
            <a:r>
              <a:rPr kumimoji="1" lang="ja-JP" altLang="en-US" sz="1200">
                <a:solidFill>
                  <a:srgbClr val="FF6666"/>
                </a:solidFill>
                <a:latin typeface="Meiryo" panose="020B0604030504040204" pitchFamily="34" charset="-128"/>
                <a:ea typeface="Meiryo" panose="020B0604030504040204" pitchFamily="34" charset="-128"/>
              </a:rPr>
              <a:t>サインオン</a:t>
            </a:r>
          </a:p>
        </p:txBody>
      </p:sp>
      <p:sp>
        <p:nvSpPr>
          <p:cNvPr id="79" name="テキスト ボックス 78">
            <a:extLst>
              <a:ext uri="{FF2B5EF4-FFF2-40B4-BE49-F238E27FC236}">
                <a16:creationId xmlns:a16="http://schemas.microsoft.com/office/drawing/2014/main" id="{5475A087-EC57-7E46-83CB-2B5B5EBF1B70}"/>
              </a:ext>
            </a:extLst>
          </p:cNvPr>
          <p:cNvSpPr txBox="1"/>
          <p:nvPr/>
        </p:nvSpPr>
        <p:spPr>
          <a:xfrm>
            <a:off x="6522289" y="3152001"/>
            <a:ext cx="954107" cy="276999"/>
          </a:xfrm>
          <a:prstGeom prst="rect">
            <a:avLst/>
          </a:prstGeom>
          <a:noFill/>
        </p:spPr>
        <p:txBody>
          <a:bodyPr wrap="none" rtlCol="0">
            <a:spAutoFit/>
          </a:bodyPr>
          <a:lstStyle/>
          <a:p>
            <a:r>
              <a:rPr kumimoji="1" lang="ja-JP" altLang="en-US" sz="1200">
                <a:solidFill>
                  <a:schemeClr val="accent3">
                    <a:lumMod val="75000"/>
                  </a:schemeClr>
                </a:solidFill>
                <a:latin typeface="Meiryo" panose="020B0604030504040204" pitchFamily="34" charset="-128"/>
                <a:ea typeface="Meiryo" panose="020B0604030504040204" pitchFamily="34" charset="-128"/>
              </a:rPr>
              <a:t>サインオン</a:t>
            </a:r>
          </a:p>
        </p:txBody>
      </p:sp>
      <p:sp>
        <p:nvSpPr>
          <p:cNvPr id="80" name="テキスト ボックス 79">
            <a:extLst>
              <a:ext uri="{FF2B5EF4-FFF2-40B4-BE49-F238E27FC236}">
                <a16:creationId xmlns:a16="http://schemas.microsoft.com/office/drawing/2014/main" id="{783D0D28-089E-C54F-8D66-B4C16CEEDDC7}"/>
              </a:ext>
            </a:extLst>
          </p:cNvPr>
          <p:cNvSpPr txBox="1"/>
          <p:nvPr/>
        </p:nvSpPr>
        <p:spPr>
          <a:xfrm>
            <a:off x="4599971" y="3618766"/>
            <a:ext cx="954107"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サインオン</a:t>
            </a:r>
          </a:p>
        </p:txBody>
      </p:sp>
      <p:sp>
        <p:nvSpPr>
          <p:cNvPr id="81" name="テキスト ボックス 80">
            <a:extLst>
              <a:ext uri="{FF2B5EF4-FFF2-40B4-BE49-F238E27FC236}">
                <a16:creationId xmlns:a16="http://schemas.microsoft.com/office/drawing/2014/main" id="{026489EE-46C4-DF42-9445-C15D46F42942}"/>
              </a:ext>
            </a:extLst>
          </p:cNvPr>
          <p:cNvSpPr txBox="1"/>
          <p:nvPr/>
        </p:nvSpPr>
        <p:spPr>
          <a:xfrm>
            <a:off x="4562333" y="2447833"/>
            <a:ext cx="2339102" cy="276999"/>
          </a:xfrm>
          <a:prstGeom prst="rect">
            <a:avLst/>
          </a:prstGeom>
          <a:noFill/>
        </p:spPr>
        <p:txBody>
          <a:bodyPr wrap="none" rtlCol="0">
            <a:spAutoFit/>
          </a:bodyPr>
          <a:lstStyle/>
          <a:p>
            <a:r>
              <a:rPr kumimoji="1" lang="ja-JP" altLang="en-US" sz="1200">
                <a:solidFill>
                  <a:srgbClr val="0070C0"/>
                </a:solidFill>
                <a:latin typeface="Meiryo" panose="020B0604030504040204" pitchFamily="34" charset="-128"/>
                <a:ea typeface="Meiryo" panose="020B0604030504040204" pitchFamily="34" charset="-128"/>
              </a:rPr>
              <a:t>フェデレーション（認証連携）</a:t>
            </a:r>
          </a:p>
        </p:txBody>
      </p:sp>
      <p:sp>
        <p:nvSpPr>
          <p:cNvPr id="83" name="正方形/長方形 82">
            <a:extLst>
              <a:ext uri="{FF2B5EF4-FFF2-40B4-BE49-F238E27FC236}">
                <a16:creationId xmlns:a16="http://schemas.microsoft.com/office/drawing/2014/main" id="{D50B3CE8-A788-864D-B632-225980B35393}"/>
              </a:ext>
            </a:extLst>
          </p:cNvPr>
          <p:cNvSpPr/>
          <p:nvPr/>
        </p:nvSpPr>
        <p:spPr>
          <a:xfrm>
            <a:off x="558738" y="5752365"/>
            <a:ext cx="8065567" cy="830997"/>
          </a:xfrm>
          <a:prstGeom prst="rect">
            <a:avLst/>
          </a:prstGeom>
          <a:solidFill>
            <a:srgbClr val="FFFFFF">
              <a:alpha val="54510"/>
            </a:srgbClr>
          </a:solidFill>
        </p:spPr>
        <p:txBody>
          <a:bodyPr wrap="square">
            <a:spAutoFit/>
          </a:bodyPr>
          <a:lstStyle/>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ひとつの</a:t>
            </a:r>
            <a:r>
              <a:rPr lang="en" altLang="ja-JP" sz="1200" dirty="0">
                <a:latin typeface="Meiryo" panose="020B0604030504040204" pitchFamily="34" charset="-128"/>
                <a:ea typeface="Meiryo" panose="020B0604030504040204" pitchFamily="34" charset="-128"/>
              </a:rPr>
              <a:t>ID</a:t>
            </a:r>
            <a:r>
              <a:rPr lang="ja-JP" altLang="en-US" sz="1200">
                <a:latin typeface="Meiryo" panose="020B0604030504040204" pitchFamily="34" charset="-128"/>
                <a:ea typeface="Meiryo" panose="020B0604030504040204" pitchFamily="34" charset="-128"/>
              </a:rPr>
              <a:t>と認証・認可の手順により、業務に必要な全てのシステム／サービスを利用することができる。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全ての利用サービスについてのログ（利用履歴）が収集・掌握できる。</a:t>
            </a:r>
          </a:p>
          <a:p>
            <a:pPr marL="285750" lvl="0" indent="-285750">
              <a:buFont typeface="Wingdings" pitchFamily="2" charset="2"/>
              <a:buChar char="l"/>
            </a:pPr>
            <a:r>
              <a:rPr lang="ja-JP" altLang="en-US" sz="1200">
                <a:latin typeface="Meiryo" panose="020B0604030504040204" pitchFamily="34" charset="-128"/>
                <a:ea typeface="Meiryo" panose="020B0604030504040204" pitchFamily="34" charset="-128"/>
              </a:rPr>
              <a:t>	クラウド・サービス側に依存していた、使える場所や端末、認証の強度（多要素認証が使える／使えないなど）を、一元的に管理できる。</a:t>
            </a:r>
          </a:p>
        </p:txBody>
      </p:sp>
      <p:pic>
        <p:nvPicPr>
          <p:cNvPr id="103" name="図 102">
            <a:extLst>
              <a:ext uri="{FF2B5EF4-FFF2-40B4-BE49-F238E27FC236}">
                <a16:creationId xmlns:a16="http://schemas.microsoft.com/office/drawing/2014/main" id="{CB3937DB-698F-B24B-9F64-216A0697BB77}"/>
              </a:ext>
            </a:extLst>
          </p:cNvPr>
          <p:cNvPicPr>
            <a:picLocks noChangeAspect="1"/>
          </p:cNvPicPr>
          <p:nvPr/>
        </p:nvPicPr>
        <p:blipFill>
          <a:blip r:embed="rId6"/>
          <a:stretch>
            <a:fillRect/>
          </a:stretch>
        </p:blipFill>
        <p:spPr>
          <a:xfrm>
            <a:off x="4008054" y="3967628"/>
            <a:ext cx="1127892" cy="1683421"/>
          </a:xfrm>
          <a:prstGeom prst="rect">
            <a:avLst/>
          </a:prstGeom>
        </p:spPr>
      </p:pic>
    </p:spTree>
    <p:extLst>
      <p:ext uri="{BB962C8B-B14F-4D97-AF65-F5344CB8AC3E}">
        <p14:creationId xmlns:p14="http://schemas.microsoft.com/office/powerpoint/2010/main" val="19101148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右矢印 13">
            <a:extLst>
              <a:ext uri="{FF2B5EF4-FFF2-40B4-BE49-F238E27FC236}">
                <a16:creationId xmlns:a16="http://schemas.microsoft.com/office/drawing/2014/main" id="{44A41895-C29B-1440-A578-EADC16341A5A}"/>
              </a:ext>
            </a:extLst>
          </p:cNvPr>
          <p:cNvSpPr/>
          <p:nvPr/>
        </p:nvSpPr>
        <p:spPr>
          <a:xfrm>
            <a:off x="1458684" y="1452680"/>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右矢印 14">
            <a:extLst>
              <a:ext uri="{FF2B5EF4-FFF2-40B4-BE49-F238E27FC236}">
                <a16:creationId xmlns:a16="http://schemas.microsoft.com/office/drawing/2014/main" id="{1B205431-1DA0-B545-AD4C-C3AFEE89126B}"/>
              </a:ext>
            </a:extLst>
          </p:cNvPr>
          <p:cNvSpPr/>
          <p:nvPr/>
        </p:nvSpPr>
        <p:spPr>
          <a:xfrm rot="10800000">
            <a:off x="1458684" y="1744375"/>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8CA4564-68B8-954A-B2A7-D0DEEBA8F5ED}"/>
              </a:ext>
            </a:extLst>
          </p:cNvPr>
          <p:cNvSpPr>
            <a:spLocks noGrp="1"/>
          </p:cNvSpPr>
          <p:nvPr>
            <p:ph type="title"/>
          </p:nvPr>
        </p:nvSpPr>
        <p:spPr/>
        <p:txBody>
          <a:bodyPr/>
          <a:lstStyle/>
          <a:p>
            <a:r>
              <a:rPr kumimoji="1" lang="en-US" altLang="ja-JP" dirty="0"/>
              <a:t>FIDO2</a:t>
            </a:r>
            <a:r>
              <a:rPr kumimoji="1" lang="ja-JP" altLang="en-US"/>
              <a:t>による認証プロセス</a:t>
            </a:r>
          </a:p>
        </p:txBody>
      </p:sp>
      <p:sp>
        <p:nvSpPr>
          <p:cNvPr id="3" name="スライド番号プレースホルダー 2">
            <a:extLst>
              <a:ext uri="{FF2B5EF4-FFF2-40B4-BE49-F238E27FC236}">
                <a16:creationId xmlns:a16="http://schemas.microsoft.com/office/drawing/2014/main" id="{0A528FCD-B9AB-6745-A75A-88449557299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87</a:t>
            </a:fld>
            <a:endParaRPr kumimoji="1" lang="ja-JP" altLang="en-US"/>
          </a:p>
        </p:txBody>
      </p:sp>
      <p:pic>
        <p:nvPicPr>
          <p:cNvPr id="4" name="図 3">
            <a:extLst>
              <a:ext uri="{FF2B5EF4-FFF2-40B4-BE49-F238E27FC236}">
                <a16:creationId xmlns:a16="http://schemas.microsoft.com/office/drawing/2014/main" id="{EC92E442-8CA3-AA47-8DA1-2F2E5A39FE7F}"/>
              </a:ext>
            </a:extLst>
          </p:cNvPr>
          <p:cNvPicPr>
            <a:picLocks noChangeAspect="1"/>
          </p:cNvPicPr>
          <p:nvPr/>
        </p:nvPicPr>
        <p:blipFill>
          <a:blip r:embed="rId2"/>
          <a:stretch>
            <a:fillRect/>
          </a:stretch>
        </p:blipFill>
        <p:spPr>
          <a:xfrm flipH="1">
            <a:off x="738855" y="1255253"/>
            <a:ext cx="719830" cy="1074373"/>
          </a:xfrm>
          <a:prstGeom prst="rect">
            <a:avLst/>
          </a:prstGeom>
        </p:spPr>
      </p:pic>
      <p:sp>
        <p:nvSpPr>
          <p:cNvPr id="6" name="テキスト ボックス 5">
            <a:extLst>
              <a:ext uri="{FF2B5EF4-FFF2-40B4-BE49-F238E27FC236}">
                <a16:creationId xmlns:a16="http://schemas.microsoft.com/office/drawing/2014/main" id="{1FB907C6-6280-1644-B8B7-8CDE5D11437F}"/>
              </a:ext>
            </a:extLst>
          </p:cNvPr>
          <p:cNvSpPr txBox="1"/>
          <p:nvPr/>
        </p:nvSpPr>
        <p:spPr>
          <a:xfrm>
            <a:off x="1520473" y="1034948"/>
            <a:ext cx="4946462" cy="523220"/>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a:t>
            </a:r>
            <a:endParaRPr kumimoji="1" lang="en-US" altLang="ja-JP" sz="1400" dirty="0">
              <a:latin typeface="Meiryo" panose="020B0604030504040204" pitchFamily="34" charset="-128"/>
              <a:ea typeface="Meiryo" panose="020B0604030504040204" pitchFamily="34" charset="-128"/>
            </a:endParaRPr>
          </a:p>
          <a:p>
            <a:r>
              <a:rPr kumimoji="1" lang="ja-JP" altLang="en-US" sz="1400">
                <a:latin typeface="Meiryo" panose="020B0604030504040204" pitchFamily="34" charset="-128"/>
                <a:ea typeface="Meiryo" panose="020B0604030504040204" pitchFamily="34" charset="-128"/>
              </a:rPr>
              <a:t>デバイス（</a:t>
            </a:r>
            <a:r>
              <a:rPr kumimoji="1" lang="en-US" altLang="ja-JP" sz="1400" dirty="0">
                <a:latin typeface="Meiryo" panose="020B0604030504040204" pitchFamily="34" charset="-128"/>
                <a:ea typeface="Meiryo" panose="020B0604030504040204" pitchFamily="34" charset="-128"/>
              </a:rPr>
              <a:t>PC</a:t>
            </a:r>
            <a:r>
              <a:rPr lang="ja-JP" altLang="en-US" sz="1400">
                <a:latin typeface="Meiryo" panose="020B0604030504040204" pitchFamily="34" charset="-128"/>
                <a:ea typeface="Meiryo" panose="020B0604030504040204" pitchFamily="34" charset="-128"/>
              </a:rPr>
              <a:t>や</a:t>
            </a:r>
            <a:r>
              <a:rPr kumimoji="1" lang="ja-JP" altLang="en-US" sz="1400">
                <a:latin typeface="Meiryo" panose="020B0604030504040204" pitchFamily="34" charset="-128"/>
                <a:ea typeface="Meiryo" panose="020B0604030504040204" pitchFamily="34" charset="-128"/>
              </a:rPr>
              <a:t>スマホ）などを登録したいと通知</a:t>
            </a:r>
          </a:p>
        </p:txBody>
      </p:sp>
      <p:sp>
        <p:nvSpPr>
          <p:cNvPr id="8" name="メモ 7">
            <a:extLst>
              <a:ext uri="{FF2B5EF4-FFF2-40B4-BE49-F238E27FC236}">
                <a16:creationId xmlns:a16="http://schemas.microsoft.com/office/drawing/2014/main" id="{D050906B-D51C-234D-92BD-37275B0F7A49}"/>
              </a:ext>
            </a:extLst>
          </p:cNvPr>
          <p:cNvSpPr/>
          <p:nvPr/>
        </p:nvSpPr>
        <p:spPr>
          <a:xfrm>
            <a:off x="6389920" y="1399904"/>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3394AA88-2230-7B43-9E4D-CA297CB2F9EA}"/>
              </a:ext>
            </a:extLst>
          </p:cNvPr>
          <p:cNvSpPr txBox="1"/>
          <p:nvPr/>
        </p:nvSpPr>
        <p:spPr>
          <a:xfrm>
            <a:off x="6451708" y="1468673"/>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10" name="テキスト ボックス 9">
            <a:extLst>
              <a:ext uri="{FF2B5EF4-FFF2-40B4-BE49-F238E27FC236}">
                <a16:creationId xmlns:a16="http://schemas.microsoft.com/office/drawing/2014/main" id="{C04F2E32-78CD-3E4D-BD45-9EA4ED35CA10}"/>
              </a:ext>
            </a:extLst>
          </p:cNvPr>
          <p:cNvSpPr txBox="1"/>
          <p:nvPr/>
        </p:nvSpPr>
        <p:spPr>
          <a:xfrm>
            <a:off x="6417243" y="1744376"/>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C3E9CFCA-2CAC-164C-B5D5-D7305697BFD9}"/>
              </a:ext>
            </a:extLst>
          </p:cNvPr>
          <p:cNvPicPr>
            <a:picLocks noChangeAspect="1"/>
          </p:cNvPicPr>
          <p:nvPr/>
        </p:nvPicPr>
        <p:blipFill>
          <a:blip r:embed="rId3"/>
          <a:stretch>
            <a:fillRect/>
          </a:stretch>
        </p:blipFill>
        <p:spPr>
          <a:xfrm>
            <a:off x="7619530" y="1399904"/>
            <a:ext cx="710287" cy="840576"/>
          </a:xfrm>
          <a:prstGeom prst="rect">
            <a:avLst/>
          </a:prstGeom>
        </p:spPr>
      </p:pic>
      <p:sp>
        <p:nvSpPr>
          <p:cNvPr id="13" name="テキスト ボックス 12">
            <a:extLst>
              <a:ext uri="{FF2B5EF4-FFF2-40B4-BE49-F238E27FC236}">
                <a16:creationId xmlns:a16="http://schemas.microsoft.com/office/drawing/2014/main" id="{7F2A5021-6A51-4D47-A552-79DBCB0F758E}"/>
              </a:ext>
            </a:extLst>
          </p:cNvPr>
          <p:cNvSpPr txBox="1"/>
          <p:nvPr/>
        </p:nvSpPr>
        <p:spPr>
          <a:xfrm>
            <a:off x="1599098" y="2077822"/>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pic>
        <p:nvPicPr>
          <p:cNvPr id="16" name="図 15">
            <a:extLst>
              <a:ext uri="{FF2B5EF4-FFF2-40B4-BE49-F238E27FC236}">
                <a16:creationId xmlns:a16="http://schemas.microsoft.com/office/drawing/2014/main" id="{581847F3-9E8C-5C42-A20F-FBA46C6CBE2B}"/>
              </a:ext>
            </a:extLst>
          </p:cNvPr>
          <p:cNvPicPr>
            <a:picLocks noChangeAspect="1"/>
          </p:cNvPicPr>
          <p:nvPr/>
        </p:nvPicPr>
        <p:blipFill>
          <a:blip r:embed="rId4"/>
          <a:stretch>
            <a:fillRect/>
          </a:stretch>
        </p:blipFill>
        <p:spPr>
          <a:xfrm>
            <a:off x="1130237" y="2595540"/>
            <a:ext cx="760493" cy="760493"/>
          </a:xfrm>
          <a:prstGeom prst="rect">
            <a:avLst/>
          </a:prstGeom>
        </p:spPr>
      </p:pic>
      <p:pic>
        <p:nvPicPr>
          <p:cNvPr id="17" name="図 16">
            <a:extLst>
              <a:ext uri="{FF2B5EF4-FFF2-40B4-BE49-F238E27FC236}">
                <a16:creationId xmlns:a16="http://schemas.microsoft.com/office/drawing/2014/main" id="{6E4A3108-FB86-1A4C-A2B3-252AEE5E9B52}"/>
              </a:ext>
            </a:extLst>
          </p:cNvPr>
          <p:cNvPicPr>
            <a:picLocks noChangeAspect="1"/>
          </p:cNvPicPr>
          <p:nvPr/>
        </p:nvPicPr>
        <p:blipFill>
          <a:blip r:embed="rId4">
            <a:duotone>
              <a:prstClr val="black"/>
              <a:schemeClr val="accent2">
                <a:tint val="45000"/>
                <a:satMod val="400000"/>
              </a:schemeClr>
            </a:duotone>
          </a:blip>
          <a:stretch>
            <a:fillRect/>
          </a:stretch>
        </p:blipFill>
        <p:spPr>
          <a:xfrm>
            <a:off x="588725" y="2595540"/>
            <a:ext cx="760493" cy="760493"/>
          </a:xfrm>
          <a:prstGeom prst="rect">
            <a:avLst/>
          </a:prstGeom>
        </p:spPr>
      </p:pic>
      <p:sp>
        <p:nvSpPr>
          <p:cNvPr id="18" name="テキスト ボックス 17">
            <a:extLst>
              <a:ext uri="{FF2B5EF4-FFF2-40B4-BE49-F238E27FC236}">
                <a16:creationId xmlns:a16="http://schemas.microsoft.com/office/drawing/2014/main" id="{E0B632CA-E425-4147-AFEA-EF79B878E2EB}"/>
              </a:ext>
            </a:extLst>
          </p:cNvPr>
          <p:cNvSpPr txBox="1"/>
          <p:nvPr/>
        </p:nvSpPr>
        <p:spPr>
          <a:xfrm>
            <a:off x="497844" y="3340110"/>
            <a:ext cx="723275"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a:t>
            </a:r>
          </a:p>
        </p:txBody>
      </p:sp>
      <p:sp>
        <p:nvSpPr>
          <p:cNvPr id="19" name="テキスト ボックス 18">
            <a:extLst>
              <a:ext uri="{FF2B5EF4-FFF2-40B4-BE49-F238E27FC236}">
                <a16:creationId xmlns:a16="http://schemas.microsoft.com/office/drawing/2014/main" id="{E697D79D-2C29-FA43-8A6A-1C3E1E67443F}"/>
              </a:ext>
            </a:extLst>
          </p:cNvPr>
          <p:cNvSpPr txBox="1"/>
          <p:nvPr/>
        </p:nvSpPr>
        <p:spPr>
          <a:xfrm>
            <a:off x="1087057"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20" name="メモ 19">
            <a:extLst>
              <a:ext uri="{FF2B5EF4-FFF2-40B4-BE49-F238E27FC236}">
                <a16:creationId xmlns:a16="http://schemas.microsoft.com/office/drawing/2014/main" id="{325BF973-5686-FB48-9EB9-190C74E3A7B2}"/>
              </a:ext>
            </a:extLst>
          </p:cNvPr>
          <p:cNvSpPr/>
          <p:nvPr/>
        </p:nvSpPr>
        <p:spPr>
          <a:xfrm>
            <a:off x="2362205"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3A55F7AA-1FEC-3843-8AA5-0C9D31F87908}"/>
              </a:ext>
            </a:extLst>
          </p:cNvPr>
          <p:cNvSpPr txBox="1"/>
          <p:nvPr/>
        </p:nvSpPr>
        <p:spPr>
          <a:xfrm>
            <a:off x="2423993"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2" name="テキスト ボックス 21">
            <a:extLst>
              <a:ext uri="{FF2B5EF4-FFF2-40B4-BE49-F238E27FC236}">
                <a16:creationId xmlns:a16="http://schemas.microsoft.com/office/drawing/2014/main" id="{6157BB81-8265-D44B-8AA0-5F292E814316}"/>
              </a:ext>
            </a:extLst>
          </p:cNvPr>
          <p:cNvSpPr txBox="1"/>
          <p:nvPr/>
        </p:nvSpPr>
        <p:spPr>
          <a:xfrm>
            <a:off x="2389528"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3" name="図 22">
            <a:extLst>
              <a:ext uri="{FF2B5EF4-FFF2-40B4-BE49-F238E27FC236}">
                <a16:creationId xmlns:a16="http://schemas.microsoft.com/office/drawing/2014/main" id="{2253C3B8-86DD-5B4D-83DF-DABEBC594D70}"/>
              </a:ext>
            </a:extLst>
          </p:cNvPr>
          <p:cNvPicPr>
            <a:picLocks noChangeAspect="1"/>
          </p:cNvPicPr>
          <p:nvPr/>
        </p:nvPicPr>
        <p:blipFill>
          <a:blip r:embed="rId5">
            <a:duotone>
              <a:schemeClr val="accent2">
                <a:shade val="45000"/>
                <a:satMod val="135000"/>
              </a:schemeClr>
              <a:prstClr val="white"/>
            </a:duotone>
          </a:blip>
          <a:stretch>
            <a:fillRect/>
          </a:stretch>
        </p:blipFill>
        <p:spPr>
          <a:xfrm>
            <a:off x="2442230" y="2659939"/>
            <a:ext cx="671083" cy="671083"/>
          </a:xfrm>
          <a:prstGeom prst="rect">
            <a:avLst/>
          </a:prstGeom>
        </p:spPr>
      </p:pic>
      <p:sp>
        <p:nvSpPr>
          <p:cNvPr id="24" name="テキスト ボックス 23">
            <a:extLst>
              <a:ext uri="{FF2B5EF4-FFF2-40B4-BE49-F238E27FC236}">
                <a16:creationId xmlns:a16="http://schemas.microsoft.com/office/drawing/2014/main" id="{3770C312-7196-1F49-858B-A58380A29DBA}"/>
              </a:ext>
            </a:extLst>
          </p:cNvPr>
          <p:cNvSpPr txBox="1"/>
          <p:nvPr/>
        </p:nvSpPr>
        <p:spPr>
          <a:xfrm>
            <a:off x="2174866" y="3435137"/>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pic>
        <p:nvPicPr>
          <p:cNvPr id="25" name="図 24">
            <a:extLst>
              <a:ext uri="{FF2B5EF4-FFF2-40B4-BE49-F238E27FC236}">
                <a16:creationId xmlns:a16="http://schemas.microsoft.com/office/drawing/2014/main" id="{52DF50B2-912A-F340-8BF3-C5D16AD67DE8}"/>
              </a:ext>
            </a:extLst>
          </p:cNvPr>
          <p:cNvPicPr>
            <a:picLocks noChangeAspect="1"/>
          </p:cNvPicPr>
          <p:nvPr/>
        </p:nvPicPr>
        <p:blipFill>
          <a:blip r:embed="rId3"/>
          <a:stretch>
            <a:fillRect/>
          </a:stretch>
        </p:blipFill>
        <p:spPr>
          <a:xfrm>
            <a:off x="7616541" y="2528339"/>
            <a:ext cx="710287" cy="840576"/>
          </a:xfrm>
          <a:prstGeom prst="rect">
            <a:avLst/>
          </a:prstGeom>
        </p:spPr>
      </p:pic>
      <p:sp>
        <p:nvSpPr>
          <p:cNvPr id="26" name="メモ 25">
            <a:extLst>
              <a:ext uri="{FF2B5EF4-FFF2-40B4-BE49-F238E27FC236}">
                <a16:creationId xmlns:a16="http://schemas.microsoft.com/office/drawing/2014/main" id="{72954289-1401-304E-B738-1CB6FDB4E6BC}"/>
              </a:ext>
            </a:extLst>
          </p:cNvPr>
          <p:cNvSpPr/>
          <p:nvPr/>
        </p:nvSpPr>
        <p:spPr>
          <a:xfrm>
            <a:off x="6389920" y="2564675"/>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B958EEAB-9220-0940-AC9D-E0F18394D3E7}"/>
              </a:ext>
            </a:extLst>
          </p:cNvPr>
          <p:cNvSpPr txBox="1"/>
          <p:nvPr/>
        </p:nvSpPr>
        <p:spPr>
          <a:xfrm>
            <a:off x="6451708" y="2633444"/>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28" name="テキスト ボックス 27">
            <a:extLst>
              <a:ext uri="{FF2B5EF4-FFF2-40B4-BE49-F238E27FC236}">
                <a16:creationId xmlns:a16="http://schemas.microsoft.com/office/drawing/2014/main" id="{74529EC4-4F5E-184E-A14D-849EE3D5CB76}"/>
              </a:ext>
            </a:extLst>
          </p:cNvPr>
          <p:cNvSpPr txBox="1"/>
          <p:nvPr/>
        </p:nvSpPr>
        <p:spPr>
          <a:xfrm>
            <a:off x="6417243" y="2909147"/>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29" name="図 28">
            <a:extLst>
              <a:ext uri="{FF2B5EF4-FFF2-40B4-BE49-F238E27FC236}">
                <a16:creationId xmlns:a16="http://schemas.microsoft.com/office/drawing/2014/main" id="{3F92B6F4-CD90-2D4E-BF4F-606573716CE0}"/>
              </a:ext>
            </a:extLst>
          </p:cNvPr>
          <p:cNvPicPr>
            <a:picLocks noChangeAspect="1"/>
          </p:cNvPicPr>
          <p:nvPr/>
        </p:nvPicPr>
        <p:blipFill>
          <a:blip r:embed="rId5">
            <a:duotone>
              <a:schemeClr val="accent2">
                <a:shade val="45000"/>
                <a:satMod val="135000"/>
              </a:schemeClr>
              <a:prstClr val="white"/>
            </a:duotone>
          </a:blip>
          <a:stretch>
            <a:fillRect/>
          </a:stretch>
        </p:blipFill>
        <p:spPr>
          <a:xfrm>
            <a:off x="6469945" y="2659939"/>
            <a:ext cx="671083" cy="671083"/>
          </a:xfrm>
          <a:prstGeom prst="rect">
            <a:avLst/>
          </a:prstGeom>
        </p:spPr>
      </p:pic>
      <p:pic>
        <p:nvPicPr>
          <p:cNvPr id="30" name="図 29">
            <a:extLst>
              <a:ext uri="{FF2B5EF4-FFF2-40B4-BE49-F238E27FC236}">
                <a16:creationId xmlns:a16="http://schemas.microsoft.com/office/drawing/2014/main" id="{2B096388-5AF1-F642-B422-6455DE9D3C9F}"/>
              </a:ext>
            </a:extLst>
          </p:cNvPr>
          <p:cNvPicPr>
            <a:picLocks noChangeAspect="1"/>
          </p:cNvPicPr>
          <p:nvPr/>
        </p:nvPicPr>
        <p:blipFill>
          <a:blip r:embed="rId4"/>
          <a:stretch>
            <a:fillRect/>
          </a:stretch>
        </p:blipFill>
        <p:spPr>
          <a:xfrm>
            <a:off x="5527332" y="2595540"/>
            <a:ext cx="760493" cy="760493"/>
          </a:xfrm>
          <a:prstGeom prst="rect">
            <a:avLst/>
          </a:prstGeom>
        </p:spPr>
      </p:pic>
      <p:sp>
        <p:nvSpPr>
          <p:cNvPr id="31" name="テキスト ボックス 30">
            <a:extLst>
              <a:ext uri="{FF2B5EF4-FFF2-40B4-BE49-F238E27FC236}">
                <a16:creationId xmlns:a16="http://schemas.microsoft.com/office/drawing/2014/main" id="{EDD71A9A-2411-7B49-A11E-F4BFB5F0A43D}"/>
              </a:ext>
            </a:extLst>
          </p:cNvPr>
          <p:cNvSpPr txBox="1"/>
          <p:nvPr/>
        </p:nvSpPr>
        <p:spPr>
          <a:xfrm>
            <a:off x="5484152" y="3340110"/>
            <a:ext cx="723275"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a:t>
            </a:r>
          </a:p>
        </p:txBody>
      </p:sp>
      <p:sp>
        <p:nvSpPr>
          <p:cNvPr id="32" name="テキスト ボックス 31">
            <a:extLst>
              <a:ext uri="{FF2B5EF4-FFF2-40B4-BE49-F238E27FC236}">
                <a16:creationId xmlns:a16="http://schemas.microsoft.com/office/drawing/2014/main" id="{5C805F9C-6157-8149-A0B6-6F42C2AEE89A}"/>
              </a:ext>
            </a:extLst>
          </p:cNvPr>
          <p:cNvSpPr txBox="1"/>
          <p:nvPr/>
        </p:nvSpPr>
        <p:spPr>
          <a:xfrm>
            <a:off x="6322583" y="3410519"/>
            <a:ext cx="1082348"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署名を検証</a:t>
            </a:r>
          </a:p>
        </p:txBody>
      </p:sp>
      <p:sp>
        <p:nvSpPr>
          <p:cNvPr id="33" name="右矢印 32">
            <a:extLst>
              <a:ext uri="{FF2B5EF4-FFF2-40B4-BE49-F238E27FC236}">
                <a16:creationId xmlns:a16="http://schemas.microsoft.com/office/drawing/2014/main" id="{ED4E2B03-E659-4440-85E7-9846E76AC4B9}"/>
              </a:ext>
            </a:extLst>
          </p:cNvPr>
          <p:cNvSpPr/>
          <p:nvPr/>
        </p:nvSpPr>
        <p:spPr>
          <a:xfrm>
            <a:off x="3616669" y="2595680"/>
            <a:ext cx="2000360"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テキスト ボックス 33">
            <a:extLst>
              <a:ext uri="{FF2B5EF4-FFF2-40B4-BE49-F238E27FC236}">
                <a16:creationId xmlns:a16="http://schemas.microsoft.com/office/drawing/2014/main" id="{F4803BA2-5241-794E-8D8C-FBBD5CA08C7B}"/>
              </a:ext>
            </a:extLst>
          </p:cNvPr>
          <p:cNvSpPr txBox="1"/>
          <p:nvPr/>
        </p:nvSpPr>
        <p:spPr>
          <a:xfrm>
            <a:off x="3707385" y="2937786"/>
            <a:ext cx="1800493" cy="523220"/>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a:t>
            </a:r>
            <a:endParaRPr kumimoji="1" lang="en-US" altLang="ja-JP" sz="1400" dirty="0">
              <a:latin typeface="Meiryo" panose="020B0604030504040204" pitchFamily="34" charset="-128"/>
              <a:ea typeface="Meiryo" panose="020B0604030504040204" pitchFamily="34" charset="-128"/>
            </a:endParaRPr>
          </a:p>
          <a:p>
            <a:pPr algn="ctr"/>
            <a:r>
              <a:rPr kumimoji="1" lang="ja-JP" altLang="en-US" sz="1400">
                <a:latin typeface="Meiryo" panose="020B0604030504040204" pitchFamily="34" charset="-128"/>
                <a:ea typeface="Meiryo" panose="020B0604030504040204" pitchFamily="34" charset="-128"/>
              </a:rPr>
              <a:t>チャレンジを送る</a:t>
            </a:r>
          </a:p>
        </p:txBody>
      </p:sp>
      <p:pic>
        <p:nvPicPr>
          <p:cNvPr id="35" name="図 34">
            <a:extLst>
              <a:ext uri="{FF2B5EF4-FFF2-40B4-BE49-F238E27FC236}">
                <a16:creationId xmlns:a16="http://schemas.microsoft.com/office/drawing/2014/main" id="{1EE337B9-05E9-E747-BFA2-CA34230EF89E}"/>
              </a:ext>
            </a:extLst>
          </p:cNvPr>
          <p:cNvPicPr>
            <a:picLocks noChangeAspect="1"/>
          </p:cNvPicPr>
          <p:nvPr/>
        </p:nvPicPr>
        <p:blipFill>
          <a:blip r:embed="rId4"/>
          <a:stretch>
            <a:fillRect/>
          </a:stretch>
        </p:blipFill>
        <p:spPr>
          <a:xfrm>
            <a:off x="7542586" y="2595540"/>
            <a:ext cx="770580" cy="770580"/>
          </a:xfrm>
          <a:prstGeom prst="rect">
            <a:avLst/>
          </a:prstGeom>
        </p:spPr>
      </p:pic>
      <p:sp>
        <p:nvSpPr>
          <p:cNvPr id="36" name="テキスト ボックス 35">
            <a:extLst>
              <a:ext uri="{FF2B5EF4-FFF2-40B4-BE49-F238E27FC236}">
                <a16:creationId xmlns:a16="http://schemas.microsoft.com/office/drawing/2014/main" id="{D4B13E16-C9C9-1448-852F-F8FB73CC4695}"/>
              </a:ext>
            </a:extLst>
          </p:cNvPr>
          <p:cNvSpPr txBox="1"/>
          <p:nvPr/>
        </p:nvSpPr>
        <p:spPr>
          <a:xfrm>
            <a:off x="7340742" y="3409393"/>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公開鍵を登録</a:t>
            </a:r>
          </a:p>
        </p:txBody>
      </p:sp>
      <p:sp>
        <p:nvSpPr>
          <p:cNvPr id="37" name="メモ 36">
            <a:extLst>
              <a:ext uri="{FF2B5EF4-FFF2-40B4-BE49-F238E27FC236}">
                <a16:creationId xmlns:a16="http://schemas.microsoft.com/office/drawing/2014/main" id="{46C594FD-5C67-4344-A026-10FFFF593DAE}"/>
              </a:ext>
            </a:extLst>
          </p:cNvPr>
          <p:cNvSpPr/>
          <p:nvPr/>
        </p:nvSpPr>
        <p:spPr>
          <a:xfrm>
            <a:off x="6379034" y="4306391"/>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7AC85ADA-194A-F44F-8EEC-1EAAD6957666}"/>
              </a:ext>
            </a:extLst>
          </p:cNvPr>
          <p:cNvSpPr txBox="1"/>
          <p:nvPr/>
        </p:nvSpPr>
        <p:spPr>
          <a:xfrm>
            <a:off x="6440822" y="4375160"/>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39" name="テキスト ボックス 38">
            <a:extLst>
              <a:ext uri="{FF2B5EF4-FFF2-40B4-BE49-F238E27FC236}">
                <a16:creationId xmlns:a16="http://schemas.microsoft.com/office/drawing/2014/main" id="{9072EC7D-B1E8-5D49-BFEE-CF419D76D4E6}"/>
              </a:ext>
            </a:extLst>
          </p:cNvPr>
          <p:cNvSpPr txBox="1"/>
          <p:nvPr/>
        </p:nvSpPr>
        <p:spPr>
          <a:xfrm>
            <a:off x="6406357" y="4650863"/>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40" name="図 39">
            <a:extLst>
              <a:ext uri="{FF2B5EF4-FFF2-40B4-BE49-F238E27FC236}">
                <a16:creationId xmlns:a16="http://schemas.microsoft.com/office/drawing/2014/main" id="{3D413DC5-5F0E-3B4F-8D5B-A6030C4ADFC1}"/>
              </a:ext>
            </a:extLst>
          </p:cNvPr>
          <p:cNvPicPr>
            <a:picLocks noChangeAspect="1"/>
          </p:cNvPicPr>
          <p:nvPr/>
        </p:nvPicPr>
        <p:blipFill>
          <a:blip r:embed="rId3"/>
          <a:stretch>
            <a:fillRect/>
          </a:stretch>
        </p:blipFill>
        <p:spPr>
          <a:xfrm>
            <a:off x="7598596" y="5350201"/>
            <a:ext cx="710287" cy="840576"/>
          </a:xfrm>
          <a:prstGeom prst="rect">
            <a:avLst/>
          </a:prstGeom>
        </p:spPr>
      </p:pic>
      <p:sp>
        <p:nvSpPr>
          <p:cNvPr id="42" name="右矢印 41">
            <a:extLst>
              <a:ext uri="{FF2B5EF4-FFF2-40B4-BE49-F238E27FC236}">
                <a16:creationId xmlns:a16="http://schemas.microsoft.com/office/drawing/2014/main" id="{786BF755-9566-1843-8AA3-4D97363BA644}"/>
              </a:ext>
            </a:extLst>
          </p:cNvPr>
          <p:cNvSpPr/>
          <p:nvPr/>
        </p:nvSpPr>
        <p:spPr>
          <a:xfrm>
            <a:off x="1458684" y="4345703"/>
            <a:ext cx="4837559"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矢印 42">
            <a:extLst>
              <a:ext uri="{FF2B5EF4-FFF2-40B4-BE49-F238E27FC236}">
                <a16:creationId xmlns:a16="http://schemas.microsoft.com/office/drawing/2014/main" id="{BA7E5A25-95D0-784E-867A-CC89F008CDAF}"/>
              </a:ext>
            </a:extLst>
          </p:cNvPr>
          <p:cNvSpPr/>
          <p:nvPr/>
        </p:nvSpPr>
        <p:spPr>
          <a:xfrm rot="10800000">
            <a:off x="1458684" y="4637398"/>
            <a:ext cx="4837559"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305A5A7F-BCFC-4544-B18E-EA495E31B614}"/>
              </a:ext>
            </a:extLst>
          </p:cNvPr>
          <p:cNvSpPr txBox="1"/>
          <p:nvPr/>
        </p:nvSpPr>
        <p:spPr>
          <a:xfrm>
            <a:off x="1494360" y="4138363"/>
            <a:ext cx="4946462" cy="307777"/>
          </a:xfrm>
          <a:prstGeom prst="rect">
            <a:avLst/>
          </a:prstGeom>
          <a:noFill/>
        </p:spPr>
        <p:txBody>
          <a:bodyPr wrap="square" rtlCol="0">
            <a:spAutoFit/>
          </a:bodyPr>
          <a:lstStyle/>
          <a:p>
            <a:r>
              <a:rPr kumimoji="1" lang="ja-JP" altLang="en-US" sz="1400">
                <a:latin typeface="Meiryo" panose="020B0604030504040204" pitchFamily="34" charset="-128"/>
                <a:ea typeface="Meiryo" panose="020B0604030504040204" pitchFamily="34" charset="-128"/>
              </a:rPr>
              <a:t>サービスを使いたいので、ログインしたいと通知</a:t>
            </a:r>
          </a:p>
        </p:txBody>
      </p:sp>
      <p:sp>
        <p:nvSpPr>
          <p:cNvPr id="45" name="テキスト ボックス 44">
            <a:extLst>
              <a:ext uri="{FF2B5EF4-FFF2-40B4-BE49-F238E27FC236}">
                <a16:creationId xmlns:a16="http://schemas.microsoft.com/office/drawing/2014/main" id="{0DDCADE2-8C57-6844-9B5D-DDBFD8C59CC4}"/>
              </a:ext>
            </a:extLst>
          </p:cNvPr>
          <p:cNvSpPr txBox="1"/>
          <p:nvPr/>
        </p:nvSpPr>
        <p:spPr>
          <a:xfrm>
            <a:off x="1599098" y="4970845"/>
            <a:ext cx="4852610"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rPr>
              <a:t>チャレンジを送る</a:t>
            </a:r>
            <a:r>
              <a:rPr lang="ja-JP" altLang="en-US" sz="1400">
                <a:latin typeface="Meiryo" panose="020B0604030504040204" pitchFamily="34" charset="-128"/>
                <a:ea typeface="Meiryo" panose="020B0604030504040204" pitchFamily="34" charset="-128"/>
              </a:rPr>
              <a:t>（ユーザー専用受付番号のような役割）</a:t>
            </a:r>
            <a:endParaRPr kumimoji="1" lang="ja-JP" altLang="en-US" sz="1400">
              <a:latin typeface="Meiryo" panose="020B0604030504040204" pitchFamily="34" charset="-128"/>
              <a:ea typeface="Meiryo" panose="020B0604030504040204" pitchFamily="34" charset="-128"/>
            </a:endParaRPr>
          </a:p>
        </p:txBody>
      </p:sp>
      <p:pic>
        <p:nvPicPr>
          <p:cNvPr id="46" name="図 45">
            <a:extLst>
              <a:ext uri="{FF2B5EF4-FFF2-40B4-BE49-F238E27FC236}">
                <a16:creationId xmlns:a16="http://schemas.microsoft.com/office/drawing/2014/main" id="{43CE76B0-13AA-6043-95CD-123E543DC84E}"/>
              </a:ext>
            </a:extLst>
          </p:cNvPr>
          <p:cNvPicPr>
            <a:picLocks noChangeAspect="1"/>
          </p:cNvPicPr>
          <p:nvPr/>
        </p:nvPicPr>
        <p:blipFill>
          <a:blip r:embed="rId2"/>
          <a:stretch>
            <a:fillRect/>
          </a:stretch>
        </p:blipFill>
        <p:spPr>
          <a:xfrm flipH="1">
            <a:off x="738855" y="4113676"/>
            <a:ext cx="719830" cy="1074373"/>
          </a:xfrm>
          <a:prstGeom prst="rect">
            <a:avLst/>
          </a:prstGeom>
        </p:spPr>
      </p:pic>
      <p:pic>
        <p:nvPicPr>
          <p:cNvPr id="48" name="図 47">
            <a:extLst>
              <a:ext uri="{FF2B5EF4-FFF2-40B4-BE49-F238E27FC236}">
                <a16:creationId xmlns:a16="http://schemas.microsoft.com/office/drawing/2014/main" id="{556A8D19-5C38-814B-8387-7368F61E6CBD}"/>
              </a:ext>
            </a:extLst>
          </p:cNvPr>
          <p:cNvPicPr>
            <a:picLocks noChangeAspect="1"/>
          </p:cNvPicPr>
          <p:nvPr/>
        </p:nvPicPr>
        <p:blipFill>
          <a:blip r:embed="rId4">
            <a:duotone>
              <a:prstClr val="black"/>
              <a:schemeClr val="accent2">
                <a:tint val="45000"/>
                <a:satMod val="400000"/>
              </a:schemeClr>
            </a:duotone>
          </a:blip>
          <a:stretch>
            <a:fillRect/>
          </a:stretch>
        </p:blipFill>
        <p:spPr>
          <a:xfrm>
            <a:off x="679441" y="5392632"/>
            <a:ext cx="760493" cy="760493"/>
          </a:xfrm>
          <a:prstGeom prst="rect">
            <a:avLst/>
          </a:prstGeom>
        </p:spPr>
      </p:pic>
      <p:sp>
        <p:nvSpPr>
          <p:cNvPr id="51" name="メモ 50">
            <a:extLst>
              <a:ext uri="{FF2B5EF4-FFF2-40B4-BE49-F238E27FC236}">
                <a16:creationId xmlns:a16="http://schemas.microsoft.com/office/drawing/2014/main" id="{15AB08AD-99F8-8843-8B90-ACBA28BA73E5}"/>
              </a:ext>
            </a:extLst>
          </p:cNvPr>
          <p:cNvSpPr/>
          <p:nvPr/>
        </p:nvSpPr>
        <p:spPr>
          <a:xfrm>
            <a:off x="1429658"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E25F32A4-7B76-1349-917E-B97FBD7BCA6C}"/>
              </a:ext>
            </a:extLst>
          </p:cNvPr>
          <p:cNvSpPr txBox="1"/>
          <p:nvPr/>
        </p:nvSpPr>
        <p:spPr>
          <a:xfrm>
            <a:off x="1491446"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3" name="テキスト ボックス 52">
            <a:extLst>
              <a:ext uri="{FF2B5EF4-FFF2-40B4-BE49-F238E27FC236}">
                <a16:creationId xmlns:a16="http://schemas.microsoft.com/office/drawing/2014/main" id="{E8DD4E33-4ADF-E64B-98DB-AD5D10B7D6D9}"/>
              </a:ext>
            </a:extLst>
          </p:cNvPr>
          <p:cNvSpPr txBox="1"/>
          <p:nvPr/>
        </p:nvSpPr>
        <p:spPr>
          <a:xfrm>
            <a:off x="1456981"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54" name="図 53">
            <a:extLst>
              <a:ext uri="{FF2B5EF4-FFF2-40B4-BE49-F238E27FC236}">
                <a16:creationId xmlns:a16="http://schemas.microsoft.com/office/drawing/2014/main" id="{6AB9F4CC-CAD5-914B-BA35-D6B64B05E7B7}"/>
              </a:ext>
            </a:extLst>
          </p:cNvPr>
          <p:cNvPicPr>
            <a:picLocks noChangeAspect="1"/>
          </p:cNvPicPr>
          <p:nvPr/>
        </p:nvPicPr>
        <p:blipFill>
          <a:blip r:embed="rId5">
            <a:duotone>
              <a:schemeClr val="accent2">
                <a:shade val="45000"/>
                <a:satMod val="135000"/>
              </a:schemeClr>
              <a:prstClr val="white"/>
            </a:duotone>
          </a:blip>
          <a:stretch>
            <a:fillRect/>
          </a:stretch>
        </p:blipFill>
        <p:spPr>
          <a:xfrm>
            <a:off x="1509683" y="5457031"/>
            <a:ext cx="671083" cy="671083"/>
          </a:xfrm>
          <a:prstGeom prst="rect">
            <a:avLst/>
          </a:prstGeom>
        </p:spPr>
      </p:pic>
      <p:sp>
        <p:nvSpPr>
          <p:cNvPr id="55" name="テキスト ボックス 54">
            <a:extLst>
              <a:ext uri="{FF2B5EF4-FFF2-40B4-BE49-F238E27FC236}">
                <a16:creationId xmlns:a16="http://schemas.microsoft.com/office/drawing/2014/main" id="{8AE6B750-0E13-3146-A1F2-26C98066A6C4}"/>
              </a:ext>
            </a:extLst>
          </p:cNvPr>
          <p:cNvSpPr txBox="1"/>
          <p:nvPr/>
        </p:nvSpPr>
        <p:spPr>
          <a:xfrm>
            <a:off x="870372" y="6242552"/>
            <a:ext cx="1620957" cy="307777"/>
          </a:xfrm>
          <a:prstGeom prst="rect">
            <a:avLst/>
          </a:prstGeom>
          <a:noFill/>
        </p:spPr>
        <p:txBody>
          <a:bodyPr wrap="none" rtlCol="0">
            <a:spAutoFit/>
          </a:bodyPr>
          <a:lstStyle/>
          <a:p>
            <a:pPr algn="ctr"/>
            <a:r>
              <a:rPr kumimoji="1" lang="ja-JP" altLang="en-US" sz="1400">
                <a:solidFill>
                  <a:srgbClr val="C00000"/>
                </a:solidFill>
                <a:latin typeface="Meiryo" panose="020B0604030504040204" pitchFamily="34" charset="-128"/>
                <a:ea typeface="Meiryo" panose="020B0604030504040204" pitchFamily="34" charset="-128"/>
              </a:rPr>
              <a:t>秘密鍵で電子署名</a:t>
            </a:r>
          </a:p>
        </p:txBody>
      </p:sp>
      <p:sp>
        <p:nvSpPr>
          <p:cNvPr id="57" name="メモ 56">
            <a:extLst>
              <a:ext uri="{FF2B5EF4-FFF2-40B4-BE49-F238E27FC236}">
                <a16:creationId xmlns:a16="http://schemas.microsoft.com/office/drawing/2014/main" id="{EE509CC6-CC02-6044-8FC2-DF51C31ED0AC}"/>
              </a:ext>
            </a:extLst>
          </p:cNvPr>
          <p:cNvSpPr/>
          <p:nvPr/>
        </p:nvSpPr>
        <p:spPr>
          <a:xfrm>
            <a:off x="6480636" y="5361767"/>
            <a:ext cx="1077685" cy="829573"/>
          </a:xfrm>
          <a:prstGeom prst="foldedCorner">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tx1">
                  <a:lumMod val="65000"/>
                  <a:lumOff val="35000"/>
                </a:schemeClr>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FEB1568B-8649-E64F-BF64-9BAB601A2A57}"/>
              </a:ext>
            </a:extLst>
          </p:cNvPr>
          <p:cNvSpPr txBox="1"/>
          <p:nvPr/>
        </p:nvSpPr>
        <p:spPr>
          <a:xfrm>
            <a:off x="6542424" y="5430536"/>
            <a:ext cx="954107" cy="276999"/>
          </a:xfrm>
          <a:prstGeom prst="rect">
            <a:avLst/>
          </a:prstGeom>
          <a:noFill/>
        </p:spPr>
        <p:txBody>
          <a:bodyPr wrap="none" rtlCol="0">
            <a:spAutoFit/>
          </a:bodyPr>
          <a:lstStyle/>
          <a:p>
            <a:pPr algn="ctr"/>
            <a:r>
              <a:rPr kumimoji="1" lang="ja-JP" altLang="en-US" sz="1200">
                <a:solidFill>
                  <a:schemeClr val="tx1">
                    <a:lumMod val="65000"/>
                    <a:lumOff val="35000"/>
                  </a:schemeClr>
                </a:solidFill>
                <a:latin typeface="Meiryo" panose="020B0604030504040204" pitchFamily="34" charset="-128"/>
                <a:ea typeface="Meiryo" panose="020B0604030504040204" pitchFamily="34" charset="-128"/>
              </a:rPr>
              <a:t>チャレンジ</a:t>
            </a:r>
          </a:p>
        </p:txBody>
      </p:sp>
      <p:sp>
        <p:nvSpPr>
          <p:cNvPr id="59" name="テキスト ボックス 58">
            <a:extLst>
              <a:ext uri="{FF2B5EF4-FFF2-40B4-BE49-F238E27FC236}">
                <a16:creationId xmlns:a16="http://schemas.microsoft.com/office/drawing/2014/main" id="{E2631929-A6A3-1D46-8AD4-AF5302604907}"/>
              </a:ext>
            </a:extLst>
          </p:cNvPr>
          <p:cNvSpPr txBox="1"/>
          <p:nvPr/>
        </p:nvSpPr>
        <p:spPr>
          <a:xfrm>
            <a:off x="6507959" y="5706239"/>
            <a:ext cx="1023036" cy="415498"/>
          </a:xfrm>
          <a:prstGeom prst="rect">
            <a:avLst/>
          </a:prstGeom>
          <a:noFill/>
        </p:spPr>
        <p:txBody>
          <a:bodyPr wrap="none" rtlCol="0">
            <a:spAutoFit/>
          </a:bodyPr>
          <a:lstStyle/>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12We5fqE08</a:t>
            </a:r>
          </a:p>
          <a:p>
            <a:pPr algn="ctr"/>
            <a:r>
              <a:rPr kumimoji="1" lang="en-US" altLang="ja-JP" sz="1050" dirty="0">
                <a:solidFill>
                  <a:schemeClr val="tx1">
                    <a:lumMod val="65000"/>
                    <a:lumOff val="35000"/>
                  </a:schemeClr>
                </a:solidFill>
                <a:latin typeface="Meiryo" panose="020B0604030504040204" pitchFamily="34" charset="-128"/>
                <a:ea typeface="Meiryo" panose="020B0604030504040204" pitchFamily="34" charset="-128"/>
              </a:rPr>
              <a:t>5xO7QpWz9</a:t>
            </a:r>
            <a:endParaRPr kumimoji="1" lang="ja-JP" altLang="en-US" sz="1050">
              <a:solidFill>
                <a:schemeClr val="tx1">
                  <a:lumMod val="65000"/>
                  <a:lumOff val="35000"/>
                </a:schemeClr>
              </a:solidFill>
              <a:latin typeface="Meiryo" panose="020B0604030504040204" pitchFamily="34" charset="-128"/>
              <a:ea typeface="Meiryo" panose="020B0604030504040204" pitchFamily="34" charset="-128"/>
            </a:endParaRPr>
          </a:p>
        </p:txBody>
      </p:sp>
      <p:pic>
        <p:nvPicPr>
          <p:cNvPr id="60" name="図 59">
            <a:extLst>
              <a:ext uri="{FF2B5EF4-FFF2-40B4-BE49-F238E27FC236}">
                <a16:creationId xmlns:a16="http://schemas.microsoft.com/office/drawing/2014/main" id="{D1BE355A-3685-4C44-9B5A-8F0E4B586C0E}"/>
              </a:ext>
            </a:extLst>
          </p:cNvPr>
          <p:cNvPicPr>
            <a:picLocks noChangeAspect="1"/>
          </p:cNvPicPr>
          <p:nvPr/>
        </p:nvPicPr>
        <p:blipFill>
          <a:blip r:embed="rId5">
            <a:duotone>
              <a:schemeClr val="accent2">
                <a:shade val="45000"/>
                <a:satMod val="135000"/>
              </a:schemeClr>
              <a:prstClr val="white"/>
            </a:duotone>
          </a:blip>
          <a:stretch>
            <a:fillRect/>
          </a:stretch>
        </p:blipFill>
        <p:spPr>
          <a:xfrm>
            <a:off x="6560661" y="5457031"/>
            <a:ext cx="671083" cy="671083"/>
          </a:xfrm>
          <a:prstGeom prst="rect">
            <a:avLst/>
          </a:prstGeom>
        </p:spPr>
      </p:pic>
      <p:sp>
        <p:nvSpPr>
          <p:cNvPr id="64" name="右矢印 63">
            <a:extLst>
              <a:ext uri="{FF2B5EF4-FFF2-40B4-BE49-F238E27FC236}">
                <a16:creationId xmlns:a16="http://schemas.microsoft.com/office/drawing/2014/main" id="{38E34BCC-2615-5344-BF72-6E1B121B4380}"/>
              </a:ext>
            </a:extLst>
          </p:cNvPr>
          <p:cNvSpPr/>
          <p:nvPr/>
        </p:nvSpPr>
        <p:spPr>
          <a:xfrm>
            <a:off x="2625166" y="5492548"/>
            <a:ext cx="3670707" cy="359228"/>
          </a:xfrm>
          <a:prstGeom prst="right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テキスト ボックス 64">
            <a:extLst>
              <a:ext uri="{FF2B5EF4-FFF2-40B4-BE49-F238E27FC236}">
                <a16:creationId xmlns:a16="http://schemas.microsoft.com/office/drawing/2014/main" id="{776F0A2D-79AD-A243-B001-43021A0BA108}"/>
              </a:ext>
            </a:extLst>
          </p:cNvPr>
          <p:cNvSpPr txBox="1"/>
          <p:nvPr/>
        </p:nvSpPr>
        <p:spPr>
          <a:xfrm>
            <a:off x="2723283" y="5302155"/>
            <a:ext cx="3236784"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秘密鍵で署名されたチャレンジを送る</a:t>
            </a:r>
          </a:p>
        </p:txBody>
      </p:sp>
      <p:pic>
        <p:nvPicPr>
          <p:cNvPr id="66" name="図 65">
            <a:extLst>
              <a:ext uri="{FF2B5EF4-FFF2-40B4-BE49-F238E27FC236}">
                <a16:creationId xmlns:a16="http://schemas.microsoft.com/office/drawing/2014/main" id="{8FD15765-F60D-DF4E-B787-651C4B3E3B18}"/>
              </a:ext>
            </a:extLst>
          </p:cNvPr>
          <p:cNvPicPr>
            <a:picLocks noChangeAspect="1"/>
          </p:cNvPicPr>
          <p:nvPr/>
        </p:nvPicPr>
        <p:blipFill>
          <a:blip r:embed="rId4"/>
          <a:stretch>
            <a:fillRect/>
          </a:stretch>
        </p:blipFill>
        <p:spPr>
          <a:xfrm>
            <a:off x="7565460" y="5420760"/>
            <a:ext cx="770580" cy="770580"/>
          </a:xfrm>
          <a:prstGeom prst="rect">
            <a:avLst/>
          </a:prstGeom>
        </p:spPr>
      </p:pic>
      <p:sp>
        <p:nvSpPr>
          <p:cNvPr id="67" name="テキスト ボックス 66">
            <a:extLst>
              <a:ext uri="{FF2B5EF4-FFF2-40B4-BE49-F238E27FC236}">
                <a16:creationId xmlns:a16="http://schemas.microsoft.com/office/drawing/2014/main" id="{6D3A06BD-353D-E44A-8887-F75CA8035ED8}"/>
              </a:ext>
            </a:extLst>
          </p:cNvPr>
          <p:cNvSpPr txBox="1"/>
          <p:nvPr/>
        </p:nvSpPr>
        <p:spPr>
          <a:xfrm>
            <a:off x="6773989" y="6242552"/>
            <a:ext cx="1261884" cy="307777"/>
          </a:xfrm>
          <a:prstGeom prst="rect">
            <a:avLst/>
          </a:prstGeom>
          <a:noFill/>
        </p:spPr>
        <p:txBody>
          <a:bodyPr wrap="none" rtlCol="0">
            <a:spAutoFit/>
          </a:bodyPr>
          <a:lstStyle/>
          <a:p>
            <a:pPr algn="ctr"/>
            <a:r>
              <a:rPr kumimoji="1" lang="ja-JP" altLang="en-US" sz="1400">
                <a:solidFill>
                  <a:srgbClr val="0070C0"/>
                </a:solidFill>
                <a:latin typeface="Meiryo" panose="020B0604030504040204" pitchFamily="34" charset="-128"/>
                <a:ea typeface="Meiryo" panose="020B0604030504040204" pitchFamily="34" charset="-128"/>
              </a:rPr>
              <a:t>公開鍵で検証</a:t>
            </a:r>
          </a:p>
        </p:txBody>
      </p:sp>
      <p:sp>
        <p:nvSpPr>
          <p:cNvPr id="68" name="右矢印 67">
            <a:extLst>
              <a:ext uri="{FF2B5EF4-FFF2-40B4-BE49-F238E27FC236}">
                <a16:creationId xmlns:a16="http://schemas.microsoft.com/office/drawing/2014/main" id="{5DF1F8ED-AC26-E54C-A642-CF2C5952E98E}"/>
              </a:ext>
            </a:extLst>
          </p:cNvPr>
          <p:cNvSpPr/>
          <p:nvPr/>
        </p:nvSpPr>
        <p:spPr>
          <a:xfrm rot="10800000">
            <a:off x="2613910" y="5812687"/>
            <a:ext cx="3681963" cy="359228"/>
          </a:xfrm>
          <a:prstGeom prst="rightArrow">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06FB598F-12AE-2049-B16B-DA1BCEB8BA5C}"/>
              </a:ext>
            </a:extLst>
          </p:cNvPr>
          <p:cNvSpPr txBox="1"/>
          <p:nvPr/>
        </p:nvSpPr>
        <p:spPr>
          <a:xfrm>
            <a:off x="3967591" y="6171915"/>
            <a:ext cx="902811" cy="307777"/>
          </a:xfrm>
          <a:prstGeom prst="rect">
            <a:avLst/>
          </a:prstGeom>
          <a:noFill/>
        </p:spPr>
        <p:txBody>
          <a:bodyPr wrap="none" rtlCol="0">
            <a:spAutoFit/>
          </a:bodyPr>
          <a:lstStyle/>
          <a:p>
            <a:pPr algn="ctr"/>
            <a:r>
              <a:rPr kumimoji="1" lang="ja-JP" altLang="en-US" sz="1400">
                <a:latin typeface="Meiryo" panose="020B0604030504040204" pitchFamily="34" charset="-128"/>
                <a:ea typeface="Meiryo" panose="020B0604030504040204" pitchFamily="34" charset="-128"/>
              </a:rPr>
              <a:t>ログイン</a:t>
            </a:r>
          </a:p>
        </p:txBody>
      </p:sp>
      <p:sp>
        <p:nvSpPr>
          <p:cNvPr id="70" name="テキスト ボックス 69">
            <a:extLst>
              <a:ext uri="{FF2B5EF4-FFF2-40B4-BE49-F238E27FC236}">
                <a16:creationId xmlns:a16="http://schemas.microsoft.com/office/drawing/2014/main" id="{95F16087-DF30-E642-B7B8-F752F757CA70}"/>
              </a:ext>
            </a:extLst>
          </p:cNvPr>
          <p:cNvSpPr txBox="1"/>
          <p:nvPr/>
        </p:nvSpPr>
        <p:spPr>
          <a:xfrm>
            <a:off x="547318" y="782939"/>
            <a:ext cx="2108269"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en-US" altLang="ja-JP" sz="1400" b="1" dirty="0">
                <a:solidFill>
                  <a:srgbClr val="0070C0"/>
                </a:solidFill>
                <a:latin typeface="Meiryo" panose="020B0604030504040204" pitchFamily="34" charset="-128"/>
                <a:ea typeface="Meiryo" panose="020B0604030504040204" pitchFamily="34" charset="-128"/>
              </a:rPr>
              <a:t>FIDO</a:t>
            </a:r>
            <a:r>
              <a:rPr lang="ja-JP" altLang="en-US" sz="1400" b="1">
                <a:solidFill>
                  <a:srgbClr val="0070C0"/>
                </a:solidFill>
                <a:latin typeface="Meiryo" panose="020B0604030504040204" pitchFamily="34" charset="-128"/>
                <a:ea typeface="Meiryo" panose="020B0604030504040204" pitchFamily="34" charset="-128"/>
              </a:rPr>
              <a:t>認証期の登録</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B7BF93BF-9A78-E447-AF29-172C871B9C2D}"/>
              </a:ext>
            </a:extLst>
          </p:cNvPr>
          <p:cNvSpPr txBox="1"/>
          <p:nvPr/>
        </p:nvSpPr>
        <p:spPr>
          <a:xfrm>
            <a:off x="547318" y="3831305"/>
            <a:ext cx="1800493" cy="307777"/>
          </a:xfrm>
          <a:prstGeom prst="rect">
            <a:avLst/>
          </a:prstGeom>
          <a:noFill/>
        </p:spPr>
        <p:txBody>
          <a:bodyPr wrap="none" rtlCol="0">
            <a:spAutoFit/>
          </a:bodyPr>
          <a:lstStyle/>
          <a:p>
            <a:r>
              <a:rPr kumimoji="1" lang="en-US" altLang="ja-JP" sz="1400" b="1" dirty="0">
                <a:solidFill>
                  <a:srgbClr val="0070C0"/>
                </a:solidFill>
                <a:latin typeface="Meiryo" panose="020B0604030504040204" pitchFamily="34" charset="-128"/>
                <a:ea typeface="Meiryo" panose="020B0604030504040204" pitchFamily="34" charset="-128"/>
              </a:rPr>
              <a:t>【</a:t>
            </a:r>
            <a:r>
              <a:rPr lang="ja-JP" altLang="en-US" sz="1400" b="1">
                <a:solidFill>
                  <a:srgbClr val="0070C0"/>
                </a:solidFill>
                <a:latin typeface="Meiryo" panose="020B0604030504040204" pitchFamily="34" charset="-128"/>
                <a:ea typeface="Meiryo" panose="020B0604030504040204" pitchFamily="34" charset="-128"/>
              </a:rPr>
              <a:t>サービスの利用</a:t>
            </a:r>
            <a:r>
              <a:rPr kumimoji="1" lang="en-US" altLang="ja-JP" sz="1400" b="1" dirty="0">
                <a:solidFill>
                  <a:srgbClr val="0070C0"/>
                </a:solidFill>
                <a:latin typeface="Meiryo" panose="020B0604030504040204" pitchFamily="34" charset="-128"/>
                <a:ea typeface="Meiryo" panose="020B0604030504040204" pitchFamily="34" charset="-128"/>
              </a:rPr>
              <a:t>】</a:t>
            </a:r>
            <a:endParaRPr kumimoji="1" lang="ja-JP" altLang="en-US" sz="1400" b="1">
              <a:solidFill>
                <a:srgbClr val="0070C0"/>
              </a:solidFill>
              <a:latin typeface="Meiryo" panose="020B0604030504040204" pitchFamily="34" charset="-128"/>
              <a:ea typeface="Meiryo" panose="020B0604030504040204" pitchFamily="34" charset="-128"/>
            </a:endParaRPr>
          </a:p>
        </p:txBody>
      </p:sp>
      <p:cxnSp>
        <p:nvCxnSpPr>
          <p:cNvPr id="73" name="直線コネクタ 72">
            <a:extLst>
              <a:ext uri="{FF2B5EF4-FFF2-40B4-BE49-F238E27FC236}">
                <a16:creationId xmlns:a16="http://schemas.microsoft.com/office/drawing/2014/main" id="{9D5AD818-3B17-9F4E-BC39-5378F98E1F3F}"/>
              </a:ext>
            </a:extLst>
          </p:cNvPr>
          <p:cNvCxnSpPr>
            <a:cxnSpLocks/>
          </p:cNvCxnSpPr>
          <p:nvPr/>
        </p:nvCxnSpPr>
        <p:spPr>
          <a:xfrm>
            <a:off x="2625166" y="936827"/>
            <a:ext cx="583303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0" name="直線コネクタ 79">
            <a:extLst>
              <a:ext uri="{FF2B5EF4-FFF2-40B4-BE49-F238E27FC236}">
                <a16:creationId xmlns:a16="http://schemas.microsoft.com/office/drawing/2014/main" id="{C286B781-9D1C-BB4E-BDC0-19A2FCF984B5}"/>
              </a:ext>
            </a:extLst>
          </p:cNvPr>
          <p:cNvCxnSpPr>
            <a:cxnSpLocks/>
            <a:stCxn id="71" idx="3"/>
          </p:cNvCxnSpPr>
          <p:nvPr/>
        </p:nvCxnSpPr>
        <p:spPr>
          <a:xfrm>
            <a:off x="2347811" y="3985194"/>
            <a:ext cx="6110389" cy="23601"/>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2970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A3209F-BA8E-2343-8B40-E9EB9B76500E}"/>
              </a:ext>
            </a:extLst>
          </p:cNvPr>
          <p:cNvSpPr>
            <a:spLocks noGrp="1"/>
          </p:cNvSpPr>
          <p:nvPr>
            <p:ph type="title"/>
          </p:nvPr>
        </p:nvSpPr>
        <p:spPr/>
        <p:txBody>
          <a:bodyPr/>
          <a:lstStyle/>
          <a:p>
            <a:r>
              <a:rPr kumimoji="1" lang="en-US" altLang="ja-JP" dirty="0"/>
              <a:t>FIDO2</a:t>
            </a:r>
            <a:r>
              <a:rPr kumimoji="1" lang="ja-JP" altLang="en-US"/>
              <a:t>と</a:t>
            </a:r>
            <a:r>
              <a:rPr kumimoji="1" lang="en-US" altLang="ja-JP" dirty="0"/>
              <a:t>SSO</a:t>
            </a:r>
            <a:endParaRPr kumimoji="1" lang="ja-JP" altLang="en-US"/>
          </a:p>
        </p:txBody>
      </p:sp>
      <p:sp>
        <p:nvSpPr>
          <p:cNvPr id="3" name="スライド番号プレースホルダー 2">
            <a:extLst>
              <a:ext uri="{FF2B5EF4-FFF2-40B4-BE49-F238E27FC236}">
                <a16:creationId xmlns:a16="http://schemas.microsoft.com/office/drawing/2014/main" id="{98779F9E-FC60-0546-B1DE-D2223F0B75C9}"/>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88</a:t>
            </a:fld>
            <a:endParaRPr kumimoji="1" lang="ja-JP" altLang="en-US"/>
          </a:p>
        </p:txBody>
      </p:sp>
      <p:pic>
        <p:nvPicPr>
          <p:cNvPr id="4" name="図 3">
            <a:extLst>
              <a:ext uri="{FF2B5EF4-FFF2-40B4-BE49-F238E27FC236}">
                <a16:creationId xmlns:a16="http://schemas.microsoft.com/office/drawing/2014/main" id="{BBAC0674-43CC-E24E-8398-0F99D62C1855}"/>
              </a:ext>
            </a:extLst>
          </p:cNvPr>
          <p:cNvPicPr>
            <a:picLocks noChangeAspect="1"/>
          </p:cNvPicPr>
          <p:nvPr/>
        </p:nvPicPr>
        <p:blipFill>
          <a:blip r:embed="rId2"/>
          <a:stretch>
            <a:fillRect/>
          </a:stretch>
        </p:blipFill>
        <p:spPr>
          <a:xfrm flipH="1">
            <a:off x="457200" y="1231755"/>
            <a:ext cx="719830" cy="1074373"/>
          </a:xfrm>
          <a:prstGeom prst="rect">
            <a:avLst/>
          </a:prstGeom>
        </p:spPr>
      </p:pic>
      <p:pic>
        <p:nvPicPr>
          <p:cNvPr id="8" name="図 7">
            <a:extLst>
              <a:ext uri="{FF2B5EF4-FFF2-40B4-BE49-F238E27FC236}">
                <a16:creationId xmlns:a16="http://schemas.microsoft.com/office/drawing/2014/main" id="{CDC311DA-CFA2-4644-9845-46E2E3BEA15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64643" y="1332288"/>
            <a:ext cx="961480" cy="961480"/>
          </a:xfrm>
          <a:prstGeom prst="rect">
            <a:avLst/>
          </a:prstGeom>
        </p:spPr>
      </p:pic>
      <p:pic>
        <p:nvPicPr>
          <p:cNvPr id="9" name="図 8">
            <a:extLst>
              <a:ext uri="{FF2B5EF4-FFF2-40B4-BE49-F238E27FC236}">
                <a16:creationId xmlns:a16="http://schemas.microsoft.com/office/drawing/2014/main" id="{EDE65A47-3A6C-984A-A89D-17EF76E9C95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0656" y="1225429"/>
            <a:ext cx="1154727" cy="1154727"/>
          </a:xfrm>
          <a:prstGeom prst="rect">
            <a:avLst/>
          </a:prstGeom>
        </p:spPr>
      </p:pic>
      <p:sp>
        <p:nvSpPr>
          <p:cNvPr id="10" name="正方形/長方形 9">
            <a:extLst>
              <a:ext uri="{FF2B5EF4-FFF2-40B4-BE49-F238E27FC236}">
                <a16:creationId xmlns:a16="http://schemas.microsoft.com/office/drawing/2014/main" id="{91F58C3F-DAC3-D84B-A0A0-3835D0FB4A80}"/>
              </a:ext>
            </a:extLst>
          </p:cNvPr>
          <p:cNvSpPr/>
          <p:nvPr/>
        </p:nvSpPr>
        <p:spPr>
          <a:xfrm>
            <a:off x="558154" y="2306128"/>
            <a:ext cx="1819729" cy="307777"/>
          </a:xfrm>
          <a:prstGeom prst="rect">
            <a:avLst/>
          </a:prstGeom>
        </p:spPr>
        <p:txBody>
          <a:bodyPr wrap="none">
            <a:spAutoFit/>
          </a:bodyPr>
          <a:lstStyle/>
          <a:p>
            <a:r>
              <a:rPr lang="en-US" altLang="ja-JP" sz="1400" dirty="0">
                <a:latin typeface="Meiryo" panose="020B0604030504040204" pitchFamily="34" charset="-128"/>
                <a:ea typeface="Meiryo" panose="020B0604030504040204" pitchFamily="34" charset="-128"/>
              </a:rPr>
              <a:t>FIDO2</a:t>
            </a:r>
            <a:r>
              <a:rPr lang="ja-JP" altLang="en-US" sz="1400">
                <a:latin typeface="Meiryo" panose="020B0604030504040204" pitchFamily="34" charset="-128"/>
                <a:ea typeface="Meiryo" panose="020B0604030504040204" pitchFamily="34" charset="-128"/>
              </a:rPr>
              <a:t>認証デバイス</a:t>
            </a:r>
          </a:p>
        </p:txBody>
      </p:sp>
      <p:pic>
        <p:nvPicPr>
          <p:cNvPr id="11" name="図 10">
            <a:extLst>
              <a:ext uri="{FF2B5EF4-FFF2-40B4-BE49-F238E27FC236}">
                <a16:creationId xmlns:a16="http://schemas.microsoft.com/office/drawing/2014/main" id="{02AFEEC8-FF53-1C4C-A5CD-3A4A96599ADC}"/>
              </a:ext>
            </a:extLst>
          </p:cNvPr>
          <p:cNvPicPr>
            <a:picLocks noChangeAspect="1"/>
          </p:cNvPicPr>
          <p:nvPr/>
        </p:nvPicPr>
        <p:blipFill>
          <a:blip r:embed="rId5"/>
          <a:stretch>
            <a:fillRect/>
          </a:stretch>
        </p:blipFill>
        <p:spPr>
          <a:xfrm>
            <a:off x="4158663" y="1332288"/>
            <a:ext cx="826674" cy="978312"/>
          </a:xfrm>
          <a:prstGeom prst="rect">
            <a:avLst/>
          </a:prstGeom>
        </p:spPr>
      </p:pic>
      <p:sp>
        <p:nvSpPr>
          <p:cNvPr id="12" name="正方形/長方形 11">
            <a:extLst>
              <a:ext uri="{FF2B5EF4-FFF2-40B4-BE49-F238E27FC236}">
                <a16:creationId xmlns:a16="http://schemas.microsoft.com/office/drawing/2014/main" id="{0232518A-3355-F54F-B018-AC6B44825962}"/>
              </a:ext>
            </a:extLst>
          </p:cNvPr>
          <p:cNvSpPr/>
          <p:nvPr/>
        </p:nvSpPr>
        <p:spPr>
          <a:xfrm>
            <a:off x="3941058" y="2306128"/>
            <a:ext cx="1261884"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認証サーバー</a:t>
            </a:r>
          </a:p>
        </p:txBody>
      </p:sp>
      <p:sp>
        <p:nvSpPr>
          <p:cNvPr id="50" name="正方形/長方形 49">
            <a:extLst>
              <a:ext uri="{FF2B5EF4-FFF2-40B4-BE49-F238E27FC236}">
                <a16:creationId xmlns:a16="http://schemas.microsoft.com/office/drawing/2014/main" id="{E93498C3-1E79-2E41-974A-20140D9CA254}"/>
              </a:ext>
            </a:extLst>
          </p:cNvPr>
          <p:cNvSpPr/>
          <p:nvPr/>
        </p:nvSpPr>
        <p:spPr>
          <a:xfrm>
            <a:off x="6639715" y="2306128"/>
            <a:ext cx="1800493" cy="307777"/>
          </a:xfrm>
          <a:prstGeom prst="rect">
            <a:avLst/>
          </a:prstGeom>
        </p:spPr>
        <p:txBody>
          <a:bodyPr wrap="none">
            <a:spAutoFit/>
          </a:bodyPr>
          <a:lstStyle/>
          <a:p>
            <a:r>
              <a:rPr lang="ja-JP" altLang="en-US" sz="1400">
                <a:latin typeface="Meiryo" panose="020B0604030504040204" pitchFamily="34" charset="-128"/>
                <a:ea typeface="Meiryo" panose="020B0604030504040204" pitchFamily="34" charset="-128"/>
              </a:rPr>
              <a:t>クラウド・サービス</a:t>
            </a:r>
          </a:p>
        </p:txBody>
      </p:sp>
      <p:pic>
        <p:nvPicPr>
          <p:cNvPr id="53" name="図 52">
            <a:extLst>
              <a:ext uri="{FF2B5EF4-FFF2-40B4-BE49-F238E27FC236}">
                <a16:creationId xmlns:a16="http://schemas.microsoft.com/office/drawing/2014/main" id="{EEA617C3-90E9-804F-9D61-41562E5C18BB}"/>
              </a:ext>
            </a:extLst>
          </p:cNvPr>
          <p:cNvPicPr>
            <a:picLocks noChangeAspect="1"/>
          </p:cNvPicPr>
          <p:nvPr/>
        </p:nvPicPr>
        <p:blipFill>
          <a:blip r:embed="rId6"/>
          <a:stretch>
            <a:fillRect/>
          </a:stretch>
        </p:blipFill>
        <p:spPr>
          <a:xfrm>
            <a:off x="7200074" y="1092177"/>
            <a:ext cx="852745" cy="416221"/>
          </a:xfrm>
          <a:prstGeom prst="rect">
            <a:avLst/>
          </a:prstGeom>
        </p:spPr>
      </p:pic>
      <p:pic>
        <p:nvPicPr>
          <p:cNvPr id="51" name="図 50">
            <a:extLst>
              <a:ext uri="{FF2B5EF4-FFF2-40B4-BE49-F238E27FC236}">
                <a16:creationId xmlns:a16="http://schemas.microsoft.com/office/drawing/2014/main" id="{37C1E193-4904-F14D-A18F-1B0AE93CD951}"/>
              </a:ext>
            </a:extLst>
          </p:cNvPr>
          <p:cNvPicPr>
            <a:picLocks noChangeAspect="1"/>
          </p:cNvPicPr>
          <p:nvPr/>
        </p:nvPicPr>
        <p:blipFill>
          <a:blip r:embed="rId7"/>
          <a:stretch>
            <a:fillRect/>
          </a:stretch>
        </p:blipFill>
        <p:spPr>
          <a:xfrm>
            <a:off x="6862874" y="918555"/>
            <a:ext cx="1527144" cy="1525005"/>
          </a:xfrm>
          <a:prstGeom prst="rect">
            <a:avLst/>
          </a:prstGeom>
        </p:spPr>
      </p:pic>
      <p:pic>
        <p:nvPicPr>
          <p:cNvPr id="55" name="図 54">
            <a:extLst>
              <a:ext uri="{FF2B5EF4-FFF2-40B4-BE49-F238E27FC236}">
                <a16:creationId xmlns:a16="http://schemas.microsoft.com/office/drawing/2014/main" id="{3A7567F4-ED7C-614E-BE0D-A6A6689739DF}"/>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8340989" y="1657679"/>
            <a:ext cx="295048" cy="162795"/>
          </a:xfrm>
          <a:prstGeom prst="rect">
            <a:avLst/>
          </a:prstGeom>
        </p:spPr>
      </p:pic>
      <p:pic>
        <p:nvPicPr>
          <p:cNvPr id="56" name="図 55">
            <a:extLst>
              <a:ext uri="{FF2B5EF4-FFF2-40B4-BE49-F238E27FC236}">
                <a16:creationId xmlns:a16="http://schemas.microsoft.com/office/drawing/2014/main" id="{D41C0D2C-0D1E-2C4A-9E33-C0E23C34733C}"/>
              </a:ext>
            </a:extLst>
          </p:cNvPr>
          <p:cNvPicPr>
            <a:picLocks noChangeAspect="1"/>
          </p:cNvPicPr>
          <p:nvPr/>
        </p:nvPicPr>
        <p:blipFill>
          <a:blip r:embed="rId9"/>
          <a:stretch>
            <a:fillRect/>
          </a:stretch>
        </p:blipFill>
        <p:spPr>
          <a:xfrm>
            <a:off x="6734789" y="2039441"/>
            <a:ext cx="548341" cy="138182"/>
          </a:xfrm>
          <a:prstGeom prst="rect">
            <a:avLst/>
          </a:prstGeom>
        </p:spPr>
      </p:pic>
      <p:pic>
        <p:nvPicPr>
          <p:cNvPr id="57" name="図 56">
            <a:extLst>
              <a:ext uri="{FF2B5EF4-FFF2-40B4-BE49-F238E27FC236}">
                <a16:creationId xmlns:a16="http://schemas.microsoft.com/office/drawing/2014/main" id="{3EBE0E1D-AA31-6044-9E19-695251C10AE8}"/>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6319334" y="1581473"/>
            <a:ext cx="664798" cy="416221"/>
          </a:xfrm>
          <a:prstGeom prst="rect">
            <a:avLst/>
          </a:prstGeom>
        </p:spPr>
      </p:pic>
      <p:pic>
        <p:nvPicPr>
          <p:cNvPr id="58" name="図 57">
            <a:extLst>
              <a:ext uri="{FF2B5EF4-FFF2-40B4-BE49-F238E27FC236}">
                <a16:creationId xmlns:a16="http://schemas.microsoft.com/office/drawing/2014/main" id="{2A3FF96E-0D0F-4447-9118-06B70F8D7D40}"/>
              </a:ext>
            </a:extLst>
          </p:cNvPr>
          <p:cNvPicPr>
            <a:picLocks noChangeAspect="1"/>
          </p:cNvPicPr>
          <p:nvPr/>
        </p:nvPicPr>
        <p:blipFill>
          <a:blip r:embed="rId11"/>
          <a:stretch>
            <a:fillRect/>
          </a:stretch>
        </p:blipFill>
        <p:spPr>
          <a:xfrm>
            <a:off x="7998497" y="1211454"/>
            <a:ext cx="614680" cy="316121"/>
          </a:xfrm>
          <a:prstGeom prst="rect">
            <a:avLst/>
          </a:prstGeom>
        </p:spPr>
      </p:pic>
      <p:pic>
        <p:nvPicPr>
          <p:cNvPr id="59" name="図 58">
            <a:extLst>
              <a:ext uri="{FF2B5EF4-FFF2-40B4-BE49-F238E27FC236}">
                <a16:creationId xmlns:a16="http://schemas.microsoft.com/office/drawing/2014/main" id="{353293DE-FD49-B942-B191-0ABD52CEB4AA}"/>
              </a:ext>
            </a:extLst>
          </p:cNvPr>
          <p:cNvPicPr>
            <a:picLocks noChangeAspect="1"/>
          </p:cNvPicPr>
          <p:nvPr/>
        </p:nvPicPr>
        <p:blipFill>
          <a:blip r:embed="rId12"/>
          <a:stretch>
            <a:fillRect/>
          </a:stretch>
        </p:blipFill>
        <p:spPr>
          <a:xfrm>
            <a:off x="7923025" y="1998134"/>
            <a:ext cx="577884" cy="167045"/>
          </a:xfrm>
          <a:prstGeom prst="rect">
            <a:avLst/>
          </a:prstGeom>
        </p:spPr>
      </p:pic>
      <p:pic>
        <p:nvPicPr>
          <p:cNvPr id="60" name="図 59">
            <a:extLst>
              <a:ext uri="{FF2B5EF4-FFF2-40B4-BE49-F238E27FC236}">
                <a16:creationId xmlns:a16="http://schemas.microsoft.com/office/drawing/2014/main" id="{DFC5563F-222C-8145-BE6E-B74A3083C754}"/>
              </a:ext>
            </a:extLst>
          </p:cNvPr>
          <p:cNvPicPr>
            <a:picLocks noChangeAspect="1"/>
          </p:cNvPicPr>
          <p:nvPr/>
        </p:nvPicPr>
        <p:blipFill>
          <a:blip r:embed="rId13"/>
          <a:stretch>
            <a:fillRect/>
          </a:stretch>
        </p:blipFill>
        <p:spPr>
          <a:xfrm>
            <a:off x="6411766" y="1231755"/>
            <a:ext cx="756765" cy="416221"/>
          </a:xfrm>
          <a:prstGeom prst="rect">
            <a:avLst/>
          </a:prstGeom>
        </p:spPr>
      </p:pic>
      <p:sp>
        <p:nvSpPr>
          <p:cNvPr id="61" name="左右矢印 60">
            <a:extLst>
              <a:ext uri="{FF2B5EF4-FFF2-40B4-BE49-F238E27FC236}">
                <a16:creationId xmlns:a16="http://schemas.microsoft.com/office/drawing/2014/main" id="{679A43C8-47D4-C14B-975C-EB0D3EF44A4B}"/>
              </a:ext>
            </a:extLst>
          </p:cNvPr>
          <p:cNvSpPr/>
          <p:nvPr/>
        </p:nvSpPr>
        <p:spPr>
          <a:xfrm>
            <a:off x="2438400" y="1657679"/>
            <a:ext cx="1720263"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左右矢印 61">
            <a:extLst>
              <a:ext uri="{FF2B5EF4-FFF2-40B4-BE49-F238E27FC236}">
                <a16:creationId xmlns:a16="http://schemas.microsoft.com/office/drawing/2014/main" id="{DA158377-5962-6242-94A4-3A6069D9ABF4}"/>
              </a:ext>
            </a:extLst>
          </p:cNvPr>
          <p:cNvSpPr/>
          <p:nvPr/>
        </p:nvSpPr>
        <p:spPr>
          <a:xfrm>
            <a:off x="4916288" y="1650466"/>
            <a:ext cx="1339004" cy="340015"/>
          </a:xfrm>
          <a:prstGeom prst="lef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3BB6E7DE-F558-7F4A-A9BD-C45DA7A01F1B}"/>
              </a:ext>
            </a:extLst>
          </p:cNvPr>
          <p:cNvSpPr txBox="1"/>
          <p:nvPr/>
        </p:nvSpPr>
        <p:spPr>
          <a:xfrm>
            <a:off x="3974721" y="1031093"/>
            <a:ext cx="1194558" cy="276999"/>
          </a:xfrm>
          <a:prstGeom prst="rect">
            <a:avLst/>
          </a:prstGeom>
          <a:noFill/>
        </p:spPr>
        <p:txBody>
          <a:bodyPr wrap="none" rtlCol="0">
            <a:spAutoFit/>
          </a:bodyPr>
          <a:lstStyle/>
          <a:p>
            <a:pPr algn="ctr"/>
            <a:r>
              <a:rPr kumimoji="1" lang="en-US" altLang="ja-JP" sz="1200" dirty="0">
                <a:solidFill>
                  <a:srgbClr val="0070C0"/>
                </a:solidFill>
                <a:latin typeface="Meiryo" panose="020B0604030504040204" pitchFamily="34" charset="-128"/>
                <a:ea typeface="Meiryo" panose="020B0604030504040204" pitchFamily="34" charset="-128"/>
              </a:rPr>
              <a:t>Azure AD</a:t>
            </a:r>
            <a:r>
              <a:rPr kumimoji="1" lang="ja-JP" altLang="en-US" sz="1200">
                <a:solidFill>
                  <a:srgbClr val="0070C0"/>
                </a:solidFill>
                <a:latin typeface="Meiryo" panose="020B0604030504040204" pitchFamily="34" charset="-128"/>
                <a:ea typeface="Meiryo" panose="020B0604030504040204" pitchFamily="34" charset="-128"/>
              </a:rPr>
              <a:t>など</a:t>
            </a:r>
          </a:p>
        </p:txBody>
      </p:sp>
      <p:sp>
        <p:nvSpPr>
          <p:cNvPr id="64" name="正方形/長方形 63">
            <a:extLst>
              <a:ext uri="{FF2B5EF4-FFF2-40B4-BE49-F238E27FC236}">
                <a16:creationId xmlns:a16="http://schemas.microsoft.com/office/drawing/2014/main" id="{B153D83C-F739-4740-8650-C5A371497A26}"/>
              </a:ext>
            </a:extLst>
          </p:cNvPr>
          <p:cNvSpPr/>
          <p:nvPr/>
        </p:nvSpPr>
        <p:spPr>
          <a:xfrm>
            <a:off x="342900" y="2891776"/>
            <a:ext cx="8458200" cy="3385542"/>
          </a:xfrm>
          <a:prstGeom prst="rect">
            <a:avLst/>
          </a:prstGeom>
        </p:spPr>
        <p:txBody>
          <a:bodyPr wrap="square">
            <a:spAutoFit/>
          </a:bodyPr>
          <a:lstStyle/>
          <a:p>
            <a:r>
              <a:rPr lang="ja-JP" altLang="en-US" sz="1600" b="1">
                <a:latin typeface="Meiryo" panose="020B0604030504040204" pitchFamily="34" charset="-128"/>
                <a:ea typeface="Meiryo" panose="020B0604030504040204" pitchFamily="34" charset="-128"/>
              </a:rPr>
              <a:t>リスク軽減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パスワードの盗用という不正な手口が利用できなくなり、また生体情報などで本人確認の厳密化を行うため、リスクが軽減する。</a:t>
            </a:r>
            <a:endParaRPr lang="en-US" altLang="ja-JP" sz="1400" dirty="0">
              <a:latin typeface="Meiryo" panose="020B0604030504040204" pitchFamily="34" charset="-128"/>
              <a:ea typeface="Meiryo" panose="020B0604030504040204" pitchFamily="34" charset="-128"/>
            </a:endParaRP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コスト削減</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パスワードを覚える」「パスワードを複雑化する」「パスワードを絶えず変更する」「パスワード忘れによる新しいパスワードの設定」などが不要となる。パスワードレスになれば、人がかける時間を削減、漏洩による損害がなくなる。</a:t>
            </a:r>
          </a:p>
          <a:p>
            <a:endParaRPr lang="ja-JP" altLang="en-US" sz="1400">
              <a:latin typeface="Meiryo" panose="020B0604030504040204" pitchFamily="34" charset="-128"/>
              <a:ea typeface="Meiryo" panose="020B0604030504040204" pitchFamily="34" charset="-128"/>
            </a:endParaRPr>
          </a:p>
          <a:p>
            <a:r>
              <a:rPr lang="ja-JP" altLang="en-US" sz="1600" b="1">
                <a:latin typeface="Meiryo" panose="020B0604030504040204" pitchFamily="34" charset="-128"/>
                <a:ea typeface="Meiryo" panose="020B0604030504040204" pitchFamily="34" charset="-128"/>
              </a:rPr>
              <a:t>ユーザーエクスペリエンス向上</a:t>
            </a:r>
            <a:endParaRPr lang="en-US" altLang="ja-JP" sz="1600" b="1" dirty="0">
              <a:latin typeface="Meiryo" panose="020B0604030504040204" pitchFamily="34" charset="-128"/>
              <a:ea typeface="Meiryo" panose="020B0604030504040204" pitchFamily="34" charset="-128"/>
            </a:endParaRPr>
          </a:p>
          <a:p>
            <a:r>
              <a:rPr lang="ja-JP" altLang="en-US" sz="1400">
                <a:latin typeface="Meiryo" panose="020B0604030504040204" pitchFamily="34" charset="-128"/>
                <a:ea typeface="Meiryo" panose="020B0604030504040204" pitchFamily="34" charset="-128"/>
              </a:rPr>
              <a:t>「普段利用している端末ブラウザーでパスワードを保存しているため、他のPC端末やスマートフォンからサービスにアクセスしようと思ってもパスワードが思い出せない」「サービスごとに文字種別や桁数の規則が違うため、何のサービスにどのパスワードを設定しているかすぐに忘れてしまう」「定期的な変更で違うパスワードを設定したのはいいが、それを思い出せない」などがなくなり、利便性が向上し、業務の生産性も向上する。</a:t>
            </a:r>
          </a:p>
        </p:txBody>
      </p:sp>
    </p:spTree>
    <p:extLst>
      <p:ext uri="{BB962C8B-B14F-4D97-AF65-F5344CB8AC3E}">
        <p14:creationId xmlns:p14="http://schemas.microsoft.com/office/powerpoint/2010/main" val="813909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D46AC8E6-BDD5-DD4A-AD19-B5344F3667BD}"/>
              </a:ext>
            </a:extLst>
          </p:cNvPr>
          <p:cNvSpPr/>
          <p:nvPr/>
        </p:nvSpPr>
        <p:spPr>
          <a:xfrm>
            <a:off x="120525" y="845951"/>
            <a:ext cx="8902946" cy="418715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472B7901-5EE0-CB45-9F74-413B1488770E}"/>
              </a:ext>
            </a:extLst>
          </p:cNvPr>
          <p:cNvSpPr/>
          <p:nvPr/>
        </p:nvSpPr>
        <p:spPr>
          <a:xfrm>
            <a:off x="162899" y="1499769"/>
            <a:ext cx="2903569" cy="325888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4EED3F3E-9D47-D948-8C6E-6E23901813B5}"/>
              </a:ext>
            </a:extLst>
          </p:cNvPr>
          <p:cNvSpPr/>
          <p:nvPr/>
        </p:nvSpPr>
        <p:spPr>
          <a:xfrm>
            <a:off x="3120214" y="1499769"/>
            <a:ext cx="2903569" cy="325888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EA4D3B2F-3FA7-234F-97FD-0E8037FA9BCD}"/>
              </a:ext>
            </a:extLst>
          </p:cNvPr>
          <p:cNvSpPr/>
          <p:nvPr/>
        </p:nvSpPr>
        <p:spPr>
          <a:xfrm>
            <a:off x="6077532" y="1499898"/>
            <a:ext cx="2903569" cy="325888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A537CC8-1721-E04E-B01D-F122400ECA58}"/>
              </a:ext>
            </a:extLst>
          </p:cNvPr>
          <p:cNvSpPr>
            <a:spLocks noGrp="1"/>
          </p:cNvSpPr>
          <p:nvPr>
            <p:ph type="title"/>
          </p:nvPr>
        </p:nvSpPr>
        <p:spPr/>
        <p:txBody>
          <a:bodyPr/>
          <a:lstStyle/>
          <a:p>
            <a:r>
              <a:rPr kumimoji="1" lang="ja-JP" altLang="en-US"/>
              <a:t>サイバー・ハイジーン</a:t>
            </a:r>
          </a:p>
        </p:txBody>
      </p:sp>
      <p:sp>
        <p:nvSpPr>
          <p:cNvPr id="5" name="正方形/長方形 4">
            <a:extLst>
              <a:ext uri="{FF2B5EF4-FFF2-40B4-BE49-F238E27FC236}">
                <a16:creationId xmlns:a16="http://schemas.microsoft.com/office/drawing/2014/main" id="{FAA714A1-2AA4-B743-BA80-B21E4A04A612}"/>
              </a:ext>
            </a:extLst>
          </p:cNvPr>
          <p:cNvSpPr/>
          <p:nvPr/>
        </p:nvSpPr>
        <p:spPr>
          <a:xfrm>
            <a:off x="120524" y="1031848"/>
            <a:ext cx="8902946" cy="400110"/>
          </a:xfrm>
          <a:prstGeom prst="rect">
            <a:avLst/>
          </a:prstGeom>
        </p:spPr>
        <p:txBody>
          <a:bodyPr wrap="square">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IPA</a:t>
            </a:r>
            <a:r>
              <a:rPr lang="ja-JP" altLang="en-US" sz="2000" b="1">
                <a:solidFill>
                  <a:schemeClr val="bg1"/>
                </a:solidFill>
                <a:latin typeface="Meiryo" panose="020B0604030504040204" pitchFamily="34" charset="-128"/>
                <a:ea typeface="Meiryo" panose="020B0604030504040204" pitchFamily="34" charset="-128"/>
              </a:rPr>
              <a:t>（情報処理推進機構）</a:t>
            </a:r>
            <a:r>
              <a:rPr lang="ja-JP" altLang="en-US" sz="1600" b="1">
                <a:solidFill>
                  <a:schemeClr val="bg1"/>
                </a:solidFill>
                <a:latin typeface="Meiryo" panose="020B0604030504040204" pitchFamily="34" charset="-128"/>
                <a:ea typeface="Meiryo" panose="020B0604030504040204" pitchFamily="34" charset="-128"/>
              </a:rPr>
              <a:t>が推奨する</a:t>
            </a:r>
            <a:r>
              <a:rPr lang="en-US" altLang="ja-JP" sz="1600" b="1" dirty="0">
                <a:solidFill>
                  <a:schemeClr val="bg1"/>
                </a:solidFill>
                <a:latin typeface="Meiryo" panose="020B0604030504040204" pitchFamily="34" charset="-128"/>
                <a:ea typeface="Meiryo" panose="020B0604030504040204" pitchFamily="34" charset="-128"/>
              </a:rPr>
              <a:t> </a:t>
            </a:r>
            <a:r>
              <a:rPr lang="ja-JP" altLang="en-US" sz="2000" b="1">
                <a:solidFill>
                  <a:schemeClr val="bg1"/>
                </a:solidFill>
                <a:latin typeface="Meiryo" panose="020B0604030504040204" pitchFamily="34" charset="-128"/>
                <a:ea typeface="Meiryo" panose="020B0604030504040204" pitchFamily="34" charset="-128"/>
              </a:rPr>
              <a:t>日常における情報セキュリティ対策</a:t>
            </a:r>
          </a:p>
        </p:txBody>
      </p:sp>
      <p:sp>
        <p:nvSpPr>
          <p:cNvPr id="6" name="正方形/長方形 5">
            <a:extLst>
              <a:ext uri="{FF2B5EF4-FFF2-40B4-BE49-F238E27FC236}">
                <a16:creationId xmlns:a16="http://schemas.microsoft.com/office/drawing/2014/main" id="{BE86F420-ACBE-744E-A473-8E51E3D5246C}"/>
              </a:ext>
            </a:extLst>
          </p:cNvPr>
          <p:cNvSpPr/>
          <p:nvPr/>
        </p:nvSpPr>
        <p:spPr>
          <a:xfrm>
            <a:off x="243538" y="1647539"/>
            <a:ext cx="2742288" cy="2431435"/>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組織のシステム管理者向け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情報持ち出しルールの徹底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社内ネットワークへの機器接続ルールの徹底</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不要なサービスやアカウントの停止または削除</a:t>
            </a:r>
          </a:p>
        </p:txBody>
      </p:sp>
      <p:sp>
        <p:nvSpPr>
          <p:cNvPr id="7" name="正方形/長方形 6">
            <a:extLst>
              <a:ext uri="{FF2B5EF4-FFF2-40B4-BE49-F238E27FC236}">
                <a16:creationId xmlns:a16="http://schemas.microsoft.com/office/drawing/2014/main" id="{1909AAF5-76AF-7D47-9708-C52EFD14D319}"/>
              </a:ext>
            </a:extLst>
          </p:cNvPr>
          <p:cNvSpPr/>
          <p:nvPr/>
        </p:nvSpPr>
        <p:spPr>
          <a:xfrm>
            <a:off x="3200856" y="1647540"/>
            <a:ext cx="2742288" cy="2800767"/>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組織の利用者向け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不審なメールに注意</a:t>
            </a:r>
          </a:p>
          <a:p>
            <a:pPr marL="285750" indent="-285750" algn="just">
              <a:buFont typeface="Wingdings" pitchFamily="2" charset="2"/>
              <a:buChar char="ü"/>
            </a:pP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USB</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メモリ等の取り扱いの注意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社内ネットワークへの機器接続ルールの遵守</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ソフトウェアをインストールする際の注意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パソコン等の画面ロック機能の設定</a:t>
            </a:r>
          </a:p>
        </p:txBody>
      </p:sp>
      <p:sp>
        <p:nvSpPr>
          <p:cNvPr id="8" name="正方形/長方形 7">
            <a:extLst>
              <a:ext uri="{FF2B5EF4-FFF2-40B4-BE49-F238E27FC236}">
                <a16:creationId xmlns:a16="http://schemas.microsoft.com/office/drawing/2014/main" id="{367CFF20-7BB7-1042-8B84-776379DFF298}"/>
              </a:ext>
            </a:extLst>
          </p:cNvPr>
          <p:cNvSpPr/>
          <p:nvPr/>
        </p:nvSpPr>
        <p:spPr>
          <a:xfrm>
            <a:off x="6166174" y="1647539"/>
            <a:ext cx="2726283" cy="2985433"/>
          </a:xfrm>
          <a:prstGeom prst="rect">
            <a:avLst/>
          </a:prstGeom>
        </p:spPr>
        <p:txBody>
          <a:bodyPr wrap="square">
            <a:spAutoFit/>
          </a:bodyPr>
          <a:lstStyle/>
          <a:p>
            <a:pPr algn="ctr"/>
            <a:r>
              <a:rPr lang="ja-JP" altLang="ja-JP" sz="1600"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家庭の利用者向け</a:t>
            </a:r>
            <a:endParaRPr lang="en-US" altLang="ja-JP" sz="1600" b="1"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just"/>
            <a:endParaRPr lang="ja-JP" altLang="ja-JP" sz="1600" kern="10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修正プログラムの適用</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セキュリティソフトの導入および定義ファイルの最新化</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定期的なバックアップの実施</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パスワードの適切な設定と管理</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メールやショートメッセージ（</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SMS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SNS</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での不審なファイルや</a:t>
            </a:r>
            <a:r>
              <a:rPr lang="en-US" altLang="ja-JP" sz="1200" kern="1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URL</a:t>
            </a: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偽のセキュリティ警告に注意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スマートデバイスのアプリや構成プロファイル導入時の注意</a:t>
            </a:r>
          </a:p>
          <a:p>
            <a:pPr marL="285750" indent="-285750" algn="just">
              <a:buFont typeface="Wingdings" pitchFamily="2" charset="2"/>
              <a:buChar char="ü"/>
            </a:pPr>
            <a:r>
              <a:rPr lang="ja-JP" altLang="ja-JP" sz="1200"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スマートフォン等の画面ロック機能の設定</a:t>
            </a:r>
          </a:p>
        </p:txBody>
      </p:sp>
      <p:sp>
        <p:nvSpPr>
          <p:cNvPr id="12" name="正方形/長方形 11">
            <a:extLst>
              <a:ext uri="{FF2B5EF4-FFF2-40B4-BE49-F238E27FC236}">
                <a16:creationId xmlns:a16="http://schemas.microsoft.com/office/drawing/2014/main" id="{BFFB14FB-0B9F-5E40-9245-CB202FDF4D1D}"/>
              </a:ext>
            </a:extLst>
          </p:cNvPr>
          <p:cNvSpPr/>
          <p:nvPr/>
        </p:nvSpPr>
        <p:spPr>
          <a:xfrm>
            <a:off x="5775069" y="4816188"/>
            <a:ext cx="3264034" cy="230832"/>
          </a:xfrm>
          <a:prstGeom prst="rect">
            <a:avLst/>
          </a:prstGeom>
        </p:spPr>
        <p:txBody>
          <a:bodyPr wrap="none">
            <a:spAutoFit/>
          </a:bodyPr>
          <a:lstStyle/>
          <a:p>
            <a:pPr algn="r"/>
            <a:r>
              <a:rPr lang="en-US" altLang="ja-JP" sz="900" dirty="0">
                <a:solidFill>
                  <a:schemeClr val="bg1"/>
                </a:solidFill>
                <a:latin typeface="Meiryo" panose="020B0604030504040204" pitchFamily="34" charset="-128"/>
                <a:ea typeface="Meiryo" panose="020B0604030504040204" pitchFamily="34" charset="-128"/>
              </a:rPr>
              <a:t>IPA</a:t>
            </a:r>
            <a:r>
              <a:rPr lang="ja-JP" altLang="en-US" sz="900">
                <a:solidFill>
                  <a:schemeClr val="bg1"/>
                </a:solidFill>
                <a:latin typeface="Meiryo" panose="020B0604030504040204" pitchFamily="34" charset="-128"/>
                <a:ea typeface="Meiryo" panose="020B0604030504040204" pitchFamily="34" charset="-128"/>
              </a:rPr>
              <a:t>・「日常における情報セキュリティ対策」を参考に作成</a:t>
            </a:r>
            <a:endParaRPr lang="ja-JP" altLang="en-US" sz="900" i="0">
              <a:solidFill>
                <a:schemeClr val="bg1"/>
              </a:solidFill>
              <a:effectLst/>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BE996D0F-9F2A-D343-B872-78D6CA387EA1}"/>
              </a:ext>
            </a:extLst>
          </p:cNvPr>
          <p:cNvSpPr/>
          <p:nvPr/>
        </p:nvSpPr>
        <p:spPr>
          <a:xfrm>
            <a:off x="120527" y="5234527"/>
            <a:ext cx="8902946" cy="4888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10CE895B-3AE1-F844-A4D0-D5FE825206EB}"/>
              </a:ext>
            </a:extLst>
          </p:cNvPr>
          <p:cNvSpPr/>
          <p:nvPr/>
        </p:nvSpPr>
        <p:spPr>
          <a:xfrm>
            <a:off x="120525" y="5309658"/>
            <a:ext cx="8902945" cy="400110"/>
          </a:xfrm>
          <a:prstGeom prst="rect">
            <a:avLst/>
          </a:prstGeom>
        </p:spPr>
        <p:txBody>
          <a:bodyPr wrap="square">
            <a:spAutoFit/>
          </a:bodyPr>
          <a:lstStyle/>
          <a:p>
            <a:pPr algn="ct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万全を期すための</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 MDM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EDR</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a:t>
            </a:r>
            <a:r>
              <a:rPr lang="en-US" altLang="ja-JP" sz="2000" dirty="0">
                <a:solidFill>
                  <a:schemeClr val="bg1"/>
                </a:solidFill>
                <a:latin typeface="Meiryo" panose="020B0604030504040204" pitchFamily="34" charset="-128"/>
                <a:ea typeface="Meiryo" panose="020B0604030504040204" pitchFamily="34" charset="-128"/>
                <a:cs typeface="Times New Roman" panose="02020603050405020304" pitchFamily="18" charset="0"/>
              </a:rPr>
              <a:t>UEM</a:t>
            </a:r>
            <a:r>
              <a:rPr lang="ja-JP" altLang="en-US" sz="2000">
                <a:solidFill>
                  <a:schemeClr val="bg1"/>
                </a:solidFill>
                <a:latin typeface="Meiryo" panose="020B0604030504040204" pitchFamily="34" charset="-128"/>
                <a:ea typeface="Meiryo" panose="020B0604030504040204" pitchFamily="34" charset="-128"/>
                <a:cs typeface="Times New Roman" panose="02020603050405020304" pitchFamily="18" charset="0"/>
              </a:rPr>
              <a:t>などのツールの活用</a:t>
            </a:r>
            <a:endParaRPr lang="ja-JP" altLang="en-US" sz="2000">
              <a:solidFill>
                <a:schemeClr val="bg1"/>
              </a:solidFill>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2046F436-622C-F44C-828A-89D8E0FA06DB}"/>
              </a:ext>
            </a:extLst>
          </p:cNvPr>
          <p:cNvSpPr/>
          <p:nvPr/>
        </p:nvSpPr>
        <p:spPr>
          <a:xfrm>
            <a:off x="128343" y="5881521"/>
            <a:ext cx="8902945" cy="6771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99A3F6A9-6FA9-2F4C-8DBD-63582B307C03}"/>
              </a:ext>
            </a:extLst>
          </p:cNvPr>
          <p:cNvSpPr/>
          <p:nvPr/>
        </p:nvSpPr>
        <p:spPr>
          <a:xfrm>
            <a:off x="2863840" y="5924762"/>
            <a:ext cx="3416320" cy="677108"/>
          </a:xfrm>
          <a:prstGeom prst="rect">
            <a:avLst/>
          </a:prstGeom>
        </p:spPr>
        <p:txBody>
          <a:bodyPr wrap="none">
            <a:spAutoFit/>
          </a:bodyPr>
          <a:lstStyle/>
          <a:p>
            <a:pPr algn="ctr"/>
            <a:r>
              <a:rPr lang="ja-JP" altLang="en-US" sz="2400" b="1">
                <a:solidFill>
                  <a:schemeClr val="bg1"/>
                </a:solidFill>
                <a:latin typeface="Meiryo" panose="020B0604030504040204" pitchFamily="34" charset="-128"/>
                <a:ea typeface="Meiryo" panose="020B0604030504040204" pitchFamily="34" charset="-128"/>
                <a:cs typeface="Times New Roman" panose="02020603050405020304" pitchFamily="18" charset="0"/>
              </a:rPr>
              <a:t>サイバー・ハイジーン</a:t>
            </a:r>
            <a:endParaRPr lang="en-US" altLang="ja-JP" sz="1400" b="1" dirty="0">
              <a:solidFill>
                <a:schemeClr val="bg1"/>
              </a:solidFill>
              <a:latin typeface="Meiryo" panose="020B0604030504040204" pitchFamily="34" charset="-128"/>
              <a:ea typeface="Meiryo" panose="020B0604030504040204" pitchFamily="34" charset="-128"/>
              <a:cs typeface="Times New Roman" panose="02020603050405020304" pitchFamily="18" charset="0"/>
            </a:endParaRPr>
          </a:p>
          <a:p>
            <a:pPr algn="ctr"/>
            <a:r>
              <a:rPr lang="ja-JP" altLang="en-US" sz="1400">
                <a:solidFill>
                  <a:schemeClr val="bg1"/>
                </a:solidFill>
                <a:latin typeface="Meiryo" panose="020B0604030504040204" pitchFamily="34" charset="-128"/>
                <a:ea typeface="Meiryo" panose="020B0604030504040204" pitchFamily="34" charset="-128"/>
                <a:cs typeface="Times New Roman" panose="02020603050405020304" pitchFamily="18" charset="0"/>
              </a:rPr>
              <a:t>エンドポイントの衛生状態を健全に保つ</a:t>
            </a:r>
            <a:endParaRPr lang="ja-JP" altLang="en-US" sz="1400"/>
          </a:p>
        </p:txBody>
      </p:sp>
      <p:sp>
        <p:nvSpPr>
          <p:cNvPr id="18" name="加算記号 17">
            <a:extLst>
              <a:ext uri="{FF2B5EF4-FFF2-40B4-BE49-F238E27FC236}">
                <a16:creationId xmlns:a16="http://schemas.microsoft.com/office/drawing/2014/main" id="{2D6CBC93-E3AC-834E-956F-D112B964B2A8}"/>
              </a:ext>
            </a:extLst>
          </p:cNvPr>
          <p:cNvSpPr/>
          <p:nvPr/>
        </p:nvSpPr>
        <p:spPr>
          <a:xfrm>
            <a:off x="4370949" y="4906427"/>
            <a:ext cx="417732" cy="446183"/>
          </a:xfrm>
          <a:prstGeom prst="mathPlus">
            <a:avLst/>
          </a:prstGeom>
          <a:solidFill>
            <a:srgbClr val="FF8AD8"/>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下矢印 18">
            <a:extLst>
              <a:ext uri="{FF2B5EF4-FFF2-40B4-BE49-F238E27FC236}">
                <a16:creationId xmlns:a16="http://schemas.microsoft.com/office/drawing/2014/main" id="{936F7031-BFEB-1043-AACF-48F062EE3ED6}"/>
              </a:ext>
            </a:extLst>
          </p:cNvPr>
          <p:cNvSpPr/>
          <p:nvPr/>
        </p:nvSpPr>
        <p:spPr>
          <a:xfrm>
            <a:off x="4370949" y="5682883"/>
            <a:ext cx="417732" cy="264764"/>
          </a:xfrm>
          <a:prstGeom prst="downArrow">
            <a:avLst/>
          </a:prstGeom>
          <a:solidFill>
            <a:schemeClr val="accent6">
              <a:lumMod val="75000"/>
            </a:schemeClr>
          </a:solidFill>
          <a:ln w="6350">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91583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C74125F-85AB-1043-BA23-FC01A3EC3183}"/>
              </a:ext>
            </a:extLst>
          </p:cNvPr>
          <p:cNvSpPr>
            <a:spLocks noGrp="1"/>
          </p:cNvSpPr>
          <p:nvPr>
            <p:ph type="title"/>
          </p:nvPr>
        </p:nvSpPr>
        <p:spPr/>
        <p:txBody>
          <a:bodyPr/>
          <a:lstStyle/>
          <a:p>
            <a:r>
              <a:rPr kumimoji="1" lang="ja-JP" altLang="en-US"/>
              <a:t>ソフトウェア化とはどういうことか（３）</a:t>
            </a:r>
          </a:p>
        </p:txBody>
      </p:sp>
      <p:sp>
        <p:nvSpPr>
          <p:cNvPr id="4" name="正方形/長方形 3">
            <a:extLst>
              <a:ext uri="{FF2B5EF4-FFF2-40B4-BE49-F238E27FC236}">
                <a16:creationId xmlns:a16="http://schemas.microsoft.com/office/drawing/2014/main" id="{EB9D977B-6F10-1C4B-B7AE-1B060830E969}"/>
              </a:ext>
            </a:extLst>
          </p:cNvPr>
          <p:cNvSpPr/>
          <p:nvPr/>
        </p:nvSpPr>
        <p:spPr>
          <a:xfrm>
            <a:off x="575556" y="1888817"/>
            <a:ext cx="7992888" cy="1604353"/>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DBC7A6D-A8C1-4F40-A2E2-3D3C5C7CD810}"/>
              </a:ext>
            </a:extLst>
          </p:cNvPr>
          <p:cNvSpPr/>
          <p:nvPr/>
        </p:nvSpPr>
        <p:spPr>
          <a:xfrm>
            <a:off x="575556" y="3543803"/>
            <a:ext cx="7992888" cy="1604353"/>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8453959D-1E38-9E4D-807E-19E29B1A0FEC}"/>
              </a:ext>
            </a:extLst>
          </p:cNvPr>
          <p:cNvSpPr/>
          <p:nvPr/>
        </p:nvSpPr>
        <p:spPr>
          <a:xfrm>
            <a:off x="2421794"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2B9AD2E6-15B0-3541-83FD-76CE07B3FD14}"/>
              </a:ext>
            </a:extLst>
          </p:cNvPr>
          <p:cNvSpPr/>
          <p:nvPr/>
        </p:nvSpPr>
        <p:spPr>
          <a:xfrm>
            <a:off x="3314845" y="1996829"/>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D31FD523-A9B7-FB48-8DC0-523EC2BB1265}"/>
              </a:ext>
            </a:extLst>
          </p:cNvPr>
          <p:cNvSpPr/>
          <p:nvPr/>
        </p:nvSpPr>
        <p:spPr>
          <a:xfrm>
            <a:off x="4207896" y="1996830"/>
            <a:ext cx="792088" cy="30243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テキスト ボックス 32">
            <a:extLst>
              <a:ext uri="{FF2B5EF4-FFF2-40B4-BE49-F238E27FC236}">
                <a16:creationId xmlns:a16="http://schemas.microsoft.com/office/drawing/2014/main" id="{111024BB-4B63-E34E-87AA-7A3A0FA38826}"/>
              </a:ext>
            </a:extLst>
          </p:cNvPr>
          <p:cNvSpPr txBox="1"/>
          <p:nvPr/>
        </p:nvSpPr>
        <p:spPr>
          <a:xfrm>
            <a:off x="2695228" y="1485975"/>
            <a:ext cx="2031326" cy="369332"/>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一般的なシステム</a:t>
            </a:r>
            <a:endParaRPr kumimoji="1" lang="ja-JP" altLang="en-US">
              <a:solidFill>
                <a:schemeClr val="accent3">
                  <a:lumMod val="75000"/>
                </a:schemeClr>
              </a:solidFill>
              <a:latin typeface="Meiryo" panose="020B0604030504040204" pitchFamily="34" charset="-128"/>
              <a:ea typeface="Meiryo" panose="020B0604030504040204" pitchFamily="34" charset="-128"/>
            </a:endParaRPr>
          </a:p>
        </p:txBody>
      </p:sp>
      <p:sp>
        <p:nvSpPr>
          <p:cNvPr id="34" name="テキスト ボックス 33">
            <a:extLst>
              <a:ext uri="{FF2B5EF4-FFF2-40B4-BE49-F238E27FC236}">
                <a16:creationId xmlns:a16="http://schemas.microsoft.com/office/drawing/2014/main" id="{06FCED54-EF3D-C449-BB05-CD242EEA19AC}"/>
              </a:ext>
            </a:extLst>
          </p:cNvPr>
          <p:cNvSpPr txBox="1"/>
          <p:nvPr/>
        </p:nvSpPr>
        <p:spPr>
          <a:xfrm>
            <a:off x="5243091" y="1484784"/>
            <a:ext cx="3416320" cy="369332"/>
          </a:xfrm>
          <a:prstGeom prst="rect">
            <a:avLst/>
          </a:prstGeom>
          <a:noFill/>
        </p:spPr>
        <p:txBody>
          <a:bodyPr wrap="none" rtlCol="0">
            <a:spAutoFit/>
          </a:bodyPr>
          <a:lstStyle/>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ソフトウェア化されたシステム</a:t>
            </a:r>
          </a:p>
        </p:txBody>
      </p:sp>
      <p:sp>
        <p:nvSpPr>
          <p:cNvPr id="44" name="テキスト ボックス 43">
            <a:extLst>
              <a:ext uri="{FF2B5EF4-FFF2-40B4-BE49-F238E27FC236}">
                <a16:creationId xmlns:a16="http://schemas.microsoft.com/office/drawing/2014/main" id="{4B2DB29D-D7B0-D643-878D-FE49DE93A3A5}"/>
              </a:ext>
            </a:extLst>
          </p:cNvPr>
          <p:cNvSpPr txBox="1"/>
          <p:nvPr/>
        </p:nvSpPr>
        <p:spPr>
          <a:xfrm>
            <a:off x="683831" y="2418999"/>
            <a:ext cx="1569660" cy="738664"/>
          </a:xfrm>
          <a:prstGeom prst="rect">
            <a:avLst/>
          </a:prstGeom>
          <a:noFill/>
        </p:spPr>
        <p:txBody>
          <a:bodyPr wrap="none" rtlCol="0">
            <a:spAutoFit/>
          </a:bodyPr>
          <a:lstStyle/>
          <a:p>
            <a:pPr algn="ctr"/>
            <a:r>
              <a:rPr kumimoji="1" lang="ja-JP" altLang="en-US" b="1">
                <a:solidFill>
                  <a:schemeClr val="tx2">
                    <a:lumMod val="75000"/>
                  </a:schemeClr>
                </a:solidFill>
                <a:latin typeface="Meiryo" panose="020B0604030504040204" pitchFamily="34" charset="-128"/>
                <a:ea typeface="Meiryo" panose="020B0604030504040204" pitchFamily="34" charset="-128"/>
              </a:rPr>
              <a:t>ソフトウェア</a:t>
            </a:r>
            <a:endParaRPr kumimoji="1" lang="en-US" altLang="ja-JP" b="1" dirty="0">
              <a:solidFill>
                <a:schemeClr val="tx2">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tx2">
                    <a:lumMod val="75000"/>
                  </a:schemeClr>
                </a:solidFill>
                <a:latin typeface="Meiryo" panose="020B0604030504040204" pitchFamily="34" charset="-128"/>
                <a:ea typeface="Meiryo" panose="020B0604030504040204" pitchFamily="34" charset="-128"/>
              </a:rPr>
              <a:t>Software</a:t>
            </a:r>
            <a:endParaRPr kumimoji="1" lang="ja-JP" altLang="en-US" sz="2400">
              <a:solidFill>
                <a:schemeClr val="tx2">
                  <a:lumMod val="75000"/>
                </a:schemeClr>
              </a:solidFill>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AADF93A5-8759-844D-A40E-A715404AE0D6}"/>
              </a:ext>
            </a:extLst>
          </p:cNvPr>
          <p:cNvSpPr txBox="1"/>
          <p:nvPr/>
        </p:nvSpPr>
        <p:spPr>
          <a:xfrm>
            <a:off x="647507" y="4012482"/>
            <a:ext cx="1642309" cy="738664"/>
          </a:xfrm>
          <a:prstGeom prst="rect">
            <a:avLst/>
          </a:prstGeom>
          <a:noFill/>
        </p:spPr>
        <p:txBody>
          <a:bodyPr wrap="none" rtlCol="0">
            <a:spAutoFit/>
          </a:bodyPr>
          <a:lstStyle/>
          <a:p>
            <a:pPr algn="ctr"/>
            <a:r>
              <a:rPr kumimoji="1" lang="ja-JP" altLang="en-US" b="1">
                <a:solidFill>
                  <a:schemeClr val="accent3">
                    <a:lumMod val="50000"/>
                  </a:schemeClr>
                </a:solidFill>
                <a:latin typeface="Meiryo" panose="020B0604030504040204" pitchFamily="34" charset="-128"/>
                <a:ea typeface="Meiryo" panose="020B0604030504040204" pitchFamily="34" charset="-128"/>
              </a:rPr>
              <a:t>ハードウェア</a:t>
            </a:r>
            <a:endParaRPr kumimoji="1" lang="en-US" altLang="ja-JP" b="1" dirty="0">
              <a:solidFill>
                <a:schemeClr val="accent3">
                  <a:lumMod val="50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50000"/>
                  </a:schemeClr>
                </a:solidFill>
                <a:latin typeface="Meiryo" panose="020B0604030504040204" pitchFamily="34" charset="-128"/>
                <a:ea typeface="Meiryo" panose="020B0604030504040204" pitchFamily="34" charset="-128"/>
              </a:rPr>
              <a:t>Hardware</a:t>
            </a:r>
            <a:endParaRPr kumimoji="1" lang="ja-JP" altLang="en-US" sz="2400">
              <a:solidFill>
                <a:schemeClr val="accent3">
                  <a:lumMod val="50000"/>
                </a:schemeClr>
              </a:solidFill>
              <a:latin typeface="Meiryo" panose="020B0604030504040204" pitchFamily="34" charset="-128"/>
              <a:ea typeface="Meiryo" panose="020B0604030504040204" pitchFamily="34" charset="-128"/>
            </a:endParaRPr>
          </a:p>
        </p:txBody>
      </p:sp>
      <p:sp>
        <p:nvSpPr>
          <p:cNvPr id="47" name="角丸四角形 46">
            <a:extLst>
              <a:ext uri="{FF2B5EF4-FFF2-40B4-BE49-F238E27FC236}">
                <a16:creationId xmlns:a16="http://schemas.microsoft.com/office/drawing/2014/main" id="{C54FBB6A-F352-9540-954D-63EA3FCEAF38}"/>
              </a:ext>
            </a:extLst>
          </p:cNvPr>
          <p:cNvSpPr/>
          <p:nvPr/>
        </p:nvSpPr>
        <p:spPr>
          <a:xfrm>
            <a:off x="2461073" y="3160442"/>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309">
            <a:extLst>
              <a:ext uri="{FF2B5EF4-FFF2-40B4-BE49-F238E27FC236}">
                <a16:creationId xmlns:a16="http://schemas.microsoft.com/office/drawing/2014/main" id="{B6982CA9-2FA0-7C43-900F-707543CF7A30}"/>
              </a:ext>
            </a:extLst>
          </p:cNvPr>
          <p:cNvGrpSpPr/>
          <p:nvPr/>
        </p:nvGrpSpPr>
        <p:grpSpPr>
          <a:xfrm>
            <a:off x="2537213" y="3429000"/>
            <a:ext cx="232617" cy="95895"/>
            <a:chOff x="6769100" y="1390650"/>
            <a:chExt cx="317500" cy="157483"/>
          </a:xfrm>
        </p:grpSpPr>
        <p:sp>
          <p:nvSpPr>
            <p:cNvPr id="49" name="正方形/長方形 48">
              <a:extLst>
                <a:ext uri="{FF2B5EF4-FFF2-40B4-BE49-F238E27FC236}">
                  <a16:creationId xmlns:a16="http://schemas.microsoft.com/office/drawing/2014/main" id="{316377D8-B1E6-A24D-A7C3-776AD40E73D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80AD2B84-DF40-F145-84FE-A9864D3DAE1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a:extLst>
                <a:ext uri="{FF2B5EF4-FFF2-40B4-BE49-F238E27FC236}">
                  <a16:creationId xmlns:a16="http://schemas.microsoft.com/office/drawing/2014/main" id="{4557B02E-75E7-704C-8A7C-1E819727BFB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2" name="図形グループ 330">
            <a:extLst>
              <a:ext uri="{FF2B5EF4-FFF2-40B4-BE49-F238E27FC236}">
                <a16:creationId xmlns:a16="http://schemas.microsoft.com/office/drawing/2014/main" id="{A7EF384D-32B0-A54B-B402-2F35D1F57F08}"/>
              </a:ext>
            </a:extLst>
          </p:cNvPr>
          <p:cNvGrpSpPr/>
          <p:nvPr/>
        </p:nvGrpSpPr>
        <p:grpSpPr>
          <a:xfrm>
            <a:off x="2539183" y="3581626"/>
            <a:ext cx="232617" cy="95895"/>
            <a:chOff x="6769100" y="1390650"/>
            <a:chExt cx="317500" cy="157483"/>
          </a:xfrm>
        </p:grpSpPr>
        <p:sp>
          <p:nvSpPr>
            <p:cNvPr id="53" name="正方形/長方形 52">
              <a:extLst>
                <a:ext uri="{FF2B5EF4-FFF2-40B4-BE49-F238E27FC236}">
                  <a16:creationId xmlns:a16="http://schemas.microsoft.com/office/drawing/2014/main" id="{899F81C8-935A-BE49-8A2E-343A5AFE34B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楕円 53">
              <a:extLst>
                <a:ext uri="{FF2B5EF4-FFF2-40B4-BE49-F238E27FC236}">
                  <a16:creationId xmlns:a16="http://schemas.microsoft.com/office/drawing/2014/main" id="{417F5A44-7B8F-2448-B0F9-AFF43E5B1E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5" name="直線コネクタ 54">
              <a:extLst>
                <a:ext uri="{FF2B5EF4-FFF2-40B4-BE49-F238E27FC236}">
                  <a16:creationId xmlns:a16="http://schemas.microsoft.com/office/drawing/2014/main" id="{8C137C47-7CB9-9D44-8FA6-340814828CF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6" name="図形グループ 339">
            <a:extLst>
              <a:ext uri="{FF2B5EF4-FFF2-40B4-BE49-F238E27FC236}">
                <a16:creationId xmlns:a16="http://schemas.microsoft.com/office/drawing/2014/main" id="{9320B933-5FAA-4D4E-9C58-D8615EB41F52}"/>
              </a:ext>
            </a:extLst>
          </p:cNvPr>
          <p:cNvGrpSpPr/>
          <p:nvPr/>
        </p:nvGrpSpPr>
        <p:grpSpPr>
          <a:xfrm>
            <a:off x="2817944" y="3438006"/>
            <a:ext cx="232617" cy="95895"/>
            <a:chOff x="6769100" y="1390650"/>
            <a:chExt cx="317500" cy="157483"/>
          </a:xfrm>
        </p:grpSpPr>
        <p:sp>
          <p:nvSpPr>
            <p:cNvPr id="57" name="正方形/長方形 56">
              <a:extLst>
                <a:ext uri="{FF2B5EF4-FFF2-40B4-BE49-F238E27FC236}">
                  <a16:creationId xmlns:a16="http://schemas.microsoft.com/office/drawing/2014/main" id="{3CBC7066-DCE6-C649-9FBE-E7DFC6373CD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a:extLst>
                <a:ext uri="{FF2B5EF4-FFF2-40B4-BE49-F238E27FC236}">
                  <a16:creationId xmlns:a16="http://schemas.microsoft.com/office/drawing/2014/main" id="{0626B2F7-5A5E-1B43-8A01-9E13A10109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a:extLst>
                <a:ext uri="{FF2B5EF4-FFF2-40B4-BE49-F238E27FC236}">
                  <a16:creationId xmlns:a16="http://schemas.microsoft.com/office/drawing/2014/main" id="{4964AF5A-AFE6-6044-A8DE-0E3BDE6BE01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0" name="図形グループ 355">
            <a:extLst>
              <a:ext uri="{FF2B5EF4-FFF2-40B4-BE49-F238E27FC236}">
                <a16:creationId xmlns:a16="http://schemas.microsoft.com/office/drawing/2014/main" id="{A9E2FFDF-4395-7C48-AEA3-2365ED429F29}"/>
              </a:ext>
            </a:extLst>
          </p:cNvPr>
          <p:cNvGrpSpPr/>
          <p:nvPr/>
        </p:nvGrpSpPr>
        <p:grpSpPr>
          <a:xfrm>
            <a:off x="2817944" y="3584167"/>
            <a:ext cx="232617" cy="95895"/>
            <a:chOff x="6769100" y="1390650"/>
            <a:chExt cx="317500" cy="157483"/>
          </a:xfrm>
        </p:grpSpPr>
        <p:sp>
          <p:nvSpPr>
            <p:cNvPr id="61" name="正方形/長方形 60">
              <a:extLst>
                <a:ext uri="{FF2B5EF4-FFF2-40B4-BE49-F238E27FC236}">
                  <a16:creationId xmlns:a16="http://schemas.microsoft.com/office/drawing/2014/main" id="{D51BA752-34B4-6148-8A58-93273254DB5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円/楕円 61">
              <a:extLst>
                <a:ext uri="{FF2B5EF4-FFF2-40B4-BE49-F238E27FC236}">
                  <a16:creationId xmlns:a16="http://schemas.microsoft.com/office/drawing/2014/main" id="{4A740DE3-0EDA-D243-BE0F-FED434A9F72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3" name="直線コネクタ 62">
              <a:extLst>
                <a:ext uri="{FF2B5EF4-FFF2-40B4-BE49-F238E27FC236}">
                  <a16:creationId xmlns:a16="http://schemas.microsoft.com/office/drawing/2014/main" id="{C1874E78-A952-AA48-B720-AD8F36A3D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64" name="フローチャート: 磁気ディスク 63">
            <a:extLst>
              <a:ext uri="{FF2B5EF4-FFF2-40B4-BE49-F238E27FC236}">
                <a16:creationId xmlns:a16="http://schemas.microsoft.com/office/drawing/2014/main" id="{9EAAB2AC-2B63-0846-B6CB-A40C58A47CDC}"/>
              </a:ext>
            </a:extLst>
          </p:cNvPr>
          <p:cNvSpPr/>
          <p:nvPr/>
        </p:nvSpPr>
        <p:spPr>
          <a:xfrm>
            <a:off x="2652675" y="373532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65" name="図形グループ 369">
            <a:extLst>
              <a:ext uri="{FF2B5EF4-FFF2-40B4-BE49-F238E27FC236}">
                <a16:creationId xmlns:a16="http://schemas.microsoft.com/office/drawing/2014/main" id="{75AEFF7A-55C2-1C46-B3E7-C8CAC555A88F}"/>
              </a:ext>
            </a:extLst>
          </p:cNvPr>
          <p:cNvGrpSpPr/>
          <p:nvPr/>
        </p:nvGrpSpPr>
        <p:grpSpPr>
          <a:xfrm>
            <a:off x="2453809" y="2935369"/>
            <a:ext cx="384888" cy="275693"/>
            <a:chOff x="758730" y="3198675"/>
            <a:chExt cx="806939" cy="688305"/>
          </a:xfrm>
        </p:grpSpPr>
        <p:sp>
          <p:nvSpPr>
            <p:cNvPr id="66" name="正方形/長方形 65">
              <a:extLst>
                <a:ext uri="{FF2B5EF4-FFF2-40B4-BE49-F238E27FC236}">
                  <a16:creationId xmlns:a16="http://schemas.microsoft.com/office/drawing/2014/main" id="{0AFC5BC6-B166-924C-9479-80F44DEAE42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角丸四角形 66">
              <a:extLst>
                <a:ext uri="{FF2B5EF4-FFF2-40B4-BE49-F238E27FC236}">
                  <a16:creationId xmlns:a16="http://schemas.microsoft.com/office/drawing/2014/main" id="{003D9973-B136-7F41-A48B-5AD71C6F114C}"/>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角丸四角形 67">
              <a:extLst>
                <a:ext uri="{FF2B5EF4-FFF2-40B4-BE49-F238E27FC236}">
                  <a16:creationId xmlns:a16="http://schemas.microsoft.com/office/drawing/2014/main" id="{5F92A45C-D524-DD48-A2F8-C7BD8ABE915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台形 68">
              <a:extLst>
                <a:ext uri="{FF2B5EF4-FFF2-40B4-BE49-F238E27FC236}">
                  <a16:creationId xmlns:a16="http://schemas.microsoft.com/office/drawing/2014/main" id="{06B421BF-AFD1-524F-B15A-16E8087FE79C}"/>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399">
            <a:extLst>
              <a:ext uri="{FF2B5EF4-FFF2-40B4-BE49-F238E27FC236}">
                <a16:creationId xmlns:a16="http://schemas.microsoft.com/office/drawing/2014/main" id="{E04C0351-894A-5648-8358-F47CA59EB468}"/>
              </a:ext>
            </a:extLst>
          </p:cNvPr>
          <p:cNvGrpSpPr/>
          <p:nvPr/>
        </p:nvGrpSpPr>
        <p:grpSpPr>
          <a:xfrm>
            <a:off x="2878493" y="2924944"/>
            <a:ext cx="296417" cy="283093"/>
            <a:chOff x="2667295" y="1059799"/>
            <a:chExt cx="681672" cy="722281"/>
          </a:xfrm>
        </p:grpSpPr>
        <p:sp>
          <p:nvSpPr>
            <p:cNvPr id="82" name="角丸四角形 81">
              <a:extLst>
                <a:ext uri="{FF2B5EF4-FFF2-40B4-BE49-F238E27FC236}">
                  <a16:creationId xmlns:a16="http://schemas.microsoft.com/office/drawing/2014/main" id="{B1FABD3F-13B9-BB49-92E4-BA907A8F8A60}"/>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3" name="図 82">
              <a:extLst>
                <a:ext uri="{FF2B5EF4-FFF2-40B4-BE49-F238E27FC236}">
                  <a16:creationId xmlns:a16="http://schemas.microsoft.com/office/drawing/2014/main" id="{9CDDE371-E2E0-9742-84EC-E20C1BAB1AB3}"/>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95" name="角丸四角形 94">
            <a:extLst>
              <a:ext uri="{FF2B5EF4-FFF2-40B4-BE49-F238E27FC236}">
                <a16:creationId xmlns:a16="http://schemas.microsoft.com/office/drawing/2014/main" id="{C115B55B-CE88-6447-A1F6-8284235BAE38}"/>
              </a:ext>
            </a:extLst>
          </p:cNvPr>
          <p:cNvSpPr/>
          <p:nvPr/>
        </p:nvSpPr>
        <p:spPr>
          <a:xfrm>
            <a:off x="3354124" y="3171029"/>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96" name="図形グループ 309">
            <a:extLst>
              <a:ext uri="{FF2B5EF4-FFF2-40B4-BE49-F238E27FC236}">
                <a16:creationId xmlns:a16="http://schemas.microsoft.com/office/drawing/2014/main" id="{6DCE23EB-75C5-9E4C-8FF8-CD640F7C67A0}"/>
              </a:ext>
            </a:extLst>
          </p:cNvPr>
          <p:cNvGrpSpPr/>
          <p:nvPr/>
        </p:nvGrpSpPr>
        <p:grpSpPr>
          <a:xfrm>
            <a:off x="3430264" y="3440050"/>
            <a:ext cx="232617" cy="95895"/>
            <a:chOff x="6769100" y="1390650"/>
            <a:chExt cx="317500" cy="157483"/>
          </a:xfrm>
        </p:grpSpPr>
        <p:sp>
          <p:nvSpPr>
            <p:cNvPr id="97" name="正方形/長方形 96">
              <a:extLst>
                <a:ext uri="{FF2B5EF4-FFF2-40B4-BE49-F238E27FC236}">
                  <a16:creationId xmlns:a16="http://schemas.microsoft.com/office/drawing/2014/main" id="{528723BC-711D-BF4B-A084-AB5CB93CAEC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円/楕円 97">
              <a:extLst>
                <a:ext uri="{FF2B5EF4-FFF2-40B4-BE49-F238E27FC236}">
                  <a16:creationId xmlns:a16="http://schemas.microsoft.com/office/drawing/2014/main" id="{0EA0D50A-E842-124F-A937-78CD684EF7D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9" name="直線コネクタ 98">
              <a:extLst>
                <a:ext uri="{FF2B5EF4-FFF2-40B4-BE49-F238E27FC236}">
                  <a16:creationId xmlns:a16="http://schemas.microsoft.com/office/drawing/2014/main" id="{966921CE-B368-F649-AF4D-9E44D3DF2C7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0" name="図形グループ 330">
            <a:extLst>
              <a:ext uri="{FF2B5EF4-FFF2-40B4-BE49-F238E27FC236}">
                <a16:creationId xmlns:a16="http://schemas.microsoft.com/office/drawing/2014/main" id="{1FE65443-86AF-474B-AE94-D9EC7E150C71}"/>
              </a:ext>
            </a:extLst>
          </p:cNvPr>
          <p:cNvGrpSpPr/>
          <p:nvPr/>
        </p:nvGrpSpPr>
        <p:grpSpPr>
          <a:xfrm>
            <a:off x="3432234" y="3586980"/>
            <a:ext cx="232617" cy="95895"/>
            <a:chOff x="6769100" y="1390650"/>
            <a:chExt cx="317500" cy="157483"/>
          </a:xfrm>
        </p:grpSpPr>
        <p:sp>
          <p:nvSpPr>
            <p:cNvPr id="101" name="正方形/長方形 100">
              <a:extLst>
                <a:ext uri="{FF2B5EF4-FFF2-40B4-BE49-F238E27FC236}">
                  <a16:creationId xmlns:a16="http://schemas.microsoft.com/office/drawing/2014/main" id="{E24487BA-AE1D-3140-A53F-9E121E2572E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円/楕円 101">
              <a:extLst>
                <a:ext uri="{FF2B5EF4-FFF2-40B4-BE49-F238E27FC236}">
                  <a16:creationId xmlns:a16="http://schemas.microsoft.com/office/drawing/2014/main" id="{FA9DBF29-0D32-1744-84D3-F422255D9AAD}"/>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3" name="直線コネクタ 102">
              <a:extLst>
                <a:ext uri="{FF2B5EF4-FFF2-40B4-BE49-F238E27FC236}">
                  <a16:creationId xmlns:a16="http://schemas.microsoft.com/office/drawing/2014/main" id="{16A18360-4D9F-C743-9DF3-8FC6D307865B}"/>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8" name="図形グループ 355">
            <a:extLst>
              <a:ext uri="{FF2B5EF4-FFF2-40B4-BE49-F238E27FC236}">
                <a16:creationId xmlns:a16="http://schemas.microsoft.com/office/drawing/2014/main" id="{224F7207-AFAA-7142-9BF8-30D1DDDAB08B}"/>
              </a:ext>
            </a:extLst>
          </p:cNvPr>
          <p:cNvGrpSpPr/>
          <p:nvPr/>
        </p:nvGrpSpPr>
        <p:grpSpPr>
          <a:xfrm>
            <a:off x="3710995" y="3589521"/>
            <a:ext cx="232617" cy="95895"/>
            <a:chOff x="6769100" y="1390650"/>
            <a:chExt cx="317500" cy="157483"/>
          </a:xfrm>
        </p:grpSpPr>
        <p:sp>
          <p:nvSpPr>
            <p:cNvPr id="109" name="正方形/長方形 108">
              <a:extLst>
                <a:ext uri="{FF2B5EF4-FFF2-40B4-BE49-F238E27FC236}">
                  <a16:creationId xmlns:a16="http://schemas.microsoft.com/office/drawing/2014/main" id="{E7DC1927-BC10-5541-A574-58E26650526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円/楕円 109">
              <a:extLst>
                <a:ext uri="{FF2B5EF4-FFF2-40B4-BE49-F238E27FC236}">
                  <a16:creationId xmlns:a16="http://schemas.microsoft.com/office/drawing/2014/main" id="{70834972-F493-3F4A-8CB3-10660351A7C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1" name="直線コネクタ 110">
              <a:extLst>
                <a:ext uri="{FF2B5EF4-FFF2-40B4-BE49-F238E27FC236}">
                  <a16:creationId xmlns:a16="http://schemas.microsoft.com/office/drawing/2014/main" id="{46CC9CD9-13F0-8749-B0AC-C05CEE47C11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2" name="フローチャート: 磁気ディスク 111">
            <a:extLst>
              <a:ext uri="{FF2B5EF4-FFF2-40B4-BE49-F238E27FC236}">
                <a16:creationId xmlns:a16="http://schemas.microsoft.com/office/drawing/2014/main" id="{FA08D9F2-316D-8140-AA7F-2C76D201633C}"/>
              </a:ext>
            </a:extLst>
          </p:cNvPr>
          <p:cNvSpPr/>
          <p:nvPr/>
        </p:nvSpPr>
        <p:spPr>
          <a:xfrm>
            <a:off x="3372370" y="3752754"/>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13" name="図形グループ 369">
            <a:extLst>
              <a:ext uri="{FF2B5EF4-FFF2-40B4-BE49-F238E27FC236}">
                <a16:creationId xmlns:a16="http://schemas.microsoft.com/office/drawing/2014/main" id="{7783E23B-5FD3-6247-9AC1-6B621436B664}"/>
              </a:ext>
            </a:extLst>
          </p:cNvPr>
          <p:cNvGrpSpPr/>
          <p:nvPr/>
        </p:nvGrpSpPr>
        <p:grpSpPr>
          <a:xfrm>
            <a:off x="3346860" y="2940723"/>
            <a:ext cx="384888" cy="275693"/>
            <a:chOff x="758730" y="3198675"/>
            <a:chExt cx="806939" cy="688305"/>
          </a:xfrm>
        </p:grpSpPr>
        <p:sp>
          <p:nvSpPr>
            <p:cNvPr id="114" name="正方形/長方形 113">
              <a:extLst>
                <a:ext uri="{FF2B5EF4-FFF2-40B4-BE49-F238E27FC236}">
                  <a16:creationId xmlns:a16="http://schemas.microsoft.com/office/drawing/2014/main" id="{9F2AE7FA-FA91-344F-99F1-22595CD88035}"/>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角丸四角形 114">
              <a:extLst>
                <a:ext uri="{FF2B5EF4-FFF2-40B4-BE49-F238E27FC236}">
                  <a16:creationId xmlns:a16="http://schemas.microsoft.com/office/drawing/2014/main" id="{CFA602D6-CB32-6D47-9517-F243216E9B5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a:extLst>
                <a:ext uri="{FF2B5EF4-FFF2-40B4-BE49-F238E27FC236}">
                  <a16:creationId xmlns:a16="http://schemas.microsoft.com/office/drawing/2014/main" id="{B2A3F5BF-2C23-E849-913B-3847EBA67560}"/>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台形 116">
              <a:extLst>
                <a:ext uri="{FF2B5EF4-FFF2-40B4-BE49-F238E27FC236}">
                  <a16:creationId xmlns:a16="http://schemas.microsoft.com/office/drawing/2014/main" id="{3EBF573F-1626-2C4A-9763-E9317EE07204}"/>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399">
            <a:extLst>
              <a:ext uri="{FF2B5EF4-FFF2-40B4-BE49-F238E27FC236}">
                <a16:creationId xmlns:a16="http://schemas.microsoft.com/office/drawing/2014/main" id="{C00666F8-18B9-8A46-B157-7C4724EEA0E4}"/>
              </a:ext>
            </a:extLst>
          </p:cNvPr>
          <p:cNvGrpSpPr/>
          <p:nvPr/>
        </p:nvGrpSpPr>
        <p:grpSpPr>
          <a:xfrm>
            <a:off x="3771544" y="2930298"/>
            <a:ext cx="296417" cy="283093"/>
            <a:chOff x="2667295" y="1059799"/>
            <a:chExt cx="681672" cy="722281"/>
          </a:xfrm>
        </p:grpSpPr>
        <p:sp>
          <p:nvSpPr>
            <p:cNvPr id="119" name="角丸四角形 118">
              <a:extLst>
                <a:ext uri="{FF2B5EF4-FFF2-40B4-BE49-F238E27FC236}">
                  <a16:creationId xmlns:a16="http://schemas.microsoft.com/office/drawing/2014/main" id="{7DF9A204-6E05-5A4C-AB8F-96F06B48520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0" name="図 119">
              <a:extLst>
                <a:ext uri="{FF2B5EF4-FFF2-40B4-BE49-F238E27FC236}">
                  <a16:creationId xmlns:a16="http://schemas.microsoft.com/office/drawing/2014/main" id="{B1B3886B-E908-7B44-899F-CE65F61194FE}"/>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1" name="フローチャート: 磁気ディスク 120">
            <a:extLst>
              <a:ext uri="{FF2B5EF4-FFF2-40B4-BE49-F238E27FC236}">
                <a16:creationId xmlns:a16="http://schemas.microsoft.com/office/drawing/2014/main" id="{43494323-7276-B249-8977-4EAF59366066}"/>
              </a:ext>
            </a:extLst>
          </p:cNvPr>
          <p:cNvSpPr/>
          <p:nvPr/>
        </p:nvSpPr>
        <p:spPr>
          <a:xfrm>
            <a:off x="3741545" y="375275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22" name="図形グループ 399">
            <a:extLst>
              <a:ext uri="{FF2B5EF4-FFF2-40B4-BE49-F238E27FC236}">
                <a16:creationId xmlns:a16="http://schemas.microsoft.com/office/drawing/2014/main" id="{267BB41F-145E-ED43-A250-97F201324CF0}"/>
              </a:ext>
            </a:extLst>
          </p:cNvPr>
          <p:cNvGrpSpPr/>
          <p:nvPr/>
        </p:nvGrpSpPr>
        <p:grpSpPr>
          <a:xfrm>
            <a:off x="3771544" y="3212976"/>
            <a:ext cx="296417" cy="283093"/>
            <a:chOff x="2667295" y="1059799"/>
            <a:chExt cx="681672" cy="722281"/>
          </a:xfrm>
        </p:grpSpPr>
        <p:sp>
          <p:nvSpPr>
            <p:cNvPr id="123" name="角丸四角形 122">
              <a:extLst>
                <a:ext uri="{FF2B5EF4-FFF2-40B4-BE49-F238E27FC236}">
                  <a16:creationId xmlns:a16="http://schemas.microsoft.com/office/drawing/2014/main" id="{4220993E-2544-CB42-96EB-6B8D59448792}"/>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24" name="図 123">
              <a:extLst>
                <a:ext uri="{FF2B5EF4-FFF2-40B4-BE49-F238E27FC236}">
                  <a16:creationId xmlns:a16="http://schemas.microsoft.com/office/drawing/2014/main" id="{FF48F550-2AF8-334A-911A-8F10BBEFC497}"/>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25" name="角丸四角形 124">
            <a:extLst>
              <a:ext uri="{FF2B5EF4-FFF2-40B4-BE49-F238E27FC236}">
                <a16:creationId xmlns:a16="http://schemas.microsoft.com/office/drawing/2014/main" id="{6270B575-4A47-8E4F-B9A2-6F160A6F8C35}"/>
              </a:ext>
            </a:extLst>
          </p:cNvPr>
          <p:cNvSpPr/>
          <p:nvPr/>
        </p:nvSpPr>
        <p:spPr>
          <a:xfrm>
            <a:off x="4248775" y="3174724"/>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6" name="図形グループ 309">
            <a:extLst>
              <a:ext uri="{FF2B5EF4-FFF2-40B4-BE49-F238E27FC236}">
                <a16:creationId xmlns:a16="http://schemas.microsoft.com/office/drawing/2014/main" id="{F0F95F07-15D5-FC4F-B2E3-EDC7C7F158BF}"/>
              </a:ext>
            </a:extLst>
          </p:cNvPr>
          <p:cNvGrpSpPr/>
          <p:nvPr/>
        </p:nvGrpSpPr>
        <p:grpSpPr>
          <a:xfrm>
            <a:off x="4324915" y="3443745"/>
            <a:ext cx="232617" cy="95895"/>
            <a:chOff x="6769100" y="1390650"/>
            <a:chExt cx="317500" cy="157483"/>
          </a:xfrm>
        </p:grpSpPr>
        <p:sp>
          <p:nvSpPr>
            <p:cNvPr id="127" name="正方形/長方形 126">
              <a:extLst>
                <a:ext uri="{FF2B5EF4-FFF2-40B4-BE49-F238E27FC236}">
                  <a16:creationId xmlns:a16="http://schemas.microsoft.com/office/drawing/2014/main" id="{4C48FA42-93F0-EC41-9F0E-E25A229DC2A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円/楕円 127">
              <a:extLst>
                <a:ext uri="{FF2B5EF4-FFF2-40B4-BE49-F238E27FC236}">
                  <a16:creationId xmlns:a16="http://schemas.microsoft.com/office/drawing/2014/main" id="{4FC8796E-DC62-3E44-B251-5E91AC7598B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9" name="直線コネクタ 128">
              <a:extLst>
                <a:ext uri="{FF2B5EF4-FFF2-40B4-BE49-F238E27FC236}">
                  <a16:creationId xmlns:a16="http://schemas.microsoft.com/office/drawing/2014/main" id="{38909C62-FA03-0842-8995-4DF8261A5652}"/>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0" name="図形グループ 330">
            <a:extLst>
              <a:ext uri="{FF2B5EF4-FFF2-40B4-BE49-F238E27FC236}">
                <a16:creationId xmlns:a16="http://schemas.microsoft.com/office/drawing/2014/main" id="{3BA02C5B-3796-0540-BC9F-111CE91F5DF4}"/>
              </a:ext>
            </a:extLst>
          </p:cNvPr>
          <p:cNvGrpSpPr/>
          <p:nvPr/>
        </p:nvGrpSpPr>
        <p:grpSpPr>
          <a:xfrm>
            <a:off x="4326885" y="3590675"/>
            <a:ext cx="232617" cy="95895"/>
            <a:chOff x="6769100" y="1390650"/>
            <a:chExt cx="317500" cy="157483"/>
          </a:xfrm>
        </p:grpSpPr>
        <p:sp>
          <p:nvSpPr>
            <p:cNvPr id="131" name="正方形/長方形 130">
              <a:extLst>
                <a:ext uri="{FF2B5EF4-FFF2-40B4-BE49-F238E27FC236}">
                  <a16:creationId xmlns:a16="http://schemas.microsoft.com/office/drawing/2014/main" id="{1962EC43-1395-C64D-A541-6C3691677AD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円/楕円 131">
              <a:extLst>
                <a:ext uri="{FF2B5EF4-FFF2-40B4-BE49-F238E27FC236}">
                  <a16:creationId xmlns:a16="http://schemas.microsoft.com/office/drawing/2014/main" id="{3486B558-DBAC-5245-BBC0-29B337E6B2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3" name="直線コネクタ 132">
              <a:extLst>
                <a:ext uri="{FF2B5EF4-FFF2-40B4-BE49-F238E27FC236}">
                  <a16:creationId xmlns:a16="http://schemas.microsoft.com/office/drawing/2014/main" id="{A85576D4-E0F5-B444-8663-59D98F8D59A4}"/>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4" name="図形グループ 355">
            <a:extLst>
              <a:ext uri="{FF2B5EF4-FFF2-40B4-BE49-F238E27FC236}">
                <a16:creationId xmlns:a16="http://schemas.microsoft.com/office/drawing/2014/main" id="{91D55D88-34E1-6547-8F71-B8EA8567D18F}"/>
              </a:ext>
            </a:extLst>
          </p:cNvPr>
          <p:cNvGrpSpPr/>
          <p:nvPr/>
        </p:nvGrpSpPr>
        <p:grpSpPr>
          <a:xfrm>
            <a:off x="4605646" y="3593216"/>
            <a:ext cx="232617" cy="95895"/>
            <a:chOff x="6769100" y="1390650"/>
            <a:chExt cx="317500" cy="157483"/>
          </a:xfrm>
        </p:grpSpPr>
        <p:sp>
          <p:nvSpPr>
            <p:cNvPr id="135" name="正方形/長方形 134">
              <a:extLst>
                <a:ext uri="{FF2B5EF4-FFF2-40B4-BE49-F238E27FC236}">
                  <a16:creationId xmlns:a16="http://schemas.microsoft.com/office/drawing/2014/main" id="{9581D4CA-7E6F-1B4C-A86F-EE3431050AC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円/楕円 135">
              <a:extLst>
                <a:ext uri="{FF2B5EF4-FFF2-40B4-BE49-F238E27FC236}">
                  <a16:creationId xmlns:a16="http://schemas.microsoft.com/office/drawing/2014/main" id="{433EAF73-8A4F-1E45-94CE-FD49A76A38F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37" name="直線コネクタ 136">
              <a:extLst>
                <a:ext uri="{FF2B5EF4-FFF2-40B4-BE49-F238E27FC236}">
                  <a16:creationId xmlns:a16="http://schemas.microsoft.com/office/drawing/2014/main" id="{6A3CA58C-78E1-6E45-85C1-334E1FE37BE8}"/>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38" name="フローチャート: 磁気ディスク 137">
            <a:extLst>
              <a:ext uri="{FF2B5EF4-FFF2-40B4-BE49-F238E27FC236}">
                <a16:creationId xmlns:a16="http://schemas.microsoft.com/office/drawing/2014/main" id="{E4A7B254-6932-B24E-BF1B-E279E832FD74}"/>
              </a:ext>
            </a:extLst>
          </p:cNvPr>
          <p:cNvSpPr/>
          <p:nvPr/>
        </p:nvSpPr>
        <p:spPr>
          <a:xfrm>
            <a:off x="4267021" y="3756449"/>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39" name="図形グループ 369">
            <a:extLst>
              <a:ext uri="{FF2B5EF4-FFF2-40B4-BE49-F238E27FC236}">
                <a16:creationId xmlns:a16="http://schemas.microsoft.com/office/drawing/2014/main" id="{0A036B9D-650B-FE4C-9BD9-C55526D5F932}"/>
              </a:ext>
            </a:extLst>
          </p:cNvPr>
          <p:cNvGrpSpPr/>
          <p:nvPr/>
        </p:nvGrpSpPr>
        <p:grpSpPr>
          <a:xfrm>
            <a:off x="4241511" y="2944418"/>
            <a:ext cx="384888" cy="275693"/>
            <a:chOff x="758730" y="3198675"/>
            <a:chExt cx="806939" cy="688305"/>
          </a:xfrm>
        </p:grpSpPr>
        <p:sp>
          <p:nvSpPr>
            <p:cNvPr id="140" name="正方形/長方形 139">
              <a:extLst>
                <a:ext uri="{FF2B5EF4-FFF2-40B4-BE49-F238E27FC236}">
                  <a16:creationId xmlns:a16="http://schemas.microsoft.com/office/drawing/2014/main" id="{9E60D03E-4A1A-7446-9C55-BB87192AB08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a:extLst>
                <a:ext uri="{FF2B5EF4-FFF2-40B4-BE49-F238E27FC236}">
                  <a16:creationId xmlns:a16="http://schemas.microsoft.com/office/drawing/2014/main" id="{AE21D590-164A-6349-9E60-EDE4B799F9B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角丸四角形 141">
              <a:extLst>
                <a:ext uri="{FF2B5EF4-FFF2-40B4-BE49-F238E27FC236}">
                  <a16:creationId xmlns:a16="http://schemas.microsoft.com/office/drawing/2014/main" id="{C3A0098B-6A87-344E-9D81-93F52C7D4B72}"/>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台形 142">
              <a:extLst>
                <a:ext uri="{FF2B5EF4-FFF2-40B4-BE49-F238E27FC236}">
                  <a16:creationId xmlns:a16="http://schemas.microsoft.com/office/drawing/2014/main" id="{C461B5AD-96CD-BC40-ACD7-7C5B92ECBA8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399">
            <a:extLst>
              <a:ext uri="{FF2B5EF4-FFF2-40B4-BE49-F238E27FC236}">
                <a16:creationId xmlns:a16="http://schemas.microsoft.com/office/drawing/2014/main" id="{9283356F-B937-4245-BB02-5C14BD0D7C62}"/>
              </a:ext>
            </a:extLst>
          </p:cNvPr>
          <p:cNvGrpSpPr/>
          <p:nvPr/>
        </p:nvGrpSpPr>
        <p:grpSpPr>
          <a:xfrm>
            <a:off x="4666195" y="2933993"/>
            <a:ext cx="296417" cy="283093"/>
            <a:chOff x="2667295" y="1059799"/>
            <a:chExt cx="681672" cy="722281"/>
          </a:xfrm>
        </p:grpSpPr>
        <p:sp>
          <p:nvSpPr>
            <p:cNvPr id="145" name="角丸四角形 144">
              <a:extLst>
                <a:ext uri="{FF2B5EF4-FFF2-40B4-BE49-F238E27FC236}">
                  <a16:creationId xmlns:a16="http://schemas.microsoft.com/office/drawing/2014/main" id="{3755735E-E177-8348-9C2A-771513795ABB}"/>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46" name="図 145">
              <a:extLst>
                <a:ext uri="{FF2B5EF4-FFF2-40B4-BE49-F238E27FC236}">
                  <a16:creationId xmlns:a16="http://schemas.microsoft.com/office/drawing/2014/main" id="{FAA2D8F1-E3A5-574A-BE59-B5DE4FDBB5FF}"/>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47" name="フローチャート: 磁気ディスク 146">
            <a:extLst>
              <a:ext uri="{FF2B5EF4-FFF2-40B4-BE49-F238E27FC236}">
                <a16:creationId xmlns:a16="http://schemas.microsoft.com/office/drawing/2014/main" id="{324E6723-8983-3943-8483-0F3A4C94E81B}"/>
              </a:ext>
            </a:extLst>
          </p:cNvPr>
          <p:cNvSpPr/>
          <p:nvPr/>
        </p:nvSpPr>
        <p:spPr>
          <a:xfrm>
            <a:off x="4580564" y="3767507"/>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51" name="図形グループ 355">
            <a:extLst>
              <a:ext uri="{FF2B5EF4-FFF2-40B4-BE49-F238E27FC236}">
                <a16:creationId xmlns:a16="http://schemas.microsoft.com/office/drawing/2014/main" id="{25F936E9-E436-3A46-8CF1-64FCC2CC9F34}"/>
              </a:ext>
            </a:extLst>
          </p:cNvPr>
          <p:cNvGrpSpPr/>
          <p:nvPr/>
        </p:nvGrpSpPr>
        <p:grpSpPr>
          <a:xfrm>
            <a:off x="4605646" y="3443745"/>
            <a:ext cx="232617" cy="95895"/>
            <a:chOff x="6769100" y="1390650"/>
            <a:chExt cx="317500" cy="157483"/>
          </a:xfrm>
        </p:grpSpPr>
        <p:sp>
          <p:nvSpPr>
            <p:cNvPr id="152" name="正方形/長方形 151">
              <a:extLst>
                <a:ext uri="{FF2B5EF4-FFF2-40B4-BE49-F238E27FC236}">
                  <a16:creationId xmlns:a16="http://schemas.microsoft.com/office/drawing/2014/main" id="{D0944DF6-7BC9-1D4E-BDD5-AB8D83E7752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円/楕円 152">
              <a:extLst>
                <a:ext uri="{FF2B5EF4-FFF2-40B4-BE49-F238E27FC236}">
                  <a16:creationId xmlns:a16="http://schemas.microsoft.com/office/drawing/2014/main" id="{8628A6CC-0A38-CA40-B64F-215F3BAC262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4" name="直線コネクタ 153">
              <a:extLst>
                <a:ext uri="{FF2B5EF4-FFF2-40B4-BE49-F238E27FC236}">
                  <a16:creationId xmlns:a16="http://schemas.microsoft.com/office/drawing/2014/main" id="{8CF6E379-5CE0-A245-91FF-3DC3A25CCC4D}"/>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5" name="図形グループ 309">
            <a:extLst>
              <a:ext uri="{FF2B5EF4-FFF2-40B4-BE49-F238E27FC236}">
                <a16:creationId xmlns:a16="http://schemas.microsoft.com/office/drawing/2014/main" id="{676552AB-A94A-D84B-A647-29960995367D}"/>
              </a:ext>
            </a:extLst>
          </p:cNvPr>
          <p:cNvGrpSpPr/>
          <p:nvPr/>
        </p:nvGrpSpPr>
        <p:grpSpPr>
          <a:xfrm>
            <a:off x="4329514" y="3296857"/>
            <a:ext cx="232617" cy="95895"/>
            <a:chOff x="6769100" y="1390650"/>
            <a:chExt cx="317500" cy="157483"/>
          </a:xfrm>
        </p:grpSpPr>
        <p:sp>
          <p:nvSpPr>
            <p:cNvPr id="156" name="正方形/長方形 155">
              <a:extLst>
                <a:ext uri="{FF2B5EF4-FFF2-40B4-BE49-F238E27FC236}">
                  <a16:creationId xmlns:a16="http://schemas.microsoft.com/office/drawing/2014/main" id="{7A30F80D-A926-F54D-8B67-C8E74BC2E05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円/楕円 156">
              <a:extLst>
                <a:ext uri="{FF2B5EF4-FFF2-40B4-BE49-F238E27FC236}">
                  <a16:creationId xmlns:a16="http://schemas.microsoft.com/office/drawing/2014/main" id="{95C22EFF-9602-2D46-8071-A1FC724E3C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8" name="直線コネクタ 157">
              <a:extLst>
                <a:ext uri="{FF2B5EF4-FFF2-40B4-BE49-F238E27FC236}">
                  <a16:creationId xmlns:a16="http://schemas.microsoft.com/office/drawing/2014/main" id="{97D06D88-E247-0841-8620-F2312F097953}"/>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59" name="図形グループ 355">
            <a:extLst>
              <a:ext uri="{FF2B5EF4-FFF2-40B4-BE49-F238E27FC236}">
                <a16:creationId xmlns:a16="http://schemas.microsoft.com/office/drawing/2014/main" id="{AB74BA86-8AFB-4546-B4C2-EC62FBFEEEC2}"/>
              </a:ext>
            </a:extLst>
          </p:cNvPr>
          <p:cNvGrpSpPr/>
          <p:nvPr/>
        </p:nvGrpSpPr>
        <p:grpSpPr>
          <a:xfrm>
            <a:off x="4610245" y="3296857"/>
            <a:ext cx="232617" cy="95895"/>
            <a:chOff x="6769100" y="1390650"/>
            <a:chExt cx="317500" cy="157483"/>
          </a:xfrm>
        </p:grpSpPr>
        <p:sp>
          <p:nvSpPr>
            <p:cNvPr id="160" name="正方形/長方形 159">
              <a:extLst>
                <a:ext uri="{FF2B5EF4-FFF2-40B4-BE49-F238E27FC236}">
                  <a16:creationId xmlns:a16="http://schemas.microsoft.com/office/drawing/2014/main" id="{01FA0ED5-0EC9-D145-9EE8-27D99C0D4F7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円/楕円 160">
              <a:extLst>
                <a:ext uri="{FF2B5EF4-FFF2-40B4-BE49-F238E27FC236}">
                  <a16:creationId xmlns:a16="http://schemas.microsoft.com/office/drawing/2014/main" id="{7CBAFB58-7640-094C-8481-166C8C5B89C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2" name="直線コネクタ 161">
              <a:extLst>
                <a:ext uri="{FF2B5EF4-FFF2-40B4-BE49-F238E27FC236}">
                  <a16:creationId xmlns:a16="http://schemas.microsoft.com/office/drawing/2014/main" id="{B7C46E8B-1D98-0E49-864B-EB276926E65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3" name="グループ化 12">
            <a:extLst>
              <a:ext uri="{FF2B5EF4-FFF2-40B4-BE49-F238E27FC236}">
                <a16:creationId xmlns:a16="http://schemas.microsoft.com/office/drawing/2014/main" id="{2B00D5F6-F1A7-CB4F-9909-48AAEBA4CF4F}"/>
              </a:ext>
            </a:extLst>
          </p:cNvPr>
          <p:cNvGrpSpPr/>
          <p:nvPr/>
        </p:nvGrpSpPr>
        <p:grpSpPr>
          <a:xfrm>
            <a:off x="5662154" y="1996828"/>
            <a:ext cx="2578190" cy="3024337"/>
            <a:chOff x="5662154" y="1996828"/>
            <a:chExt cx="2578190" cy="3024337"/>
          </a:xfrm>
        </p:grpSpPr>
        <p:grpSp>
          <p:nvGrpSpPr>
            <p:cNvPr id="46" name="グループ化 45">
              <a:extLst>
                <a:ext uri="{FF2B5EF4-FFF2-40B4-BE49-F238E27FC236}">
                  <a16:creationId xmlns:a16="http://schemas.microsoft.com/office/drawing/2014/main" id="{580BFFAD-3C95-0E4B-AD08-A45FF47404C0}"/>
                </a:ext>
              </a:extLst>
            </p:cNvPr>
            <p:cNvGrpSpPr/>
            <p:nvPr/>
          </p:nvGrpSpPr>
          <p:grpSpPr>
            <a:xfrm>
              <a:off x="5662154" y="1996828"/>
              <a:ext cx="2578190" cy="3024337"/>
              <a:chOff x="5662154" y="1996828"/>
              <a:chExt cx="2578190" cy="3024337"/>
            </a:xfrm>
          </p:grpSpPr>
          <p:sp>
            <p:nvSpPr>
              <p:cNvPr id="19" name="正方形/長方形 18">
                <a:extLst>
                  <a:ext uri="{FF2B5EF4-FFF2-40B4-BE49-F238E27FC236}">
                    <a16:creationId xmlns:a16="http://schemas.microsoft.com/office/drawing/2014/main" id="{017A576C-AEB3-1145-B44F-270050DC2789}"/>
                  </a:ext>
                </a:extLst>
              </p:cNvPr>
              <p:cNvSpPr/>
              <p:nvPr/>
            </p:nvSpPr>
            <p:spPr>
              <a:xfrm>
                <a:off x="5662154"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34BFCFD0-921E-C741-9111-48EFF4F97638}"/>
                  </a:ext>
                </a:extLst>
              </p:cNvPr>
              <p:cNvSpPr/>
              <p:nvPr/>
            </p:nvSpPr>
            <p:spPr>
              <a:xfrm>
                <a:off x="6555205" y="1996828"/>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39F2CA66-2DDB-5843-9854-5D0D83100D77}"/>
                  </a:ext>
                </a:extLst>
              </p:cNvPr>
              <p:cNvSpPr/>
              <p:nvPr/>
            </p:nvSpPr>
            <p:spPr>
              <a:xfrm>
                <a:off x="7448256" y="1996829"/>
                <a:ext cx="792088" cy="14575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8C73BBF-0D10-B14F-B33A-C5386B2313EC}"/>
                  </a:ext>
                </a:extLst>
              </p:cNvPr>
              <p:cNvSpPr/>
              <p:nvPr/>
            </p:nvSpPr>
            <p:spPr>
              <a:xfrm>
                <a:off x="5662154" y="3563645"/>
                <a:ext cx="2578190" cy="14575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3" name="角丸四角形 162">
              <a:extLst>
                <a:ext uri="{FF2B5EF4-FFF2-40B4-BE49-F238E27FC236}">
                  <a16:creationId xmlns:a16="http://schemas.microsoft.com/office/drawing/2014/main" id="{0F50E74E-A9B7-2E41-BF96-A4BE639A5A0A}"/>
                </a:ext>
              </a:extLst>
            </p:cNvPr>
            <p:cNvSpPr/>
            <p:nvPr/>
          </p:nvSpPr>
          <p:spPr>
            <a:xfrm>
              <a:off x="5701933" y="2267863"/>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309">
              <a:extLst>
                <a:ext uri="{FF2B5EF4-FFF2-40B4-BE49-F238E27FC236}">
                  <a16:creationId xmlns:a16="http://schemas.microsoft.com/office/drawing/2014/main" id="{1441F1C9-CD85-504C-BCBD-A62E2E8C3419}"/>
                </a:ext>
              </a:extLst>
            </p:cNvPr>
            <p:cNvGrpSpPr/>
            <p:nvPr/>
          </p:nvGrpSpPr>
          <p:grpSpPr>
            <a:xfrm>
              <a:off x="5778073" y="2536421"/>
              <a:ext cx="232617" cy="95895"/>
              <a:chOff x="6769100" y="1390650"/>
              <a:chExt cx="317500" cy="157483"/>
            </a:xfrm>
          </p:grpSpPr>
          <p:sp>
            <p:nvSpPr>
              <p:cNvPr id="165" name="正方形/長方形 164">
                <a:extLst>
                  <a:ext uri="{FF2B5EF4-FFF2-40B4-BE49-F238E27FC236}">
                    <a16:creationId xmlns:a16="http://schemas.microsoft.com/office/drawing/2014/main" id="{D504BDFF-CDC1-8B43-B011-4ED048F9986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円/楕円 165">
                <a:extLst>
                  <a:ext uri="{FF2B5EF4-FFF2-40B4-BE49-F238E27FC236}">
                    <a16:creationId xmlns:a16="http://schemas.microsoft.com/office/drawing/2014/main" id="{625AAF50-6EF7-8143-8915-78AA4B1C814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7" name="直線コネクタ 166">
                <a:extLst>
                  <a:ext uri="{FF2B5EF4-FFF2-40B4-BE49-F238E27FC236}">
                    <a16:creationId xmlns:a16="http://schemas.microsoft.com/office/drawing/2014/main" id="{D6A0D323-5369-EE4F-8384-D647D223003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68" name="図形グループ 330">
              <a:extLst>
                <a:ext uri="{FF2B5EF4-FFF2-40B4-BE49-F238E27FC236}">
                  <a16:creationId xmlns:a16="http://schemas.microsoft.com/office/drawing/2014/main" id="{EEDF383F-1555-1440-AC80-2FA3F150E6DF}"/>
                </a:ext>
              </a:extLst>
            </p:cNvPr>
            <p:cNvGrpSpPr/>
            <p:nvPr/>
          </p:nvGrpSpPr>
          <p:grpSpPr>
            <a:xfrm>
              <a:off x="5780043" y="2689047"/>
              <a:ext cx="232617" cy="95895"/>
              <a:chOff x="6769100" y="1390650"/>
              <a:chExt cx="317500" cy="157483"/>
            </a:xfrm>
          </p:grpSpPr>
          <p:sp>
            <p:nvSpPr>
              <p:cNvPr id="169" name="正方形/長方形 168">
                <a:extLst>
                  <a:ext uri="{FF2B5EF4-FFF2-40B4-BE49-F238E27FC236}">
                    <a16:creationId xmlns:a16="http://schemas.microsoft.com/office/drawing/2014/main" id="{AA57FA2A-CD81-B745-9C33-859746D3529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円/楕円 169">
                <a:extLst>
                  <a:ext uri="{FF2B5EF4-FFF2-40B4-BE49-F238E27FC236}">
                    <a16:creationId xmlns:a16="http://schemas.microsoft.com/office/drawing/2014/main" id="{ABF6045D-498D-3346-A93A-67CC43D57F3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1" name="直線コネクタ 170">
                <a:extLst>
                  <a:ext uri="{FF2B5EF4-FFF2-40B4-BE49-F238E27FC236}">
                    <a16:creationId xmlns:a16="http://schemas.microsoft.com/office/drawing/2014/main" id="{569E34DA-CC6A-1645-B96F-C7686BC2037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2" name="図形グループ 339">
              <a:extLst>
                <a:ext uri="{FF2B5EF4-FFF2-40B4-BE49-F238E27FC236}">
                  <a16:creationId xmlns:a16="http://schemas.microsoft.com/office/drawing/2014/main" id="{E529A949-D3AB-1540-B9B9-B63524E03B68}"/>
                </a:ext>
              </a:extLst>
            </p:cNvPr>
            <p:cNvGrpSpPr/>
            <p:nvPr/>
          </p:nvGrpSpPr>
          <p:grpSpPr>
            <a:xfrm>
              <a:off x="6058804" y="2545427"/>
              <a:ext cx="232617" cy="95895"/>
              <a:chOff x="6769100" y="1390650"/>
              <a:chExt cx="317500" cy="157483"/>
            </a:xfrm>
          </p:grpSpPr>
          <p:sp>
            <p:nvSpPr>
              <p:cNvPr id="173" name="正方形/長方形 172">
                <a:extLst>
                  <a:ext uri="{FF2B5EF4-FFF2-40B4-BE49-F238E27FC236}">
                    <a16:creationId xmlns:a16="http://schemas.microsoft.com/office/drawing/2014/main" id="{22CCC1C2-2792-2B46-B591-036478B5BAA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円/楕円 173">
                <a:extLst>
                  <a:ext uri="{FF2B5EF4-FFF2-40B4-BE49-F238E27FC236}">
                    <a16:creationId xmlns:a16="http://schemas.microsoft.com/office/drawing/2014/main" id="{8D0C4562-5CC4-3549-9768-E6CFC919823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5" name="直線コネクタ 174">
                <a:extLst>
                  <a:ext uri="{FF2B5EF4-FFF2-40B4-BE49-F238E27FC236}">
                    <a16:creationId xmlns:a16="http://schemas.microsoft.com/office/drawing/2014/main" id="{4CBCACD6-C5AD-4443-97C8-3363A2C9A12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76" name="図形グループ 355">
              <a:extLst>
                <a:ext uri="{FF2B5EF4-FFF2-40B4-BE49-F238E27FC236}">
                  <a16:creationId xmlns:a16="http://schemas.microsoft.com/office/drawing/2014/main" id="{5A9369D2-AC3A-CA47-B68B-4BB6393CBAE0}"/>
                </a:ext>
              </a:extLst>
            </p:cNvPr>
            <p:cNvGrpSpPr/>
            <p:nvPr/>
          </p:nvGrpSpPr>
          <p:grpSpPr>
            <a:xfrm>
              <a:off x="6058804" y="2691588"/>
              <a:ext cx="232617" cy="95895"/>
              <a:chOff x="6769100" y="1390650"/>
              <a:chExt cx="317500" cy="157483"/>
            </a:xfrm>
          </p:grpSpPr>
          <p:sp>
            <p:nvSpPr>
              <p:cNvPr id="177" name="正方形/長方形 176">
                <a:extLst>
                  <a:ext uri="{FF2B5EF4-FFF2-40B4-BE49-F238E27FC236}">
                    <a16:creationId xmlns:a16="http://schemas.microsoft.com/office/drawing/2014/main" id="{E80CB75C-FCE8-3242-AD33-ECDB322C18B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円/楕円 177">
                <a:extLst>
                  <a:ext uri="{FF2B5EF4-FFF2-40B4-BE49-F238E27FC236}">
                    <a16:creationId xmlns:a16="http://schemas.microsoft.com/office/drawing/2014/main" id="{12505CD0-F51B-AE4C-9A4C-C54509EDE59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9" name="直線コネクタ 178">
                <a:extLst>
                  <a:ext uri="{FF2B5EF4-FFF2-40B4-BE49-F238E27FC236}">
                    <a16:creationId xmlns:a16="http://schemas.microsoft.com/office/drawing/2014/main" id="{844F8A07-2618-894B-A54C-ED332B607AF2}"/>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80" name="フローチャート: 磁気ディスク 179">
              <a:extLst>
                <a:ext uri="{FF2B5EF4-FFF2-40B4-BE49-F238E27FC236}">
                  <a16:creationId xmlns:a16="http://schemas.microsoft.com/office/drawing/2014/main" id="{09BE1FB0-1642-FE4F-A61F-19E8734A91E2}"/>
                </a:ext>
              </a:extLst>
            </p:cNvPr>
            <p:cNvSpPr/>
            <p:nvPr/>
          </p:nvSpPr>
          <p:spPr>
            <a:xfrm>
              <a:off x="5893535" y="2842750"/>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81" name="図形グループ 369">
              <a:extLst>
                <a:ext uri="{FF2B5EF4-FFF2-40B4-BE49-F238E27FC236}">
                  <a16:creationId xmlns:a16="http://schemas.microsoft.com/office/drawing/2014/main" id="{5C97C8D0-7158-3C41-9AFA-6EC423060460}"/>
                </a:ext>
              </a:extLst>
            </p:cNvPr>
            <p:cNvGrpSpPr/>
            <p:nvPr/>
          </p:nvGrpSpPr>
          <p:grpSpPr>
            <a:xfrm>
              <a:off x="5694669" y="2042790"/>
              <a:ext cx="384888" cy="275693"/>
              <a:chOff x="758730" y="3198675"/>
              <a:chExt cx="806939" cy="688305"/>
            </a:xfrm>
          </p:grpSpPr>
          <p:sp>
            <p:nvSpPr>
              <p:cNvPr id="182" name="正方形/長方形 181">
                <a:extLst>
                  <a:ext uri="{FF2B5EF4-FFF2-40B4-BE49-F238E27FC236}">
                    <a16:creationId xmlns:a16="http://schemas.microsoft.com/office/drawing/2014/main" id="{6C828055-A9E4-2041-BFA0-5D4BA7713ED0}"/>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角丸四角形 182">
                <a:extLst>
                  <a:ext uri="{FF2B5EF4-FFF2-40B4-BE49-F238E27FC236}">
                    <a16:creationId xmlns:a16="http://schemas.microsoft.com/office/drawing/2014/main" id="{6721601F-DBFE-7F4D-A9FB-012B968ECDEE}"/>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角丸四角形 183">
                <a:extLst>
                  <a:ext uri="{FF2B5EF4-FFF2-40B4-BE49-F238E27FC236}">
                    <a16:creationId xmlns:a16="http://schemas.microsoft.com/office/drawing/2014/main" id="{FBFEF3D1-6F32-6B44-8E8A-AAD303DAFE4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台形 184">
                <a:extLst>
                  <a:ext uri="{FF2B5EF4-FFF2-40B4-BE49-F238E27FC236}">
                    <a16:creationId xmlns:a16="http://schemas.microsoft.com/office/drawing/2014/main" id="{510F404D-3250-3F4C-92E1-A4DCA544B9B9}"/>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399">
              <a:extLst>
                <a:ext uri="{FF2B5EF4-FFF2-40B4-BE49-F238E27FC236}">
                  <a16:creationId xmlns:a16="http://schemas.microsoft.com/office/drawing/2014/main" id="{DBB8A835-1C0E-6340-AD5A-9767E5038C13}"/>
                </a:ext>
              </a:extLst>
            </p:cNvPr>
            <p:cNvGrpSpPr/>
            <p:nvPr/>
          </p:nvGrpSpPr>
          <p:grpSpPr>
            <a:xfrm>
              <a:off x="6119353" y="2032365"/>
              <a:ext cx="296417" cy="283093"/>
              <a:chOff x="2667295" y="1059799"/>
              <a:chExt cx="681672" cy="722281"/>
            </a:xfrm>
          </p:grpSpPr>
          <p:sp>
            <p:nvSpPr>
              <p:cNvPr id="187" name="角丸四角形 186">
                <a:extLst>
                  <a:ext uri="{FF2B5EF4-FFF2-40B4-BE49-F238E27FC236}">
                    <a16:creationId xmlns:a16="http://schemas.microsoft.com/office/drawing/2014/main" id="{034DD0B1-210D-C247-9103-0FD6B6103B1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88" name="図 187">
                <a:extLst>
                  <a:ext uri="{FF2B5EF4-FFF2-40B4-BE49-F238E27FC236}">
                    <a16:creationId xmlns:a16="http://schemas.microsoft.com/office/drawing/2014/main" id="{7FF322CA-5DFD-D14A-8D1E-A791EAA7673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189" name="角丸四角形 188">
              <a:extLst>
                <a:ext uri="{FF2B5EF4-FFF2-40B4-BE49-F238E27FC236}">
                  <a16:creationId xmlns:a16="http://schemas.microsoft.com/office/drawing/2014/main" id="{04DE23D7-3FB2-444B-A20B-25675F1BAE6C}"/>
                </a:ext>
              </a:extLst>
            </p:cNvPr>
            <p:cNvSpPr/>
            <p:nvPr/>
          </p:nvSpPr>
          <p:spPr>
            <a:xfrm>
              <a:off x="6594984"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90" name="図形グループ 309">
              <a:extLst>
                <a:ext uri="{FF2B5EF4-FFF2-40B4-BE49-F238E27FC236}">
                  <a16:creationId xmlns:a16="http://schemas.microsoft.com/office/drawing/2014/main" id="{69DE3B99-4699-164B-B45C-1F967DEC3E11}"/>
                </a:ext>
              </a:extLst>
            </p:cNvPr>
            <p:cNvGrpSpPr/>
            <p:nvPr/>
          </p:nvGrpSpPr>
          <p:grpSpPr>
            <a:xfrm>
              <a:off x="6671124" y="2547471"/>
              <a:ext cx="232617" cy="95895"/>
              <a:chOff x="6769100" y="1390650"/>
              <a:chExt cx="317500" cy="157483"/>
            </a:xfrm>
          </p:grpSpPr>
          <p:sp>
            <p:nvSpPr>
              <p:cNvPr id="191" name="正方形/長方形 190">
                <a:extLst>
                  <a:ext uri="{FF2B5EF4-FFF2-40B4-BE49-F238E27FC236}">
                    <a16:creationId xmlns:a16="http://schemas.microsoft.com/office/drawing/2014/main" id="{0449C1D2-7E74-0444-8F3A-A283EE159DC5}"/>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a:extLst>
                  <a:ext uri="{FF2B5EF4-FFF2-40B4-BE49-F238E27FC236}">
                    <a16:creationId xmlns:a16="http://schemas.microsoft.com/office/drawing/2014/main" id="{3C3ADE13-C0C3-3A42-9C68-365F9CD5D00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a:extLst>
                  <a:ext uri="{FF2B5EF4-FFF2-40B4-BE49-F238E27FC236}">
                    <a16:creationId xmlns:a16="http://schemas.microsoft.com/office/drawing/2014/main" id="{8166CD37-6242-7C4F-AFAA-128CCA87172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330">
              <a:extLst>
                <a:ext uri="{FF2B5EF4-FFF2-40B4-BE49-F238E27FC236}">
                  <a16:creationId xmlns:a16="http://schemas.microsoft.com/office/drawing/2014/main" id="{589DC922-F60A-7549-9B9F-E746F7059861}"/>
                </a:ext>
              </a:extLst>
            </p:cNvPr>
            <p:cNvGrpSpPr/>
            <p:nvPr/>
          </p:nvGrpSpPr>
          <p:grpSpPr>
            <a:xfrm>
              <a:off x="6673094" y="2694401"/>
              <a:ext cx="232617" cy="95895"/>
              <a:chOff x="6769100" y="1390650"/>
              <a:chExt cx="317500" cy="157483"/>
            </a:xfrm>
          </p:grpSpPr>
          <p:sp>
            <p:nvSpPr>
              <p:cNvPr id="195" name="正方形/長方形 194">
                <a:extLst>
                  <a:ext uri="{FF2B5EF4-FFF2-40B4-BE49-F238E27FC236}">
                    <a16:creationId xmlns:a16="http://schemas.microsoft.com/office/drawing/2014/main" id="{45372301-13A0-6149-BF44-CB44FDE4CD7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3F112490-A2EA-D946-8534-4370035AAE5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a:extLst>
                  <a:ext uri="{FF2B5EF4-FFF2-40B4-BE49-F238E27FC236}">
                    <a16:creationId xmlns:a16="http://schemas.microsoft.com/office/drawing/2014/main" id="{1AF2E257-DAA5-D944-9D89-C60982989327}"/>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355">
              <a:extLst>
                <a:ext uri="{FF2B5EF4-FFF2-40B4-BE49-F238E27FC236}">
                  <a16:creationId xmlns:a16="http://schemas.microsoft.com/office/drawing/2014/main" id="{57901C59-871C-6D4A-AB18-4771FCE40019}"/>
                </a:ext>
              </a:extLst>
            </p:cNvPr>
            <p:cNvGrpSpPr/>
            <p:nvPr/>
          </p:nvGrpSpPr>
          <p:grpSpPr>
            <a:xfrm>
              <a:off x="6951855" y="2696942"/>
              <a:ext cx="232617" cy="95895"/>
              <a:chOff x="6769100" y="1390650"/>
              <a:chExt cx="317500" cy="157483"/>
            </a:xfrm>
          </p:grpSpPr>
          <p:sp>
            <p:nvSpPr>
              <p:cNvPr id="199" name="正方形/長方形 198">
                <a:extLst>
                  <a:ext uri="{FF2B5EF4-FFF2-40B4-BE49-F238E27FC236}">
                    <a16:creationId xmlns:a16="http://schemas.microsoft.com/office/drawing/2014/main" id="{ABEE0F0D-1AA0-4D4C-9280-9E848F2A291F}"/>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DC19BB9B-477F-B441-B585-5A7CA237711A}"/>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a:extLst>
                  <a:ext uri="{FF2B5EF4-FFF2-40B4-BE49-F238E27FC236}">
                    <a16:creationId xmlns:a16="http://schemas.microsoft.com/office/drawing/2014/main" id="{DE9EC6DC-DDD4-0A48-8932-6CA8CAD0F6B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02" name="フローチャート: 磁気ディスク 201">
              <a:extLst>
                <a:ext uri="{FF2B5EF4-FFF2-40B4-BE49-F238E27FC236}">
                  <a16:creationId xmlns:a16="http://schemas.microsoft.com/office/drawing/2014/main" id="{7BE6D605-D581-FE4C-8448-44DD40FB8EEF}"/>
                </a:ext>
              </a:extLst>
            </p:cNvPr>
            <p:cNvSpPr/>
            <p:nvPr/>
          </p:nvSpPr>
          <p:spPr>
            <a:xfrm>
              <a:off x="6613230"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03" name="図形グループ 369">
              <a:extLst>
                <a:ext uri="{FF2B5EF4-FFF2-40B4-BE49-F238E27FC236}">
                  <a16:creationId xmlns:a16="http://schemas.microsoft.com/office/drawing/2014/main" id="{18A9580C-630F-4E48-83F1-A43B883AC5EB}"/>
                </a:ext>
              </a:extLst>
            </p:cNvPr>
            <p:cNvGrpSpPr/>
            <p:nvPr/>
          </p:nvGrpSpPr>
          <p:grpSpPr>
            <a:xfrm>
              <a:off x="6587720" y="2048144"/>
              <a:ext cx="384888" cy="275693"/>
              <a:chOff x="758730" y="3198675"/>
              <a:chExt cx="806939" cy="688305"/>
            </a:xfrm>
          </p:grpSpPr>
          <p:sp>
            <p:nvSpPr>
              <p:cNvPr id="204" name="正方形/長方形 203">
                <a:extLst>
                  <a:ext uri="{FF2B5EF4-FFF2-40B4-BE49-F238E27FC236}">
                    <a16:creationId xmlns:a16="http://schemas.microsoft.com/office/drawing/2014/main" id="{E8B0E698-C589-494B-850D-50CDFF2F5D21}"/>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角丸四角形 204">
                <a:extLst>
                  <a:ext uri="{FF2B5EF4-FFF2-40B4-BE49-F238E27FC236}">
                    <a16:creationId xmlns:a16="http://schemas.microsoft.com/office/drawing/2014/main" id="{8EA0CD40-B95C-444B-8E97-4ECB26B0340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角丸四角形 205">
                <a:extLst>
                  <a:ext uri="{FF2B5EF4-FFF2-40B4-BE49-F238E27FC236}">
                    <a16:creationId xmlns:a16="http://schemas.microsoft.com/office/drawing/2014/main" id="{186D2CB3-31CD-B640-80BB-C5064B1750DA}"/>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a:extLst>
                  <a:ext uri="{FF2B5EF4-FFF2-40B4-BE49-F238E27FC236}">
                    <a16:creationId xmlns:a16="http://schemas.microsoft.com/office/drawing/2014/main" id="{650383EC-E21B-4441-BBCB-6425C30C5A93}"/>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399">
              <a:extLst>
                <a:ext uri="{FF2B5EF4-FFF2-40B4-BE49-F238E27FC236}">
                  <a16:creationId xmlns:a16="http://schemas.microsoft.com/office/drawing/2014/main" id="{836B2B80-1B89-AF4D-A163-9ACB137D5E90}"/>
                </a:ext>
              </a:extLst>
            </p:cNvPr>
            <p:cNvGrpSpPr/>
            <p:nvPr/>
          </p:nvGrpSpPr>
          <p:grpSpPr>
            <a:xfrm>
              <a:off x="7012404" y="2037719"/>
              <a:ext cx="296417" cy="283093"/>
              <a:chOff x="2667295" y="1059799"/>
              <a:chExt cx="681672" cy="722281"/>
            </a:xfrm>
          </p:grpSpPr>
          <p:sp>
            <p:nvSpPr>
              <p:cNvPr id="209" name="角丸四角形 208">
                <a:extLst>
                  <a:ext uri="{FF2B5EF4-FFF2-40B4-BE49-F238E27FC236}">
                    <a16:creationId xmlns:a16="http://schemas.microsoft.com/office/drawing/2014/main" id="{0221B885-3DC0-8743-A0EC-C8B6CF2E1C7D}"/>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0" name="図 209">
                <a:extLst>
                  <a:ext uri="{FF2B5EF4-FFF2-40B4-BE49-F238E27FC236}">
                    <a16:creationId xmlns:a16="http://schemas.microsoft.com/office/drawing/2014/main" id="{EA4DE21B-CE57-7840-8A0C-BB818F725DB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211" name="フローチャート: 磁気ディスク 210">
              <a:extLst>
                <a:ext uri="{FF2B5EF4-FFF2-40B4-BE49-F238E27FC236}">
                  <a16:creationId xmlns:a16="http://schemas.microsoft.com/office/drawing/2014/main" id="{99A9252E-ED59-5642-9D1F-D75B3EE4FF59}"/>
                </a:ext>
              </a:extLst>
            </p:cNvPr>
            <p:cNvSpPr/>
            <p:nvPr/>
          </p:nvSpPr>
          <p:spPr>
            <a:xfrm>
              <a:off x="6982405" y="2860174"/>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12" name="図形グループ 399">
              <a:extLst>
                <a:ext uri="{FF2B5EF4-FFF2-40B4-BE49-F238E27FC236}">
                  <a16:creationId xmlns:a16="http://schemas.microsoft.com/office/drawing/2014/main" id="{5F8BE821-14BF-E443-ABB4-1ECD3621117F}"/>
                </a:ext>
              </a:extLst>
            </p:cNvPr>
            <p:cNvGrpSpPr/>
            <p:nvPr/>
          </p:nvGrpSpPr>
          <p:grpSpPr>
            <a:xfrm>
              <a:off x="7012404" y="2320397"/>
              <a:ext cx="296417" cy="283093"/>
              <a:chOff x="2667295" y="1059799"/>
              <a:chExt cx="681672" cy="722281"/>
            </a:xfrm>
          </p:grpSpPr>
          <p:sp>
            <p:nvSpPr>
              <p:cNvPr id="213" name="角丸四角形 212">
                <a:extLst>
                  <a:ext uri="{FF2B5EF4-FFF2-40B4-BE49-F238E27FC236}">
                    <a16:creationId xmlns:a16="http://schemas.microsoft.com/office/drawing/2014/main" id="{22AF13D5-8F92-324C-B4AB-28BB7E40783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14" name="図 213">
                <a:extLst>
                  <a:ext uri="{FF2B5EF4-FFF2-40B4-BE49-F238E27FC236}">
                    <a16:creationId xmlns:a16="http://schemas.microsoft.com/office/drawing/2014/main" id="{5B1AF11B-CC06-1E41-9DE2-05414FC04061}"/>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216" name="図形グループ 309">
              <a:extLst>
                <a:ext uri="{FF2B5EF4-FFF2-40B4-BE49-F238E27FC236}">
                  <a16:creationId xmlns:a16="http://schemas.microsoft.com/office/drawing/2014/main" id="{BF653999-398F-4C49-A161-DB776899F16B}"/>
                </a:ext>
              </a:extLst>
            </p:cNvPr>
            <p:cNvGrpSpPr/>
            <p:nvPr/>
          </p:nvGrpSpPr>
          <p:grpSpPr>
            <a:xfrm>
              <a:off x="5845280" y="4258903"/>
              <a:ext cx="232617" cy="95895"/>
              <a:chOff x="6769100" y="1390650"/>
              <a:chExt cx="317500" cy="157483"/>
            </a:xfrm>
          </p:grpSpPr>
          <p:sp>
            <p:nvSpPr>
              <p:cNvPr id="217" name="正方形/長方形 216">
                <a:extLst>
                  <a:ext uri="{FF2B5EF4-FFF2-40B4-BE49-F238E27FC236}">
                    <a16:creationId xmlns:a16="http://schemas.microsoft.com/office/drawing/2014/main" id="{7B44F247-1552-3A4C-BE3F-9E280C97FC4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円/楕円 217">
                <a:extLst>
                  <a:ext uri="{FF2B5EF4-FFF2-40B4-BE49-F238E27FC236}">
                    <a16:creationId xmlns:a16="http://schemas.microsoft.com/office/drawing/2014/main" id="{86C93FCD-BD58-204B-A384-C31421A67D49}"/>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9" name="直線コネクタ 218">
                <a:extLst>
                  <a:ext uri="{FF2B5EF4-FFF2-40B4-BE49-F238E27FC236}">
                    <a16:creationId xmlns:a16="http://schemas.microsoft.com/office/drawing/2014/main" id="{6BC83C48-6569-194D-B2DB-2A3B5425E95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0" name="図形グループ 330">
              <a:extLst>
                <a:ext uri="{FF2B5EF4-FFF2-40B4-BE49-F238E27FC236}">
                  <a16:creationId xmlns:a16="http://schemas.microsoft.com/office/drawing/2014/main" id="{C3B69427-4631-F343-9220-46974B0B6D6F}"/>
                </a:ext>
              </a:extLst>
            </p:cNvPr>
            <p:cNvGrpSpPr/>
            <p:nvPr/>
          </p:nvGrpSpPr>
          <p:grpSpPr>
            <a:xfrm>
              <a:off x="5847250" y="4405833"/>
              <a:ext cx="232617" cy="95895"/>
              <a:chOff x="6769100" y="1390650"/>
              <a:chExt cx="317500" cy="157483"/>
            </a:xfrm>
          </p:grpSpPr>
          <p:sp>
            <p:nvSpPr>
              <p:cNvPr id="221" name="正方形/長方形 220">
                <a:extLst>
                  <a:ext uri="{FF2B5EF4-FFF2-40B4-BE49-F238E27FC236}">
                    <a16:creationId xmlns:a16="http://schemas.microsoft.com/office/drawing/2014/main" id="{2B314562-0C9B-5A4E-829B-FEBDB76F118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2" name="円/楕円 221">
                <a:extLst>
                  <a:ext uri="{FF2B5EF4-FFF2-40B4-BE49-F238E27FC236}">
                    <a16:creationId xmlns:a16="http://schemas.microsoft.com/office/drawing/2014/main" id="{425F697A-04E5-5A45-91BE-F008FF8943E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3" name="直線コネクタ 222">
                <a:extLst>
                  <a:ext uri="{FF2B5EF4-FFF2-40B4-BE49-F238E27FC236}">
                    <a16:creationId xmlns:a16="http://schemas.microsoft.com/office/drawing/2014/main" id="{7967D61A-3371-434B-AB40-A74DEE6E2AF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4" name="図形グループ 355">
              <a:extLst>
                <a:ext uri="{FF2B5EF4-FFF2-40B4-BE49-F238E27FC236}">
                  <a16:creationId xmlns:a16="http://schemas.microsoft.com/office/drawing/2014/main" id="{82E9C5BB-CFC4-AD40-AA25-B5FB579C6EDA}"/>
                </a:ext>
              </a:extLst>
            </p:cNvPr>
            <p:cNvGrpSpPr/>
            <p:nvPr/>
          </p:nvGrpSpPr>
          <p:grpSpPr>
            <a:xfrm>
              <a:off x="6126011" y="4408374"/>
              <a:ext cx="232617" cy="95895"/>
              <a:chOff x="6769100" y="1390650"/>
              <a:chExt cx="317500" cy="157483"/>
            </a:xfrm>
          </p:grpSpPr>
          <p:sp>
            <p:nvSpPr>
              <p:cNvPr id="225" name="正方形/長方形 224">
                <a:extLst>
                  <a:ext uri="{FF2B5EF4-FFF2-40B4-BE49-F238E27FC236}">
                    <a16:creationId xmlns:a16="http://schemas.microsoft.com/office/drawing/2014/main" id="{FB853191-F2A3-0143-9B57-BB8E1E8B7CA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6" name="円/楕円 225">
                <a:extLst>
                  <a:ext uri="{FF2B5EF4-FFF2-40B4-BE49-F238E27FC236}">
                    <a16:creationId xmlns:a16="http://schemas.microsoft.com/office/drawing/2014/main" id="{310C6E10-5105-A949-8827-68B24382415B}"/>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7" name="直線コネクタ 226">
                <a:extLst>
                  <a:ext uri="{FF2B5EF4-FFF2-40B4-BE49-F238E27FC236}">
                    <a16:creationId xmlns:a16="http://schemas.microsoft.com/office/drawing/2014/main" id="{E42DF900-2467-844B-ADA9-48216F12104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228" name="フローチャート: 磁気ディスク 227">
              <a:extLst>
                <a:ext uri="{FF2B5EF4-FFF2-40B4-BE49-F238E27FC236}">
                  <a16:creationId xmlns:a16="http://schemas.microsoft.com/office/drawing/2014/main" id="{A2F6AE73-6D79-EC4F-A8E3-721BA7BA72F1}"/>
                </a:ext>
              </a:extLst>
            </p:cNvPr>
            <p:cNvSpPr/>
            <p:nvPr/>
          </p:nvSpPr>
          <p:spPr>
            <a:xfrm>
              <a:off x="5868144" y="4650872"/>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37" name="フローチャート: 磁気ディスク 236">
              <a:extLst>
                <a:ext uri="{FF2B5EF4-FFF2-40B4-BE49-F238E27FC236}">
                  <a16:creationId xmlns:a16="http://schemas.microsoft.com/office/drawing/2014/main" id="{64AA8FF9-DB75-6B47-8927-A80CA21DBDD6}"/>
                </a:ext>
              </a:extLst>
            </p:cNvPr>
            <p:cNvSpPr/>
            <p:nvPr/>
          </p:nvSpPr>
          <p:spPr>
            <a:xfrm>
              <a:off x="6237319" y="4650871"/>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238" name="図形グループ 355">
              <a:extLst>
                <a:ext uri="{FF2B5EF4-FFF2-40B4-BE49-F238E27FC236}">
                  <a16:creationId xmlns:a16="http://schemas.microsoft.com/office/drawing/2014/main" id="{97A5B392-9629-534B-847B-A6897AFADC89}"/>
                </a:ext>
              </a:extLst>
            </p:cNvPr>
            <p:cNvGrpSpPr/>
            <p:nvPr/>
          </p:nvGrpSpPr>
          <p:grpSpPr>
            <a:xfrm>
              <a:off x="6126011" y="4258903"/>
              <a:ext cx="232617" cy="95895"/>
              <a:chOff x="6769100" y="1390650"/>
              <a:chExt cx="317500" cy="157483"/>
            </a:xfrm>
          </p:grpSpPr>
          <p:sp>
            <p:nvSpPr>
              <p:cNvPr id="239" name="正方形/長方形 238">
                <a:extLst>
                  <a:ext uri="{FF2B5EF4-FFF2-40B4-BE49-F238E27FC236}">
                    <a16:creationId xmlns:a16="http://schemas.microsoft.com/office/drawing/2014/main" id="{E4227012-FA8D-574D-A589-D84A4F7C400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a:extLst>
                  <a:ext uri="{FF2B5EF4-FFF2-40B4-BE49-F238E27FC236}">
                    <a16:creationId xmlns:a16="http://schemas.microsoft.com/office/drawing/2014/main" id="{509910FA-BC9E-0344-9118-F3AFB9404AB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a:extLst>
                  <a:ext uri="{FF2B5EF4-FFF2-40B4-BE49-F238E27FC236}">
                    <a16:creationId xmlns:a16="http://schemas.microsoft.com/office/drawing/2014/main" id="{638CE5B6-6CB6-9844-B7F4-8F8FCBC0F96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309">
              <a:extLst>
                <a:ext uri="{FF2B5EF4-FFF2-40B4-BE49-F238E27FC236}">
                  <a16:creationId xmlns:a16="http://schemas.microsoft.com/office/drawing/2014/main" id="{6CC3B0F0-C396-9C43-B673-9C1BA99D62AA}"/>
                </a:ext>
              </a:extLst>
            </p:cNvPr>
            <p:cNvGrpSpPr/>
            <p:nvPr/>
          </p:nvGrpSpPr>
          <p:grpSpPr>
            <a:xfrm>
              <a:off x="5849879" y="4112015"/>
              <a:ext cx="232617" cy="95895"/>
              <a:chOff x="6769100" y="1390650"/>
              <a:chExt cx="317500" cy="157483"/>
            </a:xfrm>
          </p:grpSpPr>
          <p:sp>
            <p:nvSpPr>
              <p:cNvPr id="243" name="正方形/長方形 242">
                <a:extLst>
                  <a:ext uri="{FF2B5EF4-FFF2-40B4-BE49-F238E27FC236}">
                    <a16:creationId xmlns:a16="http://schemas.microsoft.com/office/drawing/2014/main" id="{6CF6EC8E-F5E4-A74C-BD03-1E6C106668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D3357800-4BD1-0146-A8AD-63BDADA7589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a:extLst>
                  <a:ext uri="{FF2B5EF4-FFF2-40B4-BE49-F238E27FC236}">
                    <a16:creationId xmlns:a16="http://schemas.microsoft.com/office/drawing/2014/main" id="{621C2CAC-FDE0-E847-9477-4CD9DBA73E5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355">
              <a:extLst>
                <a:ext uri="{FF2B5EF4-FFF2-40B4-BE49-F238E27FC236}">
                  <a16:creationId xmlns:a16="http://schemas.microsoft.com/office/drawing/2014/main" id="{DDF4D09F-61C9-8044-90B5-801FBA821F73}"/>
                </a:ext>
              </a:extLst>
            </p:cNvPr>
            <p:cNvGrpSpPr/>
            <p:nvPr/>
          </p:nvGrpSpPr>
          <p:grpSpPr>
            <a:xfrm>
              <a:off x="6130610" y="4112015"/>
              <a:ext cx="232617" cy="95895"/>
              <a:chOff x="6769100" y="1390650"/>
              <a:chExt cx="317500" cy="157483"/>
            </a:xfrm>
          </p:grpSpPr>
          <p:sp>
            <p:nvSpPr>
              <p:cNvPr id="247" name="正方形/長方形 246">
                <a:extLst>
                  <a:ext uri="{FF2B5EF4-FFF2-40B4-BE49-F238E27FC236}">
                    <a16:creationId xmlns:a16="http://schemas.microsoft.com/office/drawing/2014/main" id="{C973EA67-5AB6-8D47-9802-8753034DA500}"/>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8B68C0A4-2E45-6C49-A8E6-6B9686F04A7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B9538664-4DBD-C449-B05F-DF2EC7B52EA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309">
              <a:extLst>
                <a:ext uri="{FF2B5EF4-FFF2-40B4-BE49-F238E27FC236}">
                  <a16:creationId xmlns:a16="http://schemas.microsoft.com/office/drawing/2014/main" id="{A300E5DE-CDF8-394D-8C5C-093C911746AF}"/>
                </a:ext>
              </a:extLst>
            </p:cNvPr>
            <p:cNvGrpSpPr/>
            <p:nvPr/>
          </p:nvGrpSpPr>
          <p:grpSpPr>
            <a:xfrm>
              <a:off x="6396736" y="4262137"/>
              <a:ext cx="232617" cy="95895"/>
              <a:chOff x="6769100" y="1390650"/>
              <a:chExt cx="317500" cy="157483"/>
            </a:xfrm>
          </p:grpSpPr>
          <p:sp>
            <p:nvSpPr>
              <p:cNvPr id="251" name="正方形/長方形 250">
                <a:extLst>
                  <a:ext uri="{FF2B5EF4-FFF2-40B4-BE49-F238E27FC236}">
                    <a16:creationId xmlns:a16="http://schemas.microsoft.com/office/drawing/2014/main" id="{2BC74B41-E782-B740-9849-B9E59981372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a:extLst>
                  <a:ext uri="{FF2B5EF4-FFF2-40B4-BE49-F238E27FC236}">
                    <a16:creationId xmlns:a16="http://schemas.microsoft.com/office/drawing/2014/main" id="{DFDF1CEA-3257-1B4F-963C-2589721C45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a:extLst>
                  <a:ext uri="{FF2B5EF4-FFF2-40B4-BE49-F238E27FC236}">
                    <a16:creationId xmlns:a16="http://schemas.microsoft.com/office/drawing/2014/main" id="{FB331FE7-C111-F147-B25B-E8B67A77DB8D}"/>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330">
              <a:extLst>
                <a:ext uri="{FF2B5EF4-FFF2-40B4-BE49-F238E27FC236}">
                  <a16:creationId xmlns:a16="http://schemas.microsoft.com/office/drawing/2014/main" id="{F9CD88C6-50D9-2047-835C-04760CEDFDF6}"/>
                </a:ext>
              </a:extLst>
            </p:cNvPr>
            <p:cNvGrpSpPr/>
            <p:nvPr/>
          </p:nvGrpSpPr>
          <p:grpSpPr>
            <a:xfrm>
              <a:off x="6398706" y="4409067"/>
              <a:ext cx="232617" cy="95895"/>
              <a:chOff x="6769100" y="1390650"/>
              <a:chExt cx="317500" cy="157483"/>
            </a:xfrm>
          </p:grpSpPr>
          <p:sp>
            <p:nvSpPr>
              <p:cNvPr id="255" name="正方形/長方形 254">
                <a:extLst>
                  <a:ext uri="{FF2B5EF4-FFF2-40B4-BE49-F238E27FC236}">
                    <a16:creationId xmlns:a16="http://schemas.microsoft.com/office/drawing/2014/main" id="{9CB2104E-E6B9-1D48-A510-2FF623E39B02}"/>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a:extLst>
                  <a:ext uri="{FF2B5EF4-FFF2-40B4-BE49-F238E27FC236}">
                    <a16:creationId xmlns:a16="http://schemas.microsoft.com/office/drawing/2014/main" id="{5254B69D-9F80-4047-8331-0E4AA8D6C85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a:extLst>
                  <a:ext uri="{FF2B5EF4-FFF2-40B4-BE49-F238E27FC236}">
                    <a16:creationId xmlns:a16="http://schemas.microsoft.com/office/drawing/2014/main" id="{BF1788A8-0414-FA40-AE59-1584306C6F2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355">
              <a:extLst>
                <a:ext uri="{FF2B5EF4-FFF2-40B4-BE49-F238E27FC236}">
                  <a16:creationId xmlns:a16="http://schemas.microsoft.com/office/drawing/2014/main" id="{E406AA24-924C-AD49-BBD5-7E8979A8FF5F}"/>
                </a:ext>
              </a:extLst>
            </p:cNvPr>
            <p:cNvGrpSpPr/>
            <p:nvPr/>
          </p:nvGrpSpPr>
          <p:grpSpPr>
            <a:xfrm>
              <a:off x="6677467" y="4411608"/>
              <a:ext cx="232617" cy="95895"/>
              <a:chOff x="6769100" y="1390650"/>
              <a:chExt cx="317500" cy="157483"/>
            </a:xfrm>
          </p:grpSpPr>
          <p:sp>
            <p:nvSpPr>
              <p:cNvPr id="259" name="正方形/長方形 258">
                <a:extLst>
                  <a:ext uri="{FF2B5EF4-FFF2-40B4-BE49-F238E27FC236}">
                    <a16:creationId xmlns:a16="http://schemas.microsoft.com/office/drawing/2014/main" id="{DC68DE72-AE72-7345-ABFC-67EF851DA4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a:extLst>
                  <a:ext uri="{FF2B5EF4-FFF2-40B4-BE49-F238E27FC236}">
                    <a16:creationId xmlns:a16="http://schemas.microsoft.com/office/drawing/2014/main" id="{E77C7A56-A239-0545-B8E5-1FCB539CEE8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a:extLst>
                  <a:ext uri="{FF2B5EF4-FFF2-40B4-BE49-F238E27FC236}">
                    <a16:creationId xmlns:a16="http://schemas.microsoft.com/office/drawing/2014/main" id="{3F7E3DF1-B4E0-254C-B3CE-C8FF5C1DF2EE}"/>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355">
              <a:extLst>
                <a:ext uri="{FF2B5EF4-FFF2-40B4-BE49-F238E27FC236}">
                  <a16:creationId xmlns:a16="http://schemas.microsoft.com/office/drawing/2014/main" id="{6B09EA59-256F-A34C-A1D9-266B95D2CBE3}"/>
                </a:ext>
              </a:extLst>
            </p:cNvPr>
            <p:cNvGrpSpPr/>
            <p:nvPr/>
          </p:nvGrpSpPr>
          <p:grpSpPr>
            <a:xfrm>
              <a:off x="6677467" y="4262137"/>
              <a:ext cx="232617" cy="95895"/>
              <a:chOff x="6769100" y="1390650"/>
              <a:chExt cx="317500" cy="157483"/>
            </a:xfrm>
          </p:grpSpPr>
          <p:sp>
            <p:nvSpPr>
              <p:cNvPr id="263" name="正方形/長方形 262">
                <a:extLst>
                  <a:ext uri="{FF2B5EF4-FFF2-40B4-BE49-F238E27FC236}">
                    <a16:creationId xmlns:a16="http://schemas.microsoft.com/office/drawing/2014/main" id="{C7FDE25F-CC96-A14D-9AFD-E8144FA771A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a:extLst>
                  <a:ext uri="{FF2B5EF4-FFF2-40B4-BE49-F238E27FC236}">
                    <a16:creationId xmlns:a16="http://schemas.microsoft.com/office/drawing/2014/main" id="{0AF574E6-1536-B744-AC2B-43D54ED16DA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a:extLst>
                  <a:ext uri="{FF2B5EF4-FFF2-40B4-BE49-F238E27FC236}">
                    <a16:creationId xmlns:a16="http://schemas.microsoft.com/office/drawing/2014/main" id="{415CBC23-5B4A-C944-9F46-2D06D4C0858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309">
              <a:extLst>
                <a:ext uri="{FF2B5EF4-FFF2-40B4-BE49-F238E27FC236}">
                  <a16:creationId xmlns:a16="http://schemas.microsoft.com/office/drawing/2014/main" id="{1E181E68-FFA9-0042-9066-593EC5FD960C}"/>
                </a:ext>
              </a:extLst>
            </p:cNvPr>
            <p:cNvGrpSpPr/>
            <p:nvPr/>
          </p:nvGrpSpPr>
          <p:grpSpPr>
            <a:xfrm>
              <a:off x="6401335" y="4115249"/>
              <a:ext cx="232617" cy="95895"/>
              <a:chOff x="6769100" y="1390650"/>
              <a:chExt cx="317500" cy="157483"/>
            </a:xfrm>
          </p:grpSpPr>
          <p:sp>
            <p:nvSpPr>
              <p:cNvPr id="267" name="正方形/長方形 266">
                <a:extLst>
                  <a:ext uri="{FF2B5EF4-FFF2-40B4-BE49-F238E27FC236}">
                    <a16:creationId xmlns:a16="http://schemas.microsoft.com/office/drawing/2014/main" id="{4EFBC9E4-0524-6245-8B2A-9A75220F85C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a:extLst>
                  <a:ext uri="{FF2B5EF4-FFF2-40B4-BE49-F238E27FC236}">
                    <a16:creationId xmlns:a16="http://schemas.microsoft.com/office/drawing/2014/main" id="{FBBC7309-50A6-C249-9488-A2EA69FA27A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a:extLst>
                  <a:ext uri="{FF2B5EF4-FFF2-40B4-BE49-F238E27FC236}">
                    <a16:creationId xmlns:a16="http://schemas.microsoft.com/office/drawing/2014/main" id="{0B0341BE-B57D-824F-BBF2-BAF9C0B86975}"/>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355">
              <a:extLst>
                <a:ext uri="{FF2B5EF4-FFF2-40B4-BE49-F238E27FC236}">
                  <a16:creationId xmlns:a16="http://schemas.microsoft.com/office/drawing/2014/main" id="{91F21218-15F9-3249-93AA-5337956EEB95}"/>
                </a:ext>
              </a:extLst>
            </p:cNvPr>
            <p:cNvGrpSpPr/>
            <p:nvPr/>
          </p:nvGrpSpPr>
          <p:grpSpPr>
            <a:xfrm>
              <a:off x="6682066" y="4115249"/>
              <a:ext cx="232617" cy="95895"/>
              <a:chOff x="6769100" y="1390650"/>
              <a:chExt cx="317500" cy="157483"/>
            </a:xfrm>
          </p:grpSpPr>
          <p:sp>
            <p:nvSpPr>
              <p:cNvPr id="271" name="正方形/長方形 270">
                <a:extLst>
                  <a:ext uri="{FF2B5EF4-FFF2-40B4-BE49-F238E27FC236}">
                    <a16:creationId xmlns:a16="http://schemas.microsoft.com/office/drawing/2014/main" id="{B1131601-134A-2749-9937-10B4996F9E1B}"/>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a:extLst>
                  <a:ext uri="{FF2B5EF4-FFF2-40B4-BE49-F238E27FC236}">
                    <a16:creationId xmlns:a16="http://schemas.microsoft.com/office/drawing/2014/main" id="{923961C5-DCE1-5B4A-B781-955B47F684F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a:extLst>
                  <a:ext uri="{FF2B5EF4-FFF2-40B4-BE49-F238E27FC236}">
                    <a16:creationId xmlns:a16="http://schemas.microsoft.com/office/drawing/2014/main" id="{4F986566-6132-6645-A4EA-1517D276011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309">
              <a:extLst>
                <a:ext uri="{FF2B5EF4-FFF2-40B4-BE49-F238E27FC236}">
                  <a16:creationId xmlns:a16="http://schemas.microsoft.com/office/drawing/2014/main" id="{FF8B5B4C-3469-8440-BEC4-1D7AA3BD4731}"/>
                </a:ext>
              </a:extLst>
            </p:cNvPr>
            <p:cNvGrpSpPr/>
            <p:nvPr/>
          </p:nvGrpSpPr>
          <p:grpSpPr>
            <a:xfrm>
              <a:off x="6958981" y="4260520"/>
              <a:ext cx="232617" cy="95895"/>
              <a:chOff x="6769100" y="1390650"/>
              <a:chExt cx="317500" cy="157483"/>
            </a:xfrm>
          </p:grpSpPr>
          <p:sp>
            <p:nvSpPr>
              <p:cNvPr id="275" name="正方形/長方形 274">
                <a:extLst>
                  <a:ext uri="{FF2B5EF4-FFF2-40B4-BE49-F238E27FC236}">
                    <a16:creationId xmlns:a16="http://schemas.microsoft.com/office/drawing/2014/main" id="{6F16AC61-968C-824E-9751-A5C2F23C68B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a:extLst>
                  <a:ext uri="{FF2B5EF4-FFF2-40B4-BE49-F238E27FC236}">
                    <a16:creationId xmlns:a16="http://schemas.microsoft.com/office/drawing/2014/main" id="{43074281-1C12-144C-8A88-24D97539DF2E}"/>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a:extLst>
                  <a:ext uri="{FF2B5EF4-FFF2-40B4-BE49-F238E27FC236}">
                    <a16:creationId xmlns:a16="http://schemas.microsoft.com/office/drawing/2014/main" id="{2256A2DE-2AFA-E94F-B2EB-F79E663DB7B0}"/>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330">
              <a:extLst>
                <a:ext uri="{FF2B5EF4-FFF2-40B4-BE49-F238E27FC236}">
                  <a16:creationId xmlns:a16="http://schemas.microsoft.com/office/drawing/2014/main" id="{270B12B7-0B43-2149-AB9F-F9AB8158CBD8}"/>
                </a:ext>
              </a:extLst>
            </p:cNvPr>
            <p:cNvGrpSpPr/>
            <p:nvPr/>
          </p:nvGrpSpPr>
          <p:grpSpPr>
            <a:xfrm>
              <a:off x="6960951" y="4407450"/>
              <a:ext cx="232617" cy="95895"/>
              <a:chOff x="6769100" y="1390650"/>
              <a:chExt cx="317500" cy="157483"/>
            </a:xfrm>
          </p:grpSpPr>
          <p:sp>
            <p:nvSpPr>
              <p:cNvPr id="279" name="正方形/長方形 278">
                <a:extLst>
                  <a:ext uri="{FF2B5EF4-FFF2-40B4-BE49-F238E27FC236}">
                    <a16:creationId xmlns:a16="http://schemas.microsoft.com/office/drawing/2014/main" id="{E07C5D79-EAC6-5344-9404-A2EA957E989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a:extLst>
                  <a:ext uri="{FF2B5EF4-FFF2-40B4-BE49-F238E27FC236}">
                    <a16:creationId xmlns:a16="http://schemas.microsoft.com/office/drawing/2014/main" id="{E6D5A5D8-DA41-1549-9929-65E09FC2EA0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a:extLst>
                  <a:ext uri="{FF2B5EF4-FFF2-40B4-BE49-F238E27FC236}">
                    <a16:creationId xmlns:a16="http://schemas.microsoft.com/office/drawing/2014/main" id="{48B113C6-D809-F144-999A-78ACCE2013A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355">
              <a:extLst>
                <a:ext uri="{FF2B5EF4-FFF2-40B4-BE49-F238E27FC236}">
                  <a16:creationId xmlns:a16="http://schemas.microsoft.com/office/drawing/2014/main" id="{91D7A441-EE4F-684B-89B7-E3739EBF8C6C}"/>
                </a:ext>
              </a:extLst>
            </p:cNvPr>
            <p:cNvGrpSpPr/>
            <p:nvPr/>
          </p:nvGrpSpPr>
          <p:grpSpPr>
            <a:xfrm>
              <a:off x="7239712" y="4409991"/>
              <a:ext cx="232617" cy="95895"/>
              <a:chOff x="6769100" y="1390650"/>
              <a:chExt cx="317500" cy="157483"/>
            </a:xfrm>
          </p:grpSpPr>
          <p:sp>
            <p:nvSpPr>
              <p:cNvPr id="283" name="正方形/長方形 282">
                <a:extLst>
                  <a:ext uri="{FF2B5EF4-FFF2-40B4-BE49-F238E27FC236}">
                    <a16:creationId xmlns:a16="http://schemas.microsoft.com/office/drawing/2014/main" id="{572E2DB5-3DE6-134C-9B96-54B1C0490FF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a:extLst>
                  <a:ext uri="{FF2B5EF4-FFF2-40B4-BE49-F238E27FC236}">
                    <a16:creationId xmlns:a16="http://schemas.microsoft.com/office/drawing/2014/main" id="{28836E70-857E-8444-9A37-3B56E5E65DE5}"/>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a:extLst>
                  <a:ext uri="{FF2B5EF4-FFF2-40B4-BE49-F238E27FC236}">
                    <a16:creationId xmlns:a16="http://schemas.microsoft.com/office/drawing/2014/main" id="{67DB2C5B-308A-6A46-921C-8CFB36DA44AA}"/>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355">
              <a:extLst>
                <a:ext uri="{FF2B5EF4-FFF2-40B4-BE49-F238E27FC236}">
                  <a16:creationId xmlns:a16="http://schemas.microsoft.com/office/drawing/2014/main" id="{7422046C-89C9-584A-99EC-720767460017}"/>
                </a:ext>
              </a:extLst>
            </p:cNvPr>
            <p:cNvGrpSpPr/>
            <p:nvPr/>
          </p:nvGrpSpPr>
          <p:grpSpPr>
            <a:xfrm>
              <a:off x="7239712" y="4260520"/>
              <a:ext cx="232617" cy="95895"/>
              <a:chOff x="6769100" y="1390650"/>
              <a:chExt cx="317500" cy="157483"/>
            </a:xfrm>
          </p:grpSpPr>
          <p:sp>
            <p:nvSpPr>
              <p:cNvPr id="287" name="正方形/長方形 286">
                <a:extLst>
                  <a:ext uri="{FF2B5EF4-FFF2-40B4-BE49-F238E27FC236}">
                    <a16:creationId xmlns:a16="http://schemas.microsoft.com/office/drawing/2014/main" id="{CE16EF68-753A-8848-86C4-9B953922724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a:extLst>
                  <a:ext uri="{FF2B5EF4-FFF2-40B4-BE49-F238E27FC236}">
                    <a16:creationId xmlns:a16="http://schemas.microsoft.com/office/drawing/2014/main" id="{0B3C72B4-A7CC-1E4F-BBCF-609D6FA8CAC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a:extLst>
                  <a:ext uri="{FF2B5EF4-FFF2-40B4-BE49-F238E27FC236}">
                    <a16:creationId xmlns:a16="http://schemas.microsoft.com/office/drawing/2014/main" id="{A17A5343-ABAB-D74F-BB21-4FA36CD442C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309">
              <a:extLst>
                <a:ext uri="{FF2B5EF4-FFF2-40B4-BE49-F238E27FC236}">
                  <a16:creationId xmlns:a16="http://schemas.microsoft.com/office/drawing/2014/main" id="{8E4FC512-92A2-1340-99BD-00AC10858332}"/>
                </a:ext>
              </a:extLst>
            </p:cNvPr>
            <p:cNvGrpSpPr/>
            <p:nvPr/>
          </p:nvGrpSpPr>
          <p:grpSpPr>
            <a:xfrm>
              <a:off x="6963580" y="4113632"/>
              <a:ext cx="232617" cy="95895"/>
              <a:chOff x="6769100" y="1390650"/>
              <a:chExt cx="317500" cy="157483"/>
            </a:xfrm>
          </p:grpSpPr>
          <p:sp>
            <p:nvSpPr>
              <p:cNvPr id="291" name="正方形/長方形 290">
                <a:extLst>
                  <a:ext uri="{FF2B5EF4-FFF2-40B4-BE49-F238E27FC236}">
                    <a16:creationId xmlns:a16="http://schemas.microsoft.com/office/drawing/2014/main" id="{6DF58D51-DBE4-104F-A42B-813D62C365D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a:extLst>
                  <a:ext uri="{FF2B5EF4-FFF2-40B4-BE49-F238E27FC236}">
                    <a16:creationId xmlns:a16="http://schemas.microsoft.com/office/drawing/2014/main" id="{F81E5702-686E-4245-BFF6-858DEA10B563}"/>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a:extLst>
                  <a:ext uri="{FF2B5EF4-FFF2-40B4-BE49-F238E27FC236}">
                    <a16:creationId xmlns:a16="http://schemas.microsoft.com/office/drawing/2014/main" id="{A5EE5A04-D86B-0948-A2C5-22F209E04D18}"/>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355">
              <a:extLst>
                <a:ext uri="{FF2B5EF4-FFF2-40B4-BE49-F238E27FC236}">
                  <a16:creationId xmlns:a16="http://schemas.microsoft.com/office/drawing/2014/main" id="{A76C3557-B4DD-D340-B6CF-25A467443678}"/>
                </a:ext>
              </a:extLst>
            </p:cNvPr>
            <p:cNvGrpSpPr/>
            <p:nvPr/>
          </p:nvGrpSpPr>
          <p:grpSpPr>
            <a:xfrm>
              <a:off x="7244311" y="4113632"/>
              <a:ext cx="232617" cy="95895"/>
              <a:chOff x="6769100" y="1390650"/>
              <a:chExt cx="317500" cy="157483"/>
            </a:xfrm>
          </p:grpSpPr>
          <p:sp>
            <p:nvSpPr>
              <p:cNvPr id="295" name="正方形/長方形 294">
                <a:extLst>
                  <a:ext uri="{FF2B5EF4-FFF2-40B4-BE49-F238E27FC236}">
                    <a16:creationId xmlns:a16="http://schemas.microsoft.com/office/drawing/2014/main" id="{452EBB10-6BA4-BF42-AB4A-C94B0CE7902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a:extLst>
                  <a:ext uri="{FF2B5EF4-FFF2-40B4-BE49-F238E27FC236}">
                    <a16:creationId xmlns:a16="http://schemas.microsoft.com/office/drawing/2014/main" id="{AB10DC8B-FC86-6749-87F1-6601EE6EB36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a:extLst>
                  <a:ext uri="{FF2B5EF4-FFF2-40B4-BE49-F238E27FC236}">
                    <a16:creationId xmlns:a16="http://schemas.microsoft.com/office/drawing/2014/main" id="{796B4DA5-6F3E-2442-B584-7713243F464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309">
              <a:extLst>
                <a:ext uri="{FF2B5EF4-FFF2-40B4-BE49-F238E27FC236}">
                  <a16:creationId xmlns:a16="http://schemas.microsoft.com/office/drawing/2014/main" id="{CF526D75-7FFA-AD40-9DD9-591B85E54114}"/>
                </a:ext>
              </a:extLst>
            </p:cNvPr>
            <p:cNvGrpSpPr/>
            <p:nvPr/>
          </p:nvGrpSpPr>
          <p:grpSpPr>
            <a:xfrm>
              <a:off x="7510437" y="4263754"/>
              <a:ext cx="232617" cy="95895"/>
              <a:chOff x="6769100" y="1390650"/>
              <a:chExt cx="317500" cy="157483"/>
            </a:xfrm>
          </p:grpSpPr>
          <p:sp>
            <p:nvSpPr>
              <p:cNvPr id="299" name="正方形/長方形 298">
                <a:extLst>
                  <a:ext uri="{FF2B5EF4-FFF2-40B4-BE49-F238E27FC236}">
                    <a16:creationId xmlns:a16="http://schemas.microsoft.com/office/drawing/2014/main" id="{2151FBDD-6820-AF40-AEE6-B054AF67E46D}"/>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30895AC-BE3D-B842-9B4B-922BFAF3A27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a:extLst>
                  <a:ext uri="{FF2B5EF4-FFF2-40B4-BE49-F238E27FC236}">
                    <a16:creationId xmlns:a16="http://schemas.microsoft.com/office/drawing/2014/main" id="{2EADF818-0C95-E34E-B3EF-C0D1211032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30">
              <a:extLst>
                <a:ext uri="{FF2B5EF4-FFF2-40B4-BE49-F238E27FC236}">
                  <a16:creationId xmlns:a16="http://schemas.microsoft.com/office/drawing/2014/main" id="{890D7E80-C9F4-3240-AC22-77649C289746}"/>
                </a:ext>
              </a:extLst>
            </p:cNvPr>
            <p:cNvGrpSpPr/>
            <p:nvPr/>
          </p:nvGrpSpPr>
          <p:grpSpPr>
            <a:xfrm>
              <a:off x="7512407" y="4410684"/>
              <a:ext cx="232617" cy="95895"/>
              <a:chOff x="6769100" y="1390650"/>
              <a:chExt cx="317500" cy="157483"/>
            </a:xfrm>
          </p:grpSpPr>
          <p:sp>
            <p:nvSpPr>
              <p:cNvPr id="303" name="正方形/長方形 302">
                <a:extLst>
                  <a:ext uri="{FF2B5EF4-FFF2-40B4-BE49-F238E27FC236}">
                    <a16:creationId xmlns:a16="http://schemas.microsoft.com/office/drawing/2014/main" id="{59A28E61-C31C-2D4D-9070-4A59A5942B6C}"/>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97CABDCA-2FDA-334F-A8FB-29C4C9135A47}"/>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a:extLst>
                  <a:ext uri="{FF2B5EF4-FFF2-40B4-BE49-F238E27FC236}">
                    <a16:creationId xmlns:a16="http://schemas.microsoft.com/office/drawing/2014/main" id="{982D851F-EEE5-514F-A633-EFED60615A83}"/>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55">
              <a:extLst>
                <a:ext uri="{FF2B5EF4-FFF2-40B4-BE49-F238E27FC236}">
                  <a16:creationId xmlns:a16="http://schemas.microsoft.com/office/drawing/2014/main" id="{12F7A475-E52E-8543-85C2-0EFE511C0239}"/>
                </a:ext>
              </a:extLst>
            </p:cNvPr>
            <p:cNvGrpSpPr/>
            <p:nvPr/>
          </p:nvGrpSpPr>
          <p:grpSpPr>
            <a:xfrm>
              <a:off x="7791168" y="4413225"/>
              <a:ext cx="232617" cy="95895"/>
              <a:chOff x="6769100" y="1390650"/>
              <a:chExt cx="317500" cy="157483"/>
            </a:xfrm>
          </p:grpSpPr>
          <p:sp>
            <p:nvSpPr>
              <p:cNvPr id="307" name="正方形/長方形 306">
                <a:extLst>
                  <a:ext uri="{FF2B5EF4-FFF2-40B4-BE49-F238E27FC236}">
                    <a16:creationId xmlns:a16="http://schemas.microsoft.com/office/drawing/2014/main" id="{B2CBBA03-6E23-264C-B555-6D08C758DD68}"/>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a:extLst>
                  <a:ext uri="{FF2B5EF4-FFF2-40B4-BE49-F238E27FC236}">
                    <a16:creationId xmlns:a16="http://schemas.microsoft.com/office/drawing/2014/main" id="{51296C7A-16A3-B140-9C77-5879D59796B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a:extLst>
                  <a:ext uri="{FF2B5EF4-FFF2-40B4-BE49-F238E27FC236}">
                    <a16:creationId xmlns:a16="http://schemas.microsoft.com/office/drawing/2014/main" id="{CBE4BCA3-3DA0-F446-A935-C8A1B1C161D0}"/>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55">
              <a:extLst>
                <a:ext uri="{FF2B5EF4-FFF2-40B4-BE49-F238E27FC236}">
                  <a16:creationId xmlns:a16="http://schemas.microsoft.com/office/drawing/2014/main" id="{2A4C4FB6-E73E-854B-BB48-C11D33945A6D}"/>
                </a:ext>
              </a:extLst>
            </p:cNvPr>
            <p:cNvGrpSpPr/>
            <p:nvPr/>
          </p:nvGrpSpPr>
          <p:grpSpPr>
            <a:xfrm>
              <a:off x="7791168" y="4263754"/>
              <a:ext cx="232617" cy="95895"/>
              <a:chOff x="6769100" y="1390650"/>
              <a:chExt cx="317500" cy="157483"/>
            </a:xfrm>
          </p:grpSpPr>
          <p:sp>
            <p:nvSpPr>
              <p:cNvPr id="311" name="正方形/長方形 310">
                <a:extLst>
                  <a:ext uri="{FF2B5EF4-FFF2-40B4-BE49-F238E27FC236}">
                    <a16:creationId xmlns:a16="http://schemas.microsoft.com/office/drawing/2014/main" id="{2B48B191-13C1-6F41-A69F-8CA97E02CB66}"/>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a:extLst>
                  <a:ext uri="{FF2B5EF4-FFF2-40B4-BE49-F238E27FC236}">
                    <a16:creationId xmlns:a16="http://schemas.microsoft.com/office/drawing/2014/main" id="{FA3914DA-1551-CB4E-9439-BE962693ECD0}"/>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a:extLst>
                  <a:ext uri="{FF2B5EF4-FFF2-40B4-BE49-F238E27FC236}">
                    <a16:creationId xmlns:a16="http://schemas.microsoft.com/office/drawing/2014/main" id="{EE4F959E-AA5D-AD41-9E57-A12A207E4FB6}"/>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09">
              <a:extLst>
                <a:ext uri="{FF2B5EF4-FFF2-40B4-BE49-F238E27FC236}">
                  <a16:creationId xmlns:a16="http://schemas.microsoft.com/office/drawing/2014/main" id="{1E2EE222-E120-8A4A-A2C2-0EABB03FC33A}"/>
                </a:ext>
              </a:extLst>
            </p:cNvPr>
            <p:cNvGrpSpPr/>
            <p:nvPr/>
          </p:nvGrpSpPr>
          <p:grpSpPr>
            <a:xfrm>
              <a:off x="7515036" y="4116866"/>
              <a:ext cx="232617" cy="95895"/>
              <a:chOff x="6769100" y="1390650"/>
              <a:chExt cx="317500" cy="157483"/>
            </a:xfrm>
          </p:grpSpPr>
          <p:sp>
            <p:nvSpPr>
              <p:cNvPr id="315" name="正方形/長方形 314">
                <a:extLst>
                  <a:ext uri="{FF2B5EF4-FFF2-40B4-BE49-F238E27FC236}">
                    <a16:creationId xmlns:a16="http://schemas.microsoft.com/office/drawing/2014/main" id="{8BF37CB6-94D5-374A-8E42-7EB539E2A40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3564475A-7D5E-2C4E-A8A9-14CFF63D2BB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a:extLst>
                  <a:ext uri="{FF2B5EF4-FFF2-40B4-BE49-F238E27FC236}">
                    <a16:creationId xmlns:a16="http://schemas.microsoft.com/office/drawing/2014/main" id="{F5045F66-CCBF-5F48-9690-4E0E96C2EE61}"/>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8" name="図形グループ 355">
              <a:extLst>
                <a:ext uri="{FF2B5EF4-FFF2-40B4-BE49-F238E27FC236}">
                  <a16:creationId xmlns:a16="http://schemas.microsoft.com/office/drawing/2014/main" id="{37B0A47C-6990-9042-9F3D-0D1E995F9B51}"/>
                </a:ext>
              </a:extLst>
            </p:cNvPr>
            <p:cNvGrpSpPr/>
            <p:nvPr/>
          </p:nvGrpSpPr>
          <p:grpSpPr>
            <a:xfrm>
              <a:off x="7795767" y="4116866"/>
              <a:ext cx="232617" cy="95895"/>
              <a:chOff x="6769100" y="1390650"/>
              <a:chExt cx="317500" cy="157483"/>
            </a:xfrm>
          </p:grpSpPr>
          <p:sp>
            <p:nvSpPr>
              <p:cNvPr id="319" name="正方形/長方形 318">
                <a:extLst>
                  <a:ext uri="{FF2B5EF4-FFF2-40B4-BE49-F238E27FC236}">
                    <a16:creationId xmlns:a16="http://schemas.microsoft.com/office/drawing/2014/main" id="{00937908-DBA3-C64E-8FCE-52B7D8DD1683}"/>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円/楕円 319">
                <a:extLst>
                  <a:ext uri="{FF2B5EF4-FFF2-40B4-BE49-F238E27FC236}">
                    <a16:creationId xmlns:a16="http://schemas.microsoft.com/office/drawing/2014/main" id="{4745495D-576B-514B-9D84-EA36FFA60DD8}"/>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21" name="直線コネクタ 320">
                <a:extLst>
                  <a:ext uri="{FF2B5EF4-FFF2-40B4-BE49-F238E27FC236}">
                    <a16:creationId xmlns:a16="http://schemas.microsoft.com/office/drawing/2014/main" id="{F967C5C0-B85C-DE4E-86E1-F60047EA650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22" name="フローチャート: 磁気ディスク 321">
              <a:extLst>
                <a:ext uri="{FF2B5EF4-FFF2-40B4-BE49-F238E27FC236}">
                  <a16:creationId xmlns:a16="http://schemas.microsoft.com/office/drawing/2014/main" id="{C8A500E4-AF8F-F248-9340-F6CB93F9EFE3}"/>
                </a:ext>
              </a:extLst>
            </p:cNvPr>
            <p:cNvSpPr/>
            <p:nvPr/>
          </p:nvSpPr>
          <p:spPr>
            <a:xfrm>
              <a:off x="6608271"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a:extLst>
                <a:ext uri="{FF2B5EF4-FFF2-40B4-BE49-F238E27FC236}">
                  <a16:creationId xmlns:a16="http://schemas.microsoft.com/office/drawing/2014/main" id="{7053C67C-D250-0641-BDCF-C31AECA6BAAD}"/>
                </a:ext>
              </a:extLst>
            </p:cNvPr>
            <p:cNvSpPr/>
            <p:nvPr/>
          </p:nvSpPr>
          <p:spPr>
            <a:xfrm>
              <a:off x="6977446"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a:extLst>
                <a:ext uri="{FF2B5EF4-FFF2-40B4-BE49-F238E27FC236}">
                  <a16:creationId xmlns:a16="http://schemas.microsoft.com/office/drawing/2014/main" id="{34B1E87E-7288-F649-83E1-129809AB5CEC}"/>
                </a:ext>
              </a:extLst>
            </p:cNvPr>
            <p:cNvSpPr/>
            <p:nvPr/>
          </p:nvSpPr>
          <p:spPr>
            <a:xfrm>
              <a:off x="7348398" y="4650871"/>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a:extLst>
                <a:ext uri="{FF2B5EF4-FFF2-40B4-BE49-F238E27FC236}">
                  <a16:creationId xmlns:a16="http://schemas.microsoft.com/office/drawing/2014/main" id="{5B6CC540-E604-0342-A2DC-63B65B52A806}"/>
                </a:ext>
              </a:extLst>
            </p:cNvPr>
            <p:cNvSpPr/>
            <p:nvPr/>
          </p:nvSpPr>
          <p:spPr>
            <a:xfrm>
              <a:off x="7717573" y="4650870"/>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26" name="図形グループ 369">
              <a:extLst>
                <a:ext uri="{FF2B5EF4-FFF2-40B4-BE49-F238E27FC236}">
                  <a16:creationId xmlns:a16="http://schemas.microsoft.com/office/drawing/2014/main" id="{C0DF95E3-6FB2-5440-BEC2-81DDECB7C0F7}"/>
                </a:ext>
              </a:extLst>
            </p:cNvPr>
            <p:cNvGrpSpPr/>
            <p:nvPr/>
          </p:nvGrpSpPr>
          <p:grpSpPr>
            <a:xfrm>
              <a:off x="5813208" y="3709075"/>
              <a:ext cx="384888" cy="275693"/>
              <a:chOff x="758730" y="3198675"/>
              <a:chExt cx="806939" cy="688305"/>
            </a:xfrm>
          </p:grpSpPr>
          <p:sp>
            <p:nvSpPr>
              <p:cNvPr id="327" name="正方形/長方形 326">
                <a:extLst>
                  <a:ext uri="{FF2B5EF4-FFF2-40B4-BE49-F238E27FC236}">
                    <a16:creationId xmlns:a16="http://schemas.microsoft.com/office/drawing/2014/main" id="{8BDEBAEF-A689-C247-8D6B-B2593087B3B4}"/>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8" name="角丸四角形 327">
                <a:extLst>
                  <a:ext uri="{FF2B5EF4-FFF2-40B4-BE49-F238E27FC236}">
                    <a16:creationId xmlns:a16="http://schemas.microsoft.com/office/drawing/2014/main" id="{72F10E56-040A-2045-9A2E-D17FDB57C120}"/>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角丸四角形 328">
                <a:extLst>
                  <a:ext uri="{FF2B5EF4-FFF2-40B4-BE49-F238E27FC236}">
                    <a16:creationId xmlns:a16="http://schemas.microsoft.com/office/drawing/2014/main" id="{D1795CA3-03DA-5F4F-8436-B72C3FCC2CC8}"/>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台形 329">
                <a:extLst>
                  <a:ext uri="{FF2B5EF4-FFF2-40B4-BE49-F238E27FC236}">
                    <a16:creationId xmlns:a16="http://schemas.microsoft.com/office/drawing/2014/main" id="{9ACA90D7-DDDA-C644-876A-685CBBE68C10}"/>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1" name="図形グループ 399">
              <a:extLst>
                <a:ext uri="{FF2B5EF4-FFF2-40B4-BE49-F238E27FC236}">
                  <a16:creationId xmlns:a16="http://schemas.microsoft.com/office/drawing/2014/main" id="{2BB2BA36-9B92-024B-BCB9-A4BAB307A516}"/>
                </a:ext>
              </a:extLst>
            </p:cNvPr>
            <p:cNvGrpSpPr/>
            <p:nvPr/>
          </p:nvGrpSpPr>
          <p:grpSpPr>
            <a:xfrm>
              <a:off x="6202423" y="3697418"/>
              <a:ext cx="296417" cy="283093"/>
              <a:chOff x="2667295" y="1059799"/>
              <a:chExt cx="681672" cy="722281"/>
            </a:xfrm>
          </p:grpSpPr>
          <p:sp>
            <p:nvSpPr>
              <p:cNvPr id="332" name="角丸四角形 331">
                <a:extLst>
                  <a:ext uri="{FF2B5EF4-FFF2-40B4-BE49-F238E27FC236}">
                    <a16:creationId xmlns:a16="http://schemas.microsoft.com/office/drawing/2014/main" id="{8ADFEEE3-867E-4246-9631-CB815B70D88C}"/>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33" name="図 332">
                <a:extLst>
                  <a:ext uri="{FF2B5EF4-FFF2-40B4-BE49-F238E27FC236}">
                    <a16:creationId xmlns:a16="http://schemas.microsoft.com/office/drawing/2014/main" id="{03B56FD3-C396-0A4C-8107-2D78BA5712F8}"/>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34" name="図形グループ 369">
              <a:extLst>
                <a:ext uri="{FF2B5EF4-FFF2-40B4-BE49-F238E27FC236}">
                  <a16:creationId xmlns:a16="http://schemas.microsoft.com/office/drawing/2014/main" id="{A7E543AC-8B40-6C4A-8A92-CE8D2F85D4C8}"/>
                </a:ext>
              </a:extLst>
            </p:cNvPr>
            <p:cNvGrpSpPr/>
            <p:nvPr/>
          </p:nvGrpSpPr>
          <p:grpSpPr>
            <a:xfrm>
              <a:off x="6562632" y="3722603"/>
              <a:ext cx="384888" cy="275693"/>
              <a:chOff x="758730" y="3198675"/>
              <a:chExt cx="806939" cy="688305"/>
            </a:xfrm>
          </p:grpSpPr>
          <p:sp>
            <p:nvSpPr>
              <p:cNvPr id="335" name="正方形/長方形 334">
                <a:extLst>
                  <a:ext uri="{FF2B5EF4-FFF2-40B4-BE49-F238E27FC236}">
                    <a16:creationId xmlns:a16="http://schemas.microsoft.com/office/drawing/2014/main" id="{3567258F-4F8A-2C46-9E97-B67C93BD3C5C}"/>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角丸四角形 335">
                <a:extLst>
                  <a:ext uri="{FF2B5EF4-FFF2-40B4-BE49-F238E27FC236}">
                    <a16:creationId xmlns:a16="http://schemas.microsoft.com/office/drawing/2014/main" id="{9E0BF5E1-6B12-E14A-AE03-3BB85B976D7B}"/>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7" name="角丸四角形 336">
                <a:extLst>
                  <a:ext uri="{FF2B5EF4-FFF2-40B4-BE49-F238E27FC236}">
                    <a16:creationId xmlns:a16="http://schemas.microsoft.com/office/drawing/2014/main" id="{1AF20D99-352B-9B44-BC6D-1C3604F86BF5}"/>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8" name="台形 337">
                <a:extLst>
                  <a:ext uri="{FF2B5EF4-FFF2-40B4-BE49-F238E27FC236}">
                    <a16:creationId xmlns:a16="http://schemas.microsoft.com/office/drawing/2014/main" id="{3F776F95-9530-F744-8F2E-CB5F12139ADB}"/>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9" name="図形グループ 399">
              <a:extLst>
                <a:ext uri="{FF2B5EF4-FFF2-40B4-BE49-F238E27FC236}">
                  <a16:creationId xmlns:a16="http://schemas.microsoft.com/office/drawing/2014/main" id="{4407BB7D-EDD2-6042-8EAB-90A368C97077}"/>
                </a:ext>
              </a:extLst>
            </p:cNvPr>
            <p:cNvGrpSpPr/>
            <p:nvPr/>
          </p:nvGrpSpPr>
          <p:grpSpPr>
            <a:xfrm>
              <a:off x="6996349" y="3718903"/>
              <a:ext cx="296417" cy="283093"/>
              <a:chOff x="2667295" y="1059799"/>
              <a:chExt cx="681672" cy="722281"/>
            </a:xfrm>
          </p:grpSpPr>
          <p:sp>
            <p:nvSpPr>
              <p:cNvPr id="340" name="角丸四角形 339">
                <a:extLst>
                  <a:ext uri="{FF2B5EF4-FFF2-40B4-BE49-F238E27FC236}">
                    <a16:creationId xmlns:a16="http://schemas.microsoft.com/office/drawing/2014/main" id="{38608FFE-70D3-7B43-BCB2-FD8613778743}"/>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1" name="図 340">
                <a:extLst>
                  <a:ext uri="{FF2B5EF4-FFF2-40B4-BE49-F238E27FC236}">
                    <a16:creationId xmlns:a16="http://schemas.microsoft.com/office/drawing/2014/main" id="{64BE10D0-DE5A-3045-AD90-C00CA9F82442}"/>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342" name="図形グループ 369">
              <a:extLst>
                <a:ext uri="{FF2B5EF4-FFF2-40B4-BE49-F238E27FC236}">
                  <a16:creationId xmlns:a16="http://schemas.microsoft.com/office/drawing/2014/main" id="{733DFDA2-0570-E64D-9FA6-D3CC8E0A0174}"/>
                </a:ext>
              </a:extLst>
            </p:cNvPr>
            <p:cNvGrpSpPr/>
            <p:nvPr/>
          </p:nvGrpSpPr>
          <p:grpSpPr>
            <a:xfrm>
              <a:off x="7324680" y="3718124"/>
              <a:ext cx="384888" cy="275693"/>
              <a:chOff x="758730" y="3198675"/>
              <a:chExt cx="806939" cy="688305"/>
            </a:xfrm>
          </p:grpSpPr>
          <p:sp>
            <p:nvSpPr>
              <p:cNvPr id="343" name="正方形/長方形 342">
                <a:extLst>
                  <a:ext uri="{FF2B5EF4-FFF2-40B4-BE49-F238E27FC236}">
                    <a16:creationId xmlns:a16="http://schemas.microsoft.com/office/drawing/2014/main" id="{AA6B3331-27CF-5549-A727-64DE1469AE68}"/>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4" name="角丸四角形 343">
                <a:extLst>
                  <a:ext uri="{FF2B5EF4-FFF2-40B4-BE49-F238E27FC236}">
                    <a16:creationId xmlns:a16="http://schemas.microsoft.com/office/drawing/2014/main" id="{170CFD92-125F-234F-BC57-ED4944857A53}"/>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5" name="角丸四角形 344">
                <a:extLst>
                  <a:ext uri="{FF2B5EF4-FFF2-40B4-BE49-F238E27FC236}">
                    <a16:creationId xmlns:a16="http://schemas.microsoft.com/office/drawing/2014/main" id="{84D52B90-CA9C-A74B-B9E3-F152F76D144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6" name="台形 345">
                <a:extLst>
                  <a:ext uri="{FF2B5EF4-FFF2-40B4-BE49-F238E27FC236}">
                    <a16:creationId xmlns:a16="http://schemas.microsoft.com/office/drawing/2014/main" id="{B866D772-3D67-0C4B-A78B-75B490622EEA}"/>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7" name="図形グループ 399">
              <a:extLst>
                <a:ext uri="{FF2B5EF4-FFF2-40B4-BE49-F238E27FC236}">
                  <a16:creationId xmlns:a16="http://schemas.microsoft.com/office/drawing/2014/main" id="{DB1E32FA-1207-5E47-BA1A-4ABA38BBA888}"/>
                </a:ext>
              </a:extLst>
            </p:cNvPr>
            <p:cNvGrpSpPr/>
            <p:nvPr/>
          </p:nvGrpSpPr>
          <p:grpSpPr>
            <a:xfrm>
              <a:off x="7761733" y="3713531"/>
              <a:ext cx="296417" cy="283093"/>
              <a:chOff x="2667295" y="1059799"/>
              <a:chExt cx="681672" cy="722281"/>
            </a:xfrm>
          </p:grpSpPr>
          <p:sp>
            <p:nvSpPr>
              <p:cNvPr id="348" name="角丸四角形 347">
                <a:extLst>
                  <a:ext uri="{FF2B5EF4-FFF2-40B4-BE49-F238E27FC236}">
                    <a16:creationId xmlns:a16="http://schemas.microsoft.com/office/drawing/2014/main" id="{CE3A134E-C722-2B46-B5C0-2FAEDED911D6}"/>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49" name="図 348">
                <a:extLst>
                  <a:ext uri="{FF2B5EF4-FFF2-40B4-BE49-F238E27FC236}">
                    <a16:creationId xmlns:a16="http://schemas.microsoft.com/office/drawing/2014/main" id="{BA0BB566-726D-3D49-90BD-202FC46BF02D}"/>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50" name="角丸四角形 349">
              <a:extLst>
                <a:ext uri="{FF2B5EF4-FFF2-40B4-BE49-F238E27FC236}">
                  <a16:creationId xmlns:a16="http://schemas.microsoft.com/office/drawing/2014/main" id="{A6AD7065-E3BD-BB48-B5D1-6BF3FF3F5EC7}"/>
                </a:ext>
              </a:extLst>
            </p:cNvPr>
            <p:cNvSpPr/>
            <p:nvPr/>
          </p:nvSpPr>
          <p:spPr>
            <a:xfrm>
              <a:off x="7495520" y="2278450"/>
              <a:ext cx="713013" cy="628598"/>
            </a:xfrm>
            <a:prstGeom prst="roundRect">
              <a:avLst>
                <a:gd name="adj" fmla="val 50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51" name="図形グループ 309">
              <a:extLst>
                <a:ext uri="{FF2B5EF4-FFF2-40B4-BE49-F238E27FC236}">
                  <a16:creationId xmlns:a16="http://schemas.microsoft.com/office/drawing/2014/main" id="{1125A420-5724-EE4F-905D-00450C815542}"/>
                </a:ext>
              </a:extLst>
            </p:cNvPr>
            <p:cNvGrpSpPr/>
            <p:nvPr/>
          </p:nvGrpSpPr>
          <p:grpSpPr>
            <a:xfrm>
              <a:off x="7571660" y="2547471"/>
              <a:ext cx="232617" cy="95895"/>
              <a:chOff x="6769100" y="1390650"/>
              <a:chExt cx="317500" cy="157483"/>
            </a:xfrm>
          </p:grpSpPr>
          <p:sp>
            <p:nvSpPr>
              <p:cNvPr id="352" name="正方形/長方形 351">
                <a:extLst>
                  <a:ext uri="{FF2B5EF4-FFF2-40B4-BE49-F238E27FC236}">
                    <a16:creationId xmlns:a16="http://schemas.microsoft.com/office/drawing/2014/main" id="{FD6E3B54-B8A0-A64F-BCA6-08A64341DCE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円/楕円 352">
                <a:extLst>
                  <a:ext uri="{FF2B5EF4-FFF2-40B4-BE49-F238E27FC236}">
                    <a16:creationId xmlns:a16="http://schemas.microsoft.com/office/drawing/2014/main" id="{6128852A-765C-BF4A-B586-E145E316D31F}"/>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4" name="直線コネクタ 353">
                <a:extLst>
                  <a:ext uri="{FF2B5EF4-FFF2-40B4-BE49-F238E27FC236}">
                    <a16:creationId xmlns:a16="http://schemas.microsoft.com/office/drawing/2014/main" id="{5FFB2D1A-298A-F545-A614-513911461406}"/>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5" name="図形グループ 330">
              <a:extLst>
                <a:ext uri="{FF2B5EF4-FFF2-40B4-BE49-F238E27FC236}">
                  <a16:creationId xmlns:a16="http://schemas.microsoft.com/office/drawing/2014/main" id="{D4AC9A3B-A3DF-F14A-98DC-D7396F491230}"/>
                </a:ext>
              </a:extLst>
            </p:cNvPr>
            <p:cNvGrpSpPr/>
            <p:nvPr/>
          </p:nvGrpSpPr>
          <p:grpSpPr>
            <a:xfrm>
              <a:off x="7573630" y="2694401"/>
              <a:ext cx="232617" cy="95895"/>
              <a:chOff x="6769100" y="1390650"/>
              <a:chExt cx="317500" cy="157483"/>
            </a:xfrm>
          </p:grpSpPr>
          <p:sp>
            <p:nvSpPr>
              <p:cNvPr id="356" name="正方形/長方形 355">
                <a:extLst>
                  <a:ext uri="{FF2B5EF4-FFF2-40B4-BE49-F238E27FC236}">
                    <a16:creationId xmlns:a16="http://schemas.microsoft.com/office/drawing/2014/main" id="{03FF6DE0-FA90-CD45-BDCE-A933FC5F7B97}"/>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円/楕円 356">
                <a:extLst>
                  <a:ext uri="{FF2B5EF4-FFF2-40B4-BE49-F238E27FC236}">
                    <a16:creationId xmlns:a16="http://schemas.microsoft.com/office/drawing/2014/main" id="{0CBE8325-AFC3-014F-A6A1-3392BEE7141C}"/>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58" name="直線コネクタ 357">
                <a:extLst>
                  <a:ext uri="{FF2B5EF4-FFF2-40B4-BE49-F238E27FC236}">
                    <a16:creationId xmlns:a16="http://schemas.microsoft.com/office/drawing/2014/main" id="{94F8450E-5F10-0440-B37A-1ED4213B8AF5}"/>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59" name="図形グループ 355">
              <a:extLst>
                <a:ext uri="{FF2B5EF4-FFF2-40B4-BE49-F238E27FC236}">
                  <a16:creationId xmlns:a16="http://schemas.microsoft.com/office/drawing/2014/main" id="{C7123D96-74ED-5A49-B8F6-A180C2C218D4}"/>
                </a:ext>
              </a:extLst>
            </p:cNvPr>
            <p:cNvGrpSpPr/>
            <p:nvPr/>
          </p:nvGrpSpPr>
          <p:grpSpPr>
            <a:xfrm>
              <a:off x="7852391" y="2696942"/>
              <a:ext cx="232617" cy="95895"/>
              <a:chOff x="6769100" y="1390650"/>
              <a:chExt cx="317500" cy="157483"/>
            </a:xfrm>
          </p:grpSpPr>
          <p:sp>
            <p:nvSpPr>
              <p:cNvPr id="360" name="正方形/長方形 359">
                <a:extLst>
                  <a:ext uri="{FF2B5EF4-FFF2-40B4-BE49-F238E27FC236}">
                    <a16:creationId xmlns:a16="http://schemas.microsoft.com/office/drawing/2014/main" id="{70DB0875-0255-C747-8744-516D073ABD1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1" name="円/楕円 360">
                <a:extLst>
                  <a:ext uri="{FF2B5EF4-FFF2-40B4-BE49-F238E27FC236}">
                    <a16:creationId xmlns:a16="http://schemas.microsoft.com/office/drawing/2014/main" id="{3070CBF1-F4FD-DB4D-AEA2-69EC554E8EA4}"/>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62" name="直線コネクタ 361">
                <a:extLst>
                  <a:ext uri="{FF2B5EF4-FFF2-40B4-BE49-F238E27FC236}">
                    <a16:creationId xmlns:a16="http://schemas.microsoft.com/office/drawing/2014/main" id="{B5EF7233-2DC3-5E49-967A-6AB5A515FB3C}"/>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63" name="フローチャート: 磁気ディスク 362">
              <a:extLst>
                <a:ext uri="{FF2B5EF4-FFF2-40B4-BE49-F238E27FC236}">
                  <a16:creationId xmlns:a16="http://schemas.microsoft.com/office/drawing/2014/main" id="{86F768E9-FDB9-DA46-9817-75EB5EBDFF7A}"/>
                </a:ext>
              </a:extLst>
            </p:cNvPr>
            <p:cNvSpPr/>
            <p:nvPr/>
          </p:nvSpPr>
          <p:spPr>
            <a:xfrm>
              <a:off x="7513766" y="2860175"/>
              <a:ext cx="296417"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64" name="図形グループ 369">
              <a:extLst>
                <a:ext uri="{FF2B5EF4-FFF2-40B4-BE49-F238E27FC236}">
                  <a16:creationId xmlns:a16="http://schemas.microsoft.com/office/drawing/2014/main" id="{FB8A01B4-7F75-7D44-AF0C-40AFDC453F48}"/>
                </a:ext>
              </a:extLst>
            </p:cNvPr>
            <p:cNvGrpSpPr/>
            <p:nvPr/>
          </p:nvGrpSpPr>
          <p:grpSpPr>
            <a:xfrm>
              <a:off x="7488256" y="2048144"/>
              <a:ext cx="384888" cy="275693"/>
              <a:chOff x="758730" y="3198675"/>
              <a:chExt cx="806939" cy="688305"/>
            </a:xfrm>
          </p:grpSpPr>
          <p:sp>
            <p:nvSpPr>
              <p:cNvPr id="365" name="正方形/長方形 364">
                <a:extLst>
                  <a:ext uri="{FF2B5EF4-FFF2-40B4-BE49-F238E27FC236}">
                    <a16:creationId xmlns:a16="http://schemas.microsoft.com/office/drawing/2014/main" id="{55E97CEB-DD86-ED4E-8592-B957A8846BA6}"/>
                  </a:ext>
                </a:extLst>
              </p:cNvPr>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6" name="角丸四角形 365">
                <a:extLst>
                  <a:ext uri="{FF2B5EF4-FFF2-40B4-BE49-F238E27FC236}">
                    <a16:creationId xmlns:a16="http://schemas.microsoft.com/office/drawing/2014/main" id="{108F9451-C6F1-1742-95AD-D617270369AA}"/>
                  </a:ext>
                </a:extLst>
              </p:cNvPr>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角丸四角形 366">
                <a:extLst>
                  <a:ext uri="{FF2B5EF4-FFF2-40B4-BE49-F238E27FC236}">
                    <a16:creationId xmlns:a16="http://schemas.microsoft.com/office/drawing/2014/main" id="{D45FB8D0-0CC9-2746-83CB-B730018B9197}"/>
                  </a:ext>
                </a:extLst>
              </p:cNvPr>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8" name="台形 367">
                <a:extLst>
                  <a:ext uri="{FF2B5EF4-FFF2-40B4-BE49-F238E27FC236}">
                    <a16:creationId xmlns:a16="http://schemas.microsoft.com/office/drawing/2014/main" id="{9343B9D7-CFFD-904E-874F-88EDFF5123C6}"/>
                  </a:ext>
                </a:extLst>
              </p:cNvPr>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9" name="図形グループ 399">
              <a:extLst>
                <a:ext uri="{FF2B5EF4-FFF2-40B4-BE49-F238E27FC236}">
                  <a16:creationId xmlns:a16="http://schemas.microsoft.com/office/drawing/2014/main" id="{1BEA42C8-7CBA-4847-BA56-4167083F7C6B}"/>
                </a:ext>
              </a:extLst>
            </p:cNvPr>
            <p:cNvGrpSpPr/>
            <p:nvPr/>
          </p:nvGrpSpPr>
          <p:grpSpPr>
            <a:xfrm>
              <a:off x="7912940" y="2037719"/>
              <a:ext cx="296417" cy="283093"/>
              <a:chOff x="2667295" y="1059799"/>
              <a:chExt cx="681672" cy="722281"/>
            </a:xfrm>
          </p:grpSpPr>
          <p:sp>
            <p:nvSpPr>
              <p:cNvPr id="370" name="角丸四角形 369">
                <a:extLst>
                  <a:ext uri="{FF2B5EF4-FFF2-40B4-BE49-F238E27FC236}">
                    <a16:creationId xmlns:a16="http://schemas.microsoft.com/office/drawing/2014/main" id="{61679C00-3345-4E45-852E-0B1EEF961B35}"/>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371" name="図 370">
                <a:extLst>
                  <a:ext uri="{FF2B5EF4-FFF2-40B4-BE49-F238E27FC236}">
                    <a16:creationId xmlns:a16="http://schemas.microsoft.com/office/drawing/2014/main" id="{38B5EC5C-504C-0844-96FE-FDF14262FA10}"/>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sp>
          <p:nvSpPr>
            <p:cNvPr id="372" name="フローチャート: 磁気ディスク 371">
              <a:extLst>
                <a:ext uri="{FF2B5EF4-FFF2-40B4-BE49-F238E27FC236}">
                  <a16:creationId xmlns:a16="http://schemas.microsoft.com/office/drawing/2014/main" id="{B9981FAA-8F55-7847-8437-07C23B1997C5}"/>
                </a:ext>
              </a:extLst>
            </p:cNvPr>
            <p:cNvSpPr/>
            <p:nvPr/>
          </p:nvSpPr>
          <p:spPr>
            <a:xfrm>
              <a:off x="7827309" y="2871233"/>
              <a:ext cx="298194" cy="269735"/>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373" name="図形グループ 355">
              <a:extLst>
                <a:ext uri="{FF2B5EF4-FFF2-40B4-BE49-F238E27FC236}">
                  <a16:creationId xmlns:a16="http://schemas.microsoft.com/office/drawing/2014/main" id="{3411E95C-87A8-DF4A-8EDD-79197E9E5263}"/>
                </a:ext>
              </a:extLst>
            </p:cNvPr>
            <p:cNvGrpSpPr/>
            <p:nvPr/>
          </p:nvGrpSpPr>
          <p:grpSpPr>
            <a:xfrm>
              <a:off x="7852391" y="2547471"/>
              <a:ext cx="232617" cy="95895"/>
              <a:chOff x="6769100" y="1390650"/>
              <a:chExt cx="317500" cy="157483"/>
            </a:xfrm>
          </p:grpSpPr>
          <p:sp>
            <p:nvSpPr>
              <p:cNvPr id="374" name="正方形/長方形 373">
                <a:extLst>
                  <a:ext uri="{FF2B5EF4-FFF2-40B4-BE49-F238E27FC236}">
                    <a16:creationId xmlns:a16="http://schemas.microsoft.com/office/drawing/2014/main" id="{E4EA42B8-3931-2C41-9F07-6B9242C796E4}"/>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5" name="円/楕円 374">
                <a:extLst>
                  <a:ext uri="{FF2B5EF4-FFF2-40B4-BE49-F238E27FC236}">
                    <a16:creationId xmlns:a16="http://schemas.microsoft.com/office/drawing/2014/main" id="{2878F54C-4967-A54D-AAA5-D19AE2B86036}"/>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6" name="直線コネクタ 375">
                <a:extLst>
                  <a:ext uri="{FF2B5EF4-FFF2-40B4-BE49-F238E27FC236}">
                    <a16:creationId xmlns:a16="http://schemas.microsoft.com/office/drawing/2014/main" id="{AE642E02-A4B2-C14B-B8B0-02402057999F}"/>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7" name="図形グループ 309">
              <a:extLst>
                <a:ext uri="{FF2B5EF4-FFF2-40B4-BE49-F238E27FC236}">
                  <a16:creationId xmlns:a16="http://schemas.microsoft.com/office/drawing/2014/main" id="{07A58F0F-C312-A744-9669-8A2C72F18C11}"/>
                </a:ext>
              </a:extLst>
            </p:cNvPr>
            <p:cNvGrpSpPr/>
            <p:nvPr/>
          </p:nvGrpSpPr>
          <p:grpSpPr>
            <a:xfrm>
              <a:off x="7576259" y="2400583"/>
              <a:ext cx="232617" cy="95895"/>
              <a:chOff x="6769100" y="1390650"/>
              <a:chExt cx="317500" cy="157483"/>
            </a:xfrm>
          </p:grpSpPr>
          <p:sp>
            <p:nvSpPr>
              <p:cNvPr id="378" name="正方形/長方形 377">
                <a:extLst>
                  <a:ext uri="{FF2B5EF4-FFF2-40B4-BE49-F238E27FC236}">
                    <a16:creationId xmlns:a16="http://schemas.microsoft.com/office/drawing/2014/main" id="{8C894971-C8E6-4742-A3F2-0578A3AD4D49}"/>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9" name="円/楕円 378">
                <a:extLst>
                  <a:ext uri="{FF2B5EF4-FFF2-40B4-BE49-F238E27FC236}">
                    <a16:creationId xmlns:a16="http://schemas.microsoft.com/office/drawing/2014/main" id="{FE8484E1-7827-0A4C-9C99-7AFF8E2F3D81}"/>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0" name="直線コネクタ 379">
                <a:extLst>
                  <a:ext uri="{FF2B5EF4-FFF2-40B4-BE49-F238E27FC236}">
                    <a16:creationId xmlns:a16="http://schemas.microsoft.com/office/drawing/2014/main" id="{FCD126DE-4134-9C49-9973-1302E437CFA9}"/>
                  </a:ext>
                </a:extLst>
              </p:cNvPr>
              <p:cNvCxnSpPr/>
              <p:nvPr/>
            </p:nvCxnSpPr>
            <p:spPr>
              <a:xfrm>
                <a:off x="6894140" y="1468964"/>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1" name="図形グループ 355">
              <a:extLst>
                <a:ext uri="{FF2B5EF4-FFF2-40B4-BE49-F238E27FC236}">
                  <a16:creationId xmlns:a16="http://schemas.microsoft.com/office/drawing/2014/main" id="{DE715408-6B51-CA4E-AD4F-E44FF4EAF274}"/>
                </a:ext>
              </a:extLst>
            </p:cNvPr>
            <p:cNvGrpSpPr/>
            <p:nvPr/>
          </p:nvGrpSpPr>
          <p:grpSpPr>
            <a:xfrm>
              <a:off x="7856990" y="2400583"/>
              <a:ext cx="232617" cy="95895"/>
              <a:chOff x="6769100" y="1390650"/>
              <a:chExt cx="317500" cy="157483"/>
            </a:xfrm>
          </p:grpSpPr>
          <p:sp>
            <p:nvSpPr>
              <p:cNvPr id="382" name="正方形/長方形 381">
                <a:extLst>
                  <a:ext uri="{FF2B5EF4-FFF2-40B4-BE49-F238E27FC236}">
                    <a16:creationId xmlns:a16="http://schemas.microsoft.com/office/drawing/2014/main" id="{629FF2CC-B112-7540-AA8E-5D41A55CF14A}"/>
                  </a:ext>
                </a:extLst>
              </p:cNvPr>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3" name="円/楕円 382">
                <a:extLst>
                  <a:ext uri="{FF2B5EF4-FFF2-40B4-BE49-F238E27FC236}">
                    <a16:creationId xmlns:a16="http://schemas.microsoft.com/office/drawing/2014/main" id="{08BD1EB7-3FDA-5648-B3B3-073C14DC7C92}"/>
                  </a:ext>
                </a:extLst>
              </p:cNvPr>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4" name="直線コネクタ 383">
                <a:extLst>
                  <a:ext uri="{FF2B5EF4-FFF2-40B4-BE49-F238E27FC236}">
                    <a16:creationId xmlns:a16="http://schemas.microsoft.com/office/drawing/2014/main" id="{C6F8F599-A340-824B-8967-04B36781F0F1}"/>
                  </a:ext>
                </a:extLst>
              </p:cNvPr>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sp>
        <p:nvSpPr>
          <p:cNvPr id="386" name="テキスト ボックス 385">
            <a:extLst>
              <a:ext uri="{FF2B5EF4-FFF2-40B4-BE49-F238E27FC236}">
                <a16:creationId xmlns:a16="http://schemas.microsoft.com/office/drawing/2014/main" id="{5A68C4D0-BF3C-AE46-AC74-8840E6B58FC1}"/>
              </a:ext>
            </a:extLst>
          </p:cNvPr>
          <p:cNvSpPr txBox="1"/>
          <p:nvPr/>
        </p:nvSpPr>
        <p:spPr>
          <a:xfrm>
            <a:off x="2920839" y="5187194"/>
            <a:ext cx="1569660" cy="646331"/>
          </a:xfrm>
          <a:prstGeom prst="rect">
            <a:avLst/>
          </a:prstGeom>
          <a:noFill/>
        </p:spPr>
        <p:txBody>
          <a:bodyPr wrap="none" rtlCol="0">
            <a:spAutoFit/>
          </a:bodyPr>
          <a:lstStyle/>
          <a:p>
            <a:pPr algn="ctr"/>
            <a:r>
              <a:rPr lang="ja-JP" altLang="en-US">
                <a:solidFill>
                  <a:schemeClr val="accent3">
                    <a:lumMod val="75000"/>
                  </a:schemeClr>
                </a:solidFill>
                <a:latin typeface="Meiryo" panose="020B0604030504040204" pitchFamily="34" charset="-128"/>
                <a:ea typeface="Meiryo" panose="020B0604030504040204" pitchFamily="34" charset="-128"/>
              </a:rPr>
              <a:t>個別・専用</a:t>
            </a:r>
            <a:endParaRPr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システム構成</a:t>
            </a:r>
          </a:p>
        </p:txBody>
      </p:sp>
      <p:sp>
        <p:nvSpPr>
          <p:cNvPr id="387" name="テキスト ボックス 386">
            <a:extLst>
              <a:ext uri="{FF2B5EF4-FFF2-40B4-BE49-F238E27FC236}">
                <a16:creationId xmlns:a16="http://schemas.microsoft.com/office/drawing/2014/main" id="{22F5A09A-7149-8D46-9C3A-553953A67F7B}"/>
              </a:ext>
            </a:extLst>
          </p:cNvPr>
          <p:cNvSpPr txBox="1"/>
          <p:nvPr/>
        </p:nvSpPr>
        <p:spPr>
          <a:xfrm>
            <a:off x="6161200" y="5186003"/>
            <a:ext cx="1569660" cy="646331"/>
          </a:xfrm>
          <a:prstGeom prst="rect">
            <a:avLst/>
          </a:prstGeom>
          <a:noFill/>
        </p:spPr>
        <p:txBody>
          <a:bodyPr wrap="none" rtlCol="0">
            <a:spAutoFit/>
          </a:bodyPr>
          <a:lstStyle/>
          <a:p>
            <a:pPr algn="ctr"/>
            <a:r>
              <a:rPr lang="ja-JP" altLang="en-US">
                <a:solidFill>
                  <a:schemeClr val="accent4">
                    <a:lumMod val="50000"/>
                  </a:schemeClr>
                </a:solidFill>
                <a:latin typeface="Meiryo" panose="020B0604030504040204" pitchFamily="34" charset="-128"/>
                <a:ea typeface="Meiryo" panose="020B0604030504040204" pitchFamily="34" charset="-128"/>
              </a:rPr>
              <a:t>共用・汎用</a:t>
            </a:r>
            <a:endParaRPr lang="en-US" altLang="ja-JP" dirty="0">
              <a:solidFill>
                <a:schemeClr val="accent4">
                  <a:lumMod val="50000"/>
                </a:schemeClr>
              </a:solidFill>
              <a:latin typeface="Meiryo" panose="020B0604030504040204" pitchFamily="34" charset="-128"/>
              <a:ea typeface="Meiryo" panose="020B0604030504040204" pitchFamily="34" charset="-128"/>
            </a:endParaRPr>
          </a:p>
          <a:p>
            <a:pPr algn="ctr"/>
            <a:r>
              <a:rPr kumimoji="1" lang="ja-JP" altLang="en-US">
                <a:solidFill>
                  <a:schemeClr val="accent4">
                    <a:lumMod val="50000"/>
                  </a:schemeClr>
                </a:solidFill>
                <a:latin typeface="Meiryo" panose="020B0604030504040204" pitchFamily="34" charset="-128"/>
                <a:ea typeface="Meiryo" panose="020B0604030504040204" pitchFamily="34" charset="-128"/>
              </a:rPr>
              <a:t>システム構成</a:t>
            </a:r>
          </a:p>
        </p:txBody>
      </p:sp>
      <p:sp>
        <p:nvSpPr>
          <p:cNvPr id="388" name="正方形/長方形 387">
            <a:extLst>
              <a:ext uri="{FF2B5EF4-FFF2-40B4-BE49-F238E27FC236}">
                <a16:creationId xmlns:a16="http://schemas.microsoft.com/office/drawing/2014/main" id="{9AA5EECB-B4A4-5A4F-80DF-3A4259547028}"/>
              </a:ext>
            </a:extLst>
          </p:cNvPr>
          <p:cNvSpPr/>
          <p:nvPr/>
        </p:nvSpPr>
        <p:spPr>
          <a:xfrm>
            <a:off x="5662155" y="3211732"/>
            <a:ext cx="2578189" cy="269735"/>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b="1">
                <a:solidFill>
                  <a:srgbClr val="FFFFFF"/>
                </a:solidFill>
                <a:latin typeface="Meiryo" panose="020B0604030504040204" pitchFamily="34" charset="-128"/>
                <a:ea typeface="Meiryo" panose="020B0604030504040204" pitchFamily="34" charset="-128"/>
                <a:cs typeface="ＭＳ Ｐゴシック"/>
              </a:rPr>
              <a:t>仮想化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と</a:t>
            </a:r>
            <a:r>
              <a:rPr kumimoji="1" lang="ja-JP" altLang="en-US" sz="1000" b="1">
                <a:solidFill>
                  <a:srgbClr val="FFFFFF"/>
                </a:solidFill>
                <a:latin typeface="Meiryo" panose="020B0604030504040204" pitchFamily="34" charset="-128"/>
                <a:ea typeface="Meiryo" panose="020B0604030504040204" pitchFamily="34" charset="-128"/>
                <a:cs typeface="ＭＳ Ｐゴシック"/>
              </a:rPr>
              <a:t>ソフトウェア化</a:t>
            </a:r>
            <a:r>
              <a:rPr kumimoji="1" lang="ja-JP" altLang="en-US" sz="1000">
                <a:solidFill>
                  <a:srgbClr val="FFFFFF"/>
                </a:solidFill>
                <a:latin typeface="Meiryo" panose="020B0604030504040204" pitchFamily="34" charset="-128"/>
                <a:ea typeface="Meiryo" panose="020B0604030504040204" pitchFamily="34" charset="-128"/>
                <a:cs typeface="ＭＳ Ｐゴシック"/>
              </a:rPr>
              <a:t>のための仕組み</a:t>
            </a:r>
            <a:endParaRPr kumimoji="1" lang="ja-JP" altLang="en-US" sz="10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93566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387"/>
                                        </p:tgtEl>
                                        <p:attrNameLst>
                                          <p:attrName>style.visibility</p:attrName>
                                        </p:attrNameLst>
                                      </p:cBhvr>
                                      <p:to>
                                        <p:strVal val="visible"/>
                                      </p:to>
                                    </p:set>
                                    <p:anim calcmode="lin" valueType="num">
                                      <p:cBhvr>
                                        <p:cTn id="17" dur="500" fill="hold"/>
                                        <p:tgtEl>
                                          <p:spTgt spid="387"/>
                                        </p:tgtEl>
                                        <p:attrNameLst>
                                          <p:attrName>ppt_w</p:attrName>
                                        </p:attrNameLst>
                                      </p:cBhvr>
                                      <p:tavLst>
                                        <p:tav tm="0">
                                          <p:val>
                                            <p:fltVal val="0"/>
                                          </p:val>
                                        </p:tav>
                                        <p:tav tm="100000">
                                          <p:val>
                                            <p:strVal val="#ppt_w"/>
                                          </p:val>
                                        </p:tav>
                                      </p:tavLst>
                                    </p:anim>
                                    <p:anim calcmode="lin" valueType="num">
                                      <p:cBhvr>
                                        <p:cTn id="18" dur="500" fill="hold"/>
                                        <p:tgtEl>
                                          <p:spTgt spid="387"/>
                                        </p:tgtEl>
                                        <p:attrNameLst>
                                          <p:attrName>ppt_h</p:attrName>
                                        </p:attrNameLst>
                                      </p:cBhvr>
                                      <p:tavLst>
                                        <p:tav tm="0">
                                          <p:val>
                                            <p:fltVal val="0"/>
                                          </p:val>
                                        </p:tav>
                                        <p:tav tm="100000">
                                          <p:val>
                                            <p:strVal val="#ppt_h"/>
                                          </p:val>
                                        </p:tav>
                                      </p:tavLst>
                                    </p:anim>
                                    <p:animEffect transition="in" filter="fade">
                                      <p:cBhvr>
                                        <p:cTn id="19" dur="500"/>
                                        <p:tgtEl>
                                          <p:spTgt spid="387"/>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388"/>
                                        </p:tgtEl>
                                        <p:attrNameLst>
                                          <p:attrName>style.visibility</p:attrName>
                                        </p:attrNameLst>
                                      </p:cBhvr>
                                      <p:to>
                                        <p:strVal val="visible"/>
                                      </p:to>
                                    </p:set>
                                    <p:anim calcmode="lin" valueType="num">
                                      <p:cBhvr additive="base">
                                        <p:cTn id="24" dur="500"/>
                                        <p:tgtEl>
                                          <p:spTgt spid="388"/>
                                        </p:tgtEl>
                                        <p:attrNameLst>
                                          <p:attrName>ppt_y</p:attrName>
                                        </p:attrNameLst>
                                      </p:cBhvr>
                                      <p:tavLst>
                                        <p:tav tm="0">
                                          <p:val>
                                            <p:strVal val="#ppt_y-#ppt_h*1.125000"/>
                                          </p:val>
                                        </p:tav>
                                        <p:tav tm="100000">
                                          <p:val>
                                            <p:strVal val="#ppt_y"/>
                                          </p:val>
                                        </p:tav>
                                      </p:tavLst>
                                    </p:anim>
                                    <p:animEffect transition="in" filter="wipe(down)">
                                      <p:cBhvr>
                                        <p:cTn id="25" dur="500"/>
                                        <p:tgtEl>
                                          <p:spTgt spid="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87" grpId="0"/>
      <p:bldP spid="38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lIns="0" rIns="72000" rtlCol="0" anchor="ctr"/>
          <a:lstStyle/>
          <a:p>
            <a:pPr algn="r"/>
            <a:r>
              <a:rPr lang="ja-JP" altLang="en-US" sz="2400">
                <a:solidFill>
                  <a:srgbClr val="FFFFFF"/>
                </a:solidFill>
                <a:latin typeface="Meiryo" panose="020B0604030504040204" pitchFamily="34" charset="-128"/>
                <a:ea typeface="Meiryo" panose="020B0604030504040204" pitchFamily="34" charset="-128"/>
                <a:cs typeface="Arial"/>
              </a:rPr>
              <a:t>サイバー・セキュリティ対策</a:t>
            </a:r>
            <a:endParaRPr lang="en-US" altLang="ja-JP" sz="2400" dirty="0">
              <a:solidFill>
                <a:srgbClr val="FFFFFF"/>
              </a:solidFill>
              <a:latin typeface="Meiryo" panose="020B0604030504040204" pitchFamily="34" charset="-128"/>
              <a:ea typeface="Meiryo" panose="020B0604030504040204" pitchFamily="34" charset="-128"/>
              <a:cs typeface="Arial"/>
            </a:endParaRPr>
          </a:p>
          <a:p>
            <a:pPr algn="r"/>
            <a:r>
              <a:rPr lang="ja-JP" altLang="en-US" sz="2400">
                <a:solidFill>
                  <a:srgbClr val="FFFFFF"/>
                </a:solidFill>
                <a:latin typeface="Meiryo" panose="020B0604030504040204" pitchFamily="34" charset="-128"/>
                <a:ea typeface="Meiryo" panose="020B0604030504040204" pitchFamily="34" charset="-128"/>
                <a:cs typeface="Arial"/>
              </a:rPr>
              <a:t>に求められる変化</a:t>
            </a:r>
            <a:endParaRPr lang="en-US" altLang="ja-JP" sz="2400" dirty="0">
              <a:solidFill>
                <a:srgbClr val="FFFFFF"/>
              </a:solidFill>
              <a:latin typeface="Meiryo" panose="020B0604030504040204" pitchFamily="34" charset="-128"/>
              <a:ea typeface="Meiryo" panose="020B0604030504040204" pitchFamily="34"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098144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659C50B-7E7F-C345-96CA-82F0FE043902}"/>
              </a:ext>
            </a:extLst>
          </p:cNvPr>
          <p:cNvSpPr>
            <a:spLocks noGrp="1"/>
          </p:cNvSpPr>
          <p:nvPr>
            <p:ph type="title"/>
          </p:nvPr>
        </p:nvSpPr>
        <p:spPr/>
        <p:txBody>
          <a:bodyPr/>
          <a:lstStyle/>
          <a:p>
            <a:r>
              <a:rPr lang="en-US" altLang="ja-JP" b="1" dirty="0"/>
              <a:t>80</a:t>
            </a:r>
            <a:r>
              <a:rPr lang="ja-JP" altLang="en-US" b="1"/>
              <a:t>億を超えるパスワードが流出か</a:t>
            </a:r>
            <a:endParaRPr lang="ja-JP" altLang="en-US"/>
          </a:p>
        </p:txBody>
      </p:sp>
      <p:sp>
        <p:nvSpPr>
          <p:cNvPr id="5" name="正方形/長方形 4">
            <a:extLst>
              <a:ext uri="{FF2B5EF4-FFF2-40B4-BE49-F238E27FC236}">
                <a16:creationId xmlns:a16="http://schemas.microsoft.com/office/drawing/2014/main" id="{1E22C31A-CD92-344D-A700-BA68C723E756}"/>
              </a:ext>
            </a:extLst>
          </p:cNvPr>
          <p:cNvSpPr/>
          <p:nvPr/>
        </p:nvSpPr>
        <p:spPr>
          <a:xfrm>
            <a:off x="4577047" y="1548853"/>
            <a:ext cx="4229806" cy="4770537"/>
          </a:xfrm>
          <a:prstGeom prst="rect">
            <a:avLst/>
          </a:prstGeom>
        </p:spPr>
        <p:txBody>
          <a:bodyPr wrap="square">
            <a:spAutoFit/>
          </a:bodyPr>
          <a:lstStyle/>
          <a:p>
            <a:r>
              <a:rPr lang="ja-JP" altLang="en-US" sz="1600">
                <a:solidFill>
                  <a:srgbClr val="333333"/>
                </a:solidFill>
                <a:latin typeface="ヒラギノ角ゴ Pro W3" panose="020B0300000000000000" pitchFamily="34" charset="-128"/>
                <a:ea typeface="ヒラギノ角ゴ Pro W3" panose="020B0300000000000000" pitchFamily="34" charset="-128"/>
              </a:rPr>
              <a:t>セキュリティメディア</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は、ハッカーフォーラムに</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80</a:t>
            </a:r>
            <a:r>
              <a:rPr lang="ja-JP" altLang="en-US" sz="1600">
                <a:solidFill>
                  <a:srgbClr val="333333"/>
                </a:solidFill>
                <a:latin typeface="ヒラギノ角ゴ Pro W3" panose="020B0300000000000000" pitchFamily="34" charset="-128"/>
                <a:ea typeface="ヒラギノ角ゴ Pro W3" panose="020B0300000000000000" pitchFamily="34" charset="-128"/>
              </a:rPr>
              <a:t>億を超えるパスワードが流出したと報じた。これが事実であれば、インターネット史上最大規模となる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ハッカーがフォーラムに投稿したデータは、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100</a:t>
            </a:r>
            <a:r>
              <a:rPr lang="en" altLang="ja-JP" sz="1600" dirty="0">
                <a:solidFill>
                  <a:srgbClr val="333333"/>
                </a:solidFill>
                <a:latin typeface="ヒラギノ角ゴ Pro W3" panose="020B0300000000000000" pitchFamily="34" charset="-128"/>
                <a:ea typeface="ヒラギノ角ゴ Pro W3" panose="020B0300000000000000" pitchFamily="34" charset="-128"/>
              </a:rPr>
              <a:t>GB</a:t>
            </a:r>
            <a:r>
              <a:rPr lang="ja-JP" altLang="en-US" sz="1600">
                <a:solidFill>
                  <a:srgbClr val="333333"/>
                </a:solidFill>
                <a:latin typeface="ヒラギノ角ゴ Pro W3" panose="020B0300000000000000" pitchFamily="34" charset="-128"/>
                <a:ea typeface="ヒラギノ角ゴ Pro W3" panose="020B0300000000000000" pitchFamily="34" charset="-128"/>
              </a:rPr>
              <a:t>にものぼる超巨大なテキストファイルだ。そしてコメント欄で「パスワードは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6</a:t>
            </a:r>
            <a:r>
              <a:rPr lang="ja-JP" altLang="en-US" sz="1600">
                <a:solidFill>
                  <a:srgbClr val="333333"/>
                </a:solidFill>
                <a:latin typeface="ヒラギノ角ゴ Pro W3" panose="020B0300000000000000" pitchFamily="34" charset="-128"/>
                <a:ea typeface="ヒラギノ角ゴ Pro W3" panose="020B0300000000000000" pitchFamily="34" charset="-128"/>
              </a:rPr>
              <a:t>～</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20</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文字の範囲で、</a:t>
            </a:r>
            <a:r>
              <a:rPr lang="en" altLang="ja-JP" sz="1600" dirty="0">
                <a:solidFill>
                  <a:srgbClr val="333333"/>
                </a:solidFill>
                <a:latin typeface="ヒラギノ角ゴ Pro W3" panose="020B0300000000000000" pitchFamily="34" charset="-128"/>
                <a:ea typeface="ヒラギノ角ゴ Pro W3" panose="020B0300000000000000" pitchFamily="34" charset="-128"/>
              </a:rPr>
              <a:t>ASCII</a:t>
            </a:r>
            <a:r>
              <a:rPr lang="ja-JP" altLang="en-US" sz="1600">
                <a:solidFill>
                  <a:srgbClr val="333333"/>
                </a:solidFill>
                <a:latin typeface="ヒラギノ角ゴ Pro W3" panose="020B0300000000000000" pitchFamily="34" charset="-128"/>
                <a:ea typeface="ヒラギノ角ゴ Pro W3" panose="020B0300000000000000" pitchFamily="34" charset="-128"/>
              </a:rPr>
              <a:t>文字（アスキー文字）を使用したもののみ収集した」と述べ、リストには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820</a:t>
            </a:r>
            <a:r>
              <a:rPr lang="ja-JP" altLang="en-US" sz="1600">
                <a:solidFill>
                  <a:srgbClr val="333333"/>
                </a:solidFill>
                <a:latin typeface="ヒラギノ角ゴ Pro W3" panose="020B0300000000000000" pitchFamily="34" charset="-128"/>
                <a:ea typeface="ヒラギノ角ゴ Pro W3" panose="020B0300000000000000" pitchFamily="34" charset="-128"/>
              </a:rPr>
              <a:t>億のパスワードが含まれると主張した。</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a:p>
            <a:r>
              <a:rPr lang="ja-JP" altLang="en-US" sz="1600">
                <a:solidFill>
                  <a:srgbClr val="333333"/>
                </a:solidFill>
                <a:latin typeface="ヒラギノ角ゴ Pro W3" panose="020B0300000000000000" pitchFamily="34" charset="-128"/>
                <a:ea typeface="ヒラギノ角ゴ Pro W3" panose="020B0300000000000000" pitchFamily="34" charset="-128"/>
              </a:rPr>
              <a:t>しかし</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a:t>
            </a:r>
            <a:r>
              <a:rPr lang="en" altLang="ja-JP" sz="1600" dirty="0" err="1">
                <a:solidFill>
                  <a:srgbClr val="333333"/>
                </a:solidFill>
                <a:latin typeface="ヒラギノ角ゴ Pro W3" panose="020B0300000000000000" pitchFamily="34" charset="-128"/>
                <a:ea typeface="ヒラギノ角ゴ Pro W3" panose="020B0300000000000000" pitchFamily="34" charset="-128"/>
              </a:rPr>
              <a:t>CyberNews</a:t>
            </a:r>
            <a:r>
              <a:rPr lang="en" altLang="ja-JP" sz="1600" dirty="0">
                <a:solidFill>
                  <a:srgbClr val="333333"/>
                </a:solidFill>
                <a:latin typeface="ヒラギノ角ゴ Pro W3" panose="020B0300000000000000" pitchFamily="34" charset="-128"/>
                <a:ea typeface="ヒラギノ角ゴ Pro W3" panose="020B0300000000000000" pitchFamily="34" charset="-128"/>
              </a:rPr>
              <a:t>』</a:t>
            </a:r>
            <a:r>
              <a:rPr lang="ja-JP" altLang="en-US" sz="1600">
                <a:solidFill>
                  <a:srgbClr val="333333"/>
                </a:solidFill>
                <a:latin typeface="ヒラギノ角ゴ Pro W3" panose="020B0300000000000000" pitchFamily="34" charset="-128"/>
                <a:ea typeface="ヒラギノ角ゴ Pro W3" panose="020B0300000000000000" pitchFamily="34" charset="-128"/>
              </a:rPr>
              <a:t>の調査によると、その数は</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10</a:t>
            </a:r>
            <a:r>
              <a:rPr lang="ja-JP" altLang="en-US" sz="1600">
                <a:solidFill>
                  <a:srgbClr val="333333"/>
                </a:solidFill>
                <a:latin typeface="ヒラギノ角ゴ Pro W3" panose="020B0300000000000000" pitchFamily="34" charset="-128"/>
                <a:ea typeface="ヒラギノ角ゴ Pro W3" panose="020B0300000000000000" pitchFamily="34" charset="-128"/>
              </a:rPr>
              <a:t>分の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1</a:t>
            </a:r>
            <a:r>
              <a:rPr lang="ja-JP" altLang="en-US" sz="1600">
                <a:solidFill>
                  <a:srgbClr val="333333"/>
                </a:solidFill>
                <a:latin typeface="ヒラギノ角ゴ Pro W3" panose="020B0300000000000000" pitchFamily="34" charset="-128"/>
                <a:ea typeface="ヒラギノ角ゴ Pro W3" panose="020B0300000000000000" pitchFamily="34" charset="-128"/>
              </a:rPr>
              <a:t>の、</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84</a:t>
            </a:r>
            <a:r>
              <a:rPr lang="ja-JP" altLang="en-US" sz="1600">
                <a:solidFill>
                  <a:srgbClr val="333333"/>
                </a:solidFill>
                <a:latin typeface="ヒラギノ角ゴ Pro W3" panose="020B0300000000000000" pitchFamily="34" charset="-128"/>
                <a:ea typeface="ヒラギノ角ゴ Pro W3" panose="020B0300000000000000" pitchFamily="34" charset="-128"/>
              </a:rPr>
              <a:t>億ほどだという。それでも、世界のインターネット利用者は約</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47</a:t>
            </a:r>
            <a:r>
              <a:rPr lang="ja-JP" altLang="en-US" sz="1600">
                <a:solidFill>
                  <a:srgbClr val="333333"/>
                </a:solidFill>
                <a:latin typeface="ヒラギノ角ゴ Pro W3" panose="020B0300000000000000" pitchFamily="34" charset="-128"/>
                <a:ea typeface="ヒラギノ角ゴ Pro W3" panose="020B0300000000000000" pitchFamily="34" charset="-128"/>
              </a:rPr>
              <a:t>億人とされており、利用人口のおよそ</a:t>
            </a:r>
            <a:r>
              <a:rPr lang="en-US" altLang="ja-JP" sz="1600" dirty="0">
                <a:solidFill>
                  <a:srgbClr val="333333"/>
                </a:solidFill>
                <a:latin typeface="ヒラギノ角ゴ Pro W3" panose="020B0300000000000000" pitchFamily="34" charset="-128"/>
                <a:ea typeface="ヒラギノ角ゴ Pro W3" panose="020B0300000000000000" pitchFamily="34" charset="-128"/>
              </a:rPr>
              <a:t>2</a:t>
            </a:r>
            <a:r>
              <a:rPr lang="ja-JP" altLang="en-US" sz="1600">
                <a:solidFill>
                  <a:srgbClr val="333333"/>
                </a:solidFill>
                <a:latin typeface="ヒラギノ角ゴ Pro W3" panose="020B0300000000000000" pitchFamily="34" charset="-128"/>
                <a:ea typeface="ヒラギノ角ゴ Pro W3" panose="020B0300000000000000" pitchFamily="34" charset="-128"/>
              </a:rPr>
              <a:t>倍にものぼる情報が流出したことになる</a:t>
            </a:r>
            <a:endParaRPr lang="en-US" altLang="ja-JP" sz="1600" dirty="0">
              <a:solidFill>
                <a:srgbClr val="333333"/>
              </a:solidFill>
              <a:latin typeface="ヒラギノ角ゴ Pro W3" panose="020B0300000000000000" pitchFamily="34" charset="-128"/>
              <a:ea typeface="ヒラギノ角ゴ Pro W3" panose="020B0300000000000000" pitchFamily="34" charset="-128"/>
            </a:endParaRPr>
          </a:p>
        </p:txBody>
      </p:sp>
      <p:sp>
        <p:nvSpPr>
          <p:cNvPr id="6" name="正方形/長方形 5">
            <a:extLst>
              <a:ext uri="{FF2B5EF4-FFF2-40B4-BE49-F238E27FC236}">
                <a16:creationId xmlns:a16="http://schemas.microsoft.com/office/drawing/2014/main" id="{3A195CE3-E69E-A746-859E-65CBC1BA447D}"/>
              </a:ext>
            </a:extLst>
          </p:cNvPr>
          <p:cNvSpPr/>
          <p:nvPr/>
        </p:nvSpPr>
        <p:spPr>
          <a:xfrm>
            <a:off x="0" y="1057116"/>
            <a:ext cx="9144000" cy="430887"/>
          </a:xfrm>
          <a:prstGeom prst="rect">
            <a:avLst/>
          </a:prstGeom>
        </p:spPr>
        <p:txBody>
          <a:bodyPr wrap="square">
            <a:spAutoFit/>
          </a:bodyPr>
          <a:lstStyle/>
          <a:p>
            <a:pPr algn="ctr"/>
            <a:r>
              <a:rPr lang="ja-JP" altLang="en-US" sz="2200" b="1">
                <a:solidFill>
                  <a:srgbClr val="333333"/>
                </a:solidFill>
                <a:latin typeface="Meiryo" panose="020B0604030504040204" pitchFamily="34" charset="-128"/>
                <a:ea typeface="Meiryo" panose="020B0604030504040204" pitchFamily="34" charset="-128"/>
              </a:rPr>
              <a:t>インターネット史上最大規模？</a:t>
            </a:r>
            <a:r>
              <a:rPr lang="en-US" altLang="ja-JP" sz="2200" b="1" dirty="0">
                <a:solidFill>
                  <a:srgbClr val="333333"/>
                </a:solidFill>
                <a:latin typeface="Meiryo" panose="020B0604030504040204" pitchFamily="34" charset="-128"/>
                <a:ea typeface="Meiryo" panose="020B0604030504040204" pitchFamily="34" charset="-128"/>
              </a:rPr>
              <a:t>80</a:t>
            </a:r>
            <a:r>
              <a:rPr lang="ja-JP" altLang="en-US" sz="2200" b="1">
                <a:solidFill>
                  <a:srgbClr val="333333"/>
                </a:solidFill>
                <a:latin typeface="Meiryo" panose="020B0604030504040204" pitchFamily="34" charset="-128"/>
                <a:ea typeface="Meiryo" panose="020B0604030504040204" pitchFamily="34" charset="-128"/>
              </a:rPr>
              <a:t>億を超えるパスワードが流出か</a:t>
            </a:r>
            <a:endParaRPr lang="ja-JP" altLang="en-US" sz="2200" b="1" i="0">
              <a:solidFill>
                <a:srgbClr val="333333"/>
              </a:solidFill>
              <a:effectLst/>
              <a:latin typeface="Meiryo" panose="020B0604030504040204" pitchFamily="34" charset="-128"/>
              <a:ea typeface="Meiryo" panose="020B0604030504040204" pitchFamily="34" charset="-128"/>
            </a:endParaRPr>
          </a:p>
        </p:txBody>
      </p:sp>
      <p:pic>
        <p:nvPicPr>
          <p:cNvPr id="1026" name="Picture 2" descr="パソコンのパスワードのイラスト（セキュリティー）">
            <a:extLst>
              <a:ext uri="{FF2B5EF4-FFF2-40B4-BE49-F238E27FC236}">
                <a16:creationId xmlns:a16="http://schemas.microsoft.com/office/drawing/2014/main" id="{E251DE55-4215-B848-A215-A4F8629A3C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2194" y="2343968"/>
            <a:ext cx="3975886" cy="301173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85F3BE17-1F95-5D44-AB45-39F5D99A893D}"/>
              </a:ext>
            </a:extLst>
          </p:cNvPr>
          <p:cNvSpPr/>
          <p:nvPr/>
        </p:nvSpPr>
        <p:spPr>
          <a:xfrm>
            <a:off x="4459500" y="6348105"/>
            <a:ext cx="4457700" cy="215444"/>
          </a:xfrm>
          <a:prstGeom prst="rect">
            <a:avLst/>
          </a:prstGeom>
        </p:spPr>
        <p:txBody>
          <a:bodyPr wrap="square">
            <a:spAutoFit/>
          </a:bodyPr>
          <a:lstStyle/>
          <a:p>
            <a:pPr algn="r"/>
            <a:r>
              <a:rPr lang="ja-JP" altLang="en-US" sz="800">
                <a:hlinkClick r:id="rId3"/>
              </a:rPr>
              <a:t>https://news.yahoo.co.jp/articles/efbb3cb5f22ca32cfb16e8d4c1ab81b46e8e18fa</a:t>
            </a:r>
            <a:endParaRPr lang="ja-JP" altLang="en-US" sz="800"/>
          </a:p>
        </p:txBody>
      </p:sp>
    </p:spTree>
    <p:extLst>
      <p:ext uri="{BB962C8B-B14F-4D97-AF65-F5344CB8AC3E}">
        <p14:creationId xmlns:p14="http://schemas.microsoft.com/office/powerpoint/2010/main" val="9794835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latin typeface="Meiryo" panose="020B0604030504040204" pitchFamily="34" charset="-128"/>
                <a:ea typeface="Meiryo" panose="020B0604030504040204" pitchFamily="34" charset="-128"/>
              </a:rPr>
              <a:t>セキュリティの考え方の変化・境界防衛モデル</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178"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07" name="Freeform 20">
            <a:extLst>
              <a:ext uri="{FF2B5EF4-FFF2-40B4-BE49-F238E27FC236}">
                <a16:creationId xmlns:a16="http://schemas.microsoft.com/office/drawing/2014/main" id="{202BEE3A-F457-3740-91E1-36A4D79D9A0A}"/>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08" name="図形グループ 34">
            <a:extLst>
              <a:ext uri="{FF2B5EF4-FFF2-40B4-BE49-F238E27FC236}">
                <a16:creationId xmlns:a16="http://schemas.microsoft.com/office/drawing/2014/main" id="{C2F1B107-700E-B749-8187-0C9651150C70}"/>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121" name="円/楕円 120">
              <a:extLst>
                <a:ext uri="{FF2B5EF4-FFF2-40B4-BE49-F238E27FC236}">
                  <a16:creationId xmlns:a16="http://schemas.microsoft.com/office/drawing/2014/main" id="{CC0F7752-0D82-3542-92F9-EAB9BEF0233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a:extLst>
                <a:ext uri="{FF2B5EF4-FFF2-40B4-BE49-F238E27FC236}">
                  <a16:creationId xmlns:a16="http://schemas.microsoft.com/office/drawing/2014/main" id="{F5056F0E-A33C-5A4E-AF6E-B1424DF616E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0">
            <a:extLst>
              <a:ext uri="{FF2B5EF4-FFF2-40B4-BE49-F238E27FC236}">
                <a16:creationId xmlns:a16="http://schemas.microsoft.com/office/drawing/2014/main" id="{79E933B1-8FCC-6843-960A-D0D14E5A3270}"/>
              </a:ext>
            </a:extLst>
          </p:cNvPr>
          <p:cNvGrpSpPr/>
          <p:nvPr/>
        </p:nvGrpSpPr>
        <p:grpSpPr>
          <a:xfrm>
            <a:off x="7414248" y="5192606"/>
            <a:ext cx="679541" cy="593816"/>
            <a:chOff x="-62676" y="3965594"/>
            <a:chExt cx="679541" cy="593816"/>
          </a:xfrm>
        </p:grpSpPr>
        <p:sp>
          <p:nvSpPr>
            <p:cNvPr id="131" name="角丸四角形 130">
              <a:extLst>
                <a:ext uri="{FF2B5EF4-FFF2-40B4-BE49-F238E27FC236}">
                  <a16:creationId xmlns:a16="http://schemas.microsoft.com/office/drawing/2014/main" id="{F6F0AE84-0880-C74A-864E-9D098543E3E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2" name="図 131">
              <a:extLst>
                <a:ext uri="{FF2B5EF4-FFF2-40B4-BE49-F238E27FC236}">
                  <a16:creationId xmlns:a16="http://schemas.microsoft.com/office/drawing/2014/main" id="{9465B6FE-5D7E-3E44-9BA5-F55041D0BF04}"/>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36" name="図形グループ 123">
            <a:extLst>
              <a:ext uri="{FF2B5EF4-FFF2-40B4-BE49-F238E27FC236}">
                <a16:creationId xmlns:a16="http://schemas.microsoft.com/office/drawing/2014/main" id="{E88C4307-3787-5647-9EB5-DC039EAF487D}"/>
              </a:ext>
            </a:extLst>
          </p:cNvPr>
          <p:cNvGrpSpPr/>
          <p:nvPr/>
        </p:nvGrpSpPr>
        <p:grpSpPr>
          <a:xfrm>
            <a:off x="7901266" y="5311623"/>
            <a:ext cx="341289" cy="550466"/>
            <a:chOff x="1140657" y="4229811"/>
            <a:chExt cx="341289" cy="550466"/>
          </a:xfrm>
        </p:grpSpPr>
        <p:sp>
          <p:nvSpPr>
            <p:cNvPr id="137" name="角丸四角形 136">
              <a:extLst>
                <a:ext uri="{FF2B5EF4-FFF2-40B4-BE49-F238E27FC236}">
                  <a16:creationId xmlns:a16="http://schemas.microsoft.com/office/drawing/2014/main" id="{60167EB9-2C11-AB42-BB1C-EC80F8013FA9}"/>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38" name="図 137">
              <a:extLst>
                <a:ext uri="{FF2B5EF4-FFF2-40B4-BE49-F238E27FC236}">
                  <a16:creationId xmlns:a16="http://schemas.microsoft.com/office/drawing/2014/main" id="{4EAF713A-A573-A24F-8EC1-D63DE25922D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41" name="図形グループ 34">
            <a:extLst>
              <a:ext uri="{FF2B5EF4-FFF2-40B4-BE49-F238E27FC236}">
                <a16:creationId xmlns:a16="http://schemas.microsoft.com/office/drawing/2014/main" id="{D17C7E4C-6492-D745-A651-710AF6BD1341}"/>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142" name="円/楕円 141">
              <a:extLst>
                <a:ext uri="{FF2B5EF4-FFF2-40B4-BE49-F238E27FC236}">
                  <a16:creationId xmlns:a16="http://schemas.microsoft.com/office/drawing/2014/main" id="{AD0C2A63-C2E2-8E4C-A89D-1C0414A665B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a:extLst>
                <a:ext uri="{FF2B5EF4-FFF2-40B4-BE49-F238E27FC236}">
                  <a16:creationId xmlns:a16="http://schemas.microsoft.com/office/drawing/2014/main" id="{7F398BB9-6DBD-4748-8491-7126D217B202}"/>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49859" y="1620493"/>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cxnSp>
        <p:nvCxnSpPr>
          <p:cNvPr id="150" name="Straight Arrow Connector 480">
            <a:extLst>
              <a:ext uri="{FF2B5EF4-FFF2-40B4-BE49-F238E27FC236}">
                <a16:creationId xmlns:a16="http://schemas.microsoft.com/office/drawing/2014/main" id="{96A5D0F4-3DFF-9044-85BB-1DCD8F4FE46E}"/>
              </a:ext>
            </a:extLst>
          </p:cNvPr>
          <p:cNvCxnSpPr>
            <a:cxnSpLocks/>
            <a:endCxn id="173"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1" name="Straight Arrow Connector 480">
            <a:extLst>
              <a:ext uri="{FF2B5EF4-FFF2-40B4-BE49-F238E27FC236}">
                <a16:creationId xmlns:a16="http://schemas.microsoft.com/office/drawing/2014/main" id="{A8366E0B-BAC5-9B41-9CBF-8C0F5C404474}"/>
              </a:ext>
            </a:extLst>
          </p:cNvPr>
          <p:cNvCxnSpPr>
            <a:cxnSpLocks/>
            <a:stCxn id="132" idx="0"/>
            <a:endCxn id="173"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571429" y="2070245"/>
            <a:ext cx="2031325" cy="584775"/>
          </a:xfrm>
          <a:prstGeom prst="rect">
            <a:avLst/>
          </a:prstGeom>
          <a:noFill/>
        </p:spPr>
        <p:txBody>
          <a:bodyPr wrap="none" rtlCol="0">
            <a:spAutoFit/>
          </a:bodyPr>
          <a:lstStyle/>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ネットワーク境界を</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守れば安全</a:t>
            </a:r>
            <a:endParaRPr kumimoji="1" lang="en-US" altLang="ja-JP" sz="16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1F33E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DC0E5D30-5E62-3041-8CD3-26567FDB5FD9}"/>
              </a:ext>
            </a:extLst>
          </p:cNvPr>
          <p:cNvSpPr txBox="1"/>
          <p:nvPr/>
        </p:nvSpPr>
        <p:spPr>
          <a:xfrm>
            <a:off x="5498199" y="2252240"/>
            <a:ext cx="1396536" cy="677108"/>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lang="en-US" altLang="ja-JP" sz="8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暗号化された通信</a:t>
            </a:r>
            <a:endParaRPr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安全な外部アクセス</a:t>
            </a: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1" name="テキスト ボックス 170">
            <a:extLst>
              <a:ext uri="{FF2B5EF4-FFF2-40B4-BE49-F238E27FC236}">
                <a16:creationId xmlns:a16="http://schemas.microsoft.com/office/drawing/2014/main" id="{59F15E7F-0BD7-5741-B74B-A595A4536E64}"/>
              </a:ext>
            </a:extLst>
          </p:cNvPr>
          <p:cNvSpPr txBox="1"/>
          <p:nvPr/>
        </p:nvSpPr>
        <p:spPr>
          <a:xfrm>
            <a:off x="4103393" y="1808176"/>
            <a:ext cx="2839239" cy="369332"/>
          </a:xfrm>
          <a:prstGeom prst="rect">
            <a:avLst/>
          </a:prstGeom>
          <a:noFill/>
        </p:spPr>
        <p:txBody>
          <a:bodyPr wrap="none" rtlCol="0">
            <a:spAutoFit/>
          </a:bodyPr>
          <a:lstStyle/>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インターネット経由の外部からのアクセスは</a:t>
            </a:r>
            <a:endParaRPr kumimoji="1" lang="en-US" altLang="ja-JP" sz="9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ファイヤーウォール</a:t>
            </a:r>
            <a:r>
              <a:rPr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を経由してクラウドにアクセス</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2" name="テキスト ボックス 171">
            <a:extLst>
              <a:ext uri="{FF2B5EF4-FFF2-40B4-BE49-F238E27FC236}">
                <a16:creationId xmlns:a16="http://schemas.microsoft.com/office/drawing/2014/main" id="{DCB5118B-88DD-DB43-ACA3-04C40E37D3B7}"/>
              </a:ext>
            </a:extLst>
          </p:cNvPr>
          <p:cNvSpPr txBox="1"/>
          <p:nvPr/>
        </p:nvSpPr>
        <p:spPr>
          <a:xfrm>
            <a:off x="6541158" y="4122832"/>
            <a:ext cx="761747" cy="392415"/>
          </a:xfrm>
          <a:prstGeom prst="rect">
            <a:avLst/>
          </a:prstGeom>
          <a:noFill/>
        </p:spPr>
        <p:txBody>
          <a:bodyPr wrap="none" rtlCol="0">
            <a:spAutoFit/>
          </a:bodyPr>
          <a:lstStyle/>
          <a:p>
            <a:pPr algn="ct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少人数</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主に出張者</a:t>
            </a:r>
          </a:p>
        </p:txBody>
      </p:sp>
      <p:sp>
        <p:nvSpPr>
          <p:cNvPr id="173" name="角丸四角形 172">
            <a:extLst>
              <a:ext uri="{FF2B5EF4-FFF2-40B4-BE49-F238E27FC236}">
                <a16:creationId xmlns:a16="http://schemas.microsoft.com/office/drawing/2014/main" id="{40DAC078-5AEF-3B45-8FF8-BA60891AA780}"/>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テキスト ボックス 173">
            <a:extLst>
              <a:ext uri="{FF2B5EF4-FFF2-40B4-BE49-F238E27FC236}">
                <a16:creationId xmlns:a16="http://schemas.microsoft.com/office/drawing/2014/main" id="{3394DE95-3E7C-7349-9A31-F565FC6BFDE8}"/>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sp>
        <p:nvSpPr>
          <p:cNvPr id="178" name="Freeform 20">
            <a:extLst>
              <a:ext uri="{FF2B5EF4-FFF2-40B4-BE49-F238E27FC236}">
                <a16:creationId xmlns:a16="http://schemas.microsoft.com/office/drawing/2014/main" id="{1920353D-48D0-3E40-BA82-8A22684617D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65" name="禁止 64">
            <a:extLst>
              <a:ext uri="{FF2B5EF4-FFF2-40B4-BE49-F238E27FC236}">
                <a16:creationId xmlns:a16="http://schemas.microsoft.com/office/drawing/2014/main" id="{28E0A426-8F76-824B-A6B0-AF200F814816}"/>
              </a:ext>
            </a:extLst>
          </p:cNvPr>
          <p:cNvSpPr/>
          <p:nvPr/>
        </p:nvSpPr>
        <p:spPr>
          <a:xfrm>
            <a:off x="2375083" y="2416257"/>
            <a:ext cx="546233" cy="546233"/>
          </a:xfrm>
          <a:prstGeom prst="noSmoking">
            <a:avLst/>
          </a:prstGeom>
          <a:solidFill>
            <a:srgbClr val="FF0000">
              <a:alpha val="4509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3DDA35A-BFC2-CC41-99D3-0384B9CBCD69}"/>
              </a:ext>
            </a:extLst>
          </p:cNvPr>
          <p:cNvSpPr/>
          <p:nvPr/>
        </p:nvSpPr>
        <p:spPr>
          <a:xfrm>
            <a:off x="2796846" y="2194560"/>
            <a:ext cx="4122114"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466702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4" name="Straight Arrow Connector 480">
            <a:extLst>
              <a:ext uri="{FF2B5EF4-FFF2-40B4-BE49-F238E27FC236}">
                <a16:creationId xmlns:a16="http://schemas.microsoft.com/office/drawing/2014/main" id="{E868220E-C7A3-4443-B4AF-B8DA141D41CE}"/>
              </a:ext>
            </a:extLst>
          </p:cNvPr>
          <p:cNvCxnSpPr>
            <a:cxnSpLocks/>
            <a:endCxn id="7" idx="2"/>
          </p:cNvCxnSpPr>
          <p:nvPr/>
        </p:nvCxnSpPr>
        <p:spPr>
          <a:xfrm flipV="1">
            <a:off x="6057178" y="3464809"/>
            <a:ext cx="864855" cy="1813504"/>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6" name="Straight Arrow Connector 480">
            <a:extLst>
              <a:ext uri="{FF2B5EF4-FFF2-40B4-BE49-F238E27FC236}">
                <a16:creationId xmlns:a16="http://schemas.microsoft.com/office/drawing/2014/main" id="{98064310-2CCD-AF4C-AA14-3AF01A4A1AA9}"/>
              </a:ext>
            </a:extLst>
          </p:cNvPr>
          <p:cNvCxnSpPr>
            <a:cxnSpLocks/>
            <a:stCxn id="76" idx="0"/>
            <a:endCxn id="7" idx="2"/>
          </p:cNvCxnSpPr>
          <p:nvPr/>
        </p:nvCxnSpPr>
        <p:spPr>
          <a:xfrm flipH="1" flipV="1">
            <a:off x="6922033" y="3464809"/>
            <a:ext cx="831986" cy="1727797"/>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5" name="Straight Arrow Connector 480">
            <a:extLst>
              <a:ext uri="{FF2B5EF4-FFF2-40B4-BE49-F238E27FC236}">
                <a16:creationId xmlns:a16="http://schemas.microsoft.com/office/drawing/2014/main" id="{D565BC55-0855-5C4A-9EC4-AC679496EDCF}"/>
              </a:ext>
            </a:extLst>
          </p:cNvPr>
          <p:cNvCxnSpPr>
            <a:cxnSpLocks/>
          </p:cNvCxnSpPr>
          <p:nvPr/>
        </p:nvCxnSpPr>
        <p:spPr>
          <a:xfrm flipV="1">
            <a:off x="5594204" y="3476999"/>
            <a:ext cx="864855" cy="1253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6" name="Straight Arrow Connector 480">
            <a:extLst>
              <a:ext uri="{FF2B5EF4-FFF2-40B4-BE49-F238E27FC236}">
                <a16:creationId xmlns:a16="http://schemas.microsoft.com/office/drawing/2014/main" id="{200EC6A0-C4A8-2D41-ACC9-4DEF27BEFF2A}"/>
              </a:ext>
            </a:extLst>
          </p:cNvPr>
          <p:cNvCxnSpPr>
            <a:cxnSpLocks/>
          </p:cNvCxnSpPr>
          <p:nvPr/>
        </p:nvCxnSpPr>
        <p:spPr>
          <a:xfrm flipH="1" flipV="1">
            <a:off x="7444089" y="3446495"/>
            <a:ext cx="817002" cy="1320488"/>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7" name="Straight Arrow Connector 480">
            <a:extLst>
              <a:ext uri="{FF2B5EF4-FFF2-40B4-BE49-F238E27FC236}">
                <a16:creationId xmlns:a16="http://schemas.microsoft.com/office/drawing/2014/main" id="{D4A26E13-83BD-254F-8EA3-ED1B8423CF2E}"/>
              </a:ext>
            </a:extLst>
          </p:cNvPr>
          <p:cNvCxnSpPr>
            <a:cxnSpLocks/>
          </p:cNvCxnSpPr>
          <p:nvPr/>
        </p:nvCxnSpPr>
        <p:spPr>
          <a:xfrm flipH="1" flipV="1">
            <a:off x="7213003" y="3442157"/>
            <a:ext cx="1212123" cy="2321222"/>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8" name="Straight Arrow Connector 480">
            <a:extLst>
              <a:ext uri="{FF2B5EF4-FFF2-40B4-BE49-F238E27FC236}">
                <a16:creationId xmlns:a16="http://schemas.microsoft.com/office/drawing/2014/main" id="{D3F2744C-DCD7-4C4B-B604-A7FB4520382E}"/>
              </a:ext>
            </a:extLst>
          </p:cNvPr>
          <p:cNvCxnSpPr>
            <a:cxnSpLocks/>
            <a:stCxn id="102" idx="0"/>
            <a:endCxn id="7" idx="2"/>
          </p:cNvCxnSpPr>
          <p:nvPr/>
        </p:nvCxnSpPr>
        <p:spPr>
          <a:xfrm flipH="1" flipV="1">
            <a:off x="6922033" y="3464809"/>
            <a:ext cx="3503" cy="2224886"/>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9" name="Straight Arrow Connector 480">
            <a:extLst>
              <a:ext uri="{FF2B5EF4-FFF2-40B4-BE49-F238E27FC236}">
                <a16:creationId xmlns:a16="http://schemas.microsoft.com/office/drawing/2014/main" id="{9F10F429-8A4F-104C-8773-05B0E4ACB2C9}"/>
              </a:ext>
            </a:extLst>
          </p:cNvPr>
          <p:cNvCxnSpPr>
            <a:cxnSpLocks/>
          </p:cNvCxnSpPr>
          <p:nvPr/>
        </p:nvCxnSpPr>
        <p:spPr>
          <a:xfrm flipV="1">
            <a:off x="5418939" y="3463865"/>
            <a:ext cx="1279508" cy="225630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0" name="Freeform 5">
            <a:extLst>
              <a:ext uri="{FF2B5EF4-FFF2-40B4-BE49-F238E27FC236}">
                <a16:creationId xmlns:a16="http://schemas.microsoft.com/office/drawing/2014/main" id="{24492429-C40A-C24C-A4C3-CE6510383BFD}"/>
              </a:ext>
            </a:extLst>
          </p:cNvPr>
          <p:cNvSpPr>
            <a:spLocks/>
          </p:cNvSpPr>
          <p:nvPr/>
        </p:nvSpPr>
        <p:spPr bwMode="auto">
          <a:xfrm>
            <a:off x="3076186" y="1203664"/>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8" name="Freeform 5">
            <a:extLst>
              <a:ext uri="{FF2B5EF4-FFF2-40B4-BE49-F238E27FC236}">
                <a16:creationId xmlns:a16="http://schemas.microsoft.com/office/drawing/2014/main" id="{D31D6F3F-57B0-F440-A939-2D6724B690AF}"/>
              </a:ext>
            </a:extLst>
          </p:cNvPr>
          <p:cNvSpPr>
            <a:spLocks/>
          </p:cNvSpPr>
          <p:nvPr/>
        </p:nvSpPr>
        <p:spPr bwMode="auto">
          <a:xfrm>
            <a:off x="1522927" y="1288841"/>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199" name="Freeform 5">
            <a:extLst>
              <a:ext uri="{FF2B5EF4-FFF2-40B4-BE49-F238E27FC236}">
                <a16:creationId xmlns:a16="http://schemas.microsoft.com/office/drawing/2014/main" id="{DE830F2B-C5C3-1A44-AB33-635FB8729A09}"/>
              </a:ext>
            </a:extLst>
          </p:cNvPr>
          <p:cNvSpPr>
            <a:spLocks/>
          </p:cNvSpPr>
          <p:nvPr/>
        </p:nvSpPr>
        <p:spPr bwMode="auto">
          <a:xfrm>
            <a:off x="977362" y="1418456"/>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grpSp>
        <p:nvGrpSpPr>
          <p:cNvPr id="17" name="グループ化 16">
            <a:extLst>
              <a:ext uri="{FF2B5EF4-FFF2-40B4-BE49-F238E27FC236}">
                <a16:creationId xmlns:a16="http://schemas.microsoft.com/office/drawing/2014/main" id="{F6163B22-5D53-C74F-B8AA-06A4220046EF}"/>
              </a:ext>
            </a:extLst>
          </p:cNvPr>
          <p:cNvGrpSpPr/>
          <p:nvPr/>
        </p:nvGrpSpPr>
        <p:grpSpPr>
          <a:xfrm>
            <a:off x="4843350" y="924104"/>
            <a:ext cx="3957451" cy="346500"/>
            <a:chOff x="4769238" y="807826"/>
            <a:chExt cx="3957451" cy="533912"/>
          </a:xfrm>
        </p:grpSpPr>
        <p:sp>
          <p:nvSpPr>
            <p:cNvPr id="5" name="ホームベース 4">
              <a:extLst>
                <a:ext uri="{FF2B5EF4-FFF2-40B4-BE49-F238E27FC236}">
                  <a16:creationId xmlns:a16="http://schemas.microsoft.com/office/drawing/2014/main" id="{E14FB3F5-4609-0141-99B7-A0A440B2DBDF}"/>
                </a:ext>
              </a:extLst>
            </p:cNvPr>
            <p:cNvSpPr/>
            <p:nvPr/>
          </p:nvSpPr>
          <p:spPr>
            <a:xfrm rot="10800000">
              <a:off x="4769238" y="807826"/>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テキスト ボックス 66">
              <a:extLst>
                <a:ext uri="{FF2B5EF4-FFF2-40B4-BE49-F238E27FC236}">
                  <a16:creationId xmlns:a16="http://schemas.microsoft.com/office/drawing/2014/main" id="{8BE878BE-CB44-624F-8EBD-CCDC3C5E344D}"/>
                </a:ext>
              </a:extLst>
            </p:cNvPr>
            <p:cNvSpPr txBox="1"/>
            <p:nvPr/>
          </p:nvSpPr>
          <p:spPr>
            <a:xfrm>
              <a:off x="4870441" y="838722"/>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働く場所と端末の多様化</a:t>
              </a:r>
            </a:p>
          </p:txBody>
        </p:sp>
      </p:grpSp>
      <p:sp>
        <p:nvSpPr>
          <p:cNvPr id="2" name="タイトル 1">
            <a:extLst>
              <a:ext uri="{FF2B5EF4-FFF2-40B4-BE49-F238E27FC236}">
                <a16:creationId xmlns:a16="http://schemas.microsoft.com/office/drawing/2014/main" id="{DEEA00D5-B251-D049-B7AC-C308E045D658}"/>
              </a:ext>
            </a:extLst>
          </p:cNvPr>
          <p:cNvSpPr>
            <a:spLocks noGrp="1"/>
          </p:cNvSpPr>
          <p:nvPr>
            <p:ph type="title"/>
          </p:nvPr>
        </p:nvSpPr>
        <p:spPr/>
        <p:txBody>
          <a:bodyPr/>
          <a:lstStyle/>
          <a:p>
            <a:r>
              <a:rPr lang="ja-JP" altLang="en-US">
                <a:solidFill>
                  <a:srgbClr val="505050"/>
                </a:solidFill>
              </a:rPr>
              <a:t>セキュリティの考え方の変化・境界防衛モデルの破堤</a:t>
            </a:r>
            <a:endParaRPr kumimoji="1" lang="ja-JP" altLang="en-US"/>
          </a:p>
        </p:txBody>
      </p:sp>
      <p:sp>
        <p:nvSpPr>
          <p:cNvPr id="4" name="正方形/長方形 3">
            <a:extLst>
              <a:ext uri="{FF2B5EF4-FFF2-40B4-BE49-F238E27FC236}">
                <a16:creationId xmlns:a16="http://schemas.microsoft.com/office/drawing/2014/main" id="{74C9EEA9-CFEE-E241-941A-B487DA934C60}"/>
              </a:ext>
            </a:extLst>
          </p:cNvPr>
          <p:cNvSpPr/>
          <p:nvPr/>
        </p:nvSpPr>
        <p:spPr bwMode="auto">
          <a:xfrm>
            <a:off x="317698" y="3021960"/>
            <a:ext cx="3944504" cy="3497779"/>
          </a:xfrm>
          <a:prstGeom prst="rect">
            <a:avLst/>
          </a:prstGeom>
          <a:solidFill>
            <a:schemeClr val="bg1">
              <a:lumMod val="95000"/>
            </a:schemeClr>
          </a:solidFill>
          <a:ln w="76200">
            <a:solidFill>
              <a:srgbClr val="71717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kumimoji="1" lang="ja-JP" altLang="en-US" sz="200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endParaRPr>
          </a:p>
        </p:txBody>
      </p:sp>
      <p:sp>
        <p:nvSpPr>
          <p:cNvPr id="83" name="正方形/長方形 82">
            <a:extLst>
              <a:ext uri="{FF2B5EF4-FFF2-40B4-BE49-F238E27FC236}">
                <a16:creationId xmlns:a16="http://schemas.microsoft.com/office/drawing/2014/main" id="{EA3D2ACE-84FC-D642-8AC7-AF780262C3BA}"/>
              </a:ext>
            </a:extLst>
          </p:cNvPr>
          <p:cNvSpPr/>
          <p:nvPr/>
        </p:nvSpPr>
        <p:spPr>
          <a:xfrm>
            <a:off x="52073" y="762957"/>
            <a:ext cx="4545403" cy="253916"/>
          </a:xfrm>
          <a:prstGeom prst="rect">
            <a:avLst/>
          </a:prstGeom>
        </p:spPr>
        <p:txBody>
          <a:bodyPr wrap="square">
            <a:spAutoFit/>
          </a:bodyPr>
          <a:lstStyle/>
          <a:p>
            <a:pPr algn="ctr" defTabSz="914367"/>
            <a:r>
              <a:rPr lang="ja-JP" altLang="en-US" sz="1050" b="1">
                <a:solidFill>
                  <a:srgbClr val="505050"/>
                </a:solidFill>
                <a:latin typeface="Meiryo" panose="020B0604030504040204" pitchFamily="34" charset="-128"/>
                <a:ea typeface="Meiryo" panose="020B0604030504040204" pitchFamily="34" charset="-128"/>
              </a:rPr>
              <a:t>従来のセキュリティの考え方</a:t>
            </a:r>
            <a:endParaRPr lang="en-US" altLang="ja-JP" sz="1050" b="1" dirty="0">
              <a:solidFill>
                <a:srgbClr val="505050"/>
              </a:solidFill>
              <a:latin typeface="Meiryo" panose="020B0604030504040204" pitchFamily="34" charset="-128"/>
              <a:ea typeface="Meiryo" panose="020B0604030504040204" pitchFamily="34" charset="-128"/>
            </a:endParaRPr>
          </a:p>
        </p:txBody>
      </p:sp>
      <p:grpSp>
        <p:nvGrpSpPr>
          <p:cNvPr id="244" name="Group 4">
            <a:extLst>
              <a:ext uri="{FF2B5EF4-FFF2-40B4-BE49-F238E27FC236}">
                <a16:creationId xmlns:a16="http://schemas.microsoft.com/office/drawing/2014/main" id="{E9262774-F087-B945-B434-8CE979C09ED7}"/>
              </a:ext>
            </a:extLst>
          </p:cNvPr>
          <p:cNvGrpSpPr>
            <a:grpSpLocks noChangeAspect="1"/>
          </p:cNvGrpSpPr>
          <p:nvPr/>
        </p:nvGrpSpPr>
        <p:grpSpPr bwMode="auto">
          <a:xfrm>
            <a:off x="3624517" y="4671469"/>
            <a:ext cx="343631" cy="652529"/>
            <a:chOff x="4282" y="2219"/>
            <a:chExt cx="554" cy="1052"/>
          </a:xfrm>
        </p:grpSpPr>
        <p:sp>
          <p:nvSpPr>
            <p:cNvPr id="245" name="Rectangle 5">
              <a:extLst>
                <a:ext uri="{FF2B5EF4-FFF2-40B4-BE49-F238E27FC236}">
                  <a16:creationId xmlns:a16="http://schemas.microsoft.com/office/drawing/2014/main" id="{9A482BE0-4DB0-4C44-8FE2-ACCFBC614BC5}"/>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6" name="Rectangle 6">
              <a:extLst>
                <a:ext uri="{FF2B5EF4-FFF2-40B4-BE49-F238E27FC236}">
                  <a16:creationId xmlns:a16="http://schemas.microsoft.com/office/drawing/2014/main" id="{C78A259D-2E48-AC45-B09F-3DFFCE0DB139}"/>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47" name="Rectangle 7">
              <a:extLst>
                <a:ext uri="{FF2B5EF4-FFF2-40B4-BE49-F238E27FC236}">
                  <a16:creationId xmlns:a16="http://schemas.microsoft.com/office/drawing/2014/main" id="{F3341629-28DF-0F4C-98C6-FABFE598006B}"/>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8" name="Rectangle 8">
              <a:extLst>
                <a:ext uri="{FF2B5EF4-FFF2-40B4-BE49-F238E27FC236}">
                  <a16:creationId xmlns:a16="http://schemas.microsoft.com/office/drawing/2014/main" id="{92CF1E59-B405-D84D-93BF-761ADCD082AB}"/>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49" name="Rectangle 9">
              <a:extLst>
                <a:ext uri="{FF2B5EF4-FFF2-40B4-BE49-F238E27FC236}">
                  <a16:creationId xmlns:a16="http://schemas.microsoft.com/office/drawing/2014/main" id="{94A0152C-2CC1-3F47-9FF9-796028436C0B}"/>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50" name="Rectangle 10">
              <a:extLst>
                <a:ext uri="{FF2B5EF4-FFF2-40B4-BE49-F238E27FC236}">
                  <a16:creationId xmlns:a16="http://schemas.microsoft.com/office/drawing/2014/main" id="{61D49152-66BA-6846-B898-E0C104CFC0BA}"/>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51" name="Rectangle 11">
              <a:extLst>
                <a:ext uri="{FF2B5EF4-FFF2-40B4-BE49-F238E27FC236}">
                  <a16:creationId xmlns:a16="http://schemas.microsoft.com/office/drawing/2014/main" id="{CC292AFD-46FF-6142-BA28-B0C2BF1596E5}"/>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grpSp>
        <p:nvGrpSpPr>
          <p:cNvPr id="259" name="Group 4">
            <a:extLst>
              <a:ext uri="{FF2B5EF4-FFF2-40B4-BE49-F238E27FC236}">
                <a16:creationId xmlns:a16="http://schemas.microsoft.com/office/drawing/2014/main" id="{8032D9C8-DE47-D64F-94A9-604D3B94422E}"/>
              </a:ext>
            </a:extLst>
          </p:cNvPr>
          <p:cNvGrpSpPr>
            <a:grpSpLocks noChangeAspect="1"/>
          </p:cNvGrpSpPr>
          <p:nvPr/>
        </p:nvGrpSpPr>
        <p:grpSpPr bwMode="auto">
          <a:xfrm>
            <a:off x="2696150" y="4697667"/>
            <a:ext cx="453538" cy="861234"/>
            <a:chOff x="4282" y="2219"/>
            <a:chExt cx="554" cy="1052"/>
          </a:xfrm>
        </p:grpSpPr>
        <p:sp>
          <p:nvSpPr>
            <p:cNvPr id="260" name="Rectangle 5">
              <a:extLst>
                <a:ext uri="{FF2B5EF4-FFF2-40B4-BE49-F238E27FC236}">
                  <a16:creationId xmlns:a16="http://schemas.microsoft.com/office/drawing/2014/main" id="{67743705-468B-804D-A387-E56A7444CBA7}"/>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1" name="Rectangle 6">
              <a:extLst>
                <a:ext uri="{FF2B5EF4-FFF2-40B4-BE49-F238E27FC236}">
                  <a16:creationId xmlns:a16="http://schemas.microsoft.com/office/drawing/2014/main" id="{A2423643-093B-464F-A14E-82DEDBAC62F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2" name="Rectangle 7">
              <a:extLst>
                <a:ext uri="{FF2B5EF4-FFF2-40B4-BE49-F238E27FC236}">
                  <a16:creationId xmlns:a16="http://schemas.microsoft.com/office/drawing/2014/main" id="{FCA3F3AE-BE66-4B44-9469-CE7FDDCE7E66}"/>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4" name="Rectangle 8">
              <a:extLst>
                <a:ext uri="{FF2B5EF4-FFF2-40B4-BE49-F238E27FC236}">
                  <a16:creationId xmlns:a16="http://schemas.microsoft.com/office/drawing/2014/main" id="{73B39FA6-148F-4940-896C-ADECC1214220}"/>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5" name="Rectangle 9">
              <a:extLst>
                <a:ext uri="{FF2B5EF4-FFF2-40B4-BE49-F238E27FC236}">
                  <a16:creationId xmlns:a16="http://schemas.microsoft.com/office/drawing/2014/main" id="{E302355C-7835-2747-A2F4-1523AF628350}"/>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267" name="Rectangle 10">
              <a:extLst>
                <a:ext uri="{FF2B5EF4-FFF2-40B4-BE49-F238E27FC236}">
                  <a16:creationId xmlns:a16="http://schemas.microsoft.com/office/drawing/2014/main" id="{6EE21AA6-5C01-DE4A-A9A2-675612FDF54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268" name="Rectangle 11">
              <a:extLst>
                <a:ext uri="{FF2B5EF4-FFF2-40B4-BE49-F238E27FC236}">
                  <a16:creationId xmlns:a16="http://schemas.microsoft.com/office/drawing/2014/main" id="{C3DB0F6A-8795-724C-A19C-5EA6807BC328}"/>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sp>
        <p:nvSpPr>
          <p:cNvPr id="270" name="Freeform 20">
            <a:extLst>
              <a:ext uri="{FF2B5EF4-FFF2-40B4-BE49-F238E27FC236}">
                <a16:creationId xmlns:a16="http://schemas.microsoft.com/office/drawing/2014/main" id="{0DA3242D-08DA-274B-8E0B-9DA08196658A}"/>
              </a:ext>
            </a:extLst>
          </p:cNvPr>
          <p:cNvSpPr>
            <a:spLocks noEditPoints="1"/>
          </p:cNvSpPr>
          <p:nvPr/>
        </p:nvSpPr>
        <p:spPr bwMode="black">
          <a:xfrm>
            <a:off x="623403" y="4433016"/>
            <a:ext cx="891118" cy="57328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sp>
        <p:nvSpPr>
          <p:cNvPr id="271" name="Freeform 20">
            <a:extLst>
              <a:ext uri="{FF2B5EF4-FFF2-40B4-BE49-F238E27FC236}">
                <a16:creationId xmlns:a16="http://schemas.microsoft.com/office/drawing/2014/main" id="{CD5D84A4-908C-164B-A3A9-B63577F1B034}"/>
              </a:ext>
            </a:extLst>
          </p:cNvPr>
          <p:cNvSpPr>
            <a:spLocks noEditPoints="1"/>
          </p:cNvSpPr>
          <p:nvPr/>
        </p:nvSpPr>
        <p:spPr bwMode="black">
          <a:xfrm>
            <a:off x="1080004" y="5600230"/>
            <a:ext cx="622442" cy="426055"/>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cxnSp>
        <p:nvCxnSpPr>
          <p:cNvPr id="276" name="Straight Arrow Connector 480">
            <a:extLst>
              <a:ext uri="{FF2B5EF4-FFF2-40B4-BE49-F238E27FC236}">
                <a16:creationId xmlns:a16="http://schemas.microsoft.com/office/drawing/2014/main" id="{13E5FC9A-4D24-0846-A5ED-5FB02FD78312}"/>
              </a:ext>
            </a:extLst>
          </p:cNvPr>
          <p:cNvCxnSpPr>
            <a:cxnSpLocks/>
            <a:endCxn id="260" idx="1"/>
          </p:cNvCxnSpPr>
          <p:nvPr/>
        </p:nvCxnSpPr>
        <p:spPr>
          <a:xfrm>
            <a:off x="1475837" y="4717691"/>
            <a:ext cx="1220313" cy="41059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7" name="Straight Arrow Connector 480">
            <a:extLst>
              <a:ext uri="{FF2B5EF4-FFF2-40B4-BE49-F238E27FC236}">
                <a16:creationId xmlns:a16="http://schemas.microsoft.com/office/drawing/2014/main" id="{4054C0FE-E06E-5748-9A2F-B80B92FF807A}"/>
              </a:ext>
            </a:extLst>
          </p:cNvPr>
          <p:cNvCxnSpPr>
            <a:cxnSpLocks/>
            <a:stCxn id="271" idx="25"/>
            <a:endCxn id="261" idx="1"/>
          </p:cNvCxnSpPr>
          <p:nvPr/>
        </p:nvCxnSpPr>
        <p:spPr>
          <a:xfrm flipV="1">
            <a:off x="1596809" y="5128284"/>
            <a:ext cx="1121445" cy="51642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8" name="Straight Arrow Connector 480">
            <a:extLst>
              <a:ext uri="{FF2B5EF4-FFF2-40B4-BE49-F238E27FC236}">
                <a16:creationId xmlns:a16="http://schemas.microsoft.com/office/drawing/2014/main" id="{640D85B3-FAFE-8948-8327-B187780AA82D}"/>
              </a:ext>
            </a:extLst>
          </p:cNvPr>
          <p:cNvCxnSpPr>
            <a:cxnSpLocks/>
            <a:stCxn id="204" idx="25"/>
            <a:endCxn id="246" idx="2"/>
          </p:cNvCxnSpPr>
          <p:nvPr/>
        </p:nvCxnSpPr>
        <p:spPr>
          <a:xfrm flipV="1">
            <a:off x="2707716" y="5307250"/>
            <a:ext cx="1088616" cy="606368"/>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9" name="Straight Arrow Connector 480">
            <a:extLst>
              <a:ext uri="{FF2B5EF4-FFF2-40B4-BE49-F238E27FC236}">
                <a16:creationId xmlns:a16="http://schemas.microsoft.com/office/drawing/2014/main" id="{0E34EE64-8BB6-6A4B-8E0E-5DF32FF27ED8}"/>
              </a:ext>
            </a:extLst>
          </p:cNvPr>
          <p:cNvCxnSpPr>
            <a:cxnSpLocks/>
            <a:stCxn id="246" idx="1"/>
            <a:endCxn id="260" idx="3"/>
          </p:cNvCxnSpPr>
          <p:nvPr/>
        </p:nvCxnSpPr>
        <p:spPr>
          <a:xfrm flipH="1">
            <a:off x="3149688" y="4997733"/>
            <a:ext cx="491576" cy="130551"/>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80" name="Freeform 5">
            <a:extLst>
              <a:ext uri="{FF2B5EF4-FFF2-40B4-BE49-F238E27FC236}">
                <a16:creationId xmlns:a16="http://schemas.microsoft.com/office/drawing/2014/main" id="{CAAC7556-557B-6942-A09A-8511BE1E0B66}"/>
              </a:ext>
            </a:extLst>
          </p:cNvPr>
          <p:cNvSpPr>
            <a:spLocks/>
          </p:cNvSpPr>
          <p:nvPr/>
        </p:nvSpPr>
        <p:spPr bwMode="auto">
          <a:xfrm>
            <a:off x="2365208" y="1423913"/>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cxnSp>
        <p:nvCxnSpPr>
          <p:cNvPr id="281" name="Straight Arrow Connector 480">
            <a:extLst>
              <a:ext uri="{FF2B5EF4-FFF2-40B4-BE49-F238E27FC236}">
                <a16:creationId xmlns:a16="http://schemas.microsoft.com/office/drawing/2014/main" id="{81421187-C7AE-454D-950A-8CAA3A7EE16A}"/>
              </a:ext>
            </a:extLst>
          </p:cNvPr>
          <p:cNvCxnSpPr>
            <a:cxnSpLocks/>
            <a:stCxn id="270" idx="1"/>
            <a:endCxn id="280" idx="17"/>
          </p:cNvCxnSpPr>
          <p:nvPr/>
        </p:nvCxnSpPr>
        <p:spPr>
          <a:xfrm flipV="1">
            <a:off x="1440143" y="2040659"/>
            <a:ext cx="1403196" cy="2430600"/>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テキスト ボックス 2">
            <a:extLst>
              <a:ext uri="{FF2B5EF4-FFF2-40B4-BE49-F238E27FC236}">
                <a16:creationId xmlns:a16="http://schemas.microsoft.com/office/drawing/2014/main" id="{9514F24C-0211-FC4C-A486-A10E15FE4522}"/>
              </a:ext>
            </a:extLst>
          </p:cNvPr>
          <p:cNvSpPr txBox="1"/>
          <p:nvPr/>
        </p:nvSpPr>
        <p:spPr>
          <a:xfrm>
            <a:off x="1334759" y="950399"/>
            <a:ext cx="1980029" cy="400110"/>
          </a:xfrm>
          <a:prstGeom prst="rect">
            <a:avLst/>
          </a:prstGeom>
          <a:noFill/>
        </p:spPr>
        <p:txBody>
          <a:bodyPr wrap="none" rtlCol="0">
            <a:spAutoFit/>
          </a:bodyPr>
          <a:lstStyle/>
          <a:p>
            <a:pPr algn="ctr"/>
            <a:r>
              <a:rPr kumimoji="1" lang="ja-JP" altLang="en-US" sz="2000" b="1">
                <a:latin typeface="Meiryo" panose="020B0604030504040204" pitchFamily="34" charset="-128"/>
                <a:ea typeface="Meiryo" panose="020B0604030504040204" pitchFamily="34" charset="-128"/>
              </a:rPr>
              <a:t>境界防衛モデル</a:t>
            </a:r>
          </a:p>
        </p:txBody>
      </p:sp>
      <p:pic>
        <p:nvPicPr>
          <p:cNvPr id="105"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38B59406-38C5-764D-AD38-CB3A29B9226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25537" y="4434190"/>
            <a:ext cx="374210" cy="374210"/>
          </a:xfrm>
          <a:prstGeom prst="rect">
            <a:avLst/>
          </a:prstGeom>
          <a:noFill/>
          <a:extLst>
            <a:ext uri="{909E8E84-426E-40DD-AFC4-6F175D3DCCD1}">
              <a14:hiddenFill xmlns:a14="http://schemas.microsoft.com/office/drawing/2010/main">
                <a:solidFill>
                  <a:srgbClr val="FFFFFF"/>
                </a:solidFill>
              </a14:hiddenFill>
            </a:ext>
          </a:extLst>
        </p:spPr>
      </p:pic>
      <p:cxnSp>
        <p:nvCxnSpPr>
          <p:cNvPr id="106" name="Straight Arrow Connector 480">
            <a:extLst>
              <a:ext uri="{FF2B5EF4-FFF2-40B4-BE49-F238E27FC236}">
                <a16:creationId xmlns:a16="http://schemas.microsoft.com/office/drawing/2014/main" id="{FEA37C2C-E244-D546-B983-0B79B5E7F75A}"/>
              </a:ext>
            </a:extLst>
          </p:cNvPr>
          <p:cNvCxnSpPr>
            <a:cxnSpLocks/>
            <a:stCxn id="246" idx="1"/>
            <a:endCxn id="105" idx="2"/>
          </p:cNvCxnSpPr>
          <p:nvPr/>
        </p:nvCxnSpPr>
        <p:spPr>
          <a:xfrm flipH="1" flipV="1">
            <a:off x="3412642" y="4808400"/>
            <a:ext cx="228622" cy="189333"/>
          </a:xfrm>
          <a:prstGeom prst="straightConnector1">
            <a:avLst/>
          </a:prstGeom>
          <a:ln w="9525" cap="flat" cmpd="sng" algn="ctr">
            <a:solidFill>
              <a:srgbClr val="FF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7" name="角丸四角形 6">
            <a:extLst>
              <a:ext uri="{FF2B5EF4-FFF2-40B4-BE49-F238E27FC236}">
                <a16:creationId xmlns:a16="http://schemas.microsoft.com/office/drawing/2014/main" id="{F102AA58-5162-C34E-A934-FA831FEA99D1}"/>
              </a:ext>
            </a:extLst>
          </p:cNvPr>
          <p:cNvSpPr/>
          <p:nvPr/>
        </p:nvSpPr>
        <p:spPr>
          <a:xfrm>
            <a:off x="5955874" y="2945799"/>
            <a:ext cx="1932317" cy="519010"/>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テキスト ボックス 143">
            <a:extLst>
              <a:ext uri="{FF2B5EF4-FFF2-40B4-BE49-F238E27FC236}">
                <a16:creationId xmlns:a16="http://schemas.microsoft.com/office/drawing/2014/main" id="{3B265680-98D6-9F45-8572-2F1104622C45}"/>
              </a:ext>
            </a:extLst>
          </p:cNvPr>
          <p:cNvSpPr txBox="1"/>
          <p:nvPr/>
        </p:nvSpPr>
        <p:spPr>
          <a:xfrm>
            <a:off x="2529573" y="1614401"/>
            <a:ext cx="723275" cy="415498"/>
          </a:xfrm>
          <a:prstGeom prst="rect">
            <a:avLst/>
          </a:prstGeom>
          <a:noFill/>
        </p:spPr>
        <p:txBody>
          <a:bodyPr wrap="none" rtlCol="0">
            <a:spAutoFit/>
          </a:bodyPr>
          <a:lstStyle/>
          <a:p>
            <a:pPr algn="ctr"/>
            <a:r>
              <a:rPr kumimoji="1"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kumimoji="1" lang="en-US" altLang="ja-JP" sz="1050" dirty="0">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45" name="テキスト ボックス 144">
            <a:extLst>
              <a:ext uri="{FF2B5EF4-FFF2-40B4-BE49-F238E27FC236}">
                <a16:creationId xmlns:a16="http://schemas.microsoft.com/office/drawing/2014/main" id="{AE2846FD-5B5C-6549-AF75-15C35C8EDA39}"/>
              </a:ext>
            </a:extLst>
          </p:cNvPr>
          <p:cNvSpPr txBox="1"/>
          <p:nvPr/>
        </p:nvSpPr>
        <p:spPr>
          <a:xfrm>
            <a:off x="5968949" y="3038334"/>
            <a:ext cx="1932317" cy="369332"/>
          </a:xfrm>
          <a:prstGeom prst="rect">
            <a:avLst/>
          </a:prstGeom>
          <a:noFill/>
        </p:spPr>
        <p:txBody>
          <a:bodyPr wrap="squar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インターネット</a:t>
            </a:r>
          </a:p>
        </p:txBody>
      </p:sp>
      <p:cxnSp>
        <p:nvCxnSpPr>
          <p:cNvPr id="148" name="Straight Arrow Connector 480">
            <a:extLst>
              <a:ext uri="{FF2B5EF4-FFF2-40B4-BE49-F238E27FC236}">
                <a16:creationId xmlns:a16="http://schemas.microsoft.com/office/drawing/2014/main" id="{1F7AA2C5-9EC8-2644-9D7D-08B703A6B53F}"/>
              </a:ext>
            </a:extLst>
          </p:cNvPr>
          <p:cNvCxnSpPr>
            <a:cxnSpLocks/>
            <a:stCxn id="152" idx="2"/>
            <a:endCxn id="261" idx="0"/>
          </p:cNvCxnSpPr>
          <p:nvPr/>
        </p:nvCxnSpPr>
        <p:spPr>
          <a:xfrm>
            <a:off x="2288178" y="3315986"/>
            <a:ext cx="634741" cy="1403785"/>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9" name="Straight Arrow Connector 480">
            <a:extLst>
              <a:ext uri="{FF2B5EF4-FFF2-40B4-BE49-F238E27FC236}">
                <a16:creationId xmlns:a16="http://schemas.microsoft.com/office/drawing/2014/main" id="{8651AF58-B0D7-2142-A1B9-0EDCFA589971}"/>
              </a:ext>
            </a:extLst>
          </p:cNvPr>
          <p:cNvCxnSpPr>
            <a:cxnSpLocks/>
          </p:cNvCxnSpPr>
          <p:nvPr/>
        </p:nvCxnSpPr>
        <p:spPr>
          <a:xfrm flipV="1">
            <a:off x="2573078" y="2070083"/>
            <a:ext cx="439645" cy="770223"/>
          </a:xfrm>
          <a:prstGeom prst="straightConnector1">
            <a:avLst/>
          </a:pr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5" name="テキスト ボックス 84">
            <a:extLst>
              <a:ext uri="{FF2B5EF4-FFF2-40B4-BE49-F238E27FC236}">
                <a16:creationId xmlns:a16="http://schemas.microsoft.com/office/drawing/2014/main" id="{6FB83879-51CA-7E43-A10E-67F8E190BF18}"/>
              </a:ext>
            </a:extLst>
          </p:cNvPr>
          <p:cNvSpPr txBox="1"/>
          <p:nvPr/>
        </p:nvSpPr>
        <p:spPr>
          <a:xfrm>
            <a:off x="400481" y="3446495"/>
            <a:ext cx="3775393" cy="830997"/>
          </a:xfrm>
          <a:prstGeom prst="rect">
            <a:avLst/>
          </a:prstGeom>
          <a:noFill/>
        </p:spPr>
        <p:txBody>
          <a:bodyPr wrap="none" rtlCol="0">
            <a:spAutoFit/>
          </a:bodyPr>
          <a:lstStyle/>
          <a:p>
            <a:pPr algn="ctr"/>
            <a:r>
              <a:rPr kumimoji="1" lang="ja-JP" altLang="en-US" sz="20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信頼できるネットワーク</a:t>
            </a:r>
            <a:r>
              <a:rPr kumimoji="1" lang="ja-JP" altLang="en-US" sz="16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a:t>
            </a:r>
            <a:r>
              <a:rPr kumimoji="1" lang="ja-JP" altLang="en-US" sz="2000" b="1" u="sng">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ある</a:t>
            </a:r>
            <a:endParaRPr kumimoji="1" lang="en-US" altLang="ja-JP" sz="2000" b="1" u="sng"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安全な社内ネットワークに</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4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入ることを重視する</a:t>
            </a:r>
            <a:endParaRPr lang="en-US" altLang="ja-JP" sz="14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2" name="正方形/長方形 31">
            <a:extLst>
              <a:ext uri="{FF2B5EF4-FFF2-40B4-BE49-F238E27FC236}">
                <a16:creationId xmlns:a16="http://schemas.microsoft.com/office/drawing/2014/main" id="{A5CED3D7-D35C-0C48-AAC2-149561BB77E1}"/>
              </a:ext>
            </a:extLst>
          </p:cNvPr>
          <p:cNvSpPr/>
          <p:nvPr/>
        </p:nvSpPr>
        <p:spPr>
          <a:xfrm>
            <a:off x="1518120" y="2855994"/>
            <a:ext cx="1545407" cy="46886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テキスト ボックス 151">
            <a:extLst>
              <a:ext uri="{FF2B5EF4-FFF2-40B4-BE49-F238E27FC236}">
                <a16:creationId xmlns:a16="http://schemas.microsoft.com/office/drawing/2014/main" id="{7D2C1A50-E387-8640-877D-2ECDA1A9E003}"/>
              </a:ext>
            </a:extLst>
          </p:cNvPr>
          <p:cNvSpPr txBox="1"/>
          <p:nvPr/>
        </p:nvSpPr>
        <p:spPr>
          <a:xfrm>
            <a:off x="1512829" y="2900488"/>
            <a:ext cx="1550698" cy="415498"/>
          </a:xfrm>
          <a:prstGeom prst="rect">
            <a:avLst/>
          </a:prstGeom>
          <a:noFill/>
        </p:spPr>
        <p:txBody>
          <a:bodyPr wrap="square" rtlCol="0">
            <a:spAutoFit/>
          </a:bodyPr>
          <a:lstStyle/>
          <a:p>
            <a:pPr algn="ctr"/>
            <a:r>
              <a:rPr lang="ja-JP" altLang="en-US" sz="1000">
                <a:solidFill>
                  <a:schemeClr val="bg1"/>
                </a:solidFill>
                <a:latin typeface="Meiryo" panose="020B0604030504040204" pitchFamily="34" charset="-128"/>
                <a:ea typeface="Meiryo" panose="020B0604030504040204" pitchFamily="34" charset="-128"/>
              </a:rPr>
              <a:t>ネットワークの出入口</a:t>
            </a:r>
            <a:endParaRPr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100" b="1">
                <a:solidFill>
                  <a:schemeClr val="bg1"/>
                </a:solidFill>
                <a:latin typeface="Meiryo" panose="020B0604030504040204" pitchFamily="34" charset="-128"/>
                <a:ea typeface="Meiryo" panose="020B0604030504040204" pitchFamily="34" charset="-128"/>
              </a:rPr>
              <a:t>ファイヤーウォール</a:t>
            </a:r>
            <a:endParaRPr kumimoji="1" lang="en-US" altLang="ja-JP" sz="1100" b="1" dirty="0">
              <a:solidFill>
                <a:schemeClr val="bg1"/>
              </a:solidFill>
              <a:latin typeface="Meiryo" panose="020B0604030504040204" pitchFamily="34" charset="-128"/>
              <a:ea typeface="Meiryo" panose="020B0604030504040204" pitchFamily="34" charset="-128"/>
            </a:endParaRPr>
          </a:p>
        </p:txBody>
      </p:sp>
      <p:sp>
        <p:nvSpPr>
          <p:cNvPr id="283" name="テキスト ボックス 282">
            <a:extLst>
              <a:ext uri="{FF2B5EF4-FFF2-40B4-BE49-F238E27FC236}">
                <a16:creationId xmlns:a16="http://schemas.microsoft.com/office/drawing/2014/main" id="{89286AD0-CD88-9C4F-9A3E-1C3EB754112F}"/>
              </a:ext>
            </a:extLst>
          </p:cNvPr>
          <p:cNvSpPr txBox="1"/>
          <p:nvPr/>
        </p:nvSpPr>
        <p:spPr>
          <a:xfrm>
            <a:off x="299746" y="2093916"/>
            <a:ext cx="2236510" cy="584775"/>
          </a:xfrm>
          <a:prstGeom prst="rect">
            <a:avLst/>
          </a:prstGeom>
          <a:noFill/>
        </p:spPr>
        <p:txBody>
          <a:bodyPr wrap="none" rtlCol="0">
            <a:spAutoFit/>
          </a:bodyPr>
          <a:lstStyle/>
          <a:p>
            <a:r>
              <a:rPr kumimoji="1"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ネットワーク境界では</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lang="ja-JP" altLang="en-US" sz="16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では守れない</a:t>
            </a:r>
            <a:endParaRPr kumimoji="1" lang="en-US" altLang="ja-JP" sz="16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69" name="右矢印 168">
            <a:extLst>
              <a:ext uri="{FF2B5EF4-FFF2-40B4-BE49-F238E27FC236}">
                <a16:creationId xmlns:a16="http://schemas.microsoft.com/office/drawing/2014/main" id="{56C221E4-97FA-624B-A193-226137449F6C}"/>
              </a:ext>
            </a:extLst>
          </p:cNvPr>
          <p:cNvSpPr/>
          <p:nvPr/>
        </p:nvSpPr>
        <p:spPr>
          <a:xfrm rot="2623611">
            <a:off x="1768141" y="2450732"/>
            <a:ext cx="524974" cy="372474"/>
          </a:xfrm>
          <a:prstGeom prst="rightArrow">
            <a:avLst>
              <a:gd name="adj1" fmla="val 52678"/>
              <a:gd name="adj2" fmla="val 50000"/>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テキスト ボックス 157">
            <a:extLst>
              <a:ext uri="{FF2B5EF4-FFF2-40B4-BE49-F238E27FC236}">
                <a16:creationId xmlns:a16="http://schemas.microsoft.com/office/drawing/2014/main" id="{DA3697FF-0155-8F4C-B896-43CECA32BF31}"/>
              </a:ext>
            </a:extLst>
          </p:cNvPr>
          <p:cNvSpPr txBox="1"/>
          <p:nvPr/>
        </p:nvSpPr>
        <p:spPr>
          <a:xfrm>
            <a:off x="316508" y="2745463"/>
            <a:ext cx="800219" cy="276999"/>
          </a:xfrm>
          <a:prstGeom prst="rect">
            <a:avLst/>
          </a:prstGeom>
          <a:noFill/>
        </p:spPr>
        <p:txBody>
          <a:bodyPr wrap="none" rtlCol="0">
            <a:spAutoFit/>
          </a:bodyPr>
          <a:lstStyle/>
          <a:p>
            <a:r>
              <a:rPr kumimoji="1" lang="ja-JP" altLang="en-US" sz="12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社外＝悪</a:t>
            </a:r>
            <a:endParaRPr kumimoji="1" lang="en-US" altLang="ja-JP" sz="12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59" name="テキスト ボックス 158">
            <a:extLst>
              <a:ext uri="{FF2B5EF4-FFF2-40B4-BE49-F238E27FC236}">
                <a16:creationId xmlns:a16="http://schemas.microsoft.com/office/drawing/2014/main" id="{266BCF3B-3D5E-8643-8C65-C23216EEEDC8}"/>
              </a:ext>
            </a:extLst>
          </p:cNvPr>
          <p:cNvSpPr txBox="1"/>
          <p:nvPr/>
        </p:nvSpPr>
        <p:spPr>
          <a:xfrm>
            <a:off x="316508" y="3071055"/>
            <a:ext cx="800219" cy="276999"/>
          </a:xfrm>
          <a:prstGeom prst="rect">
            <a:avLst/>
          </a:prstGeom>
          <a:noFill/>
        </p:spPr>
        <p:txBody>
          <a:bodyPr wrap="none" rtlCol="0">
            <a:spAutoFit/>
          </a:bodyPr>
          <a:lstStyle/>
          <a:p>
            <a:r>
              <a:rPr kumimoji="1" lang="ja-JP" altLang="en-US" sz="12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社内＝善</a:t>
            </a:r>
            <a:endParaRPr kumimoji="1" lang="en-US" altLang="ja-JP" sz="1200"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70" name="テキスト ボックス 169">
            <a:extLst>
              <a:ext uri="{FF2B5EF4-FFF2-40B4-BE49-F238E27FC236}">
                <a16:creationId xmlns:a16="http://schemas.microsoft.com/office/drawing/2014/main" id="{C10FE67F-2E85-1943-8CB4-9E7BC09CA3D4}"/>
              </a:ext>
            </a:extLst>
          </p:cNvPr>
          <p:cNvSpPr txBox="1"/>
          <p:nvPr/>
        </p:nvSpPr>
        <p:spPr>
          <a:xfrm>
            <a:off x="6136975" y="4814899"/>
            <a:ext cx="1531188" cy="415498"/>
          </a:xfrm>
          <a:prstGeom prst="rect">
            <a:avLst/>
          </a:prstGeom>
          <a:noFill/>
        </p:spPr>
        <p:txBody>
          <a:bodyPr wrap="none" rtlCol="0">
            <a:spAutoFit/>
          </a:bodyPr>
          <a:lstStyle/>
          <a:p>
            <a:pPr algn="ctr"/>
            <a:r>
              <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a:t>
            </a:r>
            <a:endParaRPr kumimoji="1" lang="en-US" altLang="ja-JP" sz="105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本人であることを認証</a:t>
            </a:r>
            <a:endParaRPr kumimoji="1" lang="ja-JP" altLang="en-US" sz="105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6D3E05B-EA49-FA40-BFBF-398A1381C636}"/>
              </a:ext>
            </a:extLst>
          </p:cNvPr>
          <p:cNvGrpSpPr/>
          <p:nvPr/>
        </p:nvGrpSpPr>
        <p:grpSpPr>
          <a:xfrm>
            <a:off x="4843350" y="1309264"/>
            <a:ext cx="3945177" cy="346500"/>
            <a:chOff x="4781512" y="1500612"/>
            <a:chExt cx="3945177" cy="533912"/>
          </a:xfrm>
        </p:grpSpPr>
        <p:sp>
          <p:nvSpPr>
            <p:cNvPr id="65" name="ホームベース 64">
              <a:extLst>
                <a:ext uri="{FF2B5EF4-FFF2-40B4-BE49-F238E27FC236}">
                  <a16:creationId xmlns:a16="http://schemas.microsoft.com/office/drawing/2014/main" id="{7ED7AEF5-AE99-614A-8A7F-1454192B5A37}"/>
                </a:ext>
              </a:extLst>
            </p:cNvPr>
            <p:cNvSpPr/>
            <p:nvPr/>
          </p:nvSpPr>
          <p:spPr>
            <a:xfrm rot="10800000">
              <a:off x="4781512" y="1500612"/>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テキスト ボックス 67">
              <a:extLst>
                <a:ext uri="{FF2B5EF4-FFF2-40B4-BE49-F238E27FC236}">
                  <a16:creationId xmlns:a16="http://schemas.microsoft.com/office/drawing/2014/main" id="{99F32C04-2B93-7E4F-9345-7DE107720252}"/>
                </a:ext>
              </a:extLst>
            </p:cNvPr>
            <p:cNvSpPr txBox="1"/>
            <p:nvPr/>
          </p:nvSpPr>
          <p:spPr>
            <a:xfrm>
              <a:off x="4870441" y="1539917"/>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クラウド利用の拡大</a:t>
              </a:r>
            </a:p>
          </p:txBody>
        </p:sp>
      </p:grpSp>
      <p:grpSp>
        <p:nvGrpSpPr>
          <p:cNvPr id="16" name="グループ化 15">
            <a:extLst>
              <a:ext uri="{FF2B5EF4-FFF2-40B4-BE49-F238E27FC236}">
                <a16:creationId xmlns:a16="http://schemas.microsoft.com/office/drawing/2014/main" id="{D10869BC-083C-CE4C-A490-DFBE8FDDEFBF}"/>
              </a:ext>
            </a:extLst>
          </p:cNvPr>
          <p:cNvGrpSpPr/>
          <p:nvPr/>
        </p:nvGrpSpPr>
        <p:grpSpPr>
          <a:xfrm>
            <a:off x="4843350" y="1699011"/>
            <a:ext cx="3945177" cy="346500"/>
            <a:chOff x="4781512" y="2189209"/>
            <a:chExt cx="3945177" cy="533912"/>
          </a:xfrm>
        </p:grpSpPr>
        <p:sp>
          <p:nvSpPr>
            <p:cNvPr id="66" name="ホームベース 65">
              <a:extLst>
                <a:ext uri="{FF2B5EF4-FFF2-40B4-BE49-F238E27FC236}">
                  <a16:creationId xmlns:a16="http://schemas.microsoft.com/office/drawing/2014/main" id="{A45E4202-9485-214B-A4AB-DC5F1B4CA65D}"/>
                </a:ext>
              </a:extLst>
            </p:cNvPr>
            <p:cNvSpPr/>
            <p:nvPr/>
          </p:nvSpPr>
          <p:spPr>
            <a:xfrm rot="10800000">
              <a:off x="4781512" y="2189209"/>
              <a:ext cx="3945177" cy="533912"/>
            </a:xfrm>
            <a:prstGeom prst="homePlate">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a:extLst>
                <a:ext uri="{FF2B5EF4-FFF2-40B4-BE49-F238E27FC236}">
                  <a16:creationId xmlns:a16="http://schemas.microsoft.com/office/drawing/2014/main" id="{82D0F399-F69C-3C4E-A6E2-939136F5A567}"/>
                </a:ext>
              </a:extLst>
            </p:cNvPr>
            <p:cNvSpPr txBox="1"/>
            <p:nvPr/>
          </p:nvSpPr>
          <p:spPr>
            <a:xfrm>
              <a:off x="4870441" y="2222990"/>
              <a:ext cx="3856248" cy="338554"/>
            </a:xfrm>
            <a:prstGeom prst="rect">
              <a:avLst/>
            </a:prstGeom>
            <a:noFill/>
          </p:spPr>
          <p:txBody>
            <a:bodyPr wrap="square" rtlCol="0">
              <a:spAutoFit/>
            </a:bodyPr>
            <a:lstStyle/>
            <a:p>
              <a:pPr algn="ctr"/>
              <a:r>
                <a:rPr kumimoji="1" lang="ja-JP" altLang="en-US" sz="1600" b="1">
                  <a:solidFill>
                    <a:schemeClr val="bg1"/>
                  </a:solidFill>
                  <a:latin typeface="Meiryo" panose="020B0604030504040204" pitchFamily="34" charset="-128"/>
                  <a:ea typeface="Meiryo" panose="020B0604030504040204" pitchFamily="34" charset="-128"/>
                </a:rPr>
                <a:t>脅威の巧妙化と分散化</a:t>
              </a:r>
              <a:r>
                <a:rPr kumimoji="1" lang="ja-JP" altLang="en-US" sz="1200">
                  <a:solidFill>
                    <a:schemeClr val="bg1"/>
                  </a:solidFill>
                  <a:latin typeface="Meiryo" panose="020B0604030504040204" pitchFamily="34" charset="-128"/>
                  <a:ea typeface="Meiryo" panose="020B0604030504040204" pitchFamily="34" charset="-128"/>
                </a:rPr>
                <a:t>（内外からの不正）</a:t>
              </a:r>
            </a:p>
          </p:txBody>
        </p:sp>
      </p:grpSp>
      <p:sp>
        <p:nvSpPr>
          <p:cNvPr id="70" name="Freeform 20">
            <a:extLst>
              <a:ext uri="{FF2B5EF4-FFF2-40B4-BE49-F238E27FC236}">
                <a16:creationId xmlns:a16="http://schemas.microsoft.com/office/drawing/2014/main" id="{2B0EE35F-2FB5-1146-B9A8-8C2C763D26E7}"/>
              </a:ext>
            </a:extLst>
          </p:cNvPr>
          <p:cNvSpPr>
            <a:spLocks noEditPoints="1"/>
          </p:cNvSpPr>
          <p:nvPr/>
        </p:nvSpPr>
        <p:spPr bwMode="black">
          <a:xfrm>
            <a:off x="5769774" y="5256789"/>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1" name="図形グループ 34">
            <a:extLst>
              <a:ext uri="{FF2B5EF4-FFF2-40B4-BE49-F238E27FC236}">
                <a16:creationId xmlns:a16="http://schemas.microsoft.com/office/drawing/2014/main" id="{7CFB195B-3F3B-A44D-87E4-E7730BC37FBD}"/>
              </a:ext>
            </a:extLst>
          </p:cNvPr>
          <p:cNvGrpSpPr/>
          <p:nvPr/>
        </p:nvGrpSpPr>
        <p:grpSpPr>
          <a:xfrm>
            <a:off x="6238570" y="5421679"/>
            <a:ext cx="320886" cy="589030"/>
            <a:chOff x="1946324" y="4125162"/>
            <a:chExt cx="969964" cy="2007872"/>
          </a:xfrm>
          <a:effectLst>
            <a:outerShdw blurRad="50800" dist="38100" dir="2700000" algn="tl" rotWithShape="0">
              <a:prstClr val="black">
                <a:alpha val="40000"/>
              </a:prstClr>
            </a:outerShdw>
          </a:effectLst>
        </p:grpSpPr>
        <p:sp>
          <p:nvSpPr>
            <p:cNvPr id="72" name="円/楕円 71">
              <a:extLst>
                <a:ext uri="{FF2B5EF4-FFF2-40B4-BE49-F238E27FC236}">
                  <a16:creationId xmlns:a16="http://schemas.microsoft.com/office/drawing/2014/main" id="{2EF02EC1-7617-4D47-93D1-92ADB75F640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D1B42CBE-C21D-6143-9C87-E843140B4C66}"/>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120">
            <a:extLst>
              <a:ext uri="{FF2B5EF4-FFF2-40B4-BE49-F238E27FC236}">
                <a16:creationId xmlns:a16="http://schemas.microsoft.com/office/drawing/2014/main" id="{C5169541-8F08-524C-939B-CAAF9708E868}"/>
              </a:ext>
            </a:extLst>
          </p:cNvPr>
          <p:cNvGrpSpPr/>
          <p:nvPr/>
        </p:nvGrpSpPr>
        <p:grpSpPr>
          <a:xfrm>
            <a:off x="7414248" y="5192606"/>
            <a:ext cx="679541" cy="593816"/>
            <a:chOff x="-62676" y="3965594"/>
            <a:chExt cx="679541" cy="593816"/>
          </a:xfrm>
        </p:grpSpPr>
        <p:sp>
          <p:nvSpPr>
            <p:cNvPr id="75" name="角丸四角形 74">
              <a:extLst>
                <a:ext uri="{FF2B5EF4-FFF2-40B4-BE49-F238E27FC236}">
                  <a16:creationId xmlns:a16="http://schemas.microsoft.com/office/drawing/2014/main" id="{942E26D4-538B-E246-9A8A-8FE75F3CA66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BFB50536-9D23-E847-91FB-4F64804F3D6B}"/>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77" name="図形グループ 123">
            <a:extLst>
              <a:ext uri="{FF2B5EF4-FFF2-40B4-BE49-F238E27FC236}">
                <a16:creationId xmlns:a16="http://schemas.microsoft.com/office/drawing/2014/main" id="{46F9C1C9-50A4-2147-963B-7FA9898AA0AA}"/>
              </a:ext>
            </a:extLst>
          </p:cNvPr>
          <p:cNvGrpSpPr/>
          <p:nvPr/>
        </p:nvGrpSpPr>
        <p:grpSpPr>
          <a:xfrm>
            <a:off x="7901266" y="5311623"/>
            <a:ext cx="341289" cy="550466"/>
            <a:chOff x="1140657" y="4229811"/>
            <a:chExt cx="341289" cy="550466"/>
          </a:xfrm>
        </p:grpSpPr>
        <p:sp>
          <p:nvSpPr>
            <p:cNvPr id="78" name="角丸四角形 77">
              <a:extLst>
                <a:ext uri="{FF2B5EF4-FFF2-40B4-BE49-F238E27FC236}">
                  <a16:creationId xmlns:a16="http://schemas.microsoft.com/office/drawing/2014/main" id="{B0F42636-CA4B-B74B-BB56-0BF7B6104891}"/>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9" name="図 78">
              <a:extLst>
                <a:ext uri="{FF2B5EF4-FFF2-40B4-BE49-F238E27FC236}">
                  <a16:creationId xmlns:a16="http://schemas.microsoft.com/office/drawing/2014/main" id="{F3A35F1D-C00A-7A47-80F3-77746FE6A26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80" name="図形グループ 34">
            <a:extLst>
              <a:ext uri="{FF2B5EF4-FFF2-40B4-BE49-F238E27FC236}">
                <a16:creationId xmlns:a16="http://schemas.microsoft.com/office/drawing/2014/main" id="{72E8DC47-B6D2-0C44-A6C6-8137141BDD2B}"/>
              </a:ext>
            </a:extLst>
          </p:cNvPr>
          <p:cNvGrpSpPr/>
          <p:nvPr/>
        </p:nvGrpSpPr>
        <p:grpSpPr>
          <a:xfrm>
            <a:off x="7265482" y="5421679"/>
            <a:ext cx="320886" cy="589030"/>
            <a:chOff x="1946324" y="4125162"/>
            <a:chExt cx="969964" cy="2007872"/>
          </a:xfrm>
          <a:effectLst>
            <a:outerShdw blurRad="50800" dist="38100" dir="2700000" algn="tl" rotWithShape="0">
              <a:prstClr val="black">
                <a:alpha val="40000"/>
              </a:prstClr>
            </a:outerShdw>
          </a:effectLst>
        </p:grpSpPr>
        <p:sp>
          <p:nvSpPr>
            <p:cNvPr id="81" name="円/楕円 80">
              <a:extLst>
                <a:ext uri="{FF2B5EF4-FFF2-40B4-BE49-F238E27FC236}">
                  <a16:creationId xmlns:a16="http://schemas.microsoft.com/office/drawing/2014/main" id="{44F988C1-F992-1944-B317-1C4E3323C39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B3B278E6-A99C-4342-AD4C-EF6E178AAC5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7" name="Freeform 20">
            <a:extLst>
              <a:ext uri="{FF2B5EF4-FFF2-40B4-BE49-F238E27FC236}">
                <a16:creationId xmlns:a16="http://schemas.microsoft.com/office/drawing/2014/main" id="{BA519ACA-A4D7-5848-8A3A-D7450516CC63}"/>
              </a:ext>
            </a:extLst>
          </p:cNvPr>
          <p:cNvSpPr>
            <a:spLocks noEditPoints="1"/>
          </p:cNvSpPr>
          <p:nvPr/>
        </p:nvSpPr>
        <p:spPr bwMode="black">
          <a:xfrm>
            <a:off x="5255218" y="4730487"/>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88" name="図形グループ 34">
            <a:extLst>
              <a:ext uri="{FF2B5EF4-FFF2-40B4-BE49-F238E27FC236}">
                <a16:creationId xmlns:a16="http://schemas.microsoft.com/office/drawing/2014/main" id="{94BD5A60-F96A-1F48-B260-500CBAF49BC2}"/>
              </a:ext>
            </a:extLst>
          </p:cNvPr>
          <p:cNvGrpSpPr/>
          <p:nvPr/>
        </p:nvGrpSpPr>
        <p:grpSpPr>
          <a:xfrm>
            <a:off x="5724014" y="4895377"/>
            <a:ext cx="320886" cy="589030"/>
            <a:chOff x="1946324" y="4125162"/>
            <a:chExt cx="969964" cy="2007872"/>
          </a:xfrm>
          <a:effectLst>
            <a:outerShdw blurRad="50800" dist="38100" dir="2700000" algn="tl" rotWithShape="0">
              <a:prstClr val="black">
                <a:alpha val="40000"/>
              </a:prstClr>
            </a:outerShdw>
          </a:effectLst>
        </p:grpSpPr>
        <p:sp>
          <p:nvSpPr>
            <p:cNvPr id="89" name="円/楕円 88">
              <a:extLst>
                <a:ext uri="{FF2B5EF4-FFF2-40B4-BE49-F238E27FC236}">
                  <a16:creationId xmlns:a16="http://schemas.microsoft.com/office/drawing/2014/main" id="{D2C48E26-32DF-C540-806D-363588AA6CA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a:extLst>
                <a:ext uri="{FF2B5EF4-FFF2-40B4-BE49-F238E27FC236}">
                  <a16:creationId xmlns:a16="http://schemas.microsoft.com/office/drawing/2014/main" id="{EE0F0207-283A-3945-A027-03F3E094FB8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1" name="図形グループ 120">
            <a:extLst>
              <a:ext uri="{FF2B5EF4-FFF2-40B4-BE49-F238E27FC236}">
                <a16:creationId xmlns:a16="http://schemas.microsoft.com/office/drawing/2014/main" id="{80983553-F1F8-BA42-A690-F11794ECA52C}"/>
              </a:ext>
            </a:extLst>
          </p:cNvPr>
          <p:cNvGrpSpPr/>
          <p:nvPr/>
        </p:nvGrpSpPr>
        <p:grpSpPr>
          <a:xfrm>
            <a:off x="7880654" y="4640283"/>
            <a:ext cx="679541" cy="593816"/>
            <a:chOff x="-62676" y="3965594"/>
            <a:chExt cx="679541" cy="593816"/>
          </a:xfrm>
        </p:grpSpPr>
        <p:sp>
          <p:nvSpPr>
            <p:cNvPr id="92" name="角丸四角形 91">
              <a:extLst>
                <a:ext uri="{FF2B5EF4-FFF2-40B4-BE49-F238E27FC236}">
                  <a16:creationId xmlns:a16="http://schemas.microsoft.com/office/drawing/2014/main" id="{4DF6D55E-B032-5443-A2E0-0DF9860846BA}"/>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3" name="図 92">
              <a:extLst>
                <a:ext uri="{FF2B5EF4-FFF2-40B4-BE49-F238E27FC236}">
                  <a16:creationId xmlns:a16="http://schemas.microsoft.com/office/drawing/2014/main" id="{558D700E-F4F8-D042-B398-E16387072315}"/>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94" name="図形グループ 123">
            <a:extLst>
              <a:ext uri="{FF2B5EF4-FFF2-40B4-BE49-F238E27FC236}">
                <a16:creationId xmlns:a16="http://schemas.microsoft.com/office/drawing/2014/main" id="{1BEFCD07-E55D-CE43-9ADE-75905DD2F950}"/>
              </a:ext>
            </a:extLst>
          </p:cNvPr>
          <p:cNvGrpSpPr/>
          <p:nvPr/>
        </p:nvGrpSpPr>
        <p:grpSpPr>
          <a:xfrm>
            <a:off x="8367672" y="4759300"/>
            <a:ext cx="341289" cy="550466"/>
            <a:chOff x="1140657" y="4229811"/>
            <a:chExt cx="341289" cy="550466"/>
          </a:xfrm>
        </p:grpSpPr>
        <p:sp>
          <p:nvSpPr>
            <p:cNvPr id="95" name="角丸四角形 94">
              <a:extLst>
                <a:ext uri="{FF2B5EF4-FFF2-40B4-BE49-F238E27FC236}">
                  <a16:creationId xmlns:a16="http://schemas.microsoft.com/office/drawing/2014/main" id="{994EB66B-1F41-9A45-A217-CA4A30E0C7E7}"/>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6" name="図 95">
              <a:extLst>
                <a:ext uri="{FF2B5EF4-FFF2-40B4-BE49-F238E27FC236}">
                  <a16:creationId xmlns:a16="http://schemas.microsoft.com/office/drawing/2014/main" id="{8CE42FBF-2293-CF4A-B54E-9F5907AB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97" name="図形グループ 34">
            <a:extLst>
              <a:ext uri="{FF2B5EF4-FFF2-40B4-BE49-F238E27FC236}">
                <a16:creationId xmlns:a16="http://schemas.microsoft.com/office/drawing/2014/main" id="{A83C00D3-A299-E64F-8222-2692EC493B17}"/>
              </a:ext>
            </a:extLst>
          </p:cNvPr>
          <p:cNvGrpSpPr/>
          <p:nvPr/>
        </p:nvGrpSpPr>
        <p:grpSpPr>
          <a:xfrm>
            <a:off x="7731888" y="4869356"/>
            <a:ext cx="320886" cy="589030"/>
            <a:chOff x="1946324" y="4125162"/>
            <a:chExt cx="969964" cy="2007872"/>
          </a:xfrm>
          <a:effectLst>
            <a:outerShdw blurRad="50800" dist="38100" dir="2700000" algn="tl" rotWithShape="0">
              <a:prstClr val="black">
                <a:alpha val="40000"/>
              </a:prstClr>
            </a:outerShdw>
          </a:effectLst>
        </p:grpSpPr>
        <p:sp>
          <p:nvSpPr>
            <p:cNvPr id="98" name="円/楕円 97">
              <a:extLst>
                <a:ext uri="{FF2B5EF4-FFF2-40B4-BE49-F238E27FC236}">
                  <a16:creationId xmlns:a16="http://schemas.microsoft.com/office/drawing/2014/main" id="{9EEE99F3-786D-7E46-8E37-3F3E9BFC9D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a:extLst>
                <a:ext uri="{FF2B5EF4-FFF2-40B4-BE49-F238E27FC236}">
                  <a16:creationId xmlns:a16="http://schemas.microsoft.com/office/drawing/2014/main" id="{5A9AA0CD-9275-534A-9C41-BBBB719893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120">
            <a:extLst>
              <a:ext uri="{FF2B5EF4-FFF2-40B4-BE49-F238E27FC236}">
                <a16:creationId xmlns:a16="http://schemas.microsoft.com/office/drawing/2014/main" id="{6822D501-96E9-404E-80F9-16CB22AB9FA2}"/>
              </a:ext>
            </a:extLst>
          </p:cNvPr>
          <p:cNvGrpSpPr/>
          <p:nvPr/>
        </p:nvGrpSpPr>
        <p:grpSpPr>
          <a:xfrm>
            <a:off x="6585765" y="5689695"/>
            <a:ext cx="679541" cy="593816"/>
            <a:chOff x="-62676" y="3965594"/>
            <a:chExt cx="679541" cy="593816"/>
          </a:xfrm>
        </p:grpSpPr>
        <p:sp>
          <p:nvSpPr>
            <p:cNvPr id="101" name="角丸四角形 100">
              <a:extLst>
                <a:ext uri="{FF2B5EF4-FFF2-40B4-BE49-F238E27FC236}">
                  <a16:creationId xmlns:a16="http://schemas.microsoft.com/office/drawing/2014/main" id="{613DA965-BB26-2E43-BA77-07325CD1113E}"/>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2" name="図 101">
              <a:extLst>
                <a:ext uri="{FF2B5EF4-FFF2-40B4-BE49-F238E27FC236}">
                  <a16:creationId xmlns:a16="http://schemas.microsoft.com/office/drawing/2014/main" id="{6CCE8698-3AEF-3B4B-A51A-96DEC6DDE61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3" name="図形グループ 123">
            <a:extLst>
              <a:ext uri="{FF2B5EF4-FFF2-40B4-BE49-F238E27FC236}">
                <a16:creationId xmlns:a16="http://schemas.microsoft.com/office/drawing/2014/main" id="{2CDD0C74-5509-FA48-8C4F-4EBA7ABFF57D}"/>
              </a:ext>
            </a:extLst>
          </p:cNvPr>
          <p:cNvGrpSpPr/>
          <p:nvPr/>
        </p:nvGrpSpPr>
        <p:grpSpPr>
          <a:xfrm>
            <a:off x="7072783" y="5808712"/>
            <a:ext cx="341289" cy="550466"/>
            <a:chOff x="1140657" y="4229811"/>
            <a:chExt cx="341289" cy="550466"/>
          </a:xfrm>
        </p:grpSpPr>
        <p:sp>
          <p:nvSpPr>
            <p:cNvPr id="104" name="角丸四角形 103">
              <a:extLst>
                <a:ext uri="{FF2B5EF4-FFF2-40B4-BE49-F238E27FC236}">
                  <a16:creationId xmlns:a16="http://schemas.microsoft.com/office/drawing/2014/main" id="{0FC3E29D-BD4B-BD44-90C8-CC74ECEE1D70}"/>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9" name="図 108">
              <a:extLst>
                <a:ext uri="{FF2B5EF4-FFF2-40B4-BE49-F238E27FC236}">
                  <a16:creationId xmlns:a16="http://schemas.microsoft.com/office/drawing/2014/main" id="{59F453D0-BD7D-CC4B-9056-3C185B52391A}"/>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10" name="図形グループ 34">
            <a:extLst>
              <a:ext uri="{FF2B5EF4-FFF2-40B4-BE49-F238E27FC236}">
                <a16:creationId xmlns:a16="http://schemas.microsoft.com/office/drawing/2014/main" id="{E6F0A7E2-16C3-EA4A-8BDA-80A350E789D6}"/>
              </a:ext>
            </a:extLst>
          </p:cNvPr>
          <p:cNvGrpSpPr/>
          <p:nvPr/>
        </p:nvGrpSpPr>
        <p:grpSpPr>
          <a:xfrm>
            <a:off x="6436999" y="5918768"/>
            <a:ext cx="320886" cy="589030"/>
            <a:chOff x="1946324" y="4125162"/>
            <a:chExt cx="969964" cy="2007872"/>
          </a:xfrm>
          <a:effectLst>
            <a:outerShdw blurRad="50800" dist="38100" dir="2700000" algn="tl" rotWithShape="0">
              <a:prstClr val="black">
                <a:alpha val="40000"/>
              </a:prstClr>
            </a:outerShdw>
          </a:effectLst>
        </p:grpSpPr>
        <p:sp>
          <p:nvSpPr>
            <p:cNvPr id="111" name="円/楕円 110">
              <a:extLst>
                <a:ext uri="{FF2B5EF4-FFF2-40B4-BE49-F238E27FC236}">
                  <a16:creationId xmlns:a16="http://schemas.microsoft.com/office/drawing/2014/main" id="{453D1092-7CFD-4846-B03D-BF5634F8F0E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a:extLst>
                <a:ext uri="{FF2B5EF4-FFF2-40B4-BE49-F238E27FC236}">
                  <a16:creationId xmlns:a16="http://schemas.microsoft.com/office/drawing/2014/main" id="{A42346A5-8C50-3A49-B6A8-493296EE2E6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17" name="Freeform 20">
            <a:extLst>
              <a:ext uri="{FF2B5EF4-FFF2-40B4-BE49-F238E27FC236}">
                <a16:creationId xmlns:a16="http://schemas.microsoft.com/office/drawing/2014/main" id="{6F600A6C-E179-2148-98EE-16B626A9F9DC}"/>
              </a:ext>
            </a:extLst>
          </p:cNvPr>
          <p:cNvSpPr>
            <a:spLocks noEditPoints="1"/>
          </p:cNvSpPr>
          <p:nvPr/>
        </p:nvSpPr>
        <p:spPr bwMode="black">
          <a:xfrm>
            <a:off x="5075280" y="5728308"/>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118" name="図形グループ 34">
            <a:extLst>
              <a:ext uri="{FF2B5EF4-FFF2-40B4-BE49-F238E27FC236}">
                <a16:creationId xmlns:a16="http://schemas.microsoft.com/office/drawing/2014/main" id="{3A055175-D5FF-EE4F-A9C0-3DD1009F02C8}"/>
              </a:ext>
            </a:extLst>
          </p:cNvPr>
          <p:cNvGrpSpPr/>
          <p:nvPr/>
        </p:nvGrpSpPr>
        <p:grpSpPr>
          <a:xfrm>
            <a:off x="5544076" y="5893198"/>
            <a:ext cx="320886" cy="589030"/>
            <a:chOff x="1946324" y="4125162"/>
            <a:chExt cx="969964" cy="2007872"/>
          </a:xfrm>
          <a:effectLst>
            <a:outerShdw blurRad="50800" dist="38100" dir="2700000" algn="tl" rotWithShape="0">
              <a:prstClr val="black">
                <a:alpha val="40000"/>
              </a:prstClr>
            </a:outerShdw>
          </a:effectLst>
        </p:grpSpPr>
        <p:sp>
          <p:nvSpPr>
            <p:cNvPr id="119" name="円/楕円 118">
              <a:extLst>
                <a:ext uri="{FF2B5EF4-FFF2-40B4-BE49-F238E27FC236}">
                  <a16:creationId xmlns:a16="http://schemas.microsoft.com/office/drawing/2014/main" id="{3FEF394F-DCEA-804A-B249-37722351530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a:extLst>
                <a:ext uri="{FF2B5EF4-FFF2-40B4-BE49-F238E27FC236}">
                  <a16:creationId xmlns:a16="http://schemas.microsoft.com/office/drawing/2014/main" id="{1B90B971-09CA-3541-9E87-CC4DFB4AF67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2" name="図形グループ 120">
            <a:extLst>
              <a:ext uri="{FF2B5EF4-FFF2-40B4-BE49-F238E27FC236}">
                <a16:creationId xmlns:a16="http://schemas.microsoft.com/office/drawing/2014/main" id="{C60B1D3D-4A99-4743-85C6-74DDA38D6111}"/>
              </a:ext>
            </a:extLst>
          </p:cNvPr>
          <p:cNvGrpSpPr/>
          <p:nvPr/>
        </p:nvGrpSpPr>
        <p:grpSpPr>
          <a:xfrm>
            <a:off x="7831559" y="5689695"/>
            <a:ext cx="679541" cy="593816"/>
            <a:chOff x="-62676" y="3965594"/>
            <a:chExt cx="679541" cy="593816"/>
          </a:xfrm>
        </p:grpSpPr>
        <p:sp>
          <p:nvSpPr>
            <p:cNvPr id="124" name="角丸四角形 123">
              <a:extLst>
                <a:ext uri="{FF2B5EF4-FFF2-40B4-BE49-F238E27FC236}">
                  <a16:creationId xmlns:a16="http://schemas.microsoft.com/office/drawing/2014/main" id="{1ACCD720-E4A8-A64D-8DD1-13EAE99C476D}"/>
                </a:ext>
              </a:extLst>
            </p:cNvPr>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5" name="図 124">
              <a:extLst>
                <a:ext uri="{FF2B5EF4-FFF2-40B4-BE49-F238E27FC236}">
                  <a16:creationId xmlns:a16="http://schemas.microsoft.com/office/drawing/2014/main" id="{4A74A661-DA95-9F4D-999E-AF650CC38A8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27" name="図形グループ 123">
            <a:extLst>
              <a:ext uri="{FF2B5EF4-FFF2-40B4-BE49-F238E27FC236}">
                <a16:creationId xmlns:a16="http://schemas.microsoft.com/office/drawing/2014/main" id="{117DAD51-6D06-B54E-B6BD-48C888CA7E16}"/>
              </a:ext>
            </a:extLst>
          </p:cNvPr>
          <p:cNvGrpSpPr/>
          <p:nvPr/>
        </p:nvGrpSpPr>
        <p:grpSpPr>
          <a:xfrm>
            <a:off x="8318577" y="5808712"/>
            <a:ext cx="341289" cy="550466"/>
            <a:chOff x="1140657" y="4229811"/>
            <a:chExt cx="341289" cy="550466"/>
          </a:xfrm>
        </p:grpSpPr>
        <p:sp>
          <p:nvSpPr>
            <p:cNvPr id="128" name="角丸四角形 127">
              <a:extLst>
                <a:ext uri="{FF2B5EF4-FFF2-40B4-BE49-F238E27FC236}">
                  <a16:creationId xmlns:a16="http://schemas.microsoft.com/office/drawing/2014/main" id="{E7E8F561-68A3-E144-A8D2-D332BF53A18C}"/>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9" name="図 128">
              <a:extLst>
                <a:ext uri="{FF2B5EF4-FFF2-40B4-BE49-F238E27FC236}">
                  <a16:creationId xmlns:a16="http://schemas.microsoft.com/office/drawing/2014/main" id="{8CD15B99-F70F-F34B-BA27-E66C41A2DD0B}"/>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30" name="図形グループ 34">
            <a:extLst>
              <a:ext uri="{FF2B5EF4-FFF2-40B4-BE49-F238E27FC236}">
                <a16:creationId xmlns:a16="http://schemas.microsoft.com/office/drawing/2014/main" id="{97CA30CE-61A7-B342-BAFD-6B1570725D14}"/>
              </a:ext>
            </a:extLst>
          </p:cNvPr>
          <p:cNvGrpSpPr/>
          <p:nvPr/>
        </p:nvGrpSpPr>
        <p:grpSpPr>
          <a:xfrm>
            <a:off x="7682793" y="5918768"/>
            <a:ext cx="320886" cy="589030"/>
            <a:chOff x="1946324" y="4125162"/>
            <a:chExt cx="969964" cy="2007872"/>
          </a:xfrm>
          <a:effectLst>
            <a:outerShdw blurRad="50800" dist="38100" dir="2700000" algn="tl" rotWithShape="0">
              <a:prstClr val="black">
                <a:alpha val="40000"/>
              </a:prstClr>
            </a:outerShdw>
          </a:effectLst>
        </p:grpSpPr>
        <p:sp>
          <p:nvSpPr>
            <p:cNvPr id="133" name="円/楕円 132">
              <a:extLst>
                <a:ext uri="{FF2B5EF4-FFF2-40B4-BE49-F238E27FC236}">
                  <a16:creationId xmlns:a16="http://schemas.microsoft.com/office/drawing/2014/main" id="{A528D068-4860-614E-BFBB-28A20501F0A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フローチャート: 論理積ゲート 133">
              <a:extLst>
                <a:ext uri="{FF2B5EF4-FFF2-40B4-BE49-F238E27FC236}">
                  <a16:creationId xmlns:a16="http://schemas.microsoft.com/office/drawing/2014/main" id="{5CF6441C-6A48-1143-AF5F-0FC5281B9D8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54" name="テキスト ボックス 153">
            <a:extLst>
              <a:ext uri="{FF2B5EF4-FFF2-40B4-BE49-F238E27FC236}">
                <a16:creationId xmlns:a16="http://schemas.microsoft.com/office/drawing/2014/main" id="{F96AB736-93FB-EA44-A049-42FF205D0095}"/>
              </a:ext>
            </a:extLst>
          </p:cNvPr>
          <p:cNvSpPr txBox="1"/>
          <p:nvPr/>
        </p:nvSpPr>
        <p:spPr>
          <a:xfrm>
            <a:off x="6368037" y="4122832"/>
            <a:ext cx="1107996" cy="669414"/>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全社員</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a:t>
            </a:r>
            <a:r>
              <a:rPr kumimoji="1"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&amp;</a:t>
            </a:r>
          </a:p>
          <a:p>
            <a:pPr algn="ctr"/>
            <a:r>
              <a:rPr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デバイス</a:t>
            </a:r>
            <a:endParaRPr lang="en-US" altLang="ja-JP" sz="900"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90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種類と台数の増大</a:t>
            </a:r>
          </a:p>
        </p:txBody>
      </p:sp>
      <p:grpSp>
        <p:nvGrpSpPr>
          <p:cNvPr id="155" name="Group 451">
            <a:extLst>
              <a:ext uri="{FF2B5EF4-FFF2-40B4-BE49-F238E27FC236}">
                <a16:creationId xmlns:a16="http://schemas.microsoft.com/office/drawing/2014/main" id="{4BDF73F8-E7F7-C846-89FF-BA5531F60209}"/>
              </a:ext>
            </a:extLst>
          </p:cNvPr>
          <p:cNvGrpSpPr>
            <a:grpSpLocks noChangeAspect="1"/>
          </p:cNvGrpSpPr>
          <p:nvPr/>
        </p:nvGrpSpPr>
        <p:grpSpPr>
          <a:xfrm>
            <a:off x="967686" y="4595647"/>
            <a:ext cx="224636" cy="159248"/>
            <a:chOff x="3335338" y="269944"/>
            <a:chExt cx="2154238" cy="1527175"/>
          </a:xfrm>
          <a:solidFill>
            <a:srgbClr val="FF0000"/>
          </a:solidFill>
        </p:grpSpPr>
        <p:sp>
          <p:nvSpPr>
            <p:cNvPr id="156" name="Freeform 24">
              <a:extLst>
                <a:ext uri="{FF2B5EF4-FFF2-40B4-BE49-F238E27FC236}">
                  <a16:creationId xmlns:a16="http://schemas.microsoft.com/office/drawing/2014/main" id="{BC87D839-8537-484E-9920-CDF093375D75}"/>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57" name="Freeform 25">
              <a:extLst>
                <a:ext uri="{FF2B5EF4-FFF2-40B4-BE49-F238E27FC236}">
                  <a16:creationId xmlns:a16="http://schemas.microsoft.com/office/drawing/2014/main" id="{869886FD-D408-1342-9EA2-58678CE7400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0" name="Freeform 26">
              <a:extLst>
                <a:ext uri="{FF2B5EF4-FFF2-40B4-BE49-F238E27FC236}">
                  <a16:creationId xmlns:a16="http://schemas.microsoft.com/office/drawing/2014/main" id="{E81C9EBB-29EB-5E41-8E9E-1AE6E4716EA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1" name="Freeform 27">
              <a:extLst>
                <a:ext uri="{FF2B5EF4-FFF2-40B4-BE49-F238E27FC236}">
                  <a16:creationId xmlns:a16="http://schemas.microsoft.com/office/drawing/2014/main" id="{3360FB74-DA16-0145-B63A-3E07809C1BF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2" name="Freeform 28">
              <a:extLst>
                <a:ext uri="{FF2B5EF4-FFF2-40B4-BE49-F238E27FC236}">
                  <a16:creationId xmlns:a16="http://schemas.microsoft.com/office/drawing/2014/main" id="{C5B57336-6C15-EC45-B008-148F38684F9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63" name="Group 451">
            <a:extLst>
              <a:ext uri="{FF2B5EF4-FFF2-40B4-BE49-F238E27FC236}">
                <a16:creationId xmlns:a16="http://schemas.microsoft.com/office/drawing/2014/main" id="{11651AED-04D2-C54E-AC34-AFADCDFC01E5}"/>
              </a:ext>
            </a:extLst>
          </p:cNvPr>
          <p:cNvGrpSpPr>
            <a:grpSpLocks noChangeAspect="1"/>
          </p:cNvGrpSpPr>
          <p:nvPr/>
        </p:nvGrpSpPr>
        <p:grpSpPr>
          <a:xfrm>
            <a:off x="2808757" y="5234119"/>
            <a:ext cx="224636" cy="159248"/>
            <a:chOff x="3335338" y="269944"/>
            <a:chExt cx="2154238" cy="1527175"/>
          </a:xfrm>
          <a:solidFill>
            <a:srgbClr val="FF0000"/>
          </a:solidFill>
        </p:grpSpPr>
        <p:sp>
          <p:nvSpPr>
            <p:cNvPr id="164" name="Freeform 24">
              <a:extLst>
                <a:ext uri="{FF2B5EF4-FFF2-40B4-BE49-F238E27FC236}">
                  <a16:creationId xmlns:a16="http://schemas.microsoft.com/office/drawing/2014/main" id="{74B2C505-3572-D84F-9A7C-D3A9D0A6CBA7}"/>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5" name="Freeform 25">
              <a:extLst>
                <a:ext uri="{FF2B5EF4-FFF2-40B4-BE49-F238E27FC236}">
                  <a16:creationId xmlns:a16="http://schemas.microsoft.com/office/drawing/2014/main" id="{B6B08992-C86E-A74E-885A-B7109E5BFC7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6" name="Freeform 26">
              <a:extLst>
                <a:ext uri="{FF2B5EF4-FFF2-40B4-BE49-F238E27FC236}">
                  <a16:creationId xmlns:a16="http://schemas.microsoft.com/office/drawing/2014/main" id="{EDFE6F1F-B55F-A24C-983E-B9E48DD5FA1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7" name="Freeform 27">
              <a:extLst>
                <a:ext uri="{FF2B5EF4-FFF2-40B4-BE49-F238E27FC236}">
                  <a16:creationId xmlns:a16="http://schemas.microsoft.com/office/drawing/2014/main" id="{01E8796D-26C6-9C4D-B2EE-94DDA259EF8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68" name="Freeform 28">
              <a:extLst>
                <a:ext uri="{FF2B5EF4-FFF2-40B4-BE49-F238E27FC236}">
                  <a16:creationId xmlns:a16="http://schemas.microsoft.com/office/drawing/2014/main" id="{93F0818A-ACB1-8848-AD02-DBD7B000354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2" name="Group 451">
            <a:extLst>
              <a:ext uri="{FF2B5EF4-FFF2-40B4-BE49-F238E27FC236}">
                <a16:creationId xmlns:a16="http://schemas.microsoft.com/office/drawing/2014/main" id="{1573C035-540A-BA4D-B325-89EB684371FA}"/>
              </a:ext>
            </a:extLst>
          </p:cNvPr>
          <p:cNvGrpSpPr>
            <a:grpSpLocks noChangeAspect="1"/>
          </p:cNvGrpSpPr>
          <p:nvPr/>
        </p:nvGrpSpPr>
        <p:grpSpPr>
          <a:xfrm>
            <a:off x="3686581" y="5057335"/>
            <a:ext cx="224636" cy="159248"/>
            <a:chOff x="3335338" y="269944"/>
            <a:chExt cx="2154238" cy="1527175"/>
          </a:xfrm>
          <a:solidFill>
            <a:srgbClr val="FF0000"/>
          </a:solidFill>
        </p:grpSpPr>
        <p:sp>
          <p:nvSpPr>
            <p:cNvPr id="173" name="Freeform 24">
              <a:extLst>
                <a:ext uri="{FF2B5EF4-FFF2-40B4-BE49-F238E27FC236}">
                  <a16:creationId xmlns:a16="http://schemas.microsoft.com/office/drawing/2014/main" id="{B96EBA39-7F73-774A-A453-94F7D5B296D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4" name="Freeform 25">
              <a:extLst>
                <a:ext uri="{FF2B5EF4-FFF2-40B4-BE49-F238E27FC236}">
                  <a16:creationId xmlns:a16="http://schemas.microsoft.com/office/drawing/2014/main" id="{318A0D6F-3C58-A549-A612-2EE7CDE6033B}"/>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5" name="Freeform 26">
              <a:extLst>
                <a:ext uri="{FF2B5EF4-FFF2-40B4-BE49-F238E27FC236}">
                  <a16:creationId xmlns:a16="http://schemas.microsoft.com/office/drawing/2014/main" id="{D944CC88-52B8-AD40-AEBD-9343F432EDD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6" name="Freeform 27">
              <a:extLst>
                <a:ext uri="{FF2B5EF4-FFF2-40B4-BE49-F238E27FC236}">
                  <a16:creationId xmlns:a16="http://schemas.microsoft.com/office/drawing/2014/main" id="{52F54700-AD22-EC49-A6E3-D4BF02A01265}"/>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77" name="Freeform 28">
              <a:extLst>
                <a:ext uri="{FF2B5EF4-FFF2-40B4-BE49-F238E27FC236}">
                  <a16:creationId xmlns:a16="http://schemas.microsoft.com/office/drawing/2014/main" id="{391609AF-A342-6042-A1C8-3EA50F49B1E2}"/>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78" name="Group 451">
            <a:extLst>
              <a:ext uri="{FF2B5EF4-FFF2-40B4-BE49-F238E27FC236}">
                <a16:creationId xmlns:a16="http://schemas.microsoft.com/office/drawing/2014/main" id="{E1C7E7EA-F00C-8847-B5F2-251D60D7E33B}"/>
              </a:ext>
            </a:extLst>
          </p:cNvPr>
          <p:cNvGrpSpPr>
            <a:grpSpLocks noChangeAspect="1"/>
          </p:cNvGrpSpPr>
          <p:nvPr/>
        </p:nvGrpSpPr>
        <p:grpSpPr>
          <a:xfrm>
            <a:off x="2402295" y="5946661"/>
            <a:ext cx="224636" cy="159248"/>
            <a:chOff x="3335338" y="269944"/>
            <a:chExt cx="2154238" cy="1527175"/>
          </a:xfrm>
          <a:solidFill>
            <a:srgbClr val="FF0000"/>
          </a:solidFill>
        </p:grpSpPr>
        <p:sp>
          <p:nvSpPr>
            <p:cNvPr id="179" name="Freeform 24">
              <a:extLst>
                <a:ext uri="{FF2B5EF4-FFF2-40B4-BE49-F238E27FC236}">
                  <a16:creationId xmlns:a16="http://schemas.microsoft.com/office/drawing/2014/main" id="{F565F044-5140-324B-A5D2-1534F66F27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0" name="Freeform 25">
              <a:extLst>
                <a:ext uri="{FF2B5EF4-FFF2-40B4-BE49-F238E27FC236}">
                  <a16:creationId xmlns:a16="http://schemas.microsoft.com/office/drawing/2014/main" id="{CBDDFD74-97E0-ED41-AF58-ACD946AA54F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1" name="Freeform 26">
              <a:extLst>
                <a:ext uri="{FF2B5EF4-FFF2-40B4-BE49-F238E27FC236}">
                  <a16:creationId xmlns:a16="http://schemas.microsoft.com/office/drawing/2014/main" id="{5748AC62-EC33-DF48-AF15-4B640C6A7B7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2" name="Freeform 27">
              <a:extLst>
                <a:ext uri="{FF2B5EF4-FFF2-40B4-BE49-F238E27FC236}">
                  <a16:creationId xmlns:a16="http://schemas.microsoft.com/office/drawing/2014/main" id="{EB216674-038F-4D40-9F7E-CC2544809A17}"/>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3" name="Freeform 28">
              <a:extLst>
                <a:ext uri="{FF2B5EF4-FFF2-40B4-BE49-F238E27FC236}">
                  <a16:creationId xmlns:a16="http://schemas.microsoft.com/office/drawing/2014/main" id="{D1CB13E2-FA45-534C-8374-86F674704A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84" name="Group 451">
            <a:extLst>
              <a:ext uri="{FF2B5EF4-FFF2-40B4-BE49-F238E27FC236}">
                <a16:creationId xmlns:a16="http://schemas.microsoft.com/office/drawing/2014/main" id="{FB7EAB69-F8C2-B04C-AE49-A12C54CA2AC1}"/>
              </a:ext>
            </a:extLst>
          </p:cNvPr>
          <p:cNvGrpSpPr>
            <a:grpSpLocks noChangeAspect="1"/>
          </p:cNvGrpSpPr>
          <p:nvPr/>
        </p:nvGrpSpPr>
        <p:grpSpPr>
          <a:xfrm>
            <a:off x="1276955" y="5715108"/>
            <a:ext cx="224636" cy="159248"/>
            <a:chOff x="3335338" y="269944"/>
            <a:chExt cx="2154238" cy="1527175"/>
          </a:xfrm>
          <a:solidFill>
            <a:srgbClr val="FF0000"/>
          </a:solidFill>
        </p:grpSpPr>
        <p:sp>
          <p:nvSpPr>
            <p:cNvPr id="185" name="Freeform 24">
              <a:extLst>
                <a:ext uri="{FF2B5EF4-FFF2-40B4-BE49-F238E27FC236}">
                  <a16:creationId xmlns:a16="http://schemas.microsoft.com/office/drawing/2014/main" id="{5F4CFB63-712B-3C4F-8748-6A5EC3445344}"/>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6" name="Freeform 25">
              <a:extLst>
                <a:ext uri="{FF2B5EF4-FFF2-40B4-BE49-F238E27FC236}">
                  <a16:creationId xmlns:a16="http://schemas.microsoft.com/office/drawing/2014/main" id="{D069A9B7-B4A4-A146-8BB7-459A07A84EF1}"/>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7" name="Freeform 26">
              <a:extLst>
                <a:ext uri="{FF2B5EF4-FFF2-40B4-BE49-F238E27FC236}">
                  <a16:creationId xmlns:a16="http://schemas.microsoft.com/office/drawing/2014/main" id="{13631E25-3BDF-2442-AE44-D08F1BC076A2}"/>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8" name="Freeform 27">
              <a:extLst>
                <a:ext uri="{FF2B5EF4-FFF2-40B4-BE49-F238E27FC236}">
                  <a16:creationId xmlns:a16="http://schemas.microsoft.com/office/drawing/2014/main" id="{40A660C4-01E8-4A48-8313-AF4B9811FEA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89" name="Freeform 28">
              <a:extLst>
                <a:ext uri="{FF2B5EF4-FFF2-40B4-BE49-F238E27FC236}">
                  <a16:creationId xmlns:a16="http://schemas.microsoft.com/office/drawing/2014/main" id="{A390CC3D-0ED0-424D-B904-8F4E50D5D381}"/>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190" name="Group 451">
            <a:extLst>
              <a:ext uri="{FF2B5EF4-FFF2-40B4-BE49-F238E27FC236}">
                <a16:creationId xmlns:a16="http://schemas.microsoft.com/office/drawing/2014/main" id="{8EED59C8-19D8-5749-9F94-571B5ABD32CD}"/>
              </a:ext>
            </a:extLst>
          </p:cNvPr>
          <p:cNvGrpSpPr>
            <a:grpSpLocks noChangeAspect="1"/>
          </p:cNvGrpSpPr>
          <p:nvPr/>
        </p:nvGrpSpPr>
        <p:grpSpPr>
          <a:xfrm>
            <a:off x="3538682" y="4393989"/>
            <a:ext cx="224636" cy="159248"/>
            <a:chOff x="3335338" y="269944"/>
            <a:chExt cx="2154238" cy="1527175"/>
          </a:xfrm>
          <a:solidFill>
            <a:srgbClr val="FF0000"/>
          </a:solidFill>
        </p:grpSpPr>
        <p:sp>
          <p:nvSpPr>
            <p:cNvPr id="191" name="Freeform 24">
              <a:extLst>
                <a:ext uri="{FF2B5EF4-FFF2-40B4-BE49-F238E27FC236}">
                  <a16:creationId xmlns:a16="http://schemas.microsoft.com/office/drawing/2014/main" id="{4583CF75-E040-3A48-9A68-C2E484BEB402}"/>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2" name="Freeform 25">
              <a:extLst>
                <a:ext uri="{FF2B5EF4-FFF2-40B4-BE49-F238E27FC236}">
                  <a16:creationId xmlns:a16="http://schemas.microsoft.com/office/drawing/2014/main" id="{F9E7AB13-5767-5145-B7EE-DCB915623FD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3" name="Freeform 26">
              <a:extLst>
                <a:ext uri="{FF2B5EF4-FFF2-40B4-BE49-F238E27FC236}">
                  <a16:creationId xmlns:a16="http://schemas.microsoft.com/office/drawing/2014/main" id="{2072D03A-D95D-E344-B86D-968F2C70597D}"/>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4" name="Freeform 27">
              <a:extLst>
                <a:ext uri="{FF2B5EF4-FFF2-40B4-BE49-F238E27FC236}">
                  <a16:creationId xmlns:a16="http://schemas.microsoft.com/office/drawing/2014/main" id="{3A4BBD6C-D042-DA42-89E0-B110F332C39A}"/>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195" name="Freeform 28">
              <a:extLst>
                <a:ext uri="{FF2B5EF4-FFF2-40B4-BE49-F238E27FC236}">
                  <a16:creationId xmlns:a16="http://schemas.microsoft.com/office/drawing/2014/main" id="{A7A1FD27-1A85-3B45-AB51-65575D395D53}"/>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196" name="テキスト ボックス 195">
            <a:extLst>
              <a:ext uri="{FF2B5EF4-FFF2-40B4-BE49-F238E27FC236}">
                <a16:creationId xmlns:a16="http://schemas.microsoft.com/office/drawing/2014/main" id="{57F56494-1A03-4A41-AFB5-D99EF4D9FCFF}"/>
              </a:ext>
            </a:extLst>
          </p:cNvPr>
          <p:cNvSpPr txBox="1"/>
          <p:nvPr/>
        </p:nvSpPr>
        <p:spPr>
          <a:xfrm>
            <a:off x="367186" y="5030133"/>
            <a:ext cx="1935145" cy="415498"/>
          </a:xfrm>
          <a:prstGeom prst="rect">
            <a:avLst/>
          </a:prstGeom>
          <a:noFill/>
        </p:spPr>
        <p:txBody>
          <a:bodyPr wrap="none" rtlCol="0">
            <a:spAutoFit/>
          </a:bodyPr>
          <a:lstStyle/>
          <a:p>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手段の巧妙化と多様化により</a:t>
            </a:r>
            <a:endPar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内部への不正侵入を防げない</a:t>
            </a:r>
            <a:endParaRPr kumimoji="1" lang="ja-JP" altLang="en-US" sz="90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97" name="テキスト ボックス 196">
            <a:extLst>
              <a:ext uri="{FF2B5EF4-FFF2-40B4-BE49-F238E27FC236}">
                <a16:creationId xmlns:a16="http://schemas.microsoft.com/office/drawing/2014/main" id="{D5FE4EC9-F6E9-A447-ADCB-51354EC2CEAD}"/>
              </a:ext>
            </a:extLst>
          </p:cNvPr>
          <p:cNvSpPr txBox="1"/>
          <p:nvPr/>
        </p:nvSpPr>
        <p:spPr>
          <a:xfrm>
            <a:off x="4745158" y="3877994"/>
            <a:ext cx="1705915" cy="415498"/>
          </a:xfrm>
          <a:prstGeom prst="rect">
            <a:avLst/>
          </a:prstGeom>
          <a:noFill/>
        </p:spPr>
        <p:txBody>
          <a:bodyPr wrap="none" rtlCol="0">
            <a:spAutoFit/>
          </a:bodyPr>
          <a:lstStyle/>
          <a:p>
            <a:pPr algn="ctr"/>
            <a:r>
              <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ID</a:t>
            </a:r>
            <a:r>
              <a:rPr kumimoji="1"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とパスワードが盗まれ</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r>
              <a:rPr lang="ja-JP" altLang="en-US" sz="1050" b="1">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への侵入を防げない</a:t>
            </a:r>
            <a:endParaRPr kumimoji="1" lang="en-US" altLang="ja-JP" sz="1050" b="1" dirty="0">
              <a:solidFill>
                <a:srgbClr val="FF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3" name="乗算記号 12">
            <a:extLst>
              <a:ext uri="{FF2B5EF4-FFF2-40B4-BE49-F238E27FC236}">
                <a16:creationId xmlns:a16="http://schemas.microsoft.com/office/drawing/2014/main" id="{7E16A25C-D140-074E-8F7F-33C9F63E6D6A}"/>
              </a:ext>
            </a:extLst>
          </p:cNvPr>
          <p:cNvSpPr/>
          <p:nvPr/>
        </p:nvSpPr>
        <p:spPr>
          <a:xfrm>
            <a:off x="2134962" y="2472909"/>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Freeform 5">
            <a:extLst>
              <a:ext uri="{FF2B5EF4-FFF2-40B4-BE49-F238E27FC236}">
                <a16:creationId xmlns:a16="http://schemas.microsoft.com/office/drawing/2014/main" id="{81138337-6824-E54A-944C-B6AB6A384AF2}"/>
              </a:ext>
            </a:extLst>
          </p:cNvPr>
          <p:cNvSpPr>
            <a:spLocks/>
          </p:cNvSpPr>
          <p:nvPr/>
        </p:nvSpPr>
        <p:spPr bwMode="auto">
          <a:xfrm>
            <a:off x="314576" y="1154569"/>
            <a:ext cx="1182744" cy="616746"/>
          </a:xfrm>
          <a:custGeom>
            <a:avLst/>
            <a:gdLst>
              <a:gd name="T0" fmla="*/ 74 w 188"/>
              <a:gd name="T1" fmla="*/ 97 h 97"/>
              <a:gd name="T2" fmla="*/ 149 w 188"/>
              <a:gd name="T3" fmla="*/ 97 h 97"/>
              <a:gd name="T4" fmla="*/ 152 w 188"/>
              <a:gd name="T5" fmla="*/ 97 h 97"/>
              <a:gd name="T6" fmla="*/ 188 w 188"/>
              <a:gd name="T7" fmla="*/ 62 h 97"/>
              <a:gd name="T8" fmla="*/ 152 w 188"/>
              <a:gd name="T9" fmla="*/ 26 h 97"/>
              <a:gd name="T10" fmla="*/ 127 w 188"/>
              <a:gd name="T11" fmla="*/ 36 h 97"/>
              <a:gd name="T12" fmla="*/ 126 w 188"/>
              <a:gd name="T13" fmla="*/ 37 h 97"/>
              <a:gd name="T14" fmla="*/ 124 w 188"/>
              <a:gd name="T15" fmla="*/ 30 h 97"/>
              <a:gd name="T16" fmla="*/ 79 w 188"/>
              <a:gd name="T17" fmla="*/ 0 h 97"/>
              <a:gd name="T18" fmla="*/ 79 w 188"/>
              <a:gd name="T19" fmla="*/ 0 h 97"/>
              <a:gd name="T20" fmla="*/ 32 w 188"/>
              <a:gd name="T21" fmla="*/ 39 h 97"/>
              <a:gd name="T22" fmla="*/ 31 w 188"/>
              <a:gd name="T23" fmla="*/ 46 h 97"/>
              <a:gd name="T24" fmla="*/ 26 w 188"/>
              <a:gd name="T25" fmla="*/ 45 h 97"/>
              <a:gd name="T26" fmla="*/ 0 w 188"/>
              <a:gd name="T27" fmla="*/ 71 h 97"/>
              <a:gd name="T28" fmla="*/ 21 w 188"/>
              <a:gd name="T29" fmla="*/ 97 h 97"/>
              <a:gd name="T30" fmla="*/ 26 w 188"/>
              <a:gd name="T31" fmla="*/ 97 h 97"/>
              <a:gd name="T32" fmla="*/ 26 w 188"/>
              <a:gd name="T33" fmla="*/ 97 h 97"/>
              <a:gd name="T34" fmla="*/ 76 w 188"/>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8" h="97">
                <a:moveTo>
                  <a:pt x="74" y="97"/>
                </a:moveTo>
                <a:cubicBezTo>
                  <a:pt x="149" y="97"/>
                  <a:pt x="149" y="97"/>
                  <a:pt x="149" y="97"/>
                </a:cubicBezTo>
                <a:cubicBezTo>
                  <a:pt x="152" y="97"/>
                  <a:pt x="152" y="97"/>
                  <a:pt x="152" y="97"/>
                </a:cubicBezTo>
                <a:cubicBezTo>
                  <a:pt x="172" y="97"/>
                  <a:pt x="188" y="81"/>
                  <a:pt x="188" y="62"/>
                </a:cubicBezTo>
                <a:cubicBezTo>
                  <a:pt x="188" y="42"/>
                  <a:pt x="172" y="26"/>
                  <a:pt x="152" y="26"/>
                </a:cubicBezTo>
                <a:cubicBezTo>
                  <a:pt x="142" y="26"/>
                  <a:pt x="133" y="30"/>
                  <a:pt x="127" y="36"/>
                </a:cubicBezTo>
                <a:cubicBezTo>
                  <a:pt x="126" y="37"/>
                  <a:pt x="126" y="37"/>
                  <a:pt x="126" y="37"/>
                </a:cubicBezTo>
                <a:cubicBezTo>
                  <a:pt x="124" y="30"/>
                  <a:pt x="124" y="30"/>
                  <a:pt x="124" y="30"/>
                </a:cubicBezTo>
                <a:cubicBezTo>
                  <a:pt x="117" y="13"/>
                  <a:pt x="99" y="0"/>
                  <a:pt x="79" y="0"/>
                </a:cubicBezTo>
                <a:cubicBezTo>
                  <a:pt x="79" y="0"/>
                  <a:pt x="79" y="0"/>
                  <a:pt x="79" y="0"/>
                </a:cubicBezTo>
                <a:cubicBezTo>
                  <a:pt x="56" y="0"/>
                  <a:pt x="36" y="17"/>
                  <a:pt x="32" y="39"/>
                </a:cubicBezTo>
                <a:cubicBezTo>
                  <a:pt x="31" y="46"/>
                  <a:pt x="31" y="46"/>
                  <a:pt x="31" y="46"/>
                </a:cubicBezTo>
                <a:cubicBezTo>
                  <a:pt x="26" y="45"/>
                  <a:pt x="26" y="45"/>
                  <a:pt x="26" y="45"/>
                </a:cubicBezTo>
                <a:cubicBezTo>
                  <a:pt x="12" y="45"/>
                  <a:pt x="0" y="57"/>
                  <a:pt x="0" y="71"/>
                </a:cubicBezTo>
                <a:cubicBezTo>
                  <a:pt x="0" y="84"/>
                  <a:pt x="9" y="94"/>
                  <a:pt x="21" y="97"/>
                </a:cubicBezTo>
                <a:cubicBezTo>
                  <a:pt x="26" y="97"/>
                  <a:pt x="26" y="97"/>
                  <a:pt x="26" y="97"/>
                </a:cubicBezTo>
                <a:cubicBezTo>
                  <a:pt x="26" y="97"/>
                  <a:pt x="26" y="97"/>
                  <a:pt x="26" y="97"/>
                </a:cubicBezTo>
                <a:cubicBezTo>
                  <a:pt x="76" y="97"/>
                  <a:pt x="76" y="97"/>
                  <a:pt x="76" y="97"/>
                </a:cubicBezTo>
              </a:path>
            </a:pathLst>
          </a:custGeom>
          <a:solidFill>
            <a:schemeClr val="bg1">
              <a:lumMod val="95000"/>
            </a:schemeClr>
          </a:solidFill>
          <a:ln w="38100" cap="flat">
            <a:solidFill>
              <a:schemeClr val="bg1">
                <a:lumMod val="75000"/>
              </a:schemeClr>
            </a:solidFill>
            <a:prstDash val="solid"/>
            <a:miter lim="800000"/>
            <a:headEnd/>
            <a:tailEnd/>
          </a:ln>
        </p:spPr>
        <p:txBody>
          <a:bodyPr vert="horz" wrap="square" lIns="89642" tIns="44821" rIns="89642" bIns="44821" numCol="1" anchor="t" anchorCtr="0" compatLnSpc="1">
            <a:prstTxWarp prst="textNoShape">
              <a:avLst/>
            </a:prstTxWarp>
          </a:bodyPr>
          <a:lstStyle/>
          <a:p>
            <a:pPr defTabSz="896386">
              <a:defRPr/>
            </a:pPr>
            <a:endParaRPr kumimoji="0" lang="en-US" sz="1765" kern="0">
              <a:solidFill>
                <a:srgbClr val="505050"/>
              </a:solidFill>
              <a:latin typeface="Meiryo" panose="020B0604030504040204" pitchFamily="34" charset="-128"/>
              <a:ea typeface="Meiryo" panose="020B0604030504040204" pitchFamily="34" charset="-128"/>
            </a:endParaRPr>
          </a:p>
        </p:txBody>
      </p:sp>
      <p:sp>
        <p:nvSpPr>
          <p:cNvPr id="202" name="テキスト ボックス 201">
            <a:extLst>
              <a:ext uri="{FF2B5EF4-FFF2-40B4-BE49-F238E27FC236}">
                <a16:creationId xmlns:a16="http://schemas.microsoft.com/office/drawing/2014/main" id="{DE0726C7-8597-864A-AB44-37D7D0C1FD6F}"/>
              </a:ext>
            </a:extLst>
          </p:cNvPr>
          <p:cNvSpPr txBox="1"/>
          <p:nvPr/>
        </p:nvSpPr>
        <p:spPr>
          <a:xfrm>
            <a:off x="937792" y="1606140"/>
            <a:ext cx="1261884" cy="415498"/>
          </a:xfrm>
          <a:prstGeom prst="rect">
            <a:avLst/>
          </a:prstGeom>
          <a:noFill/>
        </p:spPr>
        <p:txBody>
          <a:bodyPr wrap="none" rtlCol="0">
            <a:spAutoFit/>
          </a:bodyPr>
          <a:lstStyle/>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クラウドサービス</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kumimoji="1" lang="ja-JP" altLang="en-US" sz="1050" b="1">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の利用拡大</a:t>
            </a:r>
            <a:endParaRPr kumimoji="1" lang="en-US" altLang="ja-JP" sz="1050" b="1" dirty="0">
              <a:solidFill>
                <a:srgbClr val="C00000"/>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203" name="乗算記号 202">
            <a:extLst>
              <a:ext uri="{FF2B5EF4-FFF2-40B4-BE49-F238E27FC236}">
                <a16:creationId xmlns:a16="http://schemas.microsoft.com/office/drawing/2014/main" id="{28FE3050-A26A-2347-B1FD-14E3CDF02988}"/>
              </a:ext>
            </a:extLst>
          </p:cNvPr>
          <p:cNvSpPr/>
          <p:nvPr/>
        </p:nvSpPr>
        <p:spPr>
          <a:xfrm>
            <a:off x="3347840" y="3268955"/>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Freeform 20">
            <a:extLst>
              <a:ext uri="{FF2B5EF4-FFF2-40B4-BE49-F238E27FC236}">
                <a16:creationId xmlns:a16="http://schemas.microsoft.com/office/drawing/2014/main" id="{BD8F0F23-A9AF-334D-9B71-D27F573C8FE0}"/>
              </a:ext>
            </a:extLst>
          </p:cNvPr>
          <p:cNvSpPr>
            <a:spLocks noEditPoints="1"/>
          </p:cNvSpPr>
          <p:nvPr/>
        </p:nvSpPr>
        <p:spPr bwMode="black">
          <a:xfrm>
            <a:off x="2222287" y="5874356"/>
            <a:ext cx="584653" cy="376127"/>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lumMod val="65000"/>
              <a:lumOff val="35000"/>
            </a:schemeClr>
          </a:solidFill>
          <a:ln w="10795" cap="flat" cmpd="sng" algn="ctr">
            <a:noFill/>
            <a:prstDash val="solid"/>
            <a:headEnd type="none" w="med" len="med"/>
            <a:tailEnd type="none" w="med" len="med"/>
          </a:ln>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211" name="Group 451">
            <a:extLst>
              <a:ext uri="{FF2B5EF4-FFF2-40B4-BE49-F238E27FC236}">
                <a16:creationId xmlns:a16="http://schemas.microsoft.com/office/drawing/2014/main" id="{1D4746A7-4A15-4C4C-99D9-251E848DB550}"/>
              </a:ext>
            </a:extLst>
          </p:cNvPr>
          <p:cNvGrpSpPr>
            <a:grpSpLocks noChangeAspect="1"/>
          </p:cNvGrpSpPr>
          <p:nvPr/>
        </p:nvGrpSpPr>
        <p:grpSpPr>
          <a:xfrm>
            <a:off x="8077858" y="4843363"/>
            <a:ext cx="224636" cy="159248"/>
            <a:chOff x="3335338" y="269944"/>
            <a:chExt cx="2154238" cy="1527175"/>
          </a:xfrm>
          <a:solidFill>
            <a:srgbClr val="FF0000"/>
          </a:solidFill>
        </p:grpSpPr>
        <p:sp>
          <p:nvSpPr>
            <p:cNvPr id="212" name="Freeform 24">
              <a:extLst>
                <a:ext uri="{FF2B5EF4-FFF2-40B4-BE49-F238E27FC236}">
                  <a16:creationId xmlns:a16="http://schemas.microsoft.com/office/drawing/2014/main" id="{CBE80BA6-E4CA-1143-AB8F-B4993F740D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3" name="Freeform 25">
              <a:extLst>
                <a:ext uri="{FF2B5EF4-FFF2-40B4-BE49-F238E27FC236}">
                  <a16:creationId xmlns:a16="http://schemas.microsoft.com/office/drawing/2014/main" id="{DF4A60C9-6FA4-D24E-AB36-FB9BC46E30C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4" name="Freeform 26">
              <a:extLst>
                <a:ext uri="{FF2B5EF4-FFF2-40B4-BE49-F238E27FC236}">
                  <a16:creationId xmlns:a16="http://schemas.microsoft.com/office/drawing/2014/main" id="{20869338-8764-A343-ADE0-0D44D4E4147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5" name="Freeform 27">
              <a:extLst>
                <a:ext uri="{FF2B5EF4-FFF2-40B4-BE49-F238E27FC236}">
                  <a16:creationId xmlns:a16="http://schemas.microsoft.com/office/drawing/2014/main" id="{94F90B16-C004-A942-8E25-BE362CF75FE1}"/>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6" name="Freeform 28">
              <a:extLst>
                <a:ext uri="{FF2B5EF4-FFF2-40B4-BE49-F238E27FC236}">
                  <a16:creationId xmlns:a16="http://schemas.microsoft.com/office/drawing/2014/main" id="{D5892B7A-BF94-F44D-840A-AB91695121BB}"/>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17" name="Group 451">
            <a:extLst>
              <a:ext uri="{FF2B5EF4-FFF2-40B4-BE49-F238E27FC236}">
                <a16:creationId xmlns:a16="http://schemas.microsoft.com/office/drawing/2014/main" id="{CF9C3864-0E07-7340-BC01-DCC57395DCC4}"/>
              </a:ext>
            </a:extLst>
          </p:cNvPr>
          <p:cNvGrpSpPr>
            <a:grpSpLocks noChangeAspect="1"/>
          </p:cNvGrpSpPr>
          <p:nvPr/>
        </p:nvGrpSpPr>
        <p:grpSpPr>
          <a:xfrm>
            <a:off x="6809395" y="5928692"/>
            <a:ext cx="224636" cy="159248"/>
            <a:chOff x="3335338" y="269944"/>
            <a:chExt cx="2154238" cy="1527175"/>
          </a:xfrm>
          <a:solidFill>
            <a:srgbClr val="FF0000"/>
          </a:solidFill>
        </p:grpSpPr>
        <p:sp>
          <p:nvSpPr>
            <p:cNvPr id="218" name="Freeform 24">
              <a:extLst>
                <a:ext uri="{FF2B5EF4-FFF2-40B4-BE49-F238E27FC236}">
                  <a16:creationId xmlns:a16="http://schemas.microsoft.com/office/drawing/2014/main" id="{8EF9626E-2E92-FB4B-8A82-591A8AE322A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19" name="Freeform 25">
              <a:extLst>
                <a:ext uri="{FF2B5EF4-FFF2-40B4-BE49-F238E27FC236}">
                  <a16:creationId xmlns:a16="http://schemas.microsoft.com/office/drawing/2014/main" id="{3E37CE20-58A3-8A41-A8E2-1D53F64E27B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0" name="Freeform 26">
              <a:extLst>
                <a:ext uri="{FF2B5EF4-FFF2-40B4-BE49-F238E27FC236}">
                  <a16:creationId xmlns:a16="http://schemas.microsoft.com/office/drawing/2014/main" id="{3FFE48F7-31CA-3A40-B53A-326F99B5BD00}"/>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1" name="Freeform 27">
              <a:extLst>
                <a:ext uri="{FF2B5EF4-FFF2-40B4-BE49-F238E27FC236}">
                  <a16:creationId xmlns:a16="http://schemas.microsoft.com/office/drawing/2014/main" id="{E00AC16F-9D7E-1549-BD8F-3A000622B4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2" name="Freeform 28">
              <a:extLst>
                <a:ext uri="{FF2B5EF4-FFF2-40B4-BE49-F238E27FC236}">
                  <a16:creationId xmlns:a16="http://schemas.microsoft.com/office/drawing/2014/main" id="{BA8BF6C7-0351-F340-9CD8-9ADB7C472BE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3" name="Group 451">
            <a:extLst>
              <a:ext uri="{FF2B5EF4-FFF2-40B4-BE49-F238E27FC236}">
                <a16:creationId xmlns:a16="http://schemas.microsoft.com/office/drawing/2014/main" id="{80B99B2C-6F79-D64A-B03A-8630E0417D14}"/>
              </a:ext>
            </a:extLst>
          </p:cNvPr>
          <p:cNvGrpSpPr>
            <a:grpSpLocks noChangeAspect="1"/>
          </p:cNvGrpSpPr>
          <p:nvPr/>
        </p:nvGrpSpPr>
        <p:grpSpPr>
          <a:xfrm>
            <a:off x="5301948" y="5874356"/>
            <a:ext cx="224636" cy="159248"/>
            <a:chOff x="3335338" y="269944"/>
            <a:chExt cx="2154238" cy="1527175"/>
          </a:xfrm>
          <a:solidFill>
            <a:srgbClr val="FF0000"/>
          </a:solidFill>
        </p:grpSpPr>
        <p:sp>
          <p:nvSpPr>
            <p:cNvPr id="224" name="Freeform 24">
              <a:extLst>
                <a:ext uri="{FF2B5EF4-FFF2-40B4-BE49-F238E27FC236}">
                  <a16:creationId xmlns:a16="http://schemas.microsoft.com/office/drawing/2014/main" id="{8B264A0C-6647-CD4E-AC5D-D61C15BB2E43}"/>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5" name="Freeform 25">
              <a:extLst>
                <a:ext uri="{FF2B5EF4-FFF2-40B4-BE49-F238E27FC236}">
                  <a16:creationId xmlns:a16="http://schemas.microsoft.com/office/drawing/2014/main" id="{2AD5E830-0A4A-BE49-AFB4-A8A60AB2977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6" name="Freeform 26">
              <a:extLst>
                <a:ext uri="{FF2B5EF4-FFF2-40B4-BE49-F238E27FC236}">
                  <a16:creationId xmlns:a16="http://schemas.microsoft.com/office/drawing/2014/main" id="{0D1AB22D-D33A-7740-84EE-9FFD0540062A}"/>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7" name="Freeform 27">
              <a:extLst>
                <a:ext uri="{FF2B5EF4-FFF2-40B4-BE49-F238E27FC236}">
                  <a16:creationId xmlns:a16="http://schemas.microsoft.com/office/drawing/2014/main" id="{5879686A-3F03-BE49-9F20-933DDC4A9F49}"/>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28" name="Freeform 28">
              <a:extLst>
                <a:ext uri="{FF2B5EF4-FFF2-40B4-BE49-F238E27FC236}">
                  <a16:creationId xmlns:a16="http://schemas.microsoft.com/office/drawing/2014/main" id="{0A5C3E67-AE09-5640-A850-200ACAE09235}"/>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29" name="Group 451">
            <a:extLst>
              <a:ext uri="{FF2B5EF4-FFF2-40B4-BE49-F238E27FC236}">
                <a16:creationId xmlns:a16="http://schemas.microsoft.com/office/drawing/2014/main" id="{ECD73BB1-08C4-434F-BFA3-4C153786CAFE}"/>
              </a:ext>
            </a:extLst>
          </p:cNvPr>
          <p:cNvGrpSpPr>
            <a:grpSpLocks noChangeAspect="1"/>
          </p:cNvGrpSpPr>
          <p:nvPr/>
        </p:nvGrpSpPr>
        <p:grpSpPr>
          <a:xfrm>
            <a:off x="5481886" y="4880654"/>
            <a:ext cx="224636" cy="159248"/>
            <a:chOff x="3335338" y="269944"/>
            <a:chExt cx="2154238" cy="1527175"/>
          </a:xfrm>
          <a:solidFill>
            <a:srgbClr val="FF0000"/>
          </a:solidFill>
        </p:grpSpPr>
        <p:sp>
          <p:nvSpPr>
            <p:cNvPr id="230" name="Freeform 24">
              <a:extLst>
                <a:ext uri="{FF2B5EF4-FFF2-40B4-BE49-F238E27FC236}">
                  <a16:creationId xmlns:a16="http://schemas.microsoft.com/office/drawing/2014/main" id="{20B2C62C-71E2-484C-B7A4-345584C037E8}"/>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1" name="Freeform 25">
              <a:extLst>
                <a:ext uri="{FF2B5EF4-FFF2-40B4-BE49-F238E27FC236}">
                  <a16:creationId xmlns:a16="http://schemas.microsoft.com/office/drawing/2014/main" id="{24643F87-6E2F-2A4A-BC7C-D6E6369195A5}"/>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2" name="Freeform 26">
              <a:extLst>
                <a:ext uri="{FF2B5EF4-FFF2-40B4-BE49-F238E27FC236}">
                  <a16:creationId xmlns:a16="http://schemas.microsoft.com/office/drawing/2014/main" id="{C06C08FF-AE03-AC4D-A718-ACFE05EE1ECF}"/>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3" name="Freeform 27">
              <a:extLst>
                <a:ext uri="{FF2B5EF4-FFF2-40B4-BE49-F238E27FC236}">
                  <a16:creationId xmlns:a16="http://schemas.microsoft.com/office/drawing/2014/main" id="{DCD69CAB-9BC6-5A4F-9F48-4166CB69900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4" name="Freeform 28">
              <a:extLst>
                <a:ext uri="{FF2B5EF4-FFF2-40B4-BE49-F238E27FC236}">
                  <a16:creationId xmlns:a16="http://schemas.microsoft.com/office/drawing/2014/main" id="{3A60658D-E2AC-BF47-8636-45BAC744BF2E}"/>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35" name="Group 451">
            <a:extLst>
              <a:ext uri="{FF2B5EF4-FFF2-40B4-BE49-F238E27FC236}">
                <a16:creationId xmlns:a16="http://schemas.microsoft.com/office/drawing/2014/main" id="{C0444306-A2BF-EB42-AC1E-947D9E08F25A}"/>
              </a:ext>
            </a:extLst>
          </p:cNvPr>
          <p:cNvGrpSpPr>
            <a:grpSpLocks noChangeAspect="1"/>
          </p:cNvGrpSpPr>
          <p:nvPr/>
        </p:nvGrpSpPr>
        <p:grpSpPr>
          <a:xfrm>
            <a:off x="7594428" y="5457173"/>
            <a:ext cx="224636" cy="159248"/>
            <a:chOff x="3335338" y="269944"/>
            <a:chExt cx="2154238" cy="1527175"/>
          </a:xfrm>
          <a:solidFill>
            <a:srgbClr val="FF0000"/>
          </a:solidFill>
        </p:grpSpPr>
        <p:sp>
          <p:nvSpPr>
            <p:cNvPr id="236" name="Freeform 24">
              <a:extLst>
                <a:ext uri="{FF2B5EF4-FFF2-40B4-BE49-F238E27FC236}">
                  <a16:creationId xmlns:a16="http://schemas.microsoft.com/office/drawing/2014/main" id="{EA236DCB-D614-6548-9EA5-A1BA29B46F49}"/>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7" name="Freeform 25">
              <a:extLst>
                <a:ext uri="{FF2B5EF4-FFF2-40B4-BE49-F238E27FC236}">
                  <a16:creationId xmlns:a16="http://schemas.microsoft.com/office/drawing/2014/main" id="{359B063F-9386-A541-BBB4-8F4BBE72F72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8" name="Freeform 26">
              <a:extLst>
                <a:ext uri="{FF2B5EF4-FFF2-40B4-BE49-F238E27FC236}">
                  <a16:creationId xmlns:a16="http://schemas.microsoft.com/office/drawing/2014/main" id="{EFA42EF0-786D-F64B-8009-EFCE6F93A6E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39" name="Freeform 27">
              <a:extLst>
                <a:ext uri="{FF2B5EF4-FFF2-40B4-BE49-F238E27FC236}">
                  <a16:creationId xmlns:a16="http://schemas.microsoft.com/office/drawing/2014/main" id="{024C6996-E9A0-E447-937F-72A79850580F}"/>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0" name="Freeform 28">
              <a:extLst>
                <a:ext uri="{FF2B5EF4-FFF2-40B4-BE49-F238E27FC236}">
                  <a16:creationId xmlns:a16="http://schemas.microsoft.com/office/drawing/2014/main" id="{9CB1F965-9E93-1746-84E7-166AA8851A4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41" name="Group 451">
            <a:extLst>
              <a:ext uri="{FF2B5EF4-FFF2-40B4-BE49-F238E27FC236}">
                <a16:creationId xmlns:a16="http://schemas.microsoft.com/office/drawing/2014/main" id="{18AE6B70-AF43-4741-96A3-29C8868078C2}"/>
              </a:ext>
            </a:extLst>
          </p:cNvPr>
          <p:cNvGrpSpPr>
            <a:grpSpLocks noChangeAspect="1"/>
          </p:cNvGrpSpPr>
          <p:nvPr/>
        </p:nvGrpSpPr>
        <p:grpSpPr>
          <a:xfrm>
            <a:off x="5990997" y="5428338"/>
            <a:ext cx="224636" cy="159248"/>
            <a:chOff x="3335338" y="269944"/>
            <a:chExt cx="2154238" cy="1527175"/>
          </a:xfrm>
          <a:solidFill>
            <a:srgbClr val="FF0000"/>
          </a:solidFill>
        </p:grpSpPr>
        <p:sp>
          <p:nvSpPr>
            <p:cNvPr id="242" name="Freeform 24">
              <a:extLst>
                <a:ext uri="{FF2B5EF4-FFF2-40B4-BE49-F238E27FC236}">
                  <a16:creationId xmlns:a16="http://schemas.microsoft.com/office/drawing/2014/main" id="{8B87DA2B-5734-2C46-BE41-3BB46307363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43" name="Freeform 25">
              <a:extLst>
                <a:ext uri="{FF2B5EF4-FFF2-40B4-BE49-F238E27FC236}">
                  <a16:creationId xmlns:a16="http://schemas.microsoft.com/office/drawing/2014/main" id="{DE197450-18DE-FF49-8F2C-57D32BB2213D}"/>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2" name="Freeform 26">
              <a:extLst>
                <a:ext uri="{FF2B5EF4-FFF2-40B4-BE49-F238E27FC236}">
                  <a16:creationId xmlns:a16="http://schemas.microsoft.com/office/drawing/2014/main" id="{F578AE57-CD04-1D49-B0D6-A699D7DDC724}"/>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3" name="Freeform 27">
              <a:extLst>
                <a:ext uri="{FF2B5EF4-FFF2-40B4-BE49-F238E27FC236}">
                  <a16:creationId xmlns:a16="http://schemas.microsoft.com/office/drawing/2014/main" id="{E2E648D9-C627-5549-A6D3-9C54131B59B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4" name="Freeform 28">
              <a:extLst>
                <a:ext uri="{FF2B5EF4-FFF2-40B4-BE49-F238E27FC236}">
                  <a16:creationId xmlns:a16="http://schemas.microsoft.com/office/drawing/2014/main" id="{9EDD2943-CAA1-DB4B-A826-9FFB8793C108}"/>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55" name="Group 451">
            <a:extLst>
              <a:ext uri="{FF2B5EF4-FFF2-40B4-BE49-F238E27FC236}">
                <a16:creationId xmlns:a16="http://schemas.microsoft.com/office/drawing/2014/main" id="{A8BD55D0-F1DC-9A43-B785-61BAA3E639F5}"/>
              </a:ext>
            </a:extLst>
          </p:cNvPr>
          <p:cNvGrpSpPr>
            <a:grpSpLocks noChangeAspect="1"/>
          </p:cNvGrpSpPr>
          <p:nvPr/>
        </p:nvGrpSpPr>
        <p:grpSpPr>
          <a:xfrm>
            <a:off x="8063996" y="5946661"/>
            <a:ext cx="224636" cy="159248"/>
            <a:chOff x="3335338" y="269944"/>
            <a:chExt cx="2154238" cy="1527175"/>
          </a:xfrm>
          <a:solidFill>
            <a:srgbClr val="FF0000"/>
          </a:solidFill>
        </p:grpSpPr>
        <p:sp>
          <p:nvSpPr>
            <p:cNvPr id="256" name="Freeform 24">
              <a:extLst>
                <a:ext uri="{FF2B5EF4-FFF2-40B4-BE49-F238E27FC236}">
                  <a16:creationId xmlns:a16="http://schemas.microsoft.com/office/drawing/2014/main" id="{EC43C7C8-03D4-2B47-9471-856C606156D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7" name="Freeform 25">
              <a:extLst>
                <a:ext uri="{FF2B5EF4-FFF2-40B4-BE49-F238E27FC236}">
                  <a16:creationId xmlns:a16="http://schemas.microsoft.com/office/drawing/2014/main" id="{30CF5874-78A7-8148-AB2A-90DC632A472A}"/>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58" name="Freeform 26">
              <a:extLst>
                <a:ext uri="{FF2B5EF4-FFF2-40B4-BE49-F238E27FC236}">
                  <a16:creationId xmlns:a16="http://schemas.microsoft.com/office/drawing/2014/main" id="{94541D65-0774-2E40-8335-AB552A656A43}"/>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3" name="Freeform 27">
              <a:extLst>
                <a:ext uri="{FF2B5EF4-FFF2-40B4-BE49-F238E27FC236}">
                  <a16:creationId xmlns:a16="http://schemas.microsoft.com/office/drawing/2014/main" id="{1BAC35CE-87E9-7640-9007-30EE12DBDEDC}"/>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66" name="Freeform 28">
              <a:extLst>
                <a:ext uri="{FF2B5EF4-FFF2-40B4-BE49-F238E27FC236}">
                  <a16:creationId xmlns:a16="http://schemas.microsoft.com/office/drawing/2014/main" id="{A38D4B65-4F63-5B46-9C69-F828890C9A34}"/>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69" name="Group 451">
            <a:extLst>
              <a:ext uri="{FF2B5EF4-FFF2-40B4-BE49-F238E27FC236}">
                <a16:creationId xmlns:a16="http://schemas.microsoft.com/office/drawing/2014/main" id="{7BDE4DDF-9BB9-4C4B-8BA3-BFCFCFB682F4}"/>
              </a:ext>
            </a:extLst>
          </p:cNvPr>
          <p:cNvGrpSpPr>
            <a:grpSpLocks noChangeAspect="1"/>
          </p:cNvGrpSpPr>
          <p:nvPr/>
        </p:nvGrpSpPr>
        <p:grpSpPr>
          <a:xfrm>
            <a:off x="7134137" y="6032990"/>
            <a:ext cx="224636" cy="159248"/>
            <a:chOff x="3335338" y="269944"/>
            <a:chExt cx="2154238" cy="1527175"/>
          </a:xfrm>
          <a:solidFill>
            <a:srgbClr val="FF0000"/>
          </a:solidFill>
        </p:grpSpPr>
        <p:sp>
          <p:nvSpPr>
            <p:cNvPr id="272" name="Freeform 24">
              <a:extLst>
                <a:ext uri="{FF2B5EF4-FFF2-40B4-BE49-F238E27FC236}">
                  <a16:creationId xmlns:a16="http://schemas.microsoft.com/office/drawing/2014/main" id="{F4F0DCFD-1EA3-864C-A6E5-FDFC228E223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3" name="Freeform 25">
              <a:extLst>
                <a:ext uri="{FF2B5EF4-FFF2-40B4-BE49-F238E27FC236}">
                  <a16:creationId xmlns:a16="http://schemas.microsoft.com/office/drawing/2014/main" id="{D592D9EA-896A-F440-AC42-925812C365AF}"/>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75" name="Freeform 26">
              <a:extLst>
                <a:ext uri="{FF2B5EF4-FFF2-40B4-BE49-F238E27FC236}">
                  <a16:creationId xmlns:a16="http://schemas.microsoft.com/office/drawing/2014/main" id="{EBF80D74-54E3-7241-8D87-AF361FBD0D56}"/>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2" name="Freeform 27">
              <a:extLst>
                <a:ext uri="{FF2B5EF4-FFF2-40B4-BE49-F238E27FC236}">
                  <a16:creationId xmlns:a16="http://schemas.microsoft.com/office/drawing/2014/main" id="{D98BC73C-5B2D-7A4B-892B-163D3CF66BEE}"/>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4" name="Freeform 28">
              <a:extLst>
                <a:ext uri="{FF2B5EF4-FFF2-40B4-BE49-F238E27FC236}">
                  <a16:creationId xmlns:a16="http://schemas.microsoft.com/office/drawing/2014/main" id="{CF63D58F-01E9-504A-9298-351DCAD183B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85" name="Group 451">
            <a:extLst>
              <a:ext uri="{FF2B5EF4-FFF2-40B4-BE49-F238E27FC236}">
                <a16:creationId xmlns:a16="http://schemas.microsoft.com/office/drawing/2014/main" id="{2FB6FCA6-9487-D647-AEB8-F4509B7CE7C4}"/>
              </a:ext>
            </a:extLst>
          </p:cNvPr>
          <p:cNvGrpSpPr>
            <a:grpSpLocks noChangeAspect="1"/>
          </p:cNvGrpSpPr>
          <p:nvPr/>
        </p:nvGrpSpPr>
        <p:grpSpPr>
          <a:xfrm>
            <a:off x="8375956" y="6015527"/>
            <a:ext cx="224636" cy="159248"/>
            <a:chOff x="3335338" y="269944"/>
            <a:chExt cx="2154238" cy="1527175"/>
          </a:xfrm>
          <a:solidFill>
            <a:srgbClr val="FF0000"/>
          </a:solidFill>
        </p:grpSpPr>
        <p:sp>
          <p:nvSpPr>
            <p:cNvPr id="286" name="Freeform 24">
              <a:extLst>
                <a:ext uri="{FF2B5EF4-FFF2-40B4-BE49-F238E27FC236}">
                  <a16:creationId xmlns:a16="http://schemas.microsoft.com/office/drawing/2014/main" id="{474354AD-C00B-C44D-BB5D-B813A2B3AFC1}"/>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7" name="Freeform 25">
              <a:extLst>
                <a:ext uri="{FF2B5EF4-FFF2-40B4-BE49-F238E27FC236}">
                  <a16:creationId xmlns:a16="http://schemas.microsoft.com/office/drawing/2014/main" id="{05D1FB65-9713-0D4F-9307-569B068978A7}"/>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8" name="Freeform 26">
              <a:extLst>
                <a:ext uri="{FF2B5EF4-FFF2-40B4-BE49-F238E27FC236}">
                  <a16:creationId xmlns:a16="http://schemas.microsoft.com/office/drawing/2014/main" id="{26544E79-AF0F-3345-881B-5B31C84D3DFE}"/>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89" name="Freeform 27">
              <a:extLst>
                <a:ext uri="{FF2B5EF4-FFF2-40B4-BE49-F238E27FC236}">
                  <a16:creationId xmlns:a16="http://schemas.microsoft.com/office/drawing/2014/main" id="{417FE195-34CF-5841-814E-7BC186D993D6}"/>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0" name="Freeform 28">
              <a:extLst>
                <a:ext uri="{FF2B5EF4-FFF2-40B4-BE49-F238E27FC236}">
                  <a16:creationId xmlns:a16="http://schemas.microsoft.com/office/drawing/2014/main" id="{5D60A3F2-9AA5-6440-B0F7-288C532EA0BC}"/>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1" name="Group 451">
            <a:extLst>
              <a:ext uri="{FF2B5EF4-FFF2-40B4-BE49-F238E27FC236}">
                <a16:creationId xmlns:a16="http://schemas.microsoft.com/office/drawing/2014/main" id="{40C4AAE5-1BD6-A841-A577-5B83E5182561}"/>
              </a:ext>
            </a:extLst>
          </p:cNvPr>
          <p:cNvGrpSpPr>
            <a:grpSpLocks noChangeAspect="1"/>
          </p:cNvGrpSpPr>
          <p:nvPr/>
        </p:nvGrpSpPr>
        <p:grpSpPr>
          <a:xfrm>
            <a:off x="7959633" y="5536797"/>
            <a:ext cx="224636" cy="159248"/>
            <a:chOff x="3335338" y="269944"/>
            <a:chExt cx="2154238" cy="1527175"/>
          </a:xfrm>
          <a:solidFill>
            <a:srgbClr val="FF0000"/>
          </a:solidFill>
        </p:grpSpPr>
        <p:sp>
          <p:nvSpPr>
            <p:cNvPr id="292" name="Freeform 24">
              <a:extLst>
                <a:ext uri="{FF2B5EF4-FFF2-40B4-BE49-F238E27FC236}">
                  <a16:creationId xmlns:a16="http://schemas.microsoft.com/office/drawing/2014/main" id="{4CF9D854-F055-414D-8910-7D265A47B27A}"/>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3" name="Freeform 25">
              <a:extLst>
                <a:ext uri="{FF2B5EF4-FFF2-40B4-BE49-F238E27FC236}">
                  <a16:creationId xmlns:a16="http://schemas.microsoft.com/office/drawing/2014/main" id="{8AD13688-7B9B-024B-8BA1-1D15C0158353}"/>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4" name="Freeform 26">
              <a:extLst>
                <a:ext uri="{FF2B5EF4-FFF2-40B4-BE49-F238E27FC236}">
                  <a16:creationId xmlns:a16="http://schemas.microsoft.com/office/drawing/2014/main" id="{550210E4-49DE-0F48-B026-894BA75EE15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5" name="Freeform 27">
              <a:extLst>
                <a:ext uri="{FF2B5EF4-FFF2-40B4-BE49-F238E27FC236}">
                  <a16:creationId xmlns:a16="http://schemas.microsoft.com/office/drawing/2014/main" id="{3E96D89C-0022-7641-AC1C-5A5CCCFEF5B2}"/>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6" name="Freeform 28">
              <a:extLst>
                <a:ext uri="{FF2B5EF4-FFF2-40B4-BE49-F238E27FC236}">
                  <a16:creationId xmlns:a16="http://schemas.microsoft.com/office/drawing/2014/main" id="{8BBCFDCC-3C1F-354A-B91F-E6061FB01589}"/>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grpSp>
        <p:nvGrpSpPr>
          <p:cNvPr id="297" name="Group 451">
            <a:extLst>
              <a:ext uri="{FF2B5EF4-FFF2-40B4-BE49-F238E27FC236}">
                <a16:creationId xmlns:a16="http://schemas.microsoft.com/office/drawing/2014/main" id="{AB28D142-769D-D845-85A3-375B0BBC1BFC}"/>
              </a:ext>
            </a:extLst>
          </p:cNvPr>
          <p:cNvGrpSpPr>
            <a:grpSpLocks noChangeAspect="1"/>
          </p:cNvGrpSpPr>
          <p:nvPr/>
        </p:nvGrpSpPr>
        <p:grpSpPr>
          <a:xfrm>
            <a:off x="8427282" y="4950509"/>
            <a:ext cx="224636" cy="159248"/>
            <a:chOff x="3335338" y="269944"/>
            <a:chExt cx="2154238" cy="1527175"/>
          </a:xfrm>
          <a:solidFill>
            <a:srgbClr val="FF0000"/>
          </a:solidFill>
        </p:grpSpPr>
        <p:sp>
          <p:nvSpPr>
            <p:cNvPr id="298" name="Freeform 24">
              <a:extLst>
                <a:ext uri="{FF2B5EF4-FFF2-40B4-BE49-F238E27FC236}">
                  <a16:creationId xmlns:a16="http://schemas.microsoft.com/office/drawing/2014/main" id="{DDAB4F56-FA62-6142-847C-64131B539DA6}"/>
                </a:ext>
              </a:extLst>
            </p:cNvPr>
            <p:cNvSpPr>
              <a:spLocks/>
            </p:cNvSpPr>
            <p:nvPr/>
          </p:nvSpPr>
          <p:spPr bwMode="auto">
            <a:xfrm>
              <a:off x="4221162" y="781118"/>
              <a:ext cx="165099" cy="123824"/>
            </a:xfrm>
            <a:custGeom>
              <a:avLst/>
              <a:gdLst>
                <a:gd name="T0" fmla="*/ 106 w 310"/>
                <a:gd name="T1" fmla="*/ 0 h 233"/>
                <a:gd name="T2" fmla="*/ 156 w 310"/>
                <a:gd name="T3" fmla="*/ 2 h 233"/>
                <a:gd name="T4" fmla="*/ 208 w 310"/>
                <a:gd name="T5" fmla="*/ 12 h 233"/>
                <a:gd name="T6" fmla="*/ 232 w 310"/>
                <a:gd name="T7" fmla="*/ 27 h 233"/>
                <a:gd name="T8" fmla="*/ 257 w 310"/>
                <a:gd name="T9" fmla="*/ 44 h 233"/>
                <a:gd name="T10" fmla="*/ 271 w 310"/>
                <a:gd name="T11" fmla="*/ 53 h 233"/>
                <a:gd name="T12" fmla="*/ 282 w 310"/>
                <a:gd name="T13" fmla="*/ 61 h 233"/>
                <a:gd name="T14" fmla="*/ 293 w 310"/>
                <a:gd name="T15" fmla="*/ 71 h 233"/>
                <a:gd name="T16" fmla="*/ 303 w 310"/>
                <a:gd name="T17" fmla="*/ 81 h 233"/>
                <a:gd name="T18" fmla="*/ 310 w 310"/>
                <a:gd name="T19" fmla="*/ 94 h 233"/>
                <a:gd name="T20" fmla="*/ 309 w 310"/>
                <a:gd name="T21" fmla="*/ 127 h 233"/>
                <a:gd name="T22" fmla="*/ 304 w 310"/>
                <a:gd name="T23" fmla="*/ 157 h 233"/>
                <a:gd name="T24" fmla="*/ 297 w 310"/>
                <a:gd name="T25" fmla="*/ 171 h 233"/>
                <a:gd name="T26" fmla="*/ 289 w 310"/>
                <a:gd name="T27" fmla="*/ 185 h 233"/>
                <a:gd name="T28" fmla="*/ 278 w 310"/>
                <a:gd name="T29" fmla="*/ 201 h 233"/>
                <a:gd name="T30" fmla="*/ 266 w 310"/>
                <a:gd name="T31" fmla="*/ 215 h 233"/>
                <a:gd name="T32" fmla="*/ 256 w 310"/>
                <a:gd name="T33" fmla="*/ 222 h 233"/>
                <a:gd name="T34" fmla="*/ 242 w 310"/>
                <a:gd name="T35" fmla="*/ 226 h 233"/>
                <a:gd name="T36" fmla="*/ 198 w 310"/>
                <a:gd name="T37" fmla="*/ 233 h 233"/>
                <a:gd name="T38" fmla="*/ 154 w 310"/>
                <a:gd name="T39" fmla="*/ 233 h 233"/>
                <a:gd name="T40" fmla="*/ 112 w 310"/>
                <a:gd name="T41" fmla="*/ 228 h 233"/>
                <a:gd name="T42" fmla="*/ 83 w 310"/>
                <a:gd name="T43" fmla="*/ 221 h 233"/>
                <a:gd name="T44" fmla="*/ 63 w 310"/>
                <a:gd name="T45" fmla="*/ 213 h 233"/>
                <a:gd name="T46" fmla="*/ 43 w 310"/>
                <a:gd name="T47" fmla="*/ 206 h 233"/>
                <a:gd name="T48" fmla="*/ 26 w 310"/>
                <a:gd name="T49" fmla="*/ 196 h 233"/>
                <a:gd name="T50" fmla="*/ 14 w 310"/>
                <a:gd name="T51" fmla="*/ 185 h 233"/>
                <a:gd name="T52" fmla="*/ 4 w 310"/>
                <a:gd name="T53" fmla="*/ 169 h 233"/>
                <a:gd name="T54" fmla="*/ 0 w 310"/>
                <a:gd name="T55" fmla="*/ 157 h 233"/>
                <a:gd name="T56" fmla="*/ 0 w 310"/>
                <a:gd name="T57" fmla="*/ 145 h 233"/>
                <a:gd name="T58" fmla="*/ 1 w 310"/>
                <a:gd name="T59" fmla="*/ 131 h 233"/>
                <a:gd name="T60" fmla="*/ 3 w 310"/>
                <a:gd name="T61" fmla="*/ 119 h 233"/>
                <a:gd name="T62" fmla="*/ 7 w 310"/>
                <a:gd name="T63" fmla="*/ 98 h 233"/>
                <a:gd name="T64" fmla="*/ 11 w 310"/>
                <a:gd name="T65" fmla="*/ 78 h 233"/>
                <a:gd name="T66" fmla="*/ 18 w 310"/>
                <a:gd name="T67" fmla="*/ 58 h 233"/>
                <a:gd name="T68" fmla="*/ 27 w 310"/>
                <a:gd name="T69" fmla="*/ 38 h 233"/>
                <a:gd name="T70" fmla="*/ 38 w 310"/>
                <a:gd name="T71" fmla="*/ 24 h 233"/>
                <a:gd name="T72" fmla="*/ 54 w 310"/>
                <a:gd name="T73" fmla="*/ 13 h 233"/>
                <a:gd name="T74" fmla="*/ 80 w 310"/>
                <a:gd name="T75" fmla="*/ 6 h 233"/>
                <a:gd name="T76" fmla="*/ 106 w 310"/>
                <a:gd name="T77" fmla="*/ 0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233">
                  <a:moveTo>
                    <a:pt x="106" y="0"/>
                  </a:moveTo>
                  <a:lnTo>
                    <a:pt x="156" y="2"/>
                  </a:lnTo>
                  <a:lnTo>
                    <a:pt x="208" y="12"/>
                  </a:lnTo>
                  <a:lnTo>
                    <a:pt x="232" y="27"/>
                  </a:lnTo>
                  <a:lnTo>
                    <a:pt x="257" y="44"/>
                  </a:lnTo>
                  <a:lnTo>
                    <a:pt x="271" y="53"/>
                  </a:lnTo>
                  <a:lnTo>
                    <a:pt x="282" y="61"/>
                  </a:lnTo>
                  <a:lnTo>
                    <a:pt x="293" y="71"/>
                  </a:lnTo>
                  <a:lnTo>
                    <a:pt x="303" y="81"/>
                  </a:lnTo>
                  <a:lnTo>
                    <a:pt x="310" y="94"/>
                  </a:lnTo>
                  <a:lnTo>
                    <a:pt x="309" y="127"/>
                  </a:lnTo>
                  <a:lnTo>
                    <a:pt x="304" y="157"/>
                  </a:lnTo>
                  <a:lnTo>
                    <a:pt x="297" y="171"/>
                  </a:lnTo>
                  <a:lnTo>
                    <a:pt x="289" y="185"/>
                  </a:lnTo>
                  <a:lnTo>
                    <a:pt x="278" y="201"/>
                  </a:lnTo>
                  <a:lnTo>
                    <a:pt x="266" y="215"/>
                  </a:lnTo>
                  <a:lnTo>
                    <a:pt x="256" y="222"/>
                  </a:lnTo>
                  <a:lnTo>
                    <a:pt x="242" y="226"/>
                  </a:lnTo>
                  <a:lnTo>
                    <a:pt x="198" y="233"/>
                  </a:lnTo>
                  <a:lnTo>
                    <a:pt x="154" y="233"/>
                  </a:lnTo>
                  <a:lnTo>
                    <a:pt x="112" y="228"/>
                  </a:lnTo>
                  <a:lnTo>
                    <a:pt x="83" y="221"/>
                  </a:lnTo>
                  <a:lnTo>
                    <a:pt x="63" y="213"/>
                  </a:lnTo>
                  <a:lnTo>
                    <a:pt x="43" y="206"/>
                  </a:lnTo>
                  <a:lnTo>
                    <a:pt x="26" y="196"/>
                  </a:lnTo>
                  <a:lnTo>
                    <a:pt x="14" y="185"/>
                  </a:lnTo>
                  <a:lnTo>
                    <a:pt x="4" y="169"/>
                  </a:lnTo>
                  <a:lnTo>
                    <a:pt x="0" y="157"/>
                  </a:lnTo>
                  <a:lnTo>
                    <a:pt x="0" y="145"/>
                  </a:lnTo>
                  <a:lnTo>
                    <a:pt x="1" y="131"/>
                  </a:lnTo>
                  <a:lnTo>
                    <a:pt x="3" y="119"/>
                  </a:lnTo>
                  <a:lnTo>
                    <a:pt x="7" y="98"/>
                  </a:lnTo>
                  <a:lnTo>
                    <a:pt x="11" y="78"/>
                  </a:lnTo>
                  <a:lnTo>
                    <a:pt x="18" y="58"/>
                  </a:lnTo>
                  <a:lnTo>
                    <a:pt x="27" y="38"/>
                  </a:lnTo>
                  <a:lnTo>
                    <a:pt x="38" y="24"/>
                  </a:lnTo>
                  <a:lnTo>
                    <a:pt x="54" y="13"/>
                  </a:lnTo>
                  <a:lnTo>
                    <a:pt x="80" y="6"/>
                  </a:lnTo>
                  <a:lnTo>
                    <a:pt x="106"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299" name="Freeform 25">
              <a:extLst>
                <a:ext uri="{FF2B5EF4-FFF2-40B4-BE49-F238E27FC236}">
                  <a16:creationId xmlns:a16="http://schemas.microsoft.com/office/drawing/2014/main" id="{9D330B7F-370A-2E44-AFF5-1A9FF2BCAC62}"/>
                </a:ext>
              </a:extLst>
            </p:cNvPr>
            <p:cNvSpPr>
              <a:spLocks/>
            </p:cNvSpPr>
            <p:nvPr/>
          </p:nvSpPr>
          <p:spPr bwMode="auto">
            <a:xfrm>
              <a:off x="3335338" y="684283"/>
              <a:ext cx="2154238" cy="1112836"/>
            </a:xfrm>
            <a:custGeom>
              <a:avLst/>
              <a:gdLst>
                <a:gd name="T0" fmla="*/ 0 w 4070"/>
                <a:gd name="T1" fmla="*/ 2104 h 2104"/>
                <a:gd name="T2" fmla="*/ 1313 w 4070"/>
                <a:gd name="T3" fmla="*/ 803 h 2104"/>
                <a:gd name="T4" fmla="*/ 1266 w 4070"/>
                <a:gd name="T5" fmla="*/ 839 h 2104"/>
                <a:gd name="T6" fmla="*/ 1258 w 4070"/>
                <a:gd name="T7" fmla="*/ 848 h 2104"/>
                <a:gd name="T8" fmla="*/ 1232 w 4070"/>
                <a:gd name="T9" fmla="*/ 920 h 2104"/>
                <a:gd name="T10" fmla="*/ 1257 w 4070"/>
                <a:gd name="T11" fmla="*/ 980 h 2104"/>
                <a:gd name="T12" fmla="*/ 1294 w 4070"/>
                <a:gd name="T13" fmla="*/ 999 h 2104"/>
                <a:gd name="T14" fmla="*/ 1335 w 4070"/>
                <a:gd name="T15" fmla="*/ 1003 h 2104"/>
                <a:gd name="T16" fmla="*/ 1406 w 4070"/>
                <a:gd name="T17" fmla="*/ 982 h 2104"/>
                <a:gd name="T18" fmla="*/ 1486 w 4070"/>
                <a:gd name="T19" fmla="*/ 976 h 2104"/>
                <a:gd name="T20" fmla="*/ 1860 w 4070"/>
                <a:gd name="T21" fmla="*/ 1115 h 2104"/>
                <a:gd name="T22" fmla="*/ 1435 w 4070"/>
                <a:gd name="T23" fmla="*/ 1284 h 2104"/>
                <a:gd name="T24" fmla="*/ 1343 w 4070"/>
                <a:gd name="T25" fmla="*/ 1278 h 2104"/>
                <a:gd name="T26" fmla="*/ 1262 w 4070"/>
                <a:gd name="T27" fmla="*/ 1325 h 2104"/>
                <a:gd name="T28" fmla="*/ 1235 w 4070"/>
                <a:gd name="T29" fmla="*/ 1384 h 2104"/>
                <a:gd name="T30" fmla="*/ 1267 w 4070"/>
                <a:gd name="T31" fmla="*/ 1431 h 2104"/>
                <a:gd name="T32" fmla="*/ 1284 w 4070"/>
                <a:gd name="T33" fmla="*/ 1472 h 2104"/>
                <a:gd name="T34" fmla="*/ 1302 w 4070"/>
                <a:gd name="T35" fmla="*/ 1519 h 2104"/>
                <a:gd name="T36" fmla="*/ 1350 w 4070"/>
                <a:gd name="T37" fmla="*/ 1549 h 2104"/>
                <a:gd name="T38" fmla="*/ 1397 w 4070"/>
                <a:gd name="T39" fmla="*/ 1545 h 2104"/>
                <a:gd name="T40" fmla="*/ 1460 w 4070"/>
                <a:gd name="T41" fmla="*/ 1484 h 2104"/>
                <a:gd name="T42" fmla="*/ 1544 w 4070"/>
                <a:gd name="T43" fmla="*/ 1423 h 2104"/>
                <a:gd name="T44" fmla="*/ 2035 w 4070"/>
                <a:gd name="T45" fmla="*/ 1196 h 2104"/>
                <a:gd name="T46" fmla="*/ 2556 w 4070"/>
                <a:gd name="T47" fmla="*/ 1440 h 2104"/>
                <a:gd name="T48" fmla="*/ 2653 w 4070"/>
                <a:gd name="T49" fmla="*/ 1529 h 2104"/>
                <a:gd name="T50" fmla="*/ 2660 w 4070"/>
                <a:gd name="T51" fmla="*/ 1536 h 2104"/>
                <a:gd name="T52" fmla="*/ 2726 w 4070"/>
                <a:gd name="T53" fmla="*/ 1547 h 2104"/>
                <a:gd name="T54" fmla="*/ 2776 w 4070"/>
                <a:gd name="T55" fmla="*/ 1508 h 2104"/>
                <a:gd name="T56" fmla="*/ 2786 w 4070"/>
                <a:gd name="T57" fmla="*/ 1442 h 2104"/>
                <a:gd name="T58" fmla="*/ 2825 w 4070"/>
                <a:gd name="T59" fmla="*/ 1409 h 2104"/>
                <a:gd name="T60" fmla="*/ 2834 w 4070"/>
                <a:gd name="T61" fmla="*/ 1356 h 2104"/>
                <a:gd name="T62" fmla="*/ 2792 w 4070"/>
                <a:gd name="T63" fmla="*/ 1302 h 2104"/>
                <a:gd name="T64" fmla="*/ 2712 w 4070"/>
                <a:gd name="T65" fmla="*/ 1272 h 2104"/>
                <a:gd name="T66" fmla="*/ 2602 w 4070"/>
                <a:gd name="T67" fmla="*/ 1301 h 2104"/>
                <a:gd name="T68" fmla="*/ 2407 w 4070"/>
                <a:gd name="T69" fmla="*/ 1034 h 2104"/>
                <a:gd name="T70" fmla="*/ 2559 w 4070"/>
                <a:gd name="T71" fmla="*/ 982 h 2104"/>
                <a:gd name="T72" fmla="*/ 2653 w 4070"/>
                <a:gd name="T73" fmla="*/ 980 h 2104"/>
                <a:gd name="T74" fmla="*/ 2674 w 4070"/>
                <a:gd name="T75" fmla="*/ 988 h 2104"/>
                <a:gd name="T76" fmla="*/ 2742 w 4070"/>
                <a:gd name="T77" fmla="*/ 1002 h 2104"/>
                <a:gd name="T78" fmla="*/ 2802 w 4070"/>
                <a:gd name="T79" fmla="*/ 983 h 2104"/>
                <a:gd name="T80" fmla="*/ 2823 w 4070"/>
                <a:gd name="T81" fmla="*/ 960 h 2104"/>
                <a:gd name="T82" fmla="*/ 2834 w 4070"/>
                <a:gd name="T83" fmla="*/ 931 h 2104"/>
                <a:gd name="T84" fmla="*/ 2829 w 4070"/>
                <a:gd name="T85" fmla="*/ 876 h 2104"/>
                <a:gd name="T86" fmla="*/ 2782 w 4070"/>
                <a:gd name="T87" fmla="*/ 820 h 2104"/>
                <a:gd name="T88" fmla="*/ 2767 w 4070"/>
                <a:gd name="T89" fmla="*/ 772 h 2104"/>
                <a:gd name="T90" fmla="*/ 4070 w 4070"/>
                <a:gd name="T91" fmla="*/ 0 h 2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70" h="2104">
                  <a:moveTo>
                    <a:pt x="4070" y="0"/>
                  </a:moveTo>
                  <a:lnTo>
                    <a:pt x="4070" y="2104"/>
                  </a:lnTo>
                  <a:lnTo>
                    <a:pt x="0" y="2104"/>
                  </a:lnTo>
                  <a:lnTo>
                    <a:pt x="0" y="45"/>
                  </a:lnTo>
                  <a:lnTo>
                    <a:pt x="1300" y="765"/>
                  </a:lnTo>
                  <a:lnTo>
                    <a:pt x="1313" y="803"/>
                  </a:lnTo>
                  <a:lnTo>
                    <a:pt x="1291" y="819"/>
                  </a:lnTo>
                  <a:lnTo>
                    <a:pt x="1268" y="838"/>
                  </a:lnTo>
                  <a:lnTo>
                    <a:pt x="1266" y="839"/>
                  </a:lnTo>
                  <a:lnTo>
                    <a:pt x="1263" y="841"/>
                  </a:lnTo>
                  <a:lnTo>
                    <a:pt x="1260" y="844"/>
                  </a:lnTo>
                  <a:lnTo>
                    <a:pt x="1258" y="848"/>
                  </a:lnTo>
                  <a:lnTo>
                    <a:pt x="1245" y="870"/>
                  </a:lnTo>
                  <a:lnTo>
                    <a:pt x="1236" y="894"/>
                  </a:lnTo>
                  <a:lnTo>
                    <a:pt x="1232" y="920"/>
                  </a:lnTo>
                  <a:lnTo>
                    <a:pt x="1236" y="948"/>
                  </a:lnTo>
                  <a:lnTo>
                    <a:pt x="1245" y="965"/>
                  </a:lnTo>
                  <a:lnTo>
                    <a:pt x="1257" y="980"/>
                  </a:lnTo>
                  <a:lnTo>
                    <a:pt x="1267" y="989"/>
                  </a:lnTo>
                  <a:lnTo>
                    <a:pt x="1279" y="996"/>
                  </a:lnTo>
                  <a:lnTo>
                    <a:pt x="1294" y="999"/>
                  </a:lnTo>
                  <a:lnTo>
                    <a:pt x="1296" y="999"/>
                  </a:lnTo>
                  <a:lnTo>
                    <a:pt x="1315" y="1002"/>
                  </a:lnTo>
                  <a:lnTo>
                    <a:pt x="1335" y="1003"/>
                  </a:lnTo>
                  <a:lnTo>
                    <a:pt x="1359" y="1002"/>
                  </a:lnTo>
                  <a:lnTo>
                    <a:pt x="1382" y="993"/>
                  </a:lnTo>
                  <a:lnTo>
                    <a:pt x="1406" y="982"/>
                  </a:lnTo>
                  <a:lnTo>
                    <a:pt x="1432" y="975"/>
                  </a:lnTo>
                  <a:lnTo>
                    <a:pt x="1459" y="972"/>
                  </a:lnTo>
                  <a:lnTo>
                    <a:pt x="1486" y="976"/>
                  </a:lnTo>
                  <a:lnTo>
                    <a:pt x="1613" y="1017"/>
                  </a:lnTo>
                  <a:lnTo>
                    <a:pt x="1738" y="1064"/>
                  </a:lnTo>
                  <a:lnTo>
                    <a:pt x="1860" y="1115"/>
                  </a:lnTo>
                  <a:lnTo>
                    <a:pt x="1468" y="1301"/>
                  </a:lnTo>
                  <a:lnTo>
                    <a:pt x="1450" y="1293"/>
                  </a:lnTo>
                  <a:lnTo>
                    <a:pt x="1435" y="1284"/>
                  </a:lnTo>
                  <a:lnTo>
                    <a:pt x="1403" y="1277"/>
                  </a:lnTo>
                  <a:lnTo>
                    <a:pt x="1372" y="1275"/>
                  </a:lnTo>
                  <a:lnTo>
                    <a:pt x="1343" y="1278"/>
                  </a:lnTo>
                  <a:lnTo>
                    <a:pt x="1312" y="1288"/>
                  </a:lnTo>
                  <a:lnTo>
                    <a:pt x="1284" y="1304"/>
                  </a:lnTo>
                  <a:lnTo>
                    <a:pt x="1262" y="1325"/>
                  </a:lnTo>
                  <a:lnTo>
                    <a:pt x="1242" y="1351"/>
                  </a:lnTo>
                  <a:lnTo>
                    <a:pt x="1235" y="1367"/>
                  </a:lnTo>
                  <a:lnTo>
                    <a:pt x="1235" y="1384"/>
                  </a:lnTo>
                  <a:lnTo>
                    <a:pt x="1241" y="1402"/>
                  </a:lnTo>
                  <a:lnTo>
                    <a:pt x="1252" y="1418"/>
                  </a:lnTo>
                  <a:lnTo>
                    <a:pt x="1267" y="1431"/>
                  </a:lnTo>
                  <a:lnTo>
                    <a:pt x="1284" y="1442"/>
                  </a:lnTo>
                  <a:lnTo>
                    <a:pt x="1283" y="1457"/>
                  </a:lnTo>
                  <a:lnTo>
                    <a:pt x="1284" y="1472"/>
                  </a:lnTo>
                  <a:lnTo>
                    <a:pt x="1286" y="1487"/>
                  </a:lnTo>
                  <a:lnTo>
                    <a:pt x="1292" y="1502"/>
                  </a:lnTo>
                  <a:lnTo>
                    <a:pt x="1302" y="1519"/>
                  </a:lnTo>
                  <a:lnTo>
                    <a:pt x="1315" y="1534"/>
                  </a:lnTo>
                  <a:lnTo>
                    <a:pt x="1331" y="1544"/>
                  </a:lnTo>
                  <a:lnTo>
                    <a:pt x="1350" y="1549"/>
                  </a:lnTo>
                  <a:lnTo>
                    <a:pt x="1372" y="1551"/>
                  </a:lnTo>
                  <a:lnTo>
                    <a:pt x="1385" y="1549"/>
                  </a:lnTo>
                  <a:lnTo>
                    <a:pt x="1397" y="1545"/>
                  </a:lnTo>
                  <a:lnTo>
                    <a:pt x="1418" y="1531"/>
                  </a:lnTo>
                  <a:lnTo>
                    <a:pt x="1437" y="1513"/>
                  </a:lnTo>
                  <a:lnTo>
                    <a:pt x="1460" y="1484"/>
                  </a:lnTo>
                  <a:lnTo>
                    <a:pt x="1485" y="1461"/>
                  </a:lnTo>
                  <a:lnTo>
                    <a:pt x="1514" y="1440"/>
                  </a:lnTo>
                  <a:lnTo>
                    <a:pt x="1544" y="1423"/>
                  </a:lnTo>
                  <a:lnTo>
                    <a:pt x="1709" y="1350"/>
                  </a:lnTo>
                  <a:lnTo>
                    <a:pt x="1873" y="1273"/>
                  </a:lnTo>
                  <a:lnTo>
                    <a:pt x="2035" y="1196"/>
                  </a:lnTo>
                  <a:lnTo>
                    <a:pt x="2280" y="1312"/>
                  </a:lnTo>
                  <a:lnTo>
                    <a:pt x="2527" y="1426"/>
                  </a:lnTo>
                  <a:lnTo>
                    <a:pt x="2556" y="1440"/>
                  </a:lnTo>
                  <a:lnTo>
                    <a:pt x="2584" y="1458"/>
                  </a:lnTo>
                  <a:lnTo>
                    <a:pt x="2618" y="1491"/>
                  </a:lnTo>
                  <a:lnTo>
                    <a:pt x="2653" y="1529"/>
                  </a:lnTo>
                  <a:lnTo>
                    <a:pt x="2654" y="1531"/>
                  </a:lnTo>
                  <a:lnTo>
                    <a:pt x="2658" y="1535"/>
                  </a:lnTo>
                  <a:lnTo>
                    <a:pt x="2660" y="1536"/>
                  </a:lnTo>
                  <a:lnTo>
                    <a:pt x="2681" y="1547"/>
                  </a:lnTo>
                  <a:lnTo>
                    <a:pt x="2704" y="1551"/>
                  </a:lnTo>
                  <a:lnTo>
                    <a:pt x="2726" y="1547"/>
                  </a:lnTo>
                  <a:lnTo>
                    <a:pt x="2747" y="1540"/>
                  </a:lnTo>
                  <a:lnTo>
                    <a:pt x="2763" y="1528"/>
                  </a:lnTo>
                  <a:lnTo>
                    <a:pt x="2776" y="1508"/>
                  </a:lnTo>
                  <a:lnTo>
                    <a:pt x="2784" y="1488"/>
                  </a:lnTo>
                  <a:lnTo>
                    <a:pt x="2788" y="1466"/>
                  </a:lnTo>
                  <a:lnTo>
                    <a:pt x="2786" y="1442"/>
                  </a:lnTo>
                  <a:lnTo>
                    <a:pt x="2799" y="1433"/>
                  </a:lnTo>
                  <a:lnTo>
                    <a:pt x="2812" y="1423"/>
                  </a:lnTo>
                  <a:lnTo>
                    <a:pt x="2825" y="1409"/>
                  </a:lnTo>
                  <a:lnTo>
                    <a:pt x="2834" y="1392"/>
                  </a:lnTo>
                  <a:lnTo>
                    <a:pt x="2838" y="1372"/>
                  </a:lnTo>
                  <a:lnTo>
                    <a:pt x="2834" y="1356"/>
                  </a:lnTo>
                  <a:lnTo>
                    <a:pt x="2828" y="1341"/>
                  </a:lnTo>
                  <a:lnTo>
                    <a:pt x="2812" y="1319"/>
                  </a:lnTo>
                  <a:lnTo>
                    <a:pt x="2792" y="1302"/>
                  </a:lnTo>
                  <a:lnTo>
                    <a:pt x="2768" y="1288"/>
                  </a:lnTo>
                  <a:lnTo>
                    <a:pt x="2741" y="1277"/>
                  </a:lnTo>
                  <a:lnTo>
                    <a:pt x="2712" y="1272"/>
                  </a:lnTo>
                  <a:lnTo>
                    <a:pt x="2674" y="1275"/>
                  </a:lnTo>
                  <a:lnTo>
                    <a:pt x="2638" y="1284"/>
                  </a:lnTo>
                  <a:lnTo>
                    <a:pt x="2602" y="1301"/>
                  </a:lnTo>
                  <a:lnTo>
                    <a:pt x="2208" y="1115"/>
                  </a:lnTo>
                  <a:lnTo>
                    <a:pt x="2307" y="1073"/>
                  </a:lnTo>
                  <a:lnTo>
                    <a:pt x="2407" y="1034"/>
                  </a:lnTo>
                  <a:lnTo>
                    <a:pt x="2504" y="998"/>
                  </a:lnTo>
                  <a:lnTo>
                    <a:pt x="2533" y="989"/>
                  </a:lnTo>
                  <a:lnTo>
                    <a:pt x="2559" y="982"/>
                  </a:lnTo>
                  <a:lnTo>
                    <a:pt x="2590" y="975"/>
                  </a:lnTo>
                  <a:lnTo>
                    <a:pt x="2622" y="973"/>
                  </a:lnTo>
                  <a:lnTo>
                    <a:pt x="2653" y="980"/>
                  </a:lnTo>
                  <a:lnTo>
                    <a:pt x="2659" y="982"/>
                  </a:lnTo>
                  <a:lnTo>
                    <a:pt x="2667" y="985"/>
                  </a:lnTo>
                  <a:lnTo>
                    <a:pt x="2674" y="988"/>
                  </a:lnTo>
                  <a:lnTo>
                    <a:pt x="2695" y="999"/>
                  </a:lnTo>
                  <a:lnTo>
                    <a:pt x="2717" y="1003"/>
                  </a:lnTo>
                  <a:lnTo>
                    <a:pt x="2742" y="1002"/>
                  </a:lnTo>
                  <a:lnTo>
                    <a:pt x="2764" y="1001"/>
                  </a:lnTo>
                  <a:lnTo>
                    <a:pt x="2784" y="994"/>
                  </a:lnTo>
                  <a:lnTo>
                    <a:pt x="2802" y="983"/>
                  </a:lnTo>
                  <a:lnTo>
                    <a:pt x="2816" y="966"/>
                  </a:lnTo>
                  <a:lnTo>
                    <a:pt x="2820" y="962"/>
                  </a:lnTo>
                  <a:lnTo>
                    <a:pt x="2823" y="960"/>
                  </a:lnTo>
                  <a:lnTo>
                    <a:pt x="2825" y="956"/>
                  </a:lnTo>
                  <a:lnTo>
                    <a:pt x="2826" y="951"/>
                  </a:lnTo>
                  <a:lnTo>
                    <a:pt x="2834" y="931"/>
                  </a:lnTo>
                  <a:lnTo>
                    <a:pt x="2836" y="910"/>
                  </a:lnTo>
                  <a:lnTo>
                    <a:pt x="2833" y="890"/>
                  </a:lnTo>
                  <a:lnTo>
                    <a:pt x="2829" y="876"/>
                  </a:lnTo>
                  <a:lnTo>
                    <a:pt x="2825" y="864"/>
                  </a:lnTo>
                  <a:lnTo>
                    <a:pt x="2805" y="840"/>
                  </a:lnTo>
                  <a:lnTo>
                    <a:pt x="2782" y="820"/>
                  </a:lnTo>
                  <a:lnTo>
                    <a:pt x="2756" y="803"/>
                  </a:lnTo>
                  <a:lnTo>
                    <a:pt x="2761" y="787"/>
                  </a:lnTo>
                  <a:lnTo>
                    <a:pt x="2767" y="772"/>
                  </a:lnTo>
                  <a:lnTo>
                    <a:pt x="2777" y="743"/>
                  </a:lnTo>
                  <a:lnTo>
                    <a:pt x="2781" y="712"/>
                  </a:lnTo>
                  <a:lnTo>
                    <a:pt x="407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0" name="Freeform 26">
              <a:extLst>
                <a:ext uri="{FF2B5EF4-FFF2-40B4-BE49-F238E27FC236}">
                  <a16:creationId xmlns:a16="http://schemas.microsoft.com/office/drawing/2014/main" id="{49A5950B-27BD-3A46-A82B-F9D2621E0FCC}"/>
                </a:ext>
              </a:extLst>
            </p:cNvPr>
            <p:cNvSpPr>
              <a:spLocks/>
            </p:cNvSpPr>
            <p:nvPr/>
          </p:nvSpPr>
          <p:spPr bwMode="auto">
            <a:xfrm>
              <a:off x="4373563" y="912813"/>
              <a:ext cx="87313" cy="120650"/>
            </a:xfrm>
            <a:custGeom>
              <a:avLst/>
              <a:gdLst>
                <a:gd name="T0" fmla="*/ 87 w 165"/>
                <a:gd name="T1" fmla="*/ 26 h 227"/>
                <a:gd name="T2" fmla="*/ 113 w 165"/>
                <a:gd name="T3" fmla="*/ 69 h 227"/>
                <a:gd name="T4" fmla="*/ 115 w 165"/>
                <a:gd name="T5" fmla="*/ 76 h 227"/>
                <a:gd name="T6" fmla="*/ 117 w 165"/>
                <a:gd name="T7" fmla="*/ 84 h 227"/>
                <a:gd name="T8" fmla="*/ 119 w 165"/>
                <a:gd name="T9" fmla="*/ 91 h 227"/>
                <a:gd name="T10" fmla="*/ 129 w 165"/>
                <a:gd name="T11" fmla="*/ 110 h 227"/>
                <a:gd name="T12" fmla="*/ 141 w 165"/>
                <a:gd name="T13" fmla="*/ 128 h 227"/>
                <a:gd name="T14" fmla="*/ 146 w 165"/>
                <a:gd name="T15" fmla="*/ 137 h 227"/>
                <a:gd name="T16" fmla="*/ 149 w 165"/>
                <a:gd name="T17" fmla="*/ 142 h 227"/>
                <a:gd name="T18" fmla="*/ 150 w 165"/>
                <a:gd name="T19" fmla="*/ 144 h 227"/>
                <a:gd name="T20" fmla="*/ 152 w 165"/>
                <a:gd name="T21" fmla="*/ 148 h 227"/>
                <a:gd name="T22" fmla="*/ 154 w 165"/>
                <a:gd name="T23" fmla="*/ 153 h 227"/>
                <a:gd name="T24" fmla="*/ 157 w 165"/>
                <a:gd name="T25" fmla="*/ 155 h 227"/>
                <a:gd name="T26" fmla="*/ 161 w 165"/>
                <a:gd name="T27" fmla="*/ 160 h 227"/>
                <a:gd name="T28" fmla="*/ 165 w 165"/>
                <a:gd name="T29" fmla="*/ 176 h 227"/>
                <a:gd name="T30" fmla="*/ 164 w 165"/>
                <a:gd name="T31" fmla="*/ 197 h 227"/>
                <a:gd name="T32" fmla="*/ 152 w 165"/>
                <a:gd name="T33" fmla="*/ 212 h 227"/>
                <a:gd name="T34" fmla="*/ 152 w 165"/>
                <a:gd name="T35" fmla="*/ 212 h 227"/>
                <a:gd name="T36" fmla="*/ 148 w 165"/>
                <a:gd name="T37" fmla="*/ 217 h 227"/>
                <a:gd name="T38" fmla="*/ 139 w 165"/>
                <a:gd name="T39" fmla="*/ 222 h 227"/>
                <a:gd name="T40" fmla="*/ 130 w 165"/>
                <a:gd name="T41" fmla="*/ 225 h 227"/>
                <a:gd name="T42" fmla="*/ 121 w 165"/>
                <a:gd name="T43" fmla="*/ 223 h 227"/>
                <a:gd name="T44" fmla="*/ 94 w 165"/>
                <a:gd name="T45" fmla="*/ 212 h 227"/>
                <a:gd name="T46" fmla="*/ 78 w 165"/>
                <a:gd name="T47" fmla="*/ 212 h 227"/>
                <a:gd name="T48" fmla="*/ 42 w 165"/>
                <a:gd name="T49" fmla="*/ 227 h 227"/>
                <a:gd name="T50" fmla="*/ 8 w 165"/>
                <a:gd name="T51" fmla="*/ 208 h 227"/>
                <a:gd name="T52" fmla="*/ 6 w 165"/>
                <a:gd name="T53" fmla="*/ 204 h 227"/>
                <a:gd name="T54" fmla="*/ 3 w 165"/>
                <a:gd name="T55" fmla="*/ 202 h 227"/>
                <a:gd name="T56" fmla="*/ 1 w 165"/>
                <a:gd name="T57" fmla="*/ 195 h 227"/>
                <a:gd name="T58" fmla="*/ 0 w 165"/>
                <a:gd name="T59" fmla="*/ 186 h 227"/>
                <a:gd name="T60" fmla="*/ 1 w 165"/>
                <a:gd name="T61" fmla="*/ 178 h 227"/>
                <a:gd name="T62" fmla="*/ 12 w 165"/>
                <a:gd name="T63" fmla="*/ 139 h 227"/>
                <a:gd name="T64" fmla="*/ 35 w 165"/>
                <a:gd name="T65" fmla="*/ 102 h 227"/>
                <a:gd name="T66" fmla="*/ 42 w 165"/>
                <a:gd name="T67" fmla="*/ 92 h 227"/>
                <a:gd name="T68" fmla="*/ 46 w 165"/>
                <a:gd name="T69" fmla="*/ 84 h 227"/>
                <a:gd name="T70" fmla="*/ 47 w 165"/>
                <a:gd name="T71" fmla="*/ 79 h 227"/>
                <a:gd name="T72" fmla="*/ 48 w 165"/>
                <a:gd name="T73" fmla="*/ 78 h 227"/>
                <a:gd name="T74" fmla="*/ 65 w 165"/>
                <a:gd name="T75" fmla="*/ 53 h 227"/>
                <a:gd name="T76" fmla="*/ 82 w 165"/>
                <a:gd name="T7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227">
                  <a:moveTo>
                    <a:pt x="82" y="0"/>
                  </a:moveTo>
                  <a:lnTo>
                    <a:pt x="87" y="26"/>
                  </a:lnTo>
                  <a:lnTo>
                    <a:pt x="97" y="49"/>
                  </a:lnTo>
                  <a:lnTo>
                    <a:pt x="113" y="69"/>
                  </a:lnTo>
                  <a:lnTo>
                    <a:pt x="114" y="74"/>
                  </a:lnTo>
                  <a:lnTo>
                    <a:pt x="115" y="76"/>
                  </a:lnTo>
                  <a:lnTo>
                    <a:pt x="117" y="80"/>
                  </a:lnTo>
                  <a:lnTo>
                    <a:pt x="117" y="84"/>
                  </a:lnTo>
                  <a:lnTo>
                    <a:pt x="118" y="88"/>
                  </a:lnTo>
                  <a:lnTo>
                    <a:pt x="119" y="91"/>
                  </a:lnTo>
                  <a:lnTo>
                    <a:pt x="120" y="95"/>
                  </a:lnTo>
                  <a:lnTo>
                    <a:pt x="129" y="110"/>
                  </a:lnTo>
                  <a:lnTo>
                    <a:pt x="138" y="123"/>
                  </a:lnTo>
                  <a:lnTo>
                    <a:pt x="141" y="128"/>
                  </a:lnTo>
                  <a:lnTo>
                    <a:pt x="144" y="132"/>
                  </a:lnTo>
                  <a:lnTo>
                    <a:pt x="146" y="137"/>
                  </a:lnTo>
                  <a:lnTo>
                    <a:pt x="149" y="141"/>
                  </a:lnTo>
                  <a:lnTo>
                    <a:pt x="149" y="142"/>
                  </a:lnTo>
                  <a:lnTo>
                    <a:pt x="150" y="143"/>
                  </a:lnTo>
                  <a:lnTo>
                    <a:pt x="150" y="144"/>
                  </a:lnTo>
                  <a:lnTo>
                    <a:pt x="151" y="146"/>
                  </a:lnTo>
                  <a:lnTo>
                    <a:pt x="152" y="148"/>
                  </a:lnTo>
                  <a:lnTo>
                    <a:pt x="152" y="149"/>
                  </a:lnTo>
                  <a:lnTo>
                    <a:pt x="154" y="153"/>
                  </a:lnTo>
                  <a:lnTo>
                    <a:pt x="155" y="154"/>
                  </a:lnTo>
                  <a:lnTo>
                    <a:pt x="157" y="155"/>
                  </a:lnTo>
                  <a:lnTo>
                    <a:pt x="159" y="158"/>
                  </a:lnTo>
                  <a:lnTo>
                    <a:pt x="161" y="160"/>
                  </a:lnTo>
                  <a:lnTo>
                    <a:pt x="162" y="164"/>
                  </a:lnTo>
                  <a:lnTo>
                    <a:pt x="165" y="176"/>
                  </a:lnTo>
                  <a:lnTo>
                    <a:pt x="165" y="189"/>
                  </a:lnTo>
                  <a:lnTo>
                    <a:pt x="164" y="197"/>
                  </a:lnTo>
                  <a:lnTo>
                    <a:pt x="160" y="206"/>
                  </a:lnTo>
                  <a:lnTo>
                    <a:pt x="152" y="212"/>
                  </a:lnTo>
                  <a:lnTo>
                    <a:pt x="152" y="212"/>
                  </a:lnTo>
                  <a:lnTo>
                    <a:pt x="152" y="212"/>
                  </a:lnTo>
                  <a:lnTo>
                    <a:pt x="151" y="213"/>
                  </a:lnTo>
                  <a:lnTo>
                    <a:pt x="148" y="217"/>
                  </a:lnTo>
                  <a:lnTo>
                    <a:pt x="143" y="220"/>
                  </a:lnTo>
                  <a:lnTo>
                    <a:pt x="139" y="222"/>
                  </a:lnTo>
                  <a:lnTo>
                    <a:pt x="135" y="223"/>
                  </a:lnTo>
                  <a:lnTo>
                    <a:pt x="130" y="225"/>
                  </a:lnTo>
                  <a:lnTo>
                    <a:pt x="125" y="225"/>
                  </a:lnTo>
                  <a:lnTo>
                    <a:pt x="121" y="223"/>
                  </a:lnTo>
                  <a:lnTo>
                    <a:pt x="107" y="220"/>
                  </a:lnTo>
                  <a:lnTo>
                    <a:pt x="94" y="212"/>
                  </a:lnTo>
                  <a:lnTo>
                    <a:pt x="83" y="202"/>
                  </a:lnTo>
                  <a:lnTo>
                    <a:pt x="78" y="212"/>
                  </a:lnTo>
                  <a:lnTo>
                    <a:pt x="60" y="223"/>
                  </a:lnTo>
                  <a:lnTo>
                    <a:pt x="42" y="227"/>
                  </a:lnTo>
                  <a:lnTo>
                    <a:pt x="25" y="222"/>
                  </a:lnTo>
                  <a:lnTo>
                    <a:pt x="8" y="208"/>
                  </a:lnTo>
                  <a:lnTo>
                    <a:pt x="6" y="206"/>
                  </a:lnTo>
                  <a:lnTo>
                    <a:pt x="6" y="204"/>
                  </a:lnTo>
                  <a:lnTo>
                    <a:pt x="5" y="202"/>
                  </a:lnTo>
                  <a:lnTo>
                    <a:pt x="3" y="202"/>
                  </a:lnTo>
                  <a:lnTo>
                    <a:pt x="3" y="199"/>
                  </a:lnTo>
                  <a:lnTo>
                    <a:pt x="1" y="195"/>
                  </a:lnTo>
                  <a:lnTo>
                    <a:pt x="0" y="191"/>
                  </a:lnTo>
                  <a:lnTo>
                    <a:pt x="0" y="186"/>
                  </a:lnTo>
                  <a:lnTo>
                    <a:pt x="1" y="181"/>
                  </a:lnTo>
                  <a:lnTo>
                    <a:pt x="1" y="178"/>
                  </a:lnTo>
                  <a:lnTo>
                    <a:pt x="5" y="159"/>
                  </a:lnTo>
                  <a:lnTo>
                    <a:pt x="12" y="139"/>
                  </a:lnTo>
                  <a:lnTo>
                    <a:pt x="22" y="120"/>
                  </a:lnTo>
                  <a:lnTo>
                    <a:pt x="35" y="102"/>
                  </a:lnTo>
                  <a:lnTo>
                    <a:pt x="39" y="97"/>
                  </a:lnTo>
                  <a:lnTo>
                    <a:pt x="42" y="92"/>
                  </a:lnTo>
                  <a:lnTo>
                    <a:pt x="45" y="88"/>
                  </a:lnTo>
                  <a:lnTo>
                    <a:pt x="46" y="84"/>
                  </a:lnTo>
                  <a:lnTo>
                    <a:pt x="46" y="80"/>
                  </a:lnTo>
                  <a:lnTo>
                    <a:pt x="47" y="79"/>
                  </a:lnTo>
                  <a:lnTo>
                    <a:pt x="48" y="79"/>
                  </a:lnTo>
                  <a:lnTo>
                    <a:pt x="48" y="78"/>
                  </a:lnTo>
                  <a:lnTo>
                    <a:pt x="50" y="78"/>
                  </a:lnTo>
                  <a:lnTo>
                    <a:pt x="65" y="53"/>
                  </a:lnTo>
                  <a:lnTo>
                    <a:pt x="76" y="27"/>
                  </a:lnTo>
                  <a:lnTo>
                    <a:pt x="82"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1" name="Freeform 27">
              <a:extLst>
                <a:ext uri="{FF2B5EF4-FFF2-40B4-BE49-F238E27FC236}">
                  <a16:creationId xmlns:a16="http://schemas.microsoft.com/office/drawing/2014/main" id="{3A0B9FDA-F554-D84C-AEB8-28B2ABF7BA04}"/>
                </a:ext>
              </a:extLst>
            </p:cNvPr>
            <p:cNvSpPr>
              <a:spLocks/>
            </p:cNvSpPr>
            <p:nvPr/>
          </p:nvSpPr>
          <p:spPr bwMode="auto">
            <a:xfrm>
              <a:off x="4464051" y="770006"/>
              <a:ext cx="146048" cy="125411"/>
            </a:xfrm>
            <a:custGeom>
              <a:avLst/>
              <a:gdLst>
                <a:gd name="T0" fmla="*/ 187 w 278"/>
                <a:gd name="T1" fmla="*/ 0 h 236"/>
                <a:gd name="T2" fmla="*/ 220 w 278"/>
                <a:gd name="T3" fmla="*/ 2 h 236"/>
                <a:gd name="T4" fmla="*/ 244 w 278"/>
                <a:gd name="T5" fmla="*/ 29 h 236"/>
                <a:gd name="T6" fmla="*/ 261 w 278"/>
                <a:gd name="T7" fmla="*/ 58 h 236"/>
                <a:gd name="T8" fmla="*/ 272 w 278"/>
                <a:gd name="T9" fmla="*/ 90 h 236"/>
                <a:gd name="T10" fmla="*/ 278 w 278"/>
                <a:gd name="T11" fmla="*/ 124 h 236"/>
                <a:gd name="T12" fmla="*/ 278 w 278"/>
                <a:gd name="T13" fmla="*/ 161 h 236"/>
                <a:gd name="T14" fmla="*/ 277 w 278"/>
                <a:gd name="T15" fmla="*/ 163 h 236"/>
                <a:gd name="T16" fmla="*/ 276 w 278"/>
                <a:gd name="T17" fmla="*/ 165 h 236"/>
                <a:gd name="T18" fmla="*/ 276 w 278"/>
                <a:gd name="T19" fmla="*/ 169 h 236"/>
                <a:gd name="T20" fmla="*/ 276 w 278"/>
                <a:gd name="T21" fmla="*/ 171 h 236"/>
                <a:gd name="T22" fmla="*/ 270 w 278"/>
                <a:gd name="T23" fmla="*/ 180 h 236"/>
                <a:gd name="T24" fmla="*/ 265 w 278"/>
                <a:gd name="T25" fmla="*/ 190 h 236"/>
                <a:gd name="T26" fmla="*/ 263 w 278"/>
                <a:gd name="T27" fmla="*/ 195 h 236"/>
                <a:gd name="T28" fmla="*/ 261 w 278"/>
                <a:gd name="T29" fmla="*/ 197 h 236"/>
                <a:gd name="T30" fmla="*/ 258 w 278"/>
                <a:gd name="T31" fmla="*/ 200 h 236"/>
                <a:gd name="T32" fmla="*/ 251 w 278"/>
                <a:gd name="T33" fmla="*/ 208 h 236"/>
                <a:gd name="T34" fmla="*/ 242 w 278"/>
                <a:gd name="T35" fmla="*/ 213 h 236"/>
                <a:gd name="T36" fmla="*/ 235 w 278"/>
                <a:gd name="T37" fmla="*/ 217 h 236"/>
                <a:gd name="T38" fmla="*/ 194 w 278"/>
                <a:gd name="T39" fmla="*/ 217 h 236"/>
                <a:gd name="T40" fmla="*/ 189 w 278"/>
                <a:gd name="T41" fmla="*/ 218 h 236"/>
                <a:gd name="T42" fmla="*/ 184 w 278"/>
                <a:gd name="T43" fmla="*/ 219 h 236"/>
                <a:gd name="T44" fmla="*/ 179 w 278"/>
                <a:gd name="T45" fmla="*/ 221 h 236"/>
                <a:gd name="T46" fmla="*/ 156 w 278"/>
                <a:gd name="T47" fmla="*/ 228 h 236"/>
                <a:gd name="T48" fmla="*/ 131 w 278"/>
                <a:gd name="T49" fmla="*/ 233 h 236"/>
                <a:gd name="T50" fmla="*/ 107 w 278"/>
                <a:gd name="T51" fmla="*/ 236 h 236"/>
                <a:gd name="T52" fmla="*/ 86 w 278"/>
                <a:gd name="T53" fmla="*/ 236 h 236"/>
                <a:gd name="T54" fmla="*/ 66 w 278"/>
                <a:gd name="T55" fmla="*/ 231 h 236"/>
                <a:gd name="T56" fmla="*/ 49 w 278"/>
                <a:gd name="T57" fmla="*/ 221 h 236"/>
                <a:gd name="T58" fmla="*/ 33 w 278"/>
                <a:gd name="T59" fmla="*/ 210 h 236"/>
                <a:gd name="T60" fmla="*/ 21 w 278"/>
                <a:gd name="T61" fmla="*/ 196 h 236"/>
                <a:gd name="T62" fmla="*/ 14 w 278"/>
                <a:gd name="T63" fmla="*/ 182 h 236"/>
                <a:gd name="T64" fmla="*/ 8 w 278"/>
                <a:gd name="T65" fmla="*/ 169 h 236"/>
                <a:gd name="T66" fmla="*/ 1 w 278"/>
                <a:gd name="T67" fmla="*/ 153 h 236"/>
                <a:gd name="T68" fmla="*/ 0 w 278"/>
                <a:gd name="T69" fmla="*/ 134 h 236"/>
                <a:gd name="T70" fmla="*/ 5 w 278"/>
                <a:gd name="T71" fmla="*/ 115 h 236"/>
                <a:gd name="T72" fmla="*/ 13 w 278"/>
                <a:gd name="T73" fmla="*/ 91 h 236"/>
                <a:gd name="T74" fmla="*/ 28 w 278"/>
                <a:gd name="T75" fmla="*/ 73 h 236"/>
                <a:gd name="T76" fmla="*/ 48 w 278"/>
                <a:gd name="T77" fmla="*/ 57 h 236"/>
                <a:gd name="T78" fmla="*/ 61 w 278"/>
                <a:gd name="T79" fmla="*/ 49 h 236"/>
                <a:gd name="T80" fmla="*/ 76 w 278"/>
                <a:gd name="T81" fmla="*/ 44 h 236"/>
                <a:gd name="T82" fmla="*/ 132 w 278"/>
                <a:gd name="T83" fmla="*/ 22 h 236"/>
                <a:gd name="T84" fmla="*/ 187 w 278"/>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8" h="236">
                  <a:moveTo>
                    <a:pt x="187" y="0"/>
                  </a:moveTo>
                  <a:lnTo>
                    <a:pt x="220" y="2"/>
                  </a:lnTo>
                  <a:lnTo>
                    <a:pt x="244" y="29"/>
                  </a:lnTo>
                  <a:lnTo>
                    <a:pt x="261" y="58"/>
                  </a:lnTo>
                  <a:lnTo>
                    <a:pt x="272" y="90"/>
                  </a:lnTo>
                  <a:lnTo>
                    <a:pt x="278" y="124"/>
                  </a:lnTo>
                  <a:lnTo>
                    <a:pt x="278" y="161"/>
                  </a:lnTo>
                  <a:lnTo>
                    <a:pt x="277" y="163"/>
                  </a:lnTo>
                  <a:lnTo>
                    <a:pt x="276" y="165"/>
                  </a:lnTo>
                  <a:lnTo>
                    <a:pt x="276" y="169"/>
                  </a:lnTo>
                  <a:lnTo>
                    <a:pt x="276" y="171"/>
                  </a:lnTo>
                  <a:lnTo>
                    <a:pt x="270" y="180"/>
                  </a:lnTo>
                  <a:lnTo>
                    <a:pt x="265" y="190"/>
                  </a:lnTo>
                  <a:lnTo>
                    <a:pt x="263" y="195"/>
                  </a:lnTo>
                  <a:lnTo>
                    <a:pt x="261" y="197"/>
                  </a:lnTo>
                  <a:lnTo>
                    <a:pt x="258" y="200"/>
                  </a:lnTo>
                  <a:lnTo>
                    <a:pt x="251" y="208"/>
                  </a:lnTo>
                  <a:lnTo>
                    <a:pt x="242" y="213"/>
                  </a:lnTo>
                  <a:lnTo>
                    <a:pt x="235" y="217"/>
                  </a:lnTo>
                  <a:lnTo>
                    <a:pt x="194" y="217"/>
                  </a:lnTo>
                  <a:lnTo>
                    <a:pt x="189" y="218"/>
                  </a:lnTo>
                  <a:lnTo>
                    <a:pt x="184" y="219"/>
                  </a:lnTo>
                  <a:lnTo>
                    <a:pt x="179" y="221"/>
                  </a:lnTo>
                  <a:lnTo>
                    <a:pt x="156" y="228"/>
                  </a:lnTo>
                  <a:lnTo>
                    <a:pt x="131" y="233"/>
                  </a:lnTo>
                  <a:lnTo>
                    <a:pt x="107" y="236"/>
                  </a:lnTo>
                  <a:lnTo>
                    <a:pt x="86" y="236"/>
                  </a:lnTo>
                  <a:lnTo>
                    <a:pt x="66" y="231"/>
                  </a:lnTo>
                  <a:lnTo>
                    <a:pt x="49" y="221"/>
                  </a:lnTo>
                  <a:lnTo>
                    <a:pt x="33" y="210"/>
                  </a:lnTo>
                  <a:lnTo>
                    <a:pt x="21" y="196"/>
                  </a:lnTo>
                  <a:lnTo>
                    <a:pt x="14" y="182"/>
                  </a:lnTo>
                  <a:lnTo>
                    <a:pt x="8" y="169"/>
                  </a:lnTo>
                  <a:lnTo>
                    <a:pt x="1" y="153"/>
                  </a:lnTo>
                  <a:lnTo>
                    <a:pt x="0" y="134"/>
                  </a:lnTo>
                  <a:lnTo>
                    <a:pt x="5" y="115"/>
                  </a:lnTo>
                  <a:lnTo>
                    <a:pt x="13" y="91"/>
                  </a:lnTo>
                  <a:lnTo>
                    <a:pt x="28" y="73"/>
                  </a:lnTo>
                  <a:lnTo>
                    <a:pt x="48" y="57"/>
                  </a:lnTo>
                  <a:lnTo>
                    <a:pt x="61" y="49"/>
                  </a:lnTo>
                  <a:lnTo>
                    <a:pt x="76" y="44"/>
                  </a:lnTo>
                  <a:lnTo>
                    <a:pt x="132" y="22"/>
                  </a:lnTo>
                  <a:lnTo>
                    <a:pt x="187"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sp>
          <p:nvSpPr>
            <p:cNvPr id="302" name="Freeform 28">
              <a:extLst>
                <a:ext uri="{FF2B5EF4-FFF2-40B4-BE49-F238E27FC236}">
                  <a16:creationId xmlns:a16="http://schemas.microsoft.com/office/drawing/2014/main" id="{0D92752A-16C3-CD48-8F26-CB4974DB2C5D}"/>
                </a:ext>
              </a:extLst>
            </p:cNvPr>
            <p:cNvSpPr>
              <a:spLocks noEditPoints="1"/>
            </p:cNvSpPr>
            <p:nvPr/>
          </p:nvSpPr>
          <p:spPr bwMode="auto">
            <a:xfrm>
              <a:off x="3335338" y="269944"/>
              <a:ext cx="2154238" cy="954089"/>
            </a:xfrm>
            <a:custGeom>
              <a:avLst/>
              <a:gdLst>
                <a:gd name="T0" fmla="*/ 1904 w 4070"/>
                <a:gd name="T1" fmla="*/ 367 h 1805"/>
                <a:gd name="T2" fmla="*/ 1788 w 4070"/>
                <a:gd name="T3" fmla="*/ 409 h 1805"/>
                <a:gd name="T4" fmla="*/ 1774 w 4070"/>
                <a:gd name="T5" fmla="*/ 416 h 1805"/>
                <a:gd name="T6" fmla="*/ 1642 w 4070"/>
                <a:gd name="T7" fmla="*/ 504 h 1805"/>
                <a:gd name="T8" fmla="*/ 1589 w 4070"/>
                <a:gd name="T9" fmla="*/ 562 h 1805"/>
                <a:gd name="T10" fmla="*/ 1540 w 4070"/>
                <a:gd name="T11" fmla="*/ 648 h 1805"/>
                <a:gd name="T12" fmla="*/ 1526 w 4070"/>
                <a:gd name="T13" fmla="*/ 683 h 1805"/>
                <a:gd name="T14" fmla="*/ 1507 w 4070"/>
                <a:gd name="T15" fmla="*/ 773 h 1805"/>
                <a:gd name="T16" fmla="*/ 1541 w 4070"/>
                <a:gd name="T17" fmla="*/ 1063 h 1805"/>
                <a:gd name="T18" fmla="*/ 1566 w 4070"/>
                <a:gd name="T19" fmla="*/ 1205 h 1805"/>
                <a:gd name="T20" fmla="*/ 1547 w 4070"/>
                <a:gd name="T21" fmla="*/ 1226 h 1805"/>
                <a:gd name="T22" fmla="*/ 1552 w 4070"/>
                <a:gd name="T23" fmla="*/ 1297 h 1805"/>
                <a:gd name="T24" fmla="*/ 1616 w 4070"/>
                <a:gd name="T25" fmla="*/ 1358 h 1805"/>
                <a:gd name="T26" fmla="*/ 1631 w 4070"/>
                <a:gd name="T27" fmla="*/ 1366 h 1805"/>
                <a:gd name="T28" fmla="*/ 1640 w 4070"/>
                <a:gd name="T29" fmla="*/ 1371 h 1805"/>
                <a:gd name="T30" fmla="*/ 1673 w 4070"/>
                <a:gd name="T31" fmla="*/ 1382 h 1805"/>
                <a:gd name="T32" fmla="*/ 1759 w 4070"/>
                <a:gd name="T33" fmla="*/ 1394 h 1805"/>
                <a:gd name="T34" fmla="*/ 1826 w 4070"/>
                <a:gd name="T35" fmla="*/ 1457 h 1805"/>
                <a:gd name="T36" fmla="*/ 1824 w 4070"/>
                <a:gd name="T37" fmla="*/ 1570 h 1805"/>
                <a:gd name="T38" fmla="*/ 1893 w 4070"/>
                <a:gd name="T39" fmla="*/ 1575 h 1805"/>
                <a:gd name="T40" fmla="*/ 1926 w 4070"/>
                <a:gd name="T41" fmla="*/ 1528 h 1805"/>
                <a:gd name="T42" fmla="*/ 1941 w 4070"/>
                <a:gd name="T43" fmla="*/ 1519 h 1805"/>
                <a:gd name="T44" fmla="*/ 1952 w 4070"/>
                <a:gd name="T45" fmla="*/ 1529 h 1805"/>
                <a:gd name="T46" fmla="*/ 1959 w 4070"/>
                <a:gd name="T47" fmla="*/ 1540 h 1805"/>
                <a:gd name="T48" fmla="*/ 1964 w 4070"/>
                <a:gd name="T49" fmla="*/ 1555 h 1805"/>
                <a:gd name="T50" fmla="*/ 1997 w 4070"/>
                <a:gd name="T51" fmla="*/ 1576 h 1805"/>
                <a:gd name="T52" fmla="*/ 2063 w 4070"/>
                <a:gd name="T53" fmla="*/ 1555 h 1805"/>
                <a:gd name="T54" fmla="*/ 2067 w 4070"/>
                <a:gd name="T55" fmla="*/ 1517 h 1805"/>
                <a:gd name="T56" fmla="*/ 2081 w 4070"/>
                <a:gd name="T57" fmla="*/ 1507 h 1805"/>
                <a:gd name="T58" fmla="*/ 2111 w 4070"/>
                <a:gd name="T59" fmla="*/ 1549 h 1805"/>
                <a:gd name="T60" fmla="*/ 2165 w 4070"/>
                <a:gd name="T61" fmla="*/ 1565 h 1805"/>
                <a:gd name="T62" fmla="*/ 2196 w 4070"/>
                <a:gd name="T63" fmla="*/ 1495 h 1805"/>
                <a:gd name="T64" fmla="*/ 2217 w 4070"/>
                <a:gd name="T65" fmla="*/ 1506 h 1805"/>
                <a:gd name="T66" fmla="*/ 2222 w 4070"/>
                <a:gd name="T67" fmla="*/ 1512 h 1805"/>
                <a:gd name="T68" fmla="*/ 2228 w 4070"/>
                <a:gd name="T69" fmla="*/ 1570 h 1805"/>
                <a:gd name="T70" fmla="*/ 2273 w 4070"/>
                <a:gd name="T71" fmla="*/ 1569 h 1805"/>
                <a:gd name="T72" fmla="*/ 2304 w 4070"/>
                <a:gd name="T73" fmla="*/ 1515 h 1805"/>
                <a:gd name="T74" fmla="*/ 2289 w 4070"/>
                <a:gd name="T75" fmla="*/ 1432 h 1805"/>
                <a:gd name="T76" fmla="*/ 2354 w 4070"/>
                <a:gd name="T77" fmla="*/ 1397 h 1805"/>
                <a:gd name="T78" fmla="*/ 2460 w 4070"/>
                <a:gd name="T79" fmla="*/ 1370 h 1805"/>
                <a:gd name="T80" fmla="*/ 2514 w 4070"/>
                <a:gd name="T81" fmla="*/ 1275 h 1805"/>
                <a:gd name="T82" fmla="*/ 2512 w 4070"/>
                <a:gd name="T83" fmla="*/ 1179 h 1805"/>
                <a:gd name="T84" fmla="*/ 2532 w 4070"/>
                <a:gd name="T85" fmla="*/ 1131 h 1805"/>
                <a:gd name="T86" fmla="*/ 2553 w 4070"/>
                <a:gd name="T87" fmla="*/ 1073 h 1805"/>
                <a:gd name="T88" fmla="*/ 2556 w 4070"/>
                <a:gd name="T89" fmla="*/ 932 h 1805"/>
                <a:gd name="T90" fmla="*/ 2565 w 4070"/>
                <a:gd name="T91" fmla="*/ 823 h 1805"/>
                <a:gd name="T92" fmla="*/ 2551 w 4070"/>
                <a:gd name="T93" fmla="*/ 721 h 1805"/>
                <a:gd name="T94" fmla="*/ 2533 w 4070"/>
                <a:gd name="T95" fmla="*/ 669 h 1805"/>
                <a:gd name="T96" fmla="*/ 2493 w 4070"/>
                <a:gd name="T97" fmla="*/ 589 h 1805"/>
                <a:gd name="T98" fmla="*/ 2423 w 4070"/>
                <a:gd name="T99" fmla="*/ 498 h 1805"/>
                <a:gd name="T100" fmla="*/ 2418 w 4070"/>
                <a:gd name="T101" fmla="*/ 495 h 1805"/>
                <a:gd name="T102" fmla="*/ 2302 w 4070"/>
                <a:gd name="T103" fmla="*/ 406 h 1805"/>
                <a:gd name="T104" fmla="*/ 2281 w 4070"/>
                <a:gd name="T105" fmla="*/ 395 h 1805"/>
                <a:gd name="T106" fmla="*/ 2170 w 4070"/>
                <a:gd name="T107" fmla="*/ 357 h 1805"/>
                <a:gd name="T108" fmla="*/ 0 w 4070"/>
                <a:gd name="T109" fmla="*/ 0 h 1805"/>
                <a:gd name="T110" fmla="*/ 2715 w 4070"/>
                <a:gd name="T111" fmla="*/ 1401 h 1805"/>
                <a:gd name="T112" fmla="*/ 2623 w 4070"/>
                <a:gd name="T113" fmla="*/ 1428 h 1805"/>
                <a:gd name="T114" fmla="*/ 2575 w 4070"/>
                <a:gd name="T115" fmla="*/ 1474 h 1805"/>
                <a:gd name="T116" fmla="*/ 2568 w 4070"/>
                <a:gd name="T117" fmla="*/ 1496 h 1805"/>
                <a:gd name="T118" fmla="*/ 1512 w 4070"/>
                <a:gd name="T119" fmla="*/ 1522 h 1805"/>
                <a:gd name="T120" fmla="*/ 1470 w 4070"/>
                <a:gd name="T121" fmla="*/ 1444 h 1805"/>
                <a:gd name="T122" fmla="*/ 1380 w 4070"/>
                <a:gd name="T123" fmla="*/ 1400 h 1805"/>
                <a:gd name="T124" fmla="*/ 1303 w 4070"/>
                <a:gd name="T125" fmla="*/ 1431 h 1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0" h="1805">
                  <a:moveTo>
                    <a:pt x="2063" y="348"/>
                  </a:moveTo>
                  <a:lnTo>
                    <a:pt x="2008" y="349"/>
                  </a:lnTo>
                  <a:lnTo>
                    <a:pt x="1953" y="356"/>
                  </a:lnTo>
                  <a:lnTo>
                    <a:pt x="1904" y="367"/>
                  </a:lnTo>
                  <a:lnTo>
                    <a:pt x="1857" y="380"/>
                  </a:lnTo>
                  <a:lnTo>
                    <a:pt x="1814" y="396"/>
                  </a:lnTo>
                  <a:lnTo>
                    <a:pt x="1802" y="401"/>
                  </a:lnTo>
                  <a:lnTo>
                    <a:pt x="1788" y="409"/>
                  </a:lnTo>
                  <a:lnTo>
                    <a:pt x="1786" y="410"/>
                  </a:lnTo>
                  <a:lnTo>
                    <a:pt x="1781" y="411"/>
                  </a:lnTo>
                  <a:lnTo>
                    <a:pt x="1777" y="414"/>
                  </a:lnTo>
                  <a:lnTo>
                    <a:pt x="1774" y="416"/>
                  </a:lnTo>
                  <a:lnTo>
                    <a:pt x="1734" y="436"/>
                  </a:lnTo>
                  <a:lnTo>
                    <a:pt x="1698" y="460"/>
                  </a:lnTo>
                  <a:lnTo>
                    <a:pt x="1668" y="481"/>
                  </a:lnTo>
                  <a:lnTo>
                    <a:pt x="1642" y="504"/>
                  </a:lnTo>
                  <a:lnTo>
                    <a:pt x="1618" y="528"/>
                  </a:lnTo>
                  <a:lnTo>
                    <a:pt x="1594" y="556"/>
                  </a:lnTo>
                  <a:lnTo>
                    <a:pt x="1592" y="559"/>
                  </a:lnTo>
                  <a:lnTo>
                    <a:pt x="1589" y="562"/>
                  </a:lnTo>
                  <a:lnTo>
                    <a:pt x="1587" y="565"/>
                  </a:lnTo>
                  <a:lnTo>
                    <a:pt x="1568" y="595"/>
                  </a:lnTo>
                  <a:lnTo>
                    <a:pt x="1553" y="623"/>
                  </a:lnTo>
                  <a:lnTo>
                    <a:pt x="1540" y="648"/>
                  </a:lnTo>
                  <a:lnTo>
                    <a:pt x="1533" y="662"/>
                  </a:lnTo>
                  <a:lnTo>
                    <a:pt x="1527" y="678"/>
                  </a:lnTo>
                  <a:lnTo>
                    <a:pt x="1526" y="680"/>
                  </a:lnTo>
                  <a:lnTo>
                    <a:pt x="1526" y="683"/>
                  </a:lnTo>
                  <a:lnTo>
                    <a:pt x="1523" y="689"/>
                  </a:lnTo>
                  <a:lnTo>
                    <a:pt x="1522" y="695"/>
                  </a:lnTo>
                  <a:lnTo>
                    <a:pt x="1518" y="701"/>
                  </a:lnTo>
                  <a:lnTo>
                    <a:pt x="1507" y="773"/>
                  </a:lnTo>
                  <a:lnTo>
                    <a:pt x="1504" y="844"/>
                  </a:lnTo>
                  <a:lnTo>
                    <a:pt x="1510" y="916"/>
                  </a:lnTo>
                  <a:lnTo>
                    <a:pt x="1521" y="990"/>
                  </a:lnTo>
                  <a:lnTo>
                    <a:pt x="1541" y="1063"/>
                  </a:lnTo>
                  <a:lnTo>
                    <a:pt x="1567" y="1134"/>
                  </a:lnTo>
                  <a:lnTo>
                    <a:pt x="1570" y="1158"/>
                  </a:lnTo>
                  <a:lnTo>
                    <a:pt x="1570" y="1181"/>
                  </a:lnTo>
                  <a:lnTo>
                    <a:pt x="1566" y="1205"/>
                  </a:lnTo>
                  <a:lnTo>
                    <a:pt x="1562" y="1208"/>
                  </a:lnTo>
                  <a:lnTo>
                    <a:pt x="1558" y="1212"/>
                  </a:lnTo>
                  <a:lnTo>
                    <a:pt x="1554" y="1216"/>
                  </a:lnTo>
                  <a:lnTo>
                    <a:pt x="1547" y="1226"/>
                  </a:lnTo>
                  <a:lnTo>
                    <a:pt x="1543" y="1239"/>
                  </a:lnTo>
                  <a:lnTo>
                    <a:pt x="1542" y="1258"/>
                  </a:lnTo>
                  <a:lnTo>
                    <a:pt x="1544" y="1280"/>
                  </a:lnTo>
                  <a:lnTo>
                    <a:pt x="1552" y="1297"/>
                  </a:lnTo>
                  <a:lnTo>
                    <a:pt x="1564" y="1316"/>
                  </a:lnTo>
                  <a:lnTo>
                    <a:pt x="1584" y="1336"/>
                  </a:lnTo>
                  <a:lnTo>
                    <a:pt x="1613" y="1355"/>
                  </a:lnTo>
                  <a:lnTo>
                    <a:pt x="1616" y="1358"/>
                  </a:lnTo>
                  <a:lnTo>
                    <a:pt x="1621" y="1360"/>
                  </a:lnTo>
                  <a:lnTo>
                    <a:pt x="1625" y="1361"/>
                  </a:lnTo>
                  <a:lnTo>
                    <a:pt x="1629" y="1364"/>
                  </a:lnTo>
                  <a:lnTo>
                    <a:pt x="1631" y="1366"/>
                  </a:lnTo>
                  <a:lnTo>
                    <a:pt x="1634" y="1368"/>
                  </a:lnTo>
                  <a:lnTo>
                    <a:pt x="1636" y="1369"/>
                  </a:lnTo>
                  <a:lnTo>
                    <a:pt x="1637" y="1370"/>
                  </a:lnTo>
                  <a:lnTo>
                    <a:pt x="1640" y="1371"/>
                  </a:lnTo>
                  <a:lnTo>
                    <a:pt x="1642" y="1374"/>
                  </a:lnTo>
                  <a:lnTo>
                    <a:pt x="1646" y="1376"/>
                  </a:lnTo>
                  <a:lnTo>
                    <a:pt x="1657" y="1379"/>
                  </a:lnTo>
                  <a:lnTo>
                    <a:pt x="1673" y="1382"/>
                  </a:lnTo>
                  <a:lnTo>
                    <a:pt x="1694" y="1386"/>
                  </a:lnTo>
                  <a:lnTo>
                    <a:pt x="1723" y="1390"/>
                  </a:lnTo>
                  <a:lnTo>
                    <a:pt x="1758" y="1394"/>
                  </a:lnTo>
                  <a:lnTo>
                    <a:pt x="1759" y="1394"/>
                  </a:lnTo>
                  <a:lnTo>
                    <a:pt x="1784" y="1407"/>
                  </a:lnTo>
                  <a:lnTo>
                    <a:pt x="1806" y="1424"/>
                  </a:lnTo>
                  <a:lnTo>
                    <a:pt x="1826" y="1443"/>
                  </a:lnTo>
                  <a:lnTo>
                    <a:pt x="1826" y="1457"/>
                  </a:lnTo>
                  <a:lnTo>
                    <a:pt x="1818" y="1484"/>
                  </a:lnTo>
                  <a:lnTo>
                    <a:pt x="1814" y="1512"/>
                  </a:lnTo>
                  <a:lnTo>
                    <a:pt x="1817" y="1540"/>
                  </a:lnTo>
                  <a:lnTo>
                    <a:pt x="1824" y="1570"/>
                  </a:lnTo>
                  <a:lnTo>
                    <a:pt x="1828" y="1570"/>
                  </a:lnTo>
                  <a:lnTo>
                    <a:pt x="1852" y="1577"/>
                  </a:lnTo>
                  <a:lnTo>
                    <a:pt x="1874" y="1580"/>
                  </a:lnTo>
                  <a:lnTo>
                    <a:pt x="1893" y="1575"/>
                  </a:lnTo>
                  <a:lnTo>
                    <a:pt x="1909" y="1564"/>
                  </a:lnTo>
                  <a:lnTo>
                    <a:pt x="1922" y="1545"/>
                  </a:lnTo>
                  <a:lnTo>
                    <a:pt x="1922" y="1532"/>
                  </a:lnTo>
                  <a:lnTo>
                    <a:pt x="1926" y="1528"/>
                  </a:lnTo>
                  <a:lnTo>
                    <a:pt x="1930" y="1524"/>
                  </a:lnTo>
                  <a:lnTo>
                    <a:pt x="1936" y="1522"/>
                  </a:lnTo>
                  <a:lnTo>
                    <a:pt x="1937" y="1521"/>
                  </a:lnTo>
                  <a:lnTo>
                    <a:pt x="1941" y="1519"/>
                  </a:lnTo>
                  <a:lnTo>
                    <a:pt x="1943" y="1518"/>
                  </a:lnTo>
                  <a:lnTo>
                    <a:pt x="1946" y="1523"/>
                  </a:lnTo>
                  <a:lnTo>
                    <a:pt x="1949" y="1527"/>
                  </a:lnTo>
                  <a:lnTo>
                    <a:pt x="1952" y="1529"/>
                  </a:lnTo>
                  <a:lnTo>
                    <a:pt x="1954" y="1533"/>
                  </a:lnTo>
                  <a:lnTo>
                    <a:pt x="1957" y="1536"/>
                  </a:lnTo>
                  <a:lnTo>
                    <a:pt x="1958" y="1538"/>
                  </a:lnTo>
                  <a:lnTo>
                    <a:pt x="1959" y="1540"/>
                  </a:lnTo>
                  <a:lnTo>
                    <a:pt x="1962" y="1545"/>
                  </a:lnTo>
                  <a:lnTo>
                    <a:pt x="1964" y="1549"/>
                  </a:lnTo>
                  <a:lnTo>
                    <a:pt x="1964" y="1552"/>
                  </a:lnTo>
                  <a:lnTo>
                    <a:pt x="1964" y="1555"/>
                  </a:lnTo>
                  <a:lnTo>
                    <a:pt x="1964" y="1559"/>
                  </a:lnTo>
                  <a:lnTo>
                    <a:pt x="1964" y="1560"/>
                  </a:lnTo>
                  <a:lnTo>
                    <a:pt x="1979" y="1571"/>
                  </a:lnTo>
                  <a:lnTo>
                    <a:pt x="1997" y="1576"/>
                  </a:lnTo>
                  <a:lnTo>
                    <a:pt x="2016" y="1575"/>
                  </a:lnTo>
                  <a:lnTo>
                    <a:pt x="2035" y="1575"/>
                  </a:lnTo>
                  <a:lnTo>
                    <a:pt x="2049" y="1568"/>
                  </a:lnTo>
                  <a:lnTo>
                    <a:pt x="2063" y="1555"/>
                  </a:lnTo>
                  <a:lnTo>
                    <a:pt x="2065" y="1539"/>
                  </a:lnTo>
                  <a:lnTo>
                    <a:pt x="2066" y="1524"/>
                  </a:lnTo>
                  <a:lnTo>
                    <a:pt x="2066" y="1521"/>
                  </a:lnTo>
                  <a:lnTo>
                    <a:pt x="2067" y="1517"/>
                  </a:lnTo>
                  <a:lnTo>
                    <a:pt x="2067" y="1515"/>
                  </a:lnTo>
                  <a:lnTo>
                    <a:pt x="2068" y="1512"/>
                  </a:lnTo>
                  <a:lnTo>
                    <a:pt x="2073" y="1507"/>
                  </a:lnTo>
                  <a:lnTo>
                    <a:pt x="2081" y="1507"/>
                  </a:lnTo>
                  <a:lnTo>
                    <a:pt x="2091" y="1511"/>
                  </a:lnTo>
                  <a:lnTo>
                    <a:pt x="2104" y="1518"/>
                  </a:lnTo>
                  <a:lnTo>
                    <a:pt x="2106" y="1536"/>
                  </a:lnTo>
                  <a:lnTo>
                    <a:pt x="2111" y="1549"/>
                  </a:lnTo>
                  <a:lnTo>
                    <a:pt x="2120" y="1560"/>
                  </a:lnTo>
                  <a:lnTo>
                    <a:pt x="2133" y="1570"/>
                  </a:lnTo>
                  <a:lnTo>
                    <a:pt x="2150" y="1569"/>
                  </a:lnTo>
                  <a:lnTo>
                    <a:pt x="2165" y="1565"/>
                  </a:lnTo>
                  <a:lnTo>
                    <a:pt x="2179" y="1559"/>
                  </a:lnTo>
                  <a:lnTo>
                    <a:pt x="2186" y="1532"/>
                  </a:lnTo>
                  <a:lnTo>
                    <a:pt x="2192" y="1511"/>
                  </a:lnTo>
                  <a:lnTo>
                    <a:pt x="2196" y="1495"/>
                  </a:lnTo>
                  <a:lnTo>
                    <a:pt x="2201" y="1495"/>
                  </a:lnTo>
                  <a:lnTo>
                    <a:pt x="2207" y="1497"/>
                  </a:lnTo>
                  <a:lnTo>
                    <a:pt x="2212" y="1501"/>
                  </a:lnTo>
                  <a:lnTo>
                    <a:pt x="2217" y="1506"/>
                  </a:lnTo>
                  <a:lnTo>
                    <a:pt x="2218" y="1507"/>
                  </a:lnTo>
                  <a:lnTo>
                    <a:pt x="2218" y="1508"/>
                  </a:lnTo>
                  <a:lnTo>
                    <a:pt x="2219" y="1510"/>
                  </a:lnTo>
                  <a:lnTo>
                    <a:pt x="2222" y="1512"/>
                  </a:lnTo>
                  <a:lnTo>
                    <a:pt x="2221" y="1534"/>
                  </a:lnTo>
                  <a:lnTo>
                    <a:pt x="2221" y="1552"/>
                  </a:lnTo>
                  <a:lnTo>
                    <a:pt x="2224" y="1564"/>
                  </a:lnTo>
                  <a:lnTo>
                    <a:pt x="2228" y="1570"/>
                  </a:lnTo>
                  <a:lnTo>
                    <a:pt x="2234" y="1571"/>
                  </a:lnTo>
                  <a:lnTo>
                    <a:pt x="2246" y="1573"/>
                  </a:lnTo>
                  <a:lnTo>
                    <a:pt x="2260" y="1571"/>
                  </a:lnTo>
                  <a:lnTo>
                    <a:pt x="2273" y="1569"/>
                  </a:lnTo>
                  <a:lnTo>
                    <a:pt x="2283" y="1565"/>
                  </a:lnTo>
                  <a:lnTo>
                    <a:pt x="2288" y="1561"/>
                  </a:lnTo>
                  <a:lnTo>
                    <a:pt x="2299" y="1539"/>
                  </a:lnTo>
                  <a:lnTo>
                    <a:pt x="2304" y="1515"/>
                  </a:lnTo>
                  <a:lnTo>
                    <a:pt x="2304" y="1489"/>
                  </a:lnTo>
                  <a:lnTo>
                    <a:pt x="2296" y="1463"/>
                  </a:lnTo>
                  <a:lnTo>
                    <a:pt x="2283" y="1437"/>
                  </a:lnTo>
                  <a:lnTo>
                    <a:pt x="2289" y="1432"/>
                  </a:lnTo>
                  <a:lnTo>
                    <a:pt x="2300" y="1426"/>
                  </a:lnTo>
                  <a:lnTo>
                    <a:pt x="2315" y="1415"/>
                  </a:lnTo>
                  <a:lnTo>
                    <a:pt x="2331" y="1405"/>
                  </a:lnTo>
                  <a:lnTo>
                    <a:pt x="2354" y="1397"/>
                  </a:lnTo>
                  <a:lnTo>
                    <a:pt x="2383" y="1390"/>
                  </a:lnTo>
                  <a:lnTo>
                    <a:pt x="2416" y="1385"/>
                  </a:lnTo>
                  <a:lnTo>
                    <a:pt x="2440" y="1380"/>
                  </a:lnTo>
                  <a:lnTo>
                    <a:pt x="2460" y="1370"/>
                  </a:lnTo>
                  <a:lnTo>
                    <a:pt x="2478" y="1354"/>
                  </a:lnTo>
                  <a:lnTo>
                    <a:pt x="2493" y="1332"/>
                  </a:lnTo>
                  <a:lnTo>
                    <a:pt x="2504" y="1306"/>
                  </a:lnTo>
                  <a:lnTo>
                    <a:pt x="2514" y="1275"/>
                  </a:lnTo>
                  <a:lnTo>
                    <a:pt x="2514" y="1250"/>
                  </a:lnTo>
                  <a:lnTo>
                    <a:pt x="2511" y="1226"/>
                  </a:lnTo>
                  <a:lnTo>
                    <a:pt x="2511" y="1200"/>
                  </a:lnTo>
                  <a:lnTo>
                    <a:pt x="2512" y="1179"/>
                  </a:lnTo>
                  <a:lnTo>
                    <a:pt x="2514" y="1163"/>
                  </a:lnTo>
                  <a:lnTo>
                    <a:pt x="2518" y="1152"/>
                  </a:lnTo>
                  <a:lnTo>
                    <a:pt x="2525" y="1139"/>
                  </a:lnTo>
                  <a:lnTo>
                    <a:pt x="2532" y="1131"/>
                  </a:lnTo>
                  <a:lnTo>
                    <a:pt x="2542" y="1116"/>
                  </a:lnTo>
                  <a:lnTo>
                    <a:pt x="2549" y="1101"/>
                  </a:lnTo>
                  <a:lnTo>
                    <a:pt x="2553" y="1086"/>
                  </a:lnTo>
                  <a:lnTo>
                    <a:pt x="2553" y="1073"/>
                  </a:lnTo>
                  <a:lnTo>
                    <a:pt x="2553" y="1070"/>
                  </a:lnTo>
                  <a:lnTo>
                    <a:pt x="2554" y="1065"/>
                  </a:lnTo>
                  <a:lnTo>
                    <a:pt x="2554" y="976"/>
                  </a:lnTo>
                  <a:lnTo>
                    <a:pt x="2556" y="932"/>
                  </a:lnTo>
                  <a:lnTo>
                    <a:pt x="2561" y="889"/>
                  </a:lnTo>
                  <a:lnTo>
                    <a:pt x="2561" y="878"/>
                  </a:lnTo>
                  <a:lnTo>
                    <a:pt x="2564" y="868"/>
                  </a:lnTo>
                  <a:lnTo>
                    <a:pt x="2565" y="823"/>
                  </a:lnTo>
                  <a:lnTo>
                    <a:pt x="2563" y="779"/>
                  </a:lnTo>
                  <a:lnTo>
                    <a:pt x="2554" y="734"/>
                  </a:lnTo>
                  <a:lnTo>
                    <a:pt x="2553" y="728"/>
                  </a:lnTo>
                  <a:lnTo>
                    <a:pt x="2551" y="721"/>
                  </a:lnTo>
                  <a:lnTo>
                    <a:pt x="2544" y="695"/>
                  </a:lnTo>
                  <a:lnTo>
                    <a:pt x="2535" y="673"/>
                  </a:lnTo>
                  <a:lnTo>
                    <a:pt x="2533" y="670"/>
                  </a:lnTo>
                  <a:lnTo>
                    <a:pt x="2533" y="669"/>
                  </a:lnTo>
                  <a:lnTo>
                    <a:pt x="2532" y="668"/>
                  </a:lnTo>
                  <a:lnTo>
                    <a:pt x="2532" y="667"/>
                  </a:lnTo>
                  <a:lnTo>
                    <a:pt x="2514" y="626"/>
                  </a:lnTo>
                  <a:lnTo>
                    <a:pt x="2493" y="589"/>
                  </a:lnTo>
                  <a:lnTo>
                    <a:pt x="2470" y="553"/>
                  </a:lnTo>
                  <a:lnTo>
                    <a:pt x="2442" y="520"/>
                  </a:lnTo>
                  <a:lnTo>
                    <a:pt x="2431" y="509"/>
                  </a:lnTo>
                  <a:lnTo>
                    <a:pt x="2423" y="498"/>
                  </a:lnTo>
                  <a:lnTo>
                    <a:pt x="2421" y="496"/>
                  </a:lnTo>
                  <a:lnTo>
                    <a:pt x="2421" y="496"/>
                  </a:lnTo>
                  <a:lnTo>
                    <a:pt x="2420" y="495"/>
                  </a:lnTo>
                  <a:lnTo>
                    <a:pt x="2418" y="495"/>
                  </a:lnTo>
                  <a:lnTo>
                    <a:pt x="2388" y="465"/>
                  </a:lnTo>
                  <a:lnTo>
                    <a:pt x="2356" y="441"/>
                  </a:lnTo>
                  <a:lnTo>
                    <a:pt x="2321" y="417"/>
                  </a:lnTo>
                  <a:lnTo>
                    <a:pt x="2302" y="406"/>
                  </a:lnTo>
                  <a:lnTo>
                    <a:pt x="2284" y="396"/>
                  </a:lnTo>
                  <a:lnTo>
                    <a:pt x="2283" y="396"/>
                  </a:lnTo>
                  <a:lnTo>
                    <a:pt x="2283" y="395"/>
                  </a:lnTo>
                  <a:lnTo>
                    <a:pt x="2281" y="395"/>
                  </a:lnTo>
                  <a:lnTo>
                    <a:pt x="2239" y="378"/>
                  </a:lnTo>
                  <a:lnTo>
                    <a:pt x="2197" y="364"/>
                  </a:lnTo>
                  <a:lnTo>
                    <a:pt x="2184" y="362"/>
                  </a:lnTo>
                  <a:lnTo>
                    <a:pt x="2170" y="357"/>
                  </a:lnTo>
                  <a:lnTo>
                    <a:pt x="2145" y="353"/>
                  </a:lnTo>
                  <a:lnTo>
                    <a:pt x="2119" y="351"/>
                  </a:lnTo>
                  <a:lnTo>
                    <a:pt x="2063" y="348"/>
                  </a:lnTo>
                  <a:close/>
                  <a:moveTo>
                    <a:pt x="0" y="0"/>
                  </a:moveTo>
                  <a:lnTo>
                    <a:pt x="4070" y="0"/>
                  </a:lnTo>
                  <a:lnTo>
                    <a:pt x="4070" y="665"/>
                  </a:lnTo>
                  <a:lnTo>
                    <a:pt x="2732" y="1405"/>
                  </a:lnTo>
                  <a:lnTo>
                    <a:pt x="2715" y="1401"/>
                  </a:lnTo>
                  <a:lnTo>
                    <a:pt x="2695" y="1400"/>
                  </a:lnTo>
                  <a:lnTo>
                    <a:pt x="2675" y="1405"/>
                  </a:lnTo>
                  <a:lnTo>
                    <a:pt x="2648" y="1415"/>
                  </a:lnTo>
                  <a:lnTo>
                    <a:pt x="2623" y="1428"/>
                  </a:lnTo>
                  <a:lnTo>
                    <a:pt x="2600" y="1445"/>
                  </a:lnTo>
                  <a:lnTo>
                    <a:pt x="2580" y="1465"/>
                  </a:lnTo>
                  <a:lnTo>
                    <a:pt x="2577" y="1470"/>
                  </a:lnTo>
                  <a:lnTo>
                    <a:pt x="2575" y="1474"/>
                  </a:lnTo>
                  <a:lnTo>
                    <a:pt x="2574" y="1477"/>
                  </a:lnTo>
                  <a:lnTo>
                    <a:pt x="2572" y="1480"/>
                  </a:lnTo>
                  <a:lnTo>
                    <a:pt x="2570" y="1489"/>
                  </a:lnTo>
                  <a:lnTo>
                    <a:pt x="2568" y="1496"/>
                  </a:lnTo>
                  <a:lnTo>
                    <a:pt x="2010" y="1805"/>
                  </a:lnTo>
                  <a:lnTo>
                    <a:pt x="1796" y="1705"/>
                  </a:lnTo>
                  <a:lnTo>
                    <a:pt x="1530" y="1556"/>
                  </a:lnTo>
                  <a:lnTo>
                    <a:pt x="1512" y="1522"/>
                  </a:lnTo>
                  <a:lnTo>
                    <a:pt x="1499" y="1485"/>
                  </a:lnTo>
                  <a:lnTo>
                    <a:pt x="1491" y="1469"/>
                  </a:lnTo>
                  <a:lnTo>
                    <a:pt x="1483" y="1455"/>
                  </a:lnTo>
                  <a:lnTo>
                    <a:pt x="1470" y="1444"/>
                  </a:lnTo>
                  <a:lnTo>
                    <a:pt x="1449" y="1428"/>
                  </a:lnTo>
                  <a:lnTo>
                    <a:pt x="1426" y="1415"/>
                  </a:lnTo>
                  <a:lnTo>
                    <a:pt x="1403" y="1405"/>
                  </a:lnTo>
                  <a:lnTo>
                    <a:pt x="1380" y="1400"/>
                  </a:lnTo>
                  <a:lnTo>
                    <a:pt x="1356" y="1400"/>
                  </a:lnTo>
                  <a:lnTo>
                    <a:pt x="1333" y="1406"/>
                  </a:lnTo>
                  <a:lnTo>
                    <a:pt x="1317" y="1417"/>
                  </a:lnTo>
                  <a:lnTo>
                    <a:pt x="1303" y="1431"/>
                  </a:lnTo>
                  <a:lnTo>
                    <a:pt x="1303" y="1432"/>
                  </a:lnTo>
                  <a:lnTo>
                    <a:pt x="0" y="711"/>
                  </a:lnTo>
                  <a:lnTo>
                    <a:pt x="0" y="0"/>
                  </a:lnTo>
                  <a:close/>
                </a:path>
              </a:pathLst>
            </a:custGeom>
            <a:grpFill/>
            <a:ln w="0">
              <a:noFill/>
              <a:prstDash val="solid"/>
              <a:round/>
              <a:headEnd/>
              <a:tailEnd/>
            </a:ln>
          </p:spPr>
          <p:txBody>
            <a:bodyPr vert="horz" wrap="square" lIns="60960" tIns="30480" rIns="60960" bIns="30480" numCol="1" anchor="t" anchorCtr="0" compatLnSpc="1">
              <a:prstTxWarp prst="textNoShape">
                <a:avLst/>
              </a:prstTxWarp>
            </a:bodyPr>
            <a:lstStyle/>
            <a:p>
              <a:pPr defTabSz="914446">
                <a:defRPr/>
              </a:pPr>
              <a:endParaRPr lang="en-US">
                <a:solidFill>
                  <a:srgbClr val="5B9BD5">
                    <a:lumMod val="75000"/>
                  </a:srgbClr>
                </a:solidFill>
                <a:latin typeface="Meiryo" panose="020B0604030504040204" pitchFamily="34" charset="-128"/>
                <a:ea typeface="Meiryo" panose="020B0604030504040204" pitchFamily="34" charset="-128"/>
              </a:endParaRPr>
            </a:p>
          </p:txBody>
        </p:sp>
      </p:grpSp>
      <p:sp>
        <p:nvSpPr>
          <p:cNvPr id="274" name="テキスト ボックス 273">
            <a:extLst>
              <a:ext uri="{FF2B5EF4-FFF2-40B4-BE49-F238E27FC236}">
                <a16:creationId xmlns:a16="http://schemas.microsoft.com/office/drawing/2014/main" id="{05D80643-D5B2-EF46-8679-847605E3A6F6}"/>
              </a:ext>
            </a:extLst>
          </p:cNvPr>
          <p:cNvSpPr txBox="1"/>
          <p:nvPr/>
        </p:nvSpPr>
        <p:spPr>
          <a:xfrm>
            <a:off x="5817998" y="2252240"/>
            <a:ext cx="756937" cy="400110"/>
          </a:xfrm>
          <a:prstGeom prst="rect">
            <a:avLst/>
          </a:prstGeom>
          <a:noFill/>
        </p:spPr>
        <p:txBody>
          <a:bodyPr wrap="none" rtlCol="0">
            <a:spAutoFit/>
          </a:bodyPr>
          <a:lstStyle/>
          <a:p>
            <a:pPr algn="ctr"/>
            <a:r>
              <a:rPr kumimoji="1" lang="en-US" altLang="ja-JP" sz="2000" b="1" dirty="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VPN</a:t>
            </a:r>
            <a:endParaRPr kumimoji="1" lang="ja-JP" altLang="en-US" sz="900">
              <a:solidFill>
                <a:srgbClr val="1F33E8"/>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304" name="フリーフォーム 303">
            <a:extLst>
              <a:ext uri="{FF2B5EF4-FFF2-40B4-BE49-F238E27FC236}">
                <a16:creationId xmlns:a16="http://schemas.microsoft.com/office/drawing/2014/main" id="{1B94979E-F313-7547-892A-D75FFD465FB7}"/>
              </a:ext>
            </a:extLst>
          </p:cNvPr>
          <p:cNvSpPr/>
          <p:nvPr/>
        </p:nvSpPr>
        <p:spPr>
          <a:xfrm>
            <a:off x="2758078" y="2194560"/>
            <a:ext cx="4160882" cy="751840"/>
          </a:xfrm>
          <a:custGeom>
            <a:avLst/>
            <a:gdLst>
              <a:gd name="connsiteX0" fmla="*/ 3860800 w 3860800"/>
              <a:gd name="connsiteY0" fmla="*/ 751840 h 751840"/>
              <a:gd name="connsiteX1" fmla="*/ 3855720 w 3860800"/>
              <a:gd name="connsiteY1" fmla="*/ 30480 h 751840"/>
              <a:gd name="connsiteX2" fmla="*/ 345440 w 3860800"/>
              <a:gd name="connsiteY2" fmla="*/ 0 h 751840"/>
              <a:gd name="connsiteX3" fmla="*/ 0 w 3860800"/>
              <a:gd name="connsiteY3" fmla="*/ 655320 h 751840"/>
            </a:gdLst>
            <a:ahLst/>
            <a:cxnLst>
              <a:cxn ang="0">
                <a:pos x="connsiteX0" y="connsiteY0"/>
              </a:cxn>
              <a:cxn ang="0">
                <a:pos x="connsiteX1" y="connsiteY1"/>
              </a:cxn>
              <a:cxn ang="0">
                <a:pos x="connsiteX2" y="connsiteY2"/>
              </a:cxn>
              <a:cxn ang="0">
                <a:pos x="connsiteX3" y="connsiteY3"/>
              </a:cxn>
            </a:cxnLst>
            <a:rect l="l" t="t" r="r" b="b"/>
            <a:pathLst>
              <a:path w="3860800" h="751840">
                <a:moveTo>
                  <a:pt x="3860800" y="751840"/>
                </a:moveTo>
                <a:cubicBezTo>
                  <a:pt x="3859107" y="511387"/>
                  <a:pt x="3857413" y="270933"/>
                  <a:pt x="3855720" y="30480"/>
                </a:cubicBezTo>
                <a:lnTo>
                  <a:pt x="345440" y="0"/>
                </a:lnTo>
                <a:lnTo>
                  <a:pt x="0" y="655320"/>
                </a:lnTo>
              </a:path>
            </a:pathLst>
          </a:custGeom>
          <a:ln w="9525" cap="flat" cmpd="sng" algn="ctr">
            <a:solidFill>
              <a:srgbClr val="1F33E8"/>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kumimoji="1" lang="ja-JP" altLang="en-US"/>
          </a:p>
        </p:txBody>
      </p:sp>
      <p:sp>
        <p:nvSpPr>
          <p:cNvPr id="210" name="乗算記号 209">
            <a:extLst>
              <a:ext uri="{FF2B5EF4-FFF2-40B4-BE49-F238E27FC236}">
                <a16:creationId xmlns:a16="http://schemas.microsoft.com/office/drawing/2014/main" id="{E4675561-FA82-DC46-BF17-C44578379ED9}"/>
              </a:ext>
            </a:extLst>
          </p:cNvPr>
          <p:cNvSpPr/>
          <p:nvPr/>
        </p:nvSpPr>
        <p:spPr>
          <a:xfrm>
            <a:off x="5783891" y="2015276"/>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乗算記号 304">
            <a:extLst>
              <a:ext uri="{FF2B5EF4-FFF2-40B4-BE49-F238E27FC236}">
                <a16:creationId xmlns:a16="http://schemas.microsoft.com/office/drawing/2014/main" id="{CBE59304-CA9B-3842-A74C-6C1677D8EC9D}"/>
              </a:ext>
            </a:extLst>
          </p:cNvPr>
          <p:cNvSpPr/>
          <p:nvPr/>
        </p:nvSpPr>
        <p:spPr>
          <a:xfrm>
            <a:off x="1795201" y="3600348"/>
            <a:ext cx="825150" cy="741013"/>
          </a:xfrm>
          <a:prstGeom prst="mathMultiply">
            <a:avLst/>
          </a:prstGeom>
          <a:solidFill>
            <a:srgbClr val="FF0000">
              <a:alpha val="54902"/>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1861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 calcmode="lin" valueType="num">
                                      <p:cBhvr>
                                        <p:cTn id="7" dur="500" fill="hold"/>
                                        <p:tgtEl>
                                          <p:spTgt spid="197"/>
                                        </p:tgtEl>
                                        <p:attrNameLst>
                                          <p:attrName>ppt_w</p:attrName>
                                        </p:attrNameLst>
                                      </p:cBhvr>
                                      <p:tavLst>
                                        <p:tav tm="0">
                                          <p:val>
                                            <p:fltVal val="0"/>
                                          </p:val>
                                        </p:tav>
                                        <p:tav tm="100000">
                                          <p:val>
                                            <p:strVal val="#ppt_w"/>
                                          </p:val>
                                        </p:tav>
                                      </p:tavLst>
                                    </p:anim>
                                    <p:anim calcmode="lin" valueType="num">
                                      <p:cBhvr>
                                        <p:cTn id="8" dur="500" fill="hold"/>
                                        <p:tgtEl>
                                          <p:spTgt spid="197"/>
                                        </p:tgtEl>
                                        <p:attrNameLst>
                                          <p:attrName>ppt_h</p:attrName>
                                        </p:attrNameLst>
                                      </p:cBhvr>
                                      <p:tavLst>
                                        <p:tav tm="0">
                                          <p:val>
                                            <p:fltVal val="0"/>
                                          </p:val>
                                        </p:tav>
                                        <p:tav tm="100000">
                                          <p:val>
                                            <p:strVal val="#ppt_h"/>
                                          </p:val>
                                        </p:tav>
                                      </p:tavLst>
                                    </p:anim>
                                    <p:animEffect transition="in" filter="fade">
                                      <p:cBhvr>
                                        <p:cTn id="9" dur="500"/>
                                        <p:tgtEl>
                                          <p:spTgt spid="19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0"/>
                                        </p:tgtEl>
                                        <p:attrNameLst>
                                          <p:attrName>style.visibility</p:attrName>
                                        </p:attrNameLst>
                                      </p:cBhvr>
                                      <p:to>
                                        <p:strVal val="visible"/>
                                      </p:to>
                                    </p:set>
                                    <p:anim calcmode="lin" valueType="num">
                                      <p:cBhvr>
                                        <p:cTn id="12" dur="500" fill="hold"/>
                                        <p:tgtEl>
                                          <p:spTgt spid="210"/>
                                        </p:tgtEl>
                                        <p:attrNameLst>
                                          <p:attrName>ppt_w</p:attrName>
                                        </p:attrNameLst>
                                      </p:cBhvr>
                                      <p:tavLst>
                                        <p:tav tm="0">
                                          <p:val>
                                            <p:fltVal val="0"/>
                                          </p:val>
                                        </p:tav>
                                        <p:tav tm="100000">
                                          <p:val>
                                            <p:strVal val="#ppt_w"/>
                                          </p:val>
                                        </p:tav>
                                      </p:tavLst>
                                    </p:anim>
                                    <p:anim calcmode="lin" valueType="num">
                                      <p:cBhvr>
                                        <p:cTn id="13" dur="500" fill="hold"/>
                                        <p:tgtEl>
                                          <p:spTgt spid="210"/>
                                        </p:tgtEl>
                                        <p:attrNameLst>
                                          <p:attrName>ppt_h</p:attrName>
                                        </p:attrNameLst>
                                      </p:cBhvr>
                                      <p:tavLst>
                                        <p:tav tm="0">
                                          <p:val>
                                            <p:fltVal val="0"/>
                                          </p:val>
                                        </p:tav>
                                        <p:tav tm="100000">
                                          <p:val>
                                            <p:strVal val="#ppt_h"/>
                                          </p:val>
                                        </p:tav>
                                      </p:tavLst>
                                    </p:anim>
                                    <p:animEffect transition="in" filter="fade">
                                      <p:cBhvr>
                                        <p:cTn id="14" dur="500"/>
                                        <p:tgtEl>
                                          <p:spTgt spid="2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9"/>
                                        </p:tgtEl>
                                        <p:attrNameLst>
                                          <p:attrName>style.visibility</p:attrName>
                                        </p:attrNameLst>
                                      </p:cBhvr>
                                      <p:to>
                                        <p:strVal val="visible"/>
                                      </p:to>
                                    </p:set>
                                    <p:anim calcmode="lin" valueType="num">
                                      <p:cBhvr>
                                        <p:cTn id="24" dur="500" fill="hold"/>
                                        <p:tgtEl>
                                          <p:spTgt spid="169"/>
                                        </p:tgtEl>
                                        <p:attrNameLst>
                                          <p:attrName>ppt_w</p:attrName>
                                        </p:attrNameLst>
                                      </p:cBhvr>
                                      <p:tavLst>
                                        <p:tav tm="0">
                                          <p:val>
                                            <p:fltVal val="0"/>
                                          </p:val>
                                        </p:tav>
                                        <p:tav tm="100000">
                                          <p:val>
                                            <p:strVal val="#ppt_w"/>
                                          </p:val>
                                        </p:tav>
                                      </p:tavLst>
                                    </p:anim>
                                    <p:anim calcmode="lin" valueType="num">
                                      <p:cBhvr>
                                        <p:cTn id="25" dur="500" fill="hold"/>
                                        <p:tgtEl>
                                          <p:spTgt spid="169"/>
                                        </p:tgtEl>
                                        <p:attrNameLst>
                                          <p:attrName>ppt_h</p:attrName>
                                        </p:attrNameLst>
                                      </p:cBhvr>
                                      <p:tavLst>
                                        <p:tav tm="0">
                                          <p:val>
                                            <p:fltVal val="0"/>
                                          </p:val>
                                        </p:tav>
                                        <p:tav tm="100000">
                                          <p:val>
                                            <p:strVal val="#ppt_h"/>
                                          </p:val>
                                        </p:tav>
                                      </p:tavLst>
                                    </p:anim>
                                    <p:animEffect transition="in" filter="fade">
                                      <p:cBhvr>
                                        <p:cTn id="26" dur="500"/>
                                        <p:tgtEl>
                                          <p:spTgt spid="16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p:cTn id="29" dur="500" fill="hold"/>
                                        <p:tgtEl>
                                          <p:spTgt spid="283"/>
                                        </p:tgtEl>
                                        <p:attrNameLst>
                                          <p:attrName>ppt_w</p:attrName>
                                        </p:attrNameLst>
                                      </p:cBhvr>
                                      <p:tavLst>
                                        <p:tav tm="0">
                                          <p:val>
                                            <p:fltVal val="0"/>
                                          </p:val>
                                        </p:tav>
                                        <p:tav tm="100000">
                                          <p:val>
                                            <p:strVal val="#ppt_w"/>
                                          </p:val>
                                        </p:tav>
                                      </p:tavLst>
                                    </p:anim>
                                    <p:anim calcmode="lin" valueType="num">
                                      <p:cBhvr>
                                        <p:cTn id="30" dur="500" fill="hold"/>
                                        <p:tgtEl>
                                          <p:spTgt spid="283"/>
                                        </p:tgtEl>
                                        <p:attrNameLst>
                                          <p:attrName>ppt_h</p:attrName>
                                        </p:attrNameLst>
                                      </p:cBhvr>
                                      <p:tavLst>
                                        <p:tav tm="0">
                                          <p:val>
                                            <p:fltVal val="0"/>
                                          </p:val>
                                        </p:tav>
                                        <p:tav tm="100000">
                                          <p:val>
                                            <p:strVal val="#ppt_h"/>
                                          </p:val>
                                        </p:tav>
                                      </p:tavLst>
                                    </p:anim>
                                    <p:animEffect transition="in" filter="fade">
                                      <p:cBhvr>
                                        <p:cTn id="31" dur="500"/>
                                        <p:tgtEl>
                                          <p:spTgt spid="283"/>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55"/>
                                        </p:tgtEl>
                                        <p:attrNameLst>
                                          <p:attrName>style.visibility</p:attrName>
                                        </p:attrNameLst>
                                      </p:cBhvr>
                                      <p:to>
                                        <p:strVal val="visible"/>
                                      </p:to>
                                    </p:set>
                                    <p:anim calcmode="lin" valueType="num">
                                      <p:cBhvr>
                                        <p:cTn id="36" dur="500" fill="hold"/>
                                        <p:tgtEl>
                                          <p:spTgt spid="155"/>
                                        </p:tgtEl>
                                        <p:attrNameLst>
                                          <p:attrName>ppt_w</p:attrName>
                                        </p:attrNameLst>
                                      </p:cBhvr>
                                      <p:tavLst>
                                        <p:tav tm="0">
                                          <p:val>
                                            <p:fltVal val="0"/>
                                          </p:val>
                                        </p:tav>
                                        <p:tav tm="100000">
                                          <p:val>
                                            <p:strVal val="#ppt_w"/>
                                          </p:val>
                                        </p:tav>
                                      </p:tavLst>
                                    </p:anim>
                                    <p:anim calcmode="lin" valueType="num">
                                      <p:cBhvr>
                                        <p:cTn id="37" dur="500" fill="hold"/>
                                        <p:tgtEl>
                                          <p:spTgt spid="155"/>
                                        </p:tgtEl>
                                        <p:attrNameLst>
                                          <p:attrName>ppt_h</p:attrName>
                                        </p:attrNameLst>
                                      </p:cBhvr>
                                      <p:tavLst>
                                        <p:tav tm="0">
                                          <p:val>
                                            <p:fltVal val="0"/>
                                          </p:val>
                                        </p:tav>
                                        <p:tav tm="100000">
                                          <p:val>
                                            <p:strVal val="#ppt_h"/>
                                          </p:val>
                                        </p:tav>
                                      </p:tavLst>
                                    </p:anim>
                                    <p:animEffect transition="in" filter="fade">
                                      <p:cBhvr>
                                        <p:cTn id="38" dur="500"/>
                                        <p:tgtEl>
                                          <p:spTgt spid="155"/>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96"/>
                                        </p:tgtEl>
                                        <p:attrNameLst>
                                          <p:attrName>style.visibility</p:attrName>
                                        </p:attrNameLst>
                                      </p:cBhvr>
                                      <p:to>
                                        <p:strVal val="visible"/>
                                      </p:to>
                                    </p:set>
                                    <p:anim calcmode="lin" valueType="num">
                                      <p:cBhvr>
                                        <p:cTn id="41" dur="500" fill="hold"/>
                                        <p:tgtEl>
                                          <p:spTgt spid="196"/>
                                        </p:tgtEl>
                                        <p:attrNameLst>
                                          <p:attrName>ppt_w</p:attrName>
                                        </p:attrNameLst>
                                      </p:cBhvr>
                                      <p:tavLst>
                                        <p:tav tm="0">
                                          <p:val>
                                            <p:fltVal val="0"/>
                                          </p:val>
                                        </p:tav>
                                        <p:tav tm="100000">
                                          <p:val>
                                            <p:strVal val="#ppt_w"/>
                                          </p:val>
                                        </p:tav>
                                      </p:tavLst>
                                    </p:anim>
                                    <p:anim calcmode="lin" valueType="num">
                                      <p:cBhvr>
                                        <p:cTn id="42" dur="500" fill="hold"/>
                                        <p:tgtEl>
                                          <p:spTgt spid="196"/>
                                        </p:tgtEl>
                                        <p:attrNameLst>
                                          <p:attrName>ppt_h</p:attrName>
                                        </p:attrNameLst>
                                      </p:cBhvr>
                                      <p:tavLst>
                                        <p:tav tm="0">
                                          <p:val>
                                            <p:fltVal val="0"/>
                                          </p:val>
                                        </p:tav>
                                        <p:tav tm="100000">
                                          <p:val>
                                            <p:strVal val="#ppt_h"/>
                                          </p:val>
                                        </p:tav>
                                      </p:tavLst>
                                    </p:anim>
                                    <p:animEffect transition="in" filter="fade">
                                      <p:cBhvr>
                                        <p:cTn id="43" dur="500"/>
                                        <p:tgtEl>
                                          <p:spTgt spid="196"/>
                                        </p:tgtEl>
                                      </p:cBhvr>
                                    </p:animEffect>
                                  </p:childTnLst>
                                </p:cTn>
                              </p:par>
                              <p:par>
                                <p:cTn id="44" presetID="53" presetClass="entr" presetSubtype="16" fill="hold" nodeType="withEffect">
                                  <p:stCondLst>
                                    <p:cond delay="0"/>
                                  </p:stCondLst>
                                  <p:childTnLst>
                                    <p:set>
                                      <p:cBhvr>
                                        <p:cTn id="45" dur="1" fill="hold">
                                          <p:stCondLst>
                                            <p:cond delay="0"/>
                                          </p:stCondLst>
                                        </p:cTn>
                                        <p:tgtEl>
                                          <p:spTgt spid="184"/>
                                        </p:tgtEl>
                                        <p:attrNameLst>
                                          <p:attrName>style.visibility</p:attrName>
                                        </p:attrNameLst>
                                      </p:cBhvr>
                                      <p:to>
                                        <p:strVal val="visible"/>
                                      </p:to>
                                    </p:set>
                                    <p:anim calcmode="lin" valueType="num">
                                      <p:cBhvr>
                                        <p:cTn id="46" dur="500" fill="hold"/>
                                        <p:tgtEl>
                                          <p:spTgt spid="184"/>
                                        </p:tgtEl>
                                        <p:attrNameLst>
                                          <p:attrName>ppt_w</p:attrName>
                                        </p:attrNameLst>
                                      </p:cBhvr>
                                      <p:tavLst>
                                        <p:tav tm="0">
                                          <p:val>
                                            <p:fltVal val="0"/>
                                          </p:val>
                                        </p:tav>
                                        <p:tav tm="100000">
                                          <p:val>
                                            <p:strVal val="#ppt_w"/>
                                          </p:val>
                                        </p:tav>
                                      </p:tavLst>
                                    </p:anim>
                                    <p:anim calcmode="lin" valueType="num">
                                      <p:cBhvr>
                                        <p:cTn id="47" dur="500" fill="hold"/>
                                        <p:tgtEl>
                                          <p:spTgt spid="184"/>
                                        </p:tgtEl>
                                        <p:attrNameLst>
                                          <p:attrName>ppt_h</p:attrName>
                                        </p:attrNameLst>
                                      </p:cBhvr>
                                      <p:tavLst>
                                        <p:tav tm="0">
                                          <p:val>
                                            <p:fltVal val="0"/>
                                          </p:val>
                                        </p:tav>
                                        <p:tav tm="100000">
                                          <p:val>
                                            <p:strVal val="#ppt_h"/>
                                          </p:val>
                                        </p:tav>
                                      </p:tavLst>
                                    </p:anim>
                                    <p:animEffect transition="in" filter="fade">
                                      <p:cBhvr>
                                        <p:cTn id="48" dur="500"/>
                                        <p:tgtEl>
                                          <p:spTgt spid="184"/>
                                        </p:tgtEl>
                                      </p:cBhvr>
                                    </p:animEffect>
                                  </p:childTnLst>
                                </p:cTn>
                              </p:par>
                              <p:par>
                                <p:cTn id="49" presetID="53" presetClass="entr" presetSubtype="16" fill="hold" nodeType="withEffect">
                                  <p:stCondLst>
                                    <p:cond delay="0"/>
                                  </p:stCondLst>
                                  <p:childTnLst>
                                    <p:set>
                                      <p:cBhvr>
                                        <p:cTn id="50" dur="1" fill="hold">
                                          <p:stCondLst>
                                            <p:cond delay="0"/>
                                          </p:stCondLst>
                                        </p:cTn>
                                        <p:tgtEl>
                                          <p:spTgt spid="178"/>
                                        </p:tgtEl>
                                        <p:attrNameLst>
                                          <p:attrName>style.visibility</p:attrName>
                                        </p:attrNameLst>
                                      </p:cBhvr>
                                      <p:to>
                                        <p:strVal val="visible"/>
                                      </p:to>
                                    </p:set>
                                    <p:anim calcmode="lin" valueType="num">
                                      <p:cBhvr>
                                        <p:cTn id="51" dur="500" fill="hold"/>
                                        <p:tgtEl>
                                          <p:spTgt spid="178"/>
                                        </p:tgtEl>
                                        <p:attrNameLst>
                                          <p:attrName>ppt_w</p:attrName>
                                        </p:attrNameLst>
                                      </p:cBhvr>
                                      <p:tavLst>
                                        <p:tav tm="0">
                                          <p:val>
                                            <p:fltVal val="0"/>
                                          </p:val>
                                        </p:tav>
                                        <p:tav tm="100000">
                                          <p:val>
                                            <p:strVal val="#ppt_w"/>
                                          </p:val>
                                        </p:tav>
                                      </p:tavLst>
                                    </p:anim>
                                    <p:anim calcmode="lin" valueType="num">
                                      <p:cBhvr>
                                        <p:cTn id="52" dur="500" fill="hold"/>
                                        <p:tgtEl>
                                          <p:spTgt spid="178"/>
                                        </p:tgtEl>
                                        <p:attrNameLst>
                                          <p:attrName>ppt_h</p:attrName>
                                        </p:attrNameLst>
                                      </p:cBhvr>
                                      <p:tavLst>
                                        <p:tav tm="0">
                                          <p:val>
                                            <p:fltVal val="0"/>
                                          </p:val>
                                        </p:tav>
                                        <p:tav tm="100000">
                                          <p:val>
                                            <p:strVal val="#ppt_h"/>
                                          </p:val>
                                        </p:tav>
                                      </p:tavLst>
                                    </p:anim>
                                    <p:animEffect transition="in" filter="fade">
                                      <p:cBhvr>
                                        <p:cTn id="53" dur="500"/>
                                        <p:tgtEl>
                                          <p:spTgt spid="178"/>
                                        </p:tgtEl>
                                      </p:cBhvr>
                                    </p:animEffect>
                                  </p:childTnLst>
                                </p:cTn>
                              </p:par>
                              <p:par>
                                <p:cTn id="54" presetID="53" presetClass="entr" presetSubtype="16" fill="hold" nodeType="withEffect">
                                  <p:stCondLst>
                                    <p:cond delay="0"/>
                                  </p:stCondLst>
                                  <p:childTnLst>
                                    <p:set>
                                      <p:cBhvr>
                                        <p:cTn id="55" dur="1" fill="hold">
                                          <p:stCondLst>
                                            <p:cond delay="0"/>
                                          </p:stCondLst>
                                        </p:cTn>
                                        <p:tgtEl>
                                          <p:spTgt spid="163"/>
                                        </p:tgtEl>
                                        <p:attrNameLst>
                                          <p:attrName>style.visibility</p:attrName>
                                        </p:attrNameLst>
                                      </p:cBhvr>
                                      <p:to>
                                        <p:strVal val="visible"/>
                                      </p:to>
                                    </p:set>
                                    <p:anim calcmode="lin" valueType="num">
                                      <p:cBhvr>
                                        <p:cTn id="56" dur="500" fill="hold"/>
                                        <p:tgtEl>
                                          <p:spTgt spid="163"/>
                                        </p:tgtEl>
                                        <p:attrNameLst>
                                          <p:attrName>ppt_w</p:attrName>
                                        </p:attrNameLst>
                                      </p:cBhvr>
                                      <p:tavLst>
                                        <p:tav tm="0">
                                          <p:val>
                                            <p:fltVal val="0"/>
                                          </p:val>
                                        </p:tav>
                                        <p:tav tm="100000">
                                          <p:val>
                                            <p:strVal val="#ppt_w"/>
                                          </p:val>
                                        </p:tav>
                                      </p:tavLst>
                                    </p:anim>
                                    <p:anim calcmode="lin" valueType="num">
                                      <p:cBhvr>
                                        <p:cTn id="57" dur="500" fill="hold"/>
                                        <p:tgtEl>
                                          <p:spTgt spid="163"/>
                                        </p:tgtEl>
                                        <p:attrNameLst>
                                          <p:attrName>ppt_h</p:attrName>
                                        </p:attrNameLst>
                                      </p:cBhvr>
                                      <p:tavLst>
                                        <p:tav tm="0">
                                          <p:val>
                                            <p:fltVal val="0"/>
                                          </p:val>
                                        </p:tav>
                                        <p:tav tm="100000">
                                          <p:val>
                                            <p:strVal val="#ppt_h"/>
                                          </p:val>
                                        </p:tav>
                                      </p:tavLst>
                                    </p:anim>
                                    <p:animEffect transition="in" filter="fade">
                                      <p:cBhvr>
                                        <p:cTn id="58" dur="500"/>
                                        <p:tgtEl>
                                          <p:spTgt spid="163"/>
                                        </p:tgtEl>
                                      </p:cBhvr>
                                    </p:animEffect>
                                  </p:childTnLst>
                                </p:cTn>
                              </p:par>
                              <p:par>
                                <p:cTn id="59" presetID="53" presetClass="entr" presetSubtype="16" fill="hold" nodeType="withEffect">
                                  <p:stCondLst>
                                    <p:cond delay="0"/>
                                  </p:stCondLst>
                                  <p:childTnLst>
                                    <p:set>
                                      <p:cBhvr>
                                        <p:cTn id="60" dur="1" fill="hold">
                                          <p:stCondLst>
                                            <p:cond delay="0"/>
                                          </p:stCondLst>
                                        </p:cTn>
                                        <p:tgtEl>
                                          <p:spTgt spid="190"/>
                                        </p:tgtEl>
                                        <p:attrNameLst>
                                          <p:attrName>style.visibility</p:attrName>
                                        </p:attrNameLst>
                                      </p:cBhvr>
                                      <p:to>
                                        <p:strVal val="visible"/>
                                      </p:to>
                                    </p:set>
                                    <p:anim calcmode="lin" valueType="num">
                                      <p:cBhvr>
                                        <p:cTn id="61" dur="500" fill="hold"/>
                                        <p:tgtEl>
                                          <p:spTgt spid="190"/>
                                        </p:tgtEl>
                                        <p:attrNameLst>
                                          <p:attrName>ppt_w</p:attrName>
                                        </p:attrNameLst>
                                      </p:cBhvr>
                                      <p:tavLst>
                                        <p:tav tm="0">
                                          <p:val>
                                            <p:fltVal val="0"/>
                                          </p:val>
                                        </p:tav>
                                        <p:tav tm="100000">
                                          <p:val>
                                            <p:strVal val="#ppt_w"/>
                                          </p:val>
                                        </p:tav>
                                      </p:tavLst>
                                    </p:anim>
                                    <p:anim calcmode="lin" valueType="num">
                                      <p:cBhvr>
                                        <p:cTn id="62" dur="500" fill="hold"/>
                                        <p:tgtEl>
                                          <p:spTgt spid="190"/>
                                        </p:tgtEl>
                                        <p:attrNameLst>
                                          <p:attrName>ppt_h</p:attrName>
                                        </p:attrNameLst>
                                      </p:cBhvr>
                                      <p:tavLst>
                                        <p:tav tm="0">
                                          <p:val>
                                            <p:fltVal val="0"/>
                                          </p:val>
                                        </p:tav>
                                        <p:tav tm="100000">
                                          <p:val>
                                            <p:strVal val="#ppt_h"/>
                                          </p:val>
                                        </p:tav>
                                      </p:tavLst>
                                    </p:anim>
                                    <p:animEffect transition="in" filter="fade">
                                      <p:cBhvr>
                                        <p:cTn id="63" dur="500"/>
                                        <p:tgtEl>
                                          <p:spTgt spid="190"/>
                                        </p:tgtEl>
                                      </p:cBhvr>
                                    </p:animEffect>
                                  </p:childTnLst>
                                </p:cTn>
                              </p:par>
                              <p:par>
                                <p:cTn id="64" presetID="53" presetClass="entr" presetSubtype="16" fill="hold" nodeType="withEffect">
                                  <p:stCondLst>
                                    <p:cond delay="0"/>
                                  </p:stCondLst>
                                  <p:childTnLst>
                                    <p:set>
                                      <p:cBhvr>
                                        <p:cTn id="65" dur="1" fill="hold">
                                          <p:stCondLst>
                                            <p:cond delay="0"/>
                                          </p:stCondLst>
                                        </p:cTn>
                                        <p:tgtEl>
                                          <p:spTgt spid="172"/>
                                        </p:tgtEl>
                                        <p:attrNameLst>
                                          <p:attrName>style.visibility</p:attrName>
                                        </p:attrNameLst>
                                      </p:cBhvr>
                                      <p:to>
                                        <p:strVal val="visible"/>
                                      </p:to>
                                    </p:set>
                                    <p:anim calcmode="lin" valueType="num">
                                      <p:cBhvr>
                                        <p:cTn id="66" dur="500" fill="hold"/>
                                        <p:tgtEl>
                                          <p:spTgt spid="172"/>
                                        </p:tgtEl>
                                        <p:attrNameLst>
                                          <p:attrName>ppt_w</p:attrName>
                                        </p:attrNameLst>
                                      </p:cBhvr>
                                      <p:tavLst>
                                        <p:tav tm="0">
                                          <p:val>
                                            <p:fltVal val="0"/>
                                          </p:val>
                                        </p:tav>
                                        <p:tav tm="100000">
                                          <p:val>
                                            <p:strVal val="#ppt_w"/>
                                          </p:val>
                                        </p:tav>
                                      </p:tavLst>
                                    </p:anim>
                                    <p:anim calcmode="lin" valueType="num">
                                      <p:cBhvr>
                                        <p:cTn id="67" dur="500" fill="hold"/>
                                        <p:tgtEl>
                                          <p:spTgt spid="172"/>
                                        </p:tgtEl>
                                        <p:attrNameLst>
                                          <p:attrName>ppt_h</p:attrName>
                                        </p:attrNameLst>
                                      </p:cBhvr>
                                      <p:tavLst>
                                        <p:tav tm="0">
                                          <p:val>
                                            <p:fltVal val="0"/>
                                          </p:val>
                                        </p:tav>
                                        <p:tav tm="100000">
                                          <p:val>
                                            <p:strVal val="#ppt_h"/>
                                          </p:val>
                                        </p:tav>
                                      </p:tavLst>
                                    </p:anim>
                                    <p:animEffect transition="in" filter="fade">
                                      <p:cBhvr>
                                        <p:cTn id="68" dur="500"/>
                                        <p:tgtEl>
                                          <p:spTgt spid="172"/>
                                        </p:tgtEl>
                                      </p:cBhvr>
                                    </p:animEffect>
                                  </p:childTnLst>
                                </p:cTn>
                              </p:par>
                              <p:par>
                                <p:cTn id="69" presetID="53" presetClass="entr" presetSubtype="16" fill="hold" nodeType="withEffect">
                                  <p:stCondLst>
                                    <p:cond delay="0"/>
                                  </p:stCondLst>
                                  <p:childTnLst>
                                    <p:set>
                                      <p:cBhvr>
                                        <p:cTn id="70" dur="1" fill="hold">
                                          <p:stCondLst>
                                            <p:cond delay="0"/>
                                          </p:stCondLst>
                                        </p:cTn>
                                        <p:tgtEl>
                                          <p:spTgt spid="229"/>
                                        </p:tgtEl>
                                        <p:attrNameLst>
                                          <p:attrName>style.visibility</p:attrName>
                                        </p:attrNameLst>
                                      </p:cBhvr>
                                      <p:to>
                                        <p:strVal val="visible"/>
                                      </p:to>
                                    </p:set>
                                    <p:anim calcmode="lin" valueType="num">
                                      <p:cBhvr>
                                        <p:cTn id="71" dur="500" fill="hold"/>
                                        <p:tgtEl>
                                          <p:spTgt spid="229"/>
                                        </p:tgtEl>
                                        <p:attrNameLst>
                                          <p:attrName>ppt_w</p:attrName>
                                        </p:attrNameLst>
                                      </p:cBhvr>
                                      <p:tavLst>
                                        <p:tav tm="0">
                                          <p:val>
                                            <p:fltVal val="0"/>
                                          </p:val>
                                        </p:tav>
                                        <p:tav tm="100000">
                                          <p:val>
                                            <p:strVal val="#ppt_w"/>
                                          </p:val>
                                        </p:tav>
                                      </p:tavLst>
                                    </p:anim>
                                    <p:anim calcmode="lin" valueType="num">
                                      <p:cBhvr>
                                        <p:cTn id="72" dur="500" fill="hold"/>
                                        <p:tgtEl>
                                          <p:spTgt spid="229"/>
                                        </p:tgtEl>
                                        <p:attrNameLst>
                                          <p:attrName>ppt_h</p:attrName>
                                        </p:attrNameLst>
                                      </p:cBhvr>
                                      <p:tavLst>
                                        <p:tav tm="0">
                                          <p:val>
                                            <p:fltVal val="0"/>
                                          </p:val>
                                        </p:tav>
                                        <p:tav tm="100000">
                                          <p:val>
                                            <p:strVal val="#ppt_h"/>
                                          </p:val>
                                        </p:tav>
                                      </p:tavLst>
                                    </p:anim>
                                    <p:animEffect transition="in" filter="fade">
                                      <p:cBhvr>
                                        <p:cTn id="73" dur="500"/>
                                        <p:tgtEl>
                                          <p:spTgt spid="229"/>
                                        </p:tgtEl>
                                      </p:cBhvr>
                                    </p:animEffect>
                                  </p:childTnLst>
                                </p:cTn>
                              </p:par>
                              <p:par>
                                <p:cTn id="74" presetID="53" presetClass="entr" presetSubtype="16" fill="hold" nodeType="withEffect">
                                  <p:stCondLst>
                                    <p:cond delay="0"/>
                                  </p:stCondLst>
                                  <p:childTnLst>
                                    <p:set>
                                      <p:cBhvr>
                                        <p:cTn id="75" dur="1" fill="hold">
                                          <p:stCondLst>
                                            <p:cond delay="0"/>
                                          </p:stCondLst>
                                        </p:cTn>
                                        <p:tgtEl>
                                          <p:spTgt spid="223"/>
                                        </p:tgtEl>
                                        <p:attrNameLst>
                                          <p:attrName>style.visibility</p:attrName>
                                        </p:attrNameLst>
                                      </p:cBhvr>
                                      <p:to>
                                        <p:strVal val="visible"/>
                                      </p:to>
                                    </p:set>
                                    <p:anim calcmode="lin" valueType="num">
                                      <p:cBhvr>
                                        <p:cTn id="76" dur="500" fill="hold"/>
                                        <p:tgtEl>
                                          <p:spTgt spid="223"/>
                                        </p:tgtEl>
                                        <p:attrNameLst>
                                          <p:attrName>ppt_w</p:attrName>
                                        </p:attrNameLst>
                                      </p:cBhvr>
                                      <p:tavLst>
                                        <p:tav tm="0">
                                          <p:val>
                                            <p:fltVal val="0"/>
                                          </p:val>
                                        </p:tav>
                                        <p:tav tm="100000">
                                          <p:val>
                                            <p:strVal val="#ppt_w"/>
                                          </p:val>
                                        </p:tav>
                                      </p:tavLst>
                                    </p:anim>
                                    <p:anim calcmode="lin" valueType="num">
                                      <p:cBhvr>
                                        <p:cTn id="77" dur="500" fill="hold"/>
                                        <p:tgtEl>
                                          <p:spTgt spid="223"/>
                                        </p:tgtEl>
                                        <p:attrNameLst>
                                          <p:attrName>ppt_h</p:attrName>
                                        </p:attrNameLst>
                                      </p:cBhvr>
                                      <p:tavLst>
                                        <p:tav tm="0">
                                          <p:val>
                                            <p:fltVal val="0"/>
                                          </p:val>
                                        </p:tav>
                                        <p:tav tm="100000">
                                          <p:val>
                                            <p:strVal val="#ppt_h"/>
                                          </p:val>
                                        </p:tav>
                                      </p:tavLst>
                                    </p:anim>
                                    <p:animEffect transition="in" filter="fade">
                                      <p:cBhvr>
                                        <p:cTn id="78" dur="500"/>
                                        <p:tgtEl>
                                          <p:spTgt spid="223"/>
                                        </p:tgtEl>
                                      </p:cBhvr>
                                    </p:animEffect>
                                  </p:childTnLst>
                                </p:cTn>
                              </p:par>
                              <p:par>
                                <p:cTn id="79" presetID="53" presetClass="entr" presetSubtype="16" fill="hold" nodeType="withEffect">
                                  <p:stCondLst>
                                    <p:cond delay="0"/>
                                  </p:stCondLst>
                                  <p:childTnLst>
                                    <p:set>
                                      <p:cBhvr>
                                        <p:cTn id="80" dur="1" fill="hold">
                                          <p:stCondLst>
                                            <p:cond delay="0"/>
                                          </p:stCondLst>
                                        </p:cTn>
                                        <p:tgtEl>
                                          <p:spTgt spid="241"/>
                                        </p:tgtEl>
                                        <p:attrNameLst>
                                          <p:attrName>style.visibility</p:attrName>
                                        </p:attrNameLst>
                                      </p:cBhvr>
                                      <p:to>
                                        <p:strVal val="visible"/>
                                      </p:to>
                                    </p:set>
                                    <p:anim calcmode="lin" valueType="num">
                                      <p:cBhvr>
                                        <p:cTn id="81" dur="500" fill="hold"/>
                                        <p:tgtEl>
                                          <p:spTgt spid="241"/>
                                        </p:tgtEl>
                                        <p:attrNameLst>
                                          <p:attrName>ppt_w</p:attrName>
                                        </p:attrNameLst>
                                      </p:cBhvr>
                                      <p:tavLst>
                                        <p:tav tm="0">
                                          <p:val>
                                            <p:fltVal val="0"/>
                                          </p:val>
                                        </p:tav>
                                        <p:tav tm="100000">
                                          <p:val>
                                            <p:strVal val="#ppt_w"/>
                                          </p:val>
                                        </p:tav>
                                      </p:tavLst>
                                    </p:anim>
                                    <p:anim calcmode="lin" valueType="num">
                                      <p:cBhvr>
                                        <p:cTn id="82" dur="500" fill="hold"/>
                                        <p:tgtEl>
                                          <p:spTgt spid="241"/>
                                        </p:tgtEl>
                                        <p:attrNameLst>
                                          <p:attrName>ppt_h</p:attrName>
                                        </p:attrNameLst>
                                      </p:cBhvr>
                                      <p:tavLst>
                                        <p:tav tm="0">
                                          <p:val>
                                            <p:fltVal val="0"/>
                                          </p:val>
                                        </p:tav>
                                        <p:tav tm="100000">
                                          <p:val>
                                            <p:strVal val="#ppt_h"/>
                                          </p:val>
                                        </p:tav>
                                      </p:tavLst>
                                    </p:anim>
                                    <p:animEffect transition="in" filter="fade">
                                      <p:cBhvr>
                                        <p:cTn id="83" dur="500"/>
                                        <p:tgtEl>
                                          <p:spTgt spid="241"/>
                                        </p:tgtEl>
                                      </p:cBhvr>
                                    </p:animEffect>
                                  </p:childTnLst>
                                </p:cTn>
                              </p:par>
                              <p:par>
                                <p:cTn id="84" presetID="53" presetClass="entr" presetSubtype="16" fill="hold" nodeType="withEffect">
                                  <p:stCondLst>
                                    <p:cond delay="0"/>
                                  </p:stCondLst>
                                  <p:childTnLst>
                                    <p:set>
                                      <p:cBhvr>
                                        <p:cTn id="85" dur="1" fill="hold">
                                          <p:stCondLst>
                                            <p:cond delay="0"/>
                                          </p:stCondLst>
                                        </p:cTn>
                                        <p:tgtEl>
                                          <p:spTgt spid="217"/>
                                        </p:tgtEl>
                                        <p:attrNameLst>
                                          <p:attrName>style.visibility</p:attrName>
                                        </p:attrNameLst>
                                      </p:cBhvr>
                                      <p:to>
                                        <p:strVal val="visible"/>
                                      </p:to>
                                    </p:set>
                                    <p:anim calcmode="lin" valueType="num">
                                      <p:cBhvr>
                                        <p:cTn id="86" dur="500" fill="hold"/>
                                        <p:tgtEl>
                                          <p:spTgt spid="217"/>
                                        </p:tgtEl>
                                        <p:attrNameLst>
                                          <p:attrName>ppt_w</p:attrName>
                                        </p:attrNameLst>
                                      </p:cBhvr>
                                      <p:tavLst>
                                        <p:tav tm="0">
                                          <p:val>
                                            <p:fltVal val="0"/>
                                          </p:val>
                                        </p:tav>
                                        <p:tav tm="100000">
                                          <p:val>
                                            <p:strVal val="#ppt_w"/>
                                          </p:val>
                                        </p:tav>
                                      </p:tavLst>
                                    </p:anim>
                                    <p:anim calcmode="lin" valueType="num">
                                      <p:cBhvr>
                                        <p:cTn id="87" dur="500" fill="hold"/>
                                        <p:tgtEl>
                                          <p:spTgt spid="217"/>
                                        </p:tgtEl>
                                        <p:attrNameLst>
                                          <p:attrName>ppt_h</p:attrName>
                                        </p:attrNameLst>
                                      </p:cBhvr>
                                      <p:tavLst>
                                        <p:tav tm="0">
                                          <p:val>
                                            <p:fltVal val="0"/>
                                          </p:val>
                                        </p:tav>
                                        <p:tav tm="100000">
                                          <p:val>
                                            <p:strVal val="#ppt_h"/>
                                          </p:val>
                                        </p:tav>
                                      </p:tavLst>
                                    </p:anim>
                                    <p:animEffect transition="in" filter="fade">
                                      <p:cBhvr>
                                        <p:cTn id="88" dur="500"/>
                                        <p:tgtEl>
                                          <p:spTgt spid="217"/>
                                        </p:tgtEl>
                                      </p:cBhvr>
                                    </p:animEffect>
                                  </p:childTnLst>
                                </p:cTn>
                              </p:par>
                              <p:par>
                                <p:cTn id="89" presetID="53" presetClass="entr" presetSubtype="16" fill="hold" nodeType="withEffect">
                                  <p:stCondLst>
                                    <p:cond delay="0"/>
                                  </p:stCondLst>
                                  <p:childTnLst>
                                    <p:set>
                                      <p:cBhvr>
                                        <p:cTn id="90" dur="1" fill="hold">
                                          <p:stCondLst>
                                            <p:cond delay="0"/>
                                          </p:stCondLst>
                                        </p:cTn>
                                        <p:tgtEl>
                                          <p:spTgt spid="269"/>
                                        </p:tgtEl>
                                        <p:attrNameLst>
                                          <p:attrName>style.visibility</p:attrName>
                                        </p:attrNameLst>
                                      </p:cBhvr>
                                      <p:to>
                                        <p:strVal val="visible"/>
                                      </p:to>
                                    </p:set>
                                    <p:anim calcmode="lin" valueType="num">
                                      <p:cBhvr>
                                        <p:cTn id="91" dur="500" fill="hold"/>
                                        <p:tgtEl>
                                          <p:spTgt spid="269"/>
                                        </p:tgtEl>
                                        <p:attrNameLst>
                                          <p:attrName>ppt_w</p:attrName>
                                        </p:attrNameLst>
                                      </p:cBhvr>
                                      <p:tavLst>
                                        <p:tav tm="0">
                                          <p:val>
                                            <p:fltVal val="0"/>
                                          </p:val>
                                        </p:tav>
                                        <p:tav tm="100000">
                                          <p:val>
                                            <p:strVal val="#ppt_w"/>
                                          </p:val>
                                        </p:tav>
                                      </p:tavLst>
                                    </p:anim>
                                    <p:anim calcmode="lin" valueType="num">
                                      <p:cBhvr>
                                        <p:cTn id="92" dur="500" fill="hold"/>
                                        <p:tgtEl>
                                          <p:spTgt spid="269"/>
                                        </p:tgtEl>
                                        <p:attrNameLst>
                                          <p:attrName>ppt_h</p:attrName>
                                        </p:attrNameLst>
                                      </p:cBhvr>
                                      <p:tavLst>
                                        <p:tav tm="0">
                                          <p:val>
                                            <p:fltVal val="0"/>
                                          </p:val>
                                        </p:tav>
                                        <p:tav tm="100000">
                                          <p:val>
                                            <p:strVal val="#ppt_h"/>
                                          </p:val>
                                        </p:tav>
                                      </p:tavLst>
                                    </p:anim>
                                    <p:animEffect transition="in" filter="fade">
                                      <p:cBhvr>
                                        <p:cTn id="93" dur="500"/>
                                        <p:tgtEl>
                                          <p:spTgt spid="269"/>
                                        </p:tgtEl>
                                      </p:cBhvr>
                                    </p:animEffect>
                                  </p:childTnLst>
                                </p:cTn>
                              </p:par>
                              <p:par>
                                <p:cTn id="94" presetID="53" presetClass="entr" presetSubtype="16" fill="hold" nodeType="withEffect">
                                  <p:stCondLst>
                                    <p:cond delay="0"/>
                                  </p:stCondLst>
                                  <p:childTnLst>
                                    <p:set>
                                      <p:cBhvr>
                                        <p:cTn id="95" dur="1" fill="hold">
                                          <p:stCondLst>
                                            <p:cond delay="0"/>
                                          </p:stCondLst>
                                        </p:cTn>
                                        <p:tgtEl>
                                          <p:spTgt spid="235"/>
                                        </p:tgtEl>
                                        <p:attrNameLst>
                                          <p:attrName>style.visibility</p:attrName>
                                        </p:attrNameLst>
                                      </p:cBhvr>
                                      <p:to>
                                        <p:strVal val="visible"/>
                                      </p:to>
                                    </p:set>
                                    <p:anim calcmode="lin" valueType="num">
                                      <p:cBhvr>
                                        <p:cTn id="96" dur="500" fill="hold"/>
                                        <p:tgtEl>
                                          <p:spTgt spid="235"/>
                                        </p:tgtEl>
                                        <p:attrNameLst>
                                          <p:attrName>ppt_w</p:attrName>
                                        </p:attrNameLst>
                                      </p:cBhvr>
                                      <p:tavLst>
                                        <p:tav tm="0">
                                          <p:val>
                                            <p:fltVal val="0"/>
                                          </p:val>
                                        </p:tav>
                                        <p:tav tm="100000">
                                          <p:val>
                                            <p:strVal val="#ppt_w"/>
                                          </p:val>
                                        </p:tav>
                                      </p:tavLst>
                                    </p:anim>
                                    <p:anim calcmode="lin" valueType="num">
                                      <p:cBhvr>
                                        <p:cTn id="97" dur="500" fill="hold"/>
                                        <p:tgtEl>
                                          <p:spTgt spid="235"/>
                                        </p:tgtEl>
                                        <p:attrNameLst>
                                          <p:attrName>ppt_h</p:attrName>
                                        </p:attrNameLst>
                                      </p:cBhvr>
                                      <p:tavLst>
                                        <p:tav tm="0">
                                          <p:val>
                                            <p:fltVal val="0"/>
                                          </p:val>
                                        </p:tav>
                                        <p:tav tm="100000">
                                          <p:val>
                                            <p:strVal val="#ppt_h"/>
                                          </p:val>
                                        </p:tav>
                                      </p:tavLst>
                                    </p:anim>
                                    <p:animEffect transition="in" filter="fade">
                                      <p:cBhvr>
                                        <p:cTn id="98" dur="500"/>
                                        <p:tgtEl>
                                          <p:spTgt spid="235"/>
                                        </p:tgtEl>
                                      </p:cBhvr>
                                    </p:animEffect>
                                  </p:childTnLst>
                                </p:cTn>
                              </p:par>
                              <p:par>
                                <p:cTn id="99" presetID="53" presetClass="entr" presetSubtype="16" fill="hold" nodeType="withEffect">
                                  <p:stCondLst>
                                    <p:cond delay="0"/>
                                  </p:stCondLst>
                                  <p:childTnLst>
                                    <p:set>
                                      <p:cBhvr>
                                        <p:cTn id="100" dur="1" fill="hold">
                                          <p:stCondLst>
                                            <p:cond delay="0"/>
                                          </p:stCondLst>
                                        </p:cTn>
                                        <p:tgtEl>
                                          <p:spTgt spid="291"/>
                                        </p:tgtEl>
                                        <p:attrNameLst>
                                          <p:attrName>style.visibility</p:attrName>
                                        </p:attrNameLst>
                                      </p:cBhvr>
                                      <p:to>
                                        <p:strVal val="visible"/>
                                      </p:to>
                                    </p:set>
                                    <p:anim calcmode="lin" valueType="num">
                                      <p:cBhvr>
                                        <p:cTn id="101" dur="500" fill="hold"/>
                                        <p:tgtEl>
                                          <p:spTgt spid="291"/>
                                        </p:tgtEl>
                                        <p:attrNameLst>
                                          <p:attrName>ppt_w</p:attrName>
                                        </p:attrNameLst>
                                      </p:cBhvr>
                                      <p:tavLst>
                                        <p:tav tm="0">
                                          <p:val>
                                            <p:fltVal val="0"/>
                                          </p:val>
                                        </p:tav>
                                        <p:tav tm="100000">
                                          <p:val>
                                            <p:strVal val="#ppt_w"/>
                                          </p:val>
                                        </p:tav>
                                      </p:tavLst>
                                    </p:anim>
                                    <p:anim calcmode="lin" valueType="num">
                                      <p:cBhvr>
                                        <p:cTn id="102" dur="500" fill="hold"/>
                                        <p:tgtEl>
                                          <p:spTgt spid="291"/>
                                        </p:tgtEl>
                                        <p:attrNameLst>
                                          <p:attrName>ppt_h</p:attrName>
                                        </p:attrNameLst>
                                      </p:cBhvr>
                                      <p:tavLst>
                                        <p:tav tm="0">
                                          <p:val>
                                            <p:fltVal val="0"/>
                                          </p:val>
                                        </p:tav>
                                        <p:tav tm="100000">
                                          <p:val>
                                            <p:strVal val="#ppt_h"/>
                                          </p:val>
                                        </p:tav>
                                      </p:tavLst>
                                    </p:anim>
                                    <p:animEffect transition="in" filter="fade">
                                      <p:cBhvr>
                                        <p:cTn id="103" dur="500"/>
                                        <p:tgtEl>
                                          <p:spTgt spid="291"/>
                                        </p:tgtEl>
                                      </p:cBhvr>
                                    </p:animEffect>
                                  </p:childTnLst>
                                </p:cTn>
                              </p:par>
                              <p:par>
                                <p:cTn id="104" presetID="53" presetClass="entr" presetSubtype="16" fill="hold" nodeType="withEffect">
                                  <p:stCondLst>
                                    <p:cond delay="0"/>
                                  </p:stCondLst>
                                  <p:childTnLst>
                                    <p:set>
                                      <p:cBhvr>
                                        <p:cTn id="105" dur="1" fill="hold">
                                          <p:stCondLst>
                                            <p:cond delay="0"/>
                                          </p:stCondLst>
                                        </p:cTn>
                                        <p:tgtEl>
                                          <p:spTgt spid="255"/>
                                        </p:tgtEl>
                                        <p:attrNameLst>
                                          <p:attrName>style.visibility</p:attrName>
                                        </p:attrNameLst>
                                      </p:cBhvr>
                                      <p:to>
                                        <p:strVal val="visible"/>
                                      </p:to>
                                    </p:set>
                                    <p:anim calcmode="lin" valueType="num">
                                      <p:cBhvr>
                                        <p:cTn id="106" dur="500" fill="hold"/>
                                        <p:tgtEl>
                                          <p:spTgt spid="255"/>
                                        </p:tgtEl>
                                        <p:attrNameLst>
                                          <p:attrName>ppt_w</p:attrName>
                                        </p:attrNameLst>
                                      </p:cBhvr>
                                      <p:tavLst>
                                        <p:tav tm="0">
                                          <p:val>
                                            <p:fltVal val="0"/>
                                          </p:val>
                                        </p:tav>
                                        <p:tav tm="100000">
                                          <p:val>
                                            <p:strVal val="#ppt_w"/>
                                          </p:val>
                                        </p:tav>
                                      </p:tavLst>
                                    </p:anim>
                                    <p:anim calcmode="lin" valueType="num">
                                      <p:cBhvr>
                                        <p:cTn id="107" dur="500" fill="hold"/>
                                        <p:tgtEl>
                                          <p:spTgt spid="255"/>
                                        </p:tgtEl>
                                        <p:attrNameLst>
                                          <p:attrName>ppt_h</p:attrName>
                                        </p:attrNameLst>
                                      </p:cBhvr>
                                      <p:tavLst>
                                        <p:tav tm="0">
                                          <p:val>
                                            <p:fltVal val="0"/>
                                          </p:val>
                                        </p:tav>
                                        <p:tav tm="100000">
                                          <p:val>
                                            <p:strVal val="#ppt_h"/>
                                          </p:val>
                                        </p:tav>
                                      </p:tavLst>
                                    </p:anim>
                                    <p:animEffect transition="in" filter="fade">
                                      <p:cBhvr>
                                        <p:cTn id="108" dur="500"/>
                                        <p:tgtEl>
                                          <p:spTgt spid="255"/>
                                        </p:tgtEl>
                                      </p:cBhvr>
                                    </p:animEffect>
                                  </p:childTnLst>
                                </p:cTn>
                              </p:par>
                              <p:par>
                                <p:cTn id="109" presetID="53" presetClass="entr" presetSubtype="16" fill="hold" nodeType="withEffect">
                                  <p:stCondLst>
                                    <p:cond delay="0"/>
                                  </p:stCondLst>
                                  <p:childTnLst>
                                    <p:set>
                                      <p:cBhvr>
                                        <p:cTn id="110" dur="1" fill="hold">
                                          <p:stCondLst>
                                            <p:cond delay="0"/>
                                          </p:stCondLst>
                                        </p:cTn>
                                        <p:tgtEl>
                                          <p:spTgt spid="285"/>
                                        </p:tgtEl>
                                        <p:attrNameLst>
                                          <p:attrName>style.visibility</p:attrName>
                                        </p:attrNameLst>
                                      </p:cBhvr>
                                      <p:to>
                                        <p:strVal val="visible"/>
                                      </p:to>
                                    </p:set>
                                    <p:anim calcmode="lin" valueType="num">
                                      <p:cBhvr>
                                        <p:cTn id="111" dur="500" fill="hold"/>
                                        <p:tgtEl>
                                          <p:spTgt spid="285"/>
                                        </p:tgtEl>
                                        <p:attrNameLst>
                                          <p:attrName>ppt_w</p:attrName>
                                        </p:attrNameLst>
                                      </p:cBhvr>
                                      <p:tavLst>
                                        <p:tav tm="0">
                                          <p:val>
                                            <p:fltVal val="0"/>
                                          </p:val>
                                        </p:tav>
                                        <p:tav tm="100000">
                                          <p:val>
                                            <p:strVal val="#ppt_w"/>
                                          </p:val>
                                        </p:tav>
                                      </p:tavLst>
                                    </p:anim>
                                    <p:anim calcmode="lin" valueType="num">
                                      <p:cBhvr>
                                        <p:cTn id="112" dur="500" fill="hold"/>
                                        <p:tgtEl>
                                          <p:spTgt spid="285"/>
                                        </p:tgtEl>
                                        <p:attrNameLst>
                                          <p:attrName>ppt_h</p:attrName>
                                        </p:attrNameLst>
                                      </p:cBhvr>
                                      <p:tavLst>
                                        <p:tav tm="0">
                                          <p:val>
                                            <p:fltVal val="0"/>
                                          </p:val>
                                        </p:tav>
                                        <p:tav tm="100000">
                                          <p:val>
                                            <p:strVal val="#ppt_h"/>
                                          </p:val>
                                        </p:tav>
                                      </p:tavLst>
                                    </p:anim>
                                    <p:animEffect transition="in" filter="fade">
                                      <p:cBhvr>
                                        <p:cTn id="113" dur="500"/>
                                        <p:tgtEl>
                                          <p:spTgt spid="285"/>
                                        </p:tgtEl>
                                      </p:cBhvr>
                                    </p:animEffect>
                                  </p:childTnLst>
                                </p:cTn>
                              </p:par>
                              <p:par>
                                <p:cTn id="114" presetID="53" presetClass="entr" presetSubtype="16" fill="hold" nodeType="withEffect">
                                  <p:stCondLst>
                                    <p:cond delay="0"/>
                                  </p:stCondLst>
                                  <p:childTnLst>
                                    <p:set>
                                      <p:cBhvr>
                                        <p:cTn id="115" dur="1" fill="hold">
                                          <p:stCondLst>
                                            <p:cond delay="0"/>
                                          </p:stCondLst>
                                        </p:cTn>
                                        <p:tgtEl>
                                          <p:spTgt spid="297"/>
                                        </p:tgtEl>
                                        <p:attrNameLst>
                                          <p:attrName>style.visibility</p:attrName>
                                        </p:attrNameLst>
                                      </p:cBhvr>
                                      <p:to>
                                        <p:strVal val="visible"/>
                                      </p:to>
                                    </p:set>
                                    <p:anim calcmode="lin" valueType="num">
                                      <p:cBhvr>
                                        <p:cTn id="116" dur="500" fill="hold"/>
                                        <p:tgtEl>
                                          <p:spTgt spid="297"/>
                                        </p:tgtEl>
                                        <p:attrNameLst>
                                          <p:attrName>ppt_w</p:attrName>
                                        </p:attrNameLst>
                                      </p:cBhvr>
                                      <p:tavLst>
                                        <p:tav tm="0">
                                          <p:val>
                                            <p:fltVal val="0"/>
                                          </p:val>
                                        </p:tav>
                                        <p:tav tm="100000">
                                          <p:val>
                                            <p:strVal val="#ppt_w"/>
                                          </p:val>
                                        </p:tav>
                                      </p:tavLst>
                                    </p:anim>
                                    <p:anim calcmode="lin" valueType="num">
                                      <p:cBhvr>
                                        <p:cTn id="117" dur="500" fill="hold"/>
                                        <p:tgtEl>
                                          <p:spTgt spid="297"/>
                                        </p:tgtEl>
                                        <p:attrNameLst>
                                          <p:attrName>ppt_h</p:attrName>
                                        </p:attrNameLst>
                                      </p:cBhvr>
                                      <p:tavLst>
                                        <p:tav tm="0">
                                          <p:val>
                                            <p:fltVal val="0"/>
                                          </p:val>
                                        </p:tav>
                                        <p:tav tm="100000">
                                          <p:val>
                                            <p:strVal val="#ppt_h"/>
                                          </p:val>
                                        </p:tav>
                                      </p:tavLst>
                                    </p:anim>
                                    <p:animEffect transition="in" filter="fade">
                                      <p:cBhvr>
                                        <p:cTn id="118" dur="500"/>
                                        <p:tgtEl>
                                          <p:spTgt spid="297"/>
                                        </p:tgtEl>
                                      </p:cBhvr>
                                    </p:animEffect>
                                  </p:childTnLst>
                                </p:cTn>
                              </p:par>
                              <p:par>
                                <p:cTn id="119" presetID="53" presetClass="entr" presetSubtype="16" fill="hold" nodeType="withEffect">
                                  <p:stCondLst>
                                    <p:cond delay="0"/>
                                  </p:stCondLst>
                                  <p:childTnLst>
                                    <p:set>
                                      <p:cBhvr>
                                        <p:cTn id="120" dur="1" fill="hold">
                                          <p:stCondLst>
                                            <p:cond delay="0"/>
                                          </p:stCondLst>
                                        </p:cTn>
                                        <p:tgtEl>
                                          <p:spTgt spid="211"/>
                                        </p:tgtEl>
                                        <p:attrNameLst>
                                          <p:attrName>style.visibility</p:attrName>
                                        </p:attrNameLst>
                                      </p:cBhvr>
                                      <p:to>
                                        <p:strVal val="visible"/>
                                      </p:to>
                                    </p:set>
                                    <p:anim calcmode="lin" valueType="num">
                                      <p:cBhvr>
                                        <p:cTn id="121" dur="500" fill="hold"/>
                                        <p:tgtEl>
                                          <p:spTgt spid="211"/>
                                        </p:tgtEl>
                                        <p:attrNameLst>
                                          <p:attrName>ppt_w</p:attrName>
                                        </p:attrNameLst>
                                      </p:cBhvr>
                                      <p:tavLst>
                                        <p:tav tm="0">
                                          <p:val>
                                            <p:fltVal val="0"/>
                                          </p:val>
                                        </p:tav>
                                        <p:tav tm="100000">
                                          <p:val>
                                            <p:strVal val="#ppt_w"/>
                                          </p:val>
                                        </p:tav>
                                      </p:tavLst>
                                    </p:anim>
                                    <p:anim calcmode="lin" valueType="num">
                                      <p:cBhvr>
                                        <p:cTn id="122" dur="500" fill="hold"/>
                                        <p:tgtEl>
                                          <p:spTgt spid="211"/>
                                        </p:tgtEl>
                                        <p:attrNameLst>
                                          <p:attrName>ppt_h</p:attrName>
                                        </p:attrNameLst>
                                      </p:cBhvr>
                                      <p:tavLst>
                                        <p:tav tm="0">
                                          <p:val>
                                            <p:fltVal val="0"/>
                                          </p:val>
                                        </p:tav>
                                        <p:tav tm="100000">
                                          <p:val>
                                            <p:strVal val="#ppt_h"/>
                                          </p:val>
                                        </p:tav>
                                      </p:tavLst>
                                    </p:anim>
                                    <p:animEffect transition="in" filter="fade">
                                      <p:cBhvr>
                                        <p:cTn id="123" dur="500"/>
                                        <p:tgtEl>
                                          <p:spTgt spid="211"/>
                                        </p:tgtEl>
                                      </p:cBhvr>
                                    </p:animEffec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0" nodeType="clickEffect">
                                  <p:stCondLst>
                                    <p:cond delay="0"/>
                                  </p:stCondLst>
                                  <p:childTnLst>
                                    <p:set>
                                      <p:cBhvr>
                                        <p:cTn id="127" dur="1" fill="hold">
                                          <p:stCondLst>
                                            <p:cond delay="0"/>
                                          </p:stCondLst>
                                        </p:cTn>
                                        <p:tgtEl>
                                          <p:spTgt spid="202"/>
                                        </p:tgtEl>
                                        <p:attrNameLst>
                                          <p:attrName>style.visibility</p:attrName>
                                        </p:attrNameLst>
                                      </p:cBhvr>
                                      <p:to>
                                        <p:strVal val="visible"/>
                                      </p:to>
                                    </p:set>
                                    <p:anim calcmode="lin" valueType="num">
                                      <p:cBhvr>
                                        <p:cTn id="128" dur="500" fill="hold"/>
                                        <p:tgtEl>
                                          <p:spTgt spid="202"/>
                                        </p:tgtEl>
                                        <p:attrNameLst>
                                          <p:attrName>ppt_w</p:attrName>
                                        </p:attrNameLst>
                                      </p:cBhvr>
                                      <p:tavLst>
                                        <p:tav tm="0">
                                          <p:val>
                                            <p:fltVal val="0"/>
                                          </p:val>
                                        </p:tav>
                                        <p:tav tm="100000">
                                          <p:val>
                                            <p:strVal val="#ppt_w"/>
                                          </p:val>
                                        </p:tav>
                                      </p:tavLst>
                                    </p:anim>
                                    <p:anim calcmode="lin" valueType="num">
                                      <p:cBhvr>
                                        <p:cTn id="129" dur="500" fill="hold"/>
                                        <p:tgtEl>
                                          <p:spTgt spid="202"/>
                                        </p:tgtEl>
                                        <p:attrNameLst>
                                          <p:attrName>ppt_h</p:attrName>
                                        </p:attrNameLst>
                                      </p:cBhvr>
                                      <p:tavLst>
                                        <p:tav tm="0">
                                          <p:val>
                                            <p:fltVal val="0"/>
                                          </p:val>
                                        </p:tav>
                                        <p:tav tm="100000">
                                          <p:val>
                                            <p:strVal val="#ppt_h"/>
                                          </p:val>
                                        </p:tav>
                                      </p:tavLst>
                                    </p:anim>
                                    <p:animEffect transition="in" filter="fade">
                                      <p:cBhvr>
                                        <p:cTn id="130" dur="500"/>
                                        <p:tgtEl>
                                          <p:spTgt spid="202"/>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54"/>
                                        </p:tgtEl>
                                        <p:attrNameLst>
                                          <p:attrName>style.visibility</p:attrName>
                                        </p:attrNameLst>
                                      </p:cBhvr>
                                      <p:to>
                                        <p:strVal val="visible"/>
                                      </p:to>
                                    </p:set>
                                    <p:anim calcmode="lin" valueType="num">
                                      <p:cBhvr>
                                        <p:cTn id="133" dur="500" fill="hold"/>
                                        <p:tgtEl>
                                          <p:spTgt spid="154"/>
                                        </p:tgtEl>
                                        <p:attrNameLst>
                                          <p:attrName>ppt_w</p:attrName>
                                        </p:attrNameLst>
                                      </p:cBhvr>
                                      <p:tavLst>
                                        <p:tav tm="0">
                                          <p:val>
                                            <p:fltVal val="0"/>
                                          </p:val>
                                        </p:tav>
                                        <p:tav tm="100000">
                                          <p:val>
                                            <p:strVal val="#ppt_w"/>
                                          </p:val>
                                        </p:tav>
                                      </p:tavLst>
                                    </p:anim>
                                    <p:anim calcmode="lin" valueType="num">
                                      <p:cBhvr>
                                        <p:cTn id="134" dur="500" fill="hold"/>
                                        <p:tgtEl>
                                          <p:spTgt spid="154"/>
                                        </p:tgtEl>
                                        <p:attrNameLst>
                                          <p:attrName>ppt_h</p:attrName>
                                        </p:attrNameLst>
                                      </p:cBhvr>
                                      <p:tavLst>
                                        <p:tav tm="0">
                                          <p:val>
                                            <p:fltVal val="0"/>
                                          </p:val>
                                        </p:tav>
                                        <p:tav tm="100000">
                                          <p:val>
                                            <p:strVal val="#ppt_h"/>
                                          </p:val>
                                        </p:tav>
                                      </p:tavLst>
                                    </p:anim>
                                    <p:animEffect transition="in" filter="fade">
                                      <p:cBhvr>
                                        <p:cTn id="135" dur="500"/>
                                        <p:tgtEl>
                                          <p:spTgt spid="154"/>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03"/>
                                        </p:tgtEl>
                                        <p:attrNameLst>
                                          <p:attrName>style.visibility</p:attrName>
                                        </p:attrNameLst>
                                      </p:cBhvr>
                                      <p:to>
                                        <p:strVal val="visible"/>
                                      </p:to>
                                    </p:set>
                                    <p:anim calcmode="lin" valueType="num">
                                      <p:cBhvr>
                                        <p:cTn id="140" dur="500" fill="hold"/>
                                        <p:tgtEl>
                                          <p:spTgt spid="203"/>
                                        </p:tgtEl>
                                        <p:attrNameLst>
                                          <p:attrName>ppt_w</p:attrName>
                                        </p:attrNameLst>
                                      </p:cBhvr>
                                      <p:tavLst>
                                        <p:tav tm="0">
                                          <p:val>
                                            <p:fltVal val="0"/>
                                          </p:val>
                                        </p:tav>
                                        <p:tav tm="100000">
                                          <p:val>
                                            <p:strVal val="#ppt_w"/>
                                          </p:val>
                                        </p:tav>
                                      </p:tavLst>
                                    </p:anim>
                                    <p:anim calcmode="lin" valueType="num">
                                      <p:cBhvr>
                                        <p:cTn id="141" dur="500" fill="hold"/>
                                        <p:tgtEl>
                                          <p:spTgt spid="203"/>
                                        </p:tgtEl>
                                        <p:attrNameLst>
                                          <p:attrName>ppt_h</p:attrName>
                                        </p:attrNameLst>
                                      </p:cBhvr>
                                      <p:tavLst>
                                        <p:tav tm="0">
                                          <p:val>
                                            <p:fltVal val="0"/>
                                          </p:val>
                                        </p:tav>
                                        <p:tav tm="100000">
                                          <p:val>
                                            <p:strVal val="#ppt_h"/>
                                          </p:val>
                                        </p:tav>
                                      </p:tavLst>
                                    </p:anim>
                                    <p:animEffect transition="in" filter="fade">
                                      <p:cBhvr>
                                        <p:cTn id="142" dur="500"/>
                                        <p:tgtEl>
                                          <p:spTgt spid="203"/>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305"/>
                                        </p:tgtEl>
                                        <p:attrNameLst>
                                          <p:attrName>style.visibility</p:attrName>
                                        </p:attrNameLst>
                                      </p:cBhvr>
                                      <p:to>
                                        <p:strVal val="visible"/>
                                      </p:to>
                                    </p:set>
                                    <p:anim calcmode="lin" valueType="num">
                                      <p:cBhvr>
                                        <p:cTn id="146" dur="500" fill="hold"/>
                                        <p:tgtEl>
                                          <p:spTgt spid="305"/>
                                        </p:tgtEl>
                                        <p:attrNameLst>
                                          <p:attrName>ppt_w</p:attrName>
                                        </p:attrNameLst>
                                      </p:cBhvr>
                                      <p:tavLst>
                                        <p:tav tm="0">
                                          <p:val>
                                            <p:fltVal val="0"/>
                                          </p:val>
                                        </p:tav>
                                        <p:tav tm="100000">
                                          <p:val>
                                            <p:strVal val="#ppt_w"/>
                                          </p:val>
                                        </p:tav>
                                      </p:tavLst>
                                    </p:anim>
                                    <p:anim calcmode="lin" valueType="num">
                                      <p:cBhvr>
                                        <p:cTn id="147" dur="500" fill="hold"/>
                                        <p:tgtEl>
                                          <p:spTgt spid="305"/>
                                        </p:tgtEl>
                                        <p:attrNameLst>
                                          <p:attrName>ppt_h</p:attrName>
                                        </p:attrNameLst>
                                      </p:cBhvr>
                                      <p:tavLst>
                                        <p:tav tm="0">
                                          <p:val>
                                            <p:fltVal val="0"/>
                                          </p:val>
                                        </p:tav>
                                        <p:tav tm="100000">
                                          <p:val>
                                            <p:strVal val="#ppt_h"/>
                                          </p:val>
                                        </p:tav>
                                      </p:tavLst>
                                    </p:anim>
                                    <p:animEffect transition="in" filter="fade">
                                      <p:cBhvr>
                                        <p:cTn id="148" dur="500"/>
                                        <p:tgtEl>
                                          <p:spTgt spid="305"/>
                                        </p:tgtEl>
                                      </p:cBhvr>
                                    </p:animEffect>
                                  </p:childTnLst>
                                </p:cTn>
                              </p:par>
                            </p:childTnLst>
                          </p:cTn>
                        </p:par>
                      </p:childTnLst>
                    </p:cTn>
                  </p:par>
                  <p:par>
                    <p:cTn id="149" fill="hold">
                      <p:stCondLst>
                        <p:cond delay="indefinite"/>
                      </p:stCondLst>
                      <p:childTnLst>
                        <p:par>
                          <p:cTn id="150" fill="hold">
                            <p:stCondLst>
                              <p:cond delay="0"/>
                            </p:stCondLst>
                            <p:childTnLst>
                              <p:par>
                                <p:cTn id="151" presetID="2" presetClass="entr" presetSubtype="2" fill="hold" nodeType="clickEffect">
                                  <p:stCondLst>
                                    <p:cond delay="0"/>
                                  </p:stCondLst>
                                  <p:childTnLst>
                                    <p:set>
                                      <p:cBhvr>
                                        <p:cTn id="152" dur="1" fill="hold">
                                          <p:stCondLst>
                                            <p:cond delay="0"/>
                                          </p:stCondLst>
                                        </p:cTn>
                                        <p:tgtEl>
                                          <p:spTgt spid="17"/>
                                        </p:tgtEl>
                                        <p:attrNameLst>
                                          <p:attrName>style.visibility</p:attrName>
                                        </p:attrNameLst>
                                      </p:cBhvr>
                                      <p:to>
                                        <p:strVal val="visible"/>
                                      </p:to>
                                    </p:set>
                                    <p:anim calcmode="lin" valueType="num">
                                      <p:cBhvr additive="base">
                                        <p:cTn id="153" dur="500" fill="hold"/>
                                        <p:tgtEl>
                                          <p:spTgt spid="17"/>
                                        </p:tgtEl>
                                        <p:attrNameLst>
                                          <p:attrName>ppt_x</p:attrName>
                                        </p:attrNameLst>
                                      </p:cBhvr>
                                      <p:tavLst>
                                        <p:tav tm="0">
                                          <p:val>
                                            <p:strVal val="1+#ppt_w/2"/>
                                          </p:val>
                                        </p:tav>
                                        <p:tav tm="100000">
                                          <p:val>
                                            <p:strVal val="#ppt_x"/>
                                          </p:val>
                                        </p:tav>
                                      </p:tavLst>
                                    </p:anim>
                                    <p:anim calcmode="lin" valueType="num">
                                      <p:cBhvr additive="base">
                                        <p:cTn id="154" dur="500" fill="hold"/>
                                        <p:tgtEl>
                                          <p:spTgt spid="17"/>
                                        </p:tgtEl>
                                        <p:attrNameLst>
                                          <p:attrName>ppt_y</p:attrName>
                                        </p:attrNameLst>
                                      </p:cBhvr>
                                      <p:tavLst>
                                        <p:tav tm="0">
                                          <p:val>
                                            <p:strVal val="#ppt_y"/>
                                          </p:val>
                                        </p:tav>
                                        <p:tav tm="100000">
                                          <p:val>
                                            <p:strVal val="#ppt_y"/>
                                          </p:val>
                                        </p:tav>
                                      </p:tavLst>
                                    </p:anim>
                                  </p:childTnLst>
                                </p:cTn>
                              </p:par>
                            </p:childTnLst>
                          </p:cTn>
                        </p:par>
                        <p:par>
                          <p:cTn id="155" fill="hold">
                            <p:stCondLst>
                              <p:cond delay="500"/>
                            </p:stCondLst>
                            <p:childTnLst>
                              <p:par>
                                <p:cTn id="156" presetID="2" presetClass="entr" presetSubtype="2" fill="hold" nodeType="afterEffect">
                                  <p:stCondLst>
                                    <p:cond delay="0"/>
                                  </p:stCondLst>
                                  <p:childTnLst>
                                    <p:set>
                                      <p:cBhvr>
                                        <p:cTn id="157" dur="1" fill="hold">
                                          <p:stCondLst>
                                            <p:cond delay="0"/>
                                          </p:stCondLst>
                                        </p:cTn>
                                        <p:tgtEl>
                                          <p:spTgt spid="15"/>
                                        </p:tgtEl>
                                        <p:attrNameLst>
                                          <p:attrName>style.visibility</p:attrName>
                                        </p:attrNameLst>
                                      </p:cBhvr>
                                      <p:to>
                                        <p:strVal val="visible"/>
                                      </p:to>
                                    </p:set>
                                    <p:anim calcmode="lin" valueType="num">
                                      <p:cBhvr additive="base">
                                        <p:cTn id="158" dur="500" fill="hold"/>
                                        <p:tgtEl>
                                          <p:spTgt spid="15"/>
                                        </p:tgtEl>
                                        <p:attrNameLst>
                                          <p:attrName>ppt_x</p:attrName>
                                        </p:attrNameLst>
                                      </p:cBhvr>
                                      <p:tavLst>
                                        <p:tav tm="0">
                                          <p:val>
                                            <p:strVal val="1+#ppt_w/2"/>
                                          </p:val>
                                        </p:tav>
                                        <p:tav tm="100000">
                                          <p:val>
                                            <p:strVal val="#ppt_x"/>
                                          </p:val>
                                        </p:tav>
                                      </p:tavLst>
                                    </p:anim>
                                    <p:anim calcmode="lin" valueType="num">
                                      <p:cBhvr additive="base">
                                        <p:cTn id="159" dur="500" fill="hold"/>
                                        <p:tgtEl>
                                          <p:spTgt spid="15"/>
                                        </p:tgtEl>
                                        <p:attrNameLst>
                                          <p:attrName>ppt_y</p:attrName>
                                        </p:attrNameLst>
                                      </p:cBhvr>
                                      <p:tavLst>
                                        <p:tav tm="0">
                                          <p:val>
                                            <p:strVal val="#ppt_y"/>
                                          </p:val>
                                        </p:tav>
                                        <p:tav tm="100000">
                                          <p:val>
                                            <p:strVal val="#ppt_y"/>
                                          </p:val>
                                        </p:tav>
                                      </p:tavLst>
                                    </p:anim>
                                  </p:childTnLst>
                                </p:cTn>
                              </p:par>
                            </p:childTnLst>
                          </p:cTn>
                        </p:par>
                        <p:par>
                          <p:cTn id="160" fill="hold">
                            <p:stCondLst>
                              <p:cond delay="1000"/>
                            </p:stCondLst>
                            <p:childTnLst>
                              <p:par>
                                <p:cTn id="161" presetID="2" presetClass="entr" presetSubtype="2" fill="hold" nodeType="afterEffect">
                                  <p:stCondLst>
                                    <p:cond delay="0"/>
                                  </p:stCondLst>
                                  <p:childTnLst>
                                    <p:set>
                                      <p:cBhvr>
                                        <p:cTn id="162" dur="1" fill="hold">
                                          <p:stCondLst>
                                            <p:cond delay="0"/>
                                          </p:stCondLst>
                                        </p:cTn>
                                        <p:tgtEl>
                                          <p:spTgt spid="16"/>
                                        </p:tgtEl>
                                        <p:attrNameLst>
                                          <p:attrName>style.visibility</p:attrName>
                                        </p:attrNameLst>
                                      </p:cBhvr>
                                      <p:to>
                                        <p:strVal val="visible"/>
                                      </p:to>
                                    </p:set>
                                    <p:anim calcmode="lin" valueType="num">
                                      <p:cBhvr additive="base">
                                        <p:cTn id="163" dur="500" fill="hold"/>
                                        <p:tgtEl>
                                          <p:spTgt spid="16"/>
                                        </p:tgtEl>
                                        <p:attrNameLst>
                                          <p:attrName>ppt_x</p:attrName>
                                        </p:attrNameLst>
                                      </p:cBhvr>
                                      <p:tavLst>
                                        <p:tav tm="0">
                                          <p:val>
                                            <p:strVal val="1+#ppt_w/2"/>
                                          </p:val>
                                        </p:tav>
                                        <p:tav tm="100000">
                                          <p:val>
                                            <p:strVal val="#ppt_x"/>
                                          </p:val>
                                        </p:tav>
                                      </p:tavLst>
                                    </p:anim>
                                    <p:anim calcmode="lin" valueType="num">
                                      <p:cBhvr additive="base">
                                        <p:cTn id="16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169" grpId="0" animBg="1"/>
      <p:bldP spid="154" grpId="0"/>
      <p:bldP spid="196" grpId="0"/>
      <p:bldP spid="197" grpId="0"/>
      <p:bldP spid="13" grpId="0" animBg="1"/>
      <p:bldP spid="202" grpId="0"/>
      <p:bldP spid="203" grpId="0" animBg="1"/>
      <p:bldP spid="210" grpId="0" animBg="1"/>
      <p:bldP spid="305"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a:extLst>
              <a:ext uri="{FF2B5EF4-FFF2-40B4-BE49-F238E27FC236}">
                <a16:creationId xmlns:a16="http://schemas.microsoft.com/office/drawing/2014/main" id="{539D1B23-169D-EE47-8D41-3F4FB4A60B74}"/>
              </a:ext>
            </a:extLst>
          </p:cNvPr>
          <p:cNvSpPr/>
          <p:nvPr/>
        </p:nvSpPr>
        <p:spPr>
          <a:xfrm>
            <a:off x="3310100" y="1070392"/>
            <a:ext cx="2492989" cy="2072767"/>
          </a:xfrm>
          <a:prstGeom prst="roundRect">
            <a:avLst>
              <a:gd name="adj" fmla="val 10853"/>
            </a:avLst>
          </a:prstGeom>
          <a:solidFill>
            <a:schemeClr val="accent4">
              <a:lumMod val="60000"/>
              <a:lumOff val="40000"/>
              <a:alpha val="19188"/>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a:extLst>
              <a:ext uri="{FF2B5EF4-FFF2-40B4-BE49-F238E27FC236}">
                <a16:creationId xmlns:a16="http://schemas.microsoft.com/office/drawing/2014/main" id="{77E5ACD5-5EB2-EC44-9A1A-3CFC2C9C6EFB}"/>
              </a:ext>
            </a:extLst>
          </p:cNvPr>
          <p:cNvSpPr/>
          <p:nvPr/>
        </p:nvSpPr>
        <p:spPr>
          <a:xfrm>
            <a:off x="876748"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角丸四角形 34">
            <a:extLst>
              <a:ext uri="{FF2B5EF4-FFF2-40B4-BE49-F238E27FC236}">
                <a16:creationId xmlns:a16="http://schemas.microsoft.com/office/drawing/2014/main" id="{6D570DC8-E52B-174F-B823-C29FD0D28F70}"/>
              </a:ext>
            </a:extLst>
          </p:cNvPr>
          <p:cNvSpPr/>
          <p:nvPr/>
        </p:nvSpPr>
        <p:spPr>
          <a:xfrm>
            <a:off x="5954357" y="2899194"/>
            <a:ext cx="2312894" cy="3445304"/>
          </a:xfrm>
          <a:prstGeom prst="roundRect">
            <a:avLst>
              <a:gd name="adj" fmla="val 10853"/>
            </a:avLst>
          </a:prstGeom>
          <a:solidFill>
            <a:srgbClr val="FFC000">
              <a:alpha val="241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A057CC7-7125-3A42-AF53-5CF42A639165}"/>
              </a:ext>
            </a:extLst>
          </p:cNvPr>
          <p:cNvSpPr>
            <a:spLocks noGrp="1"/>
          </p:cNvSpPr>
          <p:nvPr>
            <p:ph type="title"/>
          </p:nvPr>
        </p:nvSpPr>
        <p:spPr/>
        <p:txBody>
          <a:bodyPr/>
          <a:lstStyle/>
          <a:p>
            <a:r>
              <a:rPr kumimoji="1" lang="ja-JP" altLang="en-US"/>
              <a:t>動的ポリシー</a:t>
            </a:r>
          </a:p>
        </p:txBody>
      </p:sp>
      <p:sp>
        <p:nvSpPr>
          <p:cNvPr id="3" name="円/楕円 2">
            <a:extLst>
              <a:ext uri="{FF2B5EF4-FFF2-40B4-BE49-F238E27FC236}">
                <a16:creationId xmlns:a16="http://schemas.microsoft.com/office/drawing/2014/main" id="{CC69A432-7DFA-C345-AFA5-44BF2AC93B3B}"/>
              </a:ext>
            </a:extLst>
          </p:cNvPr>
          <p:cNvSpPr/>
          <p:nvPr/>
        </p:nvSpPr>
        <p:spPr>
          <a:xfrm>
            <a:off x="3646054" y="3168843"/>
            <a:ext cx="1851891" cy="1851891"/>
          </a:xfrm>
          <a:prstGeom prst="ellipse">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D2D3082A-7E55-C945-A972-9B8FB427B138}"/>
              </a:ext>
            </a:extLst>
          </p:cNvPr>
          <p:cNvSpPr txBox="1"/>
          <p:nvPr/>
        </p:nvSpPr>
        <p:spPr>
          <a:xfrm>
            <a:off x="3946811" y="4431450"/>
            <a:ext cx="1261885" cy="523220"/>
          </a:xfrm>
          <a:prstGeom prst="rect">
            <a:avLst/>
          </a:prstGeom>
          <a:noFill/>
        </p:spPr>
        <p:txBody>
          <a:bodyPr wrap="none" rtlCol="0">
            <a:spAutoFit/>
          </a:bodyPr>
          <a:lstStyle/>
          <a:p>
            <a:pPr algn="ctr"/>
            <a:r>
              <a:rPr kumimoji="1" lang="ja-JP" altLang="en-US" sz="1400" b="1">
                <a:solidFill>
                  <a:schemeClr val="bg1"/>
                </a:solidFill>
                <a:latin typeface="Meiryo" panose="020B0604030504040204" pitchFamily="34" charset="-128"/>
                <a:ea typeface="Meiryo" panose="020B0604030504040204" pitchFamily="34" charset="-128"/>
              </a:rPr>
              <a:t>リファレンス</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a:solidFill>
                  <a:schemeClr val="bg1"/>
                </a:solidFill>
                <a:latin typeface="Meiryo" panose="020B0604030504040204" pitchFamily="34" charset="-128"/>
                <a:ea typeface="Meiryo" panose="020B0604030504040204" pitchFamily="34" charset="-128"/>
              </a:rPr>
              <a:t>モニター</a:t>
            </a:r>
            <a:endParaRPr kumimoji="1" lang="ja-JP" altLang="en-US" sz="1400" b="1">
              <a:solidFill>
                <a:schemeClr val="bg1"/>
              </a:solidFill>
              <a:latin typeface="Meiryo" panose="020B0604030504040204" pitchFamily="34" charset="-128"/>
              <a:ea typeface="Meiryo" panose="020B0604030504040204" pitchFamily="34" charset="-128"/>
            </a:endParaRPr>
          </a:p>
        </p:txBody>
      </p:sp>
      <p:sp>
        <p:nvSpPr>
          <p:cNvPr id="6" name="Freeform 20">
            <a:extLst>
              <a:ext uri="{FF2B5EF4-FFF2-40B4-BE49-F238E27FC236}">
                <a16:creationId xmlns:a16="http://schemas.microsoft.com/office/drawing/2014/main" id="{4BEDF29E-9FA4-CA4C-BD64-4562ABD5E470}"/>
              </a:ext>
            </a:extLst>
          </p:cNvPr>
          <p:cNvSpPr>
            <a:spLocks noEditPoints="1"/>
          </p:cNvSpPr>
          <p:nvPr/>
        </p:nvSpPr>
        <p:spPr bwMode="black">
          <a:xfrm>
            <a:off x="1704442" y="3518404"/>
            <a:ext cx="677973" cy="560016"/>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1"/>
          </a:solidFill>
          <a:ln w="1079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vert="horz" wrap="square" lIns="89639" tIns="44819" rIns="89639" bIns="44819" numCol="1" rtlCol="0" anchor="ctr" anchorCtr="0" compatLnSpc="1">
            <a:prstTxWarp prst="textNoShape">
              <a:avLst/>
            </a:prstTxWarp>
          </a:bodyPr>
          <a:lstStyle/>
          <a:p>
            <a:pPr defTabSz="726147">
              <a:defRPr/>
            </a:pPr>
            <a:endParaRPr kumimoji="0" lang="en-US" sz="1765" kern="0" spc="-120" dirty="0">
              <a:solidFill>
                <a:srgbClr val="292929">
                  <a:lumMod val="50000"/>
                </a:srgbClr>
              </a:solidFill>
              <a:latin typeface="Meiryo" panose="020B0604030504040204" pitchFamily="34" charset="-128"/>
              <a:ea typeface="Meiryo" panose="020B0604030504040204" pitchFamily="34" charset="-128"/>
            </a:endParaRPr>
          </a:p>
        </p:txBody>
      </p:sp>
      <p:grpSp>
        <p:nvGrpSpPr>
          <p:cNvPr id="7" name="図形グループ 34">
            <a:extLst>
              <a:ext uri="{FF2B5EF4-FFF2-40B4-BE49-F238E27FC236}">
                <a16:creationId xmlns:a16="http://schemas.microsoft.com/office/drawing/2014/main" id="{49D05028-4027-4444-B0F0-A1F6EEC5E7F0}"/>
              </a:ext>
            </a:extLst>
          </p:cNvPr>
          <p:cNvGrpSpPr/>
          <p:nvPr/>
        </p:nvGrpSpPr>
        <p:grpSpPr>
          <a:xfrm>
            <a:off x="1622191" y="3661482"/>
            <a:ext cx="348896" cy="703221"/>
            <a:chOff x="1946324" y="4125162"/>
            <a:chExt cx="969964" cy="2007872"/>
          </a:xfrm>
          <a:effectLst>
            <a:outerShdw blurRad="50800" dist="38100" dir="2700000" algn="tl" rotWithShape="0">
              <a:prstClr val="black">
                <a:alpha val="40000"/>
              </a:prstClr>
            </a:outerShdw>
          </a:effectLst>
        </p:grpSpPr>
        <p:sp>
          <p:nvSpPr>
            <p:cNvPr id="8" name="円/楕円 7">
              <a:extLst>
                <a:ext uri="{FF2B5EF4-FFF2-40B4-BE49-F238E27FC236}">
                  <a16:creationId xmlns:a16="http://schemas.microsoft.com/office/drawing/2014/main" id="{AF160D98-328E-7244-9DAD-9A7521DA2B2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51DC374D-555A-8A4F-976F-2AC3B4DAD8C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Group 4">
            <a:extLst>
              <a:ext uri="{FF2B5EF4-FFF2-40B4-BE49-F238E27FC236}">
                <a16:creationId xmlns:a16="http://schemas.microsoft.com/office/drawing/2014/main" id="{86A6A4E0-3D07-F94B-B1DF-B492B380B4A3}"/>
              </a:ext>
            </a:extLst>
          </p:cNvPr>
          <p:cNvGrpSpPr>
            <a:grpSpLocks noChangeAspect="1"/>
          </p:cNvGrpSpPr>
          <p:nvPr/>
        </p:nvGrpSpPr>
        <p:grpSpPr bwMode="auto">
          <a:xfrm>
            <a:off x="7213713" y="3671652"/>
            <a:ext cx="364971" cy="693052"/>
            <a:chOff x="4282" y="2219"/>
            <a:chExt cx="554" cy="1052"/>
          </a:xfrm>
          <a:effectLst>
            <a:outerShdw blurRad="50800" dist="38100" dir="2700000" algn="tl" rotWithShape="0">
              <a:prstClr val="black">
                <a:alpha val="40000"/>
              </a:prstClr>
            </a:outerShdw>
          </a:effectLst>
        </p:grpSpPr>
        <p:sp>
          <p:nvSpPr>
            <p:cNvPr id="11" name="Rectangle 5">
              <a:extLst>
                <a:ext uri="{FF2B5EF4-FFF2-40B4-BE49-F238E27FC236}">
                  <a16:creationId xmlns:a16="http://schemas.microsoft.com/office/drawing/2014/main" id="{B0AEAF33-5C6D-7F45-A6E1-9012FB82F03E}"/>
                </a:ext>
              </a:extLst>
            </p:cNvPr>
            <p:cNvSpPr>
              <a:spLocks noChangeArrowheads="1"/>
            </p:cNvSpPr>
            <p:nvPr/>
          </p:nvSpPr>
          <p:spPr bwMode="auto">
            <a:xfrm>
              <a:off x="4282" y="2219"/>
              <a:ext cx="554" cy="1052"/>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2" name="Rectangle 6">
              <a:extLst>
                <a:ext uri="{FF2B5EF4-FFF2-40B4-BE49-F238E27FC236}">
                  <a16:creationId xmlns:a16="http://schemas.microsoft.com/office/drawing/2014/main" id="{2880B81C-6148-494D-AD3D-F5D35F426F3B}"/>
                </a:ext>
              </a:extLst>
            </p:cNvPr>
            <p:cNvSpPr>
              <a:spLocks noChangeArrowheads="1"/>
            </p:cNvSpPr>
            <p:nvPr/>
          </p:nvSpPr>
          <p:spPr bwMode="auto">
            <a:xfrm>
              <a:off x="4309" y="2246"/>
              <a:ext cx="500" cy="998"/>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3" name="Rectangle 7">
              <a:extLst>
                <a:ext uri="{FF2B5EF4-FFF2-40B4-BE49-F238E27FC236}">
                  <a16:creationId xmlns:a16="http://schemas.microsoft.com/office/drawing/2014/main" id="{56ED6156-5CC8-9D43-99EC-6B45DD30DBA9}"/>
                </a:ext>
              </a:extLst>
            </p:cNvPr>
            <p:cNvSpPr>
              <a:spLocks noChangeArrowheads="1"/>
            </p:cNvSpPr>
            <p:nvPr/>
          </p:nvSpPr>
          <p:spPr bwMode="auto">
            <a:xfrm>
              <a:off x="4336" y="2273"/>
              <a:ext cx="446" cy="162"/>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4" name="Rectangle 8">
              <a:extLst>
                <a:ext uri="{FF2B5EF4-FFF2-40B4-BE49-F238E27FC236}">
                  <a16:creationId xmlns:a16="http://schemas.microsoft.com/office/drawing/2014/main" id="{B969732F-CD3D-6542-948C-280606C74A86}"/>
                </a:ext>
              </a:extLst>
            </p:cNvPr>
            <p:cNvSpPr>
              <a:spLocks noChangeArrowheads="1"/>
            </p:cNvSpPr>
            <p:nvPr/>
          </p:nvSpPr>
          <p:spPr bwMode="auto">
            <a:xfrm>
              <a:off x="4336" y="2462"/>
              <a:ext cx="446" cy="107"/>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5" name="Rectangle 9">
              <a:extLst>
                <a:ext uri="{FF2B5EF4-FFF2-40B4-BE49-F238E27FC236}">
                  <a16:creationId xmlns:a16="http://schemas.microsoft.com/office/drawing/2014/main" id="{C235BE3B-54DA-7A43-BC88-74A309FB07E8}"/>
                </a:ext>
              </a:extLst>
            </p:cNvPr>
            <p:cNvSpPr>
              <a:spLocks noChangeArrowheads="1"/>
            </p:cNvSpPr>
            <p:nvPr/>
          </p:nvSpPr>
          <p:spPr bwMode="auto">
            <a:xfrm>
              <a:off x="4336" y="2596"/>
              <a:ext cx="446" cy="95"/>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sp>
          <p:nvSpPr>
            <p:cNvPr id="16" name="Rectangle 10">
              <a:extLst>
                <a:ext uri="{FF2B5EF4-FFF2-40B4-BE49-F238E27FC236}">
                  <a16:creationId xmlns:a16="http://schemas.microsoft.com/office/drawing/2014/main" id="{E81A61D6-7A7D-8C4D-9A53-A9309C5CF5A7}"/>
                </a:ext>
              </a:extLst>
            </p:cNvPr>
            <p:cNvSpPr>
              <a:spLocks noChangeArrowheads="1"/>
            </p:cNvSpPr>
            <p:nvPr/>
          </p:nvSpPr>
          <p:spPr bwMode="auto">
            <a:xfrm>
              <a:off x="4336" y="2734"/>
              <a:ext cx="446" cy="483"/>
            </a:xfrm>
            <a:prstGeom prst="rect">
              <a:avLst/>
            </a:prstGeom>
            <a:solidFill>
              <a:srgbClr val="FFFFFF"/>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dirty="0">
                <a:solidFill>
                  <a:srgbClr val="505050"/>
                </a:solidFill>
                <a:latin typeface="Meiryo" panose="020B0604030504040204" pitchFamily="34" charset="-128"/>
                <a:ea typeface="Meiryo" panose="020B0604030504040204" pitchFamily="34" charset="-128"/>
              </a:endParaRPr>
            </a:p>
          </p:txBody>
        </p:sp>
        <p:sp>
          <p:nvSpPr>
            <p:cNvPr id="17" name="Rectangle 11">
              <a:extLst>
                <a:ext uri="{FF2B5EF4-FFF2-40B4-BE49-F238E27FC236}">
                  <a16:creationId xmlns:a16="http://schemas.microsoft.com/office/drawing/2014/main" id="{D1FE3A79-45E3-FE49-A5C5-E07313252ACE}"/>
                </a:ext>
              </a:extLst>
            </p:cNvPr>
            <p:cNvSpPr>
              <a:spLocks noChangeArrowheads="1"/>
            </p:cNvSpPr>
            <p:nvPr/>
          </p:nvSpPr>
          <p:spPr bwMode="auto">
            <a:xfrm>
              <a:off x="4444" y="2340"/>
              <a:ext cx="230" cy="27"/>
            </a:xfrm>
            <a:prstGeom prst="rect">
              <a:avLst/>
            </a:prstGeom>
            <a:solidFill>
              <a:schemeClr val="tx1">
                <a:lumMod val="65000"/>
                <a:lumOff val="35000"/>
              </a:schemeClr>
            </a:solidFill>
            <a:ln w="9525">
              <a:noFill/>
              <a:miter lim="800000"/>
              <a:headEnd/>
              <a:tailEnd/>
            </a:ln>
          </p:spPr>
          <p:txBody>
            <a:bodyPr vert="horz" wrap="square" lIns="89642" tIns="44821" rIns="89642" bIns="44821" numCol="1" anchor="t" anchorCtr="0" compatLnSpc="1">
              <a:prstTxWarp prst="textNoShape">
                <a:avLst/>
              </a:prstTxWarp>
            </a:bodyPr>
            <a:lstStyle/>
            <a:p>
              <a:pPr defTabSz="914367"/>
              <a:endParaRPr kumimoji="0" lang="ja-JP" altLang="en-US" sz="1765">
                <a:solidFill>
                  <a:srgbClr val="505050"/>
                </a:solidFill>
                <a:latin typeface="Meiryo" panose="020B0604030504040204" pitchFamily="34" charset="-128"/>
                <a:ea typeface="Meiryo" panose="020B0604030504040204" pitchFamily="34" charset="-128"/>
              </a:endParaRPr>
            </a:p>
          </p:txBody>
        </p:sp>
      </p:grpSp>
      <p:pic>
        <p:nvPicPr>
          <p:cNvPr id="18" name="Picture 2" descr="ファイル・フォルダのアイコン素材 1 | 商用可の無料(フリー)のアイコン素材をダウンロードできるサイト『icon rainbow』">
            <a:extLst>
              <a:ext uri="{FF2B5EF4-FFF2-40B4-BE49-F238E27FC236}">
                <a16:creationId xmlns:a16="http://schemas.microsoft.com/office/drawing/2014/main" id="{AFDAF38D-B462-084A-ABED-40D9CE0A256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17274" y="3478866"/>
            <a:ext cx="609997" cy="6099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D26B6ED-85B5-E549-86BD-421B3FA78AC8}"/>
              </a:ext>
            </a:extLst>
          </p:cNvPr>
          <p:cNvSpPr/>
          <p:nvPr/>
        </p:nvSpPr>
        <p:spPr>
          <a:xfrm>
            <a:off x="909020" y="4559067"/>
            <a:ext cx="2199938" cy="415498"/>
          </a:xfrm>
          <a:prstGeom prst="rect">
            <a:avLst/>
          </a:prstGeom>
        </p:spPr>
        <p:txBody>
          <a:bodyPr wrap="square">
            <a:spAutoFit/>
          </a:bodyPr>
          <a:lstStyle/>
          <a:p>
            <a:pPr algn="just"/>
            <a:r>
              <a:rPr lang="ja-JP" altLang="ja-JP" sz="1050" kern="100">
                <a:latin typeface="Meiryo" panose="020B0604030504040204" pitchFamily="34" charset="-128"/>
                <a:ea typeface="Meiryo" panose="020B0604030504040204" pitchFamily="34" charset="-128"/>
                <a:cs typeface="Times New Roman" panose="02020603050405020304" pitchFamily="18" charset="0"/>
              </a:rPr>
              <a:t>プログラムなどデータを</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要求し、</a:t>
            </a:r>
            <a:r>
              <a:rPr lang="ja-JP" altLang="ja-JP" sz="1050" kern="100">
                <a:latin typeface="Meiryo" panose="020B0604030504040204" pitchFamily="34" charset="-128"/>
                <a:ea typeface="Meiryo" panose="020B0604030504040204" pitchFamily="34" charset="-128"/>
                <a:cs typeface="Times New Roman" panose="02020603050405020304" pitchFamily="18" charset="0"/>
              </a:rPr>
              <a:t>受け取り、扱う</a:t>
            </a:r>
            <a:r>
              <a:rPr lang="ja-JP" altLang="en-US" sz="1050" kern="100">
                <a:latin typeface="Meiryo" panose="020B0604030504040204" pitchFamily="34" charset="-128"/>
                <a:ea typeface="Meiryo" panose="020B0604030504040204" pitchFamily="34" charset="-128"/>
                <a:cs typeface="Times New Roman" panose="02020603050405020304" pitchFamily="18" charset="0"/>
              </a:rPr>
              <a:t>側／使用者</a:t>
            </a:r>
            <a:endParaRPr lang="ja-JP" altLang="ja-JP" sz="1050" kern="100">
              <a:latin typeface="Meiryo" panose="020B0604030504040204" pitchFamily="34" charset="-128"/>
              <a:ea typeface="Meiryo" panose="020B0604030504040204" pitchFamily="34" charset="-128"/>
              <a:cs typeface="Times New Roman" panose="02020603050405020304" pitchFamily="18" charset="0"/>
            </a:endParaRPr>
          </a:p>
        </p:txBody>
      </p:sp>
      <p:sp>
        <p:nvSpPr>
          <p:cNvPr id="20" name="正方形/長方形 19">
            <a:extLst>
              <a:ext uri="{FF2B5EF4-FFF2-40B4-BE49-F238E27FC236}">
                <a16:creationId xmlns:a16="http://schemas.microsoft.com/office/drawing/2014/main" id="{DE718BCC-7745-3044-A061-624E8A4BCB1C}"/>
              </a:ext>
            </a:extLst>
          </p:cNvPr>
          <p:cNvSpPr/>
          <p:nvPr/>
        </p:nvSpPr>
        <p:spPr>
          <a:xfrm>
            <a:off x="1254498" y="3116134"/>
            <a:ext cx="1569660" cy="369332"/>
          </a:xfrm>
          <a:prstGeom prst="rect">
            <a:avLst/>
          </a:prstGeom>
        </p:spPr>
        <p:txBody>
          <a:bodyPr wrap="none">
            <a:spAutoFit/>
          </a:bodyPr>
          <a:lstStyle/>
          <a:p>
            <a:pPr algn="ctr"/>
            <a:r>
              <a:rPr lang="ja-JP" altLang="ja-JP" b="1" kern="100">
                <a:latin typeface="Meiryo" panose="020B0604030504040204" pitchFamily="34" charset="-128"/>
                <a:ea typeface="Meiryo" panose="020B0604030504040204" pitchFamily="34" charset="-128"/>
                <a:cs typeface="Times New Roman" panose="02020603050405020304" pitchFamily="18" charset="0"/>
              </a:rPr>
              <a:t>サブジェクト</a:t>
            </a:r>
            <a:endParaRPr lang="ja-JP" altLang="en-US" b="1">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ADBF525-5F73-CF4C-84C2-0A26A35442AB}"/>
              </a:ext>
            </a:extLst>
          </p:cNvPr>
          <p:cNvSpPr/>
          <p:nvPr/>
        </p:nvSpPr>
        <p:spPr>
          <a:xfrm>
            <a:off x="6013523" y="4557233"/>
            <a:ext cx="2194559" cy="577081"/>
          </a:xfrm>
          <a:prstGeom prst="rect">
            <a:avLst/>
          </a:prstGeom>
        </p:spPr>
        <p:txBody>
          <a:bodyPr wrap="square">
            <a:spAutoFit/>
          </a:bodyPr>
          <a:lstStyle/>
          <a:p>
            <a:pPr algn="r"/>
            <a:r>
              <a:rPr lang="ja-JP" altLang="ja-JP" sz="1050">
                <a:latin typeface="Meiryo" panose="020B0604030504040204" pitchFamily="34" charset="-128"/>
                <a:ea typeface="Meiryo" panose="020B0604030504040204" pitchFamily="34" charset="-128"/>
                <a:cs typeface="Times New Roman" panose="02020603050405020304" pitchFamily="18" charset="0"/>
              </a:rPr>
              <a:t>ファイルや資料、</a:t>
            </a:r>
            <a:r>
              <a:rPr lang="ja-JP" altLang="en-US" sz="1050">
                <a:latin typeface="Meiryo" panose="020B0604030504040204" pitchFamily="34" charset="-128"/>
                <a:ea typeface="Meiryo" panose="020B0604030504040204" pitchFamily="34" charset="-128"/>
                <a:cs typeface="Times New Roman" panose="02020603050405020304" pitchFamily="18" charset="0"/>
              </a:rPr>
              <a:t>アプリケーションなど、</a:t>
            </a:r>
            <a:r>
              <a:rPr lang="ja-JP" altLang="ja-JP" sz="1050">
                <a:latin typeface="Meiryo" panose="020B0604030504040204" pitchFamily="34" charset="-128"/>
                <a:ea typeface="Meiryo" panose="020B0604030504040204" pitchFamily="34" charset="-128"/>
                <a:cs typeface="Times New Roman" panose="02020603050405020304" pitchFamily="18" charset="0"/>
              </a:rPr>
              <a:t>データ</a:t>
            </a:r>
            <a:r>
              <a:rPr lang="ja-JP" altLang="en-US" sz="1050">
                <a:latin typeface="Meiryo" panose="020B0604030504040204" pitchFamily="34" charset="-128"/>
                <a:ea typeface="Meiryo" panose="020B0604030504040204" pitchFamily="34" charset="-128"/>
                <a:cs typeface="Times New Roman" panose="02020603050405020304" pitchFamily="18" charset="0"/>
              </a:rPr>
              <a:t>や機能、資源</a:t>
            </a:r>
            <a:r>
              <a:rPr lang="ja-JP" altLang="ja-JP" sz="1050">
                <a:latin typeface="Meiryo" panose="020B0604030504040204" pitchFamily="34" charset="-128"/>
                <a:ea typeface="Meiryo" panose="020B0604030504040204" pitchFamily="34" charset="-128"/>
                <a:cs typeface="Times New Roman" panose="02020603050405020304" pitchFamily="18" charset="0"/>
              </a:rPr>
              <a:t>を差し出す</a:t>
            </a:r>
            <a:r>
              <a:rPr lang="ja-JP" altLang="en-US" sz="1050">
                <a:latin typeface="Meiryo" panose="020B0604030504040204" pitchFamily="34" charset="-128"/>
                <a:ea typeface="Meiryo" panose="020B0604030504040204" pitchFamily="34" charset="-128"/>
                <a:cs typeface="Times New Roman" panose="02020603050405020304" pitchFamily="18" charset="0"/>
              </a:rPr>
              <a:t>側</a:t>
            </a:r>
            <a:r>
              <a:rPr lang="ja-JP" altLang="ja-JP" sz="1050">
                <a:latin typeface="Meiryo" panose="020B0604030504040204" pitchFamily="34" charset="-128"/>
                <a:ea typeface="Meiryo" panose="020B0604030504040204" pitchFamily="34" charset="-128"/>
              </a:rPr>
              <a:t> </a:t>
            </a:r>
            <a:endParaRPr lang="ja-JP" altLang="en-US" sz="1050">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FB886DFC-44FF-7447-83ED-189F1287CB31}"/>
              </a:ext>
            </a:extLst>
          </p:cNvPr>
          <p:cNvSpPr/>
          <p:nvPr/>
        </p:nvSpPr>
        <p:spPr>
          <a:xfrm>
            <a:off x="6337442" y="3116134"/>
            <a:ext cx="1569660" cy="369332"/>
          </a:xfrm>
          <a:prstGeom prst="rect">
            <a:avLst/>
          </a:prstGeom>
        </p:spPr>
        <p:txBody>
          <a:bodyPr wrap="none">
            <a:spAutoFit/>
          </a:bodyPr>
          <a:lstStyle/>
          <a:p>
            <a:pPr algn="ctr"/>
            <a:r>
              <a:rPr lang="ja-JP" altLang="ja-JP" b="1">
                <a:latin typeface="Meiryo" panose="020B0604030504040204" pitchFamily="34" charset="-128"/>
                <a:ea typeface="Meiryo" panose="020B0604030504040204" pitchFamily="34" charset="-128"/>
                <a:cs typeface="Times New Roman" panose="02020603050405020304" pitchFamily="18" charset="0"/>
              </a:rPr>
              <a:t>オブジェクト</a:t>
            </a:r>
            <a:endParaRPr lang="ja-JP" altLang="en-US" b="1">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34F0C6CD-2F05-BA4C-A923-DD88081D40E2}"/>
              </a:ext>
            </a:extLst>
          </p:cNvPr>
          <p:cNvSpPr txBox="1"/>
          <p:nvPr/>
        </p:nvSpPr>
        <p:spPr>
          <a:xfrm>
            <a:off x="928227" y="5286000"/>
            <a:ext cx="2199938" cy="830997"/>
          </a:xfrm>
          <a:prstGeom prst="rect">
            <a:avLst/>
          </a:prstGeom>
          <a:noFill/>
        </p:spPr>
        <p:txBody>
          <a:bodyPr wrap="square" rtlCol="0">
            <a:spAutoFit/>
          </a:bodyPr>
          <a:lstStyle/>
          <a:p>
            <a:r>
              <a:rPr lang="ja-JP" altLang="en-US" sz="1200" b="1">
                <a:latin typeface="Meiryo" panose="020B0604030504040204" pitchFamily="34" charset="-128"/>
                <a:ea typeface="Meiryo" panose="020B0604030504040204" pitchFamily="34" charset="-128"/>
              </a:rPr>
              <a:t>サブジェクト</a:t>
            </a:r>
            <a:r>
              <a:rPr lang="ja-JP" altLang="en-US" sz="1200">
                <a:latin typeface="Meiryo" panose="020B0604030504040204" pitchFamily="34" charset="-128"/>
                <a:ea typeface="Meiryo" panose="020B0604030504040204" pitchFamily="34" charset="-128"/>
              </a:rPr>
              <a:t>が、なりすましされていないか、</a:t>
            </a:r>
            <a:r>
              <a:rPr kumimoji="1" lang="ja-JP" altLang="en-US" sz="1200">
                <a:latin typeface="Meiryo" panose="020B0604030504040204" pitchFamily="34" charset="-128"/>
                <a:ea typeface="Meiryo" panose="020B0604030504040204" pitchFamily="34" charset="-128"/>
              </a:rPr>
              <a:t>デバイスがルールに準拠しているかを</a:t>
            </a:r>
            <a:r>
              <a:rPr lang="ja-JP" altLang="en-US" sz="1200">
                <a:latin typeface="Meiryo" panose="020B0604030504040204" pitchFamily="34" charset="-128"/>
                <a:ea typeface="Meiryo" panose="020B0604030504040204" pitchFamily="34" charset="-128"/>
              </a:rPr>
              <a:t>毎回検証し、状態を確認</a:t>
            </a:r>
            <a:endParaRPr kumimoji="1" lang="ja-JP" altLang="en-US" sz="12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60D6ABA2-455D-044A-ADA4-F7B6638D2A9D}"/>
              </a:ext>
            </a:extLst>
          </p:cNvPr>
          <p:cNvSpPr txBox="1"/>
          <p:nvPr/>
        </p:nvSpPr>
        <p:spPr>
          <a:xfrm>
            <a:off x="6013524" y="5284927"/>
            <a:ext cx="2194559" cy="830997"/>
          </a:xfrm>
          <a:prstGeom prst="rect">
            <a:avLst/>
          </a:prstGeom>
          <a:noFill/>
        </p:spPr>
        <p:txBody>
          <a:bodyPr wrap="square" rtlCol="0">
            <a:spAutoFit/>
          </a:bodyPr>
          <a:lstStyle/>
          <a:p>
            <a:pPr algn="r"/>
            <a:r>
              <a:rPr kumimoji="1" lang="ja-JP" altLang="en-US" sz="1200" b="1">
                <a:latin typeface="Meiryo" panose="020B0604030504040204" pitchFamily="34" charset="-128"/>
                <a:ea typeface="Meiryo" panose="020B0604030504040204" pitchFamily="34" charset="-128"/>
              </a:rPr>
              <a:t>オブジェクト</a:t>
            </a:r>
            <a:r>
              <a:rPr kumimoji="1" lang="ja-JP" altLang="en-US" sz="1200">
                <a:latin typeface="Meiryo" panose="020B0604030504040204" pitchFamily="34" charset="-128"/>
                <a:ea typeface="Meiryo" panose="020B0604030504040204" pitchFamily="34" charset="-128"/>
              </a:rPr>
              <a:t>が、適切な状態になっているかを確認し、適切でなければ直ぐに適切な状態に戻せるようにしておく</a:t>
            </a:r>
          </a:p>
        </p:txBody>
      </p:sp>
      <p:pic>
        <p:nvPicPr>
          <p:cNvPr id="1026" name="Picture 2" descr="チェックリスト 無料アイコン">
            <a:extLst>
              <a:ext uri="{FF2B5EF4-FFF2-40B4-BE49-F238E27FC236}">
                <a16:creationId xmlns:a16="http://schemas.microsoft.com/office/drawing/2014/main" id="{006B995C-9B8F-F545-B657-4EA0A14228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2945" y="1582189"/>
            <a:ext cx="689619" cy="689619"/>
          </a:xfrm>
          <a:prstGeom prst="rect">
            <a:avLst/>
          </a:prstGeom>
          <a:noFill/>
          <a:extLst>
            <a:ext uri="{909E8E84-426E-40DD-AFC4-6F175D3DCCD1}">
              <a14:hiddenFill xmlns:a14="http://schemas.microsoft.com/office/drawing/2010/main">
                <a:solidFill>
                  <a:srgbClr val="FFFFFF"/>
                </a:solidFill>
              </a14:hiddenFill>
            </a:ext>
          </a:extLst>
        </p:spPr>
      </p:pic>
      <p:sp>
        <p:nvSpPr>
          <p:cNvPr id="26" name="円柱 25">
            <a:extLst>
              <a:ext uri="{FF2B5EF4-FFF2-40B4-BE49-F238E27FC236}">
                <a16:creationId xmlns:a16="http://schemas.microsoft.com/office/drawing/2014/main" id="{57A32E3D-F286-C949-8DBE-58FEBA749479}"/>
              </a:ext>
            </a:extLst>
          </p:cNvPr>
          <p:cNvSpPr/>
          <p:nvPr/>
        </p:nvSpPr>
        <p:spPr>
          <a:xfrm>
            <a:off x="4194729" y="5519315"/>
            <a:ext cx="766053" cy="532559"/>
          </a:xfrm>
          <a:prstGeom prst="ca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0E464626-17F0-C54C-B7E2-09FA09B2E9C6}"/>
              </a:ext>
            </a:extLst>
          </p:cNvPr>
          <p:cNvSpPr/>
          <p:nvPr/>
        </p:nvSpPr>
        <p:spPr>
          <a:xfrm>
            <a:off x="4016640" y="1187173"/>
            <a:ext cx="1107997" cy="369332"/>
          </a:xfrm>
          <a:prstGeom prst="rect">
            <a:avLst/>
          </a:prstGeom>
        </p:spPr>
        <p:txBody>
          <a:bodyPr wrap="none">
            <a:spAutoFit/>
          </a:bodyPr>
          <a:lstStyle/>
          <a:p>
            <a:pPr algn="ctr"/>
            <a:r>
              <a:rPr lang="ja-JP" altLang="en-US" b="1" kern="100">
                <a:latin typeface="Meiryo" panose="020B0604030504040204" pitchFamily="34" charset="-128"/>
                <a:ea typeface="Meiryo" panose="020B0604030504040204" pitchFamily="34" charset="-128"/>
                <a:cs typeface="Times New Roman" panose="02020603050405020304" pitchFamily="18" charset="0"/>
              </a:rPr>
              <a:t>ポリシー</a:t>
            </a:r>
            <a:endParaRPr lang="ja-JP" altLang="en-US" b="1">
              <a:latin typeface="Meiryo" panose="020B0604030504040204" pitchFamily="34" charset="-128"/>
              <a:ea typeface="Meiryo" panose="020B0604030504040204" pitchFamily="34" charset="-128"/>
            </a:endParaRPr>
          </a:p>
        </p:txBody>
      </p:sp>
      <p:sp>
        <p:nvSpPr>
          <p:cNvPr id="28" name="上下矢印 27">
            <a:extLst>
              <a:ext uri="{FF2B5EF4-FFF2-40B4-BE49-F238E27FC236}">
                <a16:creationId xmlns:a16="http://schemas.microsoft.com/office/drawing/2014/main" id="{51249144-BD95-FD4A-B04A-C1BFE6F92C85}"/>
              </a:ext>
            </a:extLst>
          </p:cNvPr>
          <p:cNvSpPr/>
          <p:nvPr/>
        </p:nvSpPr>
        <p:spPr>
          <a:xfrm>
            <a:off x="4340082" y="2274907"/>
            <a:ext cx="467958" cy="868253"/>
          </a:xfrm>
          <a:prstGeom prst="up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6885DEA7-F11F-7D4F-A061-E3EC7C7BB8B4}"/>
              </a:ext>
            </a:extLst>
          </p:cNvPr>
          <p:cNvSpPr/>
          <p:nvPr/>
        </p:nvSpPr>
        <p:spPr>
          <a:xfrm>
            <a:off x="4271163" y="6115924"/>
            <a:ext cx="595036" cy="338554"/>
          </a:xfrm>
          <a:prstGeom prst="rect">
            <a:avLst/>
          </a:prstGeom>
        </p:spPr>
        <p:txBody>
          <a:bodyPr wrap="none">
            <a:spAutoFit/>
          </a:bodyPr>
          <a:lstStyle/>
          <a:p>
            <a:pPr algn="ctr"/>
            <a:r>
              <a:rPr lang="ja-JP" altLang="en-US" sz="1600" kern="100">
                <a:latin typeface="Meiryo" panose="020B0604030504040204" pitchFamily="34" charset="-128"/>
                <a:ea typeface="Meiryo" panose="020B0604030504040204" pitchFamily="34" charset="-128"/>
                <a:cs typeface="Times New Roman" panose="02020603050405020304" pitchFamily="18" charset="0"/>
              </a:rPr>
              <a:t>ログ</a:t>
            </a:r>
            <a:endParaRPr lang="ja-JP" altLang="en-US" sz="1600">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F22E4A6F-FA8A-5C4F-BAF0-611077464CDF}"/>
              </a:ext>
            </a:extLst>
          </p:cNvPr>
          <p:cNvSpPr txBox="1"/>
          <p:nvPr/>
        </p:nvSpPr>
        <p:spPr>
          <a:xfrm>
            <a:off x="3325505" y="2417012"/>
            <a:ext cx="2492990" cy="646331"/>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信頼度のレベルに応じ</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適切なポリシーを動的に構成し</a:t>
            </a:r>
            <a:endParaRPr kumimoji="1"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サブジェクトの属性に応じて</a:t>
            </a:r>
            <a:r>
              <a:rPr kumimoji="1" lang="ja-JP" altLang="en-US" sz="1200">
                <a:latin typeface="Meiryo" panose="020B0604030504040204" pitchFamily="34" charset="-128"/>
                <a:ea typeface="Meiryo" panose="020B0604030504040204" pitchFamily="34" charset="-128"/>
              </a:rPr>
              <a:t>提供</a:t>
            </a:r>
          </a:p>
        </p:txBody>
      </p:sp>
      <p:sp>
        <p:nvSpPr>
          <p:cNvPr id="31" name="下矢印 30">
            <a:extLst>
              <a:ext uri="{FF2B5EF4-FFF2-40B4-BE49-F238E27FC236}">
                <a16:creationId xmlns:a16="http://schemas.microsoft.com/office/drawing/2014/main" id="{15EA40EB-A069-1E4C-8C88-A4027E8F1B39}"/>
              </a:ext>
            </a:extLst>
          </p:cNvPr>
          <p:cNvSpPr/>
          <p:nvPr/>
        </p:nvSpPr>
        <p:spPr>
          <a:xfrm>
            <a:off x="4338021" y="5101114"/>
            <a:ext cx="467958" cy="351212"/>
          </a:xfrm>
          <a:prstGeom prst="downArrow">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角丸四角形 37">
            <a:extLst>
              <a:ext uri="{FF2B5EF4-FFF2-40B4-BE49-F238E27FC236}">
                <a16:creationId xmlns:a16="http://schemas.microsoft.com/office/drawing/2014/main" id="{5CD53A9B-1A5E-5540-88A3-E251CEA0271F}"/>
              </a:ext>
            </a:extLst>
          </p:cNvPr>
          <p:cNvSpPr/>
          <p:nvPr/>
        </p:nvSpPr>
        <p:spPr>
          <a:xfrm>
            <a:off x="3325504" y="3288363"/>
            <a:ext cx="2477440" cy="1105763"/>
          </a:xfrm>
          <a:prstGeom prst="roundRect">
            <a:avLst>
              <a:gd name="adj" fmla="val 10853"/>
            </a:avLst>
          </a:prstGeom>
          <a:solidFill>
            <a:schemeClr val="accent2">
              <a:lumMod val="60000"/>
              <a:lumOff val="40000"/>
              <a:alpha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07BFCCF9-A9C4-7041-AF08-6448922E5981}"/>
              </a:ext>
            </a:extLst>
          </p:cNvPr>
          <p:cNvSpPr/>
          <p:nvPr/>
        </p:nvSpPr>
        <p:spPr>
          <a:xfrm>
            <a:off x="2518278" y="3828204"/>
            <a:ext cx="4147583" cy="540239"/>
          </a:xfrm>
          <a:prstGeom prst="rightArrow">
            <a:avLst>
              <a:gd name="adj1" fmla="val 69913"/>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4C8AC4DA-B8BE-BB4E-B90A-95360AAC04A7}"/>
              </a:ext>
            </a:extLst>
          </p:cNvPr>
          <p:cNvSpPr txBox="1"/>
          <p:nvPr/>
        </p:nvSpPr>
        <p:spPr>
          <a:xfrm>
            <a:off x="3325505" y="3423756"/>
            <a:ext cx="2492991" cy="461665"/>
          </a:xfrm>
          <a:prstGeom prst="rect">
            <a:avLst/>
          </a:prstGeom>
          <a:noFill/>
        </p:spPr>
        <p:txBody>
          <a:bodyPr wrap="none" rtlCol="0">
            <a:spAutoFit/>
          </a:bodyPr>
          <a:lstStyle/>
          <a:p>
            <a:pPr algn="ct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データのやり取り</a:t>
            </a: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や</a:t>
            </a:r>
            <a:endParaRPr lang="en-US" altLang="ja-JP" sz="1200"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アクセスの正しさを</a:t>
            </a:r>
            <a:r>
              <a:rPr kumimoji="1" lang="ja-JP" altLang="en-US" sz="120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毎回検証する</a:t>
            </a:r>
          </a:p>
        </p:txBody>
      </p:sp>
      <p:sp>
        <p:nvSpPr>
          <p:cNvPr id="29" name="正方形/長方形 28">
            <a:extLst>
              <a:ext uri="{FF2B5EF4-FFF2-40B4-BE49-F238E27FC236}">
                <a16:creationId xmlns:a16="http://schemas.microsoft.com/office/drawing/2014/main" id="{3F90625C-A4F4-3941-9E2B-75B14DDB3B59}"/>
              </a:ext>
            </a:extLst>
          </p:cNvPr>
          <p:cNvSpPr/>
          <p:nvPr/>
        </p:nvSpPr>
        <p:spPr>
          <a:xfrm>
            <a:off x="3554977" y="3934487"/>
            <a:ext cx="2031325" cy="369332"/>
          </a:xfrm>
          <a:prstGeom prst="rect">
            <a:avLst/>
          </a:prstGeom>
        </p:spPr>
        <p:txBody>
          <a:bodyPr wrap="none">
            <a:spAutoFit/>
          </a:bodyPr>
          <a:lstStyle/>
          <a:p>
            <a:pPr algn="ctr"/>
            <a:r>
              <a:rPr lang="ja-JP" altLang="en-US" b="1" kern="100">
                <a:solidFill>
                  <a:schemeClr val="bg1"/>
                </a:solidFill>
                <a:latin typeface="Meiryo" panose="020B0604030504040204" pitchFamily="34" charset="-128"/>
                <a:ea typeface="Meiryo" panose="020B0604030504040204" pitchFamily="34" charset="-128"/>
                <a:cs typeface="Times New Roman" panose="02020603050405020304" pitchFamily="18" charset="0"/>
              </a:rPr>
              <a:t>トランザクション</a:t>
            </a:r>
            <a:endParaRPr lang="ja-JP" altLang="en-US" b="1">
              <a:solidFill>
                <a:schemeClr val="bg1"/>
              </a:solidFill>
              <a:latin typeface="Meiryo" panose="020B0604030504040204" pitchFamily="34" charset="-128"/>
              <a:ea typeface="Meiryo" panose="020B0604030504040204" pitchFamily="34" charset="-128"/>
            </a:endParaRPr>
          </a:p>
        </p:txBody>
      </p:sp>
      <p:sp>
        <p:nvSpPr>
          <p:cNvPr id="36" name="四角形吹き出し 35">
            <a:extLst>
              <a:ext uri="{FF2B5EF4-FFF2-40B4-BE49-F238E27FC236}">
                <a16:creationId xmlns:a16="http://schemas.microsoft.com/office/drawing/2014/main" id="{5014D826-648E-AE48-A44A-F4B995CCF225}"/>
              </a:ext>
            </a:extLst>
          </p:cNvPr>
          <p:cNvSpPr/>
          <p:nvPr/>
        </p:nvSpPr>
        <p:spPr>
          <a:xfrm>
            <a:off x="443866" y="2203571"/>
            <a:ext cx="1344326" cy="569825"/>
          </a:xfrm>
          <a:prstGeom prst="wedgeRectCallout">
            <a:avLst>
              <a:gd name="adj1" fmla="val 27707"/>
              <a:gd name="adj2" fmla="val 105256"/>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a:extLst>
              <a:ext uri="{FF2B5EF4-FFF2-40B4-BE49-F238E27FC236}">
                <a16:creationId xmlns:a16="http://schemas.microsoft.com/office/drawing/2014/main" id="{FAB31133-DF29-5547-A167-ADD28E2C7436}"/>
              </a:ext>
            </a:extLst>
          </p:cNvPr>
          <p:cNvSpPr txBox="1"/>
          <p:nvPr/>
        </p:nvSpPr>
        <p:spPr>
          <a:xfrm>
            <a:off x="492129" y="2264032"/>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サブジェクト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1" name="四角形吹き出し 40">
            <a:extLst>
              <a:ext uri="{FF2B5EF4-FFF2-40B4-BE49-F238E27FC236}">
                <a16:creationId xmlns:a16="http://schemas.microsoft.com/office/drawing/2014/main" id="{C92AA152-90C9-9849-8058-8493A9AF003F}"/>
              </a:ext>
            </a:extLst>
          </p:cNvPr>
          <p:cNvSpPr/>
          <p:nvPr/>
        </p:nvSpPr>
        <p:spPr>
          <a:xfrm>
            <a:off x="7294818" y="1515578"/>
            <a:ext cx="1344326" cy="569825"/>
          </a:xfrm>
          <a:prstGeom prst="wedgeRectCallout">
            <a:avLst>
              <a:gd name="adj1" fmla="val 4100"/>
              <a:gd name="adj2" fmla="val 22608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テキスト ボックス 41">
            <a:extLst>
              <a:ext uri="{FF2B5EF4-FFF2-40B4-BE49-F238E27FC236}">
                <a16:creationId xmlns:a16="http://schemas.microsoft.com/office/drawing/2014/main" id="{976F3084-00A6-3542-9449-282A1ED0DB3C}"/>
              </a:ext>
            </a:extLst>
          </p:cNvPr>
          <p:cNvSpPr txBox="1"/>
          <p:nvPr/>
        </p:nvSpPr>
        <p:spPr>
          <a:xfrm>
            <a:off x="7343081" y="1576039"/>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オブジェクト</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
        <p:nvSpPr>
          <p:cNvPr id="43" name="四角形吹き出し 42">
            <a:extLst>
              <a:ext uri="{FF2B5EF4-FFF2-40B4-BE49-F238E27FC236}">
                <a16:creationId xmlns:a16="http://schemas.microsoft.com/office/drawing/2014/main" id="{B1728F52-D6FA-7D4C-B208-2A6CBEA24610}"/>
              </a:ext>
            </a:extLst>
          </p:cNvPr>
          <p:cNvSpPr/>
          <p:nvPr/>
        </p:nvSpPr>
        <p:spPr>
          <a:xfrm>
            <a:off x="5863640" y="2193873"/>
            <a:ext cx="1458762" cy="569825"/>
          </a:xfrm>
          <a:prstGeom prst="wedgeRectCallout">
            <a:avLst>
              <a:gd name="adj1" fmla="val -73121"/>
              <a:gd name="adj2" fmla="val 15717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テキスト ボックス 43">
            <a:extLst>
              <a:ext uri="{FF2B5EF4-FFF2-40B4-BE49-F238E27FC236}">
                <a16:creationId xmlns:a16="http://schemas.microsoft.com/office/drawing/2014/main" id="{EB328339-5A5E-1A46-B4C8-F22129C21E3F}"/>
              </a:ext>
            </a:extLst>
          </p:cNvPr>
          <p:cNvSpPr txBox="1"/>
          <p:nvPr/>
        </p:nvSpPr>
        <p:spPr>
          <a:xfrm>
            <a:off x="5879046" y="2248739"/>
            <a:ext cx="1415772"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トランザクション</a:t>
            </a:r>
            <a:endParaRPr kumimoji="1" lang="en-US" altLang="ja-JP" sz="1200" b="1"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は信頼できるか？</a:t>
            </a:r>
          </a:p>
        </p:txBody>
      </p:sp>
      <p:sp>
        <p:nvSpPr>
          <p:cNvPr id="45" name="四角形吹き出し 44">
            <a:extLst>
              <a:ext uri="{FF2B5EF4-FFF2-40B4-BE49-F238E27FC236}">
                <a16:creationId xmlns:a16="http://schemas.microsoft.com/office/drawing/2014/main" id="{1670EA09-4327-C94F-95AD-086B7416B248}"/>
              </a:ext>
            </a:extLst>
          </p:cNvPr>
          <p:cNvSpPr/>
          <p:nvPr/>
        </p:nvSpPr>
        <p:spPr>
          <a:xfrm>
            <a:off x="1954507" y="1075645"/>
            <a:ext cx="1209622" cy="569825"/>
          </a:xfrm>
          <a:prstGeom prst="wedgeRectCallout">
            <a:avLst>
              <a:gd name="adj1" fmla="val 106525"/>
              <a:gd name="adj2" fmla="val 142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テキスト ボックス 45">
            <a:extLst>
              <a:ext uri="{FF2B5EF4-FFF2-40B4-BE49-F238E27FC236}">
                <a16:creationId xmlns:a16="http://schemas.microsoft.com/office/drawing/2014/main" id="{AEFABE34-38C5-BF46-B9AA-7D53F33716D0}"/>
              </a:ext>
            </a:extLst>
          </p:cNvPr>
          <p:cNvSpPr txBox="1"/>
          <p:nvPr/>
        </p:nvSpPr>
        <p:spPr>
          <a:xfrm>
            <a:off x="1971086" y="1138513"/>
            <a:ext cx="1261884" cy="461665"/>
          </a:xfrm>
          <a:prstGeom prst="rect">
            <a:avLst/>
          </a:prstGeom>
          <a:noFill/>
        </p:spPr>
        <p:txBody>
          <a:bodyPr wrap="none" rtlCol="0">
            <a:spAutoFit/>
          </a:bodyPr>
          <a:lstStyle/>
          <a:p>
            <a:r>
              <a:rPr kumimoji="1" lang="ja-JP" altLang="en-US" sz="1200" b="1">
                <a:solidFill>
                  <a:schemeClr val="bg1"/>
                </a:solidFill>
                <a:latin typeface="Meiryo" panose="020B0604030504040204" pitchFamily="34" charset="-128"/>
                <a:ea typeface="Meiryo" panose="020B0604030504040204" pitchFamily="34" charset="-128"/>
              </a:rPr>
              <a:t>ポリシー</a:t>
            </a:r>
            <a:r>
              <a:rPr kumimoji="1" lang="ja-JP" altLang="en-US" sz="1200">
                <a:solidFill>
                  <a:schemeClr val="bg1"/>
                </a:solidFill>
                <a:latin typeface="Meiryo" panose="020B0604030504040204" pitchFamily="34" charset="-128"/>
                <a:ea typeface="Meiryo" panose="020B0604030504040204" pitchFamily="34" charset="-128"/>
              </a:rPr>
              <a:t>は</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信頼できるか？</a:t>
            </a:r>
          </a:p>
        </p:txBody>
      </p:sp>
    </p:spTree>
    <p:extLst>
      <p:ext uri="{BB962C8B-B14F-4D97-AF65-F5344CB8AC3E}">
        <p14:creationId xmlns:p14="http://schemas.microsoft.com/office/powerpoint/2010/main" val="722735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a:extLst>
              <a:ext uri="{FF2B5EF4-FFF2-40B4-BE49-F238E27FC236}">
                <a16:creationId xmlns:a16="http://schemas.microsoft.com/office/drawing/2014/main" id="{3B9FFA0F-8F7C-334C-B09D-4A81115E1715}"/>
              </a:ext>
            </a:extLst>
          </p:cNvPr>
          <p:cNvSpPr/>
          <p:nvPr/>
        </p:nvSpPr>
        <p:spPr>
          <a:xfrm>
            <a:off x="226800" y="3509984"/>
            <a:ext cx="8686800" cy="282520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B38A94BD-CE20-FE4A-A761-DE62D49195DF}"/>
              </a:ext>
            </a:extLst>
          </p:cNvPr>
          <p:cNvSpPr>
            <a:spLocks noGrp="1"/>
          </p:cNvSpPr>
          <p:nvPr>
            <p:ph type="title"/>
          </p:nvPr>
        </p:nvSpPr>
        <p:spPr/>
        <p:txBody>
          <a:bodyPr/>
          <a:lstStyle/>
          <a:p>
            <a:r>
              <a:rPr kumimoji="1" lang="ja-JP" altLang="en-US"/>
              <a:t>ユーザーに意識させない・負担をかけないセキュリティ</a:t>
            </a:r>
          </a:p>
        </p:txBody>
      </p:sp>
      <p:sp>
        <p:nvSpPr>
          <p:cNvPr id="4" name="TextBox 31">
            <a:extLst>
              <a:ext uri="{FF2B5EF4-FFF2-40B4-BE49-F238E27FC236}">
                <a16:creationId xmlns:a16="http://schemas.microsoft.com/office/drawing/2014/main" id="{5166B213-EC6A-A948-B588-9F94A09BF7E0}"/>
              </a:ext>
            </a:extLst>
          </p:cNvPr>
          <p:cNvSpPr txBox="1"/>
          <p:nvPr/>
        </p:nvSpPr>
        <p:spPr>
          <a:xfrm>
            <a:off x="1835201" y="3752868"/>
            <a:ext cx="159157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ecurity</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5" name="TextBox 32">
            <a:extLst>
              <a:ext uri="{FF2B5EF4-FFF2-40B4-BE49-F238E27FC236}">
                <a16:creationId xmlns:a16="http://schemas.microsoft.com/office/drawing/2014/main" id="{BAD68797-9C73-F14E-9F84-5E06B00B9E08}"/>
              </a:ext>
            </a:extLst>
          </p:cNvPr>
          <p:cNvSpPr txBox="1"/>
          <p:nvPr/>
        </p:nvSpPr>
        <p:spPr>
          <a:xfrm>
            <a:off x="2627728" y="3755701"/>
            <a:ext cx="2517914"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O</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rchestration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6" name="TextBox 33">
            <a:extLst>
              <a:ext uri="{FF2B5EF4-FFF2-40B4-BE49-F238E27FC236}">
                <a16:creationId xmlns:a16="http://schemas.microsoft.com/office/drawing/2014/main" id="{DF691B75-27F3-434C-8706-742A95188BF6}"/>
              </a:ext>
            </a:extLst>
          </p:cNvPr>
          <p:cNvSpPr txBox="1"/>
          <p:nvPr/>
        </p:nvSpPr>
        <p:spPr>
          <a:xfrm>
            <a:off x="4521052" y="3767542"/>
            <a:ext cx="2236951"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A</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utomation</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7" name="TextBox 34">
            <a:extLst>
              <a:ext uri="{FF2B5EF4-FFF2-40B4-BE49-F238E27FC236}">
                <a16:creationId xmlns:a16="http://schemas.microsoft.com/office/drawing/2014/main" id="{89EBDC54-8185-F047-8B1E-1024F538F566}"/>
              </a:ext>
            </a:extLst>
          </p:cNvPr>
          <p:cNvSpPr txBox="1"/>
          <p:nvPr/>
        </p:nvSpPr>
        <p:spPr>
          <a:xfrm>
            <a:off x="6460810" y="3755701"/>
            <a:ext cx="1853965" cy="551689"/>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b="0"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R</a:t>
            </a:r>
            <a:r>
              <a:rPr kumimoji="0" lang="en-US" altLang="ja-JP"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esponse</a:t>
            </a:r>
            <a:endParaRPr kumimoji="0" lang="ja-JP" altLang="en-US"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8" name="TextBox 35">
            <a:extLst>
              <a:ext uri="{FF2B5EF4-FFF2-40B4-BE49-F238E27FC236}">
                <a16:creationId xmlns:a16="http://schemas.microsoft.com/office/drawing/2014/main" id="{E73FD227-92E9-0148-9AAA-E30E5331BD39}"/>
              </a:ext>
            </a:extLst>
          </p:cNvPr>
          <p:cNvSpPr txBox="1"/>
          <p:nvPr/>
        </p:nvSpPr>
        <p:spPr>
          <a:xfrm>
            <a:off x="289207" y="3737017"/>
            <a:ext cx="2236951" cy="750975"/>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altLang="ja-JP" sz="3200" b="1" i="0" u="none" strike="noStrike" kern="0" cap="none" spc="0" normalizeH="0" baseline="0" noProof="0" dirty="0">
                <a:ln>
                  <a:noFill/>
                </a:ln>
                <a:solidFill>
                  <a:srgbClr val="D83B01"/>
                </a:solidFill>
                <a:effectLst/>
                <a:uLnTx/>
                <a:uFillTx/>
                <a:latin typeface="Meiryo" panose="020B0604030504040204" pitchFamily="34" charset="-128"/>
                <a:ea typeface="Meiryo" panose="020B0604030504040204" pitchFamily="34" charset="-128"/>
              </a:rPr>
              <a:t>SOAR</a:t>
            </a:r>
            <a:endParaRPr kumimoji="0" lang="ja-JP" altLang="en-US" sz="3200" b="1" i="0" u="none" strike="noStrike" kern="0" cap="none" spc="0" normalizeH="0" baseline="0" noProof="0">
              <a:ln>
                <a:noFill/>
              </a:ln>
              <a:solidFill>
                <a:srgbClr val="D83B01"/>
              </a:solidFill>
              <a:effectLst/>
              <a:uLnTx/>
              <a:uFillTx/>
              <a:latin typeface="Meiryo" panose="020B0604030504040204" pitchFamily="34" charset="-128"/>
              <a:ea typeface="Meiryo" panose="020B0604030504040204" pitchFamily="34" charset="-128"/>
            </a:endParaRPr>
          </a:p>
        </p:txBody>
      </p:sp>
      <p:sp>
        <p:nvSpPr>
          <p:cNvPr id="9" name="TextBox 36">
            <a:extLst>
              <a:ext uri="{FF2B5EF4-FFF2-40B4-BE49-F238E27FC236}">
                <a16:creationId xmlns:a16="http://schemas.microsoft.com/office/drawing/2014/main" id="{072F0C3F-1EFE-5447-8A56-00CCC5F55BCE}"/>
              </a:ext>
            </a:extLst>
          </p:cNvPr>
          <p:cNvSpPr txBox="1"/>
          <p:nvPr/>
        </p:nvSpPr>
        <p:spPr>
          <a:xfrm>
            <a:off x="1278342" y="4054285"/>
            <a:ext cx="3898967" cy="494751"/>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4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セキュリティ製品間の連携</a:t>
            </a:r>
          </a:p>
        </p:txBody>
      </p:sp>
      <p:sp>
        <p:nvSpPr>
          <p:cNvPr id="10" name="TextBox 37">
            <a:extLst>
              <a:ext uri="{FF2B5EF4-FFF2-40B4-BE49-F238E27FC236}">
                <a16:creationId xmlns:a16="http://schemas.microsoft.com/office/drawing/2014/main" id="{CC5A7012-0639-244B-AE4D-2F2A315C4494}"/>
              </a:ext>
            </a:extLst>
          </p:cNvPr>
          <p:cNvSpPr txBox="1"/>
          <p:nvPr/>
        </p:nvSpPr>
        <p:spPr>
          <a:xfrm>
            <a:off x="4822518" y="4041988"/>
            <a:ext cx="1634020"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rPr>
              <a:t>手動 → 自動</a:t>
            </a:r>
          </a:p>
        </p:txBody>
      </p:sp>
      <p:sp>
        <p:nvSpPr>
          <p:cNvPr id="11" name="TextBox 38">
            <a:extLst>
              <a:ext uri="{FF2B5EF4-FFF2-40B4-BE49-F238E27FC236}">
                <a16:creationId xmlns:a16="http://schemas.microsoft.com/office/drawing/2014/main" id="{AAE401D3-0D2D-9347-88BB-C97BB74EE20A}"/>
              </a:ext>
            </a:extLst>
          </p:cNvPr>
          <p:cNvSpPr txBox="1"/>
          <p:nvPr/>
        </p:nvSpPr>
        <p:spPr>
          <a:xfrm>
            <a:off x="6385384" y="4041988"/>
            <a:ext cx="2025033" cy="523220"/>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zh-TW" altLang="en-US" sz="1600" b="0" i="0" u="none" strike="noStrike" kern="0" cap="none" spc="0" normalizeH="0" baseline="0" noProof="0" dirty="0">
                <a:ln>
                  <a:noFill/>
                </a:ln>
                <a:solidFill>
                  <a:srgbClr val="505050"/>
                </a:solidFill>
                <a:effectLst/>
                <a:uLnTx/>
                <a:uFillTx/>
                <a:latin typeface="Meiryo" panose="020B0604030504040204" pitchFamily="34" charset="-128"/>
                <a:ea typeface="Meiryo" panose="020B0604030504040204" pitchFamily="34" charset="-128"/>
              </a:rPr>
              <a:t>自動調査＆対処</a:t>
            </a:r>
            <a:endParaRPr kumimoji="0" lang="ja-JP" altLang="en-US" sz="16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17" name="Rectangle 44">
            <a:extLst>
              <a:ext uri="{FF2B5EF4-FFF2-40B4-BE49-F238E27FC236}">
                <a16:creationId xmlns:a16="http://schemas.microsoft.com/office/drawing/2014/main" id="{9C9FB8AD-EA54-C441-B2EC-61B426386C5C}"/>
              </a:ext>
            </a:extLst>
          </p:cNvPr>
          <p:cNvSpPr/>
          <p:nvPr/>
        </p:nvSpPr>
        <p:spPr bwMode="auto">
          <a:xfrm>
            <a:off x="1110521"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脅威の可視化</a:t>
            </a:r>
          </a:p>
        </p:txBody>
      </p:sp>
      <p:sp>
        <p:nvSpPr>
          <p:cNvPr id="18" name="Rectangle 45">
            <a:extLst>
              <a:ext uri="{FF2B5EF4-FFF2-40B4-BE49-F238E27FC236}">
                <a16:creationId xmlns:a16="http://schemas.microsoft.com/office/drawing/2014/main" id="{AFF966FC-8D49-BF4C-A2D6-7AD267AF7758}"/>
              </a:ext>
            </a:extLst>
          </p:cNvPr>
          <p:cNvSpPr/>
          <p:nvPr/>
        </p:nvSpPr>
        <p:spPr bwMode="auto">
          <a:xfrm>
            <a:off x="2929846" y="4658343"/>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アラートの</a:t>
            </a:r>
            <a:endParaRPr kumimoji="0" lang="en-US" altLang="ja-JP" sz="1400" kern="0" dirty="0">
              <a:gradFill>
                <a:gsLst>
                  <a:gs pos="0">
                    <a:srgbClr val="FFFFFF"/>
                  </a:gs>
                  <a:gs pos="100000">
                    <a:srgbClr val="FFFFFF"/>
                  </a:gs>
                </a:gsLst>
                <a:lin ang="5400000" scaled="0"/>
              </a:gradFill>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相関分析</a:t>
            </a:r>
            <a:endPar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a:t>
            </a:r>
            <a:br>
              <a:rPr kumimoji="0" lang="en-US" altLang="ja-JP" sz="1400" b="0" i="0" u="none" strike="noStrike" kern="0" cap="none" spc="0" normalizeH="0" baseline="0" noProof="0" dirty="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b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マッピング</a:t>
            </a:r>
          </a:p>
        </p:txBody>
      </p:sp>
      <p:sp>
        <p:nvSpPr>
          <p:cNvPr id="19" name="Rectangle 46">
            <a:extLst>
              <a:ext uri="{FF2B5EF4-FFF2-40B4-BE49-F238E27FC236}">
                <a16:creationId xmlns:a16="http://schemas.microsoft.com/office/drawing/2014/main" id="{925B9DCD-3634-734F-BF7E-739D99017948}"/>
              </a:ext>
            </a:extLst>
          </p:cNvPr>
          <p:cNvSpPr/>
          <p:nvPr/>
        </p:nvSpPr>
        <p:spPr bwMode="auto">
          <a:xfrm>
            <a:off x="4723572" y="465493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インシデントの優先順位</a:t>
            </a:r>
          </a:p>
        </p:txBody>
      </p:sp>
      <p:sp>
        <p:nvSpPr>
          <p:cNvPr id="20" name="Rectangle 47">
            <a:extLst>
              <a:ext uri="{FF2B5EF4-FFF2-40B4-BE49-F238E27FC236}">
                <a16:creationId xmlns:a16="http://schemas.microsoft.com/office/drawing/2014/main" id="{E31FF7E8-621C-EA44-9CBB-1778F5AF3660}"/>
              </a:ext>
            </a:extLst>
          </p:cNvPr>
          <p:cNvSpPr/>
          <p:nvPr/>
        </p:nvSpPr>
        <p:spPr bwMode="auto">
          <a:xfrm>
            <a:off x="6517298" y="4649365"/>
            <a:ext cx="1474354" cy="993426"/>
          </a:xfrm>
          <a:prstGeom prst="rect">
            <a:avLst/>
          </a:prstGeom>
          <a:solidFill>
            <a:srgbClr val="0070C0"/>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ja-JP" altLang="en-US" sz="1400" b="0" i="0" u="none" strike="noStrike" kern="0" cap="none" spc="0" normalizeH="0" baseline="0" noProof="0">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rPr>
              <a:t>対処</a:t>
            </a:r>
          </a:p>
        </p:txBody>
      </p:sp>
      <p:sp>
        <p:nvSpPr>
          <p:cNvPr id="21" name="Right Brace 48">
            <a:extLst>
              <a:ext uri="{FF2B5EF4-FFF2-40B4-BE49-F238E27FC236}">
                <a16:creationId xmlns:a16="http://schemas.microsoft.com/office/drawing/2014/main" id="{646860C1-4844-EF44-ACD9-6C6AF7CC18B1}"/>
              </a:ext>
            </a:extLst>
          </p:cNvPr>
          <p:cNvSpPr/>
          <p:nvPr/>
        </p:nvSpPr>
        <p:spPr>
          <a:xfrm rot="16200000">
            <a:off x="4454505" y="864468"/>
            <a:ext cx="276851" cy="7324257"/>
          </a:xfrm>
          <a:prstGeom prst="rightBrace">
            <a:avLst>
              <a:gd name="adj1" fmla="val 55516"/>
              <a:gd name="adj2" fmla="val 49729"/>
            </a:avLst>
          </a:prstGeom>
          <a:noFill/>
          <a:ln w="19050">
            <a:solidFill>
              <a:srgbClr val="0070C0"/>
            </a:solidFill>
            <a:prstDash val="solid"/>
          </a:ln>
        </p:spPr>
        <p:txBody>
          <a:bodyPr wrap="square" lIns="0" tIns="0" rIns="0" bIns="0" rtlCol="0"/>
          <a:lstStyle/>
          <a:p>
            <a:pPr marL="0" marR="0" lvl="0" indent="0" defTabSz="623318"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2" name="Isosceles Triangle 49">
            <a:extLst>
              <a:ext uri="{FF2B5EF4-FFF2-40B4-BE49-F238E27FC236}">
                <a16:creationId xmlns:a16="http://schemas.microsoft.com/office/drawing/2014/main" id="{F0D94520-9F1C-EC46-A628-8EDC980A238E}"/>
              </a:ext>
            </a:extLst>
          </p:cNvPr>
          <p:cNvSpPr/>
          <p:nvPr/>
        </p:nvSpPr>
        <p:spPr bwMode="auto">
          <a:xfrm rot="5400000">
            <a:off x="2515686" y="5034040"/>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3" name="Isosceles Triangle 50">
            <a:extLst>
              <a:ext uri="{FF2B5EF4-FFF2-40B4-BE49-F238E27FC236}">
                <a16:creationId xmlns:a16="http://schemas.microsoft.com/office/drawing/2014/main" id="{F4438728-69F7-964F-8D7E-B32198FB8EAB}"/>
              </a:ext>
            </a:extLst>
          </p:cNvPr>
          <p:cNvSpPr/>
          <p:nvPr/>
        </p:nvSpPr>
        <p:spPr bwMode="auto">
          <a:xfrm rot="5400000">
            <a:off x="4330325" y="5035531"/>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sp>
        <p:nvSpPr>
          <p:cNvPr id="24" name="Isosceles Triangle 51">
            <a:extLst>
              <a:ext uri="{FF2B5EF4-FFF2-40B4-BE49-F238E27FC236}">
                <a16:creationId xmlns:a16="http://schemas.microsoft.com/office/drawing/2014/main" id="{7F27CDD0-8DE2-A644-AA38-F2C569C39236}"/>
              </a:ext>
            </a:extLst>
          </p:cNvPr>
          <p:cNvSpPr/>
          <p:nvPr/>
        </p:nvSpPr>
        <p:spPr bwMode="auto">
          <a:xfrm rot="5400000">
            <a:off x="6118823" y="5043018"/>
            <a:ext cx="483349" cy="224076"/>
          </a:xfrm>
          <a:prstGeom prst="triangle">
            <a:avLst/>
          </a:prstGeom>
          <a:solidFill>
            <a:srgbClr val="E46C0A"/>
          </a:solidFill>
          <a:ln w="9525" cap="flat" cmpd="sng" algn="ctr">
            <a:no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ja-JP" alt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Meiryo" panose="020B0604030504040204" pitchFamily="34" charset="-128"/>
              <a:ea typeface="Meiryo" panose="020B0604030504040204" pitchFamily="34" charset="-128"/>
              <a:cs typeface="Segoe UI" pitchFamily="34" charset="0"/>
            </a:endParaRPr>
          </a:p>
        </p:txBody>
      </p:sp>
      <p:cxnSp>
        <p:nvCxnSpPr>
          <p:cNvPr id="25" name="Connector: Elbow 52">
            <a:extLst>
              <a:ext uri="{FF2B5EF4-FFF2-40B4-BE49-F238E27FC236}">
                <a16:creationId xmlns:a16="http://schemas.microsoft.com/office/drawing/2014/main" id="{EE2DB042-3AC8-B340-B2E5-A588911DC730}"/>
              </a:ext>
            </a:extLst>
          </p:cNvPr>
          <p:cNvCxnSpPr>
            <a:cxnSpLocks/>
            <a:stCxn id="20" idx="3"/>
            <a:endCxn id="17" idx="1"/>
          </p:cNvCxnSpPr>
          <p:nvPr/>
        </p:nvCxnSpPr>
        <p:spPr>
          <a:xfrm flipH="1">
            <a:off x="1110521" y="5146078"/>
            <a:ext cx="6881131" cy="5570"/>
          </a:xfrm>
          <a:prstGeom prst="bentConnector5">
            <a:avLst>
              <a:gd name="adj1" fmla="val -3322"/>
              <a:gd name="adj2" fmla="val 13121777"/>
              <a:gd name="adj3" fmla="val 103322"/>
            </a:avLst>
          </a:prstGeom>
          <a:noFill/>
          <a:ln w="28575" cap="flat" cmpd="sng" algn="ctr">
            <a:solidFill>
              <a:schemeClr val="accent6">
                <a:lumMod val="75000"/>
              </a:schemeClr>
            </a:solidFill>
            <a:prstDash val="solid"/>
            <a:headEnd type="none"/>
            <a:tailEnd type="triangle"/>
          </a:ln>
          <a:effectLst/>
        </p:spPr>
      </p:cxnSp>
      <p:sp>
        <p:nvSpPr>
          <p:cNvPr id="26" name="TextBox 53">
            <a:extLst>
              <a:ext uri="{FF2B5EF4-FFF2-40B4-BE49-F238E27FC236}">
                <a16:creationId xmlns:a16="http://schemas.microsoft.com/office/drawing/2014/main" id="{9BE0DD00-66D7-A544-B7CE-53962CAF80F2}"/>
              </a:ext>
            </a:extLst>
          </p:cNvPr>
          <p:cNvSpPr txBox="1"/>
          <p:nvPr/>
        </p:nvSpPr>
        <p:spPr>
          <a:xfrm rot="10800000">
            <a:off x="4041197" y="5702700"/>
            <a:ext cx="1061605" cy="348557"/>
          </a:xfrm>
          <a:prstGeom prst="homePlate">
            <a:avLst/>
          </a:prstGeom>
          <a:solidFill>
            <a:schemeClr val="accent6">
              <a:lumMod val="75000"/>
            </a:schemeClr>
          </a:solidFill>
          <a:effectLst>
            <a:outerShdw blurRad="50800" dist="38100" dir="2700000" algn="tl" rotWithShape="0">
              <a:prstClr val="black">
                <a:alpha val="40000"/>
              </a:prstClr>
            </a:outerShdw>
          </a:effectLst>
        </p:spPr>
        <p:txBody>
          <a:bodyPr wrap="square" lIns="182880" tIns="146304" rIns="182880" bIns="146304" rtlCol="0" anchor="ctr">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ja-JP" altLang="en-US" sz="2000" b="0" i="0" u="none" strike="noStrike" kern="0" cap="none" spc="0" normalizeH="0" baseline="0" noProof="0">
              <a:ln>
                <a:noFill/>
              </a:ln>
              <a:solidFill>
                <a:srgbClr val="505050"/>
              </a:solidFill>
              <a:effectLst/>
              <a:uLnTx/>
              <a:uFillTx/>
              <a:latin typeface="Meiryo" panose="020B0604030504040204" pitchFamily="34" charset="-128"/>
              <a:ea typeface="Meiryo" panose="020B0604030504040204" pitchFamily="34" charset="-128"/>
            </a:endParaRPr>
          </a:p>
        </p:txBody>
      </p:sp>
      <p:sp>
        <p:nvSpPr>
          <p:cNvPr id="28" name="正方形/長方形 27">
            <a:extLst>
              <a:ext uri="{FF2B5EF4-FFF2-40B4-BE49-F238E27FC236}">
                <a16:creationId xmlns:a16="http://schemas.microsoft.com/office/drawing/2014/main" id="{43940E3B-BB23-CB4D-955F-DBC67AB5A319}"/>
              </a:ext>
            </a:extLst>
          </p:cNvPr>
          <p:cNvSpPr/>
          <p:nvPr/>
        </p:nvSpPr>
        <p:spPr>
          <a:xfrm>
            <a:off x="4213213" y="5739207"/>
            <a:ext cx="800219" cy="320088"/>
          </a:xfrm>
          <a:prstGeom prst="rect">
            <a:avLst/>
          </a:prstGeom>
        </p:spPr>
        <p:txBody>
          <a:bodyPr wrap="none">
            <a:spAutoFit/>
          </a:bodyPr>
          <a:lstStyle/>
          <a:p>
            <a:pPr lvl="0" algn="ctr" defTabSz="914400">
              <a:lnSpc>
                <a:spcPct val="90000"/>
              </a:lnSpc>
              <a:spcAft>
                <a:spcPts val="600"/>
              </a:spcAft>
              <a:defRPr/>
            </a:pPr>
            <a:r>
              <a:rPr kumimoji="0" lang="ja-JP" altLang="en-US" sz="1600" kern="0">
                <a:solidFill>
                  <a:schemeClr val="bg1"/>
                </a:solidFill>
                <a:latin typeface="Meiryo" panose="020B0604030504040204" pitchFamily="34" charset="-128"/>
                <a:ea typeface="Meiryo" panose="020B0604030504040204" pitchFamily="34" charset="-128"/>
              </a:rPr>
              <a:t>自動化</a:t>
            </a:r>
          </a:p>
        </p:txBody>
      </p:sp>
      <p:grpSp>
        <p:nvGrpSpPr>
          <p:cNvPr id="48" name="グループ化 47">
            <a:extLst>
              <a:ext uri="{FF2B5EF4-FFF2-40B4-BE49-F238E27FC236}">
                <a16:creationId xmlns:a16="http://schemas.microsoft.com/office/drawing/2014/main" id="{2785A9EB-4C64-1F48-89CF-B32CD8D99914}"/>
              </a:ext>
            </a:extLst>
          </p:cNvPr>
          <p:cNvGrpSpPr/>
          <p:nvPr/>
        </p:nvGrpSpPr>
        <p:grpSpPr>
          <a:xfrm>
            <a:off x="230400" y="1019622"/>
            <a:ext cx="8686800" cy="2676145"/>
            <a:chOff x="230400" y="1019622"/>
            <a:chExt cx="8686800" cy="2676145"/>
          </a:xfrm>
        </p:grpSpPr>
        <p:grpSp>
          <p:nvGrpSpPr>
            <p:cNvPr id="36" name="グループ化 35">
              <a:extLst>
                <a:ext uri="{FF2B5EF4-FFF2-40B4-BE49-F238E27FC236}">
                  <a16:creationId xmlns:a16="http://schemas.microsoft.com/office/drawing/2014/main" id="{7D64F330-449C-FA49-9619-29945E78C756}"/>
                </a:ext>
              </a:extLst>
            </p:cNvPr>
            <p:cNvGrpSpPr/>
            <p:nvPr/>
          </p:nvGrpSpPr>
          <p:grpSpPr>
            <a:xfrm>
              <a:off x="230400" y="1019622"/>
              <a:ext cx="8686800" cy="2252185"/>
              <a:chOff x="230400" y="867908"/>
              <a:chExt cx="8686800" cy="2252185"/>
            </a:xfrm>
          </p:grpSpPr>
          <p:sp>
            <p:nvSpPr>
              <p:cNvPr id="37" name="正方形/長方形 36">
                <a:extLst>
                  <a:ext uri="{FF2B5EF4-FFF2-40B4-BE49-F238E27FC236}">
                    <a16:creationId xmlns:a16="http://schemas.microsoft.com/office/drawing/2014/main" id="{7BF63658-0374-314C-92E4-2751617B3983}"/>
                  </a:ext>
                </a:extLst>
              </p:cNvPr>
              <p:cNvSpPr/>
              <p:nvPr/>
            </p:nvSpPr>
            <p:spPr>
              <a:xfrm>
                <a:off x="230400" y="867908"/>
                <a:ext cx="8686800" cy="22521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8" name="図 37">
                <a:extLst>
                  <a:ext uri="{FF2B5EF4-FFF2-40B4-BE49-F238E27FC236}">
                    <a16:creationId xmlns:a16="http://schemas.microsoft.com/office/drawing/2014/main" id="{611E4A18-A474-4C48-9ABF-38C6BE276FA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5194" y="1645232"/>
                <a:ext cx="700312" cy="786868"/>
              </a:xfrm>
              <a:prstGeom prst="rect">
                <a:avLst/>
              </a:prstGeom>
            </p:spPr>
          </p:pic>
          <p:pic>
            <p:nvPicPr>
              <p:cNvPr id="39" name="図 38">
                <a:extLst>
                  <a:ext uri="{FF2B5EF4-FFF2-40B4-BE49-F238E27FC236}">
                    <a16:creationId xmlns:a16="http://schemas.microsoft.com/office/drawing/2014/main" id="{BA3B7A91-9915-4E4B-9711-CEA07206B54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16613" y="1626965"/>
                <a:ext cx="862790" cy="811023"/>
              </a:xfrm>
              <a:prstGeom prst="rect">
                <a:avLst/>
              </a:prstGeom>
            </p:spPr>
          </p:pic>
          <p:pic>
            <p:nvPicPr>
              <p:cNvPr id="40" name="図 39">
                <a:extLst>
                  <a:ext uri="{FF2B5EF4-FFF2-40B4-BE49-F238E27FC236}">
                    <a16:creationId xmlns:a16="http://schemas.microsoft.com/office/drawing/2014/main" id="{3CC61351-E32F-3845-9E1A-99ECB43E265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72802" y="1604920"/>
                <a:ext cx="901540" cy="804829"/>
              </a:xfrm>
              <a:prstGeom prst="rect">
                <a:avLst/>
              </a:prstGeom>
            </p:spPr>
          </p:pic>
          <p:pic>
            <p:nvPicPr>
              <p:cNvPr id="41" name="図 40">
                <a:extLst>
                  <a:ext uri="{FF2B5EF4-FFF2-40B4-BE49-F238E27FC236}">
                    <a16:creationId xmlns:a16="http://schemas.microsoft.com/office/drawing/2014/main" id="{1EF4B230-B05D-5F42-AC59-E9F8CBAC69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62824" y="1650025"/>
                <a:ext cx="759724" cy="759724"/>
              </a:xfrm>
              <a:prstGeom prst="rect">
                <a:avLst/>
              </a:prstGeom>
            </p:spPr>
          </p:pic>
          <p:pic>
            <p:nvPicPr>
              <p:cNvPr id="42" name="図 41">
                <a:extLst>
                  <a:ext uri="{FF2B5EF4-FFF2-40B4-BE49-F238E27FC236}">
                    <a16:creationId xmlns:a16="http://schemas.microsoft.com/office/drawing/2014/main" id="{AD08105E-7BEF-9845-B447-49C273A5BB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92294" y="1663647"/>
                <a:ext cx="824199" cy="737657"/>
              </a:xfrm>
              <a:prstGeom prst="rect">
                <a:avLst/>
              </a:prstGeom>
              <a:effectLst>
                <a:outerShdw blurRad="50800" dist="38100" dir="2700000" algn="tl" rotWithShape="0">
                  <a:prstClr val="black">
                    <a:alpha val="40000"/>
                  </a:prstClr>
                </a:outerShdw>
              </a:effectLst>
            </p:spPr>
          </p:pic>
          <p:pic>
            <p:nvPicPr>
              <p:cNvPr id="43" name="図 42">
                <a:extLst>
                  <a:ext uri="{FF2B5EF4-FFF2-40B4-BE49-F238E27FC236}">
                    <a16:creationId xmlns:a16="http://schemas.microsoft.com/office/drawing/2014/main" id="{49FEAF79-186B-554E-B832-0493CB6B95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03812" y="1626965"/>
                <a:ext cx="806968" cy="811023"/>
              </a:xfrm>
              <a:prstGeom prst="rect">
                <a:avLst/>
              </a:prstGeom>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2DFBF554-DB6A-3348-9B42-56C2DDDA3E8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flipH="1">
                <a:off x="7704975" y="1632757"/>
                <a:ext cx="759724" cy="759724"/>
              </a:xfrm>
              <a:prstGeom prst="rect">
                <a:avLst/>
              </a:prstGeom>
            </p:spPr>
          </p:pic>
          <p:sp>
            <p:nvSpPr>
              <p:cNvPr id="45" name="テキスト ボックス 44">
                <a:extLst>
                  <a:ext uri="{FF2B5EF4-FFF2-40B4-BE49-F238E27FC236}">
                    <a16:creationId xmlns:a16="http://schemas.microsoft.com/office/drawing/2014/main" id="{467D0CDE-FD32-C843-B14D-295AC3287E37}"/>
                  </a:ext>
                </a:extLst>
              </p:cNvPr>
              <p:cNvSpPr txBox="1"/>
              <p:nvPr/>
            </p:nvSpPr>
            <p:spPr>
              <a:xfrm>
                <a:off x="1394491" y="1047453"/>
                <a:ext cx="6351418" cy="400110"/>
              </a:xfrm>
              <a:prstGeom prst="rect">
                <a:avLst/>
              </a:prstGeom>
              <a:noFill/>
            </p:spPr>
            <p:txBody>
              <a:bodyPr wrap="none" rtlCol="0">
                <a:spAutoFit/>
              </a:bodyPr>
              <a:lstStyle/>
              <a:p>
                <a:pPr algn="ctr"/>
                <a:r>
                  <a:rPr kumimoji="1" lang="ja-JP" altLang="en-US" sz="2000">
                    <a:solidFill>
                      <a:schemeClr val="bg1"/>
                    </a:solidFill>
                    <a:latin typeface="Meiryo" panose="020B0604030504040204" pitchFamily="34" charset="-128"/>
                    <a:ea typeface="Meiryo" panose="020B0604030504040204" pitchFamily="34" charset="-128"/>
                  </a:rPr>
                  <a:t>いつでも／どこでも　安心・安全に</a:t>
                </a:r>
                <a:r>
                  <a:rPr kumimoji="1" lang="en-US" altLang="ja-JP" sz="2000" dirty="0">
                    <a:solidFill>
                      <a:schemeClr val="bg1"/>
                    </a:solidFill>
                    <a:latin typeface="Meiryo" panose="020B0604030504040204" pitchFamily="34" charset="-128"/>
                    <a:ea typeface="Meiryo" panose="020B0604030504040204" pitchFamily="34" charset="-128"/>
                  </a:rPr>
                  <a:t>IT</a:t>
                </a:r>
                <a:r>
                  <a:rPr kumimoji="1" lang="ja-JP" altLang="en-US" sz="2000">
                    <a:solidFill>
                      <a:schemeClr val="bg1"/>
                    </a:solidFill>
                    <a:latin typeface="Meiryo" panose="020B0604030504040204" pitchFamily="34" charset="-128"/>
                    <a:ea typeface="Meiryo" panose="020B0604030504040204" pitchFamily="34" charset="-128"/>
                  </a:rPr>
                  <a:t>の利便性を享受</a:t>
                </a:r>
              </a:p>
            </p:txBody>
          </p:sp>
        </p:grpSp>
        <p:sp>
          <p:nvSpPr>
            <p:cNvPr id="35" name="上矢印 34">
              <a:extLst>
                <a:ext uri="{FF2B5EF4-FFF2-40B4-BE49-F238E27FC236}">
                  <a16:creationId xmlns:a16="http://schemas.microsoft.com/office/drawing/2014/main" id="{E657FE80-2160-5743-8244-F3DADEBED8E9}"/>
                </a:ext>
              </a:extLst>
            </p:cNvPr>
            <p:cNvSpPr/>
            <p:nvPr/>
          </p:nvSpPr>
          <p:spPr>
            <a:xfrm>
              <a:off x="2114031" y="2764138"/>
              <a:ext cx="4912337" cy="931629"/>
            </a:xfrm>
            <a:prstGeom prst="upArrow">
              <a:avLst>
                <a:gd name="adj1" fmla="val 83055"/>
                <a:gd name="adj2" fmla="val 61444"/>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a:extLst>
                <a:ext uri="{FF2B5EF4-FFF2-40B4-BE49-F238E27FC236}">
                  <a16:creationId xmlns:a16="http://schemas.microsoft.com/office/drawing/2014/main" id="{B1A77879-1AF1-3E41-85CB-5A4752A1DA8B}"/>
                </a:ext>
              </a:extLst>
            </p:cNvPr>
            <p:cNvSpPr/>
            <p:nvPr/>
          </p:nvSpPr>
          <p:spPr>
            <a:xfrm>
              <a:off x="2286000" y="3020319"/>
              <a:ext cx="4572000" cy="646331"/>
            </a:xfrm>
            <a:prstGeom prst="rect">
              <a:avLst/>
            </a:prstGeom>
          </p:spPr>
          <p:txBody>
            <a:bodyPr>
              <a:spAutoFit/>
            </a:bodyPr>
            <a:lstStyle/>
            <a:p>
              <a:pPr algn="ctr"/>
              <a:r>
                <a:rPr lang="ja-JP" altLang="en-US">
                  <a:solidFill>
                    <a:schemeClr val="bg1"/>
                  </a:solidFill>
                  <a:latin typeface="Meiryo" panose="020B0604030504040204" pitchFamily="34" charset="-128"/>
                  <a:ea typeface="Meiryo" panose="020B0604030504040204" pitchFamily="34" charset="-128"/>
                </a:rPr>
                <a:t>ユーザーに</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b="1">
                  <a:solidFill>
                    <a:schemeClr val="bg1"/>
                  </a:solidFill>
                  <a:latin typeface="Meiryo" panose="020B0604030504040204" pitchFamily="34" charset="-128"/>
                  <a:ea typeface="Meiryo" panose="020B0604030504040204" pitchFamily="34" charset="-128"/>
                </a:rPr>
                <a:t>意識させない・負担をかけない</a:t>
              </a:r>
            </a:p>
          </p:txBody>
        </p:sp>
      </p:grpSp>
    </p:spTree>
    <p:extLst>
      <p:ext uri="{BB962C8B-B14F-4D97-AF65-F5344CB8AC3E}">
        <p14:creationId xmlns:p14="http://schemas.microsoft.com/office/powerpoint/2010/main" val="39314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A364817C-71EE-904D-8418-145408833EC3}"/>
              </a:ext>
            </a:extLst>
          </p:cNvPr>
          <p:cNvSpPr/>
          <p:nvPr/>
        </p:nvSpPr>
        <p:spPr>
          <a:xfrm>
            <a:off x="4835781" y="1265884"/>
            <a:ext cx="3944504" cy="484447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58" name="正方形/長方形 57">
            <a:extLst>
              <a:ext uri="{FF2B5EF4-FFF2-40B4-BE49-F238E27FC236}">
                <a16:creationId xmlns:a16="http://schemas.microsoft.com/office/drawing/2014/main" id="{BACA95BA-3444-DE41-A432-A9B56531A5D6}"/>
              </a:ext>
            </a:extLst>
          </p:cNvPr>
          <p:cNvSpPr/>
          <p:nvPr/>
        </p:nvSpPr>
        <p:spPr>
          <a:xfrm>
            <a:off x="364720" y="1266787"/>
            <a:ext cx="3944504" cy="4844474"/>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6">
                  <a:lumMod val="50000"/>
                </a:schemeClr>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AA812671-1C0C-DA4D-B2B4-B29385B3DE45}"/>
              </a:ext>
            </a:extLst>
          </p:cNvPr>
          <p:cNvSpPr>
            <a:spLocks noGrp="1"/>
          </p:cNvSpPr>
          <p:nvPr>
            <p:ph type="title"/>
          </p:nvPr>
        </p:nvSpPr>
        <p:spPr/>
        <p:txBody>
          <a:bodyPr/>
          <a:lstStyle/>
          <a:p>
            <a:r>
              <a:rPr kumimoji="1" lang="ja-JP" altLang="en-US"/>
              <a:t>セキュリティの基本構成が変わる</a:t>
            </a:r>
          </a:p>
        </p:txBody>
      </p:sp>
      <p:sp>
        <p:nvSpPr>
          <p:cNvPr id="23" name="テキスト ボックス 22">
            <a:extLst>
              <a:ext uri="{FF2B5EF4-FFF2-40B4-BE49-F238E27FC236}">
                <a16:creationId xmlns:a16="http://schemas.microsoft.com/office/drawing/2014/main" id="{488BC74D-1BFA-114D-B8E5-D020F00C10A4}"/>
              </a:ext>
            </a:extLst>
          </p:cNvPr>
          <p:cNvSpPr txBox="1"/>
          <p:nvPr/>
        </p:nvSpPr>
        <p:spPr>
          <a:xfrm>
            <a:off x="859641" y="2787848"/>
            <a:ext cx="2954655"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ネットワークの内外の境界を護ること</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境界防衛</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
        <p:nvSpPr>
          <p:cNvPr id="53" name="正方形/長方形 52">
            <a:extLst>
              <a:ext uri="{FF2B5EF4-FFF2-40B4-BE49-F238E27FC236}">
                <a16:creationId xmlns:a16="http://schemas.microsoft.com/office/drawing/2014/main" id="{DD6E983E-FE79-AA40-A96C-6F1B6C2AEA13}"/>
              </a:ext>
            </a:extLst>
          </p:cNvPr>
          <p:cNvSpPr/>
          <p:nvPr/>
        </p:nvSpPr>
        <p:spPr>
          <a:xfrm>
            <a:off x="4919336" y="1991349"/>
            <a:ext cx="3775395" cy="168139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a:extLst>
              <a:ext uri="{FF2B5EF4-FFF2-40B4-BE49-F238E27FC236}">
                <a16:creationId xmlns:a16="http://schemas.microsoft.com/office/drawing/2014/main" id="{7E112687-6E35-E445-8687-5A1DC568971A}"/>
              </a:ext>
            </a:extLst>
          </p:cNvPr>
          <p:cNvSpPr/>
          <p:nvPr/>
        </p:nvSpPr>
        <p:spPr>
          <a:xfrm>
            <a:off x="4919336" y="4262216"/>
            <a:ext cx="3775395" cy="1681391"/>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乗算記号 54">
            <a:extLst>
              <a:ext uri="{FF2B5EF4-FFF2-40B4-BE49-F238E27FC236}">
                <a16:creationId xmlns:a16="http://schemas.microsoft.com/office/drawing/2014/main" id="{FDE778D6-8179-924A-A89A-8E8772A8507B}"/>
              </a:ext>
            </a:extLst>
          </p:cNvPr>
          <p:cNvSpPr/>
          <p:nvPr/>
        </p:nvSpPr>
        <p:spPr>
          <a:xfrm>
            <a:off x="6301308" y="3424241"/>
            <a:ext cx="1025017" cy="1072757"/>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a:extLst>
              <a:ext uri="{FF2B5EF4-FFF2-40B4-BE49-F238E27FC236}">
                <a16:creationId xmlns:a16="http://schemas.microsoft.com/office/drawing/2014/main" id="{AE286A30-CFF2-7B48-B5D9-F9A4846D444A}"/>
              </a:ext>
            </a:extLst>
          </p:cNvPr>
          <p:cNvSpPr txBox="1"/>
          <p:nvPr/>
        </p:nvSpPr>
        <p:spPr>
          <a:xfrm>
            <a:off x="4919336" y="2127309"/>
            <a:ext cx="3775395" cy="1479892"/>
          </a:xfrm>
          <a:prstGeom prst="rect">
            <a:avLst/>
          </a:prstGeom>
          <a:noFill/>
        </p:spPr>
        <p:txBody>
          <a:bodyPr wrap="square" lIns="137160" tIns="109728" rIns="137160" bIns="109728" rtlCol="0">
            <a:spAutoFit/>
          </a:bodyPr>
          <a:lstStyle/>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脆弱性をなくし続け、最新の状態を保つ</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2400" b="1">
                <a:solidFill>
                  <a:schemeClr val="bg1"/>
                </a:solidFill>
                <a:latin typeface="Meiryo" panose="020B0604030504040204" pitchFamily="34" charset="-128"/>
                <a:ea typeface="Meiryo" panose="020B0604030504040204" pitchFamily="34" charset="-128"/>
              </a:rPr>
              <a:t>サイバー・ハイジーン</a:t>
            </a:r>
            <a:endParaRPr lang="en-US" altLang="ja-JP" sz="24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endParaRPr lang="en-US" altLang="ja-JP" sz="1200" b="1"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ja-JP" altLang="en-US" sz="1200">
                <a:solidFill>
                  <a:schemeClr val="bg1"/>
                </a:solidFill>
                <a:latin typeface="Meiryo" panose="020B0604030504040204" pitchFamily="34" charset="-128"/>
                <a:ea typeface="Meiryo" panose="020B0604030504040204" pitchFamily="34" charset="-128"/>
              </a:rPr>
              <a:t>パッチや修正プログラムを迅速に適用し</a:t>
            </a:r>
            <a:endParaRPr lang="en-US" altLang="ja-JP" sz="1200" dirty="0">
              <a:solidFill>
                <a:schemeClr val="bg1"/>
              </a:solidFill>
              <a:latin typeface="Meiryo" panose="020B0604030504040204" pitchFamily="34" charset="-128"/>
              <a:ea typeface="Meiryo" panose="020B0604030504040204" pitchFamily="34" charset="-128"/>
            </a:endParaRPr>
          </a:p>
          <a:p>
            <a:pPr algn="ctr">
              <a:lnSpc>
                <a:spcPct val="90000"/>
              </a:lnSpc>
              <a:spcAft>
                <a:spcPts val="450"/>
              </a:spcAft>
            </a:pPr>
            <a:r>
              <a:rPr lang="en-US" altLang="ja-JP" sz="1200" dirty="0">
                <a:solidFill>
                  <a:schemeClr val="bg1"/>
                </a:solidFill>
                <a:latin typeface="Meiryo" panose="020B0604030504040204" pitchFamily="34" charset="-128"/>
                <a:ea typeface="Meiryo" panose="020B0604030504040204" pitchFamily="34" charset="-128"/>
              </a:rPr>
              <a:t>OS</a:t>
            </a:r>
            <a:r>
              <a:rPr lang="ja-JP" altLang="en-US" sz="1200">
                <a:solidFill>
                  <a:schemeClr val="bg1"/>
                </a:solidFill>
                <a:latin typeface="Meiryo" panose="020B0604030504040204" pitchFamily="34" charset="-128"/>
                <a:ea typeface="Meiryo" panose="020B0604030504040204" pitchFamily="34" charset="-128"/>
              </a:rPr>
              <a:t>やアプリケーションを最新の状態に保つこと</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EC5B563-A5E7-BC43-A4E6-EE72D21A1298}"/>
              </a:ext>
            </a:extLst>
          </p:cNvPr>
          <p:cNvSpPr txBox="1"/>
          <p:nvPr/>
        </p:nvSpPr>
        <p:spPr>
          <a:xfrm>
            <a:off x="4919337" y="4438734"/>
            <a:ext cx="3775395" cy="1384995"/>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信頼度に応じてダイナミックにアクセスを制御する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動的ポリシー</a:t>
            </a:r>
            <a:endParaRPr lang="en-US" altLang="ja-JP" sz="2400" b="1" dirty="0">
              <a:solidFill>
                <a:schemeClr val="bg1"/>
              </a:solidFill>
              <a:latin typeface="Meiryo" panose="020B0604030504040204" pitchFamily="34" charset="-128"/>
              <a:ea typeface="Meiryo" panose="020B0604030504040204" pitchFamily="34" charset="-128"/>
            </a:endParaRPr>
          </a:p>
          <a:p>
            <a:pPr algn="ct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アクセスごとの信頼度レベルの評価と</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そのレベルに応じたポリシーの動的変更で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常に信頼できる状態を維持する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49" name="テキスト ボックス 48">
            <a:extLst>
              <a:ext uri="{FF2B5EF4-FFF2-40B4-BE49-F238E27FC236}">
                <a16:creationId xmlns:a16="http://schemas.microsoft.com/office/drawing/2014/main" id="{4A472B28-4B4A-2044-ACEF-3425D477B688}"/>
              </a:ext>
            </a:extLst>
          </p:cNvPr>
          <p:cNvSpPr txBox="1"/>
          <p:nvPr/>
        </p:nvSpPr>
        <p:spPr>
          <a:xfrm>
            <a:off x="782695" y="3746053"/>
            <a:ext cx="3108543" cy="646331"/>
          </a:xfrm>
          <a:prstGeom prst="rect">
            <a:avLst/>
          </a:prstGeom>
          <a:noFill/>
        </p:spPr>
        <p:txBody>
          <a:bodyPr wrap="none" rtlCol="0">
            <a:spAutoFit/>
          </a:bodyPr>
          <a:lstStyle/>
          <a:p>
            <a:pPr algn="ctr"/>
            <a:r>
              <a:rPr lang="ja-JP" altLang="en-US" sz="1200">
                <a:solidFill>
                  <a:schemeClr val="bg1"/>
                </a:solidFill>
                <a:latin typeface="Meiryo" panose="020B0604030504040204" pitchFamily="34" charset="-128"/>
                <a:ea typeface="Meiryo" panose="020B0604030504040204" pitchFamily="34" charset="-128"/>
              </a:rPr>
              <a:t>脅威は外部からもたらされることを前提に</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ファイヤーウォールで</a:t>
            </a:r>
            <a:endParaRPr lang="en-US" altLang="ja-JP" sz="1200" dirty="0">
              <a:solidFill>
                <a:schemeClr val="bg1"/>
              </a:solidFill>
              <a:latin typeface="Meiryo" panose="020B0604030504040204" pitchFamily="34" charset="-128"/>
              <a:ea typeface="Meiryo" panose="020B0604030504040204" pitchFamily="34" charset="-128"/>
            </a:endParaRPr>
          </a:p>
          <a:p>
            <a:pPr algn="ctr"/>
            <a:r>
              <a:rPr lang="ja-JP" altLang="en-US" sz="1200">
                <a:solidFill>
                  <a:schemeClr val="bg1"/>
                </a:solidFill>
                <a:latin typeface="Meiryo" panose="020B0604030504040204" pitchFamily="34" charset="-128"/>
                <a:ea typeface="Meiryo" panose="020B0604030504040204" pitchFamily="34" charset="-128"/>
              </a:rPr>
              <a:t>ネットワーク外部からの攻撃を防御する</a:t>
            </a:r>
            <a:endParaRPr lang="en-US" altLang="ja-JP" sz="1200" dirty="0">
              <a:solidFill>
                <a:schemeClr val="bg1"/>
              </a:solidFill>
              <a:latin typeface="Meiryo" panose="020B0604030504040204" pitchFamily="34" charset="-128"/>
              <a:ea typeface="Meiryo" panose="020B0604030504040204" pitchFamily="34" charset="-128"/>
            </a:endParaRPr>
          </a:p>
        </p:txBody>
      </p:sp>
      <p:sp>
        <p:nvSpPr>
          <p:cNvPr id="61" name="三角形 60">
            <a:extLst>
              <a:ext uri="{FF2B5EF4-FFF2-40B4-BE49-F238E27FC236}">
                <a16:creationId xmlns:a16="http://schemas.microsoft.com/office/drawing/2014/main" id="{3DB810AB-8952-6445-BA32-D938590D06DA}"/>
              </a:ext>
            </a:extLst>
          </p:cNvPr>
          <p:cNvSpPr/>
          <p:nvPr/>
        </p:nvSpPr>
        <p:spPr>
          <a:xfrm rot="5400000">
            <a:off x="4165032" y="3502149"/>
            <a:ext cx="838200" cy="286138"/>
          </a:xfrm>
          <a:prstGeom prst="triangle">
            <a:avLst/>
          </a:prstGeom>
          <a:solidFill>
            <a:srgbClr val="FF8AD8"/>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C131DA20-78B1-2542-85DA-F7DDB69882C2}"/>
              </a:ext>
            </a:extLst>
          </p:cNvPr>
          <p:cNvSpPr txBox="1"/>
          <p:nvPr/>
        </p:nvSpPr>
        <p:spPr>
          <a:xfrm>
            <a:off x="5021931" y="1332946"/>
            <a:ext cx="3570208" cy="646331"/>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ネットワークの内外を問わず常に信頼を維持する</a:t>
            </a:r>
            <a:endParaRPr kumimoji="1" lang="en-US" altLang="ja-JP" sz="1200" dirty="0">
              <a:solidFill>
                <a:schemeClr val="bg1"/>
              </a:solidFill>
              <a:latin typeface="Meiryo" panose="020B0604030504040204" pitchFamily="34" charset="-128"/>
              <a:ea typeface="Meiryo" panose="020B0604030504040204" pitchFamily="34" charset="-128"/>
            </a:endParaRPr>
          </a:p>
          <a:p>
            <a:pPr algn="ctr"/>
            <a:r>
              <a:rPr kumimoji="1" lang="ja-JP" altLang="en-US" sz="2400" b="1">
                <a:solidFill>
                  <a:schemeClr val="bg1"/>
                </a:solidFill>
                <a:latin typeface="Meiryo" panose="020B0604030504040204" pitchFamily="34" charset="-128"/>
                <a:ea typeface="Meiryo" panose="020B0604030504040204" pitchFamily="34" charset="-128"/>
              </a:rPr>
              <a:t>ゼロトラスト</a:t>
            </a:r>
            <a:r>
              <a:rPr kumimoji="1" lang="ja-JP" altLang="en-US" sz="2000">
                <a:solidFill>
                  <a:schemeClr val="bg1"/>
                </a:solidFill>
                <a:latin typeface="Meiryo" panose="020B0604030504040204" pitchFamily="34" charset="-128"/>
                <a:ea typeface="Meiryo" panose="020B0604030504040204" pitchFamily="34" charset="-128"/>
              </a:rPr>
              <a:t>セキュリティ</a:t>
            </a:r>
          </a:p>
        </p:txBody>
      </p:sp>
    </p:spTree>
    <p:extLst>
      <p:ext uri="{BB962C8B-B14F-4D97-AF65-F5344CB8AC3E}">
        <p14:creationId xmlns:p14="http://schemas.microsoft.com/office/powerpoint/2010/main" val="31814785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17375</TotalTime>
  <Words>20266</Words>
  <Application>Microsoft Macintosh PowerPoint</Application>
  <PresentationFormat>画面に合わせる (4:3)</PresentationFormat>
  <Paragraphs>2708</Paragraphs>
  <Slides>97</Slides>
  <Notes>39</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97</vt:i4>
      </vt:variant>
    </vt:vector>
  </HeadingPairs>
  <TitlesOfParts>
    <vt:vector size="114" baseType="lpstr">
      <vt:lpstr>-apple-system</vt:lpstr>
      <vt:lpstr>HGMaruGothicMPRO</vt:lpstr>
      <vt:lpstr>Hiragino Kaku Gothic ProN W3</vt:lpstr>
      <vt:lpstr>Hiragino Kaku Gothic Std W8</vt:lpstr>
      <vt:lpstr>Meiryo UI</vt:lpstr>
      <vt:lpstr>ＭＳ Ｐゴシック</vt:lpstr>
      <vt:lpstr>Osaka-Mono</vt:lpstr>
      <vt:lpstr>ヒラギノ角ゴ Pro W3</vt:lpstr>
      <vt:lpstr>Meiryo</vt:lpstr>
      <vt:lpstr>Meiryo</vt:lpstr>
      <vt:lpstr>American Typewriter</vt:lpstr>
      <vt:lpstr>Arial</vt:lpstr>
      <vt:lpstr>Calibri</vt:lpstr>
      <vt:lpstr>Helvetica Neue</vt:lpstr>
      <vt:lpstr>Impact</vt:lpstr>
      <vt:lpstr>Wingdings</vt:lpstr>
      <vt:lpstr>NC標準テンプレート</vt:lpstr>
      <vt:lpstr>PowerPoint プレゼンテーション</vt:lpstr>
      <vt:lpstr>PowerPoint プレゼンテーション</vt:lpstr>
      <vt:lpstr>情報システムの構造</vt:lpstr>
      <vt:lpstr>「仮想化」の本当の意味</vt:lpstr>
      <vt:lpstr>仮想化とは何か</vt:lpstr>
      <vt:lpstr>仮想化の3つのタイプ</vt:lpstr>
      <vt:lpstr>ソフトウェア化とはどういうことか（１）</vt:lpstr>
      <vt:lpstr>ソフトウェア化とはどういうことか（２）</vt:lpstr>
      <vt:lpstr>ソフトウェア化とはどういうことか（３）</vt:lpstr>
      <vt:lpstr>ソフトウェア化とクラウド</vt:lpstr>
      <vt:lpstr>PowerPoint プレゼンテーション</vt:lpstr>
      <vt:lpstr>ソフトウェア化されたインフラ </vt:lpstr>
      <vt:lpstr>ソフトウェア化するインフラストラクチャー</vt:lpstr>
      <vt:lpstr>PowerPoint プレゼンテーション</vt:lpstr>
      <vt:lpstr>仮想化の種類(システム資源の構成要素から考える)</vt:lpstr>
      <vt:lpstr>システム利用形態の歴史的変遷</vt:lpstr>
      <vt:lpstr>物理システム・仮想化・コンテナの比較</vt:lpstr>
      <vt:lpstr>仮想マシンとコンテナの稼働効率</vt:lpstr>
      <vt:lpstr>コンテナのモビリティ</vt:lpstr>
      <vt:lpstr>コンテナとハイブリッド・クラウド／マルチ・クラウド</vt:lpstr>
      <vt:lpstr>モビリティの高いコンテナ</vt:lpstr>
      <vt:lpstr>Dockerとkubernetes</vt:lpstr>
      <vt:lpstr>DockerとKubernetes の関係</vt:lpstr>
      <vt:lpstr>コンテナ・オーケストレーションとは</vt:lpstr>
      <vt:lpstr>Twelve Factorsとの関係</vt:lpstr>
      <vt:lpstr>Kubernetes の全体構造</vt:lpstr>
      <vt:lpstr>デスクトップ仮想化とアプリケーション仮想化</vt:lpstr>
      <vt:lpstr>シンクライアント</vt:lpstr>
      <vt:lpstr>Chromebook</vt:lpstr>
      <vt:lpstr>クライアント仮想化</vt:lpstr>
      <vt:lpstr>ストレージ仮想化</vt:lpstr>
      <vt:lpstr>SDNとNFV</vt:lpstr>
      <vt:lpstr>PowerPoint プレゼンテーション</vt:lpstr>
      <vt:lpstr>クラウドを使う理由</vt:lpstr>
      <vt:lpstr>銀行システム（勘定系）におけるクラウド活用の動き</vt:lpstr>
      <vt:lpstr>ソニー銀行の次期勘定系システム</vt:lpstr>
      <vt:lpstr>MUFGグループの共同システム基盤</vt:lpstr>
      <vt:lpstr>クラウド・バイ・デフォルト原則</vt:lpstr>
      <vt:lpstr>米国政府の動き</vt:lpstr>
      <vt:lpstr>評価対象としたアプリケーション</vt:lpstr>
      <vt:lpstr>クラウド・サービスの「作り方」による費用の違い</vt:lpstr>
      <vt:lpstr>構築事例：従来型のWebアプリケーション・アーキテクチャ</vt:lpstr>
      <vt:lpstr>構築事例：AWSサービスを活かしたアーキテクチャ</vt:lpstr>
      <vt:lpstr>構築事例：AWSサービスを最大限活かしたアーキテクチャ</vt:lpstr>
      <vt:lpstr>サーバーレスの仕組み</vt:lpstr>
      <vt:lpstr>サーバーレスと仮想マシン</vt:lpstr>
      <vt:lpstr>クラウド・サービスの区分</vt:lpstr>
      <vt:lpstr>クラウド利用における責任の所在と狙い</vt:lpstr>
      <vt:lpstr>変わる情報システムのかたち</vt:lpstr>
      <vt:lpstr>PowerPoint プレゼンテーション</vt:lpstr>
      <vt:lpstr>コレ一枚でわかるクラウド・コンピューティング</vt:lpstr>
      <vt:lpstr>「クラウド・コンピューティング」という名称の由来</vt:lpstr>
      <vt:lpstr>クラウドによる新しいIT利用のカタチ</vt:lpstr>
      <vt:lpstr>情報システム部門の現状から考えるクラウドへの期待</vt:lpstr>
      <vt:lpstr>クラウドならではの費用対効果の考え方</vt:lpstr>
      <vt:lpstr>クラウド・コンピューティングのビジネス・モデル</vt:lpstr>
      <vt:lpstr>PowerPoint プレゼンテーション</vt:lpstr>
      <vt:lpstr>クラウドの定義／NISTの定義</vt:lpstr>
      <vt:lpstr>クラウドの定義／サービス・モデル (Service Model)</vt:lpstr>
      <vt:lpstr>クラウドの定義／サービス・モデル (Service Model)</vt:lpstr>
      <vt:lpstr>クラウドの定義／配置モデル (Deployment Model)</vt:lpstr>
      <vt:lpstr>マルチテナント方式の課題を解決する選択肢</vt:lpstr>
      <vt:lpstr>５つの必須の特徴</vt:lpstr>
      <vt:lpstr>ハイブリッド・クラウドとマルチ・クラウド</vt:lpstr>
      <vt:lpstr>PowerPoint プレゼンテーション</vt:lpstr>
      <vt:lpstr>クラウドの不得意を理解する</vt:lpstr>
      <vt:lpstr>オンプレとパブリック・クラウドの関係の推移</vt:lpstr>
      <vt:lpstr>AWS Outposts の仕組み</vt:lpstr>
      <vt:lpstr>クラウド・ネイティブへのシフトが加速する</vt:lpstr>
      <vt:lpstr>PowerPoint プレゼンテーション</vt:lpstr>
      <vt:lpstr>クラウドにまつわる3つの誤解</vt:lpstr>
      <vt:lpstr>誤解１：調達の手段が変わるだけ？</vt:lpstr>
      <vt:lpstr>誤解２：ガバナンスが効かない？</vt:lpstr>
      <vt:lpstr>誤解３：コストは下がらない？</vt:lpstr>
      <vt:lpstr>クラウド利用の3原則</vt:lpstr>
      <vt:lpstr>PowerPoint プレゼンテーション</vt:lpstr>
      <vt:lpstr>セキュリティの区分と脅威</vt:lpstr>
      <vt:lpstr>情報セキュリティの3要素と7要素 </vt:lpstr>
      <vt:lpstr>セキュリティとセーフティ </vt:lpstr>
      <vt:lpstr>リスク・マネージメントの考え方</vt:lpstr>
      <vt:lpstr>アクセス制御</vt:lpstr>
      <vt:lpstr>認証方法と多要素認証</vt:lpstr>
      <vt:lpstr>認証に関わる基本的な用語</vt:lpstr>
      <vt:lpstr>認証プロセス</vt:lpstr>
      <vt:lpstr>シングル・サインオン（SSO）システム　 1/2</vt:lpstr>
      <vt:lpstr>認証連係とシングル・サインオン（SSO）</vt:lpstr>
      <vt:lpstr>FIDO2による認証プロセス</vt:lpstr>
      <vt:lpstr>FIDO2とSSO</vt:lpstr>
      <vt:lpstr>サイバー・ハイジーン</vt:lpstr>
      <vt:lpstr>PowerPoint プレゼンテーション</vt:lpstr>
      <vt:lpstr>80億を超えるパスワードが流出か</vt:lpstr>
      <vt:lpstr>セキュリティの考え方の変化・境界防衛モデル</vt:lpstr>
      <vt:lpstr>セキュリティの考え方の変化・境界防衛モデルの破堤</vt:lpstr>
      <vt:lpstr>動的ポリシー</vt:lpstr>
      <vt:lpstr>ユーザーに意識させない・負担をかけないセキュリティ</vt:lpstr>
      <vt:lpstr>セキュリティの基本構成が変わる</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デジタル・トランスフォーメーションとこれからの働き方 　テレワーク推進の先に見えてくる働き方とは</dc:title>
  <dc:creator>斎藤昌義</dc:creator>
  <cp:lastModifiedBy>斎藤昌義</cp:lastModifiedBy>
  <cp:revision>323</cp:revision>
  <dcterms:created xsi:type="dcterms:W3CDTF">2020-07-18T00:38:33Z</dcterms:created>
  <dcterms:modified xsi:type="dcterms:W3CDTF">2022-05-25T01:01:01Z</dcterms:modified>
</cp:coreProperties>
</file>