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handoutMasterIdLst>
    <p:handoutMasterId r:id="rId100"/>
  </p:handoutMasterIdLst>
  <p:sldIdLst>
    <p:sldId id="719" r:id="rId2"/>
    <p:sldId id="4707" r:id="rId3"/>
    <p:sldId id="2147479903" r:id="rId4"/>
    <p:sldId id="2147479927" r:id="rId5"/>
    <p:sldId id="2147479912" r:id="rId6"/>
    <p:sldId id="2147479913" r:id="rId7"/>
    <p:sldId id="2147479935" r:id="rId8"/>
    <p:sldId id="2147479915" r:id="rId9"/>
    <p:sldId id="2147479873" r:id="rId10"/>
    <p:sldId id="2147479491" r:id="rId11"/>
    <p:sldId id="2147479494" r:id="rId12"/>
    <p:sldId id="2147479495" r:id="rId13"/>
    <p:sldId id="2147479715" r:id="rId14"/>
    <p:sldId id="2147479497" r:id="rId15"/>
    <p:sldId id="2147479934" r:id="rId16"/>
    <p:sldId id="2147479499" r:id="rId17"/>
    <p:sldId id="2147479616" r:id="rId18"/>
    <p:sldId id="2147479759" r:id="rId19"/>
    <p:sldId id="2147479719" r:id="rId20"/>
    <p:sldId id="2146847570" r:id="rId21"/>
    <p:sldId id="2146847571" r:id="rId22"/>
    <p:sldId id="2147479349" r:id="rId23"/>
    <p:sldId id="963" r:id="rId24"/>
    <p:sldId id="3644" r:id="rId25"/>
    <p:sldId id="2147479339" r:id="rId26"/>
    <p:sldId id="2147479283" r:id="rId27"/>
    <p:sldId id="2147479285" r:id="rId28"/>
    <p:sldId id="2147479310" r:id="rId29"/>
    <p:sldId id="2147479557" r:id="rId30"/>
    <p:sldId id="2147479558" r:id="rId31"/>
    <p:sldId id="2147479928" r:id="rId32"/>
    <p:sldId id="2146847326" r:id="rId33"/>
    <p:sldId id="2146847667" r:id="rId34"/>
    <p:sldId id="2147479909" r:id="rId35"/>
    <p:sldId id="2147478895" r:id="rId36"/>
    <p:sldId id="2147479870" r:id="rId37"/>
    <p:sldId id="2147479707" r:id="rId38"/>
    <p:sldId id="2147479561" r:id="rId39"/>
    <p:sldId id="2147479810" r:id="rId40"/>
    <p:sldId id="2147479576" r:id="rId41"/>
    <p:sldId id="2147479879" r:id="rId42"/>
    <p:sldId id="2147479876" r:id="rId43"/>
    <p:sldId id="2147479587" r:id="rId44"/>
    <p:sldId id="2147479860" r:id="rId45"/>
    <p:sldId id="2147479880" r:id="rId46"/>
    <p:sldId id="2147479717" r:id="rId47"/>
    <p:sldId id="2147479710" r:id="rId48"/>
    <p:sldId id="2147479701" r:id="rId49"/>
    <p:sldId id="2147479702" r:id="rId50"/>
    <p:sldId id="2147479932" r:id="rId51"/>
    <p:sldId id="2147479929" r:id="rId52"/>
    <p:sldId id="2147479930" r:id="rId53"/>
    <p:sldId id="2147479931" r:id="rId54"/>
    <p:sldId id="810" r:id="rId55"/>
    <p:sldId id="2146847506" r:id="rId56"/>
    <p:sldId id="2147479570" r:id="rId57"/>
    <p:sldId id="2146847705" r:id="rId58"/>
    <p:sldId id="3051" r:id="rId59"/>
    <p:sldId id="2147479282" r:id="rId60"/>
    <p:sldId id="2146847733" r:id="rId61"/>
    <p:sldId id="2146847679" r:id="rId62"/>
    <p:sldId id="2146847706" r:id="rId63"/>
    <p:sldId id="2147479408" r:id="rId64"/>
    <p:sldId id="2147479470" r:id="rId65"/>
    <p:sldId id="2146846927" r:id="rId66"/>
    <p:sldId id="2147479335" r:id="rId67"/>
    <p:sldId id="2147479053" r:id="rId68"/>
    <p:sldId id="2147479308" r:id="rId69"/>
    <p:sldId id="2147479569" r:id="rId70"/>
    <p:sldId id="2147479804" r:id="rId71"/>
    <p:sldId id="2147479638" r:id="rId72"/>
    <p:sldId id="2147479059" r:id="rId73"/>
    <p:sldId id="2147479872" r:id="rId74"/>
    <p:sldId id="2147479359" r:id="rId75"/>
    <p:sldId id="2147479871" r:id="rId76"/>
    <p:sldId id="2147479890" r:id="rId77"/>
    <p:sldId id="2147479891" r:id="rId78"/>
    <p:sldId id="2147479897" r:id="rId79"/>
    <p:sldId id="2147479898" r:id="rId80"/>
    <p:sldId id="2147479895" r:id="rId81"/>
    <p:sldId id="2147479894" r:id="rId82"/>
    <p:sldId id="2147479730" r:id="rId83"/>
    <p:sldId id="2147479750" r:id="rId84"/>
    <p:sldId id="2147479607" r:id="rId85"/>
    <p:sldId id="2147479936" r:id="rId86"/>
    <p:sldId id="2147479612" r:id="rId87"/>
    <p:sldId id="2147479608" r:id="rId88"/>
    <p:sldId id="2147479609" r:id="rId89"/>
    <p:sldId id="2147479610" r:id="rId90"/>
    <p:sldId id="2147479414" r:id="rId91"/>
    <p:sldId id="2147479415" r:id="rId92"/>
    <p:sldId id="2147479416" r:id="rId93"/>
    <p:sldId id="2147479417" r:id="rId94"/>
    <p:sldId id="2147479418" r:id="rId95"/>
    <p:sldId id="2147479419" r:id="rId96"/>
    <p:sldId id="2147479420" r:id="rId97"/>
    <p:sldId id="715" r:id="rId98"/>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71"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1"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0CE"/>
    <a:srgbClr val="FFFD78"/>
    <a:srgbClr val="8EB4E3"/>
    <a:srgbClr val="C0504D"/>
    <a:srgbClr val="0432FF"/>
    <a:srgbClr val="7030A0"/>
    <a:srgbClr val="FF6666"/>
    <a:srgbClr val="1F33E8"/>
    <a:srgbClr val="77933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09"/>
    <p:restoredTop sz="93849" autoAdjust="0"/>
  </p:normalViewPr>
  <p:slideViewPr>
    <p:cSldViewPr snapToGrid="0" snapToObjects="1" showGuides="1">
      <p:cViewPr varScale="1">
        <p:scale>
          <a:sx n="195" d="100"/>
          <a:sy n="195" d="100"/>
        </p:scale>
        <p:origin x="176" y="216"/>
      </p:cViewPr>
      <p:guideLst>
        <p:guide orient="horz" pos="3271"/>
        <p:guide pos="2880"/>
      </p:guideLst>
    </p:cSldViewPr>
  </p:slideViewPr>
  <p:outlineViewPr>
    <p:cViewPr>
      <p:scale>
        <a:sx n="33" d="100"/>
        <a:sy n="33" d="100"/>
      </p:scale>
      <p:origin x="0" y="-1712"/>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2025/10/29</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2025/10/29</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7561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223962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4172033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1654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801682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252423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54</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321210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えば、画像であれば、点から線、線から輪郭、輪郭から部分、部分から全体のイメージへと概念がより高次元へと段階的に引き上げられてゆきます。換言すれば、「学習が徐々に深められる」と言ってもいいでしょう。この意味から「ディープラーニング」とばれてい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方式は、人が設定したルールや学習モデルに沿って判断するのではなく、それ自体をコンピュータが学習して作り出すものです。つまり、「人には理解できない方法で判断する」とも言えます。どんなふうに考えたのか、人には分からないが正しい答えを導き出したということになるのです。</a:t>
            </a:r>
          </a:p>
          <a:p>
            <a:r>
              <a:rPr kumimoji="1" lang="ja-JP" altLang="ja-JP" sz="1200" kern="1200" dirty="0">
                <a:solidFill>
                  <a:schemeClr val="tx1"/>
                </a:solidFill>
                <a:effectLst/>
                <a:latin typeface="+mn-lt"/>
                <a:ea typeface="+mn-ea"/>
                <a:cs typeface="+mn-cs"/>
              </a:rPr>
              <a:t>これまでとは全く違うコンピュータの出現と行っても言い過ぎではないでしょう。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626518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2803252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61</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54864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手間を省きたい、あるいは効率を上げたい」は、人間の本来的欲求とも言えるものです。道具は、そんな人間の欲求満たすために発展してきました。人工知能もまた、そんな歴史の延長線上に位置付けることができます。</a:t>
            </a:r>
          </a:p>
          <a:p>
            <a:r>
              <a:rPr kumimoji="1" lang="ja-JP" altLang="ja-JP" sz="1200" kern="1200" dirty="0">
                <a:solidFill>
                  <a:schemeClr val="tx1"/>
                </a:solidFill>
                <a:effectLst/>
                <a:latin typeface="+mn-lt"/>
                <a:ea typeface="+mn-ea"/>
                <a:cs typeface="+mn-cs"/>
              </a:rPr>
              <a:t>ただ、人工知能がこれまでの道具と一線を画すとすれば、「自律化（</a:t>
            </a:r>
            <a:r>
              <a:rPr kumimoji="1" lang="en-US" altLang="ja-JP" sz="1200" kern="1200" dirty="0">
                <a:solidFill>
                  <a:schemeClr val="tx1"/>
                </a:solidFill>
                <a:effectLst/>
                <a:latin typeface="+mn-lt"/>
                <a:ea typeface="+mn-ea"/>
                <a:cs typeface="+mn-cs"/>
              </a:rPr>
              <a:t>Autonomy</a:t>
            </a:r>
            <a:r>
              <a:rPr kumimoji="1" lang="ja-JP" altLang="ja-JP" sz="1200" kern="1200" dirty="0">
                <a:solidFill>
                  <a:schemeClr val="tx1"/>
                </a:solidFill>
                <a:effectLst/>
                <a:latin typeface="+mn-lt"/>
                <a:ea typeface="+mn-ea"/>
                <a:cs typeface="+mn-cs"/>
              </a:rPr>
              <a:t>）」を実現しようとしていることにあるでしょう。</a:t>
            </a:r>
          </a:p>
          <a:p>
            <a:r>
              <a:rPr kumimoji="1" lang="ja-JP" altLang="ja-JP" sz="1200" kern="1200" dirty="0">
                <a:solidFill>
                  <a:schemeClr val="tx1"/>
                </a:solidFill>
                <a:effectLst/>
                <a:latin typeface="+mn-lt"/>
                <a:ea typeface="+mn-ea"/>
                <a:cs typeface="+mn-cs"/>
              </a:rPr>
              <a:t>これまでも</a:t>
            </a:r>
            <a:r>
              <a:rPr kumimoji="1" lang="ja-JP" altLang="ja-JP" sz="1200" b="1" u="sng" kern="1200" dirty="0">
                <a:solidFill>
                  <a:schemeClr val="tx1"/>
                </a:solidFill>
                <a:effectLst/>
                <a:latin typeface="+mn-lt"/>
                <a:ea typeface="+mn-ea"/>
                <a:cs typeface="+mn-cs"/>
              </a:rPr>
              <a:t>人間の与えた手順や基準に従って、人間が介在することなく実行する「自動化（</a:t>
            </a:r>
            <a:r>
              <a:rPr kumimoji="1" lang="en-US" altLang="ja-JP" sz="1200" b="1" u="sng" kern="1200" dirty="0">
                <a:solidFill>
                  <a:schemeClr val="tx1"/>
                </a:solidFill>
                <a:effectLst/>
                <a:latin typeface="+mn-lt"/>
                <a:ea typeface="+mn-ea"/>
                <a:cs typeface="+mn-cs"/>
              </a:rPr>
              <a:t>Automation</a:t>
            </a:r>
            <a:r>
              <a:rPr kumimoji="1" lang="ja-JP" altLang="ja-JP" sz="1200" b="1" u="sng"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への取り組みは、おこなわれてきました。自動化の段階を追って整理すると次のようになります。</a:t>
            </a:r>
          </a:p>
          <a:p>
            <a:r>
              <a:rPr kumimoji="1" lang="ja-JP" altLang="ja-JP" sz="1200" kern="1200" dirty="0">
                <a:solidFill>
                  <a:schemeClr val="tx1"/>
                </a:solidFill>
                <a:effectLst/>
                <a:latin typeface="+mn-lt"/>
                <a:ea typeface="+mn-ea"/>
                <a:cs typeface="+mn-cs"/>
              </a:rPr>
              <a:t>繰り返し：給与計算・部品表展開などの単一作業、すなわちルーティンワークの自動化。同じ作業の繰り返しで、単一の作業手順に従う。</a:t>
            </a:r>
          </a:p>
          <a:p>
            <a:r>
              <a:rPr kumimoji="1" lang="ja-JP" altLang="ja-JP" sz="1200" kern="1200" dirty="0">
                <a:solidFill>
                  <a:schemeClr val="tx1"/>
                </a:solidFill>
                <a:effectLst/>
                <a:latin typeface="+mn-lt"/>
                <a:ea typeface="+mn-ea"/>
                <a:cs typeface="+mn-cs"/>
              </a:rPr>
              <a:t>ルール：生産管理・販売管理・工程管理などの連続する一連の作業で、ルールに基づく作業の自動化。状況に応じて条件分岐がおこなわれ、処理手順に一定の範囲でのバリエーションが与えられる。</a:t>
            </a:r>
          </a:p>
          <a:p>
            <a:r>
              <a:rPr kumimoji="1" lang="ja-JP" altLang="ja-JP" sz="1200" kern="1200" dirty="0">
                <a:solidFill>
                  <a:schemeClr val="tx1"/>
                </a:solidFill>
                <a:effectLst/>
                <a:latin typeface="+mn-lt"/>
                <a:ea typeface="+mn-ea"/>
                <a:cs typeface="+mn-cs"/>
              </a:rPr>
              <a:t>最適化：状況の変化をセンサーやログによって収集し、人間の与えた基準で最適条件を見つけて実行させる自動化。予め想定される範囲や基準に基づくもので、例外的な状況については人間が判断する。</a:t>
            </a:r>
          </a:p>
          <a:p>
            <a:r>
              <a:rPr kumimoji="1" lang="ja-JP" altLang="ja-JP" sz="1200" kern="1200" dirty="0">
                <a:solidFill>
                  <a:schemeClr val="tx1"/>
                </a:solidFill>
                <a:effectLst/>
                <a:latin typeface="+mn-lt"/>
                <a:ea typeface="+mn-ea"/>
                <a:cs typeface="+mn-cs"/>
              </a:rPr>
              <a:t>一方、人工知能の技術の発展は、</a:t>
            </a:r>
            <a:r>
              <a:rPr kumimoji="1" lang="ja-JP" altLang="ja-JP" sz="1200" b="1" u="sng" kern="1200" dirty="0">
                <a:solidFill>
                  <a:schemeClr val="tx1"/>
                </a:solidFill>
                <a:effectLst/>
                <a:latin typeface="+mn-lt"/>
                <a:ea typeface="+mn-ea"/>
                <a:cs typeface="+mn-cs"/>
              </a:rPr>
              <a:t>機械自らが手順や判断基準を見つけ出し、人間が介在することなく実行する「自律化（</a:t>
            </a:r>
            <a:r>
              <a:rPr kumimoji="1" lang="en-US" altLang="ja-JP" sz="1200" b="1" u="sng" kern="1200" dirty="0">
                <a:solidFill>
                  <a:schemeClr val="tx1"/>
                </a:solidFill>
                <a:effectLst/>
                <a:latin typeface="+mn-lt"/>
                <a:ea typeface="+mn-ea"/>
                <a:cs typeface="+mn-cs"/>
              </a:rPr>
              <a:t>Autonomy</a:t>
            </a:r>
            <a:r>
              <a:rPr kumimoji="1" lang="ja-JP" altLang="ja-JP" sz="1200" b="1" u="sng"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を実現しようとしています。自律化の段階を追って整理すると次のようになります。</a:t>
            </a:r>
          </a:p>
          <a:p>
            <a:r>
              <a:rPr kumimoji="1" lang="ja-JP" altLang="ja-JP" sz="1200" kern="1200" dirty="0">
                <a:solidFill>
                  <a:schemeClr val="tx1"/>
                </a:solidFill>
                <a:effectLst/>
                <a:latin typeface="+mn-lt"/>
                <a:ea typeface="+mn-ea"/>
                <a:cs typeface="+mn-cs"/>
              </a:rPr>
              <a:t>判断：機械学習や認知機能によって未知の状況にも対応し、最適な条件を見つけ出し、自ら判断して実行する。</a:t>
            </a:r>
          </a:p>
          <a:p>
            <a:r>
              <a:rPr kumimoji="1" lang="ja-JP" altLang="ja-JP" sz="1200" kern="1200" dirty="0">
                <a:solidFill>
                  <a:schemeClr val="tx1"/>
                </a:solidFill>
                <a:effectLst/>
                <a:latin typeface="+mn-lt"/>
                <a:ea typeface="+mn-ea"/>
                <a:cs typeface="+mn-cs"/>
              </a:rPr>
              <a:t>発見：過去の事実と照らし合わせて、新たな事実を見つけ出す。</a:t>
            </a:r>
          </a:p>
          <a:p>
            <a:r>
              <a:rPr kumimoji="1" lang="ja-JP" altLang="ja-JP" sz="1200" kern="1200" dirty="0">
                <a:solidFill>
                  <a:schemeClr val="tx1"/>
                </a:solidFill>
                <a:effectLst/>
                <a:latin typeface="+mn-lt"/>
                <a:ea typeface="+mn-ea"/>
                <a:cs typeface="+mn-cs"/>
              </a:rPr>
              <a:t>発明：発見した事実を組合せ、過去になかった創作物を創り出す。</a:t>
            </a:r>
          </a:p>
          <a:p>
            <a:r>
              <a:rPr kumimoji="1" lang="ja-JP" altLang="ja-JP" sz="1200" kern="1200" dirty="0">
                <a:solidFill>
                  <a:schemeClr val="tx1"/>
                </a:solidFill>
                <a:effectLst/>
                <a:latin typeface="+mn-lt"/>
                <a:ea typeface="+mn-ea"/>
                <a:cs typeface="+mn-cs"/>
              </a:rPr>
              <a:t>現在、人工知能の技術は、ある限られた範囲で自律的に判断するレベルにさしかかっている段階ではないでしょう。人工知能に関わる技術の発展は、将来、発見や発明などのより高度なレベルへと可能性を広げてゆくかもし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196345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677172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2947643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3566829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4075-D593-DD48-FF18-365DB22E14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594622-FB33-B3C9-CC8D-DD1B31CDACF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7D119DD-6C89-BACE-695C-8B99F76857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1BC152C-1CAA-29C3-26AB-639FFC7933C8}"/>
              </a:ext>
            </a:extLst>
          </p:cNvPr>
          <p:cNvSpPr>
            <a:spLocks noGrp="1"/>
          </p:cNvSpPr>
          <p:nvPr>
            <p:ph type="sldNum" sz="quarter" idx="5"/>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2830001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CF530-BBA4-B86F-E6D1-BDF578C848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DE71E4-68D0-08D7-ADD2-1F8E3E95CA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2C74A73-F9C5-FA3E-65FC-811B5D673B2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C8F118E-CEED-BA15-FD18-75F03006F884}"/>
              </a:ext>
            </a:extLst>
          </p:cNvPr>
          <p:cNvSpPr>
            <a:spLocks noGrp="1"/>
          </p:cNvSpPr>
          <p:nvPr>
            <p:ph type="sldNum" sz="quarter" idx="5"/>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3897158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1216967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D287A-0BC0-7C03-0776-01F5FCFEF701}"/>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CC413E46-6200-1CB2-8C9B-B9BC2A33B81D}"/>
              </a:ext>
            </a:extLst>
          </p:cNvPr>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84</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85565074-BA5B-ECA1-CAE8-1138372CD74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9362DCCA-D2EA-33B8-8EF9-EF1D4546B4F7}"/>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57587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86</a:t>
            </a:fld>
            <a:endParaRPr kumimoji="1" lang="ja-JP" altLang="en-US"/>
          </a:p>
        </p:txBody>
      </p:sp>
    </p:spTree>
    <p:extLst>
      <p:ext uri="{BB962C8B-B14F-4D97-AF65-F5344CB8AC3E}">
        <p14:creationId xmlns:p14="http://schemas.microsoft.com/office/powerpoint/2010/main" val="1666503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90</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29974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91</a:t>
            </a:fld>
            <a:endParaRPr kumimoji="1" lang="ja-JP" altLang="en-US"/>
          </a:p>
        </p:txBody>
      </p:sp>
    </p:spTree>
    <p:extLst>
      <p:ext uri="{BB962C8B-B14F-4D97-AF65-F5344CB8AC3E}">
        <p14:creationId xmlns:p14="http://schemas.microsoft.com/office/powerpoint/2010/main" val="74177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356940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8196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370786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83724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254622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【図解】コレ１枚でわかる機械学習の学習方法</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機械学習には、「教師あり学習（</a:t>
            </a:r>
            <a:r>
              <a:rPr kumimoji="1" lang="en-US" altLang="ja-JP" sz="1200" kern="1200" dirty="0">
                <a:solidFill>
                  <a:schemeClr val="tx1"/>
                </a:solidFill>
                <a:effectLst/>
                <a:latin typeface="+mn-lt"/>
                <a:ea typeface="+mn-ea"/>
                <a:cs typeface="+mn-cs"/>
              </a:rPr>
              <a:t>Supervised Learning</a:t>
            </a:r>
            <a:r>
              <a:rPr kumimoji="1" lang="ja-JP" altLang="ja-JP" sz="1200" kern="1200">
                <a:solidFill>
                  <a:schemeClr val="tx1"/>
                </a:solidFill>
                <a:effectLst/>
                <a:latin typeface="+mn-lt"/>
                <a:ea typeface="+mn-ea"/>
                <a:cs typeface="+mn-cs"/>
              </a:rPr>
              <a:t>）」、「教師なし学習（</a:t>
            </a:r>
            <a:r>
              <a:rPr kumimoji="1" lang="en-US" altLang="ja-JP" sz="1200" kern="1200" dirty="0">
                <a:solidFill>
                  <a:schemeClr val="tx1"/>
                </a:solidFill>
                <a:effectLst/>
                <a:latin typeface="+mn-lt"/>
                <a:ea typeface="+mn-ea"/>
                <a:cs typeface="+mn-cs"/>
              </a:rPr>
              <a:t>Unsupervised Learning</a:t>
            </a:r>
            <a:r>
              <a:rPr kumimoji="1" lang="ja-JP" altLang="ja-JP" sz="1200" kern="1200">
                <a:solidFill>
                  <a:schemeClr val="tx1"/>
                </a:solidFill>
                <a:effectLst/>
                <a:latin typeface="+mn-lt"/>
                <a:ea typeface="+mn-ea"/>
                <a:cs typeface="+mn-cs"/>
              </a:rPr>
              <a:t>）」、「強化学習</a:t>
            </a:r>
            <a:r>
              <a:rPr kumimoji="1" lang="en-US" altLang="ja-JP" sz="1200" kern="1200" dirty="0">
                <a:solidFill>
                  <a:schemeClr val="tx1"/>
                </a:solidFill>
                <a:effectLst/>
                <a:latin typeface="+mn-lt"/>
                <a:ea typeface="+mn-ea"/>
                <a:cs typeface="+mn-cs"/>
              </a:rPr>
              <a:t>Reinforcement Learning</a:t>
            </a:r>
            <a:r>
              <a:rPr kumimoji="1" lang="ja-JP" altLang="ja-JP" sz="1200" kern="1200">
                <a:solidFill>
                  <a:schemeClr val="tx1"/>
                </a:solidFill>
                <a:effectLst/>
                <a:latin typeface="+mn-lt"/>
                <a:ea typeface="+mn-ea"/>
                <a:cs typeface="+mn-cs"/>
              </a:rPr>
              <a:t>」と呼ばれる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つの学習方式がある。</a:t>
            </a:r>
          </a:p>
          <a:p>
            <a:r>
              <a:rPr kumimoji="1" lang="ja-JP" altLang="ja-JP" sz="1200" kern="1200">
                <a:solidFill>
                  <a:schemeClr val="tx1"/>
                </a:solidFill>
                <a:effectLst/>
                <a:latin typeface="+mn-lt"/>
                <a:ea typeface="+mn-ea"/>
                <a:cs typeface="+mn-cs"/>
              </a:rPr>
              <a:t>教師あり学習</a:t>
            </a:r>
          </a:p>
          <a:p>
            <a:r>
              <a:rPr kumimoji="1" lang="ja-JP" altLang="ja-JP" sz="1200" kern="1200">
                <a:solidFill>
                  <a:schemeClr val="tx1"/>
                </a:solidFill>
                <a:effectLst/>
                <a:latin typeface="+mn-lt"/>
                <a:ea typeface="+mn-ea"/>
                <a:cs typeface="+mn-cs"/>
              </a:rPr>
              <a:t>入力と正解例の関係を示したデータを学習データとして入力し、その関係を再現できる推論モデルを生成する。例えば、「イヌ」という正解を付した画像、「ネコ」という画像を付した画像を学習させ「イヌ」や「ネコ」それぞれに固有の特徴の組合せパターンを見つけ出し、両者の違いをうまく表現できる推論モデルを生成する。</a:t>
            </a:r>
          </a:p>
          <a:p>
            <a:r>
              <a:rPr kumimoji="1" lang="ja-JP" altLang="ja-JP" sz="1200" kern="1200">
                <a:solidFill>
                  <a:schemeClr val="tx1"/>
                </a:solidFill>
                <a:effectLst/>
                <a:latin typeface="+mn-lt"/>
                <a:ea typeface="+mn-ea"/>
                <a:cs typeface="+mn-cs"/>
              </a:rPr>
              <a:t>故障診断や画像分類など、ものごとをうまく区別、仕訳する「分類」、利益の予測、不正検知など、データを元に傾向（関数）を導き出し、今後の数値を予測する「回帰」に用いられる。</a:t>
            </a:r>
          </a:p>
          <a:p>
            <a:r>
              <a:rPr kumimoji="1" lang="ja-JP" altLang="ja-JP" sz="1200" kern="1200">
                <a:solidFill>
                  <a:schemeClr val="tx1"/>
                </a:solidFill>
                <a:effectLst/>
                <a:latin typeface="+mn-lt"/>
                <a:ea typeface="+mn-ea"/>
                <a:cs typeface="+mn-cs"/>
              </a:rPr>
              <a:t>教師なし学習</a:t>
            </a:r>
          </a:p>
          <a:p>
            <a:r>
              <a:rPr kumimoji="1" lang="ja-JP" altLang="ja-JP" sz="1200" kern="1200">
                <a:solidFill>
                  <a:schemeClr val="tx1"/>
                </a:solidFill>
                <a:effectLst/>
                <a:latin typeface="+mn-lt"/>
                <a:ea typeface="+mn-ea"/>
                <a:cs typeface="+mn-cs"/>
              </a:rPr>
              <a:t>なんの説明もない学習データを入力し、抽出した特徴の組合せパターンから類似したグループを見つけ出す推論モデルを生成する。例えば、「イヌ」、「ネコ」、「トリ」を区別することなく学習データとして入力すると、それぞれの特徴の組合せパターンの違いを見つけ出し、推論モデルを生成する。それぞれを特徴付ける「概念」といえるものを作り出していると言えるかもしれない。</a:t>
            </a:r>
          </a:p>
          <a:p>
            <a:r>
              <a:rPr kumimoji="1" lang="ja-JP" altLang="ja-JP" sz="1200" kern="1200">
                <a:solidFill>
                  <a:schemeClr val="tx1"/>
                </a:solidFill>
                <a:effectLst/>
                <a:latin typeface="+mn-lt"/>
                <a:ea typeface="+mn-ea"/>
                <a:cs typeface="+mn-cs"/>
              </a:rPr>
              <a:t>いろいろなものの中から似たもの同士集めてグループ化する「クラスタリング」、データの圧縮やデータ相互の関係を見える化する「次元圧縮」に用いられる。</a:t>
            </a:r>
          </a:p>
          <a:p>
            <a:r>
              <a:rPr kumimoji="1" lang="ja-JP" altLang="ja-JP" sz="1200" kern="1200">
                <a:solidFill>
                  <a:schemeClr val="tx1"/>
                </a:solidFill>
                <a:effectLst/>
                <a:latin typeface="+mn-lt"/>
                <a:ea typeface="+mn-ea"/>
                <a:cs typeface="+mn-cs"/>
              </a:rPr>
              <a:t>強化学習</a:t>
            </a:r>
          </a:p>
          <a:p>
            <a:r>
              <a:rPr kumimoji="1" lang="ja-JP" altLang="ja-JP" sz="1200" kern="1200">
                <a:solidFill>
                  <a:schemeClr val="tx1"/>
                </a:solidFill>
                <a:effectLst/>
                <a:latin typeface="+mn-lt"/>
                <a:ea typeface="+mn-ea"/>
                <a:cs typeface="+mn-cs"/>
              </a:rPr>
              <a:t>推論の結果に対して評価（報酬）を繰り返し与えることで、どのような結果を出して欲しいかを示し、その結果をもうまく再現できる推論モデルを生成する。例えば、ゲームの得点が高ければ「＋」に評価し、低ければ「−」に評価することを繰り返してゆくことで、得点が高くなる、つまり、プラス評価という報酬が与えられるようなゲームのやり方を再現できる推論モデルを生成する。</a:t>
            </a:r>
          </a:p>
          <a:p>
            <a:r>
              <a:rPr kumimoji="1" lang="ja-JP" altLang="ja-JP" sz="1200" kern="1200">
                <a:solidFill>
                  <a:schemeClr val="tx1"/>
                </a:solidFill>
                <a:effectLst/>
                <a:latin typeface="+mn-lt"/>
                <a:ea typeface="+mn-ea"/>
                <a:cs typeface="+mn-cs"/>
              </a:rPr>
              <a:t>囲碁や将棋などのゲームに勝つ、効果的な広告を出稿する、安全な自動運転を実現することなどに用いられる。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279867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1838108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
        <p:nvSpPr>
          <p:cNvPr id="12" name="正方形/長方形 11">
            <a:extLst>
              <a:ext uri="{FF2B5EF4-FFF2-40B4-BE49-F238E27FC236}">
                <a16:creationId xmlns:a16="http://schemas.microsoft.com/office/drawing/2014/main" id="{65BF56EF-0DB9-0F49-8478-C71484A6E7CF}"/>
              </a:ext>
            </a:extLst>
          </p:cNvPr>
          <p:cNvSpPr/>
          <p:nvPr userDrawn="1"/>
        </p:nvSpPr>
        <p:spPr>
          <a:xfrm>
            <a:off x="-588" y="-6611"/>
            <a:ext cx="9194015" cy="687121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descr="it_juku_ogp.png">
            <a:extLst>
              <a:ext uri="{FF2B5EF4-FFF2-40B4-BE49-F238E27FC236}">
                <a16:creationId xmlns:a16="http://schemas.microsoft.com/office/drawing/2014/main" id="{92416303-C4C3-AB42-9587-AC5DE3967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95325" y="554317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a:xfrm>
            <a:off x="464058" y="206630"/>
            <a:ext cx="7886700" cy="622427"/>
          </a:xfrm>
        </p:spPr>
        <p:txBody>
          <a:bodyPr wrap="square" rIns="1438560"/>
          <a:lstStyle>
            <a:lvl1pPr>
              <a:defRPr sz="2400" b="0">
                <a:latin typeface="Osaka-Mono" panose="020B0600000000000000" pitchFamily="34" charset="-128"/>
                <a:ea typeface="Osaka-Mono" panose="020B0600000000000000" pitchFamily="34" charset="-128"/>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a:xfrm>
            <a:off x="8175256" y="6332076"/>
            <a:ext cx="552026" cy="365125"/>
          </a:xfrm>
          <a:prstGeom prst="rect">
            <a:avLst/>
          </a:prstGeom>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46527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4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538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5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41250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6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9492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7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10660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tiff"/><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tiff"/><Relationship Id="rId7" Type="http://schemas.openxmlformats.org/officeDocument/2006/relationships/image" Target="../media/image53.png"/><Relationship Id="rId2" Type="http://schemas.openxmlformats.org/officeDocument/2006/relationships/image" Target="../media/image48.tiff"/><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tiff"/><Relationship Id="rId10" Type="http://schemas.microsoft.com/office/2007/relationships/hdphoto" Target="../media/hdphoto2.wdp"/><Relationship Id="rId4" Type="http://schemas.openxmlformats.org/officeDocument/2006/relationships/image" Target="../media/image50.tiff"/><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tiff"/></Relationships>
</file>

<file path=ppt/slides/_rels/slide21.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image" Target="../media/image72.png"/><Relationship Id="rId7" Type="http://schemas.openxmlformats.org/officeDocument/2006/relationships/image" Target="../media/image76.tiff"/><Relationship Id="rId12"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tiff"/></Relationships>
</file>

<file path=ppt/slides/_rels/slide23.xml.rels><?xml version="1.0" encoding="UTF-8" standalone="yes"?>
<Relationships xmlns="http://schemas.openxmlformats.org/package/2006/relationships"><Relationship Id="rId8" Type="http://schemas.openxmlformats.org/officeDocument/2006/relationships/image" Target="../media/image87.tiff"/><Relationship Id="rId13" Type="http://schemas.openxmlformats.org/officeDocument/2006/relationships/image" Target="../media/image92.tiff"/><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tiff"/><Relationship Id="rId17" Type="http://schemas.openxmlformats.org/officeDocument/2006/relationships/image" Target="../media/image96.png"/><Relationship Id="rId2" Type="http://schemas.openxmlformats.org/officeDocument/2006/relationships/notesSlide" Target="../notesSlides/notesSlide8.xml"/><Relationship Id="rId16" Type="http://schemas.openxmlformats.org/officeDocument/2006/relationships/image" Target="../media/image95.tiff"/><Relationship Id="rId1" Type="http://schemas.openxmlformats.org/officeDocument/2006/relationships/slideLayout" Target="../slideLayouts/slideLayout6.xml"/><Relationship Id="rId6" Type="http://schemas.openxmlformats.org/officeDocument/2006/relationships/image" Target="../media/image85.png"/><Relationship Id="rId11" Type="http://schemas.openxmlformats.org/officeDocument/2006/relationships/image" Target="../media/image90.tiff"/><Relationship Id="rId5" Type="http://schemas.openxmlformats.org/officeDocument/2006/relationships/image" Target="../media/image84.png"/><Relationship Id="rId15" Type="http://schemas.openxmlformats.org/officeDocument/2006/relationships/image" Target="../media/image94.tiff"/><Relationship Id="rId10" Type="http://schemas.openxmlformats.org/officeDocument/2006/relationships/image" Target="../media/image89.tiff"/><Relationship Id="rId19" Type="http://schemas.openxmlformats.org/officeDocument/2006/relationships/image" Target="../media/image98.tiff"/><Relationship Id="rId4" Type="http://schemas.openxmlformats.org/officeDocument/2006/relationships/image" Target="../media/image83.png"/><Relationship Id="rId9" Type="http://schemas.openxmlformats.org/officeDocument/2006/relationships/image" Target="../media/image88.tiff"/><Relationship Id="rId14" Type="http://schemas.openxmlformats.org/officeDocument/2006/relationships/image" Target="../media/image9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107.tiff"/><Relationship Id="rId13" Type="http://schemas.openxmlformats.org/officeDocument/2006/relationships/image" Target="../media/image112.tiff"/><Relationship Id="rId3" Type="http://schemas.openxmlformats.org/officeDocument/2006/relationships/image" Target="../media/image102.tiff"/><Relationship Id="rId7" Type="http://schemas.openxmlformats.org/officeDocument/2006/relationships/image" Target="../media/image106.tiff"/><Relationship Id="rId12" Type="http://schemas.openxmlformats.org/officeDocument/2006/relationships/image" Target="../media/image111.tiff"/><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105.tiff"/><Relationship Id="rId11" Type="http://schemas.openxmlformats.org/officeDocument/2006/relationships/image" Target="../media/image110.tiff"/><Relationship Id="rId5" Type="http://schemas.openxmlformats.org/officeDocument/2006/relationships/image" Target="../media/image104.tiff"/><Relationship Id="rId10" Type="http://schemas.openxmlformats.org/officeDocument/2006/relationships/image" Target="../media/image109.tiff"/><Relationship Id="rId4" Type="http://schemas.openxmlformats.org/officeDocument/2006/relationships/image" Target="../media/image103.tiff"/><Relationship Id="rId9" Type="http://schemas.openxmlformats.org/officeDocument/2006/relationships/image" Target="../media/image108.tiff"/><Relationship Id="rId14" Type="http://schemas.openxmlformats.org/officeDocument/2006/relationships/image" Target="../media/image113.tiff"/></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e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jpeg"/><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jpeg"/></Relationships>
</file>

<file path=ppt/slides/_rels/slide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8.png"/></Relationships>
</file>

<file path=ppt/slides/_rels/slide4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46.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png"/><Relationship Id="rId3" Type="http://schemas.openxmlformats.org/officeDocument/2006/relationships/image" Target="../media/image150.png"/><Relationship Id="rId7" Type="http://schemas.openxmlformats.org/officeDocument/2006/relationships/image" Target="../media/image154.jpeg"/><Relationship Id="rId12" Type="http://schemas.openxmlformats.org/officeDocument/2006/relationships/image" Target="../media/image159.png"/><Relationship Id="rId2" Type="http://schemas.openxmlformats.org/officeDocument/2006/relationships/image" Target="../media/image149.png"/><Relationship Id="rId16" Type="http://schemas.openxmlformats.org/officeDocument/2006/relationships/image" Target="../media/image163.png"/><Relationship Id="rId1" Type="http://schemas.openxmlformats.org/officeDocument/2006/relationships/slideLayout" Target="../slideLayouts/slideLayout6.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s/_rels/slide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58.xml.rels><?xml version="1.0" encoding="UTF-8" standalone="yes"?>
<Relationships xmlns="http://schemas.openxmlformats.org/package/2006/relationships"><Relationship Id="rId3" Type="http://schemas.openxmlformats.org/officeDocument/2006/relationships/image" Target="../media/image175.tiff"/><Relationship Id="rId7" Type="http://schemas.openxmlformats.org/officeDocument/2006/relationships/image" Target="../media/image176.tiff"/><Relationship Id="rId2" Type="http://schemas.openxmlformats.org/officeDocument/2006/relationships/image" Target="../media/image49.tiff"/><Relationship Id="rId1" Type="http://schemas.openxmlformats.org/officeDocument/2006/relationships/slideLayout" Target="../slideLayouts/slideLayout6.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8.tif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78.tiff"/><Relationship Id="rId2" Type="http://schemas.openxmlformats.org/officeDocument/2006/relationships/image" Target="../media/image177.tiff"/><Relationship Id="rId1" Type="http://schemas.openxmlformats.org/officeDocument/2006/relationships/slideLayout" Target="../slideLayouts/slideLayout6.xml"/><Relationship Id="rId4" Type="http://schemas.openxmlformats.org/officeDocument/2006/relationships/image" Target="../media/image179.tiff"/></Relationships>
</file>

<file path=ppt/slides/_rels/slide6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6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6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87.jpeg"/></Relationships>
</file>

<file path=ppt/slides/_rels/slide6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6.xml"/><Relationship Id="rId6" Type="http://schemas.openxmlformats.org/officeDocument/2006/relationships/image" Target="../media/image196.png"/><Relationship Id="rId5" Type="http://schemas.openxmlformats.org/officeDocument/2006/relationships/image" Target="../media/image191.jpeg"/><Relationship Id="rId4" Type="http://schemas.openxmlformats.org/officeDocument/2006/relationships/image" Target="../media/image187.jpeg"/></Relationships>
</file>

<file path=ppt/slides/_rels/slide7.xml.rels><?xml version="1.0" encoding="UTF-8" standalone="yes"?>
<Relationships xmlns="http://schemas.openxmlformats.org/package/2006/relationships"><Relationship Id="rId3" Type="http://schemas.openxmlformats.org/officeDocument/2006/relationships/hyperlink" Target="https://jp.wsj.com/articles/is-the-flurry-of-circular-ai-deals-a-win-winor-sign-of-a-bubble-8a3ae9b4?fbclid=IwY2xjawNn7u5leHRuA2FlbQIxMABicmlkETFuS2tLY3M3elh2SmNqY25QAR57geadhJ25lrjKFGASkpj_SDy2jlnnyEZjqhbx3ltQc7fpFlgGRtzkbunqUA_aem_G1IXAyafHAJsSegli6Ua3Q"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6.xml"/><Relationship Id="rId5" Type="http://schemas.openxmlformats.org/officeDocument/2006/relationships/image" Target="../media/image202.jpeg"/><Relationship Id="rId4" Type="http://schemas.openxmlformats.org/officeDocument/2006/relationships/image" Target="../media/image201.jpeg"/></Relationships>
</file>

<file path=ppt/slides/_rels/slide7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07.png"/><Relationship Id="rId4" Type="http://schemas.openxmlformats.org/officeDocument/2006/relationships/image" Target="../media/image206.png"/></Relationships>
</file>

<file path=ppt/slides/_rels/slide7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6.xml"/><Relationship Id="rId4" Type="http://schemas.openxmlformats.org/officeDocument/2006/relationships/image" Target="../media/image21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ft.com/content/4e39d081-ab26-4bc2-9c4c-256d766f28e2" TargetMode="External"/><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6.xml"/><Relationship Id="rId5" Type="http://schemas.openxmlformats.org/officeDocument/2006/relationships/image" Target="../media/image216.png"/><Relationship Id="rId4" Type="http://schemas.openxmlformats.org/officeDocument/2006/relationships/image" Target="../media/image215.png"/></Relationships>
</file>

<file path=ppt/slides/_rels/slide8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6.xml"/><Relationship Id="rId4" Type="http://schemas.openxmlformats.org/officeDocument/2006/relationships/image" Target="../media/image220.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ideo" Target="https://www.youtube.com/embed/Eu5mYMavctM?feature=oembed" TargetMode="External"/><Relationship Id="rId4" Type="http://schemas.openxmlformats.org/officeDocument/2006/relationships/image" Target="../media/image221.jpeg"/></Relationships>
</file>

<file path=ppt/slides/_rels/slide8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6.xml"/><Relationship Id="rId4" Type="http://schemas.openxmlformats.org/officeDocument/2006/relationships/image" Target="../media/image224.jpeg"/></Relationships>
</file>

<file path=ppt/slides/_rels/slide8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232.tif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2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44061" y="3665251"/>
            <a:ext cx="7772400" cy="566005"/>
          </a:xfrm>
        </p:spPr>
        <p:txBody>
          <a:bodyPr/>
          <a:lstStyle/>
          <a:p>
            <a:r>
              <a:rPr lang="en-US" altLang="ja-JP" dirty="0">
                <a:latin typeface="Meiryo" panose="020B0604030504040204" pitchFamily="34" charset="-128"/>
                <a:ea typeface="Meiryo" panose="020B0604030504040204" pitchFamily="34" charset="-128"/>
                <a:cs typeface="Times New Roman" panose="02020603050405020304" pitchFamily="18" charset="0"/>
              </a:rPr>
              <a:t>IT</a:t>
            </a:r>
            <a:r>
              <a:rPr lang="ja-JP" altLang="en-US">
                <a:latin typeface="Meiryo" panose="020B0604030504040204" pitchFamily="34" charset="-128"/>
                <a:ea typeface="Meiryo" panose="020B0604030504040204" pitchFamily="34" charset="-128"/>
                <a:cs typeface="Times New Roman" panose="02020603050405020304" pitchFamily="18" charset="0"/>
              </a:rPr>
              <a:t>ソリューション塾・第</a:t>
            </a:r>
            <a:r>
              <a:rPr lang="en-US" altLang="ja-JP" dirty="0">
                <a:latin typeface="Meiryo" panose="020B0604030504040204" pitchFamily="34" charset="-128"/>
                <a:ea typeface="Meiryo" panose="020B0604030504040204" pitchFamily="34" charset="-128"/>
                <a:cs typeface="Times New Roman" panose="02020603050405020304" pitchFamily="18" charset="0"/>
              </a:rPr>
              <a:t>50</a:t>
            </a:r>
            <a:r>
              <a:rPr lang="ja-JP" altLang="en-US">
                <a:latin typeface="Meiryo" panose="020B0604030504040204" pitchFamily="34" charset="-128"/>
                <a:ea typeface="Meiryo" panose="020B0604030504040204" pitchFamily="34" charset="-128"/>
                <a:cs typeface="Times New Roman" panose="02020603050405020304" pitchFamily="18" charset="0"/>
              </a:rPr>
              <a:t>期／第</a:t>
            </a:r>
            <a:r>
              <a:rPr lang="en-US" altLang="ja-JP" dirty="0">
                <a:latin typeface="Meiryo" panose="020B0604030504040204" pitchFamily="34" charset="-128"/>
                <a:ea typeface="Meiryo" panose="020B0604030504040204" pitchFamily="34" charset="-128"/>
                <a:cs typeface="Times New Roman" panose="02020603050405020304" pitchFamily="18" charset="0"/>
              </a:rPr>
              <a:t>4</a:t>
            </a:r>
            <a:r>
              <a:rPr lang="ja-JP" altLang="en-US">
                <a:latin typeface="Meiryo" panose="020B0604030504040204" pitchFamily="34" charset="-128"/>
                <a:ea typeface="Meiryo" panose="020B0604030504040204" pitchFamily="34" charset="-128"/>
                <a:cs typeface="Times New Roman" panose="02020603050405020304" pitchFamily="18" charset="0"/>
              </a:rPr>
              <a:t>回</a:t>
            </a:r>
            <a:endParaRPr lang="ja-JP" altLang="en-US">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584775"/>
          </a:xfrm>
          <a:prstGeom prst="rect">
            <a:avLst/>
          </a:prstGeom>
        </p:spPr>
        <p:txBody>
          <a:bodyPr wrap="square">
            <a:spAutoFit/>
          </a:bodyPr>
          <a:lstStyle/>
          <a:p>
            <a:pPr algn="r"/>
            <a:r>
              <a:rPr lang="en-US" altLang="ja-JP" sz="3200" b="1" dirty="0">
                <a:latin typeface="Meiryo" panose="020B0604030504040204" pitchFamily="34" charset="-128"/>
                <a:ea typeface="Meiryo" panose="020B0604030504040204" pitchFamily="34" charset="-128"/>
                <a:cs typeface="Times New Roman" panose="02020603050405020304" pitchFamily="18" charset="0"/>
              </a:rPr>
              <a:t>AI/</a:t>
            </a:r>
            <a:r>
              <a:rPr lang="ja-JP" altLang="en-US" sz="3200" b="1">
                <a:latin typeface="Meiryo" panose="020B0604030504040204" pitchFamily="34" charset="-128"/>
                <a:ea typeface="Meiryo" panose="020B0604030504040204" pitchFamily="34" charset="-128"/>
                <a:cs typeface="Times New Roman" panose="02020603050405020304" pitchFamily="18" charset="0"/>
              </a:rPr>
              <a:t>人工知能</a:t>
            </a:r>
            <a:endParaRPr lang="ja-JP" altLang="en-US" sz="3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2025</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10</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29</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16129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AI</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の基本</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74521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BFAE38-9395-025D-145A-B33A1E3913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68698" y="4417730"/>
            <a:ext cx="2389254" cy="2389254"/>
          </a:xfrm>
          <a:prstGeom prst="rect">
            <a:avLst/>
          </a:prstGeom>
        </p:spPr>
      </p:pic>
      <p:pic>
        <p:nvPicPr>
          <p:cNvPr id="5" name="図 4">
            <a:extLst>
              <a:ext uri="{FF2B5EF4-FFF2-40B4-BE49-F238E27FC236}">
                <a16:creationId xmlns:a16="http://schemas.microsoft.com/office/drawing/2014/main" id="{0E923141-9A62-BF16-B7ED-3C70CDA9CD2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50115" y="4384046"/>
            <a:ext cx="2389254" cy="2389254"/>
          </a:xfrm>
          <a:prstGeom prst="rect">
            <a:avLst/>
          </a:prstGeom>
        </p:spPr>
      </p:pic>
      <p:pic>
        <p:nvPicPr>
          <p:cNvPr id="38" name="図 37" descr="アイコン&#10;&#10;自動的に生成された説明">
            <a:extLst>
              <a:ext uri="{FF2B5EF4-FFF2-40B4-BE49-F238E27FC236}">
                <a16:creationId xmlns:a16="http://schemas.microsoft.com/office/drawing/2014/main" id="{F9FFE743-9C0D-D744-8A2D-285C479422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1709" y="1031245"/>
            <a:ext cx="1456700" cy="1272696"/>
          </a:xfrm>
          <a:prstGeom prst="rect">
            <a:avLst/>
          </a:prstGeom>
        </p:spPr>
      </p:pic>
      <p:pic>
        <p:nvPicPr>
          <p:cNvPr id="39" name="図 38" descr="アイコン&#10;&#10;自動的に生成された説明">
            <a:extLst>
              <a:ext uri="{FF2B5EF4-FFF2-40B4-BE49-F238E27FC236}">
                <a16:creationId xmlns:a16="http://schemas.microsoft.com/office/drawing/2014/main" id="{DDDCE6A6-729E-6A40-B004-BD3CBDBA00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40075" y="3005150"/>
            <a:ext cx="1664577" cy="1308299"/>
          </a:xfrm>
          <a:prstGeom prst="rect">
            <a:avLst/>
          </a:prstGeom>
        </p:spPr>
      </p:pic>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B2814FC-32BB-8144-9D64-3A8B5CB1D136}"/>
              </a:ext>
            </a:extLst>
          </p:cNvPr>
          <p:cNvSpPr/>
          <p:nvPr/>
        </p:nvSpPr>
        <p:spPr>
          <a:xfrm>
            <a:off x="5972951" y="848389"/>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80144" y="938711"/>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85117" y="2896375"/>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76012" y="4905883"/>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pic>
        <p:nvPicPr>
          <p:cNvPr id="4" name="図 3" descr="アイコン&#10;&#10;自動的に生成された説明">
            <a:extLst>
              <a:ext uri="{FF2B5EF4-FFF2-40B4-BE49-F238E27FC236}">
                <a16:creationId xmlns:a16="http://schemas.microsoft.com/office/drawing/2014/main" id="{A4A06E61-20AB-604C-8EDC-AD3266BD0D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924101" y="1031245"/>
            <a:ext cx="1156134" cy="1156134"/>
          </a:xfrm>
          <a:prstGeom prst="rect">
            <a:avLst/>
          </a:prstGeom>
        </p:spPr>
      </p:pic>
      <p:pic>
        <p:nvPicPr>
          <p:cNvPr id="29" name="図 28" descr="アイコン&#10;&#10;自動的に生成された説明">
            <a:extLst>
              <a:ext uri="{FF2B5EF4-FFF2-40B4-BE49-F238E27FC236}">
                <a16:creationId xmlns:a16="http://schemas.microsoft.com/office/drawing/2014/main" id="{49945B9D-F0D4-4348-9FEC-C008D04C275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6584" y="3004734"/>
            <a:ext cx="1451167" cy="1036184"/>
          </a:xfrm>
          <a:prstGeom prst="rect">
            <a:avLst/>
          </a:prstGeom>
        </p:spPr>
      </p:pic>
      <p:pic>
        <p:nvPicPr>
          <p:cNvPr id="31" name="図 30" descr="アイコン&#10;&#10;自動的に生成された説明">
            <a:extLst>
              <a:ext uri="{FF2B5EF4-FFF2-40B4-BE49-F238E27FC236}">
                <a16:creationId xmlns:a16="http://schemas.microsoft.com/office/drawing/2014/main" id="{CC04F3C4-73D4-F84E-962D-B3F355C0A3E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7854" y="5087116"/>
            <a:ext cx="1447997" cy="983114"/>
          </a:xfrm>
          <a:prstGeom prst="rect">
            <a:avLst/>
          </a:prstGeom>
        </p:spPr>
      </p:pic>
      <p:pic>
        <p:nvPicPr>
          <p:cNvPr id="33" name="図 32" descr="アイコン&#10;&#10;自動的に生成された説明">
            <a:extLst>
              <a:ext uri="{FF2B5EF4-FFF2-40B4-BE49-F238E27FC236}">
                <a16:creationId xmlns:a16="http://schemas.microsoft.com/office/drawing/2014/main" id="{2ED65B2B-5A88-754D-8E8D-5EB73C0962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345" y="1085216"/>
            <a:ext cx="1456700" cy="1272696"/>
          </a:xfrm>
          <a:prstGeom prst="rect">
            <a:avLst/>
          </a:prstGeom>
        </p:spPr>
      </p:pic>
      <p:pic>
        <p:nvPicPr>
          <p:cNvPr id="35" name="図 34" descr="アイコン&#10;&#10;自動的に生成された説明">
            <a:extLst>
              <a:ext uri="{FF2B5EF4-FFF2-40B4-BE49-F238E27FC236}">
                <a16:creationId xmlns:a16="http://schemas.microsoft.com/office/drawing/2014/main" id="{D35F4F65-5483-3F43-A5C0-C5BB2A7B7B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9711" y="3059121"/>
            <a:ext cx="1664577" cy="1308299"/>
          </a:xfrm>
          <a:prstGeom prst="rect">
            <a:avLst/>
          </a:prstGeom>
        </p:spPr>
      </p:pic>
    </p:spTree>
    <p:extLst>
      <p:ext uri="{BB962C8B-B14F-4D97-AF65-F5344CB8AC3E}">
        <p14:creationId xmlns:p14="http://schemas.microsoft.com/office/powerpoint/2010/main" val="3650328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CFB6EFB-F78E-5443-93BA-C1E0505ABCEF}"/>
              </a:ext>
            </a:extLst>
          </p:cNvPr>
          <p:cNvSpPr/>
          <p:nvPr/>
        </p:nvSpPr>
        <p:spPr>
          <a:xfrm>
            <a:off x="3882958" y="1809382"/>
            <a:ext cx="1656735" cy="157924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134ABB-B1B8-DA40-BD94-3DC0272FD570}"/>
              </a:ext>
            </a:extLst>
          </p:cNvPr>
          <p:cNvSpPr>
            <a:spLocks noGrp="1"/>
          </p:cNvSpPr>
          <p:nvPr>
            <p:ph type="title"/>
          </p:nvPr>
        </p:nvSpPr>
        <p:spPr/>
        <p:txBody>
          <a:bodyPr/>
          <a:lstStyle/>
          <a:p>
            <a:r>
              <a:rPr kumimoji="1" lang="ja-JP" altLang="en-US"/>
              <a:t>脳と人工知能／</a:t>
            </a:r>
            <a:r>
              <a:rPr kumimoji="1" lang="en-US" altLang="ja-JP" dirty="0"/>
              <a:t>AI</a:t>
            </a:r>
            <a:r>
              <a:rPr kumimoji="1" lang="ja-JP" altLang="en-US"/>
              <a:t>の関係</a:t>
            </a:r>
          </a:p>
        </p:txBody>
      </p:sp>
      <p:sp>
        <p:nvSpPr>
          <p:cNvPr id="5" name="左矢印 4">
            <a:extLst>
              <a:ext uri="{FF2B5EF4-FFF2-40B4-BE49-F238E27FC236}">
                <a16:creationId xmlns:a16="http://schemas.microsoft.com/office/drawing/2014/main" id="{23207064-8DFB-9144-A5B3-4B2490A6E2AD}"/>
              </a:ext>
            </a:extLst>
          </p:cNvPr>
          <p:cNvSpPr/>
          <p:nvPr/>
        </p:nvSpPr>
        <p:spPr>
          <a:xfrm>
            <a:off x="2864056"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左矢印 5">
            <a:extLst>
              <a:ext uri="{FF2B5EF4-FFF2-40B4-BE49-F238E27FC236}">
                <a16:creationId xmlns:a16="http://schemas.microsoft.com/office/drawing/2014/main" id="{D7A2C593-C0BC-484D-94E2-5EE7497A6809}"/>
              </a:ext>
            </a:extLst>
          </p:cNvPr>
          <p:cNvSpPr/>
          <p:nvPr/>
        </p:nvSpPr>
        <p:spPr>
          <a:xfrm>
            <a:off x="5878917"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44B6C65C-EA7B-1347-A608-927AA8DC5545}"/>
              </a:ext>
            </a:extLst>
          </p:cNvPr>
          <p:cNvSpPr txBox="1"/>
          <p:nvPr/>
        </p:nvSpPr>
        <p:spPr>
          <a:xfrm>
            <a:off x="4099438" y="2048497"/>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航空力学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制御工学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気象学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15" name="テキスト ボックス 14">
            <a:extLst>
              <a:ext uri="{FF2B5EF4-FFF2-40B4-BE49-F238E27FC236}">
                <a16:creationId xmlns:a16="http://schemas.microsoft.com/office/drawing/2014/main" id="{0DDBAC9A-9C11-994B-B32D-1ABF8E8D6A07}"/>
              </a:ext>
            </a:extLst>
          </p:cNvPr>
          <p:cNvSpPr txBox="1"/>
          <p:nvPr/>
        </p:nvSpPr>
        <p:spPr>
          <a:xfrm>
            <a:off x="1009061" y="3321867"/>
            <a:ext cx="1980029"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独自の進化</a:t>
            </a:r>
          </a:p>
        </p:txBody>
      </p:sp>
      <p:sp>
        <p:nvSpPr>
          <p:cNvPr id="24" name="テキスト ボックス 23">
            <a:extLst>
              <a:ext uri="{FF2B5EF4-FFF2-40B4-BE49-F238E27FC236}">
                <a16:creationId xmlns:a16="http://schemas.microsoft.com/office/drawing/2014/main" id="{6F01E5D0-1657-9248-8B5E-BAD103967A0E}"/>
              </a:ext>
            </a:extLst>
          </p:cNvPr>
          <p:cNvSpPr txBox="1"/>
          <p:nvPr/>
        </p:nvSpPr>
        <p:spPr>
          <a:xfrm>
            <a:off x="3153732" y="1249040"/>
            <a:ext cx="3467616" cy="507831"/>
          </a:xfrm>
          <a:prstGeom prst="rect">
            <a:avLst/>
          </a:prstGeom>
          <a:noFill/>
        </p:spPr>
        <p:txBody>
          <a:bodyPr wrap="non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航空機は鳥を再現したものではない</a:t>
            </a:r>
            <a:endParaRPr kumimoji="1" lang="en-US" altLang="ja-JP" sz="1600" b="1"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100">
                <a:solidFill>
                  <a:schemeClr val="accent6">
                    <a:lumMod val="50000"/>
                  </a:schemeClr>
                </a:solidFill>
                <a:latin typeface="Meiryo" panose="020B0604030504040204" pitchFamily="34" charset="-128"/>
                <a:ea typeface="Meiryo" panose="020B0604030504040204" pitchFamily="34" charset="-128"/>
              </a:rPr>
              <a:t>鳥が空を飛ぶ原理や仕組みを参考に</a:t>
            </a:r>
            <a:r>
              <a:rPr kumimoji="1" lang="ja-JP" altLang="en-US" sz="1100">
                <a:solidFill>
                  <a:schemeClr val="accent6">
                    <a:lumMod val="50000"/>
                  </a:schemeClr>
                </a:solidFill>
                <a:latin typeface="Meiryo" panose="020B0604030504040204" pitchFamily="34" charset="-128"/>
                <a:ea typeface="Meiryo" panose="020B0604030504040204" pitchFamily="34" charset="-128"/>
              </a:rPr>
              <a:t>作られた機械</a:t>
            </a:r>
          </a:p>
        </p:txBody>
      </p:sp>
      <p:pic>
        <p:nvPicPr>
          <p:cNvPr id="25" name="図 24" descr="アイコン&#10;&#10;自動的に生成された説明">
            <a:extLst>
              <a:ext uri="{FF2B5EF4-FFF2-40B4-BE49-F238E27FC236}">
                <a16:creationId xmlns:a16="http://schemas.microsoft.com/office/drawing/2014/main" id="{F8DB0D13-7974-C244-B07E-6BFABF7833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069" y="1962658"/>
            <a:ext cx="1456700" cy="1272696"/>
          </a:xfrm>
          <a:prstGeom prst="rect">
            <a:avLst/>
          </a:prstGeom>
          <a:effectLst/>
        </p:spPr>
      </p:pic>
      <p:pic>
        <p:nvPicPr>
          <p:cNvPr id="27" name="図 26" descr="アイコン&#10;&#10;自動的に生成された説明">
            <a:extLst>
              <a:ext uri="{FF2B5EF4-FFF2-40B4-BE49-F238E27FC236}">
                <a16:creationId xmlns:a16="http://schemas.microsoft.com/office/drawing/2014/main" id="{122DED17-316B-EF42-9F21-38AA4A8834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688716" flipH="1">
            <a:off x="665165" y="1469574"/>
            <a:ext cx="717595" cy="717595"/>
          </a:xfrm>
          <a:prstGeom prst="rect">
            <a:avLst/>
          </a:prstGeom>
          <a:effectLst/>
        </p:spPr>
      </p:pic>
      <p:pic>
        <p:nvPicPr>
          <p:cNvPr id="16" name="図 15" descr="アイコン&#10;&#10;自動的に生成された説明">
            <a:extLst>
              <a:ext uri="{FF2B5EF4-FFF2-40B4-BE49-F238E27FC236}">
                <a16:creationId xmlns:a16="http://schemas.microsoft.com/office/drawing/2014/main" id="{D04D1810-57FC-1C4D-8C4E-898181A0718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155600" y="1915567"/>
            <a:ext cx="1460213" cy="1274878"/>
          </a:xfrm>
          <a:prstGeom prst="rect">
            <a:avLst/>
          </a:prstGeom>
          <a:effectLst>
            <a:outerShdw blurRad="50800" dist="38100" dir="2700000" algn="tl" rotWithShape="0">
              <a:prstClr val="black">
                <a:alpha val="40000"/>
              </a:prstClr>
            </a:outerShdw>
          </a:effectLst>
        </p:spPr>
      </p:pic>
      <p:pic>
        <p:nvPicPr>
          <p:cNvPr id="20" name="図 19" descr="ロゴ が含まれている画像&#10;&#10;自動的に生成された説明">
            <a:extLst>
              <a:ext uri="{FF2B5EF4-FFF2-40B4-BE49-F238E27FC236}">
                <a16:creationId xmlns:a16="http://schemas.microsoft.com/office/drawing/2014/main" id="{7355661B-5178-BE44-9835-3639467E918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55318" y="1249040"/>
            <a:ext cx="1171327" cy="1029217"/>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D286D308-06F2-3AF6-68DF-A20332E5E41B}"/>
              </a:ext>
            </a:extLst>
          </p:cNvPr>
          <p:cNvGrpSpPr/>
          <p:nvPr/>
        </p:nvGrpSpPr>
        <p:grpSpPr>
          <a:xfrm>
            <a:off x="458627" y="3880676"/>
            <a:ext cx="7722812" cy="2319118"/>
            <a:chOff x="458627" y="3880676"/>
            <a:chExt cx="7722812" cy="2319118"/>
          </a:xfrm>
        </p:grpSpPr>
        <p:sp>
          <p:nvSpPr>
            <p:cNvPr id="19" name="正方形/長方形 18">
              <a:extLst>
                <a:ext uri="{FF2B5EF4-FFF2-40B4-BE49-F238E27FC236}">
                  <a16:creationId xmlns:a16="http://schemas.microsoft.com/office/drawing/2014/main" id="{50A04139-0885-C347-9167-57D150DB0A65}"/>
                </a:ext>
              </a:extLst>
            </p:cNvPr>
            <p:cNvSpPr/>
            <p:nvPr/>
          </p:nvSpPr>
          <p:spPr>
            <a:xfrm>
              <a:off x="3882958" y="3880676"/>
              <a:ext cx="1656735" cy="15792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a:extLst>
                <a:ext uri="{FF2B5EF4-FFF2-40B4-BE49-F238E27FC236}">
                  <a16:creationId xmlns:a16="http://schemas.microsoft.com/office/drawing/2014/main" id="{A93C21DB-191C-0D41-988D-4AC02021F05C}"/>
                </a:ext>
              </a:extLst>
            </p:cNvPr>
            <p:cNvSpPr/>
            <p:nvPr/>
          </p:nvSpPr>
          <p:spPr>
            <a:xfrm>
              <a:off x="2864056" y="4394585"/>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左矢印 12">
              <a:extLst>
                <a:ext uri="{FF2B5EF4-FFF2-40B4-BE49-F238E27FC236}">
                  <a16:creationId xmlns:a16="http://schemas.microsoft.com/office/drawing/2014/main" id="{F4023C1F-8BD8-744C-8A8E-049CEC8A79FD}"/>
                </a:ext>
              </a:extLst>
            </p:cNvPr>
            <p:cNvSpPr/>
            <p:nvPr/>
          </p:nvSpPr>
          <p:spPr>
            <a:xfrm>
              <a:off x="5878917" y="4394585"/>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43AFD470-E454-484E-962B-4995134EC8C6}"/>
                </a:ext>
              </a:extLst>
            </p:cNvPr>
            <p:cNvSpPr txBox="1"/>
            <p:nvPr/>
          </p:nvSpPr>
          <p:spPr>
            <a:xfrm>
              <a:off x="4106031" y="4136486"/>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脳生理学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神経科学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心理学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5C1F40CD-8BCB-7B40-96C6-BD356C59060D}"/>
                </a:ext>
              </a:extLst>
            </p:cNvPr>
            <p:cNvSpPr txBox="1"/>
            <p:nvPr/>
          </p:nvSpPr>
          <p:spPr>
            <a:xfrm>
              <a:off x="3153732" y="5633123"/>
              <a:ext cx="4134465" cy="50783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人工知能／</a:t>
              </a:r>
              <a:r>
                <a:rPr kumimoji="1" lang="en-US" altLang="ja-JP" sz="1600" b="1" dirty="0">
                  <a:solidFill>
                    <a:srgbClr val="0070C0"/>
                  </a:solidFill>
                  <a:latin typeface="Meiryo" panose="020B0604030504040204" pitchFamily="34" charset="-128"/>
                  <a:ea typeface="Meiryo" panose="020B0604030504040204" pitchFamily="34" charset="-128"/>
                </a:rPr>
                <a:t>AI</a:t>
              </a:r>
              <a:r>
                <a:rPr kumimoji="1" lang="ja-JP" altLang="en-US" sz="1600" b="1">
                  <a:solidFill>
                    <a:srgbClr val="0070C0"/>
                  </a:solidFill>
                  <a:latin typeface="Meiryo" panose="020B0604030504040204" pitchFamily="34" charset="-128"/>
                  <a:ea typeface="Meiryo" panose="020B0604030504040204" pitchFamily="34" charset="-128"/>
                </a:rPr>
                <a:t>は脳を再現したものではない</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100">
                  <a:solidFill>
                    <a:srgbClr val="0070C0"/>
                  </a:solidFill>
                  <a:latin typeface="Meiryo" panose="020B0604030504040204" pitchFamily="34" charset="-128"/>
                  <a:ea typeface="Meiryo" panose="020B0604030504040204" pitchFamily="34" charset="-128"/>
                </a:rPr>
                <a:t>脳で処理される知的処理の仕組みを参考に</a:t>
              </a:r>
              <a:r>
                <a:rPr kumimoji="1" lang="ja-JP" altLang="en-US" sz="1100">
                  <a:solidFill>
                    <a:srgbClr val="0070C0"/>
                  </a:solidFill>
                  <a:latin typeface="Meiryo" panose="020B0604030504040204" pitchFamily="34" charset="-128"/>
                  <a:ea typeface="Meiryo" panose="020B0604030504040204" pitchFamily="34" charset="-128"/>
                </a:rPr>
                <a:t>作られたプログラム</a:t>
              </a:r>
            </a:p>
          </p:txBody>
        </p:sp>
        <p:pic>
          <p:nvPicPr>
            <p:cNvPr id="26" name="図 25" descr="アイコン&#10;&#10;自動的に生成された説明">
              <a:extLst>
                <a:ext uri="{FF2B5EF4-FFF2-40B4-BE49-F238E27FC236}">
                  <a16:creationId xmlns:a16="http://schemas.microsoft.com/office/drawing/2014/main" id="{3B0B2445-134A-5E40-A312-283B6CDC804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927398" y="3897445"/>
              <a:ext cx="1254041" cy="1426753"/>
            </a:xfrm>
            <a:prstGeom prst="rect">
              <a:avLst/>
            </a:prstGeom>
            <a:effectLst>
              <a:outerShdw blurRad="50800" dist="38100" dir="2700000" algn="tl" rotWithShape="0">
                <a:prstClr val="black">
                  <a:alpha val="40000"/>
                </a:prstClr>
              </a:outerShdw>
            </a:effectLst>
          </p:spPr>
        </p:pic>
        <p:pic>
          <p:nvPicPr>
            <p:cNvPr id="28" name="図 27" descr="アイコン&#10;&#10;自動的に生成された説明">
              <a:extLst>
                <a:ext uri="{FF2B5EF4-FFF2-40B4-BE49-F238E27FC236}">
                  <a16:creationId xmlns:a16="http://schemas.microsoft.com/office/drawing/2014/main" id="{113852D4-2798-4440-A1DA-902B0ED0E143}"/>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257613" y="3897445"/>
              <a:ext cx="1256186" cy="1426753"/>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84E57EDD-5718-8345-9158-035A2B9FE9C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6548" y="5271279"/>
              <a:ext cx="845527" cy="845527"/>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6BD5C50F-2616-4E49-9D70-0F4CC9B4D452}"/>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8627" y="4531463"/>
              <a:ext cx="892268" cy="892268"/>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16A0A1C2-DF2A-0740-8D97-E3A46574F92B}"/>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16803" y="5207786"/>
              <a:ext cx="992008" cy="99200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4832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CBDDF87-60FF-A441-929C-54697F1A3D89}"/>
              </a:ext>
            </a:extLst>
          </p:cNvPr>
          <p:cNvSpPr/>
          <p:nvPr/>
        </p:nvSpPr>
        <p:spPr>
          <a:xfrm>
            <a:off x="771832" y="1991405"/>
            <a:ext cx="1403376" cy="138193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F5DF9613-271A-9741-A04D-88EA67AB8565}"/>
              </a:ext>
            </a:extLst>
          </p:cNvPr>
          <p:cNvSpPr/>
          <p:nvPr/>
        </p:nvSpPr>
        <p:spPr>
          <a:xfrm>
            <a:off x="2294844" y="1991405"/>
            <a:ext cx="1403376" cy="138193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D46F3EED-D595-7E48-B29B-81489D0E7694}"/>
              </a:ext>
            </a:extLst>
          </p:cNvPr>
          <p:cNvSpPr/>
          <p:nvPr/>
        </p:nvSpPr>
        <p:spPr>
          <a:xfrm>
            <a:off x="778993" y="3538288"/>
            <a:ext cx="1403376" cy="13819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E8EC73E9-151D-294A-8DD1-2B264856BFE1}"/>
              </a:ext>
            </a:extLst>
          </p:cNvPr>
          <p:cNvSpPr/>
          <p:nvPr/>
        </p:nvSpPr>
        <p:spPr>
          <a:xfrm>
            <a:off x="2294844" y="3538287"/>
            <a:ext cx="1403376" cy="138193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F6364188-88C5-8445-A329-24E92A665A68}"/>
              </a:ext>
            </a:extLst>
          </p:cNvPr>
          <p:cNvSpPr txBox="1"/>
          <p:nvPr/>
        </p:nvSpPr>
        <p:spPr>
          <a:xfrm>
            <a:off x="1053871" y="2083938"/>
            <a:ext cx="800219"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顔認証</a:t>
            </a:r>
          </a:p>
        </p:txBody>
      </p:sp>
      <p:sp>
        <p:nvSpPr>
          <p:cNvPr id="7" name="テキスト ボックス 6">
            <a:extLst>
              <a:ext uri="{FF2B5EF4-FFF2-40B4-BE49-F238E27FC236}">
                <a16:creationId xmlns:a16="http://schemas.microsoft.com/office/drawing/2014/main" id="{155A4F9F-D725-1F4A-9F40-868EF4983C76}"/>
              </a:ext>
            </a:extLst>
          </p:cNvPr>
          <p:cNvSpPr txBox="1"/>
          <p:nvPr/>
        </p:nvSpPr>
        <p:spPr>
          <a:xfrm>
            <a:off x="2493830" y="2083938"/>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音声認識</a:t>
            </a:r>
          </a:p>
        </p:txBody>
      </p:sp>
      <p:sp>
        <p:nvSpPr>
          <p:cNvPr id="8" name="テキスト ボックス 7">
            <a:extLst>
              <a:ext uri="{FF2B5EF4-FFF2-40B4-BE49-F238E27FC236}">
                <a16:creationId xmlns:a16="http://schemas.microsoft.com/office/drawing/2014/main" id="{5C4B3197-D694-3A4E-83ED-8EC870EABE46}"/>
              </a:ext>
            </a:extLst>
          </p:cNvPr>
          <p:cNvSpPr txBox="1"/>
          <p:nvPr/>
        </p:nvSpPr>
        <p:spPr>
          <a:xfrm>
            <a:off x="1182595" y="3629580"/>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囲碁</a:t>
            </a:r>
          </a:p>
        </p:txBody>
      </p:sp>
      <p:sp>
        <p:nvSpPr>
          <p:cNvPr id="6" name="テキスト ボックス 5">
            <a:extLst>
              <a:ext uri="{FF2B5EF4-FFF2-40B4-BE49-F238E27FC236}">
                <a16:creationId xmlns:a16="http://schemas.microsoft.com/office/drawing/2014/main" id="{4C42362F-4752-F94B-8CF3-321EBDAC0CE7}"/>
              </a:ext>
            </a:extLst>
          </p:cNvPr>
          <p:cNvSpPr txBox="1"/>
          <p:nvPr/>
        </p:nvSpPr>
        <p:spPr>
          <a:xfrm>
            <a:off x="663627" y="5540487"/>
            <a:ext cx="3262433" cy="707886"/>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特定の領域に特化した</a:t>
            </a:r>
            <a:endParaRPr kumimoji="1" lang="en-US" altLang="ja-JP" sz="2000" b="1" dirty="0">
              <a:solidFill>
                <a:srgbClr val="0070C0"/>
              </a:solidFill>
              <a:latin typeface="Meiryo" panose="020B0604030504040204" pitchFamily="34" charset="-128"/>
              <a:ea typeface="Meiryo" panose="020B0604030504040204" pitchFamily="34" charset="-128"/>
            </a:endParaRPr>
          </a:p>
          <a:p>
            <a:pPr algn="ctr"/>
            <a:r>
              <a:rPr kumimoji="1" lang="ja-JP" altLang="en-US" sz="2000" b="1">
                <a:solidFill>
                  <a:srgbClr val="0070C0"/>
                </a:solidFill>
                <a:latin typeface="Meiryo" panose="020B0604030504040204" pitchFamily="34" charset="-128"/>
                <a:ea typeface="Meiryo" panose="020B0604030504040204" pitchFamily="34" charset="-128"/>
              </a:rPr>
              <a:t>知的処理を行うプログラム</a:t>
            </a:r>
          </a:p>
        </p:txBody>
      </p:sp>
      <p:sp>
        <p:nvSpPr>
          <p:cNvPr id="16" name="テキスト ボックス 15">
            <a:extLst>
              <a:ext uri="{FF2B5EF4-FFF2-40B4-BE49-F238E27FC236}">
                <a16:creationId xmlns:a16="http://schemas.microsoft.com/office/drawing/2014/main" id="{01077CE6-52DA-5743-B493-BEDE93B9D7E6}"/>
              </a:ext>
            </a:extLst>
          </p:cNvPr>
          <p:cNvSpPr txBox="1"/>
          <p:nvPr/>
        </p:nvSpPr>
        <p:spPr>
          <a:xfrm>
            <a:off x="2493830" y="3600655"/>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自動運転</a:t>
            </a:r>
          </a:p>
        </p:txBody>
      </p:sp>
      <p:sp>
        <p:nvSpPr>
          <p:cNvPr id="31" name="テキスト ボックス 30">
            <a:extLst>
              <a:ext uri="{FF2B5EF4-FFF2-40B4-BE49-F238E27FC236}">
                <a16:creationId xmlns:a16="http://schemas.microsoft.com/office/drawing/2014/main" id="{D34D34E9-725E-734B-A5EC-78729C53748A}"/>
              </a:ext>
            </a:extLst>
          </p:cNvPr>
          <p:cNvSpPr txBox="1"/>
          <p:nvPr/>
        </p:nvSpPr>
        <p:spPr>
          <a:xfrm>
            <a:off x="633242" y="1129223"/>
            <a:ext cx="3238707" cy="738664"/>
          </a:xfrm>
          <a:prstGeom prst="rect">
            <a:avLst/>
          </a:prstGeom>
          <a:noFill/>
        </p:spPr>
        <p:txBody>
          <a:bodyPr wrap="none" rtlCol="0">
            <a:spAutoFit/>
          </a:bodyPr>
          <a:lstStyle/>
          <a:p>
            <a:pPr algn="ctr"/>
            <a:r>
              <a:rPr lang="ja-JP" altLang="en-US" sz="28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人工知能</a:t>
            </a:r>
            <a:r>
              <a:rPr lang="ja-JP" altLang="en-US" sz="14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（特化型人工知能）</a:t>
            </a:r>
            <a:endParaRPr kumimoji="1"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AI </a:t>
            </a:r>
            <a:r>
              <a:rPr lang="en-US" altLang="ja-JP"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 Artificial Intelligence</a:t>
            </a:r>
            <a:endParaRPr kumimoji="1" lang="ja-JP" altLang="en-US"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50" name="図 49">
            <a:extLst>
              <a:ext uri="{FF2B5EF4-FFF2-40B4-BE49-F238E27FC236}">
                <a16:creationId xmlns:a16="http://schemas.microsoft.com/office/drawing/2014/main" id="{D704B66D-0B9A-9E41-8BE0-D3EA98F6C1B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1695" y="2318137"/>
            <a:ext cx="933982" cy="933982"/>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F7EBC7A0-74F2-844D-98C8-F7E5F3E5BB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64731" y="3720158"/>
            <a:ext cx="1287910" cy="1287910"/>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8B3CC1D4-485D-0340-B343-397BD9E9F7A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559756" y="2347364"/>
            <a:ext cx="873550" cy="87355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6A06AA18-4FB4-FF4E-AEE6-22CB7C92584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54307" y="3792265"/>
            <a:ext cx="1143695" cy="1143695"/>
          </a:xfrm>
          <a:prstGeom prst="rect">
            <a:avLst/>
          </a:prstGeom>
          <a:effectLst>
            <a:outerShdw blurRad="50800" dist="38100" dir="2700000" algn="tl" rotWithShape="0">
              <a:prstClr val="black">
                <a:alpha val="40000"/>
              </a:prstClr>
            </a:outerShdw>
          </a:effectLst>
        </p:spPr>
      </p:pic>
      <p:grpSp>
        <p:nvGrpSpPr>
          <p:cNvPr id="39" name="グループ化 38">
            <a:extLst>
              <a:ext uri="{FF2B5EF4-FFF2-40B4-BE49-F238E27FC236}">
                <a16:creationId xmlns:a16="http://schemas.microsoft.com/office/drawing/2014/main" id="{86BFA88B-C24C-AA41-A1C7-1C1FB691B44F}"/>
              </a:ext>
            </a:extLst>
          </p:cNvPr>
          <p:cNvGrpSpPr/>
          <p:nvPr/>
        </p:nvGrpSpPr>
        <p:grpSpPr>
          <a:xfrm>
            <a:off x="4761099" y="1129223"/>
            <a:ext cx="3768519" cy="5117311"/>
            <a:chOff x="4761099" y="1024121"/>
            <a:chExt cx="3768519" cy="5117311"/>
          </a:xfrm>
        </p:grpSpPr>
        <p:sp>
          <p:nvSpPr>
            <p:cNvPr id="38" name="正方形/長方形 37">
              <a:extLst>
                <a:ext uri="{FF2B5EF4-FFF2-40B4-BE49-F238E27FC236}">
                  <a16:creationId xmlns:a16="http://schemas.microsoft.com/office/drawing/2014/main" id="{FBEBE1A9-EAF3-E34E-91B7-66BA3DB5823E}"/>
                </a:ext>
              </a:extLst>
            </p:cNvPr>
            <p:cNvSpPr/>
            <p:nvPr/>
          </p:nvSpPr>
          <p:spPr>
            <a:xfrm>
              <a:off x="5425961" y="1886302"/>
              <a:ext cx="2951326" cy="29288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8B1AC006-279E-964A-8356-EF9A3BD8E5D4}"/>
                </a:ext>
              </a:extLst>
            </p:cNvPr>
            <p:cNvSpPr txBox="1"/>
            <p:nvPr/>
          </p:nvSpPr>
          <p:spPr>
            <a:xfrm>
              <a:off x="5775965" y="1987962"/>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家事</a:t>
              </a:r>
            </a:p>
          </p:txBody>
        </p:sp>
        <p:sp>
          <p:nvSpPr>
            <p:cNvPr id="22" name="テキスト ボックス 21">
              <a:extLst>
                <a:ext uri="{FF2B5EF4-FFF2-40B4-BE49-F238E27FC236}">
                  <a16:creationId xmlns:a16="http://schemas.microsoft.com/office/drawing/2014/main" id="{6FA976F5-E17A-7048-BB5C-39CE6BD91871}"/>
                </a:ext>
              </a:extLst>
            </p:cNvPr>
            <p:cNvSpPr txBox="1"/>
            <p:nvPr/>
          </p:nvSpPr>
          <p:spPr>
            <a:xfrm>
              <a:off x="7178035" y="198730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医療診断</a:t>
              </a:r>
              <a:endParaRPr kumimoji="1" lang="ja-JP" altLang="en-US" sz="16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E9720C7D-2CCE-7541-A5A9-6913418DF95E}"/>
                </a:ext>
              </a:extLst>
            </p:cNvPr>
            <p:cNvSpPr txBox="1"/>
            <p:nvPr/>
          </p:nvSpPr>
          <p:spPr>
            <a:xfrm>
              <a:off x="5771442" y="3426657"/>
              <a:ext cx="595035"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研究</a:t>
              </a:r>
            </a:p>
          </p:txBody>
        </p:sp>
        <p:sp>
          <p:nvSpPr>
            <p:cNvPr id="24" name="テキスト ボックス 23">
              <a:extLst>
                <a:ext uri="{FF2B5EF4-FFF2-40B4-BE49-F238E27FC236}">
                  <a16:creationId xmlns:a16="http://schemas.microsoft.com/office/drawing/2014/main" id="{C94F134F-3AFA-9945-A074-222A3C8E21D7}"/>
                </a:ext>
              </a:extLst>
            </p:cNvPr>
            <p:cNvSpPr txBox="1"/>
            <p:nvPr/>
          </p:nvSpPr>
          <p:spPr>
            <a:xfrm>
              <a:off x="7446219" y="3348380"/>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カウンセ</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リング</a:t>
              </a:r>
            </a:p>
          </p:txBody>
        </p:sp>
        <p:sp>
          <p:nvSpPr>
            <p:cNvPr id="28" name="テキスト ボックス 27">
              <a:extLst>
                <a:ext uri="{FF2B5EF4-FFF2-40B4-BE49-F238E27FC236}">
                  <a16:creationId xmlns:a16="http://schemas.microsoft.com/office/drawing/2014/main" id="{8D1B2592-4FF5-AB42-AF7C-1FB5138CE9E8}"/>
                </a:ext>
              </a:extLst>
            </p:cNvPr>
            <p:cNvSpPr txBox="1"/>
            <p:nvPr/>
          </p:nvSpPr>
          <p:spPr>
            <a:xfrm>
              <a:off x="5267185" y="5433546"/>
              <a:ext cx="3262433" cy="707886"/>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全ての領域をカバーする</a:t>
              </a:r>
              <a:endParaRPr kumimoji="1" lang="en-US" altLang="ja-JP" sz="2000" b="1" dirty="0">
                <a:solidFill>
                  <a:srgbClr val="7030A0"/>
                </a:solidFill>
                <a:latin typeface="Meiryo" panose="020B0604030504040204" pitchFamily="34" charset="-128"/>
                <a:ea typeface="Meiryo" panose="020B0604030504040204" pitchFamily="34" charset="-128"/>
              </a:endParaRPr>
            </a:p>
            <a:p>
              <a:pPr algn="ctr"/>
              <a:r>
                <a:rPr kumimoji="1" lang="ja-JP" altLang="en-US" sz="2000" b="1">
                  <a:solidFill>
                    <a:srgbClr val="7030A0"/>
                  </a:solidFill>
                  <a:latin typeface="Meiryo" panose="020B0604030504040204" pitchFamily="34" charset="-128"/>
                  <a:ea typeface="Meiryo" panose="020B0604030504040204" pitchFamily="34" charset="-128"/>
                </a:rPr>
                <a:t>知的処理を行うプログラム</a:t>
              </a:r>
            </a:p>
          </p:txBody>
        </p:sp>
        <p:sp>
          <p:nvSpPr>
            <p:cNvPr id="32" name="テキスト ボックス 31">
              <a:extLst>
                <a:ext uri="{FF2B5EF4-FFF2-40B4-BE49-F238E27FC236}">
                  <a16:creationId xmlns:a16="http://schemas.microsoft.com/office/drawing/2014/main" id="{1C48A662-5AA4-0842-9405-639F06E79918}"/>
                </a:ext>
              </a:extLst>
            </p:cNvPr>
            <p:cNvSpPr txBox="1"/>
            <p:nvPr/>
          </p:nvSpPr>
          <p:spPr>
            <a:xfrm>
              <a:off x="5497617" y="1024121"/>
              <a:ext cx="2808013" cy="707886"/>
            </a:xfrm>
            <a:prstGeom prst="rect">
              <a:avLst/>
            </a:prstGeom>
            <a:noFill/>
          </p:spPr>
          <p:txBody>
            <a:bodyPr wrap="none" rtlCol="0">
              <a:spAutoFit/>
            </a:bodyPr>
            <a:lstStyle/>
            <a:p>
              <a:pPr algn="ctr"/>
              <a:r>
                <a:rPr kumimoji="1" lang="ja-JP" altLang="en-US"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汎用型</a:t>
              </a:r>
              <a:r>
                <a:rPr kumimoji="1" lang="ja-JP" altLang="en-US" sz="2800" b="1">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AGI </a:t>
              </a:r>
              <a:r>
                <a:rPr lang="en-US" altLang="ja-JP"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 Artificial General Intelligence</a:t>
              </a:r>
              <a:endParaRPr kumimoji="1" lang="ja-JP" altLang="en-US"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1C831557-323B-874E-B642-26FFCDD0D864}"/>
                </a:ext>
              </a:extLst>
            </p:cNvPr>
            <p:cNvSpPr txBox="1"/>
            <p:nvPr/>
          </p:nvSpPr>
          <p:spPr>
            <a:xfrm>
              <a:off x="4761099" y="2994787"/>
              <a:ext cx="444352" cy="246221"/>
            </a:xfrm>
            <a:prstGeom prst="rect">
              <a:avLst/>
            </a:prstGeom>
            <a:noFill/>
          </p:spPr>
          <p:txBody>
            <a:bodyPr wrap="none" rtlCol="0">
              <a:spAutoFit/>
            </a:bodyPr>
            <a:lstStyle/>
            <a:p>
              <a:pPr algn="ctr"/>
              <a:r>
                <a:rPr kumimoji="1" lang="en-US" altLang="ja-JP" sz="1000" b="1" dirty="0">
                  <a:solidFill>
                    <a:schemeClr val="bg1"/>
                  </a:solidFill>
                  <a:latin typeface="Meiryo" panose="020B0604030504040204" pitchFamily="34" charset="-128"/>
                  <a:ea typeface="Meiryo" panose="020B0604030504040204" pitchFamily="34" charset="-128"/>
                </a:rPr>
                <a:t>AGI</a:t>
              </a:r>
              <a:endParaRPr kumimoji="1" lang="ja-JP" altLang="en-US" sz="1000" b="1">
                <a:solidFill>
                  <a:schemeClr val="bg1"/>
                </a:solidFill>
                <a:latin typeface="Meiryo" panose="020B0604030504040204" pitchFamily="34" charset="-128"/>
                <a:ea typeface="Meiryo" panose="020B0604030504040204" pitchFamily="34" charset="-128"/>
              </a:endParaRPr>
            </a:p>
          </p:txBody>
        </p:sp>
        <p:pic>
          <p:nvPicPr>
            <p:cNvPr id="52" name="図 51" descr="アイコン&#10;&#10;自動的に生成された説明">
              <a:extLst>
                <a:ext uri="{FF2B5EF4-FFF2-40B4-BE49-F238E27FC236}">
                  <a16:creationId xmlns:a16="http://schemas.microsoft.com/office/drawing/2014/main" id="{48AE336B-BAE8-EB4B-B9FA-D7091B38F7CB}"/>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flipH="1">
              <a:off x="6440036" y="2944280"/>
              <a:ext cx="916732" cy="1041207"/>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EC9696C5-5162-C640-B81D-B11EBD964617}"/>
                </a:ext>
              </a:extLst>
            </p:cNvPr>
            <p:cNvSpPr txBox="1"/>
            <p:nvPr/>
          </p:nvSpPr>
          <p:spPr>
            <a:xfrm>
              <a:off x="6591400" y="3122367"/>
              <a:ext cx="700193" cy="400110"/>
            </a:xfrm>
            <a:prstGeom prst="rect">
              <a:avLst/>
            </a:prstGeom>
            <a:solidFill>
              <a:schemeClr val="tx1"/>
            </a:solidFill>
          </p:spPr>
          <p:txBody>
            <a:bodyPr wrap="none" rtlCol="0">
              <a:spAutoFit/>
            </a:bodyPr>
            <a:lstStyle/>
            <a:p>
              <a:pPr algn="ctr"/>
              <a:r>
                <a:rPr kumimoji="1" lang="en-US" altLang="ja-JP" sz="2000" b="1" dirty="0">
                  <a:solidFill>
                    <a:schemeClr val="bg1"/>
                  </a:solidFill>
                  <a:latin typeface="Meiryo" panose="020B0604030504040204" pitchFamily="34" charset="-128"/>
                  <a:ea typeface="Meiryo" panose="020B0604030504040204" pitchFamily="34" charset="-128"/>
                </a:rPr>
                <a:t>AGI</a:t>
              </a:r>
              <a:endParaRPr kumimoji="1" lang="ja-JP" altLang="en-US" sz="2000" b="1">
                <a:solidFill>
                  <a:schemeClr val="bg1"/>
                </a:solidFill>
                <a:latin typeface="Meiryo" panose="020B0604030504040204" pitchFamily="34" charset="-128"/>
                <a:ea typeface="Meiryo" panose="020B0604030504040204" pitchFamily="34" charset="-128"/>
              </a:endParaRPr>
            </a:p>
          </p:txBody>
        </p:sp>
        <p:pic>
          <p:nvPicPr>
            <p:cNvPr id="26" name="図 25">
              <a:extLst>
                <a:ext uri="{FF2B5EF4-FFF2-40B4-BE49-F238E27FC236}">
                  <a16:creationId xmlns:a16="http://schemas.microsoft.com/office/drawing/2014/main" id="{BAD78F83-01E0-1D4E-AC28-E9624DB7DBA2}"/>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01850" y="2149322"/>
              <a:ext cx="1164307" cy="1164307"/>
            </a:xfrm>
            <a:prstGeom prst="rect">
              <a:avLst/>
            </a:prstGeom>
          </p:spPr>
        </p:pic>
        <p:pic>
          <p:nvPicPr>
            <p:cNvPr id="27" name="図 26">
              <a:extLst>
                <a:ext uri="{FF2B5EF4-FFF2-40B4-BE49-F238E27FC236}">
                  <a16:creationId xmlns:a16="http://schemas.microsoft.com/office/drawing/2014/main" id="{418FE571-FF3B-7645-8BC3-600A11D2F8D1}"/>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611712" y="3604417"/>
              <a:ext cx="1164307" cy="1164307"/>
            </a:xfrm>
            <a:prstGeom prst="rect">
              <a:avLst/>
            </a:prstGeom>
          </p:spPr>
        </p:pic>
        <p:pic>
          <p:nvPicPr>
            <p:cNvPr id="33" name="図 32">
              <a:extLst>
                <a:ext uri="{FF2B5EF4-FFF2-40B4-BE49-F238E27FC236}">
                  <a16:creationId xmlns:a16="http://schemas.microsoft.com/office/drawing/2014/main" id="{95FA9B47-CA1D-6044-976A-8EFBCF619855}"/>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682693" y="2145408"/>
              <a:ext cx="1027898" cy="1027898"/>
            </a:xfrm>
            <a:prstGeom prst="rect">
              <a:avLst/>
            </a:prstGeom>
          </p:spPr>
        </p:pic>
        <p:pic>
          <p:nvPicPr>
            <p:cNvPr id="37" name="図 36">
              <a:extLst>
                <a:ext uri="{FF2B5EF4-FFF2-40B4-BE49-F238E27FC236}">
                  <a16:creationId xmlns:a16="http://schemas.microsoft.com/office/drawing/2014/main" id="{3D4BA566-34BE-5646-834B-B38B1DA74B41}"/>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25710" y="3719050"/>
              <a:ext cx="1079920" cy="1079920"/>
            </a:xfrm>
            <a:prstGeom prst="rect">
              <a:avLst/>
            </a:prstGeom>
          </p:spPr>
        </p:pic>
      </p:grpSp>
      <p:sp>
        <p:nvSpPr>
          <p:cNvPr id="9" name="テキスト ボックス 8">
            <a:extLst>
              <a:ext uri="{FF2B5EF4-FFF2-40B4-BE49-F238E27FC236}">
                <a16:creationId xmlns:a16="http://schemas.microsoft.com/office/drawing/2014/main" id="{328C7C96-D34C-1C99-0499-C69BA0053761}"/>
              </a:ext>
            </a:extLst>
          </p:cNvPr>
          <p:cNvSpPr txBox="1"/>
          <p:nvPr/>
        </p:nvSpPr>
        <p:spPr>
          <a:xfrm>
            <a:off x="2110806" y="1033045"/>
            <a:ext cx="1653017" cy="307777"/>
          </a:xfrm>
          <a:prstGeom prst="rect">
            <a:avLst/>
          </a:prstGeom>
          <a:noFill/>
        </p:spPr>
        <p:txBody>
          <a:bodyPr wrap="none" rtlCol="0">
            <a:spAutoFit/>
          </a:bodyPr>
          <a:lstStyle/>
          <a:p>
            <a:pPr algn="ctr"/>
            <a:r>
              <a:rPr kumimoji="1" lang="en-US" altLang="ja-JP" sz="1400" b="1" dirty="0">
                <a:solidFill>
                  <a:srgbClr val="0432FF"/>
                </a:solidFill>
                <a:latin typeface="Meiryo" panose="020B0604030504040204" pitchFamily="34" charset="-128"/>
                <a:ea typeface="Meiryo" panose="020B0604030504040204" pitchFamily="34" charset="-128"/>
              </a:rPr>
              <a:t>〜 </a:t>
            </a:r>
            <a:r>
              <a:rPr kumimoji="1" lang="ja-JP" altLang="en-US" sz="1400" b="1">
                <a:solidFill>
                  <a:srgbClr val="0432FF"/>
                </a:solidFill>
                <a:latin typeface="Meiryo" panose="020B0604030504040204" pitchFamily="34" charset="-128"/>
                <a:ea typeface="Meiryo" panose="020B0604030504040204" pitchFamily="34" charset="-128"/>
              </a:rPr>
              <a:t>の</a:t>
            </a:r>
            <a:r>
              <a:rPr kumimoji="1" lang="en-US" altLang="ja-JP" sz="1400" b="1" dirty="0">
                <a:solidFill>
                  <a:srgbClr val="0432FF"/>
                </a:solidFill>
                <a:latin typeface="Meiryo" panose="020B0604030504040204" pitchFamily="34" charset="-128"/>
                <a:ea typeface="Meiryo" panose="020B0604030504040204" pitchFamily="34" charset="-128"/>
              </a:rPr>
              <a:t> </a:t>
            </a:r>
            <a:r>
              <a:rPr kumimoji="1" lang="en-US" altLang="ja-JP" sz="1400" dirty="0">
                <a:solidFill>
                  <a:srgbClr val="0432FF"/>
                </a:solidFill>
                <a:latin typeface="Meiryo" panose="020B0604030504040204" pitchFamily="34" charset="-128"/>
                <a:ea typeface="Meiryo" panose="020B0604030504040204" pitchFamily="34" charset="-128"/>
              </a:rPr>
              <a:t>AI/</a:t>
            </a:r>
            <a:r>
              <a:rPr lang="ja-JP" altLang="en-US" sz="1400">
                <a:solidFill>
                  <a:srgbClr val="0432FF"/>
                </a:solidFill>
                <a:latin typeface="Meiryo" panose="020B0604030504040204" pitchFamily="34" charset="-128"/>
                <a:ea typeface="Meiryo" panose="020B0604030504040204" pitchFamily="34" charset="-128"/>
              </a:rPr>
              <a:t>人工知能</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779030D-DA38-96B5-02C7-C2E90F73FB9B}"/>
              </a:ext>
            </a:extLst>
          </p:cNvPr>
          <p:cNvSpPr txBox="1"/>
          <p:nvPr/>
        </p:nvSpPr>
        <p:spPr>
          <a:xfrm>
            <a:off x="5214886" y="5044024"/>
            <a:ext cx="3313728" cy="338554"/>
          </a:xfrm>
          <a:prstGeom prst="rect">
            <a:avLst/>
          </a:prstGeom>
          <a:noFill/>
        </p:spPr>
        <p:txBody>
          <a:bodyPr wrap="none" rtlCol="0">
            <a:spAutoFit/>
          </a:bodyPr>
          <a:lstStyle/>
          <a:p>
            <a:pPr algn="ctr"/>
            <a:r>
              <a:rPr lang="ja-JP" altLang="en-US" sz="1600">
                <a:solidFill>
                  <a:srgbClr val="7030A0"/>
                </a:solidFill>
                <a:latin typeface="Meiryo" panose="020B0604030504040204" pitchFamily="34" charset="-128"/>
                <a:ea typeface="Meiryo" panose="020B0604030504040204" pitchFamily="34" charset="-128"/>
              </a:rPr>
              <a:t>数年</a:t>
            </a:r>
            <a:r>
              <a:rPr lang="en-US" altLang="ja-JP" sz="1600" dirty="0">
                <a:solidFill>
                  <a:srgbClr val="7030A0"/>
                </a:solidFill>
                <a:latin typeface="Meiryo" panose="020B0604030504040204" pitchFamily="34" charset="-128"/>
                <a:ea typeface="Meiryo" panose="020B0604030504040204" pitchFamily="34" charset="-128"/>
              </a:rPr>
              <a:t>〜10</a:t>
            </a:r>
            <a:r>
              <a:rPr lang="ja-JP" altLang="en-US" sz="1600">
                <a:solidFill>
                  <a:srgbClr val="7030A0"/>
                </a:solidFill>
                <a:latin typeface="Meiryo" panose="020B0604030504040204" pitchFamily="34" charset="-128"/>
                <a:ea typeface="Meiryo" panose="020B0604030504040204" pitchFamily="34" charset="-128"/>
              </a:rPr>
              <a:t>年のうちには登場する？</a:t>
            </a:r>
            <a:endParaRPr kumimoji="1" lang="ja-JP" altLang="en-US" sz="1600">
              <a:solidFill>
                <a:srgbClr val="7030A0"/>
              </a:solidFill>
              <a:latin typeface="Meiryo" panose="020B0604030504040204" pitchFamily="34" charset="-128"/>
              <a:ea typeface="Meiryo" panose="020B0604030504040204" pitchFamily="34" charset="-128"/>
            </a:endParaRPr>
          </a:p>
        </p:txBody>
      </p:sp>
      <p:sp>
        <p:nvSpPr>
          <p:cNvPr id="11" name="タイトル 1">
            <a:extLst>
              <a:ext uri="{FF2B5EF4-FFF2-40B4-BE49-F238E27FC236}">
                <a16:creationId xmlns:a16="http://schemas.microsoft.com/office/drawing/2014/main" id="{54F653D1-F9E8-DCC7-8C18-BCAFD07A7B11}"/>
              </a:ext>
            </a:extLst>
          </p:cNvPr>
          <p:cNvSpPr>
            <a:spLocks noGrp="1"/>
          </p:cNvSpPr>
          <p:nvPr>
            <p:ph type="title"/>
          </p:nvPr>
        </p:nvSpPr>
        <p:spPr>
          <a:xfrm>
            <a:off x="230400" y="266400"/>
            <a:ext cx="8686800" cy="416221"/>
          </a:xfrm>
        </p:spPr>
        <p:txBody>
          <a:bodyPr/>
          <a:lstStyle/>
          <a:p>
            <a:r>
              <a:rPr kumimoji="1" lang="ja-JP" altLang="en-US" dirty="0"/>
              <a:t>人工知能／</a:t>
            </a:r>
            <a:r>
              <a:rPr kumimoji="1" lang="en-US" altLang="ja-JP" dirty="0"/>
              <a:t>AI</a:t>
            </a:r>
            <a:r>
              <a:rPr kumimoji="1" lang="ja-JP" altLang="en-US" dirty="0"/>
              <a:t>と汎用型人工知能／</a:t>
            </a:r>
            <a:r>
              <a:rPr kumimoji="1" lang="en-US" altLang="ja-JP" dirty="0"/>
              <a:t>AGI</a:t>
            </a:r>
          </a:p>
        </p:txBody>
      </p:sp>
    </p:spTree>
    <p:extLst>
      <p:ext uri="{BB962C8B-B14F-4D97-AF65-F5344CB8AC3E}">
        <p14:creationId xmlns:p14="http://schemas.microsoft.com/office/powerpoint/2010/main" val="282642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1+#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ppt_y</p:attrName>
                                        </p:attrNameLst>
                                      </p:cBhvr>
                                      <p:tavLst>
                                        <p:tav tm="0">
                                          <p:val>
                                            <p:strVal val="#ppt_y-#ppt_h*1.125000"/>
                                          </p:val>
                                        </p:tav>
                                        <p:tav tm="100000">
                                          <p:val>
                                            <p:strVal val="#ppt_y"/>
                                          </p:val>
                                        </p:tav>
                                      </p:tavLst>
                                    </p:anim>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人工知能</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機械学習</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0302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02E7F56E-EBE5-F849-BEB0-5DD92A57A0D5}"/>
              </a:ext>
            </a:extLst>
          </p:cNvPr>
          <p:cNvSpPr/>
          <p:nvPr/>
        </p:nvSpPr>
        <p:spPr>
          <a:xfrm>
            <a:off x="375446" y="811979"/>
            <a:ext cx="8466475" cy="577962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58902B-EF2A-094A-8B19-94CBED62B043}"/>
              </a:ext>
            </a:extLst>
          </p:cNvPr>
          <p:cNvSpPr>
            <a:spLocks noGrp="1"/>
          </p:cNvSpPr>
          <p:nvPr>
            <p:ph type="title"/>
          </p:nvPr>
        </p:nvSpPr>
        <p:spPr/>
        <p:txBody>
          <a:bodyPr/>
          <a:lstStyle/>
          <a:p>
            <a:r>
              <a:rPr kumimoji="1" lang="ja-JP" altLang="en-US"/>
              <a:t>人工知能と機械学習とディープラーニングの関係</a:t>
            </a:r>
          </a:p>
        </p:txBody>
      </p:sp>
      <p:sp>
        <p:nvSpPr>
          <p:cNvPr id="4" name="正方形/長方形 3">
            <a:extLst>
              <a:ext uri="{FF2B5EF4-FFF2-40B4-BE49-F238E27FC236}">
                <a16:creationId xmlns:a16="http://schemas.microsoft.com/office/drawing/2014/main" id="{89B9785A-400D-094B-8292-C5BD27ACDF69}"/>
              </a:ext>
            </a:extLst>
          </p:cNvPr>
          <p:cNvSpPr/>
          <p:nvPr/>
        </p:nvSpPr>
        <p:spPr>
          <a:xfrm>
            <a:off x="740170" y="1557338"/>
            <a:ext cx="8028383" cy="496091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48511E3-D695-D747-B33B-9ED28635D2EE}"/>
              </a:ext>
            </a:extLst>
          </p:cNvPr>
          <p:cNvSpPr/>
          <p:nvPr/>
        </p:nvSpPr>
        <p:spPr>
          <a:xfrm>
            <a:off x="1042737" y="2808696"/>
            <a:ext cx="7725817" cy="36901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9B6B88F-29A8-2143-A687-602D685C7071}"/>
              </a:ext>
            </a:extLst>
          </p:cNvPr>
          <p:cNvSpPr/>
          <p:nvPr/>
        </p:nvSpPr>
        <p:spPr>
          <a:xfrm>
            <a:off x="3692957" y="3404059"/>
            <a:ext cx="5069572" cy="310678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2F5CBFD-877C-EF46-A80E-0593C7D592C7}"/>
              </a:ext>
            </a:extLst>
          </p:cNvPr>
          <p:cNvSpPr/>
          <p:nvPr/>
        </p:nvSpPr>
        <p:spPr>
          <a:xfrm>
            <a:off x="5900366" y="3989067"/>
            <a:ext cx="2862163" cy="2521777"/>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79AF3055-5D30-624A-964C-9AA554553695}"/>
              </a:ext>
            </a:extLst>
          </p:cNvPr>
          <p:cNvSpPr txBox="1"/>
          <p:nvPr/>
        </p:nvSpPr>
        <p:spPr>
          <a:xfrm>
            <a:off x="969591" y="1691036"/>
            <a:ext cx="451072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人工知能</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Artificial Intelligence/AI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C931345A-F62C-5448-A041-C65532833DF5}"/>
              </a:ext>
            </a:extLst>
          </p:cNvPr>
          <p:cNvSpPr txBox="1"/>
          <p:nvPr/>
        </p:nvSpPr>
        <p:spPr>
          <a:xfrm>
            <a:off x="1089935" y="2972545"/>
            <a:ext cx="367921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機械学習</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Machine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E02B6F-D079-B54F-B7AD-CA2DF91AB239}"/>
              </a:ext>
            </a:extLst>
          </p:cNvPr>
          <p:cNvSpPr txBox="1"/>
          <p:nvPr/>
        </p:nvSpPr>
        <p:spPr>
          <a:xfrm>
            <a:off x="3769107" y="3524303"/>
            <a:ext cx="3877985"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ニューラル・ネットワーク</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Neural Network</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B76A0B2-7D90-9E43-8AB6-BA01ECC32D70}"/>
              </a:ext>
            </a:extLst>
          </p:cNvPr>
          <p:cNvSpPr txBox="1"/>
          <p:nvPr/>
        </p:nvSpPr>
        <p:spPr>
          <a:xfrm>
            <a:off x="5968368" y="4095893"/>
            <a:ext cx="1957587"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深層学習</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Deep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A61D40C4-3B20-6D46-BD37-AC59838CF28C}"/>
              </a:ext>
            </a:extLst>
          </p:cNvPr>
          <p:cNvSpPr txBox="1"/>
          <p:nvPr/>
        </p:nvSpPr>
        <p:spPr>
          <a:xfrm>
            <a:off x="919098" y="2172053"/>
            <a:ext cx="1845377" cy="461665"/>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cs typeface="Meiryo" charset="-128"/>
              </a:rPr>
              <a:t>人間の”</a:t>
            </a:r>
            <a:r>
              <a:rPr kumimoji="1" lang="ja-JP" altLang="en-US" sz="1200">
                <a:solidFill>
                  <a:schemeClr val="bg1"/>
                </a:solidFill>
                <a:latin typeface="Meiryo" panose="020B0604030504040204" pitchFamily="34" charset="-128"/>
                <a:ea typeface="Meiryo" panose="020B0604030504040204" pitchFamily="34" charset="-128"/>
                <a:cs typeface="Meiryo" charset="-128"/>
              </a:rPr>
              <a:t>知能”や</a:t>
            </a:r>
            <a:r>
              <a:rPr kumimoji="1" lang="en-US" altLang="ja-JP" sz="1200"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a:solidFill>
                  <a:schemeClr val="bg1"/>
                </a:solidFill>
                <a:latin typeface="Meiryo" panose="020B0604030504040204" pitchFamily="34" charset="-128"/>
                <a:ea typeface="Meiryo" panose="020B0604030504040204" pitchFamily="34" charset="-128"/>
                <a:cs typeface="Meiryo" charset="-128"/>
              </a:rPr>
              <a:t>知覚</a:t>
            </a:r>
            <a:r>
              <a:rPr kumimoji="1" lang="en-US" altLang="ja-JP" sz="1200"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a:solidFill>
                  <a:schemeClr val="bg1"/>
                </a:solidFill>
                <a:latin typeface="Meiryo" panose="020B0604030504040204" pitchFamily="34" charset="-128"/>
                <a:ea typeface="Meiryo" panose="020B0604030504040204" pitchFamily="34" charset="-128"/>
                <a:cs typeface="Meiryo" charset="-128"/>
              </a:rPr>
              <a:t>を</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r>
              <a:rPr kumimoji="1" lang="ja-JP" altLang="en-US" sz="1200">
                <a:solidFill>
                  <a:schemeClr val="bg1"/>
                </a:solidFill>
                <a:latin typeface="Meiryo" panose="020B0604030504040204" pitchFamily="34" charset="-128"/>
                <a:ea typeface="Meiryo" panose="020B0604030504040204" pitchFamily="34" charset="-128"/>
                <a:cs typeface="Meiryo" charset="-128"/>
              </a:rPr>
              <a:t>人工的に再現する技術</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4" name="テキスト ボックス 13">
            <a:extLst>
              <a:ext uri="{FF2B5EF4-FFF2-40B4-BE49-F238E27FC236}">
                <a16:creationId xmlns:a16="http://schemas.microsoft.com/office/drawing/2014/main" id="{08BB0A23-84FB-4446-A115-804990C74DB1}"/>
              </a:ext>
            </a:extLst>
          </p:cNvPr>
          <p:cNvSpPr txBox="1"/>
          <p:nvPr/>
        </p:nvSpPr>
        <p:spPr>
          <a:xfrm>
            <a:off x="1089935" y="3415990"/>
            <a:ext cx="2627504" cy="1092607"/>
          </a:xfrm>
          <a:prstGeom prst="rect">
            <a:avLst/>
          </a:prstGeom>
          <a:noFill/>
        </p:spPr>
        <p:txBody>
          <a:bodyPr wrap="square" rtlCol="0">
            <a:spAutoFit/>
          </a:bodyPr>
          <a:lstStyle/>
          <a:p>
            <a:pPr>
              <a:spcAft>
                <a:spcPts val="600"/>
              </a:spcAft>
            </a:pPr>
            <a:r>
              <a:rPr lang="ja-JP" altLang="en-US" sz="1200" b="1">
                <a:solidFill>
                  <a:schemeClr val="bg1"/>
                </a:solidFill>
                <a:latin typeface="Meiryo" panose="020B0604030504040204" pitchFamily="34" charset="-128"/>
                <a:ea typeface="Meiryo" panose="020B0604030504040204" pitchFamily="34" charset="-128"/>
                <a:cs typeface="Meiryo" charset="-128"/>
              </a:rPr>
              <a:t>学習</a:t>
            </a:r>
            <a:r>
              <a:rPr lang="ja-JP" altLang="en-US" sz="1200">
                <a:solidFill>
                  <a:schemeClr val="bg1"/>
                </a:solidFill>
                <a:latin typeface="Meiryo" panose="020B0604030504040204" pitchFamily="34" charset="-128"/>
                <a:ea typeface="Meiryo" panose="020B0604030504040204" pitchFamily="34" charset="-128"/>
                <a:cs typeface="Meiryo" charset="-128"/>
              </a:rPr>
              <a:t>：膨大なデータの規則や法則／特徴から、問いに対する</a:t>
            </a:r>
            <a:r>
              <a:rPr lang="ja-JP" altLang="en-US" sz="1200" b="1">
                <a:solidFill>
                  <a:schemeClr val="bg1"/>
                </a:solidFill>
                <a:latin typeface="Meiryo" panose="020B0604030504040204" pitchFamily="34" charset="-128"/>
                <a:ea typeface="Meiryo" panose="020B0604030504040204" pitchFamily="34" charset="-128"/>
                <a:cs typeface="Meiryo" charset="-128"/>
              </a:rPr>
              <a:t>最適解を推測する計算式（モデル）を作る</a:t>
            </a:r>
            <a:endParaRPr lang="en-US" altLang="ja-JP" sz="1200" b="1" dirty="0">
              <a:solidFill>
                <a:schemeClr val="bg1"/>
              </a:solidFill>
              <a:latin typeface="Meiryo" panose="020B0604030504040204" pitchFamily="34" charset="-128"/>
              <a:ea typeface="Meiryo" panose="020B0604030504040204" pitchFamily="34" charset="-128"/>
              <a:cs typeface="Meiryo" charset="-128"/>
            </a:endParaRPr>
          </a:p>
          <a:p>
            <a:pPr>
              <a:spcAft>
                <a:spcPts val="600"/>
              </a:spcAft>
            </a:pPr>
            <a:r>
              <a:rPr lang="ja-JP" altLang="en-US" sz="1200" b="1">
                <a:solidFill>
                  <a:schemeClr val="bg1"/>
                </a:solidFill>
                <a:latin typeface="Meiryo" panose="020B0604030504040204" pitchFamily="34" charset="-128"/>
                <a:ea typeface="Meiryo" panose="020B0604030504040204" pitchFamily="34" charset="-128"/>
                <a:cs typeface="Meiryo" charset="-128"/>
              </a:rPr>
              <a:t>推論</a:t>
            </a:r>
            <a:r>
              <a:rPr lang="ja-JP" altLang="en-US" sz="1200">
                <a:solidFill>
                  <a:schemeClr val="bg1"/>
                </a:solidFill>
                <a:latin typeface="Meiryo" panose="020B0604030504040204" pitchFamily="34" charset="-128"/>
                <a:ea typeface="Meiryo" panose="020B0604030504040204" pitchFamily="34" charset="-128"/>
                <a:cs typeface="Meiryo" charset="-128"/>
              </a:rPr>
              <a:t>：問いを計算式（モデル）に与え、</a:t>
            </a:r>
            <a:r>
              <a:rPr lang="ja-JP" altLang="en-US" sz="1200" b="1">
                <a:solidFill>
                  <a:schemeClr val="bg1"/>
                </a:solidFill>
                <a:latin typeface="Meiryo" panose="020B0604030504040204" pitchFamily="34" charset="-128"/>
                <a:ea typeface="Meiryo" panose="020B0604030504040204" pitchFamily="34" charset="-128"/>
                <a:cs typeface="Meiryo" charset="-128"/>
              </a:rPr>
              <a:t>最適解を推測する</a:t>
            </a:r>
          </a:p>
        </p:txBody>
      </p:sp>
      <p:sp>
        <p:nvSpPr>
          <p:cNvPr id="15" name="テキスト ボックス 14">
            <a:extLst>
              <a:ext uri="{FF2B5EF4-FFF2-40B4-BE49-F238E27FC236}">
                <a16:creationId xmlns:a16="http://schemas.microsoft.com/office/drawing/2014/main" id="{5BEAF938-B78F-5A4E-A046-A3B298D9E37F}"/>
              </a:ext>
            </a:extLst>
          </p:cNvPr>
          <p:cNvSpPr txBox="1"/>
          <p:nvPr/>
        </p:nvSpPr>
        <p:spPr>
          <a:xfrm>
            <a:off x="3932710" y="4336797"/>
            <a:ext cx="1773192"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cs typeface="Meiryo" charset="-128"/>
              </a:rPr>
              <a:t>脳の仕組みを参考に作られた機械学習の手法</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正方形/長方形 16">
            <a:extLst>
              <a:ext uri="{FF2B5EF4-FFF2-40B4-BE49-F238E27FC236}">
                <a16:creationId xmlns:a16="http://schemas.microsoft.com/office/drawing/2014/main" id="{493F0C18-FC0E-9B41-AB45-F990B2183BB6}"/>
              </a:ext>
            </a:extLst>
          </p:cNvPr>
          <p:cNvSpPr/>
          <p:nvPr/>
        </p:nvSpPr>
        <p:spPr>
          <a:xfrm>
            <a:off x="5950885" y="4788653"/>
            <a:ext cx="2820305"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cs typeface="Meiryo" charset="-128"/>
              </a:rPr>
              <a:t>ニューラル・ネットワークの中間層を多層化（深層化）し性能を高めた手法</a:t>
            </a:r>
            <a:endParaRPr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BDC7D6BB-A247-6B42-8427-0372C58DAACF}"/>
              </a:ext>
            </a:extLst>
          </p:cNvPr>
          <p:cNvSpPr/>
          <p:nvPr/>
        </p:nvSpPr>
        <p:spPr>
          <a:xfrm>
            <a:off x="2807878" y="2160628"/>
            <a:ext cx="5765838" cy="577081"/>
          </a:xfrm>
          <a:prstGeom prst="rect">
            <a:avLst/>
          </a:prstGeom>
        </p:spPr>
        <p:txBody>
          <a:bodyPr wrap="square">
            <a:spAutoFit/>
          </a:bodyPr>
          <a:lstStyle/>
          <a:p>
            <a:pPr algn="just">
              <a:spcAft>
                <a:spcPts val="0"/>
              </a:spcAft>
            </a:pPr>
            <a:r>
              <a:rPr lang="ja-JP" altLang="ja-JP" sz="1050" kern="100" dirty="0">
                <a:solidFill>
                  <a:schemeClr val="bg1"/>
                </a:solidFill>
                <a:latin typeface="Meiryo" panose="020B0604030504040204" pitchFamily="34" charset="-128"/>
                <a:ea typeface="Meiryo" panose="020B0604030504040204" pitchFamily="34"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dirty="0">
              <a:solidFill>
                <a:schemeClr val="bg1"/>
              </a:solidFill>
              <a:effectLst/>
              <a:latin typeface="Meiryo" panose="020B0604030504040204" pitchFamily="34" charset="-128"/>
              <a:ea typeface="Meiryo" panose="020B0604030504040204" pitchFamily="34" charset="-128"/>
              <a:cs typeface="Meiryo" charset="-128"/>
            </a:endParaRPr>
          </a:p>
        </p:txBody>
      </p:sp>
      <p:sp>
        <p:nvSpPr>
          <p:cNvPr id="27" name="円柱 26">
            <a:extLst>
              <a:ext uri="{FF2B5EF4-FFF2-40B4-BE49-F238E27FC236}">
                <a16:creationId xmlns:a16="http://schemas.microsoft.com/office/drawing/2014/main" id="{3CFF4DD6-43AA-4748-8A73-EBAB72E4B7C4}"/>
              </a:ext>
            </a:extLst>
          </p:cNvPr>
          <p:cNvSpPr/>
          <p:nvPr/>
        </p:nvSpPr>
        <p:spPr>
          <a:xfrm>
            <a:off x="1584700" y="4520606"/>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Meiryo" charset="-128"/>
              </a:rPr>
              <a:t>データ</a:t>
            </a:r>
            <a:endParaRPr kumimoji="1" lang="en-US" altLang="ja-JP"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正方形/長方形 27">
            <a:extLst>
              <a:ext uri="{FF2B5EF4-FFF2-40B4-BE49-F238E27FC236}">
                <a16:creationId xmlns:a16="http://schemas.microsoft.com/office/drawing/2014/main" id="{5E5D74B7-8D9B-2E4E-B46A-FD643F97C155}"/>
              </a:ext>
            </a:extLst>
          </p:cNvPr>
          <p:cNvSpPr/>
          <p:nvPr/>
        </p:nvSpPr>
        <p:spPr>
          <a:xfrm>
            <a:off x="1584700" y="5279024"/>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a:solidFill>
                  <a:srgbClr val="FFFFFF"/>
                </a:solidFill>
                <a:latin typeface="Meiryo" panose="020B0604030504040204" pitchFamily="34" charset="-128"/>
                <a:ea typeface="Meiryo" panose="020B0604030504040204" pitchFamily="34" charset="-128"/>
                <a:cs typeface="Meiryo" charset="-128"/>
              </a:rPr>
              <a:t>機械学習</a:t>
            </a:r>
            <a:endParaRPr lang="en-US" altLang="ja-JP" sz="1100" b="1" dirty="0">
              <a:solidFill>
                <a:srgbClr val="FFFFFF"/>
              </a:solidFill>
              <a:latin typeface="Meiryo" panose="020B0604030504040204" pitchFamily="34" charset="-128"/>
              <a:ea typeface="Meiryo" panose="020B0604030504040204" pitchFamily="34" charset="-128"/>
              <a:cs typeface="Meiryo" charset="-128"/>
            </a:endParaRPr>
          </a:p>
        </p:txBody>
      </p:sp>
      <p:sp>
        <p:nvSpPr>
          <p:cNvPr id="29" name="上矢印 28">
            <a:extLst>
              <a:ext uri="{FF2B5EF4-FFF2-40B4-BE49-F238E27FC236}">
                <a16:creationId xmlns:a16="http://schemas.microsoft.com/office/drawing/2014/main" id="{3A35404E-96A4-2341-887B-339DE8B7035F}"/>
              </a:ext>
            </a:extLst>
          </p:cNvPr>
          <p:cNvSpPr/>
          <p:nvPr/>
        </p:nvSpPr>
        <p:spPr>
          <a:xfrm rot="10800000">
            <a:off x="2180170" y="5026896"/>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59AC6452-9316-E143-B89F-E233AC177C7A}"/>
              </a:ext>
            </a:extLst>
          </p:cNvPr>
          <p:cNvSpPr/>
          <p:nvPr/>
        </p:nvSpPr>
        <p:spPr>
          <a:xfrm>
            <a:off x="1595902" y="5934163"/>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モデル</a:t>
            </a:r>
            <a:endParaRPr lang="ja-JP" altLang="en-US"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31" name="上矢印 30">
            <a:extLst>
              <a:ext uri="{FF2B5EF4-FFF2-40B4-BE49-F238E27FC236}">
                <a16:creationId xmlns:a16="http://schemas.microsoft.com/office/drawing/2014/main" id="{0F8DEF03-CA97-3C44-9FFD-2640AE7326F6}"/>
              </a:ext>
            </a:extLst>
          </p:cNvPr>
          <p:cNvSpPr/>
          <p:nvPr/>
        </p:nvSpPr>
        <p:spPr>
          <a:xfrm rot="10800000">
            <a:off x="2180169" y="5671445"/>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テキスト ボックス 37">
            <a:extLst>
              <a:ext uri="{FF2B5EF4-FFF2-40B4-BE49-F238E27FC236}">
                <a16:creationId xmlns:a16="http://schemas.microsoft.com/office/drawing/2014/main" id="{A0A2237B-2FA6-5847-8494-B6B140774EF0}"/>
              </a:ext>
            </a:extLst>
          </p:cNvPr>
          <p:cNvSpPr txBox="1"/>
          <p:nvPr/>
        </p:nvSpPr>
        <p:spPr>
          <a:xfrm>
            <a:off x="542252" y="965181"/>
            <a:ext cx="5467266"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コンピューター科学　</a:t>
            </a:r>
            <a:r>
              <a:rPr kumimoji="1" lang="en-US" altLang="ja-JP" b="1" dirty="0">
                <a:solidFill>
                  <a:srgbClr val="7030A0"/>
                </a:solidFill>
                <a:latin typeface="Meiryo" panose="020B0604030504040204" pitchFamily="34" charset="-128"/>
                <a:ea typeface="Meiryo" panose="020B0604030504040204" pitchFamily="34" charset="-128"/>
              </a:rPr>
              <a:t>Computer Science</a:t>
            </a:r>
            <a:endParaRPr kumimoji="1" lang="ja-JP" altLang="en-US" b="1">
              <a:solidFill>
                <a:srgbClr val="7030A0"/>
              </a:solidFill>
              <a:latin typeface="Meiryo" panose="020B0604030504040204" pitchFamily="34" charset="-128"/>
              <a:ea typeface="Meiryo" panose="020B0604030504040204" pitchFamily="34" charset="-128"/>
            </a:endParaRPr>
          </a:p>
        </p:txBody>
      </p:sp>
      <p:grpSp>
        <p:nvGrpSpPr>
          <p:cNvPr id="159" name="グループ化 158">
            <a:extLst>
              <a:ext uri="{FF2B5EF4-FFF2-40B4-BE49-F238E27FC236}">
                <a16:creationId xmlns:a16="http://schemas.microsoft.com/office/drawing/2014/main" id="{0DCAF113-47EC-658A-0596-7E70618A2C6B}"/>
              </a:ext>
            </a:extLst>
          </p:cNvPr>
          <p:cNvGrpSpPr/>
          <p:nvPr/>
        </p:nvGrpSpPr>
        <p:grpSpPr>
          <a:xfrm>
            <a:off x="4201480" y="5069839"/>
            <a:ext cx="1150240" cy="1281581"/>
            <a:chOff x="3632067" y="3130671"/>
            <a:chExt cx="1795781" cy="2000834"/>
          </a:xfrm>
        </p:grpSpPr>
        <p:sp>
          <p:nvSpPr>
            <p:cNvPr id="160" name="円/楕円 159">
              <a:extLst>
                <a:ext uri="{FF2B5EF4-FFF2-40B4-BE49-F238E27FC236}">
                  <a16:creationId xmlns:a16="http://schemas.microsoft.com/office/drawing/2014/main" id="{611430CA-01FD-3974-477D-D493B07C49CF}"/>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32E29FB2-9E31-F83F-8906-6CB3DDDB3D78}"/>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a:extLst>
                <a:ext uri="{FF2B5EF4-FFF2-40B4-BE49-F238E27FC236}">
                  <a16:creationId xmlns:a16="http://schemas.microsoft.com/office/drawing/2014/main" id="{AF0D8066-590C-9BF4-8A9F-64EF6426260F}"/>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CFB764EA-37C8-812F-4449-0B99DAF4D125}"/>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a:extLst>
                <a:ext uri="{FF2B5EF4-FFF2-40B4-BE49-F238E27FC236}">
                  <a16:creationId xmlns:a16="http://schemas.microsoft.com/office/drawing/2014/main" id="{D5C9C898-0CE5-C9EF-2989-0E69DD973691}"/>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151D1D1A-505A-DCE5-BAFD-574A9D0296E8}"/>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37F1348E-175D-DA80-F87D-FA80674B0117}"/>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3F643C1B-0920-ADD3-340D-0C61CE05263E}"/>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8" name="直線矢印コネクタ 167">
              <a:extLst>
                <a:ext uri="{FF2B5EF4-FFF2-40B4-BE49-F238E27FC236}">
                  <a16:creationId xmlns:a16="http://schemas.microsoft.com/office/drawing/2014/main" id="{D3BC2EAE-3504-36DB-C9EF-B6701F2A5578}"/>
                </a:ext>
              </a:extLst>
            </p:cNvPr>
            <p:cNvCxnSpPr>
              <a:cxnSpLocks/>
              <a:stCxn id="160" idx="6"/>
              <a:endCxn id="164"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9" name="直線矢印コネクタ 168">
              <a:extLst>
                <a:ext uri="{FF2B5EF4-FFF2-40B4-BE49-F238E27FC236}">
                  <a16:creationId xmlns:a16="http://schemas.microsoft.com/office/drawing/2014/main" id="{DA7307BF-31FB-9E13-37A2-BDF5EB5EC6C1}"/>
                </a:ext>
              </a:extLst>
            </p:cNvPr>
            <p:cNvCxnSpPr>
              <a:cxnSpLocks/>
              <a:stCxn id="161" idx="6"/>
              <a:endCxn id="164"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a:extLst>
                <a:ext uri="{FF2B5EF4-FFF2-40B4-BE49-F238E27FC236}">
                  <a16:creationId xmlns:a16="http://schemas.microsoft.com/office/drawing/2014/main" id="{46F8EAFE-66A2-6729-C901-512C7D3C009E}"/>
                </a:ext>
              </a:extLst>
            </p:cNvPr>
            <p:cNvCxnSpPr>
              <a:cxnSpLocks/>
              <a:stCxn id="162" idx="6"/>
              <a:endCxn id="164"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1" name="直線矢印コネクタ 170">
              <a:extLst>
                <a:ext uri="{FF2B5EF4-FFF2-40B4-BE49-F238E27FC236}">
                  <a16:creationId xmlns:a16="http://schemas.microsoft.com/office/drawing/2014/main" id="{385C47B3-5ED6-6AD7-12A4-DCA667C1F241}"/>
                </a:ext>
              </a:extLst>
            </p:cNvPr>
            <p:cNvCxnSpPr>
              <a:cxnSpLocks/>
              <a:stCxn id="163" idx="6"/>
              <a:endCxn id="164"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2" name="直線矢印コネクタ 171">
              <a:extLst>
                <a:ext uri="{FF2B5EF4-FFF2-40B4-BE49-F238E27FC236}">
                  <a16:creationId xmlns:a16="http://schemas.microsoft.com/office/drawing/2014/main" id="{3971C046-C7D8-B012-F194-C34346F6EF96}"/>
                </a:ext>
              </a:extLst>
            </p:cNvPr>
            <p:cNvCxnSpPr>
              <a:cxnSpLocks/>
              <a:stCxn id="160" idx="6"/>
              <a:endCxn id="165"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a:extLst>
                <a:ext uri="{FF2B5EF4-FFF2-40B4-BE49-F238E27FC236}">
                  <a16:creationId xmlns:a16="http://schemas.microsoft.com/office/drawing/2014/main" id="{761B4C7B-3020-02F4-D5C3-5454FF1F86B2}"/>
                </a:ext>
              </a:extLst>
            </p:cNvPr>
            <p:cNvCxnSpPr>
              <a:cxnSpLocks/>
              <a:stCxn id="160" idx="6"/>
              <a:endCxn id="166"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4" name="直線矢印コネクタ 173">
              <a:extLst>
                <a:ext uri="{FF2B5EF4-FFF2-40B4-BE49-F238E27FC236}">
                  <a16:creationId xmlns:a16="http://schemas.microsoft.com/office/drawing/2014/main" id="{91CF9E81-2D16-9655-E29F-01CB6053FFBE}"/>
                </a:ext>
              </a:extLst>
            </p:cNvPr>
            <p:cNvCxnSpPr>
              <a:cxnSpLocks/>
              <a:stCxn id="160" idx="6"/>
              <a:endCxn id="167"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3BA36286-79F1-5149-FC8B-3E17BF9AD719}"/>
                </a:ext>
              </a:extLst>
            </p:cNvPr>
            <p:cNvCxnSpPr>
              <a:cxnSpLocks/>
              <a:stCxn id="161" idx="6"/>
              <a:endCxn id="165"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D0371EF9-40B0-7CC2-EF28-3DD78A139F46}"/>
                </a:ext>
              </a:extLst>
            </p:cNvPr>
            <p:cNvCxnSpPr>
              <a:cxnSpLocks/>
              <a:stCxn id="161" idx="6"/>
              <a:endCxn id="166"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58FF248-09B2-7382-62F4-5034F4B7D45B}"/>
                </a:ext>
              </a:extLst>
            </p:cNvPr>
            <p:cNvCxnSpPr>
              <a:cxnSpLocks/>
              <a:stCxn id="161" idx="6"/>
              <a:endCxn id="167"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CB98C64F-5D34-BF5D-DEC1-5DEB4EAD9F29}"/>
                </a:ext>
              </a:extLst>
            </p:cNvPr>
            <p:cNvCxnSpPr>
              <a:cxnSpLocks/>
              <a:stCxn id="162" idx="6"/>
              <a:endCxn id="165"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C784E027-5FDB-7323-F090-6E4438F031B2}"/>
                </a:ext>
              </a:extLst>
            </p:cNvPr>
            <p:cNvCxnSpPr>
              <a:cxnSpLocks/>
              <a:stCxn id="162" idx="6"/>
              <a:endCxn id="166"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134EC2C9-A272-415A-5F91-435AC352965B}"/>
                </a:ext>
              </a:extLst>
            </p:cNvPr>
            <p:cNvCxnSpPr>
              <a:cxnSpLocks/>
              <a:stCxn id="162" idx="6"/>
              <a:endCxn id="167"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1" name="直線矢印コネクタ 180">
              <a:extLst>
                <a:ext uri="{FF2B5EF4-FFF2-40B4-BE49-F238E27FC236}">
                  <a16:creationId xmlns:a16="http://schemas.microsoft.com/office/drawing/2014/main" id="{20166F86-ABE2-BED9-8BE6-B8FD167F79DF}"/>
                </a:ext>
              </a:extLst>
            </p:cNvPr>
            <p:cNvCxnSpPr>
              <a:cxnSpLocks/>
              <a:stCxn id="163" idx="6"/>
              <a:endCxn id="165"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a:extLst>
                <a:ext uri="{FF2B5EF4-FFF2-40B4-BE49-F238E27FC236}">
                  <a16:creationId xmlns:a16="http://schemas.microsoft.com/office/drawing/2014/main" id="{4D0205F5-C906-1463-4199-9BB97D842CEF}"/>
                </a:ext>
              </a:extLst>
            </p:cNvPr>
            <p:cNvCxnSpPr>
              <a:cxnSpLocks/>
              <a:stCxn id="163" idx="6"/>
              <a:endCxn id="166"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3" name="直線矢印コネクタ 182">
              <a:extLst>
                <a:ext uri="{FF2B5EF4-FFF2-40B4-BE49-F238E27FC236}">
                  <a16:creationId xmlns:a16="http://schemas.microsoft.com/office/drawing/2014/main" id="{BCA86AB2-EA0D-2F63-543A-AB5B08AAADA1}"/>
                </a:ext>
              </a:extLst>
            </p:cNvPr>
            <p:cNvCxnSpPr>
              <a:cxnSpLocks/>
              <a:stCxn id="163" idx="6"/>
              <a:endCxn id="167"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84" name="円/楕円 183">
              <a:extLst>
                <a:ext uri="{FF2B5EF4-FFF2-40B4-BE49-F238E27FC236}">
                  <a16:creationId xmlns:a16="http://schemas.microsoft.com/office/drawing/2014/main" id="{68C28AAA-26DB-8FB6-F428-0325267F5B12}"/>
                </a:ext>
              </a:extLst>
            </p:cNvPr>
            <p:cNvSpPr/>
            <p:nvPr/>
          </p:nvSpPr>
          <p:spPr>
            <a:xfrm>
              <a:off x="4386274" y="313515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E19832AE-C817-F3CF-9BBB-81E6778B264A}"/>
                </a:ext>
              </a:extLst>
            </p:cNvPr>
            <p:cNvSpPr/>
            <p:nvPr/>
          </p:nvSpPr>
          <p:spPr>
            <a:xfrm>
              <a:off x="4386274" y="349519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円/楕円 185">
              <a:extLst>
                <a:ext uri="{FF2B5EF4-FFF2-40B4-BE49-F238E27FC236}">
                  <a16:creationId xmlns:a16="http://schemas.microsoft.com/office/drawing/2014/main" id="{3EBFDF2F-A177-BCC4-56B6-26C37953F708}"/>
                </a:ext>
              </a:extLst>
            </p:cNvPr>
            <p:cNvSpPr/>
            <p:nvPr/>
          </p:nvSpPr>
          <p:spPr>
            <a:xfrm>
              <a:off x="4386274" y="385523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円/楕円 186">
              <a:extLst>
                <a:ext uri="{FF2B5EF4-FFF2-40B4-BE49-F238E27FC236}">
                  <a16:creationId xmlns:a16="http://schemas.microsoft.com/office/drawing/2014/main" id="{B1D64774-48EB-05E4-42E1-AA6A7EE95758}"/>
                </a:ext>
              </a:extLst>
            </p:cNvPr>
            <p:cNvSpPr/>
            <p:nvPr/>
          </p:nvSpPr>
          <p:spPr>
            <a:xfrm>
              <a:off x="4386274" y="421527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a:extLst>
                <a:ext uri="{FF2B5EF4-FFF2-40B4-BE49-F238E27FC236}">
                  <a16:creationId xmlns:a16="http://schemas.microsoft.com/office/drawing/2014/main" id="{4365E65E-CE44-162A-1AB9-916944ACF1EC}"/>
                </a:ext>
              </a:extLst>
            </p:cNvPr>
            <p:cNvSpPr/>
            <p:nvPr/>
          </p:nvSpPr>
          <p:spPr>
            <a:xfrm>
              <a:off x="5106354" y="3130671"/>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D99E0A13-3DD1-04AE-E544-56D8A10AA561}"/>
                </a:ext>
              </a:extLst>
            </p:cNvPr>
            <p:cNvSpPr/>
            <p:nvPr/>
          </p:nvSpPr>
          <p:spPr>
            <a:xfrm>
              <a:off x="5106354" y="3490711"/>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90CD93AE-B452-E133-A744-58C04CAF0E0B}"/>
                </a:ext>
              </a:extLst>
            </p:cNvPr>
            <p:cNvSpPr/>
            <p:nvPr/>
          </p:nvSpPr>
          <p:spPr>
            <a:xfrm>
              <a:off x="5106354" y="3850751"/>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E8273574-1667-E868-56AC-A17243B1B21E}"/>
                </a:ext>
              </a:extLst>
            </p:cNvPr>
            <p:cNvSpPr/>
            <p:nvPr/>
          </p:nvSpPr>
          <p:spPr>
            <a:xfrm>
              <a:off x="5106354" y="4210791"/>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2" name="直線矢印コネクタ 191">
              <a:extLst>
                <a:ext uri="{FF2B5EF4-FFF2-40B4-BE49-F238E27FC236}">
                  <a16:creationId xmlns:a16="http://schemas.microsoft.com/office/drawing/2014/main" id="{69E8634C-69AE-D61F-AB76-78154D596053}"/>
                </a:ext>
              </a:extLst>
            </p:cNvPr>
            <p:cNvCxnSpPr>
              <a:cxnSpLocks/>
              <a:stCxn id="184" idx="6"/>
              <a:endCxn id="188"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3" name="直線矢印コネクタ 192">
              <a:extLst>
                <a:ext uri="{FF2B5EF4-FFF2-40B4-BE49-F238E27FC236}">
                  <a16:creationId xmlns:a16="http://schemas.microsoft.com/office/drawing/2014/main" id="{F081329E-C744-30CD-EB01-6FFAEBFC26DD}"/>
                </a:ext>
              </a:extLst>
            </p:cNvPr>
            <p:cNvCxnSpPr>
              <a:cxnSpLocks/>
              <a:stCxn id="185" idx="6"/>
              <a:endCxn id="188"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4" name="直線矢印コネクタ 193">
              <a:extLst>
                <a:ext uri="{FF2B5EF4-FFF2-40B4-BE49-F238E27FC236}">
                  <a16:creationId xmlns:a16="http://schemas.microsoft.com/office/drawing/2014/main" id="{53D78088-EB88-FDFF-B9DB-E05FBEBA46FC}"/>
                </a:ext>
              </a:extLst>
            </p:cNvPr>
            <p:cNvCxnSpPr>
              <a:cxnSpLocks/>
              <a:stCxn id="186" idx="6"/>
              <a:endCxn id="188"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5" name="直線矢印コネクタ 194">
              <a:extLst>
                <a:ext uri="{FF2B5EF4-FFF2-40B4-BE49-F238E27FC236}">
                  <a16:creationId xmlns:a16="http://schemas.microsoft.com/office/drawing/2014/main" id="{6FC00C46-0847-3935-A5E5-3202F8AE53D8}"/>
                </a:ext>
              </a:extLst>
            </p:cNvPr>
            <p:cNvCxnSpPr>
              <a:cxnSpLocks/>
              <a:stCxn id="187" idx="6"/>
              <a:endCxn id="188"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6" name="直線矢印コネクタ 195">
              <a:extLst>
                <a:ext uri="{FF2B5EF4-FFF2-40B4-BE49-F238E27FC236}">
                  <a16:creationId xmlns:a16="http://schemas.microsoft.com/office/drawing/2014/main" id="{7BE7DEE2-EC60-170A-DE48-4811FFDDEE39}"/>
                </a:ext>
              </a:extLst>
            </p:cNvPr>
            <p:cNvCxnSpPr>
              <a:cxnSpLocks/>
              <a:stCxn id="184" idx="6"/>
              <a:endCxn id="189"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7" name="直線矢印コネクタ 196">
              <a:extLst>
                <a:ext uri="{FF2B5EF4-FFF2-40B4-BE49-F238E27FC236}">
                  <a16:creationId xmlns:a16="http://schemas.microsoft.com/office/drawing/2014/main" id="{831E275A-0DDE-58A3-C14D-3CA4FBF8CEB0}"/>
                </a:ext>
              </a:extLst>
            </p:cNvPr>
            <p:cNvCxnSpPr>
              <a:cxnSpLocks/>
              <a:stCxn id="184" idx="6"/>
              <a:endCxn id="190"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8" name="直線矢印コネクタ 197">
              <a:extLst>
                <a:ext uri="{FF2B5EF4-FFF2-40B4-BE49-F238E27FC236}">
                  <a16:creationId xmlns:a16="http://schemas.microsoft.com/office/drawing/2014/main" id="{B26E63AF-6FC7-B06A-95C0-B0C9AEFC9C98}"/>
                </a:ext>
              </a:extLst>
            </p:cNvPr>
            <p:cNvCxnSpPr>
              <a:cxnSpLocks/>
              <a:stCxn id="184" idx="6"/>
              <a:endCxn id="191"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9" name="直線矢印コネクタ 198">
              <a:extLst>
                <a:ext uri="{FF2B5EF4-FFF2-40B4-BE49-F238E27FC236}">
                  <a16:creationId xmlns:a16="http://schemas.microsoft.com/office/drawing/2014/main" id="{76CD5EFD-FFE6-0844-CAFA-364F38BF8EB9}"/>
                </a:ext>
              </a:extLst>
            </p:cNvPr>
            <p:cNvCxnSpPr>
              <a:cxnSpLocks/>
              <a:stCxn id="185" idx="6"/>
              <a:endCxn id="189"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0" name="直線矢印コネクタ 199">
              <a:extLst>
                <a:ext uri="{FF2B5EF4-FFF2-40B4-BE49-F238E27FC236}">
                  <a16:creationId xmlns:a16="http://schemas.microsoft.com/office/drawing/2014/main" id="{84376EC3-18A0-D171-665F-D0B100CC5BF7}"/>
                </a:ext>
              </a:extLst>
            </p:cNvPr>
            <p:cNvCxnSpPr>
              <a:cxnSpLocks/>
              <a:stCxn id="185" idx="6"/>
              <a:endCxn id="190"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1" name="直線矢印コネクタ 200">
              <a:extLst>
                <a:ext uri="{FF2B5EF4-FFF2-40B4-BE49-F238E27FC236}">
                  <a16:creationId xmlns:a16="http://schemas.microsoft.com/office/drawing/2014/main" id="{926F9B48-79E4-C580-F40A-676242F3482E}"/>
                </a:ext>
              </a:extLst>
            </p:cNvPr>
            <p:cNvCxnSpPr>
              <a:cxnSpLocks/>
              <a:stCxn id="185" idx="6"/>
              <a:endCxn id="191" idx="2"/>
            </p:cNvCxnSpPr>
            <p:nvPr/>
          </p:nvCxnSpPr>
          <p:spPr>
            <a:xfrm>
              <a:off x="4674306" y="3639214"/>
              <a:ext cx="432048" cy="715593"/>
            </a:xfrm>
            <a:prstGeom prst="straightConnector1">
              <a:avLst/>
            </a:prstGeom>
            <a:solidFill>
              <a:schemeClr val="accent4">
                <a:lumMod val="60000"/>
                <a:lumOff val="40000"/>
              </a:schemeClr>
            </a:solidFill>
            <a:ln w="3175">
              <a:solidFill>
                <a:schemeClr val="accent4">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2" name="直線矢印コネクタ 201">
              <a:extLst>
                <a:ext uri="{FF2B5EF4-FFF2-40B4-BE49-F238E27FC236}">
                  <a16:creationId xmlns:a16="http://schemas.microsoft.com/office/drawing/2014/main" id="{6ECD805D-3E0C-1753-2669-644CF9297EB7}"/>
                </a:ext>
              </a:extLst>
            </p:cNvPr>
            <p:cNvCxnSpPr>
              <a:cxnSpLocks/>
              <a:stCxn id="186" idx="6"/>
              <a:endCxn id="189"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3" name="直線矢印コネクタ 202">
              <a:extLst>
                <a:ext uri="{FF2B5EF4-FFF2-40B4-BE49-F238E27FC236}">
                  <a16:creationId xmlns:a16="http://schemas.microsoft.com/office/drawing/2014/main" id="{B21D7E72-496D-03E1-1678-CB8E2A6A44DA}"/>
                </a:ext>
              </a:extLst>
            </p:cNvPr>
            <p:cNvCxnSpPr>
              <a:cxnSpLocks/>
              <a:stCxn id="186" idx="6"/>
              <a:endCxn id="190"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4" name="直線矢印コネクタ 203">
              <a:extLst>
                <a:ext uri="{FF2B5EF4-FFF2-40B4-BE49-F238E27FC236}">
                  <a16:creationId xmlns:a16="http://schemas.microsoft.com/office/drawing/2014/main" id="{FF178D5F-5097-8336-18E2-9559081B00E7}"/>
                </a:ext>
              </a:extLst>
            </p:cNvPr>
            <p:cNvCxnSpPr>
              <a:cxnSpLocks/>
              <a:stCxn id="186" idx="6"/>
              <a:endCxn id="191"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5" name="直線矢印コネクタ 204">
              <a:extLst>
                <a:ext uri="{FF2B5EF4-FFF2-40B4-BE49-F238E27FC236}">
                  <a16:creationId xmlns:a16="http://schemas.microsoft.com/office/drawing/2014/main" id="{E162C009-38E4-AC34-1DB2-50817639431E}"/>
                </a:ext>
              </a:extLst>
            </p:cNvPr>
            <p:cNvCxnSpPr>
              <a:cxnSpLocks/>
              <a:stCxn id="187" idx="6"/>
              <a:endCxn id="189"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6" name="直線矢印コネクタ 205">
              <a:extLst>
                <a:ext uri="{FF2B5EF4-FFF2-40B4-BE49-F238E27FC236}">
                  <a16:creationId xmlns:a16="http://schemas.microsoft.com/office/drawing/2014/main" id="{997145C2-BAE7-9B53-FF7C-0B41E31473A7}"/>
                </a:ext>
              </a:extLst>
            </p:cNvPr>
            <p:cNvCxnSpPr>
              <a:cxnSpLocks/>
              <a:stCxn id="187" idx="6"/>
              <a:endCxn id="190"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7" name="直線矢印コネクタ 206">
              <a:extLst>
                <a:ext uri="{FF2B5EF4-FFF2-40B4-BE49-F238E27FC236}">
                  <a16:creationId xmlns:a16="http://schemas.microsoft.com/office/drawing/2014/main" id="{CCE0F42D-8063-E95E-4D25-49CB86F1648B}"/>
                </a:ext>
              </a:extLst>
            </p:cNvPr>
            <p:cNvCxnSpPr>
              <a:cxnSpLocks/>
              <a:stCxn id="187" idx="6"/>
              <a:endCxn id="191"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8" name="円/楕円 207">
              <a:extLst>
                <a:ext uri="{FF2B5EF4-FFF2-40B4-BE49-F238E27FC236}">
                  <a16:creationId xmlns:a16="http://schemas.microsoft.com/office/drawing/2014/main" id="{763F9082-0757-84C9-13FC-A1594EA4C5CB}"/>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FBDA916D-5CE5-CCC9-1079-9CE3E694EFCB}"/>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a:extLst>
                <a:ext uri="{FF2B5EF4-FFF2-40B4-BE49-F238E27FC236}">
                  <a16:creationId xmlns:a16="http://schemas.microsoft.com/office/drawing/2014/main" id="{EC22A934-E328-2F69-BC3D-10B96FFDDD46}"/>
                </a:ext>
              </a:extLst>
            </p:cNvPr>
            <p:cNvCxnSpPr>
              <a:cxnSpLocks/>
              <a:stCxn id="208" idx="6"/>
              <a:endCxn id="209"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11" name="円/楕円 210">
              <a:extLst>
                <a:ext uri="{FF2B5EF4-FFF2-40B4-BE49-F238E27FC236}">
                  <a16:creationId xmlns:a16="http://schemas.microsoft.com/office/drawing/2014/main" id="{0E9E197F-B465-26BA-040A-20C4D2B2A8E0}"/>
                </a:ext>
              </a:extLst>
            </p:cNvPr>
            <p:cNvSpPr/>
            <p:nvPr/>
          </p:nvSpPr>
          <p:spPr>
            <a:xfrm>
              <a:off x="4387747" y="4843473"/>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a:extLst>
                <a:ext uri="{FF2B5EF4-FFF2-40B4-BE49-F238E27FC236}">
                  <a16:creationId xmlns:a16="http://schemas.microsoft.com/office/drawing/2014/main" id="{75645649-9AA5-0149-CE5A-5E113BADCCE4}"/>
                </a:ext>
              </a:extLst>
            </p:cNvPr>
            <p:cNvSpPr/>
            <p:nvPr/>
          </p:nvSpPr>
          <p:spPr>
            <a:xfrm>
              <a:off x="5107827" y="4838986"/>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矢印コネクタ 212">
              <a:extLst>
                <a:ext uri="{FF2B5EF4-FFF2-40B4-BE49-F238E27FC236}">
                  <a16:creationId xmlns:a16="http://schemas.microsoft.com/office/drawing/2014/main" id="{AC4FDF77-4134-0FE3-04D1-B0B57F792FAA}"/>
                </a:ext>
              </a:extLst>
            </p:cNvPr>
            <p:cNvCxnSpPr>
              <a:cxnSpLocks/>
              <a:stCxn id="211" idx="6"/>
              <a:endCxn id="212"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14" name="テキスト ボックス 213">
              <a:extLst>
                <a:ext uri="{FF2B5EF4-FFF2-40B4-BE49-F238E27FC236}">
                  <a16:creationId xmlns:a16="http://schemas.microsoft.com/office/drawing/2014/main" id="{6E785297-3597-AA16-5C7F-56299EE2A23C}"/>
                </a:ext>
              </a:extLst>
            </p:cNvPr>
            <p:cNvSpPr txBox="1"/>
            <p:nvPr/>
          </p:nvSpPr>
          <p:spPr>
            <a:xfrm>
              <a:off x="3632067" y="4452393"/>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15" name="テキスト ボックス 214">
              <a:extLst>
                <a:ext uri="{FF2B5EF4-FFF2-40B4-BE49-F238E27FC236}">
                  <a16:creationId xmlns:a16="http://schemas.microsoft.com/office/drawing/2014/main" id="{D84C4910-55DF-7CC2-6139-C41E9DDE3B7D}"/>
                </a:ext>
              </a:extLst>
            </p:cNvPr>
            <p:cNvSpPr txBox="1"/>
            <p:nvPr/>
          </p:nvSpPr>
          <p:spPr>
            <a:xfrm>
              <a:off x="4337359" y="4452393"/>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16" name="テキスト ボックス 215">
              <a:extLst>
                <a:ext uri="{FF2B5EF4-FFF2-40B4-BE49-F238E27FC236}">
                  <a16:creationId xmlns:a16="http://schemas.microsoft.com/office/drawing/2014/main" id="{023BC154-F18C-736C-6449-C6097FE1AB44}"/>
                </a:ext>
              </a:extLst>
            </p:cNvPr>
            <p:cNvSpPr txBox="1"/>
            <p:nvPr/>
          </p:nvSpPr>
          <p:spPr>
            <a:xfrm>
              <a:off x="5060269" y="4449992"/>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grpSp>
        <p:nvGrpSpPr>
          <p:cNvPr id="261" name="グループ化 260">
            <a:extLst>
              <a:ext uri="{FF2B5EF4-FFF2-40B4-BE49-F238E27FC236}">
                <a16:creationId xmlns:a16="http://schemas.microsoft.com/office/drawing/2014/main" id="{C6E05694-20FD-1CEF-854C-8995574EAD68}"/>
              </a:ext>
            </a:extLst>
          </p:cNvPr>
          <p:cNvGrpSpPr/>
          <p:nvPr/>
        </p:nvGrpSpPr>
        <p:grpSpPr>
          <a:xfrm>
            <a:off x="7650698" y="5259805"/>
            <a:ext cx="945131" cy="1053051"/>
            <a:chOff x="3632067" y="3130671"/>
            <a:chExt cx="1795781" cy="2000834"/>
          </a:xfrm>
        </p:grpSpPr>
        <p:sp>
          <p:nvSpPr>
            <p:cNvPr id="262" name="円/楕円 261">
              <a:extLst>
                <a:ext uri="{FF2B5EF4-FFF2-40B4-BE49-F238E27FC236}">
                  <a16:creationId xmlns:a16="http://schemas.microsoft.com/office/drawing/2014/main" id="{996E4AD5-7903-3340-4DF9-91B3684A4F44}"/>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円/楕円 262">
              <a:extLst>
                <a:ext uri="{FF2B5EF4-FFF2-40B4-BE49-F238E27FC236}">
                  <a16:creationId xmlns:a16="http://schemas.microsoft.com/office/drawing/2014/main" id="{C4E62336-335E-3AEF-AFC1-DA5A1F41E76B}"/>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75EB4D37-A8BD-D46B-FE8A-8203356BBBF2}"/>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円/楕円 264">
              <a:extLst>
                <a:ext uri="{FF2B5EF4-FFF2-40B4-BE49-F238E27FC236}">
                  <a16:creationId xmlns:a16="http://schemas.microsoft.com/office/drawing/2014/main" id="{36270AEC-315F-85BE-926F-AE6E8E7BE051}"/>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a:extLst>
                <a:ext uri="{FF2B5EF4-FFF2-40B4-BE49-F238E27FC236}">
                  <a16:creationId xmlns:a16="http://schemas.microsoft.com/office/drawing/2014/main" id="{6AF7DA10-2648-C3D1-BC78-DFA2891B95B7}"/>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円/楕円 266">
              <a:extLst>
                <a:ext uri="{FF2B5EF4-FFF2-40B4-BE49-F238E27FC236}">
                  <a16:creationId xmlns:a16="http://schemas.microsoft.com/office/drawing/2014/main" id="{88888313-65C3-9957-AD32-2AF46A6F4F7B}"/>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C849FEC5-39F1-B64E-26E4-881ED9A39FC7}"/>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円/楕円 268">
              <a:extLst>
                <a:ext uri="{FF2B5EF4-FFF2-40B4-BE49-F238E27FC236}">
                  <a16:creationId xmlns:a16="http://schemas.microsoft.com/office/drawing/2014/main" id="{80661770-B8FF-3D53-C7E2-26183D2BC717}"/>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0" name="直線矢印コネクタ 269">
              <a:extLst>
                <a:ext uri="{FF2B5EF4-FFF2-40B4-BE49-F238E27FC236}">
                  <a16:creationId xmlns:a16="http://schemas.microsoft.com/office/drawing/2014/main" id="{D2324C5F-AD4C-4B1C-0C52-1CC604EAD468}"/>
                </a:ext>
              </a:extLst>
            </p:cNvPr>
            <p:cNvCxnSpPr>
              <a:cxnSpLocks/>
              <a:stCxn id="262" idx="6"/>
              <a:endCxn id="266"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1" name="直線矢印コネクタ 270">
              <a:extLst>
                <a:ext uri="{FF2B5EF4-FFF2-40B4-BE49-F238E27FC236}">
                  <a16:creationId xmlns:a16="http://schemas.microsoft.com/office/drawing/2014/main" id="{3F6E11FB-FC9D-2B69-7867-939377800C74}"/>
                </a:ext>
              </a:extLst>
            </p:cNvPr>
            <p:cNvCxnSpPr>
              <a:cxnSpLocks/>
              <a:stCxn id="263" idx="6"/>
              <a:endCxn id="266"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2" name="直線矢印コネクタ 271">
              <a:extLst>
                <a:ext uri="{FF2B5EF4-FFF2-40B4-BE49-F238E27FC236}">
                  <a16:creationId xmlns:a16="http://schemas.microsoft.com/office/drawing/2014/main" id="{97E7F25A-6FE0-6AC4-84B4-48C3F9B83465}"/>
                </a:ext>
              </a:extLst>
            </p:cNvPr>
            <p:cNvCxnSpPr>
              <a:cxnSpLocks/>
              <a:stCxn id="264" idx="6"/>
              <a:endCxn id="266"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3" name="直線矢印コネクタ 272">
              <a:extLst>
                <a:ext uri="{FF2B5EF4-FFF2-40B4-BE49-F238E27FC236}">
                  <a16:creationId xmlns:a16="http://schemas.microsoft.com/office/drawing/2014/main" id="{BE6042B9-4F40-6094-9032-FF608F5963E3}"/>
                </a:ext>
              </a:extLst>
            </p:cNvPr>
            <p:cNvCxnSpPr>
              <a:cxnSpLocks/>
              <a:stCxn id="265" idx="6"/>
              <a:endCxn id="266"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4" name="直線矢印コネクタ 273">
              <a:extLst>
                <a:ext uri="{FF2B5EF4-FFF2-40B4-BE49-F238E27FC236}">
                  <a16:creationId xmlns:a16="http://schemas.microsoft.com/office/drawing/2014/main" id="{4D5196F7-B61B-438E-BE8A-27655AC94888}"/>
                </a:ext>
              </a:extLst>
            </p:cNvPr>
            <p:cNvCxnSpPr>
              <a:cxnSpLocks/>
              <a:stCxn id="262" idx="6"/>
              <a:endCxn id="267"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5" name="直線矢印コネクタ 274">
              <a:extLst>
                <a:ext uri="{FF2B5EF4-FFF2-40B4-BE49-F238E27FC236}">
                  <a16:creationId xmlns:a16="http://schemas.microsoft.com/office/drawing/2014/main" id="{E0C4FB99-63E1-184C-38D8-1525BE885DEC}"/>
                </a:ext>
              </a:extLst>
            </p:cNvPr>
            <p:cNvCxnSpPr>
              <a:cxnSpLocks/>
              <a:stCxn id="262" idx="6"/>
              <a:endCxn id="268"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6" name="直線矢印コネクタ 275">
              <a:extLst>
                <a:ext uri="{FF2B5EF4-FFF2-40B4-BE49-F238E27FC236}">
                  <a16:creationId xmlns:a16="http://schemas.microsoft.com/office/drawing/2014/main" id="{BC268915-D7D5-0E6C-425A-65264E5CA797}"/>
                </a:ext>
              </a:extLst>
            </p:cNvPr>
            <p:cNvCxnSpPr>
              <a:cxnSpLocks/>
              <a:stCxn id="262" idx="6"/>
              <a:endCxn id="269"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7" name="直線矢印コネクタ 276">
              <a:extLst>
                <a:ext uri="{FF2B5EF4-FFF2-40B4-BE49-F238E27FC236}">
                  <a16:creationId xmlns:a16="http://schemas.microsoft.com/office/drawing/2014/main" id="{8C0DF104-47E5-34EF-B370-A4DAC8387D48}"/>
                </a:ext>
              </a:extLst>
            </p:cNvPr>
            <p:cNvCxnSpPr>
              <a:cxnSpLocks/>
              <a:stCxn id="263" idx="6"/>
              <a:endCxn id="267"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8" name="直線矢印コネクタ 277">
              <a:extLst>
                <a:ext uri="{FF2B5EF4-FFF2-40B4-BE49-F238E27FC236}">
                  <a16:creationId xmlns:a16="http://schemas.microsoft.com/office/drawing/2014/main" id="{E14D7269-60AA-F3B6-F09C-CF234C94F4ED}"/>
                </a:ext>
              </a:extLst>
            </p:cNvPr>
            <p:cNvCxnSpPr>
              <a:cxnSpLocks/>
              <a:stCxn id="263" idx="6"/>
              <a:endCxn id="268"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9" name="直線矢印コネクタ 278">
              <a:extLst>
                <a:ext uri="{FF2B5EF4-FFF2-40B4-BE49-F238E27FC236}">
                  <a16:creationId xmlns:a16="http://schemas.microsoft.com/office/drawing/2014/main" id="{E92C17E1-109D-1117-E873-A98E37F60C62}"/>
                </a:ext>
              </a:extLst>
            </p:cNvPr>
            <p:cNvCxnSpPr>
              <a:cxnSpLocks/>
              <a:stCxn id="263" idx="6"/>
              <a:endCxn id="269"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0" name="直線矢印コネクタ 279">
              <a:extLst>
                <a:ext uri="{FF2B5EF4-FFF2-40B4-BE49-F238E27FC236}">
                  <a16:creationId xmlns:a16="http://schemas.microsoft.com/office/drawing/2014/main" id="{BD456775-A7F7-37F6-C327-657AF1297B77}"/>
                </a:ext>
              </a:extLst>
            </p:cNvPr>
            <p:cNvCxnSpPr>
              <a:cxnSpLocks/>
              <a:stCxn id="264" idx="6"/>
              <a:endCxn id="267"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1" name="直線矢印コネクタ 280">
              <a:extLst>
                <a:ext uri="{FF2B5EF4-FFF2-40B4-BE49-F238E27FC236}">
                  <a16:creationId xmlns:a16="http://schemas.microsoft.com/office/drawing/2014/main" id="{03023A2E-708A-C16A-DF21-DB77F506153D}"/>
                </a:ext>
              </a:extLst>
            </p:cNvPr>
            <p:cNvCxnSpPr>
              <a:cxnSpLocks/>
              <a:stCxn id="264" idx="6"/>
              <a:endCxn id="268"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2" name="直線矢印コネクタ 281">
              <a:extLst>
                <a:ext uri="{FF2B5EF4-FFF2-40B4-BE49-F238E27FC236}">
                  <a16:creationId xmlns:a16="http://schemas.microsoft.com/office/drawing/2014/main" id="{C2C1ACF8-DB0B-3662-D8DD-C242224EF4DF}"/>
                </a:ext>
              </a:extLst>
            </p:cNvPr>
            <p:cNvCxnSpPr>
              <a:cxnSpLocks/>
              <a:stCxn id="264" idx="6"/>
              <a:endCxn id="269"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3" name="直線矢印コネクタ 282">
              <a:extLst>
                <a:ext uri="{FF2B5EF4-FFF2-40B4-BE49-F238E27FC236}">
                  <a16:creationId xmlns:a16="http://schemas.microsoft.com/office/drawing/2014/main" id="{C6DE10F2-9006-F6C4-9044-4086D139199C}"/>
                </a:ext>
              </a:extLst>
            </p:cNvPr>
            <p:cNvCxnSpPr>
              <a:cxnSpLocks/>
              <a:stCxn id="265" idx="6"/>
              <a:endCxn id="267"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a:extLst>
                <a:ext uri="{FF2B5EF4-FFF2-40B4-BE49-F238E27FC236}">
                  <a16:creationId xmlns:a16="http://schemas.microsoft.com/office/drawing/2014/main" id="{BEC0339B-868E-21D9-65EE-C1E7F11B5448}"/>
                </a:ext>
              </a:extLst>
            </p:cNvPr>
            <p:cNvCxnSpPr>
              <a:cxnSpLocks/>
              <a:stCxn id="265" idx="6"/>
              <a:endCxn id="268"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a:extLst>
                <a:ext uri="{FF2B5EF4-FFF2-40B4-BE49-F238E27FC236}">
                  <a16:creationId xmlns:a16="http://schemas.microsoft.com/office/drawing/2014/main" id="{99D1A153-4454-DEDA-D257-42733095377D}"/>
                </a:ext>
              </a:extLst>
            </p:cNvPr>
            <p:cNvCxnSpPr>
              <a:cxnSpLocks/>
              <a:stCxn id="265" idx="6"/>
              <a:endCxn id="269"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86" name="円/楕円 285">
              <a:extLst>
                <a:ext uri="{FF2B5EF4-FFF2-40B4-BE49-F238E27FC236}">
                  <a16:creationId xmlns:a16="http://schemas.microsoft.com/office/drawing/2014/main" id="{876044A0-E8CA-00FF-6384-B824E2CFC19D}"/>
                </a:ext>
              </a:extLst>
            </p:cNvPr>
            <p:cNvSpPr/>
            <p:nvPr/>
          </p:nvSpPr>
          <p:spPr>
            <a:xfrm>
              <a:off x="4386274" y="313515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円/楕円 286">
              <a:extLst>
                <a:ext uri="{FF2B5EF4-FFF2-40B4-BE49-F238E27FC236}">
                  <a16:creationId xmlns:a16="http://schemas.microsoft.com/office/drawing/2014/main" id="{EAA42B7E-5F1A-8F3C-CC10-065A18D886BA}"/>
                </a:ext>
              </a:extLst>
            </p:cNvPr>
            <p:cNvSpPr/>
            <p:nvPr/>
          </p:nvSpPr>
          <p:spPr>
            <a:xfrm>
              <a:off x="4386274" y="349519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8AB54AA1-816D-BE3C-0CA7-BD66FC531F43}"/>
                </a:ext>
              </a:extLst>
            </p:cNvPr>
            <p:cNvSpPr/>
            <p:nvPr/>
          </p:nvSpPr>
          <p:spPr>
            <a:xfrm>
              <a:off x="4386274" y="385523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9" name="円/楕円 288">
              <a:extLst>
                <a:ext uri="{FF2B5EF4-FFF2-40B4-BE49-F238E27FC236}">
                  <a16:creationId xmlns:a16="http://schemas.microsoft.com/office/drawing/2014/main" id="{43F0FC49-5D09-F144-343D-35712C5DAAF7}"/>
                </a:ext>
              </a:extLst>
            </p:cNvPr>
            <p:cNvSpPr/>
            <p:nvPr/>
          </p:nvSpPr>
          <p:spPr>
            <a:xfrm>
              <a:off x="4386274" y="421527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円/楕円 289">
              <a:extLst>
                <a:ext uri="{FF2B5EF4-FFF2-40B4-BE49-F238E27FC236}">
                  <a16:creationId xmlns:a16="http://schemas.microsoft.com/office/drawing/2014/main" id="{6D5C2AE6-5856-29CF-52EC-7DE5126A3DBD}"/>
                </a:ext>
              </a:extLst>
            </p:cNvPr>
            <p:cNvSpPr/>
            <p:nvPr/>
          </p:nvSpPr>
          <p:spPr>
            <a:xfrm>
              <a:off x="5106354" y="3130671"/>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1" name="円/楕円 290">
              <a:extLst>
                <a:ext uri="{FF2B5EF4-FFF2-40B4-BE49-F238E27FC236}">
                  <a16:creationId xmlns:a16="http://schemas.microsoft.com/office/drawing/2014/main" id="{B466588E-015C-309F-3D2E-CE6BB4B4A8D2}"/>
                </a:ext>
              </a:extLst>
            </p:cNvPr>
            <p:cNvSpPr/>
            <p:nvPr/>
          </p:nvSpPr>
          <p:spPr>
            <a:xfrm>
              <a:off x="5106354" y="3490711"/>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EA3953BE-2618-0978-3346-177D86086FD6}"/>
                </a:ext>
              </a:extLst>
            </p:cNvPr>
            <p:cNvSpPr/>
            <p:nvPr/>
          </p:nvSpPr>
          <p:spPr>
            <a:xfrm>
              <a:off x="5106354" y="3850751"/>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円/楕円 292">
              <a:extLst>
                <a:ext uri="{FF2B5EF4-FFF2-40B4-BE49-F238E27FC236}">
                  <a16:creationId xmlns:a16="http://schemas.microsoft.com/office/drawing/2014/main" id="{25C05413-FF26-D82C-8ED3-A8A87D0CE541}"/>
                </a:ext>
              </a:extLst>
            </p:cNvPr>
            <p:cNvSpPr/>
            <p:nvPr/>
          </p:nvSpPr>
          <p:spPr>
            <a:xfrm>
              <a:off x="5106354" y="4210791"/>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4" name="直線矢印コネクタ 293">
              <a:extLst>
                <a:ext uri="{FF2B5EF4-FFF2-40B4-BE49-F238E27FC236}">
                  <a16:creationId xmlns:a16="http://schemas.microsoft.com/office/drawing/2014/main" id="{EAAFC79E-E4CE-619C-0696-BB6E537006F2}"/>
                </a:ext>
              </a:extLst>
            </p:cNvPr>
            <p:cNvCxnSpPr>
              <a:cxnSpLocks/>
              <a:stCxn id="286" idx="6"/>
              <a:endCxn id="290"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a:extLst>
                <a:ext uri="{FF2B5EF4-FFF2-40B4-BE49-F238E27FC236}">
                  <a16:creationId xmlns:a16="http://schemas.microsoft.com/office/drawing/2014/main" id="{322D5CAF-AB31-7183-F332-B92FBF9B1675}"/>
                </a:ext>
              </a:extLst>
            </p:cNvPr>
            <p:cNvCxnSpPr>
              <a:cxnSpLocks/>
              <a:stCxn id="287" idx="6"/>
              <a:endCxn id="290"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a:extLst>
                <a:ext uri="{FF2B5EF4-FFF2-40B4-BE49-F238E27FC236}">
                  <a16:creationId xmlns:a16="http://schemas.microsoft.com/office/drawing/2014/main" id="{7C18F988-6EEE-48F0-2E37-47B61B466E7F}"/>
                </a:ext>
              </a:extLst>
            </p:cNvPr>
            <p:cNvCxnSpPr>
              <a:cxnSpLocks/>
              <a:stCxn id="288" idx="6"/>
              <a:endCxn id="290"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a:extLst>
                <a:ext uri="{FF2B5EF4-FFF2-40B4-BE49-F238E27FC236}">
                  <a16:creationId xmlns:a16="http://schemas.microsoft.com/office/drawing/2014/main" id="{C927F997-4051-184D-EBBB-35805FB522B5}"/>
                </a:ext>
              </a:extLst>
            </p:cNvPr>
            <p:cNvCxnSpPr>
              <a:cxnSpLocks/>
              <a:stCxn id="289" idx="6"/>
              <a:endCxn id="290"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a:extLst>
                <a:ext uri="{FF2B5EF4-FFF2-40B4-BE49-F238E27FC236}">
                  <a16:creationId xmlns:a16="http://schemas.microsoft.com/office/drawing/2014/main" id="{2A9853E7-2E46-7408-9838-D86BCC2CC790}"/>
                </a:ext>
              </a:extLst>
            </p:cNvPr>
            <p:cNvCxnSpPr>
              <a:cxnSpLocks/>
              <a:stCxn id="286" idx="6"/>
              <a:endCxn id="291"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a:extLst>
                <a:ext uri="{FF2B5EF4-FFF2-40B4-BE49-F238E27FC236}">
                  <a16:creationId xmlns:a16="http://schemas.microsoft.com/office/drawing/2014/main" id="{6F01EC10-6290-9F9B-2FE1-EA3E56951590}"/>
                </a:ext>
              </a:extLst>
            </p:cNvPr>
            <p:cNvCxnSpPr>
              <a:cxnSpLocks/>
              <a:stCxn id="286" idx="6"/>
              <a:endCxn id="292"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a:extLst>
                <a:ext uri="{FF2B5EF4-FFF2-40B4-BE49-F238E27FC236}">
                  <a16:creationId xmlns:a16="http://schemas.microsoft.com/office/drawing/2014/main" id="{D269B154-25AB-C24F-940E-00535A30E68F}"/>
                </a:ext>
              </a:extLst>
            </p:cNvPr>
            <p:cNvCxnSpPr>
              <a:cxnSpLocks/>
              <a:stCxn id="286" idx="6"/>
              <a:endCxn id="293"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a:extLst>
                <a:ext uri="{FF2B5EF4-FFF2-40B4-BE49-F238E27FC236}">
                  <a16:creationId xmlns:a16="http://schemas.microsoft.com/office/drawing/2014/main" id="{BA8139A7-6E21-A275-CDFF-758F41929355}"/>
                </a:ext>
              </a:extLst>
            </p:cNvPr>
            <p:cNvCxnSpPr>
              <a:cxnSpLocks/>
              <a:stCxn id="287" idx="6"/>
              <a:endCxn id="291"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2" name="直線矢印コネクタ 301">
              <a:extLst>
                <a:ext uri="{FF2B5EF4-FFF2-40B4-BE49-F238E27FC236}">
                  <a16:creationId xmlns:a16="http://schemas.microsoft.com/office/drawing/2014/main" id="{62562E85-C56A-FD77-5001-C11232CE2BDC}"/>
                </a:ext>
              </a:extLst>
            </p:cNvPr>
            <p:cNvCxnSpPr>
              <a:cxnSpLocks/>
              <a:stCxn id="287" idx="6"/>
              <a:endCxn id="292"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3" name="直線矢印コネクタ 302">
              <a:extLst>
                <a:ext uri="{FF2B5EF4-FFF2-40B4-BE49-F238E27FC236}">
                  <a16:creationId xmlns:a16="http://schemas.microsoft.com/office/drawing/2014/main" id="{FE309577-4A40-167A-09A0-89743CF51AC5}"/>
                </a:ext>
              </a:extLst>
            </p:cNvPr>
            <p:cNvCxnSpPr>
              <a:cxnSpLocks/>
              <a:stCxn id="287" idx="6"/>
              <a:endCxn id="293" idx="2"/>
            </p:cNvCxnSpPr>
            <p:nvPr/>
          </p:nvCxnSpPr>
          <p:spPr>
            <a:xfrm>
              <a:off x="4674306" y="3639214"/>
              <a:ext cx="432048" cy="715593"/>
            </a:xfrm>
            <a:prstGeom prst="straightConnector1">
              <a:avLst/>
            </a:prstGeom>
            <a:solidFill>
              <a:schemeClr val="accent4">
                <a:lumMod val="60000"/>
                <a:lumOff val="40000"/>
              </a:schemeClr>
            </a:solidFill>
            <a:ln w="3175">
              <a:solidFill>
                <a:schemeClr val="accent4">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4" name="直線矢印コネクタ 303">
              <a:extLst>
                <a:ext uri="{FF2B5EF4-FFF2-40B4-BE49-F238E27FC236}">
                  <a16:creationId xmlns:a16="http://schemas.microsoft.com/office/drawing/2014/main" id="{EA7C9136-9B6D-D9E9-85DF-4399CC0FCBC1}"/>
                </a:ext>
              </a:extLst>
            </p:cNvPr>
            <p:cNvCxnSpPr>
              <a:cxnSpLocks/>
              <a:stCxn id="288" idx="6"/>
              <a:endCxn id="291"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5" name="直線矢印コネクタ 304">
              <a:extLst>
                <a:ext uri="{FF2B5EF4-FFF2-40B4-BE49-F238E27FC236}">
                  <a16:creationId xmlns:a16="http://schemas.microsoft.com/office/drawing/2014/main" id="{5277E990-90B0-AECB-84CB-013A683333C3}"/>
                </a:ext>
              </a:extLst>
            </p:cNvPr>
            <p:cNvCxnSpPr>
              <a:cxnSpLocks/>
              <a:stCxn id="288" idx="6"/>
              <a:endCxn id="292"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6" name="直線矢印コネクタ 305">
              <a:extLst>
                <a:ext uri="{FF2B5EF4-FFF2-40B4-BE49-F238E27FC236}">
                  <a16:creationId xmlns:a16="http://schemas.microsoft.com/office/drawing/2014/main" id="{6FF9C8B0-156F-8060-24B0-E374782D6D2E}"/>
                </a:ext>
              </a:extLst>
            </p:cNvPr>
            <p:cNvCxnSpPr>
              <a:cxnSpLocks/>
              <a:stCxn id="288" idx="6"/>
              <a:endCxn id="293"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7" name="直線矢印コネクタ 306">
              <a:extLst>
                <a:ext uri="{FF2B5EF4-FFF2-40B4-BE49-F238E27FC236}">
                  <a16:creationId xmlns:a16="http://schemas.microsoft.com/office/drawing/2014/main" id="{2882E45B-A0A1-BB06-FF74-27391A6176A2}"/>
                </a:ext>
              </a:extLst>
            </p:cNvPr>
            <p:cNvCxnSpPr>
              <a:cxnSpLocks/>
              <a:stCxn id="289" idx="6"/>
              <a:endCxn id="291"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a:extLst>
                <a:ext uri="{FF2B5EF4-FFF2-40B4-BE49-F238E27FC236}">
                  <a16:creationId xmlns:a16="http://schemas.microsoft.com/office/drawing/2014/main" id="{BFEF9FDB-63F9-F77B-F2A7-71DDB1214457}"/>
                </a:ext>
              </a:extLst>
            </p:cNvPr>
            <p:cNvCxnSpPr>
              <a:cxnSpLocks/>
              <a:stCxn id="289" idx="6"/>
              <a:endCxn id="292"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a:extLst>
                <a:ext uri="{FF2B5EF4-FFF2-40B4-BE49-F238E27FC236}">
                  <a16:creationId xmlns:a16="http://schemas.microsoft.com/office/drawing/2014/main" id="{0510E1B5-5EE7-60CE-5E29-A87F1EDDCBC1}"/>
                </a:ext>
              </a:extLst>
            </p:cNvPr>
            <p:cNvCxnSpPr>
              <a:cxnSpLocks/>
              <a:stCxn id="289" idx="6"/>
              <a:endCxn id="293"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10" name="円/楕円 309">
              <a:extLst>
                <a:ext uri="{FF2B5EF4-FFF2-40B4-BE49-F238E27FC236}">
                  <a16:creationId xmlns:a16="http://schemas.microsoft.com/office/drawing/2014/main" id="{B28EDD76-B147-852F-5D53-8D7C2D49A3DC}"/>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円/楕円 310">
              <a:extLst>
                <a:ext uri="{FF2B5EF4-FFF2-40B4-BE49-F238E27FC236}">
                  <a16:creationId xmlns:a16="http://schemas.microsoft.com/office/drawing/2014/main" id="{CEDAFA31-AB9B-BC9F-CD00-A09DE3CBC373}"/>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2" name="直線矢印コネクタ 311">
              <a:extLst>
                <a:ext uri="{FF2B5EF4-FFF2-40B4-BE49-F238E27FC236}">
                  <a16:creationId xmlns:a16="http://schemas.microsoft.com/office/drawing/2014/main" id="{B37DAAEF-EEBA-3772-E6EF-EA17CA3D5548}"/>
                </a:ext>
              </a:extLst>
            </p:cNvPr>
            <p:cNvCxnSpPr>
              <a:cxnSpLocks/>
              <a:stCxn id="310" idx="6"/>
              <a:endCxn id="311"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13" name="円/楕円 312">
              <a:extLst>
                <a:ext uri="{FF2B5EF4-FFF2-40B4-BE49-F238E27FC236}">
                  <a16:creationId xmlns:a16="http://schemas.microsoft.com/office/drawing/2014/main" id="{1510CFC8-75AF-5AF3-5530-C567385CD258}"/>
                </a:ext>
              </a:extLst>
            </p:cNvPr>
            <p:cNvSpPr/>
            <p:nvPr/>
          </p:nvSpPr>
          <p:spPr>
            <a:xfrm>
              <a:off x="4387747" y="4843473"/>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4" name="円/楕円 313">
              <a:extLst>
                <a:ext uri="{FF2B5EF4-FFF2-40B4-BE49-F238E27FC236}">
                  <a16:creationId xmlns:a16="http://schemas.microsoft.com/office/drawing/2014/main" id="{76E9FAC0-8069-B80F-4267-76D05FA576F3}"/>
                </a:ext>
              </a:extLst>
            </p:cNvPr>
            <p:cNvSpPr/>
            <p:nvPr/>
          </p:nvSpPr>
          <p:spPr>
            <a:xfrm>
              <a:off x="5107827" y="4838986"/>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5" name="直線矢印コネクタ 314">
              <a:extLst>
                <a:ext uri="{FF2B5EF4-FFF2-40B4-BE49-F238E27FC236}">
                  <a16:creationId xmlns:a16="http://schemas.microsoft.com/office/drawing/2014/main" id="{071413B0-E487-1746-FD17-AA387E650CB8}"/>
                </a:ext>
              </a:extLst>
            </p:cNvPr>
            <p:cNvCxnSpPr>
              <a:cxnSpLocks/>
              <a:stCxn id="313" idx="6"/>
              <a:endCxn id="314"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16" name="テキスト ボックス 315">
              <a:extLst>
                <a:ext uri="{FF2B5EF4-FFF2-40B4-BE49-F238E27FC236}">
                  <a16:creationId xmlns:a16="http://schemas.microsoft.com/office/drawing/2014/main" id="{2C482FAA-CCE0-49D3-2298-1814F0036E3A}"/>
                </a:ext>
              </a:extLst>
            </p:cNvPr>
            <p:cNvSpPr txBox="1"/>
            <p:nvPr/>
          </p:nvSpPr>
          <p:spPr>
            <a:xfrm>
              <a:off x="3632067"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317" name="テキスト ボックス 316">
              <a:extLst>
                <a:ext uri="{FF2B5EF4-FFF2-40B4-BE49-F238E27FC236}">
                  <a16:creationId xmlns:a16="http://schemas.microsoft.com/office/drawing/2014/main" id="{F95F7110-4FEF-2A15-CFC6-CE0ED5D5DF02}"/>
                </a:ext>
              </a:extLst>
            </p:cNvPr>
            <p:cNvSpPr txBox="1"/>
            <p:nvPr/>
          </p:nvSpPr>
          <p:spPr>
            <a:xfrm>
              <a:off x="4337360"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318" name="テキスト ボックス 317">
              <a:extLst>
                <a:ext uri="{FF2B5EF4-FFF2-40B4-BE49-F238E27FC236}">
                  <a16:creationId xmlns:a16="http://schemas.microsoft.com/office/drawing/2014/main" id="{A860B004-3465-9CF2-CC09-C7906B82F5B1}"/>
                </a:ext>
              </a:extLst>
            </p:cNvPr>
            <p:cNvSpPr txBox="1"/>
            <p:nvPr/>
          </p:nvSpPr>
          <p:spPr>
            <a:xfrm>
              <a:off x="5060269" y="43871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grpSp>
        <p:nvGrpSpPr>
          <p:cNvPr id="145" name="グループ化 144">
            <a:extLst>
              <a:ext uri="{FF2B5EF4-FFF2-40B4-BE49-F238E27FC236}">
                <a16:creationId xmlns:a16="http://schemas.microsoft.com/office/drawing/2014/main" id="{1ED22FBB-4836-3A13-5361-434D659AC2E9}"/>
              </a:ext>
            </a:extLst>
          </p:cNvPr>
          <p:cNvGrpSpPr/>
          <p:nvPr/>
        </p:nvGrpSpPr>
        <p:grpSpPr>
          <a:xfrm>
            <a:off x="6898648" y="5270095"/>
            <a:ext cx="945131" cy="1053051"/>
            <a:chOff x="3632067" y="3130671"/>
            <a:chExt cx="1795781" cy="2000834"/>
          </a:xfrm>
        </p:grpSpPr>
        <p:sp>
          <p:nvSpPr>
            <p:cNvPr id="146" name="円/楕円 145">
              <a:extLst>
                <a:ext uri="{FF2B5EF4-FFF2-40B4-BE49-F238E27FC236}">
                  <a16:creationId xmlns:a16="http://schemas.microsoft.com/office/drawing/2014/main" id="{C48036D0-1C70-23C2-A5F2-6A26625C9FBA}"/>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ACD90892-5D9B-84A3-7CCD-ECFA28943302}"/>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5BE7A291-DDA5-7572-737A-29DB58E2946B}"/>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DB2EF6BB-B492-275D-AE0B-548A7B6F2DF9}"/>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円/楕円 149">
              <a:extLst>
                <a:ext uri="{FF2B5EF4-FFF2-40B4-BE49-F238E27FC236}">
                  <a16:creationId xmlns:a16="http://schemas.microsoft.com/office/drawing/2014/main" id="{A532B208-76B1-3F35-006D-19A1D7F75EBC}"/>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円/楕円 150">
              <a:extLst>
                <a:ext uri="{FF2B5EF4-FFF2-40B4-BE49-F238E27FC236}">
                  <a16:creationId xmlns:a16="http://schemas.microsoft.com/office/drawing/2014/main" id="{759FBE50-AB63-7998-21E2-01653DEF0D92}"/>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4A7B5C84-803F-B5D2-6410-94B8483EECB3}"/>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ADD1AB2C-E47D-202A-9609-78D8728FF2FE}"/>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矢印コネクタ 153">
              <a:extLst>
                <a:ext uri="{FF2B5EF4-FFF2-40B4-BE49-F238E27FC236}">
                  <a16:creationId xmlns:a16="http://schemas.microsoft.com/office/drawing/2014/main" id="{8B9BA7CB-C8F3-E9C5-F119-6E1C349ED5E2}"/>
                </a:ext>
              </a:extLst>
            </p:cNvPr>
            <p:cNvCxnSpPr>
              <a:cxnSpLocks/>
              <a:stCxn id="146" idx="6"/>
              <a:endCxn id="150"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a:extLst>
                <a:ext uri="{FF2B5EF4-FFF2-40B4-BE49-F238E27FC236}">
                  <a16:creationId xmlns:a16="http://schemas.microsoft.com/office/drawing/2014/main" id="{3AD51104-BFAA-DA6B-175C-F609BBB4A33A}"/>
                </a:ext>
              </a:extLst>
            </p:cNvPr>
            <p:cNvCxnSpPr>
              <a:cxnSpLocks/>
              <a:stCxn id="147" idx="6"/>
              <a:endCxn id="150"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6" name="直線矢印コネクタ 155">
              <a:extLst>
                <a:ext uri="{FF2B5EF4-FFF2-40B4-BE49-F238E27FC236}">
                  <a16:creationId xmlns:a16="http://schemas.microsoft.com/office/drawing/2014/main" id="{C4BD7478-BFAC-90C0-61DA-330603F195E5}"/>
                </a:ext>
              </a:extLst>
            </p:cNvPr>
            <p:cNvCxnSpPr>
              <a:cxnSpLocks/>
              <a:stCxn id="148" idx="6"/>
              <a:endCxn id="150"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7" name="直線矢印コネクタ 156">
              <a:extLst>
                <a:ext uri="{FF2B5EF4-FFF2-40B4-BE49-F238E27FC236}">
                  <a16:creationId xmlns:a16="http://schemas.microsoft.com/office/drawing/2014/main" id="{1DC0E1AB-9AAC-64B7-C84D-3C0028D7EB8A}"/>
                </a:ext>
              </a:extLst>
            </p:cNvPr>
            <p:cNvCxnSpPr>
              <a:cxnSpLocks/>
              <a:stCxn id="149" idx="6"/>
              <a:endCxn id="150"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a:extLst>
                <a:ext uri="{FF2B5EF4-FFF2-40B4-BE49-F238E27FC236}">
                  <a16:creationId xmlns:a16="http://schemas.microsoft.com/office/drawing/2014/main" id="{67B2D5D9-B687-17B6-670E-28511E7E258A}"/>
                </a:ext>
              </a:extLst>
            </p:cNvPr>
            <p:cNvCxnSpPr>
              <a:cxnSpLocks/>
              <a:stCxn id="146" idx="6"/>
              <a:endCxn id="151"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a:extLst>
                <a:ext uri="{FF2B5EF4-FFF2-40B4-BE49-F238E27FC236}">
                  <a16:creationId xmlns:a16="http://schemas.microsoft.com/office/drawing/2014/main" id="{D69DC327-9954-D7AF-CEAD-923DE6F20C4E}"/>
                </a:ext>
              </a:extLst>
            </p:cNvPr>
            <p:cNvCxnSpPr>
              <a:cxnSpLocks/>
              <a:stCxn id="146" idx="6"/>
              <a:endCxn id="152"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a:extLst>
                <a:ext uri="{FF2B5EF4-FFF2-40B4-BE49-F238E27FC236}">
                  <a16:creationId xmlns:a16="http://schemas.microsoft.com/office/drawing/2014/main" id="{35424A16-7BFA-1A48-33AF-51B73662F18A}"/>
                </a:ext>
              </a:extLst>
            </p:cNvPr>
            <p:cNvCxnSpPr>
              <a:cxnSpLocks/>
              <a:stCxn id="146" idx="6"/>
              <a:endCxn id="153"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9" name="直線矢印コネクタ 218">
              <a:extLst>
                <a:ext uri="{FF2B5EF4-FFF2-40B4-BE49-F238E27FC236}">
                  <a16:creationId xmlns:a16="http://schemas.microsoft.com/office/drawing/2014/main" id="{3007C81C-9546-C521-E637-8BB352F5BD06}"/>
                </a:ext>
              </a:extLst>
            </p:cNvPr>
            <p:cNvCxnSpPr>
              <a:cxnSpLocks/>
              <a:stCxn id="147" idx="6"/>
              <a:endCxn id="151"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0" name="直線矢印コネクタ 219">
              <a:extLst>
                <a:ext uri="{FF2B5EF4-FFF2-40B4-BE49-F238E27FC236}">
                  <a16:creationId xmlns:a16="http://schemas.microsoft.com/office/drawing/2014/main" id="{CA807691-D6E6-F86F-E60D-B8D4B08D67E1}"/>
                </a:ext>
              </a:extLst>
            </p:cNvPr>
            <p:cNvCxnSpPr>
              <a:cxnSpLocks/>
              <a:stCxn id="147" idx="6"/>
              <a:endCxn id="152"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1" name="直線矢印コネクタ 220">
              <a:extLst>
                <a:ext uri="{FF2B5EF4-FFF2-40B4-BE49-F238E27FC236}">
                  <a16:creationId xmlns:a16="http://schemas.microsoft.com/office/drawing/2014/main" id="{D6532D22-1358-125C-BBF2-94AF50C4D8A1}"/>
                </a:ext>
              </a:extLst>
            </p:cNvPr>
            <p:cNvCxnSpPr>
              <a:cxnSpLocks/>
              <a:stCxn id="147" idx="6"/>
              <a:endCxn id="153"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2" name="直線矢印コネクタ 221">
              <a:extLst>
                <a:ext uri="{FF2B5EF4-FFF2-40B4-BE49-F238E27FC236}">
                  <a16:creationId xmlns:a16="http://schemas.microsoft.com/office/drawing/2014/main" id="{20018224-3BE6-84C0-7AEA-C1B28F65DDC2}"/>
                </a:ext>
              </a:extLst>
            </p:cNvPr>
            <p:cNvCxnSpPr>
              <a:cxnSpLocks/>
              <a:stCxn id="148" idx="6"/>
              <a:endCxn id="151"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3" name="直線矢印コネクタ 222">
              <a:extLst>
                <a:ext uri="{FF2B5EF4-FFF2-40B4-BE49-F238E27FC236}">
                  <a16:creationId xmlns:a16="http://schemas.microsoft.com/office/drawing/2014/main" id="{F52E073D-36AF-36D8-7906-9865759895CA}"/>
                </a:ext>
              </a:extLst>
            </p:cNvPr>
            <p:cNvCxnSpPr>
              <a:cxnSpLocks/>
              <a:stCxn id="148" idx="6"/>
              <a:endCxn id="152"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4" name="直線矢印コネクタ 223">
              <a:extLst>
                <a:ext uri="{FF2B5EF4-FFF2-40B4-BE49-F238E27FC236}">
                  <a16:creationId xmlns:a16="http://schemas.microsoft.com/office/drawing/2014/main" id="{AB695EBA-332A-72D9-7FF6-EA6AF518680D}"/>
                </a:ext>
              </a:extLst>
            </p:cNvPr>
            <p:cNvCxnSpPr>
              <a:cxnSpLocks/>
              <a:stCxn id="148" idx="6"/>
              <a:endCxn id="153"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5" name="直線矢印コネクタ 224">
              <a:extLst>
                <a:ext uri="{FF2B5EF4-FFF2-40B4-BE49-F238E27FC236}">
                  <a16:creationId xmlns:a16="http://schemas.microsoft.com/office/drawing/2014/main" id="{F54EE44D-3E18-3ED5-6871-A45F12E01C30}"/>
                </a:ext>
              </a:extLst>
            </p:cNvPr>
            <p:cNvCxnSpPr>
              <a:cxnSpLocks/>
              <a:stCxn id="149" idx="6"/>
              <a:endCxn id="151"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6" name="直線矢印コネクタ 225">
              <a:extLst>
                <a:ext uri="{FF2B5EF4-FFF2-40B4-BE49-F238E27FC236}">
                  <a16:creationId xmlns:a16="http://schemas.microsoft.com/office/drawing/2014/main" id="{0B3794F9-8D3A-B755-B4BC-B823DDA38AEE}"/>
                </a:ext>
              </a:extLst>
            </p:cNvPr>
            <p:cNvCxnSpPr>
              <a:cxnSpLocks/>
              <a:stCxn id="149" idx="6"/>
              <a:endCxn id="152"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7" name="直線矢印コネクタ 226">
              <a:extLst>
                <a:ext uri="{FF2B5EF4-FFF2-40B4-BE49-F238E27FC236}">
                  <a16:creationId xmlns:a16="http://schemas.microsoft.com/office/drawing/2014/main" id="{0C083752-DC29-BFFD-1B87-69C8F22D6103}"/>
                </a:ext>
              </a:extLst>
            </p:cNvPr>
            <p:cNvCxnSpPr>
              <a:cxnSpLocks/>
              <a:stCxn id="149" idx="6"/>
              <a:endCxn id="153"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28" name="円/楕円 227">
              <a:extLst>
                <a:ext uri="{FF2B5EF4-FFF2-40B4-BE49-F238E27FC236}">
                  <a16:creationId xmlns:a16="http://schemas.microsoft.com/office/drawing/2014/main" id="{BB726158-C61B-E31D-CA20-B667FF9D9EBB}"/>
                </a:ext>
              </a:extLst>
            </p:cNvPr>
            <p:cNvSpPr/>
            <p:nvPr/>
          </p:nvSpPr>
          <p:spPr>
            <a:xfrm>
              <a:off x="4386274" y="313515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円/楕円 228">
              <a:extLst>
                <a:ext uri="{FF2B5EF4-FFF2-40B4-BE49-F238E27FC236}">
                  <a16:creationId xmlns:a16="http://schemas.microsoft.com/office/drawing/2014/main" id="{9D7B030F-1E1E-5DA1-845B-DA239147AC49}"/>
                </a:ext>
              </a:extLst>
            </p:cNvPr>
            <p:cNvSpPr/>
            <p:nvPr/>
          </p:nvSpPr>
          <p:spPr>
            <a:xfrm>
              <a:off x="4386274" y="349519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円/楕円 229">
              <a:extLst>
                <a:ext uri="{FF2B5EF4-FFF2-40B4-BE49-F238E27FC236}">
                  <a16:creationId xmlns:a16="http://schemas.microsoft.com/office/drawing/2014/main" id="{FB13230E-FDB7-8D7B-D400-FBFC07BEE9BB}"/>
                </a:ext>
              </a:extLst>
            </p:cNvPr>
            <p:cNvSpPr/>
            <p:nvPr/>
          </p:nvSpPr>
          <p:spPr>
            <a:xfrm>
              <a:off x="4386274" y="385523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a:extLst>
                <a:ext uri="{FF2B5EF4-FFF2-40B4-BE49-F238E27FC236}">
                  <a16:creationId xmlns:a16="http://schemas.microsoft.com/office/drawing/2014/main" id="{8D90469A-FDF4-7D0C-E1BF-608349DD00C5}"/>
                </a:ext>
              </a:extLst>
            </p:cNvPr>
            <p:cNvSpPr/>
            <p:nvPr/>
          </p:nvSpPr>
          <p:spPr>
            <a:xfrm>
              <a:off x="4386274" y="421527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a:extLst>
                <a:ext uri="{FF2B5EF4-FFF2-40B4-BE49-F238E27FC236}">
                  <a16:creationId xmlns:a16="http://schemas.microsoft.com/office/drawing/2014/main" id="{38BFEAF3-9A68-22E1-E853-4BB2ACB7D6DE}"/>
                </a:ext>
              </a:extLst>
            </p:cNvPr>
            <p:cNvSpPr/>
            <p:nvPr/>
          </p:nvSpPr>
          <p:spPr>
            <a:xfrm>
              <a:off x="5106354" y="313067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a:extLst>
                <a:ext uri="{FF2B5EF4-FFF2-40B4-BE49-F238E27FC236}">
                  <a16:creationId xmlns:a16="http://schemas.microsoft.com/office/drawing/2014/main" id="{B3E1FB65-C623-CB8E-96A9-D831392FB3A0}"/>
                </a:ext>
              </a:extLst>
            </p:cNvPr>
            <p:cNvSpPr/>
            <p:nvPr/>
          </p:nvSpPr>
          <p:spPr>
            <a:xfrm>
              <a:off x="5106354" y="349071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円/楕円 233">
              <a:extLst>
                <a:ext uri="{FF2B5EF4-FFF2-40B4-BE49-F238E27FC236}">
                  <a16:creationId xmlns:a16="http://schemas.microsoft.com/office/drawing/2014/main" id="{2970EDF7-A2B4-77DD-96CC-E0C2ADE52B5C}"/>
                </a:ext>
              </a:extLst>
            </p:cNvPr>
            <p:cNvSpPr/>
            <p:nvPr/>
          </p:nvSpPr>
          <p:spPr>
            <a:xfrm>
              <a:off x="5106354" y="385075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円/楕円 234">
              <a:extLst>
                <a:ext uri="{FF2B5EF4-FFF2-40B4-BE49-F238E27FC236}">
                  <a16:creationId xmlns:a16="http://schemas.microsoft.com/office/drawing/2014/main" id="{A2573037-5666-500B-E64E-6F80A56E145A}"/>
                </a:ext>
              </a:extLst>
            </p:cNvPr>
            <p:cNvSpPr/>
            <p:nvPr/>
          </p:nvSpPr>
          <p:spPr>
            <a:xfrm>
              <a:off x="5106354" y="421079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6" name="直線矢印コネクタ 235">
              <a:extLst>
                <a:ext uri="{FF2B5EF4-FFF2-40B4-BE49-F238E27FC236}">
                  <a16:creationId xmlns:a16="http://schemas.microsoft.com/office/drawing/2014/main" id="{08693AAE-5609-C3E0-D9D5-DAD6BCB8585E}"/>
                </a:ext>
              </a:extLst>
            </p:cNvPr>
            <p:cNvCxnSpPr>
              <a:cxnSpLocks/>
              <a:stCxn id="228" idx="6"/>
              <a:endCxn id="232"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a:extLst>
                <a:ext uri="{FF2B5EF4-FFF2-40B4-BE49-F238E27FC236}">
                  <a16:creationId xmlns:a16="http://schemas.microsoft.com/office/drawing/2014/main" id="{35BD43DC-5B7A-4823-CABC-6A91FE2AAD87}"/>
                </a:ext>
              </a:extLst>
            </p:cNvPr>
            <p:cNvCxnSpPr>
              <a:cxnSpLocks/>
              <a:stCxn id="229" idx="6"/>
              <a:endCxn id="232"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a:extLst>
                <a:ext uri="{FF2B5EF4-FFF2-40B4-BE49-F238E27FC236}">
                  <a16:creationId xmlns:a16="http://schemas.microsoft.com/office/drawing/2014/main" id="{F898670E-6C30-C0A5-94A7-B0C9C486FF8B}"/>
                </a:ext>
              </a:extLst>
            </p:cNvPr>
            <p:cNvCxnSpPr>
              <a:cxnSpLocks/>
              <a:stCxn id="230" idx="6"/>
              <a:endCxn id="232"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a:extLst>
                <a:ext uri="{FF2B5EF4-FFF2-40B4-BE49-F238E27FC236}">
                  <a16:creationId xmlns:a16="http://schemas.microsoft.com/office/drawing/2014/main" id="{810BFD0A-25D2-FABC-F0F9-9B7A506440A2}"/>
                </a:ext>
              </a:extLst>
            </p:cNvPr>
            <p:cNvCxnSpPr>
              <a:cxnSpLocks/>
              <a:stCxn id="231" idx="6"/>
              <a:endCxn id="232"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a:extLst>
                <a:ext uri="{FF2B5EF4-FFF2-40B4-BE49-F238E27FC236}">
                  <a16:creationId xmlns:a16="http://schemas.microsoft.com/office/drawing/2014/main" id="{52CDB7F5-DD5E-720C-7FCE-924410EC268F}"/>
                </a:ext>
              </a:extLst>
            </p:cNvPr>
            <p:cNvCxnSpPr>
              <a:cxnSpLocks/>
              <a:stCxn id="228" idx="6"/>
              <a:endCxn id="233"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a:extLst>
                <a:ext uri="{FF2B5EF4-FFF2-40B4-BE49-F238E27FC236}">
                  <a16:creationId xmlns:a16="http://schemas.microsoft.com/office/drawing/2014/main" id="{2B53B216-EB13-A48B-D682-66F256F17580}"/>
                </a:ext>
              </a:extLst>
            </p:cNvPr>
            <p:cNvCxnSpPr>
              <a:cxnSpLocks/>
              <a:stCxn id="228" idx="6"/>
              <a:endCxn id="234"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a:extLst>
                <a:ext uri="{FF2B5EF4-FFF2-40B4-BE49-F238E27FC236}">
                  <a16:creationId xmlns:a16="http://schemas.microsoft.com/office/drawing/2014/main" id="{CB602EC6-1F8A-4B67-E227-B21B80668644}"/>
                </a:ext>
              </a:extLst>
            </p:cNvPr>
            <p:cNvCxnSpPr>
              <a:cxnSpLocks/>
              <a:stCxn id="228" idx="6"/>
              <a:endCxn id="235"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a:extLst>
                <a:ext uri="{FF2B5EF4-FFF2-40B4-BE49-F238E27FC236}">
                  <a16:creationId xmlns:a16="http://schemas.microsoft.com/office/drawing/2014/main" id="{5F21E486-0B53-FFFA-6CEE-24EB5DA771F1}"/>
                </a:ext>
              </a:extLst>
            </p:cNvPr>
            <p:cNvCxnSpPr>
              <a:cxnSpLocks/>
              <a:stCxn id="229" idx="6"/>
              <a:endCxn id="233"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a:extLst>
                <a:ext uri="{FF2B5EF4-FFF2-40B4-BE49-F238E27FC236}">
                  <a16:creationId xmlns:a16="http://schemas.microsoft.com/office/drawing/2014/main" id="{E5E555B5-4308-C831-0572-EB00325A5EAB}"/>
                </a:ext>
              </a:extLst>
            </p:cNvPr>
            <p:cNvCxnSpPr>
              <a:cxnSpLocks/>
              <a:stCxn id="229" idx="6"/>
              <a:endCxn id="234"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a:extLst>
                <a:ext uri="{FF2B5EF4-FFF2-40B4-BE49-F238E27FC236}">
                  <a16:creationId xmlns:a16="http://schemas.microsoft.com/office/drawing/2014/main" id="{A99487C5-854A-9037-B244-C6CACF3FFA0F}"/>
                </a:ext>
              </a:extLst>
            </p:cNvPr>
            <p:cNvCxnSpPr>
              <a:cxnSpLocks/>
              <a:stCxn id="229" idx="6"/>
              <a:endCxn id="235" idx="2"/>
            </p:cNvCxnSpPr>
            <p:nvPr/>
          </p:nvCxnSpPr>
          <p:spPr>
            <a:xfrm>
              <a:off x="4674306" y="3639214"/>
              <a:ext cx="432048" cy="715593"/>
            </a:xfrm>
            <a:prstGeom prst="straightConnector1">
              <a:avLst/>
            </a:prstGeom>
            <a:solidFill>
              <a:schemeClr val="accent4">
                <a:lumMod val="60000"/>
                <a:lumOff val="40000"/>
              </a:schemeClr>
            </a:solidFill>
            <a:ln w="3175">
              <a:solidFill>
                <a:schemeClr val="accent4">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a:extLst>
                <a:ext uri="{FF2B5EF4-FFF2-40B4-BE49-F238E27FC236}">
                  <a16:creationId xmlns:a16="http://schemas.microsoft.com/office/drawing/2014/main" id="{311F7817-FA15-827A-751A-0C558E0D3209}"/>
                </a:ext>
              </a:extLst>
            </p:cNvPr>
            <p:cNvCxnSpPr>
              <a:cxnSpLocks/>
              <a:stCxn id="230" idx="6"/>
              <a:endCxn id="233"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a:extLst>
                <a:ext uri="{FF2B5EF4-FFF2-40B4-BE49-F238E27FC236}">
                  <a16:creationId xmlns:a16="http://schemas.microsoft.com/office/drawing/2014/main" id="{BFB8448D-5DC7-0B73-EDD6-DA072C3BCCBD}"/>
                </a:ext>
              </a:extLst>
            </p:cNvPr>
            <p:cNvCxnSpPr>
              <a:cxnSpLocks/>
              <a:stCxn id="230" idx="6"/>
              <a:endCxn id="234"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a:extLst>
                <a:ext uri="{FF2B5EF4-FFF2-40B4-BE49-F238E27FC236}">
                  <a16:creationId xmlns:a16="http://schemas.microsoft.com/office/drawing/2014/main" id="{7FABA7FA-2FCD-7FC5-BBF0-4889301BD5B9}"/>
                </a:ext>
              </a:extLst>
            </p:cNvPr>
            <p:cNvCxnSpPr>
              <a:cxnSpLocks/>
              <a:stCxn id="230" idx="6"/>
              <a:endCxn id="235"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a:extLst>
                <a:ext uri="{FF2B5EF4-FFF2-40B4-BE49-F238E27FC236}">
                  <a16:creationId xmlns:a16="http://schemas.microsoft.com/office/drawing/2014/main" id="{51C0D3D2-6144-1D8F-BD4D-38C6005C94D1}"/>
                </a:ext>
              </a:extLst>
            </p:cNvPr>
            <p:cNvCxnSpPr>
              <a:cxnSpLocks/>
              <a:stCxn id="231" idx="6"/>
              <a:endCxn id="233"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0" name="直線矢印コネクタ 249">
              <a:extLst>
                <a:ext uri="{FF2B5EF4-FFF2-40B4-BE49-F238E27FC236}">
                  <a16:creationId xmlns:a16="http://schemas.microsoft.com/office/drawing/2014/main" id="{1B1F3E03-DE89-AF88-FBA9-891B35AED471}"/>
                </a:ext>
              </a:extLst>
            </p:cNvPr>
            <p:cNvCxnSpPr>
              <a:cxnSpLocks/>
              <a:stCxn id="231" idx="6"/>
              <a:endCxn id="234"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1" name="直線矢印コネクタ 250">
              <a:extLst>
                <a:ext uri="{FF2B5EF4-FFF2-40B4-BE49-F238E27FC236}">
                  <a16:creationId xmlns:a16="http://schemas.microsoft.com/office/drawing/2014/main" id="{175E1316-5FE5-9EA6-3BF5-63E2F5A0404F}"/>
                </a:ext>
              </a:extLst>
            </p:cNvPr>
            <p:cNvCxnSpPr>
              <a:cxnSpLocks/>
              <a:stCxn id="231" idx="6"/>
              <a:endCxn id="235"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2" name="円/楕円 251">
              <a:extLst>
                <a:ext uri="{FF2B5EF4-FFF2-40B4-BE49-F238E27FC236}">
                  <a16:creationId xmlns:a16="http://schemas.microsoft.com/office/drawing/2014/main" id="{F74477B3-EC87-D403-2519-BECDB9412620}"/>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円/楕円 252">
              <a:extLst>
                <a:ext uri="{FF2B5EF4-FFF2-40B4-BE49-F238E27FC236}">
                  <a16:creationId xmlns:a16="http://schemas.microsoft.com/office/drawing/2014/main" id="{B027AD09-DA30-E688-5DE0-B1E0DB8C82F7}"/>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4" name="直線矢印コネクタ 253">
              <a:extLst>
                <a:ext uri="{FF2B5EF4-FFF2-40B4-BE49-F238E27FC236}">
                  <a16:creationId xmlns:a16="http://schemas.microsoft.com/office/drawing/2014/main" id="{C498E0F1-3626-376F-ABE0-A5712078B2BD}"/>
                </a:ext>
              </a:extLst>
            </p:cNvPr>
            <p:cNvCxnSpPr>
              <a:cxnSpLocks/>
              <a:stCxn id="252" idx="6"/>
              <a:endCxn id="253"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5" name="円/楕円 254">
              <a:extLst>
                <a:ext uri="{FF2B5EF4-FFF2-40B4-BE49-F238E27FC236}">
                  <a16:creationId xmlns:a16="http://schemas.microsoft.com/office/drawing/2014/main" id="{05834134-4A77-C74D-5304-ED37C274CA74}"/>
                </a:ext>
              </a:extLst>
            </p:cNvPr>
            <p:cNvSpPr/>
            <p:nvPr/>
          </p:nvSpPr>
          <p:spPr>
            <a:xfrm>
              <a:off x="4387747" y="4843473"/>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64DBB934-9C8F-FC16-D542-F478CEFDE38F}"/>
                </a:ext>
              </a:extLst>
            </p:cNvPr>
            <p:cNvSpPr/>
            <p:nvPr/>
          </p:nvSpPr>
          <p:spPr>
            <a:xfrm>
              <a:off x="5107827" y="4838986"/>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矢印コネクタ 256">
              <a:extLst>
                <a:ext uri="{FF2B5EF4-FFF2-40B4-BE49-F238E27FC236}">
                  <a16:creationId xmlns:a16="http://schemas.microsoft.com/office/drawing/2014/main" id="{FA4C471F-A956-7A0E-A6BC-8C850AE4F9F0}"/>
                </a:ext>
              </a:extLst>
            </p:cNvPr>
            <p:cNvCxnSpPr>
              <a:cxnSpLocks/>
              <a:stCxn id="255" idx="6"/>
              <a:endCxn id="256"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8" name="テキスト ボックス 257">
              <a:extLst>
                <a:ext uri="{FF2B5EF4-FFF2-40B4-BE49-F238E27FC236}">
                  <a16:creationId xmlns:a16="http://schemas.microsoft.com/office/drawing/2014/main" id="{9BA2148B-56D4-C1B8-1D98-A0BD0C3F2565}"/>
                </a:ext>
              </a:extLst>
            </p:cNvPr>
            <p:cNvSpPr txBox="1"/>
            <p:nvPr/>
          </p:nvSpPr>
          <p:spPr>
            <a:xfrm>
              <a:off x="3632067"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59" name="テキスト ボックス 258">
              <a:extLst>
                <a:ext uri="{FF2B5EF4-FFF2-40B4-BE49-F238E27FC236}">
                  <a16:creationId xmlns:a16="http://schemas.microsoft.com/office/drawing/2014/main" id="{C87D286B-8715-52C2-FF5D-0DA2511FAC3C}"/>
                </a:ext>
              </a:extLst>
            </p:cNvPr>
            <p:cNvSpPr txBox="1"/>
            <p:nvPr/>
          </p:nvSpPr>
          <p:spPr>
            <a:xfrm>
              <a:off x="4337360"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60" name="テキスト ボックス 259">
              <a:extLst>
                <a:ext uri="{FF2B5EF4-FFF2-40B4-BE49-F238E27FC236}">
                  <a16:creationId xmlns:a16="http://schemas.microsoft.com/office/drawing/2014/main" id="{987B29DE-EBC2-6040-1B11-6AAC16AF0965}"/>
                </a:ext>
              </a:extLst>
            </p:cNvPr>
            <p:cNvSpPr txBox="1"/>
            <p:nvPr/>
          </p:nvSpPr>
          <p:spPr>
            <a:xfrm>
              <a:off x="5060269" y="43871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0EDD419E-B7A3-7F18-8B1F-51A1D64E7248}"/>
              </a:ext>
            </a:extLst>
          </p:cNvPr>
          <p:cNvGrpSpPr/>
          <p:nvPr/>
        </p:nvGrpSpPr>
        <p:grpSpPr>
          <a:xfrm>
            <a:off x="6140957" y="5274867"/>
            <a:ext cx="945131" cy="1053051"/>
            <a:chOff x="3632067" y="3130671"/>
            <a:chExt cx="1795781" cy="2000834"/>
          </a:xfrm>
        </p:grpSpPr>
        <p:sp>
          <p:nvSpPr>
            <p:cNvPr id="13" name="円/楕円 12">
              <a:extLst>
                <a:ext uri="{FF2B5EF4-FFF2-40B4-BE49-F238E27FC236}">
                  <a16:creationId xmlns:a16="http://schemas.microsoft.com/office/drawing/2014/main" id="{132FBC4C-7423-1BF9-ED1E-9F15FCD6B8CC}"/>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1B46EF13-1F74-3789-18AB-FBF0C7FB726F}"/>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8968DBB1-88D5-BBF8-48E3-AFA4FB57EAB0}"/>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736E2CE1-3115-D181-BBA9-6D67009FC005}"/>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65104F75-756A-BBC3-F97B-35255ACFF8EE}"/>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2006BF2A-9AD5-DE56-6D7A-62C1B7040CE7}"/>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EE3155EA-1A05-A9E4-B5ED-673C397BCB06}"/>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8E669B13-6799-325E-0562-0844C695E7F5}"/>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矢印コネクタ 23">
              <a:extLst>
                <a:ext uri="{FF2B5EF4-FFF2-40B4-BE49-F238E27FC236}">
                  <a16:creationId xmlns:a16="http://schemas.microsoft.com/office/drawing/2014/main" id="{04F65BA8-C70E-7256-EFB5-EBFD8144D10C}"/>
                </a:ext>
              </a:extLst>
            </p:cNvPr>
            <p:cNvCxnSpPr>
              <a:cxnSpLocks/>
              <a:stCxn id="13" idx="6"/>
              <a:endCxn id="20"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A4C36F5C-4EE6-79B9-3098-551446668E37}"/>
                </a:ext>
              </a:extLst>
            </p:cNvPr>
            <p:cNvCxnSpPr>
              <a:cxnSpLocks/>
              <a:stCxn id="16" idx="6"/>
              <a:endCxn id="20"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9F6CEC19-7504-3111-712F-878EDC177ABB}"/>
                </a:ext>
              </a:extLst>
            </p:cNvPr>
            <p:cNvCxnSpPr>
              <a:cxnSpLocks/>
              <a:stCxn id="18" idx="6"/>
              <a:endCxn id="20"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12F68FB8-A34A-BD26-F3EB-D333D33F5130}"/>
                </a:ext>
              </a:extLst>
            </p:cNvPr>
            <p:cNvCxnSpPr>
              <a:cxnSpLocks/>
              <a:stCxn id="19" idx="6"/>
              <a:endCxn id="20"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ECC248B8-2D17-738C-FB1A-A55615787B95}"/>
                </a:ext>
              </a:extLst>
            </p:cNvPr>
            <p:cNvCxnSpPr>
              <a:cxnSpLocks/>
              <a:stCxn id="13" idx="6"/>
              <a:endCxn id="21"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2426391-CF57-F551-0D34-E42385D55B17}"/>
                </a:ext>
              </a:extLst>
            </p:cNvPr>
            <p:cNvCxnSpPr>
              <a:cxnSpLocks/>
              <a:stCxn id="13" idx="6"/>
              <a:endCxn id="22"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AFE7E92A-611D-734D-4AB7-38DF05B7B1F2}"/>
                </a:ext>
              </a:extLst>
            </p:cNvPr>
            <p:cNvCxnSpPr>
              <a:cxnSpLocks/>
              <a:stCxn id="13" idx="6"/>
              <a:endCxn id="23"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89BD817D-16B7-6F82-4FD4-472131504DB9}"/>
                </a:ext>
              </a:extLst>
            </p:cNvPr>
            <p:cNvCxnSpPr>
              <a:cxnSpLocks/>
              <a:stCxn id="16" idx="6"/>
              <a:endCxn id="21"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B60469E9-47D2-4B09-4521-46AC4FE699B0}"/>
                </a:ext>
              </a:extLst>
            </p:cNvPr>
            <p:cNvCxnSpPr>
              <a:cxnSpLocks/>
              <a:stCxn id="16" idx="6"/>
              <a:endCxn id="22"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9185BA0B-2302-2148-39F5-D3333FB3349B}"/>
                </a:ext>
              </a:extLst>
            </p:cNvPr>
            <p:cNvCxnSpPr>
              <a:cxnSpLocks/>
              <a:stCxn id="16" idx="6"/>
              <a:endCxn id="23"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F7AD1B99-F23B-C967-7083-F8C8D457369E}"/>
                </a:ext>
              </a:extLst>
            </p:cNvPr>
            <p:cNvCxnSpPr>
              <a:cxnSpLocks/>
              <a:stCxn id="18" idx="6"/>
              <a:endCxn id="21"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B506CF89-CC8B-B8BE-3425-FD5C6BDC3ABA}"/>
                </a:ext>
              </a:extLst>
            </p:cNvPr>
            <p:cNvCxnSpPr>
              <a:cxnSpLocks/>
              <a:stCxn id="18" idx="6"/>
              <a:endCxn id="22"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90F7A22E-5081-E7BA-523D-4B8321BE0141}"/>
                </a:ext>
              </a:extLst>
            </p:cNvPr>
            <p:cNvCxnSpPr>
              <a:cxnSpLocks/>
              <a:stCxn id="18" idx="6"/>
              <a:endCxn id="23"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247A6228-2BD1-A1B8-F51C-28B8AA39BE24}"/>
                </a:ext>
              </a:extLst>
            </p:cNvPr>
            <p:cNvCxnSpPr>
              <a:cxnSpLocks/>
              <a:stCxn id="19" idx="6"/>
              <a:endCxn id="21"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1F3A7AD-8A1E-ED33-777F-DDD2F97ECD5E}"/>
                </a:ext>
              </a:extLst>
            </p:cNvPr>
            <p:cNvCxnSpPr>
              <a:cxnSpLocks/>
              <a:stCxn id="19" idx="6"/>
              <a:endCxn id="22"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16D60AC6-7869-63C9-7D11-06BA49CFEA9D}"/>
                </a:ext>
              </a:extLst>
            </p:cNvPr>
            <p:cNvCxnSpPr>
              <a:cxnSpLocks/>
              <a:stCxn id="19" idx="6"/>
              <a:endCxn id="23"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48" name="円/楕円 47">
              <a:extLst>
                <a:ext uri="{FF2B5EF4-FFF2-40B4-BE49-F238E27FC236}">
                  <a16:creationId xmlns:a16="http://schemas.microsoft.com/office/drawing/2014/main" id="{DBCE06A9-D15F-3C7E-2106-25BC57307986}"/>
                </a:ext>
              </a:extLst>
            </p:cNvPr>
            <p:cNvSpPr/>
            <p:nvPr/>
          </p:nvSpPr>
          <p:spPr>
            <a:xfrm>
              <a:off x="4386274" y="313515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CECBFA6E-8914-76CB-C7F2-7236977602DD}"/>
                </a:ext>
              </a:extLst>
            </p:cNvPr>
            <p:cNvSpPr/>
            <p:nvPr/>
          </p:nvSpPr>
          <p:spPr>
            <a:xfrm>
              <a:off x="4386274" y="349519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BFA20F9E-830F-B057-9CAA-384161FE3661}"/>
                </a:ext>
              </a:extLst>
            </p:cNvPr>
            <p:cNvSpPr/>
            <p:nvPr/>
          </p:nvSpPr>
          <p:spPr>
            <a:xfrm>
              <a:off x="4386274" y="385523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923EA256-1995-D005-F637-E77DF6BF49F1}"/>
                </a:ext>
              </a:extLst>
            </p:cNvPr>
            <p:cNvSpPr/>
            <p:nvPr/>
          </p:nvSpPr>
          <p:spPr>
            <a:xfrm>
              <a:off x="4386274" y="421527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86FAF061-0CB3-7046-201A-AD52F0DE3E0F}"/>
                </a:ext>
              </a:extLst>
            </p:cNvPr>
            <p:cNvSpPr/>
            <p:nvPr/>
          </p:nvSpPr>
          <p:spPr>
            <a:xfrm>
              <a:off x="5106354" y="313067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D06B1A2E-2894-E649-4F00-9ACBBA278CD3}"/>
                </a:ext>
              </a:extLst>
            </p:cNvPr>
            <p:cNvSpPr/>
            <p:nvPr/>
          </p:nvSpPr>
          <p:spPr>
            <a:xfrm>
              <a:off x="5106354" y="349071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384CD68B-E34D-D9DE-EF15-1A62FD341974}"/>
                </a:ext>
              </a:extLst>
            </p:cNvPr>
            <p:cNvSpPr/>
            <p:nvPr/>
          </p:nvSpPr>
          <p:spPr>
            <a:xfrm>
              <a:off x="5106354" y="385075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0C4AFA33-21DA-8CE9-ECB5-7EA941B6C07F}"/>
                </a:ext>
              </a:extLst>
            </p:cNvPr>
            <p:cNvSpPr/>
            <p:nvPr/>
          </p:nvSpPr>
          <p:spPr>
            <a:xfrm>
              <a:off x="5106354" y="421079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直線矢印コネクタ 55">
              <a:extLst>
                <a:ext uri="{FF2B5EF4-FFF2-40B4-BE49-F238E27FC236}">
                  <a16:creationId xmlns:a16="http://schemas.microsoft.com/office/drawing/2014/main" id="{087DC958-6C6D-865C-F216-1145DC2F8612}"/>
                </a:ext>
              </a:extLst>
            </p:cNvPr>
            <p:cNvCxnSpPr>
              <a:cxnSpLocks/>
              <a:stCxn id="48" idx="6"/>
              <a:endCxn id="52"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A640AC26-F5E9-CFF7-D166-46EA7F52613B}"/>
                </a:ext>
              </a:extLst>
            </p:cNvPr>
            <p:cNvCxnSpPr>
              <a:cxnSpLocks/>
              <a:stCxn id="49" idx="6"/>
              <a:endCxn id="52"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8" name="直線矢印コネクタ 57">
              <a:extLst>
                <a:ext uri="{FF2B5EF4-FFF2-40B4-BE49-F238E27FC236}">
                  <a16:creationId xmlns:a16="http://schemas.microsoft.com/office/drawing/2014/main" id="{7C2118CE-DD68-F54A-80AD-37ECA4B35A2F}"/>
                </a:ext>
              </a:extLst>
            </p:cNvPr>
            <p:cNvCxnSpPr>
              <a:cxnSpLocks/>
              <a:stCxn id="50" idx="6"/>
              <a:endCxn id="52"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11C48540-0017-A508-A672-51FE92BDE671}"/>
                </a:ext>
              </a:extLst>
            </p:cNvPr>
            <p:cNvCxnSpPr>
              <a:cxnSpLocks/>
              <a:stCxn id="51" idx="6"/>
              <a:endCxn id="52"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24E8E4F0-992B-58A8-49DF-D1809369FA07}"/>
                </a:ext>
              </a:extLst>
            </p:cNvPr>
            <p:cNvCxnSpPr>
              <a:cxnSpLocks/>
              <a:stCxn id="48" idx="6"/>
              <a:endCxn id="53"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1" name="直線矢印コネクタ 60">
              <a:extLst>
                <a:ext uri="{FF2B5EF4-FFF2-40B4-BE49-F238E27FC236}">
                  <a16:creationId xmlns:a16="http://schemas.microsoft.com/office/drawing/2014/main" id="{93217C47-575F-E0F6-A358-4157CCCEEAF2}"/>
                </a:ext>
              </a:extLst>
            </p:cNvPr>
            <p:cNvCxnSpPr>
              <a:cxnSpLocks/>
              <a:stCxn id="48" idx="6"/>
              <a:endCxn id="54"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E6E451B4-5001-DC89-11E2-C98BA23EB43D}"/>
                </a:ext>
              </a:extLst>
            </p:cNvPr>
            <p:cNvCxnSpPr>
              <a:cxnSpLocks/>
              <a:stCxn id="48" idx="6"/>
              <a:endCxn id="55"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757D564B-CFBF-90CB-6603-ED5BB0610F0C}"/>
                </a:ext>
              </a:extLst>
            </p:cNvPr>
            <p:cNvCxnSpPr>
              <a:cxnSpLocks/>
              <a:stCxn id="49" idx="6"/>
              <a:endCxn id="53"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 name="直線矢印コネクタ 127">
              <a:extLst>
                <a:ext uri="{FF2B5EF4-FFF2-40B4-BE49-F238E27FC236}">
                  <a16:creationId xmlns:a16="http://schemas.microsoft.com/office/drawing/2014/main" id="{C4A36FDC-709E-5244-1CDF-5E4F73521262}"/>
                </a:ext>
              </a:extLst>
            </p:cNvPr>
            <p:cNvCxnSpPr>
              <a:cxnSpLocks/>
              <a:stCxn id="49" idx="6"/>
              <a:endCxn id="54"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 name="直線矢印コネクタ 128">
              <a:extLst>
                <a:ext uri="{FF2B5EF4-FFF2-40B4-BE49-F238E27FC236}">
                  <a16:creationId xmlns:a16="http://schemas.microsoft.com/office/drawing/2014/main" id="{F01FE3C6-4000-D9DA-D2B4-630AE7CF8EE0}"/>
                </a:ext>
              </a:extLst>
            </p:cNvPr>
            <p:cNvCxnSpPr>
              <a:cxnSpLocks/>
              <a:stCxn id="49" idx="6"/>
              <a:endCxn id="55" idx="2"/>
            </p:cNvCxnSpPr>
            <p:nvPr/>
          </p:nvCxnSpPr>
          <p:spPr>
            <a:xfrm>
              <a:off x="4674306" y="3639214"/>
              <a:ext cx="432048" cy="715593"/>
            </a:xfrm>
            <a:prstGeom prst="straightConnector1">
              <a:avLst/>
            </a:prstGeom>
            <a:solidFill>
              <a:schemeClr val="accent4">
                <a:lumMod val="60000"/>
                <a:lumOff val="40000"/>
              </a:schemeClr>
            </a:solidFill>
            <a:ln w="3175">
              <a:solidFill>
                <a:schemeClr val="accent4">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 name="直線矢印コネクタ 129">
              <a:extLst>
                <a:ext uri="{FF2B5EF4-FFF2-40B4-BE49-F238E27FC236}">
                  <a16:creationId xmlns:a16="http://schemas.microsoft.com/office/drawing/2014/main" id="{ABEF4027-4564-44D2-01E6-EEB0F65438F8}"/>
                </a:ext>
              </a:extLst>
            </p:cNvPr>
            <p:cNvCxnSpPr>
              <a:cxnSpLocks/>
              <a:stCxn id="50" idx="6"/>
              <a:endCxn id="53"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 name="直線矢印コネクタ 130">
              <a:extLst>
                <a:ext uri="{FF2B5EF4-FFF2-40B4-BE49-F238E27FC236}">
                  <a16:creationId xmlns:a16="http://schemas.microsoft.com/office/drawing/2014/main" id="{39CC8976-7B52-0C99-106D-8AC865B077D2}"/>
                </a:ext>
              </a:extLst>
            </p:cNvPr>
            <p:cNvCxnSpPr>
              <a:cxnSpLocks/>
              <a:stCxn id="50" idx="6"/>
              <a:endCxn id="54"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183B3B03-4C93-6750-7F01-3281893415C6}"/>
                </a:ext>
              </a:extLst>
            </p:cNvPr>
            <p:cNvCxnSpPr>
              <a:cxnSpLocks/>
              <a:stCxn id="50" idx="6"/>
              <a:endCxn id="55"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 name="直線矢印コネクタ 132">
              <a:extLst>
                <a:ext uri="{FF2B5EF4-FFF2-40B4-BE49-F238E27FC236}">
                  <a16:creationId xmlns:a16="http://schemas.microsoft.com/office/drawing/2014/main" id="{326DD06C-9054-0A33-5852-F1433BF461AD}"/>
                </a:ext>
              </a:extLst>
            </p:cNvPr>
            <p:cNvCxnSpPr>
              <a:cxnSpLocks/>
              <a:stCxn id="51" idx="6"/>
              <a:endCxn id="53"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 name="直線矢印コネクタ 133">
              <a:extLst>
                <a:ext uri="{FF2B5EF4-FFF2-40B4-BE49-F238E27FC236}">
                  <a16:creationId xmlns:a16="http://schemas.microsoft.com/office/drawing/2014/main" id="{A65E02D1-9434-A4B8-0EB4-6CA6174067EE}"/>
                </a:ext>
              </a:extLst>
            </p:cNvPr>
            <p:cNvCxnSpPr>
              <a:cxnSpLocks/>
              <a:stCxn id="51" idx="6"/>
              <a:endCxn id="54"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5" name="直線矢印コネクタ 134">
              <a:extLst>
                <a:ext uri="{FF2B5EF4-FFF2-40B4-BE49-F238E27FC236}">
                  <a16:creationId xmlns:a16="http://schemas.microsoft.com/office/drawing/2014/main" id="{0A4F119F-6AEC-10EB-F480-EDD951FB0B6C}"/>
                </a:ext>
              </a:extLst>
            </p:cNvPr>
            <p:cNvCxnSpPr>
              <a:cxnSpLocks/>
              <a:stCxn id="51" idx="6"/>
              <a:endCxn id="55"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6" name="円/楕円 135">
              <a:extLst>
                <a:ext uri="{FF2B5EF4-FFF2-40B4-BE49-F238E27FC236}">
                  <a16:creationId xmlns:a16="http://schemas.microsoft.com/office/drawing/2014/main" id="{84A3B273-0385-E133-61B4-132FF22C8B79}"/>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a:extLst>
                <a:ext uri="{FF2B5EF4-FFF2-40B4-BE49-F238E27FC236}">
                  <a16:creationId xmlns:a16="http://schemas.microsoft.com/office/drawing/2014/main" id="{31E88BCF-2E44-B4B4-2A31-CB433E58F61B}"/>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8" name="直線矢印コネクタ 137">
              <a:extLst>
                <a:ext uri="{FF2B5EF4-FFF2-40B4-BE49-F238E27FC236}">
                  <a16:creationId xmlns:a16="http://schemas.microsoft.com/office/drawing/2014/main" id="{FB031BDF-5B39-DF72-49AD-AB1653D6D416}"/>
                </a:ext>
              </a:extLst>
            </p:cNvPr>
            <p:cNvCxnSpPr>
              <a:cxnSpLocks/>
              <a:stCxn id="136" idx="6"/>
              <a:endCxn id="137"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9" name="円/楕円 138">
              <a:extLst>
                <a:ext uri="{FF2B5EF4-FFF2-40B4-BE49-F238E27FC236}">
                  <a16:creationId xmlns:a16="http://schemas.microsoft.com/office/drawing/2014/main" id="{FDDFEE7C-BAD5-B175-DAC9-DDA541FE471B}"/>
                </a:ext>
              </a:extLst>
            </p:cNvPr>
            <p:cNvSpPr/>
            <p:nvPr/>
          </p:nvSpPr>
          <p:spPr>
            <a:xfrm>
              <a:off x="4387747" y="4843473"/>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a:extLst>
                <a:ext uri="{FF2B5EF4-FFF2-40B4-BE49-F238E27FC236}">
                  <a16:creationId xmlns:a16="http://schemas.microsoft.com/office/drawing/2014/main" id="{252A0E87-8922-DF59-242E-9642CC1C3CAF}"/>
                </a:ext>
              </a:extLst>
            </p:cNvPr>
            <p:cNvSpPr/>
            <p:nvPr/>
          </p:nvSpPr>
          <p:spPr>
            <a:xfrm>
              <a:off x="5107827" y="4838986"/>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1" name="直線矢印コネクタ 140">
              <a:extLst>
                <a:ext uri="{FF2B5EF4-FFF2-40B4-BE49-F238E27FC236}">
                  <a16:creationId xmlns:a16="http://schemas.microsoft.com/office/drawing/2014/main" id="{CF219ACB-0116-F511-AB22-3FDF469683A1}"/>
                </a:ext>
              </a:extLst>
            </p:cNvPr>
            <p:cNvCxnSpPr>
              <a:cxnSpLocks/>
              <a:stCxn id="139" idx="6"/>
              <a:endCxn id="140"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42" name="テキスト ボックス 141">
              <a:extLst>
                <a:ext uri="{FF2B5EF4-FFF2-40B4-BE49-F238E27FC236}">
                  <a16:creationId xmlns:a16="http://schemas.microsoft.com/office/drawing/2014/main" id="{2A6E0C27-3767-8C2C-92AE-05FDA37EC227}"/>
                </a:ext>
              </a:extLst>
            </p:cNvPr>
            <p:cNvSpPr txBox="1"/>
            <p:nvPr/>
          </p:nvSpPr>
          <p:spPr>
            <a:xfrm>
              <a:off x="3632067"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143" name="テキスト ボックス 142">
              <a:extLst>
                <a:ext uri="{FF2B5EF4-FFF2-40B4-BE49-F238E27FC236}">
                  <a16:creationId xmlns:a16="http://schemas.microsoft.com/office/drawing/2014/main" id="{5216A1AE-6164-31F2-96D9-E96976638106}"/>
                </a:ext>
              </a:extLst>
            </p:cNvPr>
            <p:cNvSpPr txBox="1"/>
            <p:nvPr/>
          </p:nvSpPr>
          <p:spPr>
            <a:xfrm>
              <a:off x="4337360"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9EE1F21E-6F80-541C-01EF-F218BBBCD45A}"/>
                </a:ext>
              </a:extLst>
            </p:cNvPr>
            <p:cNvSpPr txBox="1"/>
            <p:nvPr/>
          </p:nvSpPr>
          <p:spPr>
            <a:xfrm>
              <a:off x="5060269" y="43871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sp>
        <p:nvSpPr>
          <p:cNvPr id="319" name="テキスト ボックス 318">
            <a:extLst>
              <a:ext uri="{FF2B5EF4-FFF2-40B4-BE49-F238E27FC236}">
                <a16:creationId xmlns:a16="http://schemas.microsoft.com/office/drawing/2014/main" id="{3690646C-A22E-8669-8734-9D7B071B3B41}"/>
              </a:ext>
            </a:extLst>
          </p:cNvPr>
          <p:cNvSpPr txBox="1"/>
          <p:nvPr/>
        </p:nvSpPr>
        <p:spPr>
          <a:xfrm>
            <a:off x="4069051" y="4864441"/>
            <a:ext cx="492443"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入力層</a:t>
            </a:r>
          </a:p>
        </p:txBody>
      </p:sp>
      <p:sp>
        <p:nvSpPr>
          <p:cNvPr id="320" name="テキスト ボックス 319">
            <a:extLst>
              <a:ext uri="{FF2B5EF4-FFF2-40B4-BE49-F238E27FC236}">
                <a16:creationId xmlns:a16="http://schemas.microsoft.com/office/drawing/2014/main" id="{CCDAFED7-F4EE-A0F6-6D8E-E7E04FE93F16}"/>
              </a:ext>
            </a:extLst>
          </p:cNvPr>
          <p:cNvSpPr txBox="1"/>
          <p:nvPr/>
        </p:nvSpPr>
        <p:spPr>
          <a:xfrm>
            <a:off x="4541990" y="4865948"/>
            <a:ext cx="492443"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中間層</a:t>
            </a:r>
          </a:p>
        </p:txBody>
      </p:sp>
      <p:sp>
        <p:nvSpPr>
          <p:cNvPr id="321" name="テキスト ボックス 320">
            <a:extLst>
              <a:ext uri="{FF2B5EF4-FFF2-40B4-BE49-F238E27FC236}">
                <a16:creationId xmlns:a16="http://schemas.microsoft.com/office/drawing/2014/main" id="{3D83B5C8-A412-913E-9634-62FD22C816C1}"/>
              </a:ext>
            </a:extLst>
          </p:cNvPr>
          <p:cNvSpPr txBox="1"/>
          <p:nvPr/>
        </p:nvSpPr>
        <p:spPr>
          <a:xfrm>
            <a:off x="4995279" y="4865718"/>
            <a:ext cx="492443"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出力層</a:t>
            </a:r>
          </a:p>
        </p:txBody>
      </p:sp>
      <p:sp>
        <p:nvSpPr>
          <p:cNvPr id="322" name="右矢印 321">
            <a:extLst>
              <a:ext uri="{FF2B5EF4-FFF2-40B4-BE49-F238E27FC236}">
                <a16:creationId xmlns:a16="http://schemas.microsoft.com/office/drawing/2014/main" id="{611AFE1B-216F-4FE6-1680-E38A0A1D0BDA}"/>
              </a:ext>
            </a:extLst>
          </p:cNvPr>
          <p:cNvSpPr/>
          <p:nvPr/>
        </p:nvSpPr>
        <p:spPr>
          <a:xfrm>
            <a:off x="3965901" y="5292497"/>
            <a:ext cx="196115" cy="60032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右矢印 322">
            <a:extLst>
              <a:ext uri="{FF2B5EF4-FFF2-40B4-BE49-F238E27FC236}">
                <a16:creationId xmlns:a16="http://schemas.microsoft.com/office/drawing/2014/main" id="{10315716-718E-D8E7-BCD5-36C4A70F6DC8}"/>
              </a:ext>
            </a:extLst>
          </p:cNvPr>
          <p:cNvSpPr/>
          <p:nvPr/>
        </p:nvSpPr>
        <p:spPr>
          <a:xfrm>
            <a:off x="5401588" y="5292497"/>
            <a:ext cx="196115" cy="60032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9919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4C2928A-37EE-CFEF-8E7D-121CD9649C5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7050" y="628254"/>
            <a:ext cx="1242839" cy="1242839"/>
          </a:xfrm>
          <a:prstGeom prst="rect">
            <a:avLst/>
          </a:prstGeom>
        </p:spPr>
      </p:pic>
      <p:sp>
        <p:nvSpPr>
          <p:cNvPr id="2" name="タイトル 1">
            <a:extLst>
              <a:ext uri="{FF2B5EF4-FFF2-40B4-BE49-F238E27FC236}">
                <a16:creationId xmlns:a16="http://schemas.microsoft.com/office/drawing/2014/main" id="{E5F25A18-3638-0ADE-8CE1-E84FA97E499D}"/>
              </a:ext>
            </a:extLst>
          </p:cNvPr>
          <p:cNvSpPr>
            <a:spLocks noGrp="1"/>
          </p:cNvSpPr>
          <p:nvPr>
            <p:ph type="title"/>
          </p:nvPr>
        </p:nvSpPr>
        <p:spPr/>
        <p:txBody>
          <a:bodyPr/>
          <a:lstStyle/>
          <a:p>
            <a:r>
              <a:rPr kumimoji="1" lang="ja-JP" altLang="en-US"/>
              <a:t>学習と推論とモデル</a:t>
            </a:r>
          </a:p>
        </p:txBody>
      </p:sp>
      <p:pic>
        <p:nvPicPr>
          <p:cNvPr id="3" name="図 2">
            <a:extLst>
              <a:ext uri="{FF2B5EF4-FFF2-40B4-BE49-F238E27FC236}">
                <a16:creationId xmlns:a16="http://schemas.microsoft.com/office/drawing/2014/main" id="{5A2F8C7C-5691-D04B-5367-8A0DB5FD915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1404" y="1588930"/>
            <a:ext cx="1054782" cy="1054782"/>
          </a:xfrm>
          <a:prstGeom prst="rect">
            <a:avLst/>
          </a:prstGeom>
        </p:spPr>
      </p:pic>
      <p:pic>
        <p:nvPicPr>
          <p:cNvPr id="6" name="図 5">
            <a:extLst>
              <a:ext uri="{FF2B5EF4-FFF2-40B4-BE49-F238E27FC236}">
                <a16:creationId xmlns:a16="http://schemas.microsoft.com/office/drawing/2014/main" id="{A0DBDFE0-29BF-4208-BD05-52BE9B200A9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2660" y="2489091"/>
            <a:ext cx="871334" cy="871334"/>
          </a:xfrm>
          <a:prstGeom prst="rect">
            <a:avLst/>
          </a:prstGeom>
        </p:spPr>
      </p:pic>
      <p:grpSp>
        <p:nvGrpSpPr>
          <p:cNvPr id="7" name="図形グループ 394">
            <a:extLst>
              <a:ext uri="{FF2B5EF4-FFF2-40B4-BE49-F238E27FC236}">
                <a16:creationId xmlns:a16="http://schemas.microsoft.com/office/drawing/2014/main" id="{95E1B214-3A6D-5658-AE78-A5F87452C433}"/>
              </a:ext>
            </a:extLst>
          </p:cNvPr>
          <p:cNvGrpSpPr/>
          <p:nvPr/>
        </p:nvGrpSpPr>
        <p:grpSpPr>
          <a:xfrm>
            <a:off x="1226752" y="1370024"/>
            <a:ext cx="582041" cy="582041"/>
            <a:chOff x="8022615" y="4025501"/>
            <a:chExt cx="582041" cy="582041"/>
          </a:xfrm>
        </p:grpSpPr>
        <p:pic>
          <p:nvPicPr>
            <p:cNvPr id="8" name="図 7">
              <a:extLst>
                <a:ext uri="{FF2B5EF4-FFF2-40B4-BE49-F238E27FC236}">
                  <a16:creationId xmlns:a16="http://schemas.microsoft.com/office/drawing/2014/main" id="{09B0AC18-72D4-8168-212C-2BAC9F7206CA}"/>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9" name="テキスト ボックス 8">
              <a:extLst>
                <a:ext uri="{FF2B5EF4-FFF2-40B4-BE49-F238E27FC236}">
                  <a16:creationId xmlns:a16="http://schemas.microsoft.com/office/drawing/2014/main" id="{5046FD4F-0FDA-9B8F-44C5-AA8C831DF8AC}"/>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0" name="図形グループ 395">
            <a:extLst>
              <a:ext uri="{FF2B5EF4-FFF2-40B4-BE49-F238E27FC236}">
                <a16:creationId xmlns:a16="http://schemas.microsoft.com/office/drawing/2014/main" id="{109B8B19-A615-2427-D97B-340CEFB1915E}"/>
              </a:ext>
            </a:extLst>
          </p:cNvPr>
          <p:cNvGrpSpPr/>
          <p:nvPr/>
        </p:nvGrpSpPr>
        <p:grpSpPr>
          <a:xfrm>
            <a:off x="1189583" y="2222666"/>
            <a:ext cx="582041" cy="582041"/>
            <a:chOff x="8022615" y="4025501"/>
            <a:chExt cx="582041" cy="582041"/>
          </a:xfrm>
        </p:grpSpPr>
        <p:pic>
          <p:nvPicPr>
            <p:cNvPr id="11" name="図 10">
              <a:extLst>
                <a:ext uri="{FF2B5EF4-FFF2-40B4-BE49-F238E27FC236}">
                  <a16:creationId xmlns:a16="http://schemas.microsoft.com/office/drawing/2014/main" id="{85961D68-B8BF-7D02-80C5-7CB844AD8F39}"/>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2" name="テキスト ボックス 11">
              <a:extLst>
                <a:ext uri="{FF2B5EF4-FFF2-40B4-BE49-F238E27FC236}">
                  <a16:creationId xmlns:a16="http://schemas.microsoft.com/office/drawing/2014/main" id="{A369D8D0-6145-CADA-75D2-FE6989ACF41B}"/>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3" name="図形グループ 398">
            <a:extLst>
              <a:ext uri="{FF2B5EF4-FFF2-40B4-BE49-F238E27FC236}">
                <a16:creationId xmlns:a16="http://schemas.microsoft.com/office/drawing/2014/main" id="{FC2913A3-3F48-7A70-22F6-1C8CF55E55D0}"/>
              </a:ext>
            </a:extLst>
          </p:cNvPr>
          <p:cNvGrpSpPr/>
          <p:nvPr/>
        </p:nvGrpSpPr>
        <p:grpSpPr>
          <a:xfrm>
            <a:off x="1190789" y="2970160"/>
            <a:ext cx="582041" cy="582041"/>
            <a:chOff x="8022615" y="4025501"/>
            <a:chExt cx="582041" cy="582041"/>
          </a:xfrm>
        </p:grpSpPr>
        <p:pic>
          <p:nvPicPr>
            <p:cNvPr id="14" name="図 13">
              <a:extLst>
                <a:ext uri="{FF2B5EF4-FFF2-40B4-BE49-F238E27FC236}">
                  <a16:creationId xmlns:a16="http://schemas.microsoft.com/office/drawing/2014/main" id="{BA30B309-526D-0DA5-3410-E5CF4527B82C}"/>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5" name="テキスト ボックス 14">
              <a:extLst>
                <a:ext uri="{FF2B5EF4-FFF2-40B4-BE49-F238E27FC236}">
                  <a16:creationId xmlns:a16="http://schemas.microsoft.com/office/drawing/2014/main" id="{6DCFC1FC-8F50-D484-5CC1-3E81335FE5C1}"/>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cxnSp>
        <p:nvCxnSpPr>
          <p:cNvPr id="46" name="直線矢印コネクタ 45">
            <a:extLst>
              <a:ext uri="{FF2B5EF4-FFF2-40B4-BE49-F238E27FC236}">
                <a16:creationId xmlns:a16="http://schemas.microsoft.com/office/drawing/2014/main" id="{9F1FCA62-944F-ECC6-86C3-F196409D48A7}"/>
              </a:ext>
            </a:extLst>
          </p:cNvPr>
          <p:cNvCxnSpPr>
            <a:cxnSpLocks/>
          </p:cNvCxnSpPr>
          <p:nvPr/>
        </p:nvCxnSpPr>
        <p:spPr>
          <a:xfrm>
            <a:off x="1744243" y="1242192"/>
            <a:ext cx="1296964" cy="0"/>
          </a:xfrm>
          <a:prstGeom prst="straightConnector1">
            <a:avLst/>
          </a:prstGeom>
          <a:ln w="57150">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760CB8B7-4A47-0E12-B77F-9A1D2BB3AB10}"/>
              </a:ext>
            </a:extLst>
          </p:cNvPr>
          <p:cNvCxnSpPr>
            <a:cxnSpLocks/>
            <a:endCxn id="52" idx="1"/>
          </p:cNvCxnSpPr>
          <p:nvPr/>
        </p:nvCxnSpPr>
        <p:spPr>
          <a:xfrm flipV="1">
            <a:off x="1751235" y="2116195"/>
            <a:ext cx="1289972" cy="19439"/>
          </a:xfrm>
          <a:prstGeom prst="straightConnector1">
            <a:avLst/>
          </a:prstGeom>
          <a:ln w="57150">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正方形/長方形 51">
            <a:extLst>
              <a:ext uri="{FF2B5EF4-FFF2-40B4-BE49-F238E27FC236}">
                <a16:creationId xmlns:a16="http://schemas.microsoft.com/office/drawing/2014/main" id="{A1CA57D0-6A26-E132-D7F8-A282F17410EF}"/>
              </a:ext>
            </a:extLst>
          </p:cNvPr>
          <p:cNvSpPr/>
          <p:nvPr/>
        </p:nvSpPr>
        <p:spPr>
          <a:xfrm>
            <a:off x="3041207" y="979136"/>
            <a:ext cx="3061585" cy="22741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EF901E1B-BCBD-6E5E-9A9F-C89EA93BA1F6}"/>
              </a:ext>
            </a:extLst>
          </p:cNvPr>
          <p:cNvSpPr txBox="1"/>
          <p:nvPr/>
        </p:nvSpPr>
        <p:spPr>
          <a:xfrm>
            <a:off x="3437732" y="1426932"/>
            <a:ext cx="2236510" cy="1508105"/>
          </a:xfrm>
          <a:prstGeom prst="rect">
            <a:avLst/>
          </a:prstGeom>
          <a:noFill/>
        </p:spPr>
        <p:txBody>
          <a:bodyPr wrap="none" rtlCol="0">
            <a:spAutoFit/>
          </a:bodyPr>
          <a:lstStyle/>
          <a:p>
            <a:pPr algn="ctr"/>
            <a:r>
              <a:rPr lang="ja-JP" altLang="en-US" sz="4400" b="1">
                <a:solidFill>
                  <a:schemeClr val="bg1"/>
                </a:solidFill>
                <a:latin typeface="Meiryo" panose="020B0604030504040204" pitchFamily="34" charset="-128"/>
                <a:ea typeface="Meiryo" panose="020B0604030504040204" pitchFamily="34" charset="-128"/>
              </a:rPr>
              <a:t>学習</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大量のデータから</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共通する法則や</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規則や特徴を見つける</a:t>
            </a:r>
            <a:endParaRPr lang="en-US" altLang="ja-JP" sz="1600" b="1" dirty="0">
              <a:solidFill>
                <a:schemeClr val="bg1"/>
              </a:solidFill>
              <a:latin typeface="Meiryo" panose="020B0604030504040204" pitchFamily="34" charset="-128"/>
              <a:ea typeface="Meiryo" panose="020B0604030504040204" pitchFamily="34" charset="-128"/>
            </a:endParaRPr>
          </a:p>
        </p:txBody>
      </p:sp>
      <p:grpSp>
        <p:nvGrpSpPr>
          <p:cNvPr id="99" name="グループ化 98">
            <a:extLst>
              <a:ext uri="{FF2B5EF4-FFF2-40B4-BE49-F238E27FC236}">
                <a16:creationId xmlns:a16="http://schemas.microsoft.com/office/drawing/2014/main" id="{38934BE9-52B3-F411-4DD1-D131C8190ECB}"/>
              </a:ext>
            </a:extLst>
          </p:cNvPr>
          <p:cNvGrpSpPr/>
          <p:nvPr/>
        </p:nvGrpSpPr>
        <p:grpSpPr>
          <a:xfrm>
            <a:off x="447050" y="3662730"/>
            <a:ext cx="6730585" cy="2791215"/>
            <a:chOff x="447050" y="3614178"/>
            <a:chExt cx="6730585" cy="2791215"/>
          </a:xfrm>
        </p:grpSpPr>
        <p:pic>
          <p:nvPicPr>
            <p:cNvPr id="24" name="図 23">
              <a:extLst>
                <a:ext uri="{FF2B5EF4-FFF2-40B4-BE49-F238E27FC236}">
                  <a16:creationId xmlns:a16="http://schemas.microsoft.com/office/drawing/2014/main" id="{4159CEBF-F59A-3256-2701-A6812927A715}"/>
                </a:ext>
              </a:extLst>
            </p:cNvPr>
            <p:cNvPicPr>
              <a:picLocks noChangeAspect="1"/>
            </p:cNvPicPr>
            <p:nvPr/>
          </p:nvPicPr>
          <p:blipFill>
            <a:blip r:embed="rId6">
              <a:grayscl/>
            </a:blip>
            <a:stretch>
              <a:fillRect/>
            </a:stretch>
          </p:blipFill>
          <p:spPr>
            <a:xfrm>
              <a:off x="447050" y="3804174"/>
              <a:ext cx="1242838" cy="1242838"/>
            </a:xfrm>
            <a:prstGeom prst="rect">
              <a:avLst/>
            </a:prstGeom>
          </p:spPr>
        </p:pic>
        <p:cxnSp>
          <p:nvCxnSpPr>
            <p:cNvPr id="51" name="直線矢印コネクタ 50">
              <a:extLst>
                <a:ext uri="{FF2B5EF4-FFF2-40B4-BE49-F238E27FC236}">
                  <a16:creationId xmlns:a16="http://schemas.microsoft.com/office/drawing/2014/main" id="{2D91A1CD-7FF6-E531-8623-2FDBB75C1505}"/>
                </a:ext>
              </a:extLst>
            </p:cNvPr>
            <p:cNvCxnSpPr>
              <a:cxnSpLocks/>
            </p:cNvCxnSpPr>
            <p:nvPr/>
          </p:nvCxnSpPr>
          <p:spPr>
            <a:xfrm>
              <a:off x="1774257" y="4421120"/>
              <a:ext cx="1266950" cy="0"/>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正方形/長方形 74">
              <a:extLst>
                <a:ext uri="{FF2B5EF4-FFF2-40B4-BE49-F238E27FC236}">
                  <a16:creationId xmlns:a16="http://schemas.microsoft.com/office/drawing/2014/main" id="{DEA9C789-0005-E98D-040D-D6C75FF7EFE9}"/>
                </a:ext>
              </a:extLst>
            </p:cNvPr>
            <p:cNvSpPr/>
            <p:nvPr/>
          </p:nvSpPr>
          <p:spPr>
            <a:xfrm>
              <a:off x="3025195" y="3614178"/>
              <a:ext cx="3061585" cy="16228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E51AE27D-EF1C-FE35-09F5-D0D25E957819}"/>
                </a:ext>
              </a:extLst>
            </p:cNvPr>
            <p:cNvSpPr txBox="1"/>
            <p:nvPr/>
          </p:nvSpPr>
          <p:spPr>
            <a:xfrm>
              <a:off x="3351158" y="3746692"/>
              <a:ext cx="2441694" cy="1261884"/>
            </a:xfrm>
            <a:prstGeom prst="rect">
              <a:avLst/>
            </a:prstGeom>
            <a:noFill/>
          </p:spPr>
          <p:txBody>
            <a:bodyPr wrap="none" rtlCol="0">
              <a:spAutoFit/>
            </a:bodyPr>
            <a:lstStyle/>
            <a:p>
              <a:pPr algn="ctr"/>
              <a:r>
                <a:rPr lang="ja-JP" altLang="en-US" sz="4400" b="1">
                  <a:solidFill>
                    <a:schemeClr val="bg1"/>
                  </a:solidFill>
                  <a:latin typeface="Meiryo" panose="020B0604030504040204" pitchFamily="34" charset="-128"/>
                  <a:ea typeface="Meiryo" panose="020B0604030504040204" pitchFamily="34" charset="-128"/>
                </a:rPr>
                <a:t>推論</a:t>
              </a:r>
              <a:endParaRPr lang="en-US" altLang="ja-JP" sz="44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入力データとモデルとの</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一致の度合いを計算する</a:t>
              </a:r>
              <a:endParaRPr kumimoji="1" lang="en-US" altLang="ja-JP" sz="1600" b="1" dirty="0">
                <a:solidFill>
                  <a:schemeClr val="bg1"/>
                </a:solidFill>
                <a:latin typeface="Meiryo" panose="020B0604030504040204" pitchFamily="34" charset="-128"/>
                <a:ea typeface="Meiryo" panose="020B0604030504040204" pitchFamily="34" charset="-128"/>
              </a:endParaRPr>
            </a:p>
          </p:txBody>
        </p:sp>
        <p:pic>
          <p:nvPicPr>
            <p:cNvPr id="78" name="図 77" descr="図形&#10;&#10;中程度の精度で自動的に生成された説明">
              <a:extLst>
                <a:ext uri="{FF2B5EF4-FFF2-40B4-BE49-F238E27FC236}">
                  <a16:creationId xmlns:a16="http://schemas.microsoft.com/office/drawing/2014/main" id="{46D12138-4009-D267-D162-24186C893DBA}"/>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artisticPencilGrayscale/>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364771" y="5668400"/>
              <a:ext cx="722009" cy="616132"/>
            </a:xfrm>
            <a:prstGeom prst="rect">
              <a:avLst/>
            </a:prstGeom>
          </p:spPr>
        </p:pic>
        <p:sp>
          <p:nvSpPr>
            <p:cNvPr id="81" name="テキスト ボックス 80">
              <a:extLst>
                <a:ext uri="{FF2B5EF4-FFF2-40B4-BE49-F238E27FC236}">
                  <a16:creationId xmlns:a16="http://schemas.microsoft.com/office/drawing/2014/main" id="{3D84D40F-C0DE-CFBC-5F89-BC8541278547}"/>
                </a:ext>
              </a:extLst>
            </p:cNvPr>
            <p:cNvSpPr txBox="1"/>
            <p:nvPr/>
          </p:nvSpPr>
          <p:spPr>
            <a:xfrm>
              <a:off x="3761521" y="5666729"/>
              <a:ext cx="1620957" cy="738664"/>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「猫」のモデル</a:t>
              </a:r>
              <a:r>
                <a:rPr kumimoji="1" lang="ja-JP" altLang="en-US" sz="1400">
                  <a:latin typeface="Meiryo" panose="020B0604030504040204" pitchFamily="34" charset="-128"/>
                  <a:ea typeface="Meiryo" panose="020B0604030504040204" pitchFamily="34" charset="-128"/>
                </a:rPr>
                <a:t>と</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よく似ているので</a:t>
              </a:r>
              <a:endParaRPr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「猫」と推論する</a:t>
              </a:r>
              <a:endParaRPr kumimoji="1" lang="en-US" altLang="ja-JP" sz="1400" dirty="0">
                <a:latin typeface="Meiryo" panose="020B0604030504040204" pitchFamily="34" charset="-128"/>
                <a:ea typeface="Meiryo" panose="020B0604030504040204" pitchFamily="34" charset="-128"/>
              </a:endParaRPr>
            </a:p>
          </p:txBody>
        </p:sp>
        <p:pic>
          <p:nvPicPr>
            <p:cNvPr id="83" name="図 82">
              <a:extLst>
                <a:ext uri="{FF2B5EF4-FFF2-40B4-BE49-F238E27FC236}">
                  <a16:creationId xmlns:a16="http://schemas.microsoft.com/office/drawing/2014/main" id="{66969C94-0BAA-5759-845D-5D3A3350E245}"/>
                </a:ext>
              </a:extLst>
            </p:cNvPr>
            <p:cNvPicPr>
              <a:picLocks noChangeAspect="1"/>
            </p:cNvPicPr>
            <p:nvPr/>
          </p:nvPicPr>
          <p:blipFill>
            <a:blip r:embed="rId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2993835" y="5596256"/>
              <a:ext cx="767686" cy="767686"/>
            </a:xfrm>
            <a:prstGeom prst="rect">
              <a:avLst/>
            </a:prstGeom>
          </p:spPr>
        </p:pic>
        <p:sp>
          <p:nvSpPr>
            <p:cNvPr id="89" name="下矢印 88">
              <a:extLst>
                <a:ext uri="{FF2B5EF4-FFF2-40B4-BE49-F238E27FC236}">
                  <a16:creationId xmlns:a16="http://schemas.microsoft.com/office/drawing/2014/main" id="{8E92E9A1-F262-1E11-FE05-C6D4AEC9FA71}"/>
                </a:ext>
              </a:extLst>
            </p:cNvPr>
            <p:cNvSpPr/>
            <p:nvPr/>
          </p:nvSpPr>
          <p:spPr>
            <a:xfrm>
              <a:off x="4065490" y="5307481"/>
              <a:ext cx="1100516" cy="30980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矢印コネクタ 96">
              <a:extLst>
                <a:ext uri="{FF2B5EF4-FFF2-40B4-BE49-F238E27FC236}">
                  <a16:creationId xmlns:a16="http://schemas.microsoft.com/office/drawing/2014/main" id="{9F4C8BE2-7DE6-36BE-A7E0-990B38740C55}"/>
                </a:ext>
              </a:extLst>
            </p:cNvPr>
            <p:cNvCxnSpPr>
              <a:cxnSpLocks/>
            </p:cNvCxnSpPr>
            <p:nvPr/>
          </p:nvCxnSpPr>
          <p:spPr>
            <a:xfrm flipH="1">
              <a:off x="6086780" y="4446082"/>
              <a:ext cx="1090855" cy="0"/>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00" name="直線矢印コネクタ 99">
            <a:extLst>
              <a:ext uri="{FF2B5EF4-FFF2-40B4-BE49-F238E27FC236}">
                <a16:creationId xmlns:a16="http://schemas.microsoft.com/office/drawing/2014/main" id="{EDCC62B6-0F32-FC53-FCBE-BF7496702A61}"/>
              </a:ext>
            </a:extLst>
          </p:cNvPr>
          <p:cNvCxnSpPr>
            <a:cxnSpLocks/>
          </p:cNvCxnSpPr>
          <p:nvPr/>
        </p:nvCxnSpPr>
        <p:spPr>
          <a:xfrm flipV="1">
            <a:off x="1742419" y="2970160"/>
            <a:ext cx="1289972" cy="19439"/>
          </a:xfrm>
          <a:prstGeom prst="straightConnector1">
            <a:avLst/>
          </a:prstGeom>
          <a:ln w="57150">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1" name="グループ化 20">
            <a:extLst>
              <a:ext uri="{FF2B5EF4-FFF2-40B4-BE49-F238E27FC236}">
                <a16:creationId xmlns:a16="http://schemas.microsoft.com/office/drawing/2014/main" id="{15C2AC0E-9DB7-58C6-4BC6-DEDB365B36C2}"/>
              </a:ext>
            </a:extLst>
          </p:cNvPr>
          <p:cNvGrpSpPr/>
          <p:nvPr/>
        </p:nvGrpSpPr>
        <p:grpSpPr>
          <a:xfrm>
            <a:off x="6102792" y="2116195"/>
            <a:ext cx="2561764" cy="3796032"/>
            <a:chOff x="6102792" y="2116195"/>
            <a:chExt cx="2561764" cy="3796032"/>
          </a:xfrm>
        </p:grpSpPr>
        <p:pic>
          <p:nvPicPr>
            <p:cNvPr id="22" name="図 21" descr="図形&#10;&#10;中程度の精度で自動的に生成された説明">
              <a:extLst>
                <a:ext uri="{FF2B5EF4-FFF2-40B4-BE49-F238E27FC236}">
                  <a16:creationId xmlns:a16="http://schemas.microsoft.com/office/drawing/2014/main" id="{C7CAA261-7E8E-96A0-4192-FD4E575549A4}"/>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artisticPencilGrayscale/>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252140" y="3993369"/>
              <a:ext cx="1101281" cy="939787"/>
            </a:xfrm>
            <a:prstGeom prst="rect">
              <a:avLst/>
            </a:prstGeom>
          </p:spPr>
        </p:pic>
        <p:sp>
          <p:nvSpPr>
            <p:cNvPr id="55" name="テキスト ボックス 54">
              <a:extLst>
                <a:ext uri="{FF2B5EF4-FFF2-40B4-BE49-F238E27FC236}">
                  <a16:creationId xmlns:a16="http://schemas.microsoft.com/office/drawing/2014/main" id="{5EC0ED1E-F6D0-E255-1B9F-F36008798AF1}"/>
                </a:ext>
              </a:extLst>
            </p:cNvPr>
            <p:cNvSpPr txBox="1"/>
            <p:nvPr/>
          </p:nvSpPr>
          <p:spPr>
            <a:xfrm>
              <a:off x="6941007" y="5142786"/>
              <a:ext cx="1723549" cy="769441"/>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共通する特徴</a:t>
              </a:r>
              <a:endParaRPr kumimoji="1" lang="en-US" altLang="ja-JP" sz="2000" dirty="0">
                <a:latin typeface="Meiryo" panose="020B0604030504040204" pitchFamily="34" charset="-128"/>
                <a:ea typeface="Meiryo" panose="020B0604030504040204" pitchFamily="34" charset="-128"/>
              </a:endParaRPr>
            </a:p>
            <a:p>
              <a:pPr algn="ctr"/>
              <a:r>
                <a:rPr lang="ja-JP" altLang="en-US" sz="2400">
                  <a:latin typeface="Meiryo" panose="020B0604030504040204" pitchFamily="34" charset="-128"/>
                  <a:ea typeface="Meiryo" panose="020B0604030504040204" pitchFamily="34" charset="-128"/>
                </a:rPr>
                <a:t>規則や法則</a:t>
              </a:r>
              <a:endParaRPr kumimoji="1" lang="ja-JP" altLang="en-US" sz="24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EC82DF73-6F44-D654-00AC-F9F4EBA8FB78}"/>
                </a:ext>
              </a:extLst>
            </p:cNvPr>
            <p:cNvSpPr txBox="1"/>
            <p:nvPr/>
          </p:nvSpPr>
          <p:spPr>
            <a:xfrm>
              <a:off x="6941007" y="3285483"/>
              <a:ext cx="1723549" cy="707886"/>
            </a:xfrm>
            <a:prstGeom prst="rect">
              <a:avLst/>
            </a:prstGeom>
            <a:noFill/>
          </p:spPr>
          <p:txBody>
            <a:bodyPr wrap="none" rtlCol="0">
              <a:spAutoFit/>
            </a:bodyPr>
            <a:lstStyle/>
            <a:p>
              <a:pPr algn="ctr"/>
              <a:r>
                <a:rPr lang="ja-JP" altLang="en-US" sz="4000" b="1">
                  <a:latin typeface="Meiryo" panose="020B0604030504040204" pitchFamily="34" charset="-128"/>
                  <a:ea typeface="Meiryo" panose="020B0604030504040204" pitchFamily="34" charset="-128"/>
                </a:rPr>
                <a:t>モデル</a:t>
              </a:r>
              <a:endParaRPr kumimoji="1" lang="en-US" altLang="ja-JP" sz="4000" b="1" dirty="0">
                <a:latin typeface="Meiryo" panose="020B0604030504040204" pitchFamily="34" charset="-128"/>
                <a:ea typeface="Meiryo" panose="020B0604030504040204" pitchFamily="34" charset="-128"/>
              </a:endParaRPr>
            </a:p>
          </p:txBody>
        </p:sp>
        <p:cxnSp>
          <p:nvCxnSpPr>
            <p:cNvPr id="67" name="カギ線コネクタ 66">
              <a:extLst>
                <a:ext uri="{FF2B5EF4-FFF2-40B4-BE49-F238E27FC236}">
                  <a16:creationId xmlns:a16="http://schemas.microsoft.com/office/drawing/2014/main" id="{34929780-10BF-D426-90A2-67BA12CD3F42}"/>
                </a:ext>
              </a:extLst>
            </p:cNvPr>
            <p:cNvCxnSpPr>
              <a:cxnSpLocks/>
              <a:stCxn id="52" idx="3"/>
              <a:endCxn id="61" idx="0"/>
            </p:cNvCxnSpPr>
            <p:nvPr/>
          </p:nvCxnSpPr>
          <p:spPr>
            <a:xfrm>
              <a:off x="6102792" y="2116195"/>
              <a:ext cx="1699990" cy="1169288"/>
            </a:xfrm>
            <a:prstGeom prst="bentConnector2">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grpSp>
          <p:nvGrpSpPr>
            <p:cNvPr id="101" name="図形グループ 394">
              <a:extLst>
                <a:ext uri="{FF2B5EF4-FFF2-40B4-BE49-F238E27FC236}">
                  <a16:creationId xmlns:a16="http://schemas.microsoft.com/office/drawing/2014/main" id="{DD776A94-539C-0588-3746-9C552EE63C4E}"/>
                </a:ext>
              </a:extLst>
            </p:cNvPr>
            <p:cNvGrpSpPr/>
            <p:nvPr/>
          </p:nvGrpSpPr>
          <p:grpSpPr>
            <a:xfrm>
              <a:off x="8062400" y="4642135"/>
              <a:ext cx="582041" cy="582041"/>
              <a:chOff x="8022615" y="4025501"/>
              <a:chExt cx="582041" cy="582041"/>
            </a:xfrm>
          </p:grpSpPr>
          <p:pic>
            <p:nvPicPr>
              <p:cNvPr id="102" name="図 101">
                <a:extLst>
                  <a:ext uri="{FF2B5EF4-FFF2-40B4-BE49-F238E27FC236}">
                    <a16:creationId xmlns:a16="http://schemas.microsoft.com/office/drawing/2014/main" id="{E1C7F1D8-64D1-4C92-770F-CD27B2365B7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03" name="テキスト ボックス 102">
                <a:extLst>
                  <a:ext uri="{FF2B5EF4-FFF2-40B4-BE49-F238E27FC236}">
                    <a16:creationId xmlns:a16="http://schemas.microsoft.com/office/drawing/2014/main" id="{B0138861-5000-ACA7-D689-64AA8C2D901B}"/>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sp>
        <p:nvSpPr>
          <p:cNvPr id="105" name="テキスト ボックス 104">
            <a:extLst>
              <a:ext uri="{FF2B5EF4-FFF2-40B4-BE49-F238E27FC236}">
                <a16:creationId xmlns:a16="http://schemas.microsoft.com/office/drawing/2014/main" id="{9068635E-61B4-6FF1-FBD6-45C1C1F04E9E}"/>
              </a:ext>
            </a:extLst>
          </p:cNvPr>
          <p:cNvSpPr txBox="1"/>
          <p:nvPr/>
        </p:nvSpPr>
        <p:spPr>
          <a:xfrm>
            <a:off x="1660478" y="1505249"/>
            <a:ext cx="1338828" cy="1231106"/>
          </a:xfrm>
          <a:prstGeom prst="rect">
            <a:avLst/>
          </a:prstGeom>
          <a:noFill/>
        </p:spPr>
        <p:txBody>
          <a:bodyPr wrap="none" rtlCol="0">
            <a:spAutoFit/>
          </a:bodyPr>
          <a:lstStyle/>
          <a:p>
            <a:pPr algn="ctr"/>
            <a:r>
              <a:rPr lang="ja-JP" altLang="en-US" sz="1600">
                <a:solidFill>
                  <a:srgbClr val="0070C0"/>
                </a:solidFill>
                <a:latin typeface="Meiryo" panose="020B0604030504040204" pitchFamily="34" charset="-128"/>
                <a:ea typeface="Meiryo" panose="020B0604030504040204" pitchFamily="34" charset="-128"/>
              </a:rPr>
              <a:t>膨大な量の</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データを</a:t>
            </a:r>
            <a:endParaRPr lang="en-US" altLang="ja-JP" sz="2000" dirty="0">
              <a:solidFill>
                <a:srgbClr val="0070C0"/>
              </a:solidFill>
              <a:latin typeface="Meiryo" panose="020B0604030504040204" pitchFamily="34" charset="-128"/>
              <a:ea typeface="Meiryo" panose="020B0604030504040204" pitchFamily="34" charset="-128"/>
            </a:endParaRPr>
          </a:p>
          <a:p>
            <a:pPr algn="ctr"/>
            <a:endParaRPr lang="en-US" altLang="ja-JP" sz="800" dirty="0">
              <a:solidFill>
                <a:srgbClr val="0070C0"/>
              </a:solidFill>
              <a:latin typeface="Meiryo" panose="020B0604030504040204" pitchFamily="34" charset="-128"/>
              <a:ea typeface="Meiryo" panose="020B0604030504040204" pitchFamily="34" charset="-128"/>
            </a:endParaRPr>
          </a:p>
          <a:p>
            <a:pPr algn="ctr"/>
            <a:r>
              <a:rPr kumimoji="1" lang="ja-JP" altLang="en-US" sz="2000">
                <a:solidFill>
                  <a:srgbClr val="0070C0"/>
                </a:solidFill>
                <a:latin typeface="Meiryo" panose="020B0604030504040204" pitchFamily="34" charset="-128"/>
                <a:ea typeface="Meiryo" panose="020B0604030504040204" pitchFamily="34" charset="-128"/>
              </a:rPr>
              <a:t>入力する</a:t>
            </a:r>
            <a:endParaRPr kumimoji="1" lang="en-US" altLang="ja-JP" sz="2000" dirty="0">
              <a:solidFill>
                <a:srgbClr val="0070C0"/>
              </a:solidFill>
              <a:latin typeface="Meiryo" panose="020B0604030504040204" pitchFamily="34" charset="-128"/>
              <a:ea typeface="Meiryo" panose="020B0604030504040204" pitchFamily="34" charset="-128"/>
            </a:endParaRPr>
          </a:p>
          <a:p>
            <a:pPr algn="ctr"/>
            <a:r>
              <a:rPr lang="ja-JP" altLang="en-US" sz="800">
                <a:solidFill>
                  <a:srgbClr val="0070C0"/>
                </a:solidFill>
                <a:latin typeface="Meiryo" panose="020B0604030504040204" pitchFamily="34" charset="-128"/>
                <a:ea typeface="Meiryo" panose="020B0604030504040204" pitchFamily="34" charset="-128"/>
              </a:rPr>
              <a:t>学習データ／訓練データ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4" name="四角形吹き出し 3">
            <a:extLst>
              <a:ext uri="{FF2B5EF4-FFF2-40B4-BE49-F238E27FC236}">
                <a16:creationId xmlns:a16="http://schemas.microsoft.com/office/drawing/2014/main" id="{491AA5DD-19D3-6CD2-BD23-29C85849BD4C}"/>
              </a:ext>
            </a:extLst>
          </p:cNvPr>
          <p:cNvSpPr/>
          <p:nvPr/>
        </p:nvSpPr>
        <p:spPr>
          <a:xfrm>
            <a:off x="5304904" y="789463"/>
            <a:ext cx="1085563" cy="681908"/>
          </a:xfrm>
          <a:prstGeom prst="wedgeRectCallout">
            <a:avLst>
              <a:gd name="adj1" fmla="val -52884"/>
              <a:gd name="adj2" fmla="val 6782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FA0C983-278C-DA75-611A-A83580ED201E}"/>
              </a:ext>
            </a:extLst>
          </p:cNvPr>
          <p:cNvSpPr txBox="1"/>
          <p:nvPr/>
        </p:nvSpPr>
        <p:spPr>
          <a:xfrm>
            <a:off x="5396279" y="821804"/>
            <a:ext cx="902811" cy="6617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訓練</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900">
                <a:solidFill>
                  <a:schemeClr val="bg1"/>
                </a:solidFill>
                <a:latin typeface="Meiryo" panose="020B0604030504040204" pitchFamily="34" charset="-128"/>
                <a:ea typeface="Meiryo" panose="020B0604030504040204" pitchFamily="34" charset="-128"/>
              </a:rPr>
              <a:t>とも言われる</a:t>
            </a:r>
            <a:endParaRPr lang="en-US" altLang="ja-JP" sz="9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4002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09FE6486-E5B9-19ED-185F-12CDD31867AB}"/>
              </a:ext>
            </a:extLst>
          </p:cNvPr>
          <p:cNvGrpSpPr/>
          <p:nvPr/>
        </p:nvGrpSpPr>
        <p:grpSpPr>
          <a:xfrm>
            <a:off x="2070537" y="2716973"/>
            <a:ext cx="5707117" cy="2953408"/>
            <a:chOff x="2070537" y="2716973"/>
            <a:chExt cx="5707117" cy="2953408"/>
          </a:xfrm>
        </p:grpSpPr>
        <p:sp>
          <p:nvSpPr>
            <p:cNvPr id="7" name="台形 6">
              <a:extLst>
                <a:ext uri="{FF2B5EF4-FFF2-40B4-BE49-F238E27FC236}">
                  <a16:creationId xmlns:a16="http://schemas.microsoft.com/office/drawing/2014/main" id="{E6DCCED1-CEAF-EE6F-5B9F-0C211447E6E9}"/>
                </a:ext>
              </a:extLst>
            </p:cNvPr>
            <p:cNvSpPr/>
            <p:nvPr/>
          </p:nvSpPr>
          <p:spPr>
            <a:xfrm rot="5400000">
              <a:off x="3447392" y="1340118"/>
              <a:ext cx="2953408" cy="5707117"/>
            </a:xfrm>
            <a:prstGeom prst="trapezoid">
              <a:avLst>
                <a:gd name="adj" fmla="val 27847"/>
              </a:avLst>
            </a:prstGeom>
            <a:gradFill>
              <a:gsLst>
                <a:gs pos="59000">
                  <a:schemeClr val="accent6"/>
                </a:gs>
                <a:gs pos="85000">
                  <a:schemeClr val="accent6">
                    <a:lumMod val="60000"/>
                    <a:lumOff val="40000"/>
                  </a:schemeClr>
                </a:gs>
                <a:gs pos="100000">
                  <a:schemeClr val="accent6">
                    <a:lumMod val="40000"/>
                    <a:lumOff val="60000"/>
                  </a:schemeClr>
                </a:gs>
                <a:gs pos="100000">
                  <a:schemeClr val="accent6">
                    <a:lumMod val="20000"/>
                    <a:lumOff val="8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6996AF0D-1C5B-BB6A-B5D8-F3CF2CE8B013}"/>
                </a:ext>
              </a:extLst>
            </p:cNvPr>
            <p:cNvSpPr txBox="1"/>
            <p:nvPr/>
          </p:nvSpPr>
          <p:spPr>
            <a:xfrm>
              <a:off x="3308552" y="3527371"/>
              <a:ext cx="3764911" cy="1384995"/>
            </a:xfrm>
            <a:prstGeom prst="rect">
              <a:avLst/>
            </a:prstGeom>
            <a:noFill/>
          </p:spPr>
          <p:txBody>
            <a:bodyPr wrap="square">
              <a:spAutoFit/>
            </a:bodyPr>
            <a:lstStyle/>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現実世界のデータ、例えば・・</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画像、テキスト、数値などから</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重要な規則や法則、特徴を学び</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要約・集約からパターン化して</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a:t>
              </a:r>
              <a:r>
                <a:rPr lang="ja-JP" altLang="en-US" sz="19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見本／模範</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を作る</a:t>
              </a:r>
            </a:p>
          </p:txBody>
        </p:sp>
        <p:sp>
          <p:nvSpPr>
            <p:cNvPr id="17" name="テキスト ボックス 16">
              <a:extLst>
                <a:ext uri="{FF2B5EF4-FFF2-40B4-BE49-F238E27FC236}">
                  <a16:creationId xmlns:a16="http://schemas.microsoft.com/office/drawing/2014/main" id="{09BB7147-E36C-8850-D809-B3DDAFB461CA}"/>
                </a:ext>
              </a:extLst>
            </p:cNvPr>
            <p:cNvSpPr txBox="1"/>
            <p:nvPr/>
          </p:nvSpPr>
          <p:spPr>
            <a:xfrm>
              <a:off x="3414333" y="3281620"/>
              <a:ext cx="615553" cy="1887696"/>
            </a:xfrm>
            <a:prstGeom prst="rect">
              <a:avLst/>
            </a:prstGeom>
            <a:noFill/>
          </p:spPr>
          <p:txBody>
            <a:bodyPr vert="eaVert"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学習／訓練</a:t>
              </a:r>
            </a:p>
          </p:txBody>
        </p:sp>
      </p:grpSp>
      <p:sp>
        <p:nvSpPr>
          <p:cNvPr id="2" name="タイトル 1">
            <a:extLst>
              <a:ext uri="{FF2B5EF4-FFF2-40B4-BE49-F238E27FC236}">
                <a16:creationId xmlns:a16="http://schemas.microsoft.com/office/drawing/2014/main" id="{56CF0790-01C4-95DF-2F36-8D0C1611F1E8}"/>
              </a:ext>
            </a:extLst>
          </p:cNvPr>
          <p:cNvSpPr>
            <a:spLocks noGrp="1"/>
          </p:cNvSpPr>
          <p:nvPr>
            <p:ph type="title"/>
          </p:nvPr>
        </p:nvSpPr>
        <p:spPr/>
        <p:txBody>
          <a:bodyPr/>
          <a:lstStyle/>
          <a:p>
            <a:r>
              <a:rPr kumimoji="1" lang="ja-JP" altLang="en-US"/>
              <a:t>モデルとは何か？</a:t>
            </a:r>
          </a:p>
        </p:txBody>
      </p:sp>
      <p:pic>
        <p:nvPicPr>
          <p:cNvPr id="6" name="Picture 2" descr="地球ののイラスト">
            <a:extLst>
              <a:ext uri="{FF2B5EF4-FFF2-40B4-BE49-F238E27FC236}">
                <a16:creationId xmlns:a16="http://schemas.microsoft.com/office/drawing/2014/main" id="{77884367-3DA8-1DFD-F387-02C1032D48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388" y="2566816"/>
            <a:ext cx="3287842" cy="322208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234DC43-1FAD-2BD3-A7AB-41F116B41375}"/>
              </a:ext>
            </a:extLst>
          </p:cNvPr>
          <p:cNvSpPr txBox="1"/>
          <p:nvPr/>
        </p:nvSpPr>
        <p:spPr>
          <a:xfrm>
            <a:off x="392683" y="3712038"/>
            <a:ext cx="2977331" cy="892552"/>
          </a:xfrm>
          <a:prstGeom prst="rect">
            <a:avLst/>
          </a:prstGeom>
          <a:noFill/>
        </p:spPr>
        <p:txBody>
          <a:bodyPr wrap="square">
            <a:spAutoFit/>
          </a:bodyPr>
          <a:lstStyle/>
          <a:p>
            <a:pPr algn="ctr"/>
            <a:r>
              <a:rPr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endParaRPr lang="en-US" altLang="ja-JP" sz="3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ものごとやできごと</a:t>
            </a:r>
          </a:p>
        </p:txBody>
      </p:sp>
      <p:grpSp>
        <p:nvGrpSpPr>
          <p:cNvPr id="23" name="グループ化 22">
            <a:extLst>
              <a:ext uri="{FF2B5EF4-FFF2-40B4-BE49-F238E27FC236}">
                <a16:creationId xmlns:a16="http://schemas.microsoft.com/office/drawing/2014/main" id="{6DE0D882-086E-46C4-ADC0-3DBB8433D40A}"/>
              </a:ext>
            </a:extLst>
          </p:cNvPr>
          <p:cNvGrpSpPr/>
          <p:nvPr/>
        </p:nvGrpSpPr>
        <p:grpSpPr>
          <a:xfrm>
            <a:off x="6934786" y="3431608"/>
            <a:ext cx="1865319" cy="1522599"/>
            <a:chOff x="6934786" y="3431608"/>
            <a:chExt cx="1865319" cy="1522599"/>
          </a:xfrm>
        </p:grpSpPr>
        <p:pic>
          <p:nvPicPr>
            <p:cNvPr id="5" name="Picture 4" descr="ビッグデータのイラスト">
              <a:extLst>
                <a:ext uri="{FF2B5EF4-FFF2-40B4-BE49-F238E27FC236}">
                  <a16:creationId xmlns:a16="http://schemas.microsoft.com/office/drawing/2014/main" id="{51D80725-D0FC-1424-D742-733892818BD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400000"/>
                      </a14:imgEffect>
                    </a14:imgLayer>
                  </a14:imgProps>
                </a:ext>
                <a:ext uri="{28A0092B-C50C-407E-A947-70E740481C1C}">
                  <a14:useLocalDpi xmlns:a14="http://schemas.microsoft.com/office/drawing/2010/main"/>
                </a:ext>
              </a:extLst>
            </a:blip>
            <a:srcRect/>
            <a:stretch/>
          </p:blipFill>
          <p:spPr bwMode="auto">
            <a:xfrm>
              <a:off x="6934786" y="3431608"/>
              <a:ext cx="1865319" cy="152259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BE98564E-17FC-BB84-E09D-ACFED1CA41D0}"/>
                </a:ext>
              </a:extLst>
            </p:cNvPr>
            <p:cNvSpPr txBox="1"/>
            <p:nvPr/>
          </p:nvSpPr>
          <p:spPr>
            <a:xfrm>
              <a:off x="7253044" y="3748415"/>
              <a:ext cx="1241272" cy="954107"/>
            </a:xfrm>
            <a:prstGeom prst="rect">
              <a:avLst/>
            </a:prstGeom>
            <a:solidFill>
              <a:schemeClr val="tx1">
                <a:lumMod val="50000"/>
                <a:lumOff val="50000"/>
                <a:alpha val="29739"/>
              </a:schemeClr>
            </a:solidFill>
          </p:spPr>
          <p:txBody>
            <a:bodyPr wrap="square">
              <a:spAutoFit/>
            </a:bodyPr>
            <a:lstStyle/>
            <a:p>
              <a:pPr algn="ctr"/>
              <a:r>
                <a:rPr lang="ja-JP" altLang="en-US" sz="24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モデル</a:t>
              </a:r>
              <a:endParaRPr lang="en-US" altLang="ja-JP" sz="24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縮小版の</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p>
          </p:txBody>
        </p:sp>
      </p:grpSp>
      <p:grpSp>
        <p:nvGrpSpPr>
          <p:cNvPr id="24" name="グループ化 23">
            <a:extLst>
              <a:ext uri="{FF2B5EF4-FFF2-40B4-BE49-F238E27FC236}">
                <a16:creationId xmlns:a16="http://schemas.microsoft.com/office/drawing/2014/main" id="{01677632-3D25-BBD1-8BB4-7D729B5F5525}"/>
              </a:ext>
            </a:extLst>
          </p:cNvPr>
          <p:cNvGrpSpPr/>
          <p:nvPr/>
        </p:nvGrpSpPr>
        <p:grpSpPr>
          <a:xfrm>
            <a:off x="4929098" y="2042622"/>
            <a:ext cx="3616479" cy="1345241"/>
            <a:chOff x="4929098" y="2042622"/>
            <a:chExt cx="3616479" cy="1345241"/>
          </a:xfrm>
        </p:grpSpPr>
        <p:pic>
          <p:nvPicPr>
            <p:cNvPr id="11" name="図 10" descr="図形&#10;&#10;中程度の精度で自動的に生成された説明">
              <a:extLst>
                <a:ext uri="{FF2B5EF4-FFF2-40B4-BE49-F238E27FC236}">
                  <a16:creationId xmlns:a16="http://schemas.microsoft.com/office/drawing/2014/main" id="{CC826E25-BF0D-803C-AE69-F21E5AC2DDF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580997" y="2042622"/>
              <a:ext cx="964580" cy="652196"/>
            </a:xfrm>
            <a:prstGeom prst="rect">
              <a:avLst/>
            </a:prstGeom>
            <a:ln>
              <a:noFill/>
            </a:ln>
            <a:effectLst>
              <a:outerShdw blurRad="292100" dist="139700" dir="2700000" algn="tl" rotWithShape="0">
                <a:srgbClr val="333333">
                  <a:alpha val="65000"/>
                </a:srgbClr>
              </a:outerShdw>
            </a:effectLst>
          </p:spPr>
        </p:pic>
        <p:sp>
          <p:nvSpPr>
            <p:cNvPr id="13" name="テキスト ボックス 12">
              <a:extLst>
                <a:ext uri="{FF2B5EF4-FFF2-40B4-BE49-F238E27FC236}">
                  <a16:creationId xmlns:a16="http://schemas.microsoft.com/office/drawing/2014/main" id="{4EF14159-1996-0D3D-4047-4D841509E573}"/>
                </a:ext>
              </a:extLst>
            </p:cNvPr>
            <p:cNvSpPr txBox="1"/>
            <p:nvPr/>
          </p:nvSpPr>
          <p:spPr>
            <a:xfrm>
              <a:off x="4929098" y="2138023"/>
              <a:ext cx="2646878" cy="646331"/>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これは何ですか？</a:t>
              </a:r>
              <a:endParaRPr kumimoji="1" lang="en-US" altLang="ja-JP" sz="2400" b="1"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200">
                  <a:solidFill>
                    <a:schemeClr val="accent3">
                      <a:lumMod val="50000"/>
                    </a:schemeClr>
                  </a:solidFill>
                  <a:latin typeface="Meiryo" panose="020B0604030504040204" pitchFamily="34" charset="-128"/>
                  <a:ea typeface="Meiryo" panose="020B0604030504040204" pitchFamily="34" charset="-128"/>
                </a:rPr>
                <a:t>テキスト・画像・動画・数値など</a:t>
              </a:r>
              <a:endParaRPr kumimoji="1" lang="ja-JP" altLang="en-US" sz="1200">
                <a:solidFill>
                  <a:schemeClr val="accent3">
                    <a:lumMod val="50000"/>
                  </a:schemeClr>
                </a:solidFill>
                <a:latin typeface="Meiryo" panose="020B0604030504040204" pitchFamily="34" charset="-128"/>
                <a:ea typeface="Meiryo" panose="020B0604030504040204" pitchFamily="34" charset="-128"/>
              </a:endParaRPr>
            </a:p>
          </p:txBody>
        </p:sp>
        <p:sp>
          <p:nvSpPr>
            <p:cNvPr id="15" name="下矢印 14">
              <a:extLst>
                <a:ext uri="{FF2B5EF4-FFF2-40B4-BE49-F238E27FC236}">
                  <a16:creationId xmlns:a16="http://schemas.microsoft.com/office/drawing/2014/main" id="{3A2E97F0-33C5-E140-62DD-41581B6CAA61}"/>
                </a:ext>
              </a:extLst>
            </p:cNvPr>
            <p:cNvSpPr/>
            <p:nvPr/>
          </p:nvSpPr>
          <p:spPr>
            <a:xfrm>
              <a:off x="7601089" y="2838340"/>
              <a:ext cx="564693" cy="54952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グループ化 24">
            <a:extLst>
              <a:ext uri="{FF2B5EF4-FFF2-40B4-BE49-F238E27FC236}">
                <a16:creationId xmlns:a16="http://schemas.microsoft.com/office/drawing/2014/main" id="{A8889A29-E03C-3B33-59B8-55EA431C5A83}"/>
              </a:ext>
            </a:extLst>
          </p:cNvPr>
          <p:cNvGrpSpPr/>
          <p:nvPr/>
        </p:nvGrpSpPr>
        <p:grpSpPr>
          <a:xfrm>
            <a:off x="4920762" y="4966216"/>
            <a:ext cx="3616479" cy="1423827"/>
            <a:chOff x="4920762" y="4966216"/>
            <a:chExt cx="3616479" cy="1423827"/>
          </a:xfrm>
        </p:grpSpPr>
        <p:pic>
          <p:nvPicPr>
            <p:cNvPr id="12" name="図 11" descr="図形&#10;&#10;中程度の精度で自動的に生成された説明">
              <a:extLst>
                <a:ext uri="{FF2B5EF4-FFF2-40B4-BE49-F238E27FC236}">
                  <a16:creationId xmlns:a16="http://schemas.microsoft.com/office/drawing/2014/main" id="{7A608CEA-C15C-E656-4671-5F6EA3D8E3E2}"/>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72661" y="5485005"/>
              <a:ext cx="964580" cy="905038"/>
            </a:xfrm>
            <a:prstGeom prst="rect">
              <a:avLst/>
            </a:prstGeom>
            <a:ln>
              <a:noFill/>
            </a:ln>
            <a:effectLst>
              <a:outerShdw blurRad="292100" dist="139700" dir="2700000" algn="tl" rotWithShape="0">
                <a:srgbClr val="333333">
                  <a:alpha val="65000"/>
                </a:srgbClr>
              </a:outerShdw>
            </a:effectLst>
          </p:spPr>
        </p:pic>
        <p:sp>
          <p:nvSpPr>
            <p:cNvPr id="14" name="テキスト ボックス 13">
              <a:extLst>
                <a:ext uri="{FF2B5EF4-FFF2-40B4-BE49-F238E27FC236}">
                  <a16:creationId xmlns:a16="http://schemas.microsoft.com/office/drawing/2014/main" id="{5887D81E-0ED1-45E8-57D0-76D3DD367CF1}"/>
                </a:ext>
              </a:extLst>
            </p:cNvPr>
            <p:cNvSpPr txBox="1"/>
            <p:nvPr/>
          </p:nvSpPr>
          <p:spPr>
            <a:xfrm>
              <a:off x="4920762" y="5741154"/>
              <a:ext cx="2646878" cy="646331"/>
            </a:xfrm>
            <a:prstGeom prst="rect">
              <a:avLst/>
            </a:prstGeom>
            <a:noFill/>
          </p:spPr>
          <p:txBody>
            <a:bodyPr wrap="none" rtlCol="0">
              <a:spAutoFit/>
            </a:bodyPr>
            <a:lstStyle/>
            <a:p>
              <a:pPr algn="ctr"/>
              <a:r>
                <a:rPr kumimoji="1" lang="ja-JP" altLang="en-US" sz="2400" b="1">
                  <a:solidFill>
                    <a:schemeClr val="tx2"/>
                  </a:solidFill>
                  <a:latin typeface="Meiryo" panose="020B0604030504040204" pitchFamily="34" charset="-128"/>
                  <a:ea typeface="Meiryo" panose="020B0604030504040204" pitchFamily="34" charset="-128"/>
                </a:rPr>
                <a:t>これは○○です！</a:t>
              </a:r>
              <a:endParaRPr kumimoji="1" lang="en-US" altLang="ja-JP" sz="2400" b="1" dirty="0">
                <a:solidFill>
                  <a:schemeClr val="tx2"/>
                </a:solidFill>
                <a:latin typeface="Meiryo" panose="020B0604030504040204" pitchFamily="34" charset="-128"/>
                <a:ea typeface="Meiryo" panose="020B0604030504040204" pitchFamily="34" charset="-128"/>
              </a:endParaRPr>
            </a:p>
            <a:p>
              <a:pPr algn="ctr"/>
              <a:r>
                <a:rPr lang="ja-JP" altLang="en-US" sz="1200">
                  <a:solidFill>
                    <a:schemeClr val="tx2"/>
                  </a:solidFill>
                  <a:latin typeface="Meiryo" panose="020B0604030504040204" pitchFamily="34" charset="-128"/>
                  <a:ea typeface="Meiryo" panose="020B0604030504040204" pitchFamily="34" charset="-128"/>
                </a:rPr>
                <a:t>テキスト・画像・動画・数値など</a:t>
              </a:r>
              <a:endParaRPr kumimoji="1" lang="ja-JP" altLang="en-US" sz="1200">
                <a:solidFill>
                  <a:schemeClr val="tx2"/>
                </a:solidFill>
                <a:latin typeface="Meiryo" panose="020B0604030504040204" pitchFamily="34" charset="-128"/>
                <a:ea typeface="Meiryo" panose="020B0604030504040204" pitchFamily="34" charset="-128"/>
              </a:endParaRPr>
            </a:p>
          </p:txBody>
        </p:sp>
        <p:sp>
          <p:nvSpPr>
            <p:cNvPr id="16" name="下矢印 15">
              <a:extLst>
                <a:ext uri="{FF2B5EF4-FFF2-40B4-BE49-F238E27FC236}">
                  <a16:creationId xmlns:a16="http://schemas.microsoft.com/office/drawing/2014/main" id="{581F5823-9133-E265-DFEC-6A8DE91F6156}"/>
                </a:ext>
              </a:extLst>
            </p:cNvPr>
            <p:cNvSpPr/>
            <p:nvPr/>
          </p:nvSpPr>
          <p:spPr>
            <a:xfrm>
              <a:off x="7592754" y="4966216"/>
              <a:ext cx="564693" cy="54952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テキスト ボックス 18">
            <a:extLst>
              <a:ext uri="{FF2B5EF4-FFF2-40B4-BE49-F238E27FC236}">
                <a16:creationId xmlns:a16="http://schemas.microsoft.com/office/drawing/2014/main" id="{2A45886A-7C62-D64B-608E-6EF62F150969}"/>
              </a:ext>
            </a:extLst>
          </p:cNvPr>
          <p:cNvSpPr txBox="1"/>
          <p:nvPr/>
        </p:nvSpPr>
        <p:spPr>
          <a:xfrm>
            <a:off x="230400" y="999428"/>
            <a:ext cx="8721813" cy="707886"/>
          </a:xfrm>
          <a:prstGeom prst="rect">
            <a:avLst/>
          </a:prstGeom>
          <a:noFill/>
        </p:spPr>
        <p:txBody>
          <a:bodyPr wrap="square">
            <a:spAutoFit/>
          </a:bodyPr>
          <a:lstStyle/>
          <a:p>
            <a:pPr algn="ctr"/>
            <a:r>
              <a:rPr lang="ja-JP" altLang="en-US" sz="2000" b="1">
                <a:solidFill>
                  <a:srgbClr val="0432FF"/>
                </a:solidFill>
                <a:latin typeface="Meiryo" panose="020B0604030504040204" pitchFamily="34" charset="-128"/>
                <a:ea typeface="Meiryo" panose="020B0604030504040204" pitchFamily="34" charset="-128"/>
              </a:rPr>
              <a:t>モデル</a:t>
            </a:r>
            <a:r>
              <a:rPr lang="ja-JP" altLang="en-US" sz="2000">
                <a:latin typeface="Meiryo" panose="020B0604030504040204" pitchFamily="34" charset="-128"/>
                <a:ea typeface="Meiryo" panose="020B0604030504040204" pitchFamily="34" charset="-128"/>
              </a:rPr>
              <a:t>とは</a:t>
            </a:r>
            <a:r>
              <a:rPr lang="ja-JP" altLang="en-US" sz="2000">
                <a:solidFill>
                  <a:srgbClr val="0432FF"/>
                </a:solidFill>
                <a:latin typeface="Meiryo" panose="020B0604030504040204" pitchFamily="34" charset="-128"/>
                <a:ea typeface="Meiryo" panose="020B0604030504040204" pitchFamily="34" charset="-128"/>
              </a:rPr>
              <a:t>「</a:t>
            </a:r>
            <a:r>
              <a:rPr lang="ja-JP" altLang="en-US" sz="2000" b="1">
                <a:solidFill>
                  <a:srgbClr val="0432FF"/>
                </a:solidFill>
                <a:latin typeface="Meiryo" panose="020B0604030504040204" pitchFamily="34" charset="-128"/>
                <a:ea typeface="Meiryo" panose="020B0604030504040204" pitchFamily="34" charset="-128"/>
              </a:rPr>
              <a:t>縮小版の現実世界</a:t>
            </a:r>
            <a:r>
              <a:rPr lang="ja-JP" altLang="en-US" sz="2000">
                <a:solidFill>
                  <a:srgbClr val="0432FF"/>
                </a:solidFill>
                <a:latin typeface="Meiryo" panose="020B0604030504040204" pitchFamily="34" charset="-128"/>
                <a:ea typeface="Meiryo" panose="020B0604030504040204" pitchFamily="34" charset="-128"/>
              </a:rPr>
              <a:t>」</a:t>
            </a:r>
            <a:r>
              <a:rPr lang="ja-JP" altLang="en-US" sz="2000">
                <a:latin typeface="Meiryo" panose="020B0604030504040204" pitchFamily="34" charset="-128"/>
                <a:ea typeface="Meiryo" panose="020B0604030504040204" pitchFamily="34" charset="-128"/>
              </a:rPr>
              <a:t>の数学的表現であり、</a:t>
            </a:r>
            <a:endParaRPr lang="en-US" altLang="ja-JP" sz="2000" dirty="0">
              <a:latin typeface="Meiryo" panose="020B0604030504040204" pitchFamily="34" charset="-128"/>
              <a:ea typeface="Meiryo" panose="020B0604030504040204" pitchFamily="34" charset="-128"/>
            </a:endParaRPr>
          </a:p>
          <a:p>
            <a:pPr algn="ctr"/>
            <a:r>
              <a:rPr lang="ja-JP" altLang="en-US" sz="2000">
                <a:latin typeface="Meiryo" panose="020B0604030504040204" pitchFamily="34" charset="-128"/>
                <a:ea typeface="Meiryo" panose="020B0604030504040204" pitchFamily="34" charset="-128"/>
              </a:rPr>
              <a:t>現実世界についての問いに対する</a:t>
            </a:r>
            <a:r>
              <a:rPr lang="ja-JP" altLang="en-US" sz="2000" b="1">
                <a:solidFill>
                  <a:srgbClr val="0432FF"/>
                </a:solidFill>
                <a:latin typeface="Meiryo" panose="020B0604030504040204" pitchFamily="34" charset="-128"/>
                <a:ea typeface="Meiryo" panose="020B0604030504040204" pitchFamily="34" charset="-128"/>
              </a:rPr>
              <a:t>最適な答えを推測するための計算式</a:t>
            </a:r>
          </a:p>
        </p:txBody>
      </p:sp>
      <p:grpSp>
        <p:nvGrpSpPr>
          <p:cNvPr id="26" name="グループ化 25">
            <a:extLst>
              <a:ext uri="{FF2B5EF4-FFF2-40B4-BE49-F238E27FC236}">
                <a16:creationId xmlns:a16="http://schemas.microsoft.com/office/drawing/2014/main" id="{5A6969EB-4DC6-EA6B-B1DC-E77DE4F879B1}"/>
              </a:ext>
            </a:extLst>
          </p:cNvPr>
          <p:cNvGrpSpPr/>
          <p:nvPr/>
        </p:nvGrpSpPr>
        <p:grpSpPr>
          <a:xfrm>
            <a:off x="5176287" y="4984551"/>
            <a:ext cx="2008248" cy="571347"/>
            <a:chOff x="3767676" y="4900824"/>
            <a:chExt cx="2008248" cy="571347"/>
          </a:xfrm>
        </p:grpSpPr>
        <p:sp>
          <p:nvSpPr>
            <p:cNvPr id="20" name="四角形吹き出し 19">
              <a:extLst>
                <a:ext uri="{FF2B5EF4-FFF2-40B4-BE49-F238E27FC236}">
                  <a16:creationId xmlns:a16="http://schemas.microsoft.com/office/drawing/2014/main" id="{B88F5ECA-3995-8F24-9364-1806CB9B5DEB}"/>
                </a:ext>
              </a:extLst>
            </p:cNvPr>
            <p:cNvSpPr/>
            <p:nvPr/>
          </p:nvSpPr>
          <p:spPr>
            <a:xfrm>
              <a:off x="3767676" y="4900824"/>
              <a:ext cx="1980028" cy="554721"/>
            </a:xfrm>
            <a:prstGeom prst="wedgeRectCallout">
              <a:avLst>
                <a:gd name="adj1" fmla="val 74870"/>
                <a:gd name="adj2" fmla="val 6523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AE7275B6-A930-FCA5-18EC-0E38AC0C1E73}"/>
                </a:ext>
              </a:extLst>
            </p:cNvPr>
            <p:cNvSpPr txBox="1"/>
            <p:nvPr/>
          </p:nvSpPr>
          <p:spPr>
            <a:xfrm>
              <a:off x="3795895" y="4948951"/>
              <a:ext cx="1980029"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見本／模範（</a:t>
              </a:r>
              <a:r>
                <a:rPr lang="ja-JP" altLang="en-US" sz="1400" b="1">
                  <a:solidFill>
                    <a:schemeClr val="bg1"/>
                  </a:solidFill>
                  <a:latin typeface="Meiryo" panose="020B0604030504040204" pitchFamily="34" charset="-128"/>
                  <a:ea typeface="Meiryo" panose="020B0604030504040204" pitchFamily="34" charset="-128"/>
                </a:rPr>
                <a:t>モデル</a:t>
              </a:r>
              <a:r>
                <a:rPr kumimoji="1" lang="ja-JP" altLang="en-US" sz="1400" b="1">
                  <a:solidFill>
                    <a:schemeClr val="bg1"/>
                  </a:solidFill>
                  <a:latin typeface="Meiryo" panose="020B0604030504040204" pitchFamily="34" charset="-128"/>
                  <a:ea typeface="Meiryo" panose="020B0604030504040204" pitchFamily="34" charset="-128"/>
                </a:rPr>
                <a:t>）</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に照らして</a:t>
              </a:r>
              <a:r>
                <a:rPr lang="ja-JP" altLang="en-US" sz="1400" b="1">
                  <a:solidFill>
                    <a:schemeClr val="bg1"/>
                  </a:solidFill>
                  <a:latin typeface="Meiryo" panose="020B0604030504040204" pitchFamily="34" charset="-128"/>
                  <a:ea typeface="Meiryo" panose="020B0604030504040204" pitchFamily="34" charset="-128"/>
                </a:rPr>
                <a:t>推測すると</a:t>
              </a:r>
              <a:endParaRPr kumimoji="1" lang="ja-JP" altLang="en-US" sz="14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401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53"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7A574-4F6B-F9B2-8F77-7C762B5AEBC2}"/>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8937E3D-6A8C-6466-CEBD-F6D581592E4D}"/>
              </a:ext>
            </a:extLst>
          </p:cNvPr>
          <p:cNvGrpSpPr/>
          <p:nvPr/>
        </p:nvGrpSpPr>
        <p:grpSpPr>
          <a:xfrm>
            <a:off x="209375" y="833099"/>
            <a:ext cx="8701196" cy="5686258"/>
            <a:chOff x="209375" y="833099"/>
            <a:chExt cx="8701196" cy="5686258"/>
          </a:xfrm>
        </p:grpSpPr>
        <p:sp>
          <p:nvSpPr>
            <p:cNvPr id="13" name="正方形/長方形 12">
              <a:extLst>
                <a:ext uri="{FF2B5EF4-FFF2-40B4-BE49-F238E27FC236}">
                  <a16:creationId xmlns:a16="http://schemas.microsoft.com/office/drawing/2014/main" id="{EBF722DC-DA1E-EE67-021F-DF493E0F7D02}"/>
                </a:ext>
              </a:extLst>
            </p:cNvPr>
            <p:cNvSpPr/>
            <p:nvPr/>
          </p:nvSpPr>
          <p:spPr>
            <a:xfrm>
              <a:off x="209375" y="833099"/>
              <a:ext cx="8701196" cy="5686258"/>
            </a:xfrm>
            <a:custGeom>
              <a:avLst/>
              <a:gdLst>
                <a:gd name="connsiteX0" fmla="*/ 0 w 5481220"/>
                <a:gd name="connsiteY0" fmla="*/ 0 h 4855891"/>
                <a:gd name="connsiteX1" fmla="*/ 5481220 w 5481220"/>
                <a:gd name="connsiteY1" fmla="*/ 0 h 4855891"/>
                <a:gd name="connsiteX2" fmla="*/ 5481220 w 5481220"/>
                <a:gd name="connsiteY2" fmla="*/ 4855891 h 4855891"/>
                <a:gd name="connsiteX3" fmla="*/ 0 w 5481220"/>
                <a:gd name="connsiteY3" fmla="*/ 4855891 h 4855891"/>
                <a:gd name="connsiteX4" fmla="*/ 0 w 5481220"/>
                <a:gd name="connsiteY4" fmla="*/ 0 h 4855891"/>
                <a:gd name="connsiteX0" fmla="*/ 0 w 7066180"/>
                <a:gd name="connsiteY0" fmla="*/ 1971040 h 4855891"/>
                <a:gd name="connsiteX1" fmla="*/ 7066180 w 7066180"/>
                <a:gd name="connsiteY1" fmla="*/ 0 h 4855891"/>
                <a:gd name="connsiteX2" fmla="*/ 7066180 w 7066180"/>
                <a:gd name="connsiteY2" fmla="*/ 4855891 h 4855891"/>
                <a:gd name="connsiteX3" fmla="*/ 1584960 w 7066180"/>
                <a:gd name="connsiteY3" fmla="*/ 4855891 h 4855891"/>
                <a:gd name="connsiteX4" fmla="*/ 0 w 7066180"/>
                <a:gd name="connsiteY4" fmla="*/ 1971040 h 4855891"/>
                <a:gd name="connsiteX0" fmla="*/ 0 w 7066180"/>
                <a:gd name="connsiteY0" fmla="*/ 2844800 h 5729651"/>
                <a:gd name="connsiteX1" fmla="*/ 4414420 w 7066180"/>
                <a:gd name="connsiteY1" fmla="*/ 0 h 5729651"/>
                <a:gd name="connsiteX2" fmla="*/ 7066180 w 7066180"/>
                <a:gd name="connsiteY2" fmla="*/ 5729651 h 5729651"/>
                <a:gd name="connsiteX3" fmla="*/ 1584960 w 7066180"/>
                <a:gd name="connsiteY3" fmla="*/ 5729651 h 5729651"/>
                <a:gd name="connsiteX4" fmla="*/ 0 w 7066180"/>
                <a:gd name="connsiteY4" fmla="*/ 2844800 h 5729651"/>
                <a:gd name="connsiteX0" fmla="*/ 0 w 6995060"/>
                <a:gd name="connsiteY0" fmla="*/ 2844800 h 5729651"/>
                <a:gd name="connsiteX1" fmla="*/ 4414420 w 6995060"/>
                <a:gd name="connsiteY1" fmla="*/ 0 h 5729651"/>
                <a:gd name="connsiteX2" fmla="*/ 6995060 w 6995060"/>
                <a:gd name="connsiteY2" fmla="*/ 2183811 h 5729651"/>
                <a:gd name="connsiteX3" fmla="*/ 1584960 w 6995060"/>
                <a:gd name="connsiteY3" fmla="*/ 5729651 h 5729651"/>
                <a:gd name="connsiteX4" fmla="*/ 0 w 6995060"/>
                <a:gd name="connsiteY4" fmla="*/ 2844800 h 5729651"/>
                <a:gd name="connsiteX0" fmla="*/ 0 w 6995060"/>
                <a:gd name="connsiteY0" fmla="*/ 2844800 h 5696197"/>
                <a:gd name="connsiteX1" fmla="*/ 4414420 w 6995060"/>
                <a:gd name="connsiteY1" fmla="*/ 0 h 5696197"/>
                <a:gd name="connsiteX2" fmla="*/ 6995060 w 6995060"/>
                <a:gd name="connsiteY2" fmla="*/ 2183811 h 5696197"/>
                <a:gd name="connsiteX3" fmla="*/ 1941799 w 6995060"/>
                <a:gd name="connsiteY3" fmla="*/ 5696197 h 5696197"/>
                <a:gd name="connsiteX4" fmla="*/ 0 w 6995060"/>
                <a:gd name="connsiteY4" fmla="*/ 2844800 h 5696197"/>
                <a:gd name="connsiteX0" fmla="*/ 0 w 8701196"/>
                <a:gd name="connsiteY0" fmla="*/ 2844800 h 5696197"/>
                <a:gd name="connsiteX1" fmla="*/ 4414420 w 8701196"/>
                <a:gd name="connsiteY1" fmla="*/ 0 h 5696197"/>
                <a:gd name="connsiteX2" fmla="*/ 8701196 w 8701196"/>
                <a:gd name="connsiteY2" fmla="*/ 1347470 h 5696197"/>
                <a:gd name="connsiteX3" fmla="*/ 1941799 w 8701196"/>
                <a:gd name="connsiteY3" fmla="*/ 5696197 h 5696197"/>
                <a:gd name="connsiteX4" fmla="*/ 0 w 8701196"/>
                <a:gd name="connsiteY4" fmla="*/ 2844800 h 5696197"/>
                <a:gd name="connsiteX0" fmla="*/ 0 w 8701196"/>
                <a:gd name="connsiteY0" fmla="*/ 2834861 h 5686258"/>
                <a:gd name="connsiteX1" fmla="*/ 4215637 w 8701196"/>
                <a:gd name="connsiteY1" fmla="*/ 0 h 5686258"/>
                <a:gd name="connsiteX2" fmla="*/ 8701196 w 8701196"/>
                <a:gd name="connsiteY2" fmla="*/ 1337531 h 5686258"/>
                <a:gd name="connsiteX3" fmla="*/ 1941799 w 8701196"/>
                <a:gd name="connsiteY3" fmla="*/ 5686258 h 5686258"/>
                <a:gd name="connsiteX4" fmla="*/ 0 w 8701196"/>
                <a:gd name="connsiteY4" fmla="*/ 2834861 h 5686258"/>
                <a:gd name="connsiteX0" fmla="*/ 0 w 8701196"/>
                <a:gd name="connsiteY0" fmla="*/ 2805044 h 5686258"/>
                <a:gd name="connsiteX1" fmla="*/ 4215637 w 8701196"/>
                <a:gd name="connsiteY1" fmla="*/ 0 h 5686258"/>
                <a:gd name="connsiteX2" fmla="*/ 8701196 w 8701196"/>
                <a:gd name="connsiteY2" fmla="*/ 1337531 h 5686258"/>
                <a:gd name="connsiteX3" fmla="*/ 1941799 w 8701196"/>
                <a:gd name="connsiteY3" fmla="*/ 5686258 h 5686258"/>
                <a:gd name="connsiteX4" fmla="*/ 0 w 8701196"/>
                <a:gd name="connsiteY4" fmla="*/ 2805044 h 5686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1196" h="5686258">
                  <a:moveTo>
                    <a:pt x="0" y="2805044"/>
                  </a:moveTo>
                  <a:lnTo>
                    <a:pt x="4215637" y="0"/>
                  </a:lnTo>
                  <a:lnTo>
                    <a:pt x="8701196" y="1337531"/>
                  </a:lnTo>
                  <a:lnTo>
                    <a:pt x="1941799" y="5686258"/>
                  </a:lnTo>
                  <a:lnTo>
                    <a:pt x="0" y="2805044"/>
                  </a:lnTo>
                  <a:close/>
                </a:path>
              </a:pathLst>
            </a:custGeom>
            <a:gradFill>
              <a:gsLst>
                <a:gs pos="0">
                  <a:schemeClr val="bg1"/>
                </a:gs>
                <a:gs pos="50000">
                  <a:schemeClr val="accent3">
                    <a:lumMod val="60000"/>
                    <a:lumOff val="40000"/>
                  </a:schemeClr>
                </a:gs>
                <a:gs pos="88000">
                  <a:schemeClr val="accent3">
                    <a:lumMod val="75000"/>
                  </a:schemeClr>
                </a:gs>
              </a:gsLst>
              <a:lin ang="4200000" scaled="0"/>
            </a:gradFill>
            <a:ln>
              <a:solidFill>
                <a:schemeClr val="accent3">
                  <a:lumMod val="5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CD51701A-BDCC-871D-E024-66147DA34180}"/>
                </a:ext>
              </a:extLst>
            </p:cNvPr>
            <p:cNvSpPr txBox="1"/>
            <p:nvPr/>
          </p:nvSpPr>
          <p:spPr>
            <a:xfrm>
              <a:off x="273055" y="3769704"/>
              <a:ext cx="1800493" cy="738664"/>
            </a:xfrm>
            <a:prstGeom prst="rect">
              <a:avLst/>
            </a:prstGeom>
            <a:noFill/>
          </p:spPr>
          <p:txBody>
            <a:bodyPr wrap="none" rtlCol="0">
              <a:spAutoFit/>
            </a:bodyPr>
            <a:lstStyle/>
            <a:p>
              <a:r>
                <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現実世界を</a:t>
              </a:r>
              <a:endParaRPr kumimoji="1" lang="en-US" altLang="ja-JP" sz="14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広範かつ網羅的に</a:t>
              </a:r>
              <a:endParaRPr kumimoji="1" lang="en-US" altLang="ja-JP" sz="14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捉えた縮小版の世界</a:t>
              </a:r>
              <a:endPar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2F72FAE-DC88-5319-7D43-F9EA171AD42F}"/>
                </a:ext>
              </a:extLst>
            </p:cNvPr>
            <p:cNvSpPr txBox="1"/>
            <p:nvPr/>
          </p:nvSpPr>
          <p:spPr>
            <a:xfrm>
              <a:off x="273055" y="4485721"/>
              <a:ext cx="1569660" cy="646331"/>
            </a:xfrm>
            <a:prstGeom prst="rect">
              <a:avLst/>
            </a:prstGeom>
            <a:noFill/>
          </p:spPr>
          <p:txBody>
            <a:bodyPr wrap="none" rtlCol="0">
              <a:spAutoFit/>
            </a:bodyPr>
            <a:lstStyle/>
            <a:p>
              <a:r>
                <a:rPr kumimoji="1" lang="ja-JP" altLang="en-US" b="1">
                  <a:solidFill>
                    <a:schemeClr val="accent6">
                      <a:lumMod val="75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多様なタスク</a:t>
              </a:r>
              <a:endParaRPr kumimoji="1" lang="en-US" altLang="ja-JP" b="1" dirty="0">
                <a:solidFill>
                  <a:schemeClr val="accent6">
                    <a:lumMod val="75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kumimoji="1" lang="ja-JP" altLang="en-US" b="1">
                  <a:solidFill>
                    <a:schemeClr val="accent6">
                      <a:lumMod val="75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に使える</a:t>
              </a:r>
            </a:p>
          </p:txBody>
        </p:sp>
      </p:grpSp>
      <p:pic>
        <p:nvPicPr>
          <p:cNvPr id="19" name="図 18">
            <a:extLst>
              <a:ext uri="{FF2B5EF4-FFF2-40B4-BE49-F238E27FC236}">
                <a16:creationId xmlns:a16="http://schemas.microsoft.com/office/drawing/2014/main" id="{8591DFB4-1C49-9CAD-F3C0-BC47D32A9B47}"/>
              </a:ext>
            </a:extLst>
          </p:cNvPr>
          <p:cNvPicPr>
            <a:picLocks noChangeAspect="1"/>
          </p:cNvPicPr>
          <p:nvPr/>
        </p:nvPicPr>
        <p:blipFill>
          <a:blip r:embed="rId2"/>
          <a:stretch>
            <a:fillRect/>
          </a:stretch>
        </p:blipFill>
        <p:spPr>
          <a:xfrm>
            <a:off x="2168779" y="2009014"/>
            <a:ext cx="6820251" cy="4546834"/>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C2F2AB1-D513-8DCF-5318-A7C0E9CC5628}"/>
              </a:ext>
            </a:extLst>
          </p:cNvPr>
          <p:cNvSpPr>
            <a:spLocks noGrp="1"/>
          </p:cNvSpPr>
          <p:nvPr>
            <p:ph type="title"/>
          </p:nvPr>
        </p:nvSpPr>
        <p:spPr/>
        <p:txBody>
          <a:bodyPr/>
          <a:lstStyle/>
          <a:p>
            <a:r>
              <a:rPr kumimoji="1" lang="ja-JP" altLang="en-US"/>
              <a:t>特化型モデルと汎用型（基盤）モデル</a:t>
            </a:r>
          </a:p>
        </p:txBody>
      </p:sp>
      <p:grpSp>
        <p:nvGrpSpPr>
          <p:cNvPr id="10" name="グループ化 9">
            <a:extLst>
              <a:ext uri="{FF2B5EF4-FFF2-40B4-BE49-F238E27FC236}">
                <a16:creationId xmlns:a16="http://schemas.microsoft.com/office/drawing/2014/main" id="{61D96197-3F02-640D-A9F2-CC2C0B528300}"/>
              </a:ext>
            </a:extLst>
          </p:cNvPr>
          <p:cNvGrpSpPr/>
          <p:nvPr/>
        </p:nvGrpSpPr>
        <p:grpSpPr>
          <a:xfrm>
            <a:off x="191026" y="5478736"/>
            <a:ext cx="1651689" cy="787852"/>
            <a:chOff x="191026" y="5478736"/>
            <a:chExt cx="1651689" cy="787852"/>
          </a:xfrm>
        </p:grpSpPr>
        <p:sp>
          <p:nvSpPr>
            <p:cNvPr id="8" name="四角形吹き出し 7">
              <a:extLst>
                <a:ext uri="{FF2B5EF4-FFF2-40B4-BE49-F238E27FC236}">
                  <a16:creationId xmlns:a16="http://schemas.microsoft.com/office/drawing/2014/main" id="{2C8AD463-F32C-749C-6795-2D815CE2C1B6}"/>
                </a:ext>
              </a:extLst>
            </p:cNvPr>
            <p:cNvSpPr/>
            <p:nvPr/>
          </p:nvSpPr>
          <p:spPr>
            <a:xfrm>
              <a:off x="191026" y="5478736"/>
              <a:ext cx="1651689" cy="787852"/>
            </a:xfrm>
            <a:prstGeom prst="wedgeRectCallout">
              <a:avLst>
                <a:gd name="adj1" fmla="val -15843"/>
                <a:gd name="adj2" fmla="val -10305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CC0965C-1799-FC57-F6E1-FD5ED1EAF517}"/>
                </a:ext>
              </a:extLst>
            </p:cNvPr>
            <p:cNvSpPr txBox="1"/>
            <p:nvPr/>
          </p:nvSpPr>
          <p:spPr>
            <a:xfrm>
              <a:off x="228552" y="5527924"/>
              <a:ext cx="1518364" cy="738664"/>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OpenAI GPT 5</a:t>
              </a:r>
            </a:p>
            <a:p>
              <a:r>
                <a:rPr kumimoji="1" lang="en-US" altLang="ja-JP" sz="1400" dirty="0">
                  <a:solidFill>
                    <a:schemeClr val="bg1"/>
                  </a:solidFill>
                  <a:latin typeface="Meiryo" panose="020B0604030504040204" pitchFamily="34" charset="-128"/>
                  <a:ea typeface="Meiryo" panose="020B0604030504040204" pitchFamily="34" charset="-128"/>
                </a:rPr>
                <a:t>Gemini 2.5 pro</a:t>
              </a:r>
            </a:p>
            <a:p>
              <a:r>
                <a:rPr lang="en-US" altLang="ja-JP" sz="1400" dirty="0">
                  <a:solidFill>
                    <a:schemeClr val="bg1"/>
                  </a:solidFill>
                  <a:latin typeface="Meiryo" panose="020B0604030504040204" pitchFamily="34" charset="-128"/>
                  <a:ea typeface="Meiryo" panose="020B0604030504040204" pitchFamily="34" charset="-128"/>
                </a:rPr>
                <a:t>Claude 4.5. </a:t>
              </a:r>
              <a:r>
                <a:rPr lang="ja-JP" altLang="en-US" sz="1400">
                  <a:solidFill>
                    <a:schemeClr val="bg1"/>
                  </a:solidFill>
                  <a:latin typeface="Meiryo" panose="020B0604030504040204" pitchFamily="34" charset="-128"/>
                  <a:ea typeface="Meiryo" panose="020B0604030504040204" pitchFamily="34" charset="-128"/>
                </a:rPr>
                <a:t>･･･</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944D1CC8-88F3-496E-840B-1BAC900C571A}"/>
              </a:ext>
            </a:extLst>
          </p:cNvPr>
          <p:cNvGrpSpPr/>
          <p:nvPr/>
        </p:nvGrpSpPr>
        <p:grpSpPr>
          <a:xfrm>
            <a:off x="169301" y="823159"/>
            <a:ext cx="4230736" cy="2806007"/>
            <a:chOff x="169301" y="823159"/>
            <a:chExt cx="4230736" cy="2806007"/>
          </a:xfrm>
        </p:grpSpPr>
        <p:pic>
          <p:nvPicPr>
            <p:cNvPr id="20" name="図 19">
              <a:extLst>
                <a:ext uri="{FF2B5EF4-FFF2-40B4-BE49-F238E27FC236}">
                  <a16:creationId xmlns:a16="http://schemas.microsoft.com/office/drawing/2014/main" id="{86A99B9C-8E4F-3A1C-02F7-3C01426996C1}"/>
                </a:ext>
              </a:extLst>
            </p:cNvPr>
            <p:cNvPicPr>
              <a:picLocks noChangeAspect="1"/>
            </p:cNvPicPr>
            <p:nvPr/>
          </p:nvPicPr>
          <p:blipFill>
            <a:blip r:embed="rId3"/>
            <a:stretch>
              <a:fillRect/>
            </a:stretch>
          </p:blipFill>
          <p:spPr>
            <a:xfrm>
              <a:off x="191026" y="823159"/>
              <a:ext cx="4209011" cy="2806007"/>
            </a:xfrm>
            <a:prstGeom prst="rect">
              <a:avLst/>
            </a:prstGeom>
            <a:effectLst>
              <a:outerShdw blurRad="50800" dist="38100" dir="2700000" algn="tl" rotWithShape="0">
                <a:prstClr val="black">
                  <a:alpha val="40000"/>
                </a:prstClr>
              </a:outerShdw>
            </a:effectLst>
          </p:spPr>
        </p:pic>
        <p:sp>
          <p:nvSpPr>
            <p:cNvPr id="21" name="テキスト ボックス 20">
              <a:extLst>
                <a:ext uri="{FF2B5EF4-FFF2-40B4-BE49-F238E27FC236}">
                  <a16:creationId xmlns:a16="http://schemas.microsoft.com/office/drawing/2014/main" id="{230F835F-25E6-4C8D-4C67-C0AEF9B729BC}"/>
                </a:ext>
              </a:extLst>
            </p:cNvPr>
            <p:cNvSpPr txBox="1"/>
            <p:nvPr/>
          </p:nvSpPr>
          <p:spPr>
            <a:xfrm>
              <a:off x="169301" y="2835498"/>
              <a:ext cx="1834156" cy="646331"/>
            </a:xfrm>
            <a:prstGeom prst="rect">
              <a:avLst/>
            </a:prstGeom>
            <a:noFill/>
          </p:spPr>
          <p:txBody>
            <a:bodyPr wrap="none" rtlCol="0">
              <a:spAutoFit/>
            </a:bodyPr>
            <a:lstStyle/>
            <a:p>
              <a:pPr algn="ctr"/>
              <a:r>
                <a:rPr kumimoji="1" lang="ja-JP" altLang="en-US"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汎用型モデル</a:t>
              </a:r>
              <a:endParaRPr kumimoji="1" lang="en-US" altLang="ja-JP"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（基盤モデル）</a:t>
              </a:r>
              <a:endParaRPr kumimoji="1" lang="ja-JP" altLang="en-US">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3" name="テキスト ボックス 22">
            <a:extLst>
              <a:ext uri="{FF2B5EF4-FFF2-40B4-BE49-F238E27FC236}">
                <a16:creationId xmlns:a16="http://schemas.microsoft.com/office/drawing/2014/main" id="{AB841AA6-F1C4-B190-6186-486D2BCDFD90}"/>
              </a:ext>
            </a:extLst>
          </p:cNvPr>
          <p:cNvSpPr txBox="1"/>
          <p:nvPr/>
        </p:nvSpPr>
        <p:spPr>
          <a:xfrm>
            <a:off x="7802575" y="6081922"/>
            <a:ext cx="1107996" cy="369332"/>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6" name="グループ化 25">
            <a:extLst>
              <a:ext uri="{FF2B5EF4-FFF2-40B4-BE49-F238E27FC236}">
                <a16:creationId xmlns:a16="http://schemas.microsoft.com/office/drawing/2014/main" id="{6B9AD119-35F4-010F-6208-1AF44299A9FA}"/>
              </a:ext>
            </a:extLst>
          </p:cNvPr>
          <p:cNvGrpSpPr/>
          <p:nvPr/>
        </p:nvGrpSpPr>
        <p:grpSpPr>
          <a:xfrm>
            <a:off x="5168953" y="833099"/>
            <a:ext cx="3835699" cy="2819212"/>
            <a:chOff x="5168953" y="833099"/>
            <a:chExt cx="3835699" cy="2819212"/>
          </a:xfrm>
        </p:grpSpPr>
        <p:grpSp>
          <p:nvGrpSpPr>
            <p:cNvPr id="25" name="グループ化 24">
              <a:extLst>
                <a:ext uri="{FF2B5EF4-FFF2-40B4-BE49-F238E27FC236}">
                  <a16:creationId xmlns:a16="http://schemas.microsoft.com/office/drawing/2014/main" id="{594897E7-2B5D-95F5-7DF3-C947FB45DCD1}"/>
                </a:ext>
              </a:extLst>
            </p:cNvPr>
            <p:cNvGrpSpPr/>
            <p:nvPr/>
          </p:nvGrpSpPr>
          <p:grpSpPr>
            <a:xfrm>
              <a:off x="5168953" y="833099"/>
              <a:ext cx="3820077" cy="2819212"/>
              <a:chOff x="5185726" y="833099"/>
              <a:chExt cx="3820077" cy="2819212"/>
            </a:xfrm>
          </p:grpSpPr>
          <p:sp>
            <p:nvSpPr>
              <p:cNvPr id="11" name="三角形 10">
                <a:extLst>
                  <a:ext uri="{FF2B5EF4-FFF2-40B4-BE49-F238E27FC236}">
                    <a16:creationId xmlns:a16="http://schemas.microsoft.com/office/drawing/2014/main" id="{B0A99C2A-D0C4-495A-EF14-21F88B9D727B}"/>
                  </a:ext>
                </a:extLst>
              </p:cNvPr>
              <p:cNvSpPr/>
              <p:nvPr/>
            </p:nvSpPr>
            <p:spPr>
              <a:xfrm rot="10800000">
                <a:off x="7436142" y="2128967"/>
                <a:ext cx="1569661" cy="1523344"/>
              </a:xfrm>
              <a:custGeom>
                <a:avLst/>
                <a:gdLst>
                  <a:gd name="connsiteX0" fmla="*/ 0 w 1268612"/>
                  <a:gd name="connsiteY0" fmla="*/ 1400982 h 1400982"/>
                  <a:gd name="connsiteX1" fmla="*/ 634306 w 1268612"/>
                  <a:gd name="connsiteY1" fmla="*/ 0 h 1400982"/>
                  <a:gd name="connsiteX2" fmla="*/ 1268612 w 1268612"/>
                  <a:gd name="connsiteY2" fmla="*/ 1400982 h 1400982"/>
                  <a:gd name="connsiteX3" fmla="*/ 0 w 1268612"/>
                  <a:gd name="connsiteY3" fmla="*/ 1400982 h 1400982"/>
                  <a:gd name="connsiteX0" fmla="*/ 0 w 2270066"/>
                  <a:gd name="connsiteY0" fmla="*/ 1746422 h 1746422"/>
                  <a:gd name="connsiteX1" fmla="*/ 2270066 w 2270066"/>
                  <a:gd name="connsiteY1" fmla="*/ 0 h 1746422"/>
                  <a:gd name="connsiteX2" fmla="*/ 1268612 w 2270066"/>
                  <a:gd name="connsiteY2" fmla="*/ 1746422 h 1746422"/>
                  <a:gd name="connsiteX3" fmla="*/ 0 w 2270066"/>
                  <a:gd name="connsiteY3" fmla="*/ 1746422 h 1746422"/>
                  <a:gd name="connsiteX0" fmla="*/ 0 w 1873826"/>
                  <a:gd name="connsiteY0" fmla="*/ 1766742 h 1766742"/>
                  <a:gd name="connsiteX1" fmla="*/ 1873826 w 1873826"/>
                  <a:gd name="connsiteY1" fmla="*/ 0 h 1766742"/>
                  <a:gd name="connsiteX2" fmla="*/ 1268612 w 1873826"/>
                  <a:gd name="connsiteY2" fmla="*/ 1766742 h 1766742"/>
                  <a:gd name="connsiteX3" fmla="*/ 0 w 1873826"/>
                  <a:gd name="connsiteY3" fmla="*/ 1766742 h 1766742"/>
                  <a:gd name="connsiteX0" fmla="*/ 0 w 1268612"/>
                  <a:gd name="connsiteY0" fmla="*/ 1677533 h 1677533"/>
                  <a:gd name="connsiteX1" fmla="*/ 758704 w 1268612"/>
                  <a:gd name="connsiteY1" fmla="*/ 0 h 1677533"/>
                  <a:gd name="connsiteX2" fmla="*/ 1268612 w 1268612"/>
                  <a:gd name="connsiteY2" fmla="*/ 1677533 h 1677533"/>
                  <a:gd name="connsiteX3" fmla="*/ 0 w 1268612"/>
                  <a:gd name="connsiteY3" fmla="*/ 1677533 h 1677533"/>
                  <a:gd name="connsiteX0" fmla="*/ 0 w 1302066"/>
                  <a:gd name="connsiteY0" fmla="*/ 1677533 h 1699835"/>
                  <a:gd name="connsiteX1" fmla="*/ 758704 w 1302066"/>
                  <a:gd name="connsiteY1" fmla="*/ 0 h 1699835"/>
                  <a:gd name="connsiteX2" fmla="*/ 1302066 w 1302066"/>
                  <a:gd name="connsiteY2" fmla="*/ 1699835 h 1699835"/>
                  <a:gd name="connsiteX3" fmla="*/ 0 w 1302066"/>
                  <a:gd name="connsiteY3" fmla="*/ 1677533 h 1699835"/>
                  <a:gd name="connsiteX0" fmla="*/ 0 w 1302066"/>
                  <a:gd name="connsiteY0" fmla="*/ 1699836 h 1699836"/>
                  <a:gd name="connsiteX1" fmla="*/ 758704 w 1302066"/>
                  <a:gd name="connsiteY1" fmla="*/ 0 h 1699836"/>
                  <a:gd name="connsiteX2" fmla="*/ 1302066 w 1302066"/>
                  <a:gd name="connsiteY2" fmla="*/ 1699835 h 1699836"/>
                  <a:gd name="connsiteX3" fmla="*/ 0 w 1302066"/>
                  <a:gd name="connsiteY3" fmla="*/ 1699836 h 1699836"/>
                  <a:gd name="connsiteX0" fmla="*/ 0 w 1302066"/>
                  <a:gd name="connsiteY0" fmla="*/ 1161394 h 1161394"/>
                  <a:gd name="connsiteX1" fmla="*/ 789877 w 1302066"/>
                  <a:gd name="connsiteY1" fmla="*/ 0 h 1161394"/>
                  <a:gd name="connsiteX2" fmla="*/ 1302066 w 1302066"/>
                  <a:gd name="connsiteY2" fmla="*/ 1161393 h 1161394"/>
                  <a:gd name="connsiteX3" fmla="*/ 0 w 1302066"/>
                  <a:gd name="connsiteY3" fmla="*/ 1161394 h 1161394"/>
                  <a:gd name="connsiteX0" fmla="*/ 0 w 1302066"/>
                  <a:gd name="connsiteY0" fmla="*/ 1307748 h 1307748"/>
                  <a:gd name="connsiteX1" fmla="*/ 892726 w 1302066"/>
                  <a:gd name="connsiteY1" fmla="*/ 0 h 1307748"/>
                  <a:gd name="connsiteX2" fmla="*/ 1302066 w 1302066"/>
                  <a:gd name="connsiteY2" fmla="*/ 1307747 h 1307748"/>
                  <a:gd name="connsiteX3" fmla="*/ 0 w 1302066"/>
                  <a:gd name="connsiteY3" fmla="*/ 1307748 h 1307748"/>
                </a:gdLst>
                <a:ahLst/>
                <a:cxnLst>
                  <a:cxn ang="0">
                    <a:pos x="connsiteX0" y="connsiteY0"/>
                  </a:cxn>
                  <a:cxn ang="0">
                    <a:pos x="connsiteX1" y="connsiteY1"/>
                  </a:cxn>
                  <a:cxn ang="0">
                    <a:pos x="connsiteX2" y="connsiteY2"/>
                  </a:cxn>
                  <a:cxn ang="0">
                    <a:pos x="connsiteX3" y="connsiteY3"/>
                  </a:cxn>
                </a:cxnLst>
                <a:rect l="l" t="t" r="r" b="b"/>
                <a:pathLst>
                  <a:path w="1302066" h="1307748">
                    <a:moveTo>
                      <a:pt x="0" y="1307748"/>
                    </a:moveTo>
                    <a:lnTo>
                      <a:pt x="892726" y="0"/>
                    </a:lnTo>
                    <a:lnTo>
                      <a:pt x="1302066" y="1307747"/>
                    </a:lnTo>
                    <a:lnTo>
                      <a:pt x="0" y="1307748"/>
                    </a:lnTo>
                    <a:close/>
                  </a:path>
                </a:pathLst>
              </a:custGeom>
              <a:solidFill>
                <a:srgbClr val="C0504D">
                  <a:alpha val="47843"/>
                </a:srgbClr>
              </a:solidFill>
              <a:ln>
                <a:solidFill>
                  <a:schemeClr val="bg1"/>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D99B1760-668E-9B51-9A09-0F6F603E0678}"/>
                  </a:ext>
                </a:extLst>
              </p:cNvPr>
              <p:cNvSpPr txBox="1"/>
              <p:nvPr/>
            </p:nvSpPr>
            <p:spPr>
              <a:xfrm>
                <a:off x="5185726" y="936560"/>
                <a:ext cx="2159566" cy="523220"/>
              </a:xfrm>
              <a:prstGeom prst="rect">
                <a:avLst/>
              </a:prstGeom>
              <a:noFill/>
            </p:spPr>
            <p:txBody>
              <a:bodyPr wrap="none" rtlCol="0">
                <a:spAutoFit/>
              </a:bodyPr>
              <a:lstStyle/>
              <a:p>
                <a:pPr algn="r"/>
                <a:r>
                  <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現実世界の特定の領域を</a:t>
                </a:r>
                <a:endParaRPr kumimoji="1" lang="en-US" altLang="ja-JP" sz="14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lgn="r"/>
                <a:r>
                  <a:rPr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捉えた縮小版の世界</a:t>
                </a:r>
                <a:endPar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48FB0FA-500B-6B6B-8198-592A999E6F42}"/>
                  </a:ext>
                </a:extLst>
              </p:cNvPr>
              <p:cNvSpPr txBox="1"/>
              <p:nvPr/>
            </p:nvSpPr>
            <p:spPr>
              <a:xfrm>
                <a:off x="5775632" y="1408619"/>
                <a:ext cx="1569660" cy="646331"/>
              </a:xfrm>
              <a:prstGeom prst="rect">
                <a:avLst/>
              </a:prstGeom>
              <a:noFill/>
            </p:spPr>
            <p:txBody>
              <a:bodyPr wrap="none" rtlCol="0">
                <a:spAutoFit/>
              </a:bodyPr>
              <a:lstStyle/>
              <a:p>
                <a:pPr algn="r"/>
                <a:r>
                  <a:rPr kumimoji="1" lang="ja-JP" altLang="en-US"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特定のタスク</a:t>
                </a:r>
                <a:endParaRPr kumimoji="1" lang="en-US" altLang="ja-JP"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lgn="r"/>
                <a:r>
                  <a:rPr kumimoji="1" lang="ja-JP" altLang="en-US"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に使える</a:t>
                </a:r>
              </a:p>
            </p:txBody>
          </p:sp>
          <p:pic>
            <p:nvPicPr>
              <p:cNvPr id="24" name="図 23">
                <a:extLst>
                  <a:ext uri="{FF2B5EF4-FFF2-40B4-BE49-F238E27FC236}">
                    <a16:creationId xmlns:a16="http://schemas.microsoft.com/office/drawing/2014/main" id="{ADA846D9-9F14-759F-2DD8-7A173AE28621}"/>
                  </a:ext>
                </a:extLst>
              </p:cNvPr>
              <p:cNvPicPr>
                <a:picLocks noChangeAspect="1"/>
              </p:cNvPicPr>
              <p:nvPr/>
            </p:nvPicPr>
            <p:blipFill>
              <a:blip r:embed="rId4"/>
              <a:srcRect t="15147"/>
              <a:stretch>
                <a:fillRect/>
              </a:stretch>
            </p:blipFill>
            <p:spPr>
              <a:xfrm>
                <a:off x="7436141" y="833099"/>
                <a:ext cx="1569661" cy="1331907"/>
              </a:xfrm>
              <a:prstGeom prst="rect">
                <a:avLst/>
              </a:prstGeom>
              <a:effectLst>
                <a:outerShdw blurRad="50800" dist="38100" dir="2700000" algn="tl" rotWithShape="0">
                  <a:prstClr val="black">
                    <a:alpha val="40000"/>
                  </a:prstClr>
                </a:outerShdw>
              </a:effectLst>
            </p:spPr>
          </p:pic>
        </p:grpSp>
        <p:sp>
          <p:nvSpPr>
            <p:cNvPr id="12" name="テキスト ボックス 11">
              <a:extLst>
                <a:ext uri="{FF2B5EF4-FFF2-40B4-BE49-F238E27FC236}">
                  <a16:creationId xmlns:a16="http://schemas.microsoft.com/office/drawing/2014/main" id="{A4A3A227-351D-6A22-F2A6-DBD300A6180E}"/>
                </a:ext>
              </a:extLst>
            </p:cNvPr>
            <p:cNvSpPr txBox="1"/>
            <p:nvPr/>
          </p:nvSpPr>
          <p:spPr>
            <a:xfrm>
              <a:off x="7403743" y="1549731"/>
              <a:ext cx="1600909" cy="369332"/>
            </a:xfrm>
            <a:prstGeom prst="rect">
              <a:avLst/>
            </a:prstGeom>
            <a:noFill/>
          </p:spPr>
          <p:txBody>
            <a:bodyPr wrap="square" rtlCol="0">
              <a:spAutoFit/>
            </a:bodyPr>
            <a:lstStyle/>
            <a:p>
              <a:pPr algn="ctr"/>
              <a:r>
                <a:rPr kumimoji="1" lang="ja-JP" altLang="en-US"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特化型モデル</a:t>
              </a:r>
            </a:p>
          </p:txBody>
        </p:sp>
      </p:grpSp>
    </p:spTree>
    <p:extLst>
      <p:ext uri="{BB962C8B-B14F-4D97-AF65-F5344CB8AC3E}">
        <p14:creationId xmlns:p14="http://schemas.microsoft.com/office/powerpoint/2010/main" val="175658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D7A66C44-3354-44CE-67E1-732FD4F35615}"/>
              </a:ext>
            </a:extLst>
          </p:cNvPr>
          <p:cNvCxnSpPr/>
          <p:nvPr/>
        </p:nvCxnSpPr>
        <p:spPr>
          <a:xfrm>
            <a:off x="3904008" y="2753710"/>
            <a:ext cx="4656085" cy="0"/>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E4923B1A-2559-2087-4DE5-A686AFF05064}"/>
              </a:ext>
            </a:extLst>
          </p:cNvPr>
          <p:cNvSpPr>
            <a:spLocks noGrp="1"/>
          </p:cNvSpPr>
          <p:nvPr>
            <p:ph type="title"/>
          </p:nvPr>
        </p:nvSpPr>
        <p:spPr/>
        <p:txBody>
          <a:bodyPr/>
          <a:lstStyle/>
          <a:p>
            <a:r>
              <a:rPr kumimoji="1" lang="en-US" altLang="ja-JP" dirty="0"/>
              <a:t>AI</a:t>
            </a:r>
            <a:r>
              <a:rPr kumimoji="1" lang="ja-JP" altLang="en-US"/>
              <a:t>モデルを作る素材</a:t>
            </a:r>
          </a:p>
        </p:txBody>
      </p:sp>
      <p:pic>
        <p:nvPicPr>
          <p:cNvPr id="4" name="図 3" descr="屋外, 山, 水, 魚 が含まれている画像&#10;&#10;AI によって生成されたコンテンツは間違っている可能性があります。">
            <a:extLst>
              <a:ext uri="{FF2B5EF4-FFF2-40B4-BE49-F238E27FC236}">
                <a16:creationId xmlns:a16="http://schemas.microsoft.com/office/drawing/2014/main" id="{E6B472F3-A223-A6CA-997C-44625F279FF0}"/>
              </a:ext>
            </a:extLst>
          </p:cNvPr>
          <p:cNvPicPr>
            <a:picLocks noChangeAspect="1"/>
          </p:cNvPicPr>
          <p:nvPr/>
        </p:nvPicPr>
        <p:blipFill>
          <a:blip r:embed="rId2"/>
          <a:stretch>
            <a:fillRect/>
          </a:stretch>
        </p:blipFill>
        <p:spPr>
          <a:xfrm>
            <a:off x="230400" y="815257"/>
            <a:ext cx="3847614" cy="5771420"/>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F1DA6EAB-A018-4FE9-B338-88998B4381E1}"/>
              </a:ext>
            </a:extLst>
          </p:cNvPr>
          <p:cNvSpPr txBox="1"/>
          <p:nvPr/>
        </p:nvSpPr>
        <p:spPr>
          <a:xfrm>
            <a:off x="1523264" y="1996502"/>
            <a:ext cx="1261884" cy="523220"/>
          </a:xfrm>
          <a:prstGeom prst="rect">
            <a:avLst/>
          </a:prstGeom>
          <a:noFill/>
          <a:effectLst>
            <a:outerShdw blurRad="50800" dist="38100" dir="2700000" algn="tl" rotWithShape="0">
              <a:schemeClr val="bg1">
                <a:alpha val="40000"/>
              </a:schemeClr>
            </a:outerShdw>
          </a:effectLst>
        </p:spPr>
        <p:txBody>
          <a:bodyPr wrap="none" rtlCol="0">
            <a:spAutoFit/>
          </a:bodyPr>
          <a:lstStyle/>
          <a:p>
            <a:pPr algn="ctr"/>
            <a:r>
              <a:rPr kumimoji="1" lang="ja-JP" altLang="en-US" sz="2800" b="1">
                <a:latin typeface="Meiryo" panose="020B0604030504040204" pitchFamily="34" charset="-128"/>
                <a:ea typeface="Meiryo" panose="020B0604030504040204" pitchFamily="34" charset="-128"/>
              </a:rPr>
              <a:t>形式知</a:t>
            </a:r>
          </a:p>
        </p:txBody>
      </p:sp>
      <p:sp>
        <p:nvSpPr>
          <p:cNvPr id="6" name="テキスト ボックス 5">
            <a:extLst>
              <a:ext uri="{FF2B5EF4-FFF2-40B4-BE49-F238E27FC236}">
                <a16:creationId xmlns:a16="http://schemas.microsoft.com/office/drawing/2014/main" id="{D3BBC6D0-9436-5E3E-6D57-7BA7E3DC9835}"/>
              </a:ext>
            </a:extLst>
          </p:cNvPr>
          <p:cNvSpPr txBox="1"/>
          <p:nvPr/>
        </p:nvSpPr>
        <p:spPr>
          <a:xfrm>
            <a:off x="1369376" y="3700967"/>
            <a:ext cx="1569660" cy="646331"/>
          </a:xfrm>
          <a:prstGeom prst="rect">
            <a:avLst/>
          </a:prstGeom>
          <a:noFill/>
          <a:effectLst>
            <a:outerShdw blurRad="50800" dist="38100" dir="2700000" algn="tl" rotWithShape="0">
              <a:schemeClr val="bg1">
                <a:alpha val="40000"/>
              </a:schemeClr>
            </a:outerShdw>
          </a:effectLst>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暗黙知</a:t>
            </a:r>
          </a:p>
        </p:txBody>
      </p:sp>
      <p:sp>
        <p:nvSpPr>
          <p:cNvPr id="8" name="テキスト ボックス 7">
            <a:extLst>
              <a:ext uri="{FF2B5EF4-FFF2-40B4-BE49-F238E27FC236}">
                <a16:creationId xmlns:a16="http://schemas.microsoft.com/office/drawing/2014/main" id="{DAF65E3E-5916-AA38-447C-03D381BD3E3E}"/>
              </a:ext>
            </a:extLst>
          </p:cNvPr>
          <p:cNvSpPr txBox="1"/>
          <p:nvPr/>
        </p:nvSpPr>
        <p:spPr>
          <a:xfrm>
            <a:off x="4372866" y="1194570"/>
            <a:ext cx="4242720" cy="800219"/>
          </a:xfrm>
          <a:prstGeom prst="rect">
            <a:avLst/>
          </a:prstGeom>
          <a:noFill/>
        </p:spPr>
        <p:txBody>
          <a:bodyPr wrap="square" rtlCol="0">
            <a:spAutoFit/>
          </a:bodyPr>
          <a:lstStyle/>
          <a:p>
            <a:pPr algn="ctr"/>
            <a:r>
              <a:rPr kumimoji="1" lang="en-US" altLang="ja-JP" sz="2800" b="1" dirty="0">
                <a:solidFill>
                  <a:schemeClr val="accent6">
                    <a:lumMod val="75000"/>
                  </a:schemeClr>
                </a:solidFill>
                <a:latin typeface="Meiryo" panose="020B0604030504040204" pitchFamily="34" charset="-128"/>
                <a:ea typeface="Meiryo" panose="020B0604030504040204" pitchFamily="34" charset="-128"/>
              </a:rPr>
              <a:t>AI</a:t>
            </a:r>
            <a:r>
              <a:rPr kumimoji="1" lang="ja-JP" altLang="en-US" sz="2800" b="1">
                <a:solidFill>
                  <a:schemeClr val="accent6">
                    <a:lumMod val="75000"/>
                  </a:schemeClr>
                </a:solidFill>
                <a:latin typeface="Meiryo" panose="020B0604030504040204" pitchFamily="34" charset="-128"/>
                <a:ea typeface="Meiryo" panose="020B0604030504040204" pitchFamily="34" charset="-128"/>
              </a:rPr>
              <a:t>のモデルを作る素材</a:t>
            </a:r>
            <a:endParaRPr kumimoji="1" lang="en-US" altLang="ja-JP" sz="28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a:solidFill>
                  <a:schemeClr val="accent6">
                    <a:lumMod val="75000"/>
                  </a:schemeClr>
                </a:solidFill>
                <a:latin typeface="Meiryo" panose="020B0604030504040204" pitchFamily="34" charset="-128"/>
                <a:ea typeface="Meiryo" panose="020B0604030504040204" pitchFamily="34" charset="-128"/>
              </a:rPr>
              <a:t>言語、数値、図表で表現できる知識</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79867E12-8F1D-E940-B45F-09C98BD0EC66}"/>
              </a:ext>
            </a:extLst>
          </p:cNvPr>
          <p:cNvSpPr txBox="1"/>
          <p:nvPr/>
        </p:nvSpPr>
        <p:spPr>
          <a:xfrm>
            <a:off x="4544369" y="3471334"/>
            <a:ext cx="3877985" cy="1077218"/>
          </a:xfrm>
          <a:prstGeom prst="rect">
            <a:avLst/>
          </a:prstGeom>
          <a:noFill/>
        </p:spPr>
        <p:txBody>
          <a:bodyPr wrap="none" rtlCol="0">
            <a:spAutoFit/>
          </a:bodyPr>
          <a:lstStyle/>
          <a:p>
            <a:pPr algn="ctr"/>
            <a:r>
              <a:rPr kumimoji="1" lang="en-US" altLang="ja-JP" sz="2800" b="1" dirty="0">
                <a:solidFill>
                  <a:schemeClr val="tx2"/>
                </a:solidFill>
                <a:latin typeface="Meiryo" panose="020B0604030504040204" pitchFamily="34" charset="-128"/>
                <a:ea typeface="Meiryo" panose="020B0604030504040204" pitchFamily="34" charset="-128"/>
              </a:rPr>
              <a:t>AI</a:t>
            </a:r>
            <a:r>
              <a:rPr kumimoji="1" lang="ja-JP" altLang="en-US" sz="2800" b="1">
                <a:solidFill>
                  <a:schemeClr val="tx2"/>
                </a:solidFill>
                <a:latin typeface="Meiryo" panose="020B0604030504040204" pitchFamily="34" charset="-128"/>
                <a:ea typeface="Meiryo" panose="020B0604030504040204" pitchFamily="34" charset="-128"/>
              </a:rPr>
              <a:t>に代替できない領域</a:t>
            </a:r>
            <a:endParaRPr kumimoji="1" lang="en-US" altLang="ja-JP" sz="2800" b="1" dirty="0">
              <a:solidFill>
                <a:schemeClr val="tx2"/>
              </a:solidFill>
              <a:latin typeface="Meiryo" panose="020B0604030504040204" pitchFamily="34" charset="-128"/>
              <a:ea typeface="Meiryo" panose="020B0604030504040204" pitchFamily="34" charset="-128"/>
            </a:endParaRPr>
          </a:p>
          <a:p>
            <a:pPr algn="ctr"/>
            <a:r>
              <a:rPr lang="ja-JP" altLang="en-US" b="0" i="0">
                <a:solidFill>
                  <a:schemeClr val="tx2"/>
                </a:solidFill>
                <a:effectLst/>
                <a:latin typeface="Meiryo" panose="020B0604030504040204" pitchFamily="34" charset="-128"/>
                <a:ea typeface="Meiryo" panose="020B0604030504040204" pitchFamily="34" charset="-128"/>
              </a:rPr>
              <a:t>経験や勘、共感、身体感覚といった</a:t>
            </a:r>
            <a:endParaRPr lang="en-US" altLang="ja-JP" b="0" i="0" dirty="0">
              <a:solidFill>
                <a:schemeClr val="tx2"/>
              </a:solidFill>
              <a:effectLst/>
              <a:latin typeface="Meiryo" panose="020B0604030504040204" pitchFamily="34" charset="-128"/>
              <a:ea typeface="Meiryo" panose="020B0604030504040204" pitchFamily="34" charset="-128"/>
            </a:endParaRPr>
          </a:p>
          <a:p>
            <a:pPr algn="ctr"/>
            <a:r>
              <a:rPr lang="ja-JP" altLang="en-US" b="0" i="0">
                <a:solidFill>
                  <a:schemeClr val="tx2"/>
                </a:solidFill>
                <a:effectLst/>
                <a:latin typeface="Meiryo" panose="020B0604030504040204" pitchFamily="34" charset="-128"/>
                <a:ea typeface="Meiryo" panose="020B0604030504040204" pitchFamily="34" charset="-128"/>
              </a:rPr>
              <a:t>言葉にしにくい知識</a:t>
            </a:r>
            <a:endParaRPr lang="en-US" altLang="ja-JP" dirty="0">
              <a:solidFill>
                <a:schemeClr val="tx2"/>
              </a:solidFill>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CDB3A5B1-ED70-D621-0034-D93A8CDB25D1}"/>
              </a:ext>
            </a:extLst>
          </p:cNvPr>
          <p:cNvGrpSpPr/>
          <p:nvPr/>
        </p:nvGrpSpPr>
        <p:grpSpPr>
          <a:xfrm>
            <a:off x="5865604" y="2192789"/>
            <a:ext cx="1160076" cy="1060915"/>
            <a:chOff x="5865604" y="2192789"/>
            <a:chExt cx="1160076" cy="1060915"/>
          </a:xfrm>
        </p:grpSpPr>
        <p:sp>
          <p:nvSpPr>
            <p:cNvPr id="3" name="U ターン矢印 2">
              <a:extLst>
                <a:ext uri="{FF2B5EF4-FFF2-40B4-BE49-F238E27FC236}">
                  <a16:creationId xmlns:a16="http://schemas.microsoft.com/office/drawing/2014/main" id="{2312629C-E3D2-9E4A-36A3-2B7C48C149E5}"/>
                </a:ext>
              </a:extLst>
            </p:cNvPr>
            <p:cNvSpPr/>
            <p:nvPr/>
          </p:nvSpPr>
          <p:spPr>
            <a:xfrm rot="5400000">
              <a:off x="6242225" y="2470248"/>
              <a:ext cx="999986" cy="566925"/>
            </a:xfrm>
            <a:prstGeom prst="uturnArrow">
              <a:avLst>
                <a:gd name="adj1" fmla="val 28982"/>
                <a:gd name="adj2" fmla="val 25000"/>
                <a:gd name="adj3" fmla="val 26625"/>
                <a:gd name="adj4" fmla="val 73375"/>
                <a:gd name="adj5" fmla="val 10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U ターン矢印 6">
              <a:extLst>
                <a:ext uri="{FF2B5EF4-FFF2-40B4-BE49-F238E27FC236}">
                  <a16:creationId xmlns:a16="http://schemas.microsoft.com/office/drawing/2014/main" id="{2899075B-B3C9-96D9-B2A5-BEE3D45F6B03}"/>
                </a:ext>
              </a:extLst>
            </p:cNvPr>
            <p:cNvSpPr/>
            <p:nvPr/>
          </p:nvSpPr>
          <p:spPr>
            <a:xfrm rot="16200000">
              <a:off x="5649074" y="2409319"/>
              <a:ext cx="999985" cy="566925"/>
            </a:xfrm>
            <a:prstGeom prst="uturnArrow">
              <a:avLst>
                <a:gd name="adj1" fmla="val 28982"/>
                <a:gd name="adj2" fmla="val 25000"/>
                <a:gd name="adj3" fmla="val 26625"/>
                <a:gd name="adj4" fmla="val 73375"/>
                <a:gd name="adj5" fmla="val 100000"/>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 name="テキスト ボックス 11">
            <a:extLst>
              <a:ext uri="{FF2B5EF4-FFF2-40B4-BE49-F238E27FC236}">
                <a16:creationId xmlns:a16="http://schemas.microsoft.com/office/drawing/2014/main" id="{72E3B9EE-2D5A-FF10-EA71-B97DFA18402E}"/>
              </a:ext>
            </a:extLst>
          </p:cNvPr>
          <p:cNvSpPr txBox="1"/>
          <p:nvPr/>
        </p:nvSpPr>
        <p:spPr>
          <a:xfrm>
            <a:off x="4428360" y="5266175"/>
            <a:ext cx="4131733" cy="923330"/>
          </a:xfrm>
          <a:prstGeom prst="rect">
            <a:avLst/>
          </a:prstGeom>
          <a:noFill/>
        </p:spPr>
        <p:txBody>
          <a:bodyPr wrap="square">
            <a:spAutoFit/>
          </a:bodyPr>
          <a:lstStyle/>
          <a:p>
            <a:pPr algn="ctr"/>
            <a:r>
              <a:rPr lang="ja-JP" altLang="en-US" sz="2600" b="1">
                <a:solidFill>
                  <a:srgbClr val="0432FF"/>
                </a:solidFill>
                <a:latin typeface="Meiryo" panose="020B0604030504040204" pitchFamily="34" charset="-128"/>
                <a:ea typeface="Meiryo" panose="020B0604030504040204" pitchFamily="34" charset="-128"/>
              </a:rPr>
              <a:t>人間と</a:t>
            </a:r>
            <a:r>
              <a:rPr lang="en" altLang="ja-JP" sz="2600" b="1" dirty="0">
                <a:solidFill>
                  <a:srgbClr val="0432FF"/>
                </a:solidFill>
                <a:latin typeface="Meiryo" panose="020B0604030504040204" pitchFamily="34" charset="-128"/>
                <a:ea typeface="Meiryo" panose="020B0604030504040204" pitchFamily="34" charset="-128"/>
              </a:rPr>
              <a:t>AI</a:t>
            </a:r>
            <a:r>
              <a:rPr lang="ja-JP" altLang="en-US" sz="2600" b="1">
                <a:solidFill>
                  <a:srgbClr val="0432FF"/>
                </a:solidFill>
                <a:latin typeface="Meiryo" panose="020B0604030504040204" pitchFamily="34" charset="-128"/>
                <a:ea typeface="Meiryo" panose="020B0604030504040204" pitchFamily="34" charset="-128"/>
              </a:rPr>
              <a:t>の効果的な協働</a:t>
            </a:r>
            <a:endParaRPr lang="en-US" altLang="ja-JP" sz="2600" b="1" dirty="0">
              <a:solidFill>
                <a:srgbClr val="0432FF"/>
              </a:solidFill>
              <a:latin typeface="Meiryo" panose="020B0604030504040204" pitchFamily="34" charset="-128"/>
              <a:ea typeface="Meiryo" panose="020B0604030504040204" pitchFamily="34" charset="-128"/>
            </a:endParaRPr>
          </a:p>
          <a:p>
            <a:pPr marL="285750" indent="-285750" algn="ctr">
              <a:buFont typeface="Wingdings" pitchFamily="2" charset="2"/>
              <a:buChar char="l"/>
            </a:pPr>
            <a:r>
              <a:rPr lang="ja-JP" altLang="en-US" sz="1400" b="1" i="0">
                <a:solidFill>
                  <a:srgbClr val="0432FF"/>
                </a:solidFill>
                <a:effectLst/>
                <a:latin typeface="Meiryo" panose="020B0604030504040204" pitchFamily="34" charset="-128"/>
                <a:ea typeface="Meiryo" panose="020B0604030504040204" pitchFamily="34" charset="-128"/>
              </a:rPr>
              <a:t>暗黙知を形式知へと変換し</a:t>
            </a:r>
            <a:r>
              <a:rPr lang="en" altLang="ja-JP" sz="1400" b="1" i="0" dirty="0">
                <a:solidFill>
                  <a:srgbClr val="0432FF"/>
                </a:solidFill>
                <a:effectLst/>
                <a:latin typeface="Meiryo" panose="020B0604030504040204" pitchFamily="34" charset="-128"/>
                <a:ea typeface="Meiryo" panose="020B0604030504040204" pitchFamily="34" charset="-128"/>
              </a:rPr>
              <a:t>AI</a:t>
            </a:r>
            <a:r>
              <a:rPr lang="ja-JP" altLang="en-US" sz="1400" b="1" i="0">
                <a:solidFill>
                  <a:srgbClr val="0432FF"/>
                </a:solidFill>
                <a:effectLst/>
                <a:latin typeface="Meiryo" panose="020B0604030504040204" pitchFamily="34" charset="-128"/>
                <a:ea typeface="Meiryo" panose="020B0604030504040204" pitchFamily="34" charset="-128"/>
              </a:rPr>
              <a:t>に学習させる</a:t>
            </a:r>
            <a:endParaRPr lang="en-US" altLang="ja-JP" sz="1400" b="1" i="0" dirty="0">
              <a:solidFill>
                <a:srgbClr val="0432FF"/>
              </a:solidFill>
              <a:effectLst/>
              <a:latin typeface="Meiryo" panose="020B0604030504040204" pitchFamily="34" charset="-128"/>
              <a:ea typeface="Meiryo" panose="020B0604030504040204" pitchFamily="34" charset="-128"/>
            </a:endParaRPr>
          </a:p>
          <a:p>
            <a:pPr marL="285750" indent="-285750" algn="ctr">
              <a:buFont typeface="Wingdings" pitchFamily="2" charset="2"/>
              <a:buChar char="l"/>
            </a:pPr>
            <a:r>
              <a:rPr lang="en" altLang="ja-JP" sz="1400" b="1" i="0" dirty="0">
                <a:solidFill>
                  <a:srgbClr val="0432FF"/>
                </a:solidFill>
                <a:effectLst/>
                <a:latin typeface="Meiryo" panose="020B0604030504040204" pitchFamily="34" charset="-128"/>
                <a:ea typeface="Meiryo" panose="020B0604030504040204" pitchFamily="34" charset="-128"/>
              </a:rPr>
              <a:t>AI</a:t>
            </a:r>
            <a:r>
              <a:rPr lang="ja-JP" altLang="en-US" sz="1400" b="1" i="0">
                <a:solidFill>
                  <a:srgbClr val="0432FF"/>
                </a:solidFill>
                <a:effectLst/>
                <a:latin typeface="Meiryo" panose="020B0604030504040204" pitchFamily="34" charset="-128"/>
                <a:ea typeface="Meiryo" panose="020B0604030504040204" pitchFamily="34" charset="-128"/>
              </a:rPr>
              <a:t>の形式知と人間の暗黙知とを融合させる</a:t>
            </a:r>
            <a:endParaRPr lang="ja-JP" altLang="en-US" sz="14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21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FFFFFF"/>
                </a:solidFill>
                <a:latin typeface="Meiryo" panose="020B0604030504040204" pitchFamily="34" charset="-128"/>
                <a:ea typeface="Meiryo" panose="020B0604030504040204" pitchFamily="34" charset="-128"/>
                <a:cs typeface="Arial"/>
              </a:rPr>
              <a:t>AI</a:t>
            </a:r>
            <a:r>
              <a:rPr lang="ja-JP" altLang="en-US" sz="3200" dirty="0">
                <a:solidFill>
                  <a:srgbClr val="FFFFFF"/>
                </a:solidFill>
                <a:effectLst/>
                <a:latin typeface="Meiryo" panose="020B0604030504040204" pitchFamily="34" charset="-128"/>
                <a:ea typeface="Meiryo" panose="020B0604030504040204" pitchFamily="34" charset="-128"/>
                <a:cs typeface="Arial"/>
              </a:rPr>
              <a:t> ／</a:t>
            </a:r>
            <a:r>
              <a:rPr lang="ja-JP" altLang="en-US" sz="3200" dirty="0">
                <a:solidFill>
                  <a:srgbClr val="FFFFFF"/>
                </a:solidFill>
                <a:latin typeface="Meiryo" panose="020B0604030504040204" pitchFamily="34" charset="-128"/>
                <a:ea typeface="Meiryo" panose="020B0604030504040204" pitchFamily="34" charset="-128"/>
                <a:cs typeface="Arial"/>
              </a:rPr>
              <a:t>人工知能</a:t>
            </a:r>
            <a:endParaRPr lang="en-US" altLang="ja-JP" sz="32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E48D247E-3655-A64C-9E06-E2D6BDCF2C1F}"/>
              </a:ext>
            </a:extLst>
          </p:cNvPr>
          <p:cNvSpPr/>
          <p:nvPr/>
        </p:nvSpPr>
        <p:spPr>
          <a:xfrm>
            <a:off x="830354" y="2406006"/>
            <a:ext cx="3416320"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人間と機械の役割分担を変える</a:t>
            </a:r>
            <a:endParaRPr lang="ja-JP" altLang="en-US">
              <a:solidFill>
                <a:srgbClr val="0070C0"/>
              </a:solidFill>
            </a:endParaRPr>
          </a:p>
        </p:txBody>
      </p:sp>
    </p:spTree>
    <p:extLst>
      <p:ext uri="{BB962C8B-B14F-4D97-AF65-F5344CB8AC3E}">
        <p14:creationId xmlns:p14="http://schemas.microsoft.com/office/powerpoint/2010/main" val="86283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学習と推論</a:t>
            </a:r>
            <a:r>
              <a:rPr kumimoji="1" lang="en-US" altLang="ja-JP" dirty="0"/>
              <a:t> 1</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rgbClr val="0070C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30735" y="4631744"/>
              <a:ext cx="717053" cy="717053"/>
            </a:xfrm>
            <a:prstGeom prst="rect">
              <a:avLst/>
            </a:prstGeom>
          </p:spPr>
        </p:pic>
        <p:pic>
          <p:nvPicPr>
            <p:cNvPr id="44" name="図 43"/>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451435" y="5517735"/>
              <a:ext cx="1082348" cy="307777"/>
            </a:xfrm>
            <a:prstGeom prst="rect">
              <a:avLst/>
            </a:prstGeom>
            <a:noFill/>
          </p:spPr>
          <p:txBody>
            <a:bodyPr wrap="none" rtlCol="0">
              <a:spAutoFit/>
            </a:bodyPr>
            <a:lstStyle/>
            <a:p>
              <a:pPr algn="ctr"/>
              <a:r>
                <a:rPr lang="ja-JP" altLang="en-US" sz="1400">
                  <a:solidFill>
                    <a:schemeClr val="bg1"/>
                  </a:solidFill>
                  <a:latin typeface="Meiryo" charset="-128"/>
                  <a:ea typeface="Meiryo" charset="-128"/>
                  <a:cs typeface="Meiryo" charset="-128"/>
                </a:rPr>
                <a:t>猫の</a:t>
              </a:r>
              <a:r>
                <a:rPr kumimoji="1" lang="ja-JP" altLang="en-US" sz="1400" b="1">
                  <a:solidFill>
                    <a:schemeClr val="bg1"/>
                  </a:solidFill>
                  <a:latin typeface="Meiryo" charset="-128"/>
                  <a:ea typeface="Meiryo" charset="-128"/>
                  <a:cs typeface="Meiryo" charset="-128"/>
                </a:rPr>
                <a:t>モデル</a:t>
              </a:r>
              <a:endParaRPr kumimoji="1" lang="ja-JP" altLang="en-US" sz="1400" b="1" dirty="0">
                <a:solidFill>
                  <a:schemeClr val="bg1"/>
                </a:solidFill>
                <a:latin typeface="Meiryo" charset="-128"/>
                <a:ea typeface="Meiryo" charset="-128"/>
                <a:cs typeface="Meiryo" charset="-128"/>
              </a:endParaRPr>
            </a:p>
          </p:txBody>
        </p:sp>
        <p:sp>
          <p:nvSpPr>
            <p:cNvPr id="57" name="テキスト ボックス 56"/>
            <p:cNvSpPr txBox="1"/>
            <p:nvPr/>
          </p:nvSpPr>
          <p:spPr>
            <a:xfrm>
              <a:off x="6599916" y="5517735"/>
              <a:ext cx="1082348" cy="307777"/>
            </a:xfrm>
            <a:prstGeom prst="rect">
              <a:avLst/>
            </a:prstGeom>
            <a:noFill/>
          </p:spPr>
          <p:txBody>
            <a:bodyPr wrap="none" rtlCol="0">
              <a:spAutoFit/>
            </a:bodyPr>
            <a:lstStyle/>
            <a:p>
              <a:pPr algn="ctr"/>
              <a:r>
                <a:rPr lang="ja-JP" altLang="en-US" sz="1400">
                  <a:solidFill>
                    <a:schemeClr val="bg1"/>
                  </a:solidFill>
                  <a:latin typeface="Meiryo" charset="-128"/>
                  <a:ea typeface="Meiryo" charset="-128"/>
                  <a:cs typeface="Meiryo" charset="-128"/>
                </a:rPr>
                <a:t>犬の</a:t>
              </a:r>
              <a:r>
                <a:rPr kumimoji="1" lang="ja-JP" altLang="en-US" sz="1400" b="1">
                  <a:solidFill>
                    <a:schemeClr val="bg1"/>
                  </a:solidFill>
                  <a:latin typeface="Meiryo" charset="-128"/>
                  <a:ea typeface="Meiryo" charset="-128"/>
                  <a:cs typeface="Meiryo" charset="-128"/>
                </a:rPr>
                <a:t>モデル</a:t>
              </a:r>
              <a:endParaRPr kumimoji="1" lang="ja-JP" altLang="en-US" sz="1400" b="1" dirty="0">
                <a:solidFill>
                  <a:schemeClr val="bg1"/>
                </a:solidFill>
                <a:latin typeface="Meiryo" charset="-128"/>
                <a:ea typeface="Meiryo" charset="-128"/>
                <a:cs typeface="Meiryo" charset="-128"/>
              </a:endParaRPr>
            </a:p>
          </p:txBody>
        </p:sp>
        <p:sp>
          <p:nvSpPr>
            <p:cNvPr id="58" name="右矢印 57"/>
            <p:cNvSpPr/>
            <p:nvPr/>
          </p:nvSpPr>
          <p:spPr>
            <a:xfrm>
              <a:off x="3251631" y="4740012"/>
              <a:ext cx="468638" cy="49128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8323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学習と推論</a:t>
            </a:r>
            <a:r>
              <a:rPr kumimoji="1" lang="en-US" altLang="ja-JP" dirty="0"/>
              <a:t> 2</a:t>
            </a:r>
            <a:endParaRPr kumimoji="1" lang="ja-JP" altLang="en-US" dirty="0"/>
          </a:p>
        </p:txBody>
      </p:sp>
      <p:pic>
        <p:nvPicPr>
          <p:cNvPr id="64" name="図 63"/>
          <p:cNvPicPr>
            <a:picLocks noChangeAspect="1"/>
          </p:cNvPicPr>
          <p:nvPr/>
        </p:nvPicPr>
        <p:blipFill>
          <a:blip r:embed="rId3">
            <a:clrChange>
              <a:clrFrom>
                <a:srgbClr val="FFFFFF"/>
              </a:clrFrom>
              <a:clrTo>
                <a:srgbClr val="FFFFFF">
                  <a:alpha val="0"/>
                </a:srgbClr>
              </a:clrTo>
            </a:clrChange>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576173" y="4669381"/>
            <a:ext cx="1980029" cy="307777"/>
          </a:xfrm>
          <a:prstGeom prst="rect">
            <a:avLst/>
          </a:prstGeom>
          <a:noFill/>
        </p:spPr>
        <p:txBody>
          <a:bodyPr wrap="none" rtlCol="0">
            <a:spAutoFit/>
          </a:bodyPr>
          <a:lstStyle/>
          <a:p>
            <a:pPr algn="ctr"/>
            <a:r>
              <a:rPr kumimoji="1" lang="ja-JP" altLang="en-US" sz="1400" b="1">
                <a:solidFill>
                  <a:schemeClr val="bg1"/>
                </a:solidFill>
                <a:latin typeface="Meiryo" charset="-128"/>
                <a:ea typeface="Meiryo" charset="-128"/>
                <a:cs typeface="Meiryo" charset="-128"/>
              </a:rPr>
              <a:t>モデルとのマッチング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705795" y="4687199"/>
            <a:ext cx="56938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モデル</a:t>
            </a:r>
            <a:endParaRPr kumimoji="1" lang="ja-JP" altLang="en-US" sz="1000" dirty="0">
              <a:solidFill>
                <a:schemeClr val="bg1"/>
              </a:solidFill>
              <a:latin typeface="Meiryo" charset="-128"/>
              <a:ea typeface="Meiryo" charset="-128"/>
              <a:cs typeface="Meiryo" charset="-128"/>
            </a:endParaRPr>
          </a:p>
        </p:txBody>
      </p:sp>
      <p:sp>
        <p:nvSpPr>
          <p:cNvPr id="73" name="テキスト ボックス 72"/>
          <p:cNvSpPr txBox="1"/>
          <p:nvPr/>
        </p:nvSpPr>
        <p:spPr>
          <a:xfrm>
            <a:off x="1822115" y="4662226"/>
            <a:ext cx="56938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モデル</a:t>
            </a:r>
            <a:endParaRPr kumimoji="1" lang="ja-JP" altLang="en-US" sz="1000" dirty="0">
              <a:solidFill>
                <a:schemeClr val="bg1"/>
              </a:solidFill>
              <a:latin typeface="Meiryo" charset="-128"/>
              <a:ea typeface="Meiryo" charset="-128"/>
              <a:cs typeface="Meiryo" charset="-128"/>
            </a:endParaRP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a:t>
            </a:r>
            <a:r>
              <a:rPr kumimoji="1" lang="ja-JP" altLang="en-US" sz="1200">
                <a:solidFill>
                  <a:schemeClr val="bg1"/>
                </a:solidFill>
                <a:latin typeface="Meiryo" charset="-128"/>
                <a:ea typeface="Meiryo" charset="-128"/>
                <a:cs typeface="Meiryo" charset="-128"/>
              </a:rPr>
              <a:t>」のモデル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推論結果</a:t>
            </a:r>
            <a:endParaRPr kumimoji="1" lang="en-US" altLang="ja-JP" sz="2000" b="1" dirty="0">
              <a:solidFill>
                <a:schemeClr val="accent3">
                  <a:lumMod val="75000"/>
                </a:schemeClr>
              </a:solidFill>
              <a:latin typeface="Meiryo" charset="-128"/>
              <a:ea typeface="Meiryo" charset="-128"/>
              <a:cs typeface="Meiryo" charset="-128"/>
            </a:endParaRPr>
          </a:p>
          <a:p>
            <a:pPr algn="ctr"/>
            <a:r>
              <a:rPr lang="ja-JP" altLang="en-US" sz="1600" dirty="0">
                <a:solidFill>
                  <a:schemeClr val="accent3">
                    <a:lumMod val="75000"/>
                  </a:schemeClr>
                </a:solidFill>
                <a:latin typeface="Meiryo" charset="-128"/>
                <a:ea typeface="Meiryo" charset="-128"/>
                <a:cs typeface="Meiryo" charset="-128"/>
              </a:rPr>
              <a:t>だから「この画像は猫である」</a:t>
            </a:r>
            <a:endParaRPr kumimoji="1" lang="ja-JP" altLang="en-US" sz="1600" dirty="0">
              <a:solidFill>
                <a:schemeClr val="accent3">
                  <a:lumMod val="75000"/>
                </a:schemeClr>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278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機械</a:t>
            </a:r>
            <a:r>
              <a:rPr lang="ja-JP" altLang="en-US"/>
              <a:t>学習とシステム資源</a:t>
            </a:r>
            <a:endParaRPr kumimoji="1" lang="ja-JP" altLang="en-US" dirty="0"/>
          </a:p>
        </p:txBody>
      </p:sp>
      <p:sp>
        <p:nvSpPr>
          <p:cNvPr id="4" name="円柱 3"/>
          <p:cNvSpPr/>
          <p:nvPr/>
        </p:nvSpPr>
        <p:spPr>
          <a:xfrm>
            <a:off x="1187624" y="1464781"/>
            <a:ext cx="2016224" cy="1584176"/>
          </a:xfrm>
          <a:prstGeom prst="can">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tx1"/>
              </a:solidFill>
              <a:latin typeface="Meiryo" charset="-128"/>
              <a:ea typeface="Meiryo" charset="-128"/>
              <a:cs typeface="Meiryo" charset="-128"/>
            </a:endParaRPr>
          </a:p>
          <a:p>
            <a:pPr algn="ctr"/>
            <a:endParaRPr kumimoji="1" lang="en-US" altLang="ja-JP" sz="1400" dirty="0">
              <a:solidFill>
                <a:schemeClr val="tx1"/>
              </a:solidFill>
              <a:latin typeface="Meiryo" charset="-128"/>
              <a:ea typeface="Meiryo" charset="-128"/>
              <a:cs typeface="Meiryo" charset="-128"/>
            </a:endParaRPr>
          </a:p>
          <a:p>
            <a:pPr algn="ctr"/>
            <a:endParaRPr kumimoji="1" lang="ja-JP" altLang="en-US" sz="1400" dirty="0">
              <a:solidFill>
                <a:schemeClr val="tx1"/>
              </a:solidFill>
              <a:latin typeface="Meiryo" charset="-128"/>
              <a:ea typeface="Meiryo" charset="-128"/>
              <a:cs typeface="Meiryo" charset="-128"/>
            </a:endParaRPr>
          </a:p>
        </p:txBody>
      </p:sp>
      <p:sp>
        <p:nvSpPr>
          <p:cNvPr id="5" name="正方形/長方形 4"/>
          <p:cNvSpPr/>
          <p:nvPr/>
        </p:nvSpPr>
        <p:spPr>
          <a:xfrm>
            <a:off x="1187624" y="3913971"/>
            <a:ext cx="2016224" cy="1747277"/>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学習</a:t>
            </a:r>
            <a:endParaRPr kumimoji="1" lang="en-US" altLang="ja-JP" sz="2000" b="1" dirty="0">
              <a:solidFill>
                <a:srgbClr val="FFFFFF"/>
              </a:solidFill>
              <a:latin typeface="Meiryo" charset="-128"/>
              <a:ea typeface="Meiryo" charset="-128"/>
              <a:cs typeface="Meiryo" charset="-128"/>
            </a:endParaRPr>
          </a:p>
          <a:p>
            <a:pPr algn="ctr"/>
            <a:r>
              <a:rPr lang="ja-JP" altLang="en-US" sz="1200">
                <a:solidFill>
                  <a:srgbClr val="FFFFFF"/>
                </a:solidFill>
                <a:latin typeface="Meiryo" charset="-128"/>
                <a:ea typeface="Meiryo" charset="-128"/>
                <a:cs typeface="Meiryo" charset="-128"/>
              </a:rPr>
              <a:t>データに含まれる</a:t>
            </a:r>
            <a:endParaRPr lang="en-US" altLang="ja-JP" sz="1200" dirty="0">
              <a:solidFill>
                <a:srgbClr val="FFFFFF"/>
              </a:solidFill>
              <a:latin typeface="Meiryo" charset="-128"/>
              <a:ea typeface="Meiryo" charset="-128"/>
              <a:cs typeface="Meiryo" charset="-128"/>
            </a:endParaRPr>
          </a:p>
          <a:p>
            <a:pPr algn="ctr"/>
            <a:r>
              <a:rPr lang="ja-JP" altLang="en-US" sz="1200">
                <a:solidFill>
                  <a:srgbClr val="FFFFFF"/>
                </a:solidFill>
                <a:latin typeface="Meiryo" charset="-128"/>
                <a:ea typeface="Meiryo" charset="-128"/>
                <a:cs typeface="Meiryo" charset="-128"/>
              </a:rPr>
              <a:t>規則・法則・特徴パターンを見つけモデルを作る</a:t>
            </a:r>
            <a:endParaRPr lang="en-US" altLang="ja-JP" sz="1200" dirty="0">
              <a:solidFill>
                <a:srgbClr val="FFFFFF"/>
              </a:solidFill>
              <a:latin typeface="Meiryo" charset="-128"/>
              <a:ea typeface="Meiryo" charset="-128"/>
              <a:cs typeface="Meiryo" charset="-128"/>
            </a:endParaRPr>
          </a:p>
        </p:txBody>
      </p:sp>
      <p:cxnSp>
        <p:nvCxnSpPr>
          <p:cNvPr id="16" name="直線矢印コネクタ 15"/>
          <p:cNvCxnSpPr>
            <a:stCxn id="4" idx="3"/>
            <a:endCxn id="5" idx="0"/>
          </p:cNvCxnSpPr>
          <p:nvPr/>
        </p:nvCxnSpPr>
        <p:spPr>
          <a:xfrm>
            <a:off x="2195736" y="3048957"/>
            <a:ext cx="0" cy="865014"/>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p:cNvCxnSpPr>
          <p:nvPr/>
        </p:nvCxnSpPr>
        <p:spPr>
          <a:xfrm flipV="1">
            <a:off x="3203848" y="4787609"/>
            <a:ext cx="703684" cy="1"/>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a:solidFill>
                  <a:srgbClr val="3366FF"/>
                </a:solidFill>
                <a:latin typeface="Meiryo" charset="-128"/>
                <a:ea typeface="Meiryo" charset="-128"/>
                <a:cs typeface="Meiryo" charset="-128"/>
              </a:rPr>
              <a:t>学習</a:t>
            </a:r>
            <a:endParaRPr lang="en-US" altLang="ja-JP" sz="2800" dirty="0">
              <a:solidFill>
                <a:srgbClr val="3366FF"/>
              </a:solidFill>
              <a:latin typeface="Meiryo" charset="-128"/>
              <a:ea typeface="Meiryo" charset="-128"/>
              <a:cs typeface="Meiryo" charset="-128"/>
            </a:endParaRPr>
          </a:p>
          <a:p>
            <a:pPr algn="ctr"/>
            <a:r>
              <a:rPr kumimoji="1" lang="en-US" altLang="ja-JP" sz="1200" dirty="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6121" y="2106067"/>
            <a:ext cx="368942" cy="368942"/>
          </a:xfrm>
          <a:prstGeom prst="rect">
            <a:avLst/>
          </a:prstGeom>
        </p:spPr>
      </p:pic>
      <p:pic>
        <p:nvPicPr>
          <p:cNvPr id="26" name="図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62821" y="2060848"/>
            <a:ext cx="368942" cy="368942"/>
          </a:xfrm>
          <a:prstGeom prst="rect">
            <a:avLst/>
          </a:prstGeom>
        </p:spPr>
      </p:pic>
      <p:pic>
        <p:nvPicPr>
          <p:cNvPr id="27" name="図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95800" y="2414796"/>
            <a:ext cx="368942" cy="368942"/>
          </a:xfrm>
          <a:prstGeom prst="rect">
            <a:avLst/>
          </a:prstGeom>
        </p:spPr>
      </p:pic>
      <p:pic>
        <p:nvPicPr>
          <p:cNvPr id="28" name="図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0794" y="2104907"/>
            <a:ext cx="338955" cy="338955"/>
          </a:xfrm>
          <a:prstGeom prst="rect">
            <a:avLst/>
          </a:prstGeom>
        </p:spPr>
      </p:pic>
      <p:pic>
        <p:nvPicPr>
          <p:cNvPr id="29" name="図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92809" y="2429790"/>
            <a:ext cx="338954" cy="338954"/>
          </a:xfrm>
          <a:prstGeom prst="rect">
            <a:avLst/>
          </a:prstGeom>
        </p:spPr>
      </p:pic>
      <p:pic>
        <p:nvPicPr>
          <p:cNvPr id="35" name="図 3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5035" y="2404432"/>
            <a:ext cx="461402" cy="461402"/>
          </a:xfrm>
          <a:prstGeom prst="rect">
            <a:avLst/>
          </a:prstGeom>
        </p:spPr>
      </p:pic>
      <p:sp>
        <p:nvSpPr>
          <p:cNvPr id="72" name="正方形/長方形 71"/>
          <p:cNvSpPr/>
          <p:nvPr/>
        </p:nvSpPr>
        <p:spPr>
          <a:xfrm>
            <a:off x="1385257" y="1518075"/>
            <a:ext cx="1620957" cy="307777"/>
          </a:xfrm>
          <a:prstGeom prst="rect">
            <a:avLst/>
          </a:prstGeom>
        </p:spPr>
        <p:txBody>
          <a:bodyPr wrap="none">
            <a:spAutoFit/>
          </a:bodyPr>
          <a:lstStyle/>
          <a:p>
            <a:pPr algn="ctr"/>
            <a:r>
              <a:rPr lang="ja-JP" altLang="en-US" sz="1400" dirty="0">
                <a:solidFill>
                  <a:srgbClr val="3366FF"/>
                </a:solidFill>
                <a:latin typeface="Meiryo" charset="-128"/>
                <a:ea typeface="Meiryo" charset="-128"/>
                <a:cs typeface="Meiryo" charset="-128"/>
              </a:rPr>
              <a:t>大量の</a:t>
            </a:r>
            <a:r>
              <a:rPr lang="ja-JP" altLang="en-US" sz="1400" b="1" dirty="0">
                <a:solidFill>
                  <a:srgbClr val="3366FF"/>
                </a:solidFill>
                <a:latin typeface="Meiryo" charset="-128"/>
                <a:ea typeface="Meiryo" charset="-128"/>
                <a:cs typeface="Meiryo" charset="-128"/>
              </a:rPr>
              <a:t>学習データ</a:t>
            </a:r>
            <a:endParaRPr lang="en-US" altLang="ja-JP" sz="1400" b="1" dirty="0">
              <a:solidFill>
                <a:srgbClr val="3366FF"/>
              </a:solidFill>
              <a:latin typeface="Meiryo" charset="-128"/>
              <a:ea typeface="Meiryo" charset="-128"/>
              <a:cs typeface="Meiryo" charset="-128"/>
            </a:endParaRPr>
          </a:p>
        </p:txBody>
      </p:sp>
      <p:sp>
        <p:nvSpPr>
          <p:cNvPr id="3" name="テキスト ボックス 2">
            <a:extLst>
              <a:ext uri="{FF2B5EF4-FFF2-40B4-BE49-F238E27FC236}">
                <a16:creationId xmlns:a16="http://schemas.microsoft.com/office/drawing/2014/main" id="{28C9B12E-617E-E840-A835-141CD8F0BE30}"/>
              </a:ext>
            </a:extLst>
          </p:cNvPr>
          <p:cNvSpPr txBox="1"/>
          <p:nvPr/>
        </p:nvSpPr>
        <p:spPr>
          <a:xfrm>
            <a:off x="821971" y="5985936"/>
            <a:ext cx="357020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膨大なデータと計算資源</a:t>
            </a:r>
          </a:p>
        </p:txBody>
      </p:sp>
      <p:grpSp>
        <p:nvGrpSpPr>
          <p:cNvPr id="12" name="グループ化 11">
            <a:extLst>
              <a:ext uri="{FF2B5EF4-FFF2-40B4-BE49-F238E27FC236}">
                <a16:creationId xmlns:a16="http://schemas.microsoft.com/office/drawing/2014/main" id="{B4FF57C3-4FC5-03E3-D9C0-1502C79BCC94}"/>
              </a:ext>
            </a:extLst>
          </p:cNvPr>
          <p:cNvGrpSpPr/>
          <p:nvPr/>
        </p:nvGrpSpPr>
        <p:grpSpPr>
          <a:xfrm>
            <a:off x="4534895" y="836712"/>
            <a:ext cx="3861224" cy="5606336"/>
            <a:chOff x="4534895" y="836712"/>
            <a:chExt cx="3861224" cy="5606336"/>
          </a:xfrm>
        </p:grpSpPr>
        <p:grpSp>
          <p:nvGrpSpPr>
            <p:cNvPr id="7" name="グループ化 6">
              <a:extLst>
                <a:ext uri="{FF2B5EF4-FFF2-40B4-BE49-F238E27FC236}">
                  <a16:creationId xmlns:a16="http://schemas.microsoft.com/office/drawing/2014/main" id="{6DDD925B-97A7-0B12-7F16-AF74C2734AC0}"/>
                </a:ext>
              </a:extLst>
            </p:cNvPr>
            <p:cNvGrpSpPr/>
            <p:nvPr/>
          </p:nvGrpSpPr>
          <p:grpSpPr>
            <a:xfrm>
              <a:off x="4534895" y="836712"/>
              <a:ext cx="3861224" cy="5040560"/>
              <a:chOff x="4534895" y="836712"/>
              <a:chExt cx="3861224" cy="504056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376354" y="1614792"/>
                <a:ext cx="2007197" cy="105414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tx1"/>
                    </a:solidFill>
                    <a:latin typeface="Meiryo" charset="-128"/>
                    <a:ea typeface="Meiryo" charset="-128"/>
                    <a:cs typeface="Meiryo" charset="-128"/>
                  </a:rPr>
                  <a:t>入力データ</a:t>
                </a:r>
                <a:endParaRPr kumimoji="1" lang="en-US" altLang="ja-JP" sz="1400" dirty="0">
                  <a:solidFill>
                    <a:schemeClr val="tx1"/>
                  </a:solidFill>
                  <a:latin typeface="Meiryo" charset="-128"/>
                  <a:ea typeface="Meiryo" charset="-128"/>
                  <a:cs typeface="Meiryo" charset="-128"/>
                </a:endParaRPr>
              </a:p>
              <a:p>
                <a:pPr algn="ctr"/>
                <a:endParaRPr kumimoji="1" lang="en-US" altLang="ja-JP" sz="14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376353" y="3068960"/>
                <a:ext cx="2007197" cy="8450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推論</a:t>
                </a:r>
                <a:endParaRPr kumimoji="1" lang="en-US" altLang="ja-JP" sz="2000" b="1" dirty="0">
                  <a:solidFill>
                    <a:srgbClr val="FFFFFF"/>
                  </a:solidFill>
                  <a:latin typeface="Meiryo" charset="-128"/>
                  <a:ea typeface="Meiryo" charset="-128"/>
                  <a:cs typeface="Meiryo" charset="-128"/>
                </a:endParaRPr>
              </a:p>
              <a:p>
                <a:pPr algn="ctr"/>
                <a:r>
                  <a:rPr lang="ja-JP" altLang="en-US" sz="1400">
                    <a:solidFill>
                      <a:srgbClr val="FFFFFF"/>
                    </a:solidFill>
                    <a:latin typeface="Meiryo" charset="-128"/>
                    <a:ea typeface="Meiryo" charset="-128"/>
                    <a:cs typeface="Meiryo" charset="-128"/>
                  </a:rPr>
                  <a:t>モデルと対比し</a:t>
                </a:r>
                <a:endParaRPr lang="en-US" altLang="ja-JP" sz="1400" dirty="0">
                  <a:solidFill>
                    <a:srgbClr val="FFFFFF"/>
                  </a:solidFill>
                  <a:latin typeface="Meiryo" charset="-128"/>
                  <a:ea typeface="Meiryo" charset="-128"/>
                  <a:cs typeface="Meiryo" charset="-128"/>
                </a:endParaRPr>
              </a:p>
              <a:p>
                <a:pPr algn="ctr"/>
                <a:r>
                  <a:rPr kumimoji="1" lang="ja-JP" altLang="en-US" sz="1400">
                    <a:solidFill>
                      <a:srgbClr val="FFFFFF"/>
                    </a:solidFill>
                    <a:latin typeface="Meiryo" charset="-128"/>
                    <a:ea typeface="Meiryo" charset="-128"/>
                    <a:cs typeface="Meiryo" charset="-128"/>
                  </a:rPr>
                  <a:t>一致度計算する</a:t>
                </a:r>
                <a:endParaRPr kumimoji="1" lang="ja-JP" altLang="en-US" sz="1400" dirty="0">
                  <a:solidFill>
                    <a:srgbClr val="FFFFFF"/>
                  </a:solidFill>
                  <a:latin typeface="Meiryo" charset="-128"/>
                  <a:ea typeface="Meiryo" charset="-128"/>
                  <a:cs typeface="Meiryo" charset="-128"/>
                </a:endParaRPr>
              </a:p>
            </p:txBody>
          </p:sp>
          <p:sp>
            <p:nvSpPr>
              <p:cNvPr id="11" name="正方形/長方形 10"/>
              <p:cNvSpPr/>
              <p:nvPr/>
            </p:nvSpPr>
            <p:spPr>
              <a:xfrm>
                <a:off x="5376353" y="4451697"/>
                <a:ext cx="2007197" cy="120955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a:solidFill>
                      <a:srgbClr val="FFFFFF"/>
                    </a:solidFill>
                    <a:latin typeface="Meiryo" charset="-128"/>
                    <a:ea typeface="Meiryo" charset="-128"/>
                    <a:cs typeface="Meiryo" charset="-128"/>
                  </a:rPr>
                  <a:t>　</a:t>
                </a:r>
                <a:r>
                  <a:rPr kumimoji="1" lang="ja-JP" altLang="en-US" sz="1400">
                    <a:solidFill>
                      <a:srgbClr val="FFFFFF"/>
                    </a:solidFill>
                    <a:latin typeface="Meiryo" charset="-128"/>
                    <a:ea typeface="Meiryo" charset="-128"/>
                    <a:cs typeface="Meiryo" charset="-128"/>
                  </a:rPr>
                  <a:t>のモデル</a:t>
                </a:r>
                <a:r>
                  <a:rPr kumimoji="1" lang="ja-JP" altLang="en-US" sz="1400" dirty="0">
                    <a:solidFill>
                      <a:srgbClr val="FFFFFF"/>
                    </a:solidFill>
                    <a:latin typeface="Meiryo" charset="-128"/>
                    <a:ea typeface="Meiryo" charset="-128"/>
                    <a:cs typeface="Meiryo" charset="-128"/>
                  </a:rPr>
                  <a:t>に</a:t>
                </a:r>
                <a:r>
                  <a:rPr lang="ja-JP" altLang="en-US" sz="1400" dirty="0">
                    <a:solidFill>
                      <a:srgbClr val="FFFFFF"/>
                    </a:solidFill>
                    <a:latin typeface="Meiryo" charset="-128"/>
                    <a:ea typeface="Meiryo" charset="-128"/>
                    <a:cs typeface="Meiryo" charset="-128"/>
                  </a:rPr>
                  <a:t>最も一致しているので</a:t>
                </a:r>
                <a:endParaRPr lang="en-US" altLang="ja-JP" sz="14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これは「猫である」と推論する</a:t>
                </a:r>
              </a:p>
            </p:txBody>
          </p:sp>
          <p:cxnSp>
            <p:nvCxnSpPr>
              <p:cNvPr id="14" name="カギ線コネクタ 13"/>
              <p:cNvCxnSpPr>
                <a:cxnSpLocks/>
                <a:stCxn id="6" idx="0"/>
                <a:endCxn id="9" idx="1"/>
              </p:cNvCxnSpPr>
              <p:nvPr/>
            </p:nvCxnSpPr>
            <p:spPr>
              <a:xfrm rot="5400000" flipH="1" flipV="1">
                <a:off x="4744374" y="3281988"/>
                <a:ext cx="422500" cy="841457"/>
              </a:xfrm>
              <a:prstGeom prst="bentConnector2">
                <a:avLst/>
              </a:prstGeom>
              <a:ln w="76200">
                <a:solidFill>
                  <a:srgbClr val="C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flipH="1">
                <a:off x="6379952" y="2668932"/>
                <a:ext cx="1" cy="400028"/>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a:off x="6379952" y="3913971"/>
                <a:ext cx="0" cy="53772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a:solidFill>
                      <a:srgbClr val="00B050"/>
                    </a:solidFill>
                    <a:latin typeface="Meiryo" charset="-128"/>
                    <a:ea typeface="Meiryo" charset="-128"/>
                    <a:cs typeface="Meiryo" charset="-128"/>
                  </a:rPr>
                  <a:t>推論</a:t>
                </a:r>
                <a:endParaRPr lang="en-US" altLang="ja-JP" sz="2800" dirty="0">
                  <a:solidFill>
                    <a:srgbClr val="00B050"/>
                  </a:solidFill>
                  <a:latin typeface="Meiryo" charset="-128"/>
                  <a:ea typeface="Meiryo" charset="-128"/>
                  <a:cs typeface="Meiryo" charset="-128"/>
                </a:endParaRPr>
              </a:p>
              <a:p>
                <a:pPr algn="ctr"/>
                <a:r>
                  <a:rPr lang="en-US" altLang="ja-JP" sz="1200" dirty="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pic>
            <p:nvPicPr>
              <p:cNvPr id="43" name="図 4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3446" y="1816777"/>
                <a:ext cx="917239" cy="917239"/>
              </a:xfrm>
              <a:prstGeom prst="rect">
                <a:avLst/>
              </a:prstGeom>
            </p:spPr>
          </p:pic>
          <p:pic>
            <p:nvPicPr>
              <p:cNvPr id="86" name="図 85"/>
              <p:cNvPicPr>
                <a:picLocks noChangeAspect="1"/>
              </p:cNvPicPr>
              <p:nvPr/>
            </p:nvPicPr>
            <p:blipFill>
              <a:blip r:embed="rId10" cstate="print">
                <a:biLevel thresh="25000"/>
                <a:extLst>
                  <a:ext uri="{28A0092B-C50C-407E-A947-70E740481C1C}">
                    <a14:useLocalDpi xmlns:a14="http://schemas.microsoft.com/office/drawing/2010/main"/>
                  </a:ext>
                </a:extLst>
              </a:blip>
              <a:stretch>
                <a:fillRect/>
              </a:stretch>
            </p:blipFill>
            <p:spPr>
              <a:xfrm>
                <a:off x="5473578" y="4635494"/>
                <a:ext cx="178542" cy="178542"/>
              </a:xfrm>
              <a:prstGeom prst="rect">
                <a:avLst/>
              </a:prstGeom>
            </p:spPr>
          </p:pic>
        </p:grpSp>
        <p:sp>
          <p:nvSpPr>
            <p:cNvPr id="10" name="テキスト ボックス 9">
              <a:extLst>
                <a:ext uri="{FF2B5EF4-FFF2-40B4-BE49-F238E27FC236}">
                  <a16:creationId xmlns:a16="http://schemas.microsoft.com/office/drawing/2014/main" id="{A8C1A843-E1C0-6A98-547E-C3E877656294}"/>
                </a:ext>
              </a:extLst>
            </p:cNvPr>
            <p:cNvSpPr txBox="1"/>
            <p:nvPr/>
          </p:nvSpPr>
          <p:spPr>
            <a:xfrm>
              <a:off x="4759516" y="5981383"/>
              <a:ext cx="3570208" cy="461665"/>
            </a:xfrm>
            <a:prstGeom prst="rect">
              <a:avLst/>
            </a:prstGeom>
            <a:noFill/>
          </p:spPr>
          <p:txBody>
            <a:bodyPr wrap="none" rtlCol="0">
              <a:spAutoFit/>
            </a:bodyPr>
            <a:lstStyle/>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入力を</a:t>
              </a:r>
              <a:r>
                <a:rPr kumimoji="1" lang="ja-JP" altLang="en-US" sz="2400" b="1">
                  <a:solidFill>
                    <a:schemeClr val="accent3">
                      <a:lumMod val="75000"/>
                    </a:schemeClr>
                  </a:solidFill>
                  <a:latin typeface="Meiryo" panose="020B0604030504040204" pitchFamily="34" charset="-128"/>
                  <a:ea typeface="Meiryo" panose="020B0604030504040204" pitchFamily="34" charset="-128"/>
                </a:rPr>
                <a:t>高速処理する能力</a:t>
              </a:r>
            </a:p>
          </p:txBody>
        </p:sp>
      </p:grpSp>
      <p:sp>
        <p:nvSpPr>
          <p:cNvPr id="6" name="正方形/長方形 5"/>
          <p:cNvSpPr/>
          <p:nvPr/>
        </p:nvSpPr>
        <p:spPr>
          <a:xfrm>
            <a:off x="3907532" y="3913966"/>
            <a:ext cx="1254728" cy="174727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b="1" dirty="0">
              <a:solidFill>
                <a:srgbClr val="C00000"/>
              </a:solidFill>
              <a:latin typeface="Meiryo" charset="-128"/>
              <a:ea typeface="Meiryo" charset="-128"/>
              <a:cs typeface="Meiryo" charset="-128"/>
            </a:endParaRPr>
          </a:p>
          <a:p>
            <a:pPr algn="ctr"/>
            <a:endParaRPr kumimoji="1" lang="en-US" altLang="ja-JP" sz="1200" b="1" dirty="0">
              <a:solidFill>
                <a:srgbClr val="C00000"/>
              </a:solidFill>
              <a:latin typeface="Meiryo" charset="-128"/>
              <a:ea typeface="Meiryo" charset="-128"/>
              <a:cs typeface="Meiryo" charset="-128"/>
            </a:endParaRPr>
          </a:p>
          <a:p>
            <a:pPr algn="ctr"/>
            <a:endParaRPr kumimoji="1" lang="ja-JP" altLang="en-US" sz="1200" b="1" dirty="0">
              <a:solidFill>
                <a:srgbClr val="C00000"/>
              </a:solidFill>
              <a:latin typeface="Meiryo" charset="-128"/>
              <a:ea typeface="Meiryo" charset="-128"/>
              <a:cs typeface="Meiryo" charset="-128"/>
            </a:endParaRPr>
          </a:p>
        </p:txBody>
      </p:sp>
      <p:sp>
        <p:nvSpPr>
          <p:cNvPr id="79" name="正方形/長方形 78"/>
          <p:cNvSpPr/>
          <p:nvPr/>
        </p:nvSpPr>
        <p:spPr>
          <a:xfrm>
            <a:off x="3944636" y="3945744"/>
            <a:ext cx="1254728" cy="307777"/>
          </a:xfrm>
          <a:prstGeom prst="rect">
            <a:avLst/>
          </a:prstGeom>
        </p:spPr>
        <p:txBody>
          <a:bodyPr wrap="square">
            <a:spAutoFit/>
          </a:bodyPr>
          <a:lstStyle/>
          <a:p>
            <a:pPr algn="ctr"/>
            <a:r>
              <a:rPr lang="ja-JP" altLang="en-US" sz="1400" b="1">
                <a:solidFill>
                  <a:srgbClr val="FFFFFF"/>
                </a:solidFill>
                <a:latin typeface="Meiryo" charset="-128"/>
                <a:ea typeface="Meiryo" charset="-128"/>
                <a:cs typeface="Meiryo" charset="-128"/>
              </a:rPr>
              <a:t>モデル</a:t>
            </a:r>
            <a:endParaRPr lang="en-US" altLang="ja-JP" sz="1400" b="1" dirty="0">
              <a:solidFill>
                <a:srgbClr val="FFFFFF"/>
              </a:solidFill>
              <a:latin typeface="Meiryo" charset="-128"/>
              <a:ea typeface="Meiryo" charset="-128"/>
              <a:cs typeface="Meiryo" charset="-128"/>
            </a:endParaRPr>
          </a:p>
        </p:txBody>
      </p:sp>
      <p:pic>
        <p:nvPicPr>
          <p:cNvPr id="80" name="図 79"/>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3982763" y="4676020"/>
            <a:ext cx="251790" cy="251790"/>
          </a:xfrm>
          <a:prstGeom prst="rect">
            <a:avLst/>
          </a:prstGeom>
        </p:spPr>
      </p:pic>
      <p:sp>
        <p:nvSpPr>
          <p:cNvPr id="82" name="正方形/長方形 81"/>
          <p:cNvSpPr/>
          <p:nvPr/>
        </p:nvSpPr>
        <p:spPr>
          <a:xfrm>
            <a:off x="4193844" y="4696065"/>
            <a:ext cx="986968" cy="246221"/>
          </a:xfrm>
          <a:prstGeom prst="rect">
            <a:avLst/>
          </a:prstGeom>
        </p:spPr>
        <p:txBody>
          <a:bodyPr wrap="square">
            <a:spAutoFit/>
          </a:bodyPr>
          <a:lstStyle/>
          <a:p>
            <a:pPr algn="ctr"/>
            <a:r>
              <a:rPr lang="ja-JP" altLang="en-US" sz="1000" b="1">
                <a:solidFill>
                  <a:srgbClr val="FFFFFF"/>
                </a:solidFill>
                <a:latin typeface="Meiryo" charset="-128"/>
                <a:ea typeface="Meiryo" charset="-128"/>
                <a:cs typeface="Meiryo" charset="-128"/>
              </a:rPr>
              <a:t>ネコの特徴</a:t>
            </a:r>
            <a:endParaRPr lang="en-US" altLang="ja-JP" sz="1000" b="1" dirty="0">
              <a:solidFill>
                <a:srgbClr val="FFFFFF"/>
              </a:solidFill>
              <a:latin typeface="Meiryo" charset="-128"/>
              <a:ea typeface="Meiryo" charset="-128"/>
              <a:cs typeface="Meiryo" charset="-128"/>
            </a:endParaRPr>
          </a:p>
        </p:txBody>
      </p:sp>
      <p:sp>
        <p:nvSpPr>
          <p:cNvPr id="85" name="正方形/長方形 84"/>
          <p:cNvSpPr/>
          <p:nvPr/>
        </p:nvSpPr>
        <p:spPr>
          <a:xfrm>
            <a:off x="4181245" y="4990896"/>
            <a:ext cx="986968" cy="246221"/>
          </a:xfrm>
          <a:prstGeom prst="rect">
            <a:avLst/>
          </a:prstGeom>
        </p:spPr>
        <p:txBody>
          <a:bodyPr wrap="square">
            <a:spAutoFit/>
          </a:bodyPr>
          <a:lstStyle/>
          <a:p>
            <a:pPr algn="ctr"/>
            <a:r>
              <a:rPr lang="ja-JP" altLang="en-US" sz="1000" b="1">
                <a:solidFill>
                  <a:srgbClr val="FFFFFF"/>
                </a:solidFill>
                <a:latin typeface="Meiryo" charset="-128"/>
                <a:ea typeface="Meiryo" charset="-128"/>
                <a:cs typeface="Meiryo" charset="-128"/>
              </a:rPr>
              <a:t>イヌの特徴</a:t>
            </a:r>
            <a:endParaRPr lang="en-US" altLang="ja-JP" sz="1000" b="1" dirty="0">
              <a:solidFill>
                <a:srgbClr val="FFFFFF"/>
              </a:solidFill>
              <a:latin typeface="Meiryo" charset="-128"/>
              <a:ea typeface="Meiryo" charset="-128"/>
              <a:cs typeface="Meiryo" charset="-128"/>
            </a:endParaRPr>
          </a:p>
        </p:txBody>
      </p:sp>
      <p:sp>
        <p:nvSpPr>
          <p:cNvPr id="13" name="角丸四角形 12">
            <a:extLst>
              <a:ext uri="{FF2B5EF4-FFF2-40B4-BE49-F238E27FC236}">
                <a16:creationId xmlns:a16="http://schemas.microsoft.com/office/drawing/2014/main" id="{5B4556B0-0C67-4A6F-0D11-0D8F1F55DF18}"/>
              </a:ext>
            </a:extLst>
          </p:cNvPr>
          <p:cNvSpPr/>
          <p:nvPr/>
        </p:nvSpPr>
        <p:spPr>
          <a:xfrm>
            <a:off x="3995276" y="5320594"/>
            <a:ext cx="236458" cy="218735"/>
          </a:xfrm>
          <a:prstGeom prst="roundRect">
            <a:avLst>
              <a:gd name="adj" fmla="val 37045"/>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6A4B0B5-C2B8-4585-8691-0F1AEE1469F6}"/>
              </a:ext>
            </a:extLst>
          </p:cNvPr>
          <p:cNvSpPr/>
          <p:nvPr/>
        </p:nvSpPr>
        <p:spPr>
          <a:xfrm>
            <a:off x="4179185" y="5314163"/>
            <a:ext cx="986968" cy="246221"/>
          </a:xfrm>
          <a:prstGeom prst="rect">
            <a:avLst/>
          </a:prstGeom>
        </p:spPr>
        <p:txBody>
          <a:bodyPr wrap="square">
            <a:spAutoFit/>
          </a:bodyPr>
          <a:lstStyle/>
          <a:p>
            <a:pPr algn="ctr"/>
            <a:r>
              <a:rPr lang="ja-JP" altLang="en-US" sz="1000" b="1">
                <a:solidFill>
                  <a:srgbClr val="FFFFFF"/>
                </a:solidFill>
                <a:latin typeface="Meiryo" charset="-128"/>
                <a:ea typeface="Meiryo" charset="-128"/>
                <a:cs typeface="Meiryo" charset="-128"/>
              </a:rPr>
              <a:t>〇〇の特徴</a:t>
            </a:r>
            <a:endParaRPr lang="en-US" altLang="ja-JP" sz="1000" b="1" dirty="0">
              <a:solidFill>
                <a:srgbClr val="FFFFFF"/>
              </a:solidFill>
              <a:latin typeface="Meiryo" charset="-128"/>
              <a:ea typeface="Meiryo" charset="-128"/>
              <a:cs typeface="Meiryo" charset="-128"/>
            </a:endParaRPr>
          </a:p>
        </p:txBody>
      </p:sp>
      <p:pic>
        <p:nvPicPr>
          <p:cNvPr id="18" name="図 17">
            <a:extLst>
              <a:ext uri="{FF2B5EF4-FFF2-40B4-BE49-F238E27FC236}">
                <a16:creationId xmlns:a16="http://schemas.microsoft.com/office/drawing/2014/main" id="{BC5A2A70-CAE6-ED40-4C52-D788642E0E7A}"/>
              </a:ext>
            </a:extLst>
          </p:cNvPr>
          <p:cNvPicPr>
            <a:picLocks noChangeAspect="1"/>
          </p:cNvPicPr>
          <p:nvPr/>
        </p:nvPicPr>
        <p:blipFill>
          <a:blip r:embed="rId12" cstate="print">
            <a:biLevel thresh="25000"/>
            <a:extLst>
              <a:ext uri="{28A0092B-C50C-407E-A947-70E740481C1C}">
                <a14:useLocalDpi xmlns:a14="http://schemas.microsoft.com/office/drawing/2010/main"/>
              </a:ext>
            </a:extLst>
          </a:blip>
          <a:stretch>
            <a:fillRect/>
          </a:stretch>
        </p:blipFill>
        <p:spPr>
          <a:xfrm>
            <a:off x="3973222" y="4972312"/>
            <a:ext cx="274066" cy="274066"/>
          </a:xfrm>
          <a:prstGeom prst="rect">
            <a:avLst/>
          </a:prstGeom>
        </p:spPr>
      </p:pic>
      <p:sp>
        <p:nvSpPr>
          <p:cNvPr id="21" name="テキスト ボックス 20">
            <a:extLst>
              <a:ext uri="{FF2B5EF4-FFF2-40B4-BE49-F238E27FC236}">
                <a16:creationId xmlns:a16="http://schemas.microsoft.com/office/drawing/2014/main" id="{DF96548D-DACA-D5D7-A9A8-81BBBBD38F51}"/>
              </a:ext>
            </a:extLst>
          </p:cNvPr>
          <p:cNvSpPr txBox="1"/>
          <p:nvPr/>
        </p:nvSpPr>
        <p:spPr>
          <a:xfrm>
            <a:off x="3944636" y="4199879"/>
            <a:ext cx="1261884"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相応しい</a:t>
            </a:r>
            <a:r>
              <a:rPr kumimoji="1" lang="ja-JP" altLang="en-US" sz="1200">
                <a:solidFill>
                  <a:schemeClr val="bg1"/>
                </a:solidFill>
                <a:latin typeface="Meiryo" panose="020B0604030504040204" pitchFamily="34" charset="-128"/>
                <a:ea typeface="Meiryo" panose="020B0604030504040204" pitchFamily="34" charset="-128"/>
              </a:rPr>
              <a:t>答えを</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推測する計算式</a:t>
            </a:r>
          </a:p>
        </p:txBody>
      </p:sp>
    </p:spTree>
    <p:extLst>
      <p:ext uri="{BB962C8B-B14F-4D97-AF65-F5344CB8AC3E}">
        <p14:creationId xmlns:p14="http://schemas.microsoft.com/office/powerpoint/2010/main" val="21531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学習方法</a:t>
            </a:r>
            <a:endParaRPr kumimoji="1" lang="ja-JP" altLang="en-US" dirty="0"/>
          </a:p>
        </p:txBody>
      </p:sp>
      <p:sp>
        <p:nvSpPr>
          <p:cNvPr id="5" name="正方形/長方形 4"/>
          <p:cNvSpPr/>
          <p:nvPr/>
        </p:nvSpPr>
        <p:spPr>
          <a:xfrm>
            <a:off x="1701399" y="1890771"/>
            <a:ext cx="2053837" cy="46405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教師あり学習</a:t>
            </a:r>
          </a:p>
        </p:txBody>
      </p:sp>
      <p:sp>
        <p:nvSpPr>
          <p:cNvPr id="6" name="正方形/長方形 5"/>
          <p:cNvSpPr/>
          <p:nvPr/>
        </p:nvSpPr>
        <p:spPr>
          <a:xfrm>
            <a:off x="1701399" y="3507769"/>
            <a:ext cx="2053837" cy="46405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教師なし学習</a:t>
            </a:r>
          </a:p>
        </p:txBody>
      </p:sp>
      <p:sp>
        <p:nvSpPr>
          <p:cNvPr id="8" name="正方形/長方形 7"/>
          <p:cNvSpPr/>
          <p:nvPr/>
        </p:nvSpPr>
        <p:spPr>
          <a:xfrm>
            <a:off x="3903092" y="1890771"/>
            <a:ext cx="2269922" cy="14735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en-US" altLang="ja-JP" sz="1200" dirty="0">
              <a:solidFill>
                <a:srgbClr val="FFFFFF"/>
              </a:solidFill>
              <a:latin typeface="メイリオ"/>
              <a:ea typeface="メイリオ"/>
              <a:cs typeface="メイリオ"/>
            </a:endParaRPr>
          </a:p>
          <a:p>
            <a:r>
              <a:rPr kumimoji="1" lang="ja-JP" altLang="en-US" sz="1200">
                <a:solidFill>
                  <a:srgbClr val="FFFFFF"/>
                </a:solidFill>
                <a:latin typeface="メイリオ"/>
                <a:ea typeface="メイリオ"/>
                <a:cs typeface="メイリオ"/>
              </a:rPr>
              <a:t>入力</a:t>
            </a:r>
            <a:r>
              <a:rPr kumimoji="1" lang="ja-JP" altLang="en-US" sz="1200" dirty="0">
                <a:solidFill>
                  <a:srgbClr val="FFFFFF"/>
                </a:solidFill>
                <a:latin typeface="メイリオ"/>
                <a:ea typeface="メイリオ"/>
                <a:cs typeface="メイリオ"/>
              </a:rPr>
              <a:t>と正解例の関係</a:t>
            </a:r>
            <a:r>
              <a:rPr kumimoji="1" lang="ja-JP" altLang="en-US" sz="1200">
                <a:solidFill>
                  <a:srgbClr val="FFFFFF"/>
                </a:solidFill>
                <a:latin typeface="メイリオ"/>
                <a:ea typeface="メイリオ"/>
                <a:cs typeface="メイリオ"/>
              </a:rPr>
              <a:t>を示した学習データを入力</a:t>
            </a:r>
            <a:r>
              <a:rPr kumimoji="1" lang="ja-JP" altLang="en-US" sz="1200" dirty="0">
                <a:solidFill>
                  <a:srgbClr val="FFFFFF"/>
                </a:solidFill>
                <a:latin typeface="メイリオ"/>
                <a:ea typeface="メイリオ"/>
                <a:cs typeface="メイリオ"/>
              </a:rPr>
              <a:t>し、その関係を再現するように特徴を</a:t>
            </a:r>
            <a:r>
              <a:rPr kumimoji="1" lang="ja-JP" altLang="en-US" sz="1200">
                <a:solidFill>
                  <a:srgbClr val="FFFFFF"/>
                </a:solidFill>
                <a:latin typeface="メイリオ"/>
                <a:ea typeface="メイリオ"/>
                <a:cs typeface="メイリオ"/>
              </a:rPr>
              <a:t>抽出、推論モデルを生成。</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3903092" y="3507769"/>
            <a:ext cx="2269922" cy="147357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lang="en-US" altLang="ja-JP" sz="1200" dirty="0">
              <a:solidFill>
                <a:srgbClr val="FFFFFF"/>
              </a:solidFill>
              <a:latin typeface="メイリオ"/>
              <a:ea typeface="メイリオ"/>
              <a:cs typeface="メイリオ"/>
            </a:endParaRPr>
          </a:p>
          <a:p>
            <a:r>
              <a:rPr lang="ja-JP" altLang="en-US" sz="1200">
                <a:solidFill>
                  <a:srgbClr val="FFFFFF"/>
                </a:solidFill>
                <a:latin typeface="メイリオ"/>
                <a:ea typeface="メイリオ"/>
                <a:cs typeface="メイリオ"/>
              </a:rPr>
              <a:t>説明のない学習</a:t>
            </a:r>
            <a:r>
              <a:rPr lang="ja-JP" altLang="en-US" sz="1200" dirty="0">
                <a:solidFill>
                  <a:srgbClr val="FFFFFF"/>
                </a:solidFill>
                <a:latin typeface="メイリオ"/>
                <a:ea typeface="メイリオ"/>
                <a:cs typeface="メイリオ"/>
              </a:rPr>
              <a:t>データを</a:t>
            </a:r>
            <a:r>
              <a:rPr lang="ja-JP" altLang="en-US" sz="1200">
                <a:solidFill>
                  <a:srgbClr val="FFFFFF"/>
                </a:solidFill>
                <a:latin typeface="メイリオ"/>
                <a:ea typeface="メイリオ"/>
                <a:cs typeface="メイリオ"/>
              </a:rPr>
              <a:t>入力し、抽出した特徴パターンから類似グループを見つけ、それぞれの推論モデルを生成。</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3979768" y="4549855"/>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7030A0"/>
                </a:solidFill>
                <a:latin typeface="メイリオ"/>
                <a:ea typeface="メイリオ"/>
                <a:cs typeface="メイリオ"/>
              </a:rPr>
              <a:t>クラスタリング</a:t>
            </a:r>
          </a:p>
        </p:txBody>
      </p:sp>
      <p:sp>
        <p:nvSpPr>
          <p:cNvPr id="13" name="正方形/長方形 12"/>
          <p:cNvSpPr/>
          <p:nvPr/>
        </p:nvSpPr>
        <p:spPr>
          <a:xfrm>
            <a:off x="5095038" y="4549855"/>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7030A0"/>
                </a:solidFill>
                <a:latin typeface="メイリオ"/>
                <a:ea typeface="メイリオ"/>
                <a:cs typeface="メイリオ"/>
              </a:rPr>
              <a:t>次元圧縮</a:t>
            </a:r>
          </a:p>
        </p:txBody>
      </p:sp>
      <p:sp>
        <p:nvSpPr>
          <p:cNvPr id="14" name="正方形/長方形 13"/>
          <p:cNvSpPr/>
          <p:nvPr/>
        </p:nvSpPr>
        <p:spPr>
          <a:xfrm>
            <a:off x="3979768" y="2928785"/>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accent2">
                    <a:lumMod val="75000"/>
                  </a:schemeClr>
                </a:solidFill>
                <a:latin typeface="メイリオ"/>
                <a:ea typeface="メイリオ"/>
                <a:cs typeface="メイリオ"/>
              </a:rPr>
              <a:t>分類</a:t>
            </a:r>
          </a:p>
        </p:txBody>
      </p:sp>
      <p:sp>
        <p:nvSpPr>
          <p:cNvPr id="15" name="正方形/長方形 14"/>
          <p:cNvSpPr/>
          <p:nvPr/>
        </p:nvSpPr>
        <p:spPr>
          <a:xfrm>
            <a:off x="5095038" y="2928785"/>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accent2">
                    <a:lumMod val="75000"/>
                  </a:schemeClr>
                </a:solidFill>
                <a:latin typeface="メイリオ"/>
                <a:ea typeface="メイリオ"/>
                <a:cs typeface="メイリオ"/>
              </a:rPr>
              <a:t>回帰</a:t>
            </a:r>
          </a:p>
        </p:txBody>
      </p:sp>
      <p:sp>
        <p:nvSpPr>
          <p:cNvPr id="16" name="正方形/長方形 15"/>
          <p:cNvSpPr/>
          <p:nvPr/>
        </p:nvSpPr>
        <p:spPr>
          <a:xfrm>
            <a:off x="6345291" y="1890771"/>
            <a:ext cx="2269922" cy="1473570"/>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chemeClr val="accent2">
                  <a:lumMod val="75000"/>
                </a:schemeClr>
              </a:solidFill>
              <a:latin typeface="メイリオ"/>
              <a:ea typeface="メイリオ"/>
              <a:cs typeface="メイリオ"/>
            </a:endParaRPr>
          </a:p>
        </p:txBody>
      </p:sp>
      <p:sp>
        <p:nvSpPr>
          <p:cNvPr id="24" name="テキスト ボックス 23"/>
          <p:cNvSpPr txBox="1"/>
          <p:nvPr/>
        </p:nvSpPr>
        <p:spPr>
          <a:xfrm>
            <a:off x="7635093" y="2059273"/>
            <a:ext cx="954107" cy="400110"/>
          </a:xfrm>
          <a:prstGeom prst="rect">
            <a:avLst/>
          </a:prstGeom>
          <a:noFill/>
        </p:spPr>
        <p:txBody>
          <a:bodyPr wrap="none" rtlCol="0">
            <a:spAutoFit/>
          </a:bodyPr>
          <a:lstStyle/>
          <a:p>
            <a:r>
              <a:rPr kumimoji="1" lang="ja-JP" altLang="en-US" sz="2000" dirty="0">
                <a:solidFill>
                  <a:schemeClr val="accent2">
                    <a:lumMod val="75000"/>
                  </a:schemeClr>
                </a:solidFill>
                <a:latin typeface="メイリオ"/>
                <a:ea typeface="メイリオ"/>
                <a:cs typeface="メイリオ"/>
              </a:rPr>
              <a:t>＝イヌ</a:t>
            </a:r>
          </a:p>
        </p:txBody>
      </p:sp>
      <p:sp>
        <p:nvSpPr>
          <p:cNvPr id="25" name="正方形/長方形 24"/>
          <p:cNvSpPr/>
          <p:nvPr/>
        </p:nvSpPr>
        <p:spPr>
          <a:xfrm>
            <a:off x="6345291" y="3507769"/>
            <a:ext cx="2269922" cy="1473570"/>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sp>
        <p:nvSpPr>
          <p:cNvPr id="37" name="正方形/長方形 36"/>
          <p:cNvSpPr/>
          <p:nvPr/>
        </p:nvSpPr>
        <p:spPr>
          <a:xfrm>
            <a:off x="1688320" y="5103461"/>
            <a:ext cx="2053837" cy="46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強化学習</a:t>
            </a:r>
          </a:p>
        </p:txBody>
      </p:sp>
      <p:sp>
        <p:nvSpPr>
          <p:cNvPr id="38" name="正方形/長方形 37"/>
          <p:cNvSpPr/>
          <p:nvPr/>
        </p:nvSpPr>
        <p:spPr>
          <a:xfrm>
            <a:off x="3890013" y="5103461"/>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メイリオ"/>
                <a:ea typeface="メイリオ"/>
                <a:cs typeface="メイリオ"/>
              </a:rPr>
              <a:t>推論結果に対して評価（報酬）を与えることで、どのような結果を出して欲しいかを示し、その結果をもうまく</a:t>
            </a:r>
            <a:r>
              <a:rPr lang="ja-JP" altLang="en-US" sz="1200">
                <a:solidFill>
                  <a:srgbClr val="FFFFFF"/>
                </a:solidFill>
                <a:latin typeface="メイリオ"/>
                <a:ea typeface="メイリオ"/>
                <a:cs typeface="メイリオ"/>
              </a:rPr>
              <a:t>再現できる推論モデルを生成。</a:t>
            </a:r>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ja-JP" altLang="en-US" sz="1200" dirty="0">
              <a:solidFill>
                <a:srgbClr val="FFFFFF"/>
              </a:solidFill>
              <a:latin typeface="メイリオ"/>
              <a:ea typeface="メイリオ"/>
              <a:cs typeface="メイリオ"/>
            </a:endParaRPr>
          </a:p>
        </p:txBody>
      </p:sp>
      <p:sp>
        <p:nvSpPr>
          <p:cNvPr id="41" name="正方形/長方形 40"/>
          <p:cNvSpPr/>
          <p:nvPr/>
        </p:nvSpPr>
        <p:spPr>
          <a:xfrm>
            <a:off x="6332212" y="5103461"/>
            <a:ext cx="2269922" cy="1473570"/>
          </a:xfrm>
          <a:prstGeom prst="rect">
            <a:avLst/>
          </a:prstGeom>
          <a:solidFill>
            <a:schemeClr val="bg1"/>
          </a:solid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chemeClr val="accent3">
                  <a:lumMod val="50000"/>
                </a:schemeClr>
              </a:solidFill>
              <a:latin typeface="メイリオ"/>
              <a:ea typeface="メイリオ"/>
              <a:cs typeface="メイリオ"/>
            </a:endParaRPr>
          </a:p>
        </p:txBody>
      </p:sp>
      <p:sp>
        <p:nvSpPr>
          <p:cNvPr id="51" name="テキスト ボックス 50"/>
          <p:cNvSpPr txBox="1"/>
          <p:nvPr/>
        </p:nvSpPr>
        <p:spPr>
          <a:xfrm>
            <a:off x="6852725" y="5375630"/>
            <a:ext cx="1776727" cy="400110"/>
          </a:xfrm>
          <a:prstGeom prst="rect">
            <a:avLst/>
          </a:prstGeom>
          <a:noFill/>
        </p:spPr>
        <p:txBody>
          <a:bodyPr wrap="square" rtlCol="0">
            <a:spAutoFit/>
          </a:bodyPr>
          <a:lstStyle/>
          <a:p>
            <a:pPr marL="171450" indent="-171450">
              <a:buFont typeface="Wingdings" charset="2"/>
              <a:buChar char="ü"/>
            </a:pPr>
            <a:r>
              <a:rPr lang="ja-JP" altLang="en-US" sz="1000" dirty="0">
                <a:solidFill>
                  <a:schemeClr val="accent3">
                    <a:lumMod val="50000"/>
                  </a:schemeClr>
                </a:solidFill>
              </a:rPr>
              <a:t>得点が高ければ＋評価</a:t>
            </a:r>
            <a:endParaRPr lang="en-US" altLang="ja-JP" sz="1000" dirty="0">
              <a:solidFill>
                <a:schemeClr val="accent3">
                  <a:lumMod val="50000"/>
                </a:schemeClr>
              </a:solidFill>
            </a:endParaRPr>
          </a:p>
          <a:p>
            <a:pPr marL="171450" indent="-171450">
              <a:buFont typeface="Wingdings" charset="2"/>
              <a:buChar char="ü"/>
            </a:pPr>
            <a:r>
              <a:rPr lang="ja-JP" altLang="en-US" sz="1000" dirty="0">
                <a:solidFill>
                  <a:schemeClr val="accent3">
                    <a:lumMod val="50000"/>
                  </a:schemeClr>
                </a:solidFill>
              </a:rPr>
              <a:t>得点が低ければ</a:t>
            </a:r>
            <a:r>
              <a:rPr lang="en-US" altLang="ja-JP" sz="1000" dirty="0">
                <a:solidFill>
                  <a:schemeClr val="accent3">
                    <a:lumMod val="50000"/>
                  </a:schemeClr>
                </a:solidFill>
              </a:rPr>
              <a:t> − </a:t>
            </a:r>
            <a:r>
              <a:rPr lang="ja-JP" altLang="en-US" sz="1000" dirty="0">
                <a:solidFill>
                  <a:schemeClr val="accent3">
                    <a:lumMod val="50000"/>
                  </a:schemeClr>
                </a:solidFill>
              </a:rPr>
              <a:t>評価</a:t>
            </a:r>
            <a:endParaRPr lang="en-US" altLang="ja-JP" sz="1000" dirty="0">
              <a:solidFill>
                <a:schemeClr val="accent3">
                  <a:lumMod val="50000"/>
                </a:schemeClr>
              </a:solidFill>
            </a:endParaRPr>
          </a:p>
        </p:txBody>
      </p:sp>
      <p:sp>
        <p:nvSpPr>
          <p:cNvPr id="52" name="正方形/長方形 51"/>
          <p:cNvSpPr/>
          <p:nvPr/>
        </p:nvSpPr>
        <p:spPr>
          <a:xfrm>
            <a:off x="6345291" y="5978720"/>
            <a:ext cx="2269922" cy="430887"/>
          </a:xfrm>
          <a:prstGeom prst="rect">
            <a:avLst/>
          </a:prstGeom>
        </p:spPr>
        <p:txBody>
          <a:bodyPr wrap="square">
            <a:spAutoFit/>
          </a:bodyPr>
          <a:lstStyle/>
          <a:p>
            <a:pPr lvl="0"/>
            <a:r>
              <a:rPr lang="ja-JP" altLang="en-US" sz="1100" dirty="0">
                <a:solidFill>
                  <a:schemeClr val="accent3">
                    <a:lumMod val="50000"/>
                  </a:schemeClr>
                </a:solidFill>
                <a:latin typeface="メイリオ"/>
                <a:ea typeface="メイリオ"/>
                <a:cs typeface="メイリオ"/>
              </a:rPr>
              <a:t>得点が高くなるよう</a:t>
            </a:r>
            <a:r>
              <a:rPr lang="ja-JP" altLang="en-US" sz="1100">
                <a:solidFill>
                  <a:schemeClr val="accent3">
                    <a:lumMod val="50000"/>
                  </a:schemeClr>
                </a:solidFill>
                <a:latin typeface="メイリオ"/>
                <a:ea typeface="メイリオ"/>
                <a:cs typeface="メイリオ"/>
              </a:rPr>
              <a:t>に推論モデル</a:t>
            </a:r>
            <a:r>
              <a:rPr lang="ja-JP" altLang="en-US" sz="1100" dirty="0">
                <a:solidFill>
                  <a:schemeClr val="accent3">
                    <a:lumMod val="50000"/>
                  </a:schemeClr>
                </a:solidFill>
                <a:latin typeface="メイリオ"/>
                <a:ea typeface="メイリオ"/>
                <a:cs typeface="メイリオ"/>
              </a:rPr>
              <a:t>を生成。</a:t>
            </a:r>
            <a:endParaRPr lang="en-US" altLang="ja-JP" sz="1100" dirty="0">
              <a:solidFill>
                <a:schemeClr val="accent3">
                  <a:lumMod val="50000"/>
                </a:schemeClr>
              </a:solidFill>
              <a:latin typeface="メイリオ"/>
              <a:ea typeface="メイリオ"/>
              <a:cs typeface="メイリオ"/>
            </a:endParaRPr>
          </a:p>
        </p:txBody>
      </p:sp>
      <p:sp>
        <p:nvSpPr>
          <p:cNvPr id="53" name="正方形/長方形 52"/>
          <p:cNvSpPr/>
          <p:nvPr/>
        </p:nvSpPr>
        <p:spPr>
          <a:xfrm>
            <a:off x="6345291" y="2893136"/>
            <a:ext cx="2284161" cy="430887"/>
          </a:xfrm>
          <a:prstGeom prst="rect">
            <a:avLst/>
          </a:prstGeom>
        </p:spPr>
        <p:txBody>
          <a:bodyPr wrap="square">
            <a:spAutoFit/>
          </a:bodyPr>
          <a:lstStyle/>
          <a:p>
            <a:pPr lvl="0"/>
            <a:r>
              <a:rPr lang="ja-JP" altLang="en-US" sz="1100">
                <a:solidFill>
                  <a:schemeClr val="accent2">
                    <a:lumMod val="75000"/>
                  </a:schemeClr>
                </a:solidFill>
                <a:latin typeface="メイリオ"/>
                <a:ea typeface="メイリオ"/>
                <a:cs typeface="メイリオ"/>
              </a:rPr>
              <a:t>それぞれに固有</a:t>
            </a:r>
            <a:r>
              <a:rPr lang="ja-JP" altLang="en-US" sz="1100" dirty="0">
                <a:solidFill>
                  <a:schemeClr val="accent2">
                    <a:lumMod val="75000"/>
                  </a:schemeClr>
                </a:solidFill>
                <a:latin typeface="メイリオ"/>
                <a:ea typeface="メイリオ"/>
                <a:cs typeface="メイリオ"/>
              </a:rPr>
              <a:t>の特徴パターン</a:t>
            </a:r>
            <a:r>
              <a:rPr lang="ja-JP" altLang="en-US" sz="1100">
                <a:solidFill>
                  <a:schemeClr val="accent2">
                    <a:lumMod val="75000"/>
                  </a:schemeClr>
                </a:solidFill>
                <a:latin typeface="メイリオ"/>
                <a:ea typeface="メイリオ"/>
                <a:cs typeface="メイリオ"/>
              </a:rPr>
              <a:t>を見つけ出し推論モデル</a:t>
            </a:r>
            <a:r>
              <a:rPr lang="ja-JP" altLang="en-US" sz="1100" dirty="0">
                <a:solidFill>
                  <a:schemeClr val="accent2">
                    <a:lumMod val="75000"/>
                  </a:schemeClr>
                </a:solidFill>
                <a:latin typeface="メイリオ"/>
                <a:ea typeface="メイリオ"/>
                <a:cs typeface="メイリオ"/>
              </a:rPr>
              <a:t>を生成。</a:t>
            </a:r>
            <a:endParaRPr lang="en-US" altLang="ja-JP" sz="1100" dirty="0">
              <a:solidFill>
                <a:schemeClr val="accent2">
                  <a:lumMod val="75000"/>
                </a:schemeClr>
              </a:solidFill>
              <a:latin typeface="メイリオ"/>
              <a:ea typeface="メイリオ"/>
              <a:cs typeface="メイリオ"/>
            </a:endParaRPr>
          </a:p>
        </p:txBody>
      </p:sp>
      <p:sp>
        <p:nvSpPr>
          <p:cNvPr id="54" name="正方形/長方形 53"/>
          <p:cNvSpPr/>
          <p:nvPr/>
        </p:nvSpPr>
        <p:spPr>
          <a:xfrm>
            <a:off x="6345292" y="4454056"/>
            <a:ext cx="2269922" cy="430887"/>
          </a:xfrm>
          <a:prstGeom prst="rect">
            <a:avLst/>
          </a:prstGeom>
        </p:spPr>
        <p:txBody>
          <a:bodyPr wrap="square">
            <a:spAutoFit/>
          </a:bodyPr>
          <a:lstStyle/>
          <a:p>
            <a:pPr lvl="0"/>
            <a:r>
              <a:rPr lang="ja-JP" altLang="en-US" sz="1100" dirty="0">
                <a:solidFill>
                  <a:srgbClr val="7030A0"/>
                </a:solidFill>
                <a:latin typeface="メイリオ"/>
                <a:ea typeface="メイリオ"/>
                <a:cs typeface="メイリオ"/>
              </a:rPr>
              <a:t>特徴パターンの違いを見つけ出し</a:t>
            </a:r>
            <a:r>
              <a:rPr lang="ja-JP" altLang="en-US" sz="1100">
                <a:solidFill>
                  <a:srgbClr val="7030A0"/>
                </a:solidFill>
                <a:latin typeface="メイリオ"/>
                <a:ea typeface="メイリオ"/>
                <a:cs typeface="メイリオ"/>
              </a:rPr>
              <a:t>、推論モデル</a:t>
            </a:r>
            <a:r>
              <a:rPr lang="ja-JP" altLang="en-US" sz="1100" dirty="0">
                <a:solidFill>
                  <a:srgbClr val="7030A0"/>
                </a:solidFill>
                <a:latin typeface="メイリオ"/>
                <a:ea typeface="メイリオ"/>
                <a:cs typeface="メイリオ"/>
              </a:rPr>
              <a:t>を生成。</a:t>
            </a:r>
            <a:endParaRPr lang="en-US" altLang="ja-JP" sz="1100" dirty="0">
              <a:solidFill>
                <a:srgbClr val="7030A0"/>
              </a:solidFill>
              <a:latin typeface="メイリオ"/>
              <a:ea typeface="メイリオ"/>
              <a:cs typeface="メイリオ"/>
            </a:endParaRPr>
          </a:p>
        </p:txBody>
      </p:sp>
      <p:cxnSp>
        <p:nvCxnSpPr>
          <p:cNvPr id="56" name="カギ線コネクタ 55"/>
          <p:cNvCxnSpPr>
            <a:cxnSpLocks/>
            <a:endCxn id="5" idx="1"/>
          </p:cNvCxnSpPr>
          <p:nvPr/>
        </p:nvCxnSpPr>
        <p:spPr>
          <a:xfrm rot="16200000" flipH="1">
            <a:off x="1324727" y="1746125"/>
            <a:ext cx="530136"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cxnSpLocks/>
            <a:endCxn id="6" idx="1"/>
          </p:cNvCxnSpPr>
          <p:nvPr/>
        </p:nvCxnSpPr>
        <p:spPr>
          <a:xfrm rot="16200000" flipH="1">
            <a:off x="516228" y="2554624"/>
            <a:ext cx="2147134"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カギ線コネクタ 60"/>
          <p:cNvCxnSpPr>
            <a:cxnSpLocks/>
            <a:endCxn id="37" idx="1"/>
          </p:cNvCxnSpPr>
          <p:nvPr/>
        </p:nvCxnSpPr>
        <p:spPr>
          <a:xfrm rot="16200000" flipH="1">
            <a:off x="-288157" y="3359010"/>
            <a:ext cx="3742826" cy="210128"/>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pic>
        <p:nvPicPr>
          <p:cNvPr id="40" name="図 39">
            <a:extLst>
              <a:ext uri="{FF2B5EF4-FFF2-40B4-BE49-F238E27FC236}">
                <a16:creationId xmlns:a16="http://schemas.microsoft.com/office/drawing/2014/main" id="{EEC71F6E-554F-D648-8C86-0051A7A769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4192" y="2052400"/>
            <a:ext cx="425765" cy="425765"/>
          </a:xfrm>
          <a:prstGeom prst="rect">
            <a:avLst/>
          </a:prstGeom>
        </p:spPr>
      </p:pic>
      <p:pic>
        <p:nvPicPr>
          <p:cNvPr id="42" name="図 41">
            <a:extLst>
              <a:ext uri="{FF2B5EF4-FFF2-40B4-BE49-F238E27FC236}">
                <a16:creationId xmlns:a16="http://schemas.microsoft.com/office/drawing/2014/main" id="{CC20B17A-E695-1643-BF86-657DA70191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6411" y="2030584"/>
            <a:ext cx="425765" cy="425765"/>
          </a:xfrm>
          <a:prstGeom prst="rect">
            <a:avLst/>
          </a:prstGeom>
        </p:spPr>
      </p:pic>
      <p:pic>
        <p:nvPicPr>
          <p:cNvPr id="48" name="図 47">
            <a:extLst>
              <a:ext uri="{FF2B5EF4-FFF2-40B4-BE49-F238E27FC236}">
                <a16:creationId xmlns:a16="http://schemas.microsoft.com/office/drawing/2014/main" id="{A52C728D-05ED-8147-9143-6A8490D7FE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93021" y="3656670"/>
            <a:ext cx="375189" cy="375189"/>
          </a:xfrm>
          <a:prstGeom prst="rect">
            <a:avLst/>
          </a:prstGeom>
        </p:spPr>
      </p:pic>
      <p:pic>
        <p:nvPicPr>
          <p:cNvPr id="49" name="図 48">
            <a:extLst>
              <a:ext uri="{FF2B5EF4-FFF2-40B4-BE49-F238E27FC236}">
                <a16:creationId xmlns:a16="http://schemas.microsoft.com/office/drawing/2014/main" id="{0443B9F4-BF5F-7644-9E3C-9673D9E9BC8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18546" y="2005280"/>
            <a:ext cx="461666" cy="461666"/>
          </a:xfrm>
          <a:prstGeom prst="rect">
            <a:avLst/>
          </a:prstGeom>
        </p:spPr>
      </p:pic>
      <p:pic>
        <p:nvPicPr>
          <p:cNvPr id="65" name="図 64">
            <a:extLst>
              <a:ext uri="{FF2B5EF4-FFF2-40B4-BE49-F238E27FC236}">
                <a16:creationId xmlns:a16="http://schemas.microsoft.com/office/drawing/2014/main" id="{B58740DC-72C4-F142-B11E-12D75F93308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308755" y="4046607"/>
            <a:ext cx="375189" cy="375189"/>
          </a:xfrm>
          <a:prstGeom prst="rect">
            <a:avLst/>
          </a:prstGeom>
        </p:spPr>
      </p:pic>
      <p:pic>
        <p:nvPicPr>
          <p:cNvPr id="67" name="図 66">
            <a:extLst>
              <a:ext uri="{FF2B5EF4-FFF2-40B4-BE49-F238E27FC236}">
                <a16:creationId xmlns:a16="http://schemas.microsoft.com/office/drawing/2014/main" id="{0985E5E5-DCAD-114E-8630-493FA1F6917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644086" y="3593907"/>
            <a:ext cx="523280" cy="523280"/>
          </a:xfrm>
          <a:prstGeom prst="rect">
            <a:avLst/>
          </a:prstGeom>
        </p:spPr>
      </p:pic>
      <p:pic>
        <p:nvPicPr>
          <p:cNvPr id="7" name="図 6">
            <a:extLst>
              <a:ext uri="{FF2B5EF4-FFF2-40B4-BE49-F238E27FC236}">
                <a16:creationId xmlns:a16="http://schemas.microsoft.com/office/drawing/2014/main" id="{A57CD3AD-2B4D-5140-BB81-2AE260E4050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71215" y="3986608"/>
            <a:ext cx="519062" cy="519062"/>
          </a:xfrm>
          <a:prstGeom prst="rect">
            <a:avLst/>
          </a:prstGeom>
        </p:spPr>
      </p:pic>
      <p:pic>
        <p:nvPicPr>
          <p:cNvPr id="11" name="図 10">
            <a:extLst>
              <a:ext uri="{FF2B5EF4-FFF2-40B4-BE49-F238E27FC236}">
                <a16:creationId xmlns:a16="http://schemas.microsoft.com/office/drawing/2014/main" id="{12A8F6A4-6B93-144B-B44F-E6921441F3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82537" y="3550207"/>
            <a:ext cx="587694" cy="587694"/>
          </a:xfrm>
          <a:prstGeom prst="rect">
            <a:avLst/>
          </a:prstGeom>
        </p:spPr>
      </p:pic>
      <p:pic>
        <p:nvPicPr>
          <p:cNvPr id="19" name="図 18">
            <a:extLst>
              <a:ext uri="{FF2B5EF4-FFF2-40B4-BE49-F238E27FC236}">
                <a16:creationId xmlns:a16="http://schemas.microsoft.com/office/drawing/2014/main" id="{D110EA40-D2FE-6844-8E9A-13C37CF6A2AC}"/>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35224" y="3584523"/>
            <a:ext cx="519062" cy="519062"/>
          </a:xfrm>
          <a:prstGeom prst="rect">
            <a:avLst/>
          </a:prstGeom>
        </p:spPr>
      </p:pic>
      <p:pic>
        <p:nvPicPr>
          <p:cNvPr id="20" name="図 19">
            <a:extLst>
              <a:ext uri="{FF2B5EF4-FFF2-40B4-BE49-F238E27FC236}">
                <a16:creationId xmlns:a16="http://schemas.microsoft.com/office/drawing/2014/main" id="{988C081A-8505-AE4C-A6A7-2155B3FF32D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04601" y="4048809"/>
            <a:ext cx="373223" cy="373223"/>
          </a:xfrm>
          <a:prstGeom prst="rect">
            <a:avLst/>
          </a:prstGeom>
        </p:spPr>
      </p:pic>
      <p:pic>
        <p:nvPicPr>
          <p:cNvPr id="23" name="図 22">
            <a:extLst>
              <a:ext uri="{FF2B5EF4-FFF2-40B4-BE49-F238E27FC236}">
                <a16:creationId xmlns:a16="http://schemas.microsoft.com/office/drawing/2014/main" id="{80D67930-CD3A-8540-A161-CD035CC5DEEA}"/>
              </a:ext>
            </a:extLst>
          </p:cNvPr>
          <p:cNvPicPr>
            <a:picLocks noChangeAspect="1"/>
          </p:cNvPicPr>
          <p:nvPr/>
        </p:nvPicPr>
        <p:blipFill>
          <a:blip r:embed="rId13" cstate="print">
            <a:biLevel thresh="75000"/>
            <a:extLst>
              <a:ext uri="{28A0092B-C50C-407E-A947-70E740481C1C}">
                <a14:useLocalDpi xmlns:a14="http://schemas.microsoft.com/office/drawing/2010/main"/>
              </a:ext>
            </a:extLst>
          </a:blip>
          <a:stretch>
            <a:fillRect/>
          </a:stretch>
        </p:blipFill>
        <p:spPr>
          <a:xfrm>
            <a:off x="8119071" y="3648090"/>
            <a:ext cx="380909" cy="380909"/>
          </a:xfrm>
          <a:prstGeom prst="rect">
            <a:avLst/>
          </a:prstGeom>
        </p:spPr>
      </p:pic>
      <p:pic>
        <p:nvPicPr>
          <p:cNvPr id="34" name="図 33">
            <a:extLst>
              <a:ext uri="{FF2B5EF4-FFF2-40B4-BE49-F238E27FC236}">
                <a16:creationId xmlns:a16="http://schemas.microsoft.com/office/drawing/2014/main" id="{D7461D59-CEF0-A349-B614-C519BD36B0E5}"/>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47062" y="4046607"/>
            <a:ext cx="373223" cy="373223"/>
          </a:xfrm>
          <a:prstGeom prst="rect">
            <a:avLst/>
          </a:prstGeom>
        </p:spPr>
      </p:pic>
      <p:pic>
        <p:nvPicPr>
          <p:cNvPr id="35" name="図 34">
            <a:extLst>
              <a:ext uri="{FF2B5EF4-FFF2-40B4-BE49-F238E27FC236}">
                <a16:creationId xmlns:a16="http://schemas.microsoft.com/office/drawing/2014/main" id="{516A4FF8-CDC4-FC4D-BC7C-46E739C10F0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10076" y="4039127"/>
            <a:ext cx="387074" cy="387074"/>
          </a:xfrm>
          <a:prstGeom prst="rect">
            <a:avLst/>
          </a:prstGeom>
        </p:spPr>
      </p:pic>
      <p:pic>
        <p:nvPicPr>
          <p:cNvPr id="81" name="図 80">
            <a:extLst>
              <a:ext uri="{FF2B5EF4-FFF2-40B4-BE49-F238E27FC236}">
                <a16:creationId xmlns:a16="http://schemas.microsoft.com/office/drawing/2014/main" id="{138A68FF-F10E-FB47-A55F-75A58AC7E0CC}"/>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0652" y="5290526"/>
            <a:ext cx="559424" cy="559424"/>
          </a:xfrm>
          <a:prstGeom prst="rect">
            <a:avLst/>
          </a:prstGeom>
        </p:spPr>
      </p:pic>
      <p:sp>
        <p:nvSpPr>
          <p:cNvPr id="82" name="正方形/長方形 81">
            <a:extLst>
              <a:ext uri="{FF2B5EF4-FFF2-40B4-BE49-F238E27FC236}">
                <a16:creationId xmlns:a16="http://schemas.microsoft.com/office/drawing/2014/main" id="{B71E3E45-B319-BA4A-93D5-4DF94F6D81FD}"/>
              </a:ext>
            </a:extLst>
          </p:cNvPr>
          <p:cNvSpPr/>
          <p:nvPr/>
        </p:nvSpPr>
        <p:spPr>
          <a:xfrm>
            <a:off x="5095038" y="6194163"/>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7030A0"/>
                </a:solidFill>
                <a:latin typeface="メイリオ"/>
                <a:ea typeface="メイリオ"/>
                <a:cs typeface="メイリオ"/>
              </a:rPr>
              <a:t>Q</a:t>
            </a:r>
            <a:r>
              <a:rPr kumimoji="1" lang="ja-JP" altLang="en-US" sz="1000">
                <a:solidFill>
                  <a:srgbClr val="7030A0"/>
                </a:solidFill>
                <a:latin typeface="メイリオ"/>
                <a:ea typeface="メイリオ"/>
                <a:cs typeface="メイリオ"/>
              </a:rPr>
              <a:t>学習</a:t>
            </a:r>
            <a:endParaRPr kumimoji="1" lang="ja-JP" altLang="en-US" sz="1000" dirty="0">
              <a:solidFill>
                <a:srgbClr val="7030A0"/>
              </a:solidFill>
              <a:latin typeface="メイリオ"/>
              <a:ea typeface="メイリオ"/>
              <a:cs typeface="メイリオ"/>
            </a:endParaRPr>
          </a:p>
        </p:txBody>
      </p:sp>
      <p:sp>
        <p:nvSpPr>
          <p:cNvPr id="84" name="正方形/長方形 83">
            <a:extLst>
              <a:ext uri="{FF2B5EF4-FFF2-40B4-BE49-F238E27FC236}">
                <a16:creationId xmlns:a16="http://schemas.microsoft.com/office/drawing/2014/main" id="{477A2AC7-C464-AC4F-A1CD-E5CD6B8373A4}"/>
              </a:ext>
            </a:extLst>
          </p:cNvPr>
          <p:cNvSpPr/>
          <p:nvPr/>
        </p:nvSpPr>
        <p:spPr>
          <a:xfrm>
            <a:off x="3979767" y="61864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7030A0"/>
                </a:solidFill>
                <a:latin typeface="メイリオ"/>
                <a:ea typeface="メイリオ"/>
                <a:cs typeface="メイリオ"/>
              </a:rPr>
              <a:t>バンディット</a:t>
            </a:r>
            <a:endParaRPr kumimoji="1" lang="en-US" altLang="ja-JP" sz="800" dirty="0">
              <a:solidFill>
                <a:srgbClr val="7030A0"/>
              </a:solidFill>
              <a:latin typeface="メイリオ"/>
              <a:ea typeface="メイリオ"/>
              <a:cs typeface="メイリオ"/>
            </a:endParaRPr>
          </a:p>
          <a:p>
            <a:pPr algn="ctr"/>
            <a:r>
              <a:rPr lang="ja-JP" altLang="en-US" sz="800">
                <a:solidFill>
                  <a:srgbClr val="7030A0"/>
                </a:solidFill>
                <a:latin typeface="メイリオ"/>
                <a:ea typeface="メイリオ"/>
                <a:cs typeface="メイリオ"/>
              </a:rPr>
              <a:t>アルゴリズム</a:t>
            </a:r>
            <a:endParaRPr kumimoji="1" lang="ja-JP" altLang="en-US" sz="800" dirty="0">
              <a:solidFill>
                <a:srgbClr val="7030A0"/>
              </a:solidFill>
              <a:latin typeface="メイリオ"/>
              <a:ea typeface="メイリオ"/>
              <a:cs typeface="メイリオ"/>
            </a:endParaRPr>
          </a:p>
        </p:txBody>
      </p:sp>
      <p:pic>
        <p:nvPicPr>
          <p:cNvPr id="88" name="図 87">
            <a:extLst>
              <a:ext uri="{FF2B5EF4-FFF2-40B4-BE49-F238E27FC236}">
                <a16:creationId xmlns:a16="http://schemas.microsoft.com/office/drawing/2014/main" id="{E9BDF3CF-59DD-E44C-85D7-0556FFEDEFC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885383" y="2478789"/>
            <a:ext cx="389930" cy="389930"/>
          </a:xfrm>
          <a:prstGeom prst="rect">
            <a:avLst/>
          </a:prstGeom>
        </p:spPr>
      </p:pic>
      <p:pic>
        <p:nvPicPr>
          <p:cNvPr id="96" name="図 95">
            <a:extLst>
              <a:ext uri="{FF2B5EF4-FFF2-40B4-BE49-F238E27FC236}">
                <a16:creationId xmlns:a16="http://schemas.microsoft.com/office/drawing/2014/main" id="{884C9A43-5C41-1E47-99B1-F3798B938E1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454127" y="2462011"/>
            <a:ext cx="392120" cy="392120"/>
          </a:xfrm>
          <a:prstGeom prst="rect">
            <a:avLst/>
          </a:prstGeom>
        </p:spPr>
      </p:pic>
      <p:pic>
        <p:nvPicPr>
          <p:cNvPr id="97" name="図 96">
            <a:extLst>
              <a:ext uri="{FF2B5EF4-FFF2-40B4-BE49-F238E27FC236}">
                <a16:creationId xmlns:a16="http://schemas.microsoft.com/office/drawing/2014/main" id="{E6D6028D-4DB0-B44A-8DA6-9F4E14BCAEC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317306" y="2469673"/>
            <a:ext cx="395827" cy="395827"/>
          </a:xfrm>
          <a:prstGeom prst="rect">
            <a:avLst/>
          </a:prstGeom>
        </p:spPr>
      </p:pic>
      <p:sp>
        <p:nvSpPr>
          <p:cNvPr id="112" name="テキスト ボックス 111">
            <a:extLst>
              <a:ext uri="{FF2B5EF4-FFF2-40B4-BE49-F238E27FC236}">
                <a16:creationId xmlns:a16="http://schemas.microsoft.com/office/drawing/2014/main" id="{A5AF0464-E399-5641-A409-FE62C0BD28F8}"/>
              </a:ext>
            </a:extLst>
          </p:cNvPr>
          <p:cNvSpPr txBox="1"/>
          <p:nvPr/>
        </p:nvSpPr>
        <p:spPr>
          <a:xfrm>
            <a:off x="7644086" y="2451877"/>
            <a:ext cx="954107" cy="400110"/>
          </a:xfrm>
          <a:prstGeom prst="rect">
            <a:avLst/>
          </a:prstGeom>
          <a:noFill/>
        </p:spPr>
        <p:txBody>
          <a:bodyPr wrap="none" rtlCol="0">
            <a:spAutoFit/>
          </a:bodyPr>
          <a:lstStyle/>
          <a:p>
            <a:r>
              <a:rPr kumimoji="1" lang="ja-JP" altLang="en-US" sz="2000">
                <a:solidFill>
                  <a:schemeClr val="accent2">
                    <a:lumMod val="75000"/>
                  </a:schemeClr>
                </a:solidFill>
                <a:latin typeface="メイリオ"/>
                <a:ea typeface="メイリオ"/>
                <a:cs typeface="メイリオ"/>
              </a:rPr>
              <a:t>＝ネコ</a:t>
            </a:r>
            <a:endParaRPr kumimoji="1" lang="ja-JP" altLang="en-US" sz="2000" dirty="0">
              <a:solidFill>
                <a:schemeClr val="accent2">
                  <a:lumMod val="75000"/>
                </a:schemeClr>
              </a:solidFill>
              <a:latin typeface="メイリオ"/>
              <a:ea typeface="メイリオ"/>
              <a:cs typeface="メイリオ"/>
            </a:endParaRPr>
          </a:p>
        </p:txBody>
      </p:sp>
      <p:sp>
        <p:nvSpPr>
          <p:cNvPr id="10" name="テキスト ボックス 9">
            <a:extLst>
              <a:ext uri="{FF2B5EF4-FFF2-40B4-BE49-F238E27FC236}">
                <a16:creationId xmlns:a16="http://schemas.microsoft.com/office/drawing/2014/main" id="{CC435D66-85A9-B022-99E4-AD0EF02AB016}"/>
              </a:ext>
            </a:extLst>
          </p:cNvPr>
          <p:cNvSpPr txBox="1"/>
          <p:nvPr/>
        </p:nvSpPr>
        <p:spPr>
          <a:xfrm>
            <a:off x="1797583" y="5634960"/>
            <a:ext cx="1851789" cy="246221"/>
          </a:xfrm>
          <a:prstGeom prst="rect">
            <a:avLst/>
          </a:prstGeom>
          <a:noFill/>
        </p:spPr>
        <p:txBody>
          <a:bodyPr wrap="none" rtlCol="0">
            <a:spAutoFit/>
          </a:bodyPr>
          <a:lstStyle/>
          <a:p>
            <a:pPr algn="ctr"/>
            <a:r>
              <a:rPr kumimoji="1" lang="ja-JP" altLang="en-US" sz="1000">
                <a:solidFill>
                  <a:schemeClr val="accent3">
                    <a:lumMod val="75000"/>
                  </a:schemeClr>
                </a:solidFill>
                <a:latin typeface="Meiryo" panose="020B0604030504040204" pitchFamily="34" charset="-128"/>
                <a:ea typeface="Meiryo" panose="020B0604030504040204" pitchFamily="34" charset="-128"/>
              </a:rPr>
              <a:t>ゲーム、広告、自動運転など</a:t>
            </a:r>
          </a:p>
        </p:txBody>
      </p:sp>
      <p:sp>
        <p:nvSpPr>
          <p:cNvPr id="17" name="テキスト ボックス 16">
            <a:extLst>
              <a:ext uri="{FF2B5EF4-FFF2-40B4-BE49-F238E27FC236}">
                <a16:creationId xmlns:a16="http://schemas.microsoft.com/office/drawing/2014/main" id="{441887FC-2A34-DE88-E092-C0668B7673AE}"/>
              </a:ext>
            </a:extLst>
          </p:cNvPr>
          <p:cNvSpPr txBox="1"/>
          <p:nvPr/>
        </p:nvSpPr>
        <p:spPr>
          <a:xfrm>
            <a:off x="1541111" y="4039268"/>
            <a:ext cx="2364750" cy="400110"/>
          </a:xfrm>
          <a:prstGeom prst="rect">
            <a:avLst/>
          </a:prstGeom>
          <a:noFill/>
        </p:spPr>
        <p:txBody>
          <a:bodyPr wrap="none" rtlCol="0">
            <a:spAutoFit/>
          </a:bodyPr>
          <a:lstStyle/>
          <a:p>
            <a:pPr algn="ctr"/>
            <a:r>
              <a:rPr kumimoji="1" lang="ja-JP" altLang="en-US" sz="1000">
                <a:solidFill>
                  <a:srgbClr val="7030A0"/>
                </a:solidFill>
                <a:latin typeface="Meiryo" panose="020B0604030504040204" pitchFamily="34" charset="-128"/>
                <a:ea typeface="Meiryo" panose="020B0604030504040204" pitchFamily="34" charset="-128"/>
              </a:rPr>
              <a:t>レコメンド、顧客セグメンテーション</a:t>
            </a:r>
            <a:endParaRPr kumimoji="1" lang="en-US" altLang="ja-JP" sz="1000" dirty="0">
              <a:solidFill>
                <a:srgbClr val="7030A0"/>
              </a:solidFill>
              <a:latin typeface="Meiryo" panose="020B0604030504040204" pitchFamily="34" charset="-128"/>
              <a:ea typeface="Meiryo" panose="020B0604030504040204" pitchFamily="34" charset="-128"/>
            </a:endParaRPr>
          </a:p>
          <a:p>
            <a:pPr algn="ctr"/>
            <a:r>
              <a:rPr kumimoji="1" lang="ja-JP" altLang="en-US" sz="1000">
                <a:solidFill>
                  <a:srgbClr val="7030A0"/>
                </a:solidFill>
                <a:latin typeface="Meiryo" panose="020B0604030504040204" pitchFamily="34" charset="-128"/>
                <a:ea typeface="Meiryo" panose="020B0604030504040204" pitchFamily="34" charset="-128"/>
              </a:rPr>
              <a:t>ターゲット・マ</a:t>
            </a:r>
            <a:r>
              <a:rPr lang="en-US" altLang="ja-JP" sz="1000" dirty="0">
                <a:solidFill>
                  <a:srgbClr val="7030A0"/>
                </a:solidFill>
                <a:latin typeface="Meiryo" panose="020B0604030504040204" pitchFamily="34" charset="-128"/>
                <a:ea typeface="Meiryo" panose="020B0604030504040204" pitchFamily="34" charset="-128"/>
              </a:rPr>
              <a:t>−</a:t>
            </a:r>
            <a:r>
              <a:rPr kumimoji="1" lang="ja-JP" altLang="en-US" sz="1000">
                <a:solidFill>
                  <a:srgbClr val="7030A0"/>
                </a:solidFill>
                <a:latin typeface="Meiryo" panose="020B0604030504040204" pitchFamily="34" charset="-128"/>
                <a:ea typeface="Meiryo" panose="020B0604030504040204" pitchFamily="34" charset="-128"/>
              </a:rPr>
              <a:t>ケティングなど</a:t>
            </a:r>
          </a:p>
        </p:txBody>
      </p:sp>
      <p:sp>
        <p:nvSpPr>
          <p:cNvPr id="18" name="テキスト ボックス 17">
            <a:extLst>
              <a:ext uri="{FF2B5EF4-FFF2-40B4-BE49-F238E27FC236}">
                <a16:creationId xmlns:a16="http://schemas.microsoft.com/office/drawing/2014/main" id="{69ACF87C-DAD0-1F55-7B0C-1B3B27EA9FDD}"/>
              </a:ext>
            </a:extLst>
          </p:cNvPr>
          <p:cNvSpPr txBox="1"/>
          <p:nvPr/>
        </p:nvSpPr>
        <p:spPr>
          <a:xfrm>
            <a:off x="1605240" y="2427501"/>
            <a:ext cx="2236510" cy="400110"/>
          </a:xfrm>
          <a:prstGeom prst="rect">
            <a:avLst/>
          </a:prstGeom>
          <a:noFill/>
        </p:spPr>
        <p:txBody>
          <a:bodyPr wrap="none" rtlCol="0">
            <a:spAutoFit/>
          </a:bodyPr>
          <a:lstStyle/>
          <a:p>
            <a:pPr algn="ctr"/>
            <a:r>
              <a:rPr kumimoji="1" lang="ja-JP" altLang="en-US" sz="1000">
                <a:solidFill>
                  <a:schemeClr val="accent2">
                    <a:lumMod val="75000"/>
                  </a:schemeClr>
                </a:solidFill>
                <a:latin typeface="Meiryo" panose="020B0604030504040204" pitchFamily="34" charset="-128"/>
                <a:ea typeface="Meiryo" panose="020B0604030504040204" pitchFamily="34" charset="-128"/>
              </a:rPr>
              <a:t>売上予測、人需要予測、不正検知</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000">
                <a:solidFill>
                  <a:schemeClr val="accent2">
                    <a:lumMod val="75000"/>
                  </a:schemeClr>
                </a:solidFill>
                <a:latin typeface="Meiryo" panose="020B0604030504040204" pitchFamily="34" charset="-128"/>
                <a:ea typeface="Meiryo" panose="020B0604030504040204" pitchFamily="34" charset="-128"/>
              </a:rPr>
              <a:t>故障診断、画像分類、顧客維持など</a:t>
            </a:r>
          </a:p>
        </p:txBody>
      </p:sp>
      <p:sp>
        <p:nvSpPr>
          <p:cNvPr id="3" name="正方形/長方形 2">
            <a:extLst>
              <a:ext uri="{FF2B5EF4-FFF2-40B4-BE49-F238E27FC236}">
                <a16:creationId xmlns:a16="http://schemas.microsoft.com/office/drawing/2014/main" id="{9BD7FDE3-CADE-7EC1-03AC-9CD07CFA2163}"/>
              </a:ext>
            </a:extLst>
          </p:cNvPr>
          <p:cNvSpPr/>
          <p:nvPr/>
        </p:nvSpPr>
        <p:spPr>
          <a:xfrm>
            <a:off x="359158" y="826049"/>
            <a:ext cx="5813856" cy="89458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b="1" dirty="0">
              <a:solidFill>
                <a:srgbClr val="FFFFFF"/>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D11CD201-2833-1D7B-287E-28EFB56628B4}"/>
              </a:ext>
            </a:extLst>
          </p:cNvPr>
          <p:cNvSpPr txBox="1"/>
          <p:nvPr/>
        </p:nvSpPr>
        <p:spPr>
          <a:xfrm>
            <a:off x="2691386" y="944680"/>
            <a:ext cx="3468549" cy="738664"/>
          </a:xfrm>
          <a:prstGeom prst="rect">
            <a:avLst/>
          </a:prstGeom>
          <a:noFill/>
        </p:spPr>
        <p:txBody>
          <a:bodyPr wrap="square">
            <a:spAutoFit/>
          </a:bodyPr>
          <a:lstStyle/>
          <a:p>
            <a:r>
              <a:rPr lang="ja-JP" altLang="en-US" sz="1400">
                <a:solidFill>
                  <a:srgbClr val="FFFFFF"/>
                </a:solidFill>
                <a:latin typeface="Meiryo" charset="-128"/>
                <a:ea typeface="Meiryo" charset="-128"/>
                <a:cs typeface="Meiryo" charset="-128"/>
              </a:rPr>
              <a:t>データに含まれる</a:t>
            </a:r>
            <a:endParaRPr lang="en-US" altLang="ja-JP" sz="1400" dirty="0">
              <a:solidFill>
                <a:srgbClr val="FFFFFF"/>
              </a:solidFill>
              <a:latin typeface="Meiryo" charset="-128"/>
              <a:ea typeface="Meiryo" charset="-128"/>
              <a:cs typeface="Meiryo" charset="-128"/>
            </a:endParaRPr>
          </a:p>
          <a:p>
            <a:r>
              <a:rPr lang="ja-JP" altLang="en-US" sz="1400">
                <a:solidFill>
                  <a:srgbClr val="FFFFFF"/>
                </a:solidFill>
                <a:latin typeface="Meiryo" charset="-128"/>
                <a:ea typeface="Meiryo" charset="-128"/>
                <a:cs typeface="Meiryo" charset="-128"/>
              </a:rPr>
              <a:t>規則・法則・特徴のパターンを見つけ</a:t>
            </a:r>
            <a:endParaRPr lang="en-US" altLang="ja-JP" sz="1400" dirty="0">
              <a:solidFill>
                <a:srgbClr val="FFFFFF"/>
              </a:solidFill>
              <a:latin typeface="Meiryo" charset="-128"/>
              <a:ea typeface="Meiryo" charset="-128"/>
              <a:cs typeface="Meiryo" charset="-128"/>
            </a:endParaRPr>
          </a:p>
          <a:p>
            <a:r>
              <a:rPr lang="ja-JP" altLang="en-US" sz="1400">
                <a:solidFill>
                  <a:srgbClr val="FFFFFF"/>
                </a:solidFill>
                <a:latin typeface="Meiryo" charset="-128"/>
                <a:ea typeface="Meiryo" charset="-128"/>
                <a:cs typeface="Meiryo" charset="-128"/>
              </a:rPr>
              <a:t>モデルを作る</a:t>
            </a:r>
            <a:endParaRPr lang="en-US" altLang="ja-JP" sz="1400" dirty="0">
              <a:solidFill>
                <a:srgbClr val="FFFFFF"/>
              </a:solidFill>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54869B23-3965-E48F-8D27-0F981794A118}"/>
              </a:ext>
            </a:extLst>
          </p:cNvPr>
          <p:cNvSpPr txBox="1"/>
          <p:nvPr/>
        </p:nvSpPr>
        <p:spPr>
          <a:xfrm>
            <a:off x="872897" y="998884"/>
            <a:ext cx="1210588" cy="707886"/>
          </a:xfrm>
          <a:prstGeom prst="rect">
            <a:avLst/>
          </a:prstGeom>
          <a:noFill/>
        </p:spPr>
        <p:txBody>
          <a:bodyPr wrap="none" rtlCol="0">
            <a:spAutoFit/>
          </a:bodyPr>
          <a:lstStyle/>
          <a:p>
            <a:r>
              <a:rPr kumimoji="1" lang="ja-JP" altLang="en-US" sz="4000" b="1">
                <a:solidFill>
                  <a:schemeClr val="bg1"/>
                </a:solidFill>
                <a:latin typeface="Meiryo" panose="020B0604030504040204" pitchFamily="34" charset="-128"/>
                <a:ea typeface="Meiryo" panose="020B0604030504040204" pitchFamily="34" charset="-128"/>
              </a:rPr>
              <a:t>学習</a:t>
            </a:r>
          </a:p>
        </p:txBody>
      </p:sp>
    </p:spTree>
    <p:extLst>
      <p:ext uri="{BB962C8B-B14F-4D97-AF65-F5344CB8AC3E}">
        <p14:creationId xmlns:p14="http://schemas.microsoft.com/office/powerpoint/2010/main" val="3231498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3A9C1D-1C64-9043-AEF2-A8497288D6B0}"/>
              </a:ext>
            </a:extLst>
          </p:cNvPr>
          <p:cNvSpPr>
            <a:spLocks noGrp="1"/>
          </p:cNvSpPr>
          <p:nvPr>
            <p:ph type="title"/>
          </p:nvPr>
        </p:nvSpPr>
        <p:spPr/>
        <p:txBody>
          <a:bodyPr/>
          <a:lstStyle/>
          <a:p>
            <a:r>
              <a:rPr kumimoji="1" lang="ja-JP" altLang="en-US"/>
              <a:t>参考：様々な学習方法</a:t>
            </a:r>
          </a:p>
        </p:txBody>
      </p:sp>
      <p:sp>
        <p:nvSpPr>
          <p:cNvPr id="5" name="正方形/長方形 4">
            <a:extLst>
              <a:ext uri="{FF2B5EF4-FFF2-40B4-BE49-F238E27FC236}">
                <a16:creationId xmlns:a16="http://schemas.microsoft.com/office/drawing/2014/main" id="{E868B69B-2A6A-CE41-A3B2-7AD164FD947B}"/>
              </a:ext>
            </a:extLst>
          </p:cNvPr>
          <p:cNvSpPr/>
          <p:nvPr/>
        </p:nvSpPr>
        <p:spPr>
          <a:xfrm>
            <a:off x="647564" y="838431"/>
            <a:ext cx="2520280" cy="1193293"/>
          </a:xfrm>
          <a:prstGeom prst="rect">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BE67FD1-1C58-A641-A3C9-4A10E0AA9FF1}"/>
              </a:ext>
            </a:extLst>
          </p:cNvPr>
          <p:cNvSpPr/>
          <p:nvPr/>
        </p:nvSpPr>
        <p:spPr>
          <a:xfrm>
            <a:off x="3311860" y="838431"/>
            <a:ext cx="2520280" cy="119329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11E9C0F-B86D-A449-BAFB-9AE2BC55F9BC}"/>
              </a:ext>
            </a:extLst>
          </p:cNvPr>
          <p:cNvSpPr/>
          <p:nvPr/>
        </p:nvSpPr>
        <p:spPr>
          <a:xfrm>
            <a:off x="5976156" y="853805"/>
            <a:ext cx="2520280" cy="119329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A78B4C-C632-7F43-925A-4383DB39DF7B}"/>
              </a:ext>
            </a:extLst>
          </p:cNvPr>
          <p:cNvSpPr/>
          <p:nvPr/>
        </p:nvSpPr>
        <p:spPr>
          <a:xfrm>
            <a:off x="1841781" y="2338766"/>
            <a:ext cx="2520280" cy="1193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BE4CF84D-90E3-7D43-A0DC-B6C09898E1D4}"/>
              </a:ext>
            </a:extLst>
          </p:cNvPr>
          <p:cNvSpPr/>
          <p:nvPr/>
        </p:nvSpPr>
        <p:spPr>
          <a:xfrm>
            <a:off x="4781939" y="2334451"/>
            <a:ext cx="2520280" cy="1193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1A473E98-35C3-CB45-826C-28BFCFD380A0}"/>
              </a:ext>
            </a:extLst>
          </p:cNvPr>
          <p:cNvSpPr/>
          <p:nvPr/>
        </p:nvSpPr>
        <p:spPr>
          <a:xfrm>
            <a:off x="3311860" y="5283147"/>
            <a:ext cx="2520280" cy="11932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89CFCB67-109E-8949-873F-93C90CF65B2F}"/>
              </a:ext>
            </a:extLst>
          </p:cNvPr>
          <p:cNvSpPr txBox="1"/>
          <p:nvPr/>
        </p:nvSpPr>
        <p:spPr>
          <a:xfrm>
            <a:off x="1045929" y="925159"/>
            <a:ext cx="1723550"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教師あり学習</a:t>
            </a:r>
          </a:p>
        </p:txBody>
      </p:sp>
      <p:sp>
        <p:nvSpPr>
          <p:cNvPr id="12" name="テキスト ボックス 11">
            <a:extLst>
              <a:ext uri="{FF2B5EF4-FFF2-40B4-BE49-F238E27FC236}">
                <a16:creationId xmlns:a16="http://schemas.microsoft.com/office/drawing/2014/main" id="{869A29FB-CA5B-EE45-B924-D26B1B8E6503}"/>
              </a:ext>
            </a:extLst>
          </p:cNvPr>
          <p:cNvSpPr txBox="1"/>
          <p:nvPr/>
        </p:nvSpPr>
        <p:spPr>
          <a:xfrm>
            <a:off x="6374522" y="925159"/>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教師なし学習</a:t>
            </a:r>
          </a:p>
        </p:txBody>
      </p:sp>
      <p:sp>
        <p:nvSpPr>
          <p:cNvPr id="13" name="テキスト ボックス 12">
            <a:extLst>
              <a:ext uri="{FF2B5EF4-FFF2-40B4-BE49-F238E27FC236}">
                <a16:creationId xmlns:a16="http://schemas.microsoft.com/office/drawing/2014/main" id="{3011F8C1-3810-474B-B891-CA166F298A14}"/>
              </a:ext>
            </a:extLst>
          </p:cNvPr>
          <p:cNvSpPr txBox="1"/>
          <p:nvPr/>
        </p:nvSpPr>
        <p:spPr>
          <a:xfrm>
            <a:off x="3581986" y="925159"/>
            <a:ext cx="1980030"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半教師あり学習</a:t>
            </a:r>
          </a:p>
        </p:txBody>
      </p:sp>
      <p:sp>
        <p:nvSpPr>
          <p:cNvPr id="14" name="テキスト ボックス 13">
            <a:extLst>
              <a:ext uri="{FF2B5EF4-FFF2-40B4-BE49-F238E27FC236}">
                <a16:creationId xmlns:a16="http://schemas.microsoft.com/office/drawing/2014/main" id="{32B81B6A-CD05-F74D-8847-931825818CE2}"/>
              </a:ext>
            </a:extLst>
          </p:cNvPr>
          <p:cNvSpPr txBox="1"/>
          <p:nvPr/>
        </p:nvSpPr>
        <p:spPr>
          <a:xfrm>
            <a:off x="4923824" y="2430163"/>
            <a:ext cx="2236510"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自己教師あり学習</a:t>
            </a:r>
          </a:p>
        </p:txBody>
      </p:sp>
      <p:sp>
        <p:nvSpPr>
          <p:cNvPr id="15" name="テキスト ボックス 14">
            <a:extLst>
              <a:ext uri="{FF2B5EF4-FFF2-40B4-BE49-F238E27FC236}">
                <a16:creationId xmlns:a16="http://schemas.microsoft.com/office/drawing/2014/main" id="{65077CCE-168F-E844-8C74-498800984474}"/>
              </a:ext>
            </a:extLst>
          </p:cNvPr>
          <p:cNvSpPr txBox="1"/>
          <p:nvPr/>
        </p:nvSpPr>
        <p:spPr>
          <a:xfrm>
            <a:off x="3966706" y="5424947"/>
            <a:ext cx="121058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強化学習</a:t>
            </a:r>
          </a:p>
        </p:txBody>
      </p:sp>
      <p:sp>
        <p:nvSpPr>
          <p:cNvPr id="17" name="正方形/長方形 16">
            <a:extLst>
              <a:ext uri="{FF2B5EF4-FFF2-40B4-BE49-F238E27FC236}">
                <a16:creationId xmlns:a16="http://schemas.microsoft.com/office/drawing/2014/main" id="{51F764E6-ED8B-7F49-9BF9-FD47493B57E6}"/>
              </a:ext>
            </a:extLst>
          </p:cNvPr>
          <p:cNvSpPr/>
          <p:nvPr/>
        </p:nvSpPr>
        <p:spPr>
          <a:xfrm>
            <a:off x="4788708" y="3838987"/>
            <a:ext cx="2520280" cy="1193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55EFD69D-146B-7541-8BA9-8B897E87D51D}"/>
              </a:ext>
            </a:extLst>
          </p:cNvPr>
          <p:cNvSpPr txBox="1"/>
          <p:nvPr/>
        </p:nvSpPr>
        <p:spPr>
          <a:xfrm>
            <a:off x="5308545" y="3928598"/>
            <a:ext cx="146706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逆強化学習</a:t>
            </a:r>
          </a:p>
        </p:txBody>
      </p:sp>
      <p:sp>
        <p:nvSpPr>
          <p:cNvPr id="19" name="正方形/長方形 18">
            <a:extLst>
              <a:ext uri="{FF2B5EF4-FFF2-40B4-BE49-F238E27FC236}">
                <a16:creationId xmlns:a16="http://schemas.microsoft.com/office/drawing/2014/main" id="{A736DF5A-2181-3E48-B665-929512831195}"/>
              </a:ext>
            </a:extLst>
          </p:cNvPr>
          <p:cNvSpPr/>
          <p:nvPr/>
        </p:nvSpPr>
        <p:spPr>
          <a:xfrm>
            <a:off x="1835012" y="3843188"/>
            <a:ext cx="2520280" cy="1193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44B3C2B-73F4-9945-B68A-12D29ECDE4D1}"/>
              </a:ext>
            </a:extLst>
          </p:cNvPr>
          <p:cNvSpPr txBox="1"/>
          <p:nvPr/>
        </p:nvSpPr>
        <p:spPr>
          <a:xfrm>
            <a:off x="2512537" y="2430163"/>
            <a:ext cx="121058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模倣学習</a:t>
            </a:r>
          </a:p>
        </p:txBody>
      </p:sp>
      <p:sp>
        <p:nvSpPr>
          <p:cNvPr id="21" name="テキスト ボックス 20">
            <a:extLst>
              <a:ext uri="{FF2B5EF4-FFF2-40B4-BE49-F238E27FC236}">
                <a16:creationId xmlns:a16="http://schemas.microsoft.com/office/drawing/2014/main" id="{4CDFF352-CF3B-DD47-9B4A-DF30B41A7499}"/>
              </a:ext>
            </a:extLst>
          </p:cNvPr>
          <p:cNvSpPr txBox="1"/>
          <p:nvPr/>
        </p:nvSpPr>
        <p:spPr>
          <a:xfrm>
            <a:off x="2512537" y="3913224"/>
            <a:ext cx="121058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メタ学習</a:t>
            </a:r>
          </a:p>
        </p:txBody>
      </p:sp>
      <p:sp>
        <p:nvSpPr>
          <p:cNvPr id="22" name="テキスト ボックス 21">
            <a:extLst>
              <a:ext uri="{FF2B5EF4-FFF2-40B4-BE49-F238E27FC236}">
                <a16:creationId xmlns:a16="http://schemas.microsoft.com/office/drawing/2014/main" id="{AC5FEDA5-849C-BB48-A58B-5C702581D47A}"/>
              </a:ext>
            </a:extLst>
          </p:cNvPr>
          <p:cNvSpPr txBox="1"/>
          <p:nvPr/>
        </p:nvSpPr>
        <p:spPr>
          <a:xfrm>
            <a:off x="3311860" y="1386168"/>
            <a:ext cx="2520280"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少数の教師ありデータと大量の教師なしデータを使い学習する手法</a:t>
            </a:r>
          </a:p>
        </p:txBody>
      </p:sp>
      <p:sp>
        <p:nvSpPr>
          <p:cNvPr id="23" name="テキスト ボックス 22">
            <a:extLst>
              <a:ext uri="{FF2B5EF4-FFF2-40B4-BE49-F238E27FC236}">
                <a16:creationId xmlns:a16="http://schemas.microsoft.com/office/drawing/2014/main" id="{DAF3AB83-823D-634C-9D07-45CA39D03108}"/>
              </a:ext>
            </a:extLst>
          </p:cNvPr>
          <p:cNvSpPr txBox="1"/>
          <p:nvPr/>
        </p:nvSpPr>
        <p:spPr>
          <a:xfrm>
            <a:off x="1841780" y="2789183"/>
            <a:ext cx="2520280"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人間のお手本データをもとに教師あり学習をして行動計画などを立てる手法</a:t>
            </a:r>
          </a:p>
        </p:txBody>
      </p:sp>
      <p:sp>
        <p:nvSpPr>
          <p:cNvPr id="24" name="テキスト ボックス 23">
            <a:extLst>
              <a:ext uri="{FF2B5EF4-FFF2-40B4-BE49-F238E27FC236}">
                <a16:creationId xmlns:a16="http://schemas.microsoft.com/office/drawing/2014/main" id="{B2FD5E62-89BE-D541-B8EC-9FC01591E400}"/>
              </a:ext>
            </a:extLst>
          </p:cNvPr>
          <p:cNvSpPr txBox="1"/>
          <p:nvPr/>
        </p:nvSpPr>
        <p:spPr>
          <a:xfrm>
            <a:off x="4781938" y="2813799"/>
            <a:ext cx="2527049"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教師なしデータに対して</a:t>
            </a:r>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a:solidFill>
                  <a:schemeClr val="bg1"/>
                </a:solidFill>
                <a:latin typeface="Meiryo" panose="020B0604030504040204" pitchFamily="34" charset="-128"/>
                <a:ea typeface="Meiryo" panose="020B0604030504040204" pitchFamily="34" charset="-128"/>
              </a:rPr>
              <a:t>が正解メタデータをタグづけしそれを教師ありデータとして学習する手法</a:t>
            </a:r>
          </a:p>
        </p:txBody>
      </p:sp>
      <p:sp>
        <p:nvSpPr>
          <p:cNvPr id="25" name="テキスト ボックス 24">
            <a:extLst>
              <a:ext uri="{FF2B5EF4-FFF2-40B4-BE49-F238E27FC236}">
                <a16:creationId xmlns:a16="http://schemas.microsoft.com/office/drawing/2014/main" id="{C28ACE61-A787-E34A-88BB-638C0FCDDBE1}"/>
              </a:ext>
            </a:extLst>
          </p:cNvPr>
          <p:cNvSpPr txBox="1"/>
          <p:nvPr/>
        </p:nvSpPr>
        <p:spPr>
          <a:xfrm>
            <a:off x="1857691" y="4215971"/>
            <a:ext cx="2520280"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学習の仕方を学習するとも呼ばれる、複数のタスクの学習結果を利用して新しいタスクの学習効率を上げる手法</a:t>
            </a:r>
          </a:p>
        </p:txBody>
      </p:sp>
      <p:sp>
        <p:nvSpPr>
          <p:cNvPr id="27" name="テキスト ボックス 26">
            <a:extLst>
              <a:ext uri="{FF2B5EF4-FFF2-40B4-BE49-F238E27FC236}">
                <a16:creationId xmlns:a16="http://schemas.microsoft.com/office/drawing/2014/main" id="{9C4056BC-F457-AA42-BF37-9A234C0D8C57}"/>
              </a:ext>
            </a:extLst>
          </p:cNvPr>
          <p:cNvSpPr txBox="1"/>
          <p:nvPr/>
        </p:nvSpPr>
        <p:spPr>
          <a:xfrm>
            <a:off x="4788708" y="4309819"/>
            <a:ext cx="2520280"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人間のお手本データを分析し、強化学習における「報酬」を分析する手法</a:t>
            </a:r>
          </a:p>
        </p:txBody>
      </p:sp>
      <p:sp>
        <p:nvSpPr>
          <p:cNvPr id="28" name="テキスト ボックス 27">
            <a:extLst>
              <a:ext uri="{FF2B5EF4-FFF2-40B4-BE49-F238E27FC236}">
                <a16:creationId xmlns:a16="http://schemas.microsoft.com/office/drawing/2014/main" id="{352F28AA-5D3D-D549-BC29-F1A8029DEE03}"/>
              </a:ext>
            </a:extLst>
          </p:cNvPr>
          <p:cNvSpPr txBox="1"/>
          <p:nvPr/>
        </p:nvSpPr>
        <p:spPr>
          <a:xfrm>
            <a:off x="661811" y="1455944"/>
            <a:ext cx="2520280" cy="276999"/>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表紙データを使って学習する手法</a:t>
            </a:r>
          </a:p>
        </p:txBody>
      </p:sp>
      <p:sp>
        <p:nvSpPr>
          <p:cNvPr id="29" name="テキスト ボックス 28">
            <a:extLst>
              <a:ext uri="{FF2B5EF4-FFF2-40B4-BE49-F238E27FC236}">
                <a16:creationId xmlns:a16="http://schemas.microsoft.com/office/drawing/2014/main" id="{5D292B12-706E-6642-B4CC-281464C3A5B2}"/>
              </a:ext>
            </a:extLst>
          </p:cNvPr>
          <p:cNvSpPr txBox="1"/>
          <p:nvPr/>
        </p:nvSpPr>
        <p:spPr>
          <a:xfrm>
            <a:off x="5976156" y="1435077"/>
            <a:ext cx="2520280"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教師なしデータだけを使って学習する手法</a:t>
            </a:r>
          </a:p>
        </p:txBody>
      </p:sp>
      <p:sp>
        <p:nvSpPr>
          <p:cNvPr id="30" name="テキスト ボックス 29">
            <a:extLst>
              <a:ext uri="{FF2B5EF4-FFF2-40B4-BE49-F238E27FC236}">
                <a16:creationId xmlns:a16="http://schemas.microsoft.com/office/drawing/2014/main" id="{34358157-7F68-0049-B815-BBCBFD2C64E7}"/>
              </a:ext>
            </a:extLst>
          </p:cNvPr>
          <p:cNvSpPr txBox="1"/>
          <p:nvPr/>
        </p:nvSpPr>
        <p:spPr>
          <a:xfrm>
            <a:off x="3311860" y="5920892"/>
            <a:ext cx="2520280"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「報酬」が高くなるように学習する手法</a:t>
            </a:r>
          </a:p>
        </p:txBody>
      </p:sp>
    </p:spTree>
    <p:extLst>
      <p:ext uri="{BB962C8B-B14F-4D97-AF65-F5344CB8AC3E}">
        <p14:creationId xmlns:p14="http://schemas.microsoft.com/office/powerpoint/2010/main" val="1623277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a:extLst>
              <a:ext uri="{FF2B5EF4-FFF2-40B4-BE49-F238E27FC236}">
                <a16:creationId xmlns:a16="http://schemas.microsoft.com/office/drawing/2014/main" id="{1514F278-BE9F-8354-C44A-FD8291ECE5E8}"/>
              </a:ext>
            </a:extLst>
          </p:cNvPr>
          <p:cNvSpPr/>
          <p:nvPr/>
        </p:nvSpPr>
        <p:spPr>
          <a:xfrm>
            <a:off x="3407783" y="774700"/>
            <a:ext cx="2349551" cy="560070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E2CE7020-0D5E-B07F-2361-F20A6AE854E7}"/>
              </a:ext>
            </a:extLst>
          </p:cNvPr>
          <p:cNvSpPr/>
          <p:nvPr/>
        </p:nvSpPr>
        <p:spPr>
          <a:xfrm>
            <a:off x="6242050" y="774700"/>
            <a:ext cx="2349551" cy="56007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0528223D-AB71-2542-6EBE-2FD7CD64CC6D}"/>
              </a:ext>
            </a:extLst>
          </p:cNvPr>
          <p:cNvSpPr/>
          <p:nvPr/>
        </p:nvSpPr>
        <p:spPr>
          <a:xfrm>
            <a:off x="552399" y="774700"/>
            <a:ext cx="2349551" cy="56007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CF611AB8-794D-F719-A059-E10B4BEFB108}"/>
              </a:ext>
            </a:extLst>
          </p:cNvPr>
          <p:cNvSpPr txBox="1"/>
          <p:nvPr/>
        </p:nvSpPr>
        <p:spPr>
          <a:xfrm>
            <a:off x="1405735"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入力</a:t>
            </a:r>
            <a:endParaRPr kumimoji="1" lang="ja-JP" altLang="en-US"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6F3F392-85A0-8B4C-830D-8D509BB96889}"/>
              </a:ext>
            </a:extLst>
          </p:cNvPr>
          <p:cNvSpPr txBox="1"/>
          <p:nvPr/>
        </p:nvSpPr>
        <p:spPr>
          <a:xfrm>
            <a:off x="7088988"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出力</a:t>
            </a:r>
            <a:endParaRPr kumimoji="1" lang="ja-JP" altLang="en-US" b="1">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28D0A5C3-2A1E-FCB6-9784-DC15F893E9BC}"/>
              </a:ext>
            </a:extLst>
          </p:cNvPr>
          <p:cNvSpPr txBox="1"/>
          <p:nvPr/>
        </p:nvSpPr>
        <p:spPr>
          <a:xfrm>
            <a:off x="3414328" y="848108"/>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演算</a:t>
            </a:r>
            <a:endParaRPr lang="en-US" altLang="ja-JP" b="1" dirty="0">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7542B0CB-F7C3-C84B-F8D4-2C00851591D5}"/>
              </a:ext>
            </a:extLst>
          </p:cNvPr>
          <p:cNvSpPr>
            <a:spLocks noGrp="1"/>
          </p:cNvSpPr>
          <p:nvPr>
            <p:ph type="title"/>
          </p:nvPr>
        </p:nvSpPr>
        <p:spPr/>
        <p:txBody>
          <a:bodyPr/>
          <a:lstStyle/>
          <a:p>
            <a:r>
              <a:rPr kumimoji="1" lang="ja-JP" altLang="en-US"/>
              <a:t>コンピューターのやっていること</a:t>
            </a:r>
          </a:p>
        </p:txBody>
      </p:sp>
      <p:sp>
        <p:nvSpPr>
          <p:cNvPr id="3" name="円/楕円 2">
            <a:extLst>
              <a:ext uri="{FF2B5EF4-FFF2-40B4-BE49-F238E27FC236}">
                <a16:creationId xmlns:a16="http://schemas.microsoft.com/office/drawing/2014/main" id="{852AC9EB-AE64-B282-1022-CB769A0F8C93}"/>
              </a:ext>
            </a:extLst>
          </p:cNvPr>
          <p:cNvSpPr/>
          <p:nvPr/>
        </p:nvSpPr>
        <p:spPr>
          <a:xfrm>
            <a:off x="990600" y="1203325"/>
            <a:ext cx="1479550" cy="14795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AC6CD86-0755-92A4-1130-74A9698E7394}"/>
              </a:ext>
            </a:extLst>
          </p:cNvPr>
          <p:cNvSpPr/>
          <p:nvPr/>
        </p:nvSpPr>
        <p:spPr>
          <a:xfrm>
            <a:off x="6673850" y="1203325"/>
            <a:ext cx="1479550" cy="147955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DB05F40-AD61-D814-3BC8-AE30BB229AA4}"/>
              </a:ext>
            </a:extLst>
          </p:cNvPr>
          <p:cNvSpPr txBox="1"/>
          <p:nvPr/>
        </p:nvSpPr>
        <p:spPr>
          <a:xfrm>
            <a:off x="117637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7" name="テキスト ボックス 6">
            <a:extLst>
              <a:ext uri="{FF2B5EF4-FFF2-40B4-BE49-F238E27FC236}">
                <a16:creationId xmlns:a16="http://schemas.microsoft.com/office/drawing/2014/main" id="{FFD8121D-6874-E4C5-654A-E0368E41D559}"/>
              </a:ext>
            </a:extLst>
          </p:cNvPr>
          <p:cNvSpPr txBox="1"/>
          <p:nvPr/>
        </p:nvSpPr>
        <p:spPr>
          <a:xfrm>
            <a:off x="685962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grpSp>
        <p:nvGrpSpPr>
          <p:cNvPr id="14" name="グループ化 13">
            <a:extLst>
              <a:ext uri="{FF2B5EF4-FFF2-40B4-BE49-F238E27FC236}">
                <a16:creationId xmlns:a16="http://schemas.microsoft.com/office/drawing/2014/main" id="{9F85B018-A040-A424-C02C-E68CDE9A2093}"/>
              </a:ext>
            </a:extLst>
          </p:cNvPr>
          <p:cNvGrpSpPr/>
          <p:nvPr/>
        </p:nvGrpSpPr>
        <p:grpSpPr>
          <a:xfrm>
            <a:off x="3832225" y="1203325"/>
            <a:ext cx="1479550" cy="1479550"/>
            <a:chOff x="3832225" y="1203325"/>
            <a:chExt cx="1479550" cy="1479550"/>
          </a:xfrm>
        </p:grpSpPr>
        <p:sp>
          <p:nvSpPr>
            <p:cNvPr id="4" name="正方形/長方形 3">
              <a:extLst>
                <a:ext uri="{FF2B5EF4-FFF2-40B4-BE49-F238E27FC236}">
                  <a16:creationId xmlns:a16="http://schemas.microsoft.com/office/drawing/2014/main" id="{C181CEC2-42DC-B5C2-4227-323BE4BE459E}"/>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018FE0B-7E8A-7AB9-DF3D-99608A5939B2}"/>
                </a:ext>
              </a:extLst>
            </p:cNvPr>
            <p:cNvSpPr txBox="1"/>
            <p:nvPr/>
          </p:nvSpPr>
          <p:spPr>
            <a:xfrm>
              <a:off x="3876034" y="1398156"/>
              <a:ext cx="1415772" cy="1138773"/>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身長</a:t>
              </a:r>
              <a:r>
                <a:rPr kumimoji="1" lang="ja-JP" altLang="en-US" sz="1200" b="1">
                  <a:solidFill>
                    <a:schemeClr val="bg1"/>
                  </a:solidFill>
                  <a:latin typeface="Meiryo" panose="020B0604030504040204" pitchFamily="34" charset="-128"/>
                  <a:ea typeface="Meiryo" panose="020B0604030504040204" pitchFamily="34" charset="-128"/>
                </a:rPr>
                <a:t>から</a:t>
              </a:r>
              <a:r>
                <a:rPr kumimoji="1" lang="ja-JP" altLang="en-US" b="1">
                  <a:solidFill>
                    <a:schemeClr val="bg1"/>
                  </a:solidFill>
                  <a:latin typeface="Meiryo" panose="020B0604030504040204" pitchFamily="34" charset="-128"/>
                  <a:ea typeface="Meiryo" panose="020B0604030504040204" pitchFamily="34" charset="-128"/>
                </a:rPr>
                <a:t>体重</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を予測する</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3200" b="1">
                  <a:solidFill>
                    <a:schemeClr val="bg1"/>
                  </a:solidFill>
                  <a:latin typeface="Meiryo" panose="020B0604030504040204" pitchFamily="34" charset="-128"/>
                  <a:ea typeface="Meiryo" panose="020B0604030504040204" pitchFamily="34" charset="-128"/>
                </a:rPr>
                <a:t>計算式</a:t>
              </a:r>
              <a:endParaRPr kumimoji="1" lang="ja-JP" altLang="en-US" sz="3200" b="1">
                <a:solidFill>
                  <a:schemeClr val="bg1"/>
                </a:solidFill>
                <a:latin typeface="Meiryo" panose="020B0604030504040204" pitchFamily="34" charset="-128"/>
                <a:ea typeface="Meiryo" panose="020B0604030504040204" pitchFamily="34" charset="-128"/>
              </a:endParaRPr>
            </a:p>
          </p:txBody>
        </p:sp>
      </p:grpSp>
      <p:sp>
        <p:nvSpPr>
          <p:cNvPr id="12" name="右矢印 11">
            <a:extLst>
              <a:ext uri="{FF2B5EF4-FFF2-40B4-BE49-F238E27FC236}">
                <a16:creationId xmlns:a16="http://schemas.microsoft.com/office/drawing/2014/main" id="{C4828BE4-8065-FFF3-493A-C73FE5B9D716}"/>
              </a:ext>
            </a:extLst>
          </p:cNvPr>
          <p:cNvSpPr/>
          <p:nvPr/>
        </p:nvSpPr>
        <p:spPr>
          <a:xfrm>
            <a:off x="2643274" y="1725870"/>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a:extLst>
              <a:ext uri="{FF2B5EF4-FFF2-40B4-BE49-F238E27FC236}">
                <a16:creationId xmlns:a16="http://schemas.microsoft.com/office/drawing/2014/main" id="{45334E2A-D75D-C32C-A2A3-20812C69A307}"/>
              </a:ext>
            </a:extLst>
          </p:cNvPr>
          <p:cNvSpPr/>
          <p:nvPr/>
        </p:nvSpPr>
        <p:spPr>
          <a:xfrm>
            <a:off x="5497551" y="1725869"/>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0" name="グループ化 119">
            <a:extLst>
              <a:ext uri="{FF2B5EF4-FFF2-40B4-BE49-F238E27FC236}">
                <a16:creationId xmlns:a16="http://schemas.microsoft.com/office/drawing/2014/main" id="{5079CE8C-F897-69FB-E896-E2DD47FF84F7}"/>
              </a:ext>
            </a:extLst>
          </p:cNvPr>
          <p:cNvGrpSpPr/>
          <p:nvPr/>
        </p:nvGrpSpPr>
        <p:grpSpPr>
          <a:xfrm>
            <a:off x="874583" y="3114038"/>
            <a:ext cx="7408601" cy="3247770"/>
            <a:chOff x="916623" y="2966898"/>
            <a:chExt cx="7408601" cy="3247770"/>
          </a:xfrm>
        </p:grpSpPr>
        <p:sp>
          <p:nvSpPr>
            <p:cNvPr id="44" name="テキスト ボックス 43">
              <a:extLst>
                <a:ext uri="{FF2B5EF4-FFF2-40B4-BE49-F238E27FC236}">
                  <a16:creationId xmlns:a16="http://schemas.microsoft.com/office/drawing/2014/main" id="{E89E47F8-665A-27F4-758F-BD988F1B594D}"/>
                </a:ext>
              </a:extLst>
            </p:cNvPr>
            <p:cNvSpPr txBox="1"/>
            <p:nvPr/>
          </p:nvSpPr>
          <p:spPr>
            <a:xfrm>
              <a:off x="916623" y="4317995"/>
              <a:ext cx="1620957" cy="584775"/>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従業員名と</a:t>
              </a:r>
              <a:endParaRPr kumimoji="1" lang="en-US" altLang="ja-JP" sz="1600" dirty="0">
                <a:latin typeface="Meiryo" panose="020B0604030504040204" pitchFamily="34" charset="-128"/>
                <a:ea typeface="Meiryo" panose="020B0604030504040204" pitchFamily="34" charset="-128"/>
              </a:endParaRPr>
            </a:p>
            <a:p>
              <a:pPr algn="ctr"/>
              <a:r>
                <a:rPr lang="ja-JP" altLang="en-US" sz="1600">
                  <a:latin typeface="Meiryo" panose="020B0604030504040204" pitchFamily="34" charset="-128"/>
                  <a:ea typeface="Meiryo" panose="020B0604030504040204" pitchFamily="34" charset="-128"/>
                </a:rPr>
                <a:t>労働時間と単金</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4AEC7672-0F48-7194-C479-CAAA7C6387C4}"/>
                </a:ext>
              </a:extLst>
            </p:cNvPr>
            <p:cNvSpPr txBox="1"/>
            <p:nvPr/>
          </p:nvSpPr>
          <p:spPr>
            <a:xfrm>
              <a:off x="6499082" y="4359860"/>
              <a:ext cx="1826142"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給与明細書の</a:t>
              </a:r>
              <a:r>
                <a:rPr kumimoji="1" lang="ja-JP" altLang="en-US" sz="1600">
                  <a:latin typeface="Meiryo" panose="020B0604030504040204" pitchFamily="34" charset="-128"/>
                  <a:ea typeface="Meiryo" panose="020B0604030504040204" pitchFamily="34" charset="-128"/>
                </a:rPr>
                <a:t>印刷</a:t>
              </a:r>
            </a:p>
          </p:txBody>
        </p:sp>
        <p:sp>
          <p:nvSpPr>
            <p:cNvPr id="46" name="テキスト ボックス 45">
              <a:extLst>
                <a:ext uri="{FF2B5EF4-FFF2-40B4-BE49-F238E27FC236}">
                  <a16:creationId xmlns:a16="http://schemas.microsoft.com/office/drawing/2014/main" id="{145F0E0A-AD8F-A415-5D01-68BBDDB39BAB}"/>
                </a:ext>
              </a:extLst>
            </p:cNvPr>
            <p:cNvSpPr txBox="1"/>
            <p:nvPr/>
          </p:nvSpPr>
          <p:spPr>
            <a:xfrm>
              <a:off x="3235325" y="4383715"/>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従業員ごとの</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給与明細書を印刷する</a:t>
              </a:r>
              <a:endParaRPr lang="en-US" altLang="ja-JP" sz="1200" dirty="0">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DA8DA6D8-FF9F-25A4-9E83-D8C2D4A1E8C3}"/>
                </a:ext>
              </a:extLst>
            </p:cNvPr>
            <p:cNvSpPr txBox="1"/>
            <p:nvPr/>
          </p:nvSpPr>
          <p:spPr>
            <a:xfrm>
              <a:off x="916628" y="5021727"/>
              <a:ext cx="1620958"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出発地と</a:t>
              </a:r>
              <a:r>
                <a:rPr kumimoji="1" lang="ja-JP" altLang="en-US" sz="1600">
                  <a:latin typeface="Meiryo" panose="020B0604030504040204" pitchFamily="34" charset="-128"/>
                  <a:ea typeface="Meiryo" panose="020B0604030504040204" pitchFamily="34" charset="-128"/>
                </a:rPr>
                <a:t>目的地</a:t>
              </a:r>
            </a:p>
          </p:txBody>
        </p:sp>
        <p:sp>
          <p:nvSpPr>
            <p:cNvPr id="83" name="テキスト ボックス 82">
              <a:extLst>
                <a:ext uri="{FF2B5EF4-FFF2-40B4-BE49-F238E27FC236}">
                  <a16:creationId xmlns:a16="http://schemas.microsoft.com/office/drawing/2014/main" id="{952407BB-948C-21F2-4763-544103AA6072}"/>
                </a:ext>
              </a:extLst>
            </p:cNvPr>
            <p:cNvSpPr txBox="1"/>
            <p:nvPr/>
          </p:nvSpPr>
          <p:spPr>
            <a:xfrm>
              <a:off x="6601677" y="5018372"/>
              <a:ext cx="1620957"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移動経路の</a:t>
              </a:r>
              <a:r>
                <a:rPr kumimoji="1" lang="ja-JP" altLang="en-US" sz="1600">
                  <a:latin typeface="Meiryo" panose="020B0604030504040204" pitchFamily="34" charset="-128"/>
                  <a:ea typeface="Meiryo" panose="020B0604030504040204" pitchFamily="34" charset="-128"/>
                </a:rPr>
                <a:t>表示</a:t>
              </a:r>
            </a:p>
          </p:txBody>
        </p:sp>
        <p:sp>
          <p:nvSpPr>
            <p:cNvPr id="85" name="テキスト ボックス 84">
              <a:extLst>
                <a:ext uri="{FF2B5EF4-FFF2-40B4-BE49-F238E27FC236}">
                  <a16:creationId xmlns:a16="http://schemas.microsoft.com/office/drawing/2014/main" id="{5E42600B-A849-E104-458A-11D6FCF3F864}"/>
                </a:ext>
              </a:extLst>
            </p:cNvPr>
            <p:cNvSpPr txBox="1"/>
            <p:nvPr/>
          </p:nvSpPr>
          <p:spPr>
            <a:xfrm>
              <a:off x="3223937" y="4988522"/>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最短移動経路を見つけ</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地図に表示する</a:t>
              </a:r>
              <a:endParaRPr lang="en-US" altLang="ja-JP" sz="1200" dirty="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2DBEC016-0E63-D26E-28E0-BADBC2E3F0E1}"/>
                </a:ext>
              </a:extLst>
            </p:cNvPr>
            <p:cNvSpPr txBox="1"/>
            <p:nvPr/>
          </p:nvSpPr>
          <p:spPr>
            <a:xfrm>
              <a:off x="1326994" y="5686403"/>
              <a:ext cx="800219"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楽曲名</a:t>
              </a:r>
              <a:endParaRPr kumimoji="1" lang="ja-JP" altLang="en-US" sz="1600">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73B2E4AE-16EE-946C-BE7B-A500CD89152D}"/>
                </a:ext>
              </a:extLst>
            </p:cNvPr>
            <p:cNvSpPr txBox="1"/>
            <p:nvPr/>
          </p:nvSpPr>
          <p:spPr>
            <a:xfrm>
              <a:off x="6806862" y="5696886"/>
              <a:ext cx="1210588"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楽曲を流す</a:t>
              </a:r>
            </a:p>
          </p:txBody>
        </p:sp>
        <p:sp>
          <p:nvSpPr>
            <p:cNvPr id="95" name="テキスト ボックス 94">
              <a:extLst>
                <a:ext uri="{FF2B5EF4-FFF2-40B4-BE49-F238E27FC236}">
                  <a16:creationId xmlns:a16="http://schemas.microsoft.com/office/drawing/2014/main" id="{3EEB285B-1E66-2BE9-D1E2-FD9EAB38A216}"/>
                </a:ext>
              </a:extLst>
            </p:cNvPr>
            <p:cNvSpPr txBox="1"/>
            <p:nvPr/>
          </p:nvSpPr>
          <p:spPr>
            <a:xfrm>
              <a:off x="3255269" y="5568337"/>
              <a:ext cx="2673350" cy="646331"/>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音楽配信サイトから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楽曲を探し</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ストリーミング配信する</a:t>
              </a:r>
              <a:endParaRPr lang="en-US" altLang="ja-JP" sz="1200"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48D9F900-C155-A7F5-BF6F-A73B9197B1CE}"/>
                </a:ext>
              </a:extLst>
            </p:cNvPr>
            <p:cNvSpPr txBox="1"/>
            <p:nvPr/>
          </p:nvSpPr>
          <p:spPr>
            <a:xfrm>
              <a:off x="1347832" y="3003223"/>
              <a:ext cx="758542" cy="400110"/>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rPr>
                <a:t>3</a:t>
              </a:r>
              <a:r>
                <a:rPr lang="ja-JP" altLang="en-US" sz="2000">
                  <a:latin typeface="Meiryo" panose="020B0604030504040204" pitchFamily="34" charset="-128"/>
                  <a:ea typeface="Meiryo" panose="020B0604030504040204" pitchFamily="34" charset="-128"/>
                </a:rPr>
                <a:t>と</a:t>
              </a:r>
              <a:r>
                <a:rPr lang="en-US" altLang="ja-JP" sz="2000" dirty="0">
                  <a:latin typeface="Meiryo" panose="020B0604030504040204" pitchFamily="34" charset="-128"/>
                  <a:ea typeface="Meiryo" panose="020B0604030504040204" pitchFamily="34" charset="-128"/>
                </a:rPr>
                <a:t>5</a:t>
              </a:r>
            </a:p>
          </p:txBody>
        </p:sp>
        <p:sp>
          <p:nvSpPr>
            <p:cNvPr id="42" name="テキスト ボックス 41">
              <a:extLst>
                <a:ext uri="{FF2B5EF4-FFF2-40B4-BE49-F238E27FC236}">
                  <a16:creationId xmlns:a16="http://schemas.microsoft.com/office/drawing/2014/main" id="{BA3019A1-24E2-7AC1-FCC9-0DE2206E9553}"/>
                </a:ext>
              </a:extLst>
            </p:cNvPr>
            <p:cNvSpPr txBox="1"/>
            <p:nvPr/>
          </p:nvSpPr>
          <p:spPr>
            <a:xfrm>
              <a:off x="7245215" y="3003223"/>
              <a:ext cx="343364" cy="400110"/>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rPr>
                <a:t>8</a:t>
              </a:r>
              <a:endParaRPr kumimoji="1" lang="ja-JP" altLang="en-US" sz="2000">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DAEA8EB0-005A-519C-FF29-BAEFEF2ADF2E}"/>
                </a:ext>
              </a:extLst>
            </p:cNvPr>
            <p:cNvSpPr txBox="1"/>
            <p:nvPr/>
          </p:nvSpPr>
          <p:spPr>
            <a:xfrm>
              <a:off x="3246713" y="3021901"/>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入力数値</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同士を足す</a:t>
              </a:r>
              <a:endParaRPr lang="en-US" altLang="ja-JP" sz="1200" dirty="0">
                <a:latin typeface="Meiryo" panose="020B0604030504040204" pitchFamily="34" charset="-128"/>
                <a:ea typeface="Meiryo" panose="020B0604030504040204" pitchFamily="34" charset="-128"/>
              </a:endParaRPr>
            </a:p>
          </p:txBody>
        </p:sp>
        <p:sp>
          <p:nvSpPr>
            <p:cNvPr id="101" name="右矢印 100">
              <a:extLst>
                <a:ext uri="{FF2B5EF4-FFF2-40B4-BE49-F238E27FC236}">
                  <a16:creationId xmlns:a16="http://schemas.microsoft.com/office/drawing/2014/main" id="{4455A3D8-D415-B31D-9DE7-41655162ACA9}"/>
                </a:ext>
              </a:extLst>
            </p:cNvPr>
            <p:cNvSpPr/>
            <p:nvPr/>
          </p:nvSpPr>
          <p:spPr>
            <a:xfrm>
              <a:off x="2643274" y="2966899"/>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右矢印 107">
              <a:extLst>
                <a:ext uri="{FF2B5EF4-FFF2-40B4-BE49-F238E27FC236}">
                  <a16:creationId xmlns:a16="http://schemas.microsoft.com/office/drawing/2014/main" id="{1FA6719D-1BD2-B5AB-B093-F0EC08C38508}"/>
                </a:ext>
              </a:extLst>
            </p:cNvPr>
            <p:cNvSpPr/>
            <p:nvPr/>
          </p:nvSpPr>
          <p:spPr>
            <a:xfrm>
              <a:off x="5497551" y="2966898"/>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21770FDF-314E-7CBD-90A1-5958D1DE7C3E}"/>
                </a:ext>
              </a:extLst>
            </p:cNvPr>
            <p:cNvSpPr txBox="1"/>
            <p:nvPr/>
          </p:nvSpPr>
          <p:spPr>
            <a:xfrm>
              <a:off x="1351103" y="3643998"/>
              <a:ext cx="758542" cy="400110"/>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rPr>
                <a:t>3</a:t>
              </a:r>
              <a:r>
                <a:rPr lang="ja-JP" altLang="en-US" sz="2000">
                  <a:latin typeface="Meiryo" panose="020B0604030504040204" pitchFamily="34" charset="-128"/>
                  <a:ea typeface="Meiryo" panose="020B0604030504040204" pitchFamily="34" charset="-128"/>
                </a:rPr>
                <a:t>と</a:t>
              </a:r>
              <a:r>
                <a:rPr lang="en-US" altLang="ja-JP" sz="2000" dirty="0">
                  <a:latin typeface="Meiryo" panose="020B0604030504040204" pitchFamily="34" charset="-128"/>
                  <a:ea typeface="Meiryo" panose="020B0604030504040204" pitchFamily="34" charset="-128"/>
                </a:rPr>
                <a:t>5</a:t>
              </a:r>
              <a:endParaRPr kumimoji="1" lang="ja-JP" altLang="en-US" sz="2000">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FDA8A8B4-5862-9918-5B2F-805282363161}"/>
                </a:ext>
              </a:extLst>
            </p:cNvPr>
            <p:cNvSpPr txBox="1"/>
            <p:nvPr/>
          </p:nvSpPr>
          <p:spPr>
            <a:xfrm>
              <a:off x="7162596" y="3643998"/>
              <a:ext cx="502061" cy="400110"/>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rPr>
                <a:t>15</a:t>
              </a:r>
              <a:endParaRPr kumimoji="1" lang="ja-JP" altLang="en-US" sz="2000">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BF6AF148-1CF6-D546-2AA3-534D0D1ED0BD}"/>
                </a:ext>
              </a:extLst>
            </p:cNvPr>
            <p:cNvSpPr txBox="1"/>
            <p:nvPr/>
          </p:nvSpPr>
          <p:spPr>
            <a:xfrm>
              <a:off x="3238595" y="3649442"/>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入力数値</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同士を掛ける</a:t>
              </a:r>
              <a:endParaRPr lang="en-US" altLang="ja-JP" sz="1200" dirty="0">
                <a:latin typeface="Meiryo" panose="020B0604030504040204" pitchFamily="34" charset="-128"/>
                <a:ea typeface="Meiryo" panose="020B0604030504040204" pitchFamily="34" charset="-128"/>
              </a:endParaRPr>
            </a:p>
          </p:txBody>
        </p:sp>
        <p:sp>
          <p:nvSpPr>
            <p:cNvPr id="109" name="右矢印 108">
              <a:extLst>
                <a:ext uri="{FF2B5EF4-FFF2-40B4-BE49-F238E27FC236}">
                  <a16:creationId xmlns:a16="http://schemas.microsoft.com/office/drawing/2014/main" id="{9AFFDEAC-5621-8CE2-6DF6-2E42916309C2}"/>
                </a:ext>
              </a:extLst>
            </p:cNvPr>
            <p:cNvSpPr/>
            <p:nvPr/>
          </p:nvSpPr>
          <p:spPr>
            <a:xfrm>
              <a:off x="2643274" y="3627690"/>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矢印 109">
              <a:extLst>
                <a:ext uri="{FF2B5EF4-FFF2-40B4-BE49-F238E27FC236}">
                  <a16:creationId xmlns:a16="http://schemas.microsoft.com/office/drawing/2014/main" id="{4F9CFB73-BE7F-886B-2062-3F8208837266}"/>
                </a:ext>
              </a:extLst>
            </p:cNvPr>
            <p:cNvSpPr/>
            <p:nvPr/>
          </p:nvSpPr>
          <p:spPr>
            <a:xfrm>
              <a:off x="5497551" y="3627689"/>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右矢印 110">
              <a:extLst>
                <a:ext uri="{FF2B5EF4-FFF2-40B4-BE49-F238E27FC236}">
                  <a16:creationId xmlns:a16="http://schemas.microsoft.com/office/drawing/2014/main" id="{330D6550-521B-68A7-D20A-0DFCA5576F53}"/>
                </a:ext>
              </a:extLst>
            </p:cNvPr>
            <p:cNvSpPr/>
            <p:nvPr/>
          </p:nvSpPr>
          <p:spPr>
            <a:xfrm>
              <a:off x="2643274" y="4293668"/>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右矢印 111">
              <a:extLst>
                <a:ext uri="{FF2B5EF4-FFF2-40B4-BE49-F238E27FC236}">
                  <a16:creationId xmlns:a16="http://schemas.microsoft.com/office/drawing/2014/main" id="{5BBDB1D5-7D37-F2B1-F2C4-944930C5B760}"/>
                </a:ext>
              </a:extLst>
            </p:cNvPr>
            <p:cNvSpPr/>
            <p:nvPr/>
          </p:nvSpPr>
          <p:spPr>
            <a:xfrm>
              <a:off x="5497551" y="4293667"/>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右矢印 112">
              <a:extLst>
                <a:ext uri="{FF2B5EF4-FFF2-40B4-BE49-F238E27FC236}">
                  <a16:creationId xmlns:a16="http://schemas.microsoft.com/office/drawing/2014/main" id="{8949FBA6-B7CB-9F44-6245-E24FAFE9625F}"/>
                </a:ext>
              </a:extLst>
            </p:cNvPr>
            <p:cNvSpPr/>
            <p:nvPr/>
          </p:nvSpPr>
          <p:spPr>
            <a:xfrm>
              <a:off x="2635200" y="4957572"/>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矢印 113">
              <a:extLst>
                <a:ext uri="{FF2B5EF4-FFF2-40B4-BE49-F238E27FC236}">
                  <a16:creationId xmlns:a16="http://schemas.microsoft.com/office/drawing/2014/main" id="{13EFBC48-C651-DC90-9BF6-323F1A3BA776}"/>
                </a:ext>
              </a:extLst>
            </p:cNvPr>
            <p:cNvSpPr/>
            <p:nvPr/>
          </p:nvSpPr>
          <p:spPr>
            <a:xfrm>
              <a:off x="5499177" y="4958483"/>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右矢印 114">
              <a:extLst>
                <a:ext uri="{FF2B5EF4-FFF2-40B4-BE49-F238E27FC236}">
                  <a16:creationId xmlns:a16="http://schemas.microsoft.com/office/drawing/2014/main" id="{91A664E3-A358-A4D9-7A7E-27F7D4C4BA37}"/>
                </a:ext>
              </a:extLst>
            </p:cNvPr>
            <p:cNvSpPr/>
            <p:nvPr/>
          </p:nvSpPr>
          <p:spPr>
            <a:xfrm>
              <a:off x="2629730" y="5629184"/>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右矢印 115">
              <a:extLst>
                <a:ext uri="{FF2B5EF4-FFF2-40B4-BE49-F238E27FC236}">
                  <a16:creationId xmlns:a16="http://schemas.microsoft.com/office/drawing/2014/main" id="{124F979F-912F-3B6A-8BC3-F2413F292CD7}"/>
                </a:ext>
              </a:extLst>
            </p:cNvPr>
            <p:cNvSpPr/>
            <p:nvPr/>
          </p:nvSpPr>
          <p:spPr>
            <a:xfrm>
              <a:off x="5493707" y="5630095"/>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グループ化 14">
            <a:extLst>
              <a:ext uri="{FF2B5EF4-FFF2-40B4-BE49-F238E27FC236}">
                <a16:creationId xmlns:a16="http://schemas.microsoft.com/office/drawing/2014/main" id="{37846933-B391-DFF1-DA7A-874C823D2FBA}"/>
              </a:ext>
            </a:extLst>
          </p:cNvPr>
          <p:cNvGrpSpPr/>
          <p:nvPr/>
        </p:nvGrpSpPr>
        <p:grpSpPr>
          <a:xfrm>
            <a:off x="3819573" y="1217484"/>
            <a:ext cx="1479550" cy="1479550"/>
            <a:chOff x="3832225" y="1203325"/>
            <a:chExt cx="1479550" cy="1479550"/>
          </a:xfrm>
        </p:grpSpPr>
        <p:sp>
          <p:nvSpPr>
            <p:cNvPr id="16" name="正方形/長方形 15">
              <a:extLst>
                <a:ext uri="{FF2B5EF4-FFF2-40B4-BE49-F238E27FC236}">
                  <a16:creationId xmlns:a16="http://schemas.microsoft.com/office/drawing/2014/main" id="{706C0F76-59FD-EB44-DEBE-9CF203741330}"/>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CB03085-AE2C-8F7B-11E4-463C3FB1CFBA}"/>
                </a:ext>
              </a:extLst>
            </p:cNvPr>
            <p:cNvSpPr txBox="1"/>
            <p:nvPr/>
          </p:nvSpPr>
          <p:spPr>
            <a:xfrm>
              <a:off x="4030654" y="1630975"/>
              <a:ext cx="1107996" cy="738664"/>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計算式</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処理手順</a:t>
              </a:r>
              <a:endParaRPr kumimoji="1" lang="en-US" altLang="ja-JP" b="1" dirty="0">
                <a:solidFill>
                  <a:schemeClr val="bg1"/>
                </a:solidFill>
                <a:latin typeface="Meiryo" panose="020B0604030504040204" pitchFamily="34" charset="-128"/>
                <a:ea typeface="Meiryo" panose="020B0604030504040204" pitchFamily="34" charset="-128"/>
              </a:endParaRPr>
            </a:p>
          </p:txBody>
        </p:sp>
      </p:grpSp>
      <p:sp>
        <p:nvSpPr>
          <p:cNvPr id="18" name="テキスト ボックス 17">
            <a:extLst>
              <a:ext uri="{FF2B5EF4-FFF2-40B4-BE49-F238E27FC236}">
                <a16:creationId xmlns:a16="http://schemas.microsoft.com/office/drawing/2014/main" id="{2BB7D9FD-0555-53A7-1220-CD8DDE0849C4}"/>
              </a:ext>
            </a:extLst>
          </p:cNvPr>
          <p:cNvSpPr txBox="1"/>
          <p:nvPr/>
        </p:nvSpPr>
        <p:spPr>
          <a:xfrm>
            <a:off x="3927237" y="2727728"/>
            <a:ext cx="1228221" cy="461665"/>
          </a:xfrm>
          <a:prstGeom prst="rect">
            <a:avLst/>
          </a:prstGeom>
          <a:noFill/>
        </p:spPr>
        <p:txBody>
          <a:bodyPr wrap="none" rtlCol="0">
            <a:spAutoFit/>
          </a:bodyPr>
          <a:lstStyle/>
          <a:p>
            <a:pPr algn="ctr"/>
            <a:r>
              <a:rPr kumimoji="1" lang="en-US" altLang="ja-JP" sz="2400" b="1" dirty="0">
                <a:solidFill>
                  <a:srgbClr val="C00000"/>
                </a:solidFill>
                <a:latin typeface="Meiryo" panose="020B0604030504040204" pitchFamily="34" charset="-128"/>
                <a:ea typeface="Meiryo" panose="020B0604030504040204" pitchFamily="34" charset="-128"/>
              </a:rPr>
              <a:t>f</a:t>
            </a:r>
            <a:r>
              <a:rPr kumimoji="1" lang="ja-JP" altLang="en-US" sz="2400">
                <a:solidFill>
                  <a:srgbClr val="C00000"/>
                </a:solidFill>
                <a:latin typeface="Meiryo" panose="020B0604030504040204" pitchFamily="34" charset="-128"/>
                <a:ea typeface="Meiryo" panose="020B0604030504040204" pitchFamily="34" charset="-128"/>
              </a:rPr>
              <a:t>：</a:t>
            </a:r>
            <a:r>
              <a:rPr kumimoji="1" lang="ja-JP" altLang="en-US" sz="2400" b="1">
                <a:solidFill>
                  <a:srgbClr val="C00000"/>
                </a:solidFill>
                <a:latin typeface="Meiryo" panose="020B0604030504040204" pitchFamily="34" charset="-128"/>
                <a:ea typeface="Meiryo" panose="020B0604030504040204" pitchFamily="34" charset="-128"/>
              </a:rPr>
              <a:t>関数</a:t>
            </a:r>
          </a:p>
        </p:txBody>
      </p:sp>
    </p:spTree>
    <p:extLst>
      <p:ext uri="{BB962C8B-B14F-4D97-AF65-F5344CB8AC3E}">
        <p14:creationId xmlns:p14="http://schemas.microsoft.com/office/powerpoint/2010/main" val="42728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500"/>
                                        <p:tgtEl>
                                          <p:spTgt spid="9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up)">
                                      <p:cBhvr>
                                        <p:cTn id="10" dur="500"/>
                                        <p:tgtEl>
                                          <p:spTgt spid="9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up)">
                                      <p:cBhvr>
                                        <p:cTn id="13" dur="500"/>
                                        <p:tgtEl>
                                          <p:spTgt spid="100"/>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wipe(left)">
                                      <p:cBhvr>
                                        <p:cTn id="17" dur="500"/>
                                        <p:tgtEl>
                                          <p:spTgt spid="120"/>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9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a:extLst>
              <a:ext uri="{FF2B5EF4-FFF2-40B4-BE49-F238E27FC236}">
                <a16:creationId xmlns:a16="http://schemas.microsoft.com/office/drawing/2014/main" id="{1514F278-BE9F-8354-C44A-FD8291ECE5E8}"/>
              </a:ext>
            </a:extLst>
          </p:cNvPr>
          <p:cNvSpPr/>
          <p:nvPr/>
        </p:nvSpPr>
        <p:spPr>
          <a:xfrm>
            <a:off x="3407783" y="774700"/>
            <a:ext cx="2349551" cy="560070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E2CE7020-0D5E-B07F-2361-F20A6AE854E7}"/>
              </a:ext>
            </a:extLst>
          </p:cNvPr>
          <p:cNvSpPr/>
          <p:nvPr/>
        </p:nvSpPr>
        <p:spPr>
          <a:xfrm>
            <a:off x="6242050" y="774700"/>
            <a:ext cx="2349551" cy="56007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0528223D-AB71-2542-6EBE-2FD7CD64CC6D}"/>
              </a:ext>
            </a:extLst>
          </p:cNvPr>
          <p:cNvSpPr/>
          <p:nvPr/>
        </p:nvSpPr>
        <p:spPr>
          <a:xfrm>
            <a:off x="552399" y="774700"/>
            <a:ext cx="2349551" cy="56007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42B0CB-F7C3-C84B-F8D4-2C00851591D5}"/>
              </a:ext>
            </a:extLst>
          </p:cNvPr>
          <p:cNvSpPr>
            <a:spLocks noGrp="1"/>
          </p:cNvSpPr>
          <p:nvPr>
            <p:ph type="title"/>
          </p:nvPr>
        </p:nvSpPr>
        <p:spPr/>
        <p:txBody>
          <a:bodyPr/>
          <a:lstStyle/>
          <a:p>
            <a:r>
              <a:rPr kumimoji="1" lang="ja-JP" altLang="en-US"/>
              <a:t>モデルとは入力に対する最適な出力を予測する計算式</a:t>
            </a:r>
          </a:p>
        </p:txBody>
      </p:sp>
      <p:sp>
        <p:nvSpPr>
          <p:cNvPr id="3" name="円/楕円 2">
            <a:extLst>
              <a:ext uri="{FF2B5EF4-FFF2-40B4-BE49-F238E27FC236}">
                <a16:creationId xmlns:a16="http://schemas.microsoft.com/office/drawing/2014/main" id="{852AC9EB-AE64-B282-1022-CB769A0F8C93}"/>
              </a:ext>
            </a:extLst>
          </p:cNvPr>
          <p:cNvSpPr/>
          <p:nvPr/>
        </p:nvSpPr>
        <p:spPr>
          <a:xfrm>
            <a:off x="990600" y="1203325"/>
            <a:ext cx="1479550" cy="14795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AC6CD86-0755-92A4-1130-74A9698E7394}"/>
              </a:ext>
            </a:extLst>
          </p:cNvPr>
          <p:cNvSpPr/>
          <p:nvPr/>
        </p:nvSpPr>
        <p:spPr>
          <a:xfrm>
            <a:off x="6673850" y="1203325"/>
            <a:ext cx="1479550" cy="147955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DB05F40-AD61-D814-3BC8-AE30BB229AA4}"/>
              </a:ext>
            </a:extLst>
          </p:cNvPr>
          <p:cNvSpPr txBox="1"/>
          <p:nvPr/>
        </p:nvSpPr>
        <p:spPr>
          <a:xfrm>
            <a:off x="117637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7" name="テキスト ボックス 6">
            <a:extLst>
              <a:ext uri="{FF2B5EF4-FFF2-40B4-BE49-F238E27FC236}">
                <a16:creationId xmlns:a16="http://schemas.microsoft.com/office/drawing/2014/main" id="{FFD8121D-6874-E4C5-654A-E0368E41D559}"/>
              </a:ext>
            </a:extLst>
          </p:cNvPr>
          <p:cNvSpPr txBox="1"/>
          <p:nvPr/>
        </p:nvSpPr>
        <p:spPr>
          <a:xfrm>
            <a:off x="685962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grpSp>
        <p:nvGrpSpPr>
          <p:cNvPr id="14" name="グループ化 13">
            <a:extLst>
              <a:ext uri="{FF2B5EF4-FFF2-40B4-BE49-F238E27FC236}">
                <a16:creationId xmlns:a16="http://schemas.microsoft.com/office/drawing/2014/main" id="{9F85B018-A040-A424-C02C-E68CDE9A2093}"/>
              </a:ext>
            </a:extLst>
          </p:cNvPr>
          <p:cNvGrpSpPr/>
          <p:nvPr/>
        </p:nvGrpSpPr>
        <p:grpSpPr>
          <a:xfrm>
            <a:off x="3832225" y="1203325"/>
            <a:ext cx="1479550" cy="1479550"/>
            <a:chOff x="3832225" y="1203325"/>
            <a:chExt cx="1479550" cy="1479550"/>
          </a:xfrm>
        </p:grpSpPr>
        <p:sp>
          <p:nvSpPr>
            <p:cNvPr id="4" name="正方形/長方形 3">
              <a:extLst>
                <a:ext uri="{FF2B5EF4-FFF2-40B4-BE49-F238E27FC236}">
                  <a16:creationId xmlns:a16="http://schemas.microsoft.com/office/drawing/2014/main" id="{C181CEC2-42DC-B5C2-4227-323BE4BE459E}"/>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018FE0B-7E8A-7AB9-DF3D-99608A5939B2}"/>
                </a:ext>
              </a:extLst>
            </p:cNvPr>
            <p:cNvSpPr txBox="1"/>
            <p:nvPr/>
          </p:nvSpPr>
          <p:spPr>
            <a:xfrm>
              <a:off x="3876034" y="1398156"/>
              <a:ext cx="1415772" cy="1138773"/>
            </a:xfrm>
            <a:prstGeom prst="rect">
              <a:avLst/>
            </a:prstGeom>
            <a:noFill/>
          </p:spPr>
          <p:txBody>
            <a:bodyPr wrap="non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計算式</a:t>
              </a:r>
            </a:p>
            <a:p>
              <a:pPr algn="ctr"/>
              <a:r>
                <a:rPr kumimoji="1" lang="ja-JP" altLang="en-US" b="1">
                  <a:solidFill>
                    <a:schemeClr val="bg1"/>
                  </a:solidFill>
                  <a:latin typeface="Meiryo" panose="020B0604030504040204" pitchFamily="34" charset="-128"/>
                  <a:ea typeface="Meiryo" panose="020B0604030504040204" pitchFamily="34" charset="-128"/>
                </a:rPr>
                <a:t>身長</a:t>
              </a:r>
              <a:r>
                <a:rPr kumimoji="1" lang="ja-JP" altLang="en-US" sz="1200" b="1">
                  <a:solidFill>
                    <a:schemeClr val="bg1"/>
                  </a:solidFill>
                  <a:latin typeface="Meiryo" panose="020B0604030504040204" pitchFamily="34" charset="-128"/>
                  <a:ea typeface="Meiryo" panose="020B0604030504040204" pitchFamily="34" charset="-128"/>
                </a:rPr>
                <a:t>から</a:t>
              </a:r>
              <a:r>
                <a:rPr kumimoji="1" lang="ja-JP" altLang="en-US" b="1">
                  <a:solidFill>
                    <a:schemeClr val="bg1"/>
                  </a:solidFill>
                  <a:latin typeface="Meiryo" panose="020B0604030504040204" pitchFamily="34" charset="-128"/>
                  <a:ea typeface="Meiryo" panose="020B0604030504040204" pitchFamily="34" charset="-128"/>
                </a:rPr>
                <a:t>体重</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を予測する</a:t>
              </a:r>
              <a:endParaRPr kumimoji="1" lang="en-US" altLang="ja-JP" sz="1200" b="1" dirty="0">
                <a:solidFill>
                  <a:schemeClr val="bg1"/>
                </a:solidFill>
                <a:latin typeface="Meiryo" panose="020B0604030504040204" pitchFamily="34" charset="-128"/>
                <a:ea typeface="Meiryo" panose="020B0604030504040204" pitchFamily="34" charset="-128"/>
              </a:endParaRPr>
            </a:p>
          </p:txBody>
        </p:sp>
      </p:grpSp>
      <p:sp>
        <p:nvSpPr>
          <p:cNvPr id="10" name="テキスト ボックス 9">
            <a:extLst>
              <a:ext uri="{FF2B5EF4-FFF2-40B4-BE49-F238E27FC236}">
                <a16:creationId xmlns:a16="http://schemas.microsoft.com/office/drawing/2014/main" id="{CF611AB8-794D-F719-A059-E10B4BEFB108}"/>
              </a:ext>
            </a:extLst>
          </p:cNvPr>
          <p:cNvSpPr txBox="1"/>
          <p:nvPr/>
        </p:nvSpPr>
        <p:spPr>
          <a:xfrm>
            <a:off x="1405736"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身長</a:t>
            </a:r>
            <a:endParaRPr kumimoji="1" lang="ja-JP" altLang="en-US"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6F3F392-85A0-8B4C-830D-8D509BB96889}"/>
              </a:ext>
            </a:extLst>
          </p:cNvPr>
          <p:cNvSpPr txBox="1"/>
          <p:nvPr/>
        </p:nvSpPr>
        <p:spPr>
          <a:xfrm>
            <a:off x="7088988"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体重</a:t>
            </a:r>
            <a:endParaRPr kumimoji="1" lang="ja-JP" altLang="en-US" b="1">
              <a:latin typeface="Meiryo" panose="020B0604030504040204" pitchFamily="34" charset="-128"/>
              <a:ea typeface="Meiryo" panose="020B0604030504040204" pitchFamily="34" charset="-128"/>
            </a:endParaRPr>
          </a:p>
        </p:txBody>
      </p:sp>
      <p:sp>
        <p:nvSpPr>
          <p:cNvPr id="12" name="右矢印 11">
            <a:extLst>
              <a:ext uri="{FF2B5EF4-FFF2-40B4-BE49-F238E27FC236}">
                <a16:creationId xmlns:a16="http://schemas.microsoft.com/office/drawing/2014/main" id="{C4828BE4-8065-FFF3-493A-C73FE5B9D716}"/>
              </a:ext>
            </a:extLst>
          </p:cNvPr>
          <p:cNvSpPr/>
          <p:nvPr/>
        </p:nvSpPr>
        <p:spPr>
          <a:xfrm>
            <a:off x="2643274" y="1725870"/>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a:extLst>
              <a:ext uri="{FF2B5EF4-FFF2-40B4-BE49-F238E27FC236}">
                <a16:creationId xmlns:a16="http://schemas.microsoft.com/office/drawing/2014/main" id="{45334E2A-D75D-C32C-A2A3-20812C69A307}"/>
              </a:ext>
            </a:extLst>
          </p:cNvPr>
          <p:cNvSpPr/>
          <p:nvPr/>
        </p:nvSpPr>
        <p:spPr>
          <a:xfrm>
            <a:off x="5497551" y="1725869"/>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0" name="グループ化 119">
            <a:extLst>
              <a:ext uri="{FF2B5EF4-FFF2-40B4-BE49-F238E27FC236}">
                <a16:creationId xmlns:a16="http://schemas.microsoft.com/office/drawing/2014/main" id="{5079CE8C-F897-69FB-E896-E2DD47FF84F7}"/>
              </a:ext>
            </a:extLst>
          </p:cNvPr>
          <p:cNvGrpSpPr/>
          <p:nvPr/>
        </p:nvGrpSpPr>
        <p:grpSpPr>
          <a:xfrm>
            <a:off x="916624" y="3114038"/>
            <a:ext cx="7310752" cy="3130991"/>
            <a:chOff x="916624" y="2966898"/>
            <a:chExt cx="7310752" cy="3130991"/>
          </a:xfrm>
        </p:grpSpPr>
        <p:sp>
          <p:nvSpPr>
            <p:cNvPr id="44" name="テキスト ボックス 43">
              <a:extLst>
                <a:ext uri="{FF2B5EF4-FFF2-40B4-BE49-F238E27FC236}">
                  <a16:creationId xmlns:a16="http://schemas.microsoft.com/office/drawing/2014/main" id="{E89E47F8-665A-27F4-758F-BD988F1B594D}"/>
                </a:ext>
              </a:extLst>
            </p:cNvPr>
            <p:cNvSpPr txBox="1"/>
            <p:nvPr/>
          </p:nvSpPr>
          <p:spPr>
            <a:xfrm>
              <a:off x="1019216" y="4336644"/>
              <a:ext cx="1415772"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機械の振動音</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4AEC7672-0F48-7194-C479-CAAA7C6387C4}"/>
                </a:ext>
              </a:extLst>
            </p:cNvPr>
            <p:cNvSpPr txBox="1"/>
            <p:nvPr/>
          </p:nvSpPr>
          <p:spPr>
            <a:xfrm>
              <a:off x="6806859" y="4340613"/>
              <a:ext cx="1210588"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故障の有無</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145F0E0A-AD8F-A415-5D01-68BBDDB39BAB}"/>
                </a:ext>
              </a:extLst>
            </p:cNvPr>
            <p:cNvSpPr txBox="1"/>
            <p:nvPr/>
          </p:nvSpPr>
          <p:spPr>
            <a:xfrm>
              <a:off x="3235325" y="4383715"/>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機械の振動音から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故障の有無を予測</a:t>
              </a:r>
              <a:endParaRPr lang="en-US" altLang="ja-JP" sz="1200" dirty="0">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DA8DA6D8-FF9F-25A4-9E83-D8C2D4A1E8C3}"/>
                </a:ext>
              </a:extLst>
            </p:cNvPr>
            <p:cNvSpPr txBox="1"/>
            <p:nvPr/>
          </p:nvSpPr>
          <p:spPr>
            <a:xfrm>
              <a:off x="1224400" y="5021727"/>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テキスト</a:t>
              </a:r>
              <a:endParaRPr kumimoji="1" lang="ja-JP" altLang="en-US" sz="1600">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952407BB-948C-21F2-4763-544103AA6072}"/>
                </a:ext>
              </a:extLst>
            </p:cNvPr>
            <p:cNvSpPr txBox="1"/>
            <p:nvPr/>
          </p:nvSpPr>
          <p:spPr>
            <a:xfrm>
              <a:off x="6806859" y="5018372"/>
              <a:ext cx="1210589"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文章を書く</a:t>
              </a:r>
              <a:endParaRPr kumimoji="1" lang="ja-JP" altLang="en-US" sz="1600">
                <a:latin typeface="Meiryo" panose="020B0604030504040204" pitchFamily="34" charset="-128"/>
                <a:ea typeface="Meiryo" panose="020B0604030504040204" pitchFamily="34" charset="-128"/>
              </a:endParaRPr>
            </a:p>
          </p:txBody>
        </p:sp>
        <p:sp>
          <p:nvSpPr>
            <p:cNvPr id="85" name="テキスト ボックス 84">
              <a:extLst>
                <a:ext uri="{FF2B5EF4-FFF2-40B4-BE49-F238E27FC236}">
                  <a16:creationId xmlns:a16="http://schemas.microsoft.com/office/drawing/2014/main" id="{5E42600B-A849-E104-458A-11D6FCF3F864}"/>
                </a:ext>
              </a:extLst>
            </p:cNvPr>
            <p:cNvSpPr txBox="1"/>
            <p:nvPr/>
          </p:nvSpPr>
          <p:spPr>
            <a:xfrm>
              <a:off x="3235325" y="4971516"/>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テキストの内容から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文章を予測・生成</a:t>
              </a:r>
              <a:endParaRPr lang="en-US" altLang="ja-JP" sz="1200" dirty="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2DBEC016-0E63-D26E-28E0-BADBC2E3F0E1}"/>
                </a:ext>
              </a:extLst>
            </p:cNvPr>
            <p:cNvSpPr txBox="1"/>
            <p:nvPr/>
          </p:nvSpPr>
          <p:spPr>
            <a:xfrm>
              <a:off x="1224400" y="568640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テキスト</a:t>
              </a:r>
              <a:endParaRPr kumimoji="1" lang="ja-JP" altLang="en-US" sz="1600">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73B2E4AE-16EE-946C-BE7B-A500CD89152D}"/>
                </a:ext>
              </a:extLst>
            </p:cNvPr>
            <p:cNvSpPr txBox="1"/>
            <p:nvPr/>
          </p:nvSpPr>
          <p:spPr>
            <a:xfrm>
              <a:off x="6806859" y="5685166"/>
              <a:ext cx="1210588"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画像を描く</a:t>
              </a:r>
              <a:endParaRPr kumimoji="1" lang="ja-JP" altLang="en-US" sz="1600">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3EEB285B-1E66-2BE9-D1E2-FD9EAB38A216}"/>
                </a:ext>
              </a:extLst>
            </p:cNvPr>
            <p:cNvSpPr txBox="1"/>
            <p:nvPr/>
          </p:nvSpPr>
          <p:spPr>
            <a:xfrm>
              <a:off x="3235325" y="5636224"/>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テキストの内容から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画像を予測・生成</a:t>
              </a:r>
              <a:endParaRPr lang="en-US" altLang="ja-JP" sz="1200"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48D9F900-C155-A7F5-BF6F-A73B9197B1CE}"/>
                </a:ext>
              </a:extLst>
            </p:cNvPr>
            <p:cNvSpPr txBox="1"/>
            <p:nvPr/>
          </p:nvSpPr>
          <p:spPr>
            <a:xfrm>
              <a:off x="916624" y="3059668"/>
              <a:ext cx="1620957"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レントゲン写真</a:t>
              </a:r>
              <a:endParaRPr kumimoji="1" lang="ja-JP" altLang="en-US" sz="1600">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A3019A1-24E2-7AC1-FCC9-0DE2206E9553}"/>
                </a:ext>
              </a:extLst>
            </p:cNvPr>
            <p:cNvSpPr txBox="1"/>
            <p:nvPr/>
          </p:nvSpPr>
          <p:spPr>
            <a:xfrm>
              <a:off x="6606419" y="3059668"/>
              <a:ext cx="1620957"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腫瘍のあるなし</a:t>
              </a:r>
              <a:endParaRPr kumimoji="1" lang="ja-JP" altLang="en-US" sz="1600">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DAEA8EB0-005A-519C-FF29-BAEFEF2ADF2E}"/>
                </a:ext>
              </a:extLst>
            </p:cNvPr>
            <p:cNvSpPr txBox="1"/>
            <p:nvPr/>
          </p:nvSpPr>
          <p:spPr>
            <a:xfrm>
              <a:off x="3235325" y="3009948"/>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レントゲン写真から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腫瘍のあるなしを予測</a:t>
              </a:r>
              <a:endParaRPr lang="en-US" altLang="ja-JP" sz="1200" dirty="0">
                <a:latin typeface="Meiryo" panose="020B0604030504040204" pitchFamily="34" charset="-128"/>
                <a:ea typeface="Meiryo" panose="020B0604030504040204" pitchFamily="34" charset="-128"/>
              </a:endParaRPr>
            </a:p>
          </p:txBody>
        </p:sp>
        <p:sp>
          <p:nvSpPr>
            <p:cNvPr id="101" name="右矢印 100">
              <a:extLst>
                <a:ext uri="{FF2B5EF4-FFF2-40B4-BE49-F238E27FC236}">
                  <a16:creationId xmlns:a16="http://schemas.microsoft.com/office/drawing/2014/main" id="{4455A3D8-D415-B31D-9DE7-41655162ACA9}"/>
                </a:ext>
              </a:extLst>
            </p:cNvPr>
            <p:cNvSpPr/>
            <p:nvPr/>
          </p:nvSpPr>
          <p:spPr>
            <a:xfrm>
              <a:off x="2643274" y="2966899"/>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右矢印 107">
              <a:extLst>
                <a:ext uri="{FF2B5EF4-FFF2-40B4-BE49-F238E27FC236}">
                  <a16:creationId xmlns:a16="http://schemas.microsoft.com/office/drawing/2014/main" id="{1FA6719D-1BD2-B5AB-B093-F0EC08C38508}"/>
                </a:ext>
              </a:extLst>
            </p:cNvPr>
            <p:cNvSpPr/>
            <p:nvPr/>
          </p:nvSpPr>
          <p:spPr>
            <a:xfrm>
              <a:off x="5497551" y="2966898"/>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21770FDF-314E-7CBD-90A1-5958D1DE7C3E}"/>
                </a:ext>
              </a:extLst>
            </p:cNvPr>
            <p:cNvSpPr txBox="1"/>
            <p:nvPr/>
          </p:nvSpPr>
          <p:spPr>
            <a:xfrm>
              <a:off x="1227672" y="370044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花の写真</a:t>
              </a:r>
              <a:endParaRPr kumimoji="1" lang="ja-JP" altLang="en-US" sz="1600">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FDA8A8B4-5862-9918-5B2F-805282363161}"/>
                </a:ext>
              </a:extLst>
            </p:cNvPr>
            <p:cNvSpPr txBox="1"/>
            <p:nvPr/>
          </p:nvSpPr>
          <p:spPr>
            <a:xfrm>
              <a:off x="6910925" y="370044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花の種類</a:t>
              </a:r>
              <a:endParaRPr kumimoji="1" lang="ja-JP" altLang="en-US" sz="1600">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BF6AF148-1CF6-D546-2AA3-534D0D1ED0BD}"/>
                </a:ext>
              </a:extLst>
            </p:cNvPr>
            <p:cNvSpPr txBox="1"/>
            <p:nvPr/>
          </p:nvSpPr>
          <p:spPr>
            <a:xfrm>
              <a:off x="3238595" y="3649442"/>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花の写真から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花の種類を予測</a:t>
              </a:r>
              <a:endParaRPr lang="en-US" altLang="ja-JP" sz="1200" dirty="0">
                <a:latin typeface="Meiryo" panose="020B0604030504040204" pitchFamily="34" charset="-128"/>
                <a:ea typeface="Meiryo" panose="020B0604030504040204" pitchFamily="34" charset="-128"/>
              </a:endParaRPr>
            </a:p>
          </p:txBody>
        </p:sp>
        <p:sp>
          <p:nvSpPr>
            <p:cNvPr id="109" name="右矢印 108">
              <a:extLst>
                <a:ext uri="{FF2B5EF4-FFF2-40B4-BE49-F238E27FC236}">
                  <a16:creationId xmlns:a16="http://schemas.microsoft.com/office/drawing/2014/main" id="{9AFFDEAC-5621-8CE2-6DF6-2E42916309C2}"/>
                </a:ext>
              </a:extLst>
            </p:cNvPr>
            <p:cNvSpPr/>
            <p:nvPr/>
          </p:nvSpPr>
          <p:spPr>
            <a:xfrm>
              <a:off x="2643274" y="3627690"/>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矢印 109">
              <a:extLst>
                <a:ext uri="{FF2B5EF4-FFF2-40B4-BE49-F238E27FC236}">
                  <a16:creationId xmlns:a16="http://schemas.microsoft.com/office/drawing/2014/main" id="{4F9CFB73-BE7F-886B-2062-3F8208837266}"/>
                </a:ext>
              </a:extLst>
            </p:cNvPr>
            <p:cNvSpPr/>
            <p:nvPr/>
          </p:nvSpPr>
          <p:spPr>
            <a:xfrm>
              <a:off x="5497551" y="3627689"/>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右矢印 110">
              <a:extLst>
                <a:ext uri="{FF2B5EF4-FFF2-40B4-BE49-F238E27FC236}">
                  <a16:creationId xmlns:a16="http://schemas.microsoft.com/office/drawing/2014/main" id="{330D6550-521B-68A7-D20A-0DFCA5576F53}"/>
                </a:ext>
              </a:extLst>
            </p:cNvPr>
            <p:cNvSpPr/>
            <p:nvPr/>
          </p:nvSpPr>
          <p:spPr>
            <a:xfrm>
              <a:off x="2643274" y="4293668"/>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右矢印 111">
              <a:extLst>
                <a:ext uri="{FF2B5EF4-FFF2-40B4-BE49-F238E27FC236}">
                  <a16:creationId xmlns:a16="http://schemas.microsoft.com/office/drawing/2014/main" id="{5BBDB1D5-7D37-F2B1-F2C4-944930C5B760}"/>
                </a:ext>
              </a:extLst>
            </p:cNvPr>
            <p:cNvSpPr/>
            <p:nvPr/>
          </p:nvSpPr>
          <p:spPr>
            <a:xfrm>
              <a:off x="5497551" y="4293667"/>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右矢印 112">
              <a:extLst>
                <a:ext uri="{FF2B5EF4-FFF2-40B4-BE49-F238E27FC236}">
                  <a16:creationId xmlns:a16="http://schemas.microsoft.com/office/drawing/2014/main" id="{8949FBA6-B7CB-9F44-6245-E24FAFE9625F}"/>
                </a:ext>
              </a:extLst>
            </p:cNvPr>
            <p:cNvSpPr/>
            <p:nvPr/>
          </p:nvSpPr>
          <p:spPr>
            <a:xfrm>
              <a:off x="2635200" y="4957572"/>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矢印 113">
              <a:extLst>
                <a:ext uri="{FF2B5EF4-FFF2-40B4-BE49-F238E27FC236}">
                  <a16:creationId xmlns:a16="http://schemas.microsoft.com/office/drawing/2014/main" id="{13EFBC48-C651-DC90-9BF6-323F1A3BA776}"/>
                </a:ext>
              </a:extLst>
            </p:cNvPr>
            <p:cNvSpPr/>
            <p:nvPr/>
          </p:nvSpPr>
          <p:spPr>
            <a:xfrm>
              <a:off x="5499177" y="4958483"/>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右矢印 114">
              <a:extLst>
                <a:ext uri="{FF2B5EF4-FFF2-40B4-BE49-F238E27FC236}">
                  <a16:creationId xmlns:a16="http://schemas.microsoft.com/office/drawing/2014/main" id="{91A664E3-A358-A4D9-7A7E-27F7D4C4BA37}"/>
                </a:ext>
              </a:extLst>
            </p:cNvPr>
            <p:cNvSpPr/>
            <p:nvPr/>
          </p:nvSpPr>
          <p:spPr>
            <a:xfrm>
              <a:off x="2629730" y="5629184"/>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右矢印 115">
              <a:extLst>
                <a:ext uri="{FF2B5EF4-FFF2-40B4-BE49-F238E27FC236}">
                  <a16:creationId xmlns:a16="http://schemas.microsoft.com/office/drawing/2014/main" id="{124F979F-912F-3B6A-8BC3-F2413F292CD7}"/>
                </a:ext>
              </a:extLst>
            </p:cNvPr>
            <p:cNvSpPr/>
            <p:nvPr/>
          </p:nvSpPr>
          <p:spPr>
            <a:xfrm>
              <a:off x="5493707" y="5630095"/>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a:extLst>
              <a:ext uri="{FF2B5EF4-FFF2-40B4-BE49-F238E27FC236}">
                <a16:creationId xmlns:a16="http://schemas.microsoft.com/office/drawing/2014/main" id="{3893B9A9-16FC-2DCF-6185-23EE3B07FB95}"/>
              </a:ext>
            </a:extLst>
          </p:cNvPr>
          <p:cNvSpPr txBox="1"/>
          <p:nvPr/>
        </p:nvSpPr>
        <p:spPr>
          <a:xfrm>
            <a:off x="3414328" y="848108"/>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演算</a:t>
            </a:r>
            <a:endParaRPr lang="en-US" altLang="ja-JP" b="1" dirty="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6C190CF4-C0DD-914F-ED93-31E0019B77C8}"/>
              </a:ext>
            </a:extLst>
          </p:cNvPr>
          <p:cNvSpPr txBox="1"/>
          <p:nvPr/>
        </p:nvSpPr>
        <p:spPr>
          <a:xfrm>
            <a:off x="3927237" y="2727728"/>
            <a:ext cx="1228221" cy="461665"/>
          </a:xfrm>
          <a:prstGeom prst="rect">
            <a:avLst/>
          </a:prstGeom>
          <a:noFill/>
        </p:spPr>
        <p:txBody>
          <a:bodyPr wrap="none" rtlCol="0">
            <a:spAutoFit/>
          </a:bodyPr>
          <a:lstStyle/>
          <a:p>
            <a:pPr algn="ctr"/>
            <a:r>
              <a:rPr kumimoji="1" lang="en-US" altLang="ja-JP" sz="2400" b="1" dirty="0">
                <a:solidFill>
                  <a:srgbClr val="C00000"/>
                </a:solidFill>
                <a:latin typeface="Meiryo" panose="020B0604030504040204" pitchFamily="34" charset="-128"/>
                <a:ea typeface="Meiryo" panose="020B0604030504040204" pitchFamily="34" charset="-128"/>
              </a:rPr>
              <a:t>f</a:t>
            </a:r>
            <a:r>
              <a:rPr kumimoji="1" lang="ja-JP" altLang="en-US" sz="2400">
                <a:solidFill>
                  <a:srgbClr val="C00000"/>
                </a:solidFill>
                <a:latin typeface="Meiryo" panose="020B0604030504040204" pitchFamily="34" charset="-128"/>
                <a:ea typeface="Meiryo" panose="020B0604030504040204" pitchFamily="34" charset="-128"/>
              </a:rPr>
              <a:t>：</a:t>
            </a:r>
            <a:r>
              <a:rPr kumimoji="1" lang="ja-JP" altLang="en-US" sz="2400" b="1">
                <a:solidFill>
                  <a:srgbClr val="C00000"/>
                </a:solidFill>
                <a:latin typeface="Meiryo" panose="020B0604030504040204" pitchFamily="34" charset="-128"/>
                <a:ea typeface="Meiryo" panose="020B0604030504040204" pitchFamily="34" charset="-128"/>
              </a:rPr>
              <a:t>関数</a:t>
            </a:r>
          </a:p>
        </p:txBody>
      </p:sp>
      <p:grpSp>
        <p:nvGrpSpPr>
          <p:cNvPr id="17" name="グループ化 16">
            <a:extLst>
              <a:ext uri="{FF2B5EF4-FFF2-40B4-BE49-F238E27FC236}">
                <a16:creationId xmlns:a16="http://schemas.microsoft.com/office/drawing/2014/main" id="{D3D52795-56F0-B551-98B6-F6CED4A9C8B8}"/>
              </a:ext>
            </a:extLst>
          </p:cNvPr>
          <p:cNvGrpSpPr/>
          <p:nvPr/>
        </p:nvGrpSpPr>
        <p:grpSpPr>
          <a:xfrm>
            <a:off x="3832225" y="1203325"/>
            <a:ext cx="1479550" cy="1479550"/>
            <a:chOff x="3832225" y="1203325"/>
            <a:chExt cx="1479550" cy="1479550"/>
          </a:xfrm>
        </p:grpSpPr>
        <p:sp>
          <p:nvSpPr>
            <p:cNvPr id="18" name="正方形/長方形 17">
              <a:extLst>
                <a:ext uri="{FF2B5EF4-FFF2-40B4-BE49-F238E27FC236}">
                  <a16:creationId xmlns:a16="http://schemas.microsoft.com/office/drawing/2014/main" id="{6BD475B6-009D-9536-6F98-CD27853F6138}"/>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F6DBDF16-6A02-3D6B-B40E-344704A20782}"/>
                </a:ext>
              </a:extLst>
            </p:cNvPr>
            <p:cNvSpPr txBox="1"/>
            <p:nvPr/>
          </p:nvSpPr>
          <p:spPr>
            <a:xfrm>
              <a:off x="3941058" y="1705090"/>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p>
          </p:txBody>
        </p:sp>
      </p:grpSp>
    </p:spTree>
    <p:extLst>
      <p:ext uri="{BB962C8B-B14F-4D97-AF65-F5344CB8AC3E}">
        <p14:creationId xmlns:p14="http://schemas.microsoft.com/office/powerpoint/2010/main" val="36358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500"/>
                                        <p:tgtEl>
                                          <p:spTgt spid="9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up)">
                                      <p:cBhvr>
                                        <p:cTn id="10" dur="500"/>
                                        <p:tgtEl>
                                          <p:spTgt spid="9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up)">
                                      <p:cBhvr>
                                        <p:cTn id="13" dur="500"/>
                                        <p:tgtEl>
                                          <p:spTgt spid="100"/>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wipe(left)">
                                      <p:cBhvr>
                                        <p:cTn id="17" dur="500"/>
                                        <p:tgtEl>
                                          <p:spTgt spid="120"/>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97"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A30ADF1C-FD3D-C377-2BA1-658B7FF309C8}"/>
              </a:ext>
            </a:extLst>
          </p:cNvPr>
          <p:cNvSpPr/>
          <p:nvPr/>
        </p:nvSpPr>
        <p:spPr>
          <a:xfrm>
            <a:off x="3407783" y="774700"/>
            <a:ext cx="2349551" cy="560070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0D7C87AA-A50F-31E5-4E10-D9D0D4714600}"/>
              </a:ext>
            </a:extLst>
          </p:cNvPr>
          <p:cNvGrpSpPr/>
          <p:nvPr/>
        </p:nvGrpSpPr>
        <p:grpSpPr>
          <a:xfrm>
            <a:off x="3826390" y="1210383"/>
            <a:ext cx="1479550" cy="1479550"/>
            <a:chOff x="3832225" y="1203325"/>
            <a:chExt cx="1479550" cy="1479550"/>
          </a:xfrm>
        </p:grpSpPr>
        <p:sp>
          <p:nvSpPr>
            <p:cNvPr id="42" name="正方形/長方形 41">
              <a:extLst>
                <a:ext uri="{FF2B5EF4-FFF2-40B4-BE49-F238E27FC236}">
                  <a16:creationId xmlns:a16="http://schemas.microsoft.com/office/drawing/2014/main" id="{C6C4EC8A-22B3-6311-E6DD-9A7D2B16F337}"/>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EE298669-4C6B-3940-C424-5E191A841F04}"/>
                </a:ext>
              </a:extLst>
            </p:cNvPr>
            <p:cNvSpPr txBox="1"/>
            <p:nvPr/>
          </p:nvSpPr>
          <p:spPr>
            <a:xfrm>
              <a:off x="3876034" y="1398156"/>
              <a:ext cx="1415772" cy="1138773"/>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身長</a:t>
              </a:r>
              <a:r>
                <a:rPr kumimoji="1" lang="ja-JP" altLang="en-US" sz="1200" b="1">
                  <a:solidFill>
                    <a:schemeClr val="bg1"/>
                  </a:solidFill>
                  <a:latin typeface="Meiryo" panose="020B0604030504040204" pitchFamily="34" charset="-128"/>
                  <a:ea typeface="Meiryo" panose="020B0604030504040204" pitchFamily="34" charset="-128"/>
                </a:rPr>
                <a:t>から</a:t>
              </a:r>
              <a:r>
                <a:rPr kumimoji="1" lang="ja-JP" altLang="en-US" b="1">
                  <a:solidFill>
                    <a:schemeClr val="bg1"/>
                  </a:solidFill>
                  <a:latin typeface="Meiryo" panose="020B0604030504040204" pitchFamily="34" charset="-128"/>
                  <a:ea typeface="Meiryo" panose="020B0604030504040204" pitchFamily="34" charset="-128"/>
                </a:rPr>
                <a:t>体重</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を予測する</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3200" b="1">
                  <a:solidFill>
                    <a:schemeClr val="bg1"/>
                  </a:solidFill>
                  <a:latin typeface="Meiryo" panose="020B0604030504040204" pitchFamily="34" charset="-128"/>
                  <a:ea typeface="Meiryo" panose="020B0604030504040204" pitchFamily="34" charset="-128"/>
                </a:rPr>
                <a:t>計算式</a:t>
              </a:r>
              <a:endParaRPr kumimoji="1" lang="ja-JP" altLang="en-US" sz="3200" b="1">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7542B0CB-F7C3-C84B-F8D4-2C00851591D5}"/>
              </a:ext>
            </a:extLst>
          </p:cNvPr>
          <p:cNvSpPr>
            <a:spLocks noGrp="1"/>
          </p:cNvSpPr>
          <p:nvPr>
            <p:ph type="title"/>
          </p:nvPr>
        </p:nvSpPr>
        <p:spPr/>
        <p:txBody>
          <a:bodyPr/>
          <a:lstStyle/>
          <a:p>
            <a:r>
              <a:rPr kumimoji="1" lang="ja-JP" altLang="en-US"/>
              <a:t>学習は最適なモデル／関数を見つける計算</a:t>
            </a:r>
          </a:p>
        </p:txBody>
      </p:sp>
      <p:sp>
        <p:nvSpPr>
          <p:cNvPr id="3" name="円/楕円 2">
            <a:extLst>
              <a:ext uri="{FF2B5EF4-FFF2-40B4-BE49-F238E27FC236}">
                <a16:creationId xmlns:a16="http://schemas.microsoft.com/office/drawing/2014/main" id="{852AC9EB-AE64-B282-1022-CB769A0F8C93}"/>
              </a:ext>
            </a:extLst>
          </p:cNvPr>
          <p:cNvSpPr/>
          <p:nvPr/>
        </p:nvSpPr>
        <p:spPr>
          <a:xfrm>
            <a:off x="990600" y="1203325"/>
            <a:ext cx="1479550" cy="14795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AC6CD86-0755-92A4-1130-74A9698E7394}"/>
              </a:ext>
            </a:extLst>
          </p:cNvPr>
          <p:cNvSpPr/>
          <p:nvPr/>
        </p:nvSpPr>
        <p:spPr>
          <a:xfrm>
            <a:off x="6673850" y="1203325"/>
            <a:ext cx="1479550" cy="147955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DB05F40-AD61-D814-3BC8-AE30BB229AA4}"/>
              </a:ext>
            </a:extLst>
          </p:cNvPr>
          <p:cNvSpPr txBox="1"/>
          <p:nvPr/>
        </p:nvSpPr>
        <p:spPr>
          <a:xfrm>
            <a:off x="117637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7" name="テキスト ボックス 6">
            <a:extLst>
              <a:ext uri="{FF2B5EF4-FFF2-40B4-BE49-F238E27FC236}">
                <a16:creationId xmlns:a16="http://schemas.microsoft.com/office/drawing/2014/main" id="{FFD8121D-6874-E4C5-654A-E0368E41D559}"/>
              </a:ext>
            </a:extLst>
          </p:cNvPr>
          <p:cNvSpPr txBox="1"/>
          <p:nvPr/>
        </p:nvSpPr>
        <p:spPr>
          <a:xfrm>
            <a:off x="685962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10" name="テキスト ボックス 9">
            <a:extLst>
              <a:ext uri="{FF2B5EF4-FFF2-40B4-BE49-F238E27FC236}">
                <a16:creationId xmlns:a16="http://schemas.microsoft.com/office/drawing/2014/main" id="{CF611AB8-794D-F719-A059-E10B4BEFB108}"/>
              </a:ext>
            </a:extLst>
          </p:cNvPr>
          <p:cNvSpPr txBox="1"/>
          <p:nvPr/>
        </p:nvSpPr>
        <p:spPr>
          <a:xfrm>
            <a:off x="1405735"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身長</a:t>
            </a:r>
            <a:endParaRPr kumimoji="1" lang="ja-JP" altLang="en-US"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6F3F392-85A0-8B4C-830D-8D509BB96889}"/>
              </a:ext>
            </a:extLst>
          </p:cNvPr>
          <p:cNvSpPr txBox="1"/>
          <p:nvPr/>
        </p:nvSpPr>
        <p:spPr>
          <a:xfrm>
            <a:off x="7088988"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体重</a:t>
            </a:r>
            <a:endParaRPr kumimoji="1" lang="ja-JP" altLang="en-US" b="1">
              <a:latin typeface="Meiryo" panose="020B0604030504040204" pitchFamily="34" charset="-128"/>
              <a:ea typeface="Meiryo" panose="020B0604030504040204" pitchFamily="34" charset="-128"/>
            </a:endParaRPr>
          </a:p>
        </p:txBody>
      </p:sp>
      <p:sp>
        <p:nvSpPr>
          <p:cNvPr id="12" name="右矢印 11">
            <a:extLst>
              <a:ext uri="{FF2B5EF4-FFF2-40B4-BE49-F238E27FC236}">
                <a16:creationId xmlns:a16="http://schemas.microsoft.com/office/drawing/2014/main" id="{C4828BE4-8065-FFF3-493A-C73FE5B9D716}"/>
              </a:ext>
            </a:extLst>
          </p:cNvPr>
          <p:cNvSpPr/>
          <p:nvPr/>
        </p:nvSpPr>
        <p:spPr>
          <a:xfrm>
            <a:off x="2643274" y="1725870"/>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a:extLst>
              <a:ext uri="{FF2B5EF4-FFF2-40B4-BE49-F238E27FC236}">
                <a16:creationId xmlns:a16="http://schemas.microsoft.com/office/drawing/2014/main" id="{45334E2A-D75D-C32C-A2A3-20812C69A307}"/>
              </a:ext>
            </a:extLst>
          </p:cNvPr>
          <p:cNvSpPr/>
          <p:nvPr/>
        </p:nvSpPr>
        <p:spPr>
          <a:xfrm>
            <a:off x="5497551" y="1725869"/>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9" name="グループ化 108">
            <a:extLst>
              <a:ext uri="{FF2B5EF4-FFF2-40B4-BE49-F238E27FC236}">
                <a16:creationId xmlns:a16="http://schemas.microsoft.com/office/drawing/2014/main" id="{60175737-563B-81F3-8AC1-BE116E2DCAB2}"/>
              </a:ext>
            </a:extLst>
          </p:cNvPr>
          <p:cNvGrpSpPr/>
          <p:nvPr/>
        </p:nvGrpSpPr>
        <p:grpSpPr>
          <a:xfrm>
            <a:off x="3436340" y="4560672"/>
            <a:ext cx="1869600" cy="1630101"/>
            <a:chOff x="3436340" y="4560672"/>
            <a:chExt cx="1869600" cy="1630101"/>
          </a:xfrm>
        </p:grpSpPr>
        <p:sp>
          <p:nvSpPr>
            <p:cNvPr id="78" name="正方形/長方形 77">
              <a:extLst>
                <a:ext uri="{FF2B5EF4-FFF2-40B4-BE49-F238E27FC236}">
                  <a16:creationId xmlns:a16="http://schemas.microsoft.com/office/drawing/2014/main" id="{2F32E9F3-4DB7-D26F-AA1E-07C9A48D2670}"/>
                </a:ext>
              </a:extLst>
            </p:cNvPr>
            <p:cNvSpPr/>
            <p:nvPr/>
          </p:nvSpPr>
          <p:spPr>
            <a:xfrm>
              <a:off x="3826390" y="4560672"/>
              <a:ext cx="1479550" cy="16301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0F3F681A-88F0-36D4-C637-12D6DA54F738}"/>
                </a:ext>
              </a:extLst>
            </p:cNvPr>
            <p:cNvSpPr txBox="1"/>
            <p:nvPr/>
          </p:nvSpPr>
          <p:spPr>
            <a:xfrm>
              <a:off x="3864451" y="4951046"/>
              <a:ext cx="1415772" cy="954107"/>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学習</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身長と体重の関係</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を</a:t>
              </a:r>
              <a:r>
                <a:rPr lang="ja-JP" altLang="en-US" sz="1200">
                  <a:solidFill>
                    <a:schemeClr val="bg1"/>
                  </a:solidFill>
                  <a:latin typeface="Meiryo" panose="020B0604030504040204" pitchFamily="34" charset="-128"/>
                  <a:ea typeface="Meiryo" panose="020B0604030504040204" pitchFamily="34" charset="-128"/>
                </a:rPr>
                <a:t>うまく表す</a:t>
              </a:r>
              <a:r>
                <a:rPr kumimoji="1" lang="ja-JP" altLang="en-US" sz="1200">
                  <a:solidFill>
                    <a:schemeClr val="bg1"/>
                  </a:solidFill>
                  <a:latin typeface="Meiryo" panose="020B0604030504040204" pitchFamily="34" charset="-128"/>
                  <a:ea typeface="Meiryo" panose="020B0604030504040204" pitchFamily="34" charset="-128"/>
                </a:rPr>
                <a:t>直線</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を見つける</a:t>
              </a:r>
            </a:p>
          </p:txBody>
        </p:sp>
        <p:sp>
          <p:nvSpPr>
            <p:cNvPr id="80" name="三角形 79">
              <a:extLst>
                <a:ext uri="{FF2B5EF4-FFF2-40B4-BE49-F238E27FC236}">
                  <a16:creationId xmlns:a16="http://schemas.microsoft.com/office/drawing/2014/main" id="{3FA98FF2-D2DA-B6D8-8BD1-5B839E65ED23}"/>
                </a:ext>
              </a:extLst>
            </p:cNvPr>
            <p:cNvSpPr/>
            <p:nvPr/>
          </p:nvSpPr>
          <p:spPr>
            <a:xfrm rot="5400000">
              <a:off x="2864454" y="5160201"/>
              <a:ext cx="1552135" cy="408364"/>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グループ化 107">
            <a:extLst>
              <a:ext uri="{FF2B5EF4-FFF2-40B4-BE49-F238E27FC236}">
                <a16:creationId xmlns:a16="http://schemas.microsoft.com/office/drawing/2014/main" id="{471375E7-38A4-0183-B0D3-32CF764E57E4}"/>
              </a:ext>
            </a:extLst>
          </p:cNvPr>
          <p:cNvGrpSpPr/>
          <p:nvPr/>
        </p:nvGrpSpPr>
        <p:grpSpPr>
          <a:xfrm>
            <a:off x="937325" y="4560672"/>
            <a:ext cx="2513468" cy="1688976"/>
            <a:chOff x="937325" y="4560672"/>
            <a:chExt cx="2513468" cy="1688976"/>
          </a:xfrm>
        </p:grpSpPr>
        <p:sp>
          <p:nvSpPr>
            <p:cNvPr id="15" name="正方形/長方形 14">
              <a:extLst>
                <a:ext uri="{FF2B5EF4-FFF2-40B4-BE49-F238E27FC236}">
                  <a16:creationId xmlns:a16="http://schemas.microsoft.com/office/drawing/2014/main" id="{FFC4F3AC-9114-AD12-67A8-7CB213C8C7DA}"/>
                </a:ext>
              </a:extLst>
            </p:cNvPr>
            <p:cNvSpPr/>
            <p:nvPr/>
          </p:nvSpPr>
          <p:spPr>
            <a:xfrm>
              <a:off x="990600" y="4570967"/>
              <a:ext cx="2450320" cy="1622724"/>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3F59AD30-90B8-E6CE-FAC3-7FCBD90F2A92}"/>
                </a:ext>
              </a:extLst>
            </p:cNvPr>
            <p:cNvSpPr/>
            <p:nvPr/>
          </p:nvSpPr>
          <p:spPr>
            <a:xfrm>
              <a:off x="1508572" y="5509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89E6F146-A0B2-84F3-3B34-F9F9850ACFFA}"/>
                </a:ext>
              </a:extLst>
            </p:cNvPr>
            <p:cNvSpPr/>
            <p:nvPr/>
          </p:nvSpPr>
          <p:spPr>
            <a:xfrm>
              <a:off x="1432853" y="57766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AF5201CA-E217-EBCB-72A7-38648CAFA51A}"/>
                </a:ext>
              </a:extLst>
            </p:cNvPr>
            <p:cNvSpPr/>
            <p:nvPr/>
          </p:nvSpPr>
          <p:spPr>
            <a:xfrm>
              <a:off x="1756439" y="57512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C04D69B4-3F91-440C-6FC4-574EDB6FC843}"/>
                </a:ext>
              </a:extLst>
            </p:cNvPr>
            <p:cNvSpPr/>
            <p:nvPr/>
          </p:nvSpPr>
          <p:spPr>
            <a:xfrm>
              <a:off x="1819939" y="5474220"/>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F53449CC-3518-DBB1-D7C7-E64318B97EC7}"/>
                </a:ext>
              </a:extLst>
            </p:cNvPr>
            <p:cNvSpPr/>
            <p:nvPr/>
          </p:nvSpPr>
          <p:spPr>
            <a:xfrm>
              <a:off x="2048678" y="57766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49A5EFD0-AFAC-5C72-CD04-37F5F9E9A244}"/>
                </a:ext>
              </a:extLst>
            </p:cNvPr>
            <p:cNvSpPr/>
            <p:nvPr/>
          </p:nvSpPr>
          <p:spPr>
            <a:xfrm>
              <a:off x="1905199" y="529605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113842B1-9037-4D76-975C-B699C042AA07}"/>
                </a:ext>
              </a:extLst>
            </p:cNvPr>
            <p:cNvSpPr/>
            <p:nvPr/>
          </p:nvSpPr>
          <p:spPr>
            <a:xfrm>
              <a:off x="2139204" y="5067155"/>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D4B7920B-6C3E-CF9A-3B07-C00DACD5700B}"/>
                </a:ext>
              </a:extLst>
            </p:cNvPr>
            <p:cNvSpPr/>
            <p:nvPr/>
          </p:nvSpPr>
          <p:spPr>
            <a:xfrm>
              <a:off x="2258412" y="5389715"/>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EA25D5DA-687E-7A12-5783-0E4AFDE3332C}"/>
                </a:ext>
              </a:extLst>
            </p:cNvPr>
            <p:cNvSpPr/>
            <p:nvPr/>
          </p:nvSpPr>
          <p:spPr>
            <a:xfrm>
              <a:off x="2088760" y="527386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a:extLst>
                <a:ext uri="{FF2B5EF4-FFF2-40B4-BE49-F238E27FC236}">
                  <a16:creationId xmlns:a16="http://schemas.microsoft.com/office/drawing/2014/main" id="{0A400ED1-C904-0628-9CFF-465C01755B7C}"/>
                </a:ext>
              </a:extLst>
            </p:cNvPr>
            <p:cNvSpPr/>
            <p:nvPr/>
          </p:nvSpPr>
          <p:spPr>
            <a:xfrm>
              <a:off x="1942835" y="555326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D93781C7-D41F-FBFF-3476-F22642BC5CA7}"/>
                </a:ext>
              </a:extLst>
            </p:cNvPr>
            <p:cNvSpPr/>
            <p:nvPr/>
          </p:nvSpPr>
          <p:spPr>
            <a:xfrm>
              <a:off x="2345796" y="5509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48265D77-B75F-AA74-7755-A4B4B85F8D03}"/>
                </a:ext>
              </a:extLst>
            </p:cNvPr>
            <p:cNvSpPr/>
            <p:nvPr/>
          </p:nvSpPr>
          <p:spPr>
            <a:xfrm>
              <a:off x="2472796" y="5258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8AE777AB-F7AB-0978-23AB-54CB95B34C43}"/>
                </a:ext>
              </a:extLst>
            </p:cNvPr>
            <p:cNvSpPr/>
            <p:nvPr/>
          </p:nvSpPr>
          <p:spPr>
            <a:xfrm>
              <a:off x="2679821"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A271086C-4AC2-83B1-56AC-9CE1D91A631D}"/>
                </a:ext>
              </a:extLst>
            </p:cNvPr>
            <p:cNvSpPr/>
            <p:nvPr/>
          </p:nvSpPr>
          <p:spPr>
            <a:xfrm>
              <a:off x="2677761" y="5195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E319B88E-1C2C-8DD8-14F2-B5E8EA478824}"/>
                </a:ext>
              </a:extLst>
            </p:cNvPr>
            <p:cNvSpPr/>
            <p:nvPr/>
          </p:nvSpPr>
          <p:spPr>
            <a:xfrm>
              <a:off x="2792061" y="485118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F46D0C34-D426-9983-C90C-E70E5D33B742}"/>
                </a:ext>
              </a:extLst>
            </p:cNvPr>
            <p:cNvSpPr/>
            <p:nvPr/>
          </p:nvSpPr>
          <p:spPr>
            <a:xfrm>
              <a:off x="2958182" y="53188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6243311B-0A8D-F916-3CC2-D476FB6A428E}"/>
                </a:ext>
              </a:extLst>
            </p:cNvPr>
            <p:cNvSpPr/>
            <p:nvPr/>
          </p:nvSpPr>
          <p:spPr>
            <a:xfrm>
              <a:off x="2494709" y="5016945"/>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a:extLst>
                <a:ext uri="{FF2B5EF4-FFF2-40B4-BE49-F238E27FC236}">
                  <a16:creationId xmlns:a16="http://schemas.microsoft.com/office/drawing/2014/main" id="{623B42CD-12E3-AA5F-1EFE-1E5B6D940124}"/>
                </a:ext>
              </a:extLst>
            </p:cNvPr>
            <p:cNvSpPr/>
            <p:nvPr/>
          </p:nvSpPr>
          <p:spPr>
            <a:xfrm>
              <a:off x="2834334" y="517344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円/楕円 33">
              <a:extLst>
                <a:ext uri="{FF2B5EF4-FFF2-40B4-BE49-F238E27FC236}">
                  <a16:creationId xmlns:a16="http://schemas.microsoft.com/office/drawing/2014/main" id="{E4E0BFF8-61EF-DD7B-6B4C-F74B3C0FA556}"/>
                </a:ext>
              </a:extLst>
            </p:cNvPr>
            <p:cNvSpPr/>
            <p:nvPr/>
          </p:nvSpPr>
          <p:spPr>
            <a:xfrm>
              <a:off x="2699674" y="495396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BD724E1C-E714-9526-60B9-C43F5A3A1B5D}"/>
                </a:ext>
              </a:extLst>
            </p:cNvPr>
            <p:cNvSpPr/>
            <p:nvPr/>
          </p:nvSpPr>
          <p:spPr>
            <a:xfrm>
              <a:off x="2972336" y="490316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C2E2DAD2-7619-3DF2-FF77-40A67FACCA7D}"/>
                </a:ext>
              </a:extLst>
            </p:cNvPr>
            <p:cNvSpPr/>
            <p:nvPr/>
          </p:nvSpPr>
          <p:spPr>
            <a:xfrm>
              <a:off x="2980095" y="50775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31FB5731-2167-A4E2-62CC-73DF3F7D716D}"/>
                </a:ext>
              </a:extLst>
            </p:cNvPr>
            <p:cNvSpPr/>
            <p:nvPr/>
          </p:nvSpPr>
          <p:spPr>
            <a:xfrm>
              <a:off x="1585253" y="59290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E7198EE5-AD28-8616-7B07-A27990C7D56B}"/>
                </a:ext>
              </a:extLst>
            </p:cNvPr>
            <p:cNvSpPr/>
            <p:nvPr/>
          </p:nvSpPr>
          <p:spPr>
            <a:xfrm>
              <a:off x="3115603" y="49130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F3F0D9B5-9651-9909-34D3-63BD497C4602}"/>
                </a:ext>
              </a:extLst>
            </p:cNvPr>
            <p:cNvSpPr/>
            <p:nvPr/>
          </p:nvSpPr>
          <p:spPr>
            <a:xfrm>
              <a:off x="2498196" y="56617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EA6AE939-ECF8-A973-A41E-170FC86B7AC1}"/>
                </a:ext>
              </a:extLst>
            </p:cNvPr>
            <p:cNvSpPr/>
            <p:nvPr/>
          </p:nvSpPr>
          <p:spPr>
            <a:xfrm>
              <a:off x="2188378" y="56496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9559281F-D4FB-B314-16FB-2E73BDD78F03}"/>
                </a:ext>
              </a:extLst>
            </p:cNvPr>
            <p:cNvSpPr/>
            <p:nvPr/>
          </p:nvSpPr>
          <p:spPr>
            <a:xfrm>
              <a:off x="2545509" y="4762945"/>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矢印コネクタ 81">
              <a:extLst>
                <a:ext uri="{FF2B5EF4-FFF2-40B4-BE49-F238E27FC236}">
                  <a16:creationId xmlns:a16="http://schemas.microsoft.com/office/drawing/2014/main" id="{8DE1E7D1-E451-4381-D4CA-94F6F6CCD28F}"/>
                </a:ext>
              </a:extLst>
            </p:cNvPr>
            <p:cNvCxnSpPr>
              <a:cxnSpLocks/>
            </p:cNvCxnSpPr>
            <p:nvPr/>
          </p:nvCxnSpPr>
          <p:spPr>
            <a:xfrm flipV="1">
              <a:off x="990600"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772A2107-B0E3-2260-4929-C3E054DBEFFB}"/>
                </a:ext>
              </a:extLst>
            </p:cNvPr>
            <p:cNvCxnSpPr>
              <a:cxnSpLocks/>
            </p:cNvCxnSpPr>
            <p:nvPr/>
          </p:nvCxnSpPr>
          <p:spPr>
            <a:xfrm>
              <a:off x="986019"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88" name="テキスト ボックス 87">
              <a:extLst>
                <a:ext uri="{FF2B5EF4-FFF2-40B4-BE49-F238E27FC236}">
                  <a16:creationId xmlns:a16="http://schemas.microsoft.com/office/drawing/2014/main" id="{576298FF-195B-EB68-2BFB-996544AAC971}"/>
                </a:ext>
              </a:extLst>
            </p:cNvPr>
            <p:cNvSpPr txBox="1"/>
            <p:nvPr/>
          </p:nvSpPr>
          <p:spPr>
            <a:xfrm>
              <a:off x="937325" y="4586152"/>
              <a:ext cx="369332" cy="400110"/>
            </a:xfrm>
            <a:prstGeom prst="rect">
              <a:avLst/>
            </a:prstGeom>
            <a:noFill/>
          </p:spPr>
          <p:txBody>
            <a:bodyPr vert="eaVert"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身長</a:t>
              </a:r>
            </a:p>
          </p:txBody>
        </p:sp>
        <p:sp>
          <p:nvSpPr>
            <p:cNvPr id="89" name="テキスト ボックス 88">
              <a:extLst>
                <a:ext uri="{FF2B5EF4-FFF2-40B4-BE49-F238E27FC236}">
                  <a16:creationId xmlns:a16="http://schemas.microsoft.com/office/drawing/2014/main" id="{0AC72DA0-D823-DBF7-192F-3E4B62BF482F}"/>
                </a:ext>
              </a:extLst>
            </p:cNvPr>
            <p:cNvSpPr txBox="1"/>
            <p:nvPr/>
          </p:nvSpPr>
          <p:spPr>
            <a:xfrm>
              <a:off x="2958350" y="5972649"/>
              <a:ext cx="492443" cy="276999"/>
            </a:xfrm>
            <a:prstGeom prst="rect">
              <a:avLst/>
            </a:prstGeom>
            <a:noFill/>
          </p:spPr>
          <p:txBody>
            <a:bodyPr vert="horz" wrap="none" rtlCol="0">
              <a:spAutoFit/>
            </a:bodyPr>
            <a:lstStyle/>
            <a:p>
              <a:r>
                <a:rPr lang="ja-JP" altLang="en-US" sz="1200">
                  <a:solidFill>
                    <a:srgbClr val="0070C0"/>
                  </a:solidFill>
                  <a:latin typeface="Meiryo" panose="020B0604030504040204" pitchFamily="34" charset="-128"/>
                  <a:ea typeface="Meiryo" panose="020B0604030504040204" pitchFamily="34" charset="-128"/>
                </a:rPr>
                <a:t>体重</a:t>
              </a:r>
              <a:endParaRPr kumimoji="1" lang="ja-JP" altLang="en-US" sz="1200">
                <a:solidFill>
                  <a:srgbClr val="0070C0"/>
                </a:solidFill>
                <a:latin typeface="Meiryo" panose="020B0604030504040204" pitchFamily="34" charset="-128"/>
                <a:ea typeface="Meiryo" panose="020B0604030504040204" pitchFamily="34" charset="-128"/>
              </a:endParaRPr>
            </a:p>
          </p:txBody>
        </p:sp>
      </p:grpSp>
      <p:sp>
        <p:nvSpPr>
          <p:cNvPr id="102" name="テキスト ボックス 101">
            <a:extLst>
              <a:ext uri="{FF2B5EF4-FFF2-40B4-BE49-F238E27FC236}">
                <a16:creationId xmlns:a16="http://schemas.microsoft.com/office/drawing/2014/main" id="{3D5B31FE-A8FF-4385-16C0-E8DE21D6464F}"/>
              </a:ext>
            </a:extLst>
          </p:cNvPr>
          <p:cNvSpPr txBox="1"/>
          <p:nvPr/>
        </p:nvSpPr>
        <p:spPr>
          <a:xfrm>
            <a:off x="976565" y="2777723"/>
            <a:ext cx="1507144" cy="369332"/>
          </a:xfrm>
          <a:prstGeom prst="rect">
            <a:avLst/>
          </a:prstGeom>
          <a:noFill/>
        </p:spPr>
        <p:txBody>
          <a:bodyPr wrap="none" rtlCol="0">
            <a:spAutoFit/>
          </a:bodyPr>
          <a:lstStyle/>
          <a:p>
            <a:pPr algn="ctr"/>
            <a:r>
              <a:rPr kumimoji="1" lang="en-US" altLang="ja-JP" dirty="0">
                <a:solidFill>
                  <a:schemeClr val="accent3">
                    <a:lumMod val="75000"/>
                  </a:schemeClr>
                </a:solidFill>
                <a:latin typeface="Meiryo" panose="020B0604030504040204" pitchFamily="34" charset="-128"/>
                <a:ea typeface="Meiryo" panose="020B0604030504040204" pitchFamily="34" charset="-128"/>
              </a:rPr>
              <a:t>X</a:t>
            </a:r>
            <a:r>
              <a:rPr kumimoji="1" lang="ja-JP" altLang="en-US">
                <a:solidFill>
                  <a:schemeClr val="accent3">
                    <a:lumMod val="75000"/>
                  </a:schemeClr>
                </a:solidFill>
                <a:latin typeface="Meiryo" panose="020B0604030504040204" pitchFamily="34" charset="-128"/>
                <a:ea typeface="Meiryo" panose="020B0604030504040204" pitchFamily="34" charset="-128"/>
              </a:rPr>
              <a:t>：説明変数</a:t>
            </a:r>
          </a:p>
        </p:txBody>
      </p:sp>
      <p:sp>
        <p:nvSpPr>
          <p:cNvPr id="103" name="テキスト ボックス 102">
            <a:extLst>
              <a:ext uri="{FF2B5EF4-FFF2-40B4-BE49-F238E27FC236}">
                <a16:creationId xmlns:a16="http://schemas.microsoft.com/office/drawing/2014/main" id="{0ED6BE86-A3E2-C33F-22A7-21A0D64A6EDF}"/>
              </a:ext>
            </a:extLst>
          </p:cNvPr>
          <p:cNvSpPr txBox="1"/>
          <p:nvPr/>
        </p:nvSpPr>
        <p:spPr>
          <a:xfrm>
            <a:off x="6657965" y="2772042"/>
            <a:ext cx="1468672" cy="369332"/>
          </a:xfrm>
          <a:prstGeom prst="rect">
            <a:avLst/>
          </a:prstGeom>
          <a:noFill/>
        </p:spPr>
        <p:txBody>
          <a:bodyPr wrap="none" rtlCol="0">
            <a:spAutoFit/>
          </a:bodyPr>
          <a:lstStyle/>
          <a:p>
            <a:pPr algn="ctr"/>
            <a:r>
              <a:rPr lang="en-US" altLang="ja-JP" dirty="0">
                <a:solidFill>
                  <a:srgbClr val="7030A0"/>
                </a:solidFill>
                <a:latin typeface="Meiryo" panose="020B0604030504040204" pitchFamily="34" charset="-128"/>
                <a:ea typeface="Meiryo" panose="020B0604030504040204" pitchFamily="34" charset="-128"/>
              </a:rPr>
              <a:t>y</a:t>
            </a:r>
            <a:r>
              <a:rPr kumimoji="1" lang="ja-JP" altLang="en-US">
                <a:solidFill>
                  <a:srgbClr val="7030A0"/>
                </a:solidFill>
                <a:latin typeface="Meiryo" panose="020B0604030504040204" pitchFamily="34" charset="-128"/>
                <a:ea typeface="Meiryo" panose="020B0604030504040204" pitchFamily="34" charset="-128"/>
              </a:rPr>
              <a:t>：目的変数</a:t>
            </a:r>
          </a:p>
        </p:txBody>
      </p:sp>
      <p:sp>
        <p:nvSpPr>
          <p:cNvPr id="104" name="テキスト ボックス 103">
            <a:extLst>
              <a:ext uri="{FF2B5EF4-FFF2-40B4-BE49-F238E27FC236}">
                <a16:creationId xmlns:a16="http://schemas.microsoft.com/office/drawing/2014/main" id="{E9882449-B5B0-4F64-C6DA-6BE61369DA5D}"/>
              </a:ext>
            </a:extLst>
          </p:cNvPr>
          <p:cNvSpPr txBox="1"/>
          <p:nvPr/>
        </p:nvSpPr>
        <p:spPr>
          <a:xfrm>
            <a:off x="3959688" y="2725875"/>
            <a:ext cx="1228221" cy="461665"/>
          </a:xfrm>
          <a:prstGeom prst="rect">
            <a:avLst/>
          </a:prstGeom>
          <a:noFill/>
        </p:spPr>
        <p:txBody>
          <a:bodyPr wrap="none" rtlCol="0">
            <a:spAutoFit/>
          </a:bodyPr>
          <a:lstStyle/>
          <a:p>
            <a:pPr algn="ctr"/>
            <a:r>
              <a:rPr kumimoji="1" lang="en-US" altLang="ja-JP" sz="2400" b="1" dirty="0">
                <a:solidFill>
                  <a:srgbClr val="C00000"/>
                </a:solidFill>
                <a:latin typeface="Meiryo" panose="020B0604030504040204" pitchFamily="34" charset="-128"/>
                <a:ea typeface="Meiryo" panose="020B0604030504040204" pitchFamily="34" charset="-128"/>
              </a:rPr>
              <a:t>f</a:t>
            </a:r>
            <a:r>
              <a:rPr kumimoji="1" lang="ja-JP" altLang="en-US" sz="2400">
                <a:solidFill>
                  <a:srgbClr val="C00000"/>
                </a:solidFill>
                <a:latin typeface="Meiryo" panose="020B0604030504040204" pitchFamily="34" charset="-128"/>
                <a:ea typeface="Meiryo" panose="020B0604030504040204" pitchFamily="34" charset="-128"/>
              </a:rPr>
              <a:t>：</a:t>
            </a:r>
            <a:r>
              <a:rPr kumimoji="1" lang="ja-JP" altLang="en-US" sz="2400" b="1">
                <a:solidFill>
                  <a:srgbClr val="C00000"/>
                </a:solidFill>
                <a:latin typeface="Meiryo" panose="020B0604030504040204" pitchFamily="34" charset="-128"/>
                <a:ea typeface="Meiryo" panose="020B0604030504040204" pitchFamily="34" charset="-128"/>
              </a:rPr>
              <a:t>関数</a:t>
            </a:r>
          </a:p>
        </p:txBody>
      </p:sp>
      <p:sp>
        <p:nvSpPr>
          <p:cNvPr id="111" name="テキスト ボックス 110">
            <a:extLst>
              <a:ext uri="{FF2B5EF4-FFF2-40B4-BE49-F238E27FC236}">
                <a16:creationId xmlns:a16="http://schemas.microsoft.com/office/drawing/2014/main" id="{527030AF-48B9-9557-BFE4-0C4DC644334F}"/>
              </a:ext>
            </a:extLst>
          </p:cNvPr>
          <p:cNvSpPr txBox="1"/>
          <p:nvPr/>
        </p:nvSpPr>
        <p:spPr>
          <a:xfrm>
            <a:off x="3526820" y="3652919"/>
            <a:ext cx="2111475" cy="769441"/>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学習</a:t>
            </a:r>
            <a:r>
              <a:rPr kumimoji="1" lang="ja-JP" altLang="en-US" sz="1400">
                <a:latin typeface="Meiryo" panose="020B0604030504040204" pitchFamily="34" charset="-128"/>
                <a:ea typeface="Meiryo" panose="020B0604030504040204" pitchFamily="34" charset="-128"/>
              </a:rPr>
              <a:t>とは入力</a:t>
            </a:r>
            <a:r>
              <a:rPr kumimoji="1" lang="en-US" altLang="ja-JP" sz="1400" b="1" dirty="0">
                <a:solidFill>
                  <a:schemeClr val="accent3">
                    <a:lumMod val="75000"/>
                  </a:schemeClr>
                </a:solidFill>
                <a:latin typeface="Meiryo" panose="020B0604030504040204" pitchFamily="34" charset="-128"/>
                <a:ea typeface="Meiryo" panose="020B0604030504040204" pitchFamily="34" charset="-128"/>
              </a:rPr>
              <a:t>X</a:t>
            </a:r>
            <a:r>
              <a:rPr kumimoji="1" lang="ja-JP" altLang="en-US" sz="1400">
                <a:latin typeface="Meiryo" panose="020B0604030504040204" pitchFamily="34" charset="-128"/>
                <a:ea typeface="Meiryo" panose="020B0604030504040204" pitchFamily="34" charset="-128"/>
              </a:rPr>
              <a:t>に対して</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ふさわしい</a:t>
            </a:r>
            <a:r>
              <a:rPr kumimoji="1" lang="en-US" altLang="ja-JP" sz="1400" b="1" dirty="0">
                <a:solidFill>
                  <a:srgbClr val="7030A0"/>
                </a:solidFill>
                <a:latin typeface="Meiryo" panose="020B0604030504040204" pitchFamily="34" charset="-128"/>
                <a:ea typeface="Meiryo" panose="020B0604030504040204" pitchFamily="34" charset="-128"/>
              </a:rPr>
              <a:t>y</a:t>
            </a:r>
            <a:r>
              <a:rPr kumimoji="1" lang="ja-JP" altLang="en-US" sz="1400">
                <a:latin typeface="Meiryo" panose="020B0604030504040204" pitchFamily="34" charset="-128"/>
                <a:ea typeface="Meiryo" panose="020B0604030504040204" pitchFamily="34" charset="-128"/>
              </a:rPr>
              <a:t>を出力する</a:t>
            </a:r>
            <a:endParaRPr kumimoji="1" lang="en-US" altLang="ja-JP" sz="1400" dirty="0">
              <a:latin typeface="Meiryo" panose="020B0604030504040204" pitchFamily="34" charset="-128"/>
              <a:ea typeface="Meiryo" panose="020B0604030504040204" pitchFamily="34" charset="-128"/>
            </a:endParaRPr>
          </a:p>
          <a:p>
            <a:r>
              <a:rPr lang="ja-JP" altLang="en-US" sz="1600">
                <a:solidFill>
                  <a:srgbClr val="C00000"/>
                </a:solidFill>
                <a:latin typeface="Meiryo" panose="020B0604030504040204" pitchFamily="34" charset="-128"/>
                <a:ea typeface="Meiryo" panose="020B0604030504040204" pitchFamily="34" charset="-128"/>
              </a:rPr>
              <a:t>関数</a:t>
            </a:r>
            <a:r>
              <a:rPr lang="en-US" altLang="ja-JP" sz="1600" dirty="0">
                <a:solidFill>
                  <a:srgbClr val="C00000"/>
                </a:solidFill>
                <a:latin typeface="Meiryo" panose="020B0604030504040204" pitchFamily="34" charset="-128"/>
                <a:ea typeface="Meiryo" panose="020B0604030504040204" pitchFamily="34" charset="-128"/>
              </a:rPr>
              <a:t> </a:t>
            </a:r>
            <a:r>
              <a:rPr lang="en-US" altLang="ja-JP" sz="1600" b="1" dirty="0">
                <a:solidFill>
                  <a:srgbClr val="C00000"/>
                </a:solidFill>
                <a:latin typeface="Meiryo" panose="020B0604030504040204" pitchFamily="34" charset="-128"/>
                <a:ea typeface="Meiryo" panose="020B0604030504040204" pitchFamily="34" charset="-128"/>
              </a:rPr>
              <a:t>f </a:t>
            </a:r>
            <a:r>
              <a:rPr lang="ja-JP" altLang="en-US" sz="1400">
                <a:latin typeface="Meiryo" panose="020B0604030504040204" pitchFamily="34" charset="-128"/>
                <a:ea typeface="Meiryo" panose="020B0604030504040204" pitchFamily="34" charset="-128"/>
              </a:rPr>
              <a:t>を見つける計算</a:t>
            </a:r>
            <a:endParaRPr kumimoji="1" lang="ja-JP" altLang="en-US" sz="1400">
              <a:latin typeface="Meiryo" panose="020B0604030504040204" pitchFamily="34" charset="-128"/>
              <a:ea typeface="Meiryo" panose="020B0604030504040204" pitchFamily="34" charset="-128"/>
            </a:endParaRPr>
          </a:p>
        </p:txBody>
      </p:sp>
      <p:grpSp>
        <p:nvGrpSpPr>
          <p:cNvPr id="44" name="グループ化 43">
            <a:extLst>
              <a:ext uri="{FF2B5EF4-FFF2-40B4-BE49-F238E27FC236}">
                <a16:creationId xmlns:a16="http://schemas.microsoft.com/office/drawing/2014/main" id="{C82BF375-EEAA-9080-63AF-72D1273BF2BA}"/>
              </a:ext>
            </a:extLst>
          </p:cNvPr>
          <p:cNvGrpSpPr/>
          <p:nvPr/>
        </p:nvGrpSpPr>
        <p:grpSpPr>
          <a:xfrm>
            <a:off x="3832225" y="1203325"/>
            <a:ext cx="1479550" cy="1479550"/>
            <a:chOff x="3832225" y="1203325"/>
            <a:chExt cx="1479550" cy="1479550"/>
          </a:xfrm>
        </p:grpSpPr>
        <p:sp>
          <p:nvSpPr>
            <p:cNvPr id="4" name="正方形/長方形 3">
              <a:extLst>
                <a:ext uri="{FF2B5EF4-FFF2-40B4-BE49-F238E27FC236}">
                  <a16:creationId xmlns:a16="http://schemas.microsoft.com/office/drawing/2014/main" id="{C181CEC2-42DC-B5C2-4227-323BE4BE459E}"/>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018FE0B-7E8A-7AB9-DF3D-99608A5939B2}"/>
                </a:ext>
              </a:extLst>
            </p:cNvPr>
            <p:cNvSpPr txBox="1"/>
            <p:nvPr/>
          </p:nvSpPr>
          <p:spPr>
            <a:xfrm>
              <a:off x="3941058" y="1705090"/>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p>
          </p:txBody>
        </p:sp>
      </p:grpSp>
      <p:grpSp>
        <p:nvGrpSpPr>
          <p:cNvPr id="48" name="グループ化 47">
            <a:extLst>
              <a:ext uri="{FF2B5EF4-FFF2-40B4-BE49-F238E27FC236}">
                <a16:creationId xmlns:a16="http://schemas.microsoft.com/office/drawing/2014/main" id="{7EC528E1-1275-5A51-3D05-12F13887B8FC}"/>
              </a:ext>
            </a:extLst>
          </p:cNvPr>
          <p:cNvGrpSpPr/>
          <p:nvPr/>
        </p:nvGrpSpPr>
        <p:grpSpPr>
          <a:xfrm>
            <a:off x="5357073" y="4037640"/>
            <a:ext cx="2855449" cy="2204412"/>
            <a:chOff x="5357073" y="4037640"/>
            <a:chExt cx="2855449" cy="2204412"/>
          </a:xfrm>
        </p:grpSpPr>
        <p:grpSp>
          <p:nvGrpSpPr>
            <p:cNvPr id="110" name="グループ化 109">
              <a:extLst>
                <a:ext uri="{FF2B5EF4-FFF2-40B4-BE49-F238E27FC236}">
                  <a16:creationId xmlns:a16="http://schemas.microsoft.com/office/drawing/2014/main" id="{1A6AD65B-9BEA-EBA4-FBC9-9AFA7F5B26CB}"/>
                </a:ext>
              </a:extLst>
            </p:cNvPr>
            <p:cNvGrpSpPr/>
            <p:nvPr/>
          </p:nvGrpSpPr>
          <p:grpSpPr>
            <a:xfrm>
              <a:off x="5357073" y="4037640"/>
              <a:ext cx="2855449" cy="2160405"/>
              <a:chOff x="5357073" y="4037640"/>
              <a:chExt cx="2855449" cy="2160405"/>
            </a:xfrm>
          </p:grpSpPr>
          <p:sp>
            <p:nvSpPr>
              <p:cNvPr id="50" name="正方形/長方形 49">
                <a:extLst>
                  <a:ext uri="{FF2B5EF4-FFF2-40B4-BE49-F238E27FC236}">
                    <a16:creationId xmlns:a16="http://schemas.microsoft.com/office/drawing/2014/main" id="{38CA1CC2-DA79-5C06-A28B-2AE45BABA55F}"/>
                  </a:ext>
                </a:extLst>
              </p:cNvPr>
              <p:cNvSpPr/>
              <p:nvPr/>
            </p:nvSpPr>
            <p:spPr>
              <a:xfrm>
                <a:off x="5703080" y="4568050"/>
                <a:ext cx="2450320" cy="1622724"/>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C59F0D8A-5D41-6650-0038-794941FC8033}"/>
                  </a:ext>
                </a:extLst>
              </p:cNvPr>
              <p:cNvSpPr/>
              <p:nvPr/>
            </p:nvSpPr>
            <p:spPr>
              <a:xfrm>
                <a:off x="6221052"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5CC81A7B-158E-7EAA-B489-3FB6C2BF5C08}"/>
                  </a:ext>
                </a:extLst>
              </p:cNvPr>
              <p:cNvSpPr/>
              <p:nvPr/>
            </p:nvSpPr>
            <p:spPr>
              <a:xfrm>
                <a:off x="6145333"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A2A0FEAB-E201-96F2-8313-2F67D594B56A}"/>
                  </a:ext>
                </a:extLst>
              </p:cNvPr>
              <p:cNvSpPr/>
              <p:nvPr/>
            </p:nvSpPr>
            <p:spPr>
              <a:xfrm>
                <a:off x="6468919" y="57483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B957D1CC-FAE0-BE95-4FBC-0D756D80116E}"/>
                  </a:ext>
                </a:extLst>
              </p:cNvPr>
              <p:cNvSpPr/>
              <p:nvPr/>
            </p:nvSpPr>
            <p:spPr>
              <a:xfrm>
                <a:off x="6532419"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4B17A974-39E3-ECB1-8851-7562E9DCA89F}"/>
                  </a:ext>
                </a:extLst>
              </p:cNvPr>
              <p:cNvSpPr/>
              <p:nvPr/>
            </p:nvSpPr>
            <p:spPr>
              <a:xfrm>
                <a:off x="6761158"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D87D7539-F269-69E7-08C6-125B3FEC4CD4}"/>
                  </a:ext>
                </a:extLst>
              </p:cNvPr>
              <p:cNvSpPr/>
              <p:nvPr/>
            </p:nvSpPr>
            <p:spPr>
              <a:xfrm>
                <a:off x="6617679" y="529313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587490B8-30B7-7104-FF3F-BA90E472E312}"/>
                  </a:ext>
                </a:extLst>
              </p:cNvPr>
              <p:cNvSpPr/>
              <p:nvPr/>
            </p:nvSpPr>
            <p:spPr>
              <a:xfrm>
                <a:off x="6851684" y="506423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226EEDA7-ACBF-7B85-2D41-30AB784C6AD8}"/>
                  </a:ext>
                </a:extLst>
              </p:cNvPr>
              <p:cNvSpPr/>
              <p:nvPr/>
            </p:nvSpPr>
            <p:spPr>
              <a:xfrm>
                <a:off x="6970892" y="538679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62CC0AF3-5878-E2C8-F6F0-0369AD77D798}"/>
                  </a:ext>
                </a:extLst>
              </p:cNvPr>
              <p:cNvSpPr/>
              <p:nvPr/>
            </p:nvSpPr>
            <p:spPr>
              <a:xfrm>
                <a:off x="6801240" y="52709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CF3E4A9C-8A20-EAF3-5084-B744DBD23806}"/>
                  </a:ext>
                </a:extLst>
              </p:cNvPr>
              <p:cNvSpPr/>
              <p:nvPr/>
            </p:nvSpPr>
            <p:spPr>
              <a:xfrm>
                <a:off x="6655315" y="55503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8CA8B58E-3F85-D499-BBB8-DB8B5A399E02}"/>
                  </a:ext>
                </a:extLst>
              </p:cNvPr>
              <p:cNvSpPr/>
              <p:nvPr/>
            </p:nvSpPr>
            <p:spPr>
              <a:xfrm>
                <a:off x="7058276"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B020A87B-E572-1B96-2ABB-AD838F01ADDB}"/>
                  </a:ext>
                </a:extLst>
              </p:cNvPr>
              <p:cNvSpPr/>
              <p:nvPr/>
            </p:nvSpPr>
            <p:spPr>
              <a:xfrm>
                <a:off x="7185276" y="5255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5BB1B465-CF0B-F9FE-2FA9-39B384E62B80}"/>
                  </a:ext>
                </a:extLst>
              </p:cNvPr>
              <p:cNvSpPr/>
              <p:nvPr/>
            </p:nvSpPr>
            <p:spPr>
              <a:xfrm>
                <a:off x="7392301" y="546838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18B5C3A0-A160-992A-2050-BA16E5196E0E}"/>
                  </a:ext>
                </a:extLst>
              </p:cNvPr>
              <p:cNvSpPr/>
              <p:nvPr/>
            </p:nvSpPr>
            <p:spPr>
              <a:xfrm>
                <a:off x="7390241" y="5192347"/>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C4D4D868-B375-5C30-2FA3-4E19E6026527}"/>
                  </a:ext>
                </a:extLst>
              </p:cNvPr>
              <p:cNvSpPr/>
              <p:nvPr/>
            </p:nvSpPr>
            <p:spPr>
              <a:xfrm>
                <a:off x="7504541" y="4848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BAC885BB-9218-5722-7FDA-55DA4CBBE7E9}"/>
                  </a:ext>
                </a:extLst>
              </p:cNvPr>
              <p:cNvSpPr/>
              <p:nvPr/>
            </p:nvSpPr>
            <p:spPr>
              <a:xfrm>
                <a:off x="7670662" y="53159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93CFA78B-459C-E439-3854-71545EC3730A}"/>
                  </a:ext>
                </a:extLst>
              </p:cNvPr>
              <p:cNvSpPr/>
              <p:nvPr/>
            </p:nvSpPr>
            <p:spPr>
              <a:xfrm>
                <a:off x="7207189" y="5014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0F694CE5-8773-3F0C-ED7C-1A4533EA09AD}"/>
                  </a:ext>
                </a:extLst>
              </p:cNvPr>
              <p:cNvSpPr/>
              <p:nvPr/>
            </p:nvSpPr>
            <p:spPr>
              <a:xfrm>
                <a:off x="7546814" y="517053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E4FC5E55-E0A9-470E-4740-E4E2BCA4A614}"/>
                  </a:ext>
                </a:extLst>
              </p:cNvPr>
              <p:cNvSpPr/>
              <p:nvPr/>
            </p:nvSpPr>
            <p:spPr>
              <a:xfrm>
                <a:off x="7412154" y="49510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371894C9-A2BB-BEEB-62CA-9E1E35187138}"/>
                  </a:ext>
                </a:extLst>
              </p:cNvPr>
              <p:cNvSpPr/>
              <p:nvPr/>
            </p:nvSpPr>
            <p:spPr>
              <a:xfrm>
                <a:off x="7684816" y="4900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8BA70829-CC03-2393-5352-74714CEFBA2B}"/>
                  </a:ext>
                </a:extLst>
              </p:cNvPr>
              <p:cNvSpPr/>
              <p:nvPr/>
            </p:nvSpPr>
            <p:spPr>
              <a:xfrm>
                <a:off x="7692575" y="507461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4F623450-5B20-6B01-1456-F601ACE3B978}"/>
                  </a:ext>
                </a:extLst>
              </p:cNvPr>
              <p:cNvSpPr/>
              <p:nvPr/>
            </p:nvSpPr>
            <p:spPr>
              <a:xfrm>
                <a:off x="6297733" y="5926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0067A7E0-9F90-61F4-6B93-2AEB7A661938}"/>
                  </a:ext>
                </a:extLst>
              </p:cNvPr>
              <p:cNvSpPr/>
              <p:nvPr/>
            </p:nvSpPr>
            <p:spPr>
              <a:xfrm>
                <a:off x="7828083" y="4910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9BE5E1C8-ACF7-367C-EE82-807D7B712E5E}"/>
                  </a:ext>
                </a:extLst>
              </p:cNvPr>
              <p:cNvSpPr/>
              <p:nvPr/>
            </p:nvSpPr>
            <p:spPr>
              <a:xfrm>
                <a:off x="7210676" y="56588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C610CB4F-0EBC-3F98-94C3-7FEBE14F0630}"/>
                  </a:ext>
                </a:extLst>
              </p:cNvPr>
              <p:cNvSpPr/>
              <p:nvPr/>
            </p:nvSpPr>
            <p:spPr>
              <a:xfrm>
                <a:off x="6900858" y="5646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a:extLst>
                  <a:ext uri="{FF2B5EF4-FFF2-40B4-BE49-F238E27FC236}">
                    <a16:creationId xmlns:a16="http://schemas.microsoft.com/office/drawing/2014/main" id="{761325A5-1D58-AC79-579E-815DAD10C425}"/>
                  </a:ext>
                </a:extLst>
              </p:cNvPr>
              <p:cNvSpPr/>
              <p:nvPr/>
            </p:nvSpPr>
            <p:spPr>
              <a:xfrm>
                <a:off x="7257989" y="4760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a:extLst>
                  <a:ext uri="{FF2B5EF4-FFF2-40B4-BE49-F238E27FC236}">
                    <a16:creationId xmlns:a16="http://schemas.microsoft.com/office/drawing/2014/main" id="{0EE4DFBE-DBA9-6AB0-9C37-5DA9887B8F2D}"/>
                  </a:ext>
                </a:extLst>
              </p:cNvPr>
              <p:cNvCxnSpPr>
                <a:cxnSpLocks/>
              </p:cNvCxnSpPr>
              <p:nvPr/>
            </p:nvCxnSpPr>
            <p:spPr>
              <a:xfrm flipV="1">
                <a:off x="6145333" y="4823528"/>
                <a:ext cx="1809750" cy="1166076"/>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90" name="直線矢印コネクタ 89">
                <a:extLst>
                  <a:ext uri="{FF2B5EF4-FFF2-40B4-BE49-F238E27FC236}">
                    <a16:creationId xmlns:a16="http://schemas.microsoft.com/office/drawing/2014/main" id="{458F1DCD-B26D-C789-BDFF-F91CBF50D459}"/>
                  </a:ext>
                </a:extLst>
              </p:cNvPr>
              <p:cNvCxnSpPr>
                <a:cxnSpLocks/>
              </p:cNvCxnSpPr>
              <p:nvPr/>
            </p:nvCxnSpPr>
            <p:spPr>
              <a:xfrm flipV="1">
                <a:off x="5707662"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直線矢印コネクタ 90">
                <a:extLst>
                  <a:ext uri="{FF2B5EF4-FFF2-40B4-BE49-F238E27FC236}">
                    <a16:creationId xmlns:a16="http://schemas.microsoft.com/office/drawing/2014/main" id="{579D0BD0-0F57-08B7-9EFA-EE41FB614912}"/>
                  </a:ext>
                </a:extLst>
              </p:cNvPr>
              <p:cNvCxnSpPr>
                <a:cxnSpLocks/>
              </p:cNvCxnSpPr>
              <p:nvPr/>
            </p:nvCxnSpPr>
            <p:spPr>
              <a:xfrm>
                <a:off x="5703081"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94" name="右矢印 93">
                <a:extLst>
                  <a:ext uri="{FF2B5EF4-FFF2-40B4-BE49-F238E27FC236}">
                    <a16:creationId xmlns:a16="http://schemas.microsoft.com/office/drawing/2014/main" id="{33B04EF3-9E53-C58E-97C7-71AAB7A88E8F}"/>
                  </a:ext>
                </a:extLst>
              </p:cNvPr>
              <p:cNvSpPr/>
              <p:nvPr/>
            </p:nvSpPr>
            <p:spPr>
              <a:xfrm>
                <a:off x="5357073" y="4991191"/>
                <a:ext cx="475980" cy="746383"/>
              </a:xfrm>
              <a:prstGeom prst="rightArrow">
                <a:avLst/>
              </a:prstGeom>
              <a:solidFill>
                <a:srgbClr val="0070C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0AA80E9-3A8A-CE26-A33B-6CC34C4266B0}"/>
                  </a:ext>
                </a:extLst>
              </p:cNvPr>
              <p:cNvSpPr txBox="1"/>
              <p:nvPr/>
            </p:nvSpPr>
            <p:spPr>
              <a:xfrm>
                <a:off x="6771102" y="4037640"/>
                <a:ext cx="1441420" cy="523220"/>
              </a:xfrm>
              <a:prstGeom prst="rect">
                <a:avLst/>
              </a:prstGeom>
              <a:solidFill>
                <a:srgbClr val="FFFFFF">
                  <a:alpha val="61176"/>
                </a:srgbClr>
              </a:solidFill>
            </p:spPr>
            <p:txBody>
              <a:bodyPr wrap="none" rtlCol="0">
                <a:spAutoFit/>
              </a:bodyPr>
              <a:lstStyle/>
              <a:p>
                <a:pPr algn="r"/>
                <a:r>
                  <a:rPr kumimoji="1" lang="ja-JP" altLang="en-US" sz="1400">
                    <a:solidFill>
                      <a:srgbClr val="C00000"/>
                    </a:solidFill>
                    <a:latin typeface="Meiryo" panose="020B0604030504040204" pitchFamily="34" charset="-128"/>
                    <a:ea typeface="Meiryo" panose="020B0604030504040204" pitchFamily="34" charset="-128"/>
                  </a:rPr>
                  <a:t>身長から体重を</a:t>
                </a:r>
                <a:endParaRPr kumimoji="1" lang="en-US" altLang="ja-JP" sz="1400" dirty="0">
                  <a:solidFill>
                    <a:srgbClr val="C00000"/>
                  </a:solidFill>
                  <a:latin typeface="Meiryo" panose="020B0604030504040204" pitchFamily="34" charset="-128"/>
                  <a:ea typeface="Meiryo" panose="020B0604030504040204" pitchFamily="34" charset="-128"/>
                </a:endParaRPr>
              </a:p>
              <a:p>
                <a:pPr algn="r"/>
                <a:r>
                  <a:rPr kumimoji="1" lang="ja-JP" altLang="en-US" sz="1400">
                    <a:solidFill>
                      <a:srgbClr val="C00000"/>
                    </a:solidFill>
                    <a:latin typeface="Meiryo" panose="020B0604030504040204" pitchFamily="34" charset="-128"/>
                    <a:ea typeface="Meiryo" panose="020B0604030504040204" pitchFamily="34" charset="-128"/>
                  </a:rPr>
                  <a:t>予測する直線</a:t>
                </a:r>
              </a:p>
            </p:txBody>
          </p:sp>
        </p:grpSp>
        <p:sp>
          <p:nvSpPr>
            <p:cNvPr id="46" name="テキスト ボックス 45">
              <a:extLst>
                <a:ext uri="{FF2B5EF4-FFF2-40B4-BE49-F238E27FC236}">
                  <a16:creationId xmlns:a16="http://schemas.microsoft.com/office/drawing/2014/main" id="{10495BEC-6D5C-B7C9-A9ED-6BAC9531B9DB}"/>
                </a:ext>
              </a:extLst>
            </p:cNvPr>
            <p:cNvSpPr txBox="1"/>
            <p:nvPr/>
          </p:nvSpPr>
          <p:spPr>
            <a:xfrm>
              <a:off x="5685049" y="4578556"/>
              <a:ext cx="369332" cy="400110"/>
            </a:xfrm>
            <a:prstGeom prst="rect">
              <a:avLst/>
            </a:prstGeom>
            <a:noFill/>
          </p:spPr>
          <p:txBody>
            <a:bodyPr vert="eaVert"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身長</a:t>
              </a:r>
            </a:p>
          </p:txBody>
        </p:sp>
        <p:sp>
          <p:nvSpPr>
            <p:cNvPr id="47" name="テキスト ボックス 46">
              <a:extLst>
                <a:ext uri="{FF2B5EF4-FFF2-40B4-BE49-F238E27FC236}">
                  <a16:creationId xmlns:a16="http://schemas.microsoft.com/office/drawing/2014/main" id="{0DC88082-D99E-15BF-C6D2-5DB3E39157C8}"/>
                </a:ext>
              </a:extLst>
            </p:cNvPr>
            <p:cNvSpPr txBox="1"/>
            <p:nvPr/>
          </p:nvSpPr>
          <p:spPr>
            <a:xfrm>
              <a:off x="7706074" y="5965053"/>
              <a:ext cx="492443" cy="276999"/>
            </a:xfrm>
            <a:prstGeom prst="rect">
              <a:avLst/>
            </a:prstGeom>
            <a:noFill/>
          </p:spPr>
          <p:txBody>
            <a:bodyPr vert="horz" wrap="none" rtlCol="0">
              <a:spAutoFit/>
            </a:bodyPr>
            <a:lstStyle/>
            <a:p>
              <a:r>
                <a:rPr lang="ja-JP" altLang="en-US" sz="1200">
                  <a:solidFill>
                    <a:srgbClr val="0070C0"/>
                  </a:solidFill>
                  <a:latin typeface="Meiryo" panose="020B0604030504040204" pitchFamily="34" charset="-128"/>
                  <a:ea typeface="Meiryo" panose="020B0604030504040204" pitchFamily="34" charset="-128"/>
                </a:rPr>
                <a:t>体重</a:t>
              </a:r>
              <a:endParaRPr kumimoji="1" lang="ja-JP" altLang="en-US" sz="1200">
                <a:solidFill>
                  <a:srgbClr val="0070C0"/>
                </a:solidFill>
                <a:latin typeface="Meiryo" panose="020B0604030504040204" pitchFamily="34" charset="-128"/>
                <a:ea typeface="Meiryo" panose="020B0604030504040204" pitchFamily="34" charset="-128"/>
              </a:endParaRPr>
            </a:p>
          </p:txBody>
        </p:sp>
      </p:grpSp>
      <p:sp>
        <p:nvSpPr>
          <p:cNvPr id="49" name="テキスト ボックス 48">
            <a:extLst>
              <a:ext uri="{FF2B5EF4-FFF2-40B4-BE49-F238E27FC236}">
                <a16:creationId xmlns:a16="http://schemas.microsoft.com/office/drawing/2014/main" id="{E9F884AE-6F50-C5BC-C934-65B9145E0CDB}"/>
              </a:ext>
            </a:extLst>
          </p:cNvPr>
          <p:cNvSpPr txBox="1"/>
          <p:nvPr/>
        </p:nvSpPr>
        <p:spPr>
          <a:xfrm>
            <a:off x="3414328" y="848108"/>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演算</a:t>
            </a:r>
            <a:endParaRPr lang="en-US" altLang="ja-JP"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6263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ppt_w</p:attrName>
                                        </p:attrNameLst>
                                      </p:cBhvr>
                                      <p:tavLst>
                                        <p:tav tm="0">
                                          <p:val>
                                            <p:fltVal val="0"/>
                                          </p:val>
                                        </p:tav>
                                        <p:tav tm="100000">
                                          <p:val>
                                            <p:strVal val="#ppt_w"/>
                                          </p:val>
                                        </p:tav>
                                      </p:tavLst>
                                    </p:anim>
                                    <p:anim calcmode="lin" valueType="num">
                                      <p:cBhvr>
                                        <p:cTn id="8" dur="500" fill="hold"/>
                                        <p:tgtEl>
                                          <p:spTgt spid="108"/>
                                        </p:tgtEl>
                                        <p:attrNameLst>
                                          <p:attrName>ppt_h</p:attrName>
                                        </p:attrNameLst>
                                      </p:cBhvr>
                                      <p:tavLst>
                                        <p:tav tm="0">
                                          <p:val>
                                            <p:fltVal val="0"/>
                                          </p:val>
                                        </p:tav>
                                        <p:tav tm="100000">
                                          <p:val>
                                            <p:strVal val="#ppt_h"/>
                                          </p:val>
                                        </p:tav>
                                      </p:tavLst>
                                    </p:anim>
                                    <p:animEffect transition="in" filter="fade">
                                      <p:cBhvr>
                                        <p:cTn id="9" dur="500"/>
                                        <p:tgtEl>
                                          <p:spTgt spid="10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wipe(left)">
                                      <p:cBhvr>
                                        <p:cTn id="14" dur="500"/>
                                        <p:tgtEl>
                                          <p:spTgt spid="10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up)">
                                      <p:cBhvr>
                                        <p:cTn id="22" dur="500"/>
                                        <p:tgtEl>
                                          <p:spTgt spid="45"/>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p:cTn id="26" dur="500" fill="hold"/>
                                        <p:tgtEl>
                                          <p:spTgt spid="104"/>
                                        </p:tgtEl>
                                        <p:attrNameLst>
                                          <p:attrName>ppt_w</p:attrName>
                                        </p:attrNameLst>
                                      </p:cBhvr>
                                      <p:tavLst>
                                        <p:tav tm="0">
                                          <p:val>
                                            <p:fltVal val="0"/>
                                          </p:val>
                                        </p:tav>
                                        <p:tav tm="100000">
                                          <p:val>
                                            <p:strVal val="#ppt_w"/>
                                          </p:val>
                                        </p:tav>
                                      </p:tavLst>
                                    </p:anim>
                                    <p:anim calcmode="lin" valueType="num">
                                      <p:cBhvr>
                                        <p:cTn id="27" dur="500" fill="hold"/>
                                        <p:tgtEl>
                                          <p:spTgt spid="104"/>
                                        </p:tgtEl>
                                        <p:attrNameLst>
                                          <p:attrName>ppt_h</p:attrName>
                                        </p:attrNameLst>
                                      </p:cBhvr>
                                      <p:tavLst>
                                        <p:tav tm="0">
                                          <p:val>
                                            <p:fltVal val="0"/>
                                          </p:val>
                                        </p:tav>
                                        <p:tav tm="100000">
                                          <p:val>
                                            <p:strVal val="#ppt_h"/>
                                          </p:val>
                                        </p:tav>
                                      </p:tavLst>
                                    </p:anim>
                                    <p:animEffect transition="in" filter="fade">
                                      <p:cBhvr>
                                        <p:cTn id="28" dur="500"/>
                                        <p:tgtEl>
                                          <p:spTgt spid="10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2"/>
                                        </p:tgtEl>
                                        <p:attrNameLst>
                                          <p:attrName>style.visibility</p:attrName>
                                        </p:attrNameLst>
                                      </p:cBhvr>
                                      <p:to>
                                        <p:strVal val="visible"/>
                                      </p:to>
                                    </p:set>
                                    <p:anim calcmode="lin" valueType="num">
                                      <p:cBhvr>
                                        <p:cTn id="33" dur="500" fill="hold"/>
                                        <p:tgtEl>
                                          <p:spTgt spid="102"/>
                                        </p:tgtEl>
                                        <p:attrNameLst>
                                          <p:attrName>ppt_w</p:attrName>
                                        </p:attrNameLst>
                                      </p:cBhvr>
                                      <p:tavLst>
                                        <p:tav tm="0">
                                          <p:val>
                                            <p:fltVal val="0"/>
                                          </p:val>
                                        </p:tav>
                                        <p:tav tm="100000">
                                          <p:val>
                                            <p:strVal val="#ppt_w"/>
                                          </p:val>
                                        </p:tav>
                                      </p:tavLst>
                                    </p:anim>
                                    <p:anim calcmode="lin" valueType="num">
                                      <p:cBhvr>
                                        <p:cTn id="34" dur="500" fill="hold"/>
                                        <p:tgtEl>
                                          <p:spTgt spid="102"/>
                                        </p:tgtEl>
                                        <p:attrNameLst>
                                          <p:attrName>ppt_h</p:attrName>
                                        </p:attrNameLst>
                                      </p:cBhvr>
                                      <p:tavLst>
                                        <p:tav tm="0">
                                          <p:val>
                                            <p:fltVal val="0"/>
                                          </p:val>
                                        </p:tav>
                                        <p:tav tm="100000">
                                          <p:val>
                                            <p:strVal val="#ppt_h"/>
                                          </p:val>
                                        </p:tav>
                                      </p:tavLst>
                                    </p:anim>
                                    <p:animEffect transition="in" filter="fade">
                                      <p:cBhvr>
                                        <p:cTn id="35" dur="500"/>
                                        <p:tgtEl>
                                          <p:spTgt spid="10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3"/>
                                        </p:tgtEl>
                                        <p:attrNameLst>
                                          <p:attrName>style.visibility</p:attrName>
                                        </p:attrNameLst>
                                      </p:cBhvr>
                                      <p:to>
                                        <p:strVal val="visible"/>
                                      </p:to>
                                    </p:set>
                                    <p:anim calcmode="lin" valueType="num">
                                      <p:cBhvr>
                                        <p:cTn id="38" dur="500" fill="hold"/>
                                        <p:tgtEl>
                                          <p:spTgt spid="103"/>
                                        </p:tgtEl>
                                        <p:attrNameLst>
                                          <p:attrName>ppt_w</p:attrName>
                                        </p:attrNameLst>
                                      </p:cBhvr>
                                      <p:tavLst>
                                        <p:tav tm="0">
                                          <p:val>
                                            <p:fltVal val="0"/>
                                          </p:val>
                                        </p:tav>
                                        <p:tav tm="100000">
                                          <p:val>
                                            <p:strVal val="#ppt_w"/>
                                          </p:val>
                                        </p:tav>
                                      </p:tavLst>
                                    </p:anim>
                                    <p:anim calcmode="lin" valueType="num">
                                      <p:cBhvr>
                                        <p:cTn id="39" dur="500" fill="hold"/>
                                        <p:tgtEl>
                                          <p:spTgt spid="103"/>
                                        </p:tgtEl>
                                        <p:attrNameLst>
                                          <p:attrName>ppt_h</p:attrName>
                                        </p:attrNameLst>
                                      </p:cBhvr>
                                      <p:tavLst>
                                        <p:tav tm="0">
                                          <p:val>
                                            <p:fltVal val="0"/>
                                          </p:val>
                                        </p:tav>
                                        <p:tav tm="100000">
                                          <p:val>
                                            <p:strVal val="#ppt_h"/>
                                          </p:val>
                                        </p:tav>
                                      </p:tavLst>
                                    </p:anim>
                                    <p:animEffect transition="in" filter="fade">
                                      <p:cBhvr>
                                        <p:cTn id="40" dur="500"/>
                                        <p:tgtEl>
                                          <p:spTgt spid="103"/>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111"/>
                                        </p:tgtEl>
                                        <p:attrNameLst>
                                          <p:attrName>style.visibility</p:attrName>
                                        </p:attrNameLst>
                                      </p:cBhvr>
                                      <p:to>
                                        <p:strVal val="visible"/>
                                      </p:to>
                                    </p:set>
                                    <p:anim calcmode="lin" valueType="num">
                                      <p:cBhvr>
                                        <p:cTn id="44" dur="500" fill="hold"/>
                                        <p:tgtEl>
                                          <p:spTgt spid="111"/>
                                        </p:tgtEl>
                                        <p:attrNameLst>
                                          <p:attrName>ppt_w</p:attrName>
                                        </p:attrNameLst>
                                      </p:cBhvr>
                                      <p:tavLst>
                                        <p:tav tm="0">
                                          <p:val>
                                            <p:fltVal val="0"/>
                                          </p:val>
                                        </p:tav>
                                        <p:tav tm="100000">
                                          <p:val>
                                            <p:strVal val="#ppt_w"/>
                                          </p:val>
                                        </p:tav>
                                      </p:tavLst>
                                    </p:anim>
                                    <p:anim calcmode="lin" valueType="num">
                                      <p:cBhvr>
                                        <p:cTn id="45" dur="500" fill="hold"/>
                                        <p:tgtEl>
                                          <p:spTgt spid="111"/>
                                        </p:tgtEl>
                                        <p:attrNameLst>
                                          <p:attrName>ppt_h</p:attrName>
                                        </p:attrNameLst>
                                      </p:cBhvr>
                                      <p:tavLst>
                                        <p:tav tm="0">
                                          <p:val>
                                            <p:fltVal val="0"/>
                                          </p:val>
                                        </p:tav>
                                        <p:tav tm="100000">
                                          <p:val>
                                            <p:strVal val="#ppt_h"/>
                                          </p:val>
                                        </p:tav>
                                      </p:tavLst>
                                    </p:anim>
                                    <p:animEffect transition="in" filter="fade">
                                      <p:cBhvr>
                                        <p:cTn id="46" dur="500"/>
                                        <p:tgtEl>
                                          <p:spTgt spid="11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dissolve">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02" grpId="0"/>
      <p:bldP spid="103" grpId="0"/>
      <p:bldP spid="104" grpId="0" animBg="1"/>
      <p:bldP spid="1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正方形/長方形 313">
            <a:extLst>
              <a:ext uri="{FF2B5EF4-FFF2-40B4-BE49-F238E27FC236}">
                <a16:creationId xmlns:a16="http://schemas.microsoft.com/office/drawing/2014/main" id="{74288605-365C-D393-0120-0ABCB2CD3858}"/>
              </a:ext>
            </a:extLst>
          </p:cNvPr>
          <p:cNvSpPr/>
          <p:nvPr/>
        </p:nvSpPr>
        <p:spPr>
          <a:xfrm>
            <a:off x="720435" y="3580015"/>
            <a:ext cx="7703129" cy="2940222"/>
          </a:xfrm>
          <a:prstGeom prst="rect">
            <a:avLst/>
          </a:prstGeom>
          <a:solidFill>
            <a:srgbClr val="FFF0CE"/>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テキスト ボックス 314">
            <a:extLst>
              <a:ext uri="{FF2B5EF4-FFF2-40B4-BE49-F238E27FC236}">
                <a16:creationId xmlns:a16="http://schemas.microsoft.com/office/drawing/2014/main" id="{6405E867-EAEF-6C00-ABC9-F91F6D910ADA}"/>
              </a:ext>
            </a:extLst>
          </p:cNvPr>
          <p:cNvSpPr txBox="1"/>
          <p:nvPr/>
        </p:nvSpPr>
        <p:spPr>
          <a:xfrm>
            <a:off x="3094672" y="3667828"/>
            <a:ext cx="2954655" cy="369332"/>
          </a:xfrm>
          <a:prstGeom prst="rect">
            <a:avLst/>
          </a:prstGeom>
          <a:noFill/>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モデルの精度を高める方法</a:t>
            </a:r>
          </a:p>
        </p:txBody>
      </p:sp>
      <p:sp>
        <p:nvSpPr>
          <p:cNvPr id="2" name="タイトル 1">
            <a:extLst>
              <a:ext uri="{FF2B5EF4-FFF2-40B4-BE49-F238E27FC236}">
                <a16:creationId xmlns:a16="http://schemas.microsoft.com/office/drawing/2014/main" id="{7542B0CB-F7C3-C84B-F8D4-2C00851591D5}"/>
              </a:ext>
            </a:extLst>
          </p:cNvPr>
          <p:cNvSpPr>
            <a:spLocks noGrp="1"/>
          </p:cNvSpPr>
          <p:nvPr>
            <p:ph type="title"/>
          </p:nvPr>
        </p:nvSpPr>
        <p:spPr/>
        <p:txBody>
          <a:bodyPr/>
          <a:lstStyle/>
          <a:p>
            <a:r>
              <a:rPr kumimoji="1" lang="ja-JP" altLang="en-US"/>
              <a:t>モデルの精度を高める方法</a:t>
            </a:r>
          </a:p>
        </p:txBody>
      </p:sp>
      <p:sp>
        <p:nvSpPr>
          <p:cNvPr id="3" name="円/楕円 2">
            <a:extLst>
              <a:ext uri="{FF2B5EF4-FFF2-40B4-BE49-F238E27FC236}">
                <a16:creationId xmlns:a16="http://schemas.microsoft.com/office/drawing/2014/main" id="{852AC9EB-AE64-B282-1022-CB769A0F8C93}"/>
              </a:ext>
            </a:extLst>
          </p:cNvPr>
          <p:cNvSpPr/>
          <p:nvPr/>
        </p:nvSpPr>
        <p:spPr>
          <a:xfrm>
            <a:off x="990600" y="1203325"/>
            <a:ext cx="1479550" cy="14795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C181CEC2-42DC-B5C2-4227-323BE4BE459E}"/>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AC6CD86-0755-92A4-1130-74A9698E7394}"/>
              </a:ext>
            </a:extLst>
          </p:cNvPr>
          <p:cNvSpPr/>
          <p:nvPr/>
        </p:nvSpPr>
        <p:spPr>
          <a:xfrm>
            <a:off x="6673850" y="1203325"/>
            <a:ext cx="1479550" cy="147955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DB05F40-AD61-D814-3BC8-AE30BB229AA4}"/>
              </a:ext>
            </a:extLst>
          </p:cNvPr>
          <p:cNvSpPr txBox="1"/>
          <p:nvPr/>
        </p:nvSpPr>
        <p:spPr>
          <a:xfrm>
            <a:off x="117637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7" name="テキスト ボックス 6">
            <a:extLst>
              <a:ext uri="{FF2B5EF4-FFF2-40B4-BE49-F238E27FC236}">
                <a16:creationId xmlns:a16="http://schemas.microsoft.com/office/drawing/2014/main" id="{FFD8121D-6874-E4C5-654A-E0368E41D559}"/>
              </a:ext>
            </a:extLst>
          </p:cNvPr>
          <p:cNvSpPr txBox="1"/>
          <p:nvPr/>
        </p:nvSpPr>
        <p:spPr>
          <a:xfrm>
            <a:off x="685962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9" name="テキスト ボックス 8">
            <a:extLst>
              <a:ext uri="{FF2B5EF4-FFF2-40B4-BE49-F238E27FC236}">
                <a16:creationId xmlns:a16="http://schemas.microsoft.com/office/drawing/2014/main" id="{3018FE0B-7E8A-7AB9-DF3D-99608A5939B2}"/>
              </a:ext>
            </a:extLst>
          </p:cNvPr>
          <p:cNvSpPr txBox="1"/>
          <p:nvPr/>
        </p:nvSpPr>
        <p:spPr>
          <a:xfrm>
            <a:off x="3941058" y="1705090"/>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p>
        </p:txBody>
      </p:sp>
      <p:sp>
        <p:nvSpPr>
          <p:cNvPr id="12" name="右矢印 11">
            <a:extLst>
              <a:ext uri="{FF2B5EF4-FFF2-40B4-BE49-F238E27FC236}">
                <a16:creationId xmlns:a16="http://schemas.microsoft.com/office/drawing/2014/main" id="{C4828BE4-8065-FFF3-493A-C73FE5B9D716}"/>
              </a:ext>
            </a:extLst>
          </p:cNvPr>
          <p:cNvSpPr/>
          <p:nvPr/>
        </p:nvSpPr>
        <p:spPr>
          <a:xfrm>
            <a:off x="2643274" y="1725870"/>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a:extLst>
              <a:ext uri="{FF2B5EF4-FFF2-40B4-BE49-F238E27FC236}">
                <a16:creationId xmlns:a16="http://schemas.microsoft.com/office/drawing/2014/main" id="{45334E2A-D75D-C32C-A2A3-20812C69A307}"/>
              </a:ext>
            </a:extLst>
          </p:cNvPr>
          <p:cNvSpPr/>
          <p:nvPr/>
        </p:nvSpPr>
        <p:spPr>
          <a:xfrm>
            <a:off x="5497551" y="1725869"/>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テキスト ボックス 101">
            <a:extLst>
              <a:ext uri="{FF2B5EF4-FFF2-40B4-BE49-F238E27FC236}">
                <a16:creationId xmlns:a16="http://schemas.microsoft.com/office/drawing/2014/main" id="{3D5B31FE-A8FF-4385-16C0-E8DE21D6464F}"/>
              </a:ext>
            </a:extLst>
          </p:cNvPr>
          <p:cNvSpPr txBox="1"/>
          <p:nvPr/>
        </p:nvSpPr>
        <p:spPr>
          <a:xfrm>
            <a:off x="983779" y="2777723"/>
            <a:ext cx="1492716" cy="369332"/>
          </a:xfrm>
          <a:prstGeom prst="rect">
            <a:avLst/>
          </a:prstGeom>
          <a:noFill/>
        </p:spPr>
        <p:txBody>
          <a:bodyPr wrap="none" rtlCol="0">
            <a:spAutoFit/>
          </a:bodyPr>
          <a:lstStyle/>
          <a:p>
            <a:pPr algn="ctr"/>
            <a:r>
              <a:rPr kumimoji="1" lang="en-US" altLang="ja-JP" dirty="0">
                <a:solidFill>
                  <a:schemeClr val="accent3">
                    <a:lumMod val="75000"/>
                  </a:schemeClr>
                </a:solidFill>
                <a:latin typeface="Meiryo" panose="020B0604030504040204" pitchFamily="34" charset="-128"/>
                <a:ea typeface="Meiryo" panose="020B0604030504040204" pitchFamily="34" charset="-128"/>
              </a:rPr>
              <a:t>X</a:t>
            </a:r>
            <a:r>
              <a:rPr kumimoji="1" lang="ja-JP" altLang="en-US">
                <a:solidFill>
                  <a:schemeClr val="accent3">
                    <a:lumMod val="75000"/>
                  </a:schemeClr>
                </a:solidFill>
                <a:latin typeface="Meiryo" panose="020B0604030504040204" pitchFamily="34" charset="-128"/>
                <a:ea typeface="Meiryo" panose="020B0604030504040204" pitchFamily="34" charset="-128"/>
              </a:rPr>
              <a:t>：説明変数</a:t>
            </a:r>
          </a:p>
        </p:txBody>
      </p:sp>
      <p:sp>
        <p:nvSpPr>
          <p:cNvPr id="103" name="テキスト ボックス 102">
            <a:extLst>
              <a:ext uri="{FF2B5EF4-FFF2-40B4-BE49-F238E27FC236}">
                <a16:creationId xmlns:a16="http://schemas.microsoft.com/office/drawing/2014/main" id="{0ED6BE86-A3E2-C33F-22A7-21A0D64A6EDF}"/>
              </a:ext>
            </a:extLst>
          </p:cNvPr>
          <p:cNvSpPr txBox="1"/>
          <p:nvPr/>
        </p:nvSpPr>
        <p:spPr>
          <a:xfrm>
            <a:off x="6657965" y="2772042"/>
            <a:ext cx="1468672" cy="369332"/>
          </a:xfrm>
          <a:prstGeom prst="rect">
            <a:avLst/>
          </a:prstGeom>
          <a:noFill/>
        </p:spPr>
        <p:txBody>
          <a:bodyPr wrap="none" rtlCol="0">
            <a:spAutoFit/>
          </a:bodyPr>
          <a:lstStyle/>
          <a:p>
            <a:pPr algn="ctr"/>
            <a:r>
              <a:rPr lang="en-US" altLang="ja-JP" dirty="0">
                <a:solidFill>
                  <a:srgbClr val="7030A0"/>
                </a:solidFill>
                <a:latin typeface="Meiryo" panose="020B0604030504040204" pitchFamily="34" charset="-128"/>
                <a:ea typeface="Meiryo" panose="020B0604030504040204" pitchFamily="34" charset="-128"/>
              </a:rPr>
              <a:t>y</a:t>
            </a:r>
            <a:r>
              <a:rPr kumimoji="1" lang="ja-JP" altLang="en-US">
                <a:solidFill>
                  <a:srgbClr val="7030A0"/>
                </a:solidFill>
                <a:latin typeface="Meiryo" panose="020B0604030504040204" pitchFamily="34" charset="-128"/>
                <a:ea typeface="Meiryo" panose="020B0604030504040204" pitchFamily="34" charset="-128"/>
              </a:rPr>
              <a:t>：目的変数</a:t>
            </a:r>
          </a:p>
        </p:txBody>
      </p:sp>
      <p:sp>
        <p:nvSpPr>
          <p:cNvPr id="8" name="テキスト ボックス 7">
            <a:extLst>
              <a:ext uri="{FF2B5EF4-FFF2-40B4-BE49-F238E27FC236}">
                <a16:creationId xmlns:a16="http://schemas.microsoft.com/office/drawing/2014/main" id="{E4D0BF42-4870-1FFC-7001-501B6D9020E9}"/>
              </a:ext>
            </a:extLst>
          </p:cNvPr>
          <p:cNvSpPr txBox="1"/>
          <p:nvPr/>
        </p:nvSpPr>
        <p:spPr>
          <a:xfrm>
            <a:off x="3953120" y="2675176"/>
            <a:ext cx="1228221" cy="461665"/>
          </a:xfrm>
          <a:prstGeom prst="rect">
            <a:avLst/>
          </a:prstGeom>
          <a:solidFill>
            <a:srgbClr val="FFFFFF">
              <a:alpha val="50196"/>
            </a:srgbClr>
          </a:solidFill>
        </p:spPr>
        <p:txBody>
          <a:bodyPr wrap="none" rtlCol="0">
            <a:spAutoFit/>
          </a:bodyPr>
          <a:lstStyle/>
          <a:p>
            <a:pPr algn="ctr"/>
            <a:r>
              <a:rPr kumimoji="1" lang="en-US" altLang="ja-JP" sz="2400" b="1" dirty="0">
                <a:solidFill>
                  <a:srgbClr val="C00000"/>
                </a:solidFill>
                <a:latin typeface="Meiryo" panose="020B0604030504040204" pitchFamily="34" charset="-128"/>
                <a:ea typeface="Meiryo" panose="020B0604030504040204" pitchFamily="34" charset="-128"/>
              </a:rPr>
              <a:t>f</a:t>
            </a:r>
            <a:r>
              <a:rPr kumimoji="1" lang="ja-JP" altLang="en-US" sz="2400" b="1">
                <a:solidFill>
                  <a:srgbClr val="C00000"/>
                </a:solidFill>
                <a:latin typeface="Meiryo" panose="020B0604030504040204" pitchFamily="34" charset="-128"/>
                <a:ea typeface="Meiryo" panose="020B0604030504040204" pitchFamily="34" charset="-128"/>
              </a:rPr>
              <a:t>：関数</a:t>
            </a:r>
          </a:p>
        </p:txBody>
      </p:sp>
      <p:sp>
        <p:nvSpPr>
          <p:cNvPr id="43" name="テキスト ボックス 42">
            <a:extLst>
              <a:ext uri="{FF2B5EF4-FFF2-40B4-BE49-F238E27FC236}">
                <a16:creationId xmlns:a16="http://schemas.microsoft.com/office/drawing/2014/main" id="{A1236EE3-B155-9C9E-0A62-A0847776AC8C}"/>
              </a:ext>
            </a:extLst>
          </p:cNvPr>
          <p:cNvSpPr txBox="1"/>
          <p:nvPr/>
        </p:nvSpPr>
        <p:spPr>
          <a:xfrm>
            <a:off x="900774" y="3172399"/>
            <a:ext cx="2577949" cy="307777"/>
          </a:xfrm>
          <a:prstGeom prst="rect">
            <a:avLst/>
          </a:prstGeom>
          <a:noFill/>
        </p:spPr>
        <p:txBody>
          <a:bodyPr wrap="none" rtlCol="0">
            <a:spAutoFit/>
          </a:bodyPr>
          <a:lstStyle/>
          <a:p>
            <a:pPr algn="ctr"/>
            <a:r>
              <a:rPr lang="ja-JP" altLang="en-US" sz="1400" b="1">
                <a:solidFill>
                  <a:srgbClr val="00B050"/>
                </a:solidFill>
                <a:latin typeface="Meiryo" panose="020B0604030504040204" pitchFamily="34" charset="-128"/>
                <a:ea typeface="Meiryo" panose="020B0604030504040204" pitchFamily="34" charset="-128"/>
              </a:rPr>
              <a:t>＋</a:t>
            </a:r>
            <a:r>
              <a:rPr lang="en-US" altLang="ja-JP" sz="1400" b="1" dirty="0">
                <a:solidFill>
                  <a:srgbClr val="00B050"/>
                </a:solidFill>
                <a:latin typeface="Meiryo" panose="020B0604030504040204" pitchFamily="34" charset="-128"/>
                <a:ea typeface="Meiryo" panose="020B0604030504040204" pitchFamily="34" charset="-128"/>
              </a:rPr>
              <a:t> </a:t>
            </a:r>
            <a:r>
              <a:rPr lang="ja-JP" altLang="en-US" sz="1400" b="1">
                <a:solidFill>
                  <a:srgbClr val="00B050"/>
                </a:solidFill>
                <a:latin typeface="Meiryo" panose="020B0604030504040204" pitchFamily="34" charset="-128"/>
                <a:ea typeface="Meiryo" panose="020B0604030504040204" pitchFamily="34" charset="-128"/>
              </a:rPr>
              <a:t>胸囲、腹囲、性別、・・・</a:t>
            </a:r>
            <a:endParaRPr kumimoji="1" lang="ja-JP" altLang="en-US" sz="1400" b="1">
              <a:solidFill>
                <a:srgbClr val="00B05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C851F6CF-828E-99CA-F037-08E14D934A32}"/>
              </a:ext>
            </a:extLst>
          </p:cNvPr>
          <p:cNvSpPr txBox="1"/>
          <p:nvPr/>
        </p:nvSpPr>
        <p:spPr>
          <a:xfrm>
            <a:off x="1405735"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身長</a:t>
            </a:r>
            <a:endParaRPr kumimoji="1" lang="ja-JP" altLang="en-US" b="1">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54B3B725-1835-2CE0-F322-7551F042C875}"/>
              </a:ext>
            </a:extLst>
          </p:cNvPr>
          <p:cNvSpPr txBox="1"/>
          <p:nvPr/>
        </p:nvSpPr>
        <p:spPr>
          <a:xfrm>
            <a:off x="7088988"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体重</a:t>
            </a:r>
            <a:endParaRPr kumimoji="1" lang="ja-JP" altLang="en-US" b="1">
              <a:latin typeface="Meiryo" panose="020B0604030504040204" pitchFamily="34" charset="-128"/>
              <a:ea typeface="Meiryo" panose="020B0604030504040204" pitchFamily="34" charset="-128"/>
            </a:endParaRPr>
          </a:p>
        </p:txBody>
      </p:sp>
      <p:grpSp>
        <p:nvGrpSpPr>
          <p:cNvPr id="16" name="グループ化 15">
            <a:extLst>
              <a:ext uri="{FF2B5EF4-FFF2-40B4-BE49-F238E27FC236}">
                <a16:creationId xmlns:a16="http://schemas.microsoft.com/office/drawing/2014/main" id="{F14805A3-FFA9-A873-ADC6-9D0A2F4B499D}"/>
              </a:ext>
            </a:extLst>
          </p:cNvPr>
          <p:cNvGrpSpPr/>
          <p:nvPr/>
        </p:nvGrpSpPr>
        <p:grpSpPr>
          <a:xfrm>
            <a:off x="1158490" y="4075815"/>
            <a:ext cx="3166806" cy="916265"/>
            <a:chOff x="1158490" y="4075815"/>
            <a:chExt cx="3166806" cy="916265"/>
          </a:xfrm>
        </p:grpSpPr>
        <p:sp>
          <p:nvSpPr>
            <p:cNvPr id="305" name="テキスト ボックス 304">
              <a:extLst>
                <a:ext uri="{FF2B5EF4-FFF2-40B4-BE49-F238E27FC236}">
                  <a16:creationId xmlns:a16="http://schemas.microsoft.com/office/drawing/2014/main" id="{DBCCD4EF-2F3E-90CB-EA46-9ED5F09A0342}"/>
                </a:ext>
              </a:extLst>
            </p:cNvPr>
            <p:cNvSpPr txBox="1"/>
            <p:nvPr/>
          </p:nvSpPr>
          <p:spPr>
            <a:xfrm>
              <a:off x="1158490" y="4075815"/>
              <a:ext cx="3166806" cy="253916"/>
            </a:xfrm>
            <a:prstGeom prst="rect">
              <a:avLst/>
            </a:prstGeom>
            <a:noFill/>
          </p:spPr>
          <p:txBody>
            <a:bodyPr wrap="square">
              <a:spAutoFit/>
            </a:bodyPr>
            <a:lstStyle/>
            <a:p>
              <a:pPr algn="ctr"/>
              <a:r>
                <a:rPr kumimoji="1" lang="ja-JP" altLang="en-US" sz="1050">
                  <a:solidFill>
                    <a:srgbClr val="00B050"/>
                  </a:solidFill>
                  <a:latin typeface="Meiryo" panose="020B0604030504040204" pitchFamily="34" charset="-128"/>
                  <a:ea typeface="Meiryo" panose="020B0604030504040204" pitchFamily="34" charset="-128"/>
                </a:rPr>
                <a:t>説明変数の種類を増やす＝次元数を増やす</a:t>
              </a:r>
              <a:endParaRPr kumimoji="1" lang="en-US" altLang="ja-JP" sz="1050" dirty="0">
                <a:solidFill>
                  <a:srgbClr val="00B050"/>
                </a:solidFill>
                <a:latin typeface="Meiryo" panose="020B0604030504040204" pitchFamily="34" charset="-128"/>
                <a:ea typeface="Meiryo" panose="020B0604030504040204" pitchFamily="34" charset="-128"/>
              </a:endParaRPr>
            </a:p>
          </p:txBody>
        </p:sp>
        <p:cxnSp>
          <p:nvCxnSpPr>
            <p:cNvPr id="11" name="直線矢印コネクタ 10">
              <a:extLst>
                <a:ext uri="{FF2B5EF4-FFF2-40B4-BE49-F238E27FC236}">
                  <a16:creationId xmlns:a16="http://schemas.microsoft.com/office/drawing/2014/main" id="{1E53EFEA-6A15-5756-C188-8333FED22ECC}"/>
                </a:ext>
              </a:extLst>
            </p:cNvPr>
            <p:cNvCxnSpPr>
              <a:cxnSpLocks/>
            </p:cNvCxnSpPr>
            <p:nvPr/>
          </p:nvCxnSpPr>
          <p:spPr>
            <a:xfrm flipV="1">
              <a:off x="1818521" y="4451894"/>
              <a:ext cx="0" cy="540186"/>
            </a:xfrm>
            <a:prstGeom prst="straightConnector1">
              <a:avLst/>
            </a:prstGeom>
            <a:ln w="28575">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F8FD893A-3954-1D31-02C6-54A176871FCB}"/>
                </a:ext>
              </a:extLst>
            </p:cNvPr>
            <p:cNvCxnSpPr>
              <a:cxnSpLocks/>
            </p:cNvCxnSpPr>
            <p:nvPr/>
          </p:nvCxnSpPr>
          <p:spPr>
            <a:xfrm>
              <a:off x="1799961" y="4992080"/>
              <a:ext cx="491607" cy="0"/>
            </a:xfrm>
            <a:prstGeom prst="straightConnector1">
              <a:avLst/>
            </a:prstGeom>
            <a:ln w="28575">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F12F432F-BF23-750C-ED2B-A88FE22DEE19}"/>
                </a:ext>
              </a:extLst>
            </p:cNvPr>
            <p:cNvCxnSpPr>
              <a:cxnSpLocks/>
            </p:cNvCxnSpPr>
            <p:nvPr/>
          </p:nvCxnSpPr>
          <p:spPr>
            <a:xfrm flipV="1">
              <a:off x="2496090" y="4439751"/>
              <a:ext cx="0" cy="540186"/>
            </a:xfrm>
            <a:prstGeom prst="straightConnector1">
              <a:avLst/>
            </a:prstGeom>
            <a:ln w="28575">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D3A33607-F911-E32D-F4AF-AF5444CDFA4C}"/>
                </a:ext>
              </a:extLst>
            </p:cNvPr>
            <p:cNvCxnSpPr>
              <a:cxnSpLocks/>
            </p:cNvCxnSpPr>
            <p:nvPr/>
          </p:nvCxnSpPr>
          <p:spPr>
            <a:xfrm>
              <a:off x="2496090" y="4979937"/>
              <a:ext cx="491607" cy="0"/>
            </a:xfrm>
            <a:prstGeom prst="straightConnector1">
              <a:avLst/>
            </a:prstGeom>
            <a:ln w="28575">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EE6A28F4-8D61-613C-CDF3-131515561009}"/>
                </a:ext>
              </a:extLst>
            </p:cNvPr>
            <p:cNvCxnSpPr>
              <a:cxnSpLocks/>
            </p:cNvCxnSpPr>
            <p:nvPr/>
          </p:nvCxnSpPr>
          <p:spPr>
            <a:xfrm flipV="1">
              <a:off x="2496090" y="4665374"/>
              <a:ext cx="410837" cy="319224"/>
            </a:xfrm>
            <a:prstGeom prst="straightConnector1">
              <a:avLst/>
            </a:prstGeom>
            <a:ln w="28575">
              <a:solidFill>
                <a:schemeClr val="accent2">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D301E878-FFE4-BF8D-0B6F-6B8CDEA6F66A}"/>
                </a:ext>
              </a:extLst>
            </p:cNvPr>
            <p:cNvSpPr txBox="1"/>
            <p:nvPr/>
          </p:nvSpPr>
          <p:spPr>
            <a:xfrm>
              <a:off x="2495049" y="4431545"/>
              <a:ext cx="521297" cy="246221"/>
            </a:xfrm>
            <a:prstGeom prst="rect">
              <a:avLst/>
            </a:prstGeom>
            <a:noFill/>
          </p:spPr>
          <p:txBody>
            <a:bodyPr wrap="none" rtlCol="0">
              <a:spAutoFit/>
            </a:bodyPr>
            <a:lstStyle/>
            <a:p>
              <a:pPr algn="ctr"/>
              <a:r>
                <a:rPr lang="en-US" altLang="ja-JP" sz="1000" dirty="0">
                  <a:latin typeface="Meiryo" panose="020B0604030504040204" pitchFamily="34" charset="-128"/>
                  <a:ea typeface="Meiryo" panose="020B0604030504040204" pitchFamily="34" charset="-128"/>
                </a:rPr>
                <a:t>3</a:t>
              </a:r>
              <a:r>
                <a:rPr kumimoji="1" lang="ja-JP" altLang="en-US" sz="1000">
                  <a:latin typeface="Meiryo" panose="020B0604030504040204" pitchFamily="34" charset="-128"/>
                  <a:ea typeface="Meiryo" panose="020B0604030504040204" pitchFamily="34" charset="-128"/>
                </a:rPr>
                <a:t>次元</a:t>
              </a:r>
            </a:p>
          </p:txBody>
        </p:sp>
        <p:sp>
          <p:nvSpPr>
            <p:cNvPr id="32" name="テキスト ボックス 31">
              <a:extLst>
                <a:ext uri="{FF2B5EF4-FFF2-40B4-BE49-F238E27FC236}">
                  <a16:creationId xmlns:a16="http://schemas.microsoft.com/office/drawing/2014/main" id="{4224D940-42EA-A7F5-5075-27B87BE4F582}"/>
                </a:ext>
              </a:extLst>
            </p:cNvPr>
            <p:cNvSpPr txBox="1"/>
            <p:nvPr/>
          </p:nvSpPr>
          <p:spPr>
            <a:xfrm>
              <a:off x="1818521" y="4435091"/>
              <a:ext cx="521297" cy="246221"/>
            </a:xfrm>
            <a:prstGeom prst="rect">
              <a:avLst/>
            </a:prstGeom>
            <a:noFill/>
          </p:spPr>
          <p:txBody>
            <a:bodyPr wrap="none" rtlCol="0">
              <a:spAutoFit/>
            </a:bodyPr>
            <a:lstStyle/>
            <a:p>
              <a:pPr algn="ctr"/>
              <a:r>
                <a:rPr kumimoji="1" lang="en-US" altLang="ja-JP" sz="1000" dirty="0">
                  <a:latin typeface="Meiryo" panose="020B0604030504040204" pitchFamily="34" charset="-128"/>
                  <a:ea typeface="Meiryo" panose="020B0604030504040204" pitchFamily="34" charset="-128"/>
                </a:rPr>
                <a:t>2</a:t>
              </a:r>
              <a:r>
                <a:rPr kumimoji="1" lang="ja-JP" altLang="en-US" sz="1000">
                  <a:latin typeface="Meiryo" panose="020B0604030504040204" pitchFamily="34" charset="-128"/>
                  <a:ea typeface="Meiryo" panose="020B0604030504040204" pitchFamily="34" charset="-128"/>
                </a:rPr>
                <a:t>次元</a:t>
              </a:r>
            </a:p>
          </p:txBody>
        </p:sp>
        <p:sp>
          <p:nvSpPr>
            <p:cNvPr id="33" name="右矢印 32">
              <a:extLst>
                <a:ext uri="{FF2B5EF4-FFF2-40B4-BE49-F238E27FC236}">
                  <a16:creationId xmlns:a16="http://schemas.microsoft.com/office/drawing/2014/main" id="{58E3B2B2-451A-9835-1DD8-6E90C3D5CE37}"/>
                </a:ext>
              </a:extLst>
            </p:cNvPr>
            <p:cNvSpPr/>
            <p:nvPr/>
          </p:nvSpPr>
          <p:spPr>
            <a:xfrm>
              <a:off x="2291568" y="4615662"/>
              <a:ext cx="142313" cy="20443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A5189DA1-6165-9C5C-EBB6-36FF78734B7B}"/>
                </a:ext>
              </a:extLst>
            </p:cNvPr>
            <p:cNvSpPr/>
            <p:nvPr/>
          </p:nvSpPr>
          <p:spPr>
            <a:xfrm>
              <a:off x="2979729" y="4615662"/>
              <a:ext cx="142313" cy="20443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直方体 36">
              <a:extLst>
                <a:ext uri="{FF2B5EF4-FFF2-40B4-BE49-F238E27FC236}">
                  <a16:creationId xmlns:a16="http://schemas.microsoft.com/office/drawing/2014/main" id="{8F0A625F-5E60-2C36-374A-6ED3EAFA4BCF}"/>
                </a:ext>
              </a:extLst>
            </p:cNvPr>
            <p:cNvSpPr/>
            <p:nvPr/>
          </p:nvSpPr>
          <p:spPr>
            <a:xfrm>
              <a:off x="3194844" y="4451895"/>
              <a:ext cx="621047" cy="533092"/>
            </a:xfrm>
            <a:prstGeom prst="cube">
              <a:avLst>
                <a:gd name="adj" fmla="val 27234"/>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4CA6BFA7-9FD3-CBFC-A773-AC930D80CBF2}"/>
                </a:ext>
              </a:extLst>
            </p:cNvPr>
            <p:cNvSpPr txBox="1"/>
            <p:nvPr/>
          </p:nvSpPr>
          <p:spPr>
            <a:xfrm>
              <a:off x="3153810" y="4665374"/>
              <a:ext cx="569388" cy="246221"/>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多次元</a:t>
              </a:r>
            </a:p>
          </p:txBody>
        </p:sp>
      </p:grpSp>
      <p:sp>
        <p:nvSpPr>
          <p:cNvPr id="39" name="円柱 38">
            <a:extLst>
              <a:ext uri="{FF2B5EF4-FFF2-40B4-BE49-F238E27FC236}">
                <a16:creationId xmlns:a16="http://schemas.microsoft.com/office/drawing/2014/main" id="{446ACE97-6688-E9E1-F730-1BDFF71C2EA4}"/>
              </a:ext>
            </a:extLst>
          </p:cNvPr>
          <p:cNvSpPr/>
          <p:nvPr/>
        </p:nvSpPr>
        <p:spPr>
          <a:xfrm>
            <a:off x="1799961" y="5847217"/>
            <a:ext cx="283065" cy="249801"/>
          </a:xfrm>
          <a:prstGeom prst="can">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柱 39">
            <a:extLst>
              <a:ext uri="{FF2B5EF4-FFF2-40B4-BE49-F238E27FC236}">
                <a16:creationId xmlns:a16="http://schemas.microsoft.com/office/drawing/2014/main" id="{B0F4E728-FAE0-6A34-740B-6D65F8A1AB99}"/>
              </a:ext>
            </a:extLst>
          </p:cNvPr>
          <p:cNvSpPr/>
          <p:nvPr/>
        </p:nvSpPr>
        <p:spPr>
          <a:xfrm>
            <a:off x="3224514" y="5705572"/>
            <a:ext cx="621047" cy="533092"/>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81DEF7CD-0380-D579-0676-F2A9F23A77BF}"/>
              </a:ext>
            </a:extLst>
          </p:cNvPr>
          <p:cNvSpPr/>
          <p:nvPr/>
        </p:nvSpPr>
        <p:spPr>
          <a:xfrm>
            <a:off x="2410503" y="5869897"/>
            <a:ext cx="587689" cy="20443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8" name="グループ化 127">
            <a:extLst>
              <a:ext uri="{FF2B5EF4-FFF2-40B4-BE49-F238E27FC236}">
                <a16:creationId xmlns:a16="http://schemas.microsoft.com/office/drawing/2014/main" id="{4ADDFC5F-6EB5-BC50-55DE-64E49F627EF2}"/>
              </a:ext>
            </a:extLst>
          </p:cNvPr>
          <p:cNvGrpSpPr/>
          <p:nvPr/>
        </p:nvGrpSpPr>
        <p:grpSpPr>
          <a:xfrm>
            <a:off x="5325805" y="4217292"/>
            <a:ext cx="797769" cy="533092"/>
            <a:chOff x="5432805" y="4923106"/>
            <a:chExt cx="2450320" cy="1637373"/>
          </a:xfrm>
        </p:grpSpPr>
        <p:grpSp>
          <p:nvGrpSpPr>
            <p:cNvPr id="83" name="グループ化 82">
              <a:extLst>
                <a:ext uri="{FF2B5EF4-FFF2-40B4-BE49-F238E27FC236}">
                  <a16:creationId xmlns:a16="http://schemas.microsoft.com/office/drawing/2014/main" id="{21016F2E-8BAC-83C0-BEF2-F8232D55117B}"/>
                </a:ext>
              </a:extLst>
            </p:cNvPr>
            <p:cNvGrpSpPr/>
            <p:nvPr/>
          </p:nvGrpSpPr>
          <p:grpSpPr>
            <a:xfrm>
              <a:off x="5432805" y="4923106"/>
              <a:ext cx="2450320" cy="1637373"/>
              <a:chOff x="5703080" y="4560672"/>
              <a:chExt cx="2450320" cy="1637373"/>
            </a:xfrm>
          </p:grpSpPr>
          <p:sp>
            <p:nvSpPr>
              <p:cNvPr id="84" name="正方形/長方形 83">
                <a:extLst>
                  <a:ext uri="{FF2B5EF4-FFF2-40B4-BE49-F238E27FC236}">
                    <a16:creationId xmlns:a16="http://schemas.microsoft.com/office/drawing/2014/main" id="{C28F2E4A-C9A9-69F0-843C-E48ACF04617A}"/>
                  </a:ext>
                </a:extLst>
              </p:cNvPr>
              <p:cNvSpPr/>
              <p:nvPr/>
            </p:nvSpPr>
            <p:spPr>
              <a:xfrm>
                <a:off x="5703080" y="4568050"/>
                <a:ext cx="2450320" cy="16227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6C565987-B9F6-8DDF-F2FD-F3D7028BC621}"/>
                  </a:ext>
                </a:extLst>
              </p:cNvPr>
              <p:cNvSpPr/>
              <p:nvPr/>
            </p:nvSpPr>
            <p:spPr>
              <a:xfrm>
                <a:off x="6221052"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8895A2C6-BC6A-8E7B-5BAF-6563D67C40FF}"/>
                  </a:ext>
                </a:extLst>
              </p:cNvPr>
              <p:cNvSpPr/>
              <p:nvPr/>
            </p:nvSpPr>
            <p:spPr>
              <a:xfrm>
                <a:off x="6145333"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2C2989C6-8FE0-25FF-3A66-9D8A6FF9956B}"/>
                  </a:ext>
                </a:extLst>
              </p:cNvPr>
              <p:cNvSpPr/>
              <p:nvPr/>
            </p:nvSpPr>
            <p:spPr>
              <a:xfrm>
                <a:off x="6468919" y="57483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F6D3D876-7333-527B-404A-11E7932B899A}"/>
                  </a:ext>
                </a:extLst>
              </p:cNvPr>
              <p:cNvSpPr/>
              <p:nvPr/>
            </p:nvSpPr>
            <p:spPr>
              <a:xfrm>
                <a:off x="6532419"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6FF76134-4C6C-DAC8-D161-8F45117776A1}"/>
                  </a:ext>
                </a:extLst>
              </p:cNvPr>
              <p:cNvSpPr/>
              <p:nvPr/>
            </p:nvSpPr>
            <p:spPr>
              <a:xfrm>
                <a:off x="6761158"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a:extLst>
                  <a:ext uri="{FF2B5EF4-FFF2-40B4-BE49-F238E27FC236}">
                    <a16:creationId xmlns:a16="http://schemas.microsoft.com/office/drawing/2014/main" id="{604DE9BA-1EA6-27F7-EB07-3303F52E231E}"/>
                  </a:ext>
                </a:extLst>
              </p:cNvPr>
              <p:cNvSpPr/>
              <p:nvPr/>
            </p:nvSpPr>
            <p:spPr>
              <a:xfrm>
                <a:off x="6617679" y="529313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円/楕円 90">
                <a:extLst>
                  <a:ext uri="{FF2B5EF4-FFF2-40B4-BE49-F238E27FC236}">
                    <a16:creationId xmlns:a16="http://schemas.microsoft.com/office/drawing/2014/main" id="{E00AE42A-81DA-9987-2B95-DCEF39A6B660}"/>
                  </a:ext>
                </a:extLst>
              </p:cNvPr>
              <p:cNvSpPr/>
              <p:nvPr/>
            </p:nvSpPr>
            <p:spPr>
              <a:xfrm>
                <a:off x="6851684" y="506423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60B06B83-F13E-4210-5849-C42C3181538F}"/>
                  </a:ext>
                </a:extLst>
              </p:cNvPr>
              <p:cNvSpPr/>
              <p:nvPr/>
            </p:nvSpPr>
            <p:spPr>
              <a:xfrm>
                <a:off x="6970892" y="538679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C11BF099-E612-A5F6-43F9-F87EBB69EFE3}"/>
                  </a:ext>
                </a:extLst>
              </p:cNvPr>
              <p:cNvSpPr/>
              <p:nvPr/>
            </p:nvSpPr>
            <p:spPr>
              <a:xfrm>
                <a:off x="6801240" y="52709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DDC88775-11D9-857A-C451-BCCA2159E520}"/>
                  </a:ext>
                </a:extLst>
              </p:cNvPr>
              <p:cNvSpPr/>
              <p:nvPr/>
            </p:nvSpPr>
            <p:spPr>
              <a:xfrm>
                <a:off x="6655315" y="55503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円/楕円 94">
                <a:extLst>
                  <a:ext uri="{FF2B5EF4-FFF2-40B4-BE49-F238E27FC236}">
                    <a16:creationId xmlns:a16="http://schemas.microsoft.com/office/drawing/2014/main" id="{87B3050E-44BD-084A-E0A0-3FE1CC5AAB27}"/>
                  </a:ext>
                </a:extLst>
              </p:cNvPr>
              <p:cNvSpPr/>
              <p:nvPr/>
            </p:nvSpPr>
            <p:spPr>
              <a:xfrm>
                <a:off x="7058276"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a:extLst>
                  <a:ext uri="{FF2B5EF4-FFF2-40B4-BE49-F238E27FC236}">
                    <a16:creationId xmlns:a16="http://schemas.microsoft.com/office/drawing/2014/main" id="{E90385AD-2076-1432-D4DF-799F7F383E7C}"/>
                  </a:ext>
                </a:extLst>
              </p:cNvPr>
              <p:cNvSpPr/>
              <p:nvPr/>
            </p:nvSpPr>
            <p:spPr>
              <a:xfrm>
                <a:off x="7185276" y="5255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E2F03B16-01FE-891E-C22E-27263FB162DB}"/>
                  </a:ext>
                </a:extLst>
              </p:cNvPr>
              <p:cNvSpPr/>
              <p:nvPr/>
            </p:nvSpPr>
            <p:spPr>
              <a:xfrm>
                <a:off x="7392301" y="546838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0019DDEC-CF0B-F1CB-4B53-E0FDA589A998}"/>
                  </a:ext>
                </a:extLst>
              </p:cNvPr>
              <p:cNvSpPr/>
              <p:nvPr/>
            </p:nvSpPr>
            <p:spPr>
              <a:xfrm>
                <a:off x="7390241" y="5192347"/>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0AA6B846-69E6-DA3F-5370-A801FDD8E88D}"/>
                  </a:ext>
                </a:extLst>
              </p:cNvPr>
              <p:cNvSpPr/>
              <p:nvPr/>
            </p:nvSpPr>
            <p:spPr>
              <a:xfrm>
                <a:off x="7504541" y="4848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a:extLst>
                  <a:ext uri="{FF2B5EF4-FFF2-40B4-BE49-F238E27FC236}">
                    <a16:creationId xmlns:a16="http://schemas.microsoft.com/office/drawing/2014/main" id="{037DECB1-416C-16A0-1BCC-528F5A2B8482}"/>
                  </a:ext>
                </a:extLst>
              </p:cNvPr>
              <p:cNvSpPr/>
              <p:nvPr/>
            </p:nvSpPr>
            <p:spPr>
              <a:xfrm>
                <a:off x="7670662" y="53159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1A6370E1-7FAE-EF08-E282-BF94E8CB9785}"/>
                  </a:ext>
                </a:extLst>
              </p:cNvPr>
              <p:cNvSpPr/>
              <p:nvPr/>
            </p:nvSpPr>
            <p:spPr>
              <a:xfrm>
                <a:off x="7207189" y="5014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a:extLst>
                  <a:ext uri="{FF2B5EF4-FFF2-40B4-BE49-F238E27FC236}">
                    <a16:creationId xmlns:a16="http://schemas.microsoft.com/office/drawing/2014/main" id="{915B0483-1110-A72E-3502-232F0E70B044}"/>
                  </a:ext>
                </a:extLst>
              </p:cNvPr>
              <p:cNvSpPr/>
              <p:nvPr/>
            </p:nvSpPr>
            <p:spPr>
              <a:xfrm>
                <a:off x="7546814" y="517053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a:extLst>
                  <a:ext uri="{FF2B5EF4-FFF2-40B4-BE49-F238E27FC236}">
                    <a16:creationId xmlns:a16="http://schemas.microsoft.com/office/drawing/2014/main" id="{4EAF666B-4941-A66E-7F7C-89DF7FFCFC33}"/>
                  </a:ext>
                </a:extLst>
              </p:cNvPr>
              <p:cNvSpPr/>
              <p:nvPr/>
            </p:nvSpPr>
            <p:spPr>
              <a:xfrm>
                <a:off x="7412154" y="49510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a:extLst>
                  <a:ext uri="{FF2B5EF4-FFF2-40B4-BE49-F238E27FC236}">
                    <a16:creationId xmlns:a16="http://schemas.microsoft.com/office/drawing/2014/main" id="{53668CA1-B2FD-503E-2339-6479EF4F0E56}"/>
                  </a:ext>
                </a:extLst>
              </p:cNvPr>
              <p:cNvSpPr/>
              <p:nvPr/>
            </p:nvSpPr>
            <p:spPr>
              <a:xfrm>
                <a:off x="7684816" y="4900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EE627F46-A1A4-C63C-22B2-96693CC30B35}"/>
                  </a:ext>
                </a:extLst>
              </p:cNvPr>
              <p:cNvSpPr/>
              <p:nvPr/>
            </p:nvSpPr>
            <p:spPr>
              <a:xfrm>
                <a:off x="7692575" y="507461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56272F42-B21E-63FF-359E-89B65D6B4EE6}"/>
                  </a:ext>
                </a:extLst>
              </p:cNvPr>
              <p:cNvSpPr/>
              <p:nvPr/>
            </p:nvSpPr>
            <p:spPr>
              <a:xfrm>
                <a:off x="6297733" y="5926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5D6E9F0A-BE85-3CC9-0E4A-853B1DDC2E2A}"/>
                  </a:ext>
                </a:extLst>
              </p:cNvPr>
              <p:cNvSpPr/>
              <p:nvPr/>
            </p:nvSpPr>
            <p:spPr>
              <a:xfrm>
                <a:off x="7828083" y="4910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8AA301BD-E2AD-9C55-24E3-481285D223C8}"/>
                  </a:ext>
                </a:extLst>
              </p:cNvPr>
              <p:cNvSpPr/>
              <p:nvPr/>
            </p:nvSpPr>
            <p:spPr>
              <a:xfrm>
                <a:off x="7210676" y="56588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a:extLst>
                  <a:ext uri="{FF2B5EF4-FFF2-40B4-BE49-F238E27FC236}">
                    <a16:creationId xmlns:a16="http://schemas.microsoft.com/office/drawing/2014/main" id="{F3E170A4-109A-862B-B355-948901BC2E3D}"/>
                  </a:ext>
                </a:extLst>
              </p:cNvPr>
              <p:cNvSpPr/>
              <p:nvPr/>
            </p:nvSpPr>
            <p:spPr>
              <a:xfrm>
                <a:off x="6900858" y="5646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356B6FE0-B1A7-0002-7375-4083A5BBBB92}"/>
                  </a:ext>
                </a:extLst>
              </p:cNvPr>
              <p:cNvSpPr/>
              <p:nvPr/>
            </p:nvSpPr>
            <p:spPr>
              <a:xfrm>
                <a:off x="7257989" y="4760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a:extLst>
                  <a:ext uri="{FF2B5EF4-FFF2-40B4-BE49-F238E27FC236}">
                    <a16:creationId xmlns:a16="http://schemas.microsoft.com/office/drawing/2014/main" id="{232ED40F-3F35-DA18-5853-43BE07CF562C}"/>
                  </a:ext>
                </a:extLst>
              </p:cNvPr>
              <p:cNvCxnSpPr>
                <a:cxnSpLocks/>
              </p:cNvCxnSpPr>
              <p:nvPr/>
            </p:nvCxnSpPr>
            <p:spPr>
              <a:xfrm flipV="1">
                <a:off x="6268285" y="4773174"/>
                <a:ext cx="1250996" cy="1254527"/>
              </a:xfrm>
              <a:prstGeom prst="line">
                <a:avLst/>
              </a:prstGeom>
              <a:ln w="38100">
                <a:solidFill>
                  <a:srgbClr val="FF0000"/>
                </a:solidFill>
                <a:prstDash val="sysDot"/>
              </a:ln>
            </p:spPr>
            <p:style>
              <a:lnRef idx="2">
                <a:schemeClr val="accent2"/>
              </a:lnRef>
              <a:fillRef idx="0">
                <a:schemeClr val="accent2"/>
              </a:fillRef>
              <a:effectRef idx="1">
                <a:schemeClr val="accent2"/>
              </a:effectRef>
              <a:fontRef idx="minor">
                <a:schemeClr val="tx1"/>
              </a:fontRef>
            </p:style>
          </p:cxnSp>
          <p:cxnSp>
            <p:nvCxnSpPr>
              <p:cNvPr id="114" name="直線矢印コネクタ 113">
                <a:extLst>
                  <a:ext uri="{FF2B5EF4-FFF2-40B4-BE49-F238E27FC236}">
                    <a16:creationId xmlns:a16="http://schemas.microsoft.com/office/drawing/2014/main" id="{E210B6A2-D583-13DB-2439-13BFBA97E107}"/>
                  </a:ext>
                </a:extLst>
              </p:cNvPr>
              <p:cNvCxnSpPr>
                <a:cxnSpLocks/>
              </p:cNvCxnSpPr>
              <p:nvPr/>
            </p:nvCxnSpPr>
            <p:spPr>
              <a:xfrm flipV="1">
                <a:off x="5707662"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直線矢印コネクタ 114">
                <a:extLst>
                  <a:ext uri="{FF2B5EF4-FFF2-40B4-BE49-F238E27FC236}">
                    <a16:creationId xmlns:a16="http://schemas.microsoft.com/office/drawing/2014/main" id="{9046801F-6102-9CDB-26B3-04975E500619}"/>
                  </a:ext>
                </a:extLst>
              </p:cNvPr>
              <p:cNvCxnSpPr>
                <a:cxnSpLocks/>
              </p:cNvCxnSpPr>
              <p:nvPr/>
            </p:nvCxnSpPr>
            <p:spPr>
              <a:xfrm>
                <a:off x="5703081"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grpSp>
        <p:sp>
          <p:nvSpPr>
            <p:cNvPr id="125" name="円/楕円 124">
              <a:extLst>
                <a:ext uri="{FF2B5EF4-FFF2-40B4-BE49-F238E27FC236}">
                  <a16:creationId xmlns:a16="http://schemas.microsoft.com/office/drawing/2014/main" id="{5CD5306C-1528-2CC0-EE59-F39FEEB9AAFD}"/>
                </a:ext>
              </a:extLst>
            </p:cNvPr>
            <p:cNvSpPr/>
            <p:nvPr/>
          </p:nvSpPr>
          <p:spPr>
            <a:xfrm>
              <a:off x="7523714" y="6148488"/>
              <a:ext cx="237867" cy="237866"/>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A4B494F8-37DA-B9A0-8D27-2053851742D3}"/>
                </a:ext>
              </a:extLst>
            </p:cNvPr>
            <p:cNvSpPr/>
            <p:nvPr/>
          </p:nvSpPr>
          <p:spPr>
            <a:xfrm>
              <a:off x="6348363" y="4998815"/>
              <a:ext cx="237867" cy="237866"/>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05E23BDC-815E-638A-1651-18E925F25747}"/>
                </a:ext>
              </a:extLst>
            </p:cNvPr>
            <p:cNvSpPr/>
            <p:nvPr/>
          </p:nvSpPr>
          <p:spPr>
            <a:xfrm>
              <a:off x="5585417" y="5863567"/>
              <a:ext cx="237867" cy="237866"/>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グループ化 129">
            <a:extLst>
              <a:ext uri="{FF2B5EF4-FFF2-40B4-BE49-F238E27FC236}">
                <a16:creationId xmlns:a16="http://schemas.microsoft.com/office/drawing/2014/main" id="{4FF9E904-65B4-3357-C6C0-08952C8B0A80}"/>
              </a:ext>
            </a:extLst>
          </p:cNvPr>
          <p:cNvGrpSpPr/>
          <p:nvPr/>
        </p:nvGrpSpPr>
        <p:grpSpPr>
          <a:xfrm>
            <a:off x="6519189" y="4214924"/>
            <a:ext cx="797769" cy="533092"/>
            <a:chOff x="5703080" y="4560672"/>
            <a:chExt cx="2450320" cy="1637373"/>
          </a:xfrm>
        </p:grpSpPr>
        <p:sp>
          <p:nvSpPr>
            <p:cNvPr id="134" name="正方形/長方形 133">
              <a:extLst>
                <a:ext uri="{FF2B5EF4-FFF2-40B4-BE49-F238E27FC236}">
                  <a16:creationId xmlns:a16="http://schemas.microsoft.com/office/drawing/2014/main" id="{3B830B94-53F9-ABEE-8AF1-C16757562120}"/>
                </a:ext>
              </a:extLst>
            </p:cNvPr>
            <p:cNvSpPr/>
            <p:nvPr/>
          </p:nvSpPr>
          <p:spPr>
            <a:xfrm>
              <a:off x="5703080" y="4568050"/>
              <a:ext cx="2450320" cy="16227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a:extLst>
                <a:ext uri="{FF2B5EF4-FFF2-40B4-BE49-F238E27FC236}">
                  <a16:creationId xmlns:a16="http://schemas.microsoft.com/office/drawing/2014/main" id="{936F7AD4-29E8-33A1-8342-2A849B27A388}"/>
                </a:ext>
              </a:extLst>
            </p:cNvPr>
            <p:cNvSpPr/>
            <p:nvPr/>
          </p:nvSpPr>
          <p:spPr>
            <a:xfrm>
              <a:off x="6221052"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FF5253A1-8F28-B4ED-A0A5-DFD126BE3DB5}"/>
                </a:ext>
              </a:extLst>
            </p:cNvPr>
            <p:cNvSpPr/>
            <p:nvPr/>
          </p:nvSpPr>
          <p:spPr>
            <a:xfrm>
              <a:off x="6145333"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a:extLst>
                <a:ext uri="{FF2B5EF4-FFF2-40B4-BE49-F238E27FC236}">
                  <a16:creationId xmlns:a16="http://schemas.microsoft.com/office/drawing/2014/main" id="{F9C175C8-2C60-1CD2-7CCF-F9C0EF745DBA}"/>
                </a:ext>
              </a:extLst>
            </p:cNvPr>
            <p:cNvSpPr/>
            <p:nvPr/>
          </p:nvSpPr>
          <p:spPr>
            <a:xfrm>
              <a:off x="6468919" y="57483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円/楕円 137">
              <a:extLst>
                <a:ext uri="{FF2B5EF4-FFF2-40B4-BE49-F238E27FC236}">
                  <a16:creationId xmlns:a16="http://schemas.microsoft.com/office/drawing/2014/main" id="{E348F6EE-A188-3B4E-F59B-49F4271C80C3}"/>
                </a:ext>
              </a:extLst>
            </p:cNvPr>
            <p:cNvSpPr/>
            <p:nvPr/>
          </p:nvSpPr>
          <p:spPr>
            <a:xfrm>
              <a:off x="6532419"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88C129CB-8844-8A2A-0301-6511419E366C}"/>
                </a:ext>
              </a:extLst>
            </p:cNvPr>
            <p:cNvSpPr/>
            <p:nvPr/>
          </p:nvSpPr>
          <p:spPr>
            <a:xfrm>
              <a:off x="6761158"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a:extLst>
                <a:ext uri="{FF2B5EF4-FFF2-40B4-BE49-F238E27FC236}">
                  <a16:creationId xmlns:a16="http://schemas.microsoft.com/office/drawing/2014/main" id="{A5722D67-A5DC-E959-3845-ADC72829AEB4}"/>
                </a:ext>
              </a:extLst>
            </p:cNvPr>
            <p:cNvSpPr/>
            <p:nvPr/>
          </p:nvSpPr>
          <p:spPr>
            <a:xfrm>
              <a:off x="6617679" y="529313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a:extLst>
                <a:ext uri="{FF2B5EF4-FFF2-40B4-BE49-F238E27FC236}">
                  <a16:creationId xmlns:a16="http://schemas.microsoft.com/office/drawing/2014/main" id="{631D4349-3C28-DA1A-16A7-0AF3F27C7887}"/>
                </a:ext>
              </a:extLst>
            </p:cNvPr>
            <p:cNvSpPr/>
            <p:nvPr/>
          </p:nvSpPr>
          <p:spPr>
            <a:xfrm>
              <a:off x="6851684" y="506423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EBA876E4-A52F-7C14-B879-B0CBE11B6910}"/>
                </a:ext>
              </a:extLst>
            </p:cNvPr>
            <p:cNvSpPr/>
            <p:nvPr/>
          </p:nvSpPr>
          <p:spPr>
            <a:xfrm>
              <a:off x="6970892" y="538679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円/楕円 142">
              <a:extLst>
                <a:ext uri="{FF2B5EF4-FFF2-40B4-BE49-F238E27FC236}">
                  <a16:creationId xmlns:a16="http://schemas.microsoft.com/office/drawing/2014/main" id="{8755CEA2-358F-095D-A248-80F52E52A684}"/>
                </a:ext>
              </a:extLst>
            </p:cNvPr>
            <p:cNvSpPr/>
            <p:nvPr/>
          </p:nvSpPr>
          <p:spPr>
            <a:xfrm>
              <a:off x="6801240" y="52709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a:extLst>
                <a:ext uri="{FF2B5EF4-FFF2-40B4-BE49-F238E27FC236}">
                  <a16:creationId xmlns:a16="http://schemas.microsoft.com/office/drawing/2014/main" id="{27EF7628-311F-DF9B-6520-276971B7F2ED}"/>
                </a:ext>
              </a:extLst>
            </p:cNvPr>
            <p:cNvSpPr/>
            <p:nvPr/>
          </p:nvSpPr>
          <p:spPr>
            <a:xfrm>
              <a:off x="6655315" y="55503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a:extLst>
                <a:ext uri="{FF2B5EF4-FFF2-40B4-BE49-F238E27FC236}">
                  <a16:creationId xmlns:a16="http://schemas.microsoft.com/office/drawing/2014/main" id="{0BACC972-85E3-C678-6E02-8CB3CA236A62}"/>
                </a:ext>
              </a:extLst>
            </p:cNvPr>
            <p:cNvSpPr/>
            <p:nvPr/>
          </p:nvSpPr>
          <p:spPr>
            <a:xfrm>
              <a:off x="7058276"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円/楕円 145">
              <a:extLst>
                <a:ext uri="{FF2B5EF4-FFF2-40B4-BE49-F238E27FC236}">
                  <a16:creationId xmlns:a16="http://schemas.microsoft.com/office/drawing/2014/main" id="{A5A82C58-0C89-EB3B-E239-9B17EA6B6E46}"/>
                </a:ext>
              </a:extLst>
            </p:cNvPr>
            <p:cNvSpPr/>
            <p:nvPr/>
          </p:nvSpPr>
          <p:spPr>
            <a:xfrm>
              <a:off x="7185276" y="5255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712775F5-B0CA-E7DC-5178-B2A337995896}"/>
                </a:ext>
              </a:extLst>
            </p:cNvPr>
            <p:cNvSpPr/>
            <p:nvPr/>
          </p:nvSpPr>
          <p:spPr>
            <a:xfrm>
              <a:off x="7392301" y="546838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46A11968-A053-B7B7-4B1A-6BE16F4B7743}"/>
                </a:ext>
              </a:extLst>
            </p:cNvPr>
            <p:cNvSpPr/>
            <p:nvPr/>
          </p:nvSpPr>
          <p:spPr>
            <a:xfrm>
              <a:off x="7390241" y="5192347"/>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7423DBA6-BAA3-4184-4E60-E2AFFBF9D0E1}"/>
                </a:ext>
              </a:extLst>
            </p:cNvPr>
            <p:cNvSpPr/>
            <p:nvPr/>
          </p:nvSpPr>
          <p:spPr>
            <a:xfrm>
              <a:off x="7504541" y="4848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円/楕円 149">
              <a:extLst>
                <a:ext uri="{FF2B5EF4-FFF2-40B4-BE49-F238E27FC236}">
                  <a16:creationId xmlns:a16="http://schemas.microsoft.com/office/drawing/2014/main" id="{A35BB83C-CFFB-180B-138B-C978D0C16F33}"/>
                </a:ext>
              </a:extLst>
            </p:cNvPr>
            <p:cNvSpPr/>
            <p:nvPr/>
          </p:nvSpPr>
          <p:spPr>
            <a:xfrm>
              <a:off x="7670662" y="53159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円/楕円 150">
              <a:extLst>
                <a:ext uri="{FF2B5EF4-FFF2-40B4-BE49-F238E27FC236}">
                  <a16:creationId xmlns:a16="http://schemas.microsoft.com/office/drawing/2014/main" id="{E5FCEC7B-5801-07FF-5E4B-6A74150604A6}"/>
                </a:ext>
              </a:extLst>
            </p:cNvPr>
            <p:cNvSpPr/>
            <p:nvPr/>
          </p:nvSpPr>
          <p:spPr>
            <a:xfrm>
              <a:off x="7207189" y="5014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72405E98-F130-2C53-1E6A-E9D43EF12F9E}"/>
                </a:ext>
              </a:extLst>
            </p:cNvPr>
            <p:cNvSpPr/>
            <p:nvPr/>
          </p:nvSpPr>
          <p:spPr>
            <a:xfrm>
              <a:off x="7546814" y="517053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548E33BD-80B8-CC14-44E7-235A7F92E46D}"/>
                </a:ext>
              </a:extLst>
            </p:cNvPr>
            <p:cNvSpPr/>
            <p:nvPr/>
          </p:nvSpPr>
          <p:spPr>
            <a:xfrm>
              <a:off x="7412154" y="49510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0BFD9476-169A-2E3B-56E2-13A26589A5DF}"/>
                </a:ext>
              </a:extLst>
            </p:cNvPr>
            <p:cNvSpPr/>
            <p:nvPr/>
          </p:nvSpPr>
          <p:spPr>
            <a:xfrm>
              <a:off x="7684816" y="4900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円/楕円 154">
              <a:extLst>
                <a:ext uri="{FF2B5EF4-FFF2-40B4-BE49-F238E27FC236}">
                  <a16:creationId xmlns:a16="http://schemas.microsoft.com/office/drawing/2014/main" id="{486637A4-2913-98F3-E25C-846395FD8400}"/>
                </a:ext>
              </a:extLst>
            </p:cNvPr>
            <p:cNvSpPr/>
            <p:nvPr/>
          </p:nvSpPr>
          <p:spPr>
            <a:xfrm>
              <a:off x="7692575" y="507461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円/楕円 155">
              <a:extLst>
                <a:ext uri="{FF2B5EF4-FFF2-40B4-BE49-F238E27FC236}">
                  <a16:creationId xmlns:a16="http://schemas.microsoft.com/office/drawing/2014/main" id="{BE043AE3-3A3E-C77B-0CC2-F22C0A0E22D4}"/>
                </a:ext>
              </a:extLst>
            </p:cNvPr>
            <p:cNvSpPr/>
            <p:nvPr/>
          </p:nvSpPr>
          <p:spPr>
            <a:xfrm>
              <a:off x="6297733" y="5926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A90F7AD8-C17A-596B-3BE1-8DD8D736E8D2}"/>
                </a:ext>
              </a:extLst>
            </p:cNvPr>
            <p:cNvSpPr/>
            <p:nvPr/>
          </p:nvSpPr>
          <p:spPr>
            <a:xfrm>
              <a:off x="7828083" y="4910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a:extLst>
                <a:ext uri="{FF2B5EF4-FFF2-40B4-BE49-F238E27FC236}">
                  <a16:creationId xmlns:a16="http://schemas.microsoft.com/office/drawing/2014/main" id="{72B0167C-CC6C-AF38-D5E1-6D24D3A03520}"/>
                </a:ext>
              </a:extLst>
            </p:cNvPr>
            <p:cNvSpPr/>
            <p:nvPr/>
          </p:nvSpPr>
          <p:spPr>
            <a:xfrm>
              <a:off x="7210676" y="56588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E7278674-88E5-E1B4-C67A-1210A0ED765B}"/>
                </a:ext>
              </a:extLst>
            </p:cNvPr>
            <p:cNvSpPr/>
            <p:nvPr/>
          </p:nvSpPr>
          <p:spPr>
            <a:xfrm>
              <a:off x="6900858" y="5646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B05F14FB-660B-87CE-CD01-5E6BEB072D12}"/>
                </a:ext>
              </a:extLst>
            </p:cNvPr>
            <p:cNvSpPr/>
            <p:nvPr/>
          </p:nvSpPr>
          <p:spPr>
            <a:xfrm>
              <a:off x="7257989" y="4760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a:extLst>
                <a:ext uri="{FF2B5EF4-FFF2-40B4-BE49-F238E27FC236}">
                  <a16:creationId xmlns:a16="http://schemas.microsoft.com/office/drawing/2014/main" id="{7DF12972-CBB3-E134-52E9-2411C84BC456}"/>
                </a:ext>
              </a:extLst>
            </p:cNvPr>
            <p:cNvCxnSpPr>
              <a:cxnSpLocks/>
            </p:cNvCxnSpPr>
            <p:nvPr/>
          </p:nvCxnSpPr>
          <p:spPr>
            <a:xfrm flipV="1">
              <a:off x="6145333" y="4823528"/>
              <a:ext cx="1809750" cy="1166076"/>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162" name="直線矢印コネクタ 161">
              <a:extLst>
                <a:ext uri="{FF2B5EF4-FFF2-40B4-BE49-F238E27FC236}">
                  <a16:creationId xmlns:a16="http://schemas.microsoft.com/office/drawing/2014/main" id="{43C43F14-8F58-998F-13CB-6FA65DDCDD49}"/>
                </a:ext>
              </a:extLst>
            </p:cNvPr>
            <p:cNvCxnSpPr>
              <a:cxnSpLocks/>
            </p:cNvCxnSpPr>
            <p:nvPr/>
          </p:nvCxnSpPr>
          <p:spPr>
            <a:xfrm flipV="1">
              <a:off x="5707662"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63" name="直線矢印コネクタ 162">
              <a:extLst>
                <a:ext uri="{FF2B5EF4-FFF2-40B4-BE49-F238E27FC236}">
                  <a16:creationId xmlns:a16="http://schemas.microsoft.com/office/drawing/2014/main" id="{B9F42307-90BE-76C4-AB04-61FD94F9F6A5}"/>
                </a:ext>
              </a:extLst>
            </p:cNvPr>
            <p:cNvCxnSpPr>
              <a:cxnSpLocks/>
            </p:cNvCxnSpPr>
            <p:nvPr/>
          </p:nvCxnSpPr>
          <p:spPr>
            <a:xfrm>
              <a:off x="5703081"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grpSp>
      <p:sp>
        <p:nvSpPr>
          <p:cNvPr id="174" name="右矢印 173">
            <a:extLst>
              <a:ext uri="{FF2B5EF4-FFF2-40B4-BE49-F238E27FC236}">
                <a16:creationId xmlns:a16="http://schemas.microsoft.com/office/drawing/2014/main" id="{D494034E-16BD-3924-7E41-605D91B91B3A}"/>
              </a:ext>
            </a:extLst>
          </p:cNvPr>
          <p:cNvSpPr/>
          <p:nvPr/>
        </p:nvSpPr>
        <p:spPr>
          <a:xfrm>
            <a:off x="6182957" y="4375342"/>
            <a:ext cx="263001" cy="20443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5" name="グループ化 174">
            <a:extLst>
              <a:ext uri="{FF2B5EF4-FFF2-40B4-BE49-F238E27FC236}">
                <a16:creationId xmlns:a16="http://schemas.microsoft.com/office/drawing/2014/main" id="{7164B4DF-E1CD-6A6B-369C-F1D360576B48}"/>
              </a:ext>
            </a:extLst>
          </p:cNvPr>
          <p:cNvGrpSpPr/>
          <p:nvPr/>
        </p:nvGrpSpPr>
        <p:grpSpPr>
          <a:xfrm>
            <a:off x="5343058" y="5029770"/>
            <a:ext cx="797769" cy="533092"/>
            <a:chOff x="5703080" y="4560672"/>
            <a:chExt cx="2450320" cy="1637373"/>
          </a:xfrm>
        </p:grpSpPr>
        <p:sp>
          <p:nvSpPr>
            <p:cNvPr id="176" name="正方形/長方形 175">
              <a:extLst>
                <a:ext uri="{FF2B5EF4-FFF2-40B4-BE49-F238E27FC236}">
                  <a16:creationId xmlns:a16="http://schemas.microsoft.com/office/drawing/2014/main" id="{EBE3D443-9758-7095-8CD9-58837FE01BA2}"/>
                </a:ext>
              </a:extLst>
            </p:cNvPr>
            <p:cNvSpPr/>
            <p:nvPr/>
          </p:nvSpPr>
          <p:spPr>
            <a:xfrm>
              <a:off x="5703080" y="4568050"/>
              <a:ext cx="2450320" cy="16227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876554F4-026F-7D5D-A262-45D4D6218F21}"/>
                </a:ext>
              </a:extLst>
            </p:cNvPr>
            <p:cNvSpPr/>
            <p:nvPr/>
          </p:nvSpPr>
          <p:spPr>
            <a:xfrm>
              <a:off x="6221052"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B9DA1034-95A5-43AA-B882-281F576003E4}"/>
                </a:ext>
              </a:extLst>
            </p:cNvPr>
            <p:cNvSpPr/>
            <p:nvPr/>
          </p:nvSpPr>
          <p:spPr>
            <a:xfrm>
              <a:off x="6145333"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円/楕円 178">
              <a:extLst>
                <a:ext uri="{FF2B5EF4-FFF2-40B4-BE49-F238E27FC236}">
                  <a16:creationId xmlns:a16="http://schemas.microsoft.com/office/drawing/2014/main" id="{0CC35BA0-99ED-EF06-E655-52156420375F}"/>
                </a:ext>
              </a:extLst>
            </p:cNvPr>
            <p:cNvSpPr/>
            <p:nvPr/>
          </p:nvSpPr>
          <p:spPr>
            <a:xfrm>
              <a:off x="6468919" y="57483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a:extLst>
                <a:ext uri="{FF2B5EF4-FFF2-40B4-BE49-F238E27FC236}">
                  <a16:creationId xmlns:a16="http://schemas.microsoft.com/office/drawing/2014/main" id="{F10B300D-E288-567A-F38C-EB99E9A55D24}"/>
                </a:ext>
              </a:extLst>
            </p:cNvPr>
            <p:cNvSpPr/>
            <p:nvPr/>
          </p:nvSpPr>
          <p:spPr>
            <a:xfrm>
              <a:off x="6532419"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円/楕円 180">
              <a:extLst>
                <a:ext uri="{FF2B5EF4-FFF2-40B4-BE49-F238E27FC236}">
                  <a16:creationId xmlns:a16="http://schemas.microsoft.com/office/drawing/2014/main" id="{C8B5CD59-4BF9-E360-EF3C-9A2A8200AD96}"/>
                </a:ext>
              </a:extLst>
            </p:cNvPr>
            <p:cNvSpPr/>
            <p:nvPr/>
          </p:nvSpPr>
          <p:spPr>
            <a:xfrm>
              <a:off x="6761158"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円/楕円 181">
              <a:extLst>
                <a:ext uri="{FF2B5EF4-FFF2-40B4-BE49-F238E27FC236}">
                  <a16:creationId xmlns:a16="http://schemas.microsoft.com/office/drawing/2014/main" id="{EAB4E2E0-93BA-8F6B-CEDF-DCE6E65831D5}"/>
                </a:ext>
              </a:extLst>
            </p:cNvPr>
            <p:cNvSpPr/>
            <p:nvPr/>
          </p:nvSpPr>
          <p:spPr>
            <a:xfrm>
              <a:off x="6617679" y="529313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5DD52F70-A227-E936-D6E2-005D20F97CD9}"/>
                </a:ext>
              </a:extLst>
            </p:cNvPr>
            <p:cNvSpPr/>
            <p:nvPr/>
          </p:nvSpPr>
          <p:spPr>
            <a:xfrm>
              <a:off x="6851684" y="506423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a:extLst>
                <a:ext uri="{FF2B5EF4-FFF2-40B4-BE49-F238E27FC236}">
                  <a16:creationId xmlns:a16="http://schemas.microsoft.com/office/drawing/2014/main" id="{CE81BC9A-5220-9186-9948-AC2255BFA17D}"/>
                </a:ext>
              </a:extLst>
            </p:cNvPr>
            <p:cNvSpPr/>
            <p:nvPr/>
          </p:nvSpPr>
          <p:spPr>
            <a:xfrm>
              <a:off x="6970892" y="538679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39D7C229-4552-7A45-9024-021BE72ADF8E}"/>
                </a:ext>
              </a:extLst>
            </p:cNvPr>
            <p:cNvSpPr/>
            <p:nvPr/>
          </p:nvSpPr>
          <p:spPr>
            <a:xfrm>
              <a:off x="6801240" y="52709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円/楕円 185">
              <a:extLst>
                <a:ext uri="{FF2B5EF4-FFF2-40B4-BE49-F238E27FC236}">
                  <a16:creationId xmlns:a16="http://schemas.microsoft.com/office/drawing/2014/main" id="{009CCC7A-2F25-BF44-CA08-A06A218669E1}"/>
                </a:ext>
              </a:extLst>
            </p:cNvPr>
            <p:cNvSpPr/>
            <p:nvPr/>
          </p:nvSpPr>
          <p:spPr>
            <a:xfrm>
              <a:off x="6655315" y="55503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円/楕円 186">
              <a:extLst>
                <a:ext uri="{FF2B5EF4-FFF2-40B4-BE49-F238E27FC236}">
                  <a16:creationId xmlns:a16="http://schemas.microsoft.com/office/drawing/2014/main" id="{765FC147-2FF9-D41D-5B59-563A9AB5D3AE}"/>
                </a:ext>
              </a:extLst>
            </p:cNvPr>
            <p:cNvSpPr/>
            <p:nvPr/>
          </p:nvSpPr>
          <p:spPr>
            <a:xfrm>
              <a:off x="7058276"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a:extLst>
                <a:ext uri="{FF2B5EF4-FFF2-40B4-BE49-F238E27FC236}">
                  <a16:creationId xmlns:a16="http://schemas.microsoft.com/office/drawing/2014/main" id="{8734C44F-2CE9-4353-D550-C67B3E3D200D}"/>
                </a:ext>
              </a:extLst>
            </p:cNvPr>
            <p:cNvSpPr/>
            <p:nvPr/>
          </p:nvSpPr>
          <p:spPr>
            <a:xfrm>
              <a:off x="7185276" y="5255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18131C1E-BC99-FDA4-C64E-87E6E9BFD8E8}"/>
                </a:ext>
              </a:extLst>
            </p:cNvPr>
            <p:cNvSpPr/>
            <p:nvPr/>
          </p:nvSpPr>
          <p:spPr>
            <a:xfrm>
              <a:off x="7392301" y="546838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95643782-618F-D3C9-BDF6-AD3CCE4CF577}"/>
                </a:ext>
              </a:extLst>
            </p:cNvPr>
            <p:cNvSpPr/>
            <p:nvPr/>
          </p:nvSpPr>
          <p:spPr>
            <a:xfrm>
              <a:off x="7390241" y="5192347"/>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56576632-4860-B905-1E04-CB3D2F847FA9}"/>
                </a:ext>
              </a:extLst>
            </p:cNvPr>
            <p:cNvSpPr/>
            <p:nvPr/>
          </p:nvSpPr>
          <p:spPr>
            <a:xfrm>
              <a:off x="7504541" y="4848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B1BA120B-4E04-DEC8-C4CF-F0C78C3EF744}"/>
                </a:ext>
              </a:extLst>
            </p:cNvPr>
            <p:cNvSpPr/>
            <p:nvPr/>
          </p:nvSpPr>
          <p:spPr>
            <a:xfrm>
              <a:off x="7670662" y="53159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円/楕円 192">
              <a:extLst>
                <a:ext uri="{FF2B5EF4-FFF2-40B4-BE49-F238E27FC236}">
                  <a16:creationId xmlns:a16="http://schemas.microsoft.com/office/drawing/2014/main" id="{01D73FAA-3A18-C3B0-B207-D07B6FF27DCA}"/>
                </a:ext>
              </a:extLst>
            </p:cNvPr>
            <p:cNvSpPr/>
            <p:nvPr/>
          </p:nvSpPr>
          <p:spPr>
            <a:xfrm>
              <a:off x="7207189" y="5014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円/楕円 193">
              <a:extLst>
                <a:ext uri="{FF2B5EF4-FFF2-40B4-BE49-F238E27FC236}">
                  <a16:creationId xmlns:a16="http://schemas.microsoft.com/office/drawing/2014/main" id="{A570BD67-999B-FBAD-2A55-43072824E441}"/>
                </a:ext>
              </a:extLst>
            </p:cNvPr>
            <p:cNvSpPr/>
            <p:nvPr/>
          </p:nvSpPr>
          <p:spPr>
            <a:xfrm>
              <a:off x="7546814" y="517053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27749A0F-163C-D057-EB84-AC6DCF552689}"/>
                </a:ext>
              </a:extLst>
            </p:cNvPr>
            <p:cNvSpPr/>
            <p:nvPr/>
          </p:nvSpPr>
          <p:spPr>
            <a:xfrm>
              <a:off x="7412154" y="49510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4A9C511A-4346-5C9A-99CC-C2E843BE812B}"/>
                </a:ext>
              </a:extLst>
            </p:cNvPr>
            <p:cNvSpPr/>
            <p:nvPr/>
          </p:nvSpPr>
          <p:spPr>
            <a:xfrm>
              <a:off x="7684816" y="4900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円/楕円 196">
              <a:extLst>
                <a:ext uri="{FF2B5EF4-FFF2-40B4-BE49-F238E27FC236}">
                  <a16:creationId xmlns:a16="http://schemas.microsoft.com/office/drawing/2014/main" id="{FBA21541-9287-A10B-0F19-83D2259850FA}"/>
                </a:ext>
              </a:extLst>
            </p:cNvPr>
            <p:cNvSpPr/>
            <p:nvPr/>
          </p:nvSpPr>
          <p:spPr>
            <a:xfrm>
              <a:off x="7692575" y="507461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円/楕円 197">
              <a:extLst>
                <a:ext uri="{FF2B5EF4-FFF2-40B4-BE49-F238E27FC236}">
                  <a16:creationId xmlns:a16="http://schemas.microsoft.com/office/drawing/2014/main" id="{07E00AF1-BF55-FA2C-C415-0286420A545D}"/>
                </a:ext>
              </a:extLst>
            </p:cNvPr>
            <p:cNvSpPr/>
            <p:nvPr/>
          </p:nvSpPr>
          <p:spPr>
            <a:xfrm>
              <a:off x="6297733" y="5926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円/楕円 198">
              <a:extLst>
                <a:ext uri="{FF2B5EF4-FFF2-40B4-BE49-F238E27FC236}">
                  <a16:creationId xmlns:a16="http://schemas.microsoft.com/office/drawing/2014/main" id="{5A7E9519-BAA5-9234-DB10-9D045811DA2A}"/>
                </a:ext>
              </a:extLst>
            </p:cNvPr>
            <p:cNvSpPr/>
            <p:nvPr/>
          </p:nvSpPr>
          <p:spPr>
            <a:xfrm>
              <a:off x="7828083" y="4910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9782E9A7-3021-29B8-3F49-AE91ECAF5340}"/>
                </a:ext>
              </a:extLst>
            </p:cNvPr>
            <p:cNvSpPr/>
            <p:nvPr/>
          </p:nvSpPr>
          <p:spPr>
            <a:xfrm>
              <a:off x="7210676" y="56588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085A2B0B-4FF4-6EC0-7DA4-1719EB093895}"/>
                </a:ext>
              </a:extLst>
            </p:cNvPr>
            <p:cNvSpPr/>
            <p:nvPr/>
          </p:nvSpPr>
          <p:spPr>
            <a:xfrm>
              <a:off x="6900858" y="5646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2CB6FECC-7006-5678-F108-1CB185BA67F6}"/>
                </a:ext>
              </a:extLst>
            </p:cNvPr>
            <p:cNvSpPr/>
            <p:nvPr/>
          </p:nvSpPr>
          <p:spPr>
            <a:xfrm>
              <a:off x="7257989" y="4760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3" name="直線コネクタ 202">
              <a:extLst>
                <a:ext uri="{FF2B5EF4-FFF2-40B4-BE49-F238E27FC236}">
                  <a16:creationId xmlns:a16="http://schemas.microsoft.com/office/drawing/2014/main" id="{EC47079A-3CE9-8611-11F8-7FED44BB49BE}"/>
                </a:ext>
              </a:extLst>
            </p:cNvPr>
            <p:cNvCxnSpPr>
              <a:cxnSpLocks/>
            </p:cNvCxnSpPr>
            <p:nvPr/>
          </p:nvCxnSpPr>
          <p:spPr>
            <a:xfrm flipV="1">
              <a:off x="6145333" y="4823528"/>
              <a:ext cx="1809750" cy="1166076"/>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204" name="直線矢印コネクタ 203">
              <a:extLst>
                <a:ext uri="{FF2B5EF4-FFF2-40B4-BE49-F238E27FC236}">
                  <a16:creationId xmlns:a16="http://schemas.microsoft.com/office/drawing/2014/main" id="{02C5FB91-2F04-012F-6732-40D28FF820EA}"/>
                </a:ext>
              </a:extLst>
            </p:cNvPr>
            <p:cNvCxnSpPr>
              <a:cxnSpLocks/>
            </p:cNvCxnSpPr>
            <p:nvPr/>
          </p:nvCxnSpPr>
          <p:spPr>
            <a:xfrm flipV="1">
              <a:off x="5707662"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05" name="直線矢印コネクタ 204">
              <a:extLst>
                <a:ext uri="{FF2B5EF4-FFF2-40B4-BE49-F238E27FC236}">
                  <a16:creationId xmlns:a16="http://schemas.microsoft.com/office/drawing/2014/main" id="{4DB9ACAC-666B-4C2B-019F-A68F11589F7A}"/>
                </a:ext>
              </a:extLst>
            </p:cNvPr>
            <p:cNvCxnSpPr>
              <a:cxnSpLocks/>
            </p:cNvCxnSpPr>
            <p:nvPr/>
          </p:nvCxnSpPr>
          <p:spPr>
            <a:xfrm>
              <a:off x="5703081"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06" name="グループ化 205">
            <a:extLst>
              <a:ext uri="{FF2B5EF4-FFF2-40B4-BE49-F238E27FC236}">
                <a16:creationId xmlns:a16="http://schemas.microsoft.com/office/drawing/2014/main" id="{B5004124-2C2C-4FFD-9326-C723B0B2443E}"/>
              </a:ext>
            </a:extLst>
          </p:cNvPr>
          <p:cNvGrpSpPr/>
          <p:nvPr/>
        </p:nvGrpSpPr>
        <p:grpSpPr>
          <a:xfrm>
            <a:off x="6519395" y="5039676"/>
            <a:ext cx="797769" cy="533092"/>
            <a:chOff x="5703080" y="4560672"/>
            <a:chExt cx="2450320" cy="1637373"/>
          </a:xfrm>
        </p:grpSpPr>
        <p:sp>
          <p:nvSpPr>
            <p:cNvPr id="207" name="正方形/長方形 206">
              <a:extLst>
                <a:ext uri="{FF2B5EF4-FFF2-40B4-BE49-F238E27FC236}">
                  <a16:creationId xmlns:a16="http://schemas.microsoft.com/office/drawing/2014/main" id="{7547F785-10B4-D390-AF2C-4A2E46AB6567}"/>
                </a:ext>
              </a:extLst>
            </p:cNvPr>
            <p:cNvSpPr/>
            <p:nvPr/>
          </p:nvSpPr>
          <p:spPr>
            <a:xfrm>
              <a:off x="5703080" y="4568050"/>
              <a:ext cx="2450320" cy="16227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a:extLst>
                <a:ext uri="{FF2B5EF4-FFF2-40B4-BE49-F238E27FC236}">
                  <a16:creationId xmlns:a16="http://schemas.microsoft.com/office/drawing/2014/main" id="{3A22D8C2-C901-D0B7-91E4-7E91F9802684}"/>
                </a:ext>
              </a:extLst>
            </p:cNvPr>
            <p:cNvSpPr/>
            <p:nvPr/>
          </p:nvSpPr>
          <p:spPr>
            <a:xfrm>
              <a:off x="6221052"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94BC60F3-BFE4-F26E-5A12-0EEE4B4D7830}"/>
                </a:ext>
              </a:extLst>
            </p:cNvPr>
            <p:cNvSpPr/>
            <p:nvPr/>
          </p:nvSpPr>
          <p:spPr>
            <a:xfrm>
              <a:off x="6145333"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円/楕円 209">
              <a:extLst>
                <a:ext uri="{FF2B5EF4-FFF2-40B4-BE49-F238E27FC236}">
                  <a16:creationId xmlns:a16="http://schemas.microsoft.com/office/drawing/2014/main" id="{5B742F22-9624-B97B-0752-37F97C1CAA6E}"/>
                </a:ext>
              </a:extLst>
            </p:cNvPr>
            <p:cNvSpPr/>
            <p:nvPr/>
          </p:nvSpPr>
          <p:spPr>
            <a:xfrm>
              <a:off x="6468919" y="57483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a:extLst>
                <a:ext uri="{FF2B5EF4-FFF2-40B4-BE49-F238E27FC236}">
                  <a16:creationId xmlns:a16="http://schemas.microsoft.com/office/drawing/2014/main" id="{BAB84EAD-CE40-F3BB-26FB-CEB573D6CECA}"/>
                </a:ext>
              </a:extLst>
            </p:cNvPr>
            <p:cNvSpPr/>
            <p:nvPr/>
          </p:nvSpPr>
          <p:spPr>
            <a:xfrm>
              <a:off x="6532419"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a:extLst>
                <a:ext uri="{FF2B5EF4-FFF2-40B4-BE49-F238E27FC236}">
                  <a16:creationId xmlns:a16="http://schemas.microsoft.com/office/drawing/2014/main" id="{EC296C46-2133-1605-D09B-A888F6D57706}"/>
                </a:ext>
              </a:extLst>
            </p:cNvPr>
            <p:cNvSpPr/>
            <p:nvPr/>
          </p:nvSpPr>
          <p:spPr>
            <a:xfrm>
              <a:off x="6761158"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円/楕円 212">
              <a:extLst>
                <a:ext uri="{FF2B5EF4-FFF2-40B4-BE49-F238E27FC236}">
                  <a16:creationId xmlns:a16="http://schemas.microsoft.com/office/drawing/2014/main" id="{6861EA35-CFE7-92CC-8790-C78C17158AAA}"/>
                </a:ext>
              </a:extLst>
            </p:cNvPr>
            <p:cNvSpPr/>
            <p:nvPr/>
          </p:nvSpPr>
          <p:spPr>
            <a:xfrm>
              <a:off x="6617679" y="529313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a:extLst>
                <a:ext uri="{FF2B5EF4-FFF2-40B4-BE49-F238E27FC236}">
                  <a16:creationId xmlns:a16="http://schemas.microsoft.com/office/drawing/2014/main" id="{6A549C59-2BF5-2A94-4AEC-1C5983BC89FF}"/>
                </a:ext>
              </a:extLst>
            </p:cNvPr>
            <p:cNvSpPr/>
            <p:nvPr/>
          </p:nvSpPr>
          <p:spPr>
            <a:xfrm>
              <a:off x="6851684" y="506423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円/楕円 214">
              <a:extLst>
                <a:ext uri="{FF2B5EF4-FFF2-40B4-BE49-F238E27FC236}">
                  <a16:creationId xmlns:a16="http://schemas.microsoft.com/office/drawing/2014/main" id="{0EBCA550-7014-D085-CC59-BA4E12DAC4C2}"/>
                </a:ext>
              </a:extLst>
            </p:cNvPr>
            <p:cNvSpPr/>
            <p:nvPr/>
          </p:nvSpPr>
          <p:spPr>
            <a:xfrm>
              <a:off x="6970892" y="538679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a:extLst>
                <a:ext uri="{FF2B5EF4-FFF2-40B4-BE49-F238E27FC236}">
                  <a16:creationId xmlns:a16="http://schemas.microsoft.com/office/drawing/2014/main" id="{C066B6D2-69EE-EE1E-B32B-C03C8B7BAEA9}"/>
                </a:ext>
              </a:extLst>
            </p:cNvPr>
            <p:cNvSpPr/>
            <p:nvPr/>
          </p:nvSpPr>
          <p:spPr>
            <a:xfrm>
              <a:off x="6801240" y="52709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円/楕円 216">
              <a:extLst>
                <a:ext uri="{FF2B5EF4-FFF2-40B4-BE49-F238E27FC236}">
                  <a16:creationId xmlns:a16="http://schemas.microsoft.com/office/drawing/2014/main" id="{9004EDDF-3E41-6E4D-A704-AC0A32C3E2C2}"/>
                </a:ext>
              </a:extLst>
            </p:cNvPr>
            <p:cNvSpPr/>
            <p:nvPr/>
          </p:nvSpPr>
          <p:spPr>
            <a:xfrm>
              <a:off x="6655315" y="55503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a:extLst>
                <a:ext uri="{FF2B5EF4-FFF2-40B4-BE49-F238E27FC236}">
                  <a16:creationId xmlns:a16="http://schemas.microsoft.com/office/drawing/2014/main" id="{09BC7AF5-6EC5-FA39-BF33-EDB0420C31A3}"/>
                </a:ext>
              </a:extLst>
            </p:cNvPr>
            <p:cNvSpPr/>
            <p:nvPr/>
          </p:nvSpPr>
          <p:spPr>
            <a:xfrm>
              <a:off x="7058276"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円/楕円 218">
              <a:extLst>
                <a:ext uri="{FF2B5EF4-FFF2-40B4-BE49-F238E27FC236}">
                  <a16:creationId xmlns:a16="http://schemas.microsoft.com/office/drawing/2014/main" id="{2A58A570-4567-386D-2AFB-C908648FDD32}"/>
                </a:ext>
              </a:extLst>
            </p:cNvPr>
            <p:cNvSpPr/>
            <p:nvPr/>
          </p:nvSpPr>
          <p:spPr>
            <a:xfrm>
              <a:off x="7185276" y="5255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a:extLst>
                <a:ext uri="{FF2B5EF4-FFF2-40B4-BE49-F238E27FC236}">
                  <a16:creationId xmlns:a16="http://schemas.microsoft.com/office/drawing/2014/main" id="{B9EC43B4-ACA3-6202-8D3F-B53D60A65479}"/>
                </a:ext>
              </a:extLst>
            </p:cNvPr>
            <p:cNvSpPr/>
            <p:nvPr/>
          </p:nvSpPr>
          <p:spPr>
            <a:xfrm>
              <a:off x="7392301" y="546838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円/楕円 220">
              <a:extLst>
                <a:ext uri="{FF2B5EF4-FFF2-40B4-BE49-F238E27FC236}">
                  <a16:creationId xmlns:a16="http://schemas.microsoft.com/office/drawing/2014/main" id="{587B9945-55F5-EA8E-1884-D677C33306CC}"/>
                </a:ext>
              </a:extLst>
            </p:cNvPr>
            <p:cNvSpPr/>
            <p:nvPr/>
          </p:nvSpPr>
          <p:spPr>
            <a:xfrm>
              <a:off x="7390241" y="5192347"/>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C36110FF-F232-338F-8C0E-F3C6F041C5DD}"/>
                </a:ext>
              </a:extLst>
            </p:cNvPr>
            <p:cNvSpPr/>
            <p:nvPr/>
          </p:nvSpPr>
          <p:spPr>
            <a:xfrm>
              <a:off x="7504541" y="4848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円/楕円 222">
              <a:extLst>
                <a:ext uri="{FF2B5EF4-FFF2-40B4-BE49-F238E27FC236}">
                  <a16:creationId xmlns:a16="http://schemas.microsoft.com/office/drawing/2014/main" id="{1A471A6C-9902-3DDC-5814-32738FD1F98B}"/>
                </a:ext>
              </a:extLst>
            </p:cNvPr>
            <p:cNvSpPr/>
            <p:nvPr/>
          </p:nvSpPr>
          <p:spPr>
            <a:xfrm>
              <a:off x="7670662" y="53159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a:extLst>
                <a:ext uri="{FF2B5EF4-FFF2-40B4-BE49-F238E27FC236}">
                  <a16:creationId xmlns:a16="http://schemas.microsoft.com/office/drawing/2014/main" id="{6BE61E37-0FD9-D5DD-CEA2-65F3C6F6EE99}"/>
                </a:ext>
              </a:extLst>
            </p:cNvPr>
            <p:cNvSpPr/>
            <p:nvPr/>
          </p:nvSpPr>
          <p:spPr>
            <a:xfrm>
              <a:off x="7207189" y="5014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円/楕円 224">
              <a:extLst>
                <a:ext uri="{FF2B5EF4-FFF2-40B4-BE49-F238E27FC236}">
                  <a16:creationId xmlns:a16="http://schemas.microsoft.com/office/drawing/2014/main" id="{23179EA9-D377-3738-041B-0858A3005EB0}"/>
                </a:ext>
              </a:extLst>
            </p:cNvPr>
            <p:cNvSpPr/>
            <p:nvPr/>
          </p:nvSpPr>
          <p:spPr>
            <a:xfrm>
              <a:off x="7546814" y="517053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5041D8E9-0082-492A-AB69-D6E6F432940B}"/>
                </a:ext>
              </a:extLst>
            </p:cNvPr>
            <p:cNvSpPr/>
            <p:nvPr/>
          </p:nvSpPr>
          <p:spPr>
            <a:xfrm>
              <a:off x="7412154" y="49510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a:extLst>
                <a:ext uri="{FF2B5EF4-FFF2-40B4-BE49-F238E27FC236}">
                  <a16:creationId xmlns:a16="http://schemas.microsoft.com/office/drawing/2014/main" id="{8C49FBFB-FF84-4920-4247-BDD00E463E28}"/>
                </a:ext>
              </a:extLst>
            </p:cNvPr>
            <p:cNvSpPr/>
            <p:nvPr/>
          </p:nvSpPr>
          <p:spPr>
            <a:xfrm>
              <a:off x="7684816" y="4900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a:extLst>
                <a:ext uri="{FF2B5EF4-FFF2-40B4-BE49-F238E27FC236}">
                  <a16:creationId xmlns:a16="http://schemas.microsoft.com/office/drawing/2014/main" id="{18C19F7C-36CD-D9C8-08B6-2A459303584A}"/>
                </a:ext>
              </a:extLst>
            </p:cNvPr>
            <p:cNvSpPr/>
            <p:nvPr/>
          </p:nvSpPr>
          <p:spPr>
            <a:xfrm>
              <a:off x="7692575" y="507461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円/楕円 228">
              <a:extLst>
                <a:ext uri="{FF2B5EF4-FFF2-40B4-BE49-F238E27FC236}">
                  <a16:creationId xmlns:a16="http://schemas.microsoft.com/office/drawing/2014/main" id="{33B2BFCE-28CD-BE58-6D17-49E6069479AC}"/>
                </a:ext>
              </a:extLst>
            </p:cNvPr>
            <p:cNvSpPr/>
            <p:nvPr/>
          </p:nvSpPr>
          <p:spPr>
            <a:xfrm>
              <a:off x="6297733" y="5926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円/楕円 229">
              <a:extLst>
                <a:ext uri="{FF2B5EF4-FFF2-40B4-BE49-F238E27FC236}">
                  <a16:creationId xmlns:a16="http://schemas.microsoft.com/office/drawing/2014/main" id="{0E3D0EF4-AF1C-282F-B7B1-9CC6B5FF396D}"/>
                </a:ext>
              </a:extLst>
            </p:cNvPr>
            <p:cNvSpPr/>
            <p:nvPr/>
          </p:nvSpPr>
          <p:spPr>
            <a:xfrm>
              <a:off x="7828083" y="4910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a:extLst>
                <a:ext uri="{FF2B5EF4-FFF2-40B4-BE49-F238E27FC236}">
                  <a16:creationId xmlns:a16="http://schemas.microsoft.com/office/drawing/2014/main" id="{02F4620B-F20D-5B46-64A7-B01985FB6249}"/>
                </a:ext>
              </a:extLst>
            </p:cNvPr>
            <p:cNvSpPr/>
            <p:nvPr/>
          </p:nvSpPr>
          <p:spPr>
            <a:xfrm>
              <a:off x="7210676" y="56588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a:extLst>
                <a:ext uri="{FF2B5EF4-FFF2-40B4-BE49-F238E27FC236}">
                  <a16:creationId xmlns:a16="http://schemas.microsoft.com/office/drawing/2014/main" id="{B3F479E1-E0E1-73A5-AF97-CDF66D6524B7}"/>
                </a:ext>
              </a:extLst>
            </p:cNvPr>
            <p:cNvSpPr/>
            <p:nvPr/>
          </p:nvSpPr>
          <p:spPr>
            <a:xfrm>
              <a:off x="6900858" y="5646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a:extLst>
                <a:ext uri="{FF2B5EF4-FFF2-40B4-BE49-F238E27FC236}">
                  <a16:creationId xmlns:a16="http://schemas.microsoft.com/office/drawing/2014/main" id="{DFC1EE25-AE03-5855-7390-88A39D4775C1}"/>
                </a:ext>
              </a:extLst>
            </p:cNvPr>
            <p:cNvSpPr/>
            <p:nvPr/>
          </p:nvSpPr>
          <p:spPr>
            <a:xfrm>
              <a:off x="7257989" y="4760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5" name="直線矢印コネクタ 234">
              <a:extLst>
                <a:ext uri="{FF2B5EF4-FFF2-40B4-BE49-F238E27FC236}">
                  <a16:creationId xmlns:a16="http://schemas.microsoft.com/office/drawing/2014/main" id="{DC8B5642-33B6-211F-AB08-E3EC2F902E1B}"/>
                </a:ext>
              </a:extLst>
            </p:cNvPr>
            <p:cNvCxnSpPr>
              <a:cxnSpLocks/>
            </p:cNvCxnSpPr>
            <p:nvPr/>
          </p:nvCxnSpPr>
          <p:spPr>
            <a:xfrm flipV="1">
              <a:off x="5707662"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a:extLst>
                <a:ext uri="{FF2B5EF4-FFF2-40B4-BE49-F238E27FC236}">
                  <a16:creationId xmlns:a16="http://schemas.microsoft.com/office/drawing/2014/main" id="{90F22EA6-E0AF-6F85-BBD7-8A644699E137}"/>
                </a:ext>
              </a:extLst>
            </p:cNvPr>
            <p:cNvCxnSpPr>
              <a:cxnSpLocks/>
            </p:cNvCxnSpPr>
            <p:nvPr/>
          </p:nvCxnSpPr>
          <p:spPr>
            <a:xfrm>
              <a:off x="5703081"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grpSp>
      <p:sp>
        <p:nvSpPr>
          <p:cNvPr id="237" name="フリーフォーム 236">
            <a:extLst>
              <a:ext uri="{FF2B5EF4-FFF2-40B4-BE49-F238E27FC236}">
                <a16:creationId xmlns:a16="http://schemas.microsoft.com/office/drawing/2014/main" id="{9563FCB1-FE5A-5B29-F650-821406D85661}"/>
              </a:ext>
            </a:extLst>
          </p:cNvPr>
          <p:cNvSpPr/>
          <p:nvPr/>
        </p:nvSpPr>
        <p:spPr>
          <a:xfrm>
            <a:off x="6700368" y="5191582"/>
            <a:ext cx="506618" cy="240663"/>
          </a:xfrm>
          <a:custGeom>
            <a:avLst/>
            <a:gdLst>
              <a:gd name="connsiteX0" fmla="*/ 0 w 1512498"/>
              <a:gd name="connsiteY0" fmla="*/ 362309 h 520023"/>
              <a:gd name="connsiteX1" fmla="*/ 419819 w 1512498"/>
              <a:gd name="connsiteY1" fmla="*/ 270294 h 520023"/>
              <a:gd name="connsiteX2" fmla="*/ 793630 w 1512498"/>
              <a:gd name="connsiteY2" fmla="*/ 517585 h 520023"/>
              <a:gd name="connsiteX3" fmla="*/ 1242204 w 1512498"/>
              <a:gd name="connsiteY3" fmla="*/ 92015 h 520023"/>
              <a:gd name="connsiteX4" fmla="*/ 1512498 w 1512498"/>
              <a:gd name="connsiteY4" fmla="*/ 0 h 520023"/>
              <a:gd name="connsiteX0" fmla="*/ 0 w 1512498"/>
              <a:gd name="connsiteY0" fmla="*/ 362309 h 362309"/>
              <a:gd name="connsiteX1" fmla="*/ 419819 w 1512498"/>
              <a:gd name="connsiteY1" fmla="*/ 270294 h 362309"/>
              <a:gd name="connsiteX2" fmla="*/ 873878 w 1512498"/>
              <a:gd name="connsiteY2" fmla="*/ 342616 h 362309"/>
              <a:gd name="connsiteX3" fmla="*/ 1242204 w 1512498"/>
              <a:gd name="connsiteY3" fmla="*/ 92015 h 362309"/>
              <a:gd name="connsiteX4" fmla="*/ 1512498 w 1512498"/>
              <a:gd name="connsiteY4" fmla="*/ 0 h 362309"/>
              <a:gd name="connsiteX0" fmla="*/ 0 w 1512498"/>
              <a:gd name="connsiteY0" fmla="*/ 430352 h 430352"/>
              <a:gd name="connsiteX1" fmla="*/ 419819 w 1512498"/>
              <a:gd name="connsiteY1" fmla="*/ 270294 h 430352"/>
              <a:gd name="connsiteX2" fmla="*/ 873878 w 1512498"/>
              <a:gd name="connsiteY2" fmla="*/ 342616 h 430352"/>
              <a:gd name="connsiteX3" fmla="*/ 1242204 w 1512498"/>
              <a:gd name="connsiteY3" fmla="*/ 92015 h 430352"/>
              <a:gd name="connsiteX4" fmla="*/ 1512498 w 1512498"/>
              <a:gd name="connsiteY4" fmla="*/ 0 h 430352"/>
              <a:gd name="connsiteX0" fmla="*/ 0 w 1512498"/>
              <a:gd name="connsiteY0" fmla="*/ 430352 h 430352"/>
              <a:gd name="connsiteX1" fmla="*/ 419820 w 1512498"/>
              <a:gd name="connsiteY1" fmla="*/ 323756 h 430352"/>
              <a:gd name="connsiteX2" fmla="*/ 873878 w 1512498"/>
              <a:gd name="connsiteY2" fmla="*/ 342616 h 430352"/>
              <a:gd name="connsiteX3" fmla="*/ 1242204 w 1512498"/>
              <a:gd name="connsiteY3" fmla="*/ 92015 h 430352"/>
              <a:gd name="connsiteX4" fmla="*/ 1512498 w 1512498"/>
              <a:gd name="connsiteY4" fmla="*/ 0 h 430352"/>
              <a:gd name="connsiteX0" fmla="*/ 0 w 1512498"/>
              <a:gd name="connsiteY0" fmla="*/ 430352 h 430352"/>
              <a:gd name="connsiteX1" fmla="*/ 419820 w 1512498"/>
              <a:gd name="connsiteY1" fmla="*/ 323756 h 430352"/>
              <a:gd name="connsiteX2" fmla="*/ 873878 w 1512498"/>
              <a:gd name="connsiteY2" fmla="*/ 342616 h 430352"/>
              <a:gd name="connsiteX3" fmla="*/ 1210106 w 1512498"/>
              <a:gd name="connsiteY3" fmla="*/ 92015 h 430352"/>
              <a:gd name="connsiteX4" fmla="*/ 1512498 w 1512498"/>
              <a:gd name="connsiteY4" fmla="*/ 0 h 430352"/>
              <a:gd name="connsiteX0" fmla="*/ 0 w 1544595"/>
              <a:gd name="connsiteY0" fmla="*/ 399520 h 399520"/>
              <a:gd name="connsiteX1" fmla="*/ 419820 w 1544595"/>
              <a:gd name="connsiteY1" fmla="*/ 292924 h 399520"/>
              <a:gd name="connsiteX2" fmla="*/ 873878 w 1544595"/>
              <a:gd name="connsiteY2" fmla="*/ 311784 h 399520"/>
              <a:gd name="connsiteX3" fmla="*/ 1210106 w 1544595"/>
              <a:gd name="connsiteY3" fmla="*/ 61183 h 399520"/>
              <a:gd name="connsiteX4" fmla="*/ 1544595 w 1544595"/>
              <a:gd name="connsiteY4" fmla="*/ 3189 h 39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595" h="399520">
                <a:moveTo>
                  <a:pt x="0" y="399520"/>
                </a:moveTo>
                <a:cubicBezTo>
                  <a:pt x="143773" y="340573"/>
                  <a:pt x="274174" y="307547"/>
                  <a:pt x="419820" y="292924"/>
                </a:cubicBezTo>
                <a:cubicBezTo>
                  <a:pt x="565466" y="278301"/>
                  <a:pt x="742164" y="350408"/>
                  <a:pt x="873878" y="311784"/>
                </a:cubicBezTo>
                <a:cubicBezTo>
                  <a:pt x="1005592" y="273161"/>
                  <a:pt x="1090295" y="147447"/>
                  <a:pt x="1210106" y="61183"/>
                </a:cubicBezTo>
                <a:cubicBezTo>
                  <a:pt x="1329917" y="-25081"/>
                  <a:pt x="1469353" y="6064"/>
                  <a:pt x="1544595" y="3189"/>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8" name="右矢印 237">
            <a:extLst>
              <a:ext uri="{FF2B5EF4-FFF2-40B4-BE49-F238E27FC236}">
                <a16:creationId xmlns:a16="http://schemas.microsoft.com/office/drawing/2014/main" id="{FC0987B7-758A-845B-7F38-718D57FF737C}"/>
              </a:ext>
            </a:extLst>
          </p:cNvPr>
          <p:cNvSpPr/>
          <p:nvPr/>
        </p:nvSpPr>
        <p:spPr>
          <a:xfrm>
            <a:off x="6187413" y="5200394"/>
            <a:ext cx="263001" cy="20443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9" name="グループ化 238">
            <a:extLst>
              <a:ext uri="{FF2B5EF4-FFF2-40B4-BE49-F238E27FC236}">
                <a16:creationId xmlns:a16="http://schemas.microsoft.com/office/drawing/2014/main" id="{3C7BCECE-4C1C-5DE1-BEB0-7F6ABE46E146}"/>
              </a:ext>
            </a:extLst>
          </p:cNvPr>
          <p:cNvGrpSpPr/>
          <p:nvPr/>
        </p:nvGrpSpPr>
        <p:grpSpPr>
          <a:xfrm>
            <a:off x="5325805" y="5852155"/>
            <a:ext cx="797769" cy="533092"/>
            <a:chOff x="5703080" y="4560672"/>
            <a:chExt cx="2450320" cy="1637373"/>
          </a:xfrm>
        </p:grpSpPr>
        <p:sp>
          <p:nvSpPr>
            <p:cNvPr id="240" name="正方形/長方形 239">
              <a:extLst>
                <a:ext uri="{FF2B5EF4-FFF2-40B4-BE49-F238E27FC236}">
                  <a16:creationId xmlns:a16="http://schemas.microsoft.com/office/drawing/2014/main" id="{85E2FF8A-53F1-B87F-DEE7-86DEAF0C731E}"/>
                </a:ext>
              </a:extLst>
            </p:cNvPr>
            <p:cNvSpPr/>
            <p:nvPr/>
          </p:nvSpPr>
          <p:spPr>
            <a:xfrm>
              <a:off x="5703080" y="4568050"/>
              <a:ext cx="2450320" cy="16227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円/楕円 240">
              <a:extLst>
                <a:ext uri="{FF2B5EF4-FFF2-40B4-BE49-F238E27FC236}">
                  <a16:creationId xmlns:a16="http://schemas.microsoft.com/office/drawing/2014/main" id="{E2584D05-EF4F-F814-AEF2-9FCE9E6497CC}"/>
                </a:ext>
              </a:extLst>
            </p:cNvPr>
            <p:cNvSpPr/>
            <p:nvPr/>
          </p:nvSpPr>
          <p:spPr>
            <a:xfrm>
              <a:off x="6221052"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円/楕円 241">
              <a:extLst>
                <a:ext uri="{FF2B5EF4-FFF2-40B4-BE49-F238E27FC236}">
                  <a16:creationId xmlns:a16="http://schemas.microsoft.com/office/drawing/2014/main" id="{BF226105-39B0-FCF5-33A5-5D8D4F339624}"/>
                </a:ext>
              </a:extLst>
            </p:cNvPr>
            <p:cNvSpPr/>
            <p:nvPr/>
          </p:nvSpPr>
          <p:spPr>
            <a:xfrm>
              <a:off x="6145333"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円/楕円 242">
              <a:extLst>
                <a:ext uri="{FF2B5EF4-FFF2-40B4-BE49-F238E27FC236}">
                  <a16:creationId xmlns:a16="http://schemas.microsoft.com/office/drawing/2014/main" id="{C24962D7-A91F-19D6-9A16-A24C9DABF578}"/>
                </a:ext>
              </a:extLst>
            </p:cNvPr>
            <p:cNvSpPr/>
            <p:nvPr/>
          </p:nvSpPr>
          <p:spPr>
            <a:xfrm>
              <a:off x="6468919" y="57483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CC06B4FF-C6BD-C7B8-ECFD-B799146B5139}"/>
                </a:ext>
              </a:extLst>
            </p:cNvPr>
            <p:cNvSpPr/>
            <p:nvPr/>
          </p:nvSpPr>
          <p:spPr>
            <a:xfrm>
              <a:off x="6532419"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B313D913-8391-1B0E-60F0-13BAA2FF7C33}"/>
                </a:ext>
              </a:extLst>
            </p:cNvPr>
            <p:cNvSpPr/>
            <p:nvPr/>
          </p:nvSpPr>
          <p:spPr>
            <a:xfrm>
              <a:off x="6761158"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円/楕円 245">
              <a:extLst>
                <a:ext uri="{FF2B5EF4-FFF2-40B4-BE49-F238E27FC236}">
                  <a16:creationId xmlns:a16="http://schemas.microsoft.com/office/drawing/2014/main" id="{EAF5A568-8A87-946B-215D-BE40AB34066E}"/>
                </a:ext>
              </a:extLst>
            </p:cNvPr>
            <p:cNvSpPr/>
            <p:nvPr/>
          </p:nvSpPr>
          <p:spPr>
            <a:xfrm>
              <a:off x="6617679" y="529313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円/楕円 246">
              <a:extLst>
                <a:ext uri="{FF2B5EF4-FFF2-40B4-BE49-F238E27FC236}">
                  <a16:creationId xmlns:a16="http://schemas.microsoft.com/office/drawing/2014/main" id="{B8435B61-207F-2F99-FBFF-C59D0EDC7D9E}"/>
                </a:ext>
              </a:extLst>
            </p:cNvPr>
            <p:cNvSpPr/>
            <p:nvPr/>
          </p:nvSpPr>
          <p:spPr>
            <a:xfrm>
              <a:off x="6851684" y="506423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272CDC4A-17D0-F64D-1FF7-689454B673E7}"/>
                </a:ext>
              </a:extLst>
            </p:cNvPr>
            <p:cNvSpPr/>
            <p:nvPr/>
          </p:nvSpPr>
          <p:spPr>
            <a:xfrm>
              <a:off x="6970892" y="538679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9" name="円/楕円 248">
              <a:extLst>
                <a:ext uri="{FF2B5EF4-FFF2-40B4-BE49-F238E27FC236}">
                  <a16:creationId xmlns:a16="http://schemas.microsoft.com/office/drawing/2014/main" id="{28E6B986-083B-AA07-DD0D-DD32388EDFA0}"/>
                </a:ext>
              </a:extLst>
            </p:cNvPr>
            <p:cNvSpPr/>
            <p:nvPr/>
          </p:nvSpPr>
          <p:spPr>
            <a:xfrm>
              <a:off x="6801240" y="52709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円/楕円 249">
              <a:extLst>
                <a:ext uri="{FF2B5EF4-FFF2-40B4-BE49-F238E27FC236}">
                  <a16:creationId xmlns:a16="http://schemas.microsoft.com/office/drawing/2014/main" id="{6DE07C39-8E2E-5B22-0726-B450ACC1ADF7}"/>
                </a:ext>
              </a:extLst>
            </p:cNvPr>
            <p:cNvSpPr/>
            <p:nvPr/>
          </p:nvSpPr>
          <p:spPr>
            <a:xfrm>
              <a:off x="6655315" y="55503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円/楕円 250">
              <a:extLst>
                <a:ext uri="{FF2B5EF4-FFF2-40B4-BE49-F238E27FC236}">
                  <a16:creationId xmlns:a16="http://schemas.microsoft.com/office/drawing/2014/main" id="{B843CF53-9AEA-4BA0-5AAF-65F4AFEDA14B}"/>
                </a:ext>
              </a:extLst>
            </p:cNvPr>
            <p:cNvSpPr/>
            <p:nvPr/>
          </p:nvSpPr>
          <p:spPr>
            <a:xfrm>
              <a:off x="7058276"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58384B39-BCE0-1155-95A2-4745179F05C4}"/>
                </a:ext>
              </a:extLst>
            </p:cNvPr>
            <p:cNvSpPr/>
            <p:nvPr/>
          </p:nvSpPr>
          <p:spPr>
            <a:xfrm>
              <a:off x="7185276" y="5255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円/楕円 252">
              <a:extLst>
                <a:ext uri="{FF2B5EF4-FFF2-40B4-BE49-F238E27FC236}">
                  <a16:creationId xmlns:a16="http://schemas.microsoft.com/office/drawing/2014/main" id="{A252AAA7-AE07-5A16-DA67-716A01AEFE5B}"/>
                </a:ext>
              </a:extLst>
            </p:cNvPr>
            <p:cNvSpPr/>
            <p:nvPr/>
          </p:nvSpPr>
          <p:spPr>
            <a:xfrm>
              <a:off x="7392301" y="546838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円/楕円 253">
              <a:extLst>
                <a:ext uri="{FF2B5EF4-FFF2-40B4-BE49-F238E27FC236}">
                  <a16:creationId xmlns:a16="http://schemas.microsoft.com/office/drawing/2014/main" id="{5223EA05-8E73-AE50-D48F-AE2754546C6F}"/>
                </a:ext>
              </a:extLst>
            </p:cNvPr>
            <p:cNvSpPr/>
            <p:nvPr/>
          </p:nvSpPr>
          <p:spPr>
            <a:xfrm>
              <a:off x="7390241" y="5192347"/>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円/楕円 254">
              <a:extLst>
                <a:ext uri="{FF2B5EF4-FFF2-40B4-BE49-F238E27FC236}">
                  <a16:creationId xmlns:a16="http://schemas.microsoft.com/office/drawing/2014/main" id="{7D8A2801-0927-39FE-03FF-3E6D1DD333F6}"/>
                </a:ext>
              </a:extLst>
            </p:cNvPr>
            <p:cNvSpPr/>
            <p:nvPr/>
          </p:nvSpPr>
          <p:spPr>
            <a:xfrm>
              <a:off x="7504541" y="4848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1663B0D5-C481-15E7-8443-01DBEEE0EF42}"/>
                </a:ext>
              </a:extLst>
            </p:cNvPr>
            <p:cNvSpPr/>
            <p:nvPr/>
          </p:nvSpPr>
          <p:spPr>
            <a:xfrm>
              <a:off x="7670662" y="53159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円/楕円 256">
              <a:extLst>
                <a:ext uri="{FF2B5EF4-FFF2-40B4-BE49-F238E27FC236}">
                  <a16:creationId xmlns:a16="http://schemas.microsoft.com/office/drawing/2014/main" id="{1B5CD545-70B4-3481-19DF-E79F241FE655}"/>
                </a:ext>
              </a:extLst>
            </p:cNvPr>
            <p:cNvSpPr/>
            <p:nvPr/>
          </p:nvSpPr>
          <p:spPr>
            <a:xfrm>
              <a:off x="7207189" y="5014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8" name="円/楕円 257">
              <a:extLst>
                <a:ext uri="{FF2B5EF4-FFF2-40B4-BE49-F238E27FC236}">
                  <a16:creationId xmlns:a16="http://schemas.microsoft.com/office/drawing/2014/main" id="{8BCE7D91-0D03-18A2-37CB-0128409122E3}"/>
                </a:ext>
              </a:extLst>
            </p:cNvPr>
            <p:cNvSpPr/>
            <p:nvPr/>
          </p:nvSpPr>
          <p:spPr>
            <a:xfrm>
              <a:off x="7546814" y="517053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6137C8DE-CED5-823A-471A-9BA692EF1159}"/>
                </a:ext>
              </a:extLst>
            </p:cNvPr>
            <p:cNvSpPr/>
            <p:nvPr/>
          </p:nvSpPr>
          <p:spPr>
            <a:xfrm>
              <a:off x="7412154" y="49510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6DF5E3AF-2F8F-001C-B43D-0462EA3E529E}"/>
                </a:ext>
              </a:extLst>
            </p:cNvPr>
            <p:cNvSpPr/>
            <p:nvPr/>
          </p:nvSpPr>
          <p:spPr>
            <a:xfrm>
              <a:off x="7684816" y="4900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円/楕円 260">
              <a:extLst>
                <a:ext uri="{FF2B5EF4-FFF2-40B4-BE49-F238E27FC236}">
                  <a16:creationId xmlns:a16="http://schemas.microsoft.com/office/drawing/2014/main" id="{A6E60ED4-8573-5562-9775-09D18E8EF189}"/>
                </a:ext>
              </a:extLst>
            </p:cNvPr>
            <p:cNvSpPr/>
            <p:nvPr/>
          </p:nvSpPr>
          <p:spPr>
            <a:xfrm>
              <a:off x="7692575" y="507461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2" name="円/楕円 261">
              <a:extLst>
                <a:ext uri="{FF2B5EF4-FFF2-40B4-BE49-F238E27FC236}">
                  <a16:creationId xmlns:a16="http://schemas.microsoft.com/office/drawing/2014/main" id="{A5606BA3-C4E7-4579-741D-4BFF6CA0B044}"/>
                </a:ext>
              </a:extLst>
            </p:cNvPr>
            <p:cNvSpPr/>
            <p:nvPr/>
          </p:nvSpPr>
          <p:spPr>
            <a:xfrm>
              <a:off x="6297733" y="5926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円/楕円 262">
              <a:extLst>
                <a:ext uri="{FF2B5EF4-FFF2-40B4-BE49-F238E27FC236}">
                  <a16:creationId xmlns:a16="http://schemas.microsoft.com/office/drawing/2014/main" id="{633AF148-EB7A-1560-D143-B7269D2A6255}"/>
                </a:ext>
              </a:extLst>
            </p:cNvPr>
            <p:cNvSpPr/>
            <p:nvPr/>
          </p:nvSpPr>
          <p:spPr>
            <a:xfrm>
              <a:off x="7828083" y="4910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A02A2644-8625-70EA-BE4C-88391424A248}"/>
                </a:ext>
              </a:extLst>
            </p:cNvPr>
            <p:cNvSpPr/>
            <p:nvPr/>
          </p:nvSpPr>
          <p:spPr>
            <a:xfrm>
              <a:off x="7210676" y="56588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円/楕円 264">
              <a:extLst>
                <a:ext uri="{FF2B5EF4-FFF2-40B4-BE49-F238E27FC236}">
                  <a16:creationId xmlns:a16="http://schemas.microsoft.com/office/drawing/2014/main" id="{2F51D428-A947-8868-FC7D-246DA49D47AE}"/>
                </a:ext>
              </a:extLst>
            </p:cNvPr>
            <p:cNvSpPr/>
            <p:nvPr/>
          </p:nvSpPr>
          <p:spPr>
            <a:xfrm>
              <a:off x="6900858" y="5646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a:extLst>
                <a:ext uri="{FF2B5EF4-FFF2-40B4-BE49-F238E27FC236}">
                  <a16:creationId xmlns:a16="http://schemas.microsoft.com/office/drawing/2014/main" id="{C3090F94-6B0F-4E06-7154-7B4E189A4BBA}"/>
                </a:ext>
              </a:extLst>
            </p:cNvPr>
            <p:cNvSpPr/>
            <p:nvPr/>
          </p:nvSpPr>
          <p:spPr>
            <a:xfrm>
              <a:off x="7257989" y="4760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7" name="直線コネクタ 266">
              <a:extLst>
                <a:ext uri="{FF2B5EF4-FFF2-40B4-BE49-F238E27FC236}">
                  <a16:creationId xmlns:a16="http://schemas.microsoft.com/office/drawing/2014/main" id="{DEEDF728-316F-1415-D1EA-BA1221D5AD56}"/>
                </a:ext>
              </a:extLst>
            </p:cNvPr>
            <p:cNvCxnSpPr>
              <a:cxnSpLocks/>
            </p:cNvCxnSpPr>
            <p:nvPr/>
          </p:nvCxnSpPr>
          <p:spPr>
            <a:xfrm flipV="1">
              <a:off x="6145333" y="4823528"/>
              <a:ext cx="1809750" cy="1166076"/>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268" name="直線矢印コネクタ 267">
              <a:extLst>
                <a:ext uri="{FF2B5EF4-FFF2-40B4-BE49-F238E27FC236}">
                  <a16:creationId xmlns:a16="http://schemas.microsoft.com/office/drawing/2014/main" id="{5AEEEBC1-7D14-59A5-20D7-924FABFE54C6}"/>
                </a:ext>
              </a:extLst>
            </p:cNvPr>
            <p:cNvCxnSpPr>
              <a:cxnSpLocks/>
            </p:cNvCxnSpPr>
            <p:nvPr/>
          </p:nvCxnSpPr>
          <p:spPr>
            <a:xfrm flipV="1">
              <a:off x="5707662"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69" name="直線矢印コネクタ 268">
              <a:extLst>
                <a:ext uri="{FF2B5EF4-FFF2-40B4-BE49-F238E27FC236}">
                  <a16:creationId xmlns:a16="http://schemas.microsoft.com/office/drawing/2014/main" id="{015EDD4A-34E5-A168-41C6-6B0DBA0D77D4}"/>
                </a:ext>
              </a:extLst>
            </p:cNvPr>
            <p:cNvCxnSpPr>
              <a:cxnSpLocks/>
            </p:cNvCxnSpPr>
            <p:nvPr/>
          </p:nvCxnSpPr>
          <p:spPr>
            <a:xfrm>
              <a:off x="5703081"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0" name="グループ化 269">
            <a:extLst>
              <a:ext uri="{FF2B5EF4-FFF2-40B4-BE49-F238E27FC236}">
                <a16:creationId xmlns:a16="http://schemas.microsoft.com/office/drawing/2014/main" id="{ACA9BCAB-416D-B4D5-DDBD-4F43DFE88AF6}"/>
              </a:ext>
            </a:extLst>
          </p:cNvPr>
          <p:cNvGrpSpPr/>
          <p:nvPr/>
        </p:nvGrpSpPr>
        <p:grpSpPr>
          <a:xfrm>
            <a:off x="6502142" y="5862061"/>
            <a:ext cx="797769" cy="533092"/>
            <a:chOff x="5703080" y="4560672"/>
            <a:chExt cx="2450320" cy="1637373"/>
          </a:xfrm>
        </p:grpSpPr>
        <p:sp>
          <p:nvSpPr>
            <p:cNvPr id="271" name="正方形/長方形 270">
              <a:extLst>
                <a:ext uri="{FF2B5EF4-FFF2-40B4-BE49-F238E27FC236}">
                  <a16:creationId xmlns:a16="http://schemas.microsoft.com/office/drawing/2014/main" id="{1382D1B6-7CCF-3CD5-A8AE-E7849CB08BF0}"/>
                </a:ext>
              </a:extLst>
            </p:cNvPr>
            <p:cNvSpPr/>
            <p:nvPr/>
          </p:nvSpPr>
          <p:spPr>
            <a:xfrm>
              <a:off x="5703080" y="4568050"/>
              <a:ext cx="2450320" cy="16227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a:extLst>
                <a:ext uri="{FF2B5EF4-FFF2-40B4-BE49-F238E27FC236}">
                  <a16:creationId xmlns:a16="http://schemas.microsoft.com/office/drawing/2014/main" id="{32EE1321-EF55-4DB1-E3E5-3A7F16A7969C}"/>
                </a:ext>
              </a:extLst>
            </p:cNvPr>
            <p:cNvSpPr/>
            <p:nvPr/>
          </p:nvSpPr>
          <p:spPr>
            <a:xfrm>
              <a:off x="6221052"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円/楕円 272">
              <a:extLst>
                <a:ext uri="{FF2B5EF4-FFF2-40B4-BE49-F238E27FC236}">
                  <a16:creationId xmlns:a16="http://schemas.microsoft.com/office/drawing/2014/main" id="{F4258BC4-7964-2C0F-8ECC-0192295B1F81}"/>
                </a:ext>
              </a:extLst>
            </p:cNvPr>
            <p:cNvSpPr/>
            <p:nvPr/>
          </p:nvSpPr>
          <p:spPr>
            <a:xfrm>
              <a:off x="6145333"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a:extLst>
                <a:ext uri="{FF2B5EF4-FFF2-40B4-BE49-F238E27FC236}">
                  <a16:creationId xmlns:a16="http://schemas.microsoft.com/office/drawing/2014/main" id="{6DC6512C-A705-E380-AF5E-72EB5E429433}"/>
                </a:ext>
              </a:extLst>
            </p:cNvPr>
            <p:cNvSpPr/>
            <p:nvPr/>
          </p:nvSpPr>
          <p:spPr>
            <a:xfrm>
              <a:off x="6468919" y="57483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a:extLst>
                <a:ext uri="{FF2B5EF4-FFF2-40B4-BE49-F238E27FC236}">
                  <a16:creationId xmlns:a16="http://schemas.microsoft.com/office/drawing/2014/main" id="{3CC104BE-2A32-807D-943F-79D9D9BDC029}"/>
                </a:ext>
              </a:extLst>
            </p:cNvPr>
            <p:cNvSpPr/>
            <p:nvPr/>
          </p:nvSpPr>
          <p:spPr>
            <a:xfrm>
              <a:off x="6532419"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8D1C83E3-C1C4-B16B-570B-96F3DF27DD40}"/>
                </a:ext>
              </a:extLst>
            </p:cNvPr>
            <p:cNvSpPr/>
            <p:nvPr/>
          </p:nvSpPr>
          <p:spPr>
            <a:xfrm>
              <a:off x="6761158"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円/楕円 276">
              <a:extLst>
                <a:ext uri="{FF2B5EF4-FFF2-40B4-BE49-F238E27FC236}">
                  <a16:creationId xmlns:a16="http://schemas.microsoft.com/office/drawing/2014/main" id="{E677E398-5C4E-6D53-A5D6-E62818AEBC08}"/>
                </a:ext>
              </a:extLst>
            </p:cNvPr>
            <p:cNvSpPr/>
            <p:nvPr/>
          </p:nvSpPr>
          <p:spPr>
            <a:xfrm>
              <a:off x="6617679" y="529313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円/楕円 277">
              <a:extLst>
                <a:ext uri="{FF2B5EF4-FFF2-40B4-BE49-F238E27FC236}">
                  <a16:creationId xmlns:a16="http://schemas.microsoft.com/office/drawing/2014/main" id="{F3EDE375-ABEF-2A9A-6AE2-6403101340FC}"/>
                </a:ext>
              </a:extLst>
            </p:cNvPr>
            <p:cNvSpPr/>
            <p:nvPr/>
          </p:nvSpPr>
          <p:spPr>
            <a:xfrm>
              <a:off x="6851684" y="506423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a:extLst>
                <a:ext uri="{FF2B5EF4-FFF2-40B4-BE49-F238E27FC236}">
                  <a16:creationId xmlns:a16="http://schemas.microsoft.com/office/drawing/2014/main" id="{EF31B51D-4E97-A1D2-F839-15D852E44D17}"/>
                </a:ext>
              </a:extLst>
            </p:cNvPr>
            <p:cNvSpPr/>
            <p:nvPr/>
          </p:nvSpPr>
          <p:spPr>
            <a:xfrm>
              <a:off x="6970892" y="538679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5CC326FE-8E19-0A23-CCB6-CB1BA9DC8846}"/>
                </a:ext>
              </a:extLst>
            </p:cNvPr>
            <p:cNvSpPr/>
            <p:nvPr/>
          </p:nvSpPr>
          <p:spPr>
            <a:xfrm>
              <a:off x="6801240" y="52709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a:extLst>
                <a:ext uri="{FF2B5EF4-FFF2-40B4-BE49-F238E27FC236}">
                  <a16:creationId xmlns:a16="http://schemas.microsoft.com/office/drawing/2014/main" id="{81B505DC-90DA-270E-EFA8-C3286BBEC87A}"/>
                </a:ext>
              </a:extLst>
            </p:cNvPr>
            <p:cNvSpPr/>
            <p:nvPr/>
          </p:nvSpPr>
          <p:spPr>
            <a:xfrm>
              <a:off x="6655315" y="55503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a:extLst>
                <a:ext uri="{FF2B5EF4-FFF2-40B4-BE49-F238E27FC236}">
                  <a16:creationId xmlns:a16="http://schemas.microsoft.com/office/drawing/2014/main" id="{5C52D876-C828-FB4B-92A6-8AC8186BF252}"/>
                </a:ext>
              </a:extLst>
            </p:cNvPr>
            <p:cNvSpPr/>
            <p:nvPr/>
          </p:nvSpPr>
          <p:spPr>
            <a:xfrm>
              <a:off x="7058276"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円/楕円 282">
              <a:extLst>
                <a:ext uri="{FF2B5EF4-FFF2-40B4-BE49-F238E27FC236}">
                  <a16:creationId xmlns:a16="http://schemas.microsoft.com/office/drawing/2014/main" id="{2C059AFB-DEC9-A3F7-4202-5F1393FF7EEB}"/>
                </a:ext>
              </a:extLst>
            </p:cNvPr>
            <p:cNvSpPr/>
            <p:nvPr/>
          </p:nvSpPr>
          <p:spPr>
            <a:xfrm>
              <a:off x="7185276" y="5255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a:extLst>
                <a:ext uri="{FF2B5EF4-FFF2-40B4-BE49-F238E27FC236}">
                  <a16:creationId xmlns:a16="http://schemas.microsoft.com/office/drawing/2014/main" id="{FF517F4A-4B6C-7767-39E8-A4850D357063}"/>
                </a:ext>
              </a:extLst>
            </p:cNvPr>
            <p:cNvSpPr/>
            <p:nvPr/>
          </p:nvSpPr>
          <p:spPr>
            <a:xfrm>
              <a:off x="7392301" y="546838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5" name="円/楕円 284">
              <a:extLst>
                <a:ext uri="{FF2B5EF4-FFF2-40B4-BE49-F238E27FC236}">
                  <a16:creationId xmlns:a16="http://schemas.microsoft.com/office/drawing/2014/main" id="{DA25FB0E-890C-DCBA-3F15-144FBC0D8B9D}"/>
                </a:ext>
              </a:extLst>
            </p:cNvPr>
            <p:cNvSpPr/>
            <p:nvPr/>
          </p:nvSpPr>
          <p:spPr>
            <a:xfrm>
              <a:off x="7390241" y="5192347"/>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円/楕円 285">
              <a:extLst>
                <a:ext uri="{FF2B5EF4-FFF2-40B4-BE49-F238E27FC236}">
                  <a16:creationId xmlns:a16="http://schemas.microsoft.com/office/drawing/2014/main" id="{0FB69FC5-CD72-499D-196F-D3C4204628DC}"/>
                </a:ext>
              </a:extLst>
            </p:cNvPr>
            <p:cNvSpPr/>
            <p:nvPr/>
          </p:nvSpPr>
          <p:spPr>
            <a:xfrm>
              <a:off x="7504541" y="4848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円/楕円 286">
              <a:extLst>
                <a:ext uri="{FF2B5EF4-FFF2-40B4-BE49-F238E27FC236}">
                  <a16:creationId xmlns:a16="http://schemas.microsoft.com/office/drawing/2014/main" id="{1949E5F8-9D42-D91C-6F9F-5B031DC391BD}"/>
                </a:ext>
              </a:extLst>
            </p:cNvPr>
            <p:cNvSpPr/>
            <p:nvPr/>
          </p:nvSpPr>
          <p:spPr>
            <a:xfrm>
              <a:off x="7670662" y="53159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FE1A0B7E-4C15-F7EA-886B-70D132F5C54B}"/>
                </a:ext>
              </a:extLst>
            </p:cNvPr>
            <p:cNvSpPr/>
            <p:nvPr/>
          </p:nvSpPr>
          <p:spPr>
            <a:xfrm>
              <a:off x="7207189" y="5014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9" name="円/楕円 288">
              <a:extLst>
                <a:ext uri="{FF2B5EF4-FFF2-40B4-BE49-F238E27FC236}">
                  <a16:creationId xmlns:a16="http://schemas.microsoft.com/office/drawing/2014/main" id="{AFECD5EA-E5AA-C558-F313-73EE99EB7620}"/>
                </a:ext>
              </a:extLst>
            </p:cNvPr>
            <p:cNvSpPr/>
            <p:nvPr/>
          </p:nvSpPr>
          <p:spPr>
            <a:xfrm>
              <a:off x="7546814" y="517053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円/楕円 289">
              <a:extLst>
                <a:ext uri="{FF2B5EF4-FFF2-40B4-BE49-F238E27FC236}">
                  <a16:creationId xmlns:a16="http://schemas.microsoft.com/office/drawing/2014/main" id="{1099BCEB-8F6E-5A4E-F95F-7A05CB715711}"/>
                </a:ext>
              </a:extLst>
            </p:cNvPr>
            <p:cNvSpPr/>
            <p:nvPr/>
          </p:nvSpPr>
          <p:spPr>
            <a:xfrm>
              <a:off x="7412154" y="49510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1" name="円/楕円 290">
              <a:extLst>
                <a:ext uri="{FF2B5EF4-FFF2-40B4-BE49-F238E27FC236}">
                  <a16:creationId xmlns:a16="http://schemas.microsoft.com/office/drawing/2014/main" id="{0151202A-0C71-E51B-1CF3-03D2AC17278A}"/>
                </a:ext>
              </a:extLst>
            </p:cNvPr>
            <p:cNvSpPr/>
            <p:nvPr/>
          </p:nvSpPr>
          <p:spPr>
            <a:xfrm>
              <a:off x="7684816" y="4900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97EDC83E-DC5E-0B1D-C584-0D56A8CCBEC6}"/>
                </a:ext>
              </a:extLst>
            </p:cNvPr>
            <p:cNvSpPr/>
            <p:nvPr/>
          </p:nvSpPr>
          <p:spPr>
            <a:xfrm>
              <a:off x="7692575" y="507461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円/楕円 292">
              <a:extLst>
                <a:ext uri="{FF2B5EF4-FFF2-40B4-BE49-F238E27FC236}">
                  <a16:creationId xmlns:a16="http://schemas.microsoft.com/office/drawing/2014/main" id="{E582BAE5-64B1-B43E-203D-E7D8221AC812}"/>
                </a:ext>
              </a:extLst>
            </p:cNvPr>
            <p:cNvSpPr/>
            <p:nvPr/>
          </p:nvSpPr>
          <p:spPr>
            <a:xfrm>
              <a:off x="6297733" y="5926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円/楕円 293">
              <a:extLst>
                <a:ext uri="{FF2B5EF4-FFF2-40B4-BE49-F238E27FC236}">
                  <a16:creationId xmlns:a16="http://schemas.microsoft.com/office/drawing/2014/main" id="{35F55587-9EB9-EBC5-526F-26329F2DC5D3}"/>
                </a:ext>
              </a:extLst>
            </p:cNvPr>
            <p:cNvSpPr/>
            <p:nvPr/>
          </p:nvSpPr>
          <p:spPr>
            <a:xfrm>
              <a:off x="7828083" y="4910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円/楕円 294">
              <a:extLst>
                <a:ext uri="{FF2B5EF4-FFF2-40B4-BE49-F238E27FC236}">
                  <a16:creationId xmlns:a16="http://schemas.microsoft.com/office/drawing/2014/main" id="{FBA897FE-1AAA-8BB5-1C2D-CA96E207B5C0}"/>
                </a:ext>
              </a:extLst>
            </p:cNvPr>
            <p:cNvSpPr/>
            <p:nvPr/>
          </p:nvSpPr>
          <p:spPr>
            <a:xfrm>
              <a:off x="7210676" y="56588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a:extLst>
                <a:ext uri="{FF2B5EF4-FFF2-40B4-BE49-F238E27FC236}">
                  <a16:creationId xmlns:a16="http://schemas.microsoft.com/office/drawing/2014/main" id="{29E029B4-BE73-96D1-D951-2980E75EC722}"/>
                </a:ext>
              </a:extLst>
            </p:cNvPr>
            <p:cNvSpPr/>
            <p:nvPr/>
          </p:nvSpPr>
          <p:spPr>
            <a:xfrm>
              <a:off x="6900858" y="5646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円/楕円 296">
              <a:extLst>
                <a:ext uri="{FF2B5EF4-FFF2-40B4-BE49-F238E27FC236}">
                  <a16:creationId xmlns:a16="http://schemas.microsoft.com/office/drawing/2014/main" id="{240B999C-682A-1258-F8F9-9184B062CBCE}"/>
                </a:ext>
              </a:extLst>
            </p:cNvPr>
            <p:cNvSpPr/>
            <p:nvPr/>
          </p:nvSpPr>
          <p:spPr>
            <a:xfrm>
              <a:off x="7257989" y="4760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8" name="直線矢印コネクタ 297">
              <a:extLst>
                <a:ext uri="{FF2B5EF4-FFF2-40B4-BE49-F238E27FC236}">
                  <a16:creationId xmlns:a16="http://schemas.microsoft.com/office/drawing/2014/main" id="{86604669-E32E-8553-5DE0-D3A214FE2996}"/>
                </a:ext>
              </a:extLst>
            </p:cNvPr>
            <p:cNvCxnSpPr>
              <a:cxnSpLocks/>
            </p:cNvCxnSpPr>
            <p:nvPr/>
          </p:nvCxnSpPr>
          <p:spPr>
            <a:xfrm flipV="1">
              <a:off x="5707662"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99" name="直線矢印コネクタ 298">
              <a:extLst>
                <a:ext uri="{FF2B5EF4-FFF2-40B4-BE49-F238E27FC236}">
                  <a16:creationId xmlns:a16="http://schemas.microsoft.com/office/drawing/2014/main" id="{E59F9F29-8B40-4D54-0950-0C7845360072}"/>
                </a:ext>
              </a:extLst>
            </p:cNvPr>
            <p:cNvCxnSpPr>
              <a:cxnSpLocks/>
            </p:cNvCxnSpPr>
            <p:nvPr/>
          </p:nvCxnSpPr>
          <p:spPr>
            <a:xfrm>
              <a:off x="5703081"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grpSp>
      <p:sp>
        <p:nvSpPr>
          <p:cNvPr id="300" name="フリーフォーム 299">
            <a:extLst>
              <a:ext uri="{FF2B5EF4-FFF2-40B4-BE49-F238E27FC236}">
                <a16:creationId xmlns:a16="http://schemas.microsoft.com/office/drawing/2014/main" id="{01F3AC7A-0A99-027A-8B22-AABF6C3B1AA7}"/>
              </a:ext>
            </a:extLst>
          </p:cNvPr>
          <p:cNvSpPr/>
          <p:nvPr/>
        </p:nvSpPr>
        <p:spPr>
          <a:xfrm>
            <a:off x="6683115" y="6013967"/>
            <a:ext cx="506618" cy="240663"/>
          </a:xfrm>
          <a:custGeom>
            <a:avLst/>
            <a:gdLst>
              <a:gd name="connsiteX0" fmla="*/ 0 w 1512498"/>
              <a:gd name="connsiteY0" fmla="*/ 362309 h 520023"/>
              <a:gd name="connsiteX1" fmla="*/ 419819 w 1512498"/>
              <a:gd name="connsiteY1" fmla="*/ 270294 h 520023"/>
              <a:gd name="connsiteX2" fmla="*/ 793630 w 1512498"/>
              <a:gd name="connsiteY2" fmla="*/ 517585 h 520023"/>
              <a:gd name="connsiteX3" fmla="*/ 1242204 w 1512498"/>
              <a:gd name="connsiteY3" fmla="*/ 92015 h 520023"/>
              <a:gd name="connsiteX4" fmla="*/ 1512498 w 1512498"/>
              <a:gd name="connsiteY4" fmla="*/ 0 h 520023"/>
              <a:gd name="connsiteX0" fmla="*/ 0 w 1512498"/>
              <a:gd name="connsiteY0" fmla="*/ 362309 h 362309"/>
              <a:gd name="connsiteX1" fmla="*/ 419819 w 1512498"/>
              <a:gd name="connsiteY1" fmla="*/ 270294 h 362309"/>
              <a:gd name="connsiteX2" fmla="*/ 873878 w 1512498"/>
              <a:gd name="connsiteY2" fmla="*/ 342616 h 362309"/>
              <a:gd name="connsiteX3" fmla="*/ 1242204 w 1512498"/>
              <a:gd name="connsiteY3" fmla="*/ 92015 h 362309"/>
              <a:gd name="connsiteX4" fmla="*/ 1512498 w 1512498"/>
              <a:gd name="connsiteY4" fmla="*/ 0 h 362309"/>
              <a:gd name="connsiteX0" fmla="*/ 0 w 1512498"/>
              <a:gd name="connsiteY0" fmla="*/ 430352 h 430352"/>
              <a:gd name="connsiteX1" fmla="*/ 419819 w 1512498"/>
              <a:gd name="connsiteY1" fmla="*/ 270294 h 430352"/>
              <a:gd name="connsiteX2" fmla="*/ 873878 w 1512498"/>
              <a:gd name="connsiteY2" fmla="*/ 342616 h 430352"/>
              <a:gd name="connsiteX3" fmla="*/ 1242204 w 1512498"/>
              <a:gd name="connsiteY3" fmla="*/ 92015 h 430352"/>
              <a:gd name="connsiteX4" fmla="*/ 1512498 w 1512498"/>
              <a:gd name="connsiteY4" fmla="*/ 0 h 430352"/>
              <a:gd name="connsiteX0" fmla="*/ 0 w 1512498"/>
              <a:gd name="connsiteY0" fmla="*/ 430352 h 430352"/>
              <a:gd name="connsiteX1" fmla="*/ 419820 w 1512498"/>
              <a:gd name="connsiteY1" fmla="*/ 323756 h 430352"/>
              <a:gd name="connsiteX2" fmla="*/ 873878 w 1512498"/>
              <a:gd name="connsiteY2" fmla="*/ 342616 h 430352"/>
              <a:gd name="connsiteX3" fmla="*/ 1242204 w 1512498"/>
              <a:gd name="connsiteY3" fmla="*/ 92015 h 430352"/>
              <a:gd name="connsiteX4" fmla="*/ 1512498 w 1512498"/>
              <a:gd name="connsiteY4" fmla="*/ 0 h 430352"/>
              <a:gd name="connsiteX0" fmla="*/ 0 w 1512498"/>
              <a:gd name="connsiteY0" fmla="*/ 430352 h 430352"/>
              <a:gd name="connsiteX1" fmla="*/ 419820 w 1512498"/>
              <a:gd name="connsiteY1" fmla="*/ 323756 h 430352"/>
              <a:gd name="connsiteX2" fmla="*/ 873878 w 1512498"/>
              <a:gd name="connsiteY2" fmla="*/ 342616 h 430352"/>
              <a:gd name="connsiteX3" fmla="*/ 1210106 w 1512498"/>
              <a:gd name="connsiteY3" fmla="*/ 92015 h 430352"/>
              <a:gd name="connsiteX4" fmla="*/ 1512498 w 1512498"/>
              <a:gd name="connsiteY4" fmla="*/ 0 h 430352"/>
              <a:gd name="connsiteX0" fmla="*/ 0 w 1544595"/>
              <a:gd name="connsiteY0" fmla="*/ 399520 h 399520"/>
              <a:gd name="connsiteX1" fmla="*/ 419820 w 1544595"/>
              <a:gd name="connsiteY1" fmla="*/ 292924 h 399520"/>
              <a:gd name="connsiteX2" fmla="*/ 873878 w 1544595"/>
              <a:gd name="connsiteY2" fmla="*/ 311784 h 399520"/>
              <a:gd name="connsiteX3" fmla="*/ 1210106 w 1544595"/>
              <a:gd name="connsiteY3" fmla="*/ 61183 h 399520"/>
              <a:gd name="connsiteX4" fmla="*/ 1544595 w 1544595"/>
              <a:gd name="connsiteY4" fmla="*/ 3189 h 39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595" h="399520">
                <a:moveTo>
                  <a:pt x="0" y="399520"/>
                </a:moveTo>
                <a:cubicBezTo>
                  <a:pt x="143773" y="340573"/>
                  <a:pt x="274174" y="307547"/>
                  <a:pt x="419820" y="292924"/>
                </a:cubicBezTo>
                <a:cubicBezTo>
                  <a:pt x="565466" y="278301"/>
                  <a:pt x="742164" y="350408"/>
                  <a:pt x="873878" y="311784"/>
                </a:cubicBezTo>
                <a:cubicBezTo>
                  <a:pt x="1005592" y="273161"/>
                  <a:pt x="1090295" y="147447"/>
                  <a:pt x="1210106" y="61183"/>
                </a:cubicBezTo>
                <a:cubicBezTo>
                  <a:pt x="1329917" y="-25081"/>
                  <a:pt x="1469353" y="6064"/>
                  <a:pt x="1544595" y="3189"/>
                </a:cubicBezTo>
              </a:path>
            </a:pathLst>
          </a:custGeom>
          <a:noFill/>
          <a:ln w="19050">
            <a:solidFill>
              <a:schemeClr val="accent5">
                <a:lumMod val="75000"/>
                <a:alpha val="50048"/>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1" name="右矢印 300">
            <a:extLst>
              <a:ext uri="{FF2B5EF4-FFF2-40B4-BE49-F238E27FC236}">
                <a16:creationId xmlns:a16="http://schemas.microsoft.com/office/drawing/2014/main" id="{2F1C2D6C-A659-79EB-F3CC-4554130815A9}"/>
              </a:ext>
            </a:extLst>
          </p:cNvPr>
          <p:cNvSpPr/>
          <p:nvPr/>
        </p:nvSpPr>
        <p:spPr>
          <a:xfrm>
            <a:off x="6170160" y="6022779"/>
            <a:ext cx="263001" cy="20443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フリーフォーム 301">
            <a:extLst>
              <a:ext uri="{FF2B5EF4-FFF2-40B4-BE49-F238E27FC236}">
                <a16:creationId xmlns:a16="http://schemas.microsoft.com/office/drawing/2014/main" id="{0885C66F-2B55-C456-BE7E-615703D3D9C8}"/>
              </a:ext>
            </a:extLst>
          </p:cNvPr>
          <p:cNvSpPr/>
          <p:nvPr/>
        </p:nvSpPr>
        <p:spPr>
          <a:xfrm>
            <a:off x="6643293" y="6024849"/>
            <a:ext cx="523871" cy="233720"/>
          </a:xfrm>
          <a:custGeom>
            <a:avLst/>
            <a:gdLst>
              <a:gd name="connsiteX0" fmla="*/ 0 w 1512498"/>
              <a:gd name="connsiteY0" fmla="*/ 362309 h 520023"/>
              <a:gd name="connsiteX1" fmla="*/ 419819 w 1512498"/>
              <a:gd name="connsiteY1" fmla="*/ 270294 h 520023"/>
              <a:gd name="connsiteX2" fmla="*/ 793630 w 1512498"/>
              <a:gd name="connsiteY2" fmla="*/ 517585 h 520023"/>
              <a:gd name="connsiteX3" fmla="*/ 1242204 w 1512498"/>
              <a:gd name="connsiteY3" fmla="*/ 92015 h 520023"/>
              <a:gd name="connsiteX4" fmla="*/ 1512498 w 1512498"/>
              <a:gd name="connsiteY4" fmla="*/ 0 h 520023"/>
              <a:gd name="connsiteX0" fmla="*/ 0 w 1512498"/>
              <a:gd name="connsiteY0" fmla="*/ 362309 h 362309"/>
              <a:gd name="connsiteX1" fmla="*/ 419819 w 1512498"/>
              <a:gd name="connsiteY1" fmla="*/ 270294 h 362309"/>
              <a:gd name="connsiteX2" fmla="*/ 873878 w 1512498"/>
              <a:gd name="connsiteY2" fmla="*/ 342616 h 362309"/>
              <a:gd name="connsiteX3" fmla="*/ 1242204 w 1512498"/>
              <a:gd name="connsiteY3" fmla="*/ 92015 h 362309"/>
              <a:gd name="connsiteX4" fmla="*/ 1512498 w 1512498"/>
              <a:gd name="connsiteY4" fmla="*/ 0 h 362309"/>
              <a:gd name="connsiteX0" fmla="*/ 0 w 1512498"/>
              <a:gd name="connsiteY0" fmla="*/ 430352 h 430352"/>
              <a:gd name="connsiteX1" fmla="*/ 419819 w 1512498"/>
              <a:gd name="connsiteY1" fmla="*/ 270294 h 430352"/>
              <a:gd name="connsiteX2" fmla="*/ 873878 w 1512498"/>
              <a:gd name="connsiteY2" fmla="*/ 342616 h 430352"/>
              <a:gd name="connsiteX3" fmla="*/ 1242204 w 1512498"/>
              <a:gd name="connsiteY3" fmla="*/ 92015 h 430352"/>
              <a:gd name="connsiteX4" fmla="*/ 1512498 w 1512498"/>
              <a:gd name="connsiteY4" fmla="*/ 0 h 430352"/>
              <a:gd name="connsiteX0" fmla="*/ 0 w 1512498"/>
              <a:gd name="connsiteY0" fmla="*/ 430352 h 430352"/>
              <a:gd name="connsiteX1" fmla="*/ 419820 w 1512498"/>
              <a:gd name="connsiteY1" fmla="*/ 323756 h 430352"/>
              <a:gd name="connsiteX2" fmla="*/ 873878 w 1512498"/>
              <a:gd name="connsiteY2" fmla="*/ 342616 h 430352"/>
              <a:gd name="connsiteX3" fmla="*/ 1242204 w 1512498"/>
              <a:gd name="connsiteY3" fmla="*/ 92015 h 430352"/>
              <a:gd name="connsiteX4" fmla="*/ 1512498 w 1512498"/>
              <a:gd name="connsiteY4" fmla="*/ 0 h 430352"/>
              <a:gd name="connsiteX0" fmla="*/ 0 w 1512498"/>
              <a:gd name="connsiteY0" fmla="*/ 430352 h 430352"/>
              <a:gd name="connsiteX1" fmla="*/ 419820 w 1512498"/>
              <a:gd name="connsiteY1" fmla="*/ 323756 h 430352"/>
              <a:gd name="connsiteX2" fmla="*/ 873878 w 1512498"/>
              <a:gd name="connsiteY2" fmla="*/ 342616 h 430352"/>
              <a:gd name="connsiteX3" fmla="*/ 1210106 w 1512498"/>
              <a:gd name="connsiteY3" fmla="*/ 92015 h 430352"/>
              <a:gd name="connsiteX4" fmla="*/ 1512498 w 1512498"/>
              <a:gd name="connsiteY4" fmla="*/ 0 h 430352"/>
              <a:gd name="connsiteX0" fmla="*/ 0 w 1544595"/>
              <a:gd name="connsiteY0" fmla="*/ 399520 h 399520"/>
              <a:gd name="connsiteX1" fmla="*/ 419820 w 1544595"/>
              <a:gd name="connsiteY1" fmla="*/ 292924 h 399520"/>
              <a:gd name="connsiteX2" fmla="*/ 873878 w 1544595"/>
              <a:gd name="connsiteY2" fmla="*/ 311784 h 399520"/>
              <a:gd name="connsiteX3" fmla="*/ 1210106 w 1544595"/>
              <a:gd name="connsiteY3" fmla="*/ 61183 h 399520"/>
              <a:gd name="connsiteX4" fmla="*/ 1544595 w 1544595"/>
              <a:gd name="connsiteY4" fmla="*/ 3189 h 399520"/>
              <a:gd name="connsiteX0" fmla="*/ 0 w 1719934"/>
              <a:gd name="connsiteY0" fmla="*/ 103562 h 331945"/>
              <a:gd name="connsiteX1" fmla="*/ 595159 w 1719934"/>
              <a:gd name="connsiteY1" fmla="*/ 292924 h 331945"/>
              <a:gd name="connsiteX2" fmla="*/ 1049217 w 1719934"/>
              <a:gd name="connsiteY2" fmla="*/ 311784 h 331945"/>
              <a:gd name="connsiteX3" fmla="*/ 1385445 w 1719934"/>
              <a:gd name="connsiteY3" fmla="*/ 61183 h 331945"/>
              <a:gd name="connsiteX4" fmla="*/ 1719934 w 1719934"/>
              <a:gd name="connsiteY4" fmla="*/ 3189 h 331945"/>
              <a:gd name="connsiteX0" fmla="*/ 0 w 1719934"/>
              <a:gd name="connsiteY0" fmla="*/ 103562 h 321606"/>
              <a:gd name="connsiteX1" fmla="*/ 595160 w 1719934"/>
              <a:gd name="connsiteY1" fmla="*/ 254736 h 321606"/>
              <a:gd name="connsiteX2" fmla="*/ 1049217 w 1719934"/>
              <a:gd name="connsiteY2" fmla="*/ 311784 h 321606"/>
              <a:gd name="connsiteX3" fmla="*/ 1385445 w 1719934"/>
              <a:gd name="connsiteY3" fmla="*/ 61183 h 321606"/>
              <a:gd name="connsiteX4" fmla="*/ 1719934 w 1719934"/>
              <a:gd name="connsiteY4" fmla="*/ 3189 h 321606"/>
              <a:gd name="connsiteX0" fmla="*/ 0 w 1597197"/>
              <a:gd name="connsiteY0" fmla="*/ 234031 h 452075"/>
              <a:gd name="connsiteX1" fmla="*/ 595160 w 1597197"/>
              <a:gd name="connsiteY1" fmla="*/ 385205 h 452075"/>
              <a:gd name="connsiteX2" fmla="*/ 1049217 w 1597197"/>
              <a:gd name="connsiteY2" fmla="*/ 442253 h 452075"/>
              <a:gd name="connsiteX3" fmla="*/ 1385445 w 1597197"/>
              <a:gd name="connsiteY3" fmla="*/ 191652 h 452075"/>
              <a:gd name="connsiteX4" fmla="*/ 1597197 w 1597197"/>
              <a:gd name="connsiteY4" fmla="*/ 0 h 452075"/>
              <a:gd name="connsiteX0" fmla="*/ 0 w 1597197"/>
              <a:gd name="connsiteY0" fmla="*/ 234031 h 447981"/>
              <a:gd name="connsiteX1" fmla="*/ 665293 w 1597197"/>
              <a:gd name="connsiteY1" fmla="*/ 356564 h 447981"/>
              <a:gd name="connsiteX2" fmla="*/ 1049217 w 1597197"/>
              <a:gd name="connsiteY2" fmla="*/ 442253 h 447981"/>
              <a:gd name="connsiteX3" fmla="*/ 1385445 w 1597197"/>
              <a:gd name="connsiteY3" fmla="*/ 191652 h 447981"/>
              <a:gd name="connsiteX4" fmla="*/ 1597197 w 1597197"/>
              <a:gd name="connsiteY4" fmla="*/ 0 h 447981"/>
              <a:gd name="connsiteX0" fmla="*/ 0 w 1597197"/>
              <a:gd name="connsiteY0" fmla="*/ 234031 h 387994"/>
              <a:gd name="connsiteX1" fmla="*/ 665293 w 1597197"/>
              <a:gd name="connsiteY1" fmla="*/ 356564 h 387994"/>
              <a:gd name="connsiteX2" fmla="*/ 1049217 w 1597197"/>
              <a:gd name="connsiteY2" fmla="*/ 375426 h 387994"/>
              <a:gd name="connsiteX3" fmla="*/ 1385445 w 1597197"/>
              <a:gd name="connsiteY3" fmla="*/ 191652 h 387994"/>
              <a:gd name="connsiteX4" fmla="*/ 1597197 w 1597197"/>
              <a:gd name="connsiteY4" fmla="*/ 0 h 38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197" h="387994">
                <a:moveTo>
                  <a:pt x="0" y="234031"/>
                </a:moveTo>
                <a:cubicBezTo>
                  <a:pt x="143773" y="175084"/>
                  <a:pt x="490424" y="332998"/>
                  <a:pt x="665293" y="356564"/>
                </a:cubicBezTo>
                <a:cubicBezTo>
                  <a:pt x="840162" y="380130"/>
                  <a:pt x="929192" y="402911"/>
                  <a:pt x="1049217" y="375426"/>
                </a:cubicBezTo>
                <a:cubicBezTo>
                  <a:pt x="1169242" y="347941"/>
                  <a:pt x="1265634" y="277916"/>
                  <a:pt x="1385445" y="191652"/>
                </a:cubicBezTo>
                <a:cubicBezTo>
                  <a:pt x="1505256" y="105388"/>
                  <a:pt x="1521955" y="2875"/>
                  <a:pt x="1597197" y="0"/>
                </a:cubicBezTo>
              </a:path>
            </a:pathLst>
          </a:custGeom>
          <a:noFill/>
          <a:ln w="19050">
            <a:solidFill>
              <a:srgbClr val="7030A0">
                <a:alpha val="50048"/>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3" name="フリーフォーム 302">
            <a:extLst>
              <a:ext uri="{FF2B5EF4-FFF2-40B4-BE49-F238E27FC236}">
                <a16:creationId xmlns:a16="http://schemas.microsoft.com/office/drawing/2014/main" id="{52BA6EDD-AB93-6398-3646-AD7A13A74E1C}"/>
              </a:ext>
            </a:extLst>
          </p:cNvPr>
          <p:cNvSpPr/>
          <p:nvPr/>
        </p:nvSpPr>
        <p:spPr>
          <a:xfrm rot="1134009">
            <a:off x="6651815" y="5988192"/>
            <a:ext cx="523871" cy="215359"/>
          </a:xfrm>
          <a:custGeom>
            <a:avLst/>
            <a:gdLst>
              <a:gd name="connsiteX0" fmla="*/ 0 w 1512498"/>
              <a:gd name="connsiteY0" fmla="*/ 362309 h 520023"/>
              <a:gd name="connsiteX1" fmla="*/ 419819 w 1512498"/>
              <a:gd name="connsiteY1" fmla="*/ 270294 h 520023"/>
              <a:gd name="connsiteX2" fmla="*/ 793630 w 1512498"/>
              <a:gd name="connsiteY2" fmla="*/ 517585 h 520023"/>
              <a:gd name="connsiteX3" fmla="*/ 1242204 w 1512498"/>
              <a:gd name="connsiteY3" fmla="*/ 92015 h 520023"/>
              <a:gd name="connsiteX4" fmla="*/ 1512498 w 1512498"/>
              <a:gd name="connsiteY4" fmla="*/ 0 h 520023"/>
              <a:gd name="connsiteX0" fmla="*/ 0 w 1512498"/>
              <a:gd name="connsiteY0" fmla="*/ 362309 h 362309"/>
              <a:gd name="connsiteX1" fmla="*/ 419819 w 1512498"/>
              <a:gd name="connsiteY1" fmla="*/ 270294 h 362309"/>
              <a:gd name="connsiteX2" fmla="*/ 873878 w 1512498"/>
              <a:gd name="connsiteY2" fmla="*/ 342616 h 362309"/>
              <a:gd name="connsiteX3" fmla="*/ 1242204 w 1512498"/>
              <a:gd name="connsiteY3" fmla="*/ 92015 h 362309"/>
              <a:gd name="connsiteX4" fmla="*/ 1512498 w 1512498"/>
              <a:gd name="connsiteY4" fmla="*/ 0 h 362309"/>
              <a:gd name="connsiteX0" fmla="*/ 0 w 1512498"/>
              <a:gd name="connsiteY0" fmla="*/ 430352 h 430352"/>
              <a:gd name="connsiteX1" fmla="*/ 419819 w 1512498"/>
              <a:gd name="connsiteY1" fmla="*/ 270294 h 430352"/>
              <a:gd name="connsiteX2" fmla="*/ 873878 w 1512498"/>
              <a:gd name="connsiteY2" fmla="*/ 342616 h 430352"/>
              <a:gd name="connsiteX3" fmla="*/ 1242204 w 1512498"/>
              <a:gd name="connsiteY3" fmla="*/ 92015 h 430352"/>
              <a:gd name="connsiteX4" fmla="*/ 1512498 w 1512498"/>
              <a:gd name="connsiteY4" fmla="*/ 0 h 430352"/>
              <a:gd name="connsiteX0" fmla="*/ 0 w 1512498"/>
              <a:gd name="connsiteY0" fmla="*/ 430352 h 430352"/>
              <a:gd name="connsiteX1" fmla="*/ 419820 w 1512498"/>
              <a:gd name="connsiteY1" fmla="*/ 323756 h 430352"/>
              <a:gd name="connsiteX2" fmla="*/ 873878 w 1512498"/>
              <a:gd name="connsiteY2" fmla="*/ 342616 h 430352"/>
              <a:gd name="connsiteX3" fmla="*/ 1242204 w 1512498"/>
              <a:gd name="connsiteY3" fmla="*/ 92015 h 430352"/>
              <a:gd name="connsiteX4" fmla="*/ 1512498 w 1512498"/>
              <a:gd name="connsiteY4" fmla="*/ 0 h 430352"/>
              <a:gd name="connsiteX0" fmla="*/ 0 w 1512498"/>
              <a:gd name="connsiteY0" fmla="*/ 430352 h 430352"/>
              <a:gd name="connsiteX1" fmla="*/ 419820 w 1512498"/>
              <a:gd name="connsiteY1" fmla="*/ 323756 h 430352"/>
              <a:gd name="connsiteX2" fmla="*/ 873878 w 1512498"/>
              <a:gd name="connsiteY2" fmla="*/ 342616 h 430352"/>
              <a:gd name="connsiteX3" fmla="*/ 1210106 w 1512498"/>
              <a:gd name="connsiteY3" fmla="*/ 92015 h 430352"/>
              <a:gd name="connsiteX4" fmla="*/ 1512498 w 1512498"/>
              <a:gd name="connsiteY4" fmla="*/ 0 h 430352"/>
              <a:gd name="connsiteX0" fmla="*/ 0 w 1544595"/>
              <a:gd name="connsiteY0" fmla="*/ 399520 h 399520"/>
              <a:gd name="connsiteX1" fmla="*/ 419820 w 1544595"/>
              <a:gd name="connsiteY1" fmla="*/ 292924 h 399520"/>
              <a:gd name="connsiteX2" fmla="*/ 873878 w 1544595"/>
              <a:gd name="connsiteY2" fmla="*/ 311784 h 399520"/>
              <a:gd name="connsiteX3" fmla="*/ 1210106 w 1544595"/>
              <a:gd name="connsiteY3" fmla="*/ 61183 h 399520"/>
              <a:gd name="connsiteX4" fmla="*/ 1544595 w 1544595"/>
              <a:gd name="connsiteY4" fmla="*/ 3189 h 399520"/>
              <a:gd name="connsiteX0" fmla="*/ 0 w 1719934"/>
              <a:gd name="connsiteY0" fmla="*/ 103562 h 331945"/>
              <a:gd name="connsiteX1" fmla="*/ 595159 w 1719934"/>
              <a:gd name="connsiteY1" fmla="*/ 292924 h 331945"/>
              <a:gd name="connsiteX2" fmla="*/ 1049217 w 1719934"/>
              <a:gd name="connsiteY2" fmla="*/ 311784 h 331945"/>
              <a:gd name="connsiteX3" fmla="*/ 1385445 w 1719934"/>
              <a:gd name="connsiteY3" fmla="*/ 61183 h 331945"/>
              <a:gd name="connsiteX4" fmla="*/ 1719934 w 1719934"/>
              <a:gd name="connsiteY4" fmla="*/ 3189 h 331945"/>
              <a:gd name="connsiteX0" fmla="*/ 0 w 1719934"/>
              <a:gd name="connsiteY0" fmla="*/ 103562 h 321606"/>
              <a:gd name="connsiteX1" fmla="*/ 595160 w 1719934"/>
              <a:gd name="connsiteY1" fmla="*/ 254736 h 321606"/>
              <a:gd name="connsiteX2" fmla="*/ 1049217 w 1719934"/>
              <a:gd name="connsiteY2" fmla="*/ 311784 h 321606"/>
              <a:gd name="connsiteX3" fmla="*/ 1385445 w 1719934"/>
              <a:gd name="connsiteY3" fmla="*/ 61183 h 321606"/>
              <a:gd name="connsiteX4" fmla="*/ 1719934 w 1719934"/>
              <a:gd name="connsiteY4" fmla="*/ 3189 h 321606"/>
              <a:gd name="connsiteX0" fmla="*/ 0 w 1597197"/>
              <a:gd name="connsiteY0" fmla="*/ 234031 h 452075"/>
              <a:gd name="connsiteX1" fmla="*/ 595160 w 1597197"/>
              <a:gd name="connsiteY1" fmla="*/ 385205 h 452075"/>
              <a:gd name="connsiteX2" fmla="*/ 1049217 w 1597197"/>
              <a:gd name="connsiteY2" fmla="*/ 442253 h 452075"/>
              <a:gd name="connsiteX3" fmla="*/ 1385445 w 1597197"/>
              <a:gd name="connsiteY3" fmla="*/ 191652 h 452075"/>
              <a:gd name="connsiteX4" fmla="*/ 1597197 w 1597197"/>
              <a:gd name="connsiteY4" fmla="*/ 0 h 452075"/>
              <a:gd name="connsiteX0" fmla="*/ 0 w 1597197"/>
              <a:gd name="connsiteY0" fmla="*/ 234031 h 447981"/>
              <a:gd name="connsiteX1" fmla="*/ 665293 w 1597197"/>
              <a:gd name="connsiteY1" fmla="*/ 356564 h 447981"/>
              <a:gd name="connsiteX2" fmla="*/ 1049217 w 1597197"/>
              <a:gd name="connsiteY2" fmla="*/ 442253 h 447981"/>
              <a:gd name="connsiteX3" fmla="*/ 1385445 w 1597197"/>
              <a:gd name="connsiteY3" fmla="*/ 191652 h 447981"/>
              <a:gd name="connsiteX4" fmla="*/ 1597197 w 1597197"/>
              <a:gd name="connsiteY4" fmla="*/ 0 h 447981"/>
              <a:gd name="connsiteX0" fmla="*/ 0 w 1597197"/>
              <a:gd name="connsiteY0" fmla="*/ 234031 h 387994"/>
              <a:gd name="connsiteX1" fmla="*/ 665293 w 1597197"/>
              <a:gd name="connsiteY1" fmla="*/ 356564 h 387994"/>
              <a:gd name="connsiteX2" fmla="*/ 1049217 w 1597197"/>
              <a:gd name="connsiteY2" fmla="*/ 375426 h 387994"/>
              <a:gd name="connsiteX3" fmla="*/ 1385445 w 1597197"/>
              <a:gd name="connsiteY3" fmla="*/ 191652 h 387994"/>
              <a:gd name="connsiteX4" fmla="*/ 1597197 w 1597197"/>
              <a:gd name="connsiteY4" fmla="*/ 0 h 387994"/>
              <a:gd name="connsiteX0" fmla="*/ 0 w 1597197"/>
              <a:gd name="connsiteY0" fmla="*/ 234031 h 357513"/>
              <a:gd name="connsiteX1" fmla="*/ 665293 w 1597197"/>
              <a:gd name="connsiteY1" fmla="*/ 356564 h 357513"/>
              <a:gd name="connsiteX2" fmla="*/ 1049217 w 1597197"/>
              <a:gd name="connsiteY2" fmla="*/ 136751 h 357513"/>
              <a:gd name="connsiteX3" fmla="*/ 1385445 w 1597197"/>
              <a:gd name="connsiteY3" fmla="*/ 191652 h 357513"/>
              <a:gd name="connsiteX4" fmla="*/ 1597197 w 1597197"/>
              <a:gd name="connsiteY4" fmla="*/ 0 h 35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197" h="357513">
                <a:moveTo>
                  <a:pt x="0" y="234031"/>
                </a:moveTo>
                <a:cubicBezTo>
                  <a:pt x="143773" y="175084"/>
                  <a:pt x="490424" y="372777"/>
                  <a:pt x="665293" y="356564"/>
                </a:cubicBezTo>
                <a:cubicBezTo>
                  <a:pt x="840162" y="340351"/>
                  <a:pt x="929192" y="164236"/>
                  <a:pt x="1049217" y="136751"/>
                </a:cubicBezTo>
                <a:cubicBezTo>
                  <a:pt x="1169242" y="109266"/>
                  <a:pt x="1265634" y="277916"/>
                  <a:pt x="1385445" y="191652"/>
                </a:cubicBezTo>
                <a:cubicBezTo>
                  <a:pt x="1505256" y="105388"/>
                  <a:pt x="1521955" y="2875"/>
                  <a:pt x="1597197" y="0"/>
                </a:cubicBezTo>
              </a:path>
            </a:pathLst>
          </a:custGeom>
          <a:noFill/>
          <a:ln w="19050">
            <a:solidFill>
              <a:schemeClr val="tx1">
                <a:lumMod val="85000"/>
                <a:lumOff val="15000"/>
                <a:alpha val="50048"/>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7" name="テキスト ボックス 306">
            <a:extLst>
              <a:ext uri="{FF2B5EF4-FFF2-40B4-BE49-F238E27FC236}">
                <a16:creationId xmlns:a16="http://schemas.microsoft.com/office/drawing/2014/main" id="{3429F224-3DFD-E46F-5C8A-E2FDD47A6F5B}"/>
              </a:ext>
            </a:extLst>
          </p:cNvPr>
          <p:cNvSpPr txBox="1"/>
          <p:nvPr/>
        </p:nvSpPr>
        <p:spPr>
          <a:xfrm>
            <a:off x="858568" y="5459127"/>
            <a:ext cx="3701469" cy="253916"/>
          </a:xfrm>
          <a:prstGeom prst="rect">
            <a:avLst/>
          </a:prstGeom>
          <a:noFill/>
        </p:spPr>
        <p:txBody>
          <a:bodyPr wrap="square">
            <a:spAutoFit/>
          </a:bodyPr>
          <a:lstStyle/>
          <a:p>
            <a:pPr algn="ctr"/>
            <a:r>
              <a:rPr kumimoji="1" lang="ja-JP" altLang="en-US" sz="1050">
                <a:latin typeface="Meiryo" panose="020B0604030504040204" pitchFamily="34" charset="-128"/>
                <a:ea typeface="Meiryo" panose="020B0604030504040204" pitchFamily="34" charset="-128"/>
              </a:rPr>
              <a:t>データ数を増やす＝学習データを増やす</a:t>
            </a:r>
            <a:endParaRPr kumimoji="1" lang="en-US" altLang="ja-JP" sz="1050" dirty="0">
              <a:latin typeface="Meiryo" panose="020B0604030504040204" pitchFamily="34" charset="-128"/>
              <a:ea typeface="Meiryo" panose="020B0604030504040204" pitchFamily="34" charset="-128"/>
            </a:endParaRPr>
          </a:p>
        </p:txBody>
      </p:sp>
      <p:sp>
        <p:nvSpPr>
          <p:cNvPr id="309" name="テキスト ボックス 308">
            <a:extLst>
              <a:ext uri="{FF2B5EF4-FFF2-40B4-BE49-F238E27FC236}">
                <a16:creationId xmlns:a16="http://schemas.microsoft.com/office/drawing/2014/main" id="{1BA23E5F-8013-31E0-3AD0-132DB061AE34}"/>
              </a:ext>
            </a:extLst>
          </p:cNvPr>
          <p:cNvSpPr txBox="1"/>
          <p:nvPr/>
        </p:nvSpPr>
        <p:spPr>
          <a:xfrm>
            <a:off x="4809514" y="3999190"/>
            <a:ext cx="2984292" cy="253916"/>
          </a:xfrm>
          <a:prstGeom prst="rect">
            <a:avLst/>
          </a:prstGeom>
          <a:noFill/>
        </p:spPr>
        <p:txBody>
          <a:bodyPr wrap="square">
            <a:spAutoFit/>
          </a:bodyPr>
          <a:lstStyle/>
          <a:p>
            <a:pPr algn="ctr"/>
            <a:r>
              <a:rPr lang="ja-JP" altLang="en-US" sz="1050">
                <a:latin typeface="Meiryo" panose="020B0604030504040204" pitchFamily="34" charset="-128"/>
                <a:ea typeface="Meiryo" panose="020B0604030504040204" pitchFamily="34" charset="-128"/>
              </a:rPr>
              <a:t>異常値（外れ値）を取り除く＝外れ値検定</a:t>
            </a:r>
          </a:p>
        </p:txBody>
      </p:sp>
      <p:sp>
        <p:nvSpPr>
          <p:cNvPr id="311" name="テキスト ボックス 310">
            <a:extLst>
              <a:ext uri="{FF2B5EF4-FFF2-40B4-BE49-F238E27FC236}">
                <a16:creationId xmlns:a16="http://schemas.microsoft.com/office/drawing/2014/main" id="{643ED743-3D2A-0F9E-083E-9E7F0609996B}"/>
              </a:ext>
            </a:extLst>
          </p:cNvPr>
          <p:cNvSpPr txBox="1"/>
          <p:nvPr/>
        </p:nvSpPr>
        <p:spPr>
          <a:xfrm>
            <a:off x="4614318" y="4807076"/>
            <a:ext cx="3599597" cy="253916"/>
          </a:xfrm>
          <a:prstGeom prst="rect">
            <a:avLst/>
          </a:prstGeom>
          <a:noFill/>
        </p:spPr>
        <p:txBody>
          <a:bodyPr wrap="square">
            <a:spAutoFit/>
          </a:bodyPr>
          <a:lstStyle/>
          <a:p>
            <a:pPr algn="ctr"/>
            <a:r>
              <a:rPr lang="ja-JP" altLang="en-US" sz="1050">
                <a:latin typeface="Meiryo" panose="020B0604030504040204" pitchFamily="34" charset="-128"/>
                <a:ea typeface="Meiryo" panose="020B0604030504040204" pitchFamily="34" charset="-128"/>
              </a:rPr>
              <a:t>直線（直線回帰）以外で回帰させる＝非線形回帰</a:t>
            </a:r>
            <a:endParaRPr lang="en-US" altLang="ja-JP" sz="1050" dirty="0">
              <a:latin typeface="Meiryo" panose="020B0604030504040204" pitchFamily="34" charset="-128"/>
              <a:ea typeface="Meiryo" panose="020B0604030504040204" pitchFamily="34" charset="-128"/>
            </a:endParaRPr>
          </a:p>
        </p:txBody>
      </p:sp>
      <p:sp>
        <p:nvSpPr>
          <p:cNvPr id="313" name="テキスト ボックス 312">
            <a:extLst>
              <a:ext uri="{FF2B5EF4-FFF2-40B4-BE49-F238E27FC236}">
                <a16:creationId xmlns:a16="http://schemas.microsoft.com/office/drawing/2014/main" id="{ACE578FE-2B3D-6285-FDB2-8E99AFA47D29}"/>
              </a:ext>
            </a:extLst>
          </p:cNvPr>
          <p:cNvSpPr txBox="1"/>
          <p:nvPr/>
        </p:nvSpPr>
        <p:spPr>
          <a:xfrm>
            <a:off x="4925153" y="5640696"/>
            <a:ext cx="2753014" cy="253916"/>
          </a:xfrm>
          <a:prstGeom prst="rect">
            <a:avLst/>
          </a:prstGeom>
          <a:noFill/>
        </p:spPr>
        <p:txBody>
          <a:bodyPr wrap="square">
            <a:spAutoFit/>
          </a:bodyPr>
          <a:lstStyle/>
          <a:p>
            <a:pPr algn="ctr"/>
            <a:r>
              <a:rPr kumimoji="1" lang="ja-JP" altLang="en-US" sz="1050">
                <a:latin typeface="Meiryo" panose="020B0604030504040204" pitchFamily="34" charset="-128"/>
                <a:ea typeface="Meiryo" panose="020B0604030504040204" pitchFamily="34" charset="-128"/>
              </a:rPr>
              <a:t>複数の関数を組み合わせる</a:t>
            </a:r>
            <a:r>
              <a:rPr kumimoji="1" lang="en-US" altLang="ja-JP" sz="1050" dirty="0">
                <a:latin typeface="Meiryo" panose="020B0604030504040204" pitchFamily="34" charset="-128"/>
                <a:ea typeface="Meiryo" panose="020B0604030504040204" pitchFamily="34" charset="-128"/>
              </a:rPr>
              <a:t>=</a:t>
            </a:r>
            <a:r>
              <a:rPr kumimoji="1" lang="ja-JP" altLang="en-US" sz="1050">
                <a:latin typeface="Meiryo" panose="020B0604030504040204" pitchFamily="34" charset="-128"/>
                <a:ea typeface="Meiryo" panose="020B0604030504040204" pitchFamily="34" charset="-128"/>
              </a:rPr>
              <a:t>合成関数</a:t>
            </a:r>
            <a:endParaRPr kumimoji="1" lang="en-US" altLang="ja-JP" sz="1050" dirty="0">
              <a:latin typeface="Meiryo" panose="020B0604030504040204" pitchFamily="34" charset="-128"/>
              <a:ea typeface="Meiryo" panose="020B0604030504040204" pitchFamily="34" charset="-128"/>
            </a:endParaRPr>
          </a:p>
        </p:txBody>
      </p:sp>
      <p:sp>
        <p:nvSpPr>
          <p:cNvPr id="316" name="上矢印 315">
            <a:extLst>
              <a:ext uri="{FF2B5EF4-FFF2-40B4-BE49-F238E27FC236}">
                <a16:creationId xmlns:a16="http://schemas.microsoft.com/office/drawing/2014/main" id="{1ADD2A3C-E3D6-9842-EEFF-C061FDFE753B}"/>
              </a:ext>
            </a:extLst>
          </p:cNvPr>
          <p:cNvSpPr/>
          <p:nvPr/>
        </p:nvSpPr>
        <p:spPr>
          <a:xfrm>
            <a:off x="4112484" y="3170525"/>
            <a:ext cx="946150" cy="321449"/>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5D74143C-5481-FAC7-A974-E24A7421FA6A}"/>
              </a:ext>
            </a:extLst>
          </p:cNvPr>
          <p:cNvSpPr txBox="1"/>
          <p:nvPr/>
        </p:nvSpPr>
        <p:spPr>
          <a:xfrm>
            <a:off x="3414328" y="848108"/>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演算</a:t>
            </a:r>
            <a:endParaRPr lang="en-US" altLang="ja-JP"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0426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14"/>
                                        </p:tgtEl>
                                        <p:attrNameLst>
                                          <p:attrName>style.visibility</p:attrName>
                                        </p:attrNameLst>
                                      </p:cBhvr>
                                      <p:to>
                                        <p:strVal val="visible"/>
                                      </p:to>
                                    </p:set>
                                    <p:animEffect transition="in" filter="wipe(down)">
                                      <p:cBhvr>
                                        <p:cTn id="14" dur="500"/>
                                        <p:tgtEl>
                                          <p:spTgt spid="3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wipe(down)">
                                      <p:cBhvr>
                                        <p:cTn id="17" dur="500"/>
                                        <p:tgtEl>
                                          <p:spTgt spid="3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15"/>
                                        </p:tgtEl>
                                        <p:attrNameLst>
                                          <p:attrName>style.visibility</p:attrName>
                                        </p:attrNameLst>
                                      </p:cBhvr>
                                      <p:to>
                                        <p:strVal val="visible"/>
                                      </p:to>
                                    </p:set>
                                    <p:animEffect transition="in" filter="wipe(down)">
                                      <p:cBhvr>
                                        <p:cTn id="20" dur="500"/>
                                        <p:tgtEl>
                                          <p:spTgt spid="315"/>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8"/>
                                        </p:tgtEl>
                                        <p:attrNameLst>
                                          <p:attrName>style.visibility</p:attrName>
                                        </p:attrNameLst>
                                      </p:cBhvr>
                                      <p:to>
                                        <p:strVal val="visible"/>
                                      </p:to>
                                    </p:set>
                                    <p:anim calcmode="lin" valueType="num">
                                      <p:cBhvr>
                                        <p:cTn id="31" dur="500" fill="hold"/>
                                        <p:tgtEl>
                                          <p:spTgt spid="128"/>
                                        </p:tgtEl>
                                        <p:attrNameLst>
                                          <p:attrName>ppt_w</p:attrName>
                                        </p:attrNameLst>
                                      </p:cBhvr>
                                      <p:tavLst>
                                        <p:tav tm="0">
                                          <p:val>
                                            <p:fltVal val="0"/>
                                          </p:val>
                                        </p:tav>
                                        <p:tav tm="100000">
                                          <p:val>
                                            <p:strVal val="#ppt_w"/>
                                          </p:val>
                                        </p:tav>
                                      </p:tavLst>
                                    </p:anim>
                                    <p:anim calcmode="lin" valueType="num">
                                      <p:cBhvr>
                                        <p:cTn id="32" dur="500" fill="hold"/>
                                        <p:tgtEl>
                                          <p:spTgt spid="128"/>
                                        </p:tgtEl>
                                        <p:attrNameLst>
                                          <p:attrName>ppt_h</p:attrName>
                                        </p:attrNameLst>
                                      </p:cBhvr>
                                      <p:tavLst>
                                        <p:tav tm="0">
                                          <p:val>
                                            <p:fltVal val="0"/>
                                          </p:val>
                                        </p:tav>
                                        <p:tav tm="100000">
                                          <p:val>
                                            <p:strVal val="#ppt_h"/>
                                          </p:val>
                                        </p:tav>
                                      </p:tavLst>
                                    </p:anim>
                                    <p:animEffect transition="in" filter="fade">
                                      <p:cBhvr>
                                        <p:cTn id="33" dur="500"/>
                                        <p:tgtEl>
                                          <p:spTgt spid="128"/>
                                        </p:tgtEl>
                                      </p:cBhvr>
                                    </p:animEffect>
                                  </p:childTnLst>
                                </p:cTn>
                              </p:par>
                              <p:par>
                                <p:cTn id="34" presetID="53" presetClass="entr" presetSubtype="16" fill="hold" nodeType="withEffect">
                                  <p:stCondLst>
                                    <p:cond delay="0"/>
                                  </p:stCondLst>
                                  <p:childTnLst>
                                    <p:set>
                                      <p:cBhvr>
                                        <p:cTn id="35" dur="1" fill="hold">
                                          <p:stCondLst>
                                            <p:cond delay="0"/>
                                          </p:stCondLst>
                                        </p:cTn>
                                        <p:tgtEl>
                                          <p:spTgt spid="130"/>
                                        </p:tgtEl>
                                        <p:attrNameLst>
                                          <p:attrName>style.visibility</p:attrName>
                                        </p:attrNameLst>
                                      </p:cBhvr>
                                      <p:to>
                                        <p:strVal val="visible"/>
                                      </p:to>
                                    </p:set>
                                    <p:anim calcmode="lin" valueType="num">
                                      <p:cBhvr>
                                        <p:cTn id="36" dur="500" fill="hold"/>
                                        <p:tgtEl>
                                          <p:spTgt spid="130"/>
                                        </p:tgtEl>
                                        <p:attrNameLst>
                                          <p:attrName>ppt_w</p:attrName>
                                        </p:attrNameLst>
                                      </p:cBhvr>
                                      <p:tavLst>
                                        <p:tav tm="0">
                                          <p:val>
                                            <p:fltVal val="0"/>
                                          </p:val>
                                        </p:tav>
                                        <p:tav tm="100000">
                                          <p:val>
                                            <p:strVal val="#ppt_w"/>
                                          </p:val>
                                        </p:tav>
                                      </p:tavLst>
                                    </p:anim>
                                    <p:anim calcmode="lin" valueType="num">
                                      <p:cBhvr>
                                        <p:cTn id="37" dur="500" fill="hold"/>
                                        <p:tgtEl>
                                          <p:spTgt spid="130"/>
                                        </p:tgtEl>
                                        <p:attrNameLst>
                                          <p:attrName>ppt_h</p:attrName>
                                        </p:attrNameLst>
                                      </p:cBhvr>
                                      <p:tavLst>
                                        <p:tav tm="0">
                                          <p:val>
                                            <p:fltVal val="0"/>
                                          </p:val>
                                        </p:tav>
                                        <p:tav tm="100000">
                                          <p:val>
                                            <p:strVal val="#ppt_h"/>
                                          </p:val>
                                        </p:tav>
                                      </p:tavLst>
                                    </p:anim>
                                    <p:animEffect transition="in" filter="fade">
                                      <p:cBhvr>
                                        <p:cTn id="38" dur="500"/>
                                        <p:tgtEl>
                                          <p:spTgt spid="130"/>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74"/>
                                        </p:tgtEl>
                                        <p:attrNameLst>
                                          <p:attrName>style.visibility</p:attrName>
                                        </p:attrNameLst>
                                      </p:cBhvr>
                                      <p:to>
                                        <p:strVal val="visible"/>
                                      </p:to>
                                    </p:set>
                                    <p:anim calcmode="lin" valueType="num">
                                      <p:cBhvr>
                                        <p:cTn id="41" dur="500" fill="hold"/>
                                        <p:tgtEl>
                                          <p:spTgt spid="174"/>
                                        </p:tgtEl>
                                        <p:attrNameLst>
                                          <p:attrName>ppt_w</p:attrName>
                                        </p:attrNameLst>
                                      </p:cBhvr>
                                      <p:tavLst>
                                        <p:tav tm="0">
                                          <p:val>
                                            <p:fltVal val="0"/>
                                          </p:val>
                                        </p:tav>
                                        <p:tav tm="100000">
                                          <p:val>
                                            <p:strVal val="#ppt_w"/>
                                          </p:val>
                                        </p:tav>
                                      </p:tavLst>
                                    </p:anim>
                                    <p:anim calcmode="lin" valueType="num">
                                      <p:cBhvr>
                                        <p:cTn id="42" dur="500" fill="hold"/>
                                        <p:tgtEl>
                                          <p:spTgt spid="174"/>
                                        </p:tgtEl>
                                        <p:attrNameLst>
                                          <p:attrName>ppt_h</p:attrName>
                                        </p:attrNameLst>
                                      </p:cBhvr>
                                      <p:tavLst>
                                        <p:tav tm="0">
                                          <p:val>
                                            <p:fltVal val="0"/>
                                          </p:val>
                                        </p:tav>
                                        <p:tav tm="100000">
                                          <p:val>
                                            <p:strVal val="#ppt_h"/>
                                          </p:val>
                                        </p:tav>
                                      </p:tavLst>
                                    </p:anim>
                                    <p:animEffect transition="in" filter="fade">
                                      <p:cBhvr>
                                        <p:cTn id="43" dur="500"/>
                                        <p:tgtEl>
                                          <p:spTgt spid="174"/>
                                        </p:tgtEl>
                                      </p:cBhvr>
                                    </p:animEffect>
                                  </p:childTnLst>
                                </p:cTn>
                              </p:par>
                              <p:par>
                                <p:cTn id="44" presetID="53" presetClass="entr" presetSubtype="16" fill="hold" nodeType="withEffect">
                                  <p:stCondLst>
                                    <p:cond delay="0"/>
                                  </p:stCondLst>
                                  <p:childTnLst>
                                    <p:set>
                                      <p:cBhvr>
                                        <p:cTn id="45" dur="1" fill="hold">
                                          <p:stCondLst>
                                            <p:cond delay="0"/>
                                          </p:stCondLst>
                                        </p:cTn>
                                        <p:tgtEl>
                                          <p:spTgt spid="175"/>
                                        </p:tgtEl>
                                        <p:attrNameLst>
                                          <p:attrName>style.visibility</p:attrName>
                                        </p:attrNameLst>
                                      </p:cBhvr>
                                      <p:to>
                                        <p:strVal val="visible"/>
                                      </p:to>
                                    </p:set>
                                    <p:anim calcmode="lin" valueType="num">
                                      <p:cBhvr>
                                        <p:cTn id="46" dur="500" fill="hold"/>
                                        <p:tgtEl>
                                          <p:spTgt spid="175"/>
                                        </p:tgtEl>
                                        <p:attrNameLst>
                                          <p:attrName>ppt_w</p:attrName>
                                        </p:attrNameLst>
                                      </p:cBhvr>
                                      <p:tavLst>
                                        <p:tav tm="0">
                                          <p:val>
                                            <p:fltVal val="0"/>
                                          </p:val>
                                        </p:tav>
                                        <p:tav tm="100000">
                                          <p:val>
                                            <p:strVal val="#ppt_w"/>
                                          </p:val>
                                        </p:tav>
                                      </p:tavLst>
                                    </p:anim>
                                    <p:anim calcmode="lin" valueType="num">
                                      <p:cBhvr>
                                        <p:cTn id="47" dur="500" fill="hold"/>
                                        <p:tgtEl>
                                          <p:spTgt spid="175"/>
                                        </p:tgtEl>
                                        <p:attrNameLst>
                                          <p:attrName>ppt_h</p:attrName>
                                        </p:attrNameLst>
                                      </p:cBhvr>
                                      <p:tavLst>
                                        <p:tav tm="0">
                                          <p:val>
                                            <p:fltVal val="0"/>
                                          </p:val>
                                        </p:tav>
                                        <p:tav tm="100000">
                                          <p:val>
                                            <p:strVal val="#ppt_h"/>
                                          </p:val>
                                        </p:tav>
                                      </p:tavLst>
                                    </p:anim>
                                    <p:animEffect transition="in" filter="fade">
                                      <p:cBhvr>
                                        <p:cTn id="48" dur="500"/>
                                        <p:tgtEl>
                                          <p:spTgt spid="175"/>
                                        </p:tgtEl>
                                      </p:cBhvr>
                                    </p:animEffect>
                                  </p:childTnLst>
                                </p:cTn>
                              </p:par>
                              <p:par>
                                <p:cTn id="49" presetID="53" presetClass="entr" presetSubtype="16" fill="hold" nodeType="withEffect">
                                  <p:stCondLst>
                                    <p:cond delay="0"/>
                                  </p:stCondLst>
                                  <p:childTnLst>
                                    <p:set>
                                      <p:cBhvr>
                                        <p:cTn id="50" dur="1" fill="hold">
                                          <p:stCondLst>
                                            <p:cond delay="0"/>
                                          </p:stCondLst>
                                        </p:cTn>
                                        <p:tgtEl>
                                          <p:spTgt spid="206"/>
                                        </p:tgtEl>
                                        <p:attrNameLst>
                                          <p:attrName>style.visibility</p:attrName>
                                        </p:attrNameLst>
                                      </p:cBhvr>
                                      <p:to>
                                        <p:strVal val="visible"/>
                                      </p:to>
                                    </p:set>
                                    <p:anim calcmode="lin" valueType="num">
                                      <p:cBhvr>
                                        <p:cTn id="51" dur="500" fill="hold"/>
                                        <p:tgtEl>
                                          <p:spTgt spid="206"/>
                                        </p:tgtEl>
                                        <p:attrNameLst>
                                          <p:attrName>ppt_w</p:attrName>
                                        </p:attrNameLst>
                                      </p:cBhvr>
                                      <p:tavLst>
                                        <p:tav tm="0">
                                          <p:val>
                                            <p:fltVal val="0"/>
                                          </p:val>
                                        </p:tav>
                                        <p:tav tm="100000">
                                          <p:val>
                                            <p:strVal val="#ppt_w"/>
                                          </p:val>
                                        </p:tav>
                                      </p:tavLst>
                                    </p:anim>
                                    <p:anim calcmode="lin" valueType="num">
                                      <p:cBhvr>
                                        <p:cTn id="52" dur="500" fill="hold"/>
                                        <p:tgtEl>
                                          <p:spTgt spid="206"/>
                                        </p:tgtEl>
                                        <p:attrNameLst>
                                          <p:attrName>ppt_h</p:attrName>
                                        </p:attrNameLst>
                                      </p:cBhvr>
                                      <p:tavLst>
                                        <p:tav tm="0">
                                          <p:val>
                                            <p:fltVal val="0"/>
                                          </p:val>
                                        </p:tav>
                                        <p:tav tm="100000">
                                          <p:val>
                                            <p:strVal val="#ppt_h"/>
                                          </p:val>
                                        </p:tav>
                                      </p:tavLst>
                                    </p:anim>
                                    <p:animEffect transition="in" filter="fade">
                                      <p:cBhvr>
                                        <p:cTn id="53" dur="500"/>
                                        <p:tgtEl>
                                          <p:spTgt spid="20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7"/>
                                        </p:tgtEl>
                                        <p:attrNameLst>
                                          <p:attrName>style.visibility</p:attrName>
                                        </p:attrNameLst>
                                      </p:cBhvr>
                                      <p:to>
                                        <p:strVal val="visible"/>
                                      </p:to>
                                    </p:set>
                                    <p:anim calcmode="lin" valueType="num">
                                      <p:cBhvr>
                                        <p:cTn id="56" dur="500" fill="hold"/>
                                        <p:tgtEl>
                                          <p:spTgt spid="237"/>
                                        </p:tgtEl>
                                        <p:attrNameLst>
                                          <p:attrName>ppt_w</p:attrName>
                                        </p:attrNameLst>
                                      </p:cBhvr>
                                      <p:tavLst>
                                        <p:tav tm="0">
                                          <p:val>
                                            <p:fltVal val="0"/>
                                          </p:val>
                                        </p:tav>
                                        <p:tav tm="100000">
                                          <p:val>
                                            <p:strVal val="#ppt_w"/>
                                          </p:val>
                                        </p:tav>
                                      </p:tavLst>
                                    </p:anim>
                                    <p:anim calcmode="lin" valueType="num">
                                      <p:cBhvr>
                                        <p:cTn id="57" dur="500" fill="hold"/>
                                        <p:tgtEl>
                                          <p:spTgt spid="237"/>
                                        </p:tgtEl>
                                        <p:attrNameLst>
                                          <p:attrName>ppt_h</p:attrName>
                                        </p:attrNameLst>
                                      </p:cBhvr>
                                      <p:tavLst>
                                        <p:tav tm="0">
                                          <p:val>
                                            <p:fltVal val="0"/>
                                          </p:val>
                                        </p:tav>
                                        <p:tav tm="100000">
                                          <p:val>
                                            <p:strVal val="#ppt_h"/>
                                          </p:val>
                                        </p:tav>
                                      </p:tavLst>
                                    </p:anim>
                                    <p:animEffect transition="in" filter="fade">
                                      <p:cBhvr>
                                        <p:cTn id="58" dur="500"/>
                                        <p:tgtEl>
                                          <p:spTgt spid="237"/>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38"/>
                                        </p:tgtEl>
                                        <p:attrNameLst>
                                          <p:attrName>style.visibility</p:attrName>
                                        </p:attrNameLst>
                                      </p:cBhvr>
                                      <p:to>
                                        <p:strVal val="visible"/>
                                      </p:to>
                                    </p:set>
                                    <p:anim calcmode="lin" valueType="num">
                                      <p:cBhvr>
                                        <p:cTn id="61" dur="500" fill="hold"/>
                                        <p:tgtEl>
                                          <p:spTgt spid="238"/>
                                        </p:tgtEl>
                                        <p:attrNameLst>
                                          <p:attrName>ppt_w</p:attrName>
                                        </p:attrNameLst>
                                      </p:cBhvr>
                                      <p:tavLst>
                                        <p:tav tm="0">
                                          <p:val>
                                            <p:fltVal val="0"/>
                                          </p:val>
                                        </p:tav>
                                        <p:tav tm="100000">
                                          <p:val>
                                            <p:strVal val="#ppt_w"/>
                                          </p:val>
                                        </p:tav>
                                      </p:tavLst>
                                    </p:anim>
                                    <p:anim calcmode="lin" valueType="num">
                                      <p:cBhvr>
                                        <p:cTn id="62" dur="500" fill="hold"/>
                                        <p:tgtEl>
                                          <p:spTgt spid="238"/>
                                        </p:tgtEl>
                                        <p:attrNameLst>
                                          <p:attrName>ppt_h</p:attrName>
                                        </p:attrNameLst>
                                      </p:cBhvr>
                                      <p:tavLst>
                                        <p:tav tm="0">
                                          <p:val>
                                            <p:fltVal val="0"/>
                                          </p:val>
                                        </p:tav>
                                        <p:tav tm="100000">
                                          <p:val>
                                            <p:strVal val="#ppt_h"/>
                                          </p:val>
                                        </p:tav>
                                      </p:tavLst>
                                    </p:anim>
                                    <p:animEffect transition="in" filter="fade">
                                      <p:cBhvr>
                                        <p:cTn id="63" dur="500"/>
                                        <p:tgtEl>
                                          <p:spTgt spid="238"/>
                                        </p:tgtEl>
                                      </p:cBhvr>
                                    </p:animEffect>
                                  </p:childTnLst>
                                </p:cTn>
                              </p:par>
                              <p:par>
                                <p:cTn id="64" presetID="53" presetClass="entr" presetSubtype="16" fill="hold" nodeType="withEffect">
                                  <p:stCondLst>
                                    <p:cond delay="0"/>
                                  </p:stCondLst>
                                  <p:childTnLst>
                                    <p:set>
                                      <p:cBhvr>
                                        <p:cTn id="65" dur="1" fill="hold">
                                          <p:stCondLst>
                                            <p:cond delay="0"/>
                                          </p:stCondLst>
                                        </p:cTn>
                                        <p:tgtEl>
                                          <p:spTgt spid="239"/>
                                        </p:tgtEl>
                                        <p:attrNameLst>
                                          <p:attrName>style.visibility</p:attrName>
                                        </p:attrNameLst>
                                      </p:cBhvr>
                                      <p:to>
                                        <p:strVal val="visible"/>
                                      </p:to>
                                    </p:set>
                                    <p:anim calcmode="lin" valueType="num">
                                      <p:cBhvr>
                                        <p:cTn id="66" dur="500" fill="hold"/>
                                        <p:tgtEl>
                                          <p:spTgt spid="239"/>
                                        </p:tgtEl>
                                        <p:attrNameLst>
                                          <p:attrName>ppt_w</p:attrName>
                                        </p:attrNameLst>
                                      </p:cBhvr>
                                      <p:tavLst>
                                        <p:tav tm="0">
                                          <p:val>
                                            <p:fltVal val="0"/>
                                          </p:val>
                                        </p:tav>
                                        <p:tav tm="100000">
                                          <p:val>
                                            <p:strVal val="#ppt_w"/>
                                          </p:val>
                                        </p:tav>
                                      </p:tavLst>
                                    </p:anim>
                                    <p:anim calcmode="lin" valueType="num">
                                      <p:cBhvr>
                                        <p:cTn id="67" dur="500" fill="hold"/>
                                        <p:tgtEl>
                                          <p:spTgt spid="239"/>
                                        </p:tgtEl>
                                        <p:attrNameLst>
                                          <p:attrName>ppt_h</p:attrName>
                                        </p:attrNameLst>
                                      </p:cBhvr>
                                      <p:tavLst>
                                        <p:tav tm="0">
                                          <p:val>
                                            <p:fltVal val="0"/>
                                          </p:val>
                                        </p:tav>
                                        <p:tav tm="100000">
                                          <p:val>
                                            <p:strVal val="#ppt_h"/>
                                          </p:val>
                                        </p:tav>
                                      </p:tavLst>
                                    </p:anim>
                                    <p:animEffect transition="in" filter="fade">
                                      <p:cBhvr>
                                        <p:cTn id="68" dur="500"/>
                                        <p:tgtEl>
                                          <p:spTgt spid="239"/>
                                        </p:tgtEl>
                                      </p:cBhvr>
                                    </p:animEffect>
                                  </p:childTnLst>
                                </p:cTn>
                              </p:par>
                              <p:par>
                                <p:cTn id="69" presetID="53" presetClass="entr" presetSubtype="16" fill="hold" nodeType="withEffect">
                                  <p:stCondLst>
                                    <p:cond delay="0"/>
                                  </p:stCondLst>
                                  <p:childTnLst>
                                    <p:set>
                                      <p:cBhvr>
                                        <p:cTn id="70" dur="1" fill="hold">
                                          <p:stCondLst>
                                            <p:cond delay="0"/>
                                          </p:stCondLst>
                                        </p:cTn>
                                        <p:tgtEl>
                                          <p:spTgt spid="270"/>
                                        </p:tgtEl>
                                        <p:attrNameLst>
                                          <p:attrName>style.visibility</p:attrName>
                                        </p:attrNameLst>
                                      </p:cBhvr>
                                      <p:to>
                                        <p:strVal val="visible"/>
                                      </p:to>
                                    </p:set>
                                    <p:anim calcmode="lin" valueType="num">
                                      <p:cBhvr>
                                        <p:cTn id="71" dur="500" fill="hold"/>
                                        <p:tgtEl>
                                          <p:spTgt spid="270"/>
                                        </p:tgtEl>
                                        <p:attrNameLst>
                                          <p:attrName>ppt_w</p:attrName>
                                        </p:attrNameLst>
                                      </p:cBhvr>
                                      <p:tavLst>
                                        <p:tav tm="0">
                                          <p:val>
                                            <p:fltVal val="0"/>
                                          </p:val>
                                        </p:tav>
                                        <p:tav tm="100000">
                                          <p:val>
                                            <p:strVal val="#ppt_w"/>
                                          </p:val>
                                        </p:tav>
                                      </p:tavLst>
                                    </p:anim>
                                    <p:anim calcmode="lin" valueType="num">
                                      <p:cBhvr>
                                        <p:cTn id="72" dur="500" fill="hold"/>
                                        <p:tgtEl>
                                          <p:spTgt spid="270"/>
                                        </p:tgtEl>
                                        <p:attrNameLst>
                                          <p:attrName>ppt_h</p:attrName>
                                        </p:attrNameLst>
                                      </p:cBhvr>
                                      <p:tavLst>
                                        <p:tav tm="0">
                                          <p:val>
                                            <p:fltVal val="0"/>
                                          </p:val>
                                        </p:tav>
                                        <p:tav tm="100000">
                                          <p:val>
                                            <p:strVal val="#ppt_h"/>
                                          </p:val>
                                        </p:tav>
                                      </p:tavLst>
                                    </p:anim>
                                    <p:animEffect transition="in" filter="fade">
                                      <p:cBhvr>
                                        <p:cTn id="73" dur="500"/>
                                        <p:tgtEl>
                                          <p:spTgt spid="270"/>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300"/>
                                        </p:tgtEl>
                                        <p:attrNameLst>
                                          <p:attrName>style.visibility</p:attrName>
                                        </p:attrNameLst>
                                      </p:cBhvr>
                                      <p:to>
                                        <p:strVal val="visible"/>
                                      </p:to>
                                    </p:set>
                                    <p:anim calcmode="lin" valueType="num">
                                      <p:cBhvr>
                                        <p:cTn id="76" dur="500" fill="hold"/>
                                        <p:tgtEl>
                                          <p:spTgt spid="300"/>
                                        </p:tgtEl>
                                        <p:attrNameLst>
                                          <p:attrName>ppt_w</p:attrName>
                                        </p:attrNameLst>
                                      </p:cBhvr>
                                      <p:tavLst>
                                        <p:tav tm="0">
                                          <p:val>
                                            <p:fltVal val="0"/>
                                          </p:val>
                                        </p:tav>
                                        <p:tav tm="100000">
                                          <p:val>
                                            <p:strVal val="#ppt_w"/>
                                          </p:val>
                                        </p:tav>
                                      </p:tavLst>
                                    </p:anim>
                                    <p:anim calcmode="lin" valueType="num">
                                      <p:cBhvr>
                                        <p:cTn id="77" dur="500" fill="hold"/>
                                        <p:tgtEl>
                                          <p:spTgt spid="300"/>
                                        </p:tgtEl>
                                        <p:attrNameLst>
                                          <p:attrName>ppt_h</p:attrName>
                                        </p:attrNameLst>
                                      </p:cBhvr>
                                      <p:tavLst>
                                        <p:tav tm="0">
                                          <p:val>
                                            <p:fltVal val="0"/>
                                          </p:val>
                                        </p:tav>
                                        <p:tav tm="100000">
                                          <p:val>
                                            <p:strVal val="#ppt_h"/>
                                          </p:val>
                                        </p:tav>
                                      </p:tavLst>
                                    </p:anim>
                                    <p:animEffect transition="in" filter="fade">
                                      <p:cBhvr>
                                        <p:cTn id="78" dur="500"/>
                                        <p:tgtEl>
                                          <p:spTgt spid="300"/>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01"/>
                                        </p:tgtEl>
                                        <p:attrNameLst>
                                          <p:attrName>style.visibility</p:attrName>
                                        </p:attrNameLst>
                                      </p:cBhvr>
                                      <p:to>
                                        <p:strVal val="visible"/>
                                      </p:to>
                                    </p:set>
                                    <p:anim calcmode="lin" valueType="num">
                                      <p:cBhvr>
                                        <p:cTn id="81" dur="500" fill="hold"/>
                                        <p:tgtEl>
                                          <p:spTgt spid="301"/>
                                        </p:tgtEl>
                                        <p:attrNameLst>
                                          <p:attrName>ppt_w</p:attrName>
                                        </p:attrNameLst>
                                      </p:cBhvr>
                                      <p:tavLst>
                                        <p:tav tm="0">
                                          <p:val>
                                            <p:fltVal val="0"/>
                                          </p:val>
                                        </p:tav>
                                        <p:tav tm="100000">
                                          <p:val>
                                            <p:strVal val="#ppt_w"/>
                                          </p:val>
                                        </p:tav>
                                      </p:tavLst>
                                    </p:anim>
                                    <p:anim calcmode="lin" valueType="num">
                                      <p:cBhvr>
                                        <p:cTn id="82" dur="500" fill="hold"/>
                                        <p:tgtEl>
                                          <p:spTgt spid="301"/>
                                        </p:tgtEl>
                                        <p:attrNameLst>
                                          <p:attrName>ppt_h</p:attrName>
                                        </p:attrNameLst>
                                      </p:cBhvr>
                                      <p:tavLst>
                                        <p:tav tm="0">
                                          <p:val>
                                            <p:fltVal val="0"/>
                                          </p:val>
                                        </p:tav>
                                        <p:tav tm="100000">
                                          <p:val>
                                            <p:strVal val="#ppt_h"/>
                                          </p:val>
                                        </p:tav>
                                      </p:tavLst>
                                    </p:anim>
                                    <p:animEffect transition="in" filter="fade">
                                      <p:cBhvr>
                                        <p:cTn id="83" dur="500"/>
                                        <p:tgtEl>
                                          <p:spTgt spid="301"/>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02"/>
                                        </p:tgtEl>
                                        <p:attrNameLst>
                                          <p:attrName>style.visibility</p:attrName>
                                        </p:attrNameLst>
                                      </p:cBhvr>
                                      <p:to>
                                        <p:strVal val="visible"/>
                                      </p:to>
                                    </p:set>
                                    <p:anim calcmode="lin" valueType="num">
                                      <p:cBhvr>
                                        <p:cTn id="86" dur="500" fill="hold"/>
                                        <p:tgtEl>
                                          <p:spTgt spid="302"/>
                                        </p:tgtEl>
                                        <p:attrNameLst>
                                          <p:attrName>ppt_w</p:attrName>
                                        </p:attrNameLst>
                                      </p:cBhvr>
                                      <p:tavLst>
                                        <p:tav tm="0">
                                          <p:val>
                                            <p:fltVal val="0"/>
                                          </p:val>
                                        </p:tav>
                                        <p:tav tm="100000">
                                          <p:val>
                                            <p:strVal val="#ppt_w"/>
                                          </p:val>
                                        </p:tav>
                                      </p:tavLst>
                                    </p:anim>
                                    <p:anim calcmode="lin" valueType="num">
                                      <p:cBhvr>
                                        <p:cTn id="87" dur="500" fill="hold"/>
                                        <p:tgtEl>
                                          <p:spTgt spid="302"/>
                                        </p:tgtEl>
                                        <p:attrNameLst>
                                          <p:attrName>ppt_h</p:attrName>
                                        </p:attrNameLst>
                                      </p:cBhvr>
                                      <p:tavLst>
                                        <p:tav tm="0">
                                          <p:val>
                                            <p:fltVal val="0"/>
                                          </p:val>
                                        </p:tav>
                                        <p:tav tm="100000">
                                          <p:val>
                                            <p:strVal val="#ppt_h"/>
                                          </p:val>
                                        </p:tav>
                                      </p:tavLst>
                                    </p:anim>
                                    <p:animEffect transition="in" filter="fade">
                                      <p:cBhvr>
                                        <p:cTn id="88" dur="500"/>
                                        <p:tgtEl>
                                          <p:spTgt spid="302"/>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03"/>
                                        </p:tgtEl>
                                        <p:attrNameLst>
                                          <p:attrName>style.visibility</p:attrName>
                                        </p:attrNameLst>
                                      </p:cBhvr>
                                      <p:to>
                                        <p:strVal val="visible"/>
                                      </p:to>
                                    </p:set>
                                    <p:anim calcmode="lin" valueType="num">
                                      <p:cBhvr>
                                        <p:cTn id="91" dur="500" fill="hold"/>
                                        <p:tgtEl>
                                          <p:spTgt spid="303"/>
                                        </p:tgtEl>
                                        <p:attrNameLst>
                                          <p:attrName>ppt_w</p:attrName>
                                        </p:attrNameLst>
                                      </p:cBhvr>
                                      <p:tavLst>
                                        <p:tav tm="0">
                                          <p:val>
                                            <p:fltVal val="0"/>
                                          </p:val>
                                        </p:tav>
                                        <p:tav tm="100000">
                                          <p:val>
                                            <p:strVal val="#ppt_w"/>
                                          </p:val>
                                        </p:tav>
                                      </p:tavLst>
                                    </p:anim>
                                    <p:anim calcmode="lin" valueType="num">
                                      <p:cBhvr>
                                        <p:cTn id="92" dur="500" fill="hold"/>
                                        <p:tgtEl>
                                          <p:spTgt spid="303"/>
                                        </p:tgtEl>
                                        <p:attrNameLst>
                                          <p:attrName>ppt_h</p:attrName>
                                        </p:attrNameLst>
                                      </p:cBhvr>
                                      <p:tavLst>
                                        <p:tav tm="0">
                                          <p:val>
                                            <p:fltVal val="0"/>
                                          </p:val>
                                        </p:tav>
                                        <p:tav tm="100000">
                                          <p:val>
                                            <p:strVal val="#ppt_h"/>
                                          </p:val>
                                        </p:tav>
                                      </p:tavLst>
                                    </p:anim>
                                    <p:animEffect transition="in" filter="fade">
                                      <p:cBhvr>
                                        <p:cTn id="93" dur="500"/>
                                        <p:tgtEl>
                                          <p:spTgt spid="303"/>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09"/>
                                        </p:tgtEl>
                                        <p:attrNameLst>
                                          <p:attrName>style.visibility</p:attrName>
                                        </p:attrNameLst>
                                      </p:cBhvr>
                                      <p:to>
                                        <p:strVal val="visible"/>
                                      </p:to>
                                    </p:set>
                                    <p:anim calcmode="lin" valueType="num">
                                      <p:cBhvr>
                                        <p:cTn id="96" dur="500" fill="hold"/>
                                        <p:tgtEl>
                                          <p:spTgt spid="309"/>
                                        </p:tgtEl>
                                        <p:attrNameLst>
                                          <p:attrName>ppt_w</p:attrName>
                                        </p:attrNameLst>
                                      </p:cBhvr>
                                      <p:tavLst>
                                        <p:tav tm="0">
                                          <p:val>
                                            <p:fltVal val="0"/>
                                          </p:val>
                                        </p:tav>
                                        <p:tav tm="100000">
                                          <p:val>
                                            <p:strVal val="#ppt_w"/>
                                          </p:val>
                                        </p:tav>
                                      </p:tavLst>
                                    </p:anim>
                                    <p:anim calcmode="lin" valueType="num">
                                      <p:cBhvr>
                                        <p:cTn id="97" dur="500" fill="hold"/>
                                        <p:tgtEl>
                                          <p:spTgt spid="309"/>
                                        </p:tgtEl>
                                        <p:attrNameLst>
                                          <p:attrName>ppt_h</p:attrName>
                                        </p:attrNameLst>
                                      </p:cBhvr>
                                      <p:tavLst>
                                        <p:tav tm="0">
                                          <p:val>
                                            <p:fltVal val="0"/>
                                          </p:val>
                                        </p:tav>
                                        <p:tav tm="100000">
                                          <p:val>
                                            <p:strVal val="#ppt_h"/>
                                          </p:val>
                                        </p:tav>
                                      </p:tavLst>
                                    </p:anim>
                                    <p:animEffect transition="in" filter="fade">
                                      <p:cBhvr>
                                        <p:cTn id="98" dur="500"/>
                                        <p:tgtEl>
                                          <p:spTgt spid="309"/>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11"/>
                                        </p:tgtEl>
                                        <p:attrNameLst>
                                          <p:attrName>style.visibility</p:attrName>
                                        </p:attrNameLst>
                                      </p:cBhvr>
                                      <p:to>
                                        <p:strVal val="visible"/>
                                      </p:to>
                                    </p:set>
                                    <p:anim calcmode="lin" valueType="num">
                                      <p:cBhvr>
                                        <p:cTn id="101" dur="500" fill="hold"/>
                                        <p:tgtEl>
                                          <p:spTgt spid="311"/>
                                        </p:tgtEl>
                                        <p:attrNameLst>
                                          <p:attrName>ppt_w</p:attrName>
                                        </p:attrNameLst>
                                      </p:cBhvr>
                                      <p:tavLst>
                                        <p:tav tm="0">
                                          <p:val>
                                            <p:fltVal val="0"/>
                                          </p:val>
                                        </p:tav>
                                        <p:tav tm="100000">
                                          <p:val>
                                            <p:strVal val="#ppt_w"/>
                                          </p:val>
                                        </p:tav>
                                      </p:tavLst>
                                    </p:anim>
                                    <p:anim calcmode="lin" valueType="num">
                                      <p:cBhvr>
                                        <p:cTn id="102" dur="500" fill="hold"/>
                                        <p:tgtEl>
                                          <p:spTgt spid="311"/>
                                        </p:tgtEl>
                                        <p:attrNameLst>
                                          <p:attrName>ppt_h</p:attrName>
                                        </p:attrNameLst>
                                      </p:cBhvr>
                                      <p:tavLst>
                                        <p:tav tm="0">
                                          <p:val>
                                            <p:fltVal val="0"/>
                                          </p:val>
                                        </p:tav>
                                        <p:tav tm="100000">
                                          <p:val>
                                            <p:strVal val="#ppt_h"/>
                                          </p:val>
                                        </p:tav>
                                      </p:tavLst>
                                    </p:anim>
                                    <p:animEffect transition="in" filter="fade">
                                      <p:cBhvr>
                                        <p:cTn id="103" dur="500"/>
                                        <p:tgtEl>
                                          <p:spTgt spid="311"/>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13"/>
                                        </p:tgtEl>
                                        <p:attrNameLst>
                                          <p:attrName>style.visibility</p:attrName>
                                        </p:attrNameLst>
                                      </p:cBhvr>
                                      <p:to>
                                        <p:strVal val="visible"/>
                                      </p:to>
                                    </p:set>
                                    <p:anim calcmode="lin" valueType="num">
                                      <p:cBhvr>
                                        <p:cTn id="106" dur="500" fill="hold"/>
                                        <p:tgtEl>
                                          <p:spTgt spid="313"/>
                                        </p:tgtEl>
                                        <p:attrNameLst>
                                          <p:attrName>ppt_w</p:attrName>
                                        </p:attrNameLst>
                                      </p:cBhvr>
                                      <p:tavLst>
                                        <p:tav tm="0">
                                          <p:val>
                                            <p:fltVal val="0"/>
                                          </p:val>
                                        </p:tav>
                                        <p:tav tm="100000">
                                          <p:val>
                                            <p:strVal val="#ppt_w"/>
                                          </p:val>
                                        </p:tav>
                                      </p:tavLst>
                                    </p:anim>
                                    <p:anim calcmode="lin" valueType="num">
                                      <p:cBhvr>
                                        <p:cTn id="107" dur="500" fill="hold"/>
                                        <p:tgtEl>
                                          <p:spTgt spid="313"/>
                                        </p:tgtEl>
                                        <p:attrNameLst>
                                          <p:attrName>ppt_h</p:attrName>
                                        </p:attrNameLst>
                                      </p:cBhvr>
                                      <p:tavLst>
                                        <p:tav tm="0">
                                          <p:val>
                                            <p:fltVal val="0"/>
                                          </p:val>
                                        </p:tav>
                                        <p:tav tm="100000">
                                          <p:val>
                                            <p:strVal val="#ppt_h"/>
                                          </p:val>
                                        </p:tav>
                                      </p:tavLst>
                                    </p:anim>
                                    <p:animEffect transition="in" filter="fade">
                                      <p:cBhvr>
                                        <p:cTn id="108" dur="500"/>
                                        <p:tgtEl>
                                          <p:spTgt spid="313"/>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p:cTn id="111" dur="500" fill="hold"/>
                                        <p:tgtEl>
                                          <p:spTgt spid="39"/>
                                        </p:tgtEl>
                                        <p:attrNameLst>
                                          <p:attrName>ppt_w</p:attrName>
                                        </p:attrNameLst>
                                      </p:cBhvr>
                                      <p:tavLst>
                                        <p:tav tm="0">
                                          <p:val>
                                            <p:fltVal val="0"/>
                                          </p:val>
                                        </p:tav>
                                        <p:tav tm="100000">
                                          <p:val>
                                            <p:strVal val="#ppt_w"/>
                                          </p:val>
                                        </p:tav>
                                      </p:tavLst>
                                    </p:anim>
                                    <p:anim calcmode="lin" valueType="num">
                                      <p:cBhvr>
                                        <p:cTn id="112" dur="500" fill="hold"/>
                                        <p:tgtEl>
                                          <p:spTgt spid="39"/>
                                        </p:tgtEl>
                                        <p:attrNameLst>
                                          <p:attrName>ppt_h</p:attrName>
                                        </p:attrNameLst>
                                      </p:cBhvr>
                                      <p:tavLst>
                                        <p:tav tm="0">
                                          <p:val>
                                            <p:fltVal val="0"/>
                                          </p:val>
                                        </p:tav>
                                        <p:tav tm="100000">
                                          <p:val>
                                            <p:strVal val="#ppt_h"/>
                                          </p:val>
                                        </p:tav>
                                      </p:tavLst>
                                    </p:anim>
                                    <p:animEffect transition="in" filter="fade">
                                      <p:cBhvr>
                                        <p:cTn id="113" dur="500"/>
                                        <p:tgtEl>
                                          <p:spTgt spid="39"/>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 calcmode="lin" valueType="num">
                                      <p:cBhvr>
                                        <p:cTn id="116" dur="500" fill="hold"/>
                                        <p:tgtEl>
                                          <p:spTgt spid="41"/>
                                        </p:tgtEl>
                                        <p:attrNameLst>
                                          <p:attrName>ppt_w</p:attrName>
                                        </p:attrNameLst>
                                      </p:cBhvr>
                                      <p:tavLst>
                                        <p:tav tm="0">
                                          <p:val>
                                            <p:fltVal val="0"/>
                                          </p:val>
                                        </p:tav>
                                        <p:tav tm="100000">
                                          <p:val>
                                            <p:strVal val="#ppt_w"/>
                                          </p:val>
                                        </p:tav>
                                      </p:tavLst>
                                    </p:anim>
                                    <p:anim calcmode="lin" valueType="num">
                                      <p:cBhvr>
                                        <p:cTn id="117" dur="500" fill="hold"/>
                                        <p:tgtEl>
                                          <p:spTgt spid="41"/>
                                        </p:tgtEl>
                                        <p:attrNameLst>
                                          <p:attrName>ppt_h</p:attrName>
                                        </p:attrNameLst>
                                      </p:cBhvr>
                                      <p:tavLst>
                                        <p:tav tm="0">
                                          <p:val>
                                            <p:fltVal val="0"/>
                                          </p:val>
                                        </p:tav>
                                        <p:tav tm="100000">
                                          <p:val>
                                            <p:strVal val="#ppt_h"/>
                                          </p:val>
                                        </p:tav>
                                      </p:tavLst>
                                    </p:anim>
                                    <p:animEffect transition="in" filter="fade">
                                      <p:cBhvr>
                                        <p:cTn id="118" dur="500"/>
                                        <p:tgtEl>
                                          <p:spTgt spid="41"/>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500" fill="hold"/>
                                        <p:tgtEl>
                                          <p:spTgt spid="40"/>
                                        </p:tgtEl>
                                        <p:attrNameLst>
                                          <p:attrName>ppt_w</p:attrName>
                                        </p:attrNameLst>
                                      </p:cBhvr>
                                      <p:tavLst>
                                        <p:tav tm="0">
                                          <p:val>
                                            <p:fltVal val="0"/>
                                          </p:val>
                                        </p:tav>
                                        <p:tav tm="100000">
                                          <p:val>
                                            <p:strVal val="#ppt_w"/>
                                          </p:val>
                                        </p:tav>
                                      </p:tavLst>
                                    </p:anim>
                                    <p:anim calcmode="lin" valueType="num">
                                      <p:cBhvr>
                                        <p:cTn id="122" dur="500" fill="hold"/>
                                        <p:tgtEl>
                                          <p:spTgt spid="40"/>
                                        </p:tgtEl>
                                        <p:attrNameLst>
                                          <p:attrName>ppt_h</p:attrName>
                                        </p:attrNameLst>
                                      </p:cBhvr>
                                      <p:tavLst>
                                        <p:tav tm="0">
                                          <p:val>
                                            <p:fltVal val="0"/>
                                          </p:val>
                                        </p:tav>
                                        <p:tav tm="100000">
                                          <p:val>
                                            <p:strVal val="#ppt_h"/>
                                          </p:val>
                                        </p:tav>
                                      </p:tavLst>
                                    </p:anim>
                                    <p:animEffect transition="in" filter="fade">
                                      <p:cBhvr>
                                        <p:cTn id="123" dur="500"/>
                                        <p:tgtEl>
                                          <p:spTgt spid="40"/>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07"/>
                                        </p:tgtEl>
                                        <p:attrNameLst>
                                          <p:attrName>style.visibility</p:attrName>
                                        </p:attrNameLst>
                                      </p:cBhvr>
                                      <p:to>
                                        <p:strVal val="visible"/>
                                      </p:to>
                                    </p:set>
                                    <p:anim calcmode="lin" valueType="num">
                                      <p:cBhvr>
                                        <p:cTn id="126" dur="500" fill="hold"/>
                                        <p:tgtEl>
                                          <p:spTgt spid="307"/>
                                        </p:tgtEl>
                                        <p:attrNameLst>
                                          <p:attrName>ppt_w</p:attrName>
                                        </p:attrNameLst>
                                      </p:cBhvr>
                                      <p:tavLst>
                                        <p:tav tm="0">
                                          <p:val>
                                            <p:fltVal val="0"/>
                                          </p:val>
                                        </p:tav>
                                        <p:tav tm="100000">
                                          <p:val>
                                            <p:strVal val="#ppt_w"/>
                                          </p:val>
                                        </p:tav>
                                      </p:tavLst>
                                    </p:anim>
                                    <p:anim calcmode="lin" valueType="num">
                                      <p:cBhvr>
                                        <p:cTn id="127" dur="500" fill="hold"/>
                                        <p:tgtEl>
                                          <p:spTgt spid="307"/>
                                        </p:tgtEl>
                                        <p:attrNameLst>
                                          <p:attrName>ppt_h</p:attrName>
                                        </p:attrNameLst>
                                      </p:cBhvr>
                                      <p:tavLst>
                                        <p:tav tm="0">
                                          <p:val>
                                            <p:fltVal val="0"/>
                                          </p:val>
                                        </p:tav>
                                        <p:tav tm="100000">
                                          <p:val>
                                            <p:strVal val="#ppt_h"/>
                                          </p:val>
                                        </p:tav>
                                      </p:tavLst>
                                    </p:anim>
                                    <p:animEffect transition="in" filter="fade">
                                      <p:cBhvr>
                                        <p:cTn id="128"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animBg="1"/>
      <p:bldP spid="315" grpId="0"/>
      <p:bldP spid="43" grpId="0"/>
      <p:bldP spid="39" grpId="0" animBg="1"/>
      <p:bldP spid="40" grpId="0" animBg="1"/>
      <p:bldP spid="41" grpId="0" animBg="1"/>
      <p:bldP spid="174" grpId="0" animBg="1"/>
      <p:bldP spid="237" grpId="0" animBg="1"/>
      <p:bldP spid="238" grpId="0" animBg="1"/>
      <p:bldP spid="300" grpId="0" animBg="1"/>
      <p:bldP spid="301" grpId="0" animBg="1"/>
      <p:bldP spid="302" grpId="0" animBg="1"/>
      <p:bldP spid="303" grpId="0" animBg="1"/>
      <p:bldP spid="307" grpId="0"/>
      <p:bldP spid="309" grpId="0"/>
      <p:bldP spid="311" grpId="0"/>
      <p:bldP spid="313" grpId="0"/>
      <p:bldP spid="3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42B52-D508-3927-8F81-121953740F88}"/>
            </a:ext>
          </a:extLst>
        </p:cNvPr>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B58215AD-4951-81DC-6973-E60734AC1B5D}"/>
              </a:ext>
            </a:extLst>
          </p:cNvPr>
          <p:cNvSpPr/>
          <p:nvPr/>
        </p:nvSpPr>
        <p:spPr>
          <a:xfrm>
            <a:off x="7203583" y="2022579"/>
            <a:ext cx="1682718" cy="3063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0F1D8BA-648E-18FF-437D-62B846410D7D}"/>
              </a:ext>
            </a:extLst>
          </p:cNvPr>
          <p:cNvSpPr/>
          <p:nvPr/>
        </p:nvSpPr>
        <p:spPr>
          <a:xfrm>
            <a:off x="4283795" y="1893432"/>
            <a:ext cx="2103463" cy="2276373"/>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D9D293B5-A120-03B0-0CD7-0D2D50B3D5CF}"/>
              </a:ext>
            </a:extLst>
          </p:cNvPr>
          <p:cNvSpPr txBox="1"/>
          <p:nvPr/>
        </p:nvSpPr>
        <p:spPr>
          <a:xfrm>
            <a:off x="5237523" y="2489371"/>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推論</a:t>
            </a:r>
          </a:p>
        </p:txBody>
      </p:sp>
      <p:sp>
        <p:nvSpPr>
          <p:cNvPr id="58" name="テキスト ボックス 57">
            <a:extLst>
              <a:ext uri="{FF2B5EF4-FFF2-40B4-BE49-F238E27FC236}">
                <a16:creationId xmlns:a16="http://schemas.microsoft.com/office/drawing/2014/main" id="{7EE68C63-13F9-CB22-4AA0-CDE894AD5352}"/>
              </a:ext>
            </a:extLst>
          </p:cNvPr>
          <p:cNvSpPr txBox="1"/>
          <p:nvPr/>
        </p:nvSpPr>
        <p:spPr>
          <a:xfrm>
            <a:off x="5151026" y="3061296"/>
            <a:ext cx="1329543"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モデル（関数</a:t>
            </a:r>
            <a:r>
              <a:rPr lang="en-US" altLang="ja-JP" sz="1050" dirty="0">
                <a:solidFill>
                  <a:schemeClr val="bg1"/>
                </a:solidFill>
                <a:latin typeface="Meiryo" panose="020B0604030504040204" pitchFamily="34" charset="-128"/>
                <a:ea typeface="Meiryo" panose="020B0604030504040204" pitchFamily="34" charset="-128"/>
              </a:rPr>
              <a:t> </a:t>
            </a:r>
            <a:r>
              <a:rPr lang="en-US" altLang="ja-JP" sz="1050" b="1" i="1" dirty="0">
                <a:solidFill>
                  <a:schemeClr val="bg1"/>
                </a:solidFill>
                <a:latin typeface="Meiryo" panose="020B0604030504040204" pitchFamily="34" charset="-128"/>
                <a:ea typeface="Meiryo" panose="020B0604030504040204" pitchFamily="34" charset="-128"/>
              </a:rPr>
              <a:t>f</a:t>
            </a:r>
            <a:r>
              <a:rPr lang="ja-JP" altLang="en-US" sz="1050">
                <a:solidFill>
                  <a:schemeClr val="bg1"/>
                </a:solidFill>
                <a:latin typeface="Meiryo" panose="020B0604030504040204" pitchFamily="34" charset="-128"/>
                <a:ea typeface="Meiryo" panose="020B0604030504040204" pitchFamily="34" charset="-128"/>
              </a:rPr>
              <a:t>）を使って</a:t>
            </a:r>
            <a:r>
              <a:rPr lang="en-US" altLang="ja-JP" sz="1050" dirty="0">
                <a:solidFill>
                  <a:schemeClr val="bg1"/>
                </a:solidFill>
                <a:latin typeface="Meiryo" panose="020B0604030504040204" pitchFamily="34" charset="-128"/>
                <a:ea typeface="Meiryo" panose="020B0604030504040204" pitchFamily="34" charset="-128"/>
              </a:rPr>
              <a:t> </a:t>
            </a:r>
            <a:r>
              <a:rPr lang="en-US" altLang="ja-JP" sz="1050" b="1" i="1" dirty="0">
                <a:solidFill>
                  <a:schemeClr val="bg1"/>
                </a:solidFill>
                <a:latin typeface="Meiryo" panose="020B0604030504040204" pitchFamily="34" charset="-128"/>
                <a:ea typeface="Meiryo" panose="020B0604030504040204" pitchFamily="34" charset="-128"/>
              </a:rPr>
              <a:t>y</a:t>
            </a:r>
            <a:r>
              <a:rPr lang="en-US" altLang="ja-JP" sz="1050" dirty="0">
                <a:solidFill>
                  <a:schemeClr val="bg1"/>
                </a:solidFill>
                <a:latin typeface="Meiryo" panose="020B0604030504040204" pitchFamily="34" charset="-128"/>
                <a:ea typeface="Meiryo" panose="020B0604030504040204" pitchFamily="34" charset="-128"/>
              </a:rPr>
              <a:t> </a:t>
            </a:r>
            <a:r>
              <a:rPr lang="ja-JP" altLang="en-US" sz="1050">
                <a:solidFill>
                  <a:schemeClr val="bg1"/>
                </a:solidFill>
                <a:latin typeface="Meiryo" panose="020B0604030504040204" pitchFamily="34" charset="-128"/>
                <a:ea typeface="Meiryo" panose="020B0604030504040204" pitchFamily="34" charset="-128"/>
              </a:rPr>
              <a:t>の値</a:t>
            </a:r>
            <a:endParaRPr lang="en-US" altLang="ja-JP" sz="1050" dirty="0">
              <a:solidFill>
                <a:schemeClr val="bg1"/>
              </a:solidFill>
              <a:latin typeface="Meiryo" panose="020B0604030504040204" pitchFamily="34" charset="-128"/>
              <a:ea typeface="Meiryo" panose="020B0604030504040204" pitchFamily="34" charset="-128"/>
            </a:endParaRPr>
          </a:p>
          <a:p>
            <a:r>
              <a:rPr lang="ja-JP" altLang="en-US" sz="1050">
                <a:solidFill>
                  <a:schemeClr val="bg1"/>
                </a:solidFill>
                <a:latin typeface="Meiryo" panose="020B0604030504040204" pitchFamily="34" charset="-128"/>
                <a:ea typeface="Meiryo" panose="020B0604030504040204" pitchFamily="34" charset="-128"/>
              </a:rPr>
              <a:t>を計算する</a:t>
            </a:r>
            <a:endParaRPr kumimoji="1" lang="en-US" altLang="ja-JP" sz="1050" dirty="0">
              <a:solidFill>
                <a:schemeClr val="bg1"/>
              </a:solidFill>
              <a:latin typeface="Meiryo" panose="020B0604030504040204" pitchFamily="34" charset="-128"/>
              <a:ea typeface="Meiryo" panose="020B0604030504040204" pitchFamily="34" charset="-128"/>
            </a:endParaRPr>
          </a:p>
        </p:txBody>
      </p:sp>
      <p:sp>
        <p:nvSpPr>
          <p:cNvPr id="61" name="正方形/長方形 60">
            <a:extLst>
              <a:ext uri="{FF2B5EF4-FFF2-40B4-BE49-F238E27FC236}">
                <a16:creationId xmlns:a16="http://schemas.microsoft.com/office/drawing/2014/main" id="{0EFB5FE8-BCA8-BE5A-C780-A4BD569BF218}"/>
              </a:ext>
            </a:extLst>
          </p:cNvPr>
          <p:cNvSpPr/>
          <p:nvPr/>
        </p:nvSpPr>
        <p:spPr>
          <a:xfrm>
            <a:off x="6574127" y="2177873"/>
            <a:ext cx="504573" cy="185726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3A0F4C4B-088F-EEE4-E5FE-8390B9665D16}"/>
              </a:ext>
            </a:extLst>
          </p:cNvPr>
          <p:cNvSpPr txBox="1"/>
          <p:nvPr/>
        </p:nvSpPr>
        <p:spPr>
          <a:xfrm>
            <a:off x="6608167" y="2829359"/>
            <a:ext cx="492443" cy="605295"/>
          </a:xfrm>
          <a:prstGeom prst="rect">
            <a:avLst/>
          </a:prstGeom>
          <a:noFill/>
        </p:spPr>
        <p:txBody>
          <a:bodyPr vert="eaVert"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出力</a:t>
            </a:r>
          </a:p>
        </p:txBody>
      </p:sp>
      <p:sp>
        <p:nvSpPr>
          <p:cNvPr id="94" name="下矢印 93">
            <a:extLst>
              <a:ext uri="{FF2B5EF4-FFF2-40B4-BE49-F238E27FC236}">
                <a16:creationId xmlns:a16="http://schemas.microsoft.com/office/drawing/2014/main" id="{B27AAF71-6B31-BAEF-DE29-E9A8FB1B345C}"/>
              </a:ext>
            </a:extLst>
          </p:cNvPr>
          <p:cNvSpPr/>
          <p:nvPr/>
        </p:nvSpPr>
        <p:spPr>
          <a:xfrm rot="16200000">
            <a:off x="6243278" y="3077100"/>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BB0CC12-F03E-2D22-4338-BFC4589BF67F}"/>
              </a:ext>
            </a:extLst>
          </p:cNvPr>
          <p:cNvSpPr>
            <a:spLocks noGrp="1"/>
          </p:cNvSpPr>
          <p:nvPr>
            <p:ph type="title"/>
          </p:nvPr>
        </p:nvSpPr>
        <p:spPr/>
        <p:txBody>
          <a:bodyPr/>
          <a:lstStyle/>
          <a:p>
            <a:r>
              <a:rPr kumimoji="1" lang="ja-JP" altLang="en-US"/>
              <a:t>機械学習と</a:t>
            </a:r>
            <a:r>
              <a:rPr lang="en-US" altLang="ja-JP" dirty="0"/>
              <a:t>AI</a:t>
            </a:r>
            <a:r>
              <a:rPr lang="ja-JP" altLang="en-US"/>
              <a:t>アプリケーション</a:t>
            </a:r>
            <a:r>
              <a:rPr lang="en-US" altLang="ja-JP" dirty="0"/>
              <a:t> 1</a:t>
            </a:r>
            <a:endParaRPr kumimoji="1" lang="ja-JP" altLang="en-US"/>
          </a:p>
        </p:txBody>
      </p:sp>
      <p:sp>
        <p:nvSpPr>
          <p:cNvPr id="4" name="正方形/長方形 3">
            <a:extLst>
              <a:ext uri="{FF2B5EF4-FFF2-40B4-BE49-F238E27FC236}">
                <a16:creationId xmlns:a16="http://schemas.microsoft.com/office/drawing/2014/main" id="{B3395B5F-D943-07C0-D904-87644CB7E9A9}"/>
              </a:ext>
            </a:extLst>
          </p:cNvPr>
          <p:cNvSpPr/>
          <p:nvPr/>
        </p:nvSpPr>
        <p:spPr>
          <a:xfrm>
            <a:off x="2101461" y="1896662"/>
            <a:ext cx="2129047" cy="22507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79A43AEB-4088-DA80-ED08-3DC979A73526}"/>
              </a:ext>
            </a:extLst>
          </p:cNvPr>
          <p:cNvSpPr txBox="1"/>
          <p:nvPr/>
        </p:nvSpPr>
        <p:spPr>
          <a:xfrm>
            <a:off x="2229769" y="2521675"/>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学習</a:t>
            </a:r>
          </a:p>
        </p:txBody>
      </p:sp>
      <p:sp>
        <p:nvSpPr>
          <p:cNvPr id="57" name="テキスト ボックス 56">
            <a:extLst>
              <a:ext uri="{FF2B5EF4-FFF2-40B4-BE49-F238E27FC236}">
                <a16:creationId xmlns:a16="http://schemas.microsoft.com/office/drawing/2014/main" id="{4D97FCEF-F8A0-DCA3-2066-9B9B5A50274D}"/>
              </a:ext>
            </a:extLst>
          </p:cNvPr>
          <p:cNvSpPr txBox="1"/>
          <p:nvPr/>
        </p:nvSpPr>
        <p:spPr>
          <a:xfrm>
            <a:off x="2111629" y="3066437"/>
            <a:ext cx="1267554" cy="577081"/>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データに含まれる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規則や法則、特徴</a:t>
            </a:r>
            <a:endParaRPr lang="en-US" altLang="ja-JP" sz="1050" dirty="0">
              <a:solidFill>
                <a:schemeClr val="bg1"/>
              </a:solidFill>
              <a:latin typeface="Meiryo" panose="020B0604030504040204" pitchFamily="34" charset="-128"/>
              <a:ea typeface="Meiryo" panose="020B0604030504040204" pitchFamily="34" charset="-128"/>
            </a:endParaRPr>
          </a:p>
          <a:p>
            <a:r>
              <a:rPr kumimoji="1" lang="ja-JP" altLang="en-US" sz="1050">
                <a:solidFill>
                  <a:schemeClr val="bg1"/>
                </a:solidFill>
                <a:latin typeface="Meiryo" panose="020B0604030504040204" pitchFamily="34" charset="-128"/>
                <a:ea typeface="Meiryo" panose="020B0604030504040204" pitchFamily="34" charset="-128"/>
              </a:rPr>
              <a:t>を見つける計算</a:t>
            </a:r>
          </a:p>
        </p:txBody>
      </p:sp>
      <p:sp>
        <p:nvSpPr>
          <p:cNvPr id="23" name="円柱 22">
            <a:extLst>
              <a:ext uri="{FF2B5EF4-FFF2-40B4-BE49-F238E27FC236}">
                <a16:creationId xmlns:a16="http://schemas.microsoft.com/office/drawing/2014/main" id="{7B704306-A82B-026B-093A-E9AA802AF928}"/>
              </a:ext>
            </a:extLst>
          </p:cNvPr>
          <p:cNvSpPr/>
          <p:nvPr/>
        </p:nvSpPr>
        <p:spPr>
          <a:xfrm>
            <a:off x="230401" y="2177765"/>
            <a:ext cx="1366068" cy="1857371"/>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B9BFB203-9CD2-30FB-B621-4EB43248CA79}"/>
              </a:ext>
            </a:extLst>
          </p:cNvPr>
          <p:cNvSpPr txBox="1"/>
          <p:nvPr/>
        </p:nvSpPr>
        <p:spPr>
          <a:xfrm>
            <a:off x="436381" y="2634797"/>
            <a:ext cx="95410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データ</a:t>
            </a:r>
          </a:p>
        </p:txBody>
      </p:sp>
      <p:sp>
        <p:nvSpPr>
          <p:cNvPr id="25" name="テキスト ボックス 24">
            <a:extLst>
              <a:ext uri="{FF2B5EF4-FFF2-40B4-BE49-F238E27FC236}">
                <a16:creationId xmlns:a16="http://schemas.microsoft.com/office/drawing/2014/main" id="{D1BFC170-1117-4844-3F24-A1F3F32F491A}"/>
              </a:ext>
            </a:extLst>
          </p:cNvPr>
          <p:cNvSpPr txBox="1"/>
          <p:nvPr/>
        </p:nvSpPr>
        <p:spPr>
          <a:xfrm>
            <a:off x="221424" y="3106450"/>
            <a:ext cx="1361606"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何らかの事実を表現する数値や記号のあつまり</a:t>
            </a:r>
          </a:p>
        </p:txBody>
      </p:sp>
      <p:sp>
        <p:nvSpPr>
          <p:cNvPr id="26" name="下矢印 25">
            <a:extLst>
              <a:ext uri="{FF2B5EF4-FFF2-40B4-BE49-F238E27FC236}">
                <a16:creationId xmlns:a16="http://schemas.microsoft.com/office/drawing/2014/main" id="{1DBA617C-AB90-539E-69AC-E44C2F4C78DA}"/>
              </a:ext>
            </a:extLst>
          </p:cNvPr>
          <p:cNvSpPr/>
          <p:nvPr/>
        </p:nvSpPr>
        <p:spPr>
          <a:xfrm rot="16200000">
            <a:off x="1596877" y="2977703"/>
            <a:ext cx="526780" cy="37581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a:extLst>
              <a:ext uri="{FF2B5EF4-FFF2-40B4-BE49-F238E27FC236}">
                <a16:creationId xmlns:a16="http://schemas.microsoft.com/office/drawing/2014/main" id="{2DC80F03-E77D-EEC7-A57D-0AD70FAFB806}"/>
              </a:ext>
            </a:extLst>
          </p:cNvPr>
          <p:cNvSpPr/>
          <p:nvPr/>
        </p:nvSpPr>
        <p:spPr>
          <a:xfrm rot="16200000">
            <a:off x="6915248" y="3054965"/>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BE992DF7-DFCE-DF97-3C44-F063D6BAB221}"/>
              </a:ext>
            </a:extLst>
          </p:cNvPr>
          <p:cNvSpPr txBox="1"/>
          <p:nvPr/>
        </p:nvSpPr>
        <p:spPr>
          <a:xfrm>
            <a:off x="7225493" y="2675470"/>
            <a:ext cx="1660808"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アプリケーション</a:t>
            </a:r>
          </a:p>
        </p:txBody>
      </p:sp>
      <p:sp>
        <p:nvSpPr>
          <p:cNvPr id="30" name="テキスト ボックス 29">
            <a:extLst>
              <a:ext uri="{FF2B5EF4-FFF2-40B4-BE49-F238E27FC236}">
                <a16:creationId xmlns:a16="http://schemas.microsoft.com/office/drawing/2014/main" id="{B72E0FBB-DEBB-F962-87D2-35948C6A9F2C}"/>
              </a:ext>
            </a:extLst>
          </p:cNvPr>
          <p:cNvSpPr txBox="1"/>
          <p:nvPr/>
        </p:nvSpPr>
        <p:spPr>
          <a:xfrm>
            <a:off x="7225493" y="3614244"/>
            <a:ext cx="1660808"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業務ロジックを処理するための手順定めたソフトウェア／プログラム</a:t>
            </a:r>
            <a:endParaRPr kumimoji="1" lang="en-US" altLang="ja-JP" sz="1050" dirty="0">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9475360-5D42-021F-6DC6-0DE027567874}"/>
              </a:ext>
            </a:extLst>
          </p:cNvPr>
          <p:cNvSpPr txBox="1"/>
          <p:nvPr/>
        </p:nvSpPr>
        <p:spPr>
          <a:xfrm>
            <a:off x="6649796" y="1768292"/>
            <a:ext cx="370614" cy="461665"/>
          </a:xfrm>
          <a:prstGeom prst="rect">
            <a:avLst/>
          </a:prstGeom>
          <a:noFill/>
        </p:spPr>
        <p:txBody>
          <a:bodyPr wrap="none" rtlCol="0">
            <a:spAutoFit/>
          </a:bodyPr>
          <a:lstStyle/>
          <a:p>
            <a:r>
              <a:rPr kumimoji="1" lang="en-US" altLang="ja-JP" sz="2400" b="1" i="1" dirty="0">
                <a:solidFill>
                  <a:srgbClr val="7030A0"/>
                </a:solidFill>
                <a:latin typeface="Meiryo" panose="020B0604030504040204" pitchFamily="34" charset="-128"/>
                <a:ea typeface="Meiryo" panose="020B0604030504040204" pitchFamily="34" charset="-128"/>
              </a:rPr>
              <a:t>y</a:t>
            </a:r>
            <a:endParaRPr kumimoji="1" lang="ja-JP" altLang="en-US" sz="2400" b="1" i="1">
              <a:solidFill>
                <a:srgbClr val="7030A0"/>
              </a:solidFill>
              <a:latin typeface="Meiryo" panose="020B0604030504040204" pitchFamily="34" charset="-128"/>
              <a:ea typeface="Meiryo" panose="020B0604030504040204" pitchFamily="34" charset="-128"/>
            </a:endParaRPr>
          </a:p>
        </p:txBody>
      </p:sp>
      <p:grpSp>
        <p:nvGrpSpPr>
          <p:cNvPr id="37" name="グループ化 36">
            <a:extLst>
              <a:ext uri="{FF2B5EF4-FFF2-40B4-BE49-F238E27FC236}">
                <a16:creationId xmlns:a16="http://schemas.microsoft.com/office/drawing/2014/main" id="{F58F12DD-B749-1AA3-0623-8C33D2548865}"/>
              </a:ext>
            </a:extLst>
          </p:cNvPr>
          <p:cNvGrpSpPr/>
          <p:nvPr/>
        </p:nvGrpSpPr>
        <p:grpSpPr>
          <a:xfrm>
            <a:off x="3488192" y="1759044"/>
            <a:ext cx="1549556" cy="3318059"/>
            <a:chOff x="3481987" y="1768292"/>
            <a:chExt cx="1549556" cy="3318059"/>
          </a:xfrm>
        </p:grpSpPr>
        <p:sp>
          <p:nvSpPr>
            <p:cNvPr id="17" name="正方形/長方形 16">
              <a:extLst>
                <a:ext uri="{FF2B5EF4-FFF2-40B4-BE49-F238E27FC236}">
                  <a16:creationId xmlns:a16="http://schemas.microsoft.com/office/drawing/2014/main" id="{048533A0-F21E-ABCE-ACD8-160E0014D700}"/>
                </a:ext>
              </a:extLst>
            </p:cNvPr>
            <p:cNvSpPr/>
            <p:nvPr/>
          </p:nvSpPr>
          <p:spPr>
            <a:xfrm>
              <a:off x="3481987" y="1768292"/>
              <a:ext cx="1549556" cy="3318059"/>
            </a:xfrm>
            <a:prstGeom prst="rect">
              <a:avLst/>
            </a:prstGeom>
            <a:solidFill>
              <a:schemeClr val="accent2">
                <a:alpha val="466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03E49F45-1CF4-AA43-AD6C-7FE485655A7A}"/>
                </a:ext>
              </a:extLst>
            </p:cNvPr>
            <p:cNvSpPr txBox="1"/>
            <p:nvPr/>
          </p:nvSpPr>
          <p:spPr>
            <a:xfrm>
              <a:off x="3495612" y="4347578"/>
              <a:ext cx="1260673" cy="584775"/>
            </a:xfrm>
            <a:prstGeom prst="rect">
              <a:avLst/>
            </a:prstGeom>
            <a:noFill/>
          </p:spPr>
          <p:txBody>
            <a:bodyPr wrap="square">
              <a:spAutoFit/>
            </a:bodyPr>
            <a:lstStyle/>
            <a:p>
              <a:pPr algn="ctr"/>
              <a:r>
                <a:rPr lang="ja-JP" altLang="en-US" sz="3200">
                  <a:solidFill>
                    <a:schemeClr val="bg1"/>
                  </a:solidFill>
                  <a:latin typeface="Meiryo" panose="020B0604030504040204" pitchFamily="34" charset="-128"/>
                  <a:ea typeface="Meiryo" panose="020B0604030504040204" pitchFamily="34" charset="-128"/>
                </a:rPr>
                <a:t>関数</a:t>
              </a:r>
              <a:endParaRPr lang="en-US" altLang="ja-JP" sz="3200" dirty="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377C77AC-5DA4-C148-7ACB-E5F05D906058}"/>
                </a:ext>
              </a:extLst>
            </p:cNvPr>
            <p:cNvSpPr txBox="1"/>
            <p:nvPr/>
          </p:nvSpPr>
          <p:spPr>
            <a:xfrm>
              <a:off x="4514292" y="4364748"/>
              <a:ext cx="344966" cy="584775"/>
            </a:xfrm>
            <a:prstGeom prst="rect">
              <a:avLst/>
            </a:prstGeom>
            <a:noFill/>
          </p:spPr>
          <p:txBody>
            <a:bodyPr wrap="none" rtlCol="0">
              <a:spAutoFit/>
            </a:bodyPr>
            <a:lstStyle/>
            <a:p>
              <a:r>
                <a:rPr kumimoji="1" lang="en-US" altLang="ja-JP" sz="3200" b="1" i="1" dirty="0">
                  <a:solidFill>
                    <a:schemeClr val="bg1"/>
                  </a:solidFill>
                  <a:latin typeface="Meiryo" panose="020B0604030504040204" pitchFamily="34" charset="-128"/>
                  <a:ea typeface="Meiryo" panose="020B0604030504040204" pitchFamily="34" charset="-128"/>
                </a:rPr>
                <a:t>f</a:t>
              </a:r>
              <a:endParaRPr kumimoji="1" lang="ja-JP" altLang="en-US" sz="3200" b="1" i="1">
                <a:solidFill>
                  <a:schemeClr val="bg1"/>
                </a:solidFill>
                <a:latin typeface="Meiryo" panose="020B0604030504040204" pitchFamily="34" charset="-128"/>
                <a:ea typeface="Meiryo" panose="020B0604030504040204" pitchFamily="34" charset="-128"/>
              </a:endParaRPr>
            </a:p>
          </p:txBody>
        </p:sp>
      </p:grpSp>
      <p:sp>
        <p:nvSpPr>
          <p:cNvPr id="10" name="正方形/長方形 9">
            <a:extLst>
              <a:ext uri="{FF2B5EF4-FFF2-40B4-BE49-F238E27FC236}">
                <a16:creationId xmlns:a16="http://schemas.microsoft.com/office/drawing/2014/main" id="{3C1F49D9-D952-78EA-4440-6DB021B26F7A}"/>
              </a:ext>
            </a:extLst>
          </p:cNvPr>
          <p:cNvSpPr/>
          <p:nvPr/>
        </p:nvSpPr>
        <p:spPr>
          <a:xfrm>
            <a:off x="3585810" y="2094481"/>
            <a:ext cx="1358654" cy="194875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D354D702-D069-EABD-AF0D-6FFD78F0C82A}"/>
              </a:ext>
            </a:extLst>
          </p:cNvPr>
          <p:cNvSpPr txBox="1"/>
          <p:nvPr/>
        </p:nvSpPr>
        <p:spPr>
          <a:xfrm>
            <a:off x="3563107" y="2516621"/>
            <a:ext cx="141577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モデル</a:t>
            </a:r>
          </a:p>
        </p:txBody>
      </p:sp>
      <p:sp>
        <p:nvSpPr>
          <p:cNvPr id="59" name="テキスト ボックス 58">
            <a:extLst>
              <a:ext uri="{FF2B5EF4-FFF2-40B4-BE49-F238E27FC236}">
                <a16:creationId xmlns:a16="http://schemas.microsoft.com/office/drawing/2014/main" id="{1AA2CA55-0C5C-8A3B-0323-8C3805C32E52}"/>
              </a:ext>
            </a:extLst>
          </p:cNvPr>
          <p:cNvSpPr txBox="1"/>
          <p:nvPr/>
        </p:nvSpPr>
        <p:spPr>
          <a:xfrm>
            <a:off x="3497284" y="3022024"/>
            <a:ext cx="1512662" cy="623248"/>
          </a:xfrm>
          <a:prstGeom prst="rect">
            <a:avLst/>
          </a:prstGeom>
          <a:noFill/>
        </p:spPr>
        <p:txBody>
          <a:bodyPr wrap="squar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入力</a:t>
            </a:r>
            <a:r>
              <a:rPr lang="en-US" altLang="ja-JP" sz="1050" dirty="0">
                <a:solidFill>
                  <a:schemeClr val="bg1"/>
                </a:solidFill>
                <a:latin typeface="Meiryo" panose="020B0604030504040204" pitchFamily="34" charset="-128"/>
                <a:ea typeface="Meiryo" panose="020B0604030504040204" pitchFamily="34" charset="-128"/>
              </a:rPr>
              <a:t> </a:t>
            </a:r>
            <a:r>
              <a:rPr lang="en-US" altLang="ja-JP" sz="1200" b="1" i="1" dirty="0">
                <a:solidFill>
                  <a:schemeClr val="bg1"/>
                </a:solidFill>
                <a:latin typeface="Meiryo" panose="020B0604030504040204" pitchFamily="34" charset="-128"/>
                <a:ea typeface="Meiryo" panose="020B0604030504040204" pitchFamily="34" charset="-128"/>
              </a:rPr>
              <a:t>X </a:t>
            </a:r>
            <a:r>
              <a:rPr lang="ja-JP" altLang="en-US" sz="1050">
                <a:solidFill>
                  <a:schemeClr val="bg1"/>
                </a:solidFill>
                <a:latin typeface="Meiryo" panose="020B0604030504040204" pitchFamily="34" charset="-128"/>
                <a:ea typeface="Meiryo" panose="020B0604030504040204" pitchFamily="34" charset="-128"/>
              </a:rPr>
              <a:t>に対して</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最適な</a:t>
            </a:r>
            <a:r>
              <a:rPr lang="en-US" altLang="ja-JP" sz="1050" dirty="0">
                <a:solidFill>
                  <a:schemeClr val="bg1"/>
                </a:solidFill>
                <a:latin typeface="Meiryo" panose="020B0604030504040204" pitchFamily="34" charset="-128"/>
                <a:ea typeface="Meiryo" panose="020B0604030504040204" pitchFamily="34" charset="-128"/>
              </a:rPr>
              <a:t> </a:t>
            </a:r>
            <a:r>
              <a:rPr lang="en-US" altLang="ja-JP" sz="1200" b="1" i="1" dirty="0">
                <a:solidFill>
                  <a:schemeClr val="bg1"/>
                </a:solidFill>
                <a:latin typeface="Meiryo" panose="020B0604030504040204" pitchFamily="34" charset="-128"/>
                <a:ea typeface="Meiryo" panose="020B0604030504040204" pitchFamily="34" charset="-128"/>
              </a:rPr>
              <a:t>Y </a:t>
            </a:r>
            <a:r>
              <a:rPr lang="ja-JP" altLang="en-US" sz="1050">
                <a:solidFill>
                  <a:schemeClr val="bg1"/>
                </a:solidFill>
                <a:latin typeface="Meiryo" panose="020B0604030504040204" pitchFamily="34" charset="-128"/>
                <a:ea typeface="Meiryo" panose="020B0604030504040204" pitchFamily="34" charset="-128"/>
              </a:rPr>
              <a:t>を推測</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するための計算式</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92" name="下矢印 91">
            <a:extLst>
              <a:ext uri="{FF2B5EF4-FFF2-40B4-BE49-F238E27FC236}">
                <a16:creationId xmlns:a16="http://schemas.microsoft.com/office/drawing/2014/main" id="{BACE4F26-CE59-35ED-E314-DE460AA07098}"/>
              </a:ext>
            </a:extLst>
          </p:cNvPr>
          <p:cNvSpPr/>
          <p:nvPr/>
        </p:nvSpPr>
        <p:spPr>
          <a:xfrm rot="16200000">
            <a:off x="3232222" y="3045753"/>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左右矢印 92">
            <a:extLst>
              <a:ext uri="{FF2B5EF4-FFF2-40B4-BE49-F238E27FC236}">
                <a16:creationId xmlns:a16="http://schemas.microsoft.com/office/drawing/2014/main" id="{34A4E077-B839-7581-2308-E86057781321}"/>
              </a:ext>
            </a:extLst>
          </p:cNvPr>
          <p:cNvSpPr/>
          <p:nvPr/>
        </p:nvSpPr>
        <p:spPr>
          <a:xfrm>
            <a:off x="4890070" y="2946488"/>
            <a:ext cx="298752" cy="482512"/>
          </a:xfrm>
          <a:prstGeom prst="leftRightArrow">
            <a:avLst>
              <a:gd name="adj1" fmla="val 50000"/>
              <a:gd name="adj2" fmla="val 38052"/>
            </a:avLst>
          </a:prstGeom>
          <a:solidFill>
            <a:srgbClr val="FFC000"/>
          </a:solidFill>
          <a:ln w="127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56A55D72-BE1E-A863-94B9-E762DF562DDD}"/>
              </a:ext>
            </a:extLst>
          </p:cNvPr>
          <p:cNvGrpSpPr/>
          <p:nvPr/>
        </p:nvGrpSpPr>
        <p:grpSpPr>
          <a:xfrm>
            <a:off x="3863153" y="961153"/>
            <a:ext cx="1659653" cy="1227864"/>
            <a:chOff x="3624826" y="866888"/>
            <a:chExt cx="1659653" cy="1227864"/>
          </a:xfrm>
        </p:grpSpPr>
        <p:sp>
          <p:nvSpPr>
            <p:cNvPr id="60" name="正方形/長方形 59">
              <a:extLst>
                <a:ext uri="{FF2B5EF4-FFF2-40B4-BE49-F238E27FC236}">
                  <a16:creationId xmlns:a16="http://schemas.microsoft.com/office/drawing/2014/main" id="{678347DA-F711-4FFA-2FBE-EAC81E0B7D35}"/>
                </a:ext>
              </a:extLst>
            </p:cNvPr>
            <p:cNvSpPr/>
            <p:nvPr/>
          </p:nvSpPr>
          <p:spPr>
            <a:xfrm>
              <a:off x="3624826" y="866888"/>
              <a:ext cx="1267554" cy="4895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D3217591-2C41-3E52-9218-1C8B0ED3738D}"/>
                </a:ext>
              </a:extLst>
            </p:cNvPr>
            <p:cNvSpPr txBox="1"/>
            <p:nvPr/>
          </p:nvSpPr>
          <p:spPr>
            <a:xfrm>
              <a:off x="3909788" y="923732"/>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入力</a:t>
              </a:r>
            </a:p>
          </p:txBody>
        </p:sp>
        <p:sp>
          <p:nvSpPr>
            <p:cNvPr id="87" name="下矢印 86">
              <a:extLst>
                <a:ext uri="{FF2B5EF4-FFF2-40B4-BE49-F238E27FC236}">
                  <a16:creationId xmlns:a16="http://schemas.microsoft.com/office/drawing/2014/main" id="{FA2FDFD2-1C39-195A-00EB-B46E1175B0EE}"/>
                </a:ext>
              </a:extLst>
            </p:cNvPr>
            <p:cNvSpPr/>
            <p:nvPr/>
          </p:nvSpPr>
          <p:spPr>
            <a:xfrm>
              <a:off x="3995211" y="1438786"/>
              <a:ext cx="526780" cy="655966"/>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C7548D19-98DE-7C0F-5007-065673A42366}"/>
                </a:ext>
              </a:extLst>
            </p:cNvPr>
            <p:cNvSpPr txBox="1"/>
            <p:nvPr/>
          </p:nvSpPr>
          <p:spPr>
            <a:xfrm>
              <a:off x="4904247" y="880818"/>
              <a:ext cx="380232" cy="461665"/>
            </a:xfrm>
            <a:prstGeom prst="rect">
              <a:avLst/>
            </a:prstGeom>
            <a:noFill/>
          </p:spPr>
          <p:txBody>
            <a:bodyPr wrap="none" rtlCol="0">
              <a:spAutoFit/>
            </a:bodyPr>
            <a:lstStyle/>
            <a:p>
              <a:r>
                <a:rPr kumimoji="1" lang="en-US" altLang="ja-JP" sz="2400" b="1" i="1" dirty="0">
                  <a:solidFill>
                    <a:schemeClr val="accent3">
                      <a:lumMod val="75000"/>
                    </a:schemeClr>
                  </a:solidFill>
                  <a:latin typeface="Meiryo" panose="020B0604030504040204" pitchFamily="34" charset="-128"/>
                  <a:ea typeface="Meiryo" panose="020B0604030504040204" pitchFamily="34" charset="-128"/>
                </a:rPr>
                <a:t>x</a:t>
              </a:r>
              <a:endParaRPr kumimoji="1" lang="ja-JP" altLang="en-US" sz="2400" b="1" i="1">
                <a:solidFill>
                  <a:schemeClr val="accent3">
                    <a:lumMod val="75000"/>
                  </a:schemeClr>
                </a:solidFill>
                <a:latin typeface="Meiryo" panose="020B0604030504040204" pitchFamily="34" charset="-128"/>
                <a:ea typeface="Meiryo" panose="020B0604030504040204" pitchFamily="34" charset="-128"/>
              </a:endParaRPr>
            </a:p>
          </p:txBody>
        </p:sp>
      </p:grpSp>
      <p:grpSp>
        <p:nvGrpSpPr>
          <p:cNvPr id="19" name="グループ化 18">
            <a:extLst>
              <a:ext uri="{FF2B5EF4-FFF2-40B4-BE49-F238E27FC236}">
                <a16:creationId xmlns:a16="http://schemas.microsoft.com/office/drawing/2014/main" id="{5CCE700A-50A8-C487-D799-A5C5970E2E72}"/>
              </a:ext>
            </a:extLst>
          </p:cNvPr>
          <p:cNvGrpSpPr/>
          <p:nvPr/>
        </p:nvGrpSpPr>
        <p:grpSpPr>
          <a:xfrm>
            <a:off x="2022924" y="5212269"/>
            <a:ext cx="2940778" cy="1270287"/>
            <a:chOff x="2022924" y="5290326"/>
            <a:chExt cx="2940778" cy="1270287"/>
          </a:xfrm>
        </p:grpSpPr>
        <p:grpSp>
          <p:nvGrpSpPr>
            <p:cNvPr id="33" name="グループ化 32">
              <a:extLst>
                <a:ext uri="{FF2B5EF4-FFF2-40B4-BE49-F238E27FC236}">
                  <a16:creationId xmlns:a16="http://schemas.microsoft.com/office/drawing/2014/main" id="{FEE42D3E-3B4D-3DA8-455A-5E60A62D9F9E}"/>
                </a:ext>
              </a:extLst>
            </p:cNvPr>
            <p:cNvGrpSpPr/>
            <p:nvPr/>
          </p:nvGrpSpPr>
          <p:grpSpPr>
            <a:xfrm>
              <a:off x="2101460" y="5290326"/>
              <a:ext cx="2862242" cy="681051"/>
              <a:chOff x="2101460" y="5290326"/>
              <a:chExt cx="2862242" cy="681051"/>
            </a:xfrm>
          </p:grpSpPr>
          <p:sp>
            <p:nvSpPr>
              <p:cNvPr id="44" name="右大かっこ 43">
                <a:extLst>
                  <a:ext uri="{FF2B5EF4-FFF2-40B4-BE49-F238E27FC236}">
                    <a16:creationId xmlns:a16="http://schemas.microsoft.com/office/drawing/2014/main" id="{DE3D5DAE-A765-0FE8-E6DC-FA94BD91E1C2}"/>
                  </a:ext>
                </a:extLst>
              </p:cNvPr>
              <p:cNvSpPr/>
              <p:nvPr/>
            </p:nvSpPr>
            <p:spPr>
              <a:xfrm rot="5400000">
                <a:off x="3440611" y="3951175"/>
                <a:ext cx="147632" cy="2825933"/>
              </a:xfrm>
              <a:prstGeom prst="rightBracket">
                <a:avLst/>
              </a:pr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593A1319-4AC3-9BB2-70B2-D7B4AA8BDB19}"/>
                  </a:ext>
                </a:extLst>
              </p:cNvPr>
              <p:cNvSpPr txBox="1"/>
              <p:nvPr/>
            </p:nvSpPr>
            <p:spPr>
              <a:xfrm>
                <a:off x="2111639" y="5509712"/>
                <a:ext cx="2852063" cy="461665"/>
              </a:xfrm>
              <a:prstGeom prst="rect">
                <a:avLst/>
              </a:prstGeom>
              <a:noFill/>
            </p:spPr>
            <p:txBody>
              <a:bodyPr wrap="none" rtlCol="0">
                <a:spAutoFit/>
              </a:bodyPr>
              <a:lstStyle/>
              <a:p>
                <a:r>
                  <a:rPr kumimoji="1" lang="ja-JP" altLang="en-US" sz="1200" b="1">
                    <a:solidFill>
                      <a:srgbClr val="0070C0"/>
                    </a:solidFill>
                    <a:latin typeface="Meiryo" panose="020B0604030504040204" pitchFamily="34" charset="-128"/>
                    <a:ea typeface="Meiryo" panose="020B0604030504040204" pitchFamily="34" charset="-128"/>
                  </a:rPr>
                  <a:t>学習</a:t>
                </a:r>
                <a:r>
                  <a:rPr kumimoji="1" lang="ja-JP" altLang="en-US" sz="1200">
                    <a:latin typeface="Meiryo" panose="020B0604030504040204" pitchFamily="34" charset="-128"/>
                    <a:ea typeface="Meiryo" panose="020B0604030504040204" pitchFamily="34" charset="-128"/>
                  </a:rPr>
                  <a:t>とは、</a:t>
                </a:r>
                <a:r>
                  <a:rPr kumimoji="1" lang="ja-JP" altLang="en-US" sz="1200" b="1">
                    <a:solidFill>
                      <a:schemeClr val="accent3">
                        <a:lumMod val="75000"/>
                      </a:schemeClr>
                    </a:solidFill>
                    <a:latin typeface="Meiryo" panose="020B0604030504040204" pitchFamily="34" charset="-128"/>
                    <a:ea typeface="Meiryo" panose="020B0604030504040204" pitchFamily="34" charset="-128"/>
                  </a:rPr>
                  <a:t>入力（</a:t>
                </a:r>
                <a:r>
                  <a:rPr kumimoji="1" lang="en-US" altLang="ja-JP" sz="1200" b="1" i="1" dirty="0">
                    <a:solidFill>
                      <a:schemeClr val="accent3">
                        <a:lumMod val="75000"/>
                      </a:schemeClr>
                    </a:solidFill>
                    <a:latin typeface="Meiryo" panose="020B0604030504040204" pitchFamily="34" charset="-128"/>
                    <a:ea typeface="Meiryo" panose="020B0604030504040204" pitchFamily="34" charset="-128"/>
                  </a:rPr>
                  <a:t>x</a:t>
                </a:r>
                <a:r>
                  <a:rPr kumimoji="1" lang="ja-JP" altLang="en-US" sz="1200" b="1">
                    <a:solidFill>
                      <a:schemeClr val="accent3">
                        <a:lumMod val="75000"/>
                      </a:schemeClr>
                    </a:solidFill>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から</a:t>
                </a:r>
                <a:r>
                  <a:rPr kumimoji="1" lang="ja-JP" altLang="en-US" sz="1200" b="1">
                    <a:solidFill>
                      <a:srgbClr val="7030A0"/>
                    </a:solidFill>
                    <a:latin typeface="Meiryo" panose="020B0604030504040204" pitchFamily="34" charset="-128"/>
                    <a:ea typeface="Meiryo" panose="020B0604030504040204" pitchFamily="34" charset="-128"/>
                  </a:rPr>
                  <a:t>出力（</a:t>
                </a:r>
                <a:r>
                  <a:rPr kumimoji="1" lang="en-US" altLang="ja-JP" sz="1200" b="1" i="1" dirty="0">
                    <a:solidFill>
                      <a:srgbClr val="7030A0"/>
                    </a:solidFill>
                    <a:latin typeface="Meiryo" panose="020B0604030504040204" pitchFamily="34" charset="-128"/>
                    <a:ea typeface="Meiryo" panose="020B0604030504040204" pitchFamily="34" charset="-128"/>
                  </a:rPr>
                  <a:t>y</a:t>
                </a:r>
                <a:r>
                  <a:rPr kumimoji="1" lang="ja-JP" altLang="en-US" sz="1200" b="1">
                    <a:solidFill>
                      <a:srgbClr val="7030A0"/>
                    </a:solidFill>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を</a:t>
                </a:r>
                <a:endParaRPr kumimoji="1"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導くための</a:t>
                </a:r>
                <a:r>
                  <a:rPr kumimoji="1" lang="ja-JP" altLang="en-US" sz="1200" b="1">
                    <a:solidFill>
                      <a:srgbClr val="C00000"/>
                    </a:solidFill>
                    <a:latin typeface="Meiryo" panose="020B0604030504040204" pitchFamily="34" charset="-128"/>
                    <a:ea typeface="Meiryo" panose="020B0604030504040204" pitchFamily="34" charset="-128"/>
                  </a:rPr>
                  <a:t>関数</a:t>
                </a:r>
                <a:r>
                  <a:rPr kumimoji="1" lang="en-US" altLang="ja-JP" sz="1200" b="1" i="1" dirty="0">
                    <a:solidFill>
                      <a:srgbClr val="C00000"/>
                    </a:solidFill>
                    <a:latin typeface="Meiryo" panose="020B0604030504040204" pitchFamily="34" charset="-128"/>
                    <a:ea typeface="Meiryo" panose="020B0604030504040204" pitchFamily="34" charset="-128"/>
                  </a:rPr>
                  <a:t>f</a:t>
                </a:r>
                <a:r>
                  <a:rPr kumimoji="1" lang="ja-JP" altLang="en-US" sz="1200" b="1">
                    <a:solidFill>
                      <a:srgbClr val="C00000"/>
                    </a:solidFill>
                    <a:latin typeface="Meiryo" panose="020B0604030504040204" pitchFamily="34" charset="-128"/>
                    <a:ea typeface="Meiryo" panose="020B0604030504040204" pitchFamily="34" charset="-128"/>
                  </a:rPr>
                  <a:t>（モデル）</a:t>
                </a:r>
                <a:r>
                  <a:rPr kumimoji="1" lang="ja-JP" altLang="en-US" sz="1200">
                    <a:latin typeface="Meiryo" panose="020B0604030504040204" pitchFamily="34" charset="-128"/>
                    <a:ea typeface="Meiryo" panose="020B0604030504040204" pitchFamily="34" charset="-128"/>
                  </a:rPr>
                  <a:t>を作る計算</a:t>
                </a:r>
                <a:endParaRPr kumimoji="1" lang="en-US" altLang="ja-JP" sz="1200" dirty="0">
                  <a:latin typeface="Meiryo" panose="020B0604030504040204" pitchFamily="34" charset="-128"/>
                  <a:ea typeface="Meiryo" panose="020B0604030504040204" pitchFamily="34" charset="-128"/>
                </a:endParaRPr>
              </a:p>
            </p:txBody>
          </p:sp>
        </p:grpSp>
        <p:sp>
          <p:nvSpPr>
            <p:cNvPr id="42" name="テキスト ボックス 41">
              <a:extLst>
                <a:ext uri="{FF2B5EF4-FFF2-40B4-BE49-F238E27FC236}">
                  <a16:creationId xmlns:a16="http://schemas.microsoft.com/office/drawing/2014/main" id="{73E62684-CC05-F700-1869-B8BFFA542274}"/>
                </a:ext>
              </a:extLst>
            </p:cNvPr>
            <p:cNvSpPr txBox="1"/>
            <p:nvPr/>
          </p:nvSpPr>
          <p:spPr>
            <a:xfrm>
              <a:off x="2022924" y="6037393"/>
              <a:ext cx="2877711"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入力データに共通するパターン</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（規則や法則、特徴）を見つける</a:t>
              </a:r>
            </a:p>
          </p:txBody>
        </p:sp>
        <p:cxnSp>
          <p:nvCxnSpPr>
            <p:cNvPr id="43" name="直線コネクタ 42">
              <a:extLst>
                <a:ext uri="{FF2B5EF4-FFF2-40B4-BE49-F238E27FC236}">
                  <a16:creationId xmlns:a16="http://schemas.microsoft.com/office/drawing/2014/main" id="{A0418C37-14DE-58F4-2531-F297B8A2BDB8}"/>
                </a:ext>
              </a:extLst>
            </p:cNvPr>
            <p:cNvCxnSpPr/>
            <p:nvPr/>
          </p:nvCxnSpPr>
          <p:spPr>
            <a:xfrm flipV="1">
              <a:off x="2126445" y="6011246"/>
              <a:ext cx="2763625" cy="946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46" name="グループ化 45">
            <a:extLst>
              <a:ext uri="{FF2B5EF4-FFF2-40B4-BE49-F238E27FC236}">
                <a16:creationId xmlns:a16="http://schemas.microsoft.com/office/drawing/2014/main" id="{267CD2F0-47CF-CA97-CCA6-93564AFBD238}"/>
              </a:ext>
            </a:extLst>
          </p:cNvPr>
          <p:cNvGrpSpPr/>
          <p:nvPr/>
        </p:nvGrpSpPr>
        <p:grpSpPr>
          <a:xfrm>
            <a:off x="5124855" y="5212268"/>
            <a:ext cx="3075959" cy="1261948"/>
            <a:chOff x="5124855" y="5290325"/>
            <a:chExt cx="3075959" cy="1261948"/>
          </a:xfrm>
        </p:grpSpPr>
        <p:grpSp>
          <p:nvGrpSpPr>
            <p:cNvPr id="47" name="グループ化 46">
              <a:extLst>
                <a:ext uri="{FF2B5EF4-FFF2-40B4-BE49-F238E27FC236}">
                  <a16:creationId xmlns:a16="http://schemas.microsoft.com/office/drawing/2014/main" id="{B010EF71-BBDE-2481-063B-CBF5E3EC2495}"/>
                </a:ext>
              </a:extLst>
            </p:cNvPr>
            <p:cNvGrpSpPr/>
            <p:nvPr/>
          </p:nvGrpSpPr>
          <p:grpSpPr>
            <a:xfrm>
              <a:off x="5143006" y="5290325"/>
              <a:ext cx="3057808" cy="681051"/>
              <a:chOff x="2101460" y="5290326"/>
              <a:chExt cx="3057808" cy="681051"/>
            </a:xfrm>
          </p:grpSpPr>
          <p:sp>
            <p:nvSpPr>
              <p:cNvPr id="50" name="右大かっこ 49">
                <a:extLst>
                  <a:ext uri="{FF2B5EF4-FFF2-40B4-BE49-F238E27FC236}">
                    <a16:creationId xmlns:a16="http://schemas.microsoft.com/office/drawing/2014/main" id="{5B792987-C828-B420-1F15-237B67230B1B}"/>
                  </a:ext>
                </a:extLst>
              </p:cNvPr>
              <p:cNvSpPr/>
              <p:nvPr/>
            </p:nvSpPr>
            <p:spPr>
              <a:xfrm rot="5400000">
                <a:off x="3440611" y="3951175"/>
                <a:ext cx="147632" cy="2825933"/>
              </a:xfrm>
              <a:prstGeom prst="rightBracket">
                <a:avLst/>
              </a:prstGeom>
              <a:ln>
                <a:solidFill>
                  <a:srgbClr val="1F33E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2EEBC4D-55FA-E046-29F7-E96A3F7AECB1}"/>
                  </a:ext>
                </a:extLst>
              </p:cNvPr>
              <p:cNvSpPr txBox="1"/>
              <p:nvPr/>
            </p:nvSpPr>
            <p:spPr>
              <a:xfrm>
                <a:off x="2111639" y="5509712"/>
                <a:ext cx="3047629" cy="461665"/>
              </a:xfrm>
              <a:prstGeom prst="rect">
                <a:avLst/>
              </a:prstGeom>
              <a:noFill/>
            </p:spPr>
            <p:txBody>
              <a:bodyPr wrap="none" rtlCol="0">
                <a:spAutoFit/>
              </a:bodyPr>
              <a:lstStyle/>
              <a:p>
                <a:r>
                  <a:rPr kumimoji="1" lang="ja-JP" altLang="en-US" sz="1200" b="1">
                    <a:solidFill>
                      <a:srgbClr val="0432FF"/>
                    </a:solidFill>
                    <a:latin typeface="Meiryo" panose="020B0604030504040204" pitchFamily="34" charset="-128"/>
                    <a:ea typeface="Meiryo" panose="020B0604030504040204" pitchFamily="34" charset="-128"/>
                  </a:rPr>
                  <a:t>推論</a:t>
                </a:r>
                <a:r>
                  <a:rPr kumimoji="1" lang="ja-JP" altLang="en-US" sz="1200">
                    <a:latin typeface="Meiryo" panose="020B0604030504040204" pitchFamily="34" charset="-128"/>
                    <a:ea typeface="Meiryo" panose="020B0604030504040204" pitchFamily="34" charset="-128"/>
                  </a:rPr>
                  <a:t>とは、</a:t>
                </a:r>
                <a:r>
                  <a:rPr kumimoji="1" lang="ja-JP" altLang="en-US" sz="1200" b="1">
                    <a:solidFill>
                      <a:srgbClr val="C00000"/>
                    </a:solidFill>
                    <a:latin typeface="Meiryo" panose="020B0604030504040204" pitchFamily="34" charset="-128"/>
                    <a:ea typeface="Meiryo" panose="020B0604030504040204" pitchFamily="34" charset="-128"/>
                  </a:rPr>
                  <a:t>関数</a:t>
                </a:r>
                <a:r>
                  <a:rPr lang="en-US" altLang="ja-JP" sz="1200" b="1" i="1" dirty="0">
                    <a:solidFill>
                      <a:srgbClr val="C00000"/>
                    </a:solidFill>
                    <a:latin typeface="Meiryo" panose="020B0604030504040204" pitchFamily="34" charset="-128"/>
                    <a:ea typeface="Meiryo" panose="020B0604030504040204" pitchFamily="34" charset="-128"/>
                  </a:rPr>
                  <a:t>f </a:t>
                </a:r>
                <a:r>
                  <a:rPr kumimoji="1" lang="ja-JP" altLang="en-US" sz="1200" b="1">
                    <a:solidFill>
                      <a:srgbClr val="C00000"/>
                    </a:solidFill>
                    <a:latin typeface="Meiryo" panose="020B0604030504040204" pitchFamily="34" charset="-128"/>
                    <a:ea typeface="Meiryo" panose="020B0604030504040204" pitchFamily="34" charset="-128"/>
                  </a:rPr>
                  <a:t>（モデル）</a:t>
                </a:r>
                <a:r>
                  <a:rPr kumimoji="1" lang="ja-JP" altLang="en-US" sz="1200">
                    <a:latin typeface="Meiryo" panose="020B0604030504040204" pitchFamily="34" charset="-128"/>
                    <a:ea typeface="Meiryo" panose="020B0604030504040204" pitchFamily="34" charset="-128"/>
                  </a:rPr>
                  <a:t>に</a:t>
                </a:r>
                <a:r>
                  <a:rPr lang="ja-JP" altLang="en-US" sz="1200" b="1">
                    <a:solidFill>
                      <a:schemeClr val="accent3">
                        <a:lumMod val="75000"/>
                      </a:schemeClr>
                    </a:solidFill>
                    <a:latin typeface="Meiryo" panose="020B0604030504040204" pitchFamily="34" charset="-128"/>
                    <a:ea typeface="Meiryo" panose="020B0604030504040204" pitchFamily="34" charset="-128"/>
                  </a:rPr>
                  <a:t>入力（</a:t>
                </a:r>
                <a:r>
                  <a:rPr lang="en-US" altLang="ja-JP" sz="1200" b="1" i="1" dirty="0">
                    <a:solidFill>
                      <a:schemeClr val="accent3">
                        <a:lumMod val="75000"/>
                      </a:schemeClr>
                    </a:solidFill>
                    <a:latin typeface="Meiryo" panose="020B0604030504040204" pitchFamily="34" charset="-128"/>
                    <a:ea typeface="Meiryo" panose="020B0604030504040204" pitchFamily="34" charset="-128"/>
                  </a:rPr>
                  <a:t>x</a:t>
                </a:r>
                <a:r>
                  <a:rPr lang="ja-JP" altLang="en-US" sz="1200" b="1">
                    <a:solidFill>
                      <a:schemeClr val="accent3">
                        <a:lumMod val="75000"/>
                      </a:schemeClr>
                    </a:solidFill>
                    <a:latin typeface="Meiryo" panose="020B0604030504040204" pitchFamily="34" charset="-128"/>
                    <a:ea typeface="Meiryo" panose="020B0604030504040204" pitchFamily="34" charset="-128"/>
                  </a:rPr>
                  <a:t>）</a:t>
                </a:r>
                <a:endParaRPr lang="en-US" altLang="ja-JP" sz="1200" b="1" dirty="0">
                  <a:solidFill>
                    <a:schemeClr val="accent3">
                      <a:lumMod val="75000"/>
                    </a:schemeClr>
                  </a:solidFill>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を入力すると、</a:t>
                </a:r>
                <a:r>
                  <a:rPr kumimoji="1" lang="ja-JP" altLang="en-US" sz="1200" b="1">
                    <a:solidFill>
                      <a:srgbClr val="7030A0"/>
                    </a:solidFill>
                    <a:latin typeface="Meiryo" panose="020B0604030504040204" pitchFamily="34" charset="-128"/>
                    <a:ea typeface="Meiryo" panose="020B0604030504040204" pitchFamily="34" charset="-128"/>
                  </a:rPr>
                  <a:t>出力（</a:t>
                </a:r>
                <a:r>
                  <a:rPr kumimoji="1" lang="en-US" altLang="ja-JP" sz="1200" b="1" i="1" dirty="0">
                    <a:solidFill>
                      <a:srgbClr val="7030A0"/>
                    </a:solidFill>
                    <a:latin typeface="Meiryo" panose="020B0604030504040204" pitchFamily="34" charset="-128"/>
                    <a:ea typeface="Meiryo" panose="020B0604030504040204" pitchFamily="34" charset="-128"/>
                  </a:rPr>
                  <a:t>y</a:t>
                </a:r>
                <a:r>
                  <a:rPr kumimoji="1" lang="ja-JP" altLang="en-US" sz="1200" b="1">
                    <a:solidFill>
                      <a:srgbClr val="7030A0"/>
                    </a:solidFill>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を導く計算</a:t>
                </a:r>
                <a:endParaRPr kumimoji="1" lang="en-US" altLang="ja-JP" sz="1200" dirty="0">
                  <a:latin typeface="Meiryo" panose="020B0604030504040204" pitchFamily="34" charset="-128"/>
                  <a:ea typeface="Meiryo" panose="020B0604030504040204" pitchFamily="34" charset="-128"/>
                </a:endParaRPr>
              </a:p>
            </p:txBody>
          </p:sp>
        </p:grpSp>
        <p:sp>
          <p:nvSpPr>
            <p:cNvPr id="48" name="テキスト ボックス 47">
              <a:extLst>
                <a:ext uri="{FF2B5EF4-FFF2-40B4-BE49-F238E27FC236}">
                  <a16:creationId xmlns:a16="http://schemas.microsoft.com/office/drawing/2014/main" id="{50C8E04D-E0F5-0E9B-5AE7-5F3ED1BF58A5}"/>
                </a:ext>
              </a:extLst>
            </p:cNvPr>
            <p:cNvSpPr txBox="1"/>
            <p:nvPr/>
          </p:nvSpPr>
          <p:spPr>
            <a:xfrm>
              <a:off x="5188822" y="6029053"/>
              <a:ext cx="2698176"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入力されたデータをパターンと</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照合し、</a:t>
              </a:r>
              <a:r>
                <a:rPr lang="ja-JP" altLang="en-US" sz="1400">
                  <a:latin typeface="Meiryo" panose="020B0604030504040204" pitchFamily="34" charset="-128"/>
                  <a:ea typeface="Meiryo" panose="020B0604030504040204" pitchFamily="34" charset="-128"/>
                </a:rPr>
                <a:t>それが</a:t>
              </a:r>
              <a:r>
                <a:rPr kumimoji="1" lang="ja-JP" altLang="en-US" sz="1400">
                  <a:latin typeface="Meiryo" panose="020B0604030504040204" pitchFamily="34" charset="-128"/>
                  <a:ea typeface="Meiryo" panose="020B0604030504040204" pitchFamily="34" charset="-128"/>
                </a:rPr>
                <a:t>何かを推測する</a:t>
              </a:r>
            </a:p>
          </p:txBody>
        </p:sp>
        <p:cxnSp>
          <p:nvCxnSpPr>
            <p:cNvPr id="49" name="直線コネクタ 48">
              <a:extLst>
                <a:ext uri="{FF2B5EF4-FFF2-40B4-BE49-F238E27FC236}">
                  <a16:creationId xmlns:a16="http://schemas.microsoft.com/office/drawing/2014/main" id="{7B98E4D2-0E14-9FAA-AA71-7F688007067A}"/>
                </a:ext>
              </a:extLst>
            </p:cNvPr>
            <p:cNvCxnSpPr/>
            <p:nvPr/>
          </p:nvCxnSpPr>
          <p:spPr>
            <a:xfrm flipV="1">
              <a:off x="5124855" y="6007548"/>
              <a:ext cx="2763625" cy="9467"/>
            </a:xfrm>
            <a:prstGeom prst="line">
              <a:avLst/>
            </a:prstGeom>
            <a:ln>
              <a:solidFill>
                <a:srgbClr val="1F33E8"/>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3297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ppt_y</p:attrName>
                                        </p:attrNameLst>
                                      </p:cBhvr>
                                      <p:tavLst>
                                        <p:tav tm="0">
                                          <p:val>
                                            <p:strVal val="#ppt_y-#ppt_h*1.125000"/>
                                          </p:val>
                                        </p:tav>
                                        <p:tav tm="100000">
                                          <p:val>
                                            <p:strVal val="#ppt_y"/>
                                          </p:val>
                                        </p:tav>
                                      </p:tavLst>
                                    </p:anim>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p:tgtEl>
                                          <p:spTgt spid="46"/>
                                        </p:tgtEl>
                                        <p:attrNameLst>
                                          <p:attrName>ppt_y</p:attrName>
                                        </p:attrNameLst>
                                      </p:cBhvr>
                                      <p:tavLst>
                                        <p:tav tm="0">
                                          <p:val>
                                            <p:strVal val="#ppt_y-#ppt_h*1.125000"/>
                                          </p:val>
                                        </p:tav>
                                        <p:tav tm="100000">
                                          <p:val>
                                            <p:strVal val="#ppt_y"/>
                                          </p:val>
                                        </p:tav>
                                      </p:tavLst>
                                    </p:anim>
                                    <p:animEffect transition="in" filter="wipe(down)">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a:extLst>
              <a:ext uri="{FF2B5EF4-FFF2-40B4-BE49-F238E27FC236}">
                <a16:creationId xmlns:a16="http://schemas.microsoft.com/office/drawing/2014/main" id="{9D3754ED-5783-A75B-B67C-1FEF14D2A3EC}"/>
              </a:ext>
            </a:extLst>
          </p:cNvPr>
          <p:cNvSpPr/>
          <p:nvPr/>
        </p:nvSpPr>
        <p:spPr>
          <a:xfrm>
            <a:off x="4821421" y="4183326"/>
            <a:ext cx="1584739" cy="948071"/>
          </a:xfrm>
          <a:prstGeom prst="ellipse">
            <a:avLst/>
          </a:prstGeom>
          <a:gradFill flip="none" rotWithShape="1">
            <a:gsLst>
              <a:gs pos="0">
                <a:srgbClr val="FFFF00"/>
              </a:gs>
              <a:gs pos="100000">
                <a:schemeClr val="bg1"/>
              </a:gs>
            </a:gsLst>
            <a:path path="shape">
              <a:fillToRect l="50000" t="50000" r="50000" b="50000"/>
            </a:path>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0A5F5AB9-FED0-C35C-98F2-AA4E1BB139CC}"/>
              </a:ext>
            </a:extLst>
          </p:cNvPr>
          <p:cNvSpPr/>
          <p:nvPr/>
        </p:nvSpPr>
        <p:spPr>
          <a:xfrm>
            <a:off x="5671519" y="1440402"/>
            <a:ext cx="3162540" cy="788780"/>
          </a:xfrm>
          <a:prstGeom prst="ellipse">
            <a:avLst/>
          </a:prstGeom>
          <a:gradFill flip="none" rotWithShape="1">
            <a:gsLst>
              <a:gs pos="0">
                <a:srgbClr val="FFFF00"/>
              </a:gs>
              <a:gs pos="100000">
                <a:schemeClr val="bg1"/>
              </a:gs>
            </a:gsLst>
            <a:path path="shape">
              <a:fillToRect l="50000" t="50000" r="50000" b="50000"/>
            </a:path>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07A0C364-2F1E-9489-D6E6-764A7256586E}"/>
              </a:ext>
            </a:extLst>
          </p:cNvPr>
          <p:cNvSpPr/>
          <p:nvPr/>
        </p:nvSpPr>
        <p:spPr>
          <a:xfrm>
            <a:off x="1989927" y="1452474"/>
            <a:ext cx="1537166" cy="788780"/>
          </a:xfrm>
          <a:prstGeom prst="ellipse">
            <a:avLst/>
          </a:prstGeom>
          <a:gradFill flip="none" rotWithShape="1">
            <a:gsLst>
              <a:gs pos="0">
                <a:srgbClr val="FFFF00"/>
              </a:gs>
              <a:gs pos="63000">
                <a:srgbClr val="FFF0CE"/>
              </a:gs>
              <a:gs pos="100000">
                <a:schemeClr val="bg1"/>
              </a:gs>
            </a:gsLst>
            <a:path path="shape">
              <a:fillToRect l="50000" t="50000" r="50000" b="50000"/>
            </a:path>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5E2F3758-93DD-91BA-B539-2ADAAA9C67E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350799" y="1034984"/>
            <a:ext cx="1863711" cy="2132354"/>
          </a:xfrm>
          <a:prstGeom prst="rect">
            <a:avLst/>
          </a:prstGeom>
        </p:spPr>
      </p:pic>
      <p:sp>
        <p:nvSpPr>
          <p:cNvPr id="41" name="フローチャート: 結合子 40">
            <a:extLst>
              <a:ext uri="{FF2B5EF4-FFF2-40B4-BE49-F238E27FC236}">
                <a16:creationId xmlns:a16="http://schemas.microsoft.com/office/drawing/2014/main" id="{6F040F5D-7BED-AC19-D074-08650BEE4DF8}"/>
              </a:ext>
            </a:extLst>
          </p:cNvPr>
          <p:cNvSpPr/>
          <p:nvPr/>
        </p:nvSpPr>
        <p:spPr>
          <a:xfrm>
            <a:off x="3652341" y="1325161"/>
            <a:ext cx="962324" cy="995490"/>
          </a:xfrm>
          <a:prstGeom prst="flowChartConnector">
            <a:avLst/>
          </a:prstGeom>
          <a:gradFill flip="none" rotWithShape="1">
            <a:gsLst>
              <a:gs pos="0">
                <a:schemeClr val="accent6">
                  <a:lumMod val="75000"/>
                  <a:tint val="66000"/>
                  <a:satMod val="160000"/>
                </a:schemeClr>
              </a:gs>
              <a:gs pos="50000">
                <a:schemeClr val="accent6">
                  <a:lumMod val="75000"/>
                  <a:tint val="44500"/>
                  <a:satMod val="160000"/>
                  <a:alpha val="72678"/>
                </a:schemeClr>
              </a:gs>
              <a:gs pos="100000">
                <a:schemeClr val="accent6">
                  <a:lumMod val="75000"/>
                  <a:tint val="23500"/>
                  <a:satMod val="160000"/>
                  <a:alpha val="33764"/>
                </a:schemeClr>
              </a:gs>
            </a:gsLst>
            <a:path path="circle">
              <a:fillToRect l="50000" t="50000" r="50000" b="50000"/>
            </a:path>
            <a:tileRect/>
          </a:gradFill>
          <a:ln w="158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a:extLst>
              <a:ext uri="{FF2B5EF4-FFF2-40B4-BE49-F238E27FC236}">
                <a16:creationId xmlns:a16="http://schemas.microsoft.com/office/drawing/2014/main" id="{FB9F876F-65D9-A0CB-DFD8-7130316CE219}"/>
              </a:ext>
            </a:extLst>
          </p:cNvPr>
          <p:cNvPicPr>
            <a:picLocks noChangeAspect="1"/>
          </p:cNvPicPr>
          <p:nvPr/>
        </p:nvPicPr>
        <p:blipFill>
          <a:blip r:embed="rId3" cstate="print">
            <a:clrChange>
              <a:clrFrom>
                <a:srgbClr val="F5F5F6"/>
              </a:clrFrom>
              <a:clrTo>
                <a:srgbClr val="F5F5F6">
                  <a:alpha val="0"/>
                </a:srgbClr>
              </a:clrTo>
            </a:clrChange>
            <a:extLst>
              <a:ext uri="{28A0092B-C50C-407E-A947-70E740481C1C}">
                <a14:useLocalDpi xmlns:a14="http://schemas.microsoft.com/office/drawing/2010/main"/>
              </a:ext>
            </a:extLst>
          </a:blip>
          <a:srcRect/>
          <a:stretch>
            <a:fillRect/>
          </a:stretch>
        </p:blipFill>
        <p:spPr>
          <a:xfrm>
            <a:off x="3914613" y="3359653"/>
            <a:ext cx="1642764" cy="1725420"/>
          </a:xfrm>
          <a:prstGeom prst="ellipse">
            <a:avLst/>
          </a:prstGeom>
        </p:spPr>
      </p:pic>
      <p:pic>
        <p:nvPicPr>
          <p:cNvPr id="8" name="図 7" descr="ダイアグラム&#10;&#10;AI 生成コンテンツは誤りを含む可能性があります。">
            <a:extLst>
              <a:ext uri="{FF2B5EF4-FFF2-40B4-BE49-F238E27FC236}">
                <a16:creationId xmlns:a16="http://schemas.microsoft.com/office/drawing/2014/main" id="{A7365055-51F9-7182-2C45-01D3CC9FB929}"/>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237179" y="3076250"/>
            <a:ext cx="3481815" cy="3314234"/>
          </a:xfrm>
          <a:prstGeom prst="rect">
            <a:avLst/>
          </a:prstGeom>
        </p:spPr>
      </p:pic>
      <p:sp>
        <p:nvSpPr>
          <p:cNvPr id="2" name="タイトル 1">
            <a:extLst>
              <a:ext uri="{FF2B5EF4-FFF2-40B4-BE49-F238E27FC236}">
                <a16:creationId xmlns:a16="http://schemas.microsoft.com/office/drawing/2014/main" id="{265F17D6-021C-A64F-278B-DC9668B8D9E5}"/>
              </a:ext>
            </a:extLst>
          </p:cNvPr>
          <p:cNvSpPr>
            <a:spLocks noGrp="1"/>
          </p:cNvSpPr>
          <p:nvPr>
            <p:ph type="title"/>
          </p:nvPr>
        </p:nvSpPr>
        <p:spPr/>
        <p:txBody>
          <a:bodyPr/>
          <a:lstStyle/>
          <a:p>
            <a:r>
              <a:rPr lang="en-US" altLang="ja-JP" dirty="0"/>
              <a:t>AI</a:t>
            </a:r>
            <a:r>
              <a:rPr lang="ja-JP" altLang="en-US"/>
              <a:t>（人工知能）ってなに？</a:t>
            </a:r>
          </a:p>
        </p:txBody>
      </p:sp>
      <p:pic>
        <p:nvPicPr>
          <p:cNvPr id="14" name="図 13">
            <a:extLst>
              <a:ext uri="{FF2B5EF4-FFF2-40B4-BE49-F238E27FC236}">
                <a16:creationId xmlns:a16="http://schemas.microsoft.com/office/drawing/2014/main" id="{7AC68EDB-0B19-03FC-780D-B24598EF09EE}"/>
              </a:ext>
            </a:extLst>
          </p:cNvPr>
          <p:cNvPicPr>
            <a:picLocks noChangeAspect="1"/>
          </p:cNvPicPr>
          <p:nvPr/>
        </p:nvPicPr>
        <p:blipFill>
          <a:blip r:embed="rId5" cstate="print">
            <a:clrChange>
              <a:clrFrom>
                <a:srgbClr val="F6FAF8"/>
              </a:clrFrom>
              <a:clrTo>
                <a:srgbClr val="F6FAF8">
                  <a:alpha val="0"/>
                </a:srgbClr>
              </a:clrTo>
            </a:clrChange>
            <a:extLst>
              <a:ext uri="{28A0092B-C50C-407E-A947-70E740481C1C}">
                <a14:useLocalDpi xmlns:a14="http://schemas.microsoft.com/office/drawing/2010/main"/>
              </a:ext>
            </a:extLst>
          </a:blip>
          <a:srcRect/>
          <a:stretch>
            <a:fillRect/>
          </a:stretch>
        </p:blipFill>
        <p:spPr>
          <a:xfrm>
            <a:off x="307630" y="1352662"/>
            <a:ext cx="1682297" cy="1635567"/>
          </a:xfrm>
          <a:prstGeom prst="ellipse">
            <a:avLst/>
          </a:prstGeom>
        </p:spPr>
      </p:pic>
      <p:pic>
        <p:nvPicPr>
          <p:cNvPr id="18" name="図 17">
            <a:extLst>
              <a:ext uri="{FF2B5EF4-FFF2-40B4-BE49-F238E27FC236}">
                <a16:creationId xmlns:a16="http://schemas.microsoft.com/office/drawing/2014/main" id="{7DFB33C2-4103-B110-0A71-EB9E8FC10F88}"/>
              </a:ext>
            </a:extLst>
          </p:cNvPr>
          <p:cNvPicPr>
            <a:picLocks noChangeAspect="1"/>
          </p:cNvPicPr>
          <p:nvPr/>
        </p:nvPicPr>
        <p:blipFill>
          <a:blip r:embed="rId6" cstate="print">
            <a:clrChange>
              <a:clrFrom>
                <a:srgbClr val="F7F6F6"/>
              </a:clrFrom>
              <a:clrTo>
                <a:srgbClr val="F7F6F6">
                  <a:alpha val="0"/>
                </a:srgbClr>
              </a:clrTo>
            </a:clrChange>
            <a:extLst>
              <a:ext uri="{28A0092B-C50C-407E-A947-70E740481C1C}">
                <a14:useLocalDpi xmlns:a14="http://schemas.microsoft.com/office/drawing/2010/main"/>
              </a:ext>
            </a:extLst>
          </a:blip>
          <a:srcRect/>
          <a:stretch>
            <a:fillRect/>
          </a:stretch>
        </p:blipFill>
        <p:spPr>
          <a:xfrm flipH="1">
            <a:off x="6483500" y="4939082"/>
            <a:ext cx="1662413" cy="1652518"/>
          </a:xfrm>
          <a:prstGeom prst="ellipse">
            <a:avLst/>
          </a:prstGeom>
        </p:spPr>
      </p:pic>
      <p:sp>
        <p:nvSpPr>
          <p:cNvPr id="19" name="テキスト ボックス 18">
            <a:extLst>
              <a:ext uri="{FF2B5EF4-FFF2-40B4-BE49-F238E27FC236}">
                <a16:creationId xmlns:a16="http://schemas.microsoft.com/office/drawing/2014/main" id="{6D33D529-D305-7588-CDC6-069E4336E3E4}"/>
              </a:ext>
            </a:extLst>
          </p:cNvPr>
          <p:cNvSpPr txBox="1"/>
          <p:nvPr/>
        </p:nvSpPr>
        <p:spPr>
          <a:xfrm>
            <a:off x="1970043" y="2076799"/>
            <a:ext cx="1877437" cy="646331"/>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知りたいこと</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解決してほしいことなど</a:t>
            </a:r>
            <a:endParaRPr kumimoji="1"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の</a:t>
            </a:r>
            <a:r>
              <a:rPr lang="ja-JP" altLang="en-US" sz="1200">
                <a:latin typeface="Meiryo" panose="020B0604030504040204" pitchFamily="34" charset="-128"/>
                <a:ea typeface="Meiryo" panose="020B0604030504040204" pitchFamily="34" charset="-128"/>
              </a:rPr>
              <a:t>課題を設定する</a:t>
            </a:r>
            <a:endParaRPr kumimoji="1" lang="ja-JP" altLang="en-US" sz="1200">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AF6C7CC-F58B-79B6-EDA4-9F3018460E3E}"/>
              </a:ext>
            </a:extLst>
          </p:cNvPr>
          <p:cNvSpPr txBox="1"/>
          <p:nvPr/>
        </p:nvSpPr>
        <p:spPr>
          <a:xfrm>
            <a:off x="1935315" y="1459445"/>
            <a:ext cx="1723549" cy="707886"/>
          </a:xfrm>
          <a:prstGeom prst="rect">
            <a:avLst/>
          </a:prstGeom>
          <a:gradFill>
            <a:gsLst>
              <a:gs pos="0">
                <a:srgbClr val="FFFF00"/>
              </a:gs>
              <a:gs pos="100000">
                <a:schemeClr val="bg1"/>
              </a:gs>
            </a:gsLst>
            <a:path path="shape">
              <a:fillToRect l="50000" t="50000" r="50000" b="50000"/>
            </a:path>
          </a:grad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人間</a:t>
            </a:r>
            <a:r>
              <a:rPr kumimoji="1" lang="ja-JP" altLang="en-US" sz="2000">
                <a:solidFill>
                  <a:srgbClr val="C00000"/>
                </a:solidFill>
                <a:latin typeface="Meiryo" panose="020B0604030504040204" pitchFamily="34" charset="-128"/>
                <a:ea typeface="Meiryo" panose="020B0604030504040204" pitchFamily="34" charset="-128"/>
              </a:rPr>
              <a:t>は、</a:t>
            </a:r>
            <a:endParaRPr kumimoji="1" lang="en-US" altLang="ja-JP" sz="2000" dirty="0">
              <a:solidFill>
                <a:srgbClr val="C00000"/>
              </a:solidFill>
              <a:latin typeface="Meiryo" panose="020B0604030504040204" pitchFamily="34" charset="-128"/>
              <a:ea typeface="Meiryo" panose="020B0604030504040204" pitchFamily="34" charset="-128"/>
            </a:endParaRPr>
          </a:p>
          <a:p>
            <a:r>
              <a:rPr kumimoji="1" lang="ja-JP" altLang="en-US" sz="2000" b="1">
                <a:solidFill>
                  <a:srgbClr val="C00000"/>
                </a:solidFill>
                <a:latin typeface="Meiryo" panose="020B0604030504040204" pitchFamily="34" charset="-128"/>
                <a:ea typeface="Meiryo" panose="020B0604030504040204" pitchFamily="34" charset="-128"/>
              </a:rPr>
              <a:t>問いを発する</a:t>
            </a:r>
          </a:p>
        </p:txBody>
      </p:sp>
      <p:sp>
        <p:nvSpPr>
          <p:cNvPr id="21" name="テキスト ボックス 20">
            <a:extLst>
              <a:ext uri="{FF2B5EF4-FFF2-40B4-BE49-F238E27FC236}">
                <a16:creationId xmlns:a16="http://schemas.microsoft.com/office/drawing/2014/main" id="{1C7C4B27-7E44-5A28-2CD6-55B4FB045EE8}"/>
              </a:ext>
            </a:extLst>
          </p:cNvPr>
          <p:cNvSpPr txBox="1"/>
          <p:nvPr/>
        </p:nvSpPr>
        <p:spPr>
          <a:xfrm>
            <a:off x="6084588" y="1454060"/>
            <a:ext cx="2749471" cy="707886"/>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ＡＩ</a:t>
            </a:r>
            <a:r>
              <a:rPr kumimoji="1" lang="ja-JP" altLang="en-US" sz="2000">
                <a:solidFill>
                  <a:srgbClr val="C00000"/>
                </a:solidFill>
                <a:latin typeface="Meiryo" panose="020B0604030504040204" pitchFamily="34" charset="-128"/>
                <a:ea typeface="Meiryo" panose="020B0604030504040204" pitchFamily="34" charset="-128"/>
              </a:rPr>
              <a:t>は、</a:t>
            </a:r>
            <a:endParaRPr kumimoji="1" lang="en-US" altLang="ja-JP" sz="2000" dirty="0">
              <a:solidFill>
                <a:srgbClr val="C00000"/>
              </a:solidFill>
              <a:latin typeface="Meiryo" panose="020B0604030504040204" pitchFamily="34" charset="-128"/>
              <a:ea typeface="Meiryo" panose="020B0604030504040204" pitchFamily="34" charset="-128"/>
            </a:endParaRPr>
          </a:p>
          <a:p>
            <a:r>
              <a:rPr lang="ja-JP" altLang="en-US" sz="2000" b="1">
                <a:solidFill>
                  <a:srgbClr val="C00000"/>
                </a:solidFill>
                <a:latin typeface="Meiryo" panose="020B0604030504040204" pitchFamily="34" charset="-128"/>
                <a:ea typeface="Meiryo" panose="020B0604030504040204" pitchFamily="34" charset="-128"/>
              </a:rPr>
              <a:t>最適な答えを</a:t>
            </a:r>
            <a:r>
              <a:rPr kumimoji="1" lang="ja-JP" altLang="en-US" sz="2000" b="1">
                <a:solidFill>
                  <a:srgbClr val="C00000"/>
                </a:solidFill>
                <a:latin typeface="Meiryo" panose="020B0604030504040204" pitchFamily="34" charset="-128"/>
                <a:ea typeface="Meiryo" panose="020B0604030504040204" pitchFamily="34" charset="-128"/>
              </a:rPr>
              <a:t>推測する</a:t>
            </a:r>
          </a:p>
        </p:txBody>
      </p:sp>
      <p:sp>
        <p:nvSpPr>
          <p:cNvPr id="22" name="テキスト ボックス 21">
            <a:extLst>
              <a:ext uri="{FF2B5EF4-FFF2-40B4-BE49-F238E27FC236}">
                <a16:creationId xmlns:a16="http://schemas.microsoft.com/office/drawing/2014/main" id="{360D4B60-0DEB-4682-B723-2B79A8978C65}"/>
              </a:ext>
            </a:extLst>
          </p:cNvPr>
          <p:cNvSpPr txBox="1"/>
          <p:nvPr/>
        </p:nvSpPr>
        <p:spPr>
          <a:xfrm>
            <a:off x="833988" y="4485359"/>
            <a:ext cx="2262158" cy="646331"/>
          </a:xfrm>
          <a:prstGeom prst="rect">
            <a:avLst/>
          </a:prstGeom>
          <a:solidFill>
            <a:schemeClr val="accent5">
              <a:lumMod val="60000"/>
              <a:lumOff val="40000"/>
              <a:alpha val="65000"/>
            </a:schemeClr>
          </a:solid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現実世界の</a:t>
            </a:r>
            <a:r>
              <a:rPr lang="ja-JP" altLang="en-US" b="1">
                <a:solidFill>
                  <a:schemeClr val="bg1"/>
                </a:solidFill>
                <a:latin typeface="Meiryo" panose="020B0604030504040204" pitchFamily="34" charset="-128"/>
                <a:ea typeface="Meiryo" panose="020B0604030504040204" pitchFamily="34" charset="-128"/>
              </a:rPr>
              <a:t>あらゆる</a:t>
            </a:r>
            <a:endParaRPr lang="en-US" altLang="ja-JP" b="1" dirty="0">
              <a:solidFill>
                <a:schemeClr val="bg1"/>
              </a:solidFill>
              <a:latin typeface="Meiryo" panose="020B0604030504040204" pitchFamily="34" charset="-128"/>
              <a:ea typeface="Meiryo" panose="020B0604030504040204" pitchFamily="34" charset="-128"/>
            </a:endParaRPr>
          </a:p>
          <a:p>
            <a:pPr algn="r"/>
            <a:r>
              <a:rPr lang="ja-JP" altLang="en-US" b="1">
                <a:solidFill>
                  <a:schemeClr val="bg1"/>
                </a:solidFill>
                <a:latin typeface="Meiryo" panose="020B0604030504040204" pitchFamily="34" charset="-128"/>
                <a:ea typeface="Meiryo" panose="020B0604030504040204" pitchFamily="34" charset="-128"/>
              </a:rPr>
              <a:t>ものごとやできごと</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4490B278-67E1-AF8D-0546-994E17B85F1C}"/>
              </a:ext>
            </a:extLst>
          </p:cNvPr>
          <p:cNvSpPr txBox="1"/>
          <p:nvPr/>
        </p:nvSpPr>
        <p:spPr>
          <a:xfrm>
            <a:off x="4567778" y="4375641"/>
            <a:ext cx="1826141" cy="784830"/>
          </a:xfrm>
          <a:prstGeom prst="rect">
            <a:avLst/>
          </a:prstGeom>
          <a:noFill/>
        </p:spPr>
        <p:txBody>
          <a:bodyPr wrap="none" rtlCol="0">
            <a:spAutoFit/>
          </a:bodyPr>
          <a:lstStyle/>
          <a:p>
            <a:pPr algn="r"/>
            <a:r>
              <a:rPr kumimoji="1" lang="ja-JP" altLang="en-US" sz="2900" b="1">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モデル</a:t>
            </a:r>
            <a:endParaRPr kumimoji="1" lang="en-US" altLang="ja-JP" sz="2900" b="1" dirty="0">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lgn="r"/>
            <a:r>
              <a:rPr kumimoji="1" lang="ja-JP" altLang="en-US" sz="1600" b="1">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縮小版の現実世界</a:t>
            </a:r>
            <a:endParaRPr kumimoji="1" lang="en-US" altLang="ja-JP" sz="1600" b="1" dirty="0">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26" name="U ターン矢印 25">
            <a:extLst>
              <a:ext uri="{FF2B5EF4-FFF2-40B4-BE49-F238E27FC236}">
                <a16:creationId xmlns:a16="http://schemas.microsoft.com/office/drawing/2014/main" id="{209BCB94-3E68-183D-C4E5-88848A4A26C4}"/>
              </a:ext>
            </a:extLst>
          </p:cNvPr>
          <p:cNvSpPr/>
          <p:nvPr/>
        </p:nvSpPr>
        <p:spPr>
          <a:xfrm rot="5400000">
            <a:off x="5009619" y="3050972"/>
            <a:ext cx="1401400" cy="642439"/>
          </a:xfrm>
          <a:prstGeom prst="uturnArrow">
            <a:avLst>
              <a:gd name="adj1" fmla="val 27967"/>
              <a:gd name="adj2" fmla="val 25000"/>
              <a:gd name="adj3" fmla="val 25000"/>
              <a:gd name="adj4" fmla="val 43750"/>
              <a:gd name="adj5" fmla="val 100000"/>
            </a:avLst>
          </a:prstGeom>
          <a:solidFill>
            <a:schemeClr val="accent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曲折矢印 26">
            <a:extLst>
              <a:ext uri="{FF2B5EF4-FFF2-40B4-BE49-F238E27FC236}">
                <a16:creationId xmlns:a16="http://schemas.microsoft.com/office/drawing/2014/main" id="{2CD78D24-63AB-E875-5E2F-E1D6B1BF5661}"/>
              </a:ext>
            </a:extLst>
          </p:cNvPr>
          <p:cNvSpPr/>
          <p:nvPr/>
        </p:nvSpPr>
        <p:spPr>
          <a:xfrm rot="5400000" flipH="1">
            <a:off x="3119518" y="4590076"/>
            <a:ext cx="1430153" cy="1269460"/>
          </a:xfrm>
          <a:prstGeom prst="bentArrow">
            <a:avLst>
              <a:gd name="adj1" fmla="val 15466"/>
              <a:gd name="adj2" fmla="val 15664"/>
              <a:gd name="adj3" fmla="val 19144"/>
              <a:gd name="adj4" fmla="val 28592"/>
            </a:avLst>
          </a:prstGeom>
          <a:solidFill>
            <a:schemeClr val="accent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02878BB1-608D-0CC7-2EA8-A5228BEAE886}"/>
              </a:ext>
            </a:extLst>
          </p:cNvPr>
          <p:cNvSpPr txBox="1"/>
          <p:nvPr/>
        </p:nvSpPr>
        <p:spPr>
          <a:xfrm>
            <a:off x="6031539" y="3079813"/>
            <a:ext cx="1877437" cy="523220"/>
          </a:xfrm>
          <a:prstGeom prst="rect">
            <a:avLst/>
          </a:prstGeom>
          <a:noFill/>
          <a:effectLst/>
        </p:spPr>
        <p:txBody>
          <a:bodyPr wrap="none" rtlCol="0">
            <a:spAutoFit/>
          </a:bodyPr>
          <a:lstStyle/>
          <a:p>
            <a:r>
              <a:rPr kumimoji="1" lang="ja-JP" altLang="en-US" sz="1600" b="1">
                <a:solidFill>
                  <a:srgbClr val="0070C0"/>
                </a:solidFill>
                <a:latin typeface="Meiryo" panose="020B0604030504040204" pitchFamily="34" charset="-128"/>
                <a:ea typeface="Meiryo" panose="020B0604030504040204" pitchFamily="34" charset="-128"/>
              </a:rPr>
              <a:t>モデルへの要求：</a:t>
            </a:r>
            <a:endParaRPr kumimoji="1" lang="en-US" altLang="ja-JP" sz="1600" b="1" dirty="0">
              <a:solidFill>
                <a:srgbClr val="0070C0"/>
              </a:solidFill>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最適な答えを推測して！</a:t>
            </a:r>
            <a:endParaRPr lang="en-US" altLang="ja-JP" sz="1200" b="1" dirty="0">
              <a:solidFill>
                <a:srgbClr val="0070C0"/>
              </a:solidFill>
              <a:latin typeface="Meiryo" panose="020B0604030504040204" pitchFamily="34" charset="-128"/>
              <a:ea typeface="Meiryo" panose="020B0604030504040204" pitchFamily="34" charset="-128"/>
            </a:endParaRPr>
          </a:p>
        </p:txBody>
      </p:sp>
      <p:sp>
        <p:nvSpPr>
          <p:cNvPr id="29" name="曲折矢印 28">
            <a:extLst>
              <a:ext uri="{FF2B5EF4-FFF2-40B4-BE49-F238E27FC236}">
                <a16:creationId xmlns:a16="http://schemas.microsoft.com/office/drawing/2014/main" id="{029351BE-331E-1935-803C-5670B8C32DB9}"/>
              </a:ext>
            </a:extLst>
          </p:cNvPr>
          <p:cNvSpPr/>
          <p:nvPr/>
        </p:nvSpPr>
        <p:spPr>
          <a:xfrm>
            <a:off x="4181178" y="2645116"/>
            <a:ext cx="633751" cy="1110226"/>
          </a:xfrm>
          <a:prstGeom prst="bentArrow">
            <a:avLst>
              <a:gd name="adj1" fmla="val 30351"/>
              <a:gd name="adj2" fmla="val 25000"/>
              <a:gd name="adj3" fmla="val 25000"/>
              <a:gd name="adj4" fmla="val 49245"/>
            </a:avLst>
          </a:prstGeom>
          <a:solidFill>
            <a:schemeClr val="accent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4FC57188-8D85-E721-23B0-7D5BA203A8F6}"/>
              </a:ext>
            </a:extLst>
          </p:cNvPr>
          <p:cNvSpPr txBox="1"/>
          <p:nvPr/>
        </p:nvSpPr>
        <p:spPr>
          <a:xfrm>
            <a:off x="2184201" y="2790108"/>
            <a:ext cx="2031325" cy="523220"/>
          </a:xfrm>
          <a:prstGeom prst="rect">
            <a:avLst/>
          </a:prstGeom>
          <a:noFill/>
          <a:effectLst/>
        </p:spPr>
        <p:txBody>
          <a:bodyPr wrap="none" rtlCol="0">
            <a:spAutoFit/>
          </a:bodyPr>
          <a:lstStyle/>
          <a:p>
            <a:pPr algn="r"/>
            <a:r>
              <a:rPr lang="ja-JP" altLang="en-US" sz="1600" b="1">
                <a:solidFill>
                  <a:schemeClr val="accent3">
                    <a:lumMod val="50000"/>
                  </a:schemeClr>
                </a:solidFill>
                <a:latin typeface="Meiryo" panose="020B0604030504040204" pitchFamily="34" charset="-128"/>
                <a:ea typeface="Meiryo" panose="020B0604030504040204" pitchFamily="34" charset="-128"/>
              </a:rPr>
              <a:t>モデルからの回答：</a:t>
            </a:r>
            <a:endParaRPr kumimoji="1" lang="en-US" altLang="ja-JP" sz="1600" b="1" dirty="0">
              <a:solidFill>
                <a:schemeClr val="accent3">
                  <a:lumMod val="50000"/>
                </a:schemeClr>
              </a:solidFill>
              <a:latin typeface="Meiryo" panose="020B0604030504040204" pitchFamily="34" charset="-128"/>
              <a:ea typeface="Meiryo" panose="020B0604030504040204" pitchFamily="34" charset="-128"/>
            </a:endParaRPr>
          </a:p>
          <a:p>
            <a:pPr algn="r"/>
            <a:r>
              <a:rPr kumimoji="1" lang="ja-JP" altLang="en-US" sz="1200" b="1">
                <a:solidFill>
                  <a:schemeClr val="accent3">
                    <a:lumMod val="50000"/>
                  </a:schemeClr>
                </a:solidFill>
                <a:latin typeface="Meiryo" panose="020B0604030504040204" pitchFamily="34" charset="-128"/>
                <a:ea typeface="Meiryo" panose="020B0604030504040204" pitchFamily="34" charset="-128"/>
              </a:rPr>
              <a:t>こちらが</a:t>
            </a:r>
            <a:r>
              <a:rPr lang="ja-JP" altLang="en-US" sz="1200" b="1">
                <a:solidFill>
                  <a:schemeClr val="accent3">
                    <a:lumMod val="50000"/>
                  </a:schemeClr>
                </a:solidFill>
                <a:latin typeface="Meiryo" panose="020B0604030504040204" pitchFamily="34" charset="-128"/>
                <a:ea typeface="Meiryo" panose="020B0604030504040204" pitchFamily="34" charset="-128"/>
              </a:rPr>
              <a:t>最適な答えです！</a:t>
            </a:r>
            <a:endParaRPr kumimoji="1" lang="ja-JP" altLang="en-US" sz="1200" b="1">
              <a:solidFill>
                <a:schemeClr val="accent3">
                  <a:lumMod val="50000"/>
                </a:schemeClr>
              </a:solidFill>
              <a:latin typeface="Meiryo" panose="020B0604030504040204" pitchFamily="34" charset="-128"/>
              <a:ea typeface="Meiryo" panose="020B0604030504040204" pitchFamily="34" charset="-128"/>
            </a:endParaRPr>
          </a:p>
        </p:txBody>
      </p:sp>
      <p:sp>
        <p:nvSpPr>
          <p:cNvPr id="31" name="右矢印 30">
            <a:extLst>
              <a:ext uri="{FF2B5EF4-FFF2-40B4-BE49-F238E27FC236}">
                <a16:creationId xmlns:a16="http://schemas.microsoft.com/office/drawing/2014/main" id="{0678B409-1667-9F15-B585-A94896F722CA}"/>
              </a:ext>
            </a:extLst>
          </p:cNvPr>
          <p:cNvSpPr/>
          <p:nvPr/>
        </p:nvSpPr>
        <p:spPr>
          <a:xfrm>
            <a:off x="3803494" y="1461324"/>
            <a:ext cx="717378" cy="238282"/>
          </a:xfrm>
          <a:prstGeom prst="rightArrow">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右矢印 31">
            <a:extLst>
              <a:ext uri="{FF2B5EF4-FFF2-40B4-BE49-F238E27FC236}">
                <a16:creationId xmlns:a16="http://schemas.microsoft.com/office/drawing/2014/main" id="{E7606E70-8688-1DDE-D91C-EC1497D85B9C}"/>
              </a:ext>
            </a:extLst>
          </p:cNvPr>
          <p:cNvSpPr/>
          <p:nvPr/>
        </p:nvSpPr>
        <p:spPr>
          <a:xfrm rot="10800000">
            <a:off x="3763201" y="1931136"/>
            <a:ext cx="717378" cy="238282"/>
          </a:xfrm>
          <a:prstGeom prst="rightArrow">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F21733C0-FAFC-1FE4-8125-85E6D5F71869}"/>
              </a:ext>
            </a:extLst>
          </p:cNvPr>
          <p:cNvSpPr txBox="1"/>
          <p:nvPr/>
        </p:nvSpPr>
        <p:spPr>
          <a:xfrm>
            <a:off x="6880323" y="4001843"/>
            <a:ext cx="2031325" cy="923330"/>
          </a:xfrm>
          <a:prstGeom prst="rect">
            <a:avLst/>
          </a:prstGeom>
          <a:noFill/>
        </p:spPr>
        <p:txBody>
          <a:bodyPr wrap="none" rtlCol="0">
            <a:spAutoFit/>
          </a:bodyPr>
          <a:lstStyle/>
          <a:p>
            <a:r>
              <a:rPr lang="ja-JP" altLang="en-US">
                <a:solidFill>
                  <a:srgbClr val="7030A0"/>
                </a:solidFill>
                <a:latin typeface="Meiryo" panose="020B0604030504040204" pitchFamily="34" charset="-128"/>
                <a:ea typeface="Meiryo" panose="020B0604030504040204" pitchFamily="34" charset="-128"/>
              </a:rPr>
              <a:t>ロボットと融合し</a:t>
            </a:r>
            <a:endParaRPr lang="en-US" altLang="ja-JP" dirty="0">
              <a:solidFill>
                <a:srgbClr val="7030A0"/>
              </a:solidFill>
              <a:latin typeface="Meiryo" panose="020B0604030504040204" pitchFamily="34" charset="-128"/>
              <a:ea typeface="Meiryo" panose="020B0604030504040204" pitchFamily="34" charset="-128"/>
            </a:endParaRPr>
          </a:p>
          <a:p>
            <a:r>
              <a:rPr kumimoji="1" lang="ja-JP" altLang="en-US">
                <a:solidFill>
                  <a:srgbClr val="7030A0"/>
                </a:solidFill>
                <a:latin typeface="Meiryo" panose="020B0604030504040204" pitchFamily="34" charset="-128"/>
                <a:ea typeface="Meiryo" panose="020B0604030504040204" pitchFamily="34" charset="-128"/>
              </a:rPr>
              <a:t>自律的に経験して</a:t>
            </a:r>
            <a:endParaRPr kumimoji="1" lang="en-US" altLang="ja-JP" dirty="0">
              <a:solidFill>
                <a:srgbClr val="7030A0"/>
              </a:solidFill>
              <a:latin typeface="Meiryo" panose="020B0604030504040204" pitchFamily="34" charset="-128"/>
              <a:ea typeface="Meiryo" panose="020B0604030504040204" pitchFamily="34" charset="-128"/>
            </a:endParaRPr>
          </a:p>
          <a:p>
            <a:r>
              <a:rPr lang="ja-JP" altLang="en-US">
                <a:solidFill>
                  <a:srgbClr val="7030A0"/>
                </a:solidFill>
                <a:latin typeface="Meiryo" panose="020B0604030504040204" pitchFamily="34" charset="-128"/>
                <a:ea typeface="Meiryo" panose="020B0604030504040204" pitchFamily="34" charset="-128"/>
              </a:rPr>
              <a:t>知識を獲得する！</a:t>
            </a:r>
            <a:endParaRPr kumimoji="1" lang="ja-JP" altLang="en-US">
              <a:solidFill>
                <a:srgbClr val="7030A0"/>
              </a:solidFill>
              <a:latin typeface="Meiryo" panose="020B0604030504040204" pitchFamily="34" charset="-128"/>
              <a:ea typeface="Meiryo" panose="020B0604030504040204" pitchFamily="34" charset="-128"/>
            </a:endParaRPr>
          </a:p>
        </p:txBody>
      </p:sp>
      <p:sp>
        <p:nvSpPr>
          <p:cNvPr id="36" name="曲折矢印 35">
            <a:extLst>
              <a:ext uri="{FF2B5EF4-FFF2-40B4-BE49-F238E27FC236}">
                <a16:creationId xmlns:a16="http://schemas.microsoft.com/office/drawing/2014/main" id="{EAB99A5D-FCD8-D74F-7D11-9010C9ABB117}"/>
              </a:ext>
            </a:extLst>
          </p:cNvPr>
          <p:cNvSpPr/>
          <p:nvPr/>
        </p:nvSpPr>
        <p:spPr>
          <a:xfrm rot="16200000">
            <a:off x="5296714" y="4587500"/>
            <a:ext cx="830997" cy="1826142"/>
          </a:xfrm>
          <a:prstGeom prst="bentArrow">
            <a:avLst>
              <a:gd name="adj1" fmla="val 22892"/>
              <a:gd name="adj2" fmla="val 22941"/>
              <a:gd name="adj3" fmla="val 25000"/>
              <a:gd name="adj4" fmla="val 43750"/>
            </a:avLst>
          </a:prstGeom>
          <a:solidFill>
            <a:schemeClr val="accent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D5AFB165-E23B-147C-E989-53257C5BC368}"/>
              </a:ext>
            </a:extLst>
          </p:cNvPr>
          <p:cNvSpPr txBox="1"/>
          <p:nvPr/>
        </p:nvSpPr>
        <p:spPr>
          <a:xfrm>
            <a:off x="2795701" y="6042835"/>
            <a:ext cx="1800493" cy="523220"/>
          </a:xfrm>
          <a:prstGeom prst="rect">
            <a:avLst/>
          </a:prstGeom>
          <a:noFill/>
          <a:effectLst/>
        </p:spPr>
        <p:txBody>
          <a:bodyPr wrap="none" rtlCol="0">
            <a:spAutoFit/>
          </a:bodyPr>
          <a:lstStyle/>
          <a:p>
            <a:pPr algn="r"/>
            <a:r>
              <a:rPr kumimoji="1" lang="ja-JP" altLang="en-US" sz="1400">
                <a:solidFill>
                  <a:schemeClr val="accent3">
                    <a:lumMod val="50000"/>
                  </a:schemeClr>
                </a:solidFill>
                <a:latin typeface="Meiryo" panose="020B0604030504040204" pitchFamily="34" charset="-128"/>
                <a:ea typeface="Meiryo" panose="020B0604030504040204" pitchFamily="34" charset="-128"/>
              </a:rPr>
              <a:t>人間が</a:t>
            </a:r>
            <a:r>
              <a:rPr lang="ja-JP" altLang="en-US" sz="1400">
                <a:solidFill>
                  <a:schemeClr val="accent3">
                    <a:lumMod val="50000"/>
                  </a:schemeClr>
                </a:solidFill>
                <a:latin typeface="Meiryo" panose="020B0604030504040204" pitchFamily="34" charset="-128"/>
                <a:ea typeface="Meiryo" panose="020B0604030504040204" pitchFamily="34" charset="-128"/>
              </a:rPr>
              <a:t>知識を与えて</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3">
                    <a:lumMod val="50000"/>
                  </a:schemeClr>
                </a:solidFill>
                <a:latin typeface="Meiryo" panose="020B0604030504040204" pitchFamily="34" charset="-128"/>
                <a:ea typeface="Meiryo" panose="020B0604030504040204" pitchFamily="34" charset="-128"/>
              </a:rPr>
              <a:t>モデルを改善する</a:t>
            </a:r>
          </a:p>
        </p:txBody>
      </p:sp>
      <p:sp>
        <p:nvSpPr>
          <p:cNvPr id="38" name="テキスト ボックス 37">
            <a:extLst>
              <a:ext uri="{FF2B5EF4-FFF2-40B4-BE49-F238E27FC236}">
                <a16:creationId xmlns:a16="http://schemas.microsoft.com/office/drawing/2014/main" id="{009FB84B-10E8-CE37-95C1-4DB51E1482AB}"/>
              </a:ext>
            </a:extLst>
          </p:cNvPr>
          <p:cNvSpPr txBox="1"/>
          <p:nvPr/>
        </p:nvSpPr>
        <p:spPr>
          <a:xfrm>
            <a:off x="4732017" y="6042835"/>
            <a:ext cx="2339102" cy="523220"/>
          </a:xfrm>
          <a:prstGeom prst="rect">
            <a:avLst/>
          </a:prstGeom>
          <a:noFill/>
          <a:effectLst/>
        </p:spPr>
        <p:txBody>
          <a:bodyPr wrap="none" rtlCol="0">
            <a:spAutoFit/>
          </a:bodyPr>
          <a:lstStyle/>
          <a:p>
            <a:pPr algn="r"/>
            <a:r>
              <a:rPr kumimoji="1" lang="en-US" altLang="ja-JP" sz="1400" dirty="0">
                <a:solidFill>
                  <a:srgbClr val="7030A0"/>
                </a:solidFill>
                <a:latin typeface="Meiryo" panose="020B0604030504040204" pitchFamily="34" charset="-128"/>
                <a:ea typeface="Meiryo" panose="020B0604030504040204" pitchFamily="34" charset="-128"/>
              </a:rPr>
              <a:t>AI</a:t>
            </a:r>
            <a:r>
              <a:rPr kumimoji="1" lang="ja-JP" altLang="en-US" sz="1400">
                <a:solidFill>
                  <a:srgbClr val="7030A0"/>
                </a:solidFill>
                <a:latin typeface="Meiryo" panose="020B0604030504040204" pitchFamily="34" charset="-128"/>
                <a:ea typeface="Meiryo" panose="020B0604030504040204" pitchFamily="34" charset="-128"/>
              </a:rPr>
              <a:t>とロボットが</a:t>
            </a:r>
            <a:endParaRPr kumimoji="1" lang="en-US" altLang="ja-JP" sz="1400" dirty="0">
              <a:solidFill>
                <a:srgbClr val="7030A0"/>
              </a:solidFill>
              <a:latin typeface="Meiryo" panose="020B0604030504040204" pitchFamily="34" charset="-128"/>
              <a:ea typeface="Meiryo" panose="020B0604030504040204" pitchFamily="34" charset="-128"/>
            </a:endParaRPr>
          </a:p>
          <a:p>
            <a:pPr algn="r"/>
            <a:r>
              <a:rPr lang="ja-JP" altLang="en-US" sz="1400">
                <a:solidFill>
                  <a:srgbClr val="7030A0"/>
                </a:solidFill>
                <a:latin typeface="Meiryo" panose="020B0604030504040204" pitchFamily="34" charset="-128"/>
                <a:ea typeface="Meiryo" panose="020B0604030504040204" pitchFamily="34" charset="-128"/>
              </a:rPr>
              <a:t>自律的に</a:t>
            </a:r>
            <a:r>
              <a:rPr kumimoji="1" lang="ja-JP" altLang="en-US" sz="1400">
                <a:solidFill>
                  <a:srgbClr val="7030A0"/>
                </a:solidFill>
                <a:latin typeface="Meiryo" panose="020B0604030504040204" pitchFamily="34" charset="-128"/>
                <a:ea typeface="Meiryo" panose="020B0604030504040204" pitchFamily="34" charset="-128"/>
              </a:rPr>
              <a:t>モデルを改善する</a:t>
            </a:r>
          </a:p>
        </p:txBody>
      </p:sp>
      <p:sp>
        <p:nvSpPr>
          <p:cNvPr id="39" name="テキスト ボックス 38">
            <a:extLst>
              <a:ext uri="{FF2B5EF4-FFF2-40B4-BE49-F238E27FC236}">
                <a16:creationId xmlns:a16="http://schemas.microsoft.com/office/drawing/2014/main" id="{DD861EF3-963A-E79A-0715-07D7B65D1DDF}"/>
              </a:ext>
            </a:extLst>
          </p:cNvPr>
          <p:cNvSpPr txBox="1"/>
          <p:nvPr/>
        </p:nvSpPr>
        <p:spPr>
          <a:xfrm>
            <a:off x="7711255" y="6196723"/>
            <a:ext cx="1200393" cy="369332"/>
          </a:xfrm>
          <a:prstGeom prst="rect">
            <a:avLst/>
          </a:prstGeom>
          <a:noFill/>
        </p:spPr>
        <p:txBody>
          <a:bodyPr wrap="none" rtlCol="0">
            <a:spAutoFit/>
          </a:bodyPr>
          <a:lstStyle/>
          <a:p>
            <a:pPr algn="r"/>
            <a:r>
              <a:rPr kumimoji="1" lang="en-US" altLang="ja-JP" b="1" dirty="0">
                <a:solidFill>
                  <a:srgbClr val="7030A0"/>
                </a:solidFill>
              </a:rPr>
              <a:t>Physical AI</a:t>
            </a:r>
            <a:endParaRPr kumimoji="1" lang="ja-JP" altLang="en-US" b="1">
              <a:solidFill>
                <a:srgbClr val="7030A0"/>
              </a:solidFill>
            </a:endParaRPr>
          </a:p>
        </p:txBody>
      </p:sp>
      <p:sp>
        <p:nvSpPr>
          <p:cNvPr id="40" name="テキスト ボックス 39">
            <a:extLst>
              <a:ext uri="{FF2B5EF4-FFF2-40B4-BE49-F238E27FC236}">
                <a16:creationId xmlns:a16="http://schemas.microsoft.com/office/drawing/2014/main" id="{5B2A96E1-B275-066A-70DD-48F97FC4F188}"/>
              </a:ext>
            </a:extLst>
          </p:cNvPr>
          <p:cNvSpPr txBox="1"/>
          <p:nvPr/>
        </p:nvSpPr>
        <p:spPr>
          <a:xfrm>
            <a:off x="7162836" y="1034833"/>
            <a:ext cx="1748812" cy="369332"/>
          </a:xfrm>
          <a:prstGeom prst="rect">
            <a:avLst/>
          </a:prstGeom>
          <a:noFill/>
        </p:spPr>
        <p:txBody>
          <a:bodyPr wrap="none" rtlCol="0">
            <a:spAutoFit/>
          </a:bodyPr>
          <a:lstStyle/>
          <a:p>
            <a:pPr algn="r"/>
            <a:r>
              <a:rPr kumimoji="1" lang="en-US" altLang="ja-JP" b="1" dirty="0">
                <a:solidFill>
                  <a:srgbClr val="0070C0"/>
                </a:solidFill>
              </a:rPr>
              <a:t>Informational AI</a:t>
            </a:r>
            <a:endParaRPr kumimoji="1" lang="ja-JP" altLang="en-US" b="1">
              <a:solidFill>
                <a:srgbClr val="0070C0"/>
              </a:solidFill>
            </a:endParaRPr>
          </a:p>
        </p:txBody>
      </p:sp>
      <p:sp>
        <p:nvSpPr>
          <p:cNvPr id="34" name="テキスト ボックス 33">
            <a:extLst>
              <a:ext uri="{FF2B5EF4-FFF2-40B4-BE49-F238E27FC236}">
                <a16:creationId xmlns:a16="http://schemas.microsoft.com/office/drawing/2014/main" id="{76F666C2-2298-4A92-6AA9-317D4B4A3FB9}"/>
              </a:ext>
            </a:extLst>
          </p:cNvPr>
          <p:cNvSpPr txBox="1"/>
          <p:nvPr/>
        </p:nvSpPr>
        <p:spPr>
          <a:xfrm>
            <a:off x="3255307" y="1061255"/>
            <a:ext cx="1733167" cy="253916"/>
          </a:xfrm>
          <a:prstGeom prst="rect">
            <a:avLst/>
          </a:prstGeom>
          <a:noFill/>
        </p:spPr>
        <p:txBody>
          <a:bodyPr wrap="none" rtlCol="0">
            <a:spAutoFit/>
          </a:bodyPr>
          <a:lstStyle/>
          <a:p>
            <a:pPr algn="ctr"/>
            <a:r>
              <a:rPr kumimoji="1" lang="ja-JP" altLang="en-US" sz="1050" b="1">
                <a:solidFill>
                  <a:schemeClr val="accent6">
                    <a:lumMod val="75000"/>
                  </a:schemeClr>
                </a:solidFill>
                <a:latin typeface="Meiryo" panose="020B0604030504040204" pitchFamily="34" charset="-128"/>
                <a:ea typeface="Meiryo" panose="020B0604030504040204" pitchFamily="34" charset="-128"/>
              </a:rPr>
              <a:t>テキスト</a:t>
            </a:r>
            <a:r>
              <a:rPr lang="ja-JP" altLang="en-US" sz="1050" b="1">
                <a:solidFill>
                  <a:schemeClr val="accent6">
                    <a:lumMod val="75000"/>
                  </a:schemeClr>
                </a:solidFill>
                <a:latin typeface="Meiryo" panose="020B0604030504040204" pitchFamily="34" charset="-128"/>
                <a:ea typeface="Meiryo" panose="020B0604030504040204" pitchFamily="34" charset="-128"/>
              </a:rPr>
              <a:t>・音声・動作･･･</a:t>
            </a:r>
            <a:endParaRPr lang="en-US" altLang="ja-JP" sz="1050" b="1" dirty="0">
              <a:solidFill>
                <a:schemeClr val="accent6">
                  <a:lumMod val="75000"/>
                </a:schemeClr>
              </a:solidFill>
              <a:latin typeface="Meiryo" panose="020B0604030504040204" pitchFamily="34" charset="-128"/>
              <a:ea typeface="Meiryo" panose="020B0604030504040204" pitchFamily="34" charset="-128"/>
            </a:endParaRPr>
          </a:p>
        </p:txBody>
      </p:sp>
      <p:sp>
        <p:nvSpPr>
          <p:cNvPr id="42" name="右矢印 41">
            <a:extLst>
              <a:ext uri="{FF2B5EF4-FFF2-40B4-BE49-F238E27FC236}">
                <a16:creationId xmlns:a16="http://schemas.microsoft.com/office/drawing/2014/main" id="{2C79E1D4-1290-7DB8-73B3-CBC97EC7E3B1}"/>
              </a:ext>
            </a:extLst>
          </p:cNvPr>
          <p:cNvSpPr/>
          <p:nvPr/>
        </p:nvSpPr>
        <p:spPr>
          <a:xfrm>
            <a:off x="3731236" y="3727872"/>
            <a:ext cx="591344" cy="858802"/>
          </a:xfrm>
          <a:prstGeom prst="rightArrow">
            <a:avLst/>
          </a:prstGeom>
          <a:solidFill>
            <a:schemeClr val="accent3">
              <a:lumMod val="75000"/>
              <a:alpha val="51766"/>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49A835C1-C66C-A3D2-CFF4-194405808C50}"/>
              </a:ext>
            </a:extLst>
          </p:cNvPr>
          <p:cNvSpPr txBox="1"/>
          <p:nvPr/>
        </p:nvSpPr>
        <p:spPr>
          <a:xfrm>
            <a:off x="3658863" y="3947657"/>
            <a:ext cx="533081" cy="430887"/>
          </a:xfrm>
          <a:prstGeom prst="rect">
            <a:avLst/>
          </a:prstGeom>
          <a:noFill/>
          <a:effectLst/>
        </p:spPr>
        <p:txBody>
          <a:bodyPr wrap="square" rtlCol="0">
            <a:spAutoFit/>
          </a:bodyPr>
          <a:lstStyle/>
          <a:p>
            <a:pPr algn="r"/>
            <a:r>
              <a:rPr kumimoji="1" lang="ja-JP" altLang="en-US" sz="1100">
                <a:latin typeface="Meiryo" panose="020B0604030504040204" pitchFamily="34" charset="-128"/>
                <a:ea typeface="Meiryo" panose="020B0604030504040204" pitchFamily="34" charset="-128"/>
              </a:rPr>
              <a:t>機械</a:t>
            </a:r>
            <a:endParaRPr kumimoji="1" lang="en-US" altLang="ja-JP" sz="1100" dirty="0">
              <a:latin typeface="Meiryo" panose="020B0604030504040204" pitchFamily="34" charset="-128"/>
              <a:ea typeface="Meiryo" panose="020B0604030504040204" pitchFamily="34" charset="-128"/>
            </a:endParaRPr>
          </a:p>
          <a:p>
            <a:pPr algn="r"/>
            <a:r>
              <a:rPr kumimoji="1" lang="ja-JP" altLang="en-US" sz="1100">
                <a:latin typeface="Meiryo" panose="020B0604030504040204" pitchFamily="34" charset="-128"/>
                <a:ea typeface="Meiryo" panose="020B0604030504040204" pitchFamily="34" charset="-128"/>
              </a:rPr>
              <a:t>学習</a:t>
            </a:r>
          </a:p>
        </p:txBody>
      </p:sp>
      <p:sp>
        <p:nvSpPr>
          <p:cNvPr id="3" name="テキスト ボックス 2">
            <a:extLst>
              <a:ext uri="{FF2B5EF4-FFF2-40B4-BE49-F238E27FC236}">
                <a16:creationId xmlns:a16="http://schemas.microsoft.com/office/drawing/2014/main" id="{ED2C3194-BCD0-42DA-6355-ADFCCEAFDDA4}"/>
              </a:ext>
            </a:extLst>
          </p:cNvPr>
          <p:cNvSpPr txBox="1"/>
          <p:nvPr/>
        </p:nvSpPr>
        <p:spPr>
          <a:xfrm>
            <a:off x="5132035" y="4157273"/>
            <a:ext cx="1261884" cy="276999"/>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知識生成の源泉</a:t>
            </a:r>
          </a:p>
        </p:txBody>
      </p:sp>
      <p:sp>
        <p:nvSpPr>
          <p:cNvPr id="4" name="テキスト ボックス 3">
            <a:extLst>
              <a:ext uri="{FF2B5EF4-FFF2-40B4-BE49-F238E27FC236}">
                <a16:creationId xmlns:a16="http://schemas.microsoft.com/office/drawing/2014/main" id="{6F9784BF-90E3-C9F5-DCCE-03676ADC13F3}"/>
              </a:ext>
            </a:extLst>
          </p:cNvPr>
          <p:cNvSpPr txBox="1"/>
          <p:nvPr/>
        </p:nvSpPr>
        <p:spPr>
          <a:xfrm>
            <a:off x="3620886" y="1661519"/>
            <a:ext cx="1002244" cy="323165"/>
          </a:xfrm>
          <a:prstGeom prst="rect">
            <a:avLst/>
          </a:prstGeom>
          <a:noFill/>
        </p:spPr>
        <p:txBody>
          <a:bodyPr wrap="square" rtlCol="0">
            <a:spAutoFit/>
          </a:bodyPr>
          <a:lstStyle/>
          <a:p>
            <a:pPr algn="ctr"/>
            <a:r>
              <a:rPr kumimoji="1" lang="ja-JP" altLang="en-US" sz="7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マルチモーダル</a:t>
            </a:r>
            <a:endParaRPr kumimoji="1" lang="en-US" altLang="ja-JP" sz="7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sz="8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Multimodal</a:t>
            </a:r>
            <a:endParaRPr kumimoji="1" lang="ja-JP" altLang="en-US" sz="8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03796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6E69E21-0B9E-2A99-F062-D341706BC7EE}"/>
              </a:ext>
            </a:extLst>
          </p:cNvPr>
          <p:cNvGrpSpPr/>
          <p:nvPr/>
        </p:nvGrpSpPr>
        <p:grpSpPr>
          <a:xfrm>
            <a:off x="5084861" y="1766076"/>
            <a:ext cx="3940487" cy="4780026"/>
            <a:chOff x="5084861" y="1766076"/>
            <a:chExt cx="3940487" cy="4780026"/>
          </a:xfrm>
        </p:grpSpPr>
        <p:sp>
          <p:nvSpPr>
            <p:cNvPr id="13" name="正方形/長方形 12">
              <a:extLst>
                <a:ext uri="{FF2B5EF4-FFF2-40B4-BE49-F238E27FC236}">
                  <a16:creationId xmlns:a16="http://schemas.microsoft.com/office/drawing/2014/main" id="{3A035F7D-CDE5-BFB4-A706-019C9CAB3A14}"/>
                </a:ext>
              </a:extLst>
            </p:cNvPr>
            <p:cNvSpPr/>
            <p:nvPr/>
          </p:nvSpPr>
          <p:spPr>
            <a:xfrm>
              <a:off x="5084861" y="1766076"/>
              <a:ext cx="3837715" cy="40940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0730B125-B91F-58A8-4D72-65167185F184}"/>
                </a:ext>
              </a:extLst>
            </p:cNvPr>
            <p:cNvSpPr txBox="1"/>
            <p:nvPr/>
          </p:nvSpPr>
          <p:spPr>
            <a:xfrm>
              <a:off x="6524212" y="1843147"/>
              <a:ext cx="2501136" cy="338554"/>
            </a:xfrm>
            <a:prstGeom prst="rect">
              <a:avLst/>
            </a:prstGeom>
            <a:noFill/>
          </p:spPr>
          <p:txBody>
            <a:bodyPr wrap="square" rtlCol="0">
              <a:spAutoFit/>
            </a:bodyPr>
            <a:lstStyle/>
            <a:p>
              <a:pPr algn="r"/>
              <a:r>
                <a:rPr kumimoji="1" lang="en-US" altLang="ja-JP" sz="1600" b="1" dirty="0">
                  <a:solidFill>
                    <a:schemeClr val="bg1"/>
                  </a:solidFill>
                  <a:latin typeface="Meiryo" panose="020B0604030504040204" pitchFamily="34" charset="-128"/>
                  <a:ea typeface="Meiryo" panose="020B0604030504040204" pitchFamily="34" charset="-128"/>
                </a:rPr>
                <a:t>AI</a:t>
              </a:r>
              <a:r>
                <a:rPr kumimoji="1" lang="ja-JP" altLang="en-US" sz="1600" b="1">
                  <a:solidFill>
                    <a:schemeClr val="bg1"/>
                  </a:solidFill>
                  <a:latin typeface="Meiryo" panose="020B0604030504040204" pitchFamily="34" charset="-128"/>
                  <a:ea typeface="Meiryo" panose="020B0604030504040204" pitchFamily="34" charset="-128"/>
                </a:rPr>
                <a:t>アプリケーション</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85" name="正方形/長方形 84">
              <a:extLst>
                <a:ext uri="{FF2B5EF4-FFF2-40B4-BE49-F238E27FC236}">
                  <a16:creationId xmlns:a16="http://schemas.microsoft.com/office/drawing/2014/main" id="{D25BB277-5B3F-3AF9-0346-1D9F8647D4B3}"/>
                </a:ext>
              </a:extLst>
            </p:cNvPr>
            <p:cNvSpPr/>
            <p:nvPr/>
          </p:nvSpPr>
          <p:spPr>
            <a:xfrm>
              <a:off x="5084861" y="6069158"/>
              <a:ext cx="3828738" cy="4428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B85F3175-055C-8138-5FFC-3B7C4AB5879E}"/>
                </a:ext>
              </a:extLst>
            </p:cNvPr>
            <p:cNvSpPr txBox="1"/>
            <p:nvPr/>
          </p:nvSpPr>
          <p:spPr>
            <a:xfrm>
              <a:off x="6459029" y="6145992"/>
              <a:ext cx="121058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実行結果</a:t>
              </a:r>
            </a:p>
          </p:txBody>
        </p:sp>
        <p:sp>
          <p:nvSpPr>
            <p:cNvPr id="88" name="曲折矢印 87">
              <a:extLst>
                <a:ext uri="{FF2B5EF4-FFF2-40B4-BE49-F238E27FC236}">
                  <a16:creationId xmlns:a16="http://schemas.microsoft.com/office/drawing/2014/main" id="{0B3291B0-B68A-E540-5F08-B70B86EB87E3}"/>
                </a:ext>
              </a:extLst>
            </p:cNvPr>
            <p:cNvSpPr/>
            <p:nvPr/>
          </p:nvSpPr>
          <p:spPr>
            <a:xfrm rot="5400000">
              <a:off x="6196249" y="4051339"/>
              <a:ext cx="3000149" cy="967285"/>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E3C6457B-FC31-CB4C-4A9D-5CF260F10279}"/>
                </a:ext>
              </a:extLst>
            </p:cNvPr>
            <p:cNvSpPr txBox="1"/>
            <p:nvPr/>
          </p:nvSpPr>
          <p:spPr>
            <a:xfrm>
              <a:off x="7107778" y="2594874"/>
              <a:ext cx="1578031" cy="400110"/>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分　類</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E0D9479C-8581-2314-FED9-B2FB2E4230A8}"/>
                </a:ext>
              </a:extLst>
            </p:cNvPr>
            <p:cNvSpPr txBox="1"/>
            <p:nvPr/>
          </p:nvSpPr>
          <p:spPr>
            <a:xfrm>
              <a:off x="7107776" y="2950534"/>
              <a:ext cx="1578031" cy="400110"/>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予　測</a:t>
              </a:r>
              <a:endParaRPr kumimoji="1" lang="ja-JP" altLang="en-US" sz="2000" b="1">
                <a:solidFill>
                  <a:schemeClr val="bg1"/>
                </a:solidFill>
                <a:latin typeface="Meiryo" panose="020B0604030504040204" pitchFamily="34" charset="-128"/>
                <a:ea typeface="Meiryo" panose="020B0604030504040204" pitchFamily="34" charset="-128"/>
              </a:endParaRPr>
            </a:p>
          </p:txBody>
        </p:sp>
        <p:grpSp>
          <p:nvGrpSpPr>
            <p:cNvPr id="64" name="グループ化 63">
              <a:extLst>
                <a:ext uri="{FF2B5EF4-FFF2-40B4-BE49-F238E27FC236}">
                  <a16:creationId xmlns:a16="http://schemas.microsoft.com/office/drawing/2014/main" id="{CC3CE10A-0596-0759-01DD-106FEEB2E2A5}"/>
                </a:ext>
              </a:extLst>
            </p:cNvPr>
            <p:cNvGrpSpPr/>
            <p:nvPr/>
          </p:nvGrpSpPr>
          <p:grpSpPr>
            <a:xfrm>
              <a:off x="5372267" y="4273191"/>
              <a:ext cx="3292582" cy="1450391"/>
              <a:chOff x="5074243" y="1853572"/>
              <a:chExt cx="3292582" cy="1450391"/>
            </a:xfrm>
          </p:grpSpPr>
          <p:sp>
            <p:nvSpPr>
              <p:cNvPr id="65" name="テキスト ボックス 64">
                <a:extLst>
                  <a:ext uri="{FF2B5EF4-FFF2-40B4-BE49-F238E27FC236}">
                    <a16:creationId xmlns:a16="http://schemas.microsoft.com/office/drawing/2014/main" id="{E779B661-8D64-CDC9-9A53-C2234CCD605A}"/>
                  </a:ext>
                </a:extLst>
              </p:cNvPr>
              <p:cNvSpPr txBox="1"/>
              <p:nvPr/>
            </p:nvSpPr>
            <p:spPr>
              <a:xfrm>
                <a:off x="6195276" y="2284163"/>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音声認識</a:t>
                </a:r>
              </a:p>
            </p:txBody>
          </p:sp>
          <p:sp>
            <p:nvSpPr>
              <p:cNvPr id="66" name="テキスト ボックス 65">
                <a:extLst>
                  <a:ext uri="{FF2B5EF4-FFF2-40B4-BE49-F238E27FC236}">
                    <a16:creationId xmlns:a16="http://schemas.microsoft.com/office/drawing/2014/main" id="{9019B942-EA8E-E610-37A7-76A61700CFC4}"/>
                  </a:ext>
                </a:extLst>
              </p:cNvPr>
              <p:cNvSpPr txBox="1"/>
              <p:nvPr/>
            </p:nvSpPr>
            <p:spPr>
              <a:xfrm>
                <a:off x="7701723" y="2075155"/>
                <a:ext cx="646331"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顔認証</a:t>
                </a:r>
              </a:p>
            </p:txBody>
          </p:sp>
          <p:sp>
            <p:nvSpPr>
              <p:cNvPr id="67" name="テキスト ボックス 66">
                <a:extLst>
                  <a:ext uri="{FF2B5EF4-FFF2-40B4-BE49-F238E27FC236}">
                    <a16:creationId xmlns:a16="http://schemas.microsoft.com/office/drawing/2014/main" id="{7DEBEEF9-C878-BAB6-9643-2BE3D1B3F29B}"/>
                  </a:ext>
                </a:extLst>
              </p:cNvPr>
              <p:cNvSpPr txBox="1"/>
              <p:nvPr/>
            </p:nvSpPr>
            <p:spPr>
              <a:xfrm>
                <a:off x="6191356" y="301828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自動運転</a:t>
                </a:r>
              </a:p>
            </p:txBody>
          </p:sp>
          <p:sp>
            <p:nvSpPr>
              <p:cNvPr id="68" name="テキスト ボックス 67">
                <a:extLst>
                  <a:ext uri="{FF2B5EF4-FFF2-40B4-BE49-F238E27FC236}">
                    <a16:creationId xmlns:a16="http://schemas.microsoft.com/office/drawing/2014/main" id="{3E974919-2D5A-D44A-1D1B-335FC2A5DECD}"/>
                  </a:ext>
                </a:extLst>
              </p:cNvPr>
              <p:cNvSpPr txBox="1"/>
              <p:nvPr/>
            </p:nvSpPr>
            <p:spPr>
              <a:xfrm>
                <a:off x="6823921" y="2068146"/>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創薬支援</a:t>
                </a:r>
              </a:p>
            </p:txBody>
          </p:sp>
          <p:sp>
            <p:nvSpPr>
              <p:cNvPr id="69" name="テキスト ボックス 68">
                <a:extLst>
                  <a:ext uri="{FF2B5EF4-FFF2-40B4-BE49-F238E27FC236}">
                    <a16:creationId xmlns:a16="http://schemas.microsoft.com/office/drawing/2014/main" id="{52FF7104-DE7D-9ACB-4478-CF2D823C5E1F}"/>
                  </a:ext>
                </a:extLst>
              </p:cNvPr>
              <p:cNvSpPr txBox="1"/>
              <p:nvPr/>
            </p:nvSpPr>
            <p:spPr>
              <a:xfrm>
                <a:off x="5076039" y="2070094"/>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天気予報</a:t>
                </a:r>
              </a:p>
            </p:txBody>
          </p:sp>
          <p:sp>
            <p:nvSpPr>
              <p:cNvPr id="70" name="テキスト ボックス 69">
                <a:extLst>
                  <a:ext uri="{FF2B5EF4-FFF2-40B4-BE49-F238E27FC236}">
                    <a16:creationId xmlns:a16="http://schemas.microsoft.com/office/drawing/2014/main" id="{3EEDACED-574F-E41C-41D4-E58CA438ADBE}"/>
                  </a:ext>
                </a:extLst>
              </p:cNvPr>
              <p:cNvSpPr txBox="1"/>
              <p:nvPr/>
            </p:nvSpPr>
            <p:spPr>
              <a:xfrm>
                <a:off x="7566606" y="300041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画像診断</a:t>
                </a:r>
              </a:p>
            </p:txBody>
          </p:sp>
          <p:sp>
            <p:nvSpPr>
              <p:cNvPr id="71" name="テキスト ボックス 70">
                <a:extLst>
                  <a:ext uri="{FF2B5EF4-FFF2-40B4-BE49-F238E27FC236}">
                    <a16:creationId xmlns:a16="http://schemas.microsoft.com/office/drawing/2014/main" id="{A963D208-53DE-6A24-9178-C9CC0DC83542}"/>
                  </a:ext>
                </a:extLst>
              </p:cNvPr>
              <p:cNvSpPr txBox="1"/>
              <p:nvPr/>
            </p:nvSpPr>
            <p:spPr>
              <a:xfrm>
                <a:off x="5074243" y="2289085"/>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人材採用</a:t>
                </a:r>
              </a:p>
            </p:txBody>
          </p:sp>
          <p:sp>
            <p:nvSpPr>
              <p:cNvPr id="72" name="テキスト ボックス 71">
                <a:extLst>
                  <a:ext uri="{FF2B5EF4-FFF2-40B4-BE49-F238E27FC236}">
                    <a16:creationId xmlns:a16="http://schemas.microsoft.com/office/drawing/2014/main" id="{C0300FAB-B57F-6782-2942-B5F6DEB26DE6}"/>
                  </a:ext>
                </a:extLst>
              </p:cNvPr>
              <p:cNvSpPr txBox="1"/>
              <p:nvPr/>
            </p:nvSpPr>
            <p:spPr>
              <a:xfrm>
                <a:off x="5081192" y="2523853"/>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故障予測</a:t>
                </a:r>
              </a:p>
            </p:txBody>
          </p:sp>
          <p:sp>
            <p:nvSpPr>
              <p:cNvPr id="73" name="テキスト ボックス 72">
                <a:extLst>
                  <a:ext uri="{FF2B5EF4-FFF2-40B4-BE49-F238E27FC236}">
                    <a16:creationId xmlns:a16="http://schemas.microsoft.com/office/drawing/2014/main" id="{8FD6A851-6D94-39DB-197C-C997F51B297B}"/>
                  </a:ext>
                </a:extLst>
              </p:cNvPr>
              <p:cNvSpPr txBox="1"/>
              <p:nvPr/>
            </p:nvSpPr>
            <p:spPr>
              <a:xfrm>
                <a:off x="6114439" y="25087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機械翻訳</a:t>
                </a:r>
              </a:p>
            </p:txBody>
          </p:sp>
          <p:sp>
            <p:nvSpPr>
              <p:cNvPr id="74" name="テキスト ボックス 73">
                <a:extLst>
                  <a:ext uri="{FF2B5EF4-FFF2-40B4-BE49-F238E27FC236}">
                    <a16:creationId xmlns:a16="http://schemas.microsoft.com/office/drawing/2014/main" id="{D673E16C-2035-1D84-7C6D-A2F3C9A914D6}"/>
                  </a:ext>
                </a:extLst>
              </p:cNvPr>
              <p:cNvSpPr txBox="1"/>
              <p:nvPr/>
            </p:nvSpPr>
            <p:spPr>
              <a:xfrm>
                <a:off x="7086639" y="2521970"/>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競技アドバイス</a:t>
                </a:r>
              </a:p>
            </p:txBody>
          </p:sp>
          <p:sp>
            <p:nvSpPr>
              <p:cNvPr id="75" name="テキスト ボックス 74">
                <a:extLst>
                  <a:ext uri="{FF2B5EF4-FFF2-40B4-BE49-F238E27FC236}">
                    <a16:creationId xmlns:a16="http://schemas.microsoft.com/office/drawing/2014/main" id="{9AE47358-88B8-4FE5-CCF5-188560CC45D8}"/>
                  </a:ext>
                </a:extLst>
              </p:cNvPr>
              <p:cNvSpPr txBox="1"/>
              <p:nvPr/>
            </p:nvSpPr>
            <p:spPr>
              <a:xfrm>
                <a:off x="5968354" y="2068146"/>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惑星探査</a:t>
                </a:r>
              </a:p>
            </p:txBody>
          </p:sp>
          <p:sp>
            <p:nvSpPr>
              <p:cNvPr id="76" name="テキスト ボックス 75">
                <a:extLst>
                  <a:ext uri="{FF2B5EF4-FFF2-40B4-BE49-F238E27FC236}">
                    <a16:creationId xmlns:a16="http://schemas.microsoft.com/office/drawing/2014/main" id="{F2375EE2-7A5E-B254-6036-1E30EC44D49C}"/>
                  </a:ext>
                </a:extLst>
              </p:cNvPr>
              <p:cNvSpPr txBox="1"/>
              <p:nvPr/>
            </p:nvSpPr>
            <p:spPr>
              <a:xfrm>
                <a:off x="5079682" y="2758621"/>
                <a:ext cx="1107996"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ヒビ割れ点検</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00F70B1C-6113-27CC-FE47-70AE59FAFDAB}"/>
                  </a:ext>
                </a:extLst>
              </p:cNvPr>
              <p:cNvSpPr txBox="1"/>
              <p:nvPr/>
            </p:nvSpPr>
            <p:spPr>
              <a:xfrm>
                <a:off x="5074243" y="3026964"/>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製品品質検査</a:t>
                </a:r>
              </a:p>
            </p:txBody>
          </p:sp>
          <p:sp>
            <p:nvSpPr>
              <p:cNvPr id="78" name="テキスト ボックス 77">
                <a:extLst>
                  <a:ext uri="{FF2B5EF4-FFF2-40B4-BE49-F238E27FC236}">
                    <a16:creationId xmlns:a16="http://schemas.microsoft.com/office/drawing/2014/main" id="{7255BF8B-31BE-9B31-648D-B0E1F630D81C}"/>
                  </a:ext>
                </a:extLst>
              </p:cNvPr>
              <p:cNvSpPr txBox="1"/>
              <p:nvPr/>
            </p:nvSpPr>
            <p:spPr>
              <a:xfrm>
                <a:off x="5079682" y="1853573"/>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気候変動予測</a:t>
                </a:r>
              </a:p>
            </p:txBody>
          </p:sp>
          <p:sp>
            <p:nvSpPr>
              <p:cNvPr id="79" name="テキスト ボックス 78">
                <a:extLst>
                  <a:ext uri="{FF2B5EF4-FFF2-40B4-BE49-F238E27FC236}">
                    <a16:creationId xmlns:a16="http://schemas.microsoft.com/office/drawing/2014/main" id="{0120BF70-F0DA-45DA-19E8-D1E093ED48F6}"/>
                  </a:ext>
                </a:extLst>
              </p:cNvPr>
              <p:cNvSpPr txBox="1"/>
              <p:nvPr/>
            </p:nvSpPr>
            <p:spPr>
              <a:xfrm>
                <a:off x="6392182" y="185357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接客応対</a:t>
                </a:r>
              </a:p>
            </p:txBody>
          </p:sp>
          <p:sp>
            <p:nvSpPr>
              <p:cNvPr id="80" name="テキスト ボックス 79">
                <a:extLst>
                  <a:ext uri="{FF2B5EF4-FFF2-40B4-BE49-F238E27FC236}">
                    <a16:creationId xmlns:a16="http://schemas.microsoft.com/office/drawing/2014/main" id="{88040AC2-5D13-2A91-22BD-16AF24AEEC8B}"/>
                  </a:ext>
                </a:extLst>
              </p:cNvPr>
              <p:cNvSpPr txBox="1"/>
              <p:nvPr/>
            </p:nvSpPr>
            <p:spPr>
              <a:xfrm>
                <a:off x="7258829" y="1853572"/>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ヘルプデスク</a:t>
                </a:r>
              </a:p>
            </p:txBody>
          </p:sp>
          <p:sp>
            <p:nvSpPr>
              <p:cNvPr id="81" name="テキスト ボックス 80">
                <a:extLst>
                  <a:ext uri="{FF2B5EF4-FFF2-40B4-BE49-F238E27FC236}">
                    <a16:creationId xmlns:a16="http://schemas.microsoft.com/office/drawing/2014/main" id="{ADD27EF1-4CF0-6087-F5E3-AC6E96174C01}"/>
                  </a:ext>
                </a:extLst>
              </p:cNvPr>
              <p:cNvSpPr txBox="1"/>
              <p:nvPr/>
            </p:nvSpPr>
            <p:spPr>
              <a:xfrm>
                <a:off x="6940524" y="3013420"/>
                <a:ext cx="670375" cy="276999"/>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ID</a:t>
                </a:r>
                <a:r>
                  <a:rPr kumimoji="1" lang="ja-JP" altLang="en-US" sz="1200">
                    <a:solidFill>
                      <a:schemeClr val="bg1"/>
                    </a:solidFill>
                    <a:latin typeface="Meiryo" panose="020B0604030504040204" pitchFamily="34" charset="-128"/>
                    <a:ea typeface="Meiryo" panose="020B0604030504040204" pitchFamily="34" charset="-128"/>
                  </a:rPr>
                  <a:t>認証</a:t>
                </a:r>
              </a:p>
            </p:txBody>
          </p:sp>
          <p:sp>
            <p:nvSpPr>
              <p:cNvPr id="82" name="テキスト ボックス 81">
                <a:extLst>
                  <a:ext uri="{FF2B5EF4-FFF2-40B4-BE49-F238E27FC236}">
                    <a16:creationId xmlns:a16="http://schemas.microsoft.com/office/drawing/2014/main" id="{F226793A-4EAE-D702-45AC-B163026A11C0}"/>
                  </a:ext>
                </a:extLst>
              </p:cNvPr>
              <p:cNvSpPr txBox="1"/>
              <p:nvPr/>
            </p:nvSpPr>
            <p:spPr>
              <a:xfrm>
                <a:off x="6283716" y="2758620"/>
                <a:ext cx="1261885"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投資アドバイス</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B6CA5880-E141-C85C-079F-1B9172ED302D}"/>
                  </a:ext>
                </a:extLst>
              </p:cNvPr>
              <p:cNvSpPr txBox="1"/>
              <p:nvPr/>
            </p:nvSpPr>
            <p:spPr>
              <a:xfrm>
                <a:off x="7546757" y="2743553"/>
                <a:ext cx="800219"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資源発見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84" name="テキスト ボックス 83">
                <a:extLst>
                  <a:ext uri="{FF2B5EF4-FFF2-40B4-BE49-F238E27FC236}">
                    <a16:creationId xmlns:a16="http://schemas.microsoft.com/office/drawing/2014/main" id="{08C56952-7815-29EA-A0E2-2343EA45CE07}"/>
                  </a:ext>
                </a:extLst>
              </p:cNvPr>
              <p:cNvSpPr txBox="1"/>
              <p:nvPr/>
            </p:nvSpPr>
            <p:spPr>
              <a:xfrm>
                <a:off x="7238980" y="2291542"/>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事務処理支援</a:t>
                </a:r>
              </a:p>
            </p:txBody>
          </p:sp>
        </p:grpSp>
      </p:grpSp>
      <p:sp>
        <p:nvSpPr>
          <p:cNvPr id="96" name="正方形/長方形 95">
            <a:extLst>
              <a:ext uri="{FF2B5EF4-FFF2-40B4-BE49-F238E27FC236}">
                <a16:creationId xmlns:a16="http://schemas.microsoft.com/office/drawing/2014/main" id="{E721A7DA-F445-D977-F96B-6BE2AAFFAD8C}"/>
              </a:ext>
            </a:extLst>
          </p:cNvPr>
          <p:cNvSpPr/>
          <p:nvPr/>
        </p:nvSpPr>
        <p:spPr>
          <a:xfrm>
            <a:off x="2021429" y="1574997"/>
            <a:ext cx="4485239" cy="2686655"/>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77E8DEB-0FF2-4439-24D5-44894A94C0D1}"/>
              </a:ext>
            </a:extLst>
          </p:cNvPr>
          <p:cNvSpPr/>
          <p:nvPr/>
        </p:nvSpPr>
        <p:spPr>
          <a:xfrm>
            <a:off x="6574127" y="2177873"/>
            <a:ext cx="504573" cy="185726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21263695-5169-C297-A6F1-FB9FD5F4A540}"/>
              </a:ext>
            </a:extLst>
          </p:cNvPr>
          <p:cNvSpPr txBox="1"/>
          <p:nvPr/>
        </p:nvSpPr>
        <p:spPr>
          <a:xfrm>
            <a:off x="5401574" y="999291"/>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入力</a:t>
            </a:r>
          </a:p>
        </p:txBody>
      </p:sp>
      <p:sp>
        <p:nvSpPr>
          <p:cNvPr id="63" name="テキスト ボックス 62">
            <a:extLst>
              <a:ext uri="{FF2B5EF4-FFF2-40B4-BE49-F238E27FC236}">
                <a16:creationId xmlns:a16="http://schemas.microsoft.com/office/drawing/2014/main" id="{A74B3642-F1F7-B57D-6C1B-B0694E727487}"/>
              </a:ext>
            </a:extLst>
          </p:cNvPr>
          <p:cNvSpPr txBox="1"/>
          <p:nvPr/>
        </p:nvSpPr>
        <p:spPr>
          <a:xfrm>
            <a:off x="6608167" y="2829359"/>
            <a:ext cx="492443" cy="605295"/>
          </a:xfrm>
          <a:prstGeom prst="rect">
            <a:avLst/>
          </a:prstGeom>
          <a:noFill/>
        </p:spPr>
        <p:txBody>
          <a:bodyPr vert="eaVert"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出力</a:t>
            </a:r>
          </a:p>
        </p:txBody>
      </p:sp>
      <p:sp>
        <p:nvSpPr>
          <p:cNvPr id="14" name="テキスト ボックス 13">
            <a:extLst>
              <a:ext uri="{FF2B5EF4-FFF2-40B4-BE49-F238E27FC236}">
                <a16:creationId xmlns:a16="http://schemas.microsoft.com/office/drawing/2014/main" id="{E6038BFC-25EE-5031-10D8-E8DD2DDB384C}"/>
              </a:ext>
            </a:extLst>
          </p:cNvPr>
          <p:cNvSpPr txBox="1"/>
          <p:nvPr/>
        </p:nvSpPr>
        <p:spPr>
          <a:xfrm>
            <a:off x="7107777" y="2251093"/>
            <a:ext cx="1578031" cy="400110"/>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可視化</a:t>
            </a:r>
          </a:p>
        </p:txBody>
      </p:sp>
      <p:sp>
        <p:nvSpPr>
          <p:cNvPr id="48" name="テキスト ボックス 47">
            <a:extLst>
              <a:ext uri="{FF2B5EF4-FFF2-40B4-BE49-F238E27FC236}">
                <a16:creationId xmlns:a16="http://schemas.microsoft.com/office/drawing/2014/main" id="{391EA6E6-FB93-460B-BE8B-2DD620CCB8EC}"/>
              </a:ext>
            </a:extLst>
          </p:cNvPr>
          <p:cNvSpPr txBox="1"/>
          <p:nvPr/>
        </p:nvSpPr>
        <p:spPr>
          <a:xfrm>
            <a:off x="7107776" y="3263155"/>
            <a:ext cx="1578031" cy="400110"/>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認　識</a:t>
            </a:r>
          </a:p>
        </p:txBody>
      </p:sp>
      <p:sp>
        <p:nvSpPr>
          <p:cNvPr id="49" name="テキスト ボックス 48">
            <a:extLst>
              <a:ext uri="{FF2B5EF4-FFF2-40B4-BE49-F238E27FC236}">
                <a16:creationId xmlns:a16="http://schemas.microsoft.com/office/drawing/2014/main" id="{98A1F71F-6DD5-BB59-BBFF-919809EE111D}"/>
              </a:ext>
            </a:extLst>
          </p:cNvPr>
          <p:cNvSpPr txBox="1"/>
          <p:nvPr/>
        </p:nvSpPr>
        <p:spPr>
          <a:xfrm>
            <a:off x="7107776" y="3564267"/>
            <a:ext cx="1578031" cy="400110"/>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生　成</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BF5D71E1-B81A-795A-3E7A-DC37658F760B}"/>
              </a:ext>
            </a:extLst>
          </p:cNvPr>
          <p:cNvSpPr>
            <a:spLocks noGrp="1"/>
          </p:cNvSpPr>
          <p:nvPr>
            <p:ph type="title"/>
          </p:nvPr>
        </p:nvSpPr>
        <p:spPr/>
        <p:txBody>
          <a:bodyPr/>
          <a:lstStyle/>
          <a:p>
            <a:r>
              <a:rPr kumimoji="1" lang="ja-JP" altLang="en-US"/>
              <a:t>機械学習と</a:t>
            </a:r>
            <a:r>
              <a:rPr lang="en-US" altLang="ja-JP" dirty="0"/>
              <a:t>AI</a:t>
            </a:r>
            <a:r>
              <a:rPr lang="ja-JP" altLang="en-US"/>
              <a:t>アプリケーション</a:t>
            </a:r>
            <a:r>
              <a:rPr lang="en-US" altLang="ja-JP" dirty="0"/>
              <a:t> 2</a:t>
            </a:r>
            <a:endParaRPr kumimoji="1" lang="ja-JP" altLang="en-US"/>
          </a:p>
        </p:txBody>
      </p:sp>
      <p:sp>
        <p:nvSpPr>
          <p:cNvPr id="3" name="円柱 2">
            <a:extLst>
              <a:ext uri="{FF2B5EF4-FFF2-40B4-BE49-F238E27FC236}">
                <a16:creationId xmlns:a16="http://schemas.microsoft.com/office/drawing/2014/main" id="{63FDA796-82C0-D338-4D92-D3379F5340F2}"/>
              </a:ext>
            </a:extLst>
          </p:cNvPr>
          <p:cNvSpPr/>
          <p:nvPr/>
        </p:nvSpPr>
        <p:spPr>
          <a:xfrm>
            <a:off x="230401" y="2177765"/>
            <a:ext cx="1366068" cy="1857371"/>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862551B1-1BF6-AD87-D202-0B01D303BD5E}"/>
              </a:ext>
            </a:extLst>
          </p:cNvPr>
          <p:cNvSpPr txBox="1"/>
          <p:nvPr/>
        </p:nvSpPr>
        <p:spPr>
          <a:xfrm>
            <a:off x="436381" y="2634797"/>
            <a:ext cx="95410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データ</a:t>
            </a:r>
          </a:p>
        </p:txBody>
      </p:sp>
      <p:sp>
        <p:nvSpPr>
          <p:cNvPr id="90" name="テキスト ボックス 89">
            <a:extLst>
              <a:ext uri="{FF2B5EF4-FFF2-40B4-BE49-F238E27FC236}">
                <a16:creationId xmlns:a16="http://schemas.microsoft.com/office/drawing/2014/main" id="{FB8F5E55-BF06-15A4-F0F4-32FA3BEF1108}"/>
              </a:ext>
            </a:extLst>
          </p:cNvPr>
          <p:cNvSpPr txBox="1"/>
          <p:nvPr/>
        </p:nvSpPr>
        <p:spPr>
          <a:xfrm>
            <a:off x="221424" y="3106450"/>
            <a:ext cx="1361606"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何らかの事実を表現する数値や記号のあつまり</a:t>
            </a:r>
          </a:p>
        </p:txBody>
      </p:sp>
      <p:sp>
        <p:nvSpPr>
          <p:cNvPr id="91" name="下矢印 90">
            <a:extLst>
              <a:ext uri="{FF2B5EF4-FFF2-40B4-BE49-F238E27FC236}">
                <a16:creationId xmlns:a16="http://schemas.microsoft.com/office/drawing/2014/main" id="{9E57F330-3B98-DC28-056D-3D50866741A7}"/>
              </a:ext>
            </a:extLst>
          </p:cNvPr>
          <p:cNvSpPr/>
          <p:nvPr/>
        </p:nvSpPr>
        <p:spPr>
          <a:xfrm rot="16200000">
            <a:off x="1596877" y="2977703"/>
            <a:ext cx="526780" cy="37581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グループ化 8">
            <a:extLst>
              <a:ext uri="{FF2B5EF4-FFF2-40B4-BE49-F238E27FC236}">
                <a16:creationId xmlns:a16="http://schemas.microsoft.com/office/drawing/2014/main" id="{79FDD1F7-3DC5-FA65-D028-41B6C59108C6}"/>
              </a:ext>
            </a:extLst>
          </p:cNvPr>
          <p:cNvGrpSpPr/>
          <p:nvPr/>
        </p:nvGrpSpPr>
        <p:grpSpPr>
          <a:xfrm>
            <a:off x="600366" y="4119419"/>
            <a:ext cx="4751731" cy="2318326"/>
            <a:chOff x="600366" y="4119419"/>
            <a:chExt cx="4751731" cy="2318326"/>
          </a:xfrm>
        </p:grpSpPr>
        <p:sp>
          <p:nvSpPr>
            <p:cNvPr id="89" name="曲折矢印 88">
              <a:extLst>
                <a:ext uri="{FF2B5EF4-FFF2-40B4-BE49-F238E27FC236}">
                  <a16:creationId xmlns:a16="http://schemas.microsoft.com/office/drawing/2014/main" id="{CAB6493E-DB75-B8BC-E5CD-9A8C29B97BD1}"/>
                </a:ext>
              </a:extLst>
            </p:cNvPr>
            <p:cNvSpPr/>
            <p:nvPr/>
          </p:nvSpPr>
          <p:spPr>
            <a:xfrm rot="16200000">
              <a:off x="1597480" y="3122305"/>
              <a:ext cx="2318326" cy="4312554"/>
            </a:xfrm>
            <a:prstGeom prst="bentArrow">
              <a:avLst>
                <a:gd name="adj1" fmla="val 12359"/>
                <a:gd name="adj2" fmla="val 13625"/>
                <a:gd name="adj3" fmla="val 15670"/>
                <a:gd name="adj4" fmla="val 28589"/>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a:extLst>
                <a:ext uri="{FF2B5EF4-FFF2-40B4-BE49-F238E27FC236}">
                  <a16:creationId xmlns:a16="http://schemas.microsoft.com/office/drawing/2014/main" id="{8B45A9FF-218F-3DFC-5291-3EF6966BCAED}"/>
                </a:ext>
              </a:extLst>
            </p:cNvPr>
            <p:cNvSpPr txBox="1"/>
            <p:nvPr/>
          </p:nvSpPr>
          <p:spPr>
            <a:xfrm>
              <a:off x="1336744" y="5554822"/>
              <a:ext cx="4015353" cy="523220"/>
            </a:xfrm>
            <a:prstGeom prst="rect">
              <a:avLst/>
            </a:prstGeom>
            <a:noFill/>
          </p:spPr>
          <p:txBody>
            <a:bodyPr wrap="squar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学習データ</a:t>
              </a:r>
              <a:r>
                <a:rPr lang="ja-JP" altLang="en-US" sz="1400">
                  <a:solidFill>
                    <a:schemeClr val="accent6">
                      <a:lumMod val="75000"/>
                    </a:schemeClr>
                  </a:solidFill>
                  <a:latin typeface="Meiryo" panose="020B0604030504040204" pitchFamily="34" charset="-128"/>
                  <a:ea typeface="Meiryo" panose="020B0604030504040204" pitchFamily="34" charset="-128"/>
                </a:rPr>
                <a:t>としてフィードバックされ</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a:solidFill>
                    <a:schemeClr val="accent6">
                      <a:lumMod val="75000"/>
                    </a:schemeClr>
                  </a:solidFill>
                  <a:latin typeface="Meiryo" panose="020B0604030504040204" pitchFamily="34" charset="-128"/>
                  <a:ea typeface="Meiryo" panose="020B0604030504040204" pitchFamily="34" charset="-128"/>
                </a:rPr>
                <a:t>実行結果のパフォーマンス向上に利用</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grpSp>
      <p:sp>
        <p:nvSpPr>
          <p:cNvPr id="97" name="テキスト ボックス 96">
            <a:extLst>
              <a:ext uri="{FF2B5EF4-FFF2-40B4-BE49-F238E27FC236}">
                <a16:creationId xmlns:a16="http://schemas.microsoft.com/office/drawing/2014/main" id="{BD9B21A2-8334-E594-AF4F-24B3D3B03BEB}"/>
              </a:ext>
            </a:extLst>
          </p:cNvPr>
          <p:cNvSpPr txBox="1"/>
          <p:nvPr/>
        </p:nvSpPr>
        <p:spPr>
          <a:xfrm>
            <a:off x="2068167" y="1603413"/>
            <a:ext cx="2229141" cy="369332"/>
          </a:xfrm>
          <a:prstGeom prst="rect">
            <a:avLst/>
          </a:prstGeom>
          <a:noFill/>
        </p:spPr>
        <p:txBody>
          <a:bodyPr wrap="square" rtlCol="0">
            <a:spAutoFit/>
          </a:bodyPr>
          <a:lstStyle/>
          <a:p>
            <a:r>
              <a:rPr kumimoji="1" lang="ja-JP" altLang="en-US" b="1">
                <a:solidFill>
                  <a:schemeClr val="bg1"/>
                </a:solidFill>
                <a:latin typeface="Meiryo" panose="020B0604030504040204" pitchFamily="34" charset="-128"/>
                <a:ea typeface="Meiryo" panose="020B0604030504040204" pitchFamily="34" charset="-128"/>
              </a:rPr>
              <a:t>機械学習</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512430F0-8A08-E3F5-7049-68A70F2DFDC5}"/>
              </a:ext>
            </a:extLst>
          </p:cNvPr>
          <p:cNvSpPr/>
          <p:nvPr/>
        </p:nvSpPr>
        <p:spPr>
          <a:xfrm>
            <a:off x="4283795" y="1893432"/>
            <a:ext cx="2103463" cy="2276373"/>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354BBEA2-9621-E966-C042-BAECF75CB9EB}"/>
              </a:ext>
            </a:extLst>
          </p:cNvPr>
          <p:cNvSpPr txBox="1"/>
          <p:nvPr/>
        </p:nvSpPr>
        <p:spPr>
          <a:xfrm>
            <a:off x="5237523" y="2489371"/>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推論</a:t>
            </a:r>
          </a:p>
        </p:txBody>
      </p:sp>
      <p:sp>
        <p:nvSpPr>
          <p:cNvPr id="25" name="テキスト ボックス 24">
            <a:extLst>
              <a:ext uri="{FF2B5EF4-FFF2-40B4-BE49-F238E27FC236}">
                <a16:creationId xmlns:a16="http://schemas.microsoft.com/office/drawing/2014/main" id="{BD23D099-6126-7BBC-1549-0BBE6A8E4AB7}"/>
              </a:ext>
            </a:extLst>
          </p:cNvPr>
          <p:cNvSpPr txBox="1"/>
          <p:nvPr/>
        </p:nvSpPr>
        <p:spPr>
          <a:xfrm>
            <a:off x="5151026" y="3061296"/>
            <a:ext cx="1329543"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モデル（関数</a:t>
            </a:r>
            <a:r>
              <a:rPr lang="en-US" altLang="ja-JP" sz="1050" dirty="0">
                <a:solidFill>
                  <a:schemeClr val="bg1"/>
                </a:solidFill>
                <a:latin typeface="Meiryo" panose="020B0604030504040204" pitchFamily="34" charset="-128"/>
                <a:ea typeface="Meiryo" panose="020B0604030504040204" pitchFamily="34" charset="-128"/>
              </a:rPr>
              <a:t> </a:t>
            </a:r>
            <a:r>
              <a:rPr lang="en-US" altLang="ja-JP" sz="1050" b="1" i="1" dirty="0">
                <a:solidFill>
                  <a:schemeClr val="bg1"/>
                </a:solidFill>
                <a:latin typeface="Meiryo" panose="020B0604030504040204" pitchFamily="34" charset="-128"/>
                <a:ea typeface="Meiryo" panose="020B0604030504040204" pitchFamily="34" charset="-128"/>
              </a:rPr>
              <a:t>f</a:t>
            </a:r>
            <a:r>
              <a:rPr lang="ja-JP" altLang="en-US" sz="1050">
                <a:solidFill>
                  <a:schemeClr val="bg1"/>
                </a:solidFill>
                <a:latin typeface="Meiryo" panose="020B0604030504040204" pitchFamily="34" charset="-128"/>
                <a:ea typeface="Meiryo" panose="020B0604030504040204" pitchFamily="34" charset="-128"/>
              </a:rPr>
              <a:t>）を使って</a:t>
            </a:r>
            <a:r>
              <a:rPr lang="en-US" altLang="ja-JP" sz="1050" dirty="0">
                <a:solidFill>
                  <a:schemeClr val="bg1"/>
                </a:solidFill>
                <a:latin typeface="Meiryo" panose="020B0604030504040204" pitchFamily="34" charset="-128"/>
                <a:ea typeface="Meiryo" panose="020B0604030504040204" pitchFamily="34" charset="-128"/>
              </a:rPr>
              <a:t> </a:t>
            </a:r>
            <a:r>
              <a:rPr lang="en-US" altLang="ja-JP" sz="1050" b="1" i="1" dirty="0">
                <a:solidFill>
                  <a:schemeClr val="bg1"/>
                </a:solidFill>
                <a:latin typeface="Meiryo" panose="020B0604030504040204" pitchFamily="34" charset="-128"/>
                <a:ea typeface="Meiryo" panose="020B0604030504040204" pitchFamily="34" charset="-128"/>
              </a:rPr>
              <a:t>y</a:t>
            </a:r>
            <a:r>
              <a:rPr lang="en-US" altLang="ja-JP" sz="1050" dirty="0">
                <a:solidFill>
                  <a:schemeClr val="bg1"/>
                </a:solidFill>
                <a:latin typeface="Meiryo" panose="020B0604030504040204" pitchFamily="34" charset="-128"/>
                <a:ea typeface="Meiryo" panose="020B0604030504040204" pitchFamily="34" charset="-128"/>
              </a:rPr>
              <a:t> </a:t>
            </a:r>
            <a:r>
              <a:rPr lang="ja-JP" altLang="en-US" sz="1050">
                <a:solidFill>
                  <a:schemeClr val="bg1"/>
                </a:solidFill>
                <a:latin typeface="Meiryo" panose="020B0604030504040204" pitchFamily="34" charset="-128"/>
                <a:ea typeface="Meiryo" panose="020B0604030504040204" pitchFamily="34" charset="-128"/>
              </a:rPr>
              <a:t>の値</a:t>
            </a:r>
            <a:endParaRPr lang="en-US" altLang="ja-JP" sz="1050" dirty="0">
              <a:solidFill>
                <a:schemeClr val="bg1"/>
              </a:solidFill>
              <a:latin typeface="Meiryo" panose="020B0604030504040204" pitchFamily="34" charset="-128"/>
              <a:ea typeface="Meiryo" panose="020B0604030504040204" pitchFamily="34" charset="-128"/>
            </a:endParaRPr>
          </a:p>
          <a:p>
            <a:r>
              <a:rPr lang="ja-JP" altLang="en-US" sz="1050">
                <a:solidFill>
                  <a:schemeClr val="bg1"/>
                </a:solidFill>
                <a:latin typeface="Meiryo" panose="020B0604030504040204" pitchFamily="34" charset="-128"/>
                <a:ea typeface="Meiryo" panose="020B0604030504040204" pitchFamily="34" charset="-128"/>
              </a:rPr>
              <a:t>を計算する</a:t>
            </a:r>
            <a:endParaRPr kumimoji="1" lang="en-US" altLang="ja-JP" sz="105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F958FC40-1A4A-52F4-5E48-BBB6493CC3BC}"/>
              </a:ext>
            </a:extLst>
          </p:cNvPr>
          <p:cNvSpPr/>
          <p:nvPr/>
        </p:nvSpPr>
        <p:spPr>
          <a:xfrm>
            <a:off x="2101461" y="1896662"/>
            <a:ext cx="2129047" cy="22507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AC5AD6C5-5D74-6FE2-B356-15D9C85B0EC2}"/>
              </a:ext>
            </a:extLst>
          </p:cNvPr>
          <p:cNvSpPr txBox="1"/>
          <p:nvPr/>
        </p:nvSpPr>
        <p:spPr>
          <a:xfrm>
            <a:off x="2229769" y="2521675"/>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学習</a:t>
            </a:r>
          </a:p>
        </p:txBody>
      </p:sp>
      <p:sp>
        <p:nvSpPr>
          <p:cNvPr id="28" name="テキスト ボックス 27">
            <a:extLst>
              <a:ext uri="{FF2B5EF4-FFF2-40B4-BE49-F238E27FC236}">
                <a16:creationId xmlns:a16="http://schemas.microsoft.com/office/drawing/2014/main" id="{8E1B934E-5DA8-B781-6AF1-3379E32F20DE}"/>
              </a:ext>
            </a:extLst>
          </p:cNvPr>
          <p:cNvSpPr txBox="1"/>
          <p:nvPr/>
        </p:nvSpPr>
        <p:spPr>
          <a:xfrm>
            <a:off x="2111629" y="3066437"/>
            <a:ext cx="1267554" cy="577081"/>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データに含まれる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規則や法則、特徴</a:t>
            </a:r>
            <a:endParaRPr lang="en-US" altLang="ja-JP" sz="1050" dirty="0">
              <a:solidFill>
                <a:schemeClr val="bg1"/>
              </a:solidFill>
              <a:latin typeface="Meiryo" panose="020B0604030504040204" pitchFamily="34" charset="-128"/>
              <a:ea typeface="Meiryo" panose="020B0604030504040204" pitchFamily="34" charset="-128"/>
            </a:endParaRPr>
          </a:p>
          <a:p>
            <a:r>
              <a:rPr kumimoji="1" lang="ja-JP" altLang="en-US" sz="1050">
                <a:solidFill>
                  <a:schemeClr val="bg1"/>
                </a:solidFill>
                <a:latin typeface="Meiryo" panose="020B0604030504040204" pitchFamily="34" charset="-128"/>
                <a:ea typeface="Meiryo" panose="020B0604030504040204" pitchFamily="34" charset="-128"/>
              </a:rPr>
              <a:t>を見つける計算</a:t>
            </a:r>
          </a:p>
        </p:txBody>
      </p:sp>
      <p:grpSp>
        <p:nvGrpSpPr>
          <p:cNvPr id="29" name="グループ化 28">
            <a:extLst>
              <a:ext uri="{FF2B5EF4-FFF2-40B4-BE49-F238E27FC236}">
                <a16:creationId xmlns:a16="http://schemas.microsoft.com/office/drawing/2014/main" id="{00174325-D348-8213-F2D3-477D06C90F50}"/>
              </a:ext>
            </a:extLst>
          </p:cNvPr>
          <p:cNvGrpSpPr/>
          <p:nvPr/>
        </p:nvGrpSpPr>
        <p:grpSpPr>
          <a:xfrm>
            <a:off x="3488192" y="1759044"/>
            <a:ext cx="1549556" cy="3318059"/>
            <a:chOff x="3481987" y="1768292"/>
            <a:chExt cx="1549556" cy="3318059"/>
          </a:xfrm>
        </p:grpSpPr>
        <p:sp>
          <p:nvSpPr>
            <p:cNvPr id="30" name="正方形/長方形 29">
              <a:extLst>
                <a:ext uri="{FF2B5EF4-FFF2-40B4-BE49-F238E27FC236}">
                  <a16:creationId xmlns:a16="http://schemas.microsoft.com/office/drawing/2014/main" id="{3C80D528-D0D6-4679-4F5B-2C9AB0A8D2F6}"/>
                </a:ext>
              </a:extLst>
            </p:cNvPr>
            <p:cNvSpPr/>
            <p:nvPr/>
          </p:nvSpPr>
          <p:spPr>
            <a:xfrm>
              <a:off x="3481987" y="1768292"/>
              <a:ext cx="1549556" cy="3318059"/>
            </a:xfrm>
            <a:prstGeom prst="rect">
              <a:avLst/>
            </a:prstGeom>
            <a:solidFill>
              <a:schemeClr val="accent2">
                <a:alpha val="466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BFE7F78E-66AB-6A0C-22BE-6336CB88BFCA}"/>
                </a:ext>
              </a:extLst>
            </p:cNvPr>
            <p:cNvSpPr txBox="1"/>
            <p:nvPr/>
          </p:nvSpPr>
          <p:spPr>
            <a:xfrm>
              <a:off x="3495612" y="4347578"/>
              <a:ext cx="1260673" cy="584775"/>
            </a:xfrm>
            <a:prstGeom prst="rect">
              <a:avLst/>
            </a:prstGeom>
            <a:noFill/>
          </p:spPr>
          <p:txBody>
            <a:bodyPr wrap="square">
              <a:spAutoFit/>
            </a:bodyPr>
            <a:lstStyle/>
            <a:p>
              <a:pPr algn="ctr"/>
              <a:r>
                <a:rPr lang="ja-JP" altLang="en-US" sz="3200">
                  <a:solidFill>
                    <a:schemeClr val="bg1"/>
                  </a:solidFill>
                  <a:latin typeface="Meiryo" panose="020B0604030504040204" pitchFamily="34" charset="-128"/>
                  <a:ea typeface="Meiryo" panose="020B0604030504040204" pitchFamily="34" charset="-128"/>
                </a:rPr>
                <a:t>関数</a:t>
              </a:r>
              <a:endParaRPr lang="en-US" altLang="ja-JP" sz="3200" dirty="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8ECA7C2D-C051-A919-FD64-E9604940ABEF}"/>
                </a:ext>
              </a:extLst>
            </p:cNvPr>
            <p:cNvSpPr txBox="1"/>
            <p:nvPr/>
          </p:nvSpPr>
          <p:spPr>
            <a:xfrm>
              <a:off x="4514292" y="4364748"/>
              <a:ext cx="344966" cy="584775"/>
            </a:xfrm>
            <a:prstGeom prst="rect">
              <a:avLst/>
            </a:prstGeom>
            <a:noFill/>
          </p:spPr>
          <p:txBody>
            <a:bodyPr wrap="none" rtlCol="0">
              <a:spAutoFit/>
            </a:bodyPr>
            <a:lstStyle/>
            <a:p>
              <a:r>
                <a:rPr kumimoji="1" lang="en-US" altLang="ja-JP" sz="3200" b="1" i="1" dirty="0">
                  <a:solidFill>
                    <a:schemeClr val="bg1"/>
                  </a:solidFill>
                  <a:latin typeface="Meiryo" panose="020B0604030504040204" pitchFamily="34" charset="-128"/>
                  <a:ea typeface="Meiryo" panose="020B0604030504040204" pitchFamily="34" charset="-128"/>
                </a:rPr>
                <a:t>f</a:t>
              </a:r>
              <a:endParaRPr kumimoji="1" lang="ja-JP" altLang="en-US" sz="3200" b="1" i="1">
                <a:solidFill>
                  <a:schemeClr val="bg1"/>
                </a:solidFill>
                <a:latin typeface="Meiryo" panose="020B0604030504040204" pitchFamily="34" charset="-128"/>
                <a:ea typeface="Meiryo" panose="020B0604030504040204" pitchFamily="34" charset="-128"/>
              </a:endParaRPr>
            </a:p>
          </p:txBody>
        </p:sp>
      </p:grpSp>
      <p:sp>
        <p:nvSpPr>
          <p:cNvPr id="33" name="正方形/長方形 32">
            <a:extLst>
              <a:ext uri="{FF2B5EF4-FFF2-40B4-BE49-F238E27FC236}">
                <a16:creationId xmlns:a16="http://schemas.microsoft.com/office/drawing/2014/main" id="{0BAF3C10-5298-E833-BC6D-313CD2A726B0}"/>
              </a:ext>
            </a:extLst>
          </p:cNvPr>
          <p:cNvSpPr/>
          <p:nvPr/>
        </p:nvSpPr>
        <p:spPr>
          <a:xfrm>
            <a:off x="3584241" y="2093981"/>
            <a:ext cx="1366068" cy="194875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14E97207-A9D3-F39E-469D-72D3578955F6}"/>
              </a:ext>
            </a:extLst>
          </p:cNvPr>
          <p:cNvSpPr txBox="1"/>
          <p:nvPr/>
        </p:nvSpPr>
        <p:spPr>
          <a:xfrm>
            <a:off x="3563107" y="2516621"/>
            <a:ext cx="141577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モデル</a:t>
            </a:r>
          </a:p>
        </p:txBody>
      </p:sp>
      <p:sp>
        <p:nvSpPr>
          <p:cNvPr id="35" name="テキスト ボックス 34">
            <a:extLst>
              <a:ext uri="{FF2B5EF4-FFF2-40B4-BE49-F238E27FC236}">
                <a16:creationId xmlns:a16="http://schemas.microsoft.com/office/drawing/2014/main" id="{F075B231-5D47-E388-2589-B470232CFC1E}"/>
              </a:ext>
            </a:extLst>
          </p:cNvPr>
          <p:cNvSpPr txBox="1"/>
          <p:nvPr/>
        </p:nvSpPr>
        <p:spPr>
          <a:xfrm>
            <a:off x="3497284" y="3022024"/>
            <a:ext cx="1512662" cy="623248"/>
          </a:xfrm>
          <a:prstGeom prst="rect">
            <a:avLst/>
          </a:prstGeom>
          <a:noFill/>
        </p:spPr>
        <p:txBody>
          <a:bodyPr wrap="squar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入力</a:t>
            </a:r>
            <a:r>
              <a:rPr lang="en-US" altLang="ja-JP" sz="1050" dirty="0">
                <a:solidFill>
                  <a:schemeClr val="bg1"/>
                </a:solidFill>
                <a:latin typeface="Meiryo" panose="020B0604030504040204" pitchFamily="34" charset="-128"/>
                <a:ea typeface="Meiryo" panose="020B0604030504040204" pitchFamily="34" charset="-128"/>
              </a:rPr>
              <a:t> </a:t>
            </a:r>
            <a:r>
              <a:rPr lang="en-US" altLang="ja-JP" sz="1200" b="1" i="1" dirty="0">
                <a:solidFill>
                  <a:schemeClr val="bg1"/>
                </a:solidFill>
                <a:latin typeface="Meiryo" panose="020B0604030504040204" pitchFamily="34" charset="-128"/>
                <a:ea typeface="Meiryo" panose="020B0604030504040204" pitchFamily="34" charset="-128"/>
              </a:rPr>
              <a:t>X </a:t>
            </a:r>
            <a:r>
              <a:rPr lang="ja-JP" altLang="en-US" sz="1050">
                <a:solidFill>
                  <a:schemeClr val="bg1"/>
                </a:solidFill>
                <a:latin typeface="Meiryo" panose="020B0604030504040204" pitchFamily="34" charset="-128"/>
                <a:ea typeface="Meiryo" panose="020B0604030504040204" pitchFamily="34" charset="-128"/>
              </a:rPr>
              <a:t>に対して</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最適な</a:t>
            </a:r>
            <a:r>
              <a:rPr lang="en-US" altLang="ja-JP" sz="1050" dirty="0">
                <a:solidFill>
                  <a:schemeClr val="bg1"/>
                </a:solidFill>
                <a:latin typeface="Meiryo" panose="020B0604030504040204" pitchFamily="34" charset="-128"/>
                <a:ea typeface="Meiryo" panose="020B0604030504040204" pitchFamily="34" charset="-128"/>
              </a:rPr>
              <a:t> </a:t>
            </a:r>
            <a:r>
              <a:rPr lang="en-US" altLang="ja-JP" sz="1200" b="1" i="1" dirty="0">
                <a:solidFill>
                  <a:schemeClr val="bg1"/>
                </a:solidFill>
                <a:latin typeface="Meiryo" panose="020B0604030504040204" pitchFamily="34" charset="-128"/>
                <a:ea typeface="Meiryo" panose="020B0604030504040204" pitchFamily="34" charset="-128"/>
              </a:rPr>
              <a:t>Y </a:t>
            </a:r>
            <a:r>
              <a:rPr lang="ja-JP" altLang="en-US" sz="1050">
                <a:solidFill>
                  <a:schemeClr val="bg1"/>
                </a:solidFill>
                <a:latin typeface="Meiryo" panose="020B0604030504040204" pitchFamily="34" charset="-128"/>
                <a:ea typeface="Meiryo" panose="020B0604030504040204" pitchFamily="34" charset="-128"/>
              </a:rPr>
              <a:t>を推測</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するための計算式</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36" name="下矢印 35">
            <a:extLst>
              <a:ext uri="{FF2B5EF4-FFF2-40B4-BE49-F238E27FC236}">
                <a16:creationId xmlns:a16="http://schemas.microsoft.com/office/drawing/2014/main" id="{AE48D2C7-923F-8FD3-442D-A233741C2CE3}"/>
              </a:ext>
            </a:extLst>
          </p:cNvPr>
          <p:cNvSpPr/>
          <p:nvPr/>
        </p:nvSpPr>
        <p:spPr>
          <a:xfrm rot="16200000">
            <a:off x="3232222" y="3045753"/>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左右矢印 36">
            <a:extLst>
              <a:ext uri="{FF2B5EF4-FFF2-40B4-BE49-F238E27FC236}">
                <a16:creationId xmlns:a16="http://schemas.microsoft.com/office/drawing/2014/main" id="{B36698F6-BCEB-5B9D-DAE6-013A79CD4DF2}"/>
              </a:ext>
            </a:extLst>
          </p:cNvPr>
          <p:cNvSpPr/>
          <p:nvPr/>
        </p:nvSpPr>
        <p:spPr>
          <a:xfrm>
            <a:off x="4890070" y="2946488"/>
            <a:ext cx="298752" cy="482512"/>
          </a:xfrm>
          <a:prstGeom prst="leftRightArrow">
            <a:avLst>
              <a:gd name="adj1" fmla="val 50000"/>
              <a:gd name="adj2" fmla="val 38052"/>
            </a:avLst>
          </a:prstGeom>
          <a:solidFill>
            <a:srgbClr val="FFC000"/>
          </a:solidFill>
          <a:ln w="127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下矢印 93">
            <a:extLst>
              <a:ext uri="{FF2B5EF4-FFF2-40B4-BE49-F238E27FC236}">
                <a16:creationId xmlns:a16="http://schemas.microsoft.com/office/drawing/2014/main" id="{E4C8DA9D-965B-3759-350E-51D12C7E31CD}"/>
              </a:ext>
            </a:extLst>
          </p:cNvPr>
          <p:cNvSpPr/>
          <p:nvPr/>
        </p:nvSpPr>
        <p:spPr>
          <a:xfrm rot="16200000">
            <a:off x="6243278" y="3077100"/>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3" name="グループ化 42">
            <a:extLst>
              <a:ext uri="{FF2B5EF4-FFF2-40B4-BE49-F238E27FC236}">
                <a16:creationId xmlns:a16="http://schemas.microsoft.com/office/drawing/2014/main" id="{5EDBA83B-46DA-3D91-12BC-9CEBB0994EE4}"/>
              </a:ext>
            </a:extLst>
          </p:cNvPr>
          <p:cNvGrpSpPr/>
          <p:nvPr/>
        </p:nvGrpSpPr>
        <p:grpSpPr>
          <a:xfrm>
            <a:off x="3863153" y="961153"/>
            <a:ext cx="1659653" cy="1227864"/>
            <a:chOff x="3624826" y="866888"/>
            <a:chExt cx="1659653" cy="1227864"/>
          </a:xfrm>
        </p:grpSpPr>
        <p:sp>
          <p:nvSpPr>
            <p:cNvPr id="44" name="正方形/長方形 43">
              <a:extLst>
                <a:ext uri="{FF2B5EF4-FFF2-40B4-BE49-F238E27FC236}">
                  <a16:creationId xmlns:a16="http://schemas.microsoft.com/office/drawing/2014/main" id="{FEA6108F-9F97-AC3F-F920-557FEF90B162}"/>
                </a:ext>
              </a:extLst>
            </p:cNvPr>
            <p:cNvSpPr/>
            <p:nvPr/>
          </p:nvSpPr>
          <p:spPr>
            <a:xfrm>
              <a:off x="3624826" y="866888"/>
              <a:ext cx="1267554" cy="4895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067E71C8-A225-16EB-5EC0-68D986A1FABE}"/>
                </a:ext>
              </a:extLst>
            </p:cNvPr>
            <p:cNvSpPr txBox="1"/>
            <p:nvPr/>
          </p:nvSpPr>
          <p:spPr>
            <a:xfrm>
              <a:off x="3909788" y="923732"/>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入力</a:t>
              </a:r>
            </a:p>
          </p:txBody>
        </p:sp>
        <p:sp>
          <p:nvSpPr>
            <p:cNvPr id="46" name="下矢印 45">
              <a:extLst>
                <a:ext uri="{FF2B5EF4-FFF2-40B4-BE49-F238E27FC236}">
                  <a16:creationId xmlns:a16="http://schemas.microsoft.com/office/drawing/2014/main" id="{F844AA8F-AD03-8774-29F2-E378C83A9A9C}"/>
                </a:ext>
              </a:extLst>
            </p:cNvPr>
            <p:cNvSpPr/>
            <p:nvPr/>
          </p:nvSpPr>
          <p:spPr>
            <a:xfrm>
              <a:off x="3995211" y="1438786"/>
              <a:ext cx="526780" cy="655966"/>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E69992E6-B7FA-1D8B-E4A5-7C85BE970F44}"/>
                </a:ext>
              </a:extLst>
            </p:cNvPr>
            <p:cNvSpPr txBox="1"/>
            <p:nvPr/>
          </p:nvSpPr>
          <p:spPr>
            <a:xfrm>
              <a:off x="4904247" y="880818"/>
              <a:ext cx="380232" cy="461665"/>
            </a:xfrm>
            <a:prstGeom prst="rect">
              <a:avLst/>
            </a:prstGeom>
            <a:noFill/>
          </p:spPr>
          <p:txBody>
            <a:bodyPr wrap="none" rtlCol="0">
              <a:spAutoFit/>
            </a:bodyPr>
            <a:lstStyle/>
            <a:p>
              <a:r>
                <a:rPr kumimoji="1" lang="en-US" altLang="ja-JP" sz="2400" b="1" i="1" dirty="0">
                  <a:solidFill>
                    <a:schemeClr val="accent3">
                      <a:lumMod val="75000"/>
                    </a:schemeClr>
                  </a:solidFill>
                  <a:latin typeface="Meiryo" panose="020B0604030504040204" pitchFamily="34" charset="-128"/>
                  <a:ea typeface="Meiryo" panose="020B0604030504040204" pitchFamily="34" charset="-128"/>
                </a:rPr>
                <a:t>x</a:t>
              </a:r>
              <a:endParaRPr kumimoji="1" lang="ja-JP" altLang="en-US" sz="2400" b="1" i="1">
                <a:solidFill>
                  <a:schemeClr val="accent3">
                    <a:lumMod val="75000"/>
                  </a:schemeClr>
                </a:solidFill>
                <a:latin typeface="Meiryo" panose="020B0604030504040204" pitchFamily="34" charset="-128"/>
                <a:ea typeface="Meiryo" panose="020B0604030504040204" pitchFamily="34" charset="-128"/>
              </a:endParaRPr>
            </a:p>
          </p:txBody>
        </p:sp>
      </p:grpSp>
      <p:sp>
        <p:nvSpPr>
          <p:cNvPr id="4" name="テキスト ボックス 3">
            <a:extLst>
              <a:ext uri="{FF2B5EF4-FFF2-40B4-BE49-F238E27FC236}">
                <a16:creationId xmlns:a16="http://schemas.microsoft.com/office/drawing/2014/main" id="{E84405B5-9D82-BA23-F24F-58CBA77B95D8}"/>
              </a:ext>
            </a:extLst>
          </p:cNvPr>
          <p:cNvSpPr txBox="1"/>
          <p:nvPr/>
        </p:nvSpPr>
        <p:spPr>
          <a:xfrm>
            <a:off x="6649796" y="1768292"/>
            <a:ext cx="370614" cy="461665"/>
          </a:xfrm>
          <a:prstGeom prst="rect">
            <a:avLst/>
          </a:prstGeom>
          <a:noFill/>
        </p:spPr>
        <p:txBody>
          <a:bodyPr wrap="none" rtlCol="0">
            <a:spAutoFit/>
          </a:bodyPr>
          <a:lstStyle/>
          <a:p>
            <a:r>
              <a:rPr kumimoji="1" lang="en-US" altLang="ja-JP" sz="2400" b="1" i="1" dirty="0">
                <a:solidFill>
                  <a:srgbClr val="7030A0"/>
                </a:solidFill>
                <a:latin typeface="Meiryo" panose="020B0604030504040204" pitchFamily="34" charset="-128"/>
                <a:ea typeface="Meiryo" panose="020B0604030504040204" pitchFamily="34" charset="-128"/>
              </a:rPr>
              <a:t>y</a:t>
            </a:r>
            <a:endParaRPr kumimoji="1" lang="ja-JP" altLang="en-US" sz="2400" b="1" i="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2871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27535-EED8-8729-3FA8-CC9C60EC5218}"/>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FEEB94C-26C6-27FA-D811-D3C9597D2624}"/>
              </a:ext>
            </a:extLst>
          </p:cNvPr>
          <p:cNvSpPr/>
          <p:nvPr/>
        </p:nvSpPr>
        <p:spPr>
          <a:xfrm>
            <a:off x="6794113" y="1992486"/>
            <a:ext cx="1986845" cy="10837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05352FA-B7D1-1852-5ED8-2A7654BFE925}"/>
              </a:ext>
            </a:extLst>
          </p:cNvPr>
          <p:cNvSpPr>
            <a:spLocks noGrp="1"/>
          </p:cNvSpPr>
          <p:nvPr>
            <p:ph type="title"/>
          </p:nvPr>
        </p:nvSpPr>
        <p:spPr/>
        <p:txBody>
          <a:bodyPr/>
          <a:lstStyle/>
          <a:p>
            <a:r>
              <a:rPr kumimoji="1" lang="en-US" altLang="ja-JP" dirty="0"/>
              <a:t>AI</a:t>
            </a:r>
            <a:r>
              <a:rPr kumimoji="1" lang="ja-JP" altLang="en-US"/>
              <a:t>がやっていること</a:t>
            </a:r>
          </a:p>
        </p:txBody>
      </p:sp>
      <p:sp>
        <p:nvSpPr>
          <p:cNvPr id="3" name="正方形/長方形 2">
            <a:extLst>
              <a:ext uri="{FF2B5EF4-FFF2-40B4-BE49-F238E27FC236}">
                <a16:creationId xmlns:a16="http://schemas.microsoft.com/office/drawing/2014/main" id="{14FA3B0B-74E1-BF1C-4160-627F35E6E420}"/>
              </a:ext>
            </a:extLst>
          </p:cNvPr>
          <p:cNvSpPr/>
          <p:nvPr/>
        </p:nvSpPr>
        <p:spPr>
          <a:xfrm>
            <a:off x="3445933" y="1450623"/>
            <a:ext cx="2252133" cy="50066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2092335-DE94-95FE-F18A-997F3FBD61CD}"/>
              </a:ext>
            </a:extLst>
          </p:cNvPr>
          <p:cNvSpPr/>
          <p:nvPr/>
        </p:nvSpPr>
        <p:spPr>
          <a:xfrm>
            <a:off x="363042" y="1992486"/>
            <a:ext cx="1986845" cy="108373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5C3D7D24-736F-E25E-5352-BA7C046F9C5B}"/>
              </a:ext>
            </a:extLst>
          </p:cNvPr>
          <p:cNvSpPr txBox="1"/>
          <p:nvPr/>
        </p:nvSpPr>
        <p:spPr>
          <a:xfrm>
            <a:off x="571634" y="2638300"/>
            <a:ext cx="1569660" cy="230832"/>
          </a:xfrm>
          <a:prstGeom prst="rect">
            <a:avLst/>
          </a:prstGeom>
          <a:noFill/>
        </p:spPr>
        <p:txBody>
          <a:bodyPr wrap="non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解決すべき問題を設定する</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1EB5814-D241-F5DD-B175-BE65E0F2AAB5}"/>
              </a:ext>
            </a:extLst>
          </p:cNvPr>
          <p:cNvSpPr txBox="1"/>
          <p:nvPr/>
        </p:nvSpPr>
        <p:spPr>
          <a:xfrm>
            <a:off x="494276" y="2188435"/>
            <a:ext cx="1724378"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問いを発する</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AEB46BD-84D5-55A2-2DE5-00FD84F60232}"/>
              </a:ext>
            </a:extLst>
          </p:cNvPr>
          <p:cNvSpPr/>
          <p:nvPr/>
        </p:nvSpPr>
        <p:spPr>
          <a:xfrm>
            <a:off x="3578577" y="1992487"/>
            <a:ext cx="1986845" cy="1083733"/>
          </a:xfrm>
          <a:prstGeom prst="rect">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8E5E79BB-0CCA-B8F9-EC5B-07F953358BC3}"/>
              </a:ext>
            </a:extLst>
          </p:cNvPr>
          <p:cNvSpPr txBox="1"/>
          <p:nvPr/>
        </p:nvSpPr>
        <p:spPr>
          <a:xfrm>
            <a:off x="3505227" y="2189638"/>
            <a:ext cx="2162845" cy="338554"/>
          </a:xfrm>
          <a:prstGeom prst="rect">
            <a:avLst/>
          </a:prstGeom>
          <a:noFill/>
        </p:spPr>
        <p:txBody>
          <a:bodyPr wrap="square">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最適解を推測する</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9C167BE1-E8AB-6CC5-A66B-ADC9DF217E04}"/>
              </a:ext>
            </a:extLst>
          </p:cNvPr>
          <p:cNvSpPr txBox="1"/>
          <p:nvPr/>
        </p:nvSpPr>
        <p:spPr>
          <a:xfrm>
            <a:off x="6794113" y="2188434"/>
            <a:ext cx="1986845"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問いに答える</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46235C68-4BF4-4292-E727-F49D6C5F48F4}"/>
              </a:ext>
            </a:extLst>
          </p:cNvPr>
          <p:cNvSpPr txBox="1"/>
          <p:nvPr/>
        </p:nvSpPr>
        <p:spPr>
          <a:xfrm>
            <a:off x="6829577" y="2638298"/>
            <a:ext cx="1915909" cy="230832"/>
          </a:xfrm>
          <a:prstGeom prst="rect">
            <a:avLst/>
          </a:prstGeom>
          <a:noFill/>
        </p:spPr>
        <p:txBody>
          <a:bodyPr wrap="non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最適と推測される答えを提示する</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6" name="右矢印 25">
            <a:extLst>
              <a:ext uri="{FF2B5EF4-FFF2-40B4-BE49-F238E27FC236}">
                <a16:creationId xmlns:a16="http://schemas.microsoft.com/office/drawing/2014/main" id="{6953B352-D383-C3B7-18F0-E5353E8F8B51}"/>
              </a:ext>
            </a:extLst>
          </p:cNvPr>
          <p:cNvSpPr/>
          <p:nvPr/>
        </p:nvSpPr>
        <p:spPr>
          <a:xfrm>
            <a:off x="5640598" y="2344114"/>
            <a:ext cx="1106311" cy="41622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9D26D027-06D0-FD77-4FC7-C355E1B2E869}"/>
              </a:ext>
            </a:extLst>
          </p:cNvPr>
          <p:cNvSpPr/>
          <p:nvPr/>
        </p:nvSpPr>
        <p:spPr>
          <a:xfrm>
            <a:off x="2414923" y="2344114"/>
            <a:ext cx="1106311" cy="416221"/>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FF5B8760-DD45-C2A5-4A3D-F6EC9042D473}"/>
              </a:ext>
            </a:extLst>
          </p:cNvPr>
          <p:cNvSpPr txBox="1"/>
          <p:nvPr/>
        </p:nvSpPr>
        <p:spPr>
          <a:xfrm>
            <a:off x="3534514" y="2561860"/>
            <a:ext cx="2088254" cy="461665"/>
          </a:xfrm>
          <a:prstGeom prst="rect">
            <a:avLst/>
          </a:prstGeom>
          <a:noFill/>
        </p:spPr>
        <p:txBody>
          <a:bodyPr wrap="square" rtlCol="0">
            <a:spAutoFit/>
          </a:bodyPr>
          <a:lstStyle>
            <a:defPPr>
              <a:defRPr lang="ja-JP"/>
            </a:defPPr>
            <a:lvl1pPr algn="ctr">
              <a:defRPr sz="900">
                <a:solidFill>
                  <a:schemeClr val="bg1"/>
                </a:solidFill>
                <a:latin typeface="Meiryo" panose="020B0604030504040204" pitchFamily="34" charset="-128"/>
                <a:ea typeface="Meiryo" panose="020B0604030504040204" pitchFamily="34" charset="-128"/>
              </a:defRPr>
            </a:lvl1pPr>
          </a:lstStyle>
          <a:p>
            <a:r>
              <a:rPr lang="ja-JP" altLang="en-US" sz="1200"/>
              <a:t>問いに対する</a:t>
            </a:r>
            <a:endParaRPr lang="en-US" altLang="ja-JP" sz="1200" dirty="0"/>
          </a:p>
          <a:p>
            <a:r>
              <a:rPr lang="ja-JP" altLang="en-US" sz="1200"/>
              <a:t>最適な答えを推測する</a:t>
            </a:r>
          </a:p>
        </p:txBody>
      </p:sp>
      <p:sp>
        <p:nvSpPr>
          <p:cNvPr id="29" name="テキスト ボックス 28">
            <a:extLst>
              <a:ext uri="{FF2B5EF4-FFF2-40B4-BE49-F238E27FC236}">
                <a16:creationId xmlns:a16="http://schemas.microsoft.com/office/drawing/2014/main" id="{85D7A2C1-E688-0F5A-4265-1982B1FD2CEF}"/>
              </a:ext>
            </a:extLst>
          </p:cNvPr>
          <p:cNvSpPr txBox="1"/>
          <p:nvPr/>
        </p:nvSpPr>
        <p:spPr>
          <a:xfrm>
            <a:off x="3758315" y="1566772"/>
            <a:ext cx="1627370"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AI</a:t>
            </a:r>
            <a:r>
              <a:rPr lang="ja-JP" altLang="en-US" b="1">
                <a:solidFill>
                  <a:schemeClr val="bg1"/>
                </a:solidFill>
                <a:latin typeface="Meiryo" panose="020B0604030504040204" pitchFamily="34" charset="-128"/>
                <a:ea typeface="Meiryo" panose="020B0604030504040204" pitchFamily="34" charset="-128"/>
              </a:rPr>
              <a:t>／人工知能</a:t>
            </a:r>
            <a:endParaRPr kumimoji="1" lang="ja-JP" altLang="en-US" b="1">
              <a:solidFill>
                <a:schemeClr val="bg1"/>
              </a:solidFill>
              <a:latin typeface="Meiryo" panose="020B0604030504040204" pitchFamily="34" charset="-128"/>
              <a:ea typeface="Meiryo" panose="020B0604030504040204" pitchFamily="34" charset="-128"/>
            </a:endParaRPr>
          </a:p>
        </p:txBody>
      </p:sp>
      <p:pic>
        <p:nvPicPr>
          <p:cNvPr id="33" name="図 32" descr="アイコン&#10;&#10;自動的に生成された説明">
            <a:extLst>
              <a:ext uri="{FF2B5EF4-FFF2-40B4-BE49-F238E27FC236}">
                <a16:creationId xmlns:a16="http://schemas.microsoft.com/office/drawing/2014/main" id="{9165E4B8-075C-FA5C-496B-A363BBB54F98}"/>
              </a:ext>
            </a:extLst>
          </p:cNvPr>
          <p:cNvPicPr>
            <a:picLocks noChangeAspect="1"/>
          </p:cNvPicPr>
          <p:nvPr/>
        </p:nvPicPr>
        <p:blipFill>
          <a:blip r:embed="rId2"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388014" y="964779"/>
            <a:ext cx="381117" cy="432865"/>
          </a:xfrm>
          <a:prstGeom prst="rect">
            <a:avLst/>
          </a:prstGeom>
          <a:effectLst>
            <a:outerShdw blurRad="50800" dist="38100" dir="2700000" algn="tl" rotWithShape="0">
              <a:prstClr val="black">
                <a:alpha val="40000"/>
              </a:prstClr>
            </a:outerShdw>
          </a:effectLst>
        </p:spPr>
      </p:pic>
      <p:pic>
        <p:nvPicPr>
          <p:cNvPr id="32" name="図 31" descr="図形&#10;&#10;中程度の精度で自動的に生成された説明">
            <a:extLst>
              <a:ext uri="{FF2B5EF4-FFF2-40B4-BE49-F238E27FC236}">
                <a16:creationId xmlns:a16="http://schemas.microsoft.com/office/drawing/2014/main" id="{BCC99A6C-7BC3-E4EE-1200-67301815FFE6}"/>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63040" y="1252822"/>
            <a:ext cx="863415" cy="583794"/>
          </a:xfrm>
          <a:prstGeom prst="rect">
            <a:avLst/>
          </a:prstGeom>
          <a:ln>
            <a:noFill/>
          </a:ln>
          <a:effectLst>
            <a:outerShdw blurRad="50800" dist="38100" dir="2700000" algn="tl" rotWithShape="0">
              <a:prstClr val="black">
                <a:alpha val="40000"/>
              </a:prstClr>
            </a:outerShdw>
          </a:effectLst>
        </p:spPr>
      </p:pic>
      <p:grpSp>
        <p:nvGrpSpPr>
          <p:cNvPr id="5" name="グループ化 4">
            <a:extLst>
              <a:ext uri="{FF2B5EF4-FFF2-40B4-BE49-F238E27FC236}">
                <a16:creationId xmlns:a16="http://schemas.microsoft.com/office/drawing/2014/main" id="{CD279334-E2E2-81F3-86B1-889DEEFC450E}"/>
              </a:ext>
            </a:extLst>
          </p:cNvPr>
          <p:cNvGrpSpPr/>
          <p:nvPr/>
        </p:nvGrpSpPr>
        <p:grpSpPr>
          <a:xfrm>
            <a:off x="5627891" y="3135057"/>
            <a:ext cx="2924663" cy="2977875"/>
            <a:chOff x="5627891" y="3135057"/>
            <a:chExt cx="2924663" cy="2977875"/>
          </a:xfrm>
        </p:grpSpPr>
        <p:sp>
          <p:nvSpPr>
            <p:cNvPr id="25" name="曲折矢印 24">
              <a:extLst>
                <a:ext uri="{FF2B5EF4-FFF2-40B4-BE49-F238E27FC236}">
                  <a16:creationId xmlns:a16="http://schemas.microsoft.com/office/drawing/2014/main" id="{B9F0099F-ECC6-D011-CD65-DCDE61E00CB0}"/>
                </a:ext>
              </a:extLst>
            </p:cNvPr>
            <p:cNvSpPr/>
            <p:nvPr/>
          </p:nvSpPr>
          <p:spPr>
            <a:xfrm rot="10800000">
              <a:off x="5627891" y="3187814"/>
              <a:ext cx="2308196" cy="2925118"/>
            </a:xfrm>
            <a:prstGeom prst="bentArrow">
              <a:avLst>
                <a:gd name="adj1" fmla="val 12528"/>
                <a:gd name="adj2" fmla="val 10052"/>
                <a:gd name="adj3" fmla="val 13751"/>
                <a:gd name="adj4" fmla="val 18318"/>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08382B9B-3C88-F711-0C7E-8DFBAC58C666}"/>
                </a:ext>
              </a:extLst>
            </p:cNvPr>
            <p:cNvSpPr txBox="1"/>
            <p:nvPr/>
          </p:nvSpPr>
          <p:spPr>
            <a:xfrm>
              <a:off x="8044723" y="3135057"/>
              <a:ext cx="507831" cy="1304203"/>
            </a:xfrm>
            <a:prstGeom prst="rect">
              <a:avLst/>
            </a:prstGeom>
            <a:noFill/>
          </p:spPr>
          <p:txBody>
            <a:bodyPr vert="eaVert" wrap="none" rtlCol="0">
              <a:spAutoFit/>
            </a:bodyPr>
            <a:lstStyle/>
            <a:p>
              <a:r>
                <a:rPr kumimoji="1" lang="ja-JP" altLang="en-US" sz="1050">
                  <a:solidFill>
                    <a:schemeClr val="accent3">
                      <a:lumMod val="50000"/>
                    </a:schemeClr>
                  </a:solidFill>
                  <a:latin typeface="Meiryo" panose="020B0604030504040204" pitchFamily="34" charset="-128"/>
                  <a:ea typeface="Meiryo" panose="020B0604030504040204" pitchFamily="34" charset="-128"/>
                </a:rPr>
                <a:t>回答を評価し</a:t>
              </a:r>
              <a:endParaRPr kumimoji="1"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a:solidFill>
                    <a:schemeClr val="accent3">
                      <a:lumMod val="50000"/>
                    </a:schemeClr>
                  </a:solidFill>
                  <a:latin typeface="Meiryo" panose="020B0604030504040204" pitchFamily="34" charset="-128"/>
                  <a:ea typeface="Meiryo" panose="020B0604030504040204" pitchFamily="34" charset="-128"/>
                </a:rPr>
                <a:t>フィードバックする</a:t>
              </a:r>
              <a:endParaRPr kumimoji="1" lang="ja-JP" altLang="en-US" sz="1050">
                <a:solidFill>
                  <a:schemeClr val="accent3">
                    <a:lumMod val="50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4948AF73-39F3-B8EC-8B9E-69A9E8D4707E}"/>
                </a:ext>
              </a:extLst>
            </p:cNvPr>
            <p:cNvSpPr txBox="1"/>
            <p:nvPr/>
          </p:nvSpPr>
          <p:spPr>
            <a:xfrm>
              <a:off x="5680517" y="3878742"/>
              <a:ext cx="669414" cy="1708160"/>
            </a:xfrm>
            <a:prstGeom prst="rect">
              <a:avLst/>
            </a:prstGeom>
            <a:noFill/>
          </p:spPr>
          <p:txBody>
            <a:bodyPr vert="eaVert" wrap="none" rtlCol="0">
              <a:spAutoFit/>
            </a:bodyPr>
            <a:lstStyle/>
            <a:p>
              <a:r>
                <a:rPr kumimoji="1" lang="ja-JP" altLang="en-US" sz="1050">
                  <a:solidFill>
                    <a:srgbClr val="0070C0"/>
                  </a:solidFill>
                  <a:latin typeface="Meiryo" panose="020B0604030504040204" pitchFamily="34" charset="-128"/>
                  <a:ea typeface="Meiryo" panose="020B0604030504040204" pitchFamily="34" charset="-128"/>
                </a:rPr>
                <a:t>評価結果でデータを更新し</a:t>
              </a:r>
              <a:endParaRPr kumimoji="1" lang="en-US" altLang="ja-JP" sz="1050" dirty="0">
                <a:solidFill>
                  <a:srgbClr val="0070C0"/>
                </a:solidFill>
                <a:latin typeface="Meiryo" panose="020B0604030504040204" pitchFamily="34" charset="-128"/>
                <a:ea typeface="Meiryo" panose="020B0604030504040204" pitchFamily="34" charset="-128"/>
              </a:endParaRPr>
            </a:p>
            <a:p>
              <a:r>
                <a:rPr lang="ja-JP" altLang="en-US" sz="1050">
                  <a:solidFill>
                    <a:srgbClr val="0070C0"/>
                  </a:solidFill>
                  <a:latin typeface="Meiryo" panose="020B0604030504040204" pitchFamily="34" charset="-128"/>
                  <a:ea typeface="Meiryo" panose="020B0604030504040204" pitchFamily="34" charset="-128"/>
                </a:rPr>
                <a:t>学習／訓練を追加で実行し</a:t>
              </a:r>
              <a:endParaRPr lang="en-US" altLang="ja-JP" sz="1050" dirty="0">
                <a:solidFill>
                  <a:srgbClr val="0070C0"/>
                </a:solidFill>
                <a:latin typeface="Meiryo" panose="020B0604030504040204" pitchFamily="34" charset="-128"/>
                <a:ea typeface="Meiryo" panose="020B0604030504040204" pitchFamily="34" charset="-128"/>
              </a:endParaRPr>
            </a:p>
            <a:p>
              <a:r>
                <a:rPr kumimoji="1" lang="ja-JP" altLang="en-US" sz="1050">
                  <a:solidFill>
                    <a:srgbClr val="0070C0"/>
                  </a:solidFill>
                  <a:latin typeface="Meiryo" panose="020B0604030504040204" pitchFamily="34" charset="-128"/>
                  <a:ea typeface="Meiryo" panose="020B0604030504040204" pitchFamily="34" charset="-128"/>
                </a:rPr>
                <a:t>モデルの精度を向上させる</a:t>
              </a:r>
            </a:p>
          </p:txBody>
        </p:sp>
        <p:pic>
          <p:nvPicPr>
            <p:cNvPr id="34" name="図 33" descr="図形&#10;&#10;中程度の精度で自動的に生成された説明">
              <a:extLst>
                <a:ext uri="{FF2B5EF4-FFF2-40B4-BE49-F238E27FC236}">
                  <a16:creationId xmlns:a16="http://schemas.microsoft.com/office/drawing/2014/main" id="{CE718557-31DE-D3E9-E0BF-75CCADA957EE}"/>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52553" y="3207281"/>
              <a:ext cx="863415" cy="583794"/>
            </a:xfrm>
            <a:prstGeom prst="rect">
              <a:avLst/>
            </a:prstGeom>
            <a:ln>
              <a:noFill/>
            </a:ln>
            <a:effectLst>
              <a:outerShdw blurRad="50800" dist="38100" dir="2700000" algn="tl" rotWithShape="0">
                <a:prstClr val="black">
                  <a:alpha val="40000"/>
                </a:prstClr>
              </a:outerShdw>
            </a:effectLst>
          </p:spPr>
        </p:pic>
      </p:grpSp>
      <p:grpSp>
        <p:nvGrpSpPr>
          <p:cNvPr id="4" name="グループ化 3">
            <a:extLst>
              <a:ext uri="{FF2B5EF4-FFF2-40B4-BE49-F238E27FC236}">
                <a16:creationId xmlns:a16="http://schemas.microsoft.com/office/drawing/2014/main" id="{D98F4031-0EDF-A188-8A10-CAB4827ACB35}"/>
              </a:ext>
            </a:extLst>
          </p:cNvPr>
          <p:cNvGrpSpPr/>
          <p:nvPr/>
        </p:nvGrpSpPr>
        <p:grpSpPr>
          <a:xfrm>
            <a:off x="363040" y="3126872"/>
            <a:ext cx="5233618" cy="3386171"/>
            <a:chOff x="363040" y="3126872"/>
            <a:chExt cx="5233618" cy="3386171"/>
          </a:xfrm>
        </p:grpSpPr>
        <p:sp>
          <p:nvSpPr>
            <p:cNvPr id="16" name="正方形/長方形 15">
              <a:extLst>
                <a:ext uri="{FF2B5EF4-FFF2-40B4-BE49-F238E27FC236}">
                  <a16:creationId xmlns:a16="http://schemas.microsoft.com/office/drawing/2014/main" id="{A16E3D68-BCD1-E59A-E7B8-FDF76D83EC5D}"/>
                </a:ext>
              </a:extLst>
            </p:cNvPr>
            <p:cNvSpPr/>
            <p:nvPr/>
          </p:nvSpPr>
          <p:spPr>
            <a:xfrm>
              <a:off x="3578577" y="3390123"/>
              <a:ext cx="1986845" cy="672190"/>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4CCE019B-C598-747C-AD38-9277447C2815}"/>
                </a:ext>
              </a:extLst>
            </p:cNvPr>
            <p:cNvSpPr/>
            <p:nvPr/>
          </p:nvSpPr>
          <p:spPr>
            <a:xfrm>
              <a:off x="3578575" y="4373399"/>
              <a:ext cx="1986845" cy="809212"/>
            </a:xfrm>
            <a:prstGeom prst="rect">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538798C-4CCB-CF08-ED61-4B683B7DF99F}"/>
                </a:ext>
              </a:extLst>
            </p:cNvPr>
            <p:cNvSpPr txBox="1"/>
            <p:nvPr/>
          </p:nvSpPr>
          <p:spPr>
            <a:xfrm>
              <a:off x="3578575" y="4427719"/>
              <a:ext cx="1986845"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学習／訓練</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3EF3CB94-D702-9109-4F42-2B65DF564766}"/>
                </a:ext>
              </a:extLst>
            </p:cNvPr>
            <p:cNvSpPr txBox="1"/>
            <p:nvPr/>
          </p:nvSpPr>
          <p:spPr>
            <a:xfrm>
              <a:off x="3578574" y="4674780"/>
              <a:ext cx="1986845" cy="507831"/>
            </a:xfrm>
            <a:prstGeom prst="rect">
              <a:avLst/>
            </a:prstGeom>
            <a:noFill/>
          </p:spPr>
          <p:txBody>
            <a:bodyPr wrap="squar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　データに含まれる規則や法則・特徴を見つけモデル（関数）を</a:t>
              </a:r>
              <a:endParaRPr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作る／精度を上げる</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36C223DA-2941-1CE0-2BD9-CA0C3F21D87E}"/>
                </a:ext>
              </a:extLst>
            </p:cNvPr>
            <p:cNvSpPr txBox="1"/>
            <p:nvPr/>
          </p:nvSpPr>
          <p:spPr>
            <a:xfrm>
              <a:off x="3609813" y="3445920"/>
              <a:ext cx="1986845"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モデル</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9733FA2-FE92-5D1B-1C64-5AA08136E0CA}"/>
                </a:ext>
              </a:extLst>
            </p:cNvPr>
            <p:cNvSpPr txBox="1"/>
            <p:nvPr/>
          </p:nvSpPr>
          <p:spPr>
            <a:xfrm>
              <a:off x="3578572" y="3692981"/>
              <a:ext cx="1986845" cy="369332"/>
            </a:xfrm>
            <a:prstGeom prst="rect">
              <a:avLst/>
            </a:prstGeom>
            <a:noFill/>
          </p:spPr>
          <p:txBody>
            <a:bodyPr wrap="squar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問いに対する適切な答えを</a:t>
              </a:r>
              <a:endParaRPr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推測するための関数（計算式）</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3" name="フローチャート: 磁気ディスク 22">
              <a:extLst>
                <a:ext uri="{FF2B5EF4-FFF2-40B4-BE49-F238E27FC236}">
                  <a16:creationId xmlns:a16="http://schemas.microsoft.com/office/drawing/2014/main" id="{EE592FAC-9FAB-40D1-E426-7EDCCEF97D2E}"/>
                </a:ext>
              </a:extLst>
            </p:cNvPr>
            <p:cNvSpPr/>
            <p:nvPr/>
          </p:nvSpPr>
          <p:spPr>
            <a:xfrm>
              <a:off x="3578573" y="5412382"/>
              <a:ext cx="1986845" cy="852311"/>
            </a:xfrm>
            <a:prstGeom prst="flowChartMagneticDisk">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矢印 34">
              <a:extLst>
                <a:ext uri="{FF2B5EF4-FFF2-40B4-BE49-F238E27FC236}">
                  <a16:creationId xmlns:a16="http://schemas.microsoft.com/office/drawing/2014/main" id="{7F13D021-F442-8BBD-EC12-D2D8958A7CE4}"/>
                </a:ext>
              </a:extLst>
            </p:cNvPr>
            <p:cNvSpPr/>
            <p:nvPr/>
          </p:nvSpPr>
          <p:spPr>
            <a:xfrm rot="16200000">
              <a:off x="4392613" y="5220328"/>
              <a:ext cx="358775" cy="416221"/>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右矢印 35">
              <a:extLst>
                <a:ext uri="{FF2B5EF4-FFF2-40B4-BE49-F238E27FC236}">
                  <a16:creationId xmlns:a16="http://schemas.microsoft.com/office/drawing/2014/main" id="{81ECA9E4-2E08-507D-4AB9-F16BC6DAF328}"/>
                </a:ext>
              </a:extLst>
            </p:cNvPr>
            <p:cNvSpPr/>
            <p:nvPr/>
          </p:nvSpPr>
          <p:spPr>
            <a:xfrm rot="16200000">
              <a:off x="4459440" y="4013376"/>
              <a:ext cx="225122" cy="416221"/>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C03A1C41-DD81-D2A3-3F67-E90AB67050AC}"/>
                </a:ext>
              </a:extLst>
            </p:cNvPr>
            <p:cNvSpPr/>
            <p:nvPr/>
          </p:nvSpPr>
          <p:spPr>
            <a:xfrm rot="16200000">
              <a:off x="4330679" y="3110678"/>
              <a:ext cx="225122" cy="25751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矢印 37">
              <a:extLst>
                <a:ext uri="{FF2B5EF4-FFF2-40B4-BE49-F238E27FC236}">
                  <a16:creationId xmlns:a16="http://schemas.microsoft.com/office/drawing/2014/main" id="{BE4E18C1-AA11-434F-7F50-5FDFF198D5A8}"/>
                </a:ext>
              </a:extLst>
            </p:cNvPr>
            <p:cNvSpPr/>
            <p:nvPr/>
          </p:nvSpPr>
          <p:spPr>
            <a:xfrm rot="5400000">
              <a:off x="4606625" y="3111283"/>
              <a:ext cx="225122" cy="25751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7E53DC94-1843-11EF-5BA9-A7617A906E7F}"/>
                </a:ext>
              </a:extLst>
            </p:cNvPr>
            <p:cNvSpPr txBox="1"/>
            <p:nvPr/>
          </p:nvSpPr>
          <p:spPr>
            <a:xfrm>
              <a:off x="3609813" y="5743878"/>
              <a:ext cx="1986845" cy="507831"/>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データ</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デジタルツイン</a:t>
              </a:r>
              <a:endParaRPr kumimoji="1" lang="en-US" altLang="ja-JP" sz="900" dirty="0">
                <a:solidFill>
                  <a:schemeClr val="bg1"/>
                </a:solidFill>
                <a:latin typeface="Meiryo" panose="020B0604030504040204" pitchFamily="34" charset="-128"/>
                <a:ea typeface="Meiryo" panose="020B0604030504040204" pitchFamily="34" charset="-128"/>
              </a:endParaRPr>
            </a:p>
          </p:txBody>
        </p:sp>
        <p:sp>
          <p:nvSpPr>
            <p:cNvPr id="47" name="三角形 46">
              <a:extLst>
                <a:ext uri="{FF2B5EF4-FFF2-40B4-BE49-F238E27FC236}">
                  <a16:creationId xmlns:a16="http://schemas.microsoft.com/office/drawing/2014/main" id="{8B08FF91-1934-D34D-722D-66D5AE9FC9DA}"/>
                </a:ext>
              </a:extLst>
            </p:cNvPr>
            <p:cNvSpPr/>
            <p:nvPr/>
          </p:nvSpPr>
          <p:spPr>
            <a:xfrm rot="5400000">
              <a:off x="2414411" y="5161684"/>
              <a:ext cx="1136228" cy="1404339"/>
            </a:xfrm>
            <a:prstGeom prst="triangle">
              <a:avLst>
                <a:gd name="adj" fmla="val 49940"/>
              </a:avLst>
            </a:prstGeom>
            <a:gradFill flip="none" rotWithShape="1">
              <a:gsLst>
                <a:gs pos="0">
                  <a:schemeClr val="accent2">
                    <a:lumMod val="75000"/>
                  </a:schemeClr>
                </a:gs>
                <a:gs pos="79000">
                  <a:schemeClr val="accent2">
                    <a:lumMod val="60000"/>
                    <a:lumOff val="40000"/>
                  </a:scheme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C3628A2E-7BB2-31D0-FBD2-E6FE2762988C}"/>
                </a:ext>
              </a:extLst>
            </p:cNvPr>
            <p:cNvSpPr txBox="1"/>
            <p:nvPr/>
          </p:nvSpPr>
          <p:spPr>
            <a:xfrm>
              <a:off x="2406517" y="5575487"/>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産業</a:t>
              </a:r>
            </a:p>
          </p:txBody>
        </p:sp>
        <p:sp>
          <p:nvSpPr>
            <p:cNvPr id="49" name="テキスト ボックス 48">
              <a:extLst>
                <a:ext uri="{FF2B5EF4-FFF2-40B4-BE49-F238E27FC236}">
                  <a16:creationId xmlns:a16="http://schemas.microsoft.com/office/drawing/2014/main" id="{A40BCE84-8626-6FC4-3E73-41EA6AEA01A8}"/>
                </a:ext>
              </a:extLst>
            </p:cNvPr>
            <p:cNvSpPr txBox="1"/>
            <p:nvPr/>
          </p:nvSpPr>
          <p:spPr>
            <a:xfrm>
              <a:off x="2396999" y="5738216"/>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生活</a:t>
              </a:r>
            </a:p>
          </p:txBody>
        </p:sp>
        <p:sp>
          <p:nvSpPr>
            <p:cNvPr id="50" name="テキスト ボックス 49">
              <a:extLst>
                <a:ext uri="{FF2B5EF4-FFF2-40B4-BE49-F238E27FC236}">
                  <a16:creationId xmlns:a16="http://schemas.microsoft.com/office/drawing/2014/main" id="{F3A47210-077F-CD67-F71B-F28D483173C2}"/>
                </a:ext>
              </a:extLst>
            </p:cNvPr>
            <p:cNvSpPr txBox="1"/>
            <p:nvPr/>
          </p:nvSpPr>
          <p:spPr>
            <a:xfrm>
              <a:off x="2392151" y="5914289"/>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環境</a:t>
              </a:r>
            </a:p>
          </p:txBody>
        </p:sp>
        <p:sp>
          <p:nvSpPr>
            <p:cNvPr id="51" name="テキスト ボックス 50">
              <a:extLst>
                <a:ext uri="{FF2B5EF4-FFF2-40B4-BE49-F238E27FC236}">
                  <a16:creationId xmlns:a16="http://schemas.microsoft.com/office/drawing/2014/main" id="{DF97A0AE-8C96-05A6-B548-7BD0E7E336AF}"/>
                </a:ext>
              </a:extLst>
            </p:cNvPr>
            <p:cNvSpPr txBox="1"/>
            <p:nvPr/>
          </p:nvSpPr>
          <p:spPr>
            <a:xfrm>
              <a:off x="2713277" y="5698597"/>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芸術</a:t>
              </a:r>
            </a:p>
          </p:txBody>
        </p:sp>
        <p:sp>
          <p:nvSpPr>
            <p:cNvPr id="52" name="テキスト ボックス 51">
              <a:extLst>
                <a:ext uri="{FF2B5EF4-FFF2-40B4-BE49-F238E27FC236}">
                  <a16:creationId xmlns:a16="http://schemas.microsoft.com/office/drawing/2014/main" id="{C402905E-06DB-8BDA-1A54-DFD7A2596C0A}"/>
                </a:ext>
              </a:extLst>
            </p:cNvPr>
            <p:cNvSpPr txBox="1"/>
            <p:nvPr/>
          </p:nvSpPr>
          <p:spPr>
            <a:xfrm>
              <a:off x="2721209" y="5845741"/>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a:t>
              </a:r>
            </a:p>
          </p:txBody>
        </p:sp>
        <p:sp>
          <p:nvSpPr>
            <p:cNvPr id="53" name="テキスト ボックス 52">
              <a:extLst>
                <a:ext uri="{FF2B5EF4-FFF2-40B4-BE49-F238E27FC236}">
                  <a16:creationId xmlns:a16="http://schemas.microsoft.com/office/drawing/2014/main" id="{EB4597BA-7361-8D7F-F39D-1A7E05067E38}"/>
                </a:ext>
              </a:extLst>
            </p:cNvPr>
            <p:cNvSpPr txBox="1"/>
            <p:nvPr/>
          </p:nvSpPr>
          <p:spPr>
            <a:xfrm>
              <a:off x="2984722" y="5759692"/>
              <a:ext cx="492443" cy="215444"/>
            </a:xfrm>
            <a:prstGeom prst="rect">
              <a:avLst/>
            </a:prstGeom>
            <a:noFill/>
          </p:spPr>
          <p:txBody>
            <a:bodyPr wrap="none" rtlCol="0">
              <a:spAutoFit/>
            </a:bodyPr>
            <a:lstStyle/>
            <a:p>
              <a:pPr algn="ctr"/>
              <a:r>
                <a:rPr kumimoji="1" lang="ja-JP" altLang="en-US" sz="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p:txBody>
        </p:sp>
        <p:sp>
          <p:nvSpPr>
            <p:cNvPr id="41" name="角丸四角形 40">
              <a:extLst>
                <a:ext uri="{FF2B5EF4-FFF2-40B4-BE49-F238E27FC236}">
                  <a16:creationId xmlns:a16="http://schemas.microsoft.com/office/drawing/2014/main" id="{B090C21E-7670-113D-E18C-A8960639B37B}"/>
                </a:ext>
              </a:extLst>
            </p:cNvPr>
            <p:cNvSpPr/>
            <p:nvPr/>
          </p:nvSpPr>
          <p:spPr>
            <a:xfrm>
              <a:off x="363041" y="5263381"/>
              <a:ext cx="1986844" cy="364773"/>
            </a:xfrm>
            <a:prstGeom prst="roundRect">
              <a:avLst>
                <a:gd name="adj" fmla="val 50000"/>
              </a:avLst>
            </a:prstGeom>
            <a:solidFill>
              <a:schemeClr val="accent4">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98A2828C-2808-704F-BC6B-55B19FF2E1D7}"/>
                </a:ext>
              </a:extLst>
            </p:cNvPr>
            <p:cNvSpPr/>
            <p:nvPr/>
          </p:nvSpPr>
          <p:spPr>
            <a:xfrm>
              <a:off x="363040" y="5678941"/>
              <a:ext cx="1979806" cy="364773"/>
            </a:xfrm>
            <a:prstGeom prst="roundRect">
              <a:avLst>
                <a:gd name="adj" fmla="val 50000"/>
              </a:avLst>
            </a:prstGeom>
            <a:solidFill>
              <a:schemeClr val="accent3">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A5A427AC-9B04-4CB2-FC28-1F3E9E0A77F2}"/>
                </a:ext>
              </a:extLst>
            </p:cNvPr>
            <p:cNvSpPr/>
            <p:nvPr/>
          </p:nvSpPr>
          <p:spPr>
            <a:xfrm>
              <a:off x="363041" y="6112933"/>
              <a:ext cx="1986844" cy="364773"/>
            </a:xfrm>
            <a:prstGeom prst="roundRect">
              <a:avLst>
                <a:gd name="adj" fmla="val 50000"/>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53E97E55-D515-6FD6-4049-12E2751FDC60}"/>
                </a:ext>
              </a:extLst>
            </p:cNvPr>
            <p:cNvSpPr txBox="1"/>
            <p:nvPr/>
          </p:nvSpPr>
          <p:spPr>
            <a:xfrm>
              <a:off x="1063406" y="5295736"/>
              <a:ext cx="599780"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IoT</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FBED188B-1DA7-6991-93F1-F547CC860002}"/>
                </a:ext>
              </a:extLst>
            </p:cNvPr>
            <p:cNvSpPr txBox="1"/>
            <p:nvPr/>
          </p:nvSpPr>
          <p:spPr>
            <a:xfrm>
              <a:off x="1000447" y="6112933"/>
              <a:ext cx="731867"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Web</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CE101D75-17BA-FD78-7EFE-C64B3932B3D2}"/>
                </a:ext>
              </a:extLst>
            </p:cNvPr>
            <p:cNvSpPr txBox="1"/>
            <p:nvPr/>
          </p:nvSpPr>
          <p:spPr>
            <a:xfrm>
              <a:off x="874099" y="5678941"/>
              <a:ext cx="984564" cy="400110"/>
            </a:xfrm>
            <a:prstGeom prst="rect">
              <a:avLst/>
            </a:prstGeom>
            <a:noFill/>
          </p:spPr>
          <p:txBody>
            <a:bodyPr wrap="none" rtlCol="0">
              <a:spAutoFit/>
            </a:bodyPr>
            <a:lstStyle/>
            <a:p>
              <a:pPr algn="ctr"/>
              <a:r>
                <a:rPr lang="en-US" altLang="ja-JP" sz="2000" dirty="0">
                  <a:solidFill>
                    <a:schemeClr val="bg1"/>
                  </a:solidFill>
                  <a:latin typeface="Meiryo" panose="020B0604030504040204" pitchFamily="34" charset="-128"/>
                  <a:ea typeface="Meiryo" panose="020B0604030504040204" pitchFamily="34" charset="-128"/>
                </a:rPr>
                <a:t>Mobile</a:t>
              </a:r>
              <a:endParaRPr kumimoji="1" lang="ja-JP" altLang="en-US" sz="2000">
                <a:solidFill>
                  <a:schemeClr val="bg1"/>
                </a:solidFill>
                <a:latin typeface="Meiryo" panose="020B0604030504040204" pitchFamily="34" charset="-128"/>
                <a:ea typeface="Meiryo" panose="020B0604030504040204" pitchFamily="34" charset="-128"/>
              </a:endParaRPr>
            </a:p>
          </p:txBody>
        </p:sp>
      </p:grpSp>
      <p:sp>
        <p:nvSpPr>
          <p:cNvPr id="57" name="テキスト ボックス 56">
            <a:extLst>
              <a:ext uri="{FF2B5EF4-FFF2-40B4-BE49-F238E27FC236}">
                <a16:creationId xmlns:a16="http://schemas.microsoft.com/office/drawing/2014/main" id="{1968A00D-C6C4-B992-D305-D08A1A01E36B}"/>
              </a:ext>
            </a:extLst>
          </p:cNvPr>
          <p:cNvSpPr txBox="1"/>
          <p:nvPr/>
        </p:nvSpPr>
        <p:spPr>
          <a:xfrm>
            <a:off x="1063406" y="1519652"/>
            <a:ext cx="1396536" cy="415498"/>
          </a:xfrm>
          <a:prstGeom prst="rect">
            <a:avLst/>
          </a:prstGeom>
          <a:noFill/>
        </p:spPr>
        <p:txBody>
          <a:bodyPr wrap="none" rtlCol="0">
            <a:spAutoFit/>
          </a:bodyPr>
          <a:lstStyle/>
          <a:p>
            <a:r>
              <a:rPr kumimoji="1" lang="ja-JP" altLang="en-US" sz="1050">
                <a:solidFill>
                  <a:schemeClr val="accent3">
                    <a:lumMod val="75000"/>
                  </a:schemeClr>
                </a:solidFill>
                <a:latin typeface="Meiryo" panose="020B0604030504040204" pitchFamily="34" charset="-128"/>
                <a:ea typeface="Meiryo" panose="020B0604030504040204" pitchFamily="34" charset="-128"/>
              </a:rPr>
              <a:t>何を知りたいのか</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r>
              <a:rPr lang="ja-JP" altLang="en-US" sz="1050">
                <a:solidFill>
                  <a:schemeClr val="accent3">
                    <a:lumMod val="75000"/>
                  </a:schemeClr>
                </a:solidFill>
                <a:latin typeface="Meiryo" panose="020B0604030504040204" pitchFamily="34" charset="-128"/>
                <a:ea typeface="Meiryo" panose="020B0604030504040204" pitchFamily="34" charset="-128"/>
              </a:rPr>
              <a:t>何を解決したいのか</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grpSp>
        <p:nvGrpSpPr>
          <p:cNvPr id="61" name="グループ化 60">
            <a:extLst>
              <a:ext uri="{FF2B5EF4-FFF2-40B4-BE49-F238E27FC236}">
                <a16:creationId xmlns:a16="http://schemas.microsoft.com/office/drawing/2014/main" id="{95DC3666-3A31-CFD7-1353-C6A2D8AD4708}"/>
              </a:ext>
            </a:extLst>
          </p:cNvPr>
          <p:cNvGrpSpPr/>
          <p:nvPr/>
        </p:nvGrpSpPr>
        <p:grpSpPr>
          <a:xfrm>
            <a:off x="6154470" y="833008"/>
            <a:ext cx="2825395" cy="1018469"/>
            <a:chOff x="6154470" y="833008"/>
            <a:chExt cx="2825395" cy="1018469"/>
          </a:xfrm>
        </p:grpSpPr>
        <p:sp>
          <p:nvSpPr>
            <p:cNvPr id="60" name="四角形吹き出し 59">
              <a:extLst>
                <a:ext uri="{FF2B5EF4-FFF2-40B4-BE49-F238E27FC236}">
                  <a16:creationId xmlns:a16="http://schemas.microsoft.com/office/drawing/2014/main" id="{A5BABE69-1CC6-A8A1-B6C8-8527EA2E2B28}"/>
                </a:ext>
              </a:extLst>
            </p:cNvPr>
            <p:cNvSpPr/>
            <p:nvPr/>
          </p:nvSpPr>
          <p:spPr>
            <a:xfrm>
              <a:off x="6154470" y="833008"/>
              <a:ext cx="2825395" cy="1018469"/>
            </a:xfrm>
            <a:prstGeom prst="wedgeRectCallout">
              <a:avLst>
                <a:gd name="adj1" fmla="val -3232"/>
                <a:gd name="adj2" fmla="val 73526"/>
              </a:avLst>
            </a:prstGeom>
            <a:solidFill>
              <a:schemeClr val="accent6">
                <a:lumMod val="50000"/>
              </a:schemeClr>
            </a:solidFill>
            <a:ln w="190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46700D2-3206-D956-D42F-ED2C1C90BABB}"/>
                </a:ext>
              </a:extLst>
            </p:cNvPr>
            <p:cNvSpPr txBox="1"/>
            <p:nvPr/>
          </p:nvSpPr>
          <p:spPr>
            <a:xfrm>
              <a:off x="6199883" y="1068756"/>
              <a:ext cx="466794"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認識</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4EEC8DF-B34D-0A0A-F099-347F0309552C}"/>
                </a:ext>
              </a:extLst>
            </p:cNvPr>
            <p:cNvSpPr txBox="1"/>
            <p:nvPr/>
          </p:nvSpPr>
          <p:spPr>
            <a:xfrm>
              <a:off x="6199883" y="1409345"/>
              <a:ext cx="466794"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予測</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D975701-068E-664F-D32B-716008413EBA}"/>
                </a:ext>
              </a:extLst>
            </p:cNvPr>
            <p:cNvSpPr txBox="1"/>
            <p:nvPr/>
          </p:nvSpPr>
          <p:spPr>
            <a:xfrm>
              <a:off x="6199884" y="1567672"/>
              <a:ext cx="466794"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生成</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93C20D5-BC80-CECC-5427-D59A4F713C1D}"/>
                </a:ext>
              </a:extLst>
            </p:cNvPr>
            <p:cNvSpPr txBox="1"/>
            <p:nvPr/>
          </p:nvSpPr>
          <p:spPr>
            <a:xfrm>
              <a:off x="6596334" y="1063052"/>
              <a:ext cx="2300630" cy="261610"/>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対象を識別・把握</a:t>
              </a:r>
              <a:r>
                <a:rPr lang="ja-JP" altLang="en-US" sz="1100">
                  <a:solidFill>
                    <a:schemeClr val="bg1"/>
                  </a:solidFill>
                  <a:latin typeface="Meiryo" panose="020B0604030504040204" pitchFamily="34" charset="-128"/>
                  <a:ea typeface="Meiryo" panose="020B0604030504040204" pitchFamily="34" charset="-128"/>
                </a:rPr>
                <a:t>分類・意味付け</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1BCB5A6F-F0C1-F2B6-534B-1BA92D9ECAFD}"/>
                </a:ext>
              </a:extLst>
            </p:cNvPr>
            <p:cNvSpPr txBox="1"/>
            <p:nvPr/>
          </p:nvSpPr>
          <p:spPr>
            <a:xfrm>
              <a:off x="6596366" y="1393279"/>
              <a:ext cx="1877437" cy="261610"/>
            </a:xfrm>
            <a:prstGeom prst="rect">
              <a:avLst/>
            </a:prstGeom>
            <a:noFill/>
          </p:spPr>
          <p:txBody>
            <a:bodyPr wrap="none" rtlCol="0">
              <a:spAutoFit/>
            </a:bodyPr>
            <a:lstStyle/>
            <a:p>
              <a:r>
                <a:rPr lang="ja-JP" altLang="en-US" sz="1100">
                  <a:solidFill>
                    <a:schemeClr val="bg1"/>
                  </a:solidFill>
                  <a:latin typeface="Meiryo" panose="020B0604030504040204" pitchFamily="34" charset="-128"/>
                  <a:ea typeface="Meiryo" panose="020B0604030504040204" pitchFamily="34" charset="-128"/>
                </a:rPr>
                <a:t>未来を予測し</a:t>
              </a:r>
              <a:r>
                <a:rPr kumimoji="1" lang="ja-JP" altLang="en-US" sz="1100">
                  <a:solidFill>
                    <a:schemeClr val="bg1"/>
                  </a:solidFill>
                  <a:latin typeface="Meiryo" panose="020B0604030504040204" pitchFamily="34" charset="-128"/>
                  <a:ea typeface="Meiryo" panose="020B0604030504040204" pitchFamily="34" charset="-128"/>
                </a:rPr>
                <a:t>最適解を導く</a:t>
              </a:r>
            </a:p>
          </p:txBody>
        </p:sp>
        <p:sp>
          <p:nvSpPr>
            <p:cNvPr id="54" name="テキスト ボックス 53">
              <a:extLst>
                <a:ext uri="{FF2B5EF4-FFF2-40B4-BE49-F238E27FC236}">
                  <a16:creationId xmlns:a16="http://schemas.microsoft.com/office/drawing/2014/main" id="{674A7C0E-5CFF-5FDE-DF94-72E5B23C3356}"/>
                </a:ext>
              </a:extLst>
            </p:cNvPr>
            <p:cNvSpPr txBox="1"/>
            <p:nvPr/>
          </p:nvSpPr>
          <p:spPr>
            <a:xfrm>
              <a:off x="6596367" y="1561968"/>
              <a:ext cx="1877437" cy="261610"/>
            </a:xfrm>
            <a:prstGeom prst="rect">
              <a:avLst/>
            </a:prstGeom>
            <a:noFill/>
          </p:spPr>
          <p:txBody>
            <a:bodyPr wrap="none" rtlCol="0">
              <a:spAutoFit/>
            </a:bodyPr>
            <a:lstStyle/>
            <a:p>
              <a:r>
                <a:rPr lang="ja-JP" altLang="en-US" sz="1100">
                  <a:solidFill>
                    <a:schemeClr val="bg1"/>
                  </a:solidFill>
                  <a:latin typeface="Meiryo" panose="020B0604030504040204" pitchFamily="34" charset="-128"/>
                  <a:ea typeface="Meiryo" panose="020B0604030504040204" pitchFamily="34" charset="-128"/>
                </a:rPr>
                <a:t>新たな表現や組合せを生成</a:t>
              </a:r>
              <a:endParaRPr kumimoji="1" lang="ja-JP" altLang="en-US" sz="1100">
                <a:solidFill>
                  <a:schemeClr val="bg1"/>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F473453B-F1B2-9B52-6813-382E639F6726}"/>
                </a:ext>
              </a:extLst>
            </p:cNvPr>
            <p:cNvSpPr txBox="1"/>
            <p:nvPr/>
          </p:nvSpPr>
          <p:spPr>
            <a:xfrm>
              <a:off x="6199883" y="1240881"/>
              <a:ext cx="466794"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分類</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CDA9E98C-A447-25E3-A5A9-76C3EEA4E7E7}"/>
                </a:ext>
              </a:extLst>
            </p:cNvPr>
            <p:cNvSpPr txBox="1"/>
            <p:nvPr/>
          </p:nvSpPr>
          <p:spPr>
            <a:xfrm>
              <a:off x="6596334" y="1248679"/>
              <a:ext cx="2159566" cy="261610"/>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類似傾向を見つけ</a:t>
              </a:r>
              <a:r>
                <a:rPr lang="ja-JP" altLang="en-US" sz="1100">
                  <a:solidFill>
                    <a:schemeClr val="bg1"/>
                  </a:solidFill>
                  <a:latin typeface="Meiryo" panose="020B0604030504040204" pitchFamily="34" charset="-128"/>
                  <a:ea typeface="Meiryo" panose="020B0604030504040204" pitchFamily="34" charset="-128"/>
                </a:rPr>
                <a:t>グループ分け</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826D996-92F4-52A5-2E39-50D492BA86A3}"/>
                </a:ext>
              </a:extLst>
            </p:cNvPr>
            <p:cNvSpPr txBox="1"/>
            <p:nvPr/>
          </p:nvSpPr>
          <p:spPr>
            <a:xfrm>
              <a:off x="6198289" y="897734"/>
              <a:ext cx="607859"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可視化</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3C5C3584-DFCD-28F0-A7C0-BF708175F37A}"/>
                </a:ext>
              </a:extLst>
            </p:cNvPr>
            <p:cNvSpPr txBox="1"/>
            <p:nvPr/>
          </p:nvSpPr>
          <p:spPr>
            <a:xfrm>
              <a:off x="6737398" y="897734"/>
              <a:ext cx="2159566" cy="261610"/>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関連性を見つけ分かり易く表現</a:t>
              </a:r>
              <a:endParaRPr kumimoji="1" lang="en-US" altLang="ja-JP" sz="11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5489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60255BA-1DA3-8B40-8414-596F615395A8}"/>
              </a:ext>
            </a:extLst>
          </p:cNvPr>
          <p:cNvSpPr/>
          <p:nvPr/>
        </p:nvSpPr>
        <p:spPr>
          <a:xfrm>
            <a:off x="1533101" y="1000933"/>
            <a:ext cx="1080936" cy="54006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D4E725-679F-AA44-93FB-2E91B673F5E4}"/>
              </a:ext>
            </a:extLst>
          </p:cNvPr>
          <p:cNvSpPr>
            <a:spLocks noGrp="1"/>
          </p:cNvSpPr>
          <p:nvPr>
            <p:ph type="title"/>
          </p:nvPr>
        </p:nvSpPr>
        <p:spPr/>
        <p:txBody>
          <a:bodyPr/>
          <a:lstStyle/>
          <a:p>
            <a:r>
              <a:rPr kumimoji="1" lang="ja-JP" altLang="en-US"/>
              <a:t>機械学習にできること</a:t>
            </a:r>
            <a:r>
              <a:rPr kumimoji="1" lang="en-US" altLang="ja-JP" dirty="0"/>
              <a:t> 1</a:t>
            </a:r>
            <a:endParaRPr kumimoji="1" lang="ja-JP" altLang="en-US"/>
          </a:p>
        </p:txBody>
      </p:sp>
      <p:pic>
        <p:nvPicPr>
          <p:cNvPr id="4" name="図 3">
            <a:extLst>
              <a:ext uri="{FF2B5EF4-FFF2-40B4-BE49-F238E27FC236}">
                <a16:creationId xmlns:a16="http://schemas.microsoft.com/office/drawing/2014/main" id="{4AEB8719-88A1-A049-BAB0-FEFDBA931C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8972" y="1526507"/>
            <a:ext cx="1409865" cy="792088"/>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E25A73B9-E345-4E42-A034-18631849F4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6178" y="4992715"/>
            <a:ext cx="1593356" cy="1591124"/>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E3566D93-C75C-3946-A524-617B758FA0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514" y="5034173"/>
            <a:ext cx="1561602" cy="1559415"/>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268D9F1-A65A-3648-AF07-5E064987C9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0514" y="1422455"/>
            <a:ext cx="723403" cy="723403"/>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4A29E70-5841-8244-8264-AE682FC073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5969" y="1422455"/>
            <a:ext cx="836712" cy="83671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58B20FE7-C1E5-D342-A659-CDAC99B44E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22216" y="1638478"/>
            <a:ext cx="872109" cy="872109"/>
          </a:xfrm>
          <a:prstGeom prst="rect">
            <a:avLst/>
          </a:prstGeom>
          <a:effectLst>
            <a:outerShdw blurRad="50800" dist="38100" dir="2700000" algn="tl" rotWithShape="0">
              <a:prstClr val="black">
                <a:alpha val="40000"/>
              </a:prstClr>
            </a:outerShdw>
          </a:effectLst>
        </p:spPr>
      </p:pic>
      <p:grpSp>
        <p:nvGrpSpPr>
          <p:cNvPr id="26" name="グループ化 25">
            <a:extLst>
              <a:ext uri="{FF2B5EF4-FFF2-40B4-BE49-F238E27FC236}">
                <a16:creationId xmlns:a16="http://schemas.microsoft.com/office/drawing/2014/main" id="{C9C8406C-F9EC-EC43-8C31-4A36A92AB6EF}"/>
              </a:ext>
            </a:extLst>
          </p:cNvPr>
          <p:cNvGrpSpPr/>
          <p:nvPr/>
        </p:nvGrpSpPr>
        <p:grpSpPr>
          <a:xfrm>
            <a:off x="2729210" y="3272836"/>
            <a:ext cx="1429627" cy="1072430"/>
            <a:chOff x="948037" y="2960665"/>
            <a:chExt cx="1740233" cy="1354345"/>
          </a:xfrm>
          <a:effectLst>
            <a:outerShdw blurRad="50800" dist="38100" dir="2700000" algn="tl" rotWithShape="0">
              <a:prstClr val="black">
                <a:alpha val="40000"/>
              </a:prstClr>
            </a:outerShdw>
          </a:effectLst>
        </p:grpSpPr>
        <p:pic>
          <p:nvPicPr>
            <p:cNvPr id="12" name="図 11">
              <a:extLst>
                <a:ext uri="{FF2B5EF4-FFF2-40B4-BE49-F238E27FC236}">
                  <a16:creationId xmlns:a16="http://schemas.microsoft.com/office/drawing/2014/main" id="{C1E72204-5C26-174B-9892-CCB0B3FC70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8037" y="2967876"/>
              <a:ext cx="754396" cy="700645"/>
            </a:xfrm>
            <a:prstGeom prst="rect">
              <a:avLst/>
            </a:prstGeom>
          </p:spPr>
        </p:pic>
        <p:pic>
          <p:nvPicPr>
            <p:cNvPr id="15" name="図 14">
              <a:extLst>
                <a:ext uri="{FF2B5EF4-FFF2-40B4-BE49-F238E27FC236}">
                  <a16:creationId xmlns:a16="http://schemas.microsoft.com/office/drawing/2014/main" id="{04EDC5C4-C43C-0E4F-8927-BABB42D3BED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2122" y="3290517"/>
              <a:ext cx="740311" cy="687565"/>
            </a:xfrm>
            <a:prstGeom prst="rect">
              <a:avLst/>
            </a:prstGeom>
          </p:spPr>
        </p:pic>
        <p:pic>
          <p:nvPicPr>
            <p:cNvPr id="19" name="図 18">
              <a:extLst>
                <a:ext uri="{FF2B5EF4-FFF2-40B4-BE49-F238E27FC236}">
                  <a16:creationId xmlns:a16="http://schemas.microsoft.com/office/drawing/2014/main" id="{824CE13A-8BB5-384A-B06D-25D3B52AC49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2122" y="3613158"/>
              <a:ext cx="740311" cy="687565"/>
            </a:xfrm>
            <a:prstGeom prst="rect">
              <a:avLst/>
            </a:prstGeom>
          </p:spPr>
        </p:pic>
        <p:pic>
          <p:nvPicPr>
            <p:cNvPr id="20" name="図 19">
              <a:extLst>
                <a:ext uri="{FF2B5EF4-FFF2-40B4-BE49-F238E27FC236}">
                  <a16:creationId xmlns:a16="http://schemas.microsoft.com/office/drawing/2014/main" id="{48258C0F-3CFA-B647-8D92-A97BEC0A3B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33874" y="2982163"/>
              <a:ext cx="754396" cy="700645"/>
            </a:xfrm>
            <a:prstGeom prst="rect">
              <a:avLst/>
            </a:prstGeom>
          </p:spPr>
        </p:pic>
        <p:pic>
          <p:nvPicPr>
            <p:cNvPr id="21" name="図 20">
              <a:extLst>
                <a:ext uri="{FF2B5EF4-FFF2-40B4-BE49-F238E27FC236}">
                  <a16:creationId xmlns:a16="http://schemas.microsoft.com/office/drawing/2014/main" id="{5D16166F-CEEF-904D-9AAC-D6EE7946134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959" y="3304804"/>
              <a:ext cx="740311" cy="687565"/>
            </a:xfrm>
            <a:prstGeom prst="rect">
              <a:avLst/>
            </a:prstGeom>
          </p:spPr>
        </p:pic>
        <p:pic>
          <p:nvPicPr>
            <p:cNvPr id="22" name="図 21">
              <a:extLst>
                <a:ext uri="{FF2B5EF4-FFF2-40B4-BE49-F238E27FC236}">
                  <a16:creationId xmlns:a16="http://schemas.microsoft.com/office/drawing/2014/main" id="{AFE3A298-B3F9-7741-AAC1-2166257C268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959" y="3627445"/>
              <a:ext cx="740311" cy="687565"/>
            </a:xfrm>
            <a:prstGeom prst="rect">
              <a:avLst/>
            </a:prstGeom>
          </p:spPr>
        </p:pic>
        <p:pic>
          <p:nvPicPr>
            <p:cNvPr id="23" name="図 22">
              <a:extLst>
                <a:ext uri="{FF2B5EF4-FFF2-40B4-BE49-F238E27FC236}">
                  <a16:creationId xmlns:a16="http://schemas.microsoft.com/office/drawing/2014/main" id="{02CB7E3C-6C8D-1B43-A055-1CC0E89DAD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1433913" y="2960665"/>
              <a:ext cx="754396" cy="700645"/>
            </a:xfrm>
            <a:prstGeom prst="rect">
              <a:avLst/>
            </a:prstGeom>
          </p:spPr>
        </p:pic>
        <p:pic>
          <p:nvPicPr>
            <p:cNvPr id="24" name="図 23">
              <a:extLst>
                <a:ext uri="{FF2B5EF4-FFF2-40B4-BE49-F238E27FC236}">
                  <a16:creationId xmlns:a16="http://schemas.microsoft.com/office/drawing/2014/main" id="{F8B22895-74D3-674B-B5AC-AF735ED65E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447998" y="3283306"/>
              <a:ext cx="740311" cy="687565"/>
            </a:xfrm>
            <a:prstGeom prst="rect">
              <a:avLst/>
            </a:prstGeom>
          </p:spPr>
        </p:pic>
        <p:pic>
          <p:nvPicPr>
            <p:cNvPr id="25" name="図 24">
              <a:extLst>
                <a:ext uri="{FF2B5EF4-FFF2-40B4-BE49-F238E27FC236}">
                  <a16:creationId xmlns:a16="http://schemas.microsoft.com/office/drawing/2014/main" id="{84AFA441-DD38-A24D-B261-FF90B7BFA0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447998" y="3605947"/>
              <a:ext cx="740311" cy="687565"/>
            </a:xfrm>
            <a:prstGeom prst="rect">
              <a:avLst/>
            </a:prstGeom>
          </p:spPr>
        </p:pic>
      </p:grpSp>
      <p:pic>
        <p:nvPicPr>
          <p:cNvPr id="27" name="図 26">
            <a:extLst>
              <a:ext uri="{FF2B5EF4-FFF2-40B4-BE49-F238E27FC236}">
                <a16:creationId xmlns:a16="http://schemas.microsoft.com/office/drawing/2014/main" id="{E683A787-7DBF-9945-B9E6-703DCEF1F7D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24858" y="3214445"/>
            <a:ext cx="668081" cy="620480"/>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3DB0EAD-0374-E64A-9769-C8F5E67314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6244" y="3224181"/>
            <a:ext cx="668081" cy="620480"/>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9137A029-9DAC-BC4A-B72B-65D1E586A5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53295" y="3233723"/>
            <a:ext cx="647324" cy="601202"/>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D776A618-7F57-D84F-9B4E-CF24FC96133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58898" y="3762891"/>
            <a:ext cx="627051" cy="582375"/>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C7413B13-A0BB-B140-AA84-4BBB3BE7807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43747" y="3739055"/>
            <a:ext cx="652717" cy="606211"/>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F44BD7CA-EA6D-2849-937B-D7C5E864E3EB}"/>
              </a:ext>
            </a:extLst>
          </p:cNvPr>
          <p:cNvSpPr txBox="1"/>
          <p:nvPr/>
        </p:nvSpPr>
        <p:spPr>
          <a:xfrm>
            <a:off x="2656178" y="938826"/>
            <a:ext cx="1569660" cy="646331"/>
          </a:xfrm>
          <a:prstGeom prst="rect">
            <a:avLst/>
          </a:prstGeom>
          <a:noFill/>
        </p:spPr>
        <p:txBody>
          <a:bodyPr wrap="none" rtlCol="0">
            <a:spAutoFit/>
          </a:bodyPr>
          <a:lstStyle/>
          <a:p>
            <a:r>
              <a:rPr kumimoji="1" lang="ja-JP" altLang="en-US" sz="3600" b="1">
                <a:solidFill>
                  <a:srgbClr val="0070C0"/>
                </a:solidFill>
                <a:latin typeface="Meiryo" panose="020B0604030504040204" pitchFamily="34" charset="-128"/>
                <a:ea typeface="Meiryo" panose="020B0604030504040204" pitchFamily="34" charset="-128"/>
              </a:rPr>
              <a:t>可視化</a:t>
            </a:r>
          </a:p>
        </p:txBody>
      </p:sp>
      <p:sp>
        <p:nvSpPr>
          <p:cNvPr id="33" name="テキスト ボックス 32">
            <a:extLst>
              <a:ext uri="{FF2B5EF4-FFF2-40B4-BE49-F238E27FC236}">
                <a16:creationId xmlns:a16="http://schemas.microsoft.com/office/drawing/2014/main" id="{85CA761A-B53D-0449-AA99-33F1B9F421D0}"/>
              </a:ext>
            </a:extLst>
          </p:cNvPr>
          <p:cNvSpPr txBox="1"/>
          <p:nvPr/>
        </p:nvSpPr>
        <p:spPr>
          <a:xfrm>
            <a:off x="2656178" y="27661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分　類</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F5BB4537-49B6-1E4C-B8D3-151035A83DCE}"/>
              </a:ext>
            </a:extLst>
          </p:cNvPr>
          <p:cNvSpPr txBox="1"/>
          <p:nvPr/>
        </p:nvSpPr>
        <p:spPr>
          <a:xfrm>
            <a:off x="2670465" y="47092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予　測</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F1CE79B-7A6C-9448-B210-EE66F6FE47BD}"/>
              </a:ext>
            </a:extLst>
          </p:cNvPr>
          <p:cNvSpPr txBox="1"/>
          <p:nvPr/>
        </p:nvSpPr>
        <p:spPr>
          <a:xfrm>
            <a:off x="4240125" y="951393"/>
            <a:ext cx="4314001"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大量のデータ項目の関連性を見つけ出し</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その組合せを人間が感覚的に理解できるようにする</a:t>
            </a:r>
          </a:p>
        </p:txBody>
      </p:sp>
      <p:sp>
        <p:nvSpPr>
          <p:cNvPr id="36" name="テキスト ボックス 35">
            <a:extLst>
              <a:ext uri="{FF2B5EF4-FFF2-40B4-BE49-F238E27FC236}">
                <a16:creationId xmlns:a16="http://schemas.microsoft.com/office/drawing/2014/main" id="{C34B85B7-3B95-B14F-84EB-C854770ED3CE}"/>
              </a:ext>
            </a:extLst>
          </p:cNvPr>
          <p:cNvSpPr txBox="1"/>
          <p:nvPr/>
        </p:nvSpPr>
        <p:spPr>
          <a:xfrm>
            <a:off x="4240125" y="2766850"/>
            <a:ext cx="3954929"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人間には判別できない類似傾向を見つけ出し、</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グループ化して区別する</a:t>
            </a:r>
          </a:p>
        </p:txBody>
      </p:sp>
      <p:sp>
        <p:nvSpPr>
          <p:cNvPr id="37" name="テキスト ボックス 36">
            <a:extLst>
              <a:ext uri="{FF2B5EF4-FFF2-40B4-BE49-F238E27FC236}">
                <a16:creationId xmlns:a16="http://schemas.microsoft.com/office/drawing/2014/main" id="{192256C3-32BB-0044-AE66-CA73337723A7}"/>
              </a:ext>
            </a:extLst>
          </p:cNvPr>
          <p:cNvSpPr txBox="1"/>
          <p:nvPr/>
        </p:nvSpPr>
        <p:spPr>
          <a:xfrm>
            <a:off x="4227599" y="4720910"/>
            <a:ext cx="3595856"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過去のデータの傾向から、</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将来どうなる可能性があるのかを予測する</a:t>
            </a:r>
          </a:p>
        </p:txBody>
      </p:sp>
      <p:sp>
        <p:nvSpPr>
          <p:cNvPr id="38" name="テキスト ボックス 37">
            <a:extLst>
              <a:ext uri="{FF2B5EF4-FFF2-40B4-BE49-F238E27FC236}">
                <a16:creationId xmlns:a16="http://schemas.microsoft.com/office/drawing/2014/main" id="{E4618150-CD4C-DE4B-B415-E72A99CF10B8}"/>
              </a:ext>
            </a:extLst>
          </p:cNvPr>
          <p:cNvSpPr txBox="1"/>
          <p:nvPr/>
        </p:nvSpPr>
        <p:spPr>
          <a:xfrm>
            <a:off x="6700619" y="1474613"/>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例：地域や性別、年齢などにより疾病がどのように分布するのかを地図上に表示する。</a:t>
            </a:r>
          </a:p>
        </p:txBody>
      </p:sp>
      <p:sp>
        <p:nvSpPr>
          <p:cNvPr id="39" name="テキスト ボックス 38">
            <a:extLst>
              <a:ext uri="{FF2B5EF4-FFF2-40B4-BE49-F238E27FC236}">
                <a16:creationId xmlns:a16="http://schemas.microsoft.com/office/drawing/2014/main" id="{A1BAA900-8F3D-8544-99F6-FC969B7BAA6C}"/>
              </a:ext>
            </a:extLst>
          </p:cNvPr>
          <p:cNvSpPr txBox="1"/>
          <p:nvPr/>
        </p:nvSpPr>
        <p:spPr>
          <a:xfrm>
            <a:off x="6700619" y="3224181"/>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例：店舗の監視カメラの映像から、顧客の購買動向や趣味嗜好を分類する。</a:t>
            </a:r>
          </a:p>
        </p:txBody>
      </p:sp>
      <p:sp>
        <p:nvSpPr>
          <p:cNvPr id="40" name="テキスト ボックス 39">
            <a:extLst>
              <a:ext uri="{FF2B5EF4-FFF2-40B4-BE49-F238E27FC236}">
                <a16:creationId xmlns:a16="http://schemas.microsoft.com/office/drawing/2014/main" id="{68E073B9-B4A7-3C45-9162-7E80BAB42159}"/>
              </a:ext>
            </a:extLst>
          </p:cNvPr>
          <p:cNvSpPr txBox="1"/>
          <p:nvPr/>
        </p:nvSpPr>
        <p:spPr>
          <a:xfrm>
            <a:off x="6700618" y="5309698"/>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例：日照量、気温、湿度などの気象データから、水、肥料などの量やタイミングを教える。</a:t>
            </a:r>
          </a:p>
        </p:txBody>
      </p:sp>
      <p:sp>
        <p:nvSpPr>
          <p:cNvPr id="41" name="右矢印 40">
            <a:extLst>
              <a:ext uri="{FF2B5EF4-FFF2-40B4-BE49-F238E27FC236}">
                <a16:creationId xmlns:a16="http://schemas.microsoft.com/office/drawing/2014/main" id="{5164855B-2308-DF46-88FA-620E6F5FF30E}"/>
              </a:ext>
            </a:extLst>
          </p:cNvPr>
          <p:cNvSpPr/>
          <p:nvPr/>
        </p:nvSpPr>
        <p:spPr>
          <a:xfrm>
            <a:off x="4243119" y="3371823"/>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矢印 41">
            <a:extLst>
              <a:ext uri="{FF2B5EF4-FFF2-40B4-BE49-F238E27FC236}">
                <a16:creationId xmlns:a16="http://schemas.microsoft.com/office/drawing/2014/main" id="{3A8B54C3-207E-A947-94AA-9B81EE462C58}"/>
              </a:ext>
            </a:extLst>
          </p:cNvPr>
          <p:cNvSpPr/>
          <p:nvPr/>
        </p:nvSpPr>
        <p:spPr>
          <a:xfrm>
            <a:off x="4257426" y="154516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05D3A18-E4E5-3747-9E0B-3F1AC8393322}"/>
              </a:ext>
            </a:extLst>
          </p:cNvPr>
          <p:cNvSpPr/>
          <p:nvPr/>
        </p:nvSpPr>
        <p:spPr>
          <a:xfrm>
            <a:off x="4257426" y="538463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2150BCB8-8287-934E-9810-B0A971042D20}"/>
              </a:ext>
            </a:extLst>
          </p:cNvPr>
          <p:cNvSpPr/>
          <p:nvPr/>
        </p:nvSpPr>
        <p:spPr>
          <a:xfrm>
            <a:off x="429125" y="2879538"/>
            <a:ext cx="1311595" cy="164339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右矢印 44">
            <a:extLst>
              <a:ext uri="{FF2B5EF4-FFF2-40B4-BE49-F238E27FC236}">
                <a16:creationId xmlns:a16="http://schemas.microsoft.com/office/drawing/2014/main" id="{29D54C0B-3526-3A40-8EBD-6C7BCD5836AE}"/>
              </a:ext>
            </a:extLst>
          </p:cNvPr>
          <p:cNvSpPr/>
          <p:nvPr/>
        </p:nvSpPr>
        <p:spPr>
          <a:xfrm>
            <a:off x="1790214" y="3502798"/>
            <a:ext cx="957454" cy="62137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0F185EB8-2AD5-B941-AF94-1E40DE770456}"/>
              </a:ext>
            </a:extLst>
          </p:cNvPr>
          <p:cNvSpPr/>
          <p:nvPr/>
        </p:nvSpPr>
        <p:spPr>
          <a:xfrm>
            <a:off x="953179" y="1555400"/>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曲折矢印 49">
            <a:extLst>
              <a:ext uri="{FF2B5EF4-FFF2-40B4-BE49-F238E27FC236}">
                <a16:creationId xmlns:a16="http://schemas.microsoft.com/office/drawing/2014/main" id="{5FED5E54-7358-C24A-99ED-11AE38CF3490}"/>
              </a:ext>
            </a:extLst>
          </p:cNvPr>
          <p:cNvSpPr/>
          <p:nvPr/>
        </p:nvSpPr>
        <p:spPr>
          <a:xfrm flipV="1">
            <a:off x="953179" y="4593378"/>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9AB7089-4D05-674A-9321-4CA1F95A6F26}"/>
              </a:ext>
            </a:extLst>
          </p:cNvPr>
          <p:cNvSpPr/>
          <p:nvPr/>
        </p:nvSpPr>
        <p:spPr>
          <a:xfrm>
            <a:off x="1802161" y="2907035"/>
            <a:ext cx="677108" cy="1733808"/>
          </a:xfrm>
          <a:prstGeom prst="rect">
            <a:avLst/>
          </a:prstGeom>
          <a:effectLst>
            <a:outerShdw blurRad="50800" dist="38100" dir="2700000" algn="tl" rotWithShape="0">
              <a:prstClr val="black">
                <a:alpha val="40000"/>
              </a:prstClr>
            </a:outerShdw>
          </a:effectLst>
        </p:spPr>
        <p:txBody>
          <a:bodyPr vert="eaVert"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機械学習</a:t>
            </a:r>
          </a:p>
        </p:txBody>
      </p:sp>
      <p:sp>
        <p:nvSpPr>
          <p:cNvPr id="51" name="テキスト ボックス 50">
            <a:extLst>
              <a:ext uri="{FF2B5EF4-FFF2-40B4-BE49-F238E27FC236}">
                <a16:creationId xmlns:a16="http://schemas.microsoft.com/office/drawing/2014/main" id="{0BE64F1E-9D9B-1149-8F11-27B51E8EBE8E}"/>
              </a:ext>
            </a:extLst>
          </p:cNvPr>
          <p:cNvSpPr txBox="1"/>
          <p:nvPr/>
        </p:nvSpPr>
        <p:spPr>
          <a:xfrm>
            <a:off x="567045" y="36040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Tree>
    <p:extLst>
      <p:ext uri="{BB962C8B-B14F-4D97-AF65-F5344CB8AC3E}">
        <p14:creationId xmlns:p14="http://schemas.microsoft.com/office/powerpoint/2010/main" val="2784310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60255BA-1DA3-8B40-8414-596F615395A8}"/>
              </a:ext>
            </a:extLst>
          </p:cNvPr>
          <p:cNvSpPr/>
          <p:nvPr/>
        </p:nvSpPr>
        <p:spPr>
          <a:xfrm>
            <a:off x="1533101" y="1000933"/>
            <a:ext cx="1080936" cy="54006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D4E725-679F-AA44-93FB-2E91B673F5E4}"/>
              </a:ext>
            </a:extLst>
          </p:cNvPr>
          <p:cNvSpPr>
            <a:spLocks noGrp="1"/>
          </p:cNvSpPr>
          <p:nvPr>
            <p:ph type="title"/>
          </p:nvPr>
        </p:nvSpPr>
        <p:spPr/>
        <p:txBody>
          <a:bodyPr/>
          <a:lstStyle/>
          <a:p>
            <a:r>
              <a:rPr kumimoji="1" lang="ja-JP" altLang="en-US"/>
              <a:t>機械学習にできること</a:t>
            </a:r>
            <a:r>
              <a:rPr kumimoji="1" lang="en-US" altLang="ja-JP" dirty="0"/>
              <a:t> 2</a:t>
            </a:r>
            <a:endParaRPr kumimoji="1" lang="ja-JP" altLang="en-US"/>
          </a:p>
        </p:txBody>
      </p:sp>
      <p:sp>
        <p:nvSpPr>
          <p:cNvPr id="32" name="テキスト ボックス 31">
            <a:extLst>
              <a:ext uri="{FF2B5EF4-FFF2-40B4-BE49-F238E27FC236}">
                <a16:creationId xmlns:a16="http://schemas.microsoft.com/office/drawing/2014/main" id="{F44BD7CA-EA6D-2849-937B-D7C5E864E3EB}"/>
              </a:ext>
            </a:extLst>
          </p:cNvPr>
          <p:cNvSpPr txBox="1"/>
          <p:nvPr/>
        </p:nvSpPr>
        <p:spPr>
          <a:xfrm>
            <a:off x="2656178" y="938826"/>
            <a:ext cx="1569660" cy="646331"/>
          </a:xfrm>
          <a:prstGeom prst="rect">
            <a:avLst/>
          </a:prstGeom>
          <a:noFill/>
        </p:spPr>
        <p:txBody>
          <a:bodyPr wrap="none" rtlCol="0">
            <a:spAutoFit/>
          </a:bodyPr>
          <a:lstStyle/>
          <a:p>
            <a:r>
              <a:rPr kumimoji="1" lang="ja-JP" altLang="en-US" sz="3600" b="1">
                <a:solidFill>
                  <a:srgbClr val="0070C0"/>
                </a:solidFill>
                <a:latin typeface="Meiryo" panose="020B0604030504040204" pitchFamily="34" charset="-128"/>
                <a:ea typeface="Meiryo" panose="020B0604030504040204" pitchFamily="34" charset="-128"/>
              </a:rPr>
              <a:t>認　識</a:t>
            </a:r>
          </a:p>
        </p:txBody>
      </p:sp>
      <p:sp>
        <p:nvSpPr>
          <p:cNvPr id="34" name="テキスト ボックス 33">
            <a:extLst>
              <a:ext uri="{FF2B5EF4-FFF2-40B4-BE49-F238E27FC236}">
                <a16:creationId xmlns:a16="http://schemas.microsoft.com/office/drawing/2014/main" id="{F5BB4537-49B6-1E4C-B8D3-151035A83DCE}"/>
              </a:ext>
            </a:extLst>
          </p:cNvPr>
          <p:cNvSpPr txBox="1"/>
          <p:nvPr/>
        </p:nvSpPr>
        <p:spPr>
          <a:xfrm>
            <a:off x="2650901" y="4696307"/>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生　成</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F1CE79B-7A6C-9448-B210-EE66F6FE47BD}"/>
              </a:ext>
            </a:extLst>
          </p:cNvPr>
          <p:cNvSpPr txBox="1"/>
          <p:nvPr/>
        </p:nvSpPr>
        <p:spPr>
          <a:xfrm>
            <a:off x="4240125" y="951393"/>
            <a:ext cx="4134465"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画像や言語、音声などの対象を、</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特徴によって識別し、分類・意味付けをおこなう</a:t>
            </a:r>
          </a:p>
        </p:txBody>
      </p:sp>
      <p:sp>
        <p:nvSpPr>
          <p:cNvPr id="37" name="テキスト ボックス 36">
            <a:extLst>
              <a:ext uri="{FF2B5EF4-FFF2-40B4-BE49-F238E27FC236}">
                <a16:creationId xmlns:a16="http://schemas.microsoft.com/office/drawing/2014/main" id="{192256C3-32BB-0044-AE66-CA73337723A7}"/>
              </a:ext>
            </a:extLst>
          </p:cNvPr>
          <p:cNvSpPr txBox="1"/>
          <p:nvPr/>
        </p:nvSpPr>
        <p:spPr>
          <a:xfrm>
            <a:off x="4225838" y="4731914"/>
            <a:ext cx="4809674" cy="523220"/>
          </a:xfrm>
          <a:prstGeom prst="rect">
            <a:avLst/>
          </a:prstGeom>
          <a:noFill/>
        </p:spPr>
        <p:txBody>
          <a:bodyPr wrap="squar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画像や文章、動画や音楽などの膨大なデータから特徴を抽出し、指示にしたがってコンテンツを生成する</a:t>
            </a:r>
          </a:p>
        </p:txBody>
      </p:sp>
      <p:sp>
        <p:nvSpPr>
          <p:cNvPr id="38" name="テキスト ボックス 37">
            <a:extLst>
              <a:ext uri="{FF2B5EF4-FFF2-40B4-BE49-F238E27FC236}">
                <a16:creationId xmlns:a16="http://schemas.microsoft.com/office/drawing/2014/main" id="{E4618150-CD4C-DE4B-B415-E72A99CF10B8}"/>
              </a:ext>
            </a:extLst>
          </p:cNvPr>
          <p:cNvSpPr txBox="1"/>
          <p:nvPr/>
        </p:nvSpPr>
        <p:spPr>
          <a:xfrm>
            <a:off x="6700619" y="1474613"/>
            <a:ext cx="2119853" cy="738664"/>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例：顔の画像や話し言葉の特徴から本人であることを確認する。</a:t>
            </a:r>
          </a:p>
        </p:txBody>
      </p:sp>
      <p:sp>
        <p:nvSpPr>
          <p:cNvPr id="40" name="テキスト ボックス 39">
            <a:extLst>
              <a:ext uri="{FF2B5EF4-FFF2-40B4-BE49-F238E27FC236}">
                <a16:creationId xmlns:a16="http://schemas.microsoft.com/office/drawing/2014/main" id="{68E073B9-B4A7-3C45-9162-7E80BAB42159}"/>
              </a:ext>
            </a:extLst>
          </p:cNvPr>
          <p:cNvSpPr txBox="1"/>
          <p:nvPr/>
        </p:nvSpPr>
        <p:spPr>
          <a:xfrm>
            <a:off x="6700618" y="5309698"/>
            <a:ext cx="2119853" cy="738664"/>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例：指定した文章（プロンプト）から画像を生成する。</a:t>
            </a:r>
          </a:p>
        </p:txBody>
      </p:sp>
      <p:sp>
        <p:nvSpPr>
          <p:cNvPr id="42" name="右矢印 41">
            <a:extLst>
              <a:ext uri="{FF2B5EF4-FFF2-40B4-BE49-F238E27FC236}">
                <a16:creationId xmlns:a16="http://schemas.microsoft.com/office/drawing/2014/main" id="{3A8B54C3-207E-A947-94AA-9B81EE462C58}"/>
              </a:ext>
            </a:extLst>
          </p:cNvPr>
          <p:cNvSpPr/>
          <p:nvPr/>
        </p:nvSpPr>
        <p:spPr>
          <a:xfrm>
            <a:off x="4257426" y="154516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05D3A18-E4E5-3747-9E0B-3F1AC8393322}"/>
              </a:ext>
            </a:extLst>
          </p:cNvPr>
          <p:cNvSpPr/>
          <p:nvPr/>
        </p:nvSpPr>
        <p:spPr>
          <a:xfrm>
            <a:off x="4257426" y="538463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2150BCB8-8287-934E-9810-B0A971042D20}"/>
              </a:ext>
            </a:extLst>
          </p:cNvPr>
          <p:cNvSpPr/>
          <p:nvPr/>
        </p:nvSpPr>
        <p:spPr>
          <a:xfrm>
            <a:off x="429125" y="2879538"/>
            <a:ext cx="1311595" cy="164339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0F185EB8-2AD5-B941-AF94-1E40DE770456}"/>
              </a:ext>
            </a:extLst>
          </p:cNvPr>
          <p:cNvSpPr/>
          <p:nvPr/>
        </p:nvSpPr>
        <p:spPr>
          <a:xfrm>
            <a:off x="953179" y="1555400"/>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曲折矢印 49">
            <a:extLst>
              <a:ext uri="{FF2B5EF4-FFF2-40B4-BE49-F238E27FC236}">
                <a16:creationId xmlns:a16="http://schemas.microsoft.com/office/drawing/2014/main" id="{5FED5E54-7358-C24A-99ED-11AE38CF3490}"/>
              </a:ext>
            </a:extLst>
          </p:cNvPr>
          <p:cNvSpPr/>
          <p:nvPr/>
        </p:nvSpPr>
        <p:spPr>
          <a:xfrm flipV="1">
            <a:off x="953179" y="4593378"/>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9AB7089-4D05-674A-9321-4CA1F95A6F26}"/>
              </a:ext>
            </a:extLst>
          </p:cNvPr>
          <p:cNvSpPr/>
          <p:nvPr/>
        </p:nvSpPr>
        <p:spPr>
          <a:xfrm>
            <a:off x="1802161" y="2907035"/>
            <a:ext cx="677108" cy="1733808"/>
          </a:xfrm>
          <a:prstGeom prst="rect">
            <a:avLst/>
          </a:prstGeom>
        </p:spPr>
        <p:txBody>
          <a:bodyPr vert="eaVert"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機械学習</a:t>
            </a:r>
          </a:p>
        </p:txBody>
      </p:sp>
      <p:sp>
        <p:nvSpPr>
          <p:cNvPr id="51" name="テキスト ボックス 50">
            <a:extLst>
              <a:ext uri="{FF2B5EF4-FFF2-40B4-BE49-F238E27FC236}">
                <a16:creationId xmlns:a16="http://schemas.microsoft.com/office/drawing/2014/main" id="{0BE64F1E-9D9B-1149-8F11-27B51E8EBE8E}"/>
              </a:ext>
            </a:extLst>
          </p:cNvPr>
          <p:cNvSpPr txBox="1"/>
          <p:nvPr/>
        </p:nvSpPr>
        <p:spPr>
          <a:xfrm>
            <a:off x="567045" y="36040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pic>
        <p:nvPicPr>
          <p:cNvPr id="3" name="図 2">
            <a:extLst>
              <a:ext uri="{FF2B5EF4-FFF2-40B4-BE49-F238E27FC236}">
                <a16:creationId xmlns:a16="http://schemas.microsoft.com/office/drawing/2014/main" id="{4B7EEF46-FC68-28A6-20CE-8B686240006E}"/>
              </a:ext>
            </a:extLst>
          </p:cNvPr>
          <p:cNvPicPr>
            <a:picLocks noChangeAspect="1"/>
          </p:cNvPicPr>
          <p:nvPr/>
        </p:nvPicPr>
        <p:blipFill>
          <a:blip r:embed="rId2" cstate="print">
            <a:clrChange>
              <a:clrFrom>
                <a:srgbClr val="FDFFFE"/>
              </a:clrFrom>
              <a:clrTo>
                <a:srgbClr val="FDFFFE">
                  <a:alpha val="0"/>
                </a:srgbClr>
              </a:clrTo>
            </a:clrChange>
            <a:extLst>
              <a:ext uri="{28A0092B-C50C-407E-A947-70E740481C1C}">
                <a14:useLocalDpi xmlns:a14="http://schemas.microsoft.com/office/drawing/2010/main"/>
              </a:ext>
            </a:extLst>
          </a:blip>
          <a:stretch>
            <a:fillRect/>
          </a:stretch>
        </p:blipFill>
        <p:spPr>
          <a:xfrm>
            <a:off x="4964229" y="1428338"/>
            <a:ext cx="1385883" cy="1037886"/>
          </a:xfrm>
          <a:prstGeom prst="rect">
            <a:avLst/>
          </a:prstGeom>
        </p:spPr>
      </p:pic>
      <p:pic>
        <p:nvPicPr>
          <p:cNvPr id="16" name="図 15">
            <a:extLst>
              <a:ext uri="{FF2B5EF4-FFF2-40B4-BE49-F238E27FC236}">
                <a16:creationId xmlns:a16="http://schemas.microsoft.com/office/drawing/2014/main" id="{2AFE30BC-01CA-FFEC-8479-4245885E3F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2319" y="5255134"/>
            <a:ext cx="1097010" cy="1097010"/>
          </a:xfrm>
          <a:prstGeom prst="rect">
            <a:avLst/>
          </a:prstGeom>
        </p:spPr>
      </p:pic>
      <p:pic>
        <p:nvPicPr>
          <p:cNvPr id="17" name="Picture 2" descr="カラフル迷彩模様 iPhone壁紙">
            <a:extLst>
              <a:ext uri="{FF2B5EF4-FFF2-40B4-BE49-F238E27FC236}">
                <a16:creationId xmlns:a16="http://schemas.microsoft.com/office/drawing/2014/main" id="{B8906F08-D1AE-A351-F510-2DA73C14B0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82951" y="5309698"/>
            <a:ext cx="1306308" cy="950938"/>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5765D099-78B1-3474-E6B4-F668D6D7A17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18997" y="1618961"/>
            <a:ext cx="496757" cy="382270"/>
          </a:xfrm>
          <a:prstGeom prst="rect">
            <a:avLst/>
          </a:prstGeom>
        </p:spPr>
      </p:pic>
      <p:pic>
        <p:nvPicPr>
          <p:cNvPr id="44" name="図 43">
            <a:extLst>
              <a:ext uri="{FF2B5EF4-FFF2-40B4-BE49-F238E27FC236}">
                <a16:creationId xmlns:a16="http://schemas.microsoft.com/office/drawing/2014/main" id="{356C30E8-7F34-8BF4-52ED-3E6D256E590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88458" y="2103237"/>
            <a:ext cx="434904" cy="417508"/>
          </a:xfrm>
          <a:prstGeom prst="rect">
            <a:avLst/>
          </a:prstGeom>
        </p:spPr>
      </p:pic>
      <p:pic>
        <p:nvPicPr>
          <p:cNvPr id="46" name="図 45">
            <a:extLst>
              <a:ext uri="{FF2B5EF4-FFF2-40B4-BE49-F238E27FC236}">
                <a16:creationId xmlns:a16="http://schemas.microsoft.com/office/drawing/2014/main" id="{5207C688-D513-F1E9-352B-FA2EB86544A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08404" y="2081512"/>
            <a:ext cx="452300" cy="446501"/>
          </a:xfrm>
          <a:prstGeom prst="rect">
            <a:avLst/>
          </a:prstGeom>
        </p:spPr>
      </p:pic>
      <p:pic>
        <p:nvPicPr>
          <p:cNvPr id="47" name="図 46">
            <a:extLst>
              <a:ext uri="{FF2B5EF4-FFF2-40B4-BE49-F238E27FC236}">
                <a16:creationId xmlns:a16="http://schemas.microsoft.com/office/drawing/2014/main" id="{5063279F-AFE5-C71C-41A3-409C7382454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96928" y="1583608"/>
            <a:ext cx="496757" cy="487093"/>
          </a:xfrm>
          <a:prstGeom prst="rect">
            <a:avLst/>
          </a:prstGeom>
        </p:spPr>
      </p:pic>
      <p:pic>
        <p:nvPicPr>
          <p:cNvPr id="48" name="図 47">
            <a:extLst>
              <a:ext uri="{FF2B5EF4-FFF2-40B4-BE49-F238E27FC236}">
                <a16:creationId xmlns:a16="http://schemas.microsoft.com/office/drawing/2014/main" id="{7F536218-B3C3-3F22-F7C6-C0D6D091CD5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8362" y="1604999"/>
            <a:ext cx="494824" cy="454233"/>
          </a:xfrm>
          <a:prstGeom prst="rect">
            <a:avLst/>
          </a:prstGeom>
        </p:spPr>
      </p:pic>
      <p:pic>
        <p:nvPicPr>
          <p:cNvPr id="49" name="図 48">
            <a:extLst>
              <a:ext uri="{FF2B5EF4-FFF2-40B4-BE49-F238E27FC236}">
                <a16:creationId xmlns:a16="http://schemas.microsoft.com/office/drawing/2014/main" id="{A530A741-3F7F-40D4-A0DB-3AE39906F69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99910" y="2105785"/>
            <a:ext cx="476733" cy="412412"/>
          </a:xfrm>
          <a:prstGeom prst="rect">
            <a:avLst/>
          </a:prstGeom>
        </p:spPr>
      </p:pic>
      <p:pic>
        <p:nvPicPr>
          <p:cNvPr id="52" name="図 51">
            <a:extLst>
              <a:ext uri="{FF2B5EF4-FFF2-40B4-BE49-F238E27FC236}">
                <a16:creationId xmlns:a16="http://schemas.microsoft.com/office/drawing/2014/main" id="{3579CA62-F001-FE67-F067-A4604A65AE65}"/>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57329" y="1505835"/>
            <a:ext cx="599682" cy="550489"/>
          </a:xfrm>
          <a:prstGeom prst="rect">
            <a:avLst/>
          </a:prstGeom>
        </p:spPr>
      </p:pic>
      <p:grpSp>
        <p:nvGrpSpPr>
          <p:cNvPr id="10" name="グループ化 9">
            <a:extLst>
              <a:ext uri="{FF2B5EF4-FFF2-40B4-BE49-F238E27FC236}">
                <a16:creationId xmlns:a16="http://schemas.microsoft.com/office/drawing/2014/main" id="{02886A5F-050C-2DD5-00C4-374B1B20DD42}"/>
              </a:ext>
            </a:extLst>
          </p:cNvPr>
          <p:cNvGrpSpPr/>
          <p:nvPr/>
        </p:nvGrpSpPr>
        <p:grpSpPr>
          <a:xfrm>
            <a:off x="2818997" y="2895916"/>
            <a:ext cx="5846032" cy="1623595"/>
            <a:chOff x="2818997" y="2895916"/>
            <a:chExt cx="5846032" cy="1623595"/>
          </a:xfrm>
        </p:grpSpPr>
        <p:sp>
          <p:nvSpPr>
            <p:cNvPr id="9" name="四角形吹き出し 8">
              <a:extLst>
                <a:ext uri="{FF2B5EF4-FFF2-40B4-BE49-F238E27FC236}">
                  <a16:creationId xmlns:a16="http://schemas.microsoft.com/office/drawing/2014/main" id="{0DAAD2B5-97EA-FC18-B33A-C3DB78F58C16}"/>
                </a:ext>
              </a:extLst>
            </p:cNvPr>
            <p:cNvSpPr/>
            <p:nvPr/>
          </p:nvSpPr>
          <p:spPr>
            <a:xfrm>
              <a:off x="2818997" y="2895916"/>
              <a:ext cx="5846032" cy="1623595"/>
            </a:xfrm>
            <a:prstGeom prst="wedgeRectCallout">
              <a:avLst>
                <a:gd name="adj1" fmla="val 7768"/>
                <a:gd name="adj2" fmla="val 61435"/>
              </a:avLst>
            </a:prstGeom>
            <a:solidFill>
              <a:srgbClr val="FFF0CE"/>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Picture 4" descr="画像生成AIの最新版「Stable Diffusion 2.0」がリリース─解像度向上、アダルトコンテンツ排除が可能に | 知財図鑑">
              <a:extLst>
                <a:ext uri="{FF2B5EF4-FFF2-40B4-BE49-F238E27FC236}">
                  <a16:creationId xmlns:a16="http://schemas.microsoft.com/office/drawing/2014/main" id="{CC92212B-5515-0C07-9CA9-26816F5ABBFD}"/>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118388" y="3058451"/>
              <a:ext cx="2611120" cy="13055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descr="Imagen: Text-to-Image Diffusion Models">
              <a:extLst>
                <a:ext uri="{FF2B5EF4-FFF2-40B4-BE49-F238E27FC236}">
                  <a16:creationId xmlns:a16="http://schemas.microsoft.com/office/drawing/2014/main" id="{9161FF02-6282-BEF7-2B42-DF559274C65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802203" y="3072762"/>
              <a:ext cx="1305561" cy="13055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Imagen: Text-to-Image Diffusion Models">
              <a:extLst>
                <a:ext uri="{FF2B5EF4-FFF2-40B4-BE49-F238E27FC236}">
                  <a16:creationId xmlns:a16="http://schemas.microsoft.com/office/drawing/2014/main" id="{A737C75A-8F21-B85F-24AF-76AE03FAC014}"/>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107764" y="3072763"/>
              <a:ext cx="1305560" cy="13055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74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A8533-BD25-D294-C250-D059EB4939D3}"/>
              </a:ext>
            </a:extLst>
          </p:cNvPr>
          <p:cNvSpPr>
            <a:spLocks noGrp="1"/>
          </p:cNvSpPr>
          <p:nvPr>
            <p:ph type="title"/>
          </p:nvPr>
        </p:nvSpPr>
        <p:spPr/>
        <p:txBody>
          <a:bodyPr/>
          <a:lstStyle/>
          <a:p>
            <a:r>
              <a:rPr lang="en" altLang="ja-JP" sz="2800" dirty="0"/>
              <a:t>AI</a:t>
            </a:r>
            <a:r>
              <a:rPr lang="ja-JP" altLang="en-US" sz="2800"/>
              <a:t>の</a:t>
            </a:r>
            <a:r>
              <a:rPr lang="en-US" altLang="ja-JP" sz="2800" dirty="0"/>
              <a:t>7</a:t>
            </a:r>
            <a:r>
              <a:rPr lang="ja-JP" altLang="en-US" sz="2800"/>
              <a:t>階層モデル：歴史的変遷と概念の進化</a:t>
            </a:r>
            <a:endParaRPr kumimoji="1" lang="ja-JP" altLang="en-US"/>
          </a:p>
        </p:txBody>
      </p:sp>
      <p:pic>
        <p:nvPicPr>
          <p:cNvPr id="4" name="図 3" descr="グラフ, サンバースト図&#10;&#10;AI 生成コンテンツは誤りを含む可能性があります。">
            <a:extLst>
              <a:ext uri="{FF2B5EF4-FFF2-40B4-BE49-F238E27FC236}">
                <a16:creationId xmlns:a16="http://schemas.microsoft.com/office/drawing/2014/main" id="{B8D890F7-9FA7-0EEB-9E57-ACA32CEA9934}"/>
              </a:ext>
            </a:extLst>
          </p:cNvPr>
          <p:cNvPicPr>
            <a:picLocks noChangeAspect="1"/>
          </p:cNvPicPr>
          <p:nvPr/>
        </p:nvPicPr>
        <p:blipFill>
          <a:blip r:embed="rId2" cstate="print">
            <a:extLst>
              <a:ext uri="{28A0092B-C50C-407E-A947-70E740481C1C}">
                <a14:useLocalDpi xmlns:a14="http://schemas.microsoft.com/office/drawing/2010/main"/>
              </a:ext>
            </a:extLst>
          </a:blip>
          <a:srcRect t="11880" b="3424"/>
          <a:stretch>
            <a:fillRect/>
          </a:stretch>
        </p:blipFill>
        <p:spPr>
          <a:xfrm>
            <a:off x="2001457" y="990064"/>
            <a:ext cx="5141072" cy="5601536"/>
          </a:xfrm>
          <a:prstGeom prst="ellipse">
            <a:avLst/>
          </a:prstGeom>
        </p:spPr>
      </p:pic>
      <p:sp>
        <p:nvSpPr>
          <p:cNvPr id="6" name="テキスト ボックス 5">
            <a:extLst>
              <a:ext uri="{FF2B5EF4-FFF2-40B4-BE49-F238E27FC236}">
                <a16:creationId xmlns:a16="http://schemas.microsoft.com/office/drawing/2014/main" id="{D0C054B8-936F-4D23-A45E-ABC32EA67142}"/>
              </a:ext>
            </a:extLst>
          </p:cNvPr>
          <p:cNvSpPr txBox="1"/>
          <p:nvPr/>
        </p:nvSpPr>
        <p:spPr>
          <a:xfrm>
            <a:off x="230396" y="887304"/>
            <a:ext cx="3660280" cy="546303"/>
          </a:xfrm>
          <a:prstGeom prst="rect">
            <a:avLst/>
          </a:prstGeom>
          <a:solidFill>
            <a:schemeClr val="bg1">
              <a:alpha val="35000"/>
            </a:schemeClr>
          </a:solidFill>
        </p:spPr>
        <p:txBody>
          <a:bodyPr wrap="square">
            <a:spAutoFit/>
          </a:bodyPr>
          <a:lstStyle/>
          <a:p>
            <a:pPr>
              <a:spcAft>
                <a:spcPts val="300"/>
              </a:spcAft>
            </a:pP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第</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7</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層：エージェント型</a:t>
            </a:r>
            <a:r>
              <a:rPr lang="en"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 (Agentic AI) - </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自己進化する知能</a:t>
            </a:r>
          </a:p>
          <a:p>
            <a:pPr>
              <a:spcAft>
                <a:spcPts val="300"/>
              </a:spcAft>
            </a:pP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自ら学習し、自己改善・自己修復する能力を持つ、未来の</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の姿。長期的な目標に向かって、完全に自律的に活動し続けるシステム。</a:t>
            </a:r>
          </a:p>
        </p:txBody>
      </p:sp>
      <p:sp>
        <p:nvSpPr>
          <p:cNvPr id="8" name="テキスト ボックス 7">
            <a:extLst>
              <a:ext uri="{FF2B5EF4-FFF2-40B4-BE49-F238E27FC236}">
                <a16:creationId xmlns:a16="http://schemas.microsoft.com/office/drawing/2014/main" id="{52533B10-F8F8-095A-58D8-F16F59FBF1D4}"/>
              </a:ext>
            </a:extLst>
          </p:cNvPr>
          <p:cNvSpPr txBox="1"/>
          <p:nvPr/>
        </p:nvSpPr>
        <p:spPr>
          <a:xfrm>
            <a:off x="230398" y="4661873"/>
            <a:ext cx="3660278" cy="684803"/>
          </a:xfrm>
          <a:prstGeom prst="rect">
            <a:avLst/>
          </a:prstGeom>
          <a:solidFill>
            <a:schemeClr val="bg1">
              <a:alpha val="35000"/>
            </a:schemeClr>
          </a:solidFill>
        </p:spPr>
        <p:txBody>
          <a:bodyPr wrap="square">
            <a:spAutoFit/>
          </a:bodyPr>
          <a:lstStyle/>
          <a:p>
            <a:pPr>
              <a:spcAft>
                <a:spcPts val="300"/>
              </a:spcAft>
            </a:pP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第</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1</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層：人工知能 </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en"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Artificial Intelligence) - </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記号と推論の起源</a:t>
            </a:r>
          </a:p>
          <a:p>
            <a:pPr>
              <a:spcAft>
                <a:spcPts val="300"/>
              </a:spcAft>
            </a:pP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研究の黎明期で、</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知識を「記号」で表現</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し、それを論理的な「ルール」で操作することで、人間の思考を再現しようとした「古典的</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。すべての</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技術の基礎となる概念。</a:t>
            </a:r>
          </a:p>
        </p:txBody>
      </p:sp>
      <p:sp>
        <p:nvSpPr>
          <p:cNvPr id="10" name="テキスト ボックス 9">
            <a:extLst>
              <a:ext uri="{FF2B5EF4-FFF2-40B4-BE49-F238E27FC236}">
                <a16:creationId xmlns:a16="http://schemas.microsoft.com/office/drawing/2014/main" id="{92312850-AD19-E991-0F64-8C8A32F97E6D}"/>
              </a:ext>
            </a:extLst>
          </p:cNvPr>
          <p:cNvSpPr txBox="1"/>
          <p:nvPr/>
        </p:nvSpPr>
        <p:spPr>
          <a:xfrm>
            <a:off x="230398" y="4073031"/>
            <a:ext cx="3660278" cy="546303"/>
          </a:xfrm>
          <a:prstGeom prst="rect">
            <a:avLst/>
          </a:prstGeom>
          <a:solidFill>
            <a:schemeClr val="bg1">
              <a:alpha val="35000"/>
            </a:schemeClr>
          </a:solidFill>
        </p:spPr>
        <p:txBody>
          <a:bodyPr wrap="square">
            <a:spAutoFit/>
          </a:bodyPr>
          <a:lstStyle/>
          <a:p>
            <a:pPr>
              <a:spcAft>
                <a:spcPts val="300"/>
              </a:spcAft>
            </a:pP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第</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2</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層：機械学習 </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en"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Machine Learning) - </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データからの法則発見</a:t>
            </a:r>
          </a:p>
          <a:p>
            <a:pPr>
              <a:spcAft>
                <a:spcPts val="300"/>
              </a:spcAft>
            </a:pP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人間がルールを教えるのではなく、データの中から自律的にパターンや法則性を見つけ出す。データ駆動型、</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の実用性を拡大</a:t>
            </a:r>
            <a:r>
              <a:rPr lang="ja-JP" altLang="ja-JP" sz="900" kern="1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rPr>
              <a:t>。</a:t>
            </a:r>
          </a:p>
        </p:txBody>
      </p:sp>
      <p:sp>
        <p:nvSpPr>
          <p:cNvPr id="12" name="テキスト ボックス 11">
            <a:extLst>
              <a:ext uri="{FF2B5EF4-FFF2-40B4-BE49-F238E27FC236}">
                <a16:creationId xmlns:a16="http://schemas.microsoft.com/office/drawing/2014/main" id="{375765F7-10A8-3316-EA1E-28B23EC39C1F}"/>
              </a:ext>
            </a:extLst>
          </p:cNvPr>
          <p:cNvSpPr txBox="1"/>
          <p:nvPr/>
        </p:nvSpPr>
        <p:spPr>
          <a:xfrm>
            <a:off x="230397" y="3345689"/>
            <a:ext cx="3660279" cy="684803"/>
          </a:xfrm>
          <a:prstGeom prst="rect">
            <a:avLst/>
          </a:prstGeom>
          <a:solidFill>
            <a:schemeClr val="bg1">
              <a:alpha val="35000"/>
            </a:schemeClr>
          </a:solidFill>
        </p:spPr>
        <p:txBody>
          <a:bodyPr wrap="square">
            <a:spAutoFit/>
          </a:bodyPr>
          <a:lstStyle/>
          <a:p>
            <a:pPr>
              <a:spcAft>
                <a:spcPts val="300"/>
              </a:spcAft>
            </a:pP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第</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3</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層：人工神経回路 </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en"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Neural Networks) - </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脳の仕組みの模倣</a:t>
            </a:r>
          </a:p>
          <a:p>
            <a:pPr>
              <a:spcAft>
                <a:spcPts val="300"/>
              </a:spcAft>
            </a:pP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人間の脳神経を模した数理モデル。特に</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CNN</a:t>
            </a:r>
            <a:r>
              <a:rPr lang="ja-JP" altLang="en"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画像認識）や</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RNN</a:t>
            </a:r>
            <a:r>
              <a:rPr lang="ja-JP" altLang="en"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時系列データ）などの登場により、特定のパターン認識で絶大な性能を発揮し、</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ブームを再燃させた。</a:t>
            </a:r>
          </a:p>
        </p:txBody>
      </p:sp>
      <p:sp>
        <p:nvSpPr>
          <p:cNvPr id="14" name="テキスト ボックス 13">
            <a:extLst>
              <a:ext uri="{FF2B5EF4-FFF2-40B4-BE49-F238E27FC236}">
                <a16:creationId xmlns:a16="http://schemas.microsoft.com/office/drawing/2014/main" id="{F2DBE991-8985-B8F2-1A9E-151A56442791}"/>
              </a:ext>
            </a:extLst>
          </p:cNvPr>
          <p:cNvSpPr txBox="1"/>
          <p:nvPr/>
        </p:nvSpPr>
        <p:spPr>
          <a:xfrm>
            <a:off x="230396" y="2734227"/>
            <a:ext cx="3660280" cy="546303"/>
          </a:xfrm>
          <a:prstGeom prst="rect">
            <a:avLst/>
          </a:prstGeom>
          <a:solidFill>
            <a:schemeClr val="bg1">
              <a:alpha val="35000"/>
            </a:schemeClr>
          </a:solidFill>
        </p:spPr>
        <p:txBody>
          <a:bodyPr wrap="square">
            <a:spAutoFit/>
          </a:bodyPr>
          <a:lstStyle/>
          <a:p>
            <a:pPr>
              <a:spcAft>
                <a:spcPts val="300"/>
              </a:spcAft>
            </a:pP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第</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4</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層：深層学習 </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en"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Deep Learning) - </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スケールによる飛躍</a:t>
            </a:r>
          </a:p>
          <a:p>
            <a:pPr>
              <a:spcAft>
                <a:spcPts val="300"/>
              </a:spcAft>
            </a:pP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ニューラルネットワークを多層化し、ビッグデータと計算能力を駆使して性能を飛躍。大規模言語モデル（</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LLM</a:t>
            </a:r>
            <a:r>
              <a:rPr lang="ja-JP" altLang="en"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などを実現。</a:t>
            </a:r>
          </a:p>
        </p:txBody>
      </p:sp>
      <p:sp>
        <p:nvSpPr>
          <p:cNvPr id="16" name="テキスト ボックス 15">
            <a:extLst>
              <a:ext uri="{FF2B5EF4-FFF2-40B4-BE49-F238E27FC236}">
                <a16:creationId xmlns:a16="http://schemas.microsoft.com/office/drawing/2014/main" id="{42DEBAD4-415E-92A9-80C0-A401BF71A8D4}"/>
              </a:ext>
            </a:extLst>
          </p:cNvPr>
          <p:cNvSpPr txBox="1"/>
          <p:nvPr/>
        </p:nvSpPr>
        <p:spPr>
          <a:xfrm>
            <a:off x="230396" y="2122765"/>
            <a:ext cx="3660281" cy="546303"/>
          </a:xfrm>
          <a:prstGeom prst="rect">
            <a:avLst/>
          </a:prstGeom>
          <a:solidFill>
            <a:schemeClr val="bg1">
              <a:alpha val="35000"/>
            </a:schemeClr>
          </a:solidFill>
        </p:spPr>
        <p:txBody>
          <a:bodyPr wrap="square">
            <a:spAutoFit/>
          </a:bodyPr>
          <a:lstStyle/>
          <a:p>
            <a:pPr>
              <a:spcAft>
                <a:spcPts val="300"/>
              </a:spcAft>
            </a:pP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第</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5</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層：生成</a:t>
            </a:r>
            <a:r>
              <a:rPr lang="en"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 (Generative AI) - </a:t>
            </a:r>
            <a:r>
              <a:rPr lang="ja-JP" altLang="en"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創造」する能力</a:t>
            </a:r>
          </a:p>
          <a:p>
            <a:pPr>
              <a:spcAft>
                <a:spcPts val="300"/>
              </a:spcAft>
            </a:pP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文章、画像、コードといった新しいコンテンツを自ら「創造」する。</a:t>
            </a:r>
            <a:r>
              <a:rPr lang="en" altLang="ja-JP" sz="9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が分析ツールから創造のパートナーへと進化した段階。</a:t>
            </a:r>
            <a:r>
              <a:rPr lang="en-US" altLang="ja-JP" sz="900" kern="1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rPr>
              <a:t> </a:t>
            </a:r>
            <a:endParaRPr lang="ja-JP" altLang="ja-JP" sz="900" kern="1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BDD084C6-91DC-F8C4-4033-0633347A2904}"/>
              </a:ext>
            </a:extLst>
          </p:cNvPr>
          <p:cNvSpPr txBox="1"/>
          <p:nvPr/>
        </p:nvSpPr>
        <p:spPr>
          <a:xfrm>
            <a:off x="230396" y="1500938"/>
            <a:ext cx="3660277" cy="546303"/>
          </a:xfrm>
          <a:prstGeom prst="rect">
            <a:avLst/>
          </a:prstGeom>
          <a:solidFill>
            <a:schemeClr val="bg1">
              <a:alpha val="35000"/>
            </a:schemeClr>
          </a:solidFill>
        </p:spPr>
        <p:txBody>
          <a:bodyPr wrap="square">
            <a:spAutoFit/>
          </a:bodyPr>
          <a:lstStyle/>
          <a:p>
            <a:pPr>
              <a:spcAft>
                <a:spcPts val="300"/>
              </a:spcAft>
            </a:pP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第</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6</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層：</a:t>
            </a:r>
            <a:r>
              <a:rPr lang="en"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エージェント </a:t>
            </a:r>
            <a:r>
              <a:rPr lang="en-US"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en" altLang="ja-JP" sz="9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 Agents) - </a:t>
            </a:r>
            <a:r>
              <a:rPr lang="ja-JP" altLang="en-US" sz="9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計画し行動する主体</a:t>
            </a:r>
          </a:p>
          <a:p>
            <a:pPr>
              <a:spcAft>
                <a:spcPts val="300"/>
              </a:spcAft>
            </a:pPr>
            <a:r>
              <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目標達成のために自ら計画を立て、行動。記憶や外部ツールを活用し複雑な指示を主体的にこなす。</a:t>
            </a:r>
            <a:r>
              <a:rPr lang="en-US" altLang="ja-JP" sz="900" kern="1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rPr>
              <a:t> </a:t>
            </a:r>
            <a:endParaRPr lang="ja-JP" altLang="en-US" sz="9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DD20267-B8D0-CE52-5CC9-1D52B15D5752}"/>
              </a:ext>
            </a:extLst>
          </p:cNvPr>
          <p:cNvSpPr txBox="1"/>
          <p:nvPr/>
        </p:nvSpPr>
        <p:spPr>
          <a:xfrm>
            <a:off x="5253326" y="4700345"/>
            <a:ext cx="3801019" cy="600164"/>
          </a:xfrm>
          <a:prstGeom prst="rect">
            <a:avLst/>
          </a:prstGeom>
          <a:solidFill>
            <a:schemeClr val="bg1">
              <a:alpha val="35000"/>
            </a:schemeClr>
          </a:solidFill>
        </p:spPr>
        <p:txBody>
          <a:bodyPr wrap="square">
            <a:spAutoFit/>
          </a:bodyPr>
          <a:lstStyle/>
          <a:p>
            <a:pPr>
              <a:buNone/>
            </a:pPr>
            <a:r>
              <a:rPr lang="en" altLang="ja-JP" sz="11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AI</a:t>
            </a:r>
            <a:r>
              <a:rPr lang="ja-JP" altLang="en-US"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の原点。知識を記号で表現、それを論理的なルール（推論）に基づいて処理することで、人間のように問題を解決することを目指す学問分野</a:t>
            </a:r>
          </a:p>
        </p:txBody>
      </p:sp>
      <p:sp>
        <p:nvSpPr>
          <p:cNvPr id="21" name="テキスト ボックス 20">
            <a:extLst>
              <a:ext uri="{FF2B5EF4-FFF2-40B4-BE49-F238E27FC236}">
                <a16:creationId xmlns:a16="http://schemas.microsoft.com/office/drawing/2014/main" id="{6F2EB82B-A66E-96F1-329A-711CEB51F1DA}"/>
              </a:ext>
            </a:extLst>
          </p:cNvPr>
          <p:cNvSpPr txBox="1"/>
          <p:nvPr/>
        </p:nvSpPr>
        <p:spPr>
          <a:xfrm>
            <a:off x="5253324" y="4073031"/>
            <a:ext cx="3660273" cy="430887"/>
          </a:xfrm>
          <a:prstGeom prst="rect">
            <a:avLst/>
          </a:prstGeom>
          <a:solidFill>
            <a:schemeClr val="bg1">
              <a:alpha val="35000"/>
            </a:schemeClr>
          </a:solidFill>
        </p:spPr>
        <p:txBody>
          <a:bodyPr wrap="square">
            <a:spAutoFit/>
          </a:bodyPr>
          <a:lstStyle/>
          <a:p>
            <a:pPr>
              <a:buNone/>
            </a:pPr>
            <a:r>
              <a:rPr lang="ja-JP" altLang="en-US"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教師あり／なし・強化学習</a:t>
            </a:r>
            <a:endParaRPr lang="en-US" altLang="ja-JP" sz="11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buNone/>
            </a:pPr>
            <a:r>
              <a:rPr lang="ja-JP" altLang="en-US"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誤差から学ぶための核心技術（誤差逆伝播法）</a:t>
            </a:r>
          </a:p>
        </p:txBody>
      </p:sp>
      <p:sp>
        <p:nvSpPr>
          <p:cNvPr id="23" name="テキスト ボックス 22">
            <a:extLst>
              <a:ext uri="{FF2B5EF4-FFF2-40B4-BE49-F238E27FC236}">
                <a16:creationId xmlns:a16="http://schemas.microsoft.com/office/drawing/2014/main" id="{ABC0755A-4E7F-D894-272B-44016FE22A12}"/>
              </a:ext>
            </a:extLst>
          </p:cNvPr>
          <p:cNvSpPr txBox="1"/>
          <p:nvPr/>
        </p:nvSpPr>
        <p:spPr>
          <a:xfrm>
            <a:off x="5253318" y="3406386"/>
            <a:ext cx="3801027" cy="600164"/>
          </a:xfrm>
          <a:prstGeom prst="rect">
            <a:avLst/>
          </a:prstGeom>
          <a:solidFill>
            <a:schemeClr val="bg1">
              <a:alpha val="35000"/>
            </a:schemeClr>
          </a:solidFill>
        </p:spPr>
        <p:txBody>
          <a:bodyPr wrap="square">
            <a:spAutoFit/>
          </a:bodyPr>
          <a:lstStyle/>
          <a:p>
            <a:pPr>
              <a:buNone/>
            </a:pPr>
            <a:r>
              <a:rPr lang="ja-JP" altLang="en-US"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空間（画像）認識：</a:t>
            </a:r>
            <a:r>
              <a:rPr lang="en" altLang="ja-JP" sz="11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CNN</a:t>
            </a:r>
            <a:r>
              <a:rPr lang="ja-JP" altLang="en" sz="8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8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畳み込みニューラルネットワーク）</a:t>
            </a:r>
            <a:endParaRPr lang="en-US" altLang="ja-JP" sz="8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buNone/>
            </a:pPr>
            <a:r>
              <a:rPr lang="ja-JP" altLang="en-US"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時系列（言語・音声）処理：</a:t>
            </a:r>
            <a:r>
              <a:rPr lang="en" altLang="ja-JP" sz="11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RNN</a:t>
            </a:r>
            <a:r>
              <a:rPr lang="ja-JP" altLang="en" sz="8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8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再帰型ニューラルネットワーク）</a:t>
            </a:r>
            <a:r>
              <a:rPr lang="en-US" altLang="ja-JP" sz="11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&amp; </a:t>
            </a:r>
            <a:r>
              <a:rPr lang="en" altLang="ja-JP" sz="11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Transformer</a:t>
            </a:r>
          </a:p>
        </p:txBody>
      </p:sp>
      <p:sp>
        <p:nvSpPr>
          <p:cNvPr id="25" name="テキスト ボックス 24">
            <a:extLst>
              <a:ext uri="{FF2B5EF4-FFF2-40B4-BE49-F238E27FC236}">
                <a16:creationId xmlns:a16="http://schemas.microsoft.com/office/drawing/2014/main" id="{71A5F8B5-04FD-9703-A819-2D92BB632143}"/>
              </a:ext>
            </a:extLst>
          </p:cNvPr>
          <p:cNvSpPr txBox="1"/>
          <p:nvPr/>
        </p:nvSpPr>
        <p:spPr>
          <a:xfrm>
            <a:off x="5253318" y="2779510"/>
            <a:ext cx="3801027" cy="600164"/>
          </a:xfrm>
          <a:prstGeom prst="rect">
            <a:avLst/>
          </a:prstGeom>
          <a:solidFill>
            <a:schemeClr val="bg1">
              <a:alpha val="35000"/>
            </a:schemeClr>
          </a:solidFill>
        </p:spPr>
        <p:txBody>
          <a:bodyPr wrap="square">
            <a:spAutoFit/>
          </a:bodyPr>
          <a:lstStyle>
            <a:defPPr>
              <a:defRPr lang="ja-JP"/>
            </a:defPPr>
            <a:lvl1pPr>
              <a:buNone/>
              <a:defRPr sz="12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defRPr>
            </a:lvl1pPr>
          </a:lstStyle>
          <a:p>
            <a:r>
              <a:rPr lang="ja-JP" altLang="en-US" sz="1100"/>
              <a:t>膨大なデータで汎用モデルを作る「事前学習」と、特定タスクに適応させる「ファインチューニング」、大規模言語モデル（</a:t>
            </a:r>
            <a:r>
              <a:rPr lang="en" altLang="ja-JP" sz="1100" dirty="0"/>
              <a:t>LLM</a:t>
            </a:r>
            <a:r>
              <a:rPr lang="ja-JP" altLang="en" sz="1100"/>
              <a:t>）</a:t>
            </a:r>
            <a:r>
              <a:rPr lang="ja-JP" altLang="en-US" sz="1100"/>
              <a:t>の基盤</a:t>
            </a:r>
          </a:p>
        </p:txBody>
      </p:sp>
      <p:sp>
        <p:nvSpPr>
          <p:cNvPr id="27" name="テキスト ボックス 26">
            <a:extLst>
              <a:ext uri="{FF2B5EF4-FFF2-40B4-BE49-F238E27FC236}">
                <a16:creationId xmlns:a16="http://schemas.microsoft.com/office/drawing/2014/main" id="{57C2C5DF-1FCE-5A4E-CBD3-64D276BDF66D}"/>
              </a:ext>
            </a:extLst>
          </p:cNvPr>
          <p:cNvSpPr txBox="1"/>
          <p:nvPr/>
        </p:nvSpPr>
        <p:spPr>
          <a:xfrm>
            <a:off x="5253318" y="2135730"/>
            <a:ext cx="3801027" cy="600164"/>
          </a:xfrm>
          <a:prstGeom prst="rect">
            <a:avLst/>
          </a:prstGeom>
          <a:solidFill>
            <a:schemeClr val="bg1">
              <a:alpha val="35000"/>
            </a:schemeClr>
          </a:solidFill>
        </p:spPr>
        <p:txBody>
          <a:bodyPr wrap="square">
            <a:spAutoFit/>
          </a:bodyPr>
          <a:lstStyle/>
          <a:p>
            <a:r>
              <a:rPr lang="ja-JP" altLang="en-US"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テキストや画像などの新しいコンテンツを「創造」</a:t>
            </a:r>
            <a:endParaRPr lang="en-US" altLang="ja-JP" sz="11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lang="ja-JP" altLang="en-US"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そのままだと不正確な情報を生成する弱点を、外部知識で補う</a:t>
            </a:r>
            <a:r>
              <a:rPr lang="en" altLang="ja-JP" sz="11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RAG</a:t>
            </a:r>
            <a:r>
              <a:rPr lang="ja-JP" altLang="en"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検索拡張生成）</a:t>
            </a:r>
          </a:p>
        </p:txBody>
      </p:sp>
      <p:sp>
        <p:nvSpPr>
          <p:cNvPr id="29" name="テキスト ボックス 28">
            <a:extLst>
              <a:ext uri="{FF2B5EF4-FFF2-40B4-BE49-F238E27FC236}">
                <a16:creationId xmlns:a16="http://schemas.microsoft.com/office/drawing/2014/main" id="{8EA20D05-7F7B-C679-7636-B8115A4D8ABC}"/>
              </a:ext>
            </a:extLst>
          </p:cNvPr>
          <p:cNvSpPr txBox="1"/>
          <p:nvPr/>
        </p:nvSpPr>
        <p:spPr>
          <a:xfrm>
            <a:off x="5253321" y="1500938"/>
            <a:ext cx="3660281" cy="600164"/>
          </a:xfrm>
          <a:prstGeom prst="rect">
            <a:avLst/>
          </a:prstGeom>
          <a:solidFill>
            <a:schemeClr val="bg1">
              <a:alpha val="35000"/>
            </a:schemeClr>
          </a:solidFill>
        </p:spPr>
        <p:txBody>
          <a:bodyPr wrap="square">
            <a:spAutoFit/>
          </a:bodyPr>
          <a:lstStyle>
            <a:defPPr>
              <a:defRPr lang="ja-JP"/>
            </a:defPPr>
            <a:lvl1pPr>
              <a:defRPr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defRPr>
            </a:lvl1pPr>
          </a:lstStyle>
          <a:p>
            <a:r>
              <a:rPr lang="ja-JP" altLang="en-US"/>
              <a:t>与えられた目標に対し、 プランニング </a:t>
            </a:r>
            <a:r>
              <a:rPr lang="en-US" altLang="ja-JP" dirty="0"/>
              <a:t>(</a:t>
            </a:r>
            <a:r>
              <a:rPr lang="ja-JP" altLang="en-US"/>
              <a:t>思考の連鎖など</a:t>
            </a:r>
            <a:r>
              <a:rPr lang="en-US" altLang="ja-JP" dirty="0"/>
              <a:t>)</a:t>
            </a:r>
            <a:r>
              <a:rPr lang="ja-JP" altLang="en-US"/>
              <a:t> し、外部ツールを使いこなし、過去の行動を記憶（メモリ）して次の行動に活かす能力を持つ</a:t>
            </a:r>
          </a:p>
        </p:txBody>
      </p:sp>
      <p:sp>
        <p:nvSpPr>
          <p:cNvPr id="31" name="テキスト ボックス 30">
            <a:extLst>
              <a:ext uri="{FF2B5EF4-FFF2-40B4-BE49-F238E27FC236}">
                <a16:creationId xmlns:a16="http://schemas.microsoft.com/office/drawing/2014/main" id="{074ABA9A-4D4C-7093-C0C8-1DB2707CACE5}"/>
              </a:ext>
            </a:extLst>
          </p:cNvPr>
          <p:cNvSpPr txBox="1"/>
          <p:nvPr/>
        </p:nvSpPr>
        <p:spPr>
          <a:xfrm>
            <a:off x="5253318" y="857158"/>
            <a:ext cx="3801019" cy="600164"/>
          </a:xfrm>
          <a:prstGeom prst="rect">
            <a:avLst/>
          </a:prstGeom>
          <a:solidFill>
            <a:schemeClr val="bg1">
              <a:alpha val="35000"/>
            </a:schemeClr>
          </a:solidFill>
        </p:spPr>
        <p:txBody>
          <a:bodyPr wrap="square">
            <a:spAutoFit/>
          </a:bodyPr>
          <a:lstStyle>
            <a:defPPr>
              <a:defRPr lang="ja-JP"/>
            </a:defPPr>
            <a:lvl1pPr>
              <a:defRPr sz="11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defRPr>
            </a:lvl1pPr>
          </a:lstStyle>
          <a:p>
            <a:r>
              <a:rPr lang="ja-JP" altLang="en-US"/>
              <a:t>経験から学び能力を自ら高め（自己改善）、人間が介在せずとも長期的な目標を追求し続ける（長期自律性）。安全性とガバナンスが不可欠な要素</a:t>
            </a:r>
          </a:p>
        </p:txBody>
      </p:sp>
      <p:sp>
        <p:nvSpPr>
          <p:cNvPr id="33" name="テキスト ボックス 32">
            <a:extLst>
              <a:ext uri="{FF2B5EF4-FFF2-40B4-BE49-F238E27FC236}">
                <a16:creationId xmlns:a16="http://schemas.microsoft.com/office/drawing/2014/main" id="{D84C09C0-796D-D4D2-14E6-E58B06E80996}"/>
              </a:ext>
            </a:extLst>
          </p:cNvPr>
          <p:cNvSpPr txBox="1"/>
          <p:nvPr/>
        </p:nvSpPr>
        <p:spPr>
          <a:xfrm>
            <a:off x="160022" y="5809148"/>
            <a:ext cx="8823941" cy="646331"/>
          </a:xfrm>
          <a:prstGeom prst="rect">
            <a:avLst/>
          </a:prstGeom>
          <a:solidFill>
            <a:schemeClr val="bg1">
              <a:alpha val="35000"/>
            </a:schemeClr>
          </a:solidFill>
        </p:spPr>
        <p:txBody>
          <a:bodyPr wrap="square">
            <a:spAutoFit/>
          </a:bodyPr>
          <a:lstStyle/>
          <a:p>
            <a:pPr>
              <a:buNone/>
            </a:pPr>
            <a:r>
              <a:rPr lang="en" altLang="ja-JP" dirty="0">
                <a:solidFill>
                  <a:srgbClr val="0432FF"/>
                </a:solidFill>
                <a:latin typeface="Meiryo" panose="020B0604030504040204" pitchFamily="34" charset="-128"/>
                <a:ea typeface="Meiryo" panose="020B0604030504040204" pitchFamily="34" charset="-128"/>
              </a:rPr>
              <a:t>AI</a:t>
            </a:r>
            <a:r>
              <a:rPr lang="ja-JP" altLang="en-US">
                <a:solidFill>
                  <a:srgbClr val="0432FF"/>
                </a:solidFill>
                <a:latin typeface="Meiryo" panose="020B0604030504040204" pitchFamily="34" charset="-128"/>
                <a:ea typeface="Meiryo" panose="020B0604030504040204" pitchFamily="34" charset="-128"/>
              </a:rPr>
              <a:t>の発展は、一直線に進んできたわけではない。特定の技術やアイデアが次の時代の礎となる積み重ねの歴史だ。ここでは、その進化を</a:t>
            </a:r>
            <a:r>
              <a:rPr lang="en-US" altLang="ja-JP" dirty="0">
                <a:solidFill>
                  <a:srgbClr val="0432FF"/>
                </a:solidFill>
                <a:latin typeface="Meiryo" panose="020B0604030504040204" pitchFamily="34" charset="-128"/>
                <a:ea typeface="Meiryo" panose="020B0604030504040204" pitchFamily="34" charset="-128"/>
              </a:rPr>
              <a:t>7</a:t>
            </a:r>
            <a:r>
              <a:rPr lang="ja-JP" altLang="en-US">
                <a:solidFill>
                  <a:srgbClr val="0432FF"/>
                </a:solidFill>
                <a:latin typeface="Meiryo" panose="020B0604030504040204" pitchFamily="34" charset="-128"/>
                <a:ea typeface="Meiryo" panose="020B0604030504040204" pitchFamily="34" charset="-128"/>
              </a:rPr>
              <a:t>つの階層に分けて解説する。</a:t>
            </a:r>
          </a:p>
        </p:txBody>
      </p:sp>
    </p:spTree>
    <p:extLst>
      <p:ext uri="{BB962C8B-B14F-4D97-AF65-F5344CB8AC3E}">
        <p14:creationId xmlns:p14="http://schemas.microsoft.com/office/powerpoint/2010/main" val="3290979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生成</a:t>
            </a:r>
            <a:r>
              <a:rPr lang="en-US" altLang="ja-JP" sz="2400" dirty="0">
                <a:solidFill>
                  <a:schemeClr val="bg1"/>
                </a:solidFill>
                <a:latin typeface="Meiryo" panose="020B0604030504040204" pitchFamily="34" charset="-128"/>
                <a:ea typeface="Meiryo" panose="020B0604030504040204" pitchFamily="34" charset="-128"/>
                <a:cs typeface="Arial" pitchFamily="34" charset="0"/>
              </a:rPr>
              <a:t>AI</a:t>
            </a: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Generative AI</a:t>
            </a:r>
            <a:endParaRPr lang="ja-JP" altLang="en-US" sz="16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02226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9327B854-7AC8-3EE0-4458-7481C60CEBA2}"/>
              </a:ext>
            </a:extLst>
          </p:cNvPr>
          <p:cNvSpPr/>
          <p:nvPr/>
        </p:nvSpPr>
        <p:spPr>
          <a:xfrm>
            <a:off x="230400" y="973825"/>
            <a:ext cx="8686800" cy="10676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A190C14-352A-0013-3CD8-14A10F562362}"/>
              </a:ext>
            </a:extLst>
          </p:cNvPr>
          <p:cNvSpPr>
            <a:spLocks noGrp="1"/>
          </p:cNvSpPr>
          <p:nvPr>
            <p:ph type="title"/>
          </p:nvPr>
        </p:nvSpPr>
        <p:spPr/>
        <p:txBody>
          <a:bodyPr/>
          <a:lstStyle/>
          <a:p>
            <a:r>
              <a:rPr lang="en-US" altLang="ja-JP" dirty="0"/>
              <a:t>AI</a:t>
            </a:r>
            <a:r>
              <a:rPr lang="ja-JP" altLang="en-US"/>
              <a:t>の大きなトレンド</a:t>
            </a:r>
            <a:endParaRPr kumimoji="1" lang="ja-JP" altLang="en-US"/>
          </a:p>
        </p:txBody>
      </p:sp>
      <p:sp>
        <p:nvSpPr>
          <p:cNvPr id="6" name="正方形/長方形 5">
            <a:extLst>
              <a:ext uri="{FF2B5EF4-FFF2-40B4-BE49-F238E27FC236}">
                <a16:creationId xmlns:a16="http://schemas.microsoft.com/office/drawing/2014/main" id="{32178B33-AC4F-CEDC-2FA0-E17DE85A4AB5}"/>
              </a:ext>
            </a:extLst>
          </p:cNvPr>
          <p:cNvSpPr/>
          <p:nvPr/>
        </p:nvSpPr>
        <p:spPr>
          <a:xfrm>
            <a:off x="224980" y="2362859"/>
            <a:ext cx="2667383" cy="398981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88206F46-E556-6FE6-5B53-6FC4036AEF73}"/>
              </a:ext>
            </a:extLst>
          </p:cNvPr>
          <p:cNvSpPr txBox="1"/>
          <p:nvPr/>
        </p:nvSpPr>
        <p:spPr>
          <a:xfrm>
            <a:off x="629571" y="2917774"/>
            <a:ext cx="185820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データ駆動型</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97633208-3B93-B1FF-E17B-77CD7DAC313C}"/>
              </a:ext>
            </a:extLst>
          </p:cNvPr>
          <p:cNvSpPr txBox="1"/>
          <p:nvPr/>
        </p:nvSpPr>
        <p:spPr>
          <a:xfrm>
            <a:off x="1350605" y="1156410"/>
            <a:ext cx="6442790" cy="584775"/>
          </a:xfrm>
          <a:prstGeom prst="rect">
            <a:avLst/>
          </a:prstGeom>
          <a:noFill/>
        </p:spPr>
        <p:txBody>
          <a:bodyPr wrap="none" rtlCol="0">
            <a:spAutoFit/>
          </a:bodyPr>
          <a:lstStyle/>
          <a:p>
            <a:pPr algn="ctr"/>
            <a:r>
              <a:rPr kumimoji="1" lang="en-US" altLang="ja-JP" sz="3200" b="1" dirty="0">
                <a:solidFill>
                  <a:schemeClr val="bg1"/>
                </a:solidFill>
                <a:latin typeface="Meiryo" panose="020B0604030504040204" pitchFamily="34" charset="-128"/>
                <a:ea typeface="Meiryo" panose="020B0604030504040204" pitchFamily="34" charset="-128"/>
              </a:rPr>
              <a:t>AI</a:t>
            </a:r>
            <a:r>
              <a:rPr kumimoji="1" lang="ja-JP" altLang="en-US" sz="3200" b="1">
                <a:solidFill>
                  <a:schemeClr val="bg1"/>
                </a:solidFill>
                <a:latin typeface="Meiryo" panose="020B0604030504040204" pitchFamily="34" charset="-128"/>
                <a:ea typeface="Meiryo" panose="020B0604030504040204" pitchFamily="34" charset="-128"/>
              </a:rPr>
              <a:t>（人工知能）がやっていること</a:t>
            </a:r>
          </a:p>
        </p:txBody>
      </p:sp>
      <p:sp>
        <p:nvSpPr>
          <p:cNvPr id="19" name="テキスト ボックス 18">
            <a:extLst>
              <a:ext uri="{FF2B5EF4-FFF2-40B4-BE49-F238E27FC236}">
                <a16:creationId xmlns:a16="http://schemas.microsoft.com/office/drawing/2014/main" id="{F39BA55F-18EF-6089-95B2-3ADB34C9E582}"/>
              </a:ext>
            </a:extLst>
          </p:cNvPr>
          <p:cNvSpPr txBox="1"/>
          <p:nvPr/>
        </p:nvSpPr>
        <p:spPr>
          <a:xfrm>
            <a:off x="812311" y="2514584"/>
            <a:ext cx="1492716" cy="461665"/>
          </a:xfrm>
          <a:prstGeom prst="rect">
            <a:avLst/>
          </a:prstGeom>
          <a:noFill/>
        </p:spPr>
        <p:txBody>
          <a:bodyPr wrap="none" rtlCol="0">
            <a:spAutoFit/>
          </a:bodyPr>
          <a:lstStyle/>
          <a:p>
            <a:pPr algn="ct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従来の</a:t>
            </a:r>
            <a:r>
              <a:rPr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6167B4A3-FAB7-07E6-E65A-B808863E395B}"/>
              </a:ext>
            </a:extLst>
          </p:cNvPr>
          <p:cNvSpPr txBox="1"/>
          <p:nvPr/>
        </p:nvSpPr>
        <p:spPr>
          <a:xfrm>
            <a:off x="863295" y="1699962"/>
            <a:ext cx="741741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データに潜む規則や法則、特徴を見つけてモデル（計算式）を作り、入力から適切な出力を推測すること</a:t>
            </a:r>
          </a:p>
        </p:txBody>
      </p:sp>
      <p:sp>
        <p:nvSpPr>
          <p:cNvPr id="32" name="テキスト ボックス 31">
            <a:extLst>
              <a:ext uri="{FF2B5EF4-FFF2-40B4-BE49-F238E27FC236}">
                <a16:creationId xmlns:a16="http://schemas.microsoft.com/office/drawing/2014/main" id="{F3AB074C-B236-7C20-1617-AA801DEB87BC}"/>
              </a:ext>
            </a:extLst>
          </p:cNvPr>
          <p:cNvSpPr txBox="1"/>
          <p:nvPr/>
        </p:nvSpPr>
        <p:spPr>
          <a:xfrm>
            <a:off x="226800" y="4169858"/>
            <a:ext cx="2665563" cy="2054409"/>
          </a:xfrm>
          <a:prstGeom prst="rect">
            <a:avLst/>
          </a:prstGeom>
          <a:noFill/>
        </p:spPr>
        <p:txBody>
          <a:bodyPr wrap="square">
            <a:spAutoFit/>
          </a:bodyPr>
          <a:lstStyle/>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機械学習が登場、実用化が進む。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ディープラーニングの台頭により、画像認識や自然言語処理など、従来の</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では難しかったタスクを高精度でこなす。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大規模データからパターンや規則、法則を見つけ出し、情報の整理や業務の効率化に貢献。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例：迷惑メールフィルタ、商品レコメンド、需要予測など。</a:t>
            </a:r>
          </a:p>
        </p:txBody>
      </p:sp>
      <p:sp>
        <p:nvSpPr>
          <p:cNvPr id="3" name="テキスト ボックス 2">
            <a:extLst>
              <a:ext uri="{FF2B5EF4-FFF2-40B4-BE49-F238E27FC236}">
                <a16:creationId xmlns:a16="http://schemas.microsoft.com/office/drawing/2014/main" id="{3618F9C5-AC20-DA11-0712-044E8B65D441}"/>
              </a:ext>
            </a:extLst>
          </p:cNvPr>
          <p:cNvSpPr txBox="1"/>
          <p:nvPr/>
        </p:nvSpPr>
        <p:spPr>
          <a:xfrm>
            <a:off x="773839" y="3327770"/>
            <a:ext cx="1569660" cy="646331"/>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情報の整理や</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業務の自動化</a:t>
            </a:r>
          </a:p>
        </p:txBody>
      </p:sp>
      <p:grpSp>
        <p:nvGrpSpPr>
          <p:cNvPr id="13" name="グループ化 12">
            <a:extLst>
              <a:ext uri="{FF2B5EF4-FFF2-40B4-BE49-F238E27FC236}">
                <a16:creationId xmlns:a16="http://schemas.microsoft.com/office/drawing/2014/main" id="{2FEBF323-85E3-1FF9-CBC6-900CFE7B8C38}"/>
              </a:ext>
            </a:extLst>
          </p:cNvPr>
          <p:cNvGrpSpPr/>
          <p:nvPr/>
        </p:nvGrpSpPr>
        <p:grpSpPr>
          <a:xfrm>
            <a:off x="2926834" y="2362860"/>
            <a:ext cx="2978856" cy="3989814"/>
            <a:chOff x="2926834" y="2026531"/>
            <a:chExt cx="2978856" cy="3989814"/>
          </a:xfrm>
        </p:grpSpPr>
        <p:sp>
          <p:nvSpPr>
            <p:cNvPr id="7" name="正方形/長方形 6">
              <a:extLst>
                <a:ext uri="{FF2B5EF4-FFF2-40B4-BE49-F238E27FC236}">
                  <a16:creationId xmlns:a16="http://schemas.microsoft.com/office/drawing/2014/main" id="{67E22AC3-7D43-9593-2639-B7BF31C3093F}"/>
                </a:ext>
              </a:extLst>
            </p:cNvPr>
            <p:cNvSpPr/>
            <p:nvPr/>
          </p:nvSpPr>
          <p:spPr>
            <a:xfrm>
              <a:off x="3238307" y="2026531"/>
              <a:ext cx="2667383" cy="398981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A620AE1-8B3D-90B8-995F-529E8FBCDE95}"/>
                </a:ext>
              </a:extLst>
            </p:cNvPr>
            <p:cNvSpPr txBox="1"/>
            <p:nvPr/>
          </p:nvSpPr>
          <p:spPr>
            <a:xfrm>
              <a:off x="3432701" y="2583354"/>
              <a:ext cx="2319866"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コンテンツ創造型</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769F097-E582-E923-C584-3064C56CFB63}"/>
                </a:ext>
              </a:extLst>
            </p:cNvPr>
            <p:cNvSpPr txBox="1"/>
            <p:nvPr/>
          </p:nvSpPr>
          <p:spPr>
            <a:xfrm>
              <a:off x="3977041" y="2178254"/>
              <a:ext cx="1184941" cy="461665"/>
            </a:xfrm>
            <a:prstGeom prst="rect">
              <a:avLst/>
            </a:prstGeom>
            <a:noFill/>
          </p:spPr>
          <p:txBody>
            <a:bodyPr wrap="none" rtlCol="0">
              <a:spAutoFit/>
            </a:bodyPr>
            <a:lstStyle/>
            <a:p>
              <a:pPr algn="ct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r>
                <a:rPr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8560915-4AA4-4442-0266-909AB7FB95BA}"/>
                </a:ext>
              </a:extLst>
            </p:cNvPr>
            <p:cNvSpPr txBox="1"/>
            <p:nvPr/>
          </p:nvSpPr>
          <p:spPr>
            <a:xfrm>
              <a:off x="3242923" y="3826532"/>
              <a:ext cx="2658155" cy="2054409"/>
            </a:xfrm>
            <a:prstGeom prst="rect">
              <a:avLst/>
            </a:prstGeom>
            <a:noFill/>
          </p:spPr>
          <p:txBody>
            <a:bodyPr wrap="square">
              <a:spAutoFit/>
            </a:bodyPr>
            <a:lstStyle/>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生成</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が登場、</a:t>
              </a:r>
              <a:r>
                <a:rPr lang="en" altLang="ja-JP" sz="1200" dirty="0">
                  <a:solidFill>
                    <a:schemeClr val="bg1"/>
                  </a:solidFill>
                  <a:latin typeface="Meiryo" panose="020B0604030504040204" pitchFamily="34" charset="-128"/>
                  <a:ea typeface="Meiryo" panose="020B0604030504040204" pitchFamily="34" charset="-128"/>
                </a:rPr>
                <a:t>ChatGPT</a:t>
              </a:r>
              <a:r>
                <a:rPr lang="ja-JP" altLang="en-US" sz="1200">
                  <a:solidFill>
                    <a:schemeClr val="bg1"/>
                  </a:solidFill>
                  <a:latin typeface="Meiryo" panose="020B0604030504040204" pitchFamily="34" charset="-128"/>
                  <a:ea typeface="Meiryo" panose="020B0604030504040204" pitchFamily="34" charset="-128"/>
                </a:rPr>
                <a:t>などの対話型</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が普及。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人間と自然な言葉で対話できるようになり、</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がより身近な存在に。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テキスト、画像、音楽など、新しいコンテンツ生成ができるようになる。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例：文章作成、翻訳、画像生成、作曲など。</a:t>
              </a:r>
            </a:p>
          </p:txBody>
        </p:sp>
        <p:sp>
          <p:nvSpPr>
            <p:cNvPr id="40" name="右矢印 39">
              <a:extLst>
                <a:ext uri="{FF2B5EF4-FFF2-40B4-BE49-F238E27FC236}">
                  <a16:creationId xmlns:a16="http://schemas.microsoft.com/office/drawing/2014/main" id="{1C16B51D-ECE3-F52B-45C8-8B1F34CC9772}"/>
                </a:ext>
              </a:extLst>
            </p:cNvPr>
            <p:cNvSpPr/>
            <p:nvPr/>
          </p:nvSpPr>
          <p:spPr>
            <a:xfrm>
              <a:off x="2926834" y="3219676"/>
              <a:ext cx="316089" cy="869244"/>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30C491E-36CE-B2F0-3EC2-ED23D35467F3}"/>
                </a:ext>
              </a:extLst>
            </p:cNvPr>
            <p:cNvSpPr txBox="1"/>
            <p:nvPr/>
          </p:nvSpPr>
          <p:spPr>
            <a:xfrm>
              <a:off x="3553850" y="2991440"/>
              <a:ext cx="2031325" cy="646331"/>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コンテンツを生成</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多様なタスク対応</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E8236FA1-AFC4-D95A-5044-F673B7CD1F87}"/>
              </a:ext>
            </a:extLst>
          </p:cNvPr>
          <p:cNvGrpSpPr/>
          <p:nvPr/>
        </p:nvGrpSpPr>
        <p:grpSpPr>
          <a:xfrm>
            <a:off x="5949748" y="2362859"/>
            <a:ext cx="2969269" cy="3989814"/>
            <a:chOff x="5949748" y="2026530"/>
            <a:chExt cx="2969269" cy="3989814"/>
          </a:xfrm>
        </p:grpSpPr>
        <p:sp>
          <p:nvSpPr>
            <p:cNvPr id="4" name="正方形/長方形 3">
              <a:extLst>
                <a:ext uri="{FF2B5EF4-FFF2-40B4-BE49-F238E27FC236}">
                  <a16:creationId xmlns:a16="http://schemas.microsoft.com/office/drawing/2014/main" id="{AA008E68-6408-2E04-32EB-4ACCD4270DC8}"/>
                </a:ext>
              </a:extLst>
            </p:cNvPr>
            <p:cNvSpPr/>
            <p:nvPr/>
          </p:nvSpPr>
          <p:spPr>
            <a:xfrm>
              <a:off x="6251634" y="2026530"/>
              <a:ext cx="2667383" cy="398981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1E106FC-692D-985A-A4E4-800755A6A08C}"/>
                </a:ext>
              </a:extLst>
            </p:cNvPr>
            <p:cNvSpPr txBox="1"/>
            <p:nvPr/>
          </p:nvSpPr>
          <p:spPr>
            <a:xfrm>
              <a:off x="6697580" y="2583354"/>
              <a:ext cx="1627369"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自律行動型</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12ABE320-1E72-F07F-3E85-C582844A8FBF}"/>
                </a:ext>
              </a:extLst>
            </p:cNvPr>
            <p:cNvSpPr txBox="1"/>
            <p:nvPr/>
          </p:nvSpPr>
          <p:spPr>
            <a:xfrm>
              <a:off x="6375362" y="2183696"/>
              <a:ext cx="2416046" cy="461665"/>
            </a:xfrm>
            <a:prstGeom prst="rect">
              <a:avLst/>
            </a:prstGeom>
            <a:noFill/>
          </p:spPr>
          <p:txBody>
            <a:bodyPr wrap="non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エージェント</a:t>
              </a:r>
            </a:p>
          </p:txBody>
        </p:sp>
        <p:sp>
          <p:nvSpPr>
            <p:cNvPr id="37" name="テキスト ボックス 36">
              <a:extLst>
                <a:ext uri="{FF2B5EF4-FFF2-40B4-BE49-F238E27FC236}">
                  <a16:creationId xmlns:a16="http://schemas.microsoft.com/office/drawing/2014/main" id="{D55CDF3F-99F6-3409-F82F-13CABFFEBE93}"/>
                </a:ext>
              </a:extLst>
            </p:cNvPr>
            <p:cNvSpPr txBox="1"/>
            <p:nvPr/>
          </p:nvSpPr>
          <p:spPr>
            <a:xfrm>
              <a:off x="6247022" y="3823904"/>
              <a:ext cx="2670178" cy="1685077"/>
            </a:xfrm>
            <a:prstGeom prst="rect">
              <a:avLst/>
            </a:prstGeom>
            <a:noFill/>
          </p:spPr>
          <p:txBody>
            <a:bodyPr wrap="square">
              <a:spAutoFit/>
            </a:bodyPr>
            <a:lstStyle/>
            <a:p>
              <a:pPr marL="171450" indent="-171450">
                <a:spcAft>
                  <a:spcPts val="300"/>
                </a:spcAft>
                <a:buFont typeface="Wingdings" pitchFamily="2" charset="2"/>
                <a:buChar char="l"/>
              </a:pP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エージェントが登場、自律的に行動できるようになった。</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 環境を認識し、計画を立て、目標を達成するために行動。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人間が指示を出す必要がなく、</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が主体的にタスクをこなす。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例：自動運転、ロボット、パーソナルアシスタントなど。</a:t>
              </a:r>
            </a:p>
          </p:txBody>
        </p:sp>
        <p:sp>
          <p:nvSpPr>
            <p:cNvPr id="41" name="右矢印 40">
              <a:extLst>
                <a:ext uri="{FF2B5EF4-FFF2-40B4-BE49-F238E27FC236}">
                  <a16:creationId xmlns:a16="http://schemas.microsoft.com/office/drawing/2014/main" id="{8E0B39AE-5F80-0900-7931-CA1D3B52BAAA}"/>
                </a:ext>
              </a:extLst>
            </p:cNvPr>
            <p:cNvSpPr/>
            <p:nvPr/>
          </p:nvSpPr>
          <p:spPr>
            <a:xfrm>
              <a:off x="5949748" y="3203150"/>
              <a:ext cx="316089" cy="869244"/>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FE92D1DD-2005-A3F4-6DE9-4AFF8C224490}"/>
                </a:ext>
              </a:extLst>
            </p:cNvPr>
            <p:cNvSpPr txBox="1"/>
            <p:nvPr/>
          </p:nvSpPr>
          <p:spPr>
            <a:xfrm>
              <a:off x="6683139" y="2991439"/>
              <a:ext cx="1800493" cy="646331"/>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与えられた課題</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を自律的に解決</a:t>
              </a:r>
            </a:p>
          </p:txBody>
        </p:sp>
      </p:grpSp>
    </p:spTree>
    <p:extLst>
      <p:ext uri="{BB962C8B-B14F-4D97-AF65-F5344CB8AC3E}">
        <p14:creationId xmlns:p14="http://schemas.microsoft.com/office/powerpoint/2010/main" val="29069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955E18DB-05FC-9F25-8351-DA26FA63A7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568" y="848227"/>
            <a:ext cx="5673786" cy="5631344"/>
          </a:xfrm>
          <a:prstGeom prst="rect">
            <a:avLst/>
          </a:prstGeom>
        </p:spPr>
      </p:pic>
      <p:sp>
        <p:nvSpPr>
          <p:cNvPr id="10" name="正方形/長方形 9">
            <a:extLst>
              <a:ext uri="{FF2B5EF4-FFF2-40B4-BE49-F238E27FC236}">
                <a16:creationId xmlns:a16="http://schemas.microsoft.com/office/drawing/2014/main" id="{D78E63E4-9B20-C13C-1367-0BDBE85A8114}"/>
              </a:ext>
            </a:extLst>
          </p:cNvPr>
          <p:cNvSpPr/>
          <p:nvPr/>
        </p:nvSpPr>
        <p:spPr>
          <a:xfrm>
            <a:off x="3318641" y="1978571"/>
            <a:ext cx="5415455" cy="183668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930CF1-0BAC-601E-8221-B6AE7D64D0A2}"/>
              </a:ext>
            </a:extLst>
          </p:cNvPr>
          <p:cNvSpPr>
            <a:spLocks noGrp="1"/>
          </p:cNvSpPr>
          <p:nvPr>
            <p:ph type="title"/>
          </p:nvPr>
        </p:nvSpPr>
        <p:spPr/>
        <p:txBody>
          <a:bodyPr/>
          <a:lstStyle/>
          <a:p>
            <a:r>
              <a:rPr kumimoji="1" lang="ja-JP" altLang="en-US"/>
              <a:t>ハルシネーションがどれくらい改善したか</a:t>
            </a:r>
          </a:p>
        </p:txBody>
      </p:sp>
      <p:sp>
        <p:nvSpPr>
          <p:cNvPr id="7" name="テキスト ボックス 6">
            <a:extLst>
              <a:ext uri="{FF2B5EF4-FFF2-40B4-BE49-F238E27FC236}">
                <a16:creationId xmlns:a16="http://schemas.microsoft.com/office/drawing/2014/main" id="{D5183156-35AF-9B9A-8DA6-FD698395229D}"/>
              </a:ext>
            </a:extLst>
          </p:cNvPr>
          <p:cNvSpPr txBox="1"/>
          <p:nvPr/>
        </p:nvSpPr>
        <p:spPr>
          <a:xfrm>
            <a:off x="3429001" y="2193473"/>
            <a:ext cx="5305096" cy="1169551"/>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4 年前と比べて数十倍もの改善</a:t>
            </a:r>
            <a:endParaRPr lang="en-US" altLang="ja-JP" sz="2000" b="1" dirty="0">
              <a:solidFill>
                <a:schemeClr val="bg1"/>
              </a:solidFill>
              <a:latin typeface="Meiryo" panose="020B0604030504040204" pitchFamily="34" charset="-128"/>
              <a:ea typeface="Meiryo" panose="020B0604030504040204" pitchFamily="34" charset="-128"/>
            </a:endParaRPr>
          </a:p>
          <a:p>
            <a:endParaRPr lang="ja-JP" altLang="en-US" sz="80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平均は 37% → 8.2 %</a:t>
            </a: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トップ 5 モデルは 25% → 0.9 % （3 モデルは Gemini）</a:t>
            </a: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最優秀モデルは 20% → 0.7% に（Gemini 2.0 Flash）</a:t>
            </a:r>
          </a:p>
        </p:txBody>
      </p:sp>
      <p:sp>
        <p:nvSpPr>
          <p:cNvPr id="9" name="テキスト ボックス 8">
            <a:extLst>
              <a:ext uri="{FF2B5EF4-FFF2-40B4-BE49-F238E27FC236}">
                <a16:creationId xmlns:a16="http://schemas.microsoft.com/office/drawing/2014/main" id="{9285CF45-7D16-7EF8-422B-390476739CA5}"/>
              </a:ext>
            </a:extLst>
          </p:cNvPr>
          <p:cNvSpPr txBox="1"/>
          <p:nvPr/>
        </p:nvSpPr>
        <p:spPr>
          <a:xfrm>
            <a:off x="5478517" y="3369323"/>
            <a:ext cx="3255579" cy="253916"/>
          </a:xfrm>
          <a:prstGeom prst="rect">
            <a:avLst/>
          </a:prstGeom>
          <a:noFill/>
        </p:spPr>
        <p:txBody>
          <a:bodyPr wrap="square">
            <a:spAutoFit/>
          </a:bodyPr>
          <a:lstStyle/>
          <a:p>
            <a:r>
              <a:rPr lang="ja-JP" altLang="en-US" sz="1050">
                <a:solidFill>
                  <a:schemeClr val="bg1"/>
                </a:solidFill>
              </a:rPr>
              <a:t>https://github.com/vectara/hallucination-leaderboard</a:t>
            </a:r>
          </a:p>
        </p:txBody>
      </p:sp>
    </p:spTree>
    <p:extLst>
      <p:ext uri="{BB962C8B-B14F-4D97-AF65-F5344CB8AC3E}">
        <p14:creationId xmlns:p14="http://schemas.microsoft.com/office/powerpoint/2010/main" val="530147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768394-0969-3807-6BFF-19E3CBE01376}"/>
              </a:ext>
            </a:extLst>
          </p:cNvPr>
          <p:cNvSpPr>
            <a:spLocks noGrp="1"/>
          </p:cNvSpPr>
          <p:nvPr>
            <p:ph type="title"/>
          </p:nvPr>
        </p:nvSpPr>
        <p:spPr/>
        <p:txBody>
          <a:bodyPr/>
          <a:lstStyle/>
          <a:p>
            <a:r>
              <a:rPr kumimoji="1" lang="ja-JP" altLang="en-US"/>
              <a:t>基盤モデル・大規模言語モデル・生成</a:t>
            </a:r>
            <a:r>
              <a:rPr kumimoji="1" lang="en-US" altLang="ja-JP" dirty="0"/>
              <a:t>AI</a:t>
            </a:r>
            <a:r>
              <a:rPr kumimoji="1" lang="ja-JP" altLang="en-US"/>
              <a:t>の関係</a:t>
            </a:r>
          </a:p>
        </p:txBody>
      </p:sp>
      <p:grpSp>
        <p:nvGrpSpPr>
          <p:cNvPr id="34" name="グループ化 33">
            <a:extLst>
              <a:ext uri="{FF2B5EF4-FFF2-40B4-BE49-F238E27FC236}">
                <a16:creationId xmlns:a16="http://schemas.microsoft.com/office/drawing/2014/main" id="{6F35689F-C629-C3B5-2B9F-6911053748D2}"/>
              </a:ext>
            </a:extLst>
          </p:cNvPr>
          <p:cNvGrpSpPr/>
          <p:nvPr/>
        </p:nvGrpSpPr>
        <p:grpSpPr>
          <a:xfrm>
            <a:off x="505538" y="4733524"/>
            <a:ext cx="8132923" cy="1858076"/>
            <a:chOff x="505538" y="4733524"/>
            <a:chExt cx="8132923" cy="1858076"/>
          </a:xfrm>
        </p:grpSpPr>
        <p:sp>
          <p:nvSpPr>
            <p:cNvPr id="8" name="角丸四角形 7">
              <a:extLst>
                <a:ext uri="{FF2B5EF4-FFF2-40B4-BE49-F238E27FC236}">
                  <a16:creationId xmlns:a16="http://schemas.microsoft.com/office/drawing/2014/main" id="{9FC3A4B1-EA22-53FE-21F4-D33809089A8D}"/>
                </a:ext>
              </a:extLst>
            </p:cNvPr>
            <p:cNvSpPr/>
            <p:nvPr/>
          </p:nvSpPr>
          <p:spPr>
            <a:xfrm>
              <a:off x="505538" y="4733524"/>
              <a:ext cx="8132923" cy="1858076"/>
            </a:xfrm>
            <a:prstGeom prst="roundRect">
              <a:avLst>
                <a:gd name="adj" fmla="val 474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10A39ABB-DA4A-86A9-E79E-8031E71524A4}"/>
                </a:ext>
              </a:extLst>
            </p:cNvPr>
            <p:cNvSpPr txBox="1"/>
            <p:nvPr/>
          </p:nvSpPr>
          <p:spPr>
            <a:xfrm>
              <a:off x="4946008" y="5579543"/>
              <a:ext cx="2665227" cy="646331"/>
            </a:xfrm>
            <a:prstGeom prst="rect">
              <a:avLst/>
            </a:prstGeom>
            <a:noFill/>
          </p:spPr>
          <p:txBody>
            <a:bodyPr wrap="square">
              <a:spAutoFit/>
            </a:bodyPr>
            <a:lstStyle/>
            <a:p>
              <a:pPr algn="l"/>
              <a:r>
                <a:rPr lang="ja-JP" altLang="en-US" sz="1200" b="0" i="0" u="sng">
                  <a:solidFill>
                    <a:srgbClr val="E3E3E3"/>
                  </a:solidFill>
                  <a:effectLst/>
                  <a:latin typeface="Meiryo" panose="020B0604030504040204" pitchFamily="34" charset="-128"/>
                  <a:ea typeface="Meiryo" panose="020B0604030504040204" pitchFamily="34" charset="-128"/>
                </a:rPr>
                <a:t>画像、音声、テキストなど</a:t>
              </a:r>
              <a:r>
                <a:rPr lang="ja-JP" altLang="en-US" sz="1200" u="sng">
                  <a:solidFill>
                    <a:srgbClr val="E3E3E3"/>
                  </a:solidFill>
                  <a:latin typeface="Meiryo" panose="020B0604030504040204" pitchFamily="34" charset="-128"/>
                  <a:ea typeface="Meiryo" panose="020B0604030504040204" pitchFamily="34" charset="-128"/>
                </a:rPr>
                <a:t>の様々な形式</a:t>
              </a:r>
              <a:r>
                <a:rPr lang="ja-JP" altLang="en-US" sz="1200">
                  <a:solidFill>
                    <a:srgbClr val="E3E3E3"/>
                  </a:solidFill>
                  <a:latin typeface="Meiryo" panose="020B0604030504040204" pitchFamily="34" charset="-128"/>
                  <a:ea typeface="Meiryo" panose="020B0604030504040204" pitchFamily="34" charset="-128"/>
                </a:rPr>
                <a:t>の</a:t>
              </a:r>
              <a:r>
                <a:rPr lang="ja-JP" altLang="en-US" sz="1200" b="0" i="0">
                  <a:solidFill>
                    <a:srgbClr val="E3E3E3"/>
                  </a:solidFill>
                  <a:effectLst/>
                  <a:latin typeface="Meiryo" panose="020B0604030504040204" pitchFamily="34" charset="-128"/>
                  <a:ea typeface="Meiryo" panose="020B0604030504040204" pitchFamily="34" charset="-128"/>
                </a:rPr>
                <a:t>膨大な量のデータを学習したモデル。多様なタスクに対応できる。</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63755CC0-979E-472A-161E-89C8A574B008}"/>
                </a:ext>
              </a:extLst>
            </p:cNvPr>
            <p:cNvSpPr txBox="1"/>
            <p:nvPr/>
          </p:nvSpPr>
          <p:spPr>
            <a:xfrm>
              <a:off x="5500410" y="4954893"/>
              <a:ext cx="1556425" cy="553998"/>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基盤モデル</a:t>
              </a:r>
            </a:p>
            <a:p>
              <a:pPr algn="ctr"/>
              <a:r>
                <a:rPr lang="ja-JP" altLang="en-US" sz="1000">
                  <a:solidFill>
                    <a:schemeClr val="bg1"/>
                  </a:solidFill>
                  <a:latin typeface="Meiryo" panose="020B0604030504040204" pitchFamily="34" charset="-128"/>
                  <a:ea typeface="Meiryo" panose="020B0604030504040204" pitchFamily="34" charset="-128"/>
                </a:rPr>
                <a:t>Foundation Models</a:t>
              </a:r>
            </a:p>
          </p:txBody>
        </p:sp>
      </p:grpSp>
      <p:grpSp>
        <p:nvGrpSpPr>
          <p:cNvPr id="33" name="グループ化 32">
            <a:extLst>
              <a:ext uri="{FF2B5EF4-FFF2-40B4-BE49-F238E27FC236}">
                <a16:creationId xmlns:a16="http://schemas.microsoft.com/office/drawing/2014/main" id="{84817158-170A-1DBB-B7AC-9F29247EBD0C}"/>
              </a:ext>
            </a:extLst>
          </p:cNvPr>
          <p:cNvGrpSpPr/>
          <p:nvPr/>
        </p:nvGrpSpPr>
        <p:grpSpPr>
          <a:xfrm>
            <a:off x="598984" y="4835471"/>
            <a:ext cx="2783523" cy="1659954"/>
            <a:chOff x="598984" y="4835471"/>
            <a:chExt cx="2783523" cy="1659954"/>
          </a:xfrm>
        </p:grpSpPr>
        <p:sp>
          <p:nvSpPr>
            <p:cNvPr id="10" name="角丸四角形 9">
              <a:extLst>
                <a:ext uri="{FF2B5EF4-FFF2-40B4-BE49-F238E27FC236}">
                  <a16:creationId xmlns:a16="http://schemas.microsoft.com/office/drawing/2014/main" id="{B4A46C24-C946-4337-4691-D4F4095129FE}"/>
                </a:ext>
              </a:extLst>
            </p:cNvPr>
            <p:cNvSpPr/>
            <p:nvPr/>
          </p:nvSpPr>
          <p:spPr>
            <a:xfrm>
              <a:off x="598984" y="4835471"/>
              <a:ext cx="2783523" cy="1659954"/>
            </a:xfrm>
            <a:prstGeom prst="roundRect">
              <a:avLst>
                <a:gd name="adj" fmla="val 517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5CCEF77B-FF4E-48EE-A017-F56B7D132E35}"/>
                </a:ext>
              </a:extLst>
            </p:cNvPr>
            <p:cNvSpPr txBox="1"/>
            <p:nvPr/>
          </p:nvSpPr>
          <p:spPr>
            <a:xfrm>
              <a:off x="653488" y="5518598"/>
              <a:ext cx="2665227" cy="830997"/>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大量のテキスト・データから学習したモデル。言語処理に特化し、新しいテキストを生成、質問に回答する能力を持つ。</a:t>
              </a:r>
            </a:p>
          </p:txBody>
        </p:sp>
        <p:sp>
          <p:nvSpPr>
            <p:cNvPr id="22" name="テキスト ボックス 21">
              <a:extLst>
                <a:ext uri="{FF2B5EF4-FFF2-40B4-BE49-F238E27FC236}">
                  <a16:creationId xmlns:a16="http://schemas.microsoft.com/office/drawing/2014/main" id="{EB4E4533-5CE0-9706-031C-AA114CB898E7}"/>
                </a:ext>
              </a:extLst>
            </p:cNvPr>
            <p:cNvSpPr txBox="1"/>
            <p:nvPr/>
          </p:nvSpPr>
          <p:spPr>
            <a:xfrm>
              <a:off x="844722" y="4954893"/>
              <a:ext cx="2282757" cy="553998"/>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大規模言語モデル</a:t>
              </a:r>
            </a:p>
            <a:p>
              <a:pPr algn="ctr"/>
              <a:r>
                <a:rPr lang="ja-JP" altLang="en-US" sz="1000">
                  <a:solidFill>
                    <a:schemeClr val="bg1"/>
                  </a:solidFill>
                  <a:latin typeface="Meiryo" panose="020B0604030504040204" pitchFamily="34" charset="-128"/>
                  <a:ea typeface="Meiryo" panose="020B0604030504040204" pitchFamily="34" charset="-128"/>
                </a:rPr>
                <a:t>Large Language Models (LLM)</a:t>
              </a:r>
            </a:p>
          </p:txBody>
        </p:sp>
      </p:grpSp>
      <p:grpSp>
        <p:nvGrpSpPr>
          <p:cNvPr id="32" name="グループ化 31">
            <a:extLst>
              <a:ext uri="{FF2B5EF4-FFF2-40B4-BE49-F238E27FC236}">
                <a16:creationId xmlns:a16="http://schemas.microsoft.com/office/drawing/2014/main" id="{9BEEA029-0928-A03A-1FC6-96544D9F9FA4}"/>
              </a:ext>
            </a:extLst>
          </p:cNvPr>
          <p:cNvGrpSpPr/>
          <p:nvPr/>
        </p:nvGrpSpPr>
        <p:grpSpPr>
          <a:xfrm>
            <a:off x="505534" y="3192894"/>
            <a:ext cx="5710967" cy="1476797"/>
            <a:chOff x="505534" y="3192894"/>
            <a:chExt cx="5710967" cy="1476797"/>
          </a:xfrm>
        </p:grpSpPr>
        <p:sp>
          <p:nvSpPr>
            <p:cNvPr id="9" name="角丸四角形 8">
              <a:extLst>
                <a:ext uri="{FF2B5EF4-FFF2-40B4-BE49-F238E27FC236}">
                  <a16:creationId xmlns:a16="http://schemas.microsoft.com/office/drawing/2014/main" id="{F85116B3-26C6-BFEA-420B-7C3A175B0F1A}"/>
                </a:ext>
              </a:extLst>
            </p:cNvPr>
            <p:cNvSpPr/>
            <p:nvPr/>
          </p:nvSpPr>
          <p:spPr>
            <a:xfrm>
              <a:off x="505534" y="3192894"/>
              <a:ext cx="5710967" cy="1476797"/>
            </a:xfrm>
            <a:prstGeom prst="roundRect">
              <a:avLst>
                <a:gd name="adj" fmla="val 607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E7950194-5D83-B6B2-997B-0401A71AB2AE}"/>
                </a:ext>
              </a:extLst>
            </p:cNvPr>
            <p:cNvSpPr txBox="1"/>
            <p:nvPr/>
          </p:nvSpPr>
          <p:spPr>
            <a:xfrm>
              <a:off x="1804004" y="3878157"/>
              <a:ext cx="3157005"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基盤モデルを使い、新たなデータ／コンテンツを生成するサービス。言語以外にも画像や動画、音声などに幅広く対応する。</a:t>
              </a:r>
            </a:p>
          </p:txBody>
        </p:sp>
        <p:sp>
          <p:nvSpPr>
            <p:cNvPr id="4" name="テキスト ボックス 3">
              <a:extLst>
                <a:ext uri="{FF2B5EF4-FFF2-40B4-BE49-F238E27FC236}">
                  <a16:creationId xmlns:a16="http://schemas.microsoft.com/office/drawing/2014/main" id="{A0488A1B-982A-167D-0871-00E0593C4DD3}"/>
                </a:ext>
              </a:extLst>
            </p:cNvPr>
            <p:cNvSpPr txBox="1"/>
            <p:nvPr/>
          </p:nvSpPr>
          <p:spPr>
            <a:xfrm>
              <a:off x="2761293" y="3361077"/>
              <a:ext cx="1160834" cy="52322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生成AI</a:t>
              </a:r>
            </a:p>
            <a:p>
              <a:pPr algn="ctr"/>
              <a:r>
                <a:rPr lang="ja-JP" altLang="en-US" sz="800">
                  <a:solidFill>
                    <a:schemeClr val="bg1"/>
                  </a:solidFill>
                  <a:latin typeface="Meiryo" panose="020B0604030504040204" pitchFamily="34" charset="-128"/>
                  <a:ea typeface="Meiryo" panose="020B0604030504040204" pitchFamily="34" charset="-128"/>
                </a:rPr>
                <a:t>Generative AI</a:t>
              </a:r>
            </a:p>
          </p:txBody>
        </p:sp>
      </p:grpSp>
      <p:grpSp>
        <p:nvGrpSpPr>
          <p:cNvPr id="21" name="グループ化 20">
            <a:extLst>
              <a:ext uri="{FF2B5EF4-FFF2-40B4-BE49-F238E27FC236}">
                <a16:creationId xmlns:a16="http://schemas.microsoft.com/office/drawing/2014/main" id="{BF52D34B-A769-C0AB-137E-70A7FED33701}"/>
              </a:ext>
            </a:extLst>
          </p:cNvPr>
          <p:cNvGrpSpPr/>
          <p:nvPr/>
        </p:nvGrpSpPr>
        <p:grpSpPr>
          <a:xfrm>
            <a:off x="505535" y="1699645"/>
            <a:ext cx="3324442" cy="1420431"/>
            <a:chOff x="505535" y="1192516"/>
            <a:chExt cx="3324442" cy="1420431"/>
          </a:xfrm>
        </p:grpSpPr>
        <p:sp>
          <p:nvSpPr>
            <p:cNvPr id="5" name="角丸四角形 4">
              <a:extLst>
                <a:ext uri="{FF2B5EF4-FFF2-40B4-BE49-F238E27FC236}">
                  <a16:creationId xmlns:a16="http://schemas.microsoft.com/office/drawing/2014/main" id="{FC2E66B1-F483-94F7-4A8A-47BE3418BAFC}"/>
                </a:ext>
              </a:extLst>
            </p:cNvPr>
            <p:cNvSpPr/>
            <p:nvPr/>
          </p:nvSpPr>
          <p:spPr>
            <a:xfrm>
              <a:off x="505535" y="1192516"/>
              <a:ext cx="3324442" cy="1420431"/>
            </a:xfrm>
            <a:prstGeom prst="roundRect">
              <a:avLst>
                <a:gd name="adj" fmla="val 6078"/>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D62A903-2662-D5DF-C6EA-DA95FCF61896}"/>
                </a:ext>
              </a:extLst>
            </p:cNvPr>
            <p:cNvSpPr txBox="1"/>
            <p:nvPr/>
          </p:nvSpPr>
          <p:spPr>
            <a:xfrm>
              <a:off x="651522" y="1864985"/>
              <a:ext cx="3032465"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生成</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をチャット形式で使用できるサービス。対話式に情報の整理や生成ができる。</a:t>
              </a:r>
              <a:r>
                <a:rPr lang="en-US" altLang="ja-JP" sz="1200" dirty="0">
                  <a:solidFill>
                    <a:schemeClr val="bg1"/>
                  </a:solidFill>
                  <a:latin typeface="Meiryo" panose="020B0604030504040204" pitchFamily="34" charset="-128"/>
                  <a:ea typeface="Meiryo" panose="020B0604030504040204" pitchFamily="34" charset="-128"/>
                </a:rPr>
                <a:t>ChatGPT</a:t>
              </a:r>
              <a:r>
                <a:rPr lang="ja-JP" altLang="en-US" sz="1200">
                  <a:solidFill>
                    <a:schemeClr val="bg1"/>
                  </a:solidFill>
                  <a:latin typeface="Meiryo" panose="020B0604030504040204" pitchFamily="34" charset="-128"/>
                  <a:ea typeface="Meiryo" panose="020B0604030504040204" pitchFamily="34" charset="-128"/>
                </a:rPr>
                <a:t>や</a:t>
              </a:r>
              <a:r>
                <a:rPr lang="en-US" altLang="ja-JP" sz="1200" dirty="0">
                  <a:solidFill>
                    <a:schemeClr val="bg1"/>
                  </a:solidFill>
                  <a:latin typeface="Meiryo" panose="020B0604030504040204" pitchFamily="34" charset="-128"/>
                  <a:ea typeface="Meiryo" panose="020B0604030504040204" pitchFamily="34" charset="-128"/>
                </a:rPr>
                <a:t>Bing</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Gemini</a:t>
              </a:r>
              <a:r>
                <a:rPr lang="ja-JP" altLang="en-US" sz="1200">
                  <a:solidFill>
                    <a:schemeClr val="bg1"/>
                  </a:solidFill>
                  <a:latin typeface="Meiryo" panose="020B0604030504040204" pitchFamily="34" charset="-128"/>
                  <a:ea typeface="Meiryo" panose="020B0604030504040204" pitchFamily="34" charset="-128"/>
                </a:rPr>
                <a:t>など。</a:t>
              </a:r>
            </a:p>
          </p:txBody>
        </p:sp>
        <p:sp>
          <p:nvSpPr>
            <p:cNvPr id="7" name="テキスト ボックス 6">
              <a:extLst>
                <a:ext uri="{FF2B5EF4-FFF2-40B4-BE49-F238E27FC236}">
                  <a16:creationId xmlns:a16="http://schemas.microsoft.com/office/drawing/2014/main" id="{42B10B77-EB47-5D85-5A4E-3C7357986466}"/>
                </a:ext>
              </a:extLst>
            </p:cNvPr>
            <p:cNvSpPr txBox="1"/>
            <p:nvPr/>
          </p:nvSpPr>
          <p:spPr>
            <a:xfrm>
              <a:off x="1099190" y="1305357"/>
              <a:ext cx="2137127" cy="52322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チャットAI</a:t>
              </a:r>
            </a:p>
            <a:p>
              <a:pPr algn="ctr"/>
              <a:r>
                <a:rPr lang="en-US" altLang="ja-JP" sz="800" dirty="0">
                  <a:solidFill>
                    <a:schemeClr val="bg1"/>
                  </a:solidFill>
                  <a:latin typeface="Meiryo" panose="020B0604030504040204" pitchFamily="34" charset="-128"/>
                  <a:ea typeface="Meiryo" panose="020B0604030504040204" pitchFamily="34" charset="-128"/>
                </a:rPr>
                <a:t>Chat</a:t>
              </a:r>
              <a:r>
                <a:rPr lang="ja-JP" altLang="en-US" sz="800">
                  <a:solidFill>
                    <a:schemeClr val="bg1"/>
                  </a:solidFill>
                  <a:latin typeface="Meiryo" panose="020B0604030504040204" pitchFamily="34" charset="-128"/>
                  <a:ea typeface="Meiryo" panose="020B0604030504040204" pitchFamily="34" charset="-128"/>
                </a:rPr>
                <a:t> AI</a:t>
              </a:r>
            </a:p>
          </p:txBody>
        </p:sp>
      </p:grpSp>
      <p:grpSp>
        <p:nvGrpSpPr>
          <p:cNvPr id="23" name="グループ化 22">
            <a:extLst>
              <a:ext uri="{FF2B5EF4-FFF2-40B4-BE49-F238E27FC236}">
                <a16:creationId xmlns:a16="http://schemas.microsoft.com/office/drawing/2014/main" id="{26BF968F-56BF-15DC-4F05-65D2D2FA7351}"/>
              </a:ext>
            </a:extLst>
          </p:cNvPr>
          <p:cNvGrpSpPr/>
          <p:nvPr/>
        </p:nvGrpSpPr>
        <p:grpSpPr>
          <a:xfrm>
            <a:off x="3907951" y="1699645"/>
            <a:ext cx="2308550" cy="1420432"/>
            <a:chOff x="3907951" y="1192516"/>
            <a:chExt cx="2308550" cy="1420432"/>
          </a:xfrm>
        </p:grpSpPr>
        <p:sp>
          <p:nvSpPr>
            <p:cNvPr id="11" name="角丸四角形 10">
              <a:extLst>
                <a:ext uri="{FF2B5EF4-FFF2-40B4-BE49-F238E27FC236}">
                  <a16:creationId xmlns:a16="http://schemas.microsoft.com/office/drawing/2014/main" id="{137556CB-04E1-C0F1-357A-4D762D1B6303}"/>
                </a:ext>
              </a:extLst>
            </p:cNvPr>
            <p:cNvSpPr/>
            <p:nvPr/>
          </p:nvSpPr>
          <p:spPr>
            <a:xfrm>
              <a:off x="3907951" y="1192516"/>
              <a:ext cx="2308550" cy="1420432"/>
            </a:xfrm>
            <a:prstGeom prst="roundRect">
              <a:avLst>
                <a:gd name="adj" fmla="val 6078"/>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7AE91CD-9A84-2D62-25EB-101D16E71E5D}"/>
                </a:ext>
              </a:extLst>
            </p:cNvPr>
            <p:cNvSpPr txBox="1"/>
            <p:nvPr/>
          </p:nvSpPr>
          <p:spPr>
            <a:xfrm>
              <a:off x="4001401" y="1749524"/>
              <a:ext cx="2137126" cy="830997"/>
            </a:xfrm>
            <a:prstGeom prst="rect">
              <a:avLst/>
            </a:prstGeom>
            <a:noFill/>
          </p:spPr>
          <p:txBody>
            <a:bodyPr wrap="square">
              <a:spAutoFit/>
            </a:bodyPr>
            <a:lstStyle/>
            <a:p>
              <a:r>
                <a:rPr lang="ja-JP" altLang="en-US" sz="1200" dirty="0">
                  <a:solidFill>
                    <a:schemeClr val="bg1"/>
                  </a:solidFill>
                  <a:latin typeface="Meiryo" panose="020B0604030504040204" pitchFamily="34" charset="-128"/>
                  <a:ea typeface="Meiryo" panose="020B0604030504040204" pitchFamily="34" charset="-128"/>
                </a:rPr>
                <a:t>生成</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dirty="0">
                  <a:solidFill>
                    <a:schemeClr val="bg1"/>
                  </a:solidFill>
                  <a:latin typeface="Meiryo" panose="020B0604030504040204" pitchFamily="34" charset="-128"/>
                  <a:ea typeface="Meiryo" panose="020B0604030504040204" pitchFamily="34" charset="-128"/>
                </a:rPr>
                <a:t>を組み入れた業務アプリケーション・サービス。</a:t>
              </a:r>
              <a:r>
                <a:rPr lang="en-US" altLang="ja-JP" sz="1200" dirty="0">
                  <a:solidFill>
                    <a:schemeClr val="bg1"/>
                  </a:solidFill>
                  <a:latin typeface="Meiryo" panose="020B0604030504040204" pitchFamily="34" charset="-128"/>
                  <a:ea typeface="Meiryo" panose="020B0604030504040204" pitchFamily="34" charset="-128"/>
                </a:rPr>
                <a:t>GitHub Copilot</a:t>
              </a:r>
              <a:r>
                <a:rPr lang="ja-JP" altLang="en-US" sz="1200" dirty="0">
                  <a:solidFill>
                    <a:schemeClr val="bg1"/>
                  </a:solidFill>
                  <a:latin typeface="Meiryo" panose="020B0604030504040204" pitchFamily="34" charset="-128"/>
                  <a:ea typeface="Meiryo" panose="020B0604030504040204" pitchFamily="34" charset="-128"/>
                </a:rPr>
                <a:t>や</a:t>
              </a:r>
              <a:r>
                <a:rPr lang="en-US" altLang="ja-JP" sz="1200" dirty="0">
                  <a:solidFill>
                    <a:schemeClr val="bg1"/>
                  </a:solidFill>
                  <a:latin typeface="Meiryo" panose="020B0604030504040204" pitchFamily="34" charset="-128"/>
                  <a:ea typeface="Meiryo" panose="020B0604030504040204" pitchFamily="34" charset="-128"/>
                </a:rPr>
                <a:t>Copilot for Microsoft365</a:t>
              </a:r>
              <a:r>
                <a:rPr lang="ja-JP" altLang="en-US" sz="1200" dirty="0">
                  <a:solidFill>
                    <a:schemeClr val="bg1"/>
                  </a:solidFill>
                  <a:latin typeface="Meiryo" panose="020B0604030504040204" pitchFamily="34" charset="-128"/>
                  <a:ea typeface="Meiryo" panose="020B0604030504040204" pitchFamily="34" charset="-128"/>
                </a:rPr>
                <a:t>など。</a:t>
              </a:r>
            </a:p>
          </p:txBody>
        </p:sp>
        <p:sp>
          <p:nvSpPr>
            <p:cNvPr id="15" name="テキスト ボックス 14">
              <a:extLst>
                <a:ext uri="{FF2B5EF4-FFF2-40B4-BE49-F238E27FC236}">
                  <a16:creationId xmlns:a16="http://schemas.microsoft.com/office/drawing/2014/main" id="{EE35D72E-603D-7556-1163-E2DE1201C54C}"/>
                </a:ext>
              </a:extLst>
            </p:cNvPr>
            <p:cNvSpPr txBox="1"/>
            <p:nvPr/>
          </p:nvSpPr>
          <p:spPr>
            <a:xfrm>
              <a:off x="3993663" y="1307045"/>
              <a:ext cx="2137127" cy="40011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生成</a:t>
              </a:r>
              <a:r>
                <a:rPr lang="en-US" altLang="ja-JP" sz="2000" b="1" dirty="0">
                  <a:solidFill>
                    <a:schemeClr val="bg1"/>
                  </a:solidFill>
                  <a:latin typeface="Meiryo" panose="020B0604030504040204" pitchFamily="34" charset="-128"/>
                  <a:ea typeface="Meiryo" panose="020B0604030504040204" pitchFamily="34" charset="-128"/>
                </a:rPr>
                <a:t>AI</a:t>
              </a:r>
              <a:r>
                <a:rPr lang="ja-JP" altLang="en-US" sz="2000" b="1">
                  <a:solidFill>
                    <a:schemeClr val="bg1"/>
                  </a:solidFill>
                  <a:latin typeface="Meiryo" panose="020B0604030504040204" pitchFamily="34" charset="-128"/>
                  <a:ea typeface="Meiryo" panose="020B0604030504040204" pitchFamily="34" charset="-128"/>
                </a:rPr>
                <a:t>サービス</a:t>
              </a:r>
            </a:p>
          </p:txBody>
        </p:sp>
      </p:grpSp>
      <p:grpSp>
        <p:nvGrpSpPr>
          <p:cNvPr id="24" name="グループ化 23">
            <a:extLst>
              <a:ext uri="{FF2B5EF4-FFF2-40B4-BE49-F238E27FC236}">
                <a16:creationId xmlns:a16="http://schemas.microsoft.com/office/drawing/2014/main" id="{1860130A-FDC1-BBDF-8EC6-2B0C5EF2C1BF}"/>
              </a:ext>
            </a:extLst>
          </p:cNvPr>
          <p:cNvGrpSpPr/>
          <p:nvPr/>
        </p:nvGrpSpPr>
        <p:grpSpPr>
          <a:xfrm>
            <a:off x="6294475" y="1699645"/>
            <a:ext cx="2343986" cy="2970046"/>
            <a:chOff x="6294475" y="1192516"/>
            <a:chExt cx="2343986" cy="2970046"/>
          </a:xfrm>
        </p:grpSpPr>
        <p:sp>
          <p:nvSpPr>
            <p:cNvPr id="17" name="角丸四角形 16">
              <a:extLst>
                <a:ext uri="{FF2B5EF4-FFF2-40B4-BE49-F238E27FC236}">
                  <a16:creationId xmlns:a16="http://schemas.microsoft.com/office/drawing/2014/main" id="{63CAD7B6-C42C-0B72-3EB7-575810ED2226}"/>
                </a:ext>
              </a:extLst>
            </p:cNvPr>
            <p:cNvSpPr/>
            <p:nvPr/>
          </p:nvSpPr>
          <p:spPr>
            <a:xfrm>
              <a:off x="6294475" y="1192516"/>
              <a:ext cx="2343986" cy="2970046"/>
            </a:xfrm>
            <a:prstGeom prst="roundRect">
              <a:avLst>
                <a:gd name="adj" fmla="val 3874"/>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6EAC6B4C-49EB-5472-E87A-58C419A80670}"/>
                </a:ext>
              </a:extLst>
            </p:cNvPr>
            <p:cNvSpPr txBox="1"/>
            <p:nvPr/>
          </p:nvSpPr>
          <p:spPr>
            <a:xfrm>
              <a:off x="6393256" y="2695213"/>
              <a:ext cx="2194735"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基盤モデルを使って作られるサービス。</a:t>
              </a:r>
            </a:p>
          </p:txBody>
        </p:sp>
        <p:sp>
          <p:nvSpPr>
            <p:cNvPr id="19" name="テキスト ボックス 18">
              <a:extLst>
                <a:ext uri="{FF2B5EF4-FFF2-40B4-BE49-F238E27FC236}">
                  <a16:creationId xmlns:a16="http://schemas.microsoft.com/office/drawing/2014/main" id="{9E7C76D7-B9E9-EB48-531D-73D299A312C9}"/>
                </a:ext>
              </a:extLst>
            </p:cNvPr>
            <p:cNvSpPr txBox="1"/>
            <p:nvPr/>
          </p:nvSpPr>
          <p:spPr>
            <a:xfrm>
              <a:off x="6422059" y="2180411"/>
              <a:ext cx="2137127" cy="40011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様々なサービス</a:t>
              </a:r>
            </a:p>
          </p:txBody>
        </p:sp>
      </p:grpSp>
      <p:grpSp>
        <p:nvGrpSpPr>
          <p:cNvPr id="26" name="グループ化 25">
            <a:extLst>
              <a:ext uri="{FF2B5EF4-FFF2-40B4-BE49-F238E27FC236}">
                <a16:creationId xmlns:a16="http://schemas.microsoft.com/office/drawing/2014/main" id="{4D5E856D-E66A-1965-73C5-7554FCFC54DE}"/>
              </a:ext>
            </a:extLst>
          </p:cNvPr>
          <p:cNvGrpSpPr/>
          <p:nvPr/>
        </p:nvGrpSpPr>
        <p:grpSpPr>
          <a:xfrm>
            <a:off x="4208884" y="4706829"/>
            <a:ext cx="1291526" cy="473330"/>
            <a:chOff x="4208884" y="4706829"/>
            <a:chExt cx="1291526" cy="473330"/>
          </a:xfrm>
        </p:grpSpPr>
        <p:sp>
          <p:nvSpPr>
            <p:cNvPr id="14" name="角丸四角形吹き出し 13">
              <a:extLst>
                <a:ext uri="{FF2B5EF4-FFF2-40B4-BE49-F238E27FC236}">
                  <a16:creationId xmlns:a16="http://schemas.microsoft.com/office/drawing/2014/main" id="{743B15B2-F0B7-0A8C-2092-FED578B0FF6E}"/>
                </a:ext>
              </a:extLst>
            </p:cNvPr>
            <p:cNvSpPr/>
            <p:nvPr/>
          </p:nvSpPr>
          <p:spPr>
            <a:xfrm>
              <a:off x="4208884" y="4706829"/>
              <a:ext cx="1291526" cy="470115"/>
            </a:xfrm>
            <a:prstGeom prst="wedgeRoundRectCallout">
              <a:avLst>
                <a:gd name="adj1" fmla="val 36367"/>
                <a:gd name="adj2" fmla="val 129533"/>
                <a:gd name="adj3" fmla="val 16667"/>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E2A20B98-BE87-851E-D00D-383BE739F0DE}"/>
                </a:ext>
              </a:extLst>
            </p:cNvPr>
            <p:cNvSpPr txBox="1"/>
            <p:nvPr/>
          </p:nvSpPr>
          <p:spPr>
            <a:xfrm>
              <a:off x="4268589" y="4749272"/>
              <a:ext cx="1172116" cy="430887"/>
            </a:xfrm>
            <a:prstGeom prst="rect">
              <a:avLst/>
            </a:prstGeom>
            <a:noFill/>
          </p:spPr>
          <p:txBody>
            <a:bodyPr wrap="none" rtlCol="0">
              <a:spAutoFit/>
            </a:bodyPr>
            <a:lstStyle/>
            <a:p>
              <a:pPr algn="ctr"/>
              <a:r>
                <a:rPr kumimoji="1" lang="ja-JP" altLang="en-US" sz="1100" b="1">
                  <a:solidFill>
                    <a:schemeClr val="bg1"/>
                  </a:solidFill>
                  <a:latin typeface="Meiryo" panose="020B0604030504040204" pitchFamily="34" charset="-128"/>
                  <a:ea typeface="Meiryo" panose="020B0604030504040204" pitchFamily="34" charset="-128"/>
                </a:rPr>
                <a:t>マルチモーダル</a:t>
              </a:r>
              <a:endParaRPr kumimoji="1" lang="en-US" altLang="ja-JP" sz="1100" b="1" dirty="0">
                <a:solidFill>
                  <a:schemeClr val="bg1"/>
                </a:solidFill>
                <a:latin typeface="Meiryo" panose="020B0604030504040204" pitchFamily="34" charset="-128"/>
                <a:ea typeface="Meiryo" panose="020B0604030504040204" pitchFamily="34" charset="-128"/>
              </a:endParaRPr>
            </a:p>
            <a:p>
              <a:pPr algn="ctr"/>
              <a:r>
                <a:rPr lang="en-US" altLang="ja-JP" sz="1100" dirty="0">
                  <a:solidFill>
                    <a:schemeClr val="bg1"/>
                  </a:solidFill>
                  <a:latin typeface="Meiryo" panose="020B0604030504040204" pitchFamily="34" charset="-128"/>
                  <a:ea typeface="Meiryo" panose="020B0604030504040204" pitchFamily="34" charset="-128"/>
                </a:rPr>
                <a:t>Multi-modal</a:t>
              </a:r>
              <a:endParaRPr kumimoji="1" lang="ja-JP" altLang="en-US" sz="1100">
                <a:solidFill>
                  <a:schemeClr val="bg1"/>
                </a:solidFill>
                <a:latin typeface="Meiryo" panose="020B0604030504040204" pitchFamily="34" charset="-128"/>
                <a:ea typeface="Meiryo" panose="020B0604030504040204" pitchFamily="34" charset="-128"/>
              </a:endParaRPr>
            </a:p>
          </p:txBody>
        </p:sp>
      </p:grpSp>
      <p:grpSp>
        <p:nvGrpSpPr>
          <p:cNvPr id="31" name="グループ化 30">
            <a:extLst>
              <a:ext uri="{FF2B5EF4-FFF2-40B4-BE49-F238E27FC236}">
                <a16:creationId xmlns:a16="http://schemas.microsoft.com/office/drawing/2014/main" id="{F4738D65-6140-6B07-6096-926013620DED}"/>
              </a:ext>
            </a:extLst>
          </p:cNvPr>
          <p:cNvGrpSpPr/>
          <p:nvPr/>
        </p:nvGrpSpPr>
        <p:grpSpPr>
          <a:xfrm>
            <a:off x="505534" y="784569"/>
            <a:ext cx="8132923" cy="851244"/>
            <a:chOff x="505534" y="784569"/>
            <a:chExt cx="8132923" cy="851244"/>
          </a:xfrm>
        </p:grpSpPr>
        <p:sp>
          <p:nvSpPr>
            <p:cNvPr id="27" name="角丸四角形 26">
              <a:extLst>
                <a:ext uri="{FF2B5EF4-FFF2-40B4-BE49-F238E27FC236}">
                  <a16:creationId xmlns:a16="http://schemas.microsoft.com/office/drawing/2014/main" id="{7FE0EA33-E753-69A9-EDF5-DA996B4B0D4A}"/>
                </a:ext>
              </a:extLst>
            </p:cNvPr>
            <p:cNvSpPr/>
            <p:nvPr/>
          </p:nvSpPr>
          <p:spPr>
            <a:xfrm>
              <a:off x="505534" y="784569"/>
              <a:ext cx="8132923" cy="851244"/>
            </a:xfrm>
            <a:prstGeom prst="roundRect">
              <a:avLst>
                <a:gd name="adj" fmla="val 114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472718C3-DBFA-CCEB-010C-539EA618DA1B}"/>
                </a:ext>
              </a:extLst>
            </p:cNvPr>
            <p:cNvSpPr txBox="1"/>
            <p:nvPr/>
          </p:nvSpPr>
          <p:spPr>
            <a:xfrm>
              <a:off x="3503436" y="840191"/>
              <a:ext cx="2137127" cy="52322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AIエージェント</a:t>
              </a:r>
            </a:p>
            <a:p>
              <a:pPr algn="ctr"/>
              <a:r>
                <a:rPr lang="ja-JP" altLang="en-US" sz="800">
                  <a:solidFill>
                    <a:schemeClr val="bg1"/>
                  </a:solidFill>
                  <a:latin typeface="Meiryo" panose="020B0604030504040204" pitchFamily="34" charset="-128"/>
                  <a:ea typeface="Meiryo" panose="020B0604030504040204" pitchFamily="34" charset="-128"/>
                </a:rPr>
                <a:t>AI</a:t>
              </a:r>
              <a:r>
                <a:rPr lang="en-US" altLang="ja-JP" sz="800" dirty="0">
                  <a:solidFill>
                    <a:schemeClr val="bg1"/>
                  </a:solidFill>
                  <a:latin typeface="Meiryo" panose="020B0604030504040204" pitchFamily="34" charset="-128"/>
                  <a:ea typeface="Meiryo" panose="020B0604030504040204" pitchFamily="34" charset="-128"/>
                </a:rPr>
                <a:t> Agent</a:t>
              </a:r>
              <a:endParaRPr lang="ja-JP" altLang="en-US" sz="8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5895164D-B12F-DACA-5C6F-4E6763615E9C}"/>
                </a:ext>
              </a:extLst>
            </p:cNvPr>
            <p:cNvSpPr txBox="1"/>
            <p:nvPr/>
          </p:nvSpPr>
          <p:spPr>
            <a:xfrm>
              <a:off x="616531" y="1339083"/>
              <a:ext cx="7936469"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達成目標を与えれば、その達成に必要な</a:t>
              </a:r>
              <a:r>
                <a:rPr lang="ja-JP" altLang="en-US" sz="1000">
                  <a:solidFill>
                    <a:schemeClr val="bg1"/>
                  </a:solidFill>
                  <a:latin typeface="Meiryo" panose="020B0604030504040204" pitchFamily="34" charset="-128"/>
                  <a:ea typeface="Meiryo" panose="020B0604030504040204" pitchFamily="34" charset="-128"/>
                </a:rPr>
                <a:t>複数タスクの優先順位の決定や実行を人の助けを借りずに調整し、目標を達成する。</a:t>
              </a:r>
              <a:endParaRPr lang="en-US" altLang="ja-JP" sz="10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7087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80">
                                          <p:stCondLst>
                                            <p:cond delay="0"/>
                                          </p:stCondLst>
                                        </p:cTn>
                                        <p:tgtEl>
                                          <p:spTgt spid="21"/>
                                        </p:tgtEl>
                                      </p:cBhvr>
                                    </p:animEffect>
                                    <p:anim calcmode="lin" valueType="num">
                                      <p:cBhvr>
                                        <p:cTn id="2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0" dur="26">
                                          <p:stCondLst>
                                            <p:cond delay="650"/>
                                          </p:stCondLst>
                                        </p:cTn>
                                        <p:tgtEl>
                                          <p:spTgt spid="21"/>
                                        </p:tgtEl>
                                      </p:cBhvr>
                                      <p:to x="100000" y="60000"/>
                                    </p:animScale>
                                    <p:animScale>
                                      <p:cBhvr>
                                        <p:cTn id="31" dur="166" decel="50000">
                                          <p:stCondLst>
                                            <p:cond delay="676"/>
                                          </p:stCondLst>
                                        </p:cTn>
                                        <p:tgtEl>
                                          <p:spTgt spid="21"/>
                                        </p:tgtEl>
                                      </p:cBhvr>
                                      <p:to x="100000" y="100000"/>
                                    </p:animScale>
                                    <p:animScale>
                                      <p:cBhvr>
                                        <p:cTn id="32" dur="26">
                                          <p:stCondLst>
                                            <p:cond delay="1312"/>
                                          </p:stCondLst>
                                        </p:cTn>
                                        <p:tgtEl>
                                          <p:spTgt spid="21"/>
                                        </p:tgtEl>
                                      </p:cBhvr>
                                      <p:to x="100000" y="80000"/>
                                    </p:animScale>
                                    <p:animScale>
                                      <p:cBhvr>
                                        <p:cTn id="33" dur="166" decel="50000">
                                          <p:stCondLst>
                                            <p:cond delay="1338"/>
                                          </p:stCondLst>
                                        </p:cTn>
                                        <p:tgtEl>
                                          <p:spTgt spid="21"/>
                                        </p:tgtEl>
                                      </p:cBhvr>
                                      <p:to x="100000" y="100000"/>
                                    </p:animScale>
                                    <p:animScale>
                                      <p:cBhvr>
                                        <p:cTn id="34" dur="26">
                                          <p:stCondLst>
                                            <p:cond delay="1642"/>
                                          </p:stCondLst>
                                        </p:cTn>
                                        <p:tgtEl>
                                          <p:spTgt spid="21"/>
                                        </p:tgtEl>
                                      </p:cBhvr>
                                      <p:to x="100000" y="90000"/>
                                    </p:animScale>
                                    <p:animScale>
                                      <p:cBhvr>
                                        <p:cTn id="35" dur="166" decel="50000">
                                          <p:stCondLst>
                                            <p:cond delay="1668"/>
                                          </p:stCondLst>
                                        </p:cTn>
                                        <p:tgtEl>
                                          <p:spTgt spid="21"/>
                                        </p:tgtEl>
                                      </p:cBhvr>
                                      <p:to x="100000" y="100000"/>
                                    </p:animScale>
                                    <p:animScale>
                                      <p:cBhvr>
                                        <p:cTn id="36" dur="26">
                                          <p:stCondLst>
                                            <p:cond delay="1808"/>
                                          </p:stCondLst>
                                        </p:cTn>
                                        <p:tgtEl>
                                          <p:spTgt spid="21"/>
                                        </p:tgtEl>
                                      </p:cBhvr>
                                      <p:to x="100000" y="95000"/>
                                    </p:animScale>
                                    <p:animScale>
                                      <p:cBhvr>
                                        <p:cTn id="37" dur="166" decel="50000">
                                          <p:stCondLst>
                                            <p:cond delay="1834"/>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p:tgtEl>
                                          <p:spTgt spid="31"/>
                                        </p:tgtEl>
                                        <p:attrNameLst>
                                          <p:attrName>ppt_y</p:attrName>
                                        </p:attrNameLst>
                                      </p:cBhvr>
                                      <p:tavLst>
                                        <p:tav tm="0">
                                          <p:val>
                                            <p:strVal val="#ppt_y-#ppt_h*1.125000"/>
                                          </p:val>
                                        </p:tav>
                                        <p:tav tm="100000">
                                          <p:val>
                                            <p:strVal val="#ppt_y"/>
                                          </p:val>
                                        </p:tav>
                                      </p:tavLst>
                                    </p:anim>
                                    <p:animEffect transition="in" filter="wipe(down)">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9BE1-4AB9-0BB8-BDFF-700A2AC2B7C6}"/>
            </a:ext>
          </a:extLst>
        </p:cNvPr>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E688456A-35F0-9801-3F16-6D48B8E31831}"/>
              </a:ext>
            </a:extLst>
          </p:cNvPr>
          <p:cNvGrpSpPr/>
          <p:nvPr/>
        </p:nvGrpSpPr>
        <p:grpSpPr>
          <a:xfrm>
            <a:off x="430934" y="2762667"/>
            <a:ext cx="8379108" cy="3324724"/>
            <a:chOff x="430934" y="2762667"/>
            <a:chExt cx="8379108" cy="3324724"/>
          </a:xfrm>
        </p:grpSpPr>
        <p:sp>
          <p:nvSpPr>
            <p:cNvPr id="65" name="台形 64">
              <a:extLst>
                <a:ext uri="{FF2B5EF4-FFF2-40B4-BE49-F238E27FC236}">
                  <a16:creationId xmlns:a16="http://schemas.microsoft.com/office/drawing/2014/main" id="{61307EF3-A7DA-A67C-947F-9170F6DA2CFD}"/>
                </a:ext>
              </a:extLst>
            </p:cNvPr>
            <p:cNvSpPr/>
            <p:nvPr/>
          </p:nvSpPr>
          <p:spPr>
            <a:xfrm rot="10800000">
              <a:off x="2318037" y="2762667"/>
              <a:ext cx="6492005" cy="779418"/>
            </a:xfrm>
            <a:custGeom>
              <a:avLst/>
              <a:gdLst>
                <a:gd name="connsiteX0" fmla="*/ 0 w 6512440"/>
                <a:gd name="connsiteY0" fmla="*/ 786192 h 786192"/>
                <a:gd name="connsiteX1" fmla="*/ 196548 w 6512440"/>
                <a:gd name="connsiteY1" fmla="*/ 0 h 786192"/>
                <a:gd name="connsiteX2" fmla="*/ 6315892 w 6512440"/>
                <a:gd name="connsiteY2" fmla="*/ 0 h 786192"/>
                <a:gd name="connsiteX3" fmla="*/ 6512440 w 6512440"/>
                <a:gd name="connsiteY3" fmla="*/ 786192 h 786192"/>
                <a:gd name="connsiteX4" fmla="*/ 0 w 6512440"/>
                <a:gd name="connsiteY4" fmla="*/ 786192 h 786192"/>
                <a:gd name="connsiteX0" fmla="*/ 0 w 6512440"/>
                <a:gd name="connsiteY0" fmla="*/ 792498 h 792498"/>
                <a:gd name="connsiteX1" fmla="*/ 196548 w 6512440"/>
                <a:gd name="connsiteY1" fmla="*/ 6306 h 792498"/>
                <a:gd name="connsiteX2" fmla="*/ 4291600 w 6512440"/>
                <a:gd name="connsiteY2" fmla="*/ 0 h 792498"/>
                <a:gd name="connsiteX3" fmla="*/ 6512440 w 6512440"/>
                <a:gd name="connsiteY3" fmla="*/ 792498 h 792498"/>
                <a:gd name="connsiteX4" fmla="*/ 0 w 6512440"/>
                <a:gd name="connsiteY4" fmla="*/ 792498 h 792498"/>
                <a:gd name="connsiteX0" fmla="*/ 0 w 6487215"/>
                <a:gd name="connsiteY0" fmla="*/ 798804 h 798804"/>
                <a:gd name="connsiteX1" fmla="*/ 171323 w 6487215"/>
                <a:gd name="connsiteY1" fmla="*/ 6306 h 798804"/>
                <a:gd name="connsiteX2" fmla="*/ 4266375 w 6487215"/>
                <a:gd name="connsiteY2" fmla="*/ 0 h 798804"/>
                <a:gd name="connsiteX3" fmla="*/ 6487215 w 6487215"/>
                <a:gd name="connsiteY3" fmla="*/ 792498 h 798804"/>
                <a:gd name="connsiteX4" fmla="*/ 0 w 6487215"/>
                <a:gd name="connsiteY4" fmla="*/ 798804 h 798804"/>
                <a:gd name="connsiteX0" fmla="*/ 0 w 6487215"/>
                <a:gd name="connsiteY0" fmla="*/ 798804 h 798804"/>
                <a:gd name="connsiteX1" fmla="*/ 19974 w 6487215"/>
                <a:gd name="connsiteY1" fmla="*/ 0 h 798804"/>
                <a:gd name="connsiteX2" fmla="*/ 4266375 w 6487215"/>
                <a:gd name="connsiteY2" fmla="*/ 0 h 798804"/>
                <a:gd name="connsiteX3" fmla="*/ 6487215 w 6487215"/>
                <a:gd name="connsiteY3" fmla="*/ 792498 h 798804"/>
                <a:gd name="connsiteX4" fmla="*/ 0 w 6487215"/>
                <a:gd name="connsiteY4" fmla="*/ 798804 h 798804"/>
                <a:gd name="connsiteX0" fmla="*/ 11626 w 6498841"/>
                <a:gd name="connsiteY0" fmla="*/ 798804 h 798804"/>
                <a:gd name="connsiteX1" fmla="*/ 0 w 6498841"/>
                <a:gd name="connsiteY1" fmla="*/ 0 h 798804"/>
                <a:gd name="connsiteX2" fmla="*/ 4278001 w 6498841"/>
                <a:gd name="connsiteY2" fmla="*/ 0 h 798804"/>
                <a:gd name="connsiteX3" fmla="*/ 6498841 w 6498841"/>
                <a:gd name="connsiteY3" fmla="*/ 792498 h 798804"/>
                <a:gd name="connsiteX4" fmla="*/ 11626 w 6498841"/>
                <a:gd name="connsiteY4" fmla="*/ 798804 h 798804"/>
                <a:gd name="connsiteX0" fmla="*/ 0 w 6506175"/>
                <a:gd name="connsiteY0" fmla="*/ 792391 h 792498"/>
                <a:gd name="connsiteX1" fmla="*/ 7334 w 6506175"/>
                <a:gd name="connsiteY1" fmla="*/ 0 h 792498"/>
                <a:gd name="connsiteX2" fmla="*/ 4285335 w 6506175"/>
                <a:gd name="connsiteY2" fmla="*/ 0 h 792498"/>
                <a:gd name="connsiteX3" fmla="*/ 6506175 w 6506175"/>
                <a:gd name="connsiteY3" fmla="*/ 792498 h 792498"/>
                <a:gd name="connsiteX4" fmla="*/ 0 w 6506175"/>
                <a:gd name="connsiteY4" fmla="*/ 792391 h 792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175" h="792498">
                  <a:moveTo>
                    <a:pt x="0" y="792391"/>
                  </a:moveTo>
                  <a:cubicBezTo>
                    <a:pt x="2445" y="528261"/>
                    <a:pt x="4889" y="264130"/>
                    <a:pt x="7334" y="0"/>
                  </a:cubicBezTo>
                  <a:lnTo>
                    <a:pt x="4285335" y="0"/>
                  </a:lnTo>
                  <a:lnTo>
                    <a:pt x="6506175" y="792498"/>
                  </a:lnTo>
                  <a:lnTo>
                    <a:pt x="0" y="792391"/>
                  </a:lnTo>
                  <a:close/>
                </a:path>
              </a:pathLst>
            </a:custGeom>
            <a:gradFill>
              <a:gsLst>
                <a:gs pos="0">
                  <a:schemeClr val="accent5">
                    <a:lumMod val="60000"/>
                    <a:lumOff val="40000"/>
                  </a:schemeClr>
                </a:gs>
                <a:gs pos="43000">
                  <a:schemeClr val="accent1">
                    <a:lumMod val="20000"/>
                    <a:lumOff val="80000"/>
                  </a:schemeClr>
                </a:gs>
                <a:gs pos="99000">
                  <a:srgbClr val="FFD579"/>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 name="グループ化 11">
              <a:extLst>
                <a:ext uri="{FF2B5EF4-FFF2-40B4-BE49-F238E27FC236}">
                  <a16:creationId xmlns:a16="http://schemas.microsoft.com/office/drawing/2014/main" id="{0B55209E-784B-9B40-30DC-72AE3EBEC06C}"/>
                </a:ext>
              </a:extLst>
            </p:cNvPr>
            <p:cNvGrpSpPr/>
            <p:nvPr/>
          </p:nvGrpSpPr>
          <p:grpSpPr>
            <a:xfrm>
              <a:off x="4543703" y="3522425"/>
              <a:ext cx="4247422" cy="2540223"/>
              <a:chOff x="4543703" y="3522425"/>
              <a:chExt cx="4247422" cy="2540223"/>
            </a:xfrm>
          </p:grpSpPr>
          <p:sp>
            <p:nvSpPr>
              <p:cNvPr id="205" name="正方形/長方形 204">
                <a:extLst>
                  <a:ext uri="{FF2B5EF4-FFF2-40B4-BE49-F238E27FC236}">
                    <a16:creationId xmlns:a16="http://schemas.microsoft.com/office/drawing/2014/main" id="{81D21857-43DB-F1E9-43CC-9FB8A395F071}"/>
                  </a:ext>
                </a:extLst>
              </p:cNvPr>
              <p:cNvSpPr/>
              <p:nvPr/>
            </p:nvSpPr>
            <p:spPr>
              <a:xfrm>
                <a:off x="4543703" y="3522425"/>
                <a:ext cx="4247421" cy="254022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5" name="図 94">
                <a:extLst>
                  <a:ext uri="{FF2B5EF4-FFF2-40B4-BE49-F238E27FC236}">
                    <a16:creationId xmlns:a16="http://schemas.microsoft.com/office/drawing/2014/main" id="{7D307C88-F454-F297-B666-14C80DB73FA2}"/>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58937" y="3522900"/>
                <a:ext cx="1132188" cy="1132188"/>
              </a:xfrm>
              <a:prstGeom prst="rect">
                <a:avLst/>
              </a:prstGeom>
              <a:ln>
                <a:noFill/>
              </a:ln>
              <a:effectLst>
                <a:outerShdw blurRad="50800" dist="38100" dir="2700000" algn="tl" rotWithShape="0">
                  <a:prstClr val="black">
                    <a:alpha val="40000"/>
                  </a:prstClr>
                </a:outerShdw>
              </a:effectLst>
            </p:spPr>
          </p:pic>
          <p:sp>
            <p:nvSpPr>
              <p:cNvPr id="165" name="テキスト ボックス 164">
                <a:extLst>
                  <a:ext uri="{FF2B5EF4-FFF2-40B4-BE49-F238E27FC236}">
                    <a16:creationId xmlns:a16="http://schemas.microsoft.com/office/drawing/2014/main" id="{4AD09FCE-AB0F-D11D-8B1C-A548D1FF4119}"/>
                  </a:ext>
                </a:extLst>
              </p:cNvPr>
              <p:cNvSpPr txBox="1"/>
              <p:nvPr/>
            </p:nvSpPr>
            <p:spPr>
              <a:xfrm>
                <a:off x="5284601" y="4368568"/>
                <a:ext cx="3443189" cy="461665"/>
              </a:xfrm>
              <a:prstGeom prst="rect">
                <a:avLst/>
              </a:prstGeom>
              <a:noFill/>
            </p:spPr>
            <p:txBody>
              <a:bodyPr wrap="square">
                <a:spAutoFit/>
              </a:bodyPr>
              <a:lstStyle/>
              <a:p>
                <a:r>
                  <a:rPr lang="ja-JP" altLang="en-US" sz="1200" b="0" i="0">
                    <a:solidFill>
                      <a:srgbClr val="1F33E8"/>
                    </a:solidFill>
                    <a:effectLst/>
                    <a:latin typeface="Meiryo" panose="020B0604030504040204" pitchFamily="34" charset="-128"/>
                    <a:ea typeface="Meiryo" panose="020B0604030504040204" pitchFamily="34" charset="-128"/>
                  </a:rPr>
                  <a:t>与えられた目標を達成するために</a:t>
                </a:r>
                <a:endParaRPr lang="en-US" altLang="ja-JP" sz="1200" b="0" i="0" dirty="0">
                  <a:solidFill>
                    <a:srgbClr val="1F33E8"/>
                  </a:solidFill>
                  <a:effectLst/>
                  <a:latin typeface="Meiryo" panose="020B0604030504040204" pitchFamily="34" charset="-128"/>
                  <a:ea typeface="Meiryo" panose="020B0604030504040204" pitchFamily="34" charset="-128"/>
                </a:endParaRPr>
              </a:p>
              <a:p>
                <a:r>
                  <a:rPr lang="ja-JP" altLang="en-US" sz="1200" b="0" i="0">
                    <a:solidFill>
                      <a:srgbClr val="1F33E8"/>
                    </a:solidFill>
                    <a:effectLst/>
                    <a:latin typeface="Meiryo" panose="020B0604030504040204" pitchFamily="34" charset="-128"/>
                    <a:ea typeface="Meiryo" panose="020B0604030504040204" pitchFamily="34" charset="-128"/>
                  </a:rPr>
                  <a:t>必要</a:t>
                </a:r>
                <a:r>
                  <a:rPr lang="ja-JP" altLang="en-US" sz="1200">
                    <a:solidFill>
                      <a:srgbClr val="1F33E8"/>
                    </a:solidFill>
                    <a:latin typeface="Meiryo" panose="020B0604030504040204" pitchFamily="34" charset="-128"/>
                    <a:ea typeface="Meiryo" panose="020B0604030504040204" pitchFamily="34" charset="-128"/>
                  </a:rPr>
                  <a:t>なタスクを自律的に実行するソフトウェア</a:t>
                </a:r>
              </a:p>
            </p:txBody>
          </p:sp>
          <p:sp>
            <p:nvSpPr>
              <p:cNvPr id="167" name="テキスト ボックス 166">
                <a:extLst>
                  <a:ext uri="{FF2B5EF4-FFF2-40B4-BE49-F238E27FC236}">
                    <a16:creationId xmlns:a16="http://schemas.microsoft.com/office/drawing/2014/main" id="{FA73B073-5C39-7F42-4909-D05E8B3587CA}"/>
                  </a:ext>
                </a:extLst>
              </p:cNvPr>
              <p:cNvSpPr txBox="1"/>
              <p:nvPr/>
            </p:nvSpPr>
            <p:spPr>
              <a:xfrm>
                <a:off x="5284601" y="3746096"/>
                <a:ext cx="2396359" cy="646331"/>
              </a:xfrm>
              <a:prstGeom prst="rect">
                <a:avLst/>
              </a:prstGeom>
              <a:noFill/>
              <a:effectLst/>
            </p:spPr>
            <p:txBody>
              <a:bodyPr wrap="square">
                <a:spAutoFit/>
              </a:bodyPr>
              <a:lstStyle/>
              <a:p>
                <a:r>
                  <a:rPr lang="en" altLang="ja-JP" sz="2000" b="1" i="0" dirty="0">
                    <a:solidFill>
                      <a:srgbClr val="1F33E8"/>
                    </a:solidFill>
                    <a:effectLst/>
                    <a:latin typeface="Meiryo" panose="020B0604030504040204" pitchFamily="34" charset="-128"/>
                    <a:ea typeface="Meiryo" panose="020B0604030504040204" pitchFamily="34" charset="-128"/>
                  </a:rPr>
                  <a:t>AI</a:t>
                </a:r>
                <a:r>
                  <a:rPr lang="ja-JP" altLang="en-US" sz="2000" b="1" i="0">
                    <a:solidFill>
                      <a:srgbClr val="1F33E8"/>
                    </a:solidFill>
                    <a:effectLst/>
                    <a:latin typeface="Meiryo" panose="020B0604030504040204" pitchFamily="34" charset="-128"/>
                    <a:ea typeface="Meiryo" panose="020B0604030504040204" pitchFamily="34" charset="-128"/>
                  </a:rPr>
                  <a:t>エージェント</a:t>
                </a:r>
                <a:endParaRPr lang="en-US" altLang="ja-JP" sz="2000" b="1" i="0" dirty="0">
                  <a:solidFill>
                    <a:srgbClr val="1F33E8"/>
                  </a:solidFill>
                  <a:effectLst/>
                  <a:latin typeface="Meiryo" panose="020B0604030504040204" pitchFamily="34" charset="-128"/>
                  <a:ea typeface="Meiryo" panose="020B0604030504040204" pitchFamily="34" charset="-128"/>
                </a:endParaRPr>
              </a:p>
              <a:p>
                <a:r>
                  <a:rPr lang="en-US" altLang="ja-JP" sz="1600" dirty="0">
                    <a:solidFill>
                      <a:srgbClr val="1F33E8"/>
                    </a:solidFill>
                    <a:latin typeface="Meiryo" panose="020B0604030504040204" pitchFamily="34" charset="-128"/>
                    <a:ea typeface="Meiryo" panose="020B0604030504040204" pitchFamily="34" charset="-128"/>
                  </a:rPr>
                  <a:t>AI Agent</a:t>
                </a:r>
                <a:endParaRPr lang="ja-JP" altLang="en-US" sz="1600" i="0">
                  <a:solidFill>
                    <a:srgbClr val="1F33E8"/>
                  </a:solidFill>
                  <a:effectLst/>
                  <a:latin typeface="Meiryo" panose="020B0604030504040204" pitchFamily="34" charset="-128"/>
                  <a:ea typeface="Meiryo" panose="020B0604030504040204" pitchFamily="34" charset="-128"/>
                </a:endParaRPr>
              </a:p>
            </p:txBody>
          </p:sp>
          <p:sp>
            <p:nvSpPr>
              <p:cNvPr id="177" name="テキスト ボックス 176">
                <a:extLst>
                  <a:ext uri="{FF2B5EF4-FFF2-40B4-BE49-F238E27FC236}">
                    <a16:creationId xmlns:a16="http://schemas.microsoft.com/office/drawing/2014/main" id="{8B4350DA-4D22-4A64-BE1F-373761EA9A64}"/>
                  </a:ext>
                </a:extLst>
              </p:cNvPr>
              <p:cNvSpPr txBox="1"/>
              <p:nvPr/>
            </p:nvSpPr>
            <p:spPr>
              <a:xfrm>
                <a:off x="4596565" y="4923207"/>
                <a:ext cx="4185141" cy="1061829"/>
              </a:xfrm>
              <a:prstGeom prst="rect">
                <a:avLst/>
              </a:prstGeom>
              <a:noFill/>
            </p:spPr>
            <p:txBody>
              <a:bodyPr wrap="square">
                <a:spAutoFit/>
              </a:bodyPr>
              <a:lstStyle/>
              <a:p>
                <a:pPr marL="171450" indent="-171450" algn="l">
                  <a:buFont typeface="Wingdings" pitchFamily="2" charset="2"/>
                  <a:buChar char="n"/>
                </a:pPr>
                <a:r>
                  <a:rPr lang="ja-JP" altLang="en-US" sz="1050" b="1" i="0">
                    <a:solidFill>
                      <a:srgbClr val="1F33E8"/>
                    </a:solidFill>
                    <a:effectLst/>
                    <a:latin typeface="Meiryo" panose="020B0604030504040204" pitchFamily="34" charset="-128"/>
                    <a:ea typeface="Meiryo" panose="020B0604030504040204" pitchFamily="34" charset="-128"/>
                  </a:rPr>
                  <a:t>自律性</a:t>
                </a:r>
                <a:r>
                  <a:rPr lang="ja-JP" altLang="en-US" sz="1050" b="0" i="0">
                    <a:solidFill>
                      <a:srgbClr val="1F33E8"/>
                    </a:solidFill>
                    <a:effectLst/>
                    <a:latin typeface="Meiryo" panose="020B0604030504040204" pitchFamily="34" charset="-128"/>
                    <a:ea typeface="Meiryo" panose="020B0604030504040204" pitchFamily="34" charset="-128"/>
                  </a:rPr>
                  <a:t>：人間の介入なしに独立して必要な</a:t>
                </a:r>
                <a:r>
                  <a:rPr lang="ja-JP" altLang="en-US" sz="1050">
                    <a:solidFill>
                      <a:srgbClr val="1F33E8"/>
                    </a:solidFill>
                    <a:latin typeface="Meiryo" panose="020B0604030504040204" pitchFamily="34" charset="-128"/>
                    <a:ea typeface="Meiryo" panose="020B0604030504040204" pitchFamily="34" charset="-128"/>
                  </a:rPr>
                  <a:t>タスク</a:t>
                </a:r>
                <a:r>
                  <a:rPr lang="ja-JP" altLang="en-US" sz="1050" b="0" i="0">
                    <a:solidFill>
                      <a:srgbClr val="1F33E8"/>
                    </a:solidFill>
                    <a:effectLst/>
                    <a:latin typeface="Meiryo" panose="020B0604030504040204" pitchFamily="34" charset="-128"/>
                    <a:ea typeface="Meiryo" panose="020B0604030504040204" pitchFamily="34" charset="-128"/>
                  </a:rPr>
                  <a:t>を実行できる</a:t>
                </a:r>
              </a:p>
              <a:p>
                <a:pPr marL="171450" indent="-171450" algn="l">
                  <a:buFont typeface="Wingdings" pitchFamily="2" charset="2"/>
                  <a:buChar char="n"/>
                </a:pPr>
                <a:r>
                  <a:rPr lang="ja-JP" altLang="en-US" sz="1050" b="1" i="0">
                    <a:solidFill>
                      <a:srgbClr val="1F33E8"/>
                    </a:solidFill>
                    <a:effectLst/>
                    <a:latin typeface="Meiryo" panose="020B0604030504040204" pitchFamily="34" charset="-128"/>
                    <a:ea typeface="Meiryo" panose="020B0604030504040204" pitchFamily="34" charset="-128"/>
                  </a:rPr>
                  <a:t>目標指向</a:t>
                </a:r>
                <a:r>
                  <a:rPr lang="ja-JP" altLang="en-US" sz="1050" b="0" i="0">
                    <a:solidFill>
                      <a:srgbClr val="1F33E8"/>
                    </a:solidFill>
                    <a:effectLst/>
                    <a:latin typeface="Meiryo" panose="020B0604030504040204" pitchFamily="34" charset="-128"/>
                    <a:ea typeface="Meiryo" panose="020B0604030504040204" pitchFamily="34" charset="-128"/>
                  </a:rPr>
                  <a:t>：与えられた目標を達成するための計画を立て、タスクを実行・完了させられる</a:t>
                </a:r>
              </a:p>
              <a:p>
                <a:pPr marL="171450" indent="-171450" algn="l">
                  <a:buFont typeface="Wingdings" pitchFamily="2" charset="2"/>
                  <a:buChar char="n"/>
                </a:pPr>
                <a:r>
                  <a:rPr lang="ja-JP" altLang="en-US" sz="1050" b="1" i="0">
                    <a:solidFill>
                      <a:srgbClr val="1F33E8"/>
                    </a:solidFill>
                    <a:effectLst/>
                    <a:latin typeface="Meiryo" panose="020B0604030504040204" pitchFamily="34" charset="-128"/>
                    <a:ea typeface="Meiryo" panose="020B0604030504040204" pitchFamily="34" charset="-128"/>
                  </a:rPr>
                  <a:t>論理推論能力</a:t>
                </a:r>
                <a:r>
                  <a:rPr lang="ja-JP" altLang="en-US" sz="1050" b="0" i="0">
                    <a:solidFill>
                      <a:srgbClr val="1F33E8"/>
                    </a:solidFill>
                    <a:effectLst/>
                    <a:latin typeface="Meiryo" panose="020B0604030504040204" pitchFamily="34" charset="-128"/>
                    <a:ea typeface="Meiryo" panose="020B0604030504040204" pitchFamily="34" charset="-128"/>
                  </a:rPr>
                  <a:t>：複雑かつ連続する対話から必要なタスクを抽出し、実行可能な計画を作れる</a:t>
                </a:r>
              </a:p>
              <a:p>
                <a:pPr marL="171450" indent="-171450" algn="l">
                  <a:buFont typeface="Wingdings" pitchFamily="2" charset="2"/>
                  <a:buChar char="n"/>
                </a:pPr>
                <a:r>
                  <a:rPr lang="ja-JP" altLang="en-US" sz="1050" b="1" i="0">
                    <a:solidFill>
                      <a:srgbClr val="1F33E8"/>
                    </a:solidFill>
                    <a:effectLst/>
                    <a:latin typeface="Meiryo" panose="020B0604030504040204" pitchFamily="34" charset="-128"/>
                    <a:ea typeface="Meiryo" panose="020B0604030504040204" pitchFamily="34" charset="-128"/>
                  </a:rPr>
                  <a:t>適応性</a:t>
                </a:r>
                <a:r>
                  <a:rPr lang="ja-JP" altLang="en-US" sz="1050" b="0" i="0">
                    <a:solidFill>
                      <a:srgbClr val="1F33E8"/>
                    </a:solidFill>
                    <a:effectLst/>
                    <a:latin typeface="Meiryo" panose="020B0604030504040204" pitchFamily="34" charset="-128"/>
                    <a:ea typeface="Meiryo" panose="020B0604030504040204" pitchFamily="34" charset="-128"/>
                  </a:rPr>
                  <a:t>：経験から学び、戦略を調整し、行動を最適化できる</a:t>
                </a:r>
              </a:p>
            </p:txBody>
          </p:sp>
        </p:grpSp>
        <p:grpSp>
          <p:nvGrpSpPr>
            <p:cNvPr id="10" name="グループ化 9">
              <a:extLst>
                <a:ext uri="{FF2B5EF4-FFF2-40B4-BE49-F238E27FC236}">
                  <a16:creationId xmlns:a16="http://schemas.microsoft.com/office/drawing/2014/main" id="{00D72E89-A5AE-7FC1-8EA5-A4BAE85837F6}"/>
                </a:ext>
              </a:extLst>
            </p:cNvPr>
            <p:cNvGrpSpPr/>
            <p:nvPr/>
          </p:nvGrpSpPr>
          <p:grpSpPr>
            <a:xfrm>
              <a:off x="1790220" y="3522425"/>
              <a:ext cx="2272356" cy="2564966"/>
              <a:chOff x="1790220" y="3522425"/>
              <a:chExt cx="2272356" cy="2564966"/>
            </a:xfrm>
          </p:grpSpPr>
          <p:sp>
            <p:nvSpPr>
              <p:cNvPr id="5" name="正方形/長方形 4">
                <a:extLst>
                  <a:ext uri="{FF2B5EF4-FFF2-40B4-BE49-F238E27FC236}">
                    <a16:creationId xmlns:a16="http://schemas.microsoft.com/office/drawing/2014/main" id="{51E71946-B60C-ECC2-AEE7-641C6F83B554}"/>
                  </a:ext>
                </a:extLst>
              </p:cNvPr>
              <p:cNvSpPr/>
              <p:nvPr/>
            </p:nvSpPr>
            <p:spPr>
              <a:xfrm>
                <a:off x="1790220" y="3522425"/>
                <a:ext cx="2272356" cy="2541401"/>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29326FBD-42B7-BDE1-2BE1-B2205E216317}"/>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225618" y="4565091"/>
                <a:ext cx="530285" cy="530285"/>
              </a:xfrm>
              <a:prstGeom prst="rect">
                <a:avLst/>
              </a:prstGeom>
            </p:spPr>
          </p:pic>
          <p:pic>
            <p:nvPicPr>
              <p:cNvPr id="11" name="図 10">
                <a:extLst>
                  <a:ext uri="{FF2B5EF4-FFF2-40B4-BE49-F238E27FC236}">
                    <a16:creationId xmlns:a16="http://schemas.microsoft.com/office/drawing/2014/main" id="{62DF8966-ED25-5C17-0B87-1E51A650099B}"/>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205066" y="4183924"/>
                <a:ext cx="472879" cy="472879"/>
              </a:xfrm>
              <a:prstGeom prst="rect">
                <a:avLst/>
              </a:prstGeom>
            </p:spPr>
          </p:pic>
          <p:pic>
            <p:nvPicPr>
              <p:cNvPr id="13" name="図 12">
                <a:extLst>
                  <a:ext uri="{FF2B5EF4-FFF2-40B4-BE49-F238E27FC236}">
                    <a16:creationId xmlns:a16="http://schemas.microsoft.com/office/drawing/2014/main" id="{B5670B83-8BAB-0E67-D870-8A613AFC775C}"/>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281419" y="5421519"/>
                <a:ext cx="369044" cy="369044"/>
              </a:xfrm>
              <a:prstGeom prst="rect">
                <a:avLst/>
              </a:prstGeom>
            </p:spPr>
          </p:pic>
          <p:pic>
            <p:nvPicPr>
              <p:cNvPr id="33" name="図 32">
                <a:extLst>
                  <a:ext uri="{FF2B5EF4-FFF2-40B4-BE49-F238E27FC236}">
                    <a16:creationId xmlns:a16="http://schemas.microsoft.com/office/drawing/2014/main" id="{E964C81E-753F-8C23-BE00-DBA3FFDD59C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5618" y="4970018"/>
                <a:ext cx="484104" cy="484104"/>
              </a:xfrm>
              <a:prstGeom prst="rect">
                <a:avLst/>
              </a:prstGeom>
            </p:spPr>
          </p:pic>
          <p:sp>
            <p:nvSpPr>
              <p:cNvPr id="36" name="テキスト ボックス 35">
                <a:extLst>
                  <a:ext uri="{FF2B5EF4-FFF2-40B4-BE49-F238E27FC236}">
                    <a16:creationId xmlns:a16="http://schemas.microsoft.com/office/drawing/2014/main" id="{720C3E90-56FE-6180-88FF-6BA55DF65257}"/>
                  </a:ext>
                </a:extLst>
              </p:cNvPr>
              <p:cNvSpPr txBox="1"/>
              <p:nvPr/>
            </p:nvSpPr>
            <p:spPr>
              <a:xfrm>
                <a:off x="2677945" y="4270991"/>
                <a:ext cx="951614" cy="338554"/>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文章</a:t>
                </a:r>
              </a:p>
            </p:txBody>
          </p:sp>
          <p:sp>
            <p:nvSpPr>
              <p:cNvPr id="37" name="テキスト ボックス 36">
                <a:extLst>
                  <a:ext uri="{FF2B5EF4-FFF2-40B4-BE49-F238E27FC236}">
                    <a16:creationId xmlns:a16="http://schemas.microsoft.com/office/drawing/2014/main" id="{EE475C6F-9230-C1F5-7A62-B86590F1F1E9}"/>
                  </a:ext>
                </a:extLst>
              </p:cNvPr>
              <p:cNvSpPr txBox="1"/>
              <p:nvPr/>
            </p:nvSpPr>
            <p:spPr>
              <a:xfrm>
                <a:off x="2675675" y="4694801"/>
                <a:ext cx="951614" cy="338554"/>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画像</a:t>
                </a:r>
              </a:p>
            </p:txBody>
          </p:sp>
          <p:sp>
            <p:nvSpPr>
              <p:cNvPr id="38" name="テキスト ボックス 37">
                <a:extLst>
                  <a:ext uri="{FF2B5EF4-FFF2-40B4-BE49-F238E27FC236}">
                    <a16:creationId xmlns:a16="http://schemas.microsoft.com/office/drawing/2014/main" id="{FFD755E6-1274-1A2F-D5B4-0745A70F8930}"/>
                  </a:ext>
                </a:extLst>
              </p:cNvPr>
              <p:cNvSpPr txBox="1"/>
              <p:nvPr/>
            </p:nvSpPr>
            <p:spPr>
              <a:xfrm>
                <a:off x="2683966" y="5426857"/>
                <a:ext cx="951614" cy="338554"/>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音声</a:t>
                </a:r>
              </a:p>
            </p:txBody>
          </p:sp>
          <p:sp>
            <p:nvSpPr>
              <p:cNvPr id="41" name="テキスト ボックス 40">
                <a:extLst>
                  <a:ext uri="{FF2B5EF4-FFF2-40B4-BE49-F238E27FC236}">
                    <a16:creationId xmlns:a16="http://schemas.microsoft.com/office/drawing/2014/main" id="{CBCA1424-E80E-0288-E93F-87C03E07AACF}"/>
                  </a:ext>
                </a:extLst>
              </p:cNvPr>
              <p:cNvSpPr txBox="1"/>
              <p:nvPr/>
            </p:nvSpPr>
            <p:spPr>
              <a:xfrm>
                <a:off x="2675675" y="5071353"/>
                <a:ext cx="951614" cy="338554"/>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動画</a:t>
                </a:r>
              </a:p>
            </p:txBody>
          </p:sp>
          <p:sp>
            <p:nvSpPr>
              <p:cNvPr id="42" name="テキスト ボックス 41">
                <a:extLst>
                  <a:ext uri="{FF2B5EF4-FFF2-40B4-BE49-F238E27FC236}">
                    <a16:creationId xmlns:a16="http://schemas.microsoft.com/office/drawing/2014/main" id="{42E73370-EAE1-9B47-5583-F2376EA309B0}"/>
                  </a:ext>
                </a:extLst>
              </p:cNvPr>
              <p:cNvSpPr txBox="1"/>
              <p:nvPr/>
            </p:nvSpPr>
            <p:spPr>
              <a:xfrm>
                <a:off x="2608595" y="5779614"/>
                <a:ext cx="72327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a:t>
                </a:r>
              </a:p>
            </p:txBody>
          </p:sp>
          <p:sp>
            <p:nvSpPr>
              <p:cNvPr id="43" name="テキスト ボックス 42">
                <a:extLst>
                  <a:ext uri="{FF2B5EF4-FFF2-40B4-BE49-F238E27FC236}">
                    <a16:creationId xmlns:a16="http://schemas.microsoft.com/office/drawing/2014/main" id="{387006E5-3F35-1532-E5A4-8D8A5B4A65D2}"/>
                  </a:ext>
                </a:extLst>
              </p:cNvPr>
              <p:cNvSpPr txBox="1"/>
              <p:nvPr/>
            </p:nvSpPr>
            <p:spPr>
              <a:xfrm>
                <a:off x="1908206" y="3726874"/>
                <a:ext cx="2031325" cy="461665"/>
              </a:xfrm>
              <a:prstGeom prst="rect">
                <a:avLst/>
              </a:prstGeom>
              <a:noFill/>
            </p:spPr>
            <p:txBody>
              <a:bodyPr wrap="none" rtlCol="0">
                <a:spAutoFit/>
              </a:bodyPr>
              <a:lstStyle/>
              <a:p>
                <a:r>
                  <a:rPr lang="ja-JP" altLang="en-US" sz="1200" b="1">
                    <a:latin typeface="Meiryo" panose="020B0604030504040204" pitchFamily="34" charset="-128"/>
                    <a:ea typeface="Meiryo" panose="020B0604030504040204" pitchFamily="34" charset="-128"/>
                  </a:rPr>
                  <a:t>マルチモーダル</a:t>
                </a:r>
                <a:endParaRPr lang="en-US" altLang="ja-JP" sz="1200" b="1" dirty="0">
                  <a:latin typeface="Meiryo" panose="020B0604030504040204" pitchFamily="34" charset="-128"/>
                  <a:ea typeface="Meiryo" panose="020B0604030504040204" pitchFamily="34" charset="-128"/>
                </a:endParaRPr>
              </a:p>
              <a:p>
                <a:r>
                  <a:rPr kumimoji="1" lang="ja-JP" altLang="en-US" sz="1200" b="1">
                    <a:latin typeface="Meiryo" panose="020B0604030504040204" pitchFamily="34" charset="-128"/>
                    <a:ea typeface="Meiryo" panose="020B0604030504040204" pitchFamily="34" charset="-128"/>
                  </a:rPr>
                  <a:t>ユーザーインターフェイス</a:t>
                </a:r>
              </a:p>
            </p:txBody>
          </p:sp>
        </p:grpSp>
        <p:grpSp>
          <p:nvGrpSpPr>
            <p:cNvPr id="14" name="グループ化 13">
              <a:extLst>
                <a:ext uri="{FF2B5EF4-FFF2-40B4-BE49-F238E27FC236}">
                  <a16:creationId xmlns:a16="http://schemas.microsoft.com/office/drawing/2014/main" id="{338AD2AE-52BF-A3D6-3F7B-9277C8E64C26}"/>
                </a:ext>
              </a:extLst>
            </p:cNvPr>
            <p:cNvGrpSpPr/>
            <p:nvPr/>
          </p:nvGrpSpPr>
          <p:grpSpPr>
            <a:xfrm>
              <a:off x="430934" y="3409826"/>
              <a:ext cx="1281331" cy="797935"/>
              <a:chOff x="430934" y="3409826"/>
              <a:chExt cx="1281331" cy="797935"/>
            </a:xfrm>
          </p:grpSpPr>
          <p:sp>
            <p:nvSpPr>
              <p:cNvPr id="214" name="テキスト ボックス 213">
                <a:extLst>
                  <a:ext uri="{FF2B5EF4-FFF2-40B4-BE49-F238E27FC236}">
                    <a16:creationId xmlns:a16="http://schemas.microsoft.com/office/drawing/2014/main" id="{76C722CD-501F-A991-35DA-F49D6453DD09}"/>
                  </a:ext>
                </a:extLst>
              </p:cNvPr>
              <p:cNvSpPr txBox="1"/>
              <p:nvPr/>
            </p:nvSpPr>
            <p:spPr>
              <a:xfrm>
                <a:off x="430934" y="3409826"/>
                <a:ext cx="697627" cy="400110"/>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結果</a:t>
                </a:r>
              </a:p>
            </p:txBody>
          </p:sp>
          <p:sp>
            <p:nvSpPr>
              <p:cNvPr id="47" name="曲折矢印 46">
                <a:extLst>
                  <a:ext uri="{FF2B5EF4-FFF2-40B4-BE49-F238E27FC236}">
                    <a16:creationId xmlns:a16="http://schemas.microsoft.com/office/drawing/2014/main" id="{2268DE4E-DFC9-C2AE-C7A8-8A44006188CC}"/>
                  </a:ext>
                </a:extLst>
              </p:cNvPr>
              <p:cNvSpPr/>
              <p:nvPr/>
            </p:nvSpPr>
            <p:spPr>
              <a:xfrm rot="16200000">
                <a:off x="920860" y="3416357"/>
                <a:ext cx="461665" cy="1121144"/>
              </a:xfrm>
              <a:prstGeom prst="bentArrow">
                <a:avLst>
                  <a:gd name="adj1" fmla="val 38184"/>
                  <a:gd name="adj2" fmla="val 38184"/>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1" name="曲折矢印 60">
              <a:extLst>
                <a:ext uri="{FF2B5EF4-FFF2-40B4-BE49-F238E27FC236}">
                  <a16:creationId xmlns:a16="http://schemas.microsoft.com/office/drawing/2014/main" id="{89B4A76B-9B80-BE73-3D07-B7545DE41404}"/>
                </a:ext>
              </a:extLst>
            </p:cNvPr>
            <p:cNvSpPr/>
            <p:nvPr/>
          </p:nvSpPr>
          <p:spPr>
            <a:xfrm rot="5400000">
              <a:off x="2441913" y="2858620"/>
              <a:ext cx="484106" cy="740568"/>
            </a:xfrm>
            <a:prstGeom prst="bentArrow">
              <a:avLst>
                <a:gd name="adj1" fmla="val 38184"/>
                <a:gd name="adj2" fmla="val 38184"/>
                <a:gd name="adj3" fmla="val 25000"/>
                <a:gd name="adj4" fmla="val 43750"/>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E4E09B26-5748-4D98-6360-FCEFA74378B4}"/>
                </a:ext>
              </a:extLst>
            </p:cNvPr>
            <p:cNvSpPr/>
            <p:nvPr/>
          </p:nvSpPr>
          <p:spPr>
            <a:xfrm>
              <a:off x="3928769" y="4284281"/>
              <a:ext cx="1268018" cy="3829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5CBE9D6B-BFE5-2AC1-D6D8-5F53E779C648}"/>
                </a:ext>
              </a:extLst>
            </p:cNvPr>
            <p:cNvSpPr/>
            <p:nvPr/>
          </p:nvSpPr>
          <p:spPr>
            <a:xfrm rot="10800000">
              <a:off x="3936453" y="3607230"/>
              <a:ext cx="1268018" cy="38297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3155C1DD-7CC2-A5CE-35F7-A5FD24CE738F}"/>
              </a:ext>
            </a:extLst>
          </p:cNvPr>
          <p:cNvSpPr>
            <a:spLocks noGrp="1"/>
          </p:cNvSpPr>
          <p:nvPr>
            <p:ph type="title"/>
          </p:nvPr>
        </p:nvSpPr>
        <p:spPr/>
        <p:txBody>
          <a:bodyPr/>
          <a:lstStyle/>
          <a:p>
            <a:r>
              <a:rPr kumimoji="1" lang="en-US" altLang="ja-JP" dirty="0"/>
              <a:t>AI</a:t>
            </a:r>
            <a:r>
              <a:rPr kumimoji="1" lang="ja-JP" altLang="en-US"/>
              <a:t>エージェントの実行プロセス</a:t>
            </a:r>
          </a:p>
        </p:txBody>
      </p:sp>
      <p:pic>
        <p:nvPicPr>
          <p:cNvPr id="57" name="図 56" descr="図形&#10;&#10;中程度の精度で自動的に生成された説明">
            <a:extLst>
              <a:ext uri="{FF2B5EF4-FFF2-40B4-BE49-F238E27FC236}">
                <a16:creationId xmlns:a16="http://schemas.microsoft.com/office/drawing/2014/main" id="{4B99DDE0-8C07-3C33-0428-39112A2C953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273" y="2611416"/>
            <a:ext cx="1083816" cy="732817"/>
          </a:xfrm>
          <a:prstGeom prst="rect">
            <a:avLst/>
          </a:prstGeom>
          <a:ln>
            <a:noFill/>
          </a:ln>
          <a:effectLst>
            <a:outerShdw blurRad="50800" dist="38100" dir="2700000" algn="tl" rotWithShape="0">
              <a:prstClr val="black">
                <a:alpha val="40000"/>
              </a:prstClr>
            </a:outerShdw>
          </a:effectLst>
        </p:spPr>
      </p:pic>
      <p:sp>
        <p:nvSpPr>
          <p:cNvPr id="64" name="正方形/長方形 63">
            <a:extLst>
              <a:ext uri="{FF2B5EF4-FFF2-40B4-BE49-F238E27FC236}">
                <a16:creationId xmlns:a16="http://schemas.microsoft.com/office/drawing/2014/main" id="{3A7436CB-DB19-0628-E99D-9368E0046D85}"/>
              </a:ext>
            </a:extLst>
          </p:cNvPr>
          <p:cNvSpPr/>
          <p:nvPr/>
        </p:nvSpPr>
        <p:spPr>
          <a:xfrm>
            <a:off x="2313682" y="1008764"/>
            <a:ext cx="6477442" cy="1755396"/>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0" name="図 59" descr="図形&#10;&#10;低い精度で自動的に生成された説明">
            <a:extLst>
              <a:ext uri="{FF2B5EF4-FFF2-40B4-BE49-F238E27FC236}">
                <a16:creationId xmlns:a16="http://schemas.microsoft.com/office/drawing/2014/main" id="{0B0E6098-CA8D-350B-421F-4FEDBE2A5C6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20924" y="1347662"/>
            <a:ext cx="938098" cy="936441"/>
          </a:xfrm>
          <a:prstGeom prst="rect">
            <a:avLst/>
          </a:prstGeom>
          <a:effectLst>
            <a:outerShdw blurRad="50800" dist="38100" dir="2700000" algn="tl" rotWithShape="0">
              <a:prstClr val="black">
                <a:alpha val="40000"/>
              </a:prstClr>
            </a:outerShdw>
          </a:effectLst>
        </p:spPr>
      </p:pic>
      <p:sp>
        <p:nvSpPr>
          <p:cNvPr id="66" name="曲折矢印 65">
            <a:extLst>
              <a:ext uri="{FF2B5EF4-FFF2-40B4-BE49-F238E27FC236}">
                <a16:creationId xmlns:a16="http://schemas.microsoft.com/office/drawing/2014/main" id="{86EB0E64-4239-BF6B-A53C-3A8A748D48DB}"/>
              </a:ext>
            </a:extLst>
          </p:cNvPr>
          <p:cNvSpPr/>
          <p:nvPr/>
        </p:nvSpPr>
        <p:spPr>
          <a:xfrm rot="5400000" flipV="1">
            <a:off x="2723899" y="-628092"/>
            <a:ext cx="779419" cy="5044979"/>
          </a:xfrm>
          <a:prstGeom prst="bentArrow">
            <a:avLst>
              <a:gd name="adj1" fmla="val 22363"/>
              <a:gd name="adj2" fmla="val 21572"/>
              <a:gd name="adj3" fmla="val 23417"/>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DCC1B193-005C-3081-5F71-09E6A40884BC}"/>
              </a:ext>
            </a:extLst>
          </p:cNvPr>
          <p:cNvSpPr txBox="1"/>
          <p:nvPr/>
        </p:nvSpPr>
        <p:spPr>
          <a:xfrm>
            <a:off x="427649" y="2322940"/>
            <a:ext cx="697627" cy="400110"/>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結果</a:t>
            </a:r>
          </a:p>
        </p:txBody>
      </p:sp>
      <p:sp>
        <p:nvSpPr>
          <p:cNvPr id="3" name="正方形/長方形 2">
            <a:extLst>
              <a:ext uri="{FF2B5EF4-FFF2-40B4-BE49-F238E27FC236}">
                <a16:creationId xmlns:a16="http://schemas.microsoft.com/office/drawing/2014/main" id="{C8D35D40-D45F-253B-9036-BE72BF69E59D}"/>
              </a:ext>
            </a:extLst>
          </p:cNvPr>
          <p:cNvSpPr/>
          <p:nvPr/>
        </p:nvSpPr>
        <p:spPr>
          <a:xfrm>
            <a:off x="3518755" y="1931091"/>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7174A33-BFE3-E384-AC3F-BC680B1D06C8}"/>
              </a:ext>
            </a:extLst>
          </p:cNvPr>
          <p:cNvSpPr/>
          <p:nvPr/>
        </p:nvSpPr>
        <p:spPr>
          <a:xfrm>
            <a:off x="4945540" y="1936343"/>
            <a:ext cx="966501"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5A57C30D-3D69-3C30-54D1-2F1B60D9DE54}"/>
              </a:ext>
            </a:extLst>
          </p:cNvPr>
          <p:cNvSpPr/>
          <p:nvPr/>
        </p:nvSpPr>
        <p:spPr>
          <a:xfrm>
            <a:off x="6333309" y="1948314"/>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グループ化 3">
            <a:extLst>
              <a:ext uri="{FF2B5EF4-FFF2-40B4-BE49-F238E27FC236}">
                <a16:creationId xmlns:a16="http://schemas.microsoft.com/office/drawing/2014/main" id="{D593C867-6904-7E05-FA05-258566DB09CD}"/>
              </a:ext>
            </a:extLst>
          </p:cNvPr>
          <p:cNvGrpSpPr/>
          <p:nvPr/>
        </p:nvGrpSpPr>
        <p:grpSpPr>
          <a:xfrm>
            <a:off x="1443479" y="1962565"/>
            <a:ext cx="2175285" cy="1344960"/>
            <a:chOff x="1448216" y="1949040"/>
            <a:chExt cx="2175285" cy="1399351"/>
          </a:xfrm>
        </p:grpSpPr>
        <p:sp>
          <p:nvSpPr>
            <p:cNvPr id="56" name="テキスト ボックス 55">
              <a:extLst>
                <a:ext uri="{FF2B5EF4-FFF2-40B4-BE49-F238E27FC236}">
                  <a16:creationId xmlns:a16="http://schemas.microsoft.com/office/drawing/2014/main" id="{776235C8-5232-2BE7-F641-4AEB3A5E0E95}"/>
                </a:ext>
              </a:extLst>
            </p:cNvPr>
            <p:cNvSpPr txBox="1"/>
            <p:nvPr/>
          </p:nvSpPr>
          <p:spPr>
            <a:xfrm>
              <a:off x="1448216" y="2886726"/>
              <a:ext cx="993290" cy="461665"/>
            </a:xfrm>
            <a:prstGeom prst="rect">
              <a:avLst/>
            </a:prstGeom>
            <a:noFill/>
          </p:spPr>
          <p:txBody>
            <a:bodyPr wrap="square">
              <a:spAutoFit/>
            </a:bodyPr>
            <a:lstStyle/>
            <a:p>
              <a:r>
                <a:rPr lang="ja-JP" altLang="en-US" sz="2400" b="1" i="0">
                  <a:solidFill>
                    <a:srgbClr val="7030A0"/>
                  </a:solidFill>
                  <a:effectLst/>
                  <a:latin typeface="Meiryo" panose="020B0604030504040204" pitchFamily="34" charset="-128"/>
                  <a:ea typeface="Meiryo" panose="020B0604030504040204" pitchFamily="34" charset="-128"/>
                </a:rPr>
                <a:t>目標</a:t>
              </a:r>
              <a:endParaRPr lang="en-US" altLang="ja-JP" sz="2400" b="1" i="0" dirty="0">
                <a:solidFill>
                  <a:srgbClr val="7030A0"/>
                </a:solidFill>
                <a:effectLst/>
                <a:latin typeface="Meiryo" panose="020B0604030504040204" pitchFamily="34" charset="-128"/>
                <a:ea typeface="Meiryo" panose="020B0604030504040204" pitchFamily="34" charset="-128"/>
              </a:endParaRPr>
            </a:p>
          </p:txBody>
        </p:sp>
        <p:sp>
          <p:nvSpPr>
            <p:cNvPr id="63" name="曲折矢印 62">
              <a:extLst>
                <a:ext uri="{FF2B5EF4-FFF2-40B4-BE49-F238E27FC236}">
                  <a16:creationId xmlns:a16="http://schemas.microsoft.com/office/drawing/2014/main" id="{D7F937C0-0F68-65E4-1958-C51D90508534}"/>
                </a:ext>
              </a:extLst>
            </p:cNvPr>
            <p:cNvSpPr/>
            <p:nvPr/>
          </p:nvSpPr>
          <p:spPr>
            <a:xfrm>
              <a:off x="1790219" y="1949040"/>
              <a:ext cx="1833282" cy="835462"/>
            </a:xfrm>
            <a:prstGeom prst="bentArrow">
              <a:avLst>
                <a:gd name="adj1" fmla="val 21714"/>
                <a:gd name="adj2" fmla="val 23332"/>
                <a:gd name="adj3" fmla="val 23666"/>
                <a:gd name="adj4" fmla="val 48914"/>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a:extLst>
              <a:ext uri="{FF2B5EF4-FFF2-40B4-BE49-F238E27FC236}">
                <a16:creationId xmlns:a16="http://schemas.microsoft.com/office/drawing/2014/main" id="{BA26F57B-A527-E323-F2E9-BB7D38F60895}"/>
              </a:ext>
            </a:extLst>
          </p:cNvPr>
          <p:cNvSpPr txBox="1"/>
          <p:nvPr/>
        </p:nvSpPr>
        <p:spPr>
          <a:xfrm>
            <a:off x="3647912" y="1970191"/>
            <a:ext cx="708579"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計画</a:t>
            </a:r>
          </a:p>
        </p:txBody>
      </p:sp>
      <p:sp>
        <p:nvSpPr>
          <p:cNvPr id="19" name="テキスト ボックス 18">
            <a:extLst>
              <a:ext uri="{FF2B5EF4-FFF2-40B4-BE49-F238E27FC236}">
                <a16:creationId xmlns:a16="http://schemas.microsoft.com/office/drawing/2014/main" id="{8A783560-5AB2-871C-85A0-5B34A5518E6F}"/>
              </a:ext>
            </a:extLst>
          </p:cNvPr>
          <p:cNvSpPr txBox="1"/>
          <p:nvPr/>
        </p:nvSpPr>
        <p:spPr>
          <a:xfrm>
            <a:off x="5078773" y="1970210"/>
            <a:ext cx="697627"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実行</a:t>
            </a:r>
          </a:p>
        </p:txBody>
      </p:sp>
      <p:sp>
        <p:nvSpPr>
          <p:cNvPr id="20" name="テキスト ボックス 19">
            <a:extLst>
              <a:ext uri="{FF2B5EF4-FFF2-40B4-BE49-F238E27FC236}">
                <a16:creationId xmlns:a16="http://schemas.microsoft.com/office/drawing/2014/main" id="{F93607B5-E12A-E000-833E-84126E43284F}"/>
              </a:ext>
            </a:extLst>
          </p:cNvPr>
          <p:cNvSpPr txBox="1"/>
          <p:nvPr/>
        </p:nvSpPr>
        <p:spPr>
          <a:xfrm>
            <a:off x="6468679" y="1975479"/>
            <a:ext cx="697627"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評価</a:t>
            </a:r>
          </a:p>
        </p:txBody>
      </p:sp>
      <p:sp>
        <p:nvSpPr>
          <p:cNvPr id="21" name="右矢印 20">
            <a:extLst>
              <a:ext uri="{FF2B5EF4-FFF2-40B4-BE49-F238E27FC236}">
                <a16:creationId xmlns:a16="http://schemas.microsoft.com/office/drawing/2014/main" id="{F71B129E-6B92-F2E5-E611-7E8C1021C12E}"/>
              </a:ext>
            </a:extLst>
          </p:cNvPr>
          <p:cNvSpPr/>
          <p:nvPr/>
        </p:nvSpPr>
        <p:spPr>
          <a:xfrm>
            <a:off x="4476107" y="1979699"/>
            <a:ext cx="491196" cy="31111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1601D152-51B1-BEC1-5581-A1C1DFF2CDFC}"/>
              </a:ext>
            </a:extLst>
          </p:cNvPr>
          <p:cNvSpPr/>
          <p:nvPr/>
        </p:nvSpPr>
        <p:spPr>
          <a:xfrm>
            <a:off x="5588618" y="1364997"/>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06AB4FA-887F-55BA-CF88-CE6A608BFA03}"/>
              </a:ext>
            </a:extLst>
          </p:cNvPr>
          <p:cNvSpPr txBox="1"/>
          <p:nvPr/>
        </p:nvSpPr>
        <p:spPr>
          <a:xfrm>
            <a:off x="5720791" y="1411155"/>
            <a:ext cx="697627"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判断</a:t>
            </a:r>
          </a:p>
        </p:txBody>
      </p:sp>
      <p:sp>
        <p:nvSpPr>
          <p:cNvPr id="24" name="右矢印 23">
            <a:extLst>
              <a:ext uri="{FF2B5EF4-FFF2-40B4-BE49-F238E27FC236}">
                <a16:creationId xmlns:a16="http://schemas.microsoft.com/office/drawing/2014/main" id="{E3C836E8-4220-3B94-B29D-9C8189DC109E}"/>
              </a:ext>
            </a:extLst>
          </p:cNvPr>
          <p:cNvSpPr/>
          <p:nvPr/>
        </p:nvSpPr>
        <p:spPr>
          <a:xfrm>
            <a:off x="5879263" y="1973276"/>
            <a:ext cx="491196" cy="31111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曲折矢印 24">
            <a:extLst>
              <a:ext uri="{FF2B5EF4-FFF2-40B4-BE49-F238E27FC236}">
                <a16:creationId xmlns:a16="http://schemas.microsoft.com/office/drawing/2014/main" id="{53161CB7-9EB0-4E12-7C98-77877BF676BD}"/>
              </a:ext>
            </a:extLst>
          </p:cNvPr>
          <p:cNvSpPr/>
          <p:nvPr/>
        </p:nvSpPr>
        <p:spPr>
          <a:xfrm flipH="1">
            <a:off x="6516637" y="1447047"/>
            <a:ext cx="337349" cy="537693"/>
          </a:xfrm>
          <a:prstGeom prst="bentArrow">
            <a:avLst>
              <a:gd name="adj1" fmla="val 35990"/>
              <a:gd name="adj2" fmla="val 38008"/>
              <a:gd name="adj3" fmla="val 25000"/>
              <a:gd name="adj4" fmla="val 4846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曲折矢印 25">
            <a:extLst>
              <a:ext uri="{FF2B5EF4-FFF2-40B4-BE49-F238E27FC236}">
                <a16:creationId xmlns:a16="http://schemas.microsoft.com/office/drawing/2014/main" id="{AC8FF8DA-B3D5-46F7-DF4B-CE746213CA82}"/>
              </a:ext>
            </a:extLst>
          </p:cNvPr>
          <p:cNvSpPr/>
          <p:nvPr/>
        </p:nvSpPr>
        <p:spPr>
          <a:xfrm rot="16200000" flipH="1">
            <a:off x="5200678" y="1512896"/>
            <a:ext cx="439213" cy="431626"/>
          </a:xfrm>
          <a:prstGeom prst="bentArrow">
            <a:avLst>
              <a:gd name="adj1" fmla="val 35990"/>
              <a:gd name="adj2" fmla="val 38008"/>
              <a:gd name="adj3" fmla="val 25000"/>
              <a:gd name="adj4" fmla="val 48460"/>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descr="アイコン&#10;&#10;自動的に生成された説明">
            <a:extLst>
              <a:ext uri="{FF2B5EF4-FFF2-40B4-BE49-F238E27FC236}">
                <a16:creationId xmlns:a16="http://schemas.microsoft.com/office/drawing/2014/main" id="{67A4CED9-8DAD-85CC-FCCE-C6578429BA81}"/>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781165" y="2885346"/>
            <a:ext cx="309065" cy="351031"/>
          </a:xfrm>
          <a:prstGeom prst="rect">
            <a:avLst/>
          </a:prstGeom>
          <a:effectLst>
            <a:outerShdw blurRad="50800" dist="38100" dir="2700000" algn="tl" rotWithShape="0">
              <a:prstClr val="black">
                <a:alpha val="40000"/>
              </a:prstClr>
            </a:outerShdw>
          </a:effectLst>
        </p:spPr>
      </p:pic>
      <p:sp>
        <p:nvSpPr>
          <p:cNvPr id="28" name="フローチャート: 磁気ディスク 27">
            <a:extLst>
              <a:ext uri="{FF2B5EF4-FFF2-40B4-BE49-F238E27FC236}">
                <a16:creationId xmlns:a16="http://schemas.microsoft.com/office/drawing/2014/main" id="{18632921-BB6A-388C-FEE2-BAE3531E8226}"/>
              </a:ext>
            </a:extLst>
          </p:cNvPr>
          <p:cNvSpPr/>
          <p:nvPr/>
        </p:nvSpPr>
        <p:spPr>
          <a:xfrm>
            <a:off x="5138764" y="2871594"/>
            <a:ext cx="582027" cy="394877"/>
          </a:xfrm>
          <a:prstGeom prst="flowChartMagneticDisk">
            <a:avLst/>
          </a:prstGeom>
          <a:solidFill>
            <a:srgbClr val="0432FF"/>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右矢印 28">
            <a:extLst>
              <a:ext uri="{FF2B5EF4-FFF2-40B4-BE49-F238E27FC236}">
                <a16:creationId xmlns:a16="http://schemas.microsoft.com/office/drawing/2014/main" id="{E8B8EC40-D536-62E0-CE11-DF789A8BE168}"/>
              </a:ext>
            </a:extLst>
          </p:cNvPr>
          <p:cNvSpPr/>
          <p:nvPr/>
        </p:nvSpPr>
        <p:spPr>
          <a:xfrm rot="5400000">
            <a:off x="5021439" y="2531570"/>
            <a:ext cx="633269" cy="182899"/>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矢印 29">
            <a:extLst>
              <a:ext uri="{FF2B5EF4-FFF2-40B4-BE49-F238E27FC236}">
                <a16:creationId xmlns:a16="http://schemas.microsoft.com/office/drawing/2014/main" id="{F4D45061-1880-2DAA-9992-9B8A767755B8}"/>
              </a:ext>
            </a:extLst>
          </p:cNvPr>
          <p:cNvSpPr/>
          <p:nvPr/>
        </p:nvSpPr>
        <p:spPr>
          <a:xfrm rot="16200000">
            <a:off x="5186234" y="2515993"/>
            <a:ext cx="633267" cy="182899"/>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7D246676-B10B-856B-2033-1EB2BBA807D3}"/>
              </a:ext>
            </a:extLst>
          </p:cNvPr>
          <p:cNvSpPr txBox="1"/>
          <p:nvPr/>
        </p:nvSpPr>
        <p:spPr>
          <a:xfrm>
            <a:off x="7376045" y="2353718"/>
            <a:ext cx="1360759" cy="369332"/>
          </a:xfrm>
          <a:prstGeom prst="rect">
            <a:avLst/>
          </a:prstGeom>
          <a:noFill/>
          <a:effectLst/>
        </p:spPr>
        <p:txBody>
          <a:bodyPr wrap="square">
            <a:spAutoFit/>
          </a:bodyPr>
          <a:lstStyle/>
          <a:p>
            <a:pPr algn="ctr"/>
            <a:r>
              <a:rPr lang="ja-JP" altLang="en-US" b="1" i="0">
                <a:effectLst/>
                <a:latin typeface="Meiryo" panose="020B0604030504040204" pitchFamily="34" charset="-128"/>
                <a:ea typeface="Meiryo" panose="020B0604030504040204" pitchFamily="34" charset="-128"/>
              </a:rPr>
              <a:t>人間が実施</a:t>
            </a:r>
            <a:endParaRPr lang="ja-JP" altLang="en-US" i="0">
              <a:effectLst/>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BC993E2-A4FA-3BD3-0E33-54B09DEE1251}"/>
              </a:ext>
            </a:extLst>
          </p:cNvPr>
          <p:cNvSpPr txBox="1"/>
          <p:nvPr/>
        </p:nvSpPr>
        <p:spPr>
          <a:xfrm>
            <a:off x="2337797" y="1086971"/>
            <a:ext cx="1627369"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従来の生成</a:t>
            </a:r>
            <a:r>
              <a:rPr kumimoji="1" lang="en-US" altLang="ja-JP" b="1" dirty="0">
                <a:latin typeface="Meiryo" panose="020B0604030504040204" pitchFamily="34" charset="-128"/>
                <a:ea typeface="Meiryo" panose="020B0604030504040204" pitchFamily="34" charset="-128"/>
              </a:rPr>
              <a:t>AI</a:t>
            </a:r>
            <a:endParaRPr kumimoji="1" lang="ja-JP" altLang="en-US"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9830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3D015-896F-8EC7-A6DA-BA4EA9323D6D}"/>
            </a:ext>
          </a:extLst>
        </p:cNvPr>
        <p:cNvGrpSpPr/>
        <p:nvPr/>
      </p:nvGrpSpPr>
      <p:grpSpPr>
        <a:xfrm>
          <a:off x="0" y="0"/>
          <a:ext cx="0" cy="0"/>
          <a:chOff x="0" y="0"/>
          <a:chExt cx="0" cy="0"/>
        </a:xfrm>
      </p:grpSpPr>
      <p:sp>
        <p:nvSpPr>
          <p:cNvPr id="171" name="U ターン矢印 170">
            <a:extLst>
              <a:ext uri="{FF2B5EF4-FFF2-40B4-BE49-F238E27FC236}">
                <a16:creationId xmlns:a16="http://schemas.microsoft.com/office/drawing/2014/main" id="{E2D2200A-3DAB-C8FB-AA4E-1D17FFCE8C1B}"/>
              </a:ext>
            </a:extLst>
          </p:cNvPr>
          <p:cNvSpPr/>
          <p:nvPr/>
        </p:nvSpPr>
        <p:spPr>
          <a:xfrm rot="10800000">
            <a:off x="1280854" y="4199061"/>
            <a:ext cx="1470679" cy="892301"/>
          </a:xfrm>
          <a:prstGeom prst="uturnArrow">
            <a:avLst>
              <a:gd name="adj1" fmla="val 33605"/>
              <a:gd name="adj2" fmla="val 25000"/>
              <a:gd name="adj3" fmla="val 25000"/>
              <a:gd name="adj4" fmla="val 43750"/>
              <a:gd name="adj5" fmla="val 100000"/>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65E732CC-48F6-C5DC-658E-D089765AB69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30550" y="1218730"/>
            <a:ext cx="3004371" cy="1705869"/>
          </a:xfrm>
          <a:prstGeom prst="rect">
            <a:avLst/>
          </a:prstGeom>
          <a:ln>
            <a:noFill/>
          </a:ln>
          <a:effectLst/>
        </p:spPr>
      </p:pic>
      <p:sp>
        <p:nvSpPr>
          <p:cNvPr id="169" name="U ターン矢印 168">
            <a:extLst>
              <a:ext uri="{FF2B5EF4-FFF2-40B4-BE49-F238E27FC236}">
                <a16:creationId xmlns:a16="http://schemas.microsoft.com/office/drawing/2014/main" id="{DA545DCD-01B6-A44D-EF7E-AF69E8301B9A}"/>
              </a:ext>
            </a:extLst>
          </p:cNvPr>
          <p:cNvSpPr/>
          <p:nvPr/>
        </p:nvSpPr>
        <p:spPr>
          <a:xfrm>
            <a:off x="1351990" y="2711054"/>
            <a:ext cx="1470679" cy="892301"/>
          </a:xfrm>
          <a:prstGeom prst="uturnArrow">
            <a:avLst>
              <a:gd name="adj1" fmla="val 33605"/>
              <a:gd name="adj2" fmla="val 25000"/>
              <a:gd name="adj3" fmla="val 25000"/>
              <a:gd name="adj4" fmla="val 43750"/>
              <a:gd name="adj5" fmla="val 100000"/>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D12CC5-EF38-7DC4-C9B6-5E715AE6E48B}"/>
              </a:ext>
            </a:extLst>
          </p:cNvPr>
          <p:cNvSpPr>
            <a:spLocks noGrp="1"/>
          </p:cNvSpPr>
          <p:nvPr>
            <p:ph type="title"/>
          </p:nvPr>
        </p:nvSpPr>
        <p:spPr/>
        <p:txBody>
          <a:bodyPr/>
          <a:lstStyle/>
          <a:p>
            <a:r>
              <a:rPr lang="en" altLang="ja-JP" dirty="0"/>
              <a:t>Cloud-Edge-IoT</a:t>
            </a:r>
            <a:r>
              <a:rPr lang="ja-JP" altLang="en-US"/>
              <a:t>連携と</a:t>
            </a:r>
            <a:r>
              <a:rPr lang="en-US" altLang="ja-JP" dirty="0"/>
              <a:t>AI</a:t>
            </a:r>
            <a:r>
              <a:rPr lang="ja-JP" altLang="en-US"/>
              <a:t>の偏在</a:t>
            </a:r>
          </a:p>
        </p:txBody>
      </p:sp>
      <p:pic>
        <p:nvPicPr>
          <p:cNvPr id="16" name="図 15" descr="ダイアグラム, 概略図&#10;&#10;AI 生成コンテンツは誤りを含む可能性があります。">
            <a:extLst>
              <a:ext uri="{FF2B5EF4-FFF2-40B4-BE49-F238E27FC236}">
                <a16:creationId xmlns:a16="http://schemas.microsoft.com/office/drawing/2014/main" id="{37681346-9EF6-B46B-8E9B-58E4E87ED42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369302" y="4983932"/>
            <a:ext cx="887782" cy="892300"/>
          </a:xfrm>
          <a:prstGeom prst="ellipse">
            <a:avLst/>
          </a:prstGeom>
        </p:spPr>
      </p:pic>
      <p:pic>
        <p:nvPicPr>
          <p:cNvPr id="18" name="図 17" descr="ダイアグラム&#10;&#10;AI 生成コンテンツは誤りを含む可能性があります。">
            <a:extLst>
              <a:ext uri="{FF2B5EF4-FFF2-40B4-BE49-F238E27FC236}">
                <a16:creationId xmlns:a16="http://schemas.microsoft.com/office/drawing/2014/main" id="{34DC1D60-18B5-5D85-0655-11139BEE23E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449925" y="4981143"/>
            <a:ext cx="885541" cy="892301"/>
          </a:xfrm>
          <a:prstGeom prst="ellipse">
            <a:avLst/>
          </a:prstGeom>
        </p:spPr>
      </p:pic>
      <p:pic>
        <p:nvPicPr>
          <p:cNvPr id="20" name="図 19" descr="ダイアグラム&#10;&#10;AI 生成コンテンツは誤りを含む可能性があります。">
            <a:extLst>
              <a:ext uri="{FF2B5EF4-FFF2-40B4-BE49-F238E27FC236}">
                <a16:creationId xmlns:a16="http://schemas.microsoft.com/office/drawing/2014/main" id="{02FC081A-57C5-4E58-BCF2-3675982547E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30550" y="4955511"/>
            <a:ext cx="885539" cy="890057"/>
          </a:xfrm>
          <a:prstGeom prst="ellipse">
            <a:avLst/>
          </a:prstGeom>
        </p:spPr>
      </p:pic>
      <p:pic>
        <p:nvPicPr>
          <p:cNvPr id="5" name="図 4" descr="メーター が含まれている画像&#10;&#10;AI 生成コンテンツは誤りを含む可能性があります。">
            <a:extLst>
              <a:ext uri="{FF2B5EF4-FFF2-40B4-BE49-F238E27FC236}">
                <a16:creationId xmlns:a16="http://schemas.microsoft.com/office/drawing/2014/main" id="{20299A49-5AB3-F116-6B58-D331AA1E1CC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90356" y="3413987"/>
            <a:ext cx="1019751" cy="1020018"/>
          </a:xfrm>
          <a:prstGeom prst="ellipse">
            <a:avLst/>
          </a:prstGeom>
        </p:spPr>
      </p:pic>
      <p:pic>
        <p:nvPicPr>
          <p:cNvPr id="9" name="図 8" descr="ダイアグラム が含まれている画像&#10;&#10;AI 生成コンテンツは誤りを含む可能性があります。">
            <a:extLst>
              <a:ext uri="{FF2B5EF4-FFF2-40B4-BE49-F238E27FC236}">
                <a16:creationId xmlns:a16="http://schemas.microsoft.com/office/drawing/2014/main" id="{AE888BD7-61DC-2B97-60E3-856E8E93B771}"/>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3298131" y="4987630"/>
            <a:ext cx="885541" cy="915868"/>
          </a:xfrm>
          <a:prstGeom prst="rect">
            <a:avLst/>
          </a:prstGeom>
          <a:solidFill>
            <a:schemeClr val="bg1"/>
          </a:solidFill>
        </p:spPr>
      </p:pic>
      <p:pic>
        <p:nvPicPr>
          <p:cNvPr id="11" name="図 10" descr="メーター が含まれている画像&#10;&#10;AI 生成コンテンツは誤りを含む可能性があります。">
            <a:extLst>
              <a:ext uri="{FF2B5EF4-FFF2-40B4-BE49-F238E27FC236}">
                <a16:creationId xmlns:a16="http://schemas.microsoft.com/office/drawing/2014/main" id="{8B832E77-A52E-D64A-9FE0-BF3E658EE5A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544107" y="3413987"/>
            <a:ext cx="1019751" cy="1020018"/>
          </a:xfrm>
          <a:prstGeom prst="ellipse">
            <a:avLst/>
          </a:prstGeom>
        </p:spPr>
      </p:pic>
      <p:pic>
        <p:nvPicPr>
          <p:cNvPr id="13" name="図 12" descr="メーター が含まれている画像&#10;&#10;AI 生成コンテンツは誤りを含む可能性があります。">
            <a:extLst>
              <a:ext uri="{FF2B5EF4-FFF2-40B4-BE49-F238E27FC236}">
                <a16:creationId xmlns:a16="http://schemas.microsoft.com/office/drawing/2014/main" id="{AEC517FE-9AFC-9ED6-4E95-9B55C41039AF}"/>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597859" y="3413987"/>
            <a:ext cx="1019751" cy="1020018"/>
          </a:xfrm>
          <a:prstGeom prst="ellipse">
            <a:avLst/>
          </a:prstGeom>
        </p:spPr>
      </p:pic>
      <p:sp>
        <p:nvSpPr>
          <p:cNvPr id="71" name="テキスト ボックス 70">
            <a:extLst>
              <a:ext uri="{FF2B5EF4-FFF2-40B4-BE49-F238E27FC236}">
                <a16:creationId xmlns:a16="http://schemas.microsoft.com/office/drawing/2014/main" id="{B6F316BF-B9C0-5015-07B3-BFF42E60C6DC}"/>
              </a:ext>
            </a:extLst>
          </p:cNvPr>
          <p:cNvSpPr txBox="1"/>
          <p:nvPr/>
        </p:nvSpPr>
        <p:spPr>
          <a:xfrm>
            <a:off x="123528" y="816226"/>
            <a:ext cx="8896944" cy="307777"/>
          </a:xfrm>
          <a:prstGeom prst="rect">
            <a:avLst/>
          </a:prstGeom>
          <a:noFill/>
        </p:spPr>
        <p:txBody>
          <a:bodyPr wrap="square">
            <a:spAutoFit/>
          </a:bodyPr>
          <a:lstStyle/>
          <a:p>
            <a:pPr algn="ctr">
              <a:buNone/>
            </a:pPr>
            <a:r>
              <a:rPr lang="ja-JP" altLang="en-US" sz="1400" b="1">
                <a:latin typeface="Meiryo" panose="020B0604030504040204" pitchFamily="34" charset="-128"/>
                <a:ea typeface="Meiryo" panose="020B0604030504040204" pitchFamily="34" charset="-128"/>
              </a:rPr>
              <a:t>クラウドの進化により、データ処理の場所を再び分散化させるという、新たなパラダイムを生み出している。</a:t>
            </a:r>
          </a:p>
        </p:txBody>
      </p:sp>
      <p:sp>
        <p:nvSpPr>
          <p:cNvPr id="73" name="テキスト ボックス 72">
            <a:extLst>
              <a:ext uri="{FF2B5EF4-FFF2-40B4-BE49-F238E27FC236}">
                <a16:creationId xmlns:a16="http://schemas.microsoft.com/office/drawing/2014/main" id="{0F6533D8-63D6-4FD1-35D9-EB0A9C63398F}"/>
              </a:ext>
            </a:extLst>
          </p:cNvPr>
          <p:cNvSpPr txBox="1"/>
          <p:nvPr/>
        </p:nvSpPr>
        <p:spPr>
          <a:xfrm>
            <a:off x="3657804" y="3523354"/>
            <a:ext cx="5255794" cy="523220"/>
          </a:xfrm>
          <a:prstGeom prst="rect">
            <a:avLst/>
          </a:prstGeom>
          <a:noFill/>
        </p:spPr>
        <p:txBody>
          <a:bodyPr wrap="square">
            <a:spAutoFit/>
          </a:bodyPr>
          <a:lstStyle/>
          <a:p>
            <a:pPr>
              <a:buNone/>
            </a:pPr>
            <a:r>
              <a:rPr lang="en-US" altLang="ja-JP" sz="1600" b="1" dirty="0">
                <a:solidFill>
                  <a:srgbClr val="1F33E8"/>
                </a:solidFill>
                <a:latin typeface="Meiryo" panose="020B0604030504040204" pitchFamily="34" charset="-128"/>
                <a:ea typeface="Meiryo" panose="020B0604030504040204" pitchFamily="34" charset="-128"/>
              </a:rPr>
              <a:t>Edge</a:t>
            </a:r>
            <a:r>
              <a:rPr lang="ja-JP" altLang="en-US" sz="1600" b="1">
                <a:solidFill>
                  <a:srgbClr val="1F33E8"/>
                </a:solidFill>
                <a:latin typeface="Meiryo" panose="020B0604030504040204" pitchFamily="34" charset="-128"/>
                <a:ea typeface="Meiryo" panose="020B0604030504040204" pitchFamily="34" charset="-128"/>
              </a:rPr>
              <a:t>：</a:t>
            </a:r>
            <a:r>
              <a:rPr lang="ja-JP" altLang="en-US" sz="1600">
                <a:solidFill>
                  <a:srgbClr val="1F33E8"/>
                </a:solidFill>
                <a:latin typeface="Meiryo" panose="020B0604030504040204" pitchFamily="34" charset="-128"/>
                <a:ea typeface="Meiryo" panose="020B0604030504040204" pitchFamily="34" charset="-128"/>
              </a:rPr>
              <a:t>エッジ・コンピューティング</a:t>
            </a:r>
            <a:endParaRPr lang="en-US" altLang="ja-JP" sz="1600" dirty="0">
              <a:solidFill>
                <a:srgbClr val="1F33E8"/>
              </a:solidFill>
              <a:latin typeface="Meiryo" panose="020B0604030504040204" pitchFamily="34" charset="-128"/>
              <a:ea typeface="Meiryo" panose="020B0604030504040204" pitchFamily="34" charset="-128"/>
            </a:endParaRPr>
          </a:p>
          <a:p>
            <a:pPr>
              <a:buNone/>
            </a:pPr>
            <a:r>
              <a:rPr lang="ja-JP" altLang="en-US" sz="1200">
                <a:latin typeface="Meiryo" panose="020B0604030504040204" pitchFamily="34" charset="-128"/>
                <a:ea typeface="Meiryo" panose="020B0604030504040204" pitchFamily="34" charset="-128"/>
              </a:rPr>
              <a:t>データ生成される「現場（エッジ）」の近くに配置されたサーバーで処理。</a:t>
            </a:r>
          </a:p>
        </p:txBody>
      </p:sp>
      <p:sp>
        <p:nvSpPr>
          <p:cNvPr id="114" name="テキスト ボックス 113">
            <a:extLst>
              <a:ext uri="{FF2B5EF4-FFF2-40B4-BE49-F238E27FC236}">
                <a16:creationId xmlns:a16="http://schemas.microsoft.com/office/drawing/2014/main" id="{75049EF4-0A6D-86D2-D002-C6DEE8B2D369}"/>
              </a:ext>
            </a:extLst>
          </p:cNvPr>
          <p:cNvSpPr txBox="1"/>
          <p:nvPr/>
        </p:nvSpPr>
        <p:spPr>
          <a:xfrm>
            <a:off x="3657804" y="1611920"/>
            <a:ext cx="5295182" cy="830997"/>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クラウドが単なる「計算センター」ではなく、「</a:t>
            </a:r>
            <a:r>
              <a:rPr lang="ja-JP" altLang="en-US" sz="1200" b="1">
                <a:latin typeface="Meiryo" panose="020B0604030504040204" pitchFamily="34" charset="-128"/>
                <a:ea typeface="Meiryo" panose="020B0604030504040204" pitchFamily="34" charset="-128"/>
              </a:rPr>
              <a:t>分散したインテリジェンスを統括するハブ</a:t>
            </a:r>
            <a:r>
              <a:rPr lang="ja-JP" altLang="en-US" sz="1200">
                <a:latin typeface="Meiryo" panose="020B0604030504040204" pitchFamily="34" charset="-128"/>
                <a:ea typeface="Meiryo" panose="020B0604030504040204" pitchFamily="34" charset="-128"/>
              </a:rPr>
              <a:t>」へと進化。企業は今後、自社のビジネスプロセスにおいて「どの処理をエッジで行い、どのデータをクラウドに集約するか」という、新たなアーキテクチャ設計能力を問われる。</a:t>
            </a:r>
          </a:p>
        </p:txBody>
      </p:sp>
      <p:sp>
        <p:nvSpPr>
          <p:cNvPr id="115" name="テキスト ボックス 114">
            <a:extLst>
              <a:ext uri="{FF2B5EF4-FFF2-40B4-BE49-F238E27FC236}">
                <a16:creationId xmlns:a16="http://schemas.microsoft.com/office/drawing/2014/main" id="{638F2C38-328F-D4A6-AFE4-877A45B61261}"/>
              </a:ext>
            </a:extLst>
          </p:cNvPr>
          <p:cNvSpPr txBox="1"/>
          <p:nvPr/>
        </p:nvSpPr>
        <p:spPr>
          <a:xfrm>
            <a:off x="226800" y="6025198"/>
            <a:ext cx="8686799" cy="523220"/>
          </a:xfrm>
          <a:prstGeom prst="rect">
            <a:avLst/>
          </a:prstGeom>
          <a:noFill/>
        </p:spPr>
        <p:txBody>
          <a:bodyPr wrap="square">
            <a:spAutoFit/>
          </a:bodyPr>
          <a:lstStyle/>
          <a:p>
            <a:r>
              <a:rPr lang="en" altLang="ja-JP" sz="1400" b="1" dirty="0">
                <a:latin typeface="Meiryo" panose="020B0604030504040204" pitchFamily="34" charset="-128"/>
                <a:ea typeface="Meiryo" panose="020B0604030504040204" pitchFamily="34" charset="-128"/>
              </a:rPr>
              <a:t>IT</a:t>
            </a:r>
            <a:r>
              <a:rPr lang="ja-JP" altLang="en-US" sz="1400" b="1">
                <a:latin typeface="Meiryo" panose="020B0604030504040204" pitchFamily="34" charset="-128"/>
                <a:ea typeface="Meiryo" panose="020B0604030504040204" pitchFamily="34" charset="-128"/>
              </a:rPr>
              <a:t>ベンダーや</a:t>
            </a:r>
            <a:r>
              <a:rPr lang="en" altLang="ja-JP" sz="1400" b="1" dirty="0">
                <a:latin typeface="Meiryo" panose="020B0604030504040204" pitchFamily="34" charset="-128"/>
                <a:ea typeface="Meiryo" panose="020B0604030504040204" pitchFamily="34" charset="-128"/>
              </a:rPr>
              <a:t>SI</a:t>
            </a:r>
            <a:r>
              <a:rPr lang="ja-JP" altLang="en-US" sz="1400" b="1">
                <a:latin typeface="Meiryo" panose="020B0604030504040204" pitchFamily="34" charset="-128"/>
                <a:ea typeface="Meiryo" panose="020B0604030504040204" pitchFamily="34" charset="-128"/>
              </a:rPr>
              <a:t>事業者</a:t>
            </a:r>
            <a:r>
              <a:rPr lang="ja-JP" altLang="en-US" sz="1400">
                <a:latin typeface="Meiryo" panose="020B0604030504040204" pitchFamily="34" charset="-128"/>
                <a:ea typeface="Meiryo" panose="020B0604030504040204" pitchFamily="34" charset="-128"/>
              </a:rPr>
              <a:t>には、クラウド基盤だけでなく、エッジデバイス、</a:t>
            </a:r>
            <a:r>
              <a:rPr lang="en-US" altLang="ja-JP" sz="1400" dirty="0">
                <a:latin typeface="Meiryo" panose="020B0604030504040204" pitchFamily="34" charset="-128"/>
                <a:ea typeface="Meiryo" panose="020B0604030504040204" pitchFamily="34" charset="-128"/>
              </a:rPr>
              <a:t>5</a:t>
            </a:r>
            <a:r>
              <a:rPr lang="en" altLang="ja-JP" sz="1400" dirty="0">
                <a:latin typeface="Meiryo" panose="020B0604030504040204" pitchFamily="34" charset="-128"/>
                <a:ea typeface="Meiryo" panose="020B0604030504040204" pitchFamily="34" charset="-128"/>
              </a:rPr>
              <a:t>G</a:t>
            </a:r>
            <a:r>
              <a:rPr lang="ja-JP" altLang="en-US" sz="1400">
                <a:latin typeface="Meiryo" panose="020B0604030504040204" pitchFamily="34" charset="-128"/>
                <a:ea typeface="Meiryo" panose="020B0604030504040204" pitchFamily="34" charset="-128"/>
              </a:rPr>
              <a:t>ネットワーク、</a:t>
            </a:r>
            <a:r>
              <a:rPr lang="en" altLang="ja-JP" sz="1400" dirty="0">
                <a:latin typeface="Meiryo" panose="020B0604030504040204" pitchFamily="34" charset="-128"/>
                <a:ea typeface="Meiryo" panose="020B0604030504040204" pitchFamily="34" charset="-128"/>
              </a:rPr>
              <a:t>IoT</a:t>
            </a:r>
            <a:r>
              <a:rPr lang="ja-JP" altLang="en-US" sz="1400">
                <a:latin typeface="Meiryo" panose="020B0604030504040204" pitchFamily="34" charset="-128"/>
                <a:ea typeface="Meiryo" panose="020B0604030504040204" pitchFamily="34" charset="-128"/>
              </a:rPr>
              <a:t>プラットフォームを統合した、</a:t>
            </a:r>
            <a:r>
              <a:rPr lang="ja-JP" altLang="en-US" sz="1400" b="1">
                <a:latin typeface="Meiryo" panose="020B0604030504040204" pitchFamily="34" charset="-128"/>
                <a:ea typeface="Meiryo" panose="020B0604030504040204" pitchFamily="34" charset="-128"/>
              </a:rPr>
              <a:t>エンドツーエンドのソリューション提供能力が不可欠</a:t>
            </a:r>
            <a:r>
              <a:rPr lang="ja-JP" altLang="en-US" sz="1400">
                <a:latin typeface="Meiryo" panose="020B0604030504040204" pitchFamily="34" charset="-128"/>
                <a:ea typeface="Meiryo" panose="020B0604030504040204" pitchFamily="34" charset="-128"/>
              </a:rPr>
              <a:t>となる</a:t>
            </a:r>
          </a:p>
        </p:txBody>
      </p:sp>
      <p:sp>
        <p:nvSpPr>
          <p:cNvPr id="117" name="テキスト ボックス 116">
            <a:extLst>
              <a:ext uri="{FF2B5EF4-FFF2-40B4-BE49-F238E27FC236}">
                <a16:creationId xmlns:a16="http://schemas.microsoft.com/office/drawing/2014/main" id="{0AE3F4E8-DCB7-391C-FF2F-2F4327907D55}"/>
              </a:ext>
            </a:extLst>
          </p:cNvPr>
          <p:cNvSpPr txBox="1"/>
          <p:nvPr/>
        </p:nvSpPr>
        <p:spPr>
          <a:xfrm>
            <a:off x="5206628" y="5022007"/>
            <a:ext cx="2656518" cy="338554"/>
          </a:xfrm>
          <a:prstGeom prst="rect">
            <a:avLst/>
          </a:prstGeom>
          <a:noFill/>
        </p:spPr>
        <p:txBody>
          <a:bodyPr wrap="square">
            <a:spAutoFit/>
          </a:bodyPr>
          <a:lstStyle/>
          <a:p>
            <a:pPr>
              <a:buNone/>
            </a:pPr>
            <a:r>
              <a:rPr lang="en-US" altLang="ja-JP" sz="1600" b="1" dirty="0">
                <a:solidFill>
                  <a:srgbClr val="1F33E8"/>
                </a:solidFill>
                <a:latin typeface="Meiryo" panose="020B0604030504040204" pitchFamily="34" charset="-128"/>
                <a:ea typeface="Meiryo" panose="020B0604030504040204" pitchFamily="34" charset="-128"/>
              </a:rPr>
              <a:t>IoT</a:t>
            </a:r>
            <a:r>
              <a:rPr lang="ja-JP" altLang="en-US" sz="1600" b="1">
                <a:solidFill>
                  <a:srgbClr val="1F33E8"/>
                </a:solidFill>
                <a:latin typeface="Meiryo" panose="020B0604030504040204" pitchFamily="34" charset="-128"/>
                <a:ea typeface="Meiryo" panose="020B0604030504040204" pitchFamily="34" charset="-128"/>
              </a:rPr>
              <a:t>：</a:t>
            </a:r>
            <a:r>
              <a:rPr lang="en-US" altLang="ja-JP" sz="1600" dirty="0">
                <a:solidFill>
                  <a:srgbClr val="1F33E8"/>
                </a:solidFill>
                <a:latin typeface="Meiryo" panose="020B0604030504040204" pitchFamily="34" charset="-128"/>
                <a:ea typeface="Meiryo" panose="020B0604030504040204" pitchFamily="34" charset="-128"/>
              </a:rPr>
              <a:t>IoT</a:t>
            </a:r>
            <a:r>
              <a:rPr lang="ja-JP" altLang="en-US" sz="1600">
                <a:solidFill>
                  <a:srgbClr val="1F33E8"/>
                </a:solidFill>
                <a:latin typeface="Meiryo" panose="020B0604030504040204" pitchFamily="34" charset="-128"/>
                <a:ea typeface="Meiryo" panose="020B0604030504040204" pitchFamily="34" charset="-128"/>
              </a:rPr>
              <a:t>デバイス</a:t>
            </a:r>
            <a:endParaRPr lang="en-US" altLang="ja-JP" sz="1600" dirty="0">
              <a:solidFill>
                <a:srgbClr val="1F33E8"/>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85961AC9-B83E-BA09-AC7B-88A7936B4D24}"/>
              </a:ext>
            </a:extLst>
          </p:cNvPr>
          <p:cNvSpPr txBox="1"/>
          <p:nvPr/>
        </p:nvSpPr>
        <p:spPr>
          <a:xfrm>
            <a:off x="5206628" y="5315367"/>
            <a:ext cx="3706970"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ビジネスの最前線でのものごとやできごとについての膨大な量のデータを常時生成。</a:t>
            </a:r>
          </a:p>
        </p:txBody>
      </p:sp>
      <p:sp>
        <p:nvSpPr>
          <p:cNvPr id="164" name="テキスト ボックス 163">
            <a:extLst>
              <a:ext uri="{FF2B5EF4-FFF2-40B4-BE49-F238E27FC236}">
                <a16:creationId xmlns:a16="http://schemas.microsoft.com/office/drawing/2014/main" id="{7826A201-D285-9CE1-3B00-FAE37BD0E24E}"/>
              </a:ext>
            </a:extLst>
          </p:cNvPr>
          <p:cNvSpPr txBox="1"/>
          <p:nvPr/>
        </p:nvSpPr>
        <p:spPr>
          <a:xfrm>
            <a:off x="3657804" y="2602542"/>
            <a:ext cx="5255794" cy="830997"/>
          </a:xfrm>
          <a:prstGeom prst="rect">
            <a:avLst/>
          </a:prstGeom>
          <a:noFill/>
        </p:spPr>
        <p:txBody>
          <a:bodyPr wrap="square">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クラウドは、大規模な</a:t>
            </a:r>
            <a:r>
              <a:rPr lang="en" altLang="ja-JP" sz="1200" dirty="0">
                <a:solidFill>
                  <a:schemeClr val="accent6">
                    <a:lumMod val="75000"/>
                  </a:schemeClr>
                </a:solidFill>
                <a:latin typeface="Meiryo" panose="020B0604030504040204" pitchFamily="34" charset="-128"/>
                <a:ea typeface="Meiryo" panose="020B0604030504040204" pitchFamily="34" charset="-128"/>
              </a:rPr>
              <a:t>AI</a:t>
            </a:r>
            <a:r>
              <a:rPr lang="ja-JP" altLang="en-US" sz="1200">
                <a:solidFill>
                  <a:schemeClr val="accent6">
                    <a:lumMod val="75000"/>
                  </a:schemeClr>
                </a:solidFill>
                <a:latin typeface="Meiryo" panose="020B0604030504040204" pitchFamily="34" charset="-128"/>
                <a:ea typeface="Meiryo" panose="020B0604030504040204" pitchFamily="34" charset="-128"/>
              </a:rPr>
              <a:t>モデルの学習、全社的なデータの集約・分析、長期的なデータ保存といった、中央集権的な処理を担当。一方、エッジは、学習済みモデルを用いたリアルタイム推論や、現場での即時的なアクションといった、分散的な処理を担当。</a:t>
            </a:r>
          </a:p>
        </p:txBody>
      </p:sp>
      <p:pic>
        <p:nvPicPr>
          <p:cNvPr id="165" name="図 164">
            <a:extLst>
              <a:ext uri="{FF2B5EF4-FFF2-40B4-BE49-F238E27FC236}">
                <a16:creationId xmlns:a16="http://schemas.microsoft.com/office/drawing/2014/main" id="{87BC9991-FF27-8055-B769-A3C12E05FDC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4219749" y="5008286"/>
            <a:ext cx="902374" cy="895212"/>
          </a:xfrm>
          <a:prstGeom prst="ellipse">
            <a:avLst/>
          </a:prstGeom>
        </p:spPr>
      </p:pic>
      <p:sp>
        <p:nvSpPr>
          <p:cNvPr id="173" name="テキスト ボックス 172">
            <a:extLst>
              <a:ext uri="{FF2B5EF4-FFF2-40B4-BE49-F238E27FC236}">
                <a16:creationId xmlns:a16="http://schemas.microsoft.com/office/drawing/2014/main" id="{9E5E1306-4A0B-6BBE-49C3-1B09F290334D}"/>
              </a:ext>
            </a:extLst>
          </p:cNvPr>
          <p:cNvSpPr txBox="1"/>
          <p:nvPr/>
        </p:nvSpPr>
        <p:spPr>
          <a:xfrm>
            <a:off x="3657804" y="4323173"/>
            <a:ext cx="5255794" cy="461665"/>
          </a:xfrm>
          <a:prstGeom prst="rect">
            <a:avLst/>
          </a:prstGeom>
          <a:noFill/>
        </p:spPr>
        <p:txBody>
          <a:bodyPr wrap="square">
            <a:spAutoFit/>
          </a:bodyPr>
          <a:lstStyle/>
          <a:p>
            <a:r>
              <a:rPr lang="en-US" altLang="ja-JP" sz="1200" dirty="0">
                <a:solidFill>
                  <a:schemeClr val="accent6">
                    <a:lumMod val="75000"/>
                  </a:schemeClr>
                </a:solidFill>
                <a:latin typeface="Meiryo" panose="020B0604030504040204" pitchFamily="34" charset="-128"/>
                <a:ea typeface="Meiryo" panose="020B0604030504040204" pitchFamily="34" charset="-128"/>
              </a:rPr>
              <a:t>IoT</a:t>
            </a:r>
            <a:r>
              <a:rPr lang="ja-JP" altLang="en-US" sz="1200">
                <a:solidFill>
                  <a:schemeClr val="accent6">
                    <a:lumMod val="75000"/>
                  </a:schemeClr>
                </a:solidFill>
                <a:latin typeface="Meiryo" panose="020B0604030504040204" pitchFamily="34" charset="-128"/>
                <a:ea typeface="Meiryo" panose="020B0604030504040204" pitchFamily="34" charset="-128"/>
              </a:rPr>
              <a:t>からの膨大なデータを全てクラウドに送信すると、通信帯域の逼迫、通信コストの増大、そして処理の遅延といった問題が発生。</a:t>
            </a:r>
            <a:endParaRPr lang="ja-JP" altLang="en-US" sz="1200">
              <a:solidFill>
                <a:schemeClr val="accent6">
                  <a:lumMod val="75000"/>
                </a:schemeClr>
              </a:solidFill>
            </a:endParaRPr>
          </a:p>
        </p:txBody>
      </p:sp>
      <p:sp>
        <p:nvSpPr>
          <p:cNvPr id="174" name="テキスト ボックス 173">
            <a:extLst>
              <a:ext uri="{FF2B5EF4-FFF2-40B4-BE49-F238E27FC236}">
                <a16:creationId xmlns:a16="http://schemas.microsoft.com/office/drawing/2014/main" id="{0A69502D-3084-5BC0-A656-CC334DB0A8D0}"/>
              </a:ext>
            </a:extLst>
          </p:cNvPr>
          <p:cNvSpPr txBox="1"/>
          <p:nvPr/>
        </p:nvSpPr>
        <p:spPr>
          <a:xfrm>
            <a:off x="3657804" y="1305367"/>
            <a:ext cx="5053427" cy="338554"/>
          </a:xfrm>
          <a:prstGeom prst="rect">
            <a:avLst/>
          </a:prstGeom>
          <a:noFill/>
        </p:spPr>
        <p:txBody>
          <a:bodyPr wrap="square">
            <a:spAutoFit/>
          </a:bodyPr>
          <a:lstStyle/>
          <a:p>
            <a:pPr>
              <a:buNone/>
            </a:pPr>
            <a:r>
              <a:rPr lang="en-US" altLang="ja-JP" sz="1600" b="1" dirty="0">
                <a:solidFill>
                  <a:srgbClr val="1F33E8"/>
                </a:solidFill>
                <a:latin typeface="Meiryo" panose="020B0604030504040204" pitchFamily="34" charset="-128"/>
                <a:ea typeface="Meiryo" panose="020B0604030504040204" pitchFamily="34" charset="-128"/>
              </a:rPr>
              <a:t>Cloud</a:t>
            </a:r>
            <a:r>
              <a:rPr lang="ja-JP" altLang="en-US" sz="1600" b="1">
                <a:solidFill>
                  <a:srgbClr val="1F33E8"/>
                </a:solidFill>
                <a:latin typeface="Meiryo" panose="020B0604030504040204" pitchFamily="34" charset="-128"/>
                <a:ea typeface="Meiryo" panose="020B0604030504040204" pitchFamily="34" charset="-128"/>
              </a:rPr>
              <a:t>：</a:t>
            </a:r>
            <a:r>
              <a:rPr lang="ja-JP" altLang="en-US" sz="1600">
                <a:solidFill>
                  <a:srgbClr val="1F33E8"/>
                </a:solidFill>
                <a:latin typeface="Meiryo" panose="020B0604030504040204" pitchFamily="34" charset="-128"/>
                <a:ea typeface="Meiryo" panose="020B0604030504040204" pitchFamily="34" charset="-128"/>
              </a:rPr>
              <a:t>クラウド・コンピューティング</a:t>
            </a:r>
            <a:endParaRPr lang="en-US" altLang="ja-JP" sz="1600" dirty="0">
              <a:solidFill>
                <a:srgbClr val="1F33E8"/>
              </a:solidFill>
              <a:latin typeface="Meiryo" panose="020B0604030504040204" pitchFamily="34" charset="-128"/>
              <a:ea typeface="Meiryo" panose="020B0604030504040204" pitchFamily="34" charset="-128"/>
            </a:endParaRPr>
          </a:p>
        </p:txBody>
      </p:sp>
      <p:pic>
        <p:nvPicPr>
          <p:cNvPr id="12" name="図 11" descr="ロゴ が含まれている画像&#10;&#10;AI 生成コンテンツは誤りを含む可能性があります。">
            <a:extLst>
              <a:ext uri="{FF2B5EF4-FFF2-40B4-BE49-F238E27FC236}">
                <a16:creationId xmlns:a16="http://schemas.microsoft.com/office/drawing/2014/main" id="{80CEDFAF-7E0B-9C1F-7BCD-AAA5BA447A44}"/>
              </a:ext>
            </a:extLst>
          </p:cNvPr>
          <p:cNvPicPr>
            <a:picLocks noChangeAspect="1"/>
          </p:cNvPicPr>
          <p:nvPr/>
        </p:nvPicPr>
        <p:blipFill rotWithShape="1">
          <a:blip r:embed="rId9" cstate="print">
            <a:clrChange>
              <a:clrFrom>
                <a:srgbClr val="FCFBFC"/>
              </a:clrFrom>
              <a:clrTo>
                <a:srgbClr val="FCFBFC">
                  <a:alpha val="0"/>
                </a:srgbClr>
              </a:clrTo>
            </a:clrChange>
            <a:extLst>
              <a:ext uri="{28A0092B-C50C-407E-A947-70E740481C1C}">
                <a14:useLocalDpi xmlns:a14="http://schemas.microsoft.com/office/drawing/2010/main"/>
              </a:ext>
            </a:extLst>
          </a:blip>
          <a:srcRect/>
          <a:stretch>
            <a:fillRect/>
          </a:stretch>
        </p:blipFill>
        <p:spPr>
          <a:xfrm>
            <a:off x="2901739" y="1247747"/>
            <a:ext cx="751598" cy="750003"/>
          </a:xfrm>
          <a:prstGeom prst="ellipse">
            <a:avLst/>
          </a:prstGeom>
        </p:spPr>
      </p:pic>
      <p:pic>
        <p:nvPicPr>
          <p:cNvPr id="14" name="図 13" descr="ロゴ が含まれている画像&#10;&#10;AI 生成コンテンツは誤りを含む可能性があります。">
            <a:extLst>
              <a:ext uri="{FF2B5EF4-FFF2-40B4-BE49-F238E27FC236}">
                <a16:creationId xmlns:a16="http://schemas.microsoft.com/office/drawing/2014/main" id="{0548574D-E643-97E9-A48B-B933212D52BD}"/>
              </a:ext>
            </a:extLst>
          </p:cNvPr>
          <p:cNvPicPr>
            <a:picLocks noChangeAspect="1"/>
          </p:cNvPicPr>
          <p:nvPr/>
        </p:nvPicPr>
        <p:blipFill rotWithShape="1">
          <a:blip r:embed="rId9" cstate="print">
            <a:clrChange>
              <a:clrFrom>
                <a:srgbClr val="FCFBFC"/>
              </a:clrFrom>
              <a:clrTo>
                <a:srgbClr val="FCFBFC">
                  <a:alpha val="0"/>
                </a:srgbClr>
              </a:clrTo>
            </a:clrChange>
            <a:extLst>
              <a:ext uri="{28A0092B-C50C-407E-A947-70E740481C1C}">
                <a14:useLocalDpi xmlns:a14="http://schemas.microsoft.com/office/drawing/2010/main"/>
              </a:ext>
            </a:extLst>
          </a:blip>
          <a:srcRect/>
          <a:stretch>
            <a:fillRect/>
          </a:stretch>
        </p:blipFill>
        <p:spPr>
          <a:xfrm>
            <a:off x="2901739" y="2718498"/>
            <a:ext cx="751598" cy="750003"/>
          </a:xfrm>
          <a:prstGeom prst="ellipse">
            <a:avLst/>
          </a:prstGeom>
        </p:spPr>
      </p:pic>
      <p:pic>
        <p:nvPicPr>
          <p:cNvPr id="15" name="図 14" descr="ロゴ が含まれている画像&#10;&#10;AI 生成コンテンツは誤りを含む可能性があります。">
            <a:extLst>
              <a:ext uri="{FF2B5EF4-FFF2-40B4-BE49-F238E27FC236}">
                <a16:creationId xmlns:a16="http://schemas.microsoft.com/office/drawing/2014/main" id="{595D8C4A-5B4D-D61E-C4B0-68DE85ACA1A1}"/>
              </a:ext>
            </a:extLst>
          </p:cNvPr>
          <p:cNvPicPr>
            <a:picLocks noChangeAspect="1"/>
          </p:cNvPicPr>
          <p:nvPr/>
        </p:nvPicPr>
        <p:blipFill rotWithShape="1">
          <a:blip r:embed="rId9" cstate="print">
            <a:clrChange>
              <a:clrFrom>
                <a:srgbClr val="FCFBFC"/>
              </a:clrFrom>
              <a:clrTo>
                <a:srgbClr val="FCFBFC">
                  <a:alpha val="0"/>
                </a:srgbClr>
              </a:clrTo>
            </a:clrChange>
            <a:extLst>
              <a:ext uri="{28A0092B-C50C-407E-A947-70E740481C1C}">
                <a14:useLocalDpi xmlns:a14="http://schemas.microsoft.com/office/drawing/2010/main"/>
              </a:ext>
            </a:extLst>
          </a:blip>
          <a:srcRect/>
          <a:stretch>
            <a:fillRect/>
          </a:stretch>
        </p:blipFill>
        <p:spPr>
          <a:xfrm>
            <a:off x="2894387" y="4348639"/>
            <a:ext cx="751598" cy="750003"/>
          </a:xfrm>
          <a:prstGeom prst="ellipse">
            <a:avLst/>
          </a:prstGeom>
        </p:spPr>
      </p:pic>
    </p:spTree>
    <p:extLst>
      <p:ext uri="{BB962C8B-B14F-4D97-AF65-F5344CB8AC3E}">
        <p14:creationId xmlns:p14="http://schemas.microsoft.com/office/powerpoint/2010/main" val="140311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D51C5-3C8F-653D-BBD8-544F8626B1F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2FB6707-DF3B-E3DF-EA32-2A1E94361F17}"/>
              </a:ext>
            </a:extLst>
          </p:cNvPr>
          <p:cNvSpPr>
            <a:spLocks noGrp="1"/>
          </p:cNvSpPr>
          <p:nvPr>
            <p:ph type="title"/>
          </p:nvPr>
        </p:nvSpPr>
        <p:spPr/>
        <p:txBody>
          <a:bodyPr/>
          <a:lstStyle/>
          <a:p>
            <a:r>
              <a:rPr kumimoji="1" lang="en-US" altLang="ja-JP" dirty="0"/>
              <a:t>AI</a:t>
            </a:r>
            <a:r>
              <a:rPr kumimoji="1" lang="ja-JP" altLang="en-US"/>
              <a:t>エージェントの実行プロセス</a:t>
            </a:r>
          </a:p>
        </p:txBody>
      </p:sp>
      <p:pic>
        <p:nvPicPr>
          <p:cNvPr id="57" name="図 56" descr="図形&#10;&#10;中程度の精度で自動的に生成された説明">
            <a:extLst>
              <a:ext uri="{FF2B5EF4-FFF2-40B4-BE49-F238E27FC236}">
                <a16:creationId xmlns:a16="http://schemas.microsoft.com/office/drawing/2014/main" id="{59E1C5C7-1E18-7949-A309-644B63CF63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0273" y="2611416"/>
            <a:ext cx="1083816" cy="732817"/>
          </a:xfrm>
          <a:prstGeom prst="rect">
            <a:avLst/>
          </a:prstGeom>
          <a:ln>
            <a:noFill/>
          </a:ln>
          <a:effectLst>
            <a:outerShdw blurRad="50800" dist="38100" dir="2700000" algn="tl" rotWithShape="0">
              <a:prstClr val="black">
                <a:alpha val="40000"/>
              </a:prstClr>
            </a:outerShdw>
          </a:effectLst>
        </p:spPr>
      </p:pic>
      <p:sp>
        <p:nvSpPr>
          <p:cNvPr id="205" name="正方形/長方形 204">
            <a:extLst>
              <a:ext uri="{FF2B5EF4-FFF2-40B4-BE49-F238E27FC236}">
                <a16:creationId xmlns:a16="http://schemas.microsoft.com/office/drawing/2014/main" id="{C68D2D61-D64D-81C3-A9C8-07A8C6F70220}"/>
              </a:ext>
            </a:extLst>
          </p:cNvPr>
          <p:cNvSpPr/>
          <p:nvPr/>
        </p:nvSpPr>
        <p:spPr>
          <a:xfrm>
            <a:off x="4543703" y="2027584"/>
            <a:ext cx="4247421" cy="40350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5" name="図 94">
            <a:extLst>
              <a:ext uri="{FF2B5EF4-FFF2-40B4-BE49-F238E27FC236}">
                <a16:creationId xmlns:a16="http://schemas.microsoft.com/office/drawing/2014/main" id="{6D3A5BD3-F560-FBEE-7741-78787CFB46C7}"/>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71123" y="4661625"/>
            <a:ext cx="1132188" cy="1132188"/>
          </a:xfrm>
          <a:prstGeom prst="rect">
            <a:avLst/>
          </a:prstGeom>
          <a:ln>
            <a:noFill/>
          </a:ln>
          <a:effectLst>
            <a:outerShdw blurRad="50800" dist="38100" dir="2700000" algn="tl" rotWithShape="0">
              <a:prstClr val="black">
                <a:alpha val="40000"/>
              </a:prstClr>
            </a:outerShdw>
          </a:effectLst>
        </p:spPr>
      </p:pic>
      <p:sp>
        <p:nvSpPr>
          <p:cNvPr id="165" name="テキスト ボックス 164">
            <a:extLst>
              <a:ext uri="{FF2B5EF4-FFF2-40B4-BE49-F238E27FC236}">
                <a16:creationId xmlns:a16="http://schemas.microsoft.com/office/drawing/2014/main" id="{23EDCB76-51A1-9136-2935-3F9CA1DD21EF}"/>
              </a:ext>
            </a:extLst>
          </p:cNvPr>
          <p:cNvSpPr txBox="1"/>
          <p:nvPr/>
        </p:nvSpPr>
        <p:spPr>
          <a:xfrm>
            <a:off x="5196787" y="5507293"/>
            <a:ext cx="3443189" cy="461665"/>
          </a:xfrm>
          <a:prstGeom prst="rect">
            <a:avLst/>
          </a:prstGeom>
          <a:noFill/>
        </p:spPr>
        <p:txBody>
          <a:bodyPr wrap="square">
            <a:spAutoFit/>
          </a:bodyPr>
          <a:lstStyle/>
          <a:p>
            <a:r>
              <a:rPr lang="ja-JP" altLang="en-US" sz="1200" b="0" i="0">
                <a:solidFill>
                  <a:srgbClr val="1F33E8"/>
                </a:solidFill>
                <a:effectLst/>
                <a:latin typeface="Meiryo" panose="020B0604030504040204" pitchFamily="34" charset="-128"/>
                <a:ea typeface="Meiryo" panose="020B0604030504040204" pitchFamily="34" charset="-128"/>
              </a:rPr>
              <a:t>与えられた目標を達成するために</a:t>
            </a:r>
            <a:endParaRPr lang="en-US" altLang="ja-JP" sz="1200" b="0" i="0" dirty="0">
              <a:solidFill>
                <a:srgbClr val="1F33E8"/>
              </a:solidFill>
              <a:effectLst/>
              <a:latin typeface="Meiryo" panose="020B0604030504040204" pitchFamily="34" charset="-128"/>
              <a:ea typeface="Meiryo" panose="020B0604030504040204" pitchFamily="34" charset="-128"/>
            </a:endParaRPr>
          </a:p>
          <a:p>
            <a:r>
              <a:rPr lang="ja-JP" altLang="en-US" sz="1200" b="0" i="0">
                <a:solidFill>
                  <a:srgbClr val="1F33E8"/>
                </a:solidFill>
                <a:effectLst/>
                <a:latin typeface="Meiryo" panose="020B0604030504040204" pitchFamily="34" charset="-128"/>
                <a:ea typeface="Meiryo" panose="020B0604030504040204" pitchFamily="34" charset="-128"/>
              </a:rPr>
              <a:t>必要</a:t>
            </a:r>
            <a:r>
              <a:rPr lang="ja-JP" altLang="en-US" sz="1200">
                <a:solidFill>
                  <a:srgbClr val="1F33E8"/>
                </a:solidFill>
                <a:latin typeface="Meiryo" panose="020B0604030504040204" pitchFamily="34" charset="-128"/>
                <a:ea typeface="Meiryo" panose="020B0604030504040204" pitchFamily="34" charset="-128"/>
              </a:rPr>
              <a:t>なタスクを自律的に実行するソフトウェア</a:t>
            </a:r>
          </a:p>
        </p:txBody>
      </p:sp>
      <p:sp>
        <p:nvSpPr>
          <p:cNvPr id="167" name="テキスト ボックス 166">
            <a:extLst>
              <a:ext uri="{FF2B5EF4-FFF2-40B4-BE49-F238E27FC236}">
                <a16:creationId xmlns:a16="http://schemas.microsoft.com/office/drawing/2014/main" id="{C78FF77E-A980-4535-40C4-6BF48AEE017F}"/>
              </a:ext>
            </a:extLst>
          </p:cNvPr>
          <p:cNvSpPr txBox="1"/>
          <p:nvPr/>
        </p:nvSpPr>
        <p:spPr>
          <a:xfrm>
            <a:off x="5196787" y="4884821"/>
            <a:ext cx="2396359" cy="646331"/>
          </a:xfrm>
          <a:prstGeom prst="rect">
            <a:avLst/>
          </a:prstGeom>
          <a:noFill/>
          <a:effectLst/>
        </p:spPr>
        <p:txBody>
          <a:bodyPr wrap="square">
            <a:spAutoFit/>
          </a:bodyPr>
          <a:lstStyle/>
          <a:p>
            <a:r>
              <a:rPr lang="en" altLang="ja-JP" sz="2000" b="1" i="0" dirty="0">
                <a:solidFill>
                  <a:srgbClr val="1F33E8"/>
                </a:solidFill>
                <a:effectLst/>
                <a:latin typeface="Meiryo" panose="020B0604030504040204" pitchFamily="34" charset="-128"/>
                <a:ea typeface="Meiryo" panose="020B0604030504040204" pitchFamily="34" charset="-128"/>
              </a:rPr>
              <a:t>AI</a:t>
            </a:r>
            <a:r>
              <a:rPr lang="ja-JP" altLang="en-US" sz="2000" b="1" i="0">
                <a:solidFill>
                  <a:srgbClr val="1F33E8"/>
                </a:solidFill>
                <a:effectLst/>
                <a:latin typeface="Meiryo" panose="020B0604030504040204" pitchFamily="34" charset="-128"/>
                <a:ea typeface="Meiryo" panose="020B0604030504040204" pitchFamily="34" charset="-128"/>
              </a:rPr>
              <a:t>エージェント</a:t>
            </a:r>
            <a:endParaRPr lang="en-US" altLang="ja-JP" sz="2000" b="1" i="0" dirty="0">
              <a:solidFill>
                <a:srgbClr val="1F33E8"/>
              </a:solidFill>
              <a:effectLst/>
              <a:latin typeface="Meiryo" panose="020B0604030504040204" pitchFamily="34" charset="-128"/>
              <a:ea typeface="Meiryo" panose="020B0604030504040204" pitchFamily="34" charset="-128"/>
            </a:endParaRPr>
          </a:p>
          <a:p>
            <a:r>
              <a:rPr lang="en-US" altLang="ja-JP" sz="1600" dirty="0">
                <a:solidFill>
                  <a:srgbClr val="1F33E8"/>
                </a:solidFill>
                <a:latin typeface="Meiryo" panose="020B0604030504040204" pitchFamily="34" charset="-128"/>
                <a:ea typeface="Meiryo" panose="020B0604030504040204" pitchFamily="34" charset="-128"/>
              </a:rPr>
              <a:t>AI Agent</a:t>
            </a:r>
            <a:endParaRPr lang="ja-JP" altLang="en-US" sz="1600" i="0">
              <a:solidFill>
                <a:srgbClr val="1F33E8"/>
              </a:solidFill>
              <a:effectLst/>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B2179543-CC84-3C39-C0C8-E5D08278DA02}"/>
              </a:ext>
            </a:extLst>
          </p:cNvPr>
          <p:cNvGrpSpPr/>
          <p:nvPr/>
        </p:nvGrpSpPr>
        <p:grpSpPr>
          <a:xfrm>
            <a:off x="1790220" y="3522425"/>
            <a:ext cx="2272356" cy="2564966"/>
            <a:chOff x="1790220" y="3522425"/>
            <a:chExt cx="2272356" cy="2564966"/>
          </a:xfrm>
        </p:grpSpPr>
        <p:sp>
          <p:nvSpPr>
            <p:cNvPr id="5" name="正方形/長方形 4">
              <a:extLst>
                <a:ext uri="{FF2B5EF4-FFF2-40B4-BE49-F238E27FC236}">
                  <a16:creationId xmlns:a16="http://schemas.microsoft.com/office/drawing/2014/main" id="{93CE8745-1CAC-F633-6C23-CD7B5BB38B77}"/>
                </a:ext>
              </a:extLst>
            </p:cNvPr>
            <p:cNvSpPr/>
            <p:nvPr/>
          </p:nvSpPr>
          <p:spPr>
            <a:xfrm>
              <a:off x="1790220" y="3522425"/>
              <a:ext cx="2272356" cy="2541401"/>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68953C69-77A3-8D96-E942-6843AC72C273}"/>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225618" y="4565091"/>
              <a:ext cx="530285" cy="530285"/>
            </a:xfrm>
            <a:prstGeom prst="rect">
              <a:avLst/>
            </a:prstGeom>
          </p:spPr>
        </p:pic>
        <p:pic>
          <p:nvPicPr>
            <p:cNvPr id="11" name="図 10">
              <a:extLst>
                <a:ext uri="{FF2B5EF4-FFF2-40B4-BE49-F238E27FC236}">
                  <a16:creationId xmlns:a16="http://schemas.microsoft.com/office/drawing/2014/main" id="{30FCA9DC-1697-5D1D-B7AE-894350B56B7D}"/>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205066" y="4183924"/>
              <a:ext cx="472879" cy="472879"/>
            </a:xfrm>
            <a:prstGeom prst="rect">
              <a:avLst/>
            </a:prstGeom>
          </p:spPr>
        </p:pic>
        <p:pic>
          <p:nvPicPr>
            <p:cNvPr id="13" name="図 12">
              <a:extLst>
                <a:ext uri="{FF2B5EF4-FFF2-40B4-BE49-F238E27FC236}">
                  <a16:creationId xmlns:a16="http://schemas.microsoft.com/office/drawing/2014/main" id="{80353735-4EA8-B782-7FA3-D372BB35B73F}"/>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281419" y="5421519"/>
              <a:ext cx="369044" cy="369044"/>
            </a:xfrm>
            <a:prstGeom prst="rect">
              <a:avLst/>
            </a:prstGeom>
          </p:spPr>
        </p:pic>
        <p:pic>
          <p:nvPicPr>
            <p:cNvPr id="33" name="図 32">
              <a:extLst>
                <a:ext uri="{FF2B5EF4-FFF2-40B4-BE49-F238E27FC236}">
                  <a16:creationId xmlns:a16="http://schemas.microsoft.com/office/drawing/2014/main" id="{0D4B0CA1-FDF6-9A59-7367-5A343C9DD37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5618" y="4970018"/>
              <a:ext cx="484104" cy="484104"/>
            </a:xfrm>
            <a:prstGeom prst="rect">
              <a:avLst/>
            </a:prstGeom>
          </p:spPr>
        </p:pic>
        <p:sp>
          <p:nvSpPr>
            <p:cNvPr id="36" name="テキスト ボックス 35">
              <a:extLst>
                <a:ext uri="{FF2B5EF4-FFF2-40B4-BE49-F238E27FC236}">
                  <a16:creationId xmlns:a16="http://schemas.microsoft.com/office/drawing/2014/main" id="{0E88A8A2-64BB-09B4-E6C3-4A5F283C87C3}"/>
                </a:ext>
              </a:extLst>
            </p:cNvPr>
            <p:cNvSpPr txBox="1"/>
            <p:nvPr/>
          </p:nvSpPr>
          <p:spPr>
            <a:xfrm>
              <a:off x="2677945" y="4270991"/>
              <a:ext cx="951614" cy="338554"/>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文章</a:t>
              </a:r>
            </a:p>
          </p:txBody>
        </p:sp>
        <p:sp>
          <p:nvSpPr>
            <p:cNvPr id="37" name="テキスト ボックス 36">
              <a:extLst>
                <a:ext uri="{FF2B5EF4-FFF2-40B4-BE49-F238E27FC236}">
                  <a16:creationId xmlns:a16="http://schemas.microsoft.com/office/drawing/2014/main" id="{0C2DB089-66C4-D2F5-10B5-6FB10F171633}"/>
                </a:ext>
              </a:extLst>
            </p:cNvPr>
            <p:cNvSpPr txBox="1"/>
            <p:nvPr/>
          </p:nvSpPr>
          <p:spPr>
            <a:xfrm>
              <a:off x="2675675" y="4694801"/>
              <a:ext cx="951614" cy="338554"/>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画像</a:t>
              </a:r>
            </a:p>
          </p:txBody>
        </p:sp>
        <p:sp>
          <p:nvSpPr>
            <p:cNvPr id="38" name="テキスト ボックス 37">
              <a:extLst>
                <a:ext uri="{FF2B5EF4-FFF2-40B4-BE49-F238E27FC236}">
                  <a16:creationId xmlns:a16="http://schemas.microsoft.com/office/drawing/2014/main" id="{31213977-43A2-013A-4670-33298D28EC7E}"/>
                </a:ext>
              </a:extLst>
            </p:cNvPr>
            <p:cNvSpPr txBox="1"/>
            <p:nvPr/>
          </p:nvSpPr>
          <p:spPr>
            <a:xfrm>
              <a:off x="2683966" y="5426857"/>
              <a:ext cx="951614" cy="338554"/>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音声</a:t>
              </a:r>
            </a:p>
          </p:txBody>
        </p:sp>
        <p:sp>
          <p:nvSpPr>
            <p:cNvPr id="41" name="テキスト ボックス 40">
              <a:extLst>
                <a:ext uri="{FF2B5EF4-FFF2-40B4-BE49-F238E27FC236}">
                  <a16:creationId xmlns:a16="http://schemas.microsoft.com/office/drawing/2014/main" id="{8CFD2C85-2DD9-4B68-1608-212ECBFA1BDA}"/>
                </a:ext>
              </a:extLst>
            </p:cNvPr>
            <p:cNvSpPr txBox="1"/>
            <p:nvPr/>
          </p:nvSpPr>
          <p:spPr>
            <a:xfrm>
              <a:off x="2675675" y="5071353"/>
              <a:ext cx="951614" cy="338554"/>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動画</a:t>
              </a:r>
            </a:p>
          </p:txBody>
        </p:sp>
        <p:sp>
          <p:nvSpPr>
            <p:cNvPr id="42" name="テキスト ボックス 41">
              <a:extLst>
                <a:ext uri="{FF2B5EF4-FFF2-40B4-BE49-F238E27FC236}">
                  <a16:creationId xmlns:a16="http://schemas.microsoft.com/office/drawing/2014/main" id="{61E13ACD-3661-08D0-D02D-18D3A939FFA9}"/>
                </a:ext>
              </a:extLst>
            </p:cNvPr>
            <p:cNvSpPr txBox="1"/>
            <p:nvPr/>
          </p:nvSpPr>
          <p:spPr>
            <a:xfrm>
              <a:off x="2608595" y="5779614"/>
              <a:ext cx="72327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a:t>
              </a:r>
            </a:p>
          </p:txBody>
        </p:sp>
        <p:sp>
          <p:nvSpPr>
            <p:cNvPr id="43" name="テキスト ボックス 42">
              <a:extLst>
                <a:ext uri="{FF2B5EF4-FFF2-40B4-BE49-F238E27FC236}">
                  <a16:creationId xmlns:a16="http://schemas.microsoft.com/office/drawing/2014/main" id="{ACE052D2-53AD-BE20-EAF3-3157C1B66D63}"/>
                </a:ext>
              </a:extLst>
            </p:cNvPr>
            <p:cNvSpPr txBox="1"/>
            <p:nvPr/>
          </p:nvSpPr>
          <p:spPr>
            <a:xfrm>
              <a:off x="1908206" y="3726874"/>
              <a:ext cx="2031325" cy="461665"/>
            </a:xfrm>
            <a:prstGeom prst="rect">
              <a:avLst/>
            </a:prstGeom>
            <a:noFill/>
          </p:spPr>
          <p:txBody>
            <a:bodyPr wrap="none" rtlCol="0">
              <a:spAutoFit/>
            </a:bodyPr>
            <a:lstStyle/>
            <a:p>
              <a:r>
                <a:rPr lang="ja-JP" altLang="en-US" sz="1200" b="1">
                  <a:latin typeface="Meiryo" panose="020B0604030504040204" pitchFamily="34" charset="-128"/>
                  <a:ea typeface="Meiryo" panose="020B0604030504040204" pitchFamily="34" charset="-128"/>
                </a:rPr>
                <a:t>マルチモーダル</a:t>
              </a:r>
              <a:endParaRPr lang="en-US" altLang="ja-JP" sz="1200" b="1" dirty="0">
                <a:latin typeface="Meiryo" panose="020B0604030504040204" pitchFamily="34" charset="-128"/>
                <a:ea typeface="Meiryo" panose="020B0604030504040204" pitchFamily="34" charset="-128"/>
              </a:endParaRPr>
            </a:p>
            <a:p>
              <a:r>
                <a:rPr kumimoji="1" lang="ja-JP" altLang="en-US" sz="1200" b="1">
                  <a:latin typeface="Meiryo" panose="020B0604030504040204" pitchFamily="34" charset="-128"/>
                  <a:ea typeface="Meiryo" panose="020B0604030504040204" pitchFamily="34" charset="-128"/>
                </a:rPr>
                <a:t>ユーザーインターフェイス</a:t>
              </a:r>
            </a:p>
          </p:txBody>
        </p:sp>
      </p:grpSp>
      <p:grpSp>
        <p:nvGrpSpPr>
          <p:cNvPr id="14" name="グループ化 13">
            <a:extLst>
              <a:ext uri="{FF2B5EF4-FFF2-40B4-BE49-F238E27FC236}">
                <a16:creationId xmlns:a16="http://schemas.microsoft.com/office/drawing/2014/main" id="{DC9D18D3-B971-7780-ED74-7E90BE2F4FBF}"/>
              </a:ext>
            </a:extLst>
          </p:cNvPr>
          <p:cNvGrpSpPr/>
          <p:nvPr/>
        </p:nvGrpSpPr>
        <p:grpSpPr>
          <a:xfrm>
            <a:off x="430934" y="3409826"/>
            <a:ext cx="1281331" cy="797935"/>
            <a:chOff x="430934" y="3409826"/>
            <a:chExt cx="1281331" cy="797935"/>
          </a:xfrm>
        </p:grpSpPr>
        <p:sp>
          <p:nvSpPr>
            <p:cNvPr id="214" name="テキスト ボックス 213">
              <a:extLst>
                <a:ext uri="{FF2B5EF4-FFF2-40B4-BE49-F238E27FC236}">
                  <a16:creationId xmlns:a16="http://schemas.microsoft.com/office/drawing/2014/main" id="{110ADAA7-DC29-D089-2CB0-9A504E4027C7}"/>
                </a:ext>
              </a:extLst>
            </p:cNvPr>
            <p:cNvSpPr txBox="1"/>
            <p:nvPr/>
          </p:nvSpPr>
          <p:spPr>
            <a:xfrm>
              <a:off x="430934" y="3409826"/>
              <a:ext cx="697627" cy="400110"/>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結果</a:t>
              </a:r>
            </a:p>
          </p:txBody>
        </p:sp>
        <p:sp>
          <p:nvSpPr>
            <p:cNvPr id="47" name="曲折矢印 46">
              <a:extLst>
                <a:ext uri="{FF2B5EF4-FFF2-40B4-BE49-F238E27FC236}">
                  <a16:creationId xmlns:a16="http://schemas.microsoft.com/office/drawing/2014/main" id="{3A704A61-3049-96C0-D18B-73E35D81C58C}"/>
                </a:ext>
              </a:extLst>
            </p:cNvPr>
            <p:cNvSpPr/>
            <p:nvPr/>
          </p:nvSpPr>
          <p:spPr>
            <a:xfrm rot="16200000">
              <a:off x="920860" y="3416357"/>
              <a:ext cx="461665" cy="1121144"/>
            </a:xfrm>
            <a:prstGeom prst="bentArrow">
              <a:avLst>
                <a:gd name="adj1" fmla="val 38184"/>
                <a:gd name="adj2" fmla="val 38184"/>
                <a:gd name="adj3" fmla="val 25000"/>
                <a:gd name="adj4" fmla="val 43750"/>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1" name="曲折矢印 60">
            <a:extLst>
              <a:ext uri="{FF2B5EF4-FFF2-40B4-BE49-F238E27FC236}">
                <a16:creationId xmlns:a16="http://schemas.microsoft.com/office/drawing/2014/main" id="{80FB4394-6479-4D85-E507-185D1E9D9739}"/>
              </a:ext>
            </a:extLst>
          </p:cNvPr>
          <p:cNvSpPr/>
          <p:nvPr/>
        </p:nvSpPr>
        <p:spPr>
          <a:xfrm rot="5400000">
            <a:off x="2441913" y="2858620"/>
            <a:ext cx="484106" cy="740568"/>
          </a:xfrm>
          <a:prstGeom prst="bentArrow">
            <a:avLst>
              <a:gd name="adj1" fmla="val 38184"/>
              <a:gd name="adj2" fmla="val 38184"/>
              <a:gd name="adj3" fmla="val 25000"/>
              <a:gd name="adj4" fmla="val 43750"/>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91922F4D-76F9-0527-F1E7-0220F0495068}"/>
              </a:ext>
            </a:extLst>
          </p:cNvPr>
          <p:cNvSpPr txBox="1"/>
          <p:nvPr/>
        </p:nvSpPr>
        <p:spPr>
          <a:xfrm>
            <a:off x="1448216" y="2886726"/>
            <a:ext cx="993290" cy="461665"/>
          </a:xfrm>
          <a:prstGeom prst="rect">
            <a:avLst/>
          </a:prstGeom>
          <a:noFill/>
        </p:spPr>
        <p:txBody>
          <a:bodyPr wrap="square">
            <a:spAutoFit/>
          </a:bodyPr>
          <a:lstStyle/>
          <a:p>
            <a:r>
              <a:rPr lang="ja-JP" altLang="en-US" sz="2400" b="1" i="0">
                <a:solidFill>
                  <a:srgbClr val="7030A0"/>
                </a:solidFill>
                <a:effectLst/>
                <a:latin typeface="Meiryo" panose="020B0604030504040204" pitchFamily="34" charset="-128"/>
                <a:ea typeface="Meiryo" panose="020B0604030504040204" pitchFamily="34" charset="-128"/>
              </a:rPr>
              <a:t>目標</a:t>
            </a:r>
            <a:endParaRPr lang="en-US" altLang="ja-JP" sz="2400" b="1" i="0" dirty="0">
              <a:solidFill>
                <a:srgbClr val="7030A0"/>
              </a:solidFill>
              <a:effectLst/>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37B74E9E-450C-6660-4A58-8CE696815972}"/>
              </a:ext>
            </a:extLst>
          </p:cNvPr>
          <p:cNvSpPr/>
          <p:nvPr/>
        </p:nvSpPr>
        <p:spPr>
          <a:xfrm>
            <a:off x="5412228" y="4284281"/>
            <a:ext cx="3122169" cy="4138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55CB09A5-64E4-4093-BDD0-C123EA17A3A3}"/>
              </a:ext>
            </a:extLst>
          </p:cNvPr>
          <p:cNvSpPr txBox="1"/>
          <p:nvPr/>
        </p:nvSpPr>
        <p:spPr>
          <a:xfrm>
            <a:off x="5842233" y="4340109"/>
            <a:ext cx="226215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指示内容を解釈する</a:t>
            </a:r>
          </a:p>
        </p:txBody>
      </p:sp>
      <p:sp>
        <p:nvSpPr>
          <p:cNvPr id="15" name="正方形/長方形 14">
            <a:extLst>
              <a:ext uri="{FF2B5EF4-FFF2-40B4-BE49-F238E27FC236}">
                <a16:creationId xmlns:a16="http://schemas.microsoft.com/office/drawing/2014/main" id="{DEC3DEDE-455A-C041-56F7-7543A94B5087}"/>
              </a:ext>
            </a:extLst>
          </p:cNvPr>
          <p:cNvSpPr/>
          <p:nvPr/>
        </p:nvSpPr>
        <p:spPr>
          <a:xfrm>
            <a:off x="5412228" y="2663161"/>
            <a:ext cx="3122169" cy="61922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E9EC0CA7-842E-F2EA-BBA7-BF706F4FC412}"/>
              </a:ext>
            </a:extLst>
          </p:cNvPr>
          <p:cNvSpPr txBox="1"/>
          <p:nvPr/>
        </p:nvSpPr>
        <p:spPr>
          <a:xfrm>
            <a:off x="5656252" y="2749088"/>
            <a:ext cx="2698175"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目標達成のために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タスク分解＋スケジューリング</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65DAD7F9-DC6A-68A9-8F18-FF346CE50D09}"/>
              </a:ext>
            </a:extLst>
          </p:cNvPr>
          <p:cNvSpPr/>
          <p:nvPr/>
        </p:nvSpPr>
        <p:spPr>
          <a:xfrm>
            <a:off x="5414037" y="1501415"/>
            <a:ext cx="977697" cy="242793"/>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42DA5D42-2D8C-FFB7-BF21-FD7E69F1EC82}"/>
              </a:ext>
            </a:extLst>
          </p:cNvPr>
          <p:cNvSpPr/>
          <p:nvPr/>
        </p:nvSpPr>
        <p:spPr>
          <a:xfrm>
            <a:off x="6486273" y="1503957"/>
            <a:ext cx="977697" cy="242793"/>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9C3E13EF-A722-FE10-5FF5-64382AD5B4F4}"/>
              </a:ext>
            </a:extLst>
          </p:cNvPr>
          <p:cNvSpPr/>
          <p:nvPr/>
        </p:nvSpPr>
        <p:spPr>
          <a:xfrm>
            <a:off x="7558509" y="1503958"/>
            <a:ext cx="977697" cy="24279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A3EC015A-8BA7-CE2F-9DB3-68417DB4CBD2}"/>
              </a:ext>
            </a:extLst>
          </p:cNvPr>
          <p:cNvSpPr txBox="1"/>
          <p:nvPr/>
        </p:nvSpPr>
        <p:spPr>
          <a:xfrm>
            <a:off x="5658062" y="1495539"/>
            <a:ext cx="486031" cy="307777"/>
          </a:xfrm>
          <a:prstGeom prst="rect">
            <a:avLst/>
          </a:prstGeom>
          <a:noFill/>
        </p:spPr>
        <p:txBody>
          <a:bodyPr wrap="non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API</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9EB4F16-AAB2-73C7-2266-0DD5EE992253}"/>
              </a:ext>
            </a:extLst>
          </p:cNvPr>
          <p:cNvSpPr txBox="1"/>
          <p:nvPr/>
        </p:nvSpPr>
        <p:spPr>
          <a:xfrm>
            <a:off x="6735826" y="1500581"/>
            <a:ext cx="486031" cy="307777"/>
          </a:xfrm>
          <a:prstGeom prst="rect">
            <a:avLst/>
          </a:prstGeom>
          <a:noFill/>
        </p:spPr>
        <p:txBody>
          <a:bodyPr wrap="non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API</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4331379F-A9D5-DEE1-4B05-9A4460F35884}"/>
              </a:ext>
            </a:extLst>
          </p:cNvPr>
          <p:cNvSpPr txBox="1"/>
          <p:nvPr/>
        </p:nvSpPr>
        <p:spPr>
          <a:xfrm>
            <a:off x="7804341" y="1495538"/>
            <a:ext cx="486031" cy="307777"/>
          </a:xfrm>
          <a:prstGeom prst="rect">
            <a:avLst/>
          </a:prstGeom>
          <a:noFill/>
        </p:spPr>
        <p:txBody>
          <a:bodyPr wrap="non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API</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92A1B35D-122A-045A-D63A-4A0A67C592C7}"/>
              </a:ext>
            </a:extLst>
          </p:cNvPr>
          <p:cNvSpPr/>
          <p:nvPr/>
        </p:nvSpPr>
        <p:spPr>
          <a:xfrm>
            <a:off x="5414037" y="953295"/>
            <a:ext cx="977697" cy="4664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C00EFE1-AE85-48EF-3768-33F38E6763C1}"/>
              </a:ext>
            </a:extLst>
          </p:cNvPr>
          <p:cNvSpPr txBox="1"/>
          <p:nvPr/>
        </p:nvSpPr>
        <p:spPr>
          <a:xfrm>
            <a:off x="5412228" y="943401"/>
            <a:ext cx="977697" cy="523220"/>
          </a:xfrm>
          <a:prstGeom prst="rect">
            <a:avLst/>
          </a:prstGeom>
          <a:solidFill>
            <a:schemeClr val="accent3">
              <a:lumMod val="75000"/>
            </a:schemeClr>
          </a:solid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社内</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システム</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3EB72CAB-38BB-6963-552B-6ED12C0C79A0}"/>
              </a:ext>
            </a:extLst>
          </p:cNvPr>
          <p:cNvSpPr/>
          <p:nvPr/>
        </p:nvSpPr>
        <p:spPr>
          <a:xfrm>
            <a:off x="6488082" y="953295"/>
            <a:ext cx="977697" cy="4664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566769DE-6560-F28F-FF20-95DF5601985C}"/>
              </a:ext>
            </a:extLst>
          </p:cNvPr>
          <p:cNvSpPr txBox="1"/>
          <p:nvPr/>
        </p:nvSpPr>
        <p:spPr>
          <a:xfrm>
            <a:off x="6486273" y="943401"/>
            <a:ext cx="977697" cy="523220"/>
          </a:xfrm>
          <a:prstGeom prst="rect">
            <a:avLst/>
          </a:prstGeom>
          <a:solidFill>
            <a:schemeClr val="accent2">
              <a:lumMod val="75000"/>
            </a:schemeClr>
          </a:solid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Web</a:t>
            </a:r>
          </a:p>
          <a:p>
            <a:pPr algn="ctr"/>
            <a:r>
              <a:rPr lang="ja-JP" altLang="en-US" sz="1400">
                <a:solidFill>
                  <a:schemeClr val="bg1"/>
                </a:solidFill>
                <a:latin typeface="Meiryo" panose="020B0604030504040204" pitchFamily="34" charset="-128"/>
                <a:ea typeface="Meiryo" panose="020B0604030504040204" pitchFamily="34" charset="-128"/>
              </a:rPr>
              <a:t>サービス</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C62115BD-8E29-1141-C660-3F079A23FC07}"/>
              </a:ext>
            </a:extLst>
          </p:cNvPr>
          <p:cNvSpPr/>
          <p:nvPr/>
        </p:nvSpPr>
        <p:spPr>
          <a:xfrm>
            <a:off x="7560318" y="960795"/>
            <a:ext cx="977697" cy="4664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D76285F3-7045-CA65-A720-71366A9737F9}"/>
              </a:ext>
            </a:extLst>
          </p:cNvPr>
          <p:cNvSpPr txBox="1"/>
          <p:nvPr/>
        </p:nvSpPr>
        <p:spPr>
          <a:xfrm>
            <a:off x="7558509" y="950901"/>
            <a:ext cx="977697" cy="523220"/>
          </a:xfrm>
          <a:prstGeom prst="rect">
            <a:avLst/>
          </a:prstGeom>
          <a:solidFill>
            <a:srgbClr val="7030A0"/>
          </a:solidFill>
        </p:spPr>
        <p:txBody>
          <a:bodyPr wrap="squar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Web</a:t>
            </a:r>
          </a:p>
          <a:p>
            <a:pPr algn="ctr"/>
            <a:r>
              <a:rPr lang="ja-JP" altLang="en-US" sz="1400">
                <a:solidFill>
                  <a:schemeClr val="bg1"/>
                </a:solidFill>
                <a:latin typeface="Meiryo" panose="020B0604030504040204" pitchFamily="34" charset="-128"/>
                <a:ea typeface="Meiryo" panose="020B0604030504040204" pitchFamily="34" charset="-128"/>
              </a:rPr>
              <a:t>検索</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2" name="上矢印 31">
            <a:extLst>
              <a:ext uri="{FF2B5EF4-FFF2-40B4-BE49-F238E27FC236}">
                <a16:creationId xmlns:a16="http://schemas.microsoft.com/office/drawing/2014/main" id="{630FC67E-91BE-05B5-E554-9678F5B5A855}"/>
              </a:ext>
            </a:extLst>
          </p:cNvPr>
          <p:cNvSpPr/>
          <p:nvPr/>
        </p:nvSpPr>
        <p:spPr>
          <a:xfrm>
            <a:off x="5656252" y="1830135"/>
            <a:ext cx="244824" cy="770626"/>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a:extLst>
              <a:ext uri="{FF2B5EF4-FFF2-40B4-BE49-F238E27FC236}">
                <a16:creationId xmlns:a16="http://schemas.microsoft.com/office/drawing/2014/main" id="{5E27BC84-5522-9FC3-EBEC-6D0B47246165}"/>
              </a:ext>
            </a:extLst>
          </p:cNvPr>
          <p:cNvSpPr/>
          <p:nvPr/>
        </p:nvSpPr>
        <p:spPr>
          <a:xfrm flipV="1">
            <a:off x="5901076" y="1825799"/>
            <a:ext cx="244824" cy="770626"/>
          </a:xfrm>
          <a:prstGeom prst="up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a:extLst>
              <a:ext uri="{FF2B5EF4-FFF2-40B4-BE49-F238E27FC236}">
                <a16:creationId xmlns:a16="http://schemas.microsoft.com/office/drawing/2014/main" id="{01A93FB8-BD43-0363-B4D3-54DF0B427963}"/>
              </a:ext>
            </a:extLst>
          </p:cNvPr>
          <p:cNvSpPr/>
          <p:nvPr/>
        </p:nvSpPr>
        <p:spPr>
          <a:xfrm>
            <a:off x="6734040" y="1830135"/>
            <a:ext cx="244824" cy="770626"/>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a:extLst>
              <a:ext uri="{FF2B5EF4-FFF2-40B4-BE49-F238E27FC236}">
                <a16:creationId xmlns:a16="http://schemas.microsoft.com/office/drawing/2014/main" id="{EFC1656B-C8E7-2011-1853-F14BE33519D8}"/>
              </a:ext>
            </a:extLst>
          </p:cNvPr>
          <p:cNvSpPr/>
          <p:nvPr/>
        </p:nvSpPr>
        <p:spPr>
          <a:xfrm flipV="1">
            <a:off x="6978864" y="1825799"/>
            <a:ext cx="244824" cy="770626"/>
          </a:xfrm>
          <a:prstGeom prst="up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a:extLst>
              <a:ext uri="{FF2B5EF4-FFF2-40B4-BE49-F238E27FC236}">
                <a16:creationId xmlns:a16="http://schemas.microsoft.com/office/drawing/2014/main" id="{3863ADF6-B86A-BB9D-30DB-E265C26EB11E}"/>
              </a:ext>
            </a:extLst>
          </p:cNvPr>
          <p:cNvSpPr/>
          <p:nvPr/>
        </p:nvSpPr>
        <p:spPr>
          <a:xfrm>
            <a:off x="7800724" y="1830474"/>
            <a:ext cx="244824" cy="770626"/>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矢印 43">
            <a:extLst>
              <a:ext uri="{FF2B5EF4-FFF2-40B4-BE49-F238E27FC236}">
                <a16:creationId xmlns:a16="http://schemas.microsoft.com/office/drawing/2014/main" id="{994EBA2F-9262-0BBD-14E0-3C8FF0FB2902}"/>
              </a:ext>
            </a:extLst>
          </p:cNvPr>
          <p:cNvSpPr/>
          <p:nvPr/>
        </p:nvSpPr>
        <p:spPr>
          <a:xfrm flipV="1">
            <a:off x="8045548" y="1826138"/>
            <a:ext cx="244824" cy="77062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柱 44">
            <a:extLst>
              <a:ext uri="{FF2B5EF4-FFF2-40B4-BE49-F238E27FC236}">
                <a16:creationId xmlns:a16="http://schemas.microsoft.com/office/drawing/2014/main" id="{61EE7B41-68C1-677C-E67F-1D4273A1DE58}"/>
              </a:ext>
            </a:extLst>
          </p:cNvPr>
          <p:cNvSpPr/>
          <p:nvPr/>
        </p:nvSpPr>
        <p:spPr>
          <a:xfrm>
            <a:off x="4722300" y="2147235"/>
            <a:ext cx="508196" cy="619228"/>
          </a:xfrm>
          <a:prstGeom prst="can">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9E048E9B-67B9-9B74-9227-E3AFC0C2A7E5}"/>
              </a:ext>
            </a:extLst>
          </p:cNvPr>
          <p:cNvSpPr/>
          <p:nvPr/>
        </p:nvSpPr>
        <p:spPr>
          <a:xfrm>
            <a:off x="5412228" y="3581130"/>
            <a:ext cx="1726897" cy="4138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2DE25505-A4E0-9050-47FF-598E136CB0A1}"/>
              </a:ext>
            </a:extLst>
          </p:cNvPr>
          <p:cNvSpPr txBox="1"/>
          <p:nvPr/>
        </p:nvSpPr>
        <p:spPr>
          <a:xfrm>
            <a:off x="5608066" y="3634405"/>
            <a:ext cx="133882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結果を評価</a:t>
            </a:r>
          </a:p>
        </p:txBody>
      </p:sp>
      <p:sp>
        <p:nvSpPr>
          <p:cNvPr id="49" name="上矢印 48">
            <a:extLst>
              <a:ext uri="{FF2B5EF4-FFF2-40B4-BE49-F238E27FC236}">
                <a16:creationId xmlns:a16="http://schemas.microsoft.com/office/drawing/2014/main" id="{C342142E-6FCB-39D5-3595-975967133401}"/>
              </a:ext>
            </a:extLst>
          </p:cNvPr>
          <p:cNvSpPr/>
          <p:nvPr/>
        </p:nvSpPr>
        <p:spPr>
          <a:xfrm rot="10800000">
            <a:off x="6143361" y="3303726"/>
            <a:ext cx="275738" cy="268619"/>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a:extLst>
              <a:ext uri="{FF2B5EF4-FFF2-40B4-BE49-F238E27FC236}">
                <a16:creationId xmlns:a16="http://schemas.microsoft.com/office/drawing/2014/main" id="{7FA8FE1C-1EFE-E157-0534-D7A3AFD589DE}"/>
              </a:ext>
            </a:extLst>
          </p:cNvPr>
          <p:cNvSpPr/>
          <p:nvPr/>
        </p:nvSpPr>
        <p:spPr>
          <a:xfrm>
            <a:off x="7939564" y="3322436"/>
            <a:ext cx="279318" cy="91470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曲折矢印 52">
            <a:extLst>
              <a:ext uri="{FF2B5EF4-FFF2-40B4-BE49-F238E27FC236}">
                <a16:creationId xmlns:a16="http://schemas.microsoft.com/office/drawing/2014/main" id="{35899D82-9468-A7B7-A3A7-A4BE67DD037B}"/>
              </a:ext>
            </a:extLst>
          </p:cNvPr>
          <p:cNvSpPr/>
          <p:nvPr/>
        </p:nvSpPr>
        <p:spPr>
          <a:xfrm rot="5400000" flipH="1">
            <a:off x="7115403" y="3359646"/>
            <a:ext cx="541469" cy="423916"/>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矢印 54">
            <a:extLst>
              <a:ext uri="{FF2B5EF4-FFF2-40B4-BE49-F238E27FC236}">
                <a16:creationId xmlns:a16="http://schemas.microsoft.com/office/drawing/2014/main" id="{73F7790E-A3FC-9152-8F93-69546390FE85}"/>
              </a:ext>
            </a:extLst>
          </p:cNvPr>
          <p:cNvSpPr/>
          <p:nvPr/>
        </p:nvSpPr>
        <p:spPr>
          <a:xfrm>
            <a:off x="3928769" y="4284281"/>
            <a:ext cx="1268018" cy="3829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矢印 57">
            <a:extLst>
              <a:ext uri="{FF2B5EF4-FFF2-40B4-BE49-F238E27FC236}">
                <a16:creationId xmlns:a16="http://schemas.microsoft.com/office/drawing/2014/main" id="{B81902BC-3F97-DB00-7391-8A0CC7C31E88}"/>
              </a:ext>
            </a:extLst>
          </p:cNvPr>
          <p:cNvSpPr/>
          <p:nvPr/>
        </p:nvSpPr>
        <p:spPr>
          <a:xfrm rot="10800000">
            <a:off x="3936453" y="3607230"/>
            <a:ext cx="1268018" cy="38297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83E4EBC1-9B4F-09D9-5660-6CFCCD2CABC8}"/>
              </a:ext>
            </a:extLst>
          </p:cNvPr>
          <p:cNvSpPr txBox="1"/>
          <p:nvPr/>
        </p:nvSpPr>
        <p:spPr>
          <a:xfrm>
            <a:off x="7088276" y="3887291"/>
            <a:ext cx="954107" cy="400110"/>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目標達成</a:t>
            </a:r>
            <a:endParaRPr kumimoji="1"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まで繰り返す</a:t>
            </a:r>
          </a:p>
        </p:txBody>
      </p:sp>
      <p:sp>
        <p:nvSpPr>
          <p:cNvPr id="62" name="テキスト ボックス 61">
            <a:extLst>
              <a:ext uri="{FF2B5EF4-FFF2-40B4-BE49-F238E27FC236}">
                <a16:creationId xmlns:a16="http://schemas.microsoft.com/office/drawing/2014/main" id="{BC724B6B-8838-69F4-E065-9F8A852D9219}"/>
              </a:ext>
            </a:extLst>
          </p:cNvPr>
          <p:cNvSpPr txBox="1"/>
          <p:nvPr/>
        </p:nvSpPr>
        <p:spPr>
          <a:xfrm>
            <a:off x="4743413" y="2304798"/>
            <a:ext cx="492443"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実行</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履歴</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68" name="曲折矢印 67">
            <a:extLst>
              <a:ext uri="{FF2B5EF4-FFF2-40B4-BE49-F238E27FC236}">
                <a16:creationId xmlns:a16="http://schemas.microsoft.com/office/drawing/2014/main" id="{753FC497-425E-7D7D-3A20-4CAC5003718C}"/>
              </a:ext>
            </a:extLst>
          </p:cNvPr>
          <p:cNvSpPr/>
          <p:nvPr/>
        </p:nvSpPr>
        <p:spPr>
          <a:xfrm rot="16200000">
            <a:off x="4958367" y="2734175"/>
            <a:ext cx="378055" cy="492443"/>
          </a:xfrm>
          <a:prstGeom prst="ben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3" name="グループ化 72">
            <a:extLst>
              <a:ext uri="{FF2B5EF4-FFF2-40B4-BE49-F238E27FC236}">
                <a16:creationId xmlns:a16="http://schemas.microsoft.com/office/drawing/2014/main" id="{EDC82F62-7341-BFD4-2606-2D9AC34ECFD8}"/>
              </a:ext>
            </a:extLst>
          </p:cNvPr>
          <p:cNvGrpSpPr/>
          <p:nvPr/>
        </p:nvGrpSpPr>
        <p:grpSpPr>
          <a:xfrm>
            <a:off x="389171" y="939362"/>
            <a:ext cx="3415623" cy="369332"/>
            <a:chOff x="389171" y="939362"/>
            <a:chExt cx="3415623" cy="369332"/>
          </a:xfrm>
        </p:grpSpPr>
        <p:sp>
          <p:nvSpPr>
            <p:cNvPr id="69" name="テキスト ボックス 68">
              <a:extLst>
                <a:ext uri="{FF2B5EF4-FFF2-40B4-BE49-F238E27FC236}">
                  <a16:creationId xmlns:a16="http://schemas.microsoft.com/office/drawing/2014/main" id="{FC11DA9B-45F8-C9BA-4CDA-C575862EE5D2}"/>
                </a:ext>
              </a:extLst>
            </p:cNvPr>
            <p:cNvSpPr txBox="1"/>
            <p:nvPr/>
          </p:nvSpPr>
          <p:spPr>
            <a:xfrm>
              <a:off x="895023" y="939362"/>
              <a:ext cx="290977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〇月</a:t>
              </a:r>
              <a:r>
                <a:rPr kumimoji="1" lang="en-US" altLang="ja-JP" dirty="0">
                  <a:latin typeface="Meiryo" panose="020B0604030504040204" pitchFamily="34" charset="-128"/>
                  <a:ea typeface="Meiryo" panose="020B0604030504040204" pitchFamily="34" charset="-128"/>
                </a:rPr>
                <a:t>×</a:t>
              </a:r>
              <a:r>
                <a:rPr kumimoji="1" lang="ja-JP" altLang="en-US">
                  <a:latin typeface="Meiryo" panose="020B0604030504040204" pitchFamily="34" charset="-128"/>
                  <a:ea typeface="Meiryo" panose="020B0604030504040204" pitchFamily="34" charset="-128"/>
                </a:rPr>
                <a:t>日に大阪出張したい</a:t>
              </a:r>
            </a:p>
          </p:txBody>
        </p:sp>
        <p:pic>
          <p:nvPicPr>
            <p:cNvPr id="70" name="図 69" descr="図形&#10;&#10;中程度の精度で自動的に生成された説明">
              <a:extLst>
                <a:ext uri="{FF2B5EF4-FFF2-40B4-BE49-F238E27FC236}">
                  <a16:creationId xmlns:a16="http://schemas.microsoft.com/office/drawing/2014/main" id="{F2DB050F-49F3-3F6D-1BDB-BEFE5282225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9171" y="968338"/>
              <a:ext cx="389382" cy="263279"/>
            </a:xfrm>
            <a:prstGeom prst="rect">
              <a:avLst/>
            </a:prstGeom>
            <a:ln>
              <a:noFill/>
            </a:ln>
            <a:effectLst>
              <a:outerShdw blurRad="50800" dist="38100" dir="2700000" algn="tl" rotWithShape="0">
                <a:prstClr val="black">
                  <a:alpha val="40000"/>
                </a:prstClr>
              </a:outerShdw>
            </a:effectLst>
          </p:spPr>
        </p:pic>
      </p:grpSp>
      <p:grpSp>
        <p:nvGrpSpPr>
          <p:cNvPr id="74" name="グループ化 73">
            <a:extLst>
              <a:ext uri="{FF2B5EF4-FFF2-40B4-BE49-F238E27FC236}">
                <a16:creationId xmlns:a16="http://schemas.microsoft.com/office/drawing/2014/main" id="{10F6C388-2D1F-F93B-7ECF-FD180D10F7FE}"/>
              </a:ext>
            </a:extLst>
          </p:cNvPr>
          <p:cNvGrpSpPr/>
          <p:nvPr/>
        </p:nvGrpSpPr>
        <p:grpSpPr>
          <a:xfrm>
            <a:off x="265334" y="1367313"/>
            <a:ext cx="4243563" cy="1205170"/>
            <a:chOff x="265334" y="1367313"/>
            <a:chExt cx="4243563" cy="1205170"/>
          </a:xfrm>
        </p:grpSpPr>
        <p:pic>
          <p:nvPicPr>
            <p:cNvPr id="71" name="図 70">
              <a:extLst>
                <a:ext uri="{FF2B5EF4-FFF2-40B4-BE49-F238E27FC236}">
                  <a16:creationId xmlns:a16="http://schemas.microsoft.com/office/drawing/2014/main" id="{DE4B9EED-3490-304F-442D-B18C942C3D1B}"/>
                </a:ext>
              </a:extLst>
            </p:cNvPr>
            <p:cNvPicPr>
              <a:picLocks noChangeAspect="1"/>
            </p:cNvPicPr>
            <p:nvPr/>
          </p:nvPicPr>
          <p:blipFill>
            <a:blip r:embed="rId9"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65334" y="1367313"/>
              <a:ext cx="506987" cy="506987"/>
            </a:xfrm>
            <a:prstGeom prst="rect">
              <a:avLst/>
            </a:prstGeom>
            <a:ln>
              <a:noFill/>
            </a:ln>
            <a:effectLst>
              <a:outerShdw blurRad="50800" dist="38100" dir="2700000" algn="tl" rotWithShape="0">
                <a:prstClr val="black">
                  <a:alpha val="40000"/>
                </a:prstClr>
              </a:outerShdw>
            </a:effectLst>
          </p:spPr>
        </p:pic>
        <p:sp>
          <p:nvSpPr>
            <p:cNvPr id="72" name="テキスト ボックス 71">
              <a:extLst>
                <a:ext uri="{FF2B5EF4-FFF2-40B4-BE49-F238E27FC236}">
                  <a16:creationId xmlns:a16="http://schemas.microsoft.com/office/drawing/2014/main" id="{A7D61108-1BD4-6409-A01A-3D21F62CC330}"/>
                </a:ext>
              </a:extLst>
            </p:cNvPr>
            <p:cNvSpPr txBox="1"/>
            <p:nvPr/>
          </p:nvSpPr>
          <p:spPr>
            <a:xfrm>
              <a:off x="897098" y="1372154"/>
              <a:ext cx="3611799" cy="1200329"/>
            </a:xfrm>
            <a:prstGeom prst="rect">
              <a:avLst/>
            </a:prstGeom>
            <a:noFill/>
          </p:spPr>
          <p:txBody>
            <a:bodyPr wrap="square" rtlCol="0">
              <a:spAutoFit/>
            </a:bodyPr>
            <a:lstStyle/>
            <a:p>
              <a:pPr marL="285750" indent="-2857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前日の「のぞみ</a:t>
              </a:r>
              <a:r>
                <a:rPr kumimoji="1" lang="en-US" altLang="ja-JP" sz="1200" dirty="0">
                  <a:solidFill>
                    <a:srgbClr val="0070C0"/>
                  </a:solidFill>
                  <a:latin typeface="Meiryo" panose="020B0604030504040204" pitchFamily="34" charset="-128"/>
                  <a:ea typeface="Meiryo" panose="020B0604030504040204" pitchFamily="34" charset="-128"/>
                </a:rPr>
                <a:t>×××</a:t>
              </a:r>
              <a:r>
                <a:rPr kumimoji="1" lang="ja-JP" altLang="en-US" sz="1200">
                  <a:solidFill>
                    <a:srgbClr val="0070C0"/>
                  </a:solidFill>
                  <a:latin typeface="Meiryo" panose="020B0604030504040204" pitchFamily="34" charset="-128"/>
                  <a:ea typeface="Meiryo" panose="020B0604030504040204" pitchFamily="34" charset="-128"/>
                </a:rPr>
                <a:t>号」を予約しました</a:t>
              </a:r>
              <a:endParaRPr kumimoji="1"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0070C0"/>
                  </a:solidFill>
                  <a:latin typeface="Meiryo" panose="020B0604030504040204" pitchFamily="34" charset="-128"/>
                  <a:ea typeface="Meiryo" panose="020B0604030504040204" pitchFamily="34" charset="-128"/>
                </a:rPr>
                <a:t>ホテルは前回と同じ〇〇ホテルを予約済です</a:t>
              </a:r>
              <a:endParaRPr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帰りは「のぞみ▢▢▢号」を予約しました</a:t>
              </a:r>
              <a:endParaRPr kumimoji="1"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全てスケジュール表に書き込みました</a:t>
              </a:r>
              <a:endParaRPr kumimoji="1"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訪問先の山田様には確認メールを入れておきますか？</a:t>
              </a:r>
            </a:p>
          </p:txBody>
        </p:sp>
      </p:grpSp>
      <p:sp>
        <p:nvSpPr>
          <p:cNvPr id="6" name="テキスト ボックス 5">
            <a:extLst>
              <a:ext uri="{FF2B5EF4-FFF2-40B4-BE49-F238E27FC236}">
                <a16:creationId xmlns:a16="http://schemas.microsoft.com/office/drawing/2014/main" id="{AEC3C3F7-F9B4-668D-6576-BB3F99DDC05B}"/>
              </a:ext>
            </a:extLst>
          </p:cNvPr>
          <p:cNvSpPr txBox="1"/>
          <p:nvPr/>
        </p:nvSpPr>
        <p:spPr>
          <a:xfrm>
            <a:off x="217036" y="6243606"/>
            <a:ext cx="8732471" cy="369332"/>
          </a:xfrm>
          <a:prstGeom prst="rect">
            <a:avLst/>
          </a:prstGeom>
          <a:noFill/>
        </p:spPr>
        <p:txBody>
          <a:bodyPr wrap="square">
            <a:spAutoFit/>
          </a:bodyPr>
          <a:lstStyle/>
          <a:p>
            <a:pPr algn="ctr"/>
            <a:r>
              <a:rPr lang="ja-JP" altLang="en-US" b="1">
                <a:solidFill>
                  <a:srgbClr val="000000"/>
                </a:solidFill>
                <a:latin typeface="Meiryo" panose="020B0604030504040204" pitchFamily="34" charset="-128"/>
                <a:ea typeface="Meiryo" panose="020B0604030504040204" pitchFamily="34" charset="-128"/>
              </a:rPr>
              <a:t>生産性の再構築：</a:t>
            </a:r>
            <a:r>
              <a:rPr lang="ja-JP" altLang="en-US" b="0" i="0">
                <a:solidFill>
                  <a:srgbClr val="000000"/>
                </a:solidFill>
                <a:effectLst/>
                <a:latin typeface="Meiryo" panose="020B0604030504040204" pitchFamily="34" charset="-128"/>
                <a:ea typeface="Meiryo" panose="020B0604030504040204" pitchFamily="34" charset="-128"/>
              </a:rPr>
              <a:t>人間が実行するのではなく、“</a:t>
            </a:r>
            <a:r>
              <a:rPr lang="ja-JP" altLang="en-US" b="1" i="0">
                <a:solidFill>
                  <a:srgbClr val="000000"/>
                </a:solidFill>
                <a:effectLst/>
                <a:latin typeface="Meiryo" panose="020B0604030504040204" pitchFamily="34" charset="-128"/>
                <a:ea typeface="Meiryo" panose="020B0604030504040204" pitchFamily="34" charset="-128"/>
              </a:rPr>
              <a:t>人間は望む成果を定義するだけ”</a:t>
            </a:r>
            <a:endParaRPr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7620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B410B-5D94-CAAD-DCAD-30AA4CE40EEC}"/>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28A14AB4-E103-49D2-78AF-18E51445C5B4}"/>
              </a:ext>
            </a:extLst>
          </p:cNvPr>
          <p:cNvGrpSpPr/>
          <p:nvPr/>
        </p:nvGrpSpPr>
        <p:grpSpPr>
          <a:xfrm>
            <a:off x="673447" y="1956108"/>
            <a:ext cx="8129783" cy="4546911"/>
            <a:chOff x="673447" y="1956108"/>
            <a:chExt cx="8129783" cy="4546911"/>
          </a:xfrm>
        </p:grpSpPr>
        <p:sp>
          <p:nvSpPr>
            <p:cNvPr id="184" name="正方形/長方形 183">
              <a:extLst>
                <a:ext uri="{FF2B5EF4-FFF2-40B4-BE49-F238E27FC236}">
                  <a16:creationId xmlns:a16="http://schemas.microsoft.com/office/drawing/2014/main" id="{0BD50F9D-0109-7651-82D6-746CF11F93EF}"/>
                </a:ext>
              </a:extLst>
            </p:cNvPr>
            <p:cNvSpPr/>
            <p:nvPr/>
          </p:nvSpPr>
          <p:spPr>
            <a:xfrm>
              <a:off x="2004865" y="1956108"/>
              <a:ext cx="6798365" cy="4546911"/>
            </a:xfrm>
            <a:prstGeom prst="rect">
              <a:avLst/>
            </a:prstGeom>
            <a:solidFill>
              <a:schemeClr val="accent5">
                <a:lumMod val="20000"/>
                <a:lumOff val="80000"/>
              </a:schemeClr>
            </a:solidFill>
            <a:ln w="38100">
              <a:solidFill>
                <a:srgbClr val="7030A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テキスト ボックス 213">
              <a:extLst>
                <a:ext uri="{FF2B5EF4-FFF2-40B4-BE49-F238E27FC236}">
                  <a16:creationId xmlns:a16="http://schemas.microsoft.com/office/drawing/2014/main" id="{A4369436-9AC2-BA4E-3FEA-AC9693603C27}"/>
                </a:ext>
              </a:extLst>
            </p:cNvPr>
            <p:cNvSpPr txBox="1"/>
            <p:nvPr/>
          </p:nvSpPr>
          <p:spPr>
            <a:xfrm>
              <a:off x="1456214" y="4915950"/>
              <a:ext cx="595035" cy="338554"/>
            </a:xfrm>
            <a:prstGeom prst="rect">
              <a:avLst/>
            </a:prstGeom>
            <a:noFill/>
            <a:ln w="57150">
              <a:noFill/>
              <a:prstDash val="solid"/>
            </a:ln>
          </p:spPr>
          <p:txBody>
            <a:bodyPr wrap="none" rtlCol="0">
              <a:spAutoFit/>
            </a:bodyPr>
            <a:lstStyle/>
            <a:p>
              <a:r>
                <a:rPr kumimoji="1" lang="ja-JP" altLang="en-US" sz="1600" b="1">
                  <a:solidFill>
                    <a:srgbClr val="C00000"/>
                  </a:solidFill>
                  <a:latin typeface="Meiryo" panose="020B0604030504040204" pitchFamily="34" charset="-128"/>
                  <a:ea typeface="Meiryo" panose="020B0604030504040204" pitchFamily="34" charset="-128"/>
                </a:rPr>
                <a:t>結果</a:t>
              </a:r>
            </a:p>
          </p:txBody>
        </p:sp>
        <p:sp>
          <p:nvSpPr>
            <p:cNvPr id="45" name="正方形/長方形 44">
              <a:extLst>
                <a:ext uri="{FF2B5EF4-FFF2-40B4-BE49-F238E27FC236}">
                  <a16:creationId xmlns:a16="http://schemas.microsoft.com/office/drawing/2014/main" id="{49F2A608-DF92-F227-4C09-6BCF568DF646}"/>
                </a:ext>
              </a:extLst>
            </p:cNvPr>
            <p:cNvSpPr/>
            <p:nvPr/>
          </p:nvSpPr>
          <p:spPr>
            <a:xfrm>
              <a:off x="2288840" y="3140439"/>
              <a:ext cx="2716686" cy="1872894"/>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 name="グループ化 45">
              <a:extLst>
                <a:ext uri="{FF2B5EF4-FFF2-40B4-BE49-F238E27FC236}">
                  <a16:creationId xmlns:a16="http://schemas.microsoft.com/office/drawing/2014/main" id="{BDA81E8B-4D5E-439F-9404-8C727555129C}"/>
                </a:ext>
              </a:extLst>
            </p:cNvPr>
            <p:cNvGrpSpPr/>
            <p:nvPr/>
          </p:nvGrpSpPr>
          <p:grpSpPr>
            <a:xfrm>
              <a:off x="2538099" y="3289752"/>
              <a:ext cx="966501" cy="439210"/>
              <a:chOff x="3518755" y="1931091"/>
              <a:chExt cx="966501" cy="439210"/>
            </a:xfrm>
          </p:grpSpPr>
          <p:sp>
            <p:nvSpPr>
              <p:cNvPr id="48" name="正方形/長方形 47">
                <a:extLst>
                  <a:ext uri="{FF2B5EF4-FFF2-40B4-BE49-F238E27FC236}">
                    <a16:creationId xmlns:a16="http://schemas.microsoft.com/office/drawing/2014/main" id="{80D9F019-E0CF-04E2-F32F-57C4864BB2AC}"/>
                  </a:ext>
                </a:extLst>
              </p:cNvPr>
              <p:cNvSpPr/>
              <p:nvPr/>
            </p:nvSpPr>
            <p:spPr>
              <a:xfrm>
                <a:off x="3518755" y="1931091"/>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37A94DFA-88D2-F21A-D1A7-51D0C0206827}"/>
                  </a:ext>
                </a:extLst>
              </p:cNvPr>
              <p:cNvSpPr txBox="1"/>
              <p:nvPr/>
            </p:nvSpPr>
            <p:spPr>
              <a:xfrm>
                <a:off x="3647912" y="1970191"/>
                <a:ext cx="708579"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計画</a:t>
                </a:r>
              </a:p>
            </p:txBody>
          </p:sp>
        </p:grpSp>
        <p:grpSp>
          <p:nvGrpSpPr>
            <p:cNvPr id="50" name="グループ化 49">
              <a:extLst>
                <a:ext uri="{FF2B5EF4-FFF2-40B4-BE49-F238E27FC236}">
                  <a16:creationId xmlns:a16="http://schemas.microsoft.com/office/drawing/2014/main" id="{98B56F36-AD86-C68C-D9A5-946FC986C067}"/>
                </a:ext>
              </a:extLst>
            </p:cNvPr>
            <p:cNvGrpSpPr/>
            <p:nvPr/>
          </p:nvGrpSpPr>
          <p:grpSpPr>
            <a:xfrm>
              <a:off x="3792547" y="3289752"/>
              <a:ext cx="966501" cy="441643"/>
              <a:chOff x="4945540" y="1936343"/>
              <a:chExt cx="966501" cy="441643"/>
            </a:xfrm>
          </p:grpSpPr>
          <p:sp>
            <p:nvSpPr>
              <p:cNvPr id="51" name="正方形/長方形 50">
                <a:extLst>
                  <a:ext uri="{FF2B5EF4-FFF2-40B4-BE49-F238E27FC236}">
                    <a16:creationId xmlns:a16="http://schemas.microsoft.com/office/drawing/2014/main" id="{1852DD22-0779-413F-34B2-EB1DE443EED5}"/>
                  </a:ext>
                </a:extLst>
              </p:cNvPr>
              <p:cNvSpPr/>
              <p:nvPr/>
            </p:nvSpPr>
            <p:spPr>
              <a:xfrm>
                <a:off x="4945540" y="1936343"/>
                <a:ext cx="966501"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1A9BF8B2-1856-E75D-55A9-095D196859E6}"/>
                  </a:ext>
                </a:extLst>
              </p:cNvPr>
              <p:cNvSpPr txBox="1"/>
              <p:nvPr/>
            </p:nvSpPr>
            <p:spPr>
              <a:xfrm>
                <a:off x="5078773" y="1977876"/>
                <a:ext cx="697627"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実行</a:t>
                </a:r>
              </a:p>
            </p:txBody>
          </p:sp>
        </p:grpSp>
        <p:grpSp>
          <p:nvGrpSpPr>
            <p:cNvPr id="53" name="グループ化 52">
              <a:extLst>
                <a:ext uri="{FF2B5EF4-FFF2-40B4-BE49-F238E27FC236}">
                  <a16:creationId xmlns:a16="http://schemas.microsoft.com/office/drawing/2014/main" id="{D85FA6C6-EFD1-966E-7B2A-CD1E5D5710FF}"/>
                </a:ext>
              </a:extLst>
            </p:cNvPr>
            <p:cNvGrpSpPr/>
            <p:nvPr/>
          </p:nvGrpSpPr>
          <p:grpSpPr>
            <a:xfrm>
              <a:off x="3791342" y="4511833"/>
              <a:ext cx="966501" cy="427275"/>
              <a:chOff x="6333309" y="1948314"/>
              <a:chExt cx="966501" cy="427275"/>
            </a:xfrm>
          </p:grpSpPr>
          <p:sp>
            <p:nvSpPr>
              <p:cNvPr id="54" name="正方形/長方形 53">
                <a:extLst>
                  <a:ext uri="{FF2B5EF4-FFF2-40B4-BE49-F238E27FC236}">
                    <a16:creationId xmlns:a16="http://schemas.microsoft.com/office/drawing/2014/main" id="{15AC60A4-8600-6FC7-1B86-630AD5A64C7B}"/>
                  </a:ext>
                </a:extLst>
              </p:cNvPr>
              <p:cNvSpPr/>
              <p:nvPr/>
            </p:nvSpPr>
            <p:spPr>
              <a:xfrm>
                <a:off x="6333309" y="1948314"/>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D2AC3436-120A-D8BC-0052-1E9D55816F67}"/>
                  </a:ext>
                </a:extLst>
              </p:cNvPr>
              <p:cNvSpPr txBox="1"/>
              <p:nvPr/>
            </p:nvSpPr>
            <p:spPr>
              <a:xfrm>
                <a:off x="6468679" y="1975479"/>
                <a:ext cx="697627"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評価</a:t>
                </a:r>
              </a:p>
            </p:txBody>
          </p:sp>
        </p:grpSp>
        <p:sp>
          <p:nvSpPr>
            <p:cNvPr id="58" name="右矢印 57">
              <a:extLst>
                <a:ext uri="{FF2B5EF4-FFF2-40B4-BE49-F238E27FC236}">
                  <a16:creationId xmlns:a16="http://schemas.microsoft.com/office/drawing/2014/main" id="{F96EAC7B-E012-ABC8-4C5C-8EEDA0F04DFF}"/>
                </a:ext>
              </a:extLst>
            </p:cNvPr>
            <p:cNvSpPr/>
            <p:nvPr/>
          </p:nvSpPr>
          <p:spPr>
            <a:xfrm>
              <a:off x="3471133" y="3354370"/>
              <a:ext cx="359432" cy="28372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9" name="グループ化 58">
              <a:extLst>
                <a:ext uri="{FF2B5EF4-FFF2-40B4-BE49-F238E27FC236}">
                  <a16:creationId xmlns:a16="http://schemas.microsoft.com/office/drawing/2014/main" id="{B904647B-A813-C4F8-D4B9-E9574EF78290}"/>
                </a:ext>
              </a:extLst>
            </p:cNvPr>
            <p:cNvGrpSpPr/>
            <p:nvPr/>
          </p:nvGrpSpPr>
          <p:grpSpPr>
            <a:xfrm>
              <a:off x="2525760" y="4509778"/>
              <a:ext cx="966501" cy="446268"/>
              <a:chOff x="5588618" y="1364997"/>
              <a:chExt cx="966501" cy="446268"/>
            </a:xfrm>
          </p:grpSpPr>
          <p:sp>
            <p:nvSpPr>
              <p:cNvPr id="62" name="正方形/長方形 61">
                <a:extLst>
                  <a:ext uri="{FF2B5EF4-FFF2-40B4-BE49-F238E27FC236}">
                    <a16:creationId xmlns:a16="http://schemas.microsoft.com/office/drawing/2014/main" id="{0C7B93A0-ADA2-75C7-A278-87AECAEDC95E}"/>
                  </a:ext>
                </a:extLst>
              </p:cNvPr>
              <p:cNvSpPr/>
              <p:nvPr/>
            </p:nvSpPr>
            <p:spPr>
              <a:xfrm>
                <a:off x="5588618" y="1364997"/>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D2D1840D-1226-D2BC-A1D3-1E0082648459}"/>
                  </a:ext>
                </a:extLst>
              </p:cNvPr>
              <p:cNvSpPr txBox="1"/>
              <p:nvPr/>
            </p:nvSpPr>
            <p:spPr>
              <a:xfrm>
                <a:off x="5720791" y="1411155"/>
                <a:ext cx="697627"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判断</a:t>
                </a:r>
              </a:p>
            </p:txBody>
          </p:sp>
        </p:grpSp>
        <p:pic>
          <p:nvPicPr>
            <p:cNvPr id="69" name="図 68">
              <a:extLst>
                <a:ext uri="{FF2B5EF4-FFF2-40B4-BE49-F238E27FC236}">
                  <a16:creationId xmlns:a16="http://schemas.microsoft.com/office/drawing/2014/main" id="{985AC038-76A0-CE54-B3E0-B3EE7736F915}"/>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407813" y="3691937"/>
              <a:ext cx="824404" cy="824404"/>
            </a:xfrm>
            <a:prstGeom prst="rect">
              <a:avLst/>
            </a:prstGeom>
            <a:ln>
              <a:noFill/>
            </a:ln>
            <a:effectLst>
              <a:outerShdw blurRad="50800" dist="38100" dir="2700000" algn="tl" rotWithShape="0">
                <a:prstClr val="black">
                  <a:alpha val="40000"/>
                </a:prstClr>
              </a:outerShdw>
            </a:effectLst>
          </p:spPr>
        </p:pic>
        <p:sp>
          <p:nvSpPr>
            <p:cNvPr id="70" name="テキスト ボックス 69">
              <a:extLst>
                <a:ext uri="{FF2B5EF4-FFF2-40B4-BE49-F238E27FC236}">
                  <a16:creationId xmlns:a16="http://schemas.microsoft.com/office/drawing/2014/main" id="{1B4DCBF9-CAA3-00F5-2723-5A81C5E7310B}"/>
                </a:ext>
              </a:extLst>
            </p:cNvPr>
            <p:cNvSpPr txBox="1"/>
            <p:nvPr/>
          </p:nvSpPr>
          <p:spPr>
            <a:xfrm>
              <a:off x="3064937" y="3891397"/>
              <a:ext cx="1969474" cy="538609"/>
            </a:xfrm>
            <a:prstGeom prst="rect">
              <a:avLst/>
            </a:prstGeom>
            <a:noFill/>
            <a:effectLst/>
          </p:spPr>
          <p:txBody>
            <a:bodyPr wrap="square">
              <a:spAutoFit/>
            </a:bodyPr>
            <a:lstStyle/>
            <a:p>
              <a:r>
                <a:rPr lang="en" altLang="ja-JP" b="1" i="0" dirty="0">
                  <a:solidFill>
                    <a:srgbClr val="1F33E8"/>
                  </a:solidFill>
                  <a:effectLst/>
                  <a:latin typeface="Meiryo" panose="020B0604030504040204" pitchFamily="34" charset="-128"/>
                  <a:ea typeface="Meiryo" panose="020B0604030504040204" pitchFamily="34" charset="-128"/>
                </a:rPr>
                <a:t>AI</a:t>
              </a:r>
              <a:r>
                <a:rPr lang="ja-JP" altLang="en-US" b="1" i="0">
                  <a:solidFill>
                    <a:srgbClr val="1F33E8"/>
                  </a:solidFill>
                  <a:effectLst/>
                  <a:latin typeface="Meiryo" panose="020B0604030504040204" pitchFamily="34" charset="-128"/>
                  <a:ea typeface="Meiryo" panose="020B0604030504040204" pitchFamily="34" charset="-128"/>
                </a:rPr>
                <a:t>エージェント</a:t>
              </a:r>
              <a:endParaRPr lang="en-US" altLang="ja-JP" b="1" i="0" dirty="0">
                <a:solidFill>
                  <a:srgbClr val="1F33E8"/>
                </a:solidFill>
                <a:effectLst/>
                <a:latin typeface="Meiryo" panose="020B0604030504040204" pitchFamily="34" charset="-128"/>
                <a:ea typeface="Meiryo" panose="020B0604030504040204" pitchFamily="34" charset="-128"/>
              </a:endParaRPr>
            </a:p>
            <a:p>
              <a:r>
                <a:rPr lang="en-US" altLang="ja-JP" sz="1100" dirty="0">
                  <a:solidFill>
                    <a:srgbClr val="1F33E8"/>
                  </a:solidFill>
                  <a:latin typeface="Meiryo" panose="020B0604030504040204" pitchFamily="34" charset="-128"/>
                  <a:ea typeface="Meiryo" panose="020B0604030504040204" pitchFamily="34" charset="-128"/>
                </a:rPr>
                <a:t>AI-Agent/Orchestrator</a:t>
              </a:r>
              <a:endParaRPr lang="en-US" altLang="ja-JP" sz="1100" i="0" dirty="0">
                <a:solidFill>
                  <a:srgbClr val="1F33E8"/>
                </a:solidFill>
                <a:effectLst/>
                <a:latin typeface="Meiryo" panose="020B0604030504040204" pitchFamily="34" charset="-128"/>
                <a:ea typeface="Meiryo" panose="020B0604030504040204" pitchFamily="34" charset="-128"/>
              </a:endParaRPr>
            </a:p>
          </p:txBody>
        </p:sp>
        <p:sp>
          <p:nvSpPr>
            <p:cNvPr id="72" name="右矢印 71">
              <a:extLst>
                <a:ext uri="{FF2B5EF4-FFF2-40B4-BE49-F238E27FC236}">
                  <a16:creationId xmlns:a16="http://schemas.microsoft.com/office/drawing/2014/main" id="{E2E74ECC-772D-E3C6-AC12-2352E5B1C570}"/>
                </a:ext>
              </a:extLst>
            </p:cNvPr>
            <p:cNvSpPr/>
            <p:nvPr/>
          </p:nvSpPr>
          <p:spPr>
            <a:xfrm rot="10800000">
              <a:off x="3469391" y="4573020"/>
              <a:ext cx="359432" cy="28372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A3F3D7F9-1219-E7BC-297D-DEC7EB547301}"/>
                </a:ext>
              </a:extLst>
            </p:cNvPr>
            <p:cNvSpPr/>
            <p:nvPr/>
          </p:nvSpPr>
          <p:spPr>
            <a:xfrm>
              <a:off x="6109382" y="2080132"/>
              <a:ext cx="2427923" cy="1399618"/>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1" name="グループ化 110">
              <a:extLst>
                <a:ext uri="{FF2B5EF4-FFF2-40B4-BE49-F238E27FC236}">
                  <a16:creationId xmlns:a16="http://schemas.microsoft.com/office/drawing/2014/main" id="{44D80FD1-0571-E5CE-2B33-2A065284B144}"/>
                </a:ext>
              </a:extLst>
            </p:cNvPr>
            <p:cNvGrpSpPr/>
            <p:nvPr/>
          </p:nvGrpSpPr>
          <p:grpSpPr>
            <a:xfrm>
              <a:off x="6369558" y="2190276"/>
              <a:ext cx="789828" cy="283720"/>
              <a:chOff x="3518755" y="1931091"/>
              <a:chExt cx="966501" cy="400110"/>
            </a:xfrm>
          </p:grpSpPr>
          <p:sp>
            <p:nvSpPr>
              <p:cNvPr id="112" name="正方形/長方形 111">
                <a:extLst>
                  <a:ext uri="{FF2B5EF4-FFF2-40B4-BE49-F238E27FC236}">
                    <a16:creationId xmlns:a16="http://schemas.microsoft.com/office/drawing/2014/main" id="{12654483-EF2D-AF54-E620-6A7F8347CA35}"/>
                  </a:ext>
                </a:extLst>
              </p:cNvPr>
              <p:cNvSpPr/>
              <p:nvPr/>
            </p:nvSpPr>
            <p:spPr>
              <a:xfrm>
                <a:off x="3518755" y="1931091"/>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テキスト ボックス 112">
                <a:extLst>
                  <a:ext uri="{FF2B5EF4-FFF2-40B4-BE49-F238E27FC236}">
                    <a16:creationId xmlns:a16="http://schemas.microsoft.com/office/drawing/2014/main" id="{BCEF9829-B9F1-5D5B-3CF1-E4CDCC3049C0}"/>
                  </a:ext>
                </a:extLst>
              </p:cNvPr>
              <p:cNvSpPr txBox="1"/>
              <p:nvPr/>
            </p:nvSpPr>
            <p:spPr>
              <a:xfrm>
                <a:off x="3647912" y="1970191"/>
                <a:ext cx="708579"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計画</a:t>
                </a:r>
              </a:p>
            </p:txBody>
          </p:sp>
        </p:grpSp>
        <p:grpSp>
          <p:nvGrpSpPr>
            <p:cNvPr id="114" name="グループ化 113">
              <a:extLst>
                <a:ext uri="{FF2B5EF4-FFF2-40B4-BE49-F238E27FC236}">
                  <a16:creationId xmlns:a16="http://schemas.microsoft.com/office/drawing/2014/main" id="{3FD8201F-C291-3601-5F91-3401B0827C04}"/>
                </a:ext>
              </a:extLst>
            </p:cNvPr>
            <p:cNvGrpSpPr/>
            <p:nvPr/>
          </p:nvGrpSpPr>
          <p:grpSpPr>
            <a:xfrm>
              <a:off x="7337546" y="2190276"/>
              <a:ext cx="789828" cy="283720"/>
              <a:chOff x="4945540" y="1936343"/>
              <a:chExt cx="966501" cy="400110"/>
            </a:xfrm>
          </p:grpSpPr>
          <p:sp>
            <p:nvSpPr>
              <p:cNvPr id="115" name="正方形/長方形 114">
                <a:extLst>
                  <a:ext uri="{FF2B5EF4-FFF2-40B4-BE49-F238E27FC236}">
                    <a16:creationId xmlns:a16="http://schemas.microsoft.com/office/drawing/2014/main" id="{38EB1B20-7BAD-2B0B-CB8A-ABF9CB03E7D0}"/>
                  </a:ext>
                </a:extLst>
              </p:cNvPr>
              <p:cNvSpPr/>
              <p:nvPr/>
            </p:nvSpPr>
            <p:spPr>
              <a:xfrm>
                <a:off x="4945540" y="1936343"/>
                <a:ext cx="966501"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F90BD088-D6E5-7A9C-5A1B-844846B1334F}"/>
                  </a:ext>
                </a:extLst>
              </p:cNvPr>
              <p:cNvSpPr txBox="1"/>
              <p:nvPr/>
            </p:nvSpPr>
            <p:spPr>
              <a:xfrm>
                <a:off x="5181365" y="1977876"/>
                <a:ext cx="49244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実行</a:t>
                </a:r>
              </a:p>
            </p:txBody>
          </p:sp>
        </p:grpSp>
        <p:grpSp>
          <p:nvGrpSpPr>
            <p:cNvPr id="117" name="グループ化 116">
              <a:extLst>
                <a:ext uri="{FF2B5EF4-FFF2-40B4-BE49-F238E27FC236}">
                  <a16:creationId xmlns:a16="http://schemas.microsoft.com/office/drawing/2014/main" id="{0DA0A23D-583F-DB51-13A8-00B909706B85}"/>
                </a:ext>
              </a:extLst>
            </p:cNvPr>
            <p:cNvGrpSpPr/>
            <p:nvPr/>
          </p:nvGrpSpPr>
          <p:grpSpPr>
            <a:xfrm>
              <a:off x="7316158" y="3105555"/>
              <a:ext cx="789828" cy="283720"/>
              <a:chOff x="6333309" y="1948314"/>
              <a:chExt cx="966501" cy="400110"/>
            </a:xfrm>
          </p:grpSpPr>
          <p:sp>
            <p:nvSpPr>
              <p:cNvPr id="118" name="正方形/長方形 117">
                <a:extLst>
                  <a:ext uri="{FF2B5EF4-FFF2-40B4-BE49-F238E27FC236}">
                    <a16:creationId xmlns:a16="http://schemas.microsoft.com/office/drawing/2014/main" id="{A8F977DE-D046-F387-2889-769EBFD17A3C}"/>
                  </a:ext>
                </a:extLst>
              </p:cNvPr>
              <p:cNvSpPr/>
              <p:nvPr/>
            </p:nvSpPr>
            <p:spPr>
              <a:xfrm>
                <a:off x="6333309" y="1948314"/>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テキスト ボックス 118">
                <a:extLst>
                  <a:ext uri="{FF2B5EF4-FFF2-40B4-BE49-F238E27FC236}">
                    <a16:creationId xmlns:a16="http://schemas.microsoft.com/office/drawing/2014/main" id="{9F049D80-BF88-FF35-6A0F-9C8D7EAE50B2}"/>
                  </a:ext>
                </a:extLst>
              </p:cNvPr>
              <p:cNvSpPr txBox="1"/>
              <p:nvPr/>
            </p:nvSpPr>
            <p:spPr>
              <a:xfrm>
                <a:off x="6468679" y="1975479"/>
                <a:ext cx="69762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評価</a:t>
                </a:r>
              </a:p>
            </p:txBody>
          </p:sp>
        </p:grpSp>
        <p:sp>
          <p:nvSpPr>
            <p:cNvPr id="120" name="右矢印 119">
              <a:extLst>
                <a:ext uri="{FF2B5EF4-FFF2-40B4-BE49-F238E27FC236}">
                  <a16:creationId xmlns:a16="http://schemas.microsoft.com/office/drawing/2014/main" id="{2A4776EA-2FB4-7CE2-7A5E-F0359B5A96EF}"/>
                </a:ext>
              </a:extLst>
            </p:cNvPr>
            <p:cNvSpPr/>
            <p:nvPr/>
          </p:nvSpPr>
          <p:spPr>
            <a:xfrm>
              <a:off x="7128877" y="2235979"/>
              <a:ext cx="254971" cy="22388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1" name="グループ化 120">
              <a:extLst>
                <a:ext uri="{FF2B5EF4-FFF2-40B4-BE49-F238E27FC236}">
                  <a16:creationId xmlns:a16="http://schemas.microsoft.com/office/drawing/2014/main" id="{00305B04-7337-4E31-43BC-BACD09FE8C62}"/>
                </a:ext>
              </a:extLst>
            </p:cNvPr>
            <p:cNvGrpSpPr/>
            <p:nvPr/>
          </p:nvGrpSpPr>
          <p:grpSpPr>
            <a:xfrm>
              <a:off x="6372529" y="3110611"/>
              <a:ext cx="789828" cy="283720"/>
              <a:chOff x="5588618" y="1364997"/>
              <a:chExt cx="966501" cy="400110"/>
            </a:xfrm>
          </p:grpSpPr>
          <p:sp>
            <p:nvSpPr>
              <p:cNvPr id="122" name="正方形/長方形 121">
                <a:extLst>
                  <a:ext uri="{FF2B5EF4-FFF2-40B4-BE49-F238E27FC236}">
                    <a16:creationId xmlns:a16="http://schemas.microsoft.com/office/drawing/2014/main" id="{807FAB5A-B116-09CF-D163-676345B77952}"/>
                  </a:ext>
                </a:extLst>
              </p:cNvPr>
              <p:cNvSpPr/>
              <p:nvPr/>
            </p:nvSpPr>
            <p:spPr>
              <a:xfrm>
                <a:off x="5588618" y="1364997"/>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テキスト ボックス 122">
                <a:extLst>
                  <a:ext uri="{FF2B5EF4-FFF2-40B4-BE49-F238E27FC236}">
                    <a16:creationId xmlns:a16="http://schemas.microsoft.com/office/drawing/2014/main" id="{2A711B2C-6192-529B-DE67-3DF0BF0C5EBF}"/>
                  </a:ext>
                </a:extLst>
              </p:cNvPr>
              <p:cNvSpPr txBox="1"/>
              <p:nvPr/>
            </p:nvSpPr>
            <p:spPr>
              <a:xfrm>
                <a:off x="5720791" y="1411155"/>
                <a:ext cx="69762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判断</a:t>
                </a:r>
              </a:p>
            </p:txBody>
          </p:sp>
        </p:grpSp>
        <p:pic>
          <p:nvPicPr>
            <p:cNvPr id="124" name="図 123">
              <a:extLst>
                <a:ext uri="{FF2B5EF4-FFF2-40B4-BE49-F238E27FC236}">
                  <a16:creationId xmlns:a16="http://schemas.microsoft.com/office/drawing/2014/main" id="{B1E2C2B4-5C30-C1EE-95C2-E23F7A0E01E9}"/>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288560" y="2443575"/>
              <a:ext cx="706119" cy="706119"/>
            </a:xfrm>
            <a:prstGeom prst="rect">
              <a:avLst/>
            </a:prstGeom>
            <a:ln>
              <a:noFill/>
            </a:ln>
            <a:effectLst>
              <a:outerShdw blurRad="50800" dist="38100" dir="2700000" algn="tl" rotWithShape="0">
                <a:prstClr val="black">
                  <a:alpha val="40000"/>
                </a:prstClr>
              </a:outerShdw>
            </a:effectLst>
          </p:spPr>
        </p:pic>
        <p:sp>
          <p:nvSpPr>
            <p:cNvPr id="125" name="テキスト ボックス 124">
              <a:extLst>
                <a:ext uri="{FF2B5EF4-FFF2-40B4-BE49-F238E27FC236}">
                  <a16:creationId xmlns:a16="http://schemas.microsoft.com/office/drawing/2014/main" id="{3951112A-D8A0-2E83-9596-EFD9511A71EE}"/>
                </a:ext>
              </a:extLst>
            </p:cNvPr>
            <p:cNvSpPr txBox="1"/>
            <p:nvPr/>
          </p:nvSpPr>
          <p:spPr>
            <a:xfrm>
              <a:off x="6854219" y="2577355"/>
              <a:ext cx="1683086" cy="477054"/>
            </a:xfrm>
            <a:prstGeom prst="rect">
              <a:avLst/>
            </a:prstGeom>
            <a:noFill/>
            <a:effectLst/>
          </p:spPr>
          <p:txBody>
            <a:bodyPr wrap="square">
              <a:spAutoFit/>
            </a:bodyPr>
            <a:lstStyle/>
            <a:p>
              <a:r>
                <a:rPr lang="en" altLang="ja-JP" sz="1400" b="1" i="0" dirty="0">
                  <a:solidFill>
                    <a:srgbClr val="1F33E8"/>
                  </a:solidFill>
                  <a:effectLst/>
                  <a:latin typeface="Meiryo" panose="020B0604030504040204" pitchFamily="34" charset="-128"/>
                  <a:ea typeface="Meiryo" panose="020B0604030504040204" pitchFamily="34" charset="-128"/>
                </a:rPr>
                <a:t>AI</a:t>
              </a:r>
              <a:r>
                <a:rPr lang="ja-JP" altLang="en-US" sz="1400" b="1" i="0">
                  <a:solidFill>
                    <a:srgbClr val="1F33E8"/>
                  </a:solidFill>
                  <a:effectLst/>
                  <a:latin typeface="Meiryo" panose="020B0604030504040204" pitchFamily="34" charset="-128"/>
                  <a:ea typeface="Meiryo" panose="020B0604030504040204" pitchFamily="34" charset="-128"/>
                </a:rPr>
                <a:t>エージェント</a:t>
              </a:r>
              <a:endParaRPr lang="en-US" altLang="ja-JP" sz="1400" b="1" i="0" dirty="0">
                <a:solidFill>
                  <a:srgbClr val="1F33E8"/>
                </a:solidFill>
                <a:effectLst/>
                <a:latin typeface="Meiryo" panose="020B0604030504040204" pitchFamily="34" charset="-128"/>
                <a:ea typeface="Meiryo" panose="020B0604030504040204" pitchFamily="34" charset="-128"/>
              </a:endParaRPr>
            </a:p>
            <a:p>
              <a:r>
                <a:rPr lang="en-US" altLang="ja-JP" sz="1000" dirty="0">
                  <a:solidFill>
                    <a:srgbClr val="1F33E8"/>
                  </a:solidFill>
                  <a:latin typeface="Meiryo" panose="020B0604030504040204" pitchFamily="34" charset="-128"/>
                  <a:ea typeface="Meiryo" panose="020B0604030504040204" pitchFamily="34" charset="-128"/>
                </a:rPr>
                <a:t>AI Agent/Supervisor</a:t>
              </a:r>
              <a:endParaRPr lang="en-US" altLang="ja-JP" sz="1000" i="0" dirty="0">
                <a:solidFill>
                  <a:srgbClr val="1F33E8"/>
                </a:solidFill>
                <a:effectLst/>
                <a:latin typeface="Meiryo" panose="020B0604030504040204" pitchFamily="34" charset="-128"/>
                <a:ea typeface="Meiryo" panose="020B0604030504040204" pitchFamily="34" charset="-128"/>
              </a:endParaRPr>
            </a:p>
          </p:txBody>
        </p:sp>
        <p:sp>
          <p:nvSpPr>
            <p:cNvPr id="126" name="右矢印 125">
              <a:extLst>
                <a:ext uri="{FF2B5EF4-FFF2-40B4-BE49-F238E27FC236}">
                  <a16:creationId xmlns:a16="http://schemas.microsoft.com/office/drawing/2014/main" id="{63AA2F41-F332-C569-2B2E-27E9A019A209}"/>
                </a:ext>
              </a:extLst>
            </p:cNvPr>
            <p:cNvSpPr/>
            <p:nvPr/>
          </p:nvSpPr>
          <p:spPr>
            <a:xfrm rot="10800000">
              <a:off x="7113216" y="3168097"/>
              <a:ext cx="273946" cy="22388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U ターン矢印 126">
              <a:extLst>
                <a:ext uri="{FF2B5EF4-FFF2-40B4-BE49-F238E27FC236}">
                  <a16:creationId xmlns:a16="http://schemas.microsoft.com/office/drawing/2014/main" id="{DB78CCCB-54E2-E36F-8780-91AF3D4699A6}"/>
                </a:ext>
              </a:extLst>
            </p:cNvPr>
            <p:cNvSpPr/>
            <p:nvPr/>
          </p:nvSpPr>
          <p:spPr>
            <a:xfrm rot="5400000">
              <a:off x="7719209" y="2647560"/>
              <a:ext cx="1050987" cy="333421"/>
            </a:xfrm>
            <a:prstGeom prst="uturnArrow">
              <a:avLst>
                <a:gd name="adj1" fmla="val 30959"/>
                <a:gd name="adj2" fmla="val 25000"/>
                <a:gd name="adj3" fmla="val 26704"/>
                <a:gd name="adj4" fmla="val 56979"/>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320A84CA-2116-4964-C57A-3365BC100959}"/>
                </a:ext>
              </a:extLst>
            </p:cNvPr>
            <p:cNvSpPr/>
            <p:nvPr/>
          </p:nvSpPr>
          <p:spPr>
            <a:xfrm>
              <a:off x="6109382" y="3532480"/>
              <a:ext cx="2427923" cy="1399618"/>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9" name="グループ化 128">
              <a:extLst>
                <a:ext uri="{FF2B5EF4-FFF2-40B4-BE49-F238E27FC236}">
                  <a16:creationId xmlns:a16="http://schemas.microsoft.com/office/drawing/2014/main" id="{CE7AC7BB-EE31-8C47-7F6C-B5902CA0AAEE}"/>
                </a:ext>
              </a:extLst>
            </p:cNvPr>
            <p:cNvGrpSpPr/>
            <p:nvPr/>
          </p:nvGrpSpPr>
          <p:grpSpPr>
            <a:xfrm>
              <a:off x="6369558" y="3642624"/>
              <a:ext cx="789828" cy="283720"/>
              <a:chOff x="3518755" y="1931091"/>
              <a:chExt cx="966501" cy="400110"/>
            </a:xfrm>
          </p:grpSpPr>
          <p:sp>
            <p:nvSpPr>
              <p:cNvPr id="130" name="正方形/長方形 129">
                <a:extLst>
                  <a:ext uri="{FF2B5EF4-FFF2-40B4-BE49-F238E27FC236}">
                    <a16:creationId xmlns:a16="http://schemas.microsoft.com/office/drawing/2014/main" id="{F0D4D81F-66A7-9768-F539-4C17990CFD9A}"/>
                  </a:ext>
                </a:extLst>
              </p:cNvPr>
              <p:cNvSpPr/>
              <p:nvPr/>
            </p:nvSpPr>
            <p:spPr>
              <a:xfrm>
                <a:off x="3518755" y="1931091"/>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49AE0C87-1F58-3522-198A-48A9B9BF0628}"/>
                  </a:ext>
                </a:extLst>
              </p:cNvPr>
              <p:cNvSpPr txBox="1"/>
              <p:nvPr/>
            </p:nvSpPr>
            <p:spPr>
              <a:xfrm>
                <a:off x="3647912" y="1970191"/>
                <a:ext cx="708579"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計画</a:t>
                </a:r>
              </a:p>
            </p:txBody>
          </p:sp>
        </p:grpSp>
        <p:grpSp>
          <p:nvGrpSpPr>
            <p:cNvPr id="132" name="グループ化 131">
              <a:extLst>
                <a:ext uri="{FF2B5EF4-FFF2-40B4-BE49-F238E27FC236}">
                  <a16:creationId xmlns:a16="http://schemas.microsoft.com/office/drawing/2014/main" id="{E367DA33-AB16-C5ED-55F2-DA8E2AD7FF62}"/>
                </a:ext>
              </a:extLst>
            </p:cNvPr>
            <p:cNvGrpSpPr/>
            <p:nvPr/>
          </p:nvGrpSpPr>
          <p:grpSpPr>
            <a:xfrm>
              <a:off x="7337546" y="3642624"/>
              <a:ext cx="789828" cy="283720"/>
              <a:chOff x="4945540" y="1936343"/>
              <a:chExt cx="966501" cy="400110"/>
            </a:xfrm>
          </p:grpSpPr>
          <p:sp>
            <p:nvSpPr>
              <p:cNvPr id="133" name="正方形/長方形 132">
                <a:extLst>
                  <a:ext uri="{FF2B5EF4-FFF2-40B4-BE49-F238E27FC236}">
                    <a16:creationId xmlns:a16="http://schemas.microsoft.com/office/drawing/2014/main" id="{C0774A60-0338-77F9-F31A-41984F172735}"/>
                  </a:ext>
                </a:extLst>
              </p:cNvPr>
              <p:cNvSpPr/>
              <p:nvPr/>
            </p:nvSpPr>
            <p:spPr>
              <a:xfrm>
                <a:off x="4945540" y="1936343"/>
                <a:ext cx="966501"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DDD6E0F0-417E-096C-D754-E47C87A56A47}"/>
                  </a:ext>
                </a:extLst>
              </p:cNvPr>
              <p:cNvSpPr txBox="1"/>
              <p:nvPr/>
            </p:nvSpPr>
            <p:spPr>
              <a:xfrm>
                <a:off x="5181365" y="1977876"/>
                <a:ext cx="49244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実行</a:t>
                </a:r>
              </a:p>
            </p:txBody>
          </p:sp>
        </p:grpSp>
        <p:grpSp>
          <p:nvGrpSpPr>
            <p:cNvPr id="135" name="グループ化 134">
              <a:extLst>
                <a:ext uri="{FF2B5EF4-FFF2-40B4-BE49-F238E27FC236}">
                  <a16:creationId xmlns:a16="http://schemas.microsoft.com/office/drawing/2014/main" id="{6A59A8AF-84D9-79B9-2974-5177F1BE1C0A}"/>
                </a:ext>
              </a:extLst>
            </p:cNvPr>
            <p:cNvGrpSpPr/>
            <p:nvPr/>
          </p:nvGrpSpPr>
          <p:grpSpPr>
            <a:xfrm>
              <a:off x="7316158" y="4557903"/>
              <a:ext cx="789828" cy="283720"/>
              <a:chOff x="6333309" y="1948314"/>
              <a:chExt cx="966501" cy="400110"/>
            </a:xfrm>
          </p:grpSpPr>
          <p:sp>
            <p:nvSpPr>
              <p:cNvPr id="136" name="正方形/長方形 135">
                <a:extLst>
                  <a:ext uri="{FF2B5EF4-FFF2-40B4-BE49-F238E27FC236}">
                    <a16:creationId xmlns:a16="http://schemas.microsoft.com/office/drawing/2014/main" id="{CC7D86E6-EFC7-AB50-F3FE-A0B6C9689C6E}"/>
                  </a:ext>
                </a:extLst>
              </p:cNvPr>
              <p:cNvSpPr/>
              <p:nvPr/>
            </p:nvSpPr>
            <p:spPr>
              <a:xfrm>
                <a:off x="6333309" y="1948314"/>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テキスト ボックス 136">
                <a:extLst>
                  <a:ext uri="{FF2B5EF4-FFF2-40B4-BE49-F238E27FC236}">
                    <a16:creationId xmlns:a16="http://schemas.microsoft.com/office/drawing/2014/main" id="{AFE070CB-C8B5-258C-1753-93C776133ED6}"/>
                  </a:ext>
                </a:extLst>
              </p:cNvPr>
              <p:cNvSpPr txBox="1"/>
              <p:nvPr/>
            </p:nvSpPr>
            <p:spPr>
              <a:xfrm>
                <a:off x="6468679" y="1975479"/>
                <a:ext cx="69762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評価</a:t>
                </a:r>
              </a:p>
            </p:txBody>
          </p:sp>
        </p:grpSp>
        <p:sp>
          <p:nvSpPr>
            <p:cNvPr id="138" name="右矢印 137">
              <a:extLst>
                <a:ext uri="{FF2B5EF4-FFF2-40B4-BE49-F238E27FC236}">
                  <a16:creationId xmlns:a16="http://schemas.microsoft.com/office/drawing/2014/main" id="{C548B3E5-410B-4850-E319-79D3A5902A97}"/>
                </a:ext>
              </a:extLst>
            </p:cNvPr>
            <p:cNvSpPr/>
            <p:nvPr/>
          </p:nvSpPr>
          <p:spPr>
            <a:xfrm>
              <a:off x="7128877" y="3688327"/>
              <a:ext cx="254971" cy="22388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39" name="グループ化 138">
              <a:extLst>
                <a:ext uri="{FF2B5EF4-FFF2-40B4-BE49-F238E27FC236}">
                  <a16:creationId xmlns:a16="http://schemas.microsoft.com/office/drawing/2014/main" id="{15D7536C-7A1A-D23B-347D-1864C9BD7780}"/>
                </a:ext>
              </a:extLst>
            </p:cNvPr>
            <p:cNvGrpSpPr/>
            <p:nvPr/>
          </p:nvGrpSpPr>
          <p:grpSpPr>
            <a:xfrm>
              <a:off x="6372529" y="4562959"/>
              <a:ext cx="789828" cy="283720"/>
              <a:chOff x="5588618" y="1364997"/>
              <a:chExt cx="966501" cy="400110"/>
            </a:xfrm>
          </p:grpSpPr>
          <p:sp>
            <p:nvSpPr>
              <p:cNvPr id="140" name="正方形/長方形 139">
                <a:extLst>
                  <a:ext uri="{FF2B5EF4-FFF2-40B4-BE49-F238E27FC236}">
                    <a16:creationId xmlns:a16="http://schemas.microsoft.com/office/drawing/2014/main" id="{85A203F4-FC86-D36D-DF56-9D072C24E55D}"/>
                  </a:ext>
                </a:extLst>
              </p:cNvPr>
              <p:cNvSpPr/>
              <p:nvPr/>
            </p:nvSpPr>
            <p:spPr>
              <a:xfrm>
                <a:off x="5588618" y="1364997"/>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テキスト ボックス 140">
                <a:extLst>
                  <a:ext uri="{FF2B5EF4-FFF2-40B4-BE49-F238E27FC236}">
                    <a16:creationId xmlns:a16="http://schemas.microsoft.com/office/drawing/2014/main" id="{6FC4BEC2-BD66-B1DA-FA13-99B75D3B1563}"/>
                  </a:ext>
                </a:extLst>
              </p:cNvPr>
              <p:cNvSpPr txBox="1"/>
              <p:nvPr/>
            </p:nvSpPr>
            <p:spPr>
              <a:xfrm>
                <a:off x="5720791" y="1411155"/>
                <a:ext cx="69762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判断</a:t>
                </a:r>
              </a:p>
            </p:txBody>
          </p:sp>
        </p:grpSp>
        <p:pic>
          <p:nvPicPr>
            <p:cNvPr id="142" name="図 141">
              <a:extLst>
                <a:ext uri="{FF2B5EF4-FFF2-40B4-BE49-F238E27FC236}">
                  <a16:creationId xmlns:a16="http://schemas.microsoft.com/office/drawing/2014/main" id="{EDB28824-BBC3-F610-78A5-FA0F24A0D258}"/>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288560" y="3895923"/>
              <a:ext cx="706119" cy="706119"/>
            </a:xfrm>
            <a:prstGeom prst="rect">
              <a:avLst/>
            </a:prstGeom>
            <a:ln>
              <a:noFill/>
            </a:ln>
            <a:effectLst>
              <a:outerShdw blurRad="50800" dist="38100" dir="2700000" algn="tl" rotWithShape="0">
                <a:prstClr val="black">
                  <a:alpha val="40000"/>
                </a:prstClr>
              </a:outerShdw>
            </a:effectLst>
          </p:spPr>
        </p:pic>
        <p:sp>
          <p:nvSpPr>
            <p:cNvPr id="143" name="テキスト ボックス 142">
              <a:extLst>
                <a:ext uri="{FF2B5EF4-FFF2-40B4-BE49-F238E27FC236}">
                  <a16:creationId xmlns:a16="http://schemas.microsoft.com/office/drawing/2014/main" id="{63B85CAA-5A37-132A-8E6F-4360870C84E2}"/>
                </a:ext>
              </a:extLst>
            </p:cNvPr>
            <p:cNvSpPr txBox="1"/>
            <p:nvPr/>
          </p:nvSpPr>
          <p:spPr>
            <a:xfrm>
              <a:off x="6854219" y="4029703"/>
              <a:ext cx="1683086" cy="477054"/>
            </a:xfrm>
            <a:prstGeom prst="rect">
              <a:avLst/>
            </a:prstGeom>
            <a:noFill/>
            <a:effectLst/>
          </p:spPr>
          <p:txBody>
            <a:bodyPr wrap="square">
              <a:spAutoFit/>
            </a:bodyPr>
            <a:lstStyle/>
            <a:p>
              <a:r>
                <a:rPr lang="en" altLang="ja-JP" sz="1400" b="1" i="0" dirty="0">
                  <a:solidFill>
                    <a:srgbClr val="1F33E8"/>
                  </a:solidFill>
                  <a:effectLst/>
                  <a:latin typeface="Meiryo" panose="020B0604030504040204" pitchFamily="34" charset="-128"/>
                  <a:ea typeface="Meiryo" panose="020B0604030504040204" pitchFamily="34" charset="-128"/>
                </a:rPr>
                <a:t>AI</a:t>
              </a:r>
              <a:r>
                <a:rPr lang="ja-JP" altLang="en-US" sz="1400" b="1" i="0">
                  <a:solidFill>
                    <a:srgbClr val="1F33E8"/>
                  </a:solidFill>
                  <a:effectLst/>
                  <a:latin typeface="Meiryo" panose="020B0604030504040204" pitchFamily="34" charset="-128"/>
                  <a:ea typeface="Meiryo" panose="020B0604030504040204" pitchFamily="34" charset="-128"/>
                </a:rPr>
                <a:t>エージェント</a:t>
              </a:r>
              <a:endParaRPr lang="en-US" altLang="ja-JP" sz="1400" b="1" i="0" dirty="0">
                <a:solidFill>
                  <a:srgbClr val="1F33E8"/>
                </a:solidFill>
                <a:effectLst/>
                <a:latin typeface="Meiryo" panose="020B0604030504040204" pitchFamily="34" charset="-128"/>
                <a:ea typeface="Meiryo" panose="020B0604030504040204" pitchFamily="34" charset="-128"/>
              </a:endParaRPr>
            </a:p>
            <a:p>
              <a:r>
                <a:rPr lang="en-US" altLang="ja-JP" sz="1000" dirty="0">
                  <a:solidFill>
                    <a:srgbClr val="1F33E8"/>
                  </a:solidFill>
                  <a:latin typeface="Meiryo" panose="020B0604030504040204" pitchFamily="34" charset="-128"/>
                  <a:ea typeface="Meiryo" panose="020B0604030504040204" pitchFamily="34" charset="-128"/>
                </a:rPr>
                <a:t>AI Agent/Supervisor</a:t>
              </a:r>
            </a:p>
          </p:txBody>
        </p:sp>
        <p:sp>
          <p:nvSpPr>
            <p:cNvPr id="144" name="右矢印 143">
              <a:extLst>
                <a:ext uri="{FF2B5EF4-FFF2-40B4-BE49-F238E27FC236}">
                  <a16:creationId xmlns:a16="http://schemas.microsoft.com/office/drawing/2014/main" id="{B5A2B14E-6C8C-AD33-5CA2-1D020A8D0D73}"/>
                </a:ext>
              </a:extLst>
            </p:cNvPr>
            <p:cNvSpPr/>
            <p:nvPr/>
          </p:nvSpPr>
          <p:spPr>
            <a:xfrm rot="10800000">
              <a:off x="7113216" y="4620445"/>
              <a:ext cx="273946" cy="22388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U ターン矢印 144">
              <a:extLst>
                <a:ext uri="{FF2B5EF4-FFF2-40B4-BE49-F238E27FC236}">
                  <a16:creationId xmlns:a16="http://schemas.microsoft.com/office/drawing/2014/main" id="{79127AC4-213F-E5F3-2A8C-33B10480348D}"/>
                </a:ext>
              </a:extLst>
            </p:cNvPr>
            <p:cNvSpPr/>
            <p:nvPr/>
          </p:nvSpPr>
          <p:spPr>
            <a:xfrm rot="5400000">
              <a:off x="7719209" y="4099908"/>
              <a:ext cx="1050987" cy="333421"/>
            </a:xfrm>
            <a:prstGeom prst="uturnArrow">
              <a:avLst>
                <a:gd name="adj1" fmla="val 30959"/>
                <a:gd name="adj2" fmla="val 25000"/>
                <a:gd name="adj3" fmla="val 26704"/>
                <a:gd name="adj4" fmla="val 56979"/>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61F93561-AEEC-54E1-8879-318EE1503222}"/>
                </a:ext>
              </a:extLst>
            </p:cNvPr>
            <p:cNvSpPr/>
            <p:nvPr/>
          </p:nvSpPr>
          <p:spPr>
            <a:xfrm>
              <a:off x="6123584" y="4978453"/>
              <a:ext cx="2427923" cy="1399618"/>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7" name="グループ化 146">
              <a:extLst>
                <a:ext uri="{FF2B5EF4-FFF2-40B4-BE49-F238E27FC236}">
                  <a16:creationId xmlns:a16="http://schemas.microsoft.com/office/drawing/2014/main" id="{8969E554-7FB1-3792-51BE-453C9F4F2D8E}"/>
                </a:ext>
              </a:extLst>
            </p:cNvPr>
            <p:cNvGrpSpPr/>
            <p:nvPr/>
          </p:nvGrpSpPr>
          <p:grpSpPr>
            <a:xfrm>
              <a:off x="6383760" y="5088597"/>
              <a:ext cx="789828" cy="283720"/>
              <a:chOff x="3518755" y="1931091"/>
              <a:chExt cx="966501" cy="400110"/>
            </a:xfrm>
          </p:grpSpPr>
          <p:sp>
            <p:nvSpPr>
              <p:cNvPr id="148" name="正方形/長方形 147">
                <a:extLst>
                  <a:ext uri="{FF2B5EF4-FFF2-40B4-BE49-F238E27FC236}">
                    <a16:creationId xmlns:a16="http://schemas.microsoft.com/office/drawing/2014/main" id="{F0C41A65-CB92-DF51-AF22-5B5FEF0F0F09}"/>
                  </a:ext>
                </a:extLst>
              </p:cNvPr>
              <p:cNvSpPr/>
              <p:nvPr/>
            </p:nvSpPr>
            <p:spPr>
              <a:xfrm>
                <a:off x="3518755" y="1931091"/>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a:extLst>
                  <a:ext uri="{FF2B5EF4-FFF2-40B4-BE49-F238E27FC236}">
                    <a16:creationId xmlns:a16="http://schemas.microsoft.com/office/drawing/2014/main" id="{442D9E90-73EE-C569-49EC-BC28AF7C923A}"/>
                  </a:ext>
                </a:extLst>
              </p:cNvPr>
              <p:cNvSpPr txBox="1"/>
              <p:nvPr/>
            </p:nvSpPr>
            <p:spPr>
              <a:xfrm>
                <a:off x="3647912" y="1970191"/>
                <a:ext cx="708579"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計画</a:t>
                </a:r>
              </a:p>
            </p:txBody>
          </p:sp>
        </p:grpSp>
        <p:grpSp>
          <p:nvGrpSpPr>
            <p:cNvPr id="150" name="グループ化 149">
              <a:extLst>
                <a:ext uri="{FF2B5EF4-FFF2-40B4-BE49-F238E27FC236}">
                  <a16:creationId xmlns:a16="http://schemas.microsoft.com/office/drawing/2014/main" id="{12FFE18A-B7D8-95D4-7F19-F736CBE5E2D1}"/>
                </a:ext>
              </a:extLst>
            </p:cNvPr>
            <p:cNvGrpSpPr/>
            <p:nvPr/>
          </p:nvGrpSpPr>
          <p:grpSpPr>
            <a:xfrm>
              <a:off x="7351748" y="5088597"/>
              <a:ext cx="789828" cy="283720"/>
              <a:chOff x="4945540" y="1936343"/>
              <a:chExt cx="966501" cy="400110"/>
            </a:xfrm>
          </p:grpSpPr>
          <p:sp>
            <p:nvSpPr>
              <p:cNvPr id="151" name="正方形/長方形 150">
                <a:extLst>
                  <a:ext uri="{FF2B5EF4-FFF2-40B4-BE49-F238E27FC236}">
                    <a16:creationId xmlns:a16="http://schemas.microsoft.com/office/drawing/2014/main" id="{332387A4-D059-970C-2D4A-8AA6AB13F637}"/>
                  </a:ext>
                </a:extLst>
              </p:cNvPr>
              <p:cNvSpPr/>
              <p:nvPr/>
            </p:nvSpPr>
            <p:spPr>
              <a:xfrm>
                <a:off x="4945540" y="1936343"/>
                <a:ext cx="966501"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093A86AB-1EED-99F0-617F-8673025A610A}"/>
                  </a:ext>
                </a:extLst>
              </p:cNvPr>
              <p:cNvSpPr txBox="1"/>
              <p:nvPr/>
            </p:nvSpPr>
            <p:spPr>
              <a:xfrm>
                <a:off x="5181365" y="1977876"/>
                <a:ext cx="49244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実行</a:t>
                </a:r>
              </a:p>
            </p:txBody>
          </p:sp>
        </p:grpSp>
        <p:grpSp>
          <p:nvGrpSpPr>
            <p:cNvPr id="153" name="グループ化 152">
              <a:extLst>
                <a:ext uri="{FF2B5EF4-FFF2-40B4-BE49-F238E27FC236}">
                  <a16:creationId xmlns:a16="http://schemas.microsoft.com/office/drawing/2014/main" id="{3AA7B86E-0AF5-FBDB-8B25-95E18F82C039}"/>
                </a:ext>
              </a:extLst>
            </p:cNvPr>
            <p:cNvGrpSpPr/>
            <p:nvPr/>
          </p:nvGrpSpPr>
          <p:grpSpPr>
            <a:xfrm>
              <a:off x="7330360" y="6003876"/>
              <a:ext cx="789828" cy="283720"/>
              <a:chOff x="6333309" y="1948314"/>
              <a:chExt cx="966501" cy="400110"/>
            </a:xfrm>
          </p:grpSpPr>
          <p:sp>
            <p:nvSpPr>
              <p:cNvPr id="154" name="正方形/長方形 153">
                <a:extLst>
                  <a:ext uri="{FF2B5EF4-FFF2-40B4-BE49-F238E27FC236}">
                    <a16:creationId xmlns:a16="http://schemas.microsoft.com/office/drawing/2014/main" id="{1C9FC28A-3BF4-D60F-F4CD-ECBE9C3C683B}"/>
                  </a:ext>
                </a:extLst>
              </p:cNvPr>
              <p:cNvSpPr/>
              <p:nvPr/>
            </p:nvSpPr>
            <p:spPr>
              <a:xfrm>
                <a:off x="6333309" y="1948314"/>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テキスト ボックス 154">
                <a:extLst>
                  <a:ext uri="{FF2B5EF4-FFF2-40B4-BE49-F238E27FC236}">
                    <a16:creationId xmlns:a16="http://schemas.microsoft.com/office/drawing/2014/main" id="{2BF847C0-24DD-29DA-F7A5-8000CEB0D209}"/>
                  </a:ext>
                </a:extLst>
              </p:cNvPr>
              <p:cNvSpPr txBox="1"/>
              <p:nvPr/>
            </p:nvSpPr>
            <p:spPr>
              <a:xfrm>
                <a:off x="6468679" y="1975479"/>
                <a:ext cx="69762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評価</a:t>
                </a:r>
              </a:p>
            </p:txBody>
          </p:sp>
        </p:grpSp>
        <p:sp>
          <p:nvSpPr>
            <p:cNvPr id="156" name="右矢印 155">
              <a:extLst>
                <a:ext uri="{FF2B5EF4-FFF2-40B4-BE49-F238E27FC236}">
                  <a16:creationId xmlns:a16="http://schemas.microsoft.com/office/drawing/2014/main" id="{FED212BE-443A-7F73-8B54-7517D565DEA8}"/>
                </a:ext>
              </a:extLst>
            </p:cNvPr>
            <p:cNvSpPr/>
            <p:nvPr/>
          </p:nvSpPr>
          <p:spPr>
            <a:xfrm>
              <a:off x="7143079" y="5134300"/>
              <a:ext cx="254971" cy="22388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7" name="グループ化 156">
              <a:extLst>
                <a:ext uri="{FF2B5EF4-FFF2-40B4-BE49-F238E27FC236}">
                  <a16:creationId xmlns:a16="http://schemas.microsoft.com/office/drawing/2014/main" id="{D02ACD97-835F-2D30-7D6A-CBC814F387E9}"/>
                </a:ext>
              </a:extLst>
            </p:cNvPr>
            <p:cNvGrpSpPr/>
            <p:nvPr/>
          </p:nvGrpSpPr>
          <p:grpSpPr>
            <a:xfrm>
              <a:off x="6386731" y="6008932"/>
              <a:ext cx="789828" cy="283720"/>
              <a:chOff x="5588618" y="1364997"/>
              <a:chExt cx="966501" cy="400110"/>
            </a:xfrm>
          </p:grpSpPr>
          <p:sp>
            <p:nvSpPr>
              <p:cNvPr id="158" name="正方形/長方形 157">
                <a:extLst>
                  <a:ext uri="{FF2B5EF4-FFF2-40B4-BE49-F238E27FC236}">
                    <a16:creationId xmlns:a16="http://schemas.microsoft.com/office/drawing/2014/main" id="{9A80C22E-FFF1-7EBB-34CE-B939E985F9BB}"/>
                  </a:ext>
                </a:extLst>
              </p:cNvPr>
              <p:cNvSpPr/>
              <p:nvPr/>
            </p:nvSpPr>
            <p:spPr>
              <a:xfrm>
                <a:off x="5588618" y="1364997"/>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テキスト ボックス 158">
                <a:extLst>
                  <a:ext uri="{FF2B5EF4-FFF2-40B4-BE49-F238E27FC236}">
                    <a16:creationId xmlns:a16="http://schemas.microsoft.com/office/drawing/2014/main" id="{C8023E91-AEDD-5299-B589-30BA1422B8A6}"/>
                  </a:ext>
                </a:extLst>
              </p:cNvPr>
              <p:cNvSpPr txBox="1"/>
              <p:nvPr/>
            </p:nvSpPr>
            <p:spPr>
              <a:xfrm>
                <a:off x="5720791" y="1411155"/>
                <a:ext cx="69762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判断</a:t>
                </a:r>
              </a:p>
            </p:txBody>
          </p:sp>
        </p:grpSp>
        <p:pic>
          <p:nvPicPr>
            <p:cNvPr id="160" name="図 159">
              <a:extLst>
                <a:ext uri="{FF2B5EF4-FFF2-40B4-BE49-F238E27FC236}">
                  <a16:creationId xmlns:a16="http://schemas.microsoft.com/office/drawing/2014/main" id="{0C4EB108-8FBC-680D-78B5-B4EB77DECEB8}"/>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2762" y="5341896"/>
              <a:ext cx="706119" cy="706119"/>
            </a:xfrm>
            <a:prstGeom prst="rect">
              <a:avLst/>
            </a:prstGeom>
            <a:ln>
              <a:noFill/>
            </a:ln>
            <a:effectLst>
              <a:outerShdw blurRad="50800" dist="38100" dir="2700000" algn="tl" rotWithShape="0">
                <a:prstClr val="black">
                  <a:alpha val="40000"/>
                </a:prstClr>
              </a:outerShdw>
            </a:effectLst>
          </p:spPr>
        </p:pic>
        <p:sp>
          <p:nvSpPr>
            <p:cNvPr id="161" name="テキスト ボックス 160">
              <a:extLst>
                <a:ext uri="{FF2B5EF4-FFF2-40B4-BE49-F238E27FC236}">
                  <a16:creationId xmlns:a16="http://schemas.microsoft.com/office/drawing/2014/main" id="{8139E891-72B8-84E5-9BE0-C0A3989A9C64}"/>
                </a:ext>
              </a:extLst>
            </p:cNvPr>
            <p:cNvSpPr txBox="1"/>
            <p:nvPr/>
          </p:nvSpPr>
          <p:spPr>
            <a:xfrm>
              <a:off x="6868421" y="5475676"/>
              <a:ext cx="1683086" cy="477054"/>
            </a:xfrm>
            <a:prstGeom prst="rect">
              <a:avLst/>
            </a:prstGeom>
            <a:noFill/>
            <a:effectLst/>
          </p:spPr>
          <p:txBody>
            <a:bodyPr wrap="square">
              <a:spAutoFit/>
            </a:bodyPr>
            <a:lstStyle/>
            <a:p>
              <a:r>
                <a:rPr lang="en" altLang="ja-JP" sz="1400" b="1" i="0" dirty="0">
                  <a:solidFill>
                    <a:srgbClr val="1F33E8"/>
                  </a:solidFill>
                  <a:effectLst/>
                  <a:latin typeface="Meiryo" panose="020B0604030504040204" pitchFamily="34" charset="-128"/>
                  <a:ea typeface="Meiryo" panose="020B0604030504040204" pitchFamily="34" charset="-128"/>
                </a:rPr>
                <a:t>AI</a:t>
              </a:r>
              <a:r>
                <a:rPr lang="ja-JP" altLang="en-US" sz="1400" b="1" i="0">
                  <a:solidFill>
                    <a:srgbClr val="1F33E8"/>
                  </a:solidFill>
                  <a:effectLst/>
                  <a:latin typeface="Meiryo" panose="020B0604030504040204" pitchFamily="34" charset="-128"/>
                  <a:ea typeface="Meiryo" panose="020B0604030504040204" pitchFamily="34" charset="-128"/>
                </a:rPr>
                <a:t>エージェント</a:t>
              </a:r>
              <a:endParaRPr lang="en-US" altLang="ja-JP" sz="1400" b="1" i="0" dirty="0">
                <a:solidFill>
                  <a:srgbClr val="1F33E8"/>
                </a:solidFill>
                <a:effectLst/>
                <a:latin typeface="Meiryo" panose="020B0604030504040204" pitchFamily="34" charset="-128"/>
                <a:ea typeface="Meiryo" panose="020B0604030504040204" pitchFamily="34" charset="-128"/>
              </a:endParaRPr>
            </a:p>
            <a:p>
              <a:r>
                <a:rPr lang="en-US" altLang="ja-JP" sz="1000" dirty="0">
                  <a:solidFill>
                    <a:srgbClr val="1F33E8"/>
                  </a:solidFill>
                  <a:latin typeface="Meiryo" panose="020B0604030504040204" pitchFamily="34" charset="-128"/>
                  <a:ea typeface="Meiryo" panose="020B0604030504040204" pitchFamily="34" charset="-128"/>
                </a:rPr>
                <a:t>AI Agent/Supervisor</a:t>
              </a:r>
            </a:p>
          </p:txBody>
        </p:sp>
        <p:sp>
          <p:nvSpPr>
            <p:cNvPr id="162" name="右矢印 161">
              <a:extLst>
                <a:ext uri="{FF2B5EF4-FFF2-40B4-BE49-F238E27FC236}">
                  <a16:creationId xmlns:a16="http://schemas.microsoft.com/office/drawing/2014/main" id="{71F596D5-91BB-5E11-A03E-019219D8E5B7}"/>
                </a:ext>
              </a:extLst>
            </p:cNvPr>
            <p:cNvSpPr/>
            <p:nvPr/>
          </p:nvSpPr>
          <p:spPr>
            <a:xfrm rot="10800000">
              <a:off x="7127418" y="6066418"/>
              <a:ext cx="273946" cy="22388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U ターン矢印 162">
              <a:extLst>
                <a:ext uri="{FF2B5EF4-FFF2-40B4-BE49-F238E27FC236}">
                  <a16:creationId xmlns:a16="http://schemas.microsoft.com/office/drawing/2014/main" id="{1AE59869-1133-8FD4-0AB6-0389F50D531B}"/>
                </a:ext>
              </a:extLst>
            </p:cNvPr>
            <p:cNvSpPr/>
            <p:nvPr/>
          </p:nvSpPr>
          <p:spPr>
            <a:xfrm rot="5400000">
              <a:off x="7733411" y="5545881"/>
              <a:ext cx="1050987" cy="333421"/>
            </a:xfrm>
            <a:prstGeom prst="uturnArrow">
              <a:avLst>
                <a:gd name="adj1" fmla="val 30959"/>
                <a:gd name="adj2" fmla="val 25000"/>
                <a:gd name="adj3" fmla="val 26704"/>
                <a:gd name="adj4" fmla="val 56979"/>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矢印コネクタ 165">
              <a:extLst>
                <a:ext uri="{FF2B5EF4-FFF2-40B4-BE49-F238E27FC236}">
                  <a16:creationId xmlns:a16="http://schemas.microsoft.com/office/drawing/2014/main" id="{9E4C235E-E7B6-DA4F-37EE-4FDE409951AA}"/>
                </a:ext>
              </a:extLst>
            </p:cNvPr>
            <p:cNvCxnSpPr>
              <a:stCxn id="51" idx="3"/>
              <a:endCxn id="124" idx="1"/>
            </p:cNvCxnSpPr>
            <p:nvPr/>
          </p:nvCxnSpPr>
          <p:spPr>
            <a:xfrm flipV="1">
              <a:off x="4759048" y="2796635"/>
              <a:ext cx="1529512" cy="693172"/>
            </a:xfrm>
            <a:prstGeom prst="straightConnector1">
              <a:avLst/>
            </a:prstGeom>
            <a:ln w="38100">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68" name="直線矢印コネクタ 167">
              <a:extLst>
                <a:ext uri="{FF2B5EF4-FFF2-40B4-BE49-F238E27FC236}">
                  <a16:creationId xmlns:a16="http://schemas.microsoft.com/office/drawing/2014/main" id="{65035E17-E218-7D8A-4EA4-5641A51A02C6}"/>
                </a:ext>
              </a:extLst>
            </p:cNvPr>
            <p:cNvCxnSpPr>
              <a:cxnSpLocks/>
              <a:stCxn id="51" idx="3"/>
              <a:endCxn id="142" idx="1"/>
            </p:cNvCxnSpPr>
            <p:nvPr/>
          </p:nvCxnSpPr>
          <p:spPr>
            <a:xfrm>
              <a:off x="4759048" y="3489807"/>
              <a:ext cx="1529512" cy="759176"/>
            </a:xfrm>
            <a:prstGeom prst="straightConnector1">
              <a:avLst/>
            </a:prstGeom>
            <a:ln w="38100">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71" name="直線矢印コネクタ 170">
              <a:extLst>
                <a:ext uri="{FF2B5EF4-FFF2-40B4-BE49-F238E27FC236}">
                  <a16:creationId xmlns:a16="http://schemas.microsoft.com/office/drawing/2014/main" id="{60FFEAA8-6FE9-9108-AEAA-6EAF7FCD1F30}"/>
                </a:ext>
              </a:extLst>
            </p:cNvPr>
            <p:cNvCxnSpPr>
              <a:cxnSpLocks/>
              <a:stCxn id="51" idx="3"/>
              <a:endCxn id="160" idx="1"/>
            </p:cNvCxnSpPr>
            <p:nvPr/>
          </p:nvCxnSpPr>
          <p:spPr>
            <a:xfrm>
              <a:off x="4759048" y="3489807"/>
              <a:ext cx="1543714" cy="2205149"/>
            </a:xfrm>
            <a:prstGeom prst="straightConnector1">
              <a:avLst/>
            </a:prstGeom>
            <a:ln w="38100">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85" name="曲折矢印 184">
              <a:extLst>
                <a:ext uri="{FF2B5EF4-FFF2-40B4-BE49-F238E27FC236}">
                  <a16:creationId xmlns:a16="http://schemas.microsoft.com/office/drawing/2014/main" id="{E7ED50B2-2459-AF61-5241-71F70F3ACBC3}"/>
                </a:ext>
              </a:extLst>
            </p:cNvPr>
            <p:cNvSpPr/>
            <p:nvPr/>
          </p:nvSpPr>
          <p:spPr>
            <a:xfrm rot="5400000" flipH="1" flipV="1">
              <a:off x="994929" y="3409829"/>
              <a:ext cx="1125430" cy="1768393"/>
            </a:xfrm>
            <a:prstGeom prst="bentArrow">
              <a:avLst>
                <a:gd name="adj1" fmla="val 18337"/>
                <a:gd name="adj2" fmla="val 16485"/>
                <a:gd name="adj3" fmla="val 18059"/>
                <a:gd name="adj4" fmla="val 48914"/>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7" name="カギ線コネクタ 186">
              <a:extLst>
                <a:ext uri="{FF2B5EF4-FFF2-40B4-BE49-F238E27FC236}">
                  <a16:creationId xmlns:a16="http://schemas.microsoft.com/office/drawing/2014/main" id="{74A15BB7-E039-1C7A-7116-14A923F1A012}"/>
                </a:ext>
              </a:extLst>
            </p:cNvPr>
            <p:cNvCxnSpPr>
              <a:cxnSpLocks/>
              <a:stCxn id="122" idx="1"/>
              <a:endCxn id="54" idx="3"/>
            </p:cNvCxnSpPr>
            <p:nvPr/>
          </p:nvCxnSpPr>
          <p:spPr>
            <a:xfrm rot="10800000" flipV="1">
              <a:off x="4757843" y="3252470"/>
              <a:ext cx="1614686" cy="1459417"/>
            </a:xfrm>
            <a:prstGeom prst="bentConnector3">
              <a:avLst>
                <a:gd name="adj1" fmla="val 50000"/>
              </a:avLst>
            </a:prstGeom>
            <a:ln w="57150">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198" name="カギ線コネクタ 197">
              <a:extLst>
                <a:ext uri="{FF2B5EF4-FFF2-40B4-BE49-F238E27FC236}">
                  <a16:creationId xmlns:a16="http://schemas.microsoft.com/office/drawing/2014/main" id="{E7AB93B1-9443-3003-4BD6-6A8878BE1C99}"/>
                </a:ext>
              </a:extLst>
            </p:cNvPr>
            <p:cNvCxnSpPr>
              <a:cxnSpLocks/>
              <a:stCxn id="140" idx="1"/>
              <a:endCxn id="54" idx="3"/>
            </p:cNvCxnSpPr>
            <p:nvPr/>
          </p:nvCxnSpPr>
          <p:spPr>
            <a:xfrm rot="10800000" flipV="1">
              <a:off x="4757843" y="4704818"/>
              <a:ext cx="1614686" cy="7069"/>
            </a:xfrm>
            <a:prstGeom prst="bentConnector3">
              <a:avLst/>
            </a:prstGeom>
            <a:ln w="57150">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201" name="カギ線コネクタ 200">
              <a:extLst>
                <a:ext uri="{FF2B5EF4-FFF2-40B4-BE49-F238E27FC236}">
                  <a16:creationId xmlns:a16="http://schemas.microsoft.com/office/drawing/2014/main" id="{F8F731D2-E2F2-84B6-0281-3B3459CD0F4E}"/>
                </a:ext>
              </a:extLst>
            </p:cNvPr>
            <p:cNvCxnSpPr>
              <a:cxnSpLocks/>
              <a:stCxn id="158" idx="1"/>
              <a:endCxn id="54" idx="3"/>
            </p:cNvCxnSpPr>
            <p:nvPr/>
          </p:nvCxnSpPr>
          <p:spPr>
            <a:xfrm rot="10800000">
              <a:off x="4757843" y="4711888"/>
              <a:ext cx="1628888" cy="1438904"/>
            </a:xfrm>
            <a:prstGeom prst="bentConnector3">
              <a:avLst/>
            </a:prstGeom>
            <a:ln w="57150">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5" name="右矢印 4">
              <a:extLst>
                <a:ext uri="{FF2B5EF4-FFF2-40B4-BE49-F238E27FC236}">
                  <a16:creationId xmlns:a16="http://schemas.microsoft.com/office/drawing/2014/main" id="{B2F2BB34-7C15-92B3-DBCA-DEF29B837874}"/>
                </a:ext>
              </a:extLst>
            </p:cNvPr>
            <p:cNvSpPr/>
            <p:nvPr/>
          </p:nvSpPr>
          <p:spPr>
            <a:xfrm>
              <a:off x="1306357" y="3323362"/>
              <a:ext cx="1192703" cy="358051"/>
            </a:xfrm>
            <a:prstGeom prs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554D944-2E6B-8312-D299-C97BF428FB25}"/>
                </a:ext>
              </a:extLst>
            </p:cNvPr>
            <p:cNvSpPr txBox="1"/>
            <p:nvPr/>
          </p:nvSpPr>
          <p:spPr>
            <a:xfrm>
              <a:off x="1225748" y="3667435"/>
              <a:ext cx="993290" cy="338554"/>
            </a:xfrm>
            <a:prstGeom prst="rect">
              <a:avLst/>
            </a:prstGeom>
            <a:noFill/>
            <a:ln w="57150">
              <a:noFill/>
              <a:prstDash val="solid"/>
            </a:ln>
          </p:spPr>
          <p:txBody>
            <a:bodyPr wrap="square">
              <a:spAutoFit/>
            </a:bodyPr>
            <a:lstStyle/>
            <a:p>
              <a:r>
                <a:rPr lang="ja-JP" altLang="en-US" sz="1600" b="1" i="0">
                  <a:solidFill>
                    <a:srgbClr val="7030A0"/>
                  </a:solidFill>
                  <a:effectLst/>
                  <a:latin typeface="Meiryo" panose="020B0604030504040204" pitchFamily="34" charset="-128"/>
                  <a:ea typeface="Meiryo" panose="020B0604030504040204" pitchFamily="34" charset="-128"/>
                </a:rPr>
                <a:t>目標</a:t>
              </a:r>
              <a:endParaRPr lang="en-US" altLang="ja-JP" sz="1600" b="1" i="0" dirty="0">
                <a:solidFill>
                  <a:srgbClr val="7030A0"/>
                </a:solidFill>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3F3B44C7-7A4E-F76B-521D-3D7C8A450251}"/>
              </a:ext>
            </a:extLst>
          </p:cNvPr>
          <p:cNvSpPr>
            <a:spLocks noGrp="1"/>
          </p:cNvSpPr>
          <p:nvPr>
            <p:ph type="title"/>
          </p:nvPr>
        </p:nvSpPr>
        <p:spPr/>
        <p:txBody>
          <a:bodyPr/>
          <a:lstStyle/>
          <a:p>
            <a:r>
              <a:rPr kumimoji="1" lang="en-US" altLang="ja-JP" dirty="0"/>
              <a:t>AI</a:t>
            </a:r>
            <a:r>
              <a:rPr kumimoji="1" lang="ja-JP" altLang="en-US"/>
              <a:t>エージェントとマルチ</a:t>
            </a:r>
            <a:r>
              <a:rPr kumimoji="1" lang="en-US" altLang="ja-JP" dirty="0"/>
              <a:t>AI</a:t>
            </a:r>
            <a:r>
              <a:rPr kumimoji="1" lang="ja-JP" altLang="en-US"/>
              <a:t>エージェント</a:t>
            </a:r>
          </a:p>
        </p:txBody>
      </p:sp>
      <p:pic>
        <p:nvPicPr>
          <p:cNvPr id="57" name="図 56" descr="図形&#10;&#10;中程度の精度で自動的に生成された説明">
            <a:extLst>
              <a:ext uri="{FF2B5EF4-FFF2-40B4-BE49-F238E27FC236}">
                <a16:creationId xmlns:a16="http://schemas.microsoft.com/office/drawing/2014/main" id="{5A83A397-84AF-3BC3-44CE-86490A567E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9408" y="2878328"/>
            <a:ext cx="1083816" cy="732817"/>
          </a:xfrm>
          <a:prstGeom prst="rect">
            <a:avLst/>
          </a:prstGeom>
          <a:ln>
            <a:noFill/>
          </a:ln>
          <a:effectLst>
            <a:outerShdw blurRad="50800" dist="38100" dir="2700000" algn="tl" rotWithShape="0">
              <a:prstClr val="black">
                <a:alpha val="40000"/>
              </a:prstClr>
            </a:outerShdw>
          </a:effectLst>
        </p:spPr>
      </p:pic>
      <p:sp>
        <p:nvSpPr>
          <p:cNvPr id="64" name="正方形/長方形 63">
            <a:extLst>
              <a:ext uri="{FF2B5EF4-FFF2-40B4-BE49-F238E27FC236}">
                <a16:creationId xmlns:a16="http://schemas.microsoft.com/office/drawing/2014/main" id="{40A06A17-9AAD-D69F-37D2-FAA379959473}"/>
              </a:ext>
            </a:extLst>
          </p:cNvPr>
          <p:cNvSpPr/>
          <p:nvPr/>
        </p:nvSpPr>
        <p:spPr>
          <a:xfrm>
            <a:off x="2288840" y="806479"/>
            <a:ext cx="3083227" cy="1872894"/>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B442C7C5-2146-BDE9-B681-45D65F86915C}"/>
              </a:ext>
            </a:extLst>
          </p:cNvPr>
          <p:cNvSpPr txBox="1"/>
          <p:nvPr/>
        </p:nvSpPr>
        <p:spPr>
          <a:xfrm>
            <a:off x="586074" y="1384428"/>
            <a:ext cx="993290" cy="338554"/>
          </a:xfrm>
          <a:prstGeom prst="rect">
            <a:avLst/>
          </a:prstGeom>
          <a:noFill/>
          <a:ln w="57150">
            <a:noFill/>
            <a:prstDash val="solid"/>
          </a:ln>
        </p:spPr>
        <p:txBody>
          <a:bodyPr wrap="square">
            <a:spAutoFit/>
          </a:bodyPr>
          <a:lstStyle/>
          <a:p>
            <a:r>
              <a:rPr lang="ja-JP" altLang="en-US" sz="1600" b="1" i="0">
                <a:solidFill>
                  <a:srgbClr val="7030A0"/>
                </a:solidFill>
                <a:effectLst/>
                <a:latin typeface="Meiryo" panose="020B0604030504040204" pitchFamily="34" charset="-128"/>
                <a:ea typeface="Meiryo" panose="020B0604030504040204" pitchFamily="34" charset="-128"/>
              </a:rPr>
              <a:t>目標</a:t>
            </a:r>
            <a:endParaRPr lang="en-US" altLang="ja-JP" sz="1600" b="1" i="0" dirty="0">
              <a:solidFill>
                <a:srgbClr val="7030A0"/>
              </a:solidFill>
              <a:effectLst/>
              <a:latin typeface="Meiryo" panose="020B0604030504040204" pitchFamily="34" charset="-128"/>
              <a:ea typeface="Meiryo" panose="020B0604030504040204" pitchFamily="34" charset="-128"/>
            </a:endParaRPr>
          </a:p>
        </p:txBody>
      </p:sp>
      <p:grpSp>
        <p:nvGrpSpPr>
          <p:cNvPr id="6" name="グループ化 5">
            <a:extLst>
              <a:ext uri="{FF2B5EF4-FFF2-40B4-BE49-F238E27FC236}">
                <a16:creationId xmlns:a16="http://schemas.microsoft.com/office/drawing/2014/main" id="{E6E69251-667F-19E5-9A25-9DD362C1A37D}"/>
              </a:ext>
            </a:extLst>
          </p:cNvPr>
          <p:cNvGrpSpPr/>
          <p:nvPr/>
        </p:nvGrpSpPr>
        <p:grpSpPr>
          <a:xfrm>
            <a:off x="2549015" y="943150"/>
            <a:ext cx="966501" cy="439210"/>
            <a:chOff x="3518755" y="1931091"/>
            <a:chExt cx="966501" cy="439210"/>
          </a:xfrm>
        </p:grpSpPr>
        <p:sp>
          <p:nvSpPr>
            <p:cNvPr id="3" name="正方形/長方形 2">
              <a:extLst>
                <a:ext uri="{FF2B5EF4-FFF2-40B4-BE49-F238E27FC236}">
                  <a16:creationId xmlns:a16="http://schemas.microsoft.com/office/drawing/2014/main" id="{24885BB8-522A-E345-5BAA-B129100DE757}"/>
                </a:ext>
              </a:extLst>
            </p:cNvPr>
            <p:cNvSpPr/>
            <p:nvPr/>
          </p:nvSpPr>
          <p:spPr>
            <a:xfrm>
              <a:off x="3518755" y="1931091"/>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A398AB85-12C6-78ED-3D52-9849BE9B8478}"/>
                </a:ext>
              </a:extLst>
            </p:cNvPr>
            <p:cNvSpPr txBox="1"/>
            <p:nvPr/>
          </p:nvSpPr>
          <p:spPr>
            <a:xfrm>
              <a:off x="3647912" y="1970191"/>
              <a:ext cx="708579"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計画</a:t>
              </a:r>
            </a:p>
          </p:txBody>
        </p:sp>
      </p:grpSp>
      <p:grpSp>
        <p:nvGrpSpPr>
          <p:cNvPr id="7" name="グループ化 6">
            <a:extLst>
              <a:ext uri="{FF2B5EF4-FFF2-40B4-BE49-F238E27FC236}">
                <a16:creationId xmlns:a16="http://schemas.microsoft.com/office/drawing/2014/main" id="{7684C933-0E90-0178-8487-7B557CD5ECC4}"/>
              </a:ext>
            </a:extLst>
          </p:cNvPr>
          <p:cNvGrpSpPr/>
          <p:nvPr/>
        </p:nvGrpSpPr>
        <p:grpSpPr>
          <a:xfrm>
            <a:off x="3803463" y="943150"/>
            <a:ext cx="966501" cy="441643"/>
            <a:chOff x="4945540" y="1936343"/>
            <a:chExt cx="966501" cy="441643"/>
          </a:xfrm>
        </p:grpSpPr>
        <p:sp>
          <p:nvSpPr>
            <p:cNvPr id="8" name="正方形/長方形 7">
              <a:extLst>
                <a:ext uri="{FF2B5EF4-FFF2-40B4-BE49-F238E27FC236}">
                  <a16:creationId xmlns:a16="http://schemas.microsoft.com/office/drawing/2014/main" id="{01721E0B-AB03-7031-AD89-10154DE7CBA0}"/>
                </a:ext>
              </a:extLst>
            </p:cNvPr>
            <p:cNvSpPr/>
            <p:nvPr/>
          </p:nvSpPr>
          <p:spPr>
            <a:xfrm>
              <a:off x="4945540" y="1936343"/>
              <a:ext cx="966501"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79AE0343-3FC7-53E8-671D-728F75089588}"/>
                </a:ext>
              </a:extLst>
            </p:cNvPr>
            <p:cNvSpPr txBox="1"/>
            <p:nvPr/>
          </p:nvSpPr>
          <p:spPr>
            <a:xfrm>
              <a:off x="5078773" y="1977876"/>
              <a:ext cx="697627"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実行</a:t>
              </a:r>
            </a:p>
          </p:txBody>
        </p:sp>
      </p:grpSp>
      <p:grpSp>
        <p:nvGrpSpPr>
          <p:cNvPr id="35" name="グループ化 34">
            <a:extLst>
              <a:ext uri="{FF2B5EF4-FFF2-40B4-BE49-F238E27FC236}">
                <a16:creationId xmlns:a16="http://schemas.microsoft.com/office/drawing/2014/main" id="{B67C2C8B-5389-2931-4458-3E4672DFBD86}"/>
              </a:ext>
            </a:extLst>
          </p:cNvPr>
          <p:cNvGrpSpPr/>
          <p:nvPr/>
        </p:nvGrpSpPr>
        <p:grpSpPr>
          <a:xfrm>
            <a:off x="3802258" y="2165231"/>
            <a:ext cx="966501" cy="427275"/>
            <a:chOff x="6333309" y="1948314"/>
            <a:chExt cx="966501" cy="427275"/>
          </a:xfrm>
        </p:grpSpPr>
        <p:sp>
          <p:nvSpPr>
            <p:cNvPr id="17" name="正方形/長方形 16">
              <a:extLst>
                <a:ext uri="{FF2B5EF4-FFF2-40B4-BE49-F238E27FC236}">
                  <a16:creationId xmlns:a16="http://schemas.microsoft.com/office/drawing/2014/main" id="{E0B10C49-AA1A-1C18-9709-E6924015FDAE}"/>
                </a:ext>
              </a:extLst>
            </p:cNvPr>
            <p:cNvSpPr/>
            <p:nvPr/>
          </p:nvSpPr>
          <p:spPr>
            <a:xfrm>
              <a:off x="6333309" y="1948314"/>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2EA53971-D67F-A722-9444-1AED5DC696D2}"/>
                </a:ext>
              </a:extLst>
            </p:cNvPr>
            <p:cNvSpPr txBox="1"/>
            <p:nvPr/>
          </p:nvSpPr>
          <p:spPr>
            <a:xfrm>
              <a:off x="6468679" y="1975479"/>
              <a:ext cx="697627"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評価</a:t>
              </a:r>
            </a:p>
          </p:txBody>
        </p:sp>
      </p:grpSp>
      <p:sp>
        <p:nvSpPr>
          <p:cNvPr id="21" name="右矢印 20">
            <a:extLst>
              <a:ext uri="{FF2B5EF4-FFF2-40B4-BE49-F238E27FC236}">
                <a16:creationId xmlns:a16="http://schemas.microsoft.com/office/drawing/2014/main" id="{D5957C14-77C9-818F-1384-F8908F4BF06D}"/>
              </a:ext>
            </a:extLst>
          </p:cNvPr>
          <p:cNvSpPr/>
          <p:nvPr/>
        </p:nvSpPr>
        <p:spPr>
          <a:xfrm>
            <a:off x="3482049" y="1007768"/>
            <a:ext cx="359432" cy="28372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4" name="グループ化 33">
            <a:extLst>
              <a:ext uri="{FF2B5EF4-FFF2-40B4-BE49-F238E27FC236}">
                <a16:creationId xmlns:a16="http://schemas.microsoft.com/office/drawing/2014/main" id="{42F20BCF-EB57-A90D-BB8A-57F75ADB289F}"/>
              </a:ext>
            </a:extLst>
          </p:cNvPr>
          <p:cNvGrpSpPr/>
          <p:nvPr/>
        </p:nvGrpSpPr>
        <p:grpSpPr>
          <a:xfrm>
            <a:off x="2536676" y="2163176"/>
            <a:ext cx="966501" cy="446268"/>
            <a:chOff x="5588618" y="1364997"/>
            <a:chExt cx="966501" cy="446268"/>
          </a:xfrm>
        </p:grpSpPr>
        <p:sp>
          <p:nvSpPr>
            <p:cNvPr id="22" name="正方形/長方形 21">
              <a:extLst>
                <a:ext uri="{FF2B5EF4-FFF2-40B4-BE49-F238E27FC236}">
                  <a16:creationId xmlns:a16="http://schemas.microsoft.com/office/drawing/2014/main" id="{062B7983-2B4B-BACF-2EC6-44CB7AA0B56D}"/>
                </a:ext>
              </a:extLst>
            </p:cNvPr>
            <p:cNvSpPr/>
            <p:nvPr/>
          </p:nvSpPr>
          <p:spPr>
            <a:xfrm>
              <a:off x="5588618" y="1364997"/>
              <a:ext cx="966501" cy="400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3414088-A939-DB5F-54E1-217FE94EC695}"/>
                </a:ext>
              </a:extLst>
            </p:cNvPr>
            <p:cNvSpPr txBox="1"/>
            <p:nvPr/>
          </p:nvSpPr>
          <p:spPr>
            <a:xfrm>
              <a:off x="5720791" y="1411155"/>
              <a:ext cx="697627"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判断</a:t>
              </a:r>
            </a:p>
          </p:txBody>
        </p:sp>
      </p:grpSp>
      <p:pic>
        <p:nvPicPr>
          <p:cNvPr id="95" name="図 94">
            <a:extLst>
              <a:ext uri="{FF2B5EF4-FFF2-40B4-BE49-F238E27FC236}">
                <a16:creationId xmlns:a16="http://schemas.microsoft.com/office/drawing/2014/main" id="{D19EEF52-8CD0-5D4D-9551-954AAE9875B0}"/>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419907" y="1301727"/>
            <a:ext cx="824404" cy="824404"/>
          </a:xfrm>
          <a:prstGeom prst="rect">
            <a:avLst/>
          </a:prstGeom>
          <a:ln>
            <a:noFill/>
          </a:ln>
          <a:effectLst>
            <a:outerShdw blurRad="50800" dist="38100" dir="2700000" algn="tl" rotWithShape="0">
              <a:prstClr val="black">
                <a:alpha val="40000"/>
              </a:prstClr>
            </a:outerShdw>
          </a:effectLst>
        </p:spPr>
      </p:pic>
      <p:sp>
        <p:nvSpPr>
          <p:cNvPr id="167" name="テキスト ボックス 166">
            <a:extLst>
              <a:ext uri="{FF2B5EF4-FFF2-40B4-BE49-F238E27FC236}">
                <a16:creationId xmlns:a16="http://schemas.microsoft.com/office/drawing/2014/main" id="{94D0F26A-5796-767B-7110-492547E4626E}"/>
              </a:ext>
            </a:extLst>
          </p:cNvPr>
          <p:cNvSpPr txBox="1"/>
          <p:nvPr/>
        </p:nvSpPr>
        <p:spPr>
          <a:xfrm>
            <a:off x="3074906" y="1475307"/>
            <a:ext cx="1969474" cy="646331"/>
          </a:xfrm>
          <a:prstGeom prst="rect">
            <a:avLst/>
          </a:prstGeom>
          <a:noFill/>
          <a:effectLst/>
        </p:spPr>
        <p:txBody>
          <a:bodyPr wrap="square">
            <a:spAutoFit/>
          </a:bodyPr>
          <a:lstStyle/>
          <a:p>
            <a:r>
              <a:rPr lang="en" altLang="ja-JP" b="1" i="0" dirty="0">
                <a:solidFill>
                  <a:srgbClr val="1F33E8"/>
                </a:solidFill>
                <a:effectLst/>
                <a:latin typeface="Meiryo" panose="020B0604030504040204" pitchFamily="34" charset="-128"/>
                <a:ea typeface="Meiryo" panose="020B0604030504040204" pitchFamily="34" charset="-128"/>
              </a:rPr>
              <a:t>AI</a:t>
            </a:r>
            <a:r>
              <a:rPr lang="ja-JP" altLang="en-US" b="1" i="0">
                <a:solidFill>
                  <a:srgbClr val="1F33E8"/>
                </a:solidFill>
                <a:effectLst/>
                <a:latin typeface="Meiryo" panose="020B0604030504040204" pitchFamily="34" charset="-128"/>
                <a:ea typeface="Meiryo" panose="020B0604030504040204" pitchFamily="34" charset="-128"/>
              </a:rPr>
              <a:t>エージェント</a:t>
            </a:r>
            <a:endParaRPr lang="en-US" altLang="ja-JP" b="1" i="0" dirty="0">
              <a:solidFill>
                <a:srgbClr val="1F33E8"/>
              </a:solidFill>
              <a:effectLst/>
              <a:latin typeface="Meiryo" panose="020B0604030504040204" pitchFamily="34" charset="-128"/>
              <a:ea typeface="Meiryo" panose="020B0604030504040204" pitchFamily="34" charset="-128"/>
            </a:endParaRPr>
          </a:p>
          <a:p>
            <a:r>
              <a:rPr lang="en-US" altLang="ja-JP" dirty="0">
                <a:solidFill>
                  <a:srgbClr val="1F33E8"/>
                </a:solidFill>
                <a:latin typeface="Meiryo" panose="020B0604030504040204" pitchFamily="34" charset="-128"/>
                <a:ea typeface="Meiryo" panose="020B0604030504040204" pitchFamily="34" charset="-128"/>
              </a:rPr>
              <a:t>AI Agent</a:t>
            </a:r>
            <a:endParaRPr lang="en-US" altLang="ja-JP" i="0" dirty="0">
              <a:solidFill>
                <a:srgbClr val="1F33E8"/>
              </a:solidFill>
              <a:effectLst/>
              <a:latin typeface="Meiryo" panose="020B0604030504040204" pitchFamily="34" charset="-128"/>
              <a:ea typeface="Meiryo" panose="020B0604030504040204" pitchFamily="34" charset="-128"/>
            </a:endParaRPr>
          </a:p>
        </p:txBody>
      </p:sp>
      <p:sp>
        <p:nvSpPr>
          <p:cNvPr id="40" name="U ターン矢印 39">
            <a:extLst>
              <a:ext uri="{FF2B5EF4-FFF2-40B4-BE49-F238E27FC236}">
                <a16:creationId xmlns:a16="http://schemas.microsoft.com/office/drawing/2014/main" id="{4B3159E1-1438-B528-8E6D-D3A6046729BC}"/>
              </a:ext>
            </a:extLst>
          </p:cNvPr>
          <p:cNvSpPr/>
          <p:nvPr/>
        </p:nvSpPr>
        <p:spPr>
          <a:xfrm rot="5400000">
            <a:off x="4232917" y="1566662"/>
            <a:ext cx="1431677" cy="429335"/>
          </a:xfrm>
          <a:prstGeom prst="uturnArrow">
            <a:avLst>
              <a:gd name="adj1" fmla="val 30960"/>
              <a:gd name="adj2" fmla="val 25000"/>
              <a:gd name="adj3" fmla="val 25000"/>
              <a:gd name="adj4" fmla="val 56979"/>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右矢印 43">
            <a:extLst>
              <a:ext uri="{FF2B5EF4-FFF2-40B4-BE49-F238E27FC236}">
                <a16:creationId xmlns:a16="http://schemas.microsoft.com/office/drawing/2014/main" id="{76DA7984-74F8-DE91-F752-4C741A6E43A9}"/>
              </a:ext>
            </a:extLst>
          </p:cNvPr>
          <p:cNvSpPr/>
          <p:nvPr/>
        </p:nvSpPr>
        <p:spPr>
          <a:xfrm rot="10800000">
            <a:off x="3480307" y="2226418"/>
            <a:ext cx="359432" cy="28372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a:extLst>
              <a:ext uri="{FF2B5EF4-FFF2-40B4-BE49-F238E27FC236}">
                <a16:creationId xmlns:a16="http://schemas.microsoft.com/office/drawing/2014/main" id="{AD9060B8-7EE7-EEF4-BD69-DA426F189539}"/>
              </a:ext>
            </a:extLst>
          </p:cNvPr>
          <p:cNvSpPr/>
          <p:nvPr/>
        </p:nvSpPr>
        <p:spPr>
          <a:xfrm>
            <a:off x="684907" y="1573238"/>
            <a:ext cx="1885109" cy="1133703"/>
          </a:xfrm>
          <a:prstGeom prst="bentArrow">
            <a:avLst>
              <a:gd name="adj1" fmla="val 18337"/>
              <a:gd name="adj2" fmla="val 16485"/>
              <a:gd name="adj3" fmla="val 18059"/>
              <a:gd name="adj4" fmla="val 48914"/>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a:extLst>
              <a:ext uri="{FF2B5EF4-FFF2-40B4-BE49-F238E27FC236}">
                <a16:creationId xmlns:a16="http://schemas.microsoft.com/office/drawing/2014/main" id="{2C498D20-3752-6F0F-44D5-C18B3C4ABF52}"/>
              </a:ext>
            </a:extLst>
          </p:cNvPr>
          <p:cNvSpPr/>
          <p:nvPr/>
        </p:nvSpPr>
        <p:spPr>
          <a:xfrm rot="5400000" flipV="1">
            <a:off x="1527614" y="1834186"/>
            <a:ext cx="570219" cy="1354682"/>
          </a:xfrm>
          <a:prstGeom prst="bentArrow">
            <a:avLst>
              <a:gd name="adj1" fmla="val 34502"/>
              <a:gd name="adj2" fmla="val 38691"/>
              <a:gd name="adj3" fmla="val 39499"/>
              <a:gd name="adj4" fmla="val 56571"/>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1B6211DD-0327-7ADF-AB9D-CB4BD677063B}"/>
              </a:ext>
            </a:extLst>
          </p:cNvPr>
          <p:cNvSpPr txBox="1"/>
          <p:nvPr/>
        </p:nvSpPr>
        <p:spPr>
          <a:xfrm>
            <a:off x="1456214" y="1950223"/>
            <a:ext cx="595035" cy="338554"/>
          </a:xfrm>
          <a:prstGeom prst="rect">
            <a:avLst/>
          </a:prstGeom>
          <a:noFill/>
          <a:ln w="57150">
            <a:noFill/>
            <a:prstDash val="solid"/>
          </a:ln>
        </p:spPr>
        <p:txBody>
          <a:bodyPr wrap="none" rtlCol="0">
            <a:spAutoFit/>
          </a:bodyPr>
          <a:lstStyle/>
          <a:p>
            <a:r>
              <a:rPr kumimoji="1" lang="ja-JP" altLang="en-US" sz="1600" b="1">
                <a:solidFill>
                  <a:srgbClr val="C00000"/>
                </a:solidFill>
                <a:latin typeface="Meiryo" panose="020B0604030504040204" pitchFamily="34" charset="-128"/>
                <a:ea typeface="Meiryo" panose="020B0604030504040204" pitchFamily="34" charset="-128"/>
              </a:rPr>
              <a:t>結果</a:t>
            </a:r>
          </a:p>
        </p:txBody>
      </p:sp>
      <p:grpSp>
        <p:nvGrpSpPr>
          <p:cNvPr id="26" name="グループ化 25">
            <a:extLst>
              <a:ext uri="{FF2B5EF4-FFF2-40B4-BE49-F238E27FC236}">
                <a16:creationId xmlns:a16="http://schemas.microsoft.com/office/drawing/2014/main" id="{5F22A5B0-5441-AB2C-65D4-10E1BA528FD5}"/>
              </a:ext>
            </a:extLst>
          </p:cNvPr>
          <p:cNvGrpSpPr/>
          <p:nvPr/>
        </p:nvGrpSpPr>
        <p:grpSpPr>
          <a:xfrm>
            <a:off x="5630331" y="812071"/>
            <a:ext cx="3280808" cy="1249427"/>
            <a:chOff x="5630331" y="812071"/>
            <a:chExt cx="3280808" cy="1249427"/>
          </a:xfrm>
        </p:grpSpPr>
        <p:sp>
          <p:nvSpPr>
            <p:cNvPr id="13" name="四角形吹き出し 12">
              <a:extLst>
                <a:ext uri="{FF2B5EF4-FFF2-40B4-BE49-F238E27FC236}">
                  <a16:creationId xmlns:a16="http://schemas.microsoft.com/office/drawing/2014/main" id="{A0EE0823-9C5E-AEB7-5020-3FD6BC32E00F}"/>
                </a:ext>
              </a:extLst>
            </p:cNvPr>
            <p:cNvSpPr/>
            <p:nvPr/>
          </p:nvSpPr>
          <p:spPr>
            <a:xfrm>
              <a:off x="5630331" y="812071"/>
              <a:ext cx="3268113" cy="1249427"/>
            </a:xfrm>
            <a:prstGeom prst="wedgeRectCallout">
              <a:avLst>
                <a:gd name="adj1" fmla="val -59839"/>
                <a:gd name="adj2" fmla="val -94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B3F89A9C-CB24-E8A2-FC9B-A56B7169D366}"/>
                </a:ext>
              </a:extLst>
            </p:cNvPr>
            <p:cNvSpPr txBox="1"/>
            <p:nvPr/>
          </p:nvSpPr>
          <p:spPr>
            <a:xfrm>
              <a:off x="5763951" y="933612"/>
              <a:ext cx="3147188" cy="931024"/>
            </a:xfrm>
            <a:prstGeom prst="rect">
              <a:avLst/>
            </a:prstGeom>
            <a:noFill/>
          </p:spPr>
          <p:txBody>
            <a:bodyPr wrap="square">
              <a:spAutoFit/>
            </a:bodyPr>
            <a:lstStyle/>
            <a:p>
              <a:pPr algn="ctr"/>
              <a:r>
                <a:rPr lang="en" altLang="ja-JP" sz="1600" b="1" dirty="0">
                  <a:solidFill>
                    <a:schemeClr val="bg1"/>
                  </a:solidFill>
                  <a:latin typeface="Meiryo" panose="020B0604030504040204" pitchFamily="34" charset="-128"/>
                  <a:ea typeface="Meiryo" panose="020B0604030504040204" pitchFamily="34" charset="-128"/>
                </a:rPr>
                <a:t>AI Agent</a:t>
              </a:r>
            </a:p>
            <a:p>
              <a:pPr>
                <a:spcBef>
                  <a:spcPts val="300"/>
                </a:spcBef>
                <a:spcAft>
                  <a:spcPts val="600"/>
                </a:spcAft>
              </a:pPr>
              <a:r>
                <a:rPr lang="ja-JP" altLang="en-US" sz="1200" b="1">
                  <a:solidFill>
                    <a:schemeClr val="bg1"/>
                  </a:solidFill>
                  <a:latin typeface="Meiryo" panose="020B0604030504040204" pitchFamily="34" charset="-128"/>
                  <a:ea typeface="Meiryo" panose="020B0604030504040204" pitchFamily="34" charset="-128"/>
                </a:rPr>
                <a:t>明確な目標を達成するために、自律的に状況を認識・判断し、行動を実行できる進化した</a:t>
              </a:r>
              <a:r>
                <a:rPr lang="en" altLang="ja-JP" sz="1200" b="1" dirty="0">
                  <a:solidFill>
                    <a:schemeClr val="bg1"/>
                  </a:solidFill>
                  <a:latin typeface="Meiryo" panose="020B0604030504040204" pitchFamily="34" charset="-128"/>
                  <a:ea typeface="Meiryo" panose="020B0604030504040204" pitchFamily="34" charset="-128"/>
                </a:rPr>
                <a:t>AI</a:t>
              </a:r>
              <a:r>
                <a:rPr lang="ja-JP" altLang="en-US" sz="1200" b="1">
                  <a:solidFill>
                    <a:schemeClr val="bg1"/>
                  </a:solidFill>
                  <a:latin typeface="Meiryo" panose="020B0604030504040204" pitchFamily="34" charset="-128"/>
                  <a:ea typeface="Meiryo" panose="020B0604030504040204" pitchFamily="34" charset="-128"/>
                </a:rPr>
                <a:t>システム</a:t>
              </a:r>
              <a:endParaRPr lang="ja-JP" altLang="en-US" sz="1200">
                <a:solidFill>
                  <a:schemeClr val="bg1"/>
                </a:solidFill>
                <a:latin typeface="Meiryo" panose="020B0604030504040204" pitchFamily="34" charset="-128"/>
                <a:ea typeface="Meiryo" panose="020B0604030504040204" pitchFamily="34" charset="-128"/>
              </a:endParaRPr>
            </a:p>
          </p:txBody>
        </p:sp>
      </p:grpSp>
      <p:grpSp>
        <p:nvGrpSpPr>
          <p:cNvPr id="25" name="グループ化 24">
            <a:extLst>
              <a:ext uri="{FF2B5EF4-FFF2-40B4-BE49-F238E27FC236}">
                <a16:creationId xmlns:a16="http://schemas.microsoft.com/office/drawing/2014/main" id="{DB072007-ED4E-334F-96DA-0CE63E697714}"/>
              </a:ext>
            </a:extLst>
          </p:cNvPr>
          <p:cNvGrpSpPr/>
          <p:nvPr/>
        </p:nvGrpSpPr>
        <p:grpSpPr>
          <a:xfrm>
            <a:off x="289511" y="5266640"/>
            <a:ext cx="3172898" cy="1131901"/>
            <a:chOff x="289511" y="5266640"/>
            <a:chExt cx="3172898" cy="1131901"/>
          </a:xfrm>
        </p:grpSpPr>
        <p:sp>
          <p:nvSpPr>
            <p:cNvPr id="16" name="四角形吹き出し 15">
              <a:extLst>
                <a:ext uri="{FF2B5EF4-FFF2-40B4-BE49-F238E27FC236}">
                  <a16:creationId xmlns:a16="http://schemas.microsoft.com/office/drawing/2014/main" id="{76407BD4-9EF7-2774-A7FF-EBD7A4E0FAF8}"/>
                </a:ext>
              </a:extLst>
            </p:cNvPr>
            <p:cNvSpPr/>
            <p:nvPr/>
          </p:nvSpPr>
          <p:spPr>
            <a:xfrm>
              <a:off x="289511" y="5266640"/>
              <a:ext cx="3172898" cy="1131901"/>
            </a:xfrm>
            <a:prstGeom prst="wedgeRectCallout">
              <a:avLst>
                <a:gd name="adj1" fmla="val 62693"/>
                <a:gd name="adj2" fmla="val -11755"/>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D93892BD-628C-2EF8-71E4-020DEFCBEC79}"/>
                </a:ext>
              </a:extLst>
            </p:cNvPr>
            <p:cNvSpPr txBox="1"/>
            <p:nvPr/>
          </p:nvSpPr>
          <p:spPr>
            <a:xfrm>
              <a:off x="302366" y="5336908"/>
              <a:ext cx="3147188" cy="931024"/>
            </a:xfrm>
            <a:prstGeom prst="rect">
              <a:avLst/>
            </a:prstGeom>
            <a:noFill/>
          </p:spPr>
          <p:txBody>
            <a:bodyPr wrap="square">
              <a:spAutoFit/>
            </a:bodyPr>
            <a:lstStyle/>
            <a:p>
              <a:pPr algn="ctr"/>
              <a:r>
                <a:rPr lang="en-US" altLang="ja-JP" sz="1600" b="1" dirty="0">
                  <a:solidFill>
                    <a:schemeClr val="bg1"/>
                  </a:solidFill>
                  <a:latin typeface="Meiryo" panose="020B0604030504040204" pitchFamily="34" charset="-128"/>
                  <a:ea typeface="Meiryo" panose="020B0604030504040204" pitchFamily="34" charset="-128"/>
                </a:rPr>
                <a:t>Multi</a:t>
              </a:r>
              <a:r>
                <a:rPr lang="en" altLang="ja-JP" sz="1600" b="1" dirty="0">
                  <a:solidFill>
                    <a:schemeClr val="bg1"/>
                  </a:solidFill>
                  <a:latin typeface="Meiryo" panose="020B0604030504040204" pitchFamily="34" charset="-128"/>
                  <a:ea typeface="Meiryo" panose="020B0604030504040204" pitchFamily="34" charset="-128"/>
                </a:rPr>
                <a:t> AI Agent</a:t>
              </a:r>
              <a:endParaRPr lang="en-US" altLang="ja-JP" sz="800" b="1" dirty="0">
                <a:solidFill>
                  <a:schemeClr val="bg1"/>
                </a:solidFill>
                <a:latin typeface="Meiryo" panose="020B0604030504040204" pitchFamily="34" charset="-128"/>
                <a:ea typeface="Meiryo" panose="020B0604030504040204" pitchFamily="34" charset="-128"/>
              </a:endParaRPr>
            </a:p>
            <a:p>
              <a:pPr>
                <a:spcBef>
                  <a:spcPts val="300"/>
                </a:spcBef>
                <a:spcAft>
                  <a:spcPts val="600"/>
                </a:spcAft>
              </a:pPr>
              <a:r>
                <a:rPr lang="ja-JP" altLang="en-US" sz="1200" b="1">
                  <a:solidFill>
                    <a:schemeClr val="bg1"/>
                  </a:solidFill>
                  <a:latin typeface="Meiryo" panose="020B0604030504040204" pitchFamily="34" charset="-128"/>
                  <a:ea typeface="Meiryo" panose="020B0604030504040204" pitchFamily="34" charset="-128"/>
                </a:rPr>
                <a:t>複数の「</a:t>
              </a:r>
              <a:r>
                <a:rPr lang="en-US" altLang="ja-JP" sz="1200" b="1" dirty="0">
                  <a:solidFill>
                    <a:schemeClr val="bg1"/>
                  </a:solidFill>
                  <a:latin typeface="Meiryo" panose="020B0604030504040204" pitchFamily="34" charset="-128"/>
                  <a:ea typeface="Meiryo" panose="020B0604030504040204" pitchFamily="34" charset="-128"/>
                </a:rPr>
                <a:t>AI</a:t>
              </a:r>
              <a:r>
                <a:rPr lang="ja-JP" altLang="en-US" sz="1200" b="1">
                  <a:solidFill>
                    <a:schemeClr val="bg1"/>
                  </a:solidFill>
                  <a:latin typeface="Meiryo" panose="020B0604030504040204" pitchFamily="34" charset="-128"/>
                  <a:ea typeface="Meiryo" panose="020B0604030504040204" pitchFamily="34" charset="-128"/>
                </a:rPr>
                <a:t>エージェント」が連携・協調し単一のエージェントでは解決が難しい複雑な問題を効率的に解決する仕組み</a:t>
              </a:r>
              <a:endParaRPr lang="ja-JP" altLang="en-US" sz="12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38713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9A345BF-5C94-27FC-3216-E7891955182D}"/>
              </a:ext>
            </a:extLst>
          </p:cNvPr>
          <p:cNvSpPr/>
          <p:nvPr/>
        </p:nvSpPr>
        <p:spPr>
          <a:xfrm>
            <a:off x="188935" y="934214"/>
            <a:ext cx="8760639" cy="5562502"/>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2EA27AF-B613-34DA-6E66-1915CA8457F2}"/>
              </a:ext>
            </a:extLst>
          </p:cNvPr>
          <p:cNvSpPr>
            <a:spLocks noGrp="1"/>
          </p:cNvSpPr>
          <p:nvPr>
            <p:ph type="title"/>
          </p:nvPr>
        </p:nvSpPr>
        <p:spPr/>
        <p:txBody>
          <a:bodyPr/>
          <a:lstStyle/>
          <a:p>
            <a:r>
              <a:rPr lang="en-US" altLang="ja-JP" dirty="0"/>
              <a:t>AI</a:t>
            </a:r>
            <a:r>
              <a:rPr lang="ja-JP" altLang="en-US"/>
              <a:t>エージェントとエージェンティック</a:t>
            </a:r>
            <a:r>
              <a:rPr lang="en-US" altLang="ja-JP" dirty="0"/>
              <a:t>AI</a:t>
            </a:r>
            <a:r>
              <a:rPr lang="ja-JP" altLang="en-US"/>
              <a:t>：詳細</a:t>
            </a:r>
            <a:endParaRPr kumimoji="1" lang="ja-JP" altLang="en-US"/>
          </a:p>
        </p:txBody>
      </p:sp>
      <p:pic>
        <p:nvPicPr>
          <p:cNvPr id="1026" name="Picture 2">
            <a:extLst>
              <a:ext uri="{FF2B5EF4-FFF2-40B4-BE49-F238E27FC236}">
                <a16:creationId xmlns:a16="http://schemas.microsoft.com/office/drawing/2014/main" id="{09247643-4DCB-955B-0769-9B7FB29905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90"/>
          <a:stretch>
            <a:fillRect/>
          </a:stretch>
        </p:blipFill>
        <p:spPr bwMode="auto">
          <a:xfrm>
            <a:off x="3116470" y="1924716"/>
            <a:ext cx="2911061" cy="384303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DC7A6C91-19D5-279E-E2E3-49953CF40123}"/>
              </a:ext>
            </a:extLst>
          </p:cNvPr>
          <p:cNvSpPr txBox="1"/>
          <p:nvPr/>
        </p:nvSpPr>
        <p:spPr>
          <a:xfrm>
            <a:off x="297634" y="2015025"/>
            <a:ext cx="2922043" cy="1231106"/>
          </a:xfrm>
          <a:prstGeom prst="rect">
            <a:avLst/>
          </a:prstGeom>
          <a:noFill/>
        </p:spPr>
        <p:txBody>
          <a:bodyPr wrap="square">
            <a:spAutoFit/>
          </a:bodyPr>
          <a:lstStyle/>
          <a:p>
            <a:pPr>
              <a:spcAft>
                <a:spcPts val="600"/>
              </a:spcAft>
              <a:buNone/>
            </a:pPr>
            <a:r>
              <a:rPr lang="ja-JP" altLang="en-US" sz="1400" b="1">
                <a:latin typeface="Meiryo" panose="020B0604030504040204" pitchFamily="34" charset="-128"/>
                <a:ea typeface="Meiryo" panose="020B0604030504040204" pitchFamily="34" charset="-128"/>
              </a:rPr>
              <a:t>意味</a:t>
            </a:r>
            <a:r>
              <a:rPr lang="ja-JP" altLang="en-US" sz="1400">
                <a:latin typeface="Meiryo" panose="020B0604030504040204" pitchFamily="34" charset="-128"/>
                <a:ea typeface="Meiryo" panose="020B0604030504040204" pitchFamily="34" charset="-128"/>
              </a:rPr>
              <a:t>：エージェント（代理人、実行役）として設計された</a:t>
            </a:r>
            <a:r>
              <a:rPr lang="en" altLang="ja-JP" sz="1400" dirty="0">
                <a:latin typeface="Meiryo" panose="020B0604030504040204" pitchFamily="34" charset="-128"/>
                <a:ea typeface="Meiryo" panose="020B0604030504040204" pitchFamily="34" charset="-128"/>
              </a:rPr>
              <a:t>AI</a:t>
            </a:r>
            <a:r>
              <a:rPr lang="ja-JP" altLang="en" sz="1400">
                <a:latin typeface="Meiryo" panose="020B0604030504040204" pitchFamily="34" charset="-128"/>
                <a:ea typeface="Meiryo" panose="020B0604030504040204" pitchFamily="34" charset="-128"/>
              </a:rPr>
              <a:t>。</a:t>
            </a:r>
          </a:p>
          <a:p>
            <a:pPr>
              <a:spcAft>
                <a:spcPts val="600"/>
              </a:spcAft>
              <a:buNone/>
            </a:pPr>
            <a:endParaRPr lang="en-US" altLang="ja-JP" sz="800" b="1" dirty="0">
              <a:latin typeface="Meiryo" panose="020B0604030504040204" pitchFamily="34" charset="-128"/>
              <a:ea typeface="Meiryo" panose="020B0604030504040204" pitchFamily="34" charset="-128"/>
            </a:endParaRPr>
          </a:p>
          <a:p>
            <a:pPr>
              <a:spcAft>
                <a:spcPts val="600"/>
              </a:spcAft>
              <a:buNone/>
            </a:pPr>
            <a:r>
              <a:rPr lang="ja-JP" altLang="en-US" sz="1400" b="1">
                <a:latin typeface="Meiryo" panose="020B0604030504040204" pitchFamily="34" charset="-128"/>
                <a:ea typeface="Meiryo" panose="020B0604030504040204" pitchFamily="34" charset="-128"/>
              </a:rPr>
              <a:t>役割</a:t>
            </a:r>
            <a:r>
              <a:rPr lang="ja-JP" altLang="en-US" sz="1400">
                <a:latin typeface="Meiryo" panose="020B0604030504040204" pitchFamily="34" charset="-128"/>
                <a:ea typeface="Meiryo" panose="020B0604030504040204" pitchFamily="34" charset="-128"/>
              </a:rPr>
              <a:t>：ユーザーやシステムから指示されたタスクを実行する。</a:t>
            </a:r>
          </a:p>
        </p:txBody>
      </p:sp>
      <p:sp>
        <p:nvSpPr>
          <p:cNvPr id="6" name="テキスト ボックス 5">
            <a:extLst>
              <a:ext uri="{FF2B5EF4-FFF2-40B4-BE49-F238E27FC236}">
                <a16:creationId xmlns:a16="http://schemas.microsoft.com/office/drawing/2014/main" id="{E06AC87E-7FCE-ADFE-6CB0-13C915AC5C18}"/>
              </a:ext>
            </a:extLst>
          </p:cNvPr>
          <p:cNvSpPr txBox="1"/>
          <p:nvPr/>
        </p:nvSpPr>
        <p:spPr>
          <a:xfrm>
            <a:off x="5924325" y="2015025"/>
            <a:ext cx="2922043" cy="4108817"/>
          </a:xfrm>
          <a:prstGeom prst="rect">
            <a:avLst/>
          </a:prstGeom>
          <a:noFill/>
        </p:spPr>
        <p:txBody>
          <a:bodyPr wrap="square">
            <a:spAutoFit/>
          </a:bodyPr>
          <a:lstStyle>
            <a:defPPr>
              <a:defRPr lang="ja-JP"/>
            </a:defPPr>
            <a:lvl1pPr>
              <a:buNone/>
              <a:defRPr sz="1400" b="1">
                <a:latin typeface="Meiryo" panose="020B0604030504040204" pitchFamily="34" charset="-128"/>
                <a:ea typeface="Meiryo" panose="020B0604030504040204" pitchFamily="34" charset="-128"/>
              </a:defRPr>
            </a:lvl1pPr>
            <a:lvl2pPr marL="742950" lvl="1" indent="-285750">
              <a:buFont typeface="Arial" panose="020B0604020202020204" pitchFamily="34" charset="0"/>
              <a:buChar char="•"/>
              <a:defRPr sz="1400">
                <a:latin typeface="Meiryo" panose="020B0604030504040204" pitchFamily="34" charset="-128"/>
                <a:ea typeface="Meiryo" panose="020B0604030504040204" pitchFamily="34" charset="-128"/>
              </a:defRPr>
            </a:lvl2pPr>
          </a:lstStyle>
          <a:p>
            <a:pPr>
              <a:spcAft>
                <a:spcPts val="600"/>
              </a:spcAft>
            </a:pPr>
            <a:r>
              <a:rPr lang="ja-JP" altLang="en-US"/>
              <a:t>意味：</a:t>
            </a:r>
            <a:r>
              <a:rPr lang="ja-JP" altLang="en-US" b="0"/>
              <a:t>主体性（</a:t>
            </a:r>
            <a:r>
              <a:rPr lang="en" altLang="ja-JP" b="0" dirty="0"/>
              <a:t>Agency</a:t>
            </a:r>
            <a:r>
              <a:rPr lang="ja-JP" altLang="en" b="0"/>
              <a:t>）</a:t>
            </a:r>
            <a:r>
              <a:rPr lang="ja-JP" altLang="en-US" b="0"/>
              <a:t>を持つ</a:t>
            </a:r>
            <a:r>
              <a:rPr lang="en" altLang="ja-JP" b="0" dirty="0"/>
              <a:t>AI</a:t>
            </a:r>
            <a:r>
              <a:rPr lang="ja-JP" altLang="en" b="0"/>
              <a:t>。</a:t>
            </a:r>
          </a:p>
          <a:p>
            <a:pPr>
              <a:spcAft>
                <a:spcPts val="600"/>
              </a:spcAft>
            </a:pPr>
            <a:endParaRPr lang="en-US" altLang="ja-JP" sz="800" dirty="0"/>
          </a:p>
          <a:p>
            <a:pPr>
              <a:spcAft>
                <a:spcPts val="600"/>
              </a:spcAft>
            </a:pPr>
            <a:r>
              <a:rPr lang="ja-JP" altLang="en-US"/>
              <a:t>役割：</a:t>
            </a:r>
            <a:r>
              <a:rPr lang="ja-JP" altLang="en-US" b="0"/>
              <a:t>目標を自分で分解し、計画を立て、必要に応じて他の</a:t>
            </a:r>
            <a:r>
              <a:rPr lang="en" altLang="ja-JP" b="0" dirty="0"/>
              <a:t>AI</a:t>
            </a:r>
            <a:r>
              <a:rPr lang="ja-JP" altLang="en-US" b="0"/>
              <a:t>や人間と協調しながらゴールに向かう。</a:t>
            </a:r>
            <a:endParaRPr lang="en-US" altLang="ja-JP" dirty="0"/>
          </a:p>
          <a:p>
            <a:pPr>
              <a:spcAft>
                <a:spcPts val="600"/>
              </a:spcAft>
            </a:pPr>
            <a:endParaRPr lang="en-US" altLang="ja-JP" sz="800" dirty="0"/>
          </a:p>
          <a:p>
            <a:pPr>
              <a:spcAft>
                <a:spcPts val="600"/>
              </a:spcAft>
            </a:pPr>
            <a:r>
              <a:rPr lang="ja-JP" altLang="en-US"/>
              <a:t>特徴</a:t>
            </a:r>
          </a:p>
          <a:p>
            <a:pPr indent="-285750">
              <a:spcAft>
                <a:spcPts val="600"/>
              </a:spcAft>
              <a:buFont typeface="Wingdings" pitchFamily="2" charset="2"/>
              <a:buChar char="l"/>
            </a:pPr>
            <a:r>
              <a:rPr lang="ja-JP" altLang="en-US" sz="1200" b="0"/>
              <a:t>タスク実行にとどまらず、自律的に「どう達成するか」を考える。</a:t>
            </a:r>
          </a:p>
          <a:p>
            <a:pPr indent="-285750">
              <a:spcAft>
                <a:spcPts val="600"/>
              </a:spcAft>
              <a:buFont typeface="Wingdings" pitchFamily="2" charset="2"/>
              <a:buChar char="l"/>
            </a:pPr>
            <a:r>
              <a:rPr lang="ja-JP" altLang="en-US" sz="1200" b="0"/>
              <a:t>長期的・複雑な目標を扱える。</a:t>
            </a:r>
          </a:p>
          <a:p>
            <a:pPr indent="-285750">
              <a:spcAft>
                <a:spcPts val="600"/>
              </a:spcAft>
            </a:pPr>
            <a:r>
              <a:rPr lang="ja-JP" altLang="en-US"/>
              <a:t>事例：</a:t>
            </a:r>
          </a:p>
          <a:p>
            <a:pPr marL="171450" indent="-171450">
              <a:spcAft>
                <a:spcPts val="600"/>
              </a:spcAft>
              <a:buFont typeface="Wingdings" pitchFamily="2" charset="2"/>
              <a:buChar char="Ø"/>
            </a:pPr>
            <a:r>
              <a:rPr lang="en" altLang="ja-JP" sz="1200" b="0" dirty="0" err="1"/>
              <a:t>AutoGPT</a:t>
            </a:r>
            <a:r>
              <a:rPr lang="ja-JP" altLang="en-US" sz="1200" b="0"/>
              <a:t>や</a:t>
            </a:r>
            <a:r>
              <a:rPr lang="en" altLang="ja-JP" sz="1200" b="0" dirty="0" err="1"/>
              <a:t>BabyAGI</a:t>
            </a:r>
            <a:r>
              <a:rPr lang="ja-JP" altLang="en-US" sz="1200" b="0"/>
              <a:t>などの自己計画型の</a:t>
            </a:r>
            <a:r>
              <a:rPr lang="en" altLang="ja-JP" sz="1200" b="0" dirty="0"/>
              <a:t>AI</a:t>
            </a:r>
            <a:endParaRPr lang="ja-JP" altLang="en" sz="1200" b="0"/>
          </a:p>
          <a:p>
            <a:pPr marL="171450" indent="-171450">
              <a:spcAft>
                <a:spcPts val="600"/>
              </a:spcAft>
              <a:buFont typeface="Wingdings" pitchFamily="2" charset="2"/>
              <a:buChar char="Ø"/>
            </a:pPr>
            <a:r>
              <a:rPr lang="ja-JP" altLang="en-US" sz="1200" b="0"/>
              <a:t>ビジネス環境で、営業・調達・生産</a:t>
            </a:r>
            <a:r>
              <a:rPr lang="en" altLang="ja-JP" sz="1200" b="0" dirty="0"/>
              <a:t>AI</a:t>
            </a:r>
            <a:r>
              <a:rPr lang="ja-JP" altLang="en-US" sz="1200" b="0"/>
              <a:t>が連携しながら動くマルチエージェントシステム</a:t>
            </a:r>
          </a:p>
        </p:txBody>
      </p:sp>
      <p:sp>
        <p:nvSpPr>
          <p:cNvPr id="8" name="テキスト ボックス 7">
            <a:extLst>
              <a:ext uri="{FF2B5EF4-FFF2-40B4-BE49-F238E27FC236}">
                <a16:creationId xmlns:a16="http://schemas.microsoft.com/office/drawing/2014/main" id="{24BBA088-B1E1-08EE-682B-426DE7F19ECD}"/>
              </a:ext>
            </a:extLst>
          </p:cNvPr>
          <p:cNvSpPr txBox="1"/>
          <p:nvPr/>
        </p:nvSpPr>
        <p:spPr>
          <a:xfrm>
            <a:off x="297633" y="3614437"/>
            <a:ext cx="2922043" cy="2277547"/>
          </a:xfrm>
          <a:prstGeom prst="rect">
            <a:avLst/>
          </a:prstGeom>
          <a:noFill/>
        </p:spPr>
        <p:txBody>
          <a:bodyPr wrap="square">
            <a:spAutoFit/>
          </a:bodyPr>
          <a:lstStyle/>
          <a:p>
            <a:pPr>
              <a:spcAft>
                <a:spcPts val="600"/>
              </a:spcAft>
              <a:buNone/>
            </a:pPr>
            <a:r>
              <a:rPr lang="ja-JP" altLang="en-US" sz="1400" b="1">
                <a:latin typeface="Meiryo" panose="020B0604030504040204" pitchFamily="34" charset="-128"/>
                <a:ea typeface="Meiryo" panose="020B0604030504040204" pitchFamily="34" charset="-128"/>
              </a:rPr>
              <a:t>特徴</a:t>
            </a:r>
            <a:r>
              <a:rPr lang="ja-JP" altLang="en-US" sz="1400">
                <a:latin typeface="Meiryo" panose="020B0604030504040204" pitchFamily="34" charset="-128"/>
                <a:ea typeface="Meiryo" panose="020B0604030504040204" pitchFamily="34" charset="-128"/>
              </a:rPr>
              <a:t>：</a:t>
            </a:r>
          </a:p>
          <a:p>
            <a:pPr marL="171450" indent="-171450">
              <a:spcAft>
                <a:spcPts val="600"/>
              </a:spcAft>
              <a:buFont typeface="Wingdings" pitchFamily="2" charset="2"/>
              <a:buChar char="l"/>
            </a:pPr>
            <a:r>
              <a:rPr lang="ja-JP" altLang="en-US" sz="1200">
                <a:latin typeface="Meiryo" panose="020B0604030504040204" pitchFamily="34" charset="-128"/>
                <a:ea typeface="Meiryo" panose="020B0604030504040204" pitchFamily="34" charset="-128"/>
              </a:rPr>
              <a:t>環境を観察 → 判断 → 行動 のサイクルを持つ。</a:t>
            </a:r>
          </a:p>
          <a:p>
            <a:pPr marL="171450" indent="-171450">
              <a:spcAft>
                <a:spcPts val="600"/>
              </a:spcAft>
              <a:buFont typeface="Wingdings" pitchFamily="2" charset="2"/>
              <a:buChar char="l"/>
            </a:pPr>
            <a:r>
              <a:rPr lang="ja-JP" altLang="en-US" sz="1200">
                <a:latin typeface="Meiryo" panose="020B0604030504040204" pitchFamily="34" charset="-128"/>
                <a:ea typeface="Meiryo" panose="020B0604030504040204" pitchFamily="34" charset="-128"/>
              </a:rPr>
              <a:t>ただし基本は「与えられたタスクを遂行する」ことに集中。</a:t>
            </a:r>
          </a:p>
          <a:p>
            <a:pPr>
              <a:spcAft>
                <a:spcPts val="600"/>
              </a:spcAft>
            </a:pPr>
            <a:r>
              <a:rPr lang="ja-JP" altLang="en-US" sz="1400" b="1">
                <a:latin typeface="Meiryo" panose="020B0604030504040204" pitchFamily="34" charset="-128"/>
                <a:ea typeface="Meiryo" panose="020B0604030504040204" pitchFamily="34" charset="-128"/>
              </a:rPr>
              <a:t>事例</a:t>
            </a:r>
            <a:r>
              <a:rPr lang="ja-JP" altLang="en-US" sz="1400">
                <a:latin typeface="Meiryo" panose="020B0604030504040204" pitchFamily="34" charset="-128"/>
                <a:ea typeface="Meiryo" panose="020B0604030504040204" pitchFamily="34" charset="-128"/>
              </a:rPr>
              <a:t>：</a:t>
            </a:r>
          </a:p>
          <a:p>
            <a:pPr marL="171450" indent="-171450">
              <a:spcAft>
                <a:spcPts val="600"/>
              </a:spcAft>
              <a:buFont typeface="Wingdings" pitchFamily="2" charset="2"/>
              <a:buChar char="Ø"/>
            </a:pPr>
            <a:r>
              <a:rPr lang="ja-JP" altLang="en-US" sz="1200">
                <a:latin typeface="Meiryo" panose="020B0604030504040204" pitchFamily="34" charset="-128"/>
                <a:ea typeface="Meiryo" panose="020B0604030504040204" pitchFamily="34" charset="-128"/>
              </a:rPr>
              <a:t>カスタマーサポートの自動応答</a:t>
            </a:r>
            <a:r>
              <a:rPr lang="en" altLang="ja-JP" sz="1200" dirty="0">
                <a:latin typeface="Meiryo" panose="020B0604030504040204" pitchFamily="34" charset="-128"/>
                <a:ea typeface="Meiryo" panose="020B0604030504040204" pitchFamily="34" charset="-128"/>
              </a:rPr>
              <a:t>AI</a:t>
            </a:r>
          </a:p>
          <a:p>
            <a:pPr marL="171450" indent="-171450">
              <a:spcAft>
                <a:spcPts val="600"/>
              </a:spcAft>
              <a:buFont typeface="Wingdings" pitchFamily="2" charset="2"/>
              <a:buChar char="Ø"/>
            </a:pPr>
            <a:r>
              <a:rPr lang="en" altLang="ja-JP" sz="1200" dirty="0">
                <a:latin typeface="Meiryo" panose="020B0604030504040204" pitchFamily="34" charset="-128"/>
                <a:ea typeface="Meiryo" panose="020B0604030504040204" pitchFamily="34" charset="-128"/>
              </a:rPr>
              <a:t>GitHub Copilot Chat</a:t>
            </a:r>
            <a:r>
              <a:rPr lang="ja-JP" altLang="en" sz="12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コード補完）</a:t>
            </a:r>
          </a:p>
          <a:p>
            <a:pPr marL="171450" indent="-171450">
              <a:spcAft>
                <a:spcPts val="600"/>
              </a:spcAft>
              <a:buFont typeface="Wingdings" pitchFamily="2" charset="2"/>
              <a:buChar char="Ø"/>
            </a:pPr>
            <a:r>
              <a:rPr lang="en" altLang="ja-JP" sz="1200" dirty="0">
                <a:latin typeface="Meiryo" panose="020B0604030504040204" pitchFamily="34" charset="-128"/>
                <a:ea typeface="Meiryo" panose="020B0604030504040204" pitchFamily="34" charset="-128"/>
              </a:rPr>
              <a:t>RPA</a:t>
            </a:r>
            <a:r>
              <a:rPr lang="ja-JP" altLang="en-US" sz="1200">
                <a:latin typeface="Meiryo" panose="020B0604030504040204" pitchFamily="34" charset="-128"/>
                <a:ea typeface="Meiryo" panose="020B0604030504040204" pitchFamily="34" charset="-128"/>
              </a:rPr>
              <a:t>を</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化したような定型処理実行</a:t>
            </a:r>
          </a:p>
        </p:txBody>
      </p:sp>
      <p:sp>
        <p:nvSpPr>
          <p:cNvPr id="9" name="テキスト ボックス 8">
            <a:extLst>
              <a:ext uri="{FF2B5EF4-FFF2-40B4-BE49-F238E27FC236}">
                <a16:creationId xmlns:a16="http://schemas.microsoft.com/office/drawing/2014/main" id="{7E2BB6C8-CB20-A5F8-3F15-8CA891EB8B1D}"/>
              </a:ext>
            </a:extLst>
          </p:cNvPr>
          <p:cNvSpPr txBox="1"/>
          <p:nvPr/>
        </p:nvSpPr>
        <p:spPr>
          <a:xfrm>
            <a:off x="297633" y="1082597"/>
            <a:ext cx="4056957" cy="800219"/>
          </a:xfrm>
          <a:prstGeom prst="rect">
            <a:avLst/>
          </a:prstGeom>
          <a:noFill/>
        </p:spPr>
        <p:txBody>
          <a:bodyPr wrap="square">
            <a:spAutoFit/>
          </a:bodyPr>
          <a:lstStyle/>
          <a:p>
            <a:pPr algn="r"/>
            <a:r>
              <a:rPr lang="en" altLang="ja-JP" sz="2800" b="1" dirty="0">
                <a:solidFill>
                  <a:srgbClr val="0070C0"/>
                </a:solidFill>
                <a:latin typeface="Meiryo" panose="020B0604030504040204" pitchFamily="34" charset="-128"/>
                <a:ea typeface="Meiryo" panose="020B0604030504040204" pitchFamily="34" charset="-128"/>
              </a:rPr>
              <a:t>AI Agent</a:t>
            </a:r>
          </a:p>
          <a:p>
            <a:pPr algn="r"/>
            <a:r>
              <a:rPr lang="ja-JP" altLang="en-US" b="1">
                <a:solidFill>
                  <a:srgbClr val="0070C0"/>
                </a:solidFill>
                <a:latin typeface="Meiryo" panose="020B0604030504040204" pitchFamily="34" charset="-128"/>
                <a:ea typeface="Meiryo" panose="020B0604030504040204" pitchFamily="34" charset="-128"/>
              </a:rPr>
              <a:t>指示待ち型のタスク遂行</a:t>
            </a:r>
            <a:r>
              <a:rPr lang="en" altLang="ja-JP" b="1" dirty="0">
                <a:solidFill>
                  <a:srgbClr val="0070C0"/>
                </a:solidFill>
                <a:latin typeface="Meiryo" panose="020B0604030504040204" pitchFamily="34" charset="-128"/>
                <a:ea typeface="Meiryo" panose="020B0604030504040204" pitchFamily="34" charset="-128"/>
              </a:rPr>
              <a:t>AI</a:t>
            </a:r>
            <a:endParaRPr lang="en" altLang="ja-JP" sz="2800" b="1" dirty="0">
              <a:solidFill>
                <a:srgbClr val="0070C0"/>
              </a:solidFill>
              <a:latin typeface="Meiryo" panose="020B0604030504040204" pitchFamily="34" charset="-128"/>
              <a:ea typeface="Meiryo" panose="020B0604030504040204" pitchFamily="34" charset="-128"/>
            </a:endParaRPr>
          </a:p>
        </p:txBody>
      </p:sp>
      <p:cxnSp>
        <p:nvCxnSpPr>
          <p:cNvPr id="11" name="直線コネクタ 10">
            <a:extLst>
              <a:ext uri="{FF2B5EF4-FFF2-40B4-BE49-F238E27FC236}">
                <a16:creationId xmlns:a16="http://schemas.microsoft.com/office/drawing/2014/main" id="{2DCCEC06-8689-469B-F825-1B464FB8612C}"/>
              </a:ext>
            </a:extLst>
          </p:cNvPr>
          <p:cNvCxnSpPr>
            <a:cxnSpLocks/>
            <a:stCxn id="7" idx="0"/>
            <a:endCxn id="7" idx="2"/>
          </p:cNvCxnSpPr>
          <p:nvPr/>
        </p:nvCxnSpPr>
        <p:spPr>
          <a:xfrm>
            <a:off x="4569255" y="934214"/>
            <a:ext cx="0" cy="5562502"/>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7ED28916-22D7-B515-1AEF-F7D542F9636E}"/>
              </a:ext>
            </a:extLst>
          </p:cNvPr>
          <p:cNvSpPr txBox="1"/>
          <p:nvPr/>
        </p:nvSpPr>
        <p:spPr>
          <a:xfrm>
            <a:off x="4789410" y="1082597"/>
            <a:ext cx="4056957" cy="800219"/>
          </a:xfrm>
          <a:prstGeom prst="rect">
            <a:avLst/>
          </a:prstGeom>
          <a:noFill/>
        </p:spPr>
        <p:txBody>
          <a:bodyPr wrap="square">
            <a:spAutoFit/>
          </a:bodyPr>
          <a:lstStyle/>
          <a:p>
            <a:r>
              <a:rPr lang="en" altLang="ja-JP" sz="2800" b="1" dirty="0">
                <a:solidFill>
                  <a:srgbClr val="7030A0"/>
                </a:solidFill>
                <a:latin typeface="Meiryo" panose="020B0604030504040204" pitchFamily="34" charset="-128"/>
                <a:ea typeface="Meiryo" panose="020B0604030504040204" pitchFamily="34" charset="-128"/>
              </a:rPr>
              <a:t>Agentic AI</a:t>
            </a:r>
            <a:endParaRPr lang="en-US" altLang="ja-JP" sz="2800" b="1" dirty="0">
              <a:solidFill>
                <a:srgbClr val="7030A0"/>
              </a:solidFill>
              <a:latin typeface="Meiryo" panose="020B0604030504040204" pitchFamily="34" charset="-128"/>
              <a:ea typeface="Meiryo" panose="020B0604030504040204" pitchFamily="34" charset="-128"/>
            </a:endParaRPr>
          </a:p>
          <a:p>
            <a:r>
              <a:rPr lang="ja-JP" altLang="en-US" b="1">
                <a:solidFill>
                  <a:srgbClr val="7030A0"/>
                </a:solidFill>
                <a:latin typeface="Meiryo" panose="020B0604030504040204" pitchFamily="34" charset="-128"/>
                <a:ea typeface="Meiryo" panose="020B0604030504040204" pitchFamily="34" charset="-128"/>
              </a:rPr>
              <a:t>自律的に考え、計画して行動する</a:t>
            </a:r>
            <a:r>
              <a:rPr lang="en" altLang="ja-JP" b="1" dirty="0">
                <a:solidFill>
                  <a:srgbClr val="7030A0"/>
                </a:solidFill>
                <a:latin typeface="Meiryo" panose="020B0604030504040204" pitchFamily="34" charset="-128"/>
                <a:ea typeface="Meiryo" panose="020B0604030504040204" pitchFamily="34" charset="-128"/>
              </a:rPr>
              <a:t>AI</a:t>
            </a:r>
            <a:endParaRPr lang="ja-JP" altLang="en-US">
              <a:solidFill>
                <a:srgbClr val="7030A0"/>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D03F0AF2-58A2-D699-B8B5-E9E2AEFE849B}"/>
              </a:ext>
            </a:extLst>
          </p:cNvPr>
          <p:cNvSpPr/>
          <p:nvPr/>
        </p:nvSpPr>
        <p:spPr>
          <a:xfrm>
            <a:off x="3431072" y="2495613"/>
            <a:ext cx="921297" cy="377705"/>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47B29834-C529-40BD-2B27-AC71E3031282}"/>
              </a:ext>
            </a:extLst>
          </p:cNvPr>
          <p:cNvSpPr txBox="1"/>
          <p:nvPr/>
        </p:nvSpPr>
        <p:spPr>
          <a:xfrm>
            <a:off x="3187102" y="2495409"/>
            <a:ext cx="1415772"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タスクを実行する</a:t>
            </a:r>
          </a:p>
        </p:txBody>
      </p:sp>
      <p:sp>
        <p:nvSpPr>
          <p:cNvPr id="18" name="正方形/長方形 17">
            <a:extLst>
              <a:ext uri="{FF2B5EF4-FFF2-40B4-BE49-F238E27FC236}">
                <a16:creationId xmlns:a16="http://schemas.microsoft.com/office/drawing/2014/main" id="{448748E3-F176-6909-EB08-B62CC1F60656}"/>
              </a:ext>
            </a:extLst>
          </p:cNvPr>
          <p:cNvSpPr/>
          <p:nvPr/>
        </p:nvSpPr>
        <p:spPr>
          <a:xfrm>
            <a:off x="3427804" y="3414710"/>
            <a:ext cx="921297" cy="377705"/>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AAEC9EA3-C4CF-9B56-76CE-860B99259DCD}"/>
              </a:ext>
            </a:extLst>
          </p:cNvPr>
          <p:cNvSpPr/>
          <p:nvPr/>
        </p:nvSpPr>
        <p:spPr>
          <a:xfrm>
            <a:off x="3434341" y="4476413"/>
            <a:ext cx="921297" cy="377705"/>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2AAAEAB9-8A3B-6F53-2858-F9D027A639B6}"/>
              </a:ext>
            </a:extLst>
          </p:cNvPr>
          <p:cNvSpPr/>
          <p:nvPr/>
        </p:nvSpPr>
        <p:spPr>
          <a:xfrm>
            <a:off x="3434340" y="5395510"/>
            <a:ext cx="921297" cy="377705"/>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A804C3E9-4724-B611-16C7-EBC7E4DB5742}"/>
              </a:ext>
            </a:extLst>
          </p:cNvPr>
          <p:cNvSpPr txBox="1"/>
          <p:nvPr/>
        </p:nvSpPr>
        <p:spPr>
          <a:xfrm>
            <a:off x="3296619" y="3485911"/>
            <a:ext cx="1261885"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タスクをこなす</a:t>
            </a:r>
          </a:p>
        </p:txBody>
      </p:sp>
      <p:sp>
        <p:nvSpPr>
          <p:cNvPr id="22" name="テキスト ボックス 21">
            <a:extLst>
              <a:ext uri="{FF2B5EF4-FFF2-40B4-BE49-F238E27FC236}">
                <a16:creationId xmlns:a16="http://schemas.microsoft.com/office/drawing/2014/main" id="{24AA078F-A1F3-BCDB-C108-376E49293F8B}"/>
              </a:ext>
            </a:extLst>
          </p:cNvPr>
          <p:cNvSpPr txBox="1"/>
          <p:nvPr/>
        </p:nvSpPr>
        <p:spPr>
          <a:xfrm>
            <a:off x="3411398" y="4536918"/>
            <a:ext cx="954107"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指示に従う</a:t>
            </a:r>
          </a:p>
        </p:txBody>
      </p:sp>
      <p:sp>
        <p:nvSpPr>
          <p:cNvPr id="23" name="テキスト ボックス 22">
            <a:extLst>
              <a:ext uri="{FF2B5EF4-FFF2-40B4-BE49-F238E27FC236}">
                <a16:creationId xmlns:a16="http://schemas.microsoft.com/office/drawing/2014/main" id="{76523AF6-17C7-568D-1368-60E849B7DB62}"/>
              </a:ext>
            </a:extLst>
          </p:cNvPr>
          <p:cNvSpPr txBox="1"/>
          <p:nvPr/>
        </p:nvSpPr>
        <p:spPr>
          <a:xfrm>
            <a:off x="3296618" y="5521812"/>
            <a:ext cx="1261885"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会議を予約する</a:t>
            </a:r>
          </a:p>
        </p:txBody>
      </p:sp>
      <p:sp>
        <p:nvSpPr>
          <p:cNvPr id="25" name="正方形/長方形 24">
            <a:extLst>
              <a:ext uri="{FF2B5EF4-FFF2-40B4-BE49-F238E27FC236}">
                <a16:creationId xmlns:a16="http://schemas.microsoft.com/office/drawing/2014/main" id="{34D159D0-1C69-51DC-5D0B-72F4867F27F3}"/>
              </a:ext>
            </a:extLst>
          </p:cNvPr>
          <p:cNvSpPr/>
          <p:nvPr/>
        </p:nvSpPr>
        <p:spPr>
          <a:xfrm>
            <a:off x="4780649" y="2464409"/>
            <a:ext cx="921297" cy="377705"/>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14AA7542-59AC-D40E-7C48-0E958EE8503E}"/>
              </a:ext>
            </a:extLst>
          </p:cNvPr>
          <p:cNvSpPr/>
          <p:nvPr/>
        </p:nvSpPr>
        <p:spPr>
          <a:xfrm>
            <a:off x="4777382" y="3483386"/>
            <a:ext cx="921297" cy="377705"/>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335A0895-9DD6-0F8D-7A49-138D1D3E488B}"/>
              </a:ext>
            </a:extLst>
          </p:cNvPr>
          <p:cNvSpPr/>
          <p:nvPr/>
        </p:nvSpPr>
        <p:spPr>
          <a:xfrm>
            <a:off x="4783918" y="4445209"/>
            <a:ext cx="921297" cy="377705"/>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F66A591-78A2-E991-C1B9-1B157153B912}"/>
              </a:ext>
            </a:extLst>
          </p:cNvPr>
          <p:cNvSpPr/>
          <p:nvPr/>
        </p:nvSpPr>
        <p:spPr>
          <a:xfrm>
            <a:off x="4715679" y="5452164"/>
            <a:ext cx="1057774" cy="377705"/>
          </a:xfrm>
          <a:prstGeom prst="rect">
            <a:avLst/>
          </a:prstGeom>
          <a:solidFill>
            <a:srgbClr val="F0F6F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E5D30D12-FFF5-9438-B0FC-DA6971F17694}"/>
              </a:ext>
            </a:extLst>
          </p:cNvPr>
          <p:cNvSpPr txBox="1"/>
          <p:nvPr/>
        </p:nvSpPr>
        <p:spPr>
          <a:xfrm>
            <a:off x="4697158" y="2432881"/>
            <a:ext cx="1107996"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計画を立てて</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行動する</a:t>
            </a:r>
          </a:p>
        </p:txBody>
      </p:sp>
      <p:sp>
        <p:nvSpPr>
          <p:cNvPr id="32" name="テキスト ボックス 31">
            <a:extLst>
              <a:ext uri="{FF2B5EF4-FFF2-40B4-BE49-F238E27FC236}">
                <a16:creationId xmlns:a16="http://schemas.microsoft.com/office/drawing/2014/main" id="{E2291CE5-B72F-ECEC-DFCA-C9BD72FDA58A}"/>
              </a:ext>
            </a:extLst>
          </p:cNvPr>
          <p:cNvSpPr txBox="1"/>
          <p:nvPr/>
        </p:nvSpPr>
        <p:spPr>
          <a:xfrm>
            <a:off x="4651690" y="3485911"/>
            <a:ext cx="126188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目標を追求する</a:t>
            </a:r>
          </a:p>
        </p:txBody>
      </p:sp>
      <p:sp>
        <p:nvSpPr>
          <p:cNvPr id="33" name="テキスト ボックス 32">
            <a:extLst>
              <a:ext uri="{FF2B5EF4-FFF2-40B4-BE49-F238E27FC236}">
                <a16:creationId xmlns:a16="http://schemas.microsoft.com/office/drawing/2014/main" id="{2239EF12-2331-8041-CF38-37D42EEC92CD}"/>
              </a:ext>
            </a:extLst>
          </p:cNvPr>
          <p:cNvSpPr txBox="1"/>
          <p:nvPr/>
        </p:nvSpPr>
        <p:spPr>
          <a:xfrm>
            <a:off x="4690568" y="4445041"/>
            <a:ext cx="1107996"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自律的かつ</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主体的に動く</a:t>
            </a:r>
          </a:p>
        </p:txBody>
      </p:sp>
      <p:sp>
        <p:nvSpPr>
          <p:cNvPr id="34" name="テキスト ボックス 33">
            <a:extLst>
              <a:ext uri="{FF2B5EF4-FFF2-40B4-BE49-F238E27FC236}">
                <a16:creationId xmlns:a16="http://schemas.microsoft.com/office/drawing/2014/main" id="{34585E17-4C95-19DE-9E5F-CABAF9431D9D}"/>
              </a:ext>
            </a:extLst>
          </p:cNvPr>
          <p:cNvSpPr txBox="1"/>
          <p:nvPr/>
        </p:nvSpPr>
        <p:spPr>
          <a:xfrm>
            <a:off x="4651690" y="5462121"/>
            <a:ext cx="1261884"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オンライン会議</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を調整する</a:t>
            </a:r>
          </a:p>
        </p:txBody>
      </p:sp>
      <p:sp>
        <p:nvSpPr>
          <p:cNvPr id="36" name="テキスト ボックス 35">
            <a:extLst>
              <a:ext uri="{FF2B5EF4-FFF2-40B4-BE49-F238E27FC236}">
                <a16:creationId xmlns:a16="http://schemas.microsoft.com/office/drawing/2014/main" id="{3F0983F1-7E9A-5A4B-B703-6E3256C5EFAF}"/>
              </a:ext>
            </a:extLst>
          </p:cNvPr>
          <p:cNvSpPr txBox="1"/>
          <p:nvPr/>
        </p:nvSpPr>
        <p:spPr>
          <a:xfrm>
            <a:off x="188935" y="6061265"/>
            <a:ext cx="4160166" cy="400110"/>
          </a:xfrm>
          <a:prstGeom prst="rect">
            <a:avLst/>
          </a:prstGeom>
          <a:noFill/>
        </p:spPr>
        <p:txBody>
          <a:bodyPr wrap="square">
            <a:spAutoFit/>
          </a:bodyPr>
          <a:lstStyle/>
          <a:p>
            <a:pPr algn="r"/>
            <a:r>
              <a:rPr lang="ja-JP" altLang="en-US" sz="2000" b="1">
                <a:solidFill>
                  <a:srgbClr val="0070C0"/>
                </a:solidFill>
                <a:latin typeface="Meiryo" panose="020B0604030504040204" pitchFamily="34" charset="-128"/>
                <a:ea typeface="Meiryo" panose="020B0604030504040204" pitchFamily="34" charset="-128"/>
              </a:rPr>
              <a:t>指示待ちでタスクを実行する</a:t>
            </a:r>
          </a:p>
        </p:txBody>
      </p:sp>
      <p:sp>
        <p:nvSpPr>
          <p:cNvPr id="37" name="テキスト ボックス 36">
            <a:extLst>
              <a:ext uri="{FF2B5EF4-FFF2-40B4-BE49-F238E27FC236}">
                <a16:creationId xmlns:a16="http://schemas.microsoft.com/office/drawing/2014/main" id="{E93F2274-FD3F-BA44-DF0D-C0835556B81C}"/>
              </a:ext>
            </a:extLst>
          </p:cNvPr>
          <p:cNvSpPr txBox="1"/>
          <p:nvPr/>
        </p:nvSpPr>
        <p:spPr>
          <a:xfrm>
            <a:off x="4780649" y="6055996"/>
            <a:ext cx="4179672" cy="400110"/>
          </a:xfrm>
          <a:prstGeom prst="rect">
            <a:avLst/>
          </a:prstGeom>
          <a:noFill/>
        </p:spPr>
        <p:txBody>
          <a:bodyPr wrap="square">
            <a:spAutoFit/>
          </a:bodyPr>
          <a:lstStyle/>
          <a:p>
            <a:r>
              <a:rPr lang="ja-JP" altLang="en-US" sz="2000" b="1">
                <a:solidFill>
                  <a:srgbClr val="7030A0"/>
                </a:solidFill>
                <a:latin typeface="Meiryo" panose="020B0604030504040204" pitchFamily="34" charset="-128"/>
                <a:ea typeface="Meiryo" panose="020B0604030504040204" pitchFamily="34" charset="-128"/>
              </a:rPr>
              <a:t>主体性をもってゴールに向かう</a:t>
            </a:r>
          </a:p>
        </p:txBody>
      </p:sp>
    </p:spTree>
    <p:extLst>
      <p:ext uri="{BB962C8B-B14F-4D97-AF65-F5344CB8AC3E}">
        <p14:creationId xmlns:p14="http://schemas.microsoft.com/office/powerpoint/2010/main" val="1068056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上矢印 22">
            <a:extLst>
              <a:ext uri="{FF2B5EF4-FFF2-40B4-BE49-F238E27FC236}">
                <a16:creationId xmlns:a16="http://schemas.microsoft.com/office/drawing/2014/main" id="{1DEF942E-27EF-6CD7-FCA7-DB0C66F0DA4D}"/>
              </a:ext>
            </a:extLst>
          </p:cNvPr>
          <p:cNvSpPr/>
          <p:nvPr/>
        </p:nvSpPr>
        <p:spPr>
          <a:xfrm rot="14244327">
            <a:off x="4394238" y="263932"/>
            <a:ext cx="1485771" cy="6156531"/>
          </a:xfrm>
          <a:prstGeom prst="upArrow">
            <a:avLst>
              <a:gd name="adj1" fmla="val 76180"/>
              <a:gd name="adj2" fmla="val 50000"/>
            </a:avLst>
          </a:prstGeom>
          <a:solidFill>
            <a:srgbClr val="FFFD78"/>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F37D6A4-D3F0-04A0-BE1A-622638154999}"/>
              </a:ext>
            </a:extLst>
          </p:cNvPr>
          <p:cNvSpPr>
            <a:spLocks noGrp="1"/>
          </p:cNvSpPr>
          <p:nvPr>
            <p:ph type="title"/>
          </p:nvPr>
        </p:nvSpPr>
        <p:spPr/>
        <p:txBody>
          <a:bodyPr/>
          <a:lstStyle/>
          <a:p>
            <a:r>
              <a:rPr kumimoji="1" lang="en-US" altLang="ja-JP" dirty="0"/>
              <a:t>AI</a:t>
            </a:r>
            <a:r>
              <a:rPr kumimoji="1" lang="ja-JP" altLang="en-US"/>
              <a:t>が人間に寄り添う時代</a:t>
            </a:r>
          </a:p>
        </p:txBody>
      </p:sp>
      <p:pic>
        <p:nvPicPr>
          <p:cNvPr id="10" name="図 9" descr="図形&#10;&#10;中程度の精度で自動的に生成された説明">
            <a:extLst>
              <a:ext uri="{FF2B5EF4-FFF2-40B4-BE49-F238E27FC236}">
                <a16:creationId xmlns:a16="http://schemas.microsoft.com/office/drawing/2014/main" id="{7E274884-B793-0644-8F71-12C644E090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269" y="4833998"/>
            <a:ext cx="1806152" cy="1221221"/>
          </a:xfrm>
          <a:prstGeom prst="rect">
            <a:avLst/>
          </a:prstGeom>
          <a:ln>
            <a:noFill/>
          </a:ln>
          <a:effectLst>
            <a:outerShdw blurRad="292100" dist="139700" dir="2700000" algn="tl" rotWithShape="0">
              <a:srgbClr val="333333">
                <a:alpha val="65000"/>
              </a:srgbClr>
            </a:outerShdw>
          </a:effectLst>
        </p:spPr>
      </p:pic>
      <p:pic>
        <p:nvPicPr>
          <p:cNvPr id="14" name="図 13" descr="図形&#10;&#10;中程度の精度で自動的に生成された説明">
            <a:extLst>
              <a:ext uri="{FF2B5EF4-FFF2-40B4-BE49-F238E27FC236}">
                <a16:creationId xmlns:a16="http://schemas.microsoft.com/office/drawing/2014/main" id="{83E75DF5-A0D3-A9F4-D677-7DAD139497E9}"/>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929540" y="1386983"/>
            <a:ext cx="1636784" cy="1283521"/>
          </a:xfrm>
          <a:prstGeom prst="rect">
            <a:avLst/>
          </a:prstGeom>
          <a:ln>
            <a:noFill/>
          </a:ln>
          <a:effectLst>
            <a:outerShdw blurRad="292100" dist="139700" dir="2700000" algn="tl" rotWithShape="0">
              <a:srgbClr val="333333">
                <a:alpha val="65000"/>
              </a:srgbClr>
            </a:outerShdw>
          </a:effectLst>
        </p:spPr>
      </p:pic>
      <p:sp>
        <p:nvSpPr>
          <p:cNvPr id="21" name="テキスト ボックス 20">
            <a:extLst>
              <a:ext uri="{FF2B5EF4-FFF2-40B4-BE49-F238E27FC236}">
                <a16:creationId xmlns:a16="http://schemas.microsoft.com/office/drawing/2014/main" id="{7C8353B8-C0BE-BD04-7239-EC31025A92BB}"/>
              </a:ext>
            </a:extLst>
          </p:cNvPr>
          <p:cNvSpPr txBox="1"/>
          <p:nvPr/>
        </p:nvSpPr>
        <p:spPr>
          <a:xfrm>
            <a:off x="6840054" y="2813886"/>
            <a:ext cx="1800494" cy="369332"/>
          </a:xfrm>
          <a:prstGeom prst="rect">
            <a:avLst/>
          </a:prstGeom>
          <a:noFill/>
        </p:spPr>
        <p:txBody>
          <a:bodyPr wrap="none" rtlCol="0">
            <a:spAutoFit/>
          </a:bodyPr>
          <a:lstStyle/>
          <a:p>
            <a:r>
              <a:rPr kumimoji="1" lang="ja-JP" altLang="en-US" b="1">
                <a:solidFill>
                  <a:schemeClr val="accent2">
                    <a:lumMod val="75000"/>
                  </a:schemeClr>
                </a:solidFill>
                <a:latin typeface="Meiryo" panose="020B0604030504040204" pitchFamily="34" charset="-128"/>
                <a:ea typeface="Meiryo" panose="020B0604030504040204" pitchFamily="34" charset="-128"/>
              </a:rPr>
              <a:t>プログラムする</a:t>
            </a:r>
          </a:p>
        </p:txBody>
      </p:sp>
      <p:pic>
        <p:nvPicPr>
          <p:cNvPr id="22" name="図 21" descr="アイコン&#10;&#10;自動的に生成された説明">
            <a:extLst>
              <a:ext uri="{FF2B5EF4-FFF2-40B4-BE49-F238E27FC236}">
                <a16:creationId xmlns:a16="http://schemas.microsoft.com/office/drawing/2014/main" id="{1013002E-4CD5-0956-4F09-A32D32B9BBBE}"/>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03330" y="1386983"/>
            <a:ext cx="1636784" cy="1859029"/>
          </a:xfrm>
          <a:prstGeom prst="rect">
            <a:avLst/>
          </a:prstGeom>
          <a:effectLst>
            <a:outerShdw blurRad="50800" dist="38100" dir="2700000" algn="tl" rotWithShape="0">
              <a:prstClr val="black">
                <a:alpha val="40000"/>
              </a:prstClr>
            </a:outerShdw>
          </a:effectLst>
        </p:spPr>
      </p:pic>
      <p:sp>
        <p:nvSpPr>
          <p:cNvPr id="27" name="テキスト ボックス 26">
            <a:extLst>
              <a:ext uri="{FF2B5EF4-FFF2-40B4-BE49-F238E27FC236}">
                <a16:creationId xmlns:a16="http://schemas.microsoft.com/office/drawing/2014/main" id="{6F08A473-9360-4AE4-EAA8-8CDD7F340CD4}"/>
              </a:ext>
            </a:extLst>
          </p:cNvPr>
          <p:cNvSpPr txBox="1"/>
          <p:nvPr/>
        </p:nvSpPr>
        <p:spPr>
          <a:xfrm>
            <a:off x="6796793" y="3143130"/>
            <a:ext cx="2120407" cy="738664"/>
          </a:xfrm>
          <a:prstGeom prst="rect">
            <a:avLst/>
          </a:prstGeom>
          <a:noFill/>
        </p:spPr>
        <p:txBody>
          <a:bodyPr wrap="square">
            <a:spAutoFit/>
          </a:bodyPr>
          <a:lstStyle/>
          <a:p>
            <a:r>
              <a:rPr lang="ja-JP" altLang="en-US" sz="1400">
                <a:solidFill>
                  <a:schemeClr val="accent2">
                    <a:lumMod val="75000"/>
                  </a:schemeClr>
                </a:solidFill>
                <a:latin typeface="Meiryo" panose="020B0604030504040204" pitchFamily="34" charset="-128"/>
                <a:ea typeface="Meiryo" panose="020B0604030504040204" pitchFamily="34" charset="-128"/>
              </a:rPr>
              <a:t>プログラミングの</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r>
              <a:rPr lang="ja-JP" altLang="en-US" sz="1400">
                <a:solidFill>
                  <a:schemeClr val="accent2">
                    <a:lumMod val="75000"/>
                  </a:schemeClr>
                </a:solidFill>
                <a:latin typeface="Meiryo" panose="020B0604030504040204" pitchFamily="34" charset="-128"/>
                <a:ea typeface="Meiryo" panose="020B0604030504040204" pitchFamily="34" charset="-128"/>
              </a:rPr>
              <a:t>専門スキルを駆使</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r>
              <a:rPr lang="ja-JP" altLang="en-US" sz="1400">
                <a:solidFill>
                  <a:schemeClr val="accent2">
                    <a:lumMod val="75000"/>
                  </a:schemeClr>
                </a:solidFill>
                <a:latin typeface="Meiryo" panose="020B0604030504040204" pitchFamily="34" charset="-128"/>
                <a:ea typeface="Meiryo" panose="020B0604030504040204" pitchFamily="34" charset="-128"/>
              </a:rPr>
              <a:t>できなくては使えない</a:t>
            </a:r>
            <a:endParaRPr lang="ja-JP" altLang="en-US" sz="1000">
              <a:solidFill>
                <a:schemeClr val="accent2">
                  <a:lumMod val="75000"/>
                </a:schemeClr>
              </a:solidFill>
              <a:latin typeface="Meiryo" panose="020B0604030504040204" pitchFamily="34" charset="-128"/>
              <a:ea typeface="Meiryo" panose="020B0604030504040204" pitchFamily="34" charset="-128"/>
            </a:endParaRPr>
          </a:p>
        </p:txBody>
      </p:sp>
      <p:sp>
        <p:nvSpPr>
          <p:cNvPr id="28" name="上矢印 27">
            <a:extLst>
              <a:ext uri="{FF2B5EF4-FFF2-40B4-BE49-F238E27FC236}">
                <a16:creationId xmlns:a16="http://schemas.microsoft.com/office/drawing/2014/main" id="{0711CAB4-617F-EC10-4860-C3EE3AF988EA}"/>
              </a:ext>
            </a:extLst>
          </p:cNvPr>
          <p:cNvSpPr/>
          <p:nvPr/>
        </p:nvSpPr>
        <p:spPr>
          <a:xfrm rot="16200000">
            <a:off x="4227054" y="-617094"/>
            <a:ext cx="591928" cy="4321631"/>
          </a:xfrm>
          <a:prstGeom prst="upArrow">
            <a:avLst>
              <a:gd name="adj1" fmla="val 49673"/>
              <a:gd name="adj2" fmla="val 50000"/>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7CF523A0-D503-AAD9-6258-345A02D181B4}"/>
              </a:ext>
            </a:extLst>
          </p:cNvPr>
          <p:cNvSpPr txBox="1"/>
          <p:nvPr/>
        </p:nvSpPr>
        <p:spPr>
          <a:xfrm>
            <a:off x="5978841" y="4997276"/>
            <a:ext cx="2689875" cy="1200329"/>
          </a:xfrm>
          <a:prstGeom prst="rect">
            <a:avLst/>
          </a:prstGeom>
          <a:noFill/>
        </p:spPr>
        <p:txBody>
          <a:bodyPr wrap="square" rtlCol="0">
            <a:spAutoFit/>
          </a:bodyPr>
          <a:lstStyle/>
          <a:p>
            <a:pPr algn="r"/>
            <a:r>
              <a:rPr lang="ja-JP" altLang="en-US" sz="2400" b="1">
                <a:solidFill>
                  <a:schemeClr val="accent6">
                    <a:lumMod val="75000"/>
                  </a:schemeClr>
                </a:solidFill>
                <a:latin typeface="Meiryo" panose="020B0604030504040204" pitchFamily="34" charset="-128"/>
                <a:ea typeface="Meiryo" panose="020B0604030504040204" pitchFamily="34" charset="-128"/>
              </a:rPr>
              <a:t>デジタルが</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2400" b="1">
                <a:solidFill>
                  <a:schemeClr val="accent6">
                    <a:lumMod val="75000"/>
                  </a:schemeClr>
                </a:solidFill>
                <a:latin typeface="Meiryo" panose="020B0604030504040204" pitchFamily="34" charset="-128"/>
                <a:ea typeface="Meiryo" panose="020B0604030504040204" pitchFamily="34" charset="-128"/>
              </a:rPr>
              <a:t>人間に寄り添い</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400" b="1">
                <a:solidFill>
                  <a:schemeClr val="accent6">
                    <a:lumMod val="75000"/>
                  </a:schemeClr>
                </a:solidFill>
                <a:latin typeface="Meiryo" panose="020B0604030504040204" pitchFamily="34" charset="-128"/>
                <a:ea typeface="Meiryo" panose="020B0604030504040204" pitchFamily="34" charset="-128"/>
              </a:rPr>
              <a:t>難しさを解消</a:t>
            </a:r>
            <a:endParaRPr kumimoji="1" lang="en-US" altLang="ja-JP" sz="2400" b="1" dirty="0">
              <a:solidFill>
                <a:schemeClr val="accent6">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D014FEEA-B100-27BF-3BD2-D26DB40F958D}"/>
              </a:ext>
            </a:extLst>
          </p:cNvPr>
          <p:cNvSpPr txBox="1"/>
          <p:nvPr/>
        </p:nvSpPr>
        <p:spPr>
          <a:xfrm>
            <a:off x="7128663" y="1048429"/>
            <a:ext cx="1569660" cy="338554"/>
          </a:xfrm>
          <a:prstGeom prst="rect">
            <a:avLst/>
          </a:prstGeom>
          <a:noFill/>
        </p:spPr>
        <p:txBody>
          <a:bodyPr wrap="non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〜2022</a:t>
            </a:r>
            <a:r>
              <a:rPr kumimoji="1" lang="ja-JP" altLang="en-US" sz="1600">
                <a:solidFill>
                  <a:srgbClr val="C00000"/>
                </a:solidFill>
                <a:latin typeface="Meiryo" panose="020B0604030504040204" pitchFamily="34" charset="-128"/>
                <a:ea typeface="Meiryo" panose="020B0604030504040204" pitchFamily="34" charset="-128"/>
              </a:rPr>
              <a:t>年</a:t>
            </a:r>
            <a:r>
              <a:rPr kumimoji="1" lang="en-US" altLang="ja-JP" sz="1600" dirty="0">
                <a:solidFill>
                  <a:srgbClr val="C00000"/>
                </a:solidFill>
                <a:latin typeface="Meiryo" panose="020B0604030504040204" pitchFamily="34" charset="-128"/>
                <a:ea typeface="Meiryo" panose="020B0604030504040204" pitchFamily="34" charset="-128"/>
              </a:rPr>
              <a:t>11</a:t>
            </a:r>
            <a:r>
              <a:rPr kumimoji="1" lang="ja-JP" altLang="en-US" sz="1600">
                <a:solidFill>
                  <a:srgbClr val="C00000"/>
                </a:solidFill>
                <a:latin typeface="Meiryo" panose="020B0604030504040204" pitchFamily="34" charset="-128"/>
                <a:ea typeface="Meiryo" panose="020B0604030504040204" pitchFamily="34" charset="-128"/>
              </a:rPr>
              <a:t>月</a:t>
            </a:r>
          </a:p>
        </p:txBody>
      </p:sp>
      <p:grpSp>
        <p:nvGrpSpPr>
          <p:cNvPr id="8" name="グループ化 7">
            <a:extLst>
              <a:ext uri="{FF2B5EF4-FFF2-40B4-BE49-F238E27FC236}">
                <a16:creationId xmlns:a16="http://schemas.microsoft.com/office/drawing/2014/main" id="{A672578C-7CD8-1CC7-AAF8-9127F6722EA0}"/>
              </a:ext>
            </a:extLst>
          </p:cNvPr>
          <p:cNvGrpSpPr/>
          <p:nvPr/>
        </p:nvGrpSpPr>
        <p:grpSpPr>
          <a:xfrm>
            <a:off x="2311745" y="1872073"/>
            <a:ext cx="5571064" cy="3189408"/>
            <a:chOff x="2326495" y="1765810"/>
            <a:chExt cx="5571064" cy="3189408"/>
          </a:xfrm>
        </p:grpSpPr>
        <p:grpSp>
          <p:nvGrpSpPr>
            <p:cNvPr id="3" name="グループ化 2">
              <a:extLst>
                <a:ext uri="{FF2B5EF4-FFF2-40B4-BE49-F238E27FC236}">
                  <a16:creationId xmlns:a16="http://schemas.microsoft.com/office/drawing/2014/main" id="{DE870BFE-3F32-C6E0-A6C4-07FEE18D518B}"/>
                </a:ext>
              </a:extLst>
            </p:cNvPr>
            <p:cNvGrpSpPr/>
            <p:nvPr/>
          </p:nvGrpSpPr>
          <p:grpSpPr>
            <a:xfrm>
              <a:off x="2326495" y="2042824"/>
              <a:ext cx="5571064" cy="2912394"/>
              <a:chOff x="2326495" y="2042824"/>
              <a:chExt cx="5571064" cy="2912394"/>
            </a:xfrm>
          </p:grpSpPr>
          <p:pic>
            <p:nvPicPr>
              <p:cNvPr id="16" name="図 15" descr="図形&#10;&#10;中程度の精度で自動的に生成された説明">
                <a:extLst>
                  <a:ext uri="{FF2B5EF4-FFF2-40B4-BE49-F238E27FC236}">
                    <a16:creationId xmlns:a16="http://schemas.microsoft.com/office/drawing/2014/main" id="{78FBA24D-8AA0-B7C7-5AC9-A97EA28BE4F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31727" y="2286583"/>
                <a:ext cx="1160793" cy="1464089"/>
              </a:xfrm>
              <a:prstGeom prst="rect">
                <a:avLst/>
              </a:prstGeom>
              <a:ln>
                <a:noFill/>
              </a:ln>
              <a:effectLst>
                <a:outerShdw blurRad="292100" dist="139700" dir="2700000" algn="tl" rotWithShape="0">
                  <a:srgbClr val="333333">
                    <a:alpha val="65000"/>
                  </a:srgbClr>
                </a:outerShdw>
              </a:effectLst>
            </p:spPr>
          </p:pic>
          <p:sp>
            <p:nvSpPr>
              <p:cNvPr id="20" name="テキスト ボックス 19">
                <a:extLst>
                  <a:ext uri="{FF2B5EF4-FFF2-40B4-BE49-F238E27FC236}">
                    <a16:creationId xmlns:a16="http://schemas.microsoft.com/office/drawing/2014/main" id="{55BB8B66-2AF4-D32B-229F-3EB875C9C9FB}"/>
                  </a:ext>
                </a:extLst>
              </p:cNvPr>
              <p:cNvSpPr txBox="1"/>
              <p:nvPr/>
            </p:nvSpPr>
            <p:spPr>
              <a:xfrm>
                <a:off x="5131727" y="3854691"/>
                <a:ext cx="1569660" cy="369332"/>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言葉で伝える</a:t>
                </a:r>
              </a:p>
            </p:txBody>
          </p:sp>
          <p:sp>
            <p:nvSpPr>
              <p:cNvPr id="25" name="テキスト ボックス 24">
                <a:extLst>
                  <a:ext uri="{FF2B5EF4-FFF2-40B4-BE49-F238E27FC236}">
                    <a16:creationId xmlns:a16="http://schemas.microsoft.com/office/drawing/2014/main" id="{7BEAEF47-6246-E07D-647C-640788D32011}"/>
                  </a:ext>
                </a:extLst>
              </p:cNvPr>
              <p:cNvSpPr txBox="1"/>
              <p:nvPr/>
            </p:nvSpPr>
            <p:spPr>
              <a:xfrm>
                <a:off x="5075725" y="4216554"/>
                <a:ext cx="2821834" cy="738664"/>
              </a:xfrm>
              <a:prstGeom prst="rect">
                <a:avLst/>
              </a:prstGeom>
              <a:noFill/>
            </p:spPr>
            <p:txBody>
              <a:bodyPr wrap="square">
                <a:spAutoFit/>
              </a:bodyPr>
              <a:lstStyle/>
              <a:p>
                <a:r>
                  <a:rPr lang="ja-JP" altLang="en-US" sz="1400">
                    <a:solidFill>
                      <a:schemeClr val="accent3">
                        <a:lumMod val="75000"/>
                      </a:schemeClr>
                    </a:solidFill>
                    <a:latin typeface="Meiryo" panose="020B0604030504040204" pitchFamily="34" charset="-128"/>
                    <a:ea typeface="Meiryo" panose="020B0604030504040204" pitchFamily="34" charset="-128"/>
                  </a:rPr>
                  <a:t>日常使う言葉で</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指示や命令を与えれば</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実行してくれる</a:t>
                </a:r>
                <a:endParaRPr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29" name="上矢印 28">
                <a:extLst>
                  <a:ext uri="{FF2B5EF4-FFF2-40B4-BE49-F238E27FC236}">
                    <a16:creationId xmlns:a16="http://schemas.microsoft.com/office/drawing/2014/main" id="{13E0E145-E16A-0FD0-EC01-0A973666AD6F}"/>
                  </a:ext>
                </a:extLst>
              </p:cNvPr>
              <p:cNvSpPr/>
              <p:nvPr/>
            </p:nvSpPr>
            <p:spPr>
              <a:xfrm rot="16663344">
                <a:off x="3433550" y="935769"/>
                <a:ext cx="630376" cy="2844486"/>
              </a:xfrm>
              <a:prstGeom prst="upArrow">
                <a:avLst>
                  <a:gd name="adj1" fmla="val 49673"/>
                  <a:gd name="adj2" fmla="val 50000"/>
                </a:avLst>
              </a:pr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 name="テキスト ボックス 5">
              <a:extLst>
                <a:ext uri="{FF2B5EF4-FFF2-40B4-BE49-F238E27FC236}">
                  <a16:creationId xmlns:a16="http://schemas.microsoft.com/office/drawing/2014/main" id="{995489E1-AB9F-6073-4B22-0B00863F26E8}"/>
                </a:ext>
              </a:extLst>
            </p:cNvPr>
            <p:cNvSpPr txBox="1"/>
            <p:nvPr/>
          </p:nvSpPr>
          <p:spPr>
            <a:xfrm>
              <a:off x="5075725" y="1765810"/>
              <a:ext cx="1223412" cy="523220"/>
            </a:xfrm>
            <a:prstGeom prst="rect">
              <a:avLst/>
            </a:prstGeom>
            <a:noFill/>
          </p:spPr>
          <p:txBody>
            <a:bodyPr wrap="none" rtlCol="0">
              <a:spAutoFit/>
            </a:bodyPr>
            <a:lstStyle/>
            <a:p>
              <a:r>
                <a:rPr kumimoji="1" lang="en-US" altLang="ja-JP" sz="1600" b="1" dirty="0">
                  <a:solidFill>
                    <a:srgbClr val="6A8338"/>
                  </a:solidFill>
                  <a:latin typeface="Meiryo" panose="020B0604030504040204" pitchFamily="34" charset="-128"/>
                  <a:ea typeface="Meiryo" panose="020B0604030504040204" pitchFamily="34" charset="-128"/>
                </a:rPr>
                <a:t>Chat GPT</a:t>
              </a:r>
            </a:p>
            <a:p>
              <a:r>
                <a:rPr kumimoji="1" lang="en-US" altLang="ja-JP" sz="1200" dirty="0">
                  <a:solidFill>
                    <a:srgbClr val="6A8338"/>
                  </a:solidFill>
                  <a:latin typeface="Meiryo" panose="020B0604030504040204" pitchFamily="34" charset="-128"/>
                  <a:ea typeface="Meiryo" panose="020B0604030504040204" pitchFamily="34" charset="-128"/>
                </a:rPr>
                <a:t>2022</a:t>
              </a:r>
              <a:r>
                <a:rPr kumimoji="1" lang="ja-JP" altLang="en-US" sz="1200">
                  <a:solidFill>
                    <a:srgbClr val="6A8338"/>
                  </a:solidFill>
                  <a:latin typeface="Meiryo" panose="020B0604030504040204" pitchFamily="34" charset="-128"/>
                  <a:ea typeface="Meiryo" panose="020B0604030504040204" pitchFamily="34" charset="-128"/>
                </a:rPr>
                <a:t>年</a:t>
              </a:r>
              <a:r>
                <a:rPr kumimoji="1" lang="en-US" altLang="ja-JP" sz="1200" dirty="0">
                  <a:solidFill>
                    <a:srgbClr val="6A8338"/>
                  </a:solidFill>
                  <a:latin typeface="Meiryo" panose="020B0604030504040204" pitchFamily="34" charset="-128"/>
                  <a:ea typeface="Meiryo" panose="020B0604030504040204" pitchFamily="34" charset="-128"/>
                </a:rPr>
                <a:t>11</a:t>
              </a:r>
              <a:r>
                <a:rPr kumimoji="1" lang="ja-JP" altLang="en-US" sz="1200">
                  <a:solidFill>
                    <a:srgbClr val="6A8338"/>
                  </a:solidFill>
                  <a:latin typeface="Meiryo" panose="020B0604030504040204" pitchFamily="34" charset="-128"/>
                  <a:ea typeface="Meiryo" panose="020B0604030504040204" pitchFamily="34" charset="-128"/>
                </a:rPr>
                <a:t>月</a:t>
              </a:r>
              <a:r>
                <a:rPr kumimoji="1" lang="en-US" altLang="ja-JP" sz="1200" dirty="0">
                  <a:solidFill>
                    <a:srgbClr val="6A8338"/>
                  </a:solidFill>
                  <a:latin typeface="Meiryo" panose="020B0604030504040204" pitchFamily="34" charset="-128"/>
                  <a:ea typeface="Meiryo" panose="020B0604030504040204" pitchFamily="34" charset="-128"/>
                </a:rPr>
                <a:t>〜</a:t>
              </a:r>
              <a:endParaRPr kumimoji="1" lang="ja-JP" altLang="en-US" sz="1200">
                <a:solidFill>
                  <a:srgbClr val="6A8338"/>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ED85981E-E163-7C03-6A6C-F662311D8C70}"/>
              </a:ext>
            </a:extLst>
          </p:cNvPr>
          <p:cNvGrpSpPr/>
          <p:nvPr/>
        </p:nvGrpSpPr>
        <p:grpSpPr>
          <a:xfrm>
            <a:off x="1949850" y="2898251"/>
            <a:ext cx="3528808" cy="3311350"/>
            <a:chOff x="2185236" y="2900733"/>
            <a:chExt cx="3528808" cy="3311350"/>
          </a:xfrm>
        </p:grpSpPr>
        <p:grpSp>
          <p:nvGrpSpPr>
            <p:cNvPr id="4" name="グループ化 3">
              <a:extLst>
                <a:ext uri="{FF2B5EF4-FFF2-40B4-BE49-F238E27FC236}">
                  <a16:creationId xmlns:a16="http://schemas.microsoft.com/office/drawing/2014/main" id="{59A36FC4-4053-F4C5-D4CF-CFC765D1807E}"/>
                </a:ext>
              </a:extLst>
            </p:cNvPr>
            <p:cNvGrpSpPr/>
            <p:nvPr/>
          </p:nvGrpSpPr>
          <p:grpSpPr>
            <a:xfrm>
              <a:off x="2185236" y="2900733"/>
              <a:ext cx="3528808" cy="3311350"/>
              <a:chOff x="2226960" y="2907698"/>
              <a:chExt cx="3528808" cy="3311350"/>
            </a:xfrm>
          </p:grpSpPr>
          <p:pic>
            <p:nvPicPr>
              <p:cNvPr id="18" name="図 17" descr="図形&#10;&#10;中程度の精度で自動的に生成された説明">
                <a:extLst>
                  <a:ext uri="{FF2B5EF4-FFF2-40B4-BE49-F238E27FC236}">
                    <a16:creationId xmlns:a16="http://schemas.microsoft.com/office/drawing/2014/main" id="{9CD6E638-ACA6-0D00-8CE8-3E51F154C9B3}"/>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107056" y="3315123"/>
                <a:ext cx="1511959" cy="1418628"/>
              </a:xfrm>
              <a:prstGeom prst="rect">
                <a:avLst/>
              </a:prstGeom>
              <a:ln>
                <a:noFill/>
              </a:ln>
              <a:effectLst>
                <a:outerShdw blurRad="292100" dist="139700" dir="2700000" algn="tl" rotWithShape="0">
                  <a:srgbClr val="333333">
                    <a:alpha val="65000"/>
                  </a:srgbClr>
                </a:outerShdw>
              </a:effectLst>
            </p:spPr>
          </p:pic>
          <p:sp>
            <p:nvSpPr>
              <p:cNvPr id="19" name="テキスト ボックス 18">
                <a:extLst>
                  <a:ext uri="{FF2B5EF4-FFF2-40B4-BE49-F238E27FC236}">
                    <a16:creationId xmlns:a16="http://schemas.microsoft.com/office/drawing/2014/main" id="{C082472A-D84F-3BCD-BD52-1948BEBA5EF6}"/>
                  </a:ext>
                </a:extLst>
              </p:cNvPr>
              <p:cNvSpPr txBox="1"/>
              <p:nvPr/>
            </p:nvSpPr>
            <p:spPr>
              <a:xfrm>
                <a:off x="2933933" y="4930645"/>
                <a:ext cx="1800494"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対話・相談する</a:t>
                </a:r>
              </a:p>
            </p:txBody>
          </p:sp>
          <p:sp>
            <p:nvSpPr>
              <p:cNvPr id="26" name="テキスト ボックス 25">
                <a:extLst>
                  <a:ext uri="{FF2B5EF4-FFF2-40B4-BE49-F238E27FC236}">
                    <a16:creationId xmlns:a16="http://schemas.microsoft.com/office/drawing/2014/main" id="{C90129A6-1733-5531-92A4-D29C9E4D2EFB}"/>
                  </a:ext>
                </a:extLst>
              </p:cNvPr>
              <p:cNvSpPr txBox="1"/>
              <p:nvPr/>
            </p:nvSpPr>
            <p:spPr>
              <a:xfrm>
                <a:off x="2933934" y="5264941"/>
                <a:ext cx="2821834" cy="954107"/>
              </a:xfrm>
              <a:prstGeom prst="rect">
                <a:avLst/>
              </a:prstGeom>
              <a:noFill/>
            </p:spPr>
            <p:txBody>
              <a:bodyPr wrap="square">
                <a:spAutoFit/>
              </a:bodyPr>
              <a:lstStyle/>
              <a:p>
                <a:r>
                  <a:rPr lang="ja-JP" altLang="en-US" sz="1400">
                    <a:solidFill>
                      <a:srgbClr val="0070C0"/>
                    </a:solidFill>
                    <a:latin typeface="Meiryo" panose="020B0604030504040204" pitchFamily="34" charset="-128"/>
                    <a:ea typeface="Meiryo" panose="020B0604030504040204" pitchFamily="34" charset="-128"/>
                  </a:rPr>
                  <a:t>対話的に相談し</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目標が決まれば、</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自律的に計画</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実行して目標達成する</a:t>
                </a:r>
                <a:endParaRPr lang="en-US" altLang="ja-JP" sz="1000" dirty="0">
                  <a:solidFill>
                    <a:srgbClr val="0070C0"/>
                  </a:solidFill>
                  <a:latin typeface="Meiryo" panose="020B0604030504040204" pitchFamily="34" charset="-128"/>
                  <a:ea typeface="Meiryo" panose="020B0604030504040204" pitchFamily="34" charset="-128"/>
                </a:endParaRPr>
              </a:p>
            </p:txBody>
          </p:sp>
          <p:sp>
            <p:nvSpPr>
              <p:cNvPr id="30" name="上矢印 29">
                <a:extLst>
                  <a:ext uri="{FF2B5EF4-FFF2-40B4-BE49-F238E27FC236}">
                    <a16:creationId xmlns:a16="http://schemas.microsoft.com/office/drawing/2014/main" id="{AD55379B-2BAD-D20F-3A96-A0B992BEAF45}"/>
                  </a:ext>
                </a:extLst>
              </p:cNvPr>
              <p:cNvSpPr/>
              <p:nvPr/>
            </p:nvSpPr>
            <p:spPr>
              <a:xfrm rot="18371579">
                <a:off x="2532500" y="2602158"/>
                <a:ext cx="622350" cy="1233429"/>
              </a:xfrm>
              <a:prstGeom prst="upArrow">
                <a:avLst>
                  <a:gd name="adj1" fmla="val 49673"/>
                  <a:gd name="adj2" fmla="val 50000"/>
                </a:avLst>
              </a:prstGeom>
              <a:solidFill>
                <a:schemeClr val="tx2">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テキスト ボックス 6">
              <a:extLst>
                <a:ext uri="{FF2B5EF4-FFF2-40B4-BE49-F238E27FC236}">
                  <a16:creationId xmlns:a16="http://schemas.microsoft.com/office/drawing/2014/main" id="{C3242E2E-4B5C-B2AC-B081-2EB5299A8429}"/>
                </a:ext>
              </a:extLst>
            </p:cNvPr>
            <p:cNvSpPr txBox="1"/>
            <p:nvPr/>
          </p:nvSpPr>
          <p:spPr>
            <a:xfrm>
              <a:off x="3227119" y="2975531"/>
              <a:ext cx="1393330" cy="338554"/>
            </a:xfrm>
            <a:prstGeom prst="rect">
              <a:avLst/>
            </a:prstGeom>
            <a:noFill/>
          </p:spPr>
          <p:txBody>
            <a:bodyPr wrap="none" rtlCol="0">
              <a:spAutoFit/>
            </a:bodyPr>
            <a:lstStyle/>
            <a:p>
              <a:r>
                <a:rPr kumimoji="1" lang="en-US" altLang="ja-JP" sz="1600" dirty="0">
                  <a:solidFill>
                    <a:schemeClr val="tx2"/>
                  </a:solidFill>
                  <a:latin typeface="Meiryo" panose="020B0604030504040204" pitchFamily="34" charset="-128"/>
                  <a:ea typeface="Meiryo" panose="020B0604030504040204" pitchFamily="34" charset="-128"/>
                </a:rPr>
                <a:t>202X</a:t>
              </a:r>
              <a:r>
                <a:rPr kumimoji="1" lang="ja-JP" altLang="en-US" sz="1600">
                  <a:solidFill>
                    <a:schemeClr val="tx2"/>
                  </a:solidFill>
                  <a:latin typeface="Meiryo" panose="020B0604030504040204" pitchFamily="34" charset="-128"/>
                  <a:ea typeface="Meiryo" panose="020B0604030504040204" pitchFamily="34" charset="-128"/>
                </a:rPr>
                <a:t>年</a:t>
              </a:r>
              <a:r>
                <a:rPr kumimoji="1" lang="en-US" altLang="ja-JP" sz="1600" dirty="0">
                  <a:solidFill>
                    <a:schemeClr val="tx2"/>
                  </a:solidFill>
                  <a:latin typeface="Meiryo" panose="020B0604030504040204" pitchFamily="34" charset="-128"/>
                  <a:ea typeface="Meiryo" panose="020B0604030504040204" pitchFamily="34" charset="-128"/>
                </a:rPr>
                <a:t>XX〜</a:t>
              </a:r>
              <a:endParaRPr kumimoji="1" lang="ja-JP" altLang="en-US" sz="1600">
                <a:solidFill>
                  <a:schemeClr val="tx2"/>
                </a:solidFill>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D8583491-D7AB-BBCC-C1DF-FFD49BEE8040}"/>
              </a:ext>
            </a:extLst>
          </p:cNvPr>
          <p:cNvGrpSpPr/>
          <p:nvPr/>
        </p:nvGrpSpPr>
        <p:grpSpPr>
          <a:xfrm>
            <a:off x="4523018" y="5085543"/>
            <a:ext cx="1800494" cy="1112061"/>
            <a:chOff x="4796077" y="5092095"/>
            <a:chExt cx="1800494" cy="1112061"/>
          </a:xfrm>
        </p:grpSpPr>
        <p:sp>
          <p:nvSpPr>
            <p:cNvPr id="11" name="雲 10">
              <a:extLst>
                <a:ext uri="{FF2B5EF4-FFF2-40B4-BE49-F238E27FC236}">
                  <a16:creationId xmlns:a16="http://schemas.microsoft.com/office/drawing/2014/main" id="{89ECBF0E-C124-7B83-F507-0F5A3927006C}"/>
                </a:ext>
              </a:extLst>
            </p:cNvPr>
            <p:cNvSpPr/>
            <p:nvPr/>
          </p:nvSpPr>
          <p:spPr>
            <a:xfrm>
              <a:off x="4796077" y="5092095"/>
              <a:ext cx="1800494" cy="1112061"/>
            </a:xfrm>
            <a:prstGeom prst="cloud">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0C3B237C-43F2-08DE-C121-0734A6E03E41}"/>
                </a:ext>
              </a:extLst>
            </p:cNvPr>
            <p:cNvSpPr txBox="1"/>
            <p:nvPr/>
          </p:nvSpPr>
          <p:spPr>
            <a:xfrm>
              <a:off x="4944784" y="5379248"/>
              <a:ext cx="1620957"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音声・画像・動画</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を交えて相談！</a:t>
              </a:r>
            </a:p>
          </p:txBody>
        </p:sp>
      </p:grpSp>
    </p:spTree>
    <p:extLst>
      <p:ext uri="{BB962C8B-B14F-4D97-AF65-F5344CB8AC3E}">
        <p14:creationId xmlns:p14="http://schemas.microsoft.com/office/powerpoint/2010/main" val="4987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ppt_x</p:attrName>
                                        </p:attrNameLst>
                                      </p:cBhvr>
                                      <p:tavLst>
                                        <p:tav tm="0">
                                          <p:val>
                                            <p:strVal val="#ppt_x-#ppt_w*1.125000"/>
                                          </p:val>
                                        </p:tav>
                                        <p:tav tm="100000">
                                          <p:val>
                                            <p:strVal val="#ppt_x"/>
                                          </p:val>
                                        </p:tav>
                                      </p:tavLst>
                                    </p:anim>
                                    <p:animEffect transition="in" filter="wipe(right)">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2AFBD54-81DD-D335-9FBD-AE1C7146BE57}"/>
              </a:ext>
            </a:extLst>
          </p:cNvPr>
          <p:cNvSpPr/>
          <p:nvPr/>
        </p:nvSpPr>
        <p:spPr>
          <a:xfrm>
            <a:off x="6128085" y="1147009"/>
            <a:ext cx="2789116" cy="51174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45789E6-794B-B3F1-E843-ADF88C04489F}"/>
              </a:ext>
            </a:extLst>
          </p:cNvPr>
          <p:cNvSpPr>
            <a:spLocks noGrp="1"/>
          </p:cNvSpPr>
          <p:nvPr>
            <p:ph type="title"/>
          </p:nvPr>
        </p:nvSpPr>
        <p:spPr/>
        <p:txBody>
          <a:bodyPr/>
          <a:lstStyle/>
          <a:p>
            <a:r>
              <a:rPr kumimoji="1" lang="ja-JP" altLang="en-US"/>
              <a:t>生成</a:t>
            </a:r>
            <a:r>
              <a:rPr kumimoji="1" lang="en-US" altLang="ja-JP" dirty="0"/>
              <a:t>AI</a:t>
            </a:r>
            <a:r>
              <a:rPr kumimoji="1" lang="ja-JP" altLang="en-US"/>
              <a:t>の発展段階</a:t>
            </a:r>
          </a:p>
        </p:txBody>
      </p:sp>
      <p:pic>
        <p:nvPicPr>
          <p:cNvPr id="1026" name="Picture 2">
            <a:extLst>
              <a:ext uri="{FF2B5EF4-FFF2-40B4-BE49-F238E27FC236}">
                <a16:creationId xmlns:a16="http://schemas.microsoft.com/office/drawing/2014/main" id="{EB02E839-CC4C-9F9F-303E-37FA7C89D521}"/>
              </a:ext>
            </a:extLst>
          </p:cNvPr>
          <p:cNvPicPr>
            <a:picLocks noChangeAspect="1" noChangeArrowheads="1"/>
          </p:cNvPicPr>
          <p:nvPr/>
        </p:nvPicPr>
        <p:blipFill rotWithShape="1">
          <a:blip r:embed="rId2">
            <a:clrChange>
              <a:clrFrom>
                <a:srgbClr val="FBF7EE"/>
              </a:clrFrom>
              <a:clrTo>
                <a:srgbClr val="FBF7EE">
                  <a:alpha val="0"/>
                </a:srgbClr>
              </a:clrTo>
            </a:clrChange>
            <a:extLst>
              <a:ext uri="{28A0092B-C50C-407E-A947-70E740481C1C}">
                <a14:useLocalDpi xmlns:a14="http://schemas.microsoft.com/office/drawing/2010/main" val="0"/>
              </a:ext>
            </a:extLst>
          </a:blip>
          <a:srcRect l="6746" t="21141" r="76586" b="46903"/>
          <a:stretch>
            <a:fillRect/>
          </a:stretch>
        </p:blipFill>
        <p:spPr bwMode="auto">
          <a:xfrm>
            <a:off x="821877" y="1811038"/>
            <a:ext cx="1447800" cy="18505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FCA940-694F-3156-1111-8D8F8119B434}"/>
              </a:ext>
            </a:extLst>
          </p:cNvPr>
          <p:cNvPicPr>
            <a:picLocks noChangeAspect="1" noChangeArrowheads="1"/>
          </p:cNvPicPr>
          <p:nvPr/>
        </p:nvPicPr>
        <p:blipFill rotWithShape="1">
          <a:blip r:embed="rId2">
            <a:clrChange>
              <a:clrFrom>
                <a:srgbClr val="FCF6EF"/>
              </a:clrFrom>
              <a:clrTo>
                <a:srgbClr val="FCF6EF">
                  <a:alpha val="0"/>
                </a:srgbClr>
              </a:clrTo>
            </a:clrChange>
            <a:extLst>
              <a:ext uri="{28A0092B-C50C-407E-A947-70E740481C1C}">
                <a14:useLocalDpi xmlns:a14="http://schemas.microsoft.com/office/drawing/2010/main" val="0"/>
              </a:ext>
            </a:extLst>
          </a:blip>
          <a:srcRect l="40080" t="22269" r="37113" b="45776"/>
          <a:stretch>
            <a:fillRect/>
          </a:stretch>
        </p:blipFill>
        <p:spPr bwMode="auto">
          <a:xfrm>
            <a:off x="3581399" y="1811037"/>
            <a:ext cx="1981201" cy="18505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AF5A51D-97A6-D5AC-538C-CD639B04856B}"/>
              </a:ext>
            </a:extLst>
          </p:cNvPr>
          <p:cNvPicPr>
            <a:picLocks noChangeAspect="1" noChangeArrowheads="1"/>
          </p:cNvPicPr>
          <p:nvPr/>
        </p:nvPicPr>
        <p:blipFill rotWithShape="1">
          <a:blip r:embed="rId2">
            <a:clrChange>
              <a:clrFrom>
                <a:srgbClr val="FDF8EE"/>
              </a:clrFrom>
              <a:clrTo>
                <a:srgbClr val="FDF8EE">
                  <a:alpha val="0"/>
                </a:srgbClr>
              </a:clrTo>
            </a:clrChange>
            <a:extLst>
              <a:ext uri="{28A0092B-C50C-407E-A947-70E740481C1C}">
                <a14:useLocalDpi xmlns:a14="http://schemas.microsoft.com/office/drawing/2010/main" val="0"/>
              </a:ext>
            </a:extLst>
          </a:blip>
          <a:srcRect l="74864" t="21617" r="9973" b="46428"/>
          <a:stretch>
            <a:fillRect/>
          </a:stretch>
        </p:blipFill>
        <p:spPr bwMode="auto">
          <a:xfrm>
            <a:off x="6874322" y="1811037"/>
            <a:ext cx="1317171" cy="185057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0DEC983-DEFB-D6E6-5DEB-426B554ED64D}"/>
              </a:ext>
            </a:extLst>
          </p:cNvPr>
          <p:cNvSpPr txBox="1"/>
          <p:nvPr/>
        </p:nvSpPr>
        <p:spPr>
          <a:xfrm>
            <a:off x="206833" y="4133687"/>
            <a:ext cx="2677886" cy="2062103"/>
          </a:xfrm>
          <a:prstGeom prst="rect">
            <a:avLst/>
          </a:prstGeom>
          <a:noFill/>
        </p:spPr>
        <p:txBody>
          <a:bodyPr wrap="square">
            <a:spAutoFit/>
          </a:bodyPr>
          <a:lstStyle/>
          <a:p>
            <a:pPr algn="ctr">
              <a:buNone/>
            </a:pPr>
            <a:r>
              <a:rPr lang="en" altLang="ja-JP" sz="1400" b="1" i="0" dirty="0">
                <a:solidFill>
                  <a:srgbClr val="0432FF"/>
                </a:solidFill>
                <a:effectLst/>
                <a:latin typeface="Meiryo" panose="020B0604030504040204" pitchFamily="34" charset="-128"/>
                <a:ea typeface="Meiryo" panose="020B0604030504040204" pitchFamily="34" charset="-128"/>
              </a:rPr>
              <a:t>2012</a:t>
            </a:r>
            <a:r>
              <a:rPr lang="ja-JP" altLang="en-US" sz="1400" b="1" i="0">
                <a:solidFill>
                  <a:srgbClr val="0432FF"/>
                </a:solidFill>
                <a:effectLst/>
                <a:latin typeface="Meiryo" panose="020B0604030504040204" pitchFamily="34" charset="-128"/>
                <a:ea typeface="Meiryo" panose="020B0604030504040204" pitchFamily="34" charset="-128"/>
              </a:rPr>
              <a:t>年</a:t>
            </a:r>
            <a:r>
              <a:rPr lang="en-US" altLang="ja-JP" sz="1400" b="1" i="0" dirty="0">
                <a:solidFill>
                  <a:srgbClr val="0432FF"/>
                </a:solidFill>
                <a:effectLst/>
                <a:latin typeface="Meiryo" panose="020B0604030504040204" pitchFamily="34" charset="-128"/>
                <a:ea typeface="Meiryo" panose="020B0604030504040204" pitchFamily="34" charset="-128"/>
              </a:rPr>
              <a:t>: </a:t>
            </a:r>
            <a:r>
              <a:rPr lang="en" altLang="ja-JP" sz="1400" b="1" i="0" dirty="0">
                <a:solidFill>
                  <a:srgbClr val="0432FF"/>
                </a:solidFill>
                <a:effectLst/>
                <a:latin typeface="Meiryo" panose="020B0604030504040204" pitchFamily="34" charset="-128"/>
                <a:ea typeface="Meiryo" panose="020B0604030504040204" pitchFamily="34" charset="-128"/>
              </a:rPr>
              <a:t>Deep Learning</a:t>
            </a:r>
          </a:p>
          <a:p>
            <a:pPr algn="ctr">
              <a:buNone/>
            </a:pPr>
            <a:endParaRPr lang="en-US" altLang="ja-JP" sz="1400" b="0" i="0" dirty="0">
              <a:solidFill>
                <a:srgbClr val="0432FF"/>
              </a:solidFill>
              <a:effectLst/>
              <a:latin typeface="Meiryo" panose="020B0604030504040204" pitchFamily="34" charset="-128"/>
              <a:ea typeface="Meiryo" panose="020B0604030504040204" pitchFamily="34" charset="-128"/>
            </a:endParaRPr>
          </a:p>
          <a:p>
            <a:pPr algn="ctr">
              <a:buNone/>
            </a:pPr>
            <a:endParaRPr lang="en-US" altLang="ja-JP" sz="1400" b="0" i="0" dirty="0">
              <a:solidFill>
                <a:srgbClr val="0432FF"/>
              </a:solidFill>
              <a:effectLst/>
              <a:latin typeface="Meiryo" panose="020B0604030504040204" pitchFamily="34" charset="-128"/>
              <a:ea typeface="Meiryo" panose="020B0604030504040204" pitchFamily="34" charset="-128"/>
            </a:endParaRPr>
          </a:p>
          <a:p>
            <a:pPr algn="ctr">
              <a:buNone/>
            </a:pPr>
            <a:r>
              <a:rPr lang="ja-JP" altLang="en-US" sz="1600" b="1" i="0">
                <a:solidFill>
                  <a:srgbClr val="0432FF"/>
                </a:solidFill>
                <a:effectLst/>
                <a:latin typeface="Meiryo" panose="020B0604030504040204" pitchFamily="34" charset="-128"/>
                <a:ea typeface="Meiryo" panose="020B0604030504040204" pitchFamily="34" charset="-128"/>
              </a:rPr>
              <a:t>産業分野での利用拡大</a:t>
            </a:r>
            <a:endParaRPr lang="en-US" altLang="ja-JP" sz="1600" b="1" i="0" dirty="0">
              <a:solidFill>
                <a:srgbClr val="0432FF"/>
              </a:solidFill>
              <a:effectLst/>
              <a:latin typeface="Meiryo" panose="020B0604030504040204" pitchFamily="34" charset="-128"/>
              <a:ea typeface="Meiryo" panose="020B0604030504040204" pitchFamily="34" charset="-128"/>
            </a:endParaRPr>
          </a:p>
          <a:p>
            <a:pPr algn="ctr">
              <a:buNone/>
            </a:pPr>
            <a:endParaRPr lang="ja-JP" altLang="en-US" sz="1400" b="0" i="0">
              <a:solidFill>
                <a:srgbClr val="0432FF"/>
              </a:solidFill>
              <a:effectLst/>
              <a:latin typeface="Meiryo" panose="020B0604030504040204" pitchFamily="34" charset="-128"/>
              <a:ea typeface="Meiryo" panose="020B0604030504040204" pitchFamily="34" charset="-128"/>
            </a:endParaRPr>
          </a:p>
          <a:p>
            <a:pPr algn="ctr">
              <a:buNone/>
            </a:pPr>
            <a:endParaRPr lang="en" altLang="ja-JP" sz="1400" dirty="0">
              <a:solidFill>
                <a:srgbClr val="0432FF"/>
              </a:solidFill>
              <a:latin typeface="Meiryo" panose="020B0604030504040204" pitchFamily="34" charset="-128"/>
              <a:ea typeface="Meiryo" panose="020B0604030504040204" pitchFamily="34" charset="-128"/>
            </a:endParaRPr>
          </a:p>
          <a:p>
            <a:pPr algn="ctr">
              <a:buNone/>
            </a:pPr>
            <a:r>
              <a:rPr lang="ja-JP" altLang="en-US" sz="1400" b="0" i="0">
                <a:solidFill>
                  <a:srgbClr val="0432FF"/>
                </a:solidFill>
                <a:effectLst/>
                <a:latin typeface="Meiryo" panose="020B0604030504040204" pitchFamily="34" charset="-128"/>
                <a:ea typeface="Meiryo" panose="020B0604030504040204" pitchFamily="34" charset="-128"/>
              </a:rPr>
              <a:t>高い認識能力を獲得したが</a:t>
            </a:r>
            <a:endParaRPr lang="en-US" altLang="ja-JP" sz="1400" b="0" i="0" dirty="0">
              <a:solidFill>
                <a:srgbClr val="0432FF"/>
              </a:solidFill>
              <a:effectLst/>
              <a:latin typeface="Meiryo" panose="020B0604030504040204" pitchFamily="34" charset="-128"/>
              <a:ea typeface="Meiryo" panose="020B0604030504040204" pitchFamily="34" charset="-128"/>
            </a:endParaRPr>
          </a:p>
          <a:p>
            <a:pPr algn="ctr">
              <a:buNone/>
            </a:pPr>
            <a:r>
              <a:rPr lang="ja-JP" altLang="en-US" sz="1400" b="0" i="0">
                <a:solidFill>
                  <a:srgbClr val="0432FF"/>
                </a:solidFill>
                <a:effectLst/>
                <a:latin typeface="Meiryo" panose="020B0604030504040204" pitchFamily="34" charset="-128"/>
                <a:ea typeface="Meiryo" panose="020B0604030504040204" pitchFamily="34" charset="-128"/>
              </a:rPr>
              <a:t>クリエイティビティや</a:t>
            </a:r>
            <a:endParaRPr lang="en-US" altLang="ja-JP" sz="1400" b="0" i="0" dirty="0">
              <a:solidFill>
                <a:srgbClr val="0432FF"/>
              </a:solidFill>
              <a:effectLst/>
              <a:latin typeface="Meiryo" panose="020B0604030504040204" pitchFamily="34" charset="-128"/>
              <a:ea typeface="Meiryo" panose="020B0604030504040204" pitchFamily="34" charset="-128"/>
            </a:endParaRPr>
          </a:p>
          <a:p>
            <a:pPr algn="ctr">
              <a:buNone/>
            </a:pPr>
            <a:r>
              <a:rPr lang="ja-JP" altLang="en-US" sz="1400" b="0" i="0">
                <a:solidFill>
                  <a:srgbClr val="0432FF"/>
                </a:solidFill>
                <a:effectLst/>
                <a:latin typeface="Meiryo" panose="020B0604030504040204" pitchFamily="34" charset="-128"/>
                <a:ea typeface="Meiryo" panose="020B0604030504040204" pitchFamily="34" charset="-128"/>
              </a:rPr>
              <a:t>論理的思考はできない</a:t>
            </a:r>
          </a:p>
        </p:txBody>
      </p:sp>
      <p:sp>
        <p:nvSpPr>
          <p:cNvPr id="8" name="テキスト ボックス 7">
            <a:extLst>
              <a:ext uri="{FF2B5EF4-FFF2-40B4-BE49-F238E27FC236}">
                <a16:creationId xmlns:a16="http://schemas.microsoft.com/office/drawing/2014/main" id="{B393915D-A382-82F1-34D8-E650170FD722}"/>
              </a:ext>
            </a:extLst>
          </p:cNvPr>
          <p:cNvSpPr txBox="1"/>
          <p:nvPr/>
        </p:nvSpPr>
        <p:spPr>
          <a:xfrm>
            <a:off x="666754" y="1252263"/>
            <a:ext cx="1758045" cy="369332"/>
          </a:xfrm>
          <a:prstGeom prst="rect">
            <a:avLst/>
          </a:prstGeom>
          <a:noFill/>
        </p:spPr>
        <p:txBody>
          <a:bodyPr wrap="square">
            <a:spAutoFit/>
          </a:bodyPr>
          <a:lstStyle/>
          <a:p>
            <a:pPr algn="ctr">
              <a:buNone/>
            </a:pPr>
            <a:r>
              <a:rPr lang="ja-JP" altLang="en-US" b="1" i="0">
                <a:solidFill>
                  <a:srgbClr val="4338CA"/>
                </a:solidFill>
                <a:effectLst/>
                <a:latin typeface="Meiryo" panose="020B0604030504040204" pitchFamily="34" charset="-128"/>
                <a:ea typeface="Meiryo" panose="020B0604030504040204" pitchFamily="34" charset="-128"/>
              </a:rPr>
              <a:t>目を持った</a:t>
            </a:r>
            <a:r>
              <a:rPr lang="en" altLang="ja-JP" b="1" i="0" dirty="0">
                <a:solidFill>
                  <a:srgbClr val="4338CA"/>
                </a:solidFill>
                <a:effectLst/>
                <a:latin typeface="Meiryo" panose="020B0604030504040204" pitchFamily="34" charset="-128"/>
                <a:ea typeface="Meiryo" panose="020B0604030504040204" pitchFamily="34" charset="-128"/>
              </a:rPr>
              <a:t>AI</a:t>
            </a:r>
          </a:p>
        </p:txBody>
      </p:sp>
      <p:sp>
        <p:nvSpPr>
          <p:cNvPr id="10" name="テキスト ボックス 9">
            <a:extLst>
              <a:ext uri="{FF2B5EF4-FFF2-40B4-BE49-F238E27FC236}">
                <a16:creationId xmlns:a16="http://schemas.microsoft.com/office/drawing/2014/main" id="{F5E55D31-7854-2D38-377C-270FD2630A69}"/>
              </a:ext>
            </a:extLst>
          </p:cNvPr>
          <p:cNvSpPr txBox="1"/>
          <p:nvPr/>
        </p:nvSpPr>
        <p:spPr>
          <a:xfrm>
            <a:off x="3450770" y="4133688"/>
            <a:ext cx="2242458" cy="2062103"/>
          </a:xfrm>
          <a:prstGeom prst="rect">
            <a:avLst/>
          </a:prstGeom>
          <a:noFill/>
        </p:spPr>
        <p:txBody>
          <a:bodyPr wrap="square">
            <a:spAutoFit/>
          </a:bodyPr>
          <a:lstStyle/>
          <a:p>
            <a:pPr algn="ctr">
              <a:buNone/>
            </a:pPr>
            <a:r>
              <a:rPr lang="en" altLang="ja-JP" sz="1400" b="1" i="0" dirty="0">
                <a:solidFill>
                  <a:srgbClr val="0070C0"/>
                </a:solidFill>
                <a:effectLst/>
                <a:latin typeface="Meiryo" panose="020B0604030504040204" pitchFamily="34" charset="-128"/>
                <a:ea typeface="Meiryo" panose="020B0604030504040204" pitchFamily="34" charset="-128"/>
              </a:rPr>
              <a:t>2017</a:t>
            </a:r>
            <a:r>
              <a:rPr lang="ja-JP" altLang="en-US" sz="1400" b="1" i="0">
                <a:solidFill>
                  <a:srgbClr val="0070C0"/>
                </a:solidFill>
                <a:effectLst/>
                <a:latin typeface="Meiryo" panose="020B0604030504040204" pitchFamily="34" charset="-128"/>
                <a:ea typeface="Meiryo" panose="020B0604030504040204" pitchFamily="34" charset="-128"/>
              </a:rPr>
              <a:t>年</a:t>
            </a:r>
            <a:r>
              <a:rPr lang="en-US" altLang="ja-JP" sz="1400" b="1" i="0" dirty="0">
                <a:solidFill>
                  <a:srgbClr val="0070C0"/>
                </a:solidFill>
                <a:effectLst/>
                <a:latin typeface="Meiryo" panose="020B0604030504040204" pitchFamily="34" charset="-128"/>
                <a:ea typeface="Meiryo" panose="020B0604030504040204" pitchFamily="34" charset="-128"/>
              </a:rPr>
              <a:t>: </a:t>
            </a:r>
            <a:r>
              <a:rPr lang="en" altLang="ja-JP" sz="1400" b="1" i="0" dirty="0">
                <a:solidFill>
                  <a:srgbClr val="0070C0"/>
                </a:solidFill>
                <a:effectLst/>
                <a:latin typeface="Meiryo" panose="020B0604030504040204" pitchFamily="34" charset="-128"/>
                <a:ea typeface="Meiryo" panose="020B0604030504040204" pitchFamily="34" charset="-128"/>
              </a:rPr>
              <a:t>transformer</a:t>
            </a:r>
            <a:br>
              <a:rPr lang="en" altLang="ja-JP" sz="1400" b="1" i="0" dirty="0">
                <a:solidFill>
                  <a:srgbClr val="0070C0"/>
                </a:solidFill>
                <a:effectLst/>
                <a:latin typeface="Meiryo" panose="020B0604030504040204" pitchFamily="34" charset="-128"/>
                <a:ea typeface="Meiryo" panose="020B0604030504040204" pitchFamily="34" charset="-128"/>
              </a:rPr>
            </a:br>
            <a:r>
              <a:rPr lang="en" altLang="ja-JP" sz="1400" b="1" i="0" dirty="0">
                <a:solidFill>
                  <a:srgbClr val="0070C0"/>
                </a:solidFill>
                <a:effectLst/>
                <a:latin typeface="Meiryo" panose="020B0604030504040204" pitchFamily="34" charset="-128"/>
                <a:ea typeface="Meiryo" panose="020B0604030504040204" pitchFamily="34" charset="-128"/>
              </a:rPr>
              <a:t>2022</a:t>
            </a:r>
            <a:r>
              <a:rPr lang="ja-JP" altLang="en-US" sz="1400" b="1" i="0">
                <a:solidFill>
                  <a:srgbClr val="0070C0"/>
                </a:solidFill>
                <a:effectLst/>
                <a:latin typeface="Meiryo" panose="020B0604030504040204" pitchFamily="34" charset="-128"/>
                <a:ea typeface="Meiryo" panose="020B0604030504040204" pitchFamily="34" charset="-128"/>
              </a:rPr>
              <a:t>年</a:t>
            </a:r>
            <a:r>
              <a:rPr lang="en-US" altLang="ja-JP" sz="1400" b="1" i="0" dirty="0">
                <a:solidFill>
                  <a:srgbClr val="0070C0"/>
                </a:solidFill>
                <a:effectLst/>
                <a:latin typeface="Meiryo" panose="020B0604030504040204" pitchFamily="34" charset="-128"/>
                <a:ea typeface="Meiryo" panose="020B0604030504040204" pitchFamily="34" charset="-128"/>
              </a:rPr>
              <a:t>:       </a:t>
            </a:r>
            <a:r>
              <a:rPr lang="en" altLang="ja-JP" sz="1400" b="1" i="0" dirty="0">
                <a:solidFill>
                  <a:srgbClr val="0070C0"/>
                </a:solidFill>
                <a:effectLst/>
                <a:latin typeface="Meiryo" panose="020B0604030504040204" pitchFamily="34" charset="-128"/>
                <a:ea typeface="Meiryo" panose="020B0604030504040204" pitchFamily="34" charset="-128"/>
              </a:rPr>
              <a:t>ChatGPT</a:t>
            </a:r>
          </a:p>
          <a:p>
            <a:pPr algn="ctr">
              <a:buNone/>
            </a:pPr>
            <a:endParaRPr lang="en-US" altLang="ja-JP" sz="1400" b="0" i="0" dirty="0">
              <a:solidFill>
                <a:srgbClr val="0070C0"/>
              </a:solidFill>
              <a:effectLst/>
              <a:latin typeface="Meiryo" panose="020B0604030504040204" pitchFamily="34" charset="-128"/>
              <a:ea typeface="Meiryo" panose="020B0604030504040204" pitchFamily="34" charset="-128"/>
            </a:endParaRPr>
          </a:p>
          <a:p>
            <a:pPr algn="ctr">
              <a:buNone/>
            </a:pPr>
            <a:r>
              <a:rPr lang="ja-JP" altLang="en-US" sz="1600" b="1" i="0">
                <a:solidFill>
                  <a:srgbClr val="0070C0"/>
                </a:solidFill>
                <a:effectLst/>
                <a:latin typeface="Meiryo" panose="020B0604030504040204" pitchFamily="34" charset="-128"/>
                <a:ea typeface="Meiryo" panose="020B0604030504040204" pitchFamily="34" charset="-128"/>
              </a:rPr>
              <a:t>生成</a:t>
            </a:r>
            <a:r>
              <a:rPr lang="en" altLang="ja-JP" sz="1600" b="1" i="0" dirty="0">
                <a:solidFill>
                  <a:srgbClr val="0070C0"/>
                </a:solidFill>
                <a:effectLst/>
                <a:latin typeface="Meiryo" panose="020B0604030504040204" pitchFamily="34" charset="-128"/>
                <a:ea typeface="Meiryo" panose="020B0604030504040204" pitchFamily="34" charset="-128"/>
              </a:rPr>
              <a:t>AI</a:t>
            </a:r>
            <a:r>
              <a:rPr lang="ja-JP" altLang="en-US" sz="1600" b="1" i="0">
                <a:solidFill>
                  <a:srgbClr val="0070C0"/>
                </a:solidFill>
                <a:effectLst/>
                <a:latin typeface="Meiryo" panose="020B0604030504040204" pitchFamily="34" charset="-128"/>
                <a:ea typeface="Meiryo" panose="020B0604030504040204" pitchFamily="34" charset="-128"/>
              </a:rPr>
              <a:t>ブームの到来</a:t>
            </a:r>
            <a:endParaRPr lang="en-US" altLang="ja-JP" sz="1600" b="1" i="0" dirty="0">
              <a:solidFill>
                <a:srgbClr val="0070C0"/>
              </a:solidFill>
              <a:effectLst/>
              <a:latin typeface="Meiryo" panose="020B0604030504040204" pitchFamily="34" charset="-128"/>
              <a:ea typeface="Meiryo" panose="020B0604030504040204" pitchFamily="34" charset="-128"/>
            </a:endParaRPr>
          </a:p>
          <a:p>
            <a:pPr algn="ctr">
              <a:buNone/>
            </a:pPr>
            <a:endParaRPr lang="ja-JP" altLang="en-US" sz="1400" b="0" i="0">
              <a:solidFill>
                <a:srgbClr val="0070C0"/>
              </a:solidFill>
              <a:effectLst/>
              <a:latin typeface="Meiryo" panose="020B0604030504040204" pitchFamily="34" charset="-128"/>
              <a:ea typeface="Meiryo" panose="020B0604030504040204" pitchFamily="34" charset="-128"/>
            </a:endParaRPr>
          </a:p>
          <a:p>
            <a:pPr algn="ctr">
              <a:buNone/>
            </a:pPr>
            <a:endParaRPr lang="en-US" altLang="ja-JP" sz="1400" b="0" i="0" dirty="0">
              <a:solidFill>
                <a:srgbClr val="0070C0"/>
              </a:solidFill>
              <a:effectLst/>
              <a:latin typeface="Meiryo" panose="020B0604030504040204" pitchFamily="34" charset="-128"/>
              <a:ea typeface="Meiryo" panose="020B0604030504040204" pitchFamily="34" charset="-128"/>
            </a:endParaRPr>
          </a:p>
          <a:p>
            <a:pPr algn="ctr">
              <a:buNone/>
            </a:pPr>
            <a:r>
              <a:rPr lang="ja-JP" altLang="en-US" sz="1400" b="0" i="0">
                <a:solidFill>
                  <a:srgbClr val="0070C0"/>
                </a:solidFill>
                <a:effectLst/>
                <a:latin typeface="Meiryo" panose="020B0604030504040204" pitchFamily="34" charset="-128"/>
                <a:ea typeface="Meiryo" panose="020B0604030504040204" pitchFamily="34" charset="-128"/>
              </a:rPr>
              <a:t>過去の膨大な</a:t>
            </a:r>
            <a:endParaRPr lang="en-US" altLang="ja-JP" sz="1400" dirty="0">
              <a:solidFill>
                <a:srgbClr val="0070C0"/>
              </a:solidFill>
              <a:latin typeface="Meiryo" panose="020B0604030504040204" pitchFamily="34" charset="-128"/>
              <a:ea typeface="Meiryo" panose="020B0604030504040204" pitchFamily="34" charset="-128"/>
            </a:endParaRPr>
          </a:p>
          <a:p>
            <a:pPr algn="ctr">
              <a:buNone/>
            </a:pPr>
            <a:r>
              <a:rPr lang="ja-JP" altLang="en-US" sz="1400" b="0" i="0">
                <a:solidFill>
                  <a:srgbClr val="0070C0"/>
                </a:solidFill>
                <a:effectLst/>
                <a:latin typeface="Meiryo" panose="020B0604030504040204" pitchFamily="34" charset="-128"/>
                <a:ea typeface="Meiryo" panose="020B0604030504040204" pitchFamily="34" charset="-128"/>
              </a:rPr>
              <a:t>データを使って</a:t>
            </a:r>
            <a:endParaRPr lang="en-US" altLang="ja-JP" sz="1400" b="0" i="0" dirty="0">
              <a:solidFill>
                <a:srgbClr val="0070C0"/>
              </a:solidFill>
              <a:effectLst/>
              <a:latin typeface="Meiryo" panose="020B0604030504040204" pitchFamily="34" charset="-128"/>
              <a:ea typeface="Meiryo" panose="020B0604030504040204" pitchFamily="34" charset="-128"/>
            </a:endParaRPr>
          </a:p>
          <a:p>
            <a:pPr algn="ctr">
              <a:buNone/>
            </a:pPr>
            <a:r>
              <a:rPr lang="ja-JP" altLang="en-US" sz="1400">
                <a:solidFill>
                  <a:srgbClr val="0070C0"/>
                </a:solidFill>
                <a:latin typeface="Meiryo" panose="020B0604030504040204" pitchFamily="34" charset="-128"/>
                <a:ea typeface="Meiryo" panose="020B0604030504040204" pitchFamily="34" charset="-128"/>
              </a:rPr>
              <a:t>続く文章を</a:t>
            </a:r>
            <a:r>
              <a:rPr lang="ja-JP" altLang="en-US" sz="1400" b="0" i="0">
                <a:solidFill>
                  <a:srgbClr val="0070C0"/>
                </a:solidFill>
                <a:effectLst/>
                <a:latin typeface="Meiryo" panose="020B0604030504040204" pitchFamily="34" charset="-128"/>
                <a:ea typeface="Meiryo" panose="020B0604030504040204" pitchFamily="34" charset="-128"/>
              </a:rPr>
              <a:t>予測する</a:t>
            </a:r>
          </a:p>
        </p:txBody>
      </p:sp>
      <p:sp>
        <p:nvSpPr>
          <p:cNvPr id="12" name="テキスト ボックス 11">
            <a:extLst>
              <a:ext uri="{FF2B5EF4-FFF2-40B4-BE49-F238E27FC236}">
                <a16:creationId xmlns:a16="http://schemas.microsoft.com/office/drawing/2014/main" id="{3D64466D-4A0B-9A14-0964-2693D27B85BD}"/>
              </a:ext>
            </a:extLst>
          </p:cNvPr>
          <p:cNvSpPr txBox="1"/>
          <p:nvPr/>
        </p:nvSpPr>
        <p:spPr>
          <a:xfrm>
            <a:off x="3581399" y="1252263"/>
            <a:ext cx="1981201" cy="369332"/>
          </a:xfrm>
          <a:prstGeom prst="rect">
            <a:avLst/>
          </a:prstGeom>
          <a:noFill/>
        </p:spPr>
        <p:txBody>
          <a:bodyPr wrap="square">
            <a:spAutoFit/>
          </a:bodyPr>
          <a:lstStyle/>
          <a:p>
            <a:pPr algn="ctr">
              <a:buNone/>
            </a:pPr>
            <a:r>
              <a:rPr lang="ja-JP" altLang="en-US" b="1" i="0">
                <a:solidFill>
                  <a:srgbClr val="0070C0"/>
                </a:solidFill>
                <a:effectLst/>
                <a:latin typeface="Meiryo" panose="020B0604030504040204" pitchFamily="34" charset="-128"/>
                <a:ea typeface="Meiryo" panose="020B0604030504040204" pitchFamily="34" charset="-128"/>
              </a:rPr>
              <a:t>言語を持った</a:t>
            </a:r>
            <a:r>
              <a:rPr lang="en" altLang="ja-JP" b="1" i="0" dirty="0">
                <a:solidFill>
                  <a:srgbClr val="0070C0"/>
                </a:solidFill>
                <a:effectLst/>
                <a:latin typeface="Meiryo" panose="020B0604030504040204" pitchFamily="34" charset="-128"/>
                <a:ea typeface="Meiryo" panose="020B0604030504040204" pitchFamily="34" charset="-128"/>
              </a:rPr>
              <a:t>AI</a:t>
            </a:r>
          </a:p>
        </p:txBody>
      </p:sp>
      <p:sp>
        <p:nvSpPr>
          <p:cNvPr id="14" name="テキスト ボックス 13">
            <a:extLst>
              <a:ext uri="{FF2B5EF4-FFF2-40B4-BE49-F238E27FC236}">
                <a16:creationId xmlns:a16="http://schemas.microsoft.com/office/drawing/2014/main" id="{5392CE4C-F152-CA05-8443-C67584A76E3B}"/>
              </a:ext>
            </a:extLst>
          </p:cNvPr>
          <p:cNvSpPr txBox="1"/>
          <p:nvPr/>
        </p:nvSpPr>
        <p:spPr>
          <a:xfrm>
            <a:off x="6193963" y="4133687"/>
            <a:ext cx="2677886" cy="1877437"/>
          </a:xfrm>
          <a:prstGeom prst="rect">
            <a:avLst/>
          </a:prstGeom>
          <a:noFill/>
        </p:spPr>
        <p:txBody>
          <a:bodyPr wrap="square">
            <a:spAutoFit/>
          </a:bodyPr>
          <a:lstStyle/>
          <a:p>
            <a:pPr algn="ctr">
              <a:buNone/>
            </a:pPr>
            <a:r>
              <a:rPr lang="en" altLang="ja-JP" sz="1400" b="1" i="0" dirty="0">
                <a:solidFill>
                  <a:schemeClr val="accent6">
                    <a:lumMod val="50000"/>
                  </a:schemeClr>
                </a:solidFill>
                <a:effectLst/>
                <a:latin typeface="Meiryo" panose="020B0604030504040204" pitchFamily="34" charset="-128"/>
                <a:ea typeface="Meiryo" panose="020B0604030504040204" pitchFamily="34" charset="-128"/>
              </a:rPr>
              <a:t>2024</a:t>
            </a:r>
            <a:r>
              <a:rPr lang="ja-JP" altLang="en-US" sz="1400" b="1" i="0">
                <a:solidFill>
                  <a:schemeClr val="accent6">
                    <a:lumMod val="50000"/>
                  </a:schemeClr>
                </a:solidFill>
                <a:effectLst/>
                <a:latin typeface="Meiryo" panose="020B0604030504040204" pitchFamily="34" charset="-128"/>
                <a:ea typeface="Meiryo" panose="020B0604030504040204" pitchFamily="34" charset="-128"/>
              </a:rPr>
              <a:t>年</a:t>
            </a:r>
            <a:r>
              <a:rPr lang="en-US" altLang="ja-JP" sz="1400" b="1" i="0" dirty="0">
                <a:solidFill>
                  <a:schemeClr val="accent6">
                    <a:lumMod val="50000"/>
                  </a:schemeClr>
                </a:solidFill>
                <a:effectLst/>
                <a:latin typeface="Meiryo" panose="020B0604030504040204" pitchFamily="34" charset="-128"/>
                <a:ea typeface="Meiryo" panose="020B0604030504040204" pitchFamily="34" charset="-128"/>
              </a:rPr>
              <a:t>: </a:t>
            </a:r>
            <a:r>
              <a:rPr lang="en" altLang="ja-JP" sz="1400" b="1" i="0" dirty="0">
                <a:solidFill>
                  <a:schemeClr val="accent6">
                    <a:lumMod val="50000"/>
                  </a:schemeClr>
                </a:solidFill>
                <a:effectLst/>
                <a:latin typeface="Meiryo" panose="020B0604030504040204" pitchFamily="34" charset="-128"/>
                <a:ea typeface="Meiryo" panose="020B0604030504040204" pitchFamily="34" charset="-128"/>
              </a:rPr>
              <a:t>OpenAI o1</a:t>
            </a:r>
          </a:p>
          <a:p>
            <a:pPr algn="ctr">
              <a:buNone/>
            </a:pP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ctr">
              <a:buNone/>
            </a:pPr>
            <a:endParaRPr lang="en-US" altLang="ja-JP" sz="1400" b="0" i="0" dirty="0">
              <a:solidFill>
                <a:schemeClr val="accent6">
                  <a:lumMod val="50000"/>
                </a:schemeClr>
              </a:solidFill>
              <a:effectLst/>
              <a:latin typeface="Meiryo" panose="020B0604030504040204" pitchFamily="34" charset="-128"/>
              <a:ea typeface="Meiryo" panose="020B0604030504040204" pitchFamily="34" charset="-128"/>
            </a:endParaRPr>
          </a:p>
          <a:p>
            <a:pPr algn="ctr">
              <a:buNone/>
            </a:pPr>
            <a:r>
              <a:rPr lang="ja-JP" altLang="en-US" sz="1600" b="1" i="0">
                <a:solidFill>
                  <a:schemeClr val="accent6">
                    <a:lumMod val="50000"/>
                  </a:schemeClr>
                </a:solidFill>
                <a:effectLst/>
                <a:latin typeface="Meiryo" panose="020B0604030504040204" pitchFamily="34" charset="-128"/>
                <a:ea typeface="Meiryo" panose="020B0604030504040204" pitchFamily="34" charset="-128"/>
              </a:rPr>
              <a:t>論理的思考</a:t>
            </a:r>
            <a:endParaRPr lang="en-US" altLang="ja-JP" sz="1600" b="1" i="0" dirty="0">
              <a:solidFill>
                <a:schemeClr val="accent6">
                  <a:lumMod val="50000"/>
                </a:schemeClr>
              </a:solidFill>
              <a:effectLst/>
              <a:latin typeface="Meiryo" panose="020B0604030504040204" pitchFamily="34" charset="-128"/>
              <a:ea typeface="Meiryo" panose="020B0604030504040204" pitchFamily="34" charset="-128"/>
            </a:endParaRPr>
          </a:p>
          <a:p>
            <a:pPr algn="ctr">
              <a:buNone/>
            </a:pPr>
            <a:r>
              <a:rPr lang="ja-JP" altLang="en-US" sz="1600" b="1" i="0">
                <a:solidFill>
                  <a:schemeClr val="accent6">
                    <a:lumMod val="50000"/>
                  </a:schemeClr>
                </a:solidFill>
                <a:effectLst/>
                <a:latin typeface="Meiryo" panose="020B0604030504040204" pitchFamily="34" charset="-128"/>
                <a:ea typeface="Meiryo" panose="020B0604030504040204" pitchFamily="34" charset="-128"/>
              </a:rPr>
              <a:t>リーズニングモデル</a:t>
            </a:r>
          </a:p>
          <a:p>
            <a:pPr algn="ctr"/>
            <a:endParaRPr lang="en-US" altLang="ja-JP" sz="1400" b="0" i="0" dirty="0">
              <a:solidFill>
                <a:schemeClr val="accent6">
                  <a:lumMod val="50000"/>
                </a:schemeClr>
              </a:solidFill>
              <a:effectLst/>
              <a:latin typeface="Meiryo" panose="020B0604030504040204" pitchFamily="34" charset="-128"/>
              <a:ea typeface="Meiryo" panose="020B0604030504040204" pitchFamily="34" charset="-128"/>
            </a:endParaRPr>
          </a:p>
          <a:p>
            <a:pPr algn="ctr"/>
            <a:r>
              <a:rPr lang="ja-JP" altLang="en-US" sz="1400" b="0" i="0">
                <a:solidFill>
                  <a:schemeClr val="accent6">
                    <a:lumMod val="50000"/>
                  </a:schemeClr>
                </a:solidFill>
                <a:effectLst/>
                <a:latin typeface="Meiryo" panose="020B0604030504040204" pitchFamily="34" charset="-128"/>
                <a:ea typeface="Meiryo" panose="020B0604030504040204" pitchFamily="34" charset="-128"/>
              </a:rPr>
              <a:t>少ないデータでも</a:t>
            </a:r>
            <a:endParaRPr lang="en-US" altLang="ja-JP" sz="1400" b="0" i="0" dirty="0">
              <a:solidFill>
                <a:schemeClr val="accent6">
                  <a:lumMod val="50000"/>
                </a:schemeClr>
              </a:solidFill>
              <a:effectLst/>
              <a:latin typeface="Meiryo" panose="020B0604030504040204" pitchFamily="34" charset="-128"/>
              <a:ea typeface="Meiryo" panose="020B0604030504040204" pitchFamily="34" charset="-128"/>
            </a:endParaRPr>
          </a:p>
          <a:p>
            <a:pPr algn="ctr"/>
            <a:r>
              <a:rPr lang="ja-JP" altLang="en-US" sz="1400" b="0" i="0">
                <a:solidFill>
                  <a:schemeClr val="accent6">
                    <a:lumMod val="50000"/>
                  </a:schemeClr>
                </a:solidFill>
                <a:effectLst/>
                <a:latin typeface="Meiryo" panose="020B0604030504040204" pitchFamily="34" charset="-128"/>
                <a:ea typeface="Meiryo" panose="020B0604030504040204" pitchFamily="34" charset="-128"/>
              </a:rPr>
              <a:t>論理的推論で回答する</a:t>
            </a:r>
          </a:p>
        </p:txBody>
      </p:sp>
      <p:sp>
        <p:nvSpPr>
          <p:cNvPr id="16" name="テキスト ボックス 15">
            <a:extLst>
              <a:ext uri="{FF2B5EF4-FFF2-40B4-BE49-F238E27FC236}">
                <a16:creationId xmlns:a16="http://schemas.microsoft.com/office/drawing/2014/main" id="{F325C2CD-F923-261B-975F-329552E175CB}"/>
              </a:ext>
            </a:extLst>
          </p:cNvPr>
          <p:cNvSpPr txBox="1"/>
          <p:nvPr/>
        </p:nvSpPr>
        <p:spPr>
          <a:xfrm>
            <a:off x="6542306" y="1252263"/>
            <a:ext cx="1981201" cy="369332"/>
          </a:xfrm>
          <a:prstGeom prst="rect">
            <a:avLst/>
          </a:prstGeom>
          <a:noFill/>
        </p:spPr>
        <p:txBody>
          <a:bodyPr wrap="square">
            <a:spAutoFit/>
          </a:bodyPr>
          <a:lstStyle/>
          <a:p>
            <a:pPr algn="ctr">
              <a:buNone/>
            </a:pPr>
            <a:r>
              <a:rPr lang="ja-JP" altLang="en-US" b="1" i="0">
                <a:solidFill>
                  <a:srgbClr val="B45309"/>
                </a:solidFill>
                <a:effectLst/>
                <a:latin typeface="Meiryo" panose="020B0604030504040204" pitchFamily="34" charset="-128"/>
                <a:ea typeface="Meiryo" panose="020B0604030504040204" pitchFamily="34" charset="-128"/>
              </a:rPr>
              <a:t>思考を持った</a:t>
            </a:r>
            <a:r>
              <a:rPr lang="en" altLang="ja-JP" b="1" i="0" dirty="0">
                <a:solidFill>
                  <a:srgbClr val="B45309"/>
                </a:solidFill>
                <a:effectLst/>
                <a:latin typeface="Meiryo" panose="020B0604030504040204" pitchFamily="34" charset="-128"/>
                <a:ea typeface="Meiryo" panose="020B0604030504040204" pitchFamily="34" charset="-128"/>
              </a:rPr>
              <a:t>AI</a:t>
            </a:r>
          </a:p>
        </p:txBody>
      </p:sp>
    </p:spTree>
    <p:extLst>
      <p:ext uri="{BB962C8B-B14F-4D97-AF65-F5344CB8AC3E}">
        <p14:creationId xmlns:p14="http://schemas.microsoft.com/office/powerpoint/2010/main" val="1621292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3DA741F3-AFDF-801B-E386-CB54FCCA56E4}"/>
              </a:ext>
            </a:extLst>
          </p:cNvPr>
          <p:cNvGrpSpPr/>
          <p:nvPr/>
        </p:nvGrpSpPr>
        <p:grpSpPr>
          <a:xfrm>
            <a:off x="209359" y="1144306"/>
            <a:ext cx="8706041" cy="5456188"/>
            <a:chOff x="209359" y="1081246"/>
            <a:chExt cx="8706041" cy="5456188"/>
          </a:xfrm>
        </p:grpSpPr>
        <p:sp>
          <p:nvSpPr>
            <p:cNvPr id="3" name="正方形/長方形 2">
              <a:extLst>
                <a:ext uri="{FF2B5EF4-FFF2-40B4-BE49-F238E27FC236}">
                  <a16:creationId xmlns:a16="http://schemas.microsoft.com/office/drawing/2014/main" id="{72EA46AB-8D24-71AD-17C1-800A96D1CFB5}"/>
                </a:ext>
              </a:extLst>
            </p:cNvPr>
            <p:cNvSpPr/>
            <p:nvPr/>
          </p:nvSpPr>
          <p:spPr>
            <a:xfrm>
              <a:off x="228600" y="1081246"/>
              <a:ext cx="8686800" cy="545618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BA38586-551C-7755-77FD-1022159F539F}"/>
                </a:ext>
              </a:extLst>
            </p:cNvPr>
            <p:cNvSpPr/>
            <p:nvPr/>
          </p:nvSpPr>
          <p:spPr>
            <a:xfrm>
              <a:off x="228600" y="1930830"/>
              <a:ext cx="7958959" cy="46066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3509C39-8BF6-A1E8-487F-4E65D205506B}"/>
                </a:ext>
              </a:extLst>
            </p:cNvPr>
            <p:cNvSpPr txBox="1"/>
            <p:nvPr/>
          </p:nvSpPr>
          <p:spPr>
            <a:xfrm>
              <a:off x="239106" y="2052704"/>
              <a:ext cx="3598614" cy="369332"/>
            </a:xfrm>
            <a:prstGeom prst="rect">
              <a:avLst/>
            </a:prstGeom>
            <a:noFill/>
          </p:spPr>
          <p:txBody>
            <a:bodyPr wrap="none" rtlCol="0">
              <a:spAutoFit/>
            </a:bodyPr>
            <a:lstStyle/>
            <a:p>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AGI</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汎用人工知能</a:t>
              </a:r>
              <a:r>
                <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:Artificial General Intelligence</a:t>
              </a:r>
              <a:endPar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FEB27B3-B00A-67A2-D033-E041BDE6554E}"/>
                </a:ext>
              </a:extLst>
            </p:cNvPr>
            <p:cNvSpPr txBox="1"/>
            <p:nvPr/>
          </p:nvSpPr>
          <p:spPr>
            <a:xfrm>
              <a:off x="219816" y="1179982"/>
              <a:ext cx="3391378" cy="369332"/>
            </a:xfrm>
            <a:prstGeom prst="rect">
              <a:avLst/>
            </a:prstGeom>
            <a:noFill/>
          </p:spPr>
          <p:txBody>
            <a:bodyPr wrap="none" rtlCol="0">
              <a:spAutoFit/>
            </a:bodyPr>
            <a:lstStyle/>
            <a:p>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ASI</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人工超知能：</a:t>
              </a:r>
              <a:r>
                <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Artificial Super Intelligence</a:t>
              </a:r>
              <a:endPar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4922B17-B613-F136-1317-8EE7B4008430}"/>
                </a:ext>
              </a:extLst>
            </p:cNvPr>
            <p:cNvSpPr txBox="1"/>
            <p:nvPr/>
          </p:nvSpPr>
          <p:spPr>
            <a:xfrm>
              <a:off x="239106" y="2330964"/>
              <a:ext cx="2518638"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人間の指示によらず自律的に</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改善・自己学習・</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による</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構築</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D2864DEF-D72E-F6C7-6BD2-BCC2A3DEF618}"/>
                </a:ext>
              </a:extLst>
            </p:cNvPr>
            <p:cNvSpPr txBox="1"/>
            <p:nvPr/>
          </p:nvSpPr>
          <p:spPr>
            <a:xfrm>
              <a:off x="228595" y="1498930"/>
              <a:ext cx="2492990"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人間と同等の意識や感情を持つ？</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DC9D64EE-827B-CC76-DA00-F9138B9CA146}"/>
                </a:ext>
              </a:extLst>
            </p:cNvPr>
            <p:cNvSpPr txBox="1"/>
            <p:nvPr/>
          </p:nvSpPr>
          <p:spPr>
            <a:xfrm>
              <a:off x="209359" y="1692263"/>
              <a:ext cx="2568427" cy="276999"/>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人間を越えた知性の登場？</a:t>
              </a:r>
            </a:p>
          </p:txBody>
        </p:sp>
        <p:sp>
          <p:nvSpPr>
            <p:cNvPr id="27" name="テキスト ボックス 26">
              <a:extLst>
                <a:ext uri="{FF2B5EF4-FFF2-40B4-BE49-F238E27FC236}">
                  <a16:creationId xmlns:a16="http://schemas.microsoft.com/office/drawing/2014/main" id="{829B4B09-347A-50FA-8B22-28AA9581F706}"/>
                </a:ext>
              </a:extLst>
            </p:cNvPr>
            <p:cNvSpPr txBox="1"/>
            <p:nvPr/>
          </p:nvSpPr>
          <p:spPr>
            <a:xfrm>
              <a:off x="2933365" y="2055136"/>
              <a:ext cx="3704800" cy="646331"/>
            </a:xfrm>
            <a:prstGeom prst="rect">
              <a:avLst/>
            </a:prstGeom>
            <a:noFill/>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人間の命令に従うのではなく</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より良い目標達成のために</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イノベーションや新しいコンセプトを生みだす</a:t>
              </a:r>
            </a:p>
          </p:txBody>
        </p:sp>
        <p:sp>
          <p:nvSpPr>
            <p:cNvPr id="31" name="テキスト ボックス 30">
              <a:extLst>
                <a:ext uri="{FF2B5EF4-FFF2-40B4-BE49-F238E27FC236}">
                  <a16:creationId xmlns:a16="http://schemas.microsoft.com/office/drawing/2014/main" id="{5015B9AF-83B8-20CD-B775-4B1CA480759A}"/>
                </a:ext>
              </a:extLst>
            </p:cNvPr>
            <p:cNvSpPr txBox="1"/>
            <p:nvPr/>
          </p:nvSpPr>
          <p:spPr>
            <a:xfrm>
              <a:off x="3324534" y="1207048"/>
              <a:ext cx="3812988" cy="646331"/>
            </a:xfrm>
            <a:prstGeom prst="rect">
              <a:avLst/>
            </a:prstGeom>
            <a:noFill/>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人間の監視なしに、定型的な機能から</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戦略的な意思決定やプロセスの最適化まで</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企業や政府のあらゆる業務を監督する</a:t>
              </a:r>
            </a:p>
          </p:txBody>
        </p:sp>
      </p:grpSp>
      <p:grpSp>
        <p:nvGrpSpPr>
          <p:cNvPr id="35" name="グループ化 34">
            <a:extLst>
              <a:ext uri="{FF2B5EF4-FFF2-40B4-BE49-F238E27FC236}">
                <a16:creationId xmlns:a16="http://schemas.microsoft.com/office/drawing/2014/main" id="{211074E1-4714-1A15-6AB4-796180D1F80C}"/>
              </a:ext>
            </a:extLst>
          </p:cNvPr>
          <p:cNvGrpSpPr/>
          <p:nvPr/>
        </p:nvGrpSpPr>
        <p:grpSpPr>
          <a:xfrm>
            <a:off x="228595" y="2876960"/>
            <a:ext cx="6908927" cy="3740443"/>
            <a:chOff x="228595" y="2806261"/>
            <a:chExt cx="6731276" cy="3740443"/>
          </a:xfrm>
        </p:grpSpPr>
        <p:sp>
          <p:nvSpPr>
            <p:cNvPr id="5" name="正方形/長方形 4">
              <a:extLst>
                <a:ext uri="{FF2B5EF4-FFF2-40B4-BE49-F238E27FC236}">
                  <a16:creationId xmlns:a16="http://schemas.microsoft.com/office/drawing/2014/main" id="{435B53DA-AB41-FDA8-09B8-7AF6BBD05AF7}"/>
                </a:ext>
              </a:extLst>
            </p:cNvPr>
            <p:cNvSpPr/>
            <p:nvPr/>
          </p:nvSpPr>
          <p:spPr>
            <a:xfrm>
              <a:off x="228599" y="2806261"/>
              <a:ext cx="6731272" cy="37311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B01BF57-F042-5DEC-492B-0297BB20B221}"/>
                </a:ext>
              </a:extLst>
            </p:cNvPr>
            <p:cNvSpPr/>
            <p:nvPr/>
          </p:nvSpPr>
          <p:spPr>
            <a:xfrm>
              <a:off x="228596" y="3665118"/>
              <a:ext cx="5624373" cy="28815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8017495A-FF8C-2BDD-D847-38DD3C306514}"/>
                </a:ext>
              </a:extLst>
            </p:cNvPr>
            <p:cNvSpPr txBox="1"/>
            <p:nvPr/>
          </p:nvSpPr>
          <p:spPr>
            <a:xfrm>
              <a:off x="228595" y="3734356"/>
              <a:ext cx="2473754" cy="369332"/>
            </a:xfrm>
            <a:prstGeom prst="rect">
              <a:avLst/>
            </a:prstGeom>
            <a:noFill/>
          </p:spPr>
          <p:txBody>
            <a:bodyPr wrap="none" rtlCol="0">
              <a:spAutoFit/>
            </a:bodyPr>
            <a:lstStyle/>
            <a:p>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エージェント</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特化型</a:t>
              </a:r>
            </a:p>
          </p:txBody>
        </p:sp>
        <p:sp>
          <p:nvSpPr>
            <p:cNvPr id="12" name="テキスト ボックス 11">
              <a:extLst>
                <a:ext uri="{FF2B5EF4-FFF2-40B4-BE49-F238E27FC236}">
                  <a16:creationId xmlns:a16="http://schemas.microsoft.com/office/drawing/2014/main" id="{6FEAD6B4-3A35-A1F0-123B-4A9E5F1E77F5}"/>
                </a:ext>
              </a:extLst>
            </p:cNvPr>
            <p:cNvSpPr txBox="1"/>
            <p:nvPr/>
          </p:nvSpPr>
          <p:spPr>
            <a:xfrm>
              <a:off x="228596" y="2881414"/>
              <a:ext cx="2473754" cy="369332"/>
            </a:xfrm>
            <a:prstGeom prst="rect">
              <a:avLst/>
            </a:prstGeom>
            <a:noFill/>
          </p:spPr>
          <p:txBody>
            <a:bodyPr wrap="none" rtlCol="0">
              <a:spAutoFit/>
            </a:bodyPr>
            <a:lstStyle/>
            <a:p>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エージェント</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汎用型</a:t>
              </a:r>
            </a:p>
          </p:txBody>
        </p:sp>
        <p:sp>
          <p:nvSpPr>
            <p:cNvPr id="17" name="テキスト ボックス 16">
              <a:extLst>
                <a:ext uri="{FF2B5EF4-FFF2-40B4-BE49-F238E27FC236}">
                  <a16:creationId xmlns:a16="http://schemas.microsoft.com/office/drawing/2014/main" id="{2D62805C-D0B5-EDAB-618B-2A891AE338D3}"/>
                </a:ext>
              </a:extLst>
            </p:cNvPr>
            <p:cNvSpPr txBox="1"/>
            <p:nvPr/>
          </p:nvSpPr>
          <p:spPr>
            <a:xfrm>
              <a:off x="241838" y="4180290"/>
              <a:ext cx="800219"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論理推論</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9618CCC6-B074-5059-4EF8-CD60FB76D470}"/>
                </a:ext>
              </a:extLst>
            </p:cNvPr>
            <p:cNvSpPr txBox="1"/>
            <p:nvPr/>
          </p:nvSpPr>
          <p:spPr>
            <a:xfrm>
              <a:off x="1064722" y="4180289"/>
              <a:ext cx="1569660"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自律的問題解決能力</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6C969BC-2F50-CBFB-953C-1BC9487E2F96}"/>
                </a:ext>
              </a:extLst>
            </p:cNvPr>
            <p:cNvSpPr txBox="1"/>
            <p:nvPr/>
          </p:nvSpPr>
          <p:spPr>
            <a:xfrm>
              <a:off x="239106" y="3288470"/>
              <a:ext cx="1736373"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マルチ</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エージェント</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93A9E24-80CE-CAC9-9B76-9A7DB7DF98C0}"/>
                </a:ext>
              </a:extLst>
            </p:cNvPr>
            <p:cNvSpPr txBox="1"/>
            <p:nvPr/>
          </p:nvSpPr>
          <p:spPr>
            <a:xfrm>
              <a:off x="2831220" y="3359333"/>
              <a:ext cx="2568427"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人間の関与無しに</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与えられた目標を</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自律的に達成できる</a:t>
              </a:r>
            </a:p>
          </p:txBody>
        </p:sp>
      </p:grpSp>
      <p:sp>
        <p:nvSpPr>
          <p:cNvPr id="2" name="タイトル 1">
            <a:extLst>
              <a:ext uri="{FF2B5EF4-FFF2-40B4-BE49-F238E27FC236}">
                <a16:creationId xmlns:a16="http://schemas.microsoft.com/office/drawing/2014/main" id="{6880AAA5-8EC3-F5F6-CD84-24133474A02D}"/>
              </a:ext>
            </a:extLst>
          </p:cNvPr>
          <p:cNvSpPr>
            <a:spLocks noGrp="1"/>
          </p:cNvSpPr>
          <p:nvPr>
            <p:ph type="title"/>
          </p:nvPr>
        </p:nvSpPr>
        <p:spPr/>
        <p:txBody>
          <a:bodyPr/>
          <a:lstStyle/>
          <a:p>
            <a:r>
              <a:rPr lang="ja-JP" altLang="en-US"/>
              <a:t>生成</a:t>
            </a:r>
            <a:r>
              <a:rPr lang="en-US" altLang="ja-JP" dirty="0"/>
              <a:t>AI</a:t>
            </a:r>
            <a:r>
              <a:rPr lang="ja-JP" altLang="en-US"/>
              <a:t>以降のトレンド</a:t>
            </a:r>
            <a:endParaRPr kumimoji="1" lang="ja-JP" altLang="en-US"/>
          </a:p>
        </p:txBody>
      </p:sp>
      <p:sp>
        <p:nvSpPr>
          <p:cNvPr id="7" name="正方形/長方形 6">
            <a:extLst>
              <a:ext uri="{FF2B5EF4-FFF2-40B4-BE49-F238E27FC236}">
                <a16:creationId xmlns:a16="http://schemas.microsoft.com/office/drawing/2014/main" id="{53FCB119-C659-43D2-0799-72181D8BD2EA}"/>
              </a:ext>
            </a:extLst>
          </p:cNvPr>
          <p:cNvSpPr/>
          <p:nvPr/>
        </p:nvSpPr>
        <p:spPr>
          <a:xfrm>
            <a:off x="228599" y="4672448"/>
            <a:ext cx="4368235" cy="1928044"/>
          </a:xfrm>
          <a:prstGeom prst="rect">
            <a:avLst/>
          </a:prstGeom>
          <a:solidFill>
            <a:srgbClr val="6A833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919EAC1-D83B-09CB-4A4E-AD26145D0F86}"/>
              </a:ext>
            </a:extLst>
          </p:cNvPr>
          <p:cNvSpPr/>
          <p:nvPr/>
        </p:nvSpPr>
        <p:spPr>
          <a:xfrm>
            <a:off x="228598" y="5654429"/>
            <a:ext cx="2724809" cy="94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3F6906D-C548-8727-02A6-BD0084717A2B}"/>
              </a:ext>
            </a:extLst>
          </p:cNvPr>
          <p:cNvSpPr txBox="1"/>
          <p:nvPr/>
        </p:nvSpPr>
        <p:spPr>
          <a:xfrm>
            <a:off x="228595" y="5707262"/>
            <a:ext cx="2448106"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 </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大規模言語モデル</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08F6C238-E7C1-005F-8D8E-81EBA4BCB1FE}"/>
              </a:ext>
            </a:extLst>
          </p:cNvPr>
          <p:cNvSpPr txBox="1"/>
          <p:nvPr/>
        </p:nvSpPr>
        <p:spPr>
          <a:xfrm>
            <a:off x="228596" y="4762992"/>
            <a:ext cx="316625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 </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マルチモーダル基盤モデル</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029361D-646D-3B65-A5A9-B93C293CA24B}"/>
              </a:ext>
            </a:extLst>
          </p:cNvPr>
          <p:cNvSpPr txBox="1"/>
          <p:nvPr/>
        </p:nvSpPr>
        <p:spPr>
          <a:xfrm>
            <a:off x="209359" y="6107710"/>
            <a:ext cx="2492990"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自然言語（日常使う言葉）による</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対話や生成</a:t>
            </a:r>
          </a:p>
        </p:txBody>
      </p:sp>
      <p:sp>
        <p:nvSpPr>
          <p:cNvPr id="16" name="テキスト ボックス 15">
            <a:extLst>
              <a:ext uri="{FF2B5EF4-FFF2-40B4-BE49-F238E27FC236}">
                <a16:creationId xmlns:a16="http://schemas.microsoft.com/office/drawing/2014/main" id="{5BCBC47E-6309-9D1C-DE00-F24D4CFB2A3A}"/>
              </a:ext>
            </a:extLst>
          </p:cNvPr>
          <p:cNvSpPr txBox="1"/>
          <p:nvPr/>
        </p:nvSpPr>
        <p:spPr>
          <a:xfrm>
            <a:off x="219816" y="5116714"/>
            <a:ext cx="2770310"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言語</a:t>
            </a:r>
            <a:r>
              <a:rPr kumimoji="1"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音声・画像・動画など</a:t>
            </a:r>
            <a:r>
              <a:rPr kumimoji="1" lang="ja-JP" altLang="en-US" sz="1200">
                <a:solidFill>
                  <a:schemeClr val="bg1"/>
                </a:solidFill>
                <a:latin typeface="Meiryo" panose="020B0604030504040204" pitchFamily="34" charset="-128"/>
                <a:ea typeface="Meiryo" panose="020B0604030504040204" pitchFamily="34" charset="-128"/>
              </a:rPr>
              <a:t>を使った</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対話や生成</a:t>
            </a:r>
          </a:p>
        </p:txBody>
      </p:sp>
      <p:grpSp>
        <p:nvGrpSpPr>
          <p:cNvPr id="41" name="グループ化 40">
            <a:extLst>
              <a:ext uri="{FF2B5EF4-FFF2-40B4-BE49-F238E27FC236}">
                <a16:creationId xmlns:a16="http://schemas.microsoft.com/office/drawing/2014/main" id="{C212EFFF-F0FA-B179-A6BD-9FF0B42C6362}"/>
              </a:ext>
            </a:extLst>
          </p:cNvPr>
          <p:cNvGrpSpPr/>
          <p:nvPr/>
        </p:nvGrpSpPr>
        <p:grpSpPr>
          <a:xfrm>
            <a:off x="228595" y="765362"/>
            <a:ext cx="8686800" cy="329227"/>
            <a:chOff x="228595" y="765362"/>
            <a:chExt cx="8686800" cy="329227"/>
          </a:xfrm>
        </p:grpSpPr>
        <p:sp>
          <p:nvSpPr>
            <p:cNvPr id="30" name="右矢印 29">
              <a:extLst>
                <a:ext uri="{FF2B5EF4-FFF2-40B4-BE49-F238E27FC236}">
                  <a16:creationId xmlns:a16="http://schemas.microsoft.com/office/drawing/2014/main" id="{5DDFCED4-11DF-C220-5AEF-473549B948F8}"/>
                </a:ext>
              </a:extLst>
            </p:cNvPr>
            <p:cNvSpPr/>
            <p:nvPr/>
          </p:nvSpPr>
          <p:spPr>
            <a:xfrm>
              <a:off x="228595" y="765362"/>
              <a:ext cx="8686800" cy="315495"/>
            </a:xfrm>
            <a:prstGeom prst="rightArrow">
              <a:avLst>
                <a:gd name="adj1" fmla="val 100000"/>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00507C99-F07E-5CBD-1CB4-60C79DA03A85}"/>
                </a:ext>
              </a:extLst>
            </p:cNvPr>
            <p:cNvSpPr txBox="1"/>
            <p:nvPr/>
          </p:nvSpPr>
          <p:spPr>
            <a:xfrm>
              <a:off x="5420754" y="813694"/>
              <a:ext cx="3416321" cy="276999"/>
            </a:xfrm>
            <a:prstGeom prst="rect">
              <a:avLst/>
            </a:prstGeom>
            <a:noFill/>
          </p:spPr>
          <p:txBody>
            <a:bodyPr wrap="non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未知の課題にも自律的に対処できる能力を持つ</a:t>
              </a:r>
            </a:p>
          </p:txBody>
        </p:sp>
        <p:sp>
          <p:nvSpPr>
            <p:cNvPr id="40" name="テキスト ボックス 39">
              <a:extLst>
                <a:ext uri="{FF2B5EF4-FFF2-40B4-BE49-F238E27FC236}">
                  <a16:creationId xmlns:a16="http://schemas.microsoft.com/office/drawing/2014/main" id="{D542D5D9-4C40-FA30-F75E-E58EAD561E9D}"/>
                </a:ext>
              </a:extLst>
            </p:cNvPr>
            <p:cNvSpPr txBox="1"/>
            <p:nvPr/>
          </p:nvSpPr>
          <p:spPr>
            <a:xfrm>
              <a:off x="243865" y="817590"/>
              <a:ext cx="3570208" cy="276999"/>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人間が与えた学習法と</a:t>
              </a:r>
              <a:r>
                <a:rPr lang="ja-JP" altLang="en-US" sz="1200" b="1">
                  <a:solidFill>
                    <a:schemeClr val="bg1"/>
                  </a:solidFill>
                  <a:latin typeface="Meiryo" panose="020B0604030504040204" pitchFamily="34" charset="-128"/>
                  <a:ea typeface="Meiryo" panose="020B0604030504040204" pitchFamily="34" charset="-128"/>
                </a:rPr>
                <a:t>データの範囲で課題に対処</a:t>
              </a:r>
              <a:endParaRPr kumimoji="1" lang="ja-JP" altLang="en-US" sz="1200" b="1">
                <a:solidFill>
                  <a:schemeClr val="bg1"/>
                </a:solidFill>
                <a:latin typeface="Meiryo" panose="020B0604030504040204" pitchFamily="34" charset="-128"/>
                <a:ea typeface="Meiryo" panose="020B0604030504040204" pitchFamily="34" charset="-128"/>
              </a:endParaRPr>
            </a:p>
          </p:txBody>
        </p:sp>
      </p:grpSp>
      <p:grpSp>
        <p:nvGrpSpPr>
          <p:cNvPr id="47" name="グループ化 46">
            <a:extLst>
              <a:ext uri="{FF2B5EF4-FFF2-40B4-BE49-F238E27FC236}">
                <a16:creationId xmlns:a16="http://schemas.microsoft.com/office/drawing/2014/main" id="{3791F293-5EB7-B341-5057-5357447A0488}"/>
              </a:ext>
            </a:extLst>
          </p:cNvPr>
          <p:cNvGrpSpPr/>
          <p:nvPr/>
        </p:nvGrpSpPr>
        <p:grpSpPr>
          <a:xfrm>
            <a:off x="5555611" y="5326348"/>
            <a:ext cx="891591" cy="1021991"/>
            <a:chOff x="4572000" y="5634056"/>
            <a:chExt cx="891591" cy="1021991"/>
          </a:xfrm>
        </p:grpSpPr>
        <p:sp>
          <p:nvSpPr>
            <p:cNvPr id="33" name="テキスト ボックス 32">
              <a:extLst>
                <a:ext uri="{FF2B5EF4-FFF2-40B4-BE49-F238E27FC236}">
                  <a16:creationId xmlns:a16="http://schemas.microsoft.com/office/drawing/2014/main" id="{4C8AE654-2B82-D1A5-08C7-4BB6F241A394}"/>
                </a:ext>
              </a:extLst>
            </p:cNvPr>
            <p:cNvSpPr txBox="1"/>
            <p:nvPr/>
          </p:nvSpPr>
          <p:spPr>
            <a:xfrm>
              <a:off x="4572000" y="5634056"/>
              <a:ext cx="891591" cy="369332"/>
            </a:xfrm>
            <a:prstGeom prst="rect">
              <a:avLst/>
            </a:prstGeom>
            <a:noFill/>
          </p:spPr>
          <p:txBody>
            <a:bodyPr wrap="none" rtlCol="0">
              <a:spAutoFit/>
            </a:bodyPr>
            <a:lstStyle/>
            <a:p>
              <a:r>
                <a:rPr kumimoji="1" lang="ja-JP" altLang="en-US" b="1">
                  <a:ln w="0">
                    <a:noFill/>
                  </a:ln>
                  <a:solidFill>
                    <a:schemeClr val="accent6">
                      <a:lumMod val="60000"/>
                      <a:lumOff val="4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現在地</a:t>
              </a:r>
            </a:p>
          </p:txBody>
        </p:sp>
        <p:sp>
          <p:nvSpPr>
            <p:cNvPr id="45" name="ドーナツ 44">
              <a:extLst>
                <a:ext uri="{FF2B5EF4-FFF2-40B4-BE49-F238E27FC236}">
                  <a16:creationId xmlns:a16="http://schemas.microsoft.com/office/drawing/2014/main" id="{124AB46A-DDAE-CD71-6486-B7CE3D9483BA}"/>
                </a:ext>
              </a:extLst>
            </p:cNvPr>
            <p:cNvSpPr/>
            <p:nvPr/>
          </p:nvSpPr>
          <p:spPr>
            <a:xfrm>
              <a:off x="4789678" y="6215166"/>
              <a:ext cx="456234" cy="440881"/>
            </a:xfrm>
            <a:prstGeom prst="donut">
              <a:avLst>
                <a:gd name="adj" fmla="val 8492"/>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a:extLst>
                <a:ext uri="{FF2B5EF4-FFF2-40B4-BE49-F238E27FC236}">
                  <a16:creationId xmlns:a16="http://schemas.microsoft.com/office/drawing/2014/main" id="{E2003154-E772-8AD3-B580-EDE232414CAB}"/>
                </a:ext>
              </a:extLst>
            </p:cNvPr>
            <p:cNvSpPr/>
            <p:nvPr/>
          </p:nvSpPr>
          <p:spPr>
            <a:xfrm>
              <a:off x="4852123" y="5954881"/>
              <a:ext cx="338456" cy="234819"/>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60000"/>
                    <a:lumOff val="40000"/>
                  </a:schemeClr>
                </a:solidFill>
                <a:latin typeface="ＭＳ Ｐゴシック"/>
                <a:ea typeface="ＭＳ Ｐゴシック"/>
                <a:cs typeface="ＭＳ Ｐゴシック"/>
              </a:endParaRPr>
            </a:p>
          </p:txBody>
        </p:sp>
      </p:grpSp>
      <p:grpSp>
        <p:nvGrpSpPr>
          <p:cNvPr id="28" name="グループ化 27">
            <a:extLst>
              <a:ext uri="{FF2B5EF4-FFF2-40B4-BE49-F238E27FC236}">
                <a16:creationId xmlns:a16="http://schemas.microsoft.com/office/drawing/2014/main" id="{BEDDA387-D8EA-B35C-C552-60EA49EA1CA6}"/>
              </a:ext>
            </a:extLst>
          </p:cNvPr>
          <p:cNvGrpSpPr/>
          <p:nvPr/>
        </p:nvGrpSpPr>
        <p:grpSpPr>
          <a:xfrm>
            <a:off x="2972648" y="1149866"/>
            <a:ext cx="5929514" cy="5500345"/>
            <a:chOff x="2972648" y="1163598"/>
            <a:chExt cx="5929514" cy="5500345"/>
          </a:xfrm>
        </p:grpSpPr>
        <p:grpSp>
          <p:nvGrpSpPr>
            <p:cNvPr id="49" name="グループ化 48">
              <a:extLst>
                <a:ext uri="{FF2B5EF4-FFF2-40B4-BE49-F238E27FC236}">
                  <a16:creationId xmlns:a16="http://schemas.microsoft.com/office/drawing/2014/main" id="{78C036E9-449A-6676-B75B-93931157B441}"/>
                </a:ext>
              </a:extLst>
            </p:cNvPr>
            <p:cNvGrpSpPr/>
            <p:nvPr/>
          </p:nvGrpSpPr>
          <p:grpSpPr>
            <a:xfrm>
              <a:off x="2972648" y="1163598"/>
              <a:ext cx="5929514" cy="5500345"/>
              <a:chOff x="2972648" y="1163598"/>
              <a:chExt cx="5929514" cy="5500345"/>
            </a:xfrm>
          </p:grpSpPr>
          <p:sp>
            <p:nvSpPr>
              <p:cNvPr id="38" name="フリーフォーム 37">
                <a:extLst>
                  <a:ext uri="{FF2B5EF4-FFF2-40B4-BE49-F238E27FC236}">
                    <a16:creationId xmlns:a16="http://schemas.microsoft.com/office/drawing/2014/main" id="{AD21E6CF-96EA-D7D1-31DF-03C5EF2C66C4}"/>
                  </a:ext>
                </a:extLst>
              </p:cNvPr>
              <p:cNvSpPr/>
              <p:nvPr/>
            </p:nvSpPr>
            <p:spPr>
              <a:xfrm>
                <a:off x="2972648" y="1163598"/>
                <a:ext cx="5929514" cy="5405777"/>
              </a:xfrm>
              <a:custGeom>
                <a:avLst/>
                <a:gdLst>
                  <a:gd name="connsiteX0" fmla="*/ 0 w 5938345"/>
                  <a:gd name="connsiteY0" fmla="*/ 5433848 h 5496379"/>
                  <a:gd name="connsiteX1" fmla="*/ 2501462 w 5938345"/>
                  <a:gd name="connsiteY1" fmla="*/ 5349765 h 5496379"/>
                  <a:gd name="connsiteX2" fmla="*/ 4855780 w 5938345"/>
                  <a:gd name="connsiteY2" fmla="*/ 4151586 h 5496379"/>
                  <a:gd name="connsiteX3" fmla="*/ 5938345 w 5938345"/>
                  <a:gd name="connsiteY3" fmla="*/ 0 h 5496379"/>
                  <a:gd name="connsiteX4" fmla="*/ 5938345 w 5938345"/>
                  <a:gd name="connsiteY4" fmla="*/ 0 h 5496379"/>
                  <a:gd name="connsiteX5" fmla="*/ 5938345 w 5938345"/>
                  <a:gd name="connsiteY5" fmla="*/ 0 h 5496379"/>
                  <a:gd name="connsiteX0" fmla="*/ 0 w 5938345"/>
                  <a:gd name="connsiteY0" fmla="*/ 5433848 h 5473385"/>
                  <a:gd name="connsiteX1" fmla="*/ 2501462 w 5938345"/>
                  <a:gd name="connsiteY1" fmla="*/ 5349765 h 5473385"/>
                  <a:gd name="connsiteX2" fmla="*/ 4855780 w 5938345"/>
                  <a:gd name="connsiteY2" fmla="*/ 4151586 h 5473385"/>
                  <a:gd name="connsiteX3" fmla="*/ 5938345 w 5938345"/>
                  <a:gd name="connsiteY3" fmla="*/ 0 h 5473385"/>
                  <a:gd name="connsiteX4" fmla="*/ 5938345 w 5938345"/>
                  <a:gd name="connsiteY4" fmla="*/ 0 h 5473385"/>
                  <a:gd name="connsiteX5" fmla="*/ 5938345 w 5938345"/>
                  <a:gd name="connsiteY5" fmla="*/ 0 h 5473385"/>
                  <a:gd name="connsiteX0" fmla="*/ 0 w 5938345"/>
                  <a:gd name="connsiteY0" fmla="*/ 5433848 h 5448663"/>
                  <a:gd name="connsiteX1" fmla="*/ 2501462 w 5938345"/>
                  <a:gd name="connsiteY1" fmla="*/ 5349765 h 5448663"/>
                  <a:gd name="connsiteX2" fmla="*/ 4855780 w 5938345"/>
                  <a:gd name="connsiteY2" fmla="*/ 4151586 h 5448663"/>
                  <a:gd name="connsiteX3" fmla="*/ 5938345 w 5938345"/>
                  <a:gd name="connsiteY3" fmla="*/ 0 h 5448663"/>
                  <a:gd name="connsiteX4" fmla="*/ 5938345 w 5938345"/>
                  <a:gd name="connsiteY4" fmla="*/ 0 h 5448663"/>
                  <a:gd name="connsiteX5" fmla="*/ 5938345 w 5938345"/>
                  <a:gd name="connsiteY5" fmla="*/ 0 h 5448663"/>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345" h="5433848">
                    <a:moveTo>
                      <a:pt x="0" y="5433848"/>
                    </a:moveTo>
                    <a:cubicBezTo>
                      <a:pt x="840827" y="5363779"/>
                      <a:pt x="1723696" y="5367283"/>
                      <a:pt x="2522482" y="5223641"/>
                    </a:cubicBezTo>
                    <a:cubicBezTo>
                      <a:pt x="3321268" y="5079999"/>
                      <a:pt x="4286470" y="5022193"/>
                      <a:pt x="4855780" y="4151586"/>
                    </a:cubicBezTo>
                    <a:cubicBezTo>
                      <a:pt x="5425090" y="3280979"/>
                      <a:pt x="5938345" y="0"/>
                      <a:pt x="5938345" y="0"/>
                    </a:cubicBezTo>
                    <a:lnTo>
                      <a:pt x="5938345" y="0"/>
                    </a:lnTo>
                    <a:lnTo>
                      <a:pt x="5938345" y="0"/>
                    </a:lnTo>
                  </a:path>
                </a:pathLst>
              </a:custGeom>
              <a:noFill/>
              <a:ln w="44450">
                <a:solidFill>
                  <a:schemeClr val="accent3">
                    <a:lumMod val="60000"/>
                    <a:lumOff val="40000"/>
                  </a:schemeClr>
                </a:solidFill>
                <a:headEnd type="none" w="med" len="med"/>
                <a:tailEnd type="triangle" w="med" len="me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2">
                      <a:lumMod val="40000"/>
                      <a:lumOff val="60000"/>
                    </a:schemeClr>
                  </a:solidFill>
                </a:endParaRPr>
              </a:p>
            </p:txBody>
          </p:sp>
          <p:sp>
            <p:nvSpPr>
              <p:cNvPr id="43" name="テキスト ボックス 42">
                <a:extLst>
                  <a:ext uri="{FF2B5EF4-FFF2-40B4-BE49-F238E27FC236}">
                    <a16:creationId xmlns:a16="http://schemas.microsoft.com/office/drawing/2014/main" id="{D9058F22-2E9C-B7A8-DC8E-2EEE6C60CABC}"/>
                  </a:ext>
                </a:extLst>
              </p:cNvPr>
              <p:cNvSpPr txBox="1"/>
              <p:nvPr/>
            </p:nvSpPr>
            <p:spPr>
              <a:xfrm>
                <a:off x="7378128" y="5986835"/>
                <a:ext cx="1503361" cy="677108"/>
              </a:xfrm>
              <a:prstGeom prst="rect">
                <a:avLst/>
              </a:prstGeom>
              <a:noFill/>
            </p:spPr>
            <p:txBody>
              <a:bodyPr wrap="none" rtlCol="0">
                <a:spAutoFit/>
              </a:bodyPr>
              <a:lstStyle/>
              <a:p>
                <a:pPr algn="r"/>
                <a:r>
                  <a:rPr kumimoji="1" lang="en-US" altLang="ja-JP" sz="1400" b="1" dirty="0">
                    <a:solidFill>
                      <a:schemeClr val="accent3">
                        <a:lumMod val="40000"/>
                        <a:lumOff val="6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Informational</a:t>
                </a:r>
              </a:p>
              <a:p>
                <a:pPr algn="r"/>
                <a:r>
                  <a:rPr lang="en-US" altLang="ja-JP" sz="2400" b="1" dirty="0">
                    <a:solidFill>
                      <a:schemeClr val="accent3">
                        <a:lumMod val="40000"/>
                        <a:lumOff val="6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400" b="1">
                  <a:solidFill>
                    <a:schemeClr val="accent3">
                      <a:lumMod val="40000"/>
                      <a:lumOff val="6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19" name="テキスト ボックス 18">
              <a:extLst>
                <a:ext uri="{FF2B5EF4-FFF2-40B4-BE49-F238E27FC236}">
                  <a16:creationId xmlns:a16="http://schemas.microsoft.com/office/drawing/2014/main" id="{A380B428-7F45-6F14-1D16-1D5E5D47060E}"/>
                </a:ext>
              </a:extLst>
            </p:cNvPr>
            <p:cNvSpPr txBox="1"/>
            <p:nvPr/>
          </p:nvSpPr>
          <p:spPr>
            <a:xfrm>
              <a:off x="7533075" y="5696900"/>
              <a:ext cx="1321195" cy="338554"/>
            </a:xfrm>
            <a:prstGeom prst="rect">
              <a:avLst/>
            </a:prstGeom>
            <a:noFill/>
          </p:spPr>
          <p:txBody>
            <a:bodyPr wrap="none" rtlCol="0">
              <a:spAutoFit/>
            </a:bodyPr>
            <a:lstStyle/>
            <a:p>
              <a:pPr algn="r"/>
              <a:r>
                <a:rPr kumimoji="1"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ChatGPT</a:t>
              </a:r>
              <a:r>
                <a:rPr kumimoji="1"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kumimoji="1"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Gemini </a:t>
              </a:r>
              <a:r>
                <a:rPr kumimoji="1"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kumimoji="1"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情報を処理／生成する</a:t>
              </a:r>
              <a:r>
                <a:rPr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24" name="グループ化 23">
            <a:extLst>
              <a:ext uri="{FF2B5EF4-FFF2-40B4-BE49-F238E27FC236}">
                <a16:creationId xmlns:a16="http://schemas.microsoft.com/office/drawing/2014/main" id="{373E1608-67D2-A6B1-9FA3-1C68FCBA78C3}"/>
              </a:ext>
            </a:extLst>
          </p:cNvPr>
          <p:cNvGrpSpPr/>
          <p:nvPr/>
        </p:nvGrpSpPr>
        <p:grpSpPr>
          <a:xfrm>
            <a:off x="2982540" y="1172040"/>
            <a:ext cx="5531498" cy="5373888"/>
            <a:chOff x="2982540" y="1172040"/>
            <a:chExt cx="5531498" cy="5373888"/>
          </a:xfrm>
        </p:grpSpPr>
        <p:grpSp>
          <p:nvGrpSpPr>
            <p:cNvPr id="48" name="グループ化 47">
              <a:extLst>
                <a:ext uri="{FF2B5EF4-FFF2-40B4-BE49-F238E27FC236}">
                  <a16:creationId xmlns:a16="http://schemas.microsoft.com/office/drawing/2014/main" id="{F0B8FEBC-5193-B468-3054-95DF283A4AFC}"/>
                </a:ext>
              </a:extLst>
            </p:cNvPr>
            <p:cNvGrpSpPr/>
            <p:nvPr/>
          </p:nvGrpSpPr>
          <p:grpSpPr>
            <a:xfrm>
              <a:off x="2982540" y="1172040"/>
              <a:ext cx="5167616" cy="5373888"/>
              <a:chOff x="2962192" y="1195487"/>
              <a:chExt cx="5167616" cy="5373888"/>
            </a:xfrm>
          </p:grpSpPr>
          <p:sp>
            <p:nvSpPr>
              <p:cNvPr id="42" name="フリーフォーム 41">
                <a:extLst>
                  <a:ext uri="{FF2B5EF4-FFF2-40B4-BE49-F238E27FC236}">
                    <a16:creationId xmlns:a16="http://schemas.microsoft.com/office/drawing/2014/main" id="{F9E2641B-1311-5694-BA9C-15A5773B7150}"/>
                  </a:ext>
                </a:extLst>
              </p:cNvPr>
              <p:cNvSpPr/>
              <p:nvPr/>
            </p:nvSpPr>
            <p:spPr>
              <a:xfrm>
                <a:off x="2962192" y="1195487"/>
                <a:ext cx="4483052" cy="5373888"/>
              </a:xfrm>
              <a:custGeom>
                <a:avLst/>
                <a:gdLst>
                  <a:gd name="connsiteX0" fmla="*/ 0 w 5938345"/>
                  <a:gd name="connsiteY0" fmla="*/ 5433848 h 5496379"/>
                  <a:gd name="connsiteX1" fmla="*/ 2501462 w 5938345"/>
                  <a:gd name="connsiteY1" fmla="*/ 5349765 h 5496379"/>
                  <a:gd name="connsiteX2" fmla="*/ 4855780 w 5938345"/>
                  <a:gd name="connsiteY2" fmla="*/ 4151586 h 5496379"/>
                  <a:gd name="connsiteX3" fmla="*/ 5938345 w 5938345"/>
                  <a:gd name="connsiteY3" fmla="*/ 0 h 5496379"/>
                  <a:gd name="connsiteX4" fmla="*/ 5938345 w 5938345"/>
                  <a:gd name="connsiteY4" fmla="*/ 0 h 5496379"/>
                  <a:gd name="connsiteX5" fmla="*/ 5938345 w 5938345"/>
                  <a:gd name="connsiteY5" fmla="*/ 0 h 5496379"/>
                  <a:gd name="connsiteX0" fmla="*/ 0 w 5938345"/>
                  <a:gd name="connsiteY0" fmla="*/ 5433848 h 5473385"/>
                  <a:gd name="connsiteX1" fmla="*/ 2501462 w 5938345"/>
                  <a:gd name="connsiteY1" fmla="*/ 5349765 h 5473385"/>
                  <a:gd name="connsiteX2" fmla="*/ 4855780 w 5938345"/>
                  <a:gd name="connsiteY2" fmla="*/ 4151586 h 5473385"/>
                  <a:gd name="connsiteX3" fmla="*/ 5938345 w 5938345"/>
                  <a:gd name="connsiteY3" fmla="*/ 0 h 5473385"/>
                  <a:gd name="connsiteX4" fmla="*/ 5938345 w 5938345"/>
                  <a:gd name="connsiteY4" fmla="*/ 0 h 5473385"/>
                  <a:gd name="connsiteX5" fmla="*/ 5938345 w 5938345"/>
                  <a:gd name="connsiteY5" fmla="*/ 0 h 5473385"/>
                  <a:gd name="connsiteX0" fmla="*/ 0 w 5938345"/>
                  <a:gd name="connsiteY0" fmla="*/ 5433848 h 5448663"/>
                  <a:gd name="connsiteX1" fmla="*/ 2501462 w 5938345"/>
                  <a:gd name="connsiteY1" fmla="*/ 5349765 h 5448663"/>
                  <a:gd name="connsiteX2" fmla="*/ 4855780 w 5938345"/>
                  <a:gd name="connsiteY2" fmla="*/ 4151586 h 5448663"/>
                  <a:gd name="connsiteX3" fmla="*/ 5938345 w 5938345"/>
                  <a:gd name="connsiteY3" fmla="*/ 0 h 5448663"/>
                  <a:gd name="connsiteX4" fmla="*/ 5938345 w 5938345"/>
                  <a:gd name="connsiteY4" fmla="*/ 0 h 5448663"/>
                  <a:gd name="connsiteX5" fmla="*/ 5938345 w 5938345"/>
                  <a:gd name="connsiteY5" fmla="*/ 0 h 5448663"/>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345" h="5433848">
                    <a:moveTo>
                      <a:pt x="0" y="5433848"/>
                    </a:moveTo>
                    <a:cubicBezTo>
                      <a:pt x="840827" y="5363779"/>
                      <a:pt x="1723696" y="5367283"/>
                      <a:pt x="2522482" y="5223641"/>
                    </a:cubicBezTo>
                    <a:cubicBezTo>
                      <a:pt x="3321268" y="5079999"/>
                      <a:pt x="4286470" y="5022193"/>
                      <a:pt x="4855780" y="4151586"/>
                    </a:cubicBezTo>
                    <a:cubicBezTo>
                      <a:pt x="5425090" y="3280979"/>
                      <a:pt x="5938345" y="0"/>
                      <a:pt x="5938345" y="0"/>
                    </a:cubicBezTo>
                    <a:lnTo>
                      <a:pt x="5938345" y="0"/>
                    </a:lnTo>
                    <a:lnTo>
                      <a:pt x="5938345" y="0"/>
                    </a:lnTo>
                  </a:path>
                </a:pathLst>
              </a:custGeom>
              <a:noFill/>
              <a:ln w="44450">
                <a:solidFill>
                  <a:srgbClr val="FFFF00"/>
                </a:solidFill>
                <a:headEnd type="none" w="med" len="med"/>
                <a:tailEnd type="triangle" w="med" len="me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C56F619D-EF4C-9B06-6000-52E5AABB2AB6}"/>
                  </a:ext>
                </a:extLst>
              </p:cNvPr>
              <p:cNvSpPr txBox="1"/>
              <p:nvPr/>
            </p:nvSpPr>
            <p:spPr>
              <a:xfrm>
                <a:off x="7172495" y="3258411"/>
                <a:ext cx="957313" cy="677108"/>
              </a:xfrm>
              <a:prstGeom prst="rect">
                <a:avLst/>
              </a:prstGeom>
              <a:noFill/>
            </p:spPr>
            <p:txBody>
              <a:bodyPr wrap="none" rtlCol="0">
                <a:spAutoFit/>
              </a:bodyPr>
              <a:lstStyle/>
              <a:p>
                <a:pPr algn="r"/>
                <a:r>
                  <a:rPr kumimoji="1" lang="en-US" altLang="ja-JP" sz="1400" b="1" dirty="0">
                    <a:solidFill>
                      <a:srgbClr val="FFFF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Physical</a:t>
                </a:r>
              </a:p>
              <a:p>
                <a:pPr algn="r"/>
                <a:r>
                  <a:rPr lang="en-US" altLang="ja-JP" sz="2400" b="1" dirty="0">
                    <a:solidFill>
                      <a:srgbClr val="FFFF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400" b="1">
                  <a:solidFill>
                    <a:srgbClr val="FFFF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1" name="テキスト ボックス 20">
              <a:extLst>
                <a:ext uri="{FF2B5EF4-FFF2-40B4-BE49-F238E27FC236}">
                  <a16:creationId xmlns:a16="http://schemas.microsoft.com/office/drawing/2014/main" id="{F8AD6141-D0B7-2841-3D58-48F23AF7D472}"/>
                </a:ext>
              </a:extLst>
            </p:cNvPr>
            <p:cNvSpPr txBox="1"/>
            <p:nvPr/>
          </p:nvSpPr>
          <p:spPr>
            <a:xfrm>
              <a:off x="7192843" y="2967604"/>
              <a:ext cx="1321195" cy="338554"/>
            </a:xfrm>
            <a:prstGeom prst="rect">
              <a:avLst/>
            </a:prstGeom>
            <a:noFill/>
          </p:spPr>
          <p:txBody>
            <a:bodyPr wrap="none" rtlCol="0">
              <a:spAutoFit/>
            </a:bodyPr>
            <a:lstStyle/>
            <a:p>
              <a:pPr algn="r"/>
              <a:r>
                <a:rPr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ロボットや自動運転など</a:t>
              </a:r>
              <a:endParaRPr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機械を制御／運転する</a:t>
              </a:r>
              <a:r>
                <a:rPr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pic>
        <p:nvPicPr>
          <p:cNvPr id="51" name="図 50" descr="図形&#10;&#10;中程度の精度で自動的に生成された説明">
            <a:extLst>
              <a:ext uri="{FF2B5EF4-FFF2-40B4-BE49-F238E27FC236}">
                <a16:creationId xmlns:a16="http://schemas.microsoft.com/office/drawing/2014/main" id="{B8107EC3-4178-1404-65A3-63D98898191E}"/>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7791642" y="5213558"/>
            <a:ext cx="672534" cy="454730"/>
          </a:xfrm>
          <a:prstGeom prst="rect">
            <a:avLst/>
          </a:prstGeom>
          <a:ln>
            <a:noFill/>
          </a:ln>
          <a:effectLst>
            <a:outerShdw blurRad="50800" dist="38100" dir="2700000" algn="tl" rotWithShape="0">
              <a:prstClr val="black">
                <a:alpha val="40000"/>
              </a:prstClr>
            </a:outerShdw>
          </a:effectLst>
        </p:spPr>
      </p:pic>
      <p:pic>
        <p:nvPicPr>
          <p:cNvPr id="52" name="図 51" descr="図形&#10;&#10;中程度の精度で自動的に生成された説明">
            <a:extLst>
              <a:ext uri="{FF2B5EF4-FFF2-40B4-BE49-F238E27FC236}">
                <a16:creationId xmlns:a16="http://schemas.microsoft.com/office/drawing/2014/main" id="{2F720E1B-0986-C86C-861B-912756D83FB3}"/>
              </a:ext>
            </a:extLst>
          </p:cNvPr>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7342533" y="2320629"/>
            <a:ext cx="676293" cy="634546"/>
          </a:xfrm>
          <a:prstGeom prst="rect">
            <a:avLst/>
          </a:prstGeom>
          <a:ln>
            <a:noFill/>
          </a:ln>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96FE8051-3FAF-9239-84CD-4076B1399547}"/>
              </a:ext>
            </a:extLst>
          </p:cNvPr>
          <p:cNvSpPr txBox="1"/>
          <p:nvPr/>
        </p:nvSpPr>
        <p:spPr>
          <a:xfrm>
            <a:off x="5741132" y="2998638"/>
            <a:ext cx="1271803" cy="584775"/>
          </a:xfrm>
          <a:prstGeom prst="rect">
            <a:avLst/>
          </a:prstGeom>
          <a:noFill/>
        </p:spPr>
        <p:txBody>
          <a:bodyPr wrap="square" rtlCol="0">
            <a:spAutoFit/>
          </a:bodyPr>
          <a:lstStyle/>
          <a:p>
            <a:pPr algn="dist"/>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自律型</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dist"/>
            <a:r>
              <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Agentic AI</a:t>
            </a:r>
          </a:p>
        </p:txBody>
      </p:sp>
      <p:grpSp>
        <p:nvGrpSpPr>
          <p:cNvPr id="37" name="グループ化 36">
            <a:extLst>
              <a:ext uri="{FF2B5EF4-FFF2-40B4-BE49-F238E27FC236}">
                <a16:creationId xmlns:a16="http://schemas.microsoft.com/office/drawing/2014/main" id="{CC67AD39-1F83-9D71-6BBE-057A2ECC4898}"/>
              </a:ext>
            </a:extLst>
          </p:cNvPr>
          <p:cNvGrpSpPr/>
          <p:nvPr/>
        </p:nvGrpSpPr>
        <p:grpSpPr>
          <a:xfrm>
            <a:off x="7530718" y="1712002"/>
            <a:ext cx="1146897" cy="495009"/>
            <a:chOff x="7530718" y="1712002"/>
            <a:chExt cx="1146897" cy="495009"/>
          </a:xfrm>
        </p:grpSpPr>
        <p:sp>
          <p:nvSpPr>
            <p:cNvPr id="29" name="四角形吹き出し 28">
              <a:extLst>
                <a:ext uri="{FF2B5EF4-FFF2-40B4-BE49-F238E27FC236}">
                  <a16:creationId xmlns:a16="http://schemas.microsoft.com/office/drawing/2014/main" id="{E489491E-A836-F87B-A378-E4297590C338}"/>
                </a:ext>
              </a:extLst>
            </p:cNvPr>
            <p:cNvSpPr/>
            <p:nvPr/>
          </p:nvSpPr>
          <p:spPr>
            <a:xfrm>
              <a:off x="7543956" y="1712002"/>
              <a:ext cx="1133659" cy="495009"/>
            </a:xfrm>
            <a:prstGeom prst="wedgeRectCallout">
              <a:avLst>
                <a:gd name="adj1" fmla="val -37994"/>
                <a:gd name="adj2" fmla="val 7429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C12C1E11-30DA-9AC1-F030-4C54852F8ED4}"/>
                </a:ext>
              </a:extLst>
            </p:cNvPr>
            <p:cNvSpPr txBox="1"/>
            <p:nvPr/>
          </p:nvSpPr>
          <p:spPr>
            <a:xfrm>
              <a:off x="7530718" y="1756062"/>
              <a:ext cx="1146469" cy="430887"/>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身体を操る</a:t>
              </a:r>
              <a:r>
                <a:rPr kumimoji="1" lang="en-US" altLang="ja-JP" sz="1200" b="1" dirty="0">
                  <a:solidFill>
                    <a:schemeClr val="bg1"/>
                  </a:solidFill>
                  <a:latin typeface="Meiryo" panose="020B0604030504040204" pitchFamily="34" charset="-128"/>
                  <a:ea typeface="Meiryo" panose="020B0604030504040204" pitchFamily="34" charset="-128"/>
                </a:rPr>
                <a:t>AI</a:t>
              </a:r>
            </a:p>
            <a:p>
              <a:pPr algn="ctr"/>
              <a:r>
                <a:rPr lang="ja-JP" altLang="en-US" sz="1000">
                  <a:solidFill>
                    <a:schemeClr val="bg1"/>
                  </a:solidFill>
                  <a:latin typeface="Meiryo" panose="020B0604030504040204" pitchFamily="34" charset="-128"/>
                  <a:ea typeface="Meiryo" panose="020B0604030504040204" pitchFamily="34" charset="-128"/>
                </a:rPr>
                <a:t>動作や移動など</a:t>
              </a:r>
              <a:endParaRPr kumimoji="1" lang="ja-JP" altLang="en-US" sz="1000">
                <a:solidFill>
                  <a:schemeClr val="bg1"/>
                </a:solidFill>
                <a:latin typeface="Meiryo" panose="020B0604030504040204" pitchFamily="34" charset="-128"/>
                <a:ea typeface="Meiryo" panose="020B0604030504040204" pitchFamily="34" charset="-128"/>
              </a:endParaRPr>
            </a:p>
          </p:txBody>
        </p:sp>
      </p:grpSp>
      <p:grpSp>
        <p:nvGrpSpPr>
          <p:cNvPr id="50" name="グループ化 49">
            <a:extLst>
              <a:ext uri="{FF2B5EF4-FFF2-40B4-BE49-F238E27FC236}">
                <a16:creationId xmlns:a16="http://schemas.microsoft.com/office/drawing/2014/main" id="{6B29DE0E-6A96-187A-7454-13552F3201C2}"/>
              </a:ext>
            </a:extLst>
          </p:cNvPr>
          <p:cNvGrpSpPr/>
          <p:nvPr/>
        </p:nvGrpSpPr>
        <p:grpSpPr>
          <a:xfrm>
            <a:off x="7552358" y="4584021"/>
            <a:ext cx="1146895" cy="495009"/>
            <a:chOff x="7530720" y="1712002"/>
            <a:chExt cx="1146895" cy="495009"/>
          </a:xfrm>
        </p:grpSpPr>
        <p:sp>
          <p:nvSpPr>
            <p:cNvPr id="53" name="四角形吹き出し 52">
              <a:extLst>
                <a:ext uri="{FF2B5EF4-FFF2-40B4-BE49-F238E27FC236}">
                  <a16:creationId xmlns:a16="http://schemas.microsoft.com/office/drawing/2014/main" id="{E3FDF994-BB1A-BF9F-269E-DDBC33032E4E}"/>
                </a:ext>
              </a:extLst>
            </p:cNvPr>
            <p:cNvSpPr/>
            <p:nvPr/>
          </p:nvSpPr>
          <p:spPr>
            <a:xfrm>
              <a:off x="7543956" y="1712002"/>
              <a:ext cx="1133659" cy="495009"/>
            </a:xfrm>
            <a:prstGeom prst="wedgeRectCallout">
              <a:avLst>
                <a:gd name="adj1" fmla="val -9741"/>
                <a:gd name="adj2" fmla="val 8055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544CA792-2324-0F89-8523-B77E757965A9}"/>
                </a:ext>
              </a:extLst>
            </p:cNvPr>
            <p:cNvSpPr txBox="1"/>
            <p:nvPr/>
          </p:nvSpPr>
          <p:spPr>
            <a:xfrm>
              <a:off x="7530720" y="1756062"/>
              <a:ext cx="1146468" cy="430887"/>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情報を操る</a:t>
              </a:r>
              <a:r>
                <a:rPr kumimoji="1" lang="en-US" altLang="ja-JP" sz="1200" b="1" dirty="0">
                  <a:solidFill>
                    <a:schemeClr val="bg1"/>
                  </a:solidFill>
                  <a:latin typeface="Meiryo" panose="020B0604030504040204" pitchFamily="34" charset="-128"/>
                  <a:ea typeface="Meiryo" panose="020B0604030504040204" pitchFamily="34" charset="-128"/>
                </a:rPr>
                <a:t>AI</a:t>
              </a:r>
            </a:p>
            <a:p>
              <a:pPr algn="ctr"/>
              <a:r>
                <a:rPr lang="ja-JP" altLang="en-US" sz="1000">
                  <a:solidFill>
                    <a:schemeClr val="bg1"/>
                  </a:solidFill>
                  <a:latin typeface="Meiryo" panose="020B0604030504040204" pitchFamily="34" charset="-128"/>
                  <a:ea typeface="Meiryo" panose="020B0604030504040204" pitchFamily="34" charset="-128"/>
                </a:rPr>
                <a:t>言葉や画像など</a:t>
              </a:r>
              <a:endParaRPr kumimoji="1" lang="ja-JP" altLang="en-US" sz="10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78699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par>
                                <p:cTn id="9" presetID="53" presetClass="entr" presetSubtype="16"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p:tgtEl>
                                          <p:spTgt spid="36"/>
                                        </p:tgtEl>
                                        <p:attrNameLst>
                                          <p:attrName>ppt_x</p:attrName>
                                        </p:attrNameLst>
                                      </p:cBhvr>
                                      <p:tavLst>
                                        <p:tav tm="0">
                                          <p:val>
                                            <p:strVal val="#ppt_x-#ppt_w*1.125000"/>
                                          </p:val>
                                        </p:tav>
                                        <p:tav tm="100000">
                                          <p:val>
                                            <p:strVal val="#ppt_x"/>
                                          </p:val>
                                        </p:tav>
                                      </p:tavLst>
                                    </p:anim>
                                    <p:animEffect transition="in" filter="wipe(right)">
                                      <p:cBhvr>
                                        <p:cTn id="19" dur="500"/>
                                        <p:tgtEl>
                                          <p:spTgt spid="3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fill="hold"/>
                                        <p:tgtEl>
                                          <p:spTgt spid="52"/>
                                        </p:tgtEl>
                                        <p:attrNameLst>
                                          <p:attrName>ppt_w</p:attrName>
                                        </p:attrNameLst>
                                      </p:cBhvr>
                                      <p:tavLst>
                                        <p:tav tm="0">
                                          <p:val>
                                            <p:fltVal val="0"/>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animEffect transition="in" filter="fade">
                                      <p:cBhvr>
                                        <p:cTn id="38" dur="500"/>
                                        <p:tgtEl>
                                          <p:spTgt spid="52"/>
                                        </p:tgtEl>
                                      </p:cBhvr>
                                    </p:animEffect>
                                  </p:childTnLst>
                                </p:cTn>
                              </p:par>
                              <p:par>
                                <p:cTn id="39" presetID="53" presetClass="entr" presetSubtype="16"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par>
                                <p:cTn id="48" presetID="22" presetClass="entr" presetSubtype="4"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down)">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2000" fill="hold"/>
                                        <p:tgtEl>
                                          <p:spTgt spid="47"/>
                                        </p:tgtEl>
                                        <p:attrNameLst>
                                          <p:attrName>ppt_x</p:attrName>
                                        </p:attrNameLst>
                                      </p:cBhvr>
                                      <p:tavLst>
                                        <p:tav tm="0">
                                          <p:val>
                                            <p:strVal val="0-#ppt_w/2"/>
                                          </p:val>
                                        </p:tav>
                                        <p:tav tm="100000">
                                          <p:val>
                                            <p:strVal val="#ppt_x"/>
                                          </p:val>
                                        </p:tav>
                                      </p:tavLst>
                                    </p:anim>
                                    <p:anim calcmode="lin" valueType="num">
                                      <p:cBhvr additive="base">
                                        <p:cTn id="56" dur="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円/楕円 49">
            <a:extLst>
              <a:ext uri="{FF2B5EF4-FFF2-40B4-BE49-F238E27FC236}">
                <a16:creationId xmlns:a16="http://schemas.microsoft.com/office/drawing/2014/main" id="{283FFE5B-8EE9-E29A-F19F-036670BB21EB}"/>
              </a:ext>
            </a:extLst>
          </p:cNvPr>
          <p:cNvSpPr/>
          <p:nvPr/>
        </p:nvSpPr>
        <p:spPr>
          <a:xfrm>
            <a:off x="1552064" y="4591214"/>
            <a:ext cx="380523" cy="348518"/>
          </a:xfrm>
          <a:prstGeom prst="ellipse">
            <a:avLst/>
          </a:prstGeom>
          <a:solidFill>
            <a:srgbClr val="FFFF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5AC675B-B5FA-2BCD-703B-BE4EBF03A364}"/>
              </a:ext>
            </a:extLst>
          </p:cNvPr>
          <p:cNvSpPr>
            <a:spLocks noGrp="1"/>
          </p:cNvSpPr>
          <p:nvPr>
            <p:ph type="title"/>
          </p:nvPr>
        </p:nvSpPr>
        <p:spPr/>
        <p:txBody>
          <a:bodyPr/>
          <a:lstStyle/>
          <a:p>
            <a:r>
              <a:rPr kumimoji="1" lang="en-US" altLang="ja-JP" dirty="0"/>
              <a:t>AI</a:t>
            </a:r>
            <a:r>
              <a:rPr lang="ja-JP" altLang="en-US"/>
              <a:t>の進化プロセス</a:t>
            </a:r>
            <a:endParaRPr kumimoji="1" lang="ja-JP" altLang="en-US"/>
          </a:p>
        </p:txBody>
      </p:sp>
      <p:pic>
        <p:nvPicPr>
          <p:cNvPr id="3" name="図 2" descr="図形&#10;&#10;AI によって生成されたコンテンツは間違っている可能性があります。">
            <a:extLst>
              <a:ext uri="{FF2B5EF4-FFF2-40B4-BE49-F238E27FC236}">
                <a16:creationId xmlns:a16="http://schemas.microsoft.com/office/drawing/2014/main" id="{5270A452-9F4D-5226-9CB9-89CE4CE652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6991" y="1021428"/>
            <a:ext cx="324333" cy="426438"/>
          </a:xfrm>
          <a:prstGeom prst="rect">
            <a:avLst/>
          </a:prstGeom>
          <a:effectLst>
            <a:outerShdw blurRad="50800" dist="38100" dir="2700000" algn="tl" rotWithShape="0">
              <a:prstClr val="black">
                <a:alpha val="40000"/>
              </a:prstClr>
            </a:outerShdw>
          </a:effectLst>
        </p:spPr>
      </p:pic>
      <p:pic>
        <p:nvPicPr>
          <p:cNvPr id="5" name="図 4" descr="図形&#10;&#10;AI によって生成されたコンテンツは間違っている可能性があります。">
            <a:extLst>
              <a:ext uri="{FF2B5EF4-FFF2-40B4-BE49-F238E27FC236}">
                <a16:creationId xmlns:a16="http://schemas.microsoft.com/office/drawing/2014/main" id="{5128A6FE-75AE-81E0-3DDD-CD20652076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959" y="1845211"/>
            <a:ext cx="324332" cy="329033"/>
          </a:xfrm>
          <a:prstGeom prst="rect">
            <a:avLst/>
          </a:prstGeom>
          <a:effectLst>
            <a:outerShdw blurRad="50800" dist="38100" dir="2700000" algn="tl" rotWithShape="0">
              <a:prstClr val="black">
                <a:alpha val="40000"/>
              </a:prstClr>
            </a:outerShdw>
          </a:effectLst>
        </p:spPr>
      </p:pic>
      <p:pic>
        <p:nvPicPr>
          <p:cNvPr id="6" name="図 5" descr="図形&#10;&#10;AI によって生成されたコンテンツは間違っている可能性があります。">
            <a:extLst>
              <a:ext uri="{FF2B5EF4-FFF2-40B4-BE49-F238E27FC236}">
                <a16:creationId xmlns:a16="http://schemas.microsoft.com/office/drawing/2014/main" id="{A8449AE2-10CA-D329-B55F-D72086C0F0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46764" y="1850399"/>
            <a:ext cx="329611" cy="329033"/>
          </a:xfrm>
          <a:prstGeom prst="rect">
            <a:avLst/>
          </a:prstGeom>
          <a:effectLst>
            <a:outerShdw blurRad="50800" dist="38100" dir="2700000" algn="tl" rotWithShape="0">
              <a:prstClr val="black">
                <a:alpha val="40000"/>
              </a:prstClr>
            </a:outerShdw>
          </a:effectLst>
        </p:spPr>
      </p:pic>
      <p:pic>
        <p:nvPicPr>
          <p:cNvPr id="7" name="図 6" descr="図形&#10;&#10;AI によって生成されたコンテンツは間違っている可能性があります。">
            <a:extLst>
              <a:ext uri="{FF2B5EF4-FFF2-40B4-BE49-F238E27FC236}">
                <a16:creationId xmlns:a16="http://schemas.microsoft.com/office/drawing/2014/main" id="{31D0C27C-8E16-A024-7EEE-468FFBDC87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51155" y="1031652"/>
            <a:ext cx="391218" cy="358274"/>
          </a:xfrm>
          <a:prstGeom prst="rect">
            <a:avLst/>
          </a:prstGeom>
          <a:effectLst>
            <a:outerShdw blurRad="50800" dist="38100" dir="2700000" algn="tl" rotWithShape="0">
              <a:prstClr val="black">
                <a:alpha val="40000"/>
              </a:prstClr>
            </a:outerShdw>
          </a:effectLst>
        </p:spPr>
      </p:pic>
      <p:pic>
        <p:nvPicPr>
          <p:cNvPr id="9" name="図 8" descr="図形&#10;&#10;AI によって生成されたコンテンツは間違っている可能性があります。">
            <a:extLst>
              <a:ext uri="{FF2B5EF4-FFF2-40B4-BE49-F238E27FC236}">
                <a16:creationId xmlns:a16="http://schemas.microsoft.com/office/drawing/2014/main" id="{CEE2A635-8BC0-8D7B-82CA-97B23C2187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65524" y="854925"/>
            <a:ext cx="353869" cy="426438"/>
          </a:xfrm>
          <a:prstGeom prst="rect">
            <a:avLst/>
          </a:prstGeom>
          <a:effectLst>
            <a:outerShdw blurRad="50800" dist="38100" dir="2700000" algn="tl" rotWithShape="0">
              <a:prstClr val="black">
                <a:alpha val="40000"/>
              </a:prstClr>
            </a:outerShdw>
          </a:effectLst>
        </p:spPr>
      </p:pic>
      <p:pic>
        <p:nvPicPr>
          <p:cNvPr id="12" name="図 11" descr="アイコン&#10;&#10;自動的に生成された説明">
            <a:extLst>
              <a:ext uri="{FF2B5EF4-FFF2-40B4-BE49-F238E27FC236}">
                <a16:creationId xmlns:a16="http://schemas.microsoft.com/office/drawing/2014/main" id="{076188A9-D5B2-6843-F914-CDB75B129B9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349435" y="1395536"/>
            <a:ext cx="778759" cy="886013"/>
          </a:xfrm>
          <a:prstGeom prst="rect">
            <a:avLst/>
          </a:prstGeom>
          <a:effectLst>
            <a:outerShdw blurRad="50800" dist="38100" dir="2700000" algn="tl" rotWithShape="0">
              <a:prstClr val="black">
                <a:alpha val="40000"/>
              </a:prstClr>
            </a:outerShdw>
          </a:effectLst>
        </p:spPr>
      </p:pic>
      <p:pic>
        <p:nvPicPr>
          <p:cNvPr id="16" name="図 15" descr="アイコン&#10;&#10;自動的に生成された説明">
            <a:extLst>
              <a:ext uri="{FF2B5EF4-FFF2-40B4-BE49-F238E27FC236}">
                <a16:creationId xmlns:a16="http://schemas.microsoft.com/office/drawing/2014/main" id="{039DC113-0D01-18D0-BAA7-ACC3CD77633F}"/>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48103" y="3188119"/>
            <a:ext cx="780091" cy="886013"/>
          </a:xfrm>
          <a:prstGeom prst="rect">
            <a:avLst/>
          </a:prstGeom>
          <a:effectLst>
            <a:outerShdw blurRad="50800" dist="38100" dir="2700000" algn="tl" rotWithShape="0">
              <a:prstClr val="black">
                <a:alpha val="40000"/>
              </a:prstClr>
            </a:outerShdw>
          </a:effectLst>
        </p:spPr>
      </p:pic>
      <p:pic>
        <p:nvPicPr>
          <p:cNvPr id="17" name="図 16" descr="図形&#10;&#10;AI によって生成されたコンテンツは間違っている可能性があります。">
            <a:extLst>
              <a:ext uri="{FF2B5EF4-FFF2-40B4-BE49-F238E27FC236}">
                <a16:creationId xmlns:a16="http://schemas.microsoft.com/office/drawing/2014/main" id="{095D8A28-897D-75BF-62D8-EFB2AD16614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1350888" y="4385024"/>
            <a:ext cx="782874" cy="760899"/>
          </a:xfrm>
          <a:prstGeom prst="rect">
            <a:avLst/>
          </a:prstGeom>
          <a:effectLst>
            <a:outerShdw blurRad="50800" dist="38100" dir="2700000" algn="tl" rotWithShape="0">
              <a:prstClr val="black">
                <a:alpha val="40000"/>
              </a:prstClr>
            </a:outerShdw>
          </a:effectLst>
        </p:spPr>
      </p:pic>
      <p:sp>
        <p:nvSpPr>
          <p:cNvPr id="31" name="テキスト ボックス 30">
            <a:extLst>
              <a:ext uri="{FF2B5EF4-FFF2-40B4-BE49-F238E27FC236}">
                <a16:creationId xmlns:a16="http://schemas.microsoft.com/office/drawing/2014/main" id="{529BE97E-36C1-28AE-35C5-80471A3C23A8}"/>
              </a:ext>
            </a:extLst>
          </p:cNvPr>
          <p:cNvSpPr txBox="1"/>
          <p:nvPr/>
        </p:nvSpPr>
        <p:spPr>
          <a:xfrm>
            <a:off x="749209" y="5317826"/>
            <a:ext cx="1980029"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人間が集めた情報から</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ＡＩが知見を</a:t>
            </a:r>
            <a:r>
              <a:rPr lang="ja-JP" altLang="en-US" sz="1400" b="1" u="sng">
                <a:latin typeface="Meiryo" panose="020B0604030504040204" pitchFamily="34" charset="-128"/>
                <a:ea typeface="Meiryo" panose="020B0604030504040204" pitchFamily="34" charset="-128"/>
              </a:rPr>
              <a:t>見つける</a:t>
            </a:r>
            <a:endParaRPr kumimoji="1" lang="ja-JP" altLang="en-US" sz="1400" b="1" u="sng">
              <a:latin typeface="Meiryo" panose="020B0604030504040204" pitchFamily="34" charset="-128"/>
              <a:ea typeface="Meiryo" panose="020B0604030504040204" pitchFamily="34" charset="-128"/>
            </a:endParaRPr>
          </a:p>
        </p:txBody>
      </p:sp>
      <p:sp>
        <p:nvSpPr>
          <p:cNvPr id="35" name="下矢印 34">
            <a:extLst>
              <a:ext uri="{FF2B5EF4-FFF2-40B4-BE49-F238E27FC236}">
                <a16:creationId xmlns:a16="http://schemas.microsoft.com/office/drawing/2014/main" id="{4E3F2CC6-D2C9-D076-611C-80DCEFB30B5B}"/>
              </a:ext>
            </a:extLst>
          </p:cNvPr>
          <p:cNvSpPr/>
          <p:nvPr/>
        </p:nvSpPr>
        <p:spPr>
          <a:xfrm>
            <a:off x="1304077" y="2367889"/>
            <a:ext cx="868142" cy="182085"/>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下矢印 42">
            <a:extLst>
              <a:ext uri="{FF2B5EF4-FFF2-40B4-BE49-F238E27FC236}">
                <a16:creationId xmlns:a16="http://schemas.microsoft.com/office/drawing/2014/main" id="{3ABD6ED5-F9D2-36F8-8F26-C97B49741D65}"/>
              </a:ext>
            </a:extLst>
          </p:cNvPr>
          <p:cNvSpPr/>
          <p:nvPr/>
        </p:nvSpPr>
        <p:spPr>
          <a:xfrm>
            <a:off x="1304077" y="4159558"/>
            <a:ext cx="868142" cy="18208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グループ化 13">
            <a:extLst>
              <a:ext uri="{FF2B5EF4-FFF2-40B4-BE49-F238E27FC236}">
                <a16:creationId xmlns:a16="http://schemas.microsoft.com/office/drawing/2014/main" id="{2E55B657-EB99-1C35-67F9-C7D353825694}"/>
              </a:ext>
            </a:extLst>
          </p:cNvPr>
          <p:cNvGrpSpPr/>
          <p:nvPr/>
        </p:nvGrpSpPr>
        <p:grpSpPr>
          <a:xfrm>
            <a:off x="561721" y="5893581"/>
            <a:ext cx="8080474" cy="676594"/>
            <a:chOff x="561721" y="5893581"/>
            <a:chExt cx="8080474" cy="676594"/>
          </a:xfrm>
        </p:grpSpPr>
        <p:sp>
          <p:nvSpPr>
            <p:cNvPr id="52" name="右矢印 51">
              <a:extLst>
                <a:ext uri="{FF2B5EF4-FFF2-40B4-BE49-F238E27FC236}">
                  <a16:creationId xmlns:a16="http://schemas.microsoft.com/office/drawing/2014/main" id="{0C7016D7-8996-A7C0-37CD-EADB1A6C6CB4}"/>
                </a:ext>
              </a:extLst>
            </p:cNvPr>
            <p:cNvSpPr/>
            <p:nvPr/>
          </p:nvSpPr>
          <p:spPr>
            <a:xfrm>
              <a:off x="561721" y="5893581"/>
              <a:ext cx="8080474" cy="676594"/>
            </a:xfrm>
            <a:prstGeom prst="rightArrow">
              <a:avLst>
                <a:gd name="adj1" fmla="val 67222"/>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EC21B485-B7F4-1F61-2A23-A06AA39FC99E}"/>
                </a:ext>
              </a:extLst>
            </p:cNvPr>
            <p:cNvSpPr txBox="1"/>
            <p:nvPr/>
          </p:nvSpPr>
          <p:spPr>
            <a:xfrm>
              <a:off x="695533" y="6079405"/>
              <a:ext cx="934871"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生成</a:t>
              </a:r>
              <a:r>
                <a:rPr kumimoji="1"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C76821E-8A09-A7EB-63D7-6AEF353D99E7}"/>
                </a:ext>
              </a:extLst>
            </p:cNvPr>
            <p:cNvSpPr txBox="1"/>
            <p:nvPr/>
          </p:nvSpPr>
          <p:spPr>
            <a:xfrm>
              <a:off x="2399156" y="6075546"/>
              <a:ext cx="1858202"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AI</a:t>
              </a:r>
              <a:r>
                <a:rPr kumimoji="1" lang="ja-JP" altLang="en-US" b="1">
                  <a:solidFill>
                    <a:schemeClr val="bg1"/>
                  </a:solidFill>
                  <a:latin typeface="Meiryo" panose="020B0604030504040204" pitchFamily="34" charset="-128"/>
                  <a:ea typeface="Meiryo" panose="020B0604030504040204" pitchFamily="34" charset="-128"/>
                </a:rPr>
                <a:t>エージェント</a:t>
              </a:r>
            </a:p>
          </p:txBody>
        </p:sp>
        <p:sp>
          <p:nvSpPr>
            <p:cNvPr id="47" name="テキスト ボックス 46">
              <a:extLst>
                <a:ext uri="{FF2B5EF4-FFF2-40B4-BE49-F238E27FC236}">
                  <a16:creationId xmlns:a16="http://schemas.microsoft.com/office/drawing/2014/main" id="{735EE811-F7DA-DDFE-EA4A-8D00E38070BF}"/>
                </a:ext>
              </a:extLst>
            </p:cNvPr>
            <p:cNvSpPr txBox="1"/>
            <p:nvPr/>
          </p:nvSpPr>
          <p:spPr>
            <a:xfrm>
              <a:off x="4564033" y="6075546"/>
              <a:ext cx="65069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AGI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E9D45E79-D32B-72CD-CA83-B98D9609C546}"/>
                </a:ext>
              </a:extLst>
            </p:cNvPr>
            <p:cNvSpPr txBox="1"/>
            <p:nvPr/>
          </p:nvSpPr>
          <p:spPr>
            <a:xfrm>
              <a:off x="5839187" y="6079405"/>
              <a:ext cx="2550698"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フィジカル</a:t>
              </a:r>
              <a:r>
                <a:rPr lang="en-US" altLang="ja-JP" b="1" dirty="0">
                  <a:solidFill>
                    <a:schemeClr val="bg1"/>
                  </a:solidFill>
                  <a:latin typeface="Meiryo" panose="020B0604030504040204" pitchFamily="34" charset="-128"/>
                  <a:ea typeface="Meiryo" panose="020B0604030504040204" pitchFamily="34" charset="-128"/>
                </a:rPr>
                <a:t>AI</a:t>
              </a:r>
              <a:r>
                <a:rPr lang="ja-JP" altLang="en-US" b="1">
                  <a:solidFill>
                    <a:schemeClr val="bg1"/>
                  </a:solidFill>
                  <a:latin typeface="Meiryo" panose="020B0604030504040204" pitchFamily="34" charset="-128"/>
                  <a:ea typeface="Meiryo" panose="020B0604030504040204" pitchFamily="34" charset="-128"/>
                </a:rPr>
                <a:t>との融合</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53" name="テキスト ボックス 52">
            <a:extLst>
              <a:ext uri="{FF2B5EF4-FFF2-40B4-BE49-F238E27FC236}">
                <a16:creationId xmlns:a16="http://schemas.microsoft.com/office/drawing/2014/main" id="{97EF58D4-2D63-4E8F-10F3-1454E47E87B4}"/>
              </a:ext>
            </a:extLst>
          </p:cNvPr>
          <p:cNvSpPr txBox="1"/>
          <p:nvPr/>
        </p:nvSpPr>
        <p:spPr>
          <a:xfrm>
            <a:off x="819126" y="2758944"/>
            <a:ext cx="1800493"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人間による学習</a:t>
            </a:r>
          </a:p>
        </p:txBody>
      </p:sp>
      <p:grpSp>
        <p:nvGrpSpPr>
          <p:cNvPr id="20" name="グループ化 19">
            <a:extLst>
              <a:ext uri="{FF2B5EF4-FFF2-40B4-BE49-F238E27FC236}">
                <a16:creationId xmlns:a16="http://schemas.microsoft.com/office/drawing/2014/main" id="{7CB5692F-DE09-3959-09CE-BF51184FED03}"/>
              </a:ext>
            </a:extLst>
          </p:cNvPr>
          <p:cNvGrpSpPr/>
          <p:nvPr/>
        </p:nvGrpSpPr>
        <p:grpSpPr>
          <a:xfrm>
            <a:off x="3175218" y="854925"/>
            <a:ext cx="2853479" cy="5095324"/>
            <a:chOff x="3175218" y="854925"/>
            <a:chExt cx="2853479" cy="5095324"/>
          </a:xfrm>
        </p:grpSpPr>
        <p:sp>
          <p:nvSpPr>
            <p:cNvPr id="49" name="円/楕円 48">
              <a:extLst>
                <a:ext uri="{FF2B5EF4-FFF2-40B4-BE49-F238E27FC236}">
                  <a16:creationId xmlns:a16="http://schemas.microsoft.com/office/drawing/2014/main" id="{41F7C436-D03D-AF5C-520B-3C15600FF08F}"/>
                </a:ext>
              </a:extLst>
            </p:cNvPr>
            <p:cNvSpPr/>
            <p:nvPr/>
          </p:nvSpPr>
          <p:spPr>
            <a:xfrm>
              <a:off x="4383541" y="4591214"/>
              <a:ext cx="380523" cy="348518"/>
            </a:xfrm>
            <a:prstGeom prst="ellipse">
              <a:avLst/>
            </a:prstGeom>
            <a:solidFill>
              <a:srgbClr val="FFFF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descr="図形&#10;&#10;AI によって生成されたコンテンツは間違っている可能性があります。">
              <a:extLst>
                <a:ext uri="{FF2B5EF4-FFF2-40B4-BE49-F238E27FC236}">
                  <a16:creationId xmlns:a16="http://schemas.microsoft.com/office/drawing/2014/main" id="{116FA017-854F-DB25-553B-DCACEB8450EB}"/>
                </a:ext>
              </a:extLst>
            </p:cNvPr>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a:off x="3849115" y="1384842"/>
              <a:ext cx="1445770" cy="830036"/>
            </a:xfrm>
            <a:prstGeom prst="rect">
              <a:avLst/>
            </a:prstGeom>
            <a:effectLst>
              <a:outerShdw blurRad="50800" dist="38100" dir="2700000" algn="tl" rotWithShape="0">
                <a:prstClr val="black">
                  <a:alpha val="40000"/>
                </a:prstClr>
              </a:outerShdw>
            </a:effectLst>
          </p:spPr>
        </p:pic>
        <p:pic>
          <p:nvPicPr>
            <p:cNvPr id="13" name="図 12" descr="アイコン&#10;&#10;自動的に生成された説明">
              <a:extLst>
                <a:ext uri="{FF2B5EF4-FFF2-40B4-BE49-F238E27FC236}">
                  <a16:creationId xmlns:a16="http://schemas.microsoft.com/office/drawing/2014/main" id="{F9D10A52-F9F1-A880-5F25-9C8DEBE9A8D9}"/>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181954" y="3182055"/>
              <a:ext cx="780091" cy="886013"/>
            </a:xfrm>
            <a:prstGeom prst="rect">
              <a:avLst/>
            </a:prstGeom>
            <a:effectLst>
              <a:outerShdw blurRad="50800" dist="38100" dir="2700000" algn="tl" rotWithShape="0">
                <a:prstClr val="black">
                  <a:alpha val="40000"/>
                </a:prstClr>
              </a:outerShdw>
            </a:effectLst>
          </p:spPr>
        </p:pic>
        <p:pic>
          <p:nvPicPr>
            <p:cNvPr id="15" name="図 14" descr="図形&#10;&#10;AI によって生成されたコンテンツは間違っている可能性があります。">
              <a:extLst>
                <a:ext uri="{FF2B5EF4-FFF2-40B4-BE49-F238E27FC236}">
                  <a16:creationId xmlns:a16="http://schemas.microsoft.com/office/drawing/2014/main" id="{8B59039B-16DF-F5C0-7F22-330130B173C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4181956" y="4385024"/>
              <a:ext cx="782874" cy="760899"/>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2C568877-9068-8DD4-F101-8E34A0B3DAC2}"/>
                </a:ext>
              </a:extLst>
            </p:cNvPr>
            <p:cNvSpPr txBox="1"/>
            <p:nvPr/>
          </p:nvSpPr>
          <p:spPr>
            <a:xfrm>
              <a:off x="3175218" y="5211585"/>
              <a:ext cx="2853479" cy="738664"/>
            </a:xfrm>
            <a:prstGeom prst="rect">
              <a:avLst/>
            </a:prstGeom>
            <a:noFill/>
          </p:spPr>
          <p:txBody>
            <a:bodyPr wrap="square" rtlCol="0">
              <a:spAutoFit/>
            </a:bodyPr>
            <a:lstStyle/>
            <a:p>
              <a:pPr algn="ctr"/>
              <a:r>
                <a:rPr lang="ja-JP" altLang="en-US" sz="1400">
                  <a:latin typeface="Meiryo" panose="020B0604030504040204" pitchFamily="34" charset="-128"/>
                  <a:ea typeface="Meiryo" panose="020B0604030504040204" pitchFamily="34" charset="-128"/>
                </a:rPr>
                <a:t>ＡＩ</a:t>
              </a:r>
              <a:r>
                <a:rPr kumimoji="1" lang="ja-JP" altLang="en-US" sz="1400">
                  <a:latin typeface="Meiryo" panose="020B0604030504040204" pitchFamily="34" charset="-128"/>
                  <a:ea typeface="Meiryo" panose="020B0604030504040204" pitchFamily="34" charset="-128"/>
                </a:rPr>
                <a:t>が自律的に集めた情報から</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世界モデルを作り</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自ら知見を</a:t>
              </a:r>
              <a:r>
                <a:rPr lang="ja-JP" altLang="en-US" sz="1400" b="1" u="sng">
                  <a:latin typeface="Meiryo" panose="020B0604030504040204" pitchFamily="34" charset="-128"/>
                  <a:ea typeface="Meiryo" panose="020B0604030504040204" pitchFamily="34" charset="-128"/>
                </a:rPr>
                <a:t>創り出す</a:t>
              </a:r>
              <a:endParaRPr kumimoji="1" lang="ja-JP" altLang="en-US" sz="1400" b="1" u="sng">
                <a:latin typeface="Meiryo" panose="020B0604030504040204" pitchFamily="34" charset="-128"/>
                <a:ea typeface="Meiryo" panose="020B0604030504040204" pitchFamily="34" charset="-128"/>
              </a:endParaRPr>
            </a:p>
          </p:txBody>
        </p:sp>
        <p:sp>
          <p:nvSpPr>
            <p:cNvPr id="34" name="下矢印 33">
              <a:extLst>
                <a:ext uri="{FF2B5EF4-FFF2-40B4-BE49-F238E27FC236}">
                  <a16:creationId xmlns:a16="http://schemas.microsoft.com/office/drawing/2014/main" id="{E20B7DD9-E846-2B9B-738F-5288252040E0}"/>
                </a:ext>
              </a:extLst>
            </p:cNvPr>
            <p:cNvSpPr/>
            <p:nvPr/>
          </p:nvSpPr>
          <p:spPr>
            <a:xfrm>
              <a:off x="4137928" y="2344961"/>
              <a:ext cx="868142" cy="182085"/>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7" name="図 36" descr="図形&#10;&#10;AI によって生成されたコンテンツは間違っている可能性があります。">
              <a:extLst>
                <a:ext uri="{FF2B5EF4-FFF2-40B4-BE49-F238E27FC236}">
                  <a16:creationId xmlns:a16="http://schemas.microsoft.com/office/drawing/2014/main" id="{C8D67E61-9855-6B31-FA3F-3E03A3190A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98298" y="1018430"/>
              <a:ext cx="324333" cy="426438"/>
            </a:xfrm>
            <a:prstGeom prst="rect">
              <a:avLst/>
            </a:prstGeom>
            <a:effectLst>
              <a:outerShdw blurRad="50800" dist="38100" dir="2700000" algn="tl" rotWithShape="0">
                <a:prstClr val="black">
                  <a:alpha val="40000"/>
                </a:prstClr>
              </a:outerShdw>
            </a:effectLst>
          </p:spPr>
        </p:pic>
        <p:pic>
          <p:nvPicPr>
            <p:cNvPr id="38" name="図 37" descr="図形&#10;&#10;AI によって生成されたコンテンツは間違っている可能性があります。">
              <a:extLst>
                <a:ext uri="{FF2B5EF4-FFF2-40B4-BE49-F238E27FC236}">
                  <a16:creationId xmlns:a16="http://schemas.microsoft.com/office/drawing/2014/main" id="{9FB58F3A-D0F7-1A15-4FB8-63E76D7D39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8266" y="1842213"/>
              <a:ext cx="324332" cy="329033"/>
            </a:xfrm>
            <a:prstGeom prst="rect">
              <a:avLst/>
            </a:prstGeom>
            <a:effectLst>
              <a:outerShdw blurRad="50800" dist="38100" dir="2700000" algn="tl" rotWithShape="0">
                <a:prstClr val="black">
                  <a:alpha val="40000"/>
                </a:prstClr>
              </a:outerShdw>
            </a:effectLst>
          </p:spPr>
        </p:pic>
        <p:pic>
          <p:nvPicPr>
            <p:cNvPr id="39" name="図 38" descr="図形&#10;&#10;AI によって生成されたコンテンツは間違っている可能性があります。">
              <a:extLst>
                <a:ext uri="{FF2B5EF4-FFF2-40B4-BE49-F238E27FC236}">
                  <a16:creationId xmlns:a16="http://schemas.microsoft.com/office/drawing/2014/main" id="{C8DD0301-672A-21C7-84CA-A75FA29F7E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8071" y="1847401"/>
              <a:ext cx="329611" cy="329033"/>
            </a:xfrm>
            <a:prstGeom prst="rect">
              <a:avLst/>
            </a:prstGeom>
            <a:effectLst>
              <a:outerShdw blurRad="50800" dist="38100" dir="2700000" algn="tl" rotWithShape="0">
                <a:prstClr val="black">
                  <a:alpha val="40000"/>
                </a:prstClr>
              </a:outerShdw>
            </a:effectLst>
          </p:spPr>
        </p:pic>
        <p:pic>
          <p:nvPicPr>
            <p:cNvPr id="40" name="図 39" descr="図形&#10;&#10;AI によって生成されたコンテンツは間違っている可能性があります。">
              <a:extLst>
                <a:ext uri="{FF2B5EF4-FFF2-40B4-BE49-F238E27FC236}">
                  <a16:creationId xmlns:a16="http://schemas.microsoft.com/office/drawing/2014/main" id="{7D58A189-C2DA-B4FF-109D-B270DE7C48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82462" y="1028654"/>
              <a:ext cx="391218" cy="358274"/>
            </a:xfrm>
            <a:prstGeom prst="rect">
              <a:avLst/>
            </a:prstGeom>
            <a:effectLst>
              <a:outerShdw blurRad="50800" dist="38100" dir="2700000" algn="tl" rotWithShape="0">
                <a:prstClr val="black">
                  <a:alpha val="40000"/>
                </a:prstClr>
              </a:outerShdw>
            </a:effectLst>
          </p:spPr>
        </p:pic>
        <p:pic>
          <p:nvPicPr>
            <p:cNvPr id="41" name="図 40" descr="図形&#10;&#10;AI によって生成されたコンテンツは間違っている可能性があります。">
              <a:extLst>
                <a:ext uri="{FF2B5EF4-FFF2-40B4-BE49-F238E27FC236}">
                  <a16:creationId xmlns:a16="http://schemas.microsoft.com/office/drawing/2014/main" id="{BA70FEA8-45B5-15C4-BD32-348FF7EC3F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10195" y="854925"/>
              <a:ext cx="353869" cy="426438"/>
            </a:xfrm>
            <a:prstGeom prst="rect">
              <a:avLst/>
            </a:prstGeom>
            <a:effectLst>
              <a:outerShdw blurRad="50800" dist="38100" dir="2700000" algn="tl" rotWithShape="0">
                <a:prstClr val="black">
                  <a:alpha val="40000"/>
                </a:prstClr>
              </a:outerShdw>
            </a:effectLst>
          </p:spPr>
        </p:pic>
        <p:sp>
          <p:nvSpPr>
            <p:cNvPr id="42" name="下矢印 41">
              <a:extLst>
                <a:ext uri="{FF2B5EF4-FFF2-40B4-BE49-F238E27FC236}">
                  <a16:creationId xmlns:a16="http://schemas.microsoft.com/office/drawing/2014/main" id="{2917BAF4-7337-2075-EF24-9F447B267584}"/>
                </a:ext>
              </a:extLst>
            </p:cNvPr>
            <p:cNvSpPr/>
            <p:nvPr/>
          </p:nvSpPr>
          <p:spPr>
            <a:xfrm>
              <a:off x="4137929" y="4131178"/>
              <a:ext cx="868142" cy="18208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5819EEFC-CF45-E0FD-91C0-DB1E6802087D}"/>
                </a:ext>
              </a:extLst>
            </p:cNvPr>
            <p:cNvSpPr txBox="1"/>
            <p:nvPr/>
          </p:nvSpPr>
          <p:spPr>
            <a:xfrm>
              <a:off x="3531596" y="2630525"/>
              <a:ext cx="2089033" cy="553998"/>
            </a:xfrm>
            <a:prstGeom prst="rect">
              <a:avLst/>
            </a:prstGeom>
            <a:noFill/>
          </p:spPr>
          <p:txBody>
            <a:bodyPr wrap="none" rtlCol="0">
              <a:spAutoFit/>
            </a:bodyPr>
            <a:lstStyle/>
            <a:p>
              <a:pPr algn="ctr"/>
              <a:r>
                <a:rPr kumimoji="1" lang="en-US" altLang="ja-JP" b="1" dirty="0">
                  <a:latin typeface="Meiryo" panose="020B0604030504040204" pitchFamily="34" charset="-128"/>
                  <a:ea typeface="Meiryo" panose="020B0604030504040204" pitchFamily="34" charset="-128"/>
                </a:rPr>
                <a:t>AI</a:t>
              </a:r>
              <a:r>
                <a:rPr kumimoji="1" lang="ja-JP" altLang="en-US" b="1">
                  <a:latin typeface="Meiryo" panose="020B0604030504040204" pitchFamily="34" charset="-128"/>
                  <a:ea typeface="Meiryo" panose="020B0604030504040204" pitchFamily="34" charset="-128"/>
                </a:rPr>
                <a:t>による自己学習</a:t>
              </a:r>
              <a:endParaRPr kumimoji="1" lang="en-US" altLang="ja-JP" b="1" dirty="0">
                <a:latin typeface="Meiryo" panose="020B0604030504040204" pitchFamily="34" charset="-128"/>
                <a:ea typeface="Meiryo" panose="020B0604030504040204" pitchFamily="34" charset="-128"/>
              </a:endParaRPr>
            </a:p>
            <a:p>
              <a:pPr algn="ctr"/>
              <a:r>
                <a:rPr lang="en-US" altLang="ja-JP" sz="1200" b="1" dirty="0">
                  <a:latin typeface="Meiryo" panose="020B0604030504040204" pitchFamily="34" charset="-128"/>
                  <a:ea typeface="Meiryo" panose="020B0604030504040204" pitchFamily="34" charset="-128"/>
                </a:rPr>
                <a:t>AI</a:t>
              </a:r>
              <a:r>
                <a:rPr lang="ja-JP" altLang="en-US" sz="1200" b="1">
                  <a:latin typeface="Meiryo" panose="020B0604030504040204" pitchFamily="34" charset="-128"/>
                  <a:ea typeface="Meiryo" panose="020B0604030504040204" pitchFamily="34" charset="-128"/>
                </a:rPr>
                <a:t>が生みだした世界モデル</a:t>
              </a:r>
              <a:endParaRPr kumimoji="1" lang="ja-JP" altLang="en-US" sz="1200" b="1">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8B0B758-DEE3-9FA5-6DD8-A4AA74754AEB}"/>
                </a:ext>
              </a:extLst>
            </p:cNvPr>
            <p:cNvSpPr txBox="1"/>
            <p:nvPr/>
          </p:nvSpPr>
          <p:spPr>
            <a:xfrm>
              <a:off x="3896543" y="1502254"/>
              <a:ext cx="1367953" cy="605909"/>
            </a:xfrm>
            <a:prstGeom prst="roundRect">
              <a:avLst>
                <a:gd name="adj" fmla="val 50000"/>
              </a:avLst>
            </a:prstGeom>
            <a:solidFill>
              <a:srgbClr val="FFFFFF">
                <a:alpha val="76078"/>
              </a:srgbClr>
            </a:solidFill>
          </p:spPr>
          <p:txBody>
            <a:bodyPr wrap="square">
              <a:spAutoFit/>
            </a:bodyPr>
            <a:lstStyle/>
            <a:p>
              <a:pPr algn="ctr"/>
              <a:r>
                <a:rPr lang="ja-JP" altLang="en-US" sz="8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シミュレーション</a:t>
              </a:r>
              <a:endParaRPr lang="en-US" altLang="ja-JP" sz="6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世界モデル</a:t>
              </a:r>
              <a:endParaRPr lang="ja-JP" altLang="en-US" sz="1400" b="1">
                <a:effectLst>
                  <a:outerShdw blurRad="50800" dist="38100" dir="2700000" algn="tl" rotWithShape="0">
                    <a:prstClr val="black">
                      <a:alpha val="40000"/>
                    </a:prstClr>
                  </a:outerShdw>
                </a:effectLst>
              </a:endParaRPr>
            </a:p>
          </p:txBody>
        </p:sp>
      </p:grpSp>
      <p:grpSp>
        <p:nvGrpSpPr>
          <p:cNvPr id="21" name="グループ化 20">
            <a:extLst>
              <a:ext uri="{FF2B5EF4-FFF2-40B4-BE49-F238E27FC236}">
                <a16:creationId xmlns:a16="http://schemas.microsoft.com/office/drawing/2014/main" id="{F8BC0B71-D9DC-6328-5EFC-68E06856AB8A}"/>
              </a:ext>
            </a:extLst>
          </p:cNvPr>
          <p:cNvGrpSpPr/>
          <p:nvPr/>
        </p:nvGrpSpPr>
        <p:grpSpPr>
          <a:xfrm>
            <a:off x="5818821" y="791701"/>
            <a:ext cx="3074880" cy="5157067"/>
            <a:chOff x="5818821" y="791701"/>
            <a:chExt cx="3074880" cy="5157067"/>
          </a:xfrm>
        </p:grpSpPr>
        <p:sp>
          <p:nvSpPr>
            <p:cNvPr id="51" name="円/楕円 50">
              <a:extLst>
                <a:ext uri="{FF2B5EF4-FFF2-40B4-BE49-F238E27FC236}">
                  <a16:creationId xmlns:a16="http://schemas.microsoft.com/office/drawing/2014/main" id="{90761798-B71E-C4E6-CD7C-3BD30BAE9896}"/>
                </a:ext>
              </a:extLst>
            </p:cNvPr>
            <p:cNvSpPr/>
            <p:nvPr/>
          </p:nvSpPr>
          <p:spPr>
            <a:xfrm>
              <a:off x="7211413" y="4594689"/>
              <a:ext cx="380523" cy="348518"/>
            </a:xfrm>
            <a:prstGeom prst="ellipse">
              <a:avLst/>
            </a:prstGeom>
            <a:solidFill>
              <a:srgbClr val="FFFF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図 17" descr="図形&#10;&#10;AI によって生成されたコンテンツは間違っている可能性があります。">
              <a:extLst>
                <a:ext uri="{FF2B5EF4-FFF2-40B4-BE49-F238E27FC236}">
                  <a16:creationId xmlns:a16="http://schemas.microsoft.com/office/drawing/2014/main" id="{6BFE4552-9CE6-3D94-A8F3-483684ECB2E7}"/>
                </a:ext>
              </a:extLst>
            </p:cNvPr>
            <p:cNvPicPr>
              <a:picLocks noChangeAspect="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6144322" y="832526"/>
              <a:ext cx="1461568" cy="89954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8F48CDC1-E683-972B-9863-3D3D862E565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41349" y="1856353"/>
              <a:ext cx="474619" cy="474619"/>
            </a:xfrm>
            <a:prstGeom prst="rect">
              <a:avLst/>
            </a:prstGeom>
            <a:effectLst>
              <a:outerShdw blurRad="50800" dist="38100" dir="2700000" algn="tl" rotWithShape="0">
                <a:prstClr val="black">
                  <a:alpha val="40000"/>
                </a:prstClr>
              </a:outerShdw>
            </a:effectLst>
          </p:spPr>
        </p:pic>
        <p:pic>
          <p:nvPicPr>
            <p:cNvPr id="23" name="図 22" descr="図形&#10;&#10;AI によって生成されたコンテンツは間違っている可能性があります。">
              <a:extLst>
                <a:ext uri="{FF2B5EF4-FFF2-40B4-BE49-F238E27FC236}">
                  <a16:creationId xmlns:a16="http://schemas.microsoft.com/office/drawing/2014/main" id="{6C4FA4BE-2C56-1562-E71B-AA4425A7370B}"/>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39072" y="1778006"/>
              <a:ext cx="432102" cy="598136"/>
            </a:xfrm>
            <a:prstGeom prst="rect">
              <a:avLst/>
            </a:prstGeom>
            <a:ln>
              <a:noFill/>
            </a:ln>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E769D3A4-B387-C687-8C05-FE9019D81FCF}"/>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2976" y="1729823"/>
              <a:ext cx="606571" cy="606571"/>
            </a:xfrm>
            <a:prstGeom prst="rect">
              <a:avLst/>
            </a:prstGeom>
            <a:ln>
              <a:noFill/>
            </a:ln>
            <a:effectLst>
              <a:outerShdw blurRad="50800" dist="38100" dir="2700000" algn="tl" rotWithShape="0">
                <a:prstClr val="black">
                  <a:alpha val="40000"/>
                </a:prstClr>
              </a:outerShdw>
            </a:effectLst>
          </p:spPr>
        </p:pic>
        <p:pic>
          <p:nvPicPr>
            <p:cNvPr id="26" name="図 25" descr="図形&#10;&#10;AI によって生成されたコンテンツは間違っている可能性があります。">
              <a:extLst>
                <a:ext uri="{FF2B5EF4-FFF2-40B4-BE49-F238E27FC236}">
                  <a16:creationId xmlns:a16="http://schemas.microsoft.com/office/drawing/2014/main" id="{E1A9173D-5DC6-362D-5ACB-FBD442CA8171}"/>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33040" y="1396028"/>
              <a:ext cx="372100" cy="372100"/>
            </a:xfrm>
            <a:prstGeom prst="rect">
              <a:avLst/>
            </a:prstGeom>
            <a:ln>
              <a:noFill/>
            </a:ln>
            <a:effectLst>
              <a:outerShdw blurRad="50800" dist="38100" dir="2700000" algn="tl" rotWithShape="0">
                <a:prstClr val="black">
                  <a:alpha val="40000"/>
                </a:prstClr>
              </a:outerShdw>
            </a:effectLst>
          </p:spPr>
        </p:pic>
        <p:pic>
          <p:nvPicPr>
            <p:cNvPr id="28" name="図 27" descr="図形&#10;&#10;AI によって生成されたコンテンツは間違っている可能性があります。">
              <a:extLst>
                <a:ext uri="{FF2B5EF4-FFF2-40B4-BE49-F238E27FC236}">
                  <a16:creationId xmlns:a16="http://schemas.microsoft.com/office/drawing/2014/main" id="{C65B59E0-B852-C45A-D11A-493CDC0F0FC4}"/>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76260" y="791701"/>
              <a:ext cx="803447" cy="701944"/>
            </a:xfrm>
            <a:prstGeom prst="rect">
              <a:avLst/>
            </a:prstGeom>
            <a:ln>
              <a:noFill/>
            </a:ln>
            <a:effectLst>
              <a:outerShdw blurRad="50800" dist="38100" dir="2700000" algn="tl" rotWithShape="0">
                <a:prstClr val="black">
                  <a:alpha val="40000"/>
                </a:prstClr>
              </a:outerShdw>
            </a:effectLst>
          </p:spPr>
        </p:pic>
        <p:pic>
          <p:nvPicPr>
            <p:cNvPr id="29" name="図 28" descr="アイコン&#10;&#10;自動的に生成された説明">
              <a:extLst>
                <a:ext uri="{FF2B5EF4-FFF2-40B4-BE49-F238E27FC236}">
                  <a16:creationId xmlns:a16="http://schemas.microsoft.com/office/drawing/2014/main" id="{6930D247-B248-0E5C-F2B7-0604BC0019A1}"/>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010242" y="3185066"/>
              <a:ext cx="780091" cy="886013"/>
            </a:xfrm>
            <a:prstGeom prst="rect">
              <a:avLst/>
            </a:prstGeom>
            <a:effectLst>
              <a:outerShdw blurRad="50800" dist="38100" dir="2700000" algn="tl" rotWithShape="0">
                <a:prstClr val="black">
                  <a:alpha val="40000"/>
                </a:prstClr>
              </a:outerShdw>
            </a:effectLst>
          </p:spPr>
        </p:pic>
        <p:pic>
          <p:nvPicPr>
            <p:cNvPr id="30" name="図 29" descr="図形&#10;&#10;AI によって生成されたコンテンツは間違っている可能性があります。">
              <a:extLst>
                <a:ext uri="{FF2B5EF4-FFF2-40B4-BE49-F238E27FC236}">
                  <a16:creationId xmlns:a16="http://schemas.microsoft.com/office/drawing/2014/main" id="{7334369B-AD1A-D064-1A2A-27606818946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013024" y="4390646"/>
              <a:ext cx="782874" cy="760899"/>
            </a:xfrm>
            <a:prstGeom prst="rect">
              <a:avLst/>
            </a:prstGeom>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2F5D4851-F076-6B93-4A15-F40E5D0932C2}"/>
                </a:ext>
              </a:extLst>
            </p:cNvPr>
            <p:cNvSpPr txBox="1"/>
            <p:nvPr/>
          </p:nvSpPr>
          <p:spPr>
            <a:xfrm>
              <a:off x="5961430" y="5210104"/>
              <a:ext cx="2877711" cy="738664"/>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ＡＩ</a:t>
              </a:r>
              <a:r>
                <a:rPr kumimoji="1" lang="ja-JP" altLang="en-US" sz="1400">
                  <a:latin typeface="Meiryo" panose="020B0604030504040204" pitchFamily="34" charset="-128"/>
                  <a:ea typeface="Meiryo" panose="020B0604030504040204" pitchFamily="34" charset="-128"/>
                </a:rPr>
                <a:t>が自律的に現実世界で行動し</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集めた情報で世界モデルを作り</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自ら知見を</a:t>
              </a:r>
              <a:r>
                <a:rPr lang="ja-JP" altLang="en-US" sz="1400" b="1" u="sng">
                  <a:latin typeface="Meiryo" panose="020B0604030504040204" pitchFamily="34" charset="-128"/>
                  <a:ea typeface="Meiryo" panose="020B0604030504040204" pitchFamily="34" charset="-128"/>
                </a:rPr>
                <a:t>創り出す</a:t>
              </a:r>
              <a:endParaRPr kumimoji="1" lang="ja-JP" altLang="en-US" sz="1400" b="1" u="sng">
                <a:latin typeface="Meiryo" panose="020B0604030504040204" pitchFamily="34" charset="-128"/>
                <a:ea typeface="Meiryo" panose="020B0604030504040204" pitchFamily="34" charset="-128"/>
              </a:endParaRPr>
            </a:p>
          </p:txBody>
        </p:sp>
        <p:sp>
          <p:nvSpPr>
            <p:cNvPr id="36" name="下矢印 35">
              <a:extLst>
                <a:ext uri="{FF2B5EF4-FFF2-40B4-BE49-F238E27FC236}">
                  <a16:creationId xmlns:a16="http://schemas.microsoft.com/office/drawing/2014/main" id="{C687E61D-613E-669C-276E-B74A25A76E32}"/>
                </a:ext>
              </a:extLst>
            </p:cNvPr>
            <p:cNvSpPr/>
            <p:nvPr/>
          </p:nvSpPr>
          <p:spPr>
            <a:xfrm>
              <a:off x="6922191" y="2344961"/>
              <a:ext cx="868142" cy="182085"/>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下矢印 43">
              <a:extLst>
                <a:ext uri="{FF2B5EF4-FFF2-40B4-BE49-F238E27FC236}">
                  <a16:creationId xmlns:a16="http://schemas.microsoft.com/office/drawing/2014/main" id="{45ADB147-2655-BC05-86E0-92AE545CC185}"/>
                </a:ext>
              </a:extLst>
            </p:cNvPr>
            <p:cNvSpPr/>
            <p:nvPr/>
          </p:nvSpPr>
          <p:spPr>
            <a:xfrm>
              <a:off x="6971781" y="4136142"/>
              <a:ext cx="868142" cy="18208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7700B7EA-9E9E-F111-D212-68FD88A72A2B}"/>
                </a:ext>
              </a:extLst>
            </p:cNvPr>
            <p:cNvSpPr txBox="1"/>
            <p:nvPr/>
          </p:nvSpPr>
          <p:spPr>
            <a:xfrm>
              <a:off x="5818821" y="2631705"/>
              <a:ext cx="3074880" cy="523220"/>
            </a:xfrm>
            <a:prstGeom prst="rect">
              <a:avLst/>
            </a:prstGeom>
            <a:noFill/>
          </p:spPr>
          <p:txBody>
            <a:bodyPr wrap="none" rtlCol="0">
              <a:spAutoFit/>
            </a:bodyPr>
            <a:lstStyle/>
            <a:p>
              <a:pPr algn="ctr"/>
              <a:r>
                <a:rPr kumimoji="1" lang="en-US" altLang="ja-JP" sz="1600" b="1" dirty="0">
                  <a:latin typeface="Meiryo" panose="020B0604030504040204" pitchFamily="34" charset="-128"/>
                  <a:ea typeface="Meiryo" panose="020B0604030504040204" pitchFamily="34" charset="-128"/>
                </a:rPr>
                <a:t>AI</a:t>
              </a:r>
              <a:r>
                <a:rPr kumimoji="1" lang="ja-JP" altLang="en-US" sz="1600" b="1">
                  <a:latin typeface="Meiryo" panose="020B0604030504040204" pitchFamily="34" charset="-128"/>
                  <a:ea typeface="Meiryo" panose="020B0604030504040204" pitchFamily="34" charset="-128"/>
                </a:rPr>
                <a:t>に</a:t>
              </a:r>
              <a:r>
                <a:rPr lang="ja-JP" altLang="en-US" sz="1600" b="1">
                  <a:latin typeface="Meiryo" panose="020B0604030504040204" pitchFamily="34" charset="-128"/>
                  <a:ea typeface="Meiryo" panose="020B0604030504040204" pitchFamily="34" charset="-128"/>
                </a:rPr>
                <a:t>よる自己学習</a:t>
              </a:r>
              <a:r>
                <a:rPr lang="en-US" altLang="ja-JP" sz="1600" b="1" dirty="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自律的経験</a:t>
              </a:r>
              <a:endParaRPr kumimoji="1" lang="en-US" altLang="ja-JP" sz="1600" b="1" dirty="0">
                <a:latin typeface="Meiryo" panose="020B0604030504040204" pitchFamily="34" charset="-128"/>
                <a:ea typeface="Meiryo" panose="020B0604030504040204" pitchFamily="34" charset="-128"/>
              </a:endParaRPr>
            </a:p>
            <a:p>
              <a:pPr algn="ctr"/>
              <a:r>
                <a:rPr kumimoji="1" lang="en-US" altLang="ja-JP" sz="1200" b="1" dirty="0">
                  <a:latin typeface="Meiryo" panose="020B0604030504040204" pitchFamily="34" charset="-128"/>
                  <a:ea typeface="Meiryo" panose="020B0604030504040204" pitchFamily="34" charset="-128"/>
                </a:rPr>
                <a:t>AI</a:t>
              </a:r>
              <a:r>
                <a:rPr kumimoji="1" lang="ja-JP" altLang="en-US" sz="1200" b="1">
                  <a:latin typeface="Meiryo" panose="020B0604030504040204" pitchFamily="34" charset="-128"/>
                  <a:ea typeface="Meiryo" panose="020B0604030504040204" pitchFamily="34" charset="-128"/>
                </a:rPr>
                <a:t>が生みだした世界モデル</a:t>
              </a:r>
              <a:endParaRPr kumimoji="1" lang="en-US" altLang="ja-JP" sz="1200" b="1" dirty="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3679C935-4B38-60B8-A83E-E6A85AE1DC37}"/>
                </a:ext>
              </a:extLst>
            </p:cNvPr>
            <p:cNvSpPr txBox="1"/>
            <p:nvPr/>
          </p:nvSpPr>
          <p:spPr>
            <a:xfrm>
              <a:off x="6200437" y="992560"/>
              <a:ext cx="1352865" cy="605909"/>
            </a:xfrm>
            <a:prstGeom prst="roundRect">
              <a:avLst>
                <a:gd name="adj" fmla="val 50000"/>
              </a:avLst>
            </a:prstGeom>
            <a:solidFill>
              <a:srgbClr val="FFFFFF">
                <a:alpha val="72232"/>
              </a:srgbClr>
            </a:solidFill>
          </p:spPr>
          <p:txBody>
            <a:bodyPr wrap="square">
              <a:spAutoFit/>
            </a:bodyPr>
            <a:lstStyle/>
            <a:p>
              <a:pPr algn="ctr"/>
              <a:r>
                <a:rPr lang="ja-JP" altLang="en-US" sz="8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事実を踏まえた</a:t>
              </a:r>
              <a:endParaRPr lang="en-US" altLang="ja-JP" sz="8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世界モデル</a:t>
              </a:r>
              <a:endParaRPr lang="ja-JP" altLang="en-US" sz="1400" b="1">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260804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DA6F5B-2CF4-A53B-DD1F-7BCF7FBD65BC}"/>
              </a:ext>
            </a:extLst>
          </p:cNvPr>
          <p:cNvSpPr>
            <a:spLocks noGrp="1"/>
          </p:cNvSpPr>
          <p:nvPr>
            <p:ph type="title"/>
          </p:nvPr>
        </p:nvSpPr>
        <p:spPr/>
        <p:txBody>
          <a:bodyPr/>
          <a:lstStyle/>
          <a:p>
            <a:r>
              <a:rPr kumimoji="1" lang="en-US" altLang="ja-JP" dirty="0"/>
              <a:t>MCP</a:t>
            </a:r>
            <a:r>
              <a:rPr kumimoji="1" lang="ja-JP" altLang="en-US"/>
              <a:t>と</a:t>
            </a:r>
            <a:r>
              <a:rPr kumimoji="1" lang="en-US" altLang="ja-JP" dirty="0"/>
              <a:t>A2A</a:t>
            </a:r>
            <a:r>
              <a:rPr lang="ja-JP" altLang="en-US"/>
              <a:t>：自動車修理工場での応用</a:t>
            </a:r>
            <a:endParaRPr kumimoji="1" lang="ja-JP" altLang="en-US"/>
          </a:p>
        </p:txBody>
      </p:sp>
      <p:pic>
        <p:nvPicPr>
          <p:cNvPr id="4" name="図 3" descr="ダイアグラム&#10;&#10;AI によって生成されたコンテンツは間違っている可能性があります。">
            <a:extLst>
              <a:ext uri="{FF2B5EF4-FFF2-40B4-BE49-F238E27FC236}">
                <a16:creationId xmlns:a16="http://schemas.microsoft.com/office/drawing/2014/main" id="{EE64F3F2-7A42-B2F6-DCAE-B364DE2742A8}"/>
              </a:ext>
            </a:extLst>
          </p:cNvPr>
          <p:cNvPicPr>
            <a:picLocks noChangeAspect="1"/>
          </p:cNvPicPr>
          <p:nvPr/>
        </p:nvPicPr>
        <p:blipFill>
          <a:blip r:embed="rId2"/>
          <a:stretch>
            <a:fillRect/>
          </a:stretch>
        </p:blipFill>
        <p:spPr>
          <a:xfrm>
            <a:off x="230400" y="800400"/>
            <a:ext cx="8686800" cy="5791200"/>
          </a:xfrm>
          <a:prstGeom prst="rect">
            <a:avLst/>
          </a:prstGeom>
        </p:spPr>
      </p:pic>
      <p:sp>
        <p:nvSpPr>
          <p:cNvPr id="5" name="円/楕円 4">
            <a:extLst>
              <a:ext uri="{FF2B5EF4-FFF2-40B4-BE49-F238E27FC236}">
                <a16:creationId xmlns:a16="http://schemas.microsoft.com/office/drawing/2014/main" id="{6C43F378-5F04-BEC9-D3C3-0163CE3908F5}"/>
              </a:ext>
            </a:extLst>
          </p:cNvPr>
          <p:cNvSpPr/>
          <p:nvPr/>
        </p:nvSpPr>
        <p:spPr>
          <a:xfrm>
            <a:off x="2251194" y="4807527"/>
            <a:ext cx="1438507" cy="778051"/>
          </a:xfrm>
          <a:prstGeom prst="ellipse">
            <a:avLst/>
          </a:prstGeom>
          <a:solidFill>
            <a:srgbClr val="B0D6D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70AC88A1-68E8-F0DA-5F10-FB18EAC2B3A8}"/>
              </a:ext>
            </a:extLst>
          </p:cNvPr>
          <p:cNvSpPr/>
          <p:nvPr/>
        </p:nvSpPr>
        <p:spPr>
          <a:xfrm>
            <a:off x="2115185" y="4807527"/>
            <a:ext cx="1438507" cy="381000"/>
          </a:xfrm>
          <a:prstGeom prst="roundRect">
            <a:avLst>
              <a:gd name="adj" fmla="val 50000"/>
            </a:avLst>
          </a:prstGeom>
          <a:solidFill>
            <a:srgbClr val="B0D6D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7CC2B140-E563-3543-7CDA-54D458AAA11A}"/>
              </a:ext>
            </a:extLst>
          </p:cNvPr>
          <p:cNvSpPr/>
          <p:nvPr/>
        </p:nvSpPr>
        <p:spPr>
          <a:xfrm>
            <a:off x="3553692" y="4045528"/>
            <a:ext cx="1438507" cy="847324"/>
          </a:xfrm>
          <a:prstGeom prst="ellipse">
            <a:avLst/>
          </a:prstGeom>
          <a:solidFill>
            <a:srgbClr val="B0D6D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B0BC784-B3C1-7CA7-5EDD-3A165888FF37}"/>
              </a:ext>
            </a:extLst>
          </p:cNvPr>
          <p:cNvSpPr/>
          <p:nvPr/>
        </p:nvSpPr>
        <p:spPr>
          <a:xfrm>
            <a:off x="4776157" y="4807527"/>
            <a:ext cx="1438507" cy="847324"/>
          </a:xfrm>
          <a:prstGeom prst="ellipse">
            <a:avLst/>
          </a:prstGeom>
          <a:solidFill>
            <a:srgbClr val="B0D6D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89E268ED-EEF9-64B8-1974-B60BADC76911}"/>
              </a:ext>
            </a:extLst>
          </p:cNvPr>
          <p:cNvSpPr/>
          <p:nvPr/>
        </p:nvSpPr>
        <p:spPr>
          <a:xfrm>
            <a:off x="4932948" y="4807527"/>
            <a:ext cx="1438507" cy="381000"/>
          </a:xfrm>
          <a:prstGeom prst="roundRect">
            <a:avLst>
              <a:gd name="adj" fmla="val 50000"/>
            </a:avLst>
          </a:prstGeom>
          <a:solidFill>
            <a:srgbClr val="B0D6D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84716638-78EF-3162-92F4-4D800C26FCE6}"/>
              </a:ext>
            </a:extLst>
          </p:cNvPr>
          <p:cNvSpPr/>
          <p:nvPr/>
        </p:nvSpPr>
        <p:spPr>
          <a:xfrm>
            <a:off x="6306573" y="5160833"/>
            <a:ext cx="221673" cy="315191"/>
          </a:xfrm>
          <a:prstGeom prst="rect">
            <a:avLst/>
          </a:prstGeom>
          <a:solidFill>
            <a:srgbClr val="F6F1E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F7DC420-D4EC-AAC2-2575-88B60714220D}"/>
              </a:ext>
            </a:extLst>
          </p:cNvPr>
          <p:cNvSpPr txBox="1"/>
          <p:nvPr/>
        </p:nvSpPr>
        <p:spPr>
          <a:xfrm>
            <a:off x="2174436" y="4807527"/>
            <a:ext cx="1138453" cy="530915"/>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顧客対応</a:t>
            </a:r>
            <a:endParaRPr kumimoji="1" lang="en-US" altLang="ja-JP" b="1" dirty="0">
              <a:latin typeface="Meiryo" panose="020B0604030504040204" pitchFamily="34" charset="-128"/>
              <a:ea typeface="Meiryo" panose="020B0604030504040204" pitchFamily="34" charset="-128"/>
            </a:endParaRPr>
          </a:p>
          <a:p>
            <a:r>
              <a:rPr lang="en-US" altLang="ja-JP" sz="1000" b="1" dirty="0">
                <a:latin typeface="Meiryo" panose="020B0604030504040204" pitchFamily="34" charset="-128"/>
                <a:ea typeface="Meiryo" panose="020B0604030504040204" pitchFamily="34" charset="-128"/>
              </a:rPr>
              <a:t>AI</a:t>
            </a:r>
            <a:r>
              <a:rPr lang="ja-JP" altLang="en-US" sz="1000" b="1">
                <a:latin typeface="Meiryo" panose="020B0604030504040204" pitchFamily="34" charset="-128"/>
                <a:ea typeface="Meiryo" panose="020B0604030504040204" pitchFamily="34" charset="-128"/>
              </a:rPr>
              <a:t>エージェント</a:t>
            </a:r>
            <a:endParaRPr kumimoji="1" lang="ja-JP" altLang="en-US" sz="1000" b="1">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A0DBDB0A-9164-B63C-2335-C2A8DF015897}"/>
              </a:ext>
            </a:extLst>
          </p:cNvPr>
          <p:cNvSpPr txBox="1"/>
          <p:nvPr/>
        </p:nvSpPr>
        <p:spPr>
          <a:xfrm>
            <a:off x="3703718" y="4045528"/>
            <a:ext cx="1114408" cy="523220"/>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故障診断</a:t>
            </a:r>
            <a:endParaRPr kumimoji="1" lang="en-US" altLang="ja-JP" b="1" dirty="0">
              <a:latin typeface="Meiryo" panose="020B0604030504040204" pitchFamily="34" charset="-128"/>
              <a:ea typeface="Meiryo" panose="020B0604030504040204" pitchFamily="34" charset="-128"/>
            </a:endParaRPr>
          </a:p>
          <a:p>
            <a:r>
              <a:rPr lang="en-US" altLang="ja-JP" sz="1000" b="1" dirty="0">
                <a:latin typeface="Meiryo" panose="020B0604030504040204" pitchFamily="34" charset="-128"/>
                <a:ea typeface="Meiryo" panose="020B0604030504040204" pitchFamily="34" charset="-128"/>
              </a:rPr>
              <a:t>AI</a:t>
            </a:r>
            <a:r>
              <a:rPr lang="ja-JP" altLang="en-US" sz="1000" b="1">
                <a:latin typeface="Meiryo" panose="020B0604030504040204" pitchFamily="34" charset="-128"/>
                <a:ea typeface="Meiryo" panose="020B0604030504040204" pitchFamily="34" charset="-128"/>
              </a:rPr>
              <a:t>エージェント</a:t>
            </a:r>
            <a:endParaRPr kumimoji="1" lang="ja-JP" altLang="en-US" sz="1000" b="1">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51F05EDB-94BF-4A1E-A50A-913839705463}"/>
              </a:ext>
            </a:extLst>
          </p:cNvPr>
          <p:cNvSpPr/>
          <p:nvPr/>
        </p:nvSpPr>
        <p:spPr>
          <a:xfrm>
            <a:off x="6898842" y="3580220"/>
            <a:ext cx="1764811" cy="2835613"/>
          </a:xfrm>
          <a:prstGeom prst="rect">
            <a:avLst/>
          </a:prstGeom>
          <a:solidFill>
            <a:srgbClr val="F6F1E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5C42C65E-C1C8-9072-4A33-6FFD62B02DB5}"/>
              </a:ext>
            </a:extLst>
          </p:cNvPr>
          <p:cNvSpPr/>
          <p:nvPr/>
        </p:nvSpPr>
        <p:spPr>
          <a:xfrm>
            <a:off x="7333950" y="2861574"/>
            <a:ext cx="1507774" cy="2835613"/>
          </a:xfrm>
          <a:prstGeom prst="rect">
            <a:avLst/>
          </a:prstGeom>
          <a:solidFill>
            <a:srgbClr val="F6F1E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629A2543-0566-5962-C9FF-343B2BF428C1}"/>
              </a:ext>
            </a:extLst>
          </p:cNvPr>
          <p:cNvSpPr txBox="1"/>
          <p:nvPr/>
        </p:nvSpPr>
        <p:spPr>
          <a:xfrm>
            <a:off x="2878416" y="5349262"/>
            <a:ext cx="2892001" cy="553998"/>
          </a:xfrm>
          <a:prstGeom prst="rect">
            <a:avLst/>
          </a:prstGeom>
          <a:noFill/>
        </p:spPr>
        <p:txBody>
          <a:bodyPr wrap="square">
            <a:spAutoFit/>
          </a:bodyPr>
          <a:lstStyle/>
          <a:p>
            <a:r>
              <a:rPr lang="en" altLang="ja-JP" b="1" dirty="0">
                <a:latin typeface="Meiryo" panose="020B0604030504040204" pitchFamily="34" charset="-128"/>
                <a:ea typeface="Meiryo" panose="020B0604030504040204" pitchFamily="34" charset="-128"/>
              </a:rPr>
              <a:t>	</a:t>
            </a:r>
            <a:r>
              <a:rPr lang="en" altLang="ja-JP" b="1" dirty="0">
                <a:solidFill>
                  <a:schemeClr val="accent6">
                    <a:lumMod val="75000"/>
                  </a:schemeClr>
                </a:solidFill>
                <a:latin typeface="Meiryo" panose="020B0604030504040204" pitchFamily="34" charset="-128"/>
                <a:ea typeface="Meiryo" panose="020B0604030504040204" pitchFamily="34" charset="-128"/>
              </a:rPr>
              <a:t>A2A</a:t>
            </a:r>
            <a:r>
              <a:rPr lang="en" altLang="ja-JP" b="1" dirty="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Agent2Agent Protocol</a:t>
            </a:r>
            <a:endParaRPr lang="en-US" altLang="ja-JP" sz="1200" b="1"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	</a:t>
            </a:r>
            <a:r>
              <a:rPr lang="ja-JP" altLang="en-US" sz="1200">
                <a:latin typeface="Meiryo" panose="020B0604030504040204" pitchFamily="34" charset="-128"/>
                <a:ea typeface="Meiryo" panose="020B0604030504040204" pitchFamily="34" charset="-128"/>
              </a:rPr>
              <a:t>エージェント同士の連携</a:t>
            </a:r>
            <a:endParaRPr lang="en-US" altLang="ja-JP" sz="1200" dirty="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F1909214-634D-3F3B-84C4-D31BC408990B}"/>
              </a:ext>
            </a:extLst>
          </p:cNvPr>
          <p:cNvSpPr txBox="1"/>
          <p:nvPr/>
        </p:nvSpPr>
        <p:spPr>
          <a:xfrm>
            <a:off x="2991316" y="823284"/>
            <a:ext cx="2539211" cy="738664"/>
          </a:xfrm>
          <a:prstGeom prst="rect">
            <a:avLst/>
          </a:prstGeom>
          <a:noFill/>
        </p:spPr>
        <p:txBody>
          <a:bodyPr wrap="square">
            <a:spAutoFit/>
          </a:bodyPr>
          <a:lstStyle/>
          <a:p>
            <a:r>
              <a:rPr lang="en" altLang="ja-JP" b="1" dirty="0">
                <a:latin typeface="Meiryo" panose="020B0604030504040204" pitchFamily="34" charset="-128"/>
                <a:ea typeface="Meiryo" panose="020B0604030504040204" pitchFamily="34" charset="-128"/>
              </a:rPr>
              <a:t>MCP</a:t>
            </a:r>
            <a:r>
              <a:rPr lang="en-US" altLang="ja-JP" b="1" dirty="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Model Context Protocol</a:t>
            </a:r>
            <a:endParaRPr lang="en-US" altLang="ja-JP" b="1"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エージェントと外部リソース（ツールやデータ）との連携</a:t>
            </a:r>
            <a:endParaRPr lang="en-US" altLang="ja-JP" sz="1200" dirty="0">
              <a:latin typeface="Meiryo" panose="020B0604030504040204" pitchFamily="34" charset="-128"/>
              <a:ea typeface="Meiryo" panose="020B0604030504040204" pitchFamily="34" charset="-128"/>
            </a:endParaRPr>
          </a:p>
        </p:txBody>
      </p:sp>
      <p:sp>
        <p:nvSpPr>
          <p:cNvPr id="12" name="円/楕円 11">
            <a:extLst>
              <a:ext uri="{FF2B5EF4-FFF2-40B4-BE49-F238E27FC236}">
                <a16:creationId xmlns:a16="http://schemas.microsoft.com/office/drawing/2014/main" id="{848CC7E9-BD95-41AB-29B7-30D541EF13DF}"/>
              </a:ext>
            </a:extLst>
          </p:cNvPr>
          <p:cNvSpPr/>
          <p:nvPr/>
        </p:nvSpPr>
        <p:spPr>
          <a:xfrm>
            <a:off x="5875020" y="2867990"/>
            <a:ext cx="725977" cy="523220"/>
          </a:xfrm>
          <a:prstGeom prst="ellipse">
            <a:avLst/>
          </a:prstGeom>
          <a:solidFill>
            <a:srgbClr val="B0D6D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DC400CE8-AA0E-DEC2-C698-18A56A05C9FF}"/>
              </a:ext>
            </a:extLst>
          </p:cNvPr>
          <p:cNvSpPr/>
          <p:nvPr/>
        </p:nvSpPr>
        <p:spPr>
          <a:xfrm>
            <a:off x="1897941" y="2971800"/>
            <a:ext cx="716241" cy="442682"/>
          </a:xfrm>
          <a:prstGeom prst="ellipse">
            <a:avLst/>
          </a:prstGeom>
          <a:solidFill>
            <a:srgbClr val="B0D6D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5DD1F22B-C03E-4C0A-2245-725502101C60}"/>
              </a:ext>
            </a:extLst>
          </p:cNvPr>
          <p:cNvSpPr/>
          <p:nvPr/>
        </p:nvSpPr>
        <p:spPr>
          <a:xfrm>
            <a:off x="397787" y="2515963"/>
            <a:ext cx="1507774" cy="658334"/>
          </a:xfrm>
          <a:prstGeom prst="rect">
            <a:avLst/>
          </a:prstGeom>
          <a:solidFill>
            <a:srgbClr val="F6F1E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89374BFA-67DB-BD3B-5341-DAE0707E7186}"/>
              </a:ext>
            </a:extLst>
          </p:cNvPr>
          <p:cNvSpPr/>
          <p:nvPr/>
        </p:nvSpPr>
        <p:spPr>
          <a:xfrm>
            <a:off x="6608617" y="2515963"/>
            <a:ext cx="1507774" cy="658334"/>
          </a:xfrm>
          <a:prstGeom prst="rect">
            <a:avLst/>
          </a:prstGeom>
          <a:solidFill>
            <a:srgbClr val="F6F1E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コネクタ 25">
            <a:extLst>
              <a:ext uri="{FF2B5EF4-FFF2-40B4-BE49-F238E27FC236}">
                <a16:creationId xmlns:a16="http://schemas.microsoft.com/office/drawing/2014/main" id="{564E3221-5139-9D6E-A047-46343B146396}"/>
              </a:ext>
            </a:extLst>
          </p:cNvPr>
          <p:cNvCxnSpPr>
            <a:cxnSpLocks/>
          </p:cNvCxnSpPr>
          <p:nvPr/>
        </p:nvCxnSpPr>
        <p:spPr>
          <a:xfrm>
            <a:off x="3025140" y="3212087"/>
            <a:ext cx="0" cy="285493"/>
          </a:xfrm>
          <a:prstGeom prst="line">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E1D5D893-1443-8704-C6BE-4383C52D0216}"/>
              </a:ext>
            </a:extLst>
          </p:cNvPr>
          <p:cNvCxnSpPr>
            <a:cxnSpLocks/>
          </p:cNvCxnSpPr>
          <p:nvPr/>
        </p:nvCxnSpPr>
        <p:spPr>
          <a:xfrm>
            <a:off x="5495410" y="3212087"/>
            <a:ext cx="0" cy="270253"/>
          </a:xfrm>
          <a:prstGeom prst="line">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C178C907-AA8D-60A8-006B-2690AA9B645D}"/>
              </a:ext>
            </a:extLst>
          </p:cNvPr>
          <p:cNvCxnSpPr>
            <a:cxnSpLocks/>
          </p:cNvCxnSpPr>
          <p:nvPr/>
        </p:nvCxnSpPr>
        <p:spPr>
          <a:xfrm flipV="1">
            <a:off x="3062881" y="4665307"/>
            <a:ext cx="2396082" cy="31220"/>
          </a:xfrm>
          <a:prstGeom prst="line">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7" name="図 36">
            <a:extLst>
              <a:ext uri="{FF2B5EF4-FFF2-40B4-BE49-F238E27FC236}">
                <a16:creationId xmlns:a16="http://schemas.microsoft.com/office/drawing/2014/main" id="{928A908D-FC97-D99B-8426-45E3F961B04F}"/>
              </a:ext>
            </a:extLst>
          </p:cNvPr>
          <p:cNvPicPr>
            <a:picLocks noChangeAspect="1"/>
          </p:cNvPicPr>
          <p:nvPr/>
        </p:nvPicPr>
        <p:blipFill>
          <a:blip r:embed="rId3"/>
          <a:stretch>
            <a:fillRect/>
          </a:stretch>
        </p:blipFill>
        <p:spPr>
          <a:xfrm>
            <a:off x="3934434" y="4530753"/>
            <a:ext cx="662932" cy="324560"/>
          </a:xfrm>
          <a:prstGeom prst="rect">
            <a:avLst/>
          </a:prstGeom>
        </p:spPr>
      </p:pic>
      <p:sp>
        <p:nvSpPr>
          <p:cNvPr id="42" name="正方形/長方形 41">
            <a:extLst>
              <a:ext uri="{FF2B5EF4-FFF2-40B4-BE49-F238E27FC236}">
                <a16:creationId xmlns:a16="http://schemas.microsoft.com/office/drawing/2014/main" id="{C5D9E1E5-9543-E865-B9C9-84280B090011}"/>
              </a:ext>
            </a:extLst>
          </p:cNvPr>
          <p:cNvSpPr/>
          <p:nvPr/>
        </p:nvSpPr>
        <p:spPr>
          <a:xfrm rot="2140813">
            <a:off x="6257367" y="5014638"/>
            <a:ext cx="89023" cy="553998"/>
          </a:xfrm>
          <a:prstGeom prst="rect">
            <a:avLst/>
          </a:prstGeom>
          <a:solidFill>
            <a:srgbClr val="F6F1E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773600C0-5E3F-AF46-10AE-72394B800FC8}"/>
              </a:ext>
            </a:extLst>
          </p:cNvPr>
          <p:cNvSpPr txBox="1"/>
          <p:nvPr/>
        </p:nvSpPr>
        <p:spPr>
          <a:xfrm>
            <a:off x="5316298" y="4781444"/>
            <a:ext cx="1114408" cy="523220"/>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部品手配</a:t>
            </a:r>
            <a:endParaRPr kumimoji="1" lang="en-US" altLang="ja-JP" b="1" dirty="0">
              <a:latin typeface="Meiryo" panose="020B0604030504040204" pitchFamily="34" charset="-128"/>
              <a:ea typeface="Meiryo" panose="020B0604030504040204" pitchFamily="34" charset="-128"/>
            </a:endParaRPr>
          </a:p>
          <a:p>
            <a:r>
              <a:rPr lang="en-US" altLang="ja-JP" sz="1000" b="1" dirty="0">
                <a:latin typeface="Meiryo" panose="020B0604030504040204" pitchFamily="34" charset="-128"/>
                <a:ea typeface="Meiryo" panose="020B0604030504040204" pitchFamily="34" charset="-128"/>
              </a:rPr>
              <a:t>AI</a:t>
            </a:r>
            <a:r>
              <a:rPr lang="ja-JP" altLang="en-US" sz="1000" b="1">
                <a:latin typeface="Meiryo" panose="020B0604030504040204" pitchFamily="34" charset="-128"/>
                <a:ea typeface="Meiryo" panose="020B0604030504040204" pitchFamily="34" charset="-128"/>
              </a:rPr>
              <a:t>エージェント</a:t>
            </a:r>
            <a:endParaRPr kumimoji="1" lang="ja-JP" altLang="en-US" sz="1000" b="1">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E66BA042-E08B-1F6B-6BAD-8AA1C84631A9}"/>
              </a:ext>
            </a:extLst>
          </p:cNvPr>
          <p:cNvSpPr txBox="1"/>
          <p:nvPr/>
        </p:nvSpPr>
        <p:spPr>
          <a:xfrm>
            <a:off x="6667599" y="3292076"/>
            <a:ext cx="2246001" cy="2123658"/>
          </a:xfrm>
          <a:prstGeom prst="rect">
            <a:avLst/>
          </a:prstGeom>
          <a:noFill/>
        </p:spPr>
        <p:txBody>
          <a:bodyPr wrap="square">
            <a:spAutoFit/>
          </a:bodyPr>
          <a:lstStyle/>
          <a:p>
            <a:pPr>
              <a:spcAft>
                <a:spcPts val="600"/>
              </a:spcAft>
            </a:pPr>
            <a:r>
              <a:rPr lang="ja-JP" altLang="en-US" sz="900" b="1">
                <a:latin typeface="Meiryo" panose="020B0604030504040204" pitchFamily="34" charset="-128"/>
                <a:ea typeface="Meiryo" panose="020B0604030504040204" pitchFamily="34" charset="-128"/>
              </a:rPr>
              <a:t>顧客対応エージェント </a:t>
            </a:r>
            <a:r>
              <a:rPr lang="en-US" altLang="ja-JP" sz="900" b="1" dirty="0">
                <a:latin typeface="Meiryo" panose="020B0604030504040204" pitchFamily="34" charset="-128"/>
                <a:ea typeface="Meiryo" panose="020B0604030504040204" pitchFamily="34" charset="-128"/>
              </a:rPr>
              <a:t>(</a:t>
            </a:r>
            <a:r>
              <a:rPr lang="en" altLang="ja-JP" sz="900" b="1" dirty="0">
                <a:latin typeface="Meiryo" panose="020B0604030504040204" pitchFamily="34" charset="-128"/>
                <a:ea typeface="Meiryo" panose="020B0604030504040204" pitchFamily="34" charset="-128"/>
              </a:rPr>
              <a:t>A2A</a:t>
            </a:r>
            <a:r>
              <a:rPr lang="ja-JP" altLang="en-US" sz="900" b="1">
                <a:latin typeface="Meiryo" panose="020B0604030504040204" pitchFamily="34" charset="-128"/>
                <a:ea typeface="Meiryo" panose="020B0604030504040204" pitchFamily="34" charset="-128"/>
              </a:rPr>
              <a:t>を使用</a:t>
            </a:r>
            <a:r>
              <a:rPr lang="en-US" altLang="ja-JP" sz="900" b="1" dirty="0">
                <a:latin typeface="Meiryo" panose="020B0604030504040204" pitchFamily="34" charset="-128"/>
                <a:ea typeface="Meiryo" panose="020B0604030504040204" pitchFamily="34" charset="-128"/>
              </a:rPr>
              <a:t>):</a:t>
            </a:r>
            <a:r>
              <a:rPr lang="ja-JP" altLang="en-US" sz="900">
                <a:latin typeface="Meiryo" panose="020B0604030504040204" pitchFamily="34" charset="-128"/>
                <a:ea typeface="Meiryo" panose="020B0604030504040204" pitchFamily="34" charset="-128"/>
              </a:rPr>
              <a:t> </a:t>
            </a:r>
            <a:endParaRPr lang="en-US" altLang="ja-JP" sz="900" dirty="0">
              <a:latin typeface="Meiryo" panose="020B0604030504040204" pitchFamily="34" charset="-128"/>
              <a:ea typeface="Meiryo" panose="020B0604030504040204" pitchFamily="34" charset="-128"/>
            </a:endParaRPr>
          </a:p>
          <a:p>
            <a:pPr>
              <a:spcAft>
                <a:spcPts val="600"/>
              </a:spcAft>
            </a:pPr>
            <a:r>
              <a:rPr lang="ja-JP" altLang="en-US" sz="900">
                <a:latin typeface="Meiryo" panose="020B0604030504040204" pitchFamily="34" charset="-128"/>
                <a:ea typeface="Meiryo" panose="020B0604030504040204" pitchFamily="34" charset="-128"/>
              </a:rPr>
              <a:t>顧客からの修理依頼（「車の異音」など）を自然言語で受付け。他のエージェント（例：診断エージェント）と</a:t>
            </a:r>
            <a:r>
              <a:rPr lang="en" altLang="ja-JP" sz="900" dirty="0">
                <a:latin typeface="Meiryo" panose="020B0604030504040204" pitchFamily="34" charset="-128"/>
                <a:ea typeface="Meiryo" panose="020B0604030504040204" pitchFamily="34" charset="-128"/>
              </a:rPr>
              <a:t>A2A</a:t>
            </a:r>
            <a:r>
              <a:rPr lang="ja-JP" altLang="en-US" sz="900">
                <a:latin typeface="Meiryo" panose="020B0604030504040204" pitchFamily="34" charset="-128"/>
                <a:ea typeface="Meiryo" panose="020B0604030504040204" pitchFamily="34" charset="-128"/>
              </a:rPr>
              <a:t>で連携し、詳細な症状を聞き出したり、状況説明の動画を送ってもらう。 </a:t>
            </a:r>
            <a:endParaRPr lang="en-US" altLang="ja-JP" sz="900" dirty="0">
              <a:latin typeface="Meiryo" panose="020B0604030504040204" pitchFamily="34" charset="-128"/>
              <a:ea typeface="Meiryo" panose="020B0604030504040204" pitchFamily="34" charset="-128"/>
            </a:endParaRPr>
          </a:p>
          <a:p>
            <a:pPr>
              <a:spcAft>
                <a:spcPts val="600"/>
              </a:spcAft>
            </a:pPr>
            <a:r>
              <a:rPr lang="ja-JP" altLang="en-US" sz="900" b="1">
                <a:latin typeface="Meiryo" panose="020B0604030504040204" pitchFamily="34" charset="-128"/>
                <a:ea typeface="Meiryo" panose="020B0604030504040204" pitchFamily="34" charset="-128"/>
              </a:rPr>
              <a:t>診断エージェント </a:t>
            </a:r>
            <a:r>
              <a:rPr lang="en-US" altLang="ja-JP" sz="900" b="1" dirty="0">
                <a:latin typeface="Meiryo" panose="020B0604030504040204" pitchFamily="34" charset="-128"/>
                <a:ea typeface="Meiryo" panose="020B0604030504040204" pitchFamily="34" charset="-128"/>
              </a:rPr>
              <a:t>(</a:t>
            </a:r>
            <a:r>
              <a:rPr lang="en" altLang="ja-JP" sz="900" b="1" dirty="0">
                <a:latin typeface="Meiryo" panose="020B0604030504040204" pitchFamily="34" charset="-128"/>
                <a:ea typeface="Meiryo" panose="020B0604030504040204" pitchFamily="34" charset="-128"/>
              </a:rPr>
              <a:t>MCP</a:t>
            </a:r>
            <a:r>
              <a:rPr lang="ja-JP" altLang="en-US" sz="900" b="1">
                <a:latin typeface="Meiryo" panose="020B0604030504040204" pitchFamily="34" charset="-128"/>
                <a:ea typeface="Meiryo" panose="020B0604030504040204" pitchFamily="34" charset="-128"/>
              </a:rPr>
              <a:t>を使用</a:t>
            </a:r>
            <a:r>
              <a:rPr lang="en-US" altLang="ja-JP" sz="900" b="1" dirty="0">
                <a:latin typeface="Meiryo" panose="020B0604030504040204" pitchFamily="34" charset="-128"/>
                <a:ea typeface="Meiryo" panose="020B0604030504040204" pitchFamily="34" charset="-128"/>
              </a:rPr>
              <a:t>):</a:t>
            </a:r>
            <a:r>
              <a:rPr lang="ja-JP" altLang="en-US" sz="900">
                <a:latin typeface="Meiryo" panose="020B0604030504040204" pitchFamily="34" charset="-128"/>
                <a:ea typeface="Meiryo" panose="020B0604030504040204" pitchFamily="34" charset="-128"/>
              </a:rPr>
              <a:t> </a:t>
            </a:r>
            <a:endParaRPr lang="en-US" altLang="ja-JP" sz="900" dirty="0">
              <a:latin typeface="Meiryo" panose="020B0604030504040204" pitchFamily="34" charset="-128"/>
              <a:ea typeface="Meiryo" panose="020B0604030504040204" pitchFamily="34" charset="-128"/>
            </a:endParaRPr>
          </a:p>
          <a:p>
            <a:pPr>
              <a:spcAft>
                <a:spcPts val="600"/>
              </a:spcAft>
            </a:pPr>
            <a:r>
              <a:rPr lang="ja-JP" altLang="en-US" sz="900">
                <a:latin typeface="Meiryo" panose="020B0604030504040204" pitchFamily="34" charset="-128"/>
                <a:ea typeface="Meiryo" panose="020B0604030504040204" pitchFamily="34" charset="-128"/>
              </a:rPr>
              <a:t>顧客から提供された情報や、車両のセンサーデータ（</a:t>
            </a:r>
            <a:r>
              <a:rPr lang="en" altLang="ja-JP" sz="900" dirty="0">
                <a:latin typeface="Meiryo" panose="020B0604030504040204" pitchFamily="34" charset="-128"/>
                <a:ea typeface="Meiryo" panose="020B0604030504040204" pitchFamily="34" charset="-128"/>
              </a:rPr>
              <a:t>MCP</a:t>
            </a:r>
            <a:r>
              <a:rPr lang="ja-JP" altLang="en-US" sz="900">
                <a:latin typeface="Meiryo" panose="020B0604030504040204" pitchFamily="34" charset="-128"/>
                <a:ea typeface="Meiryo" panose="020B0604030504040204" pitchFamily="34" charset="-128"/>
              </a:rPr>
              <a:t>を通じて外部データベースから取得）を基に、考えられる故障箇所を診断。診断に必要なマニュアルや過去の修理データにも</a:t>
            </a:r>
            <a:r>
              <a:rPr lang="en" altLang="ja-JP" sz="900" dirty="0">
                <a:latin typeface="Meiryo" panose="020B0604030504040204" pitchFamily="34" charset="-128"/>
                <a:ea typeface="Meiryo" panose="020B0604030504040204" pitchFamily="34" charset="-128"/>
              </a:rPr>
              <a:t>MCP</a:t>
            </a:r>
            <a:r>
              <a:rPr lang="ja-JP" altLang="en-US" sz="900">
                <a:latin typeface="Meiryo" panose="020B0604030504040204" pitchFamily="34" charset="-128"/>
                <a:ea typeface="Meiryo" panose="020B0604030504040204" pitchFamily="34" charset="-128"/>
              </a:rPr>
              <a:t>を通じてアクセス。</a:t>
            </a:r>
          </a:p>
        </p:txBody>
      </p:sp>
      <p:sp>
        <p:nvSpPr>
          <p:cNvPr id="41" name="テキスト ボックス 40">
            <a:extLst>
              <a:ext uri="{FF2B5EF4-FFF2-40B4-BE49-F238E27FC236}">
                <a16:creationId xmlns:a16="http://schemas.microsoft.com/office/drawing/2014/main" id="{6B800B2D-5035-863F-763B-71701548DAA0}"/>
              </a:ext>
            </a:extLst>
          </p:cNvPr>
          <p:cNvSpPr txBox="1"/>
          <p:nvPr/>
        </p:nvSpPr>
        <p:spPr>
          <a:xfrm>
            <a:off x="6122083" y="5391064"/>
            <a:ext cx="2809441" cy="723275"/>
          </a:xfrm>
          <a:prstGeom prst="rect">
            <a:avLst/>
          </a:prstGeom>
          <a:noFill/>
        </p:spPr>
        <p:txBody>
          <a:bodyPr wrap="square">
            <a:spAutoFit/>
          </a:bodyPr>
          <a:lstStyle/>
          <a:p>
            <a:pPr>
              <a:spcAft>
                <a:spcPts val="600"/>
              </a:spcAft>
            </a:pPr>
            <a:r>
              <a:rPr lang="ja-JP" altLang="en-US" sz="900" b="1">
                <a:latin typeface="Meiryo" panose="020B0604030504040204" pitchFamily="34" charset="-128"/>
                <a:ea typeface="Meiryo" panose="020B0604030504040204" pitchFamily="34" charset="-128"/>
              </a:rPr>
              <a:t>部品手配エージェント </a:t>
            </a:r>
            <a:r>
              <a:rPr lang="en-US" altLang="ja-JP" sz="900" b="1" dirty="0">
                <a:latin typeface="Meiryo" panose="020B0604030504040204" pitchFamily="34" charset="-128"/>
                <a:ea typeface="Meiryo" panose="020B0604030504040204" pitchFamily="34" charset="-128"/>
              </a:rPr>
              <a:t>(</a:t>
            </a:r>
            <a:r>
              <a:rPr lang="en" altLang="ja-JP" sz="900" b="1" dirty="0">
                <a:latin typeface="Meiryo" panose="020B0604030504040204" pitchFamily="34" charset="-128"/>
                <a:ea typeface="Meiryo" panose="020B0604030504040204" pitchFamily="34" charset="-128"/>
              </a:rPr>
              <a:t>A2A</a:t>
            </a:r>
            <a:r>
              <a:rPr lang="ja-JP" altLang="en-US" sz="900" b="1">
                <a:latin typeface="Meiryo" panose="020B0604030504040204" pitchFamily="34" charset="-128"/>
                <a:ea typeface="Meiryo" panose="020B0604030504040204" pitchFamily="34" charset="-128"/>
              </a:rPr>
              <a:t>を使用</a:t>
            </a:r>
            <a:r>
              <a:rPr lang="en-US" altLang="ja-JP" sz="900" b="1" dirty="0">
                <a:latin typeface="Meiryo" panose="020B0604030504040204" pitchFamily="34" charset="-128"/>
                <a:ea typeface="Meiryo" panose="020B0604030504040204" pitchFamily="34" charset="-128"/>
              </a:rPr>
              <a:t>):</a:t>
            </a:r>
            <a:r>
              <a:rPr lang="ja-JP" altLang="en-US" sz="900">
                <a:latin typeface="Meiryo" panose="020B0604030504040204" pitchFamily="34" charset="-128"/>
                <a:ea typeface="Meiryo" panose="020B0604030504040204" pitchFamily="34" charset="-128"/>
              </a:rPr>
              <a:t> </a:t>
            </a:r>
            <a:endParaRPr lang="en-US" altLang="ja-JP" sz="900" dirty="0">
              <a:latin typeface="Meiryo" panose="020B0604030504040204" pitchFamily="34" charset="-128"/>
              <a:ea typeface="Meiryo" panose="020B0604030504040204" pitchFamily="34" charset="-128"/>
            </a:endParaRPr>
          </a:p>
          <a:p>
            <a:pPr>
              <a:spcAft>
                <a:spcPts val="600"/>
              </a:spcAft>
            </a:pPr>
            <a:r>
              <a:rPr lang="ja-JP" altLang="en-US" sz="900">
                <a:latin typeface="Meiryo" panose="020B0604030504040204" pitchFamily="34" charset="-128"/>
                <a:ea typeface="Meiryo" panose="020B0604030504040204" pitchFamily="34" charset="-128"/>
              </a:rPr>
              <a:t>診断結果に基づき、必要な部品を特定。部品メーカーやサプライヤーのシステム（外部アプリケーション）と</a:t>
            </a:r>
            <a:r>
              <a:rPr lang="en" altLang="ja-JP" sz="900" dirty="0">
                <a:latin typeface="Meiryo" panose="020B0604030504040204" pitchFamily="34" charset="-128"/>
                <a:ea typeface="Meiryo" panose="020B0604030504040204" pitchFamily="34" charset="-128"/>
              </a:rPr>
              <a:t>A2A</a:t>
            </a:r>
            <a:r>
              <a:rPr lang="ja-JP" altLang="en-US" sz="900">
                <a:latin typeface="Meiryo" panose="020B0604030504040204" pitchFamily="34" charset="-128"/>
                <a:ea typeface="Meiryo" panose="020B0604030504040204" pitchFamily="34" charset="-128"/>
              </a:rPr>
              <a:t>で連携し、部品の在庫確認や発注。</a:t>
            </a:r>
          </a:p>
        </p:txBody>
      </p:sp>
      <p:sp>
        <p:nvSpPr>
          <p:cNvPr id="43" name="円/楕円 42">
            <a:extLst>
              <a:ext uri="{FF2B5EF4-FFF2-40B4-BE49-F238E27FC236}">
                <a16:creationId xmlns:a16="http://schemas.microsoft.com/office/drawing/2014/main" id="{304F6AC6-C6A8-CC5A-CCF5-029A0920C781}"/>
              </a:ext>
            </a:extLst>
          </p:cNvPr>
          <p:cNvSpPr/>
          <p:nvPr/>
        </p:nvSpPr>
        <p:spPr>
          <a:xfrm>
            <a:off x="5482226" y="5273285"/>
            <a:ext cx="725977" cy="174471"/>
          </a:xfrm>
          <a:prstGeom prst="ellipse">
            <a:avLst/>
          </a:prstGeom>
          <a:solidFill>
            <a:srgbClr val="B0D6D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91795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7A3CE4-FBD7-96FD-AB8C-09DE6C3A20AC}"/>
              </a:ext>
            </a:extLst>
          </p:cNvPr>
          <p:cNvSpPr>
            <a:spLocks noGrp="1"/>
          </p:cNvSpPr>
          <p:nvPr>
            <p:ph type="title"/>
          </p:nvPr>
        </p:nvSpPr>
        <p:spPr/>
        <p:txBody>
          <a:bodyPr/>
          <a:lstStyle/>
          <a:p>
            <a:r>
              <a:rPr kumimoji="1" lang="ja-JP" altLang="en-US"/>
              <a:t>自動車修理工場で</a:t>
            </a:r>
            <a:r>
              <a:rPr lang="ja-JP" altLang="en-US"/>
              <a:t>の</a:t>
            </a:r>
            <a:r>
              <a:rPr kumimoji="1" lang="en-US" altLang="ja-JP" dirty="0"/>
              <a:t>AI</a:t>
            </a:r>
            <a:r>
              <a:rPr kumimoji="1" lang="ja-JP" altLang="en-US"/>
              <a:t>エージェント利用</a:t>
            </a:r>
          </a:p>
        </p:txBody>
      </p:sp>
      <p:sp>
        <p:nvSpPr>
          <p:cNvPr id="4" name="テキスト ボックス 3">
            <a:extLst>
              <a:ext uri="{FF2B5EF4-FFF2-40B4-BE49-F238E27FC236}">
                <a16:creationId xmlns:a16="http://schemas.microsoft.com/office/drawing/2014/main" id="{7CA7FA9F-7B05-7462-9E3C-2F080C5A7F11}"/>
              </a:ext>
            </a:extLst>
          </p:cNvPr>
          <p:cNvSpPr txBox="1"/>
          <p:nvPr/>
        </p:nvSpPr>
        <p:spPr>
          <a:xfrm>
            <a:off x="228600" y="3678800"/>
            <a:ext cx="8686799" cy="2785378"/>
          </a:xfrm>
          <a:prstGeom prst="rect">
            <a:avLst/>
          </a:prstGeom>
          <a:noFill/>
        </p:spPr>
        <p:txBody>
          <a:bodyPr wrap="square">
            <a:spAutoFit/>
          </a:bodyPr>
          <a:lstStyle/>
          <a:p>
            <a:pPr marL="342900" indent="-342900">
              <a:spcBef>
                <a:spcPts val="600"/>
              </a:spcBef>
              <a:buFont typeface="+mj-lt"/>
              <a:buAutoNum type="arabicPeriod"/>
            </a:pPr>
            <a:r>
              <a:rPr lang="ja-JP" altLang="en-US" sz="1600">
                <a:latin typeface="Meiryo" panose="020B0604030504040204" pitchFamily="34" charset="-128"/>
                <a:ea typeface="Meiryo" panose="020B0604030504040204" pitchFamily="34" charset="-128"/>
              </a:rPr>
              <a:t>顧客対応エージェント </a:t>
            </a:r>
            <a:r>
              <a:rPr lang="en-US" altLang="ja-JP" sz="1600" dirty="0">
                <a:latin typeface="Meiryo" panose="020B0604030504040204" pitchFamily="34" charset="-128"/>
                <a:ea typeface="Meiryo" panose="020B0604030504040204" pitchFamily="34" charset="-128"/>
              </a:rPr>
              <a:t>(</a:t>
            </a:r>
            <a:r>
              <a:rPr lang="en" altLang="ja-JP" sz="1600" dirty="0">
                <a:latin typeface="Meiryo" panose="020B0604030504040204" pitchFamily="34" charset="-128"/>
                <a:ea typeface="Meiryo" panose="020B0604030504040204" pitchFamily="34" charset="-128"/>
              </a:rPr>
              <a:t>A2A</a:t>
            </a:r>
            <a:r>
              <a:rPr lang="ja-JP" altLang="en-US" sz="1600">
                <a:latin typeface="Meiryo" panose="020B0604030504040204" pitchFamily="34" charset="-128"/>
                <a:ea typeface="Meiryo" panose="020B0604030504040204" pitchFamily="34" charset="-128"/>
              </a:rPr>
              <a:t>を使用</a:t>
            </a: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顧客からの修理依頼（「車の異音」など）を自然言語で受付。</a:t>
            </a:r>
            <a:endParaRPr lang="en-US" altLang="ja-JP" sz="1600" dirty="0">
              <a:latin typeface="Meiryo" panose="020B0604030504040204" pitchFamily="34" charset="-128"/>
              <a:ea typeface="Meiryo" panose="020B0604030504040204" pitchFamily="34" charset="-128"/>
            </a:endParaRPr>
          </a:p>
          <a:p>
            <a:pPr marL="342900" indent="-342900">
              <a:spcBef>
                <a:spcPts val="600"/>
              </a:spcBef>
              <a:buFont typeface="+mj-lt"/>
              <a:buAutoNum type="arabicPeriod"/>
            </a:pPr>
            <a:r>
              <a:rPr lang="ja-JP" altLang="en-US" sz="1600">
                <a:latin typeface="Meiryo" panose="020B0604030504040204" pitchFamily="34" charset="-128"/>
                <a:ea typeface="Meiryo" panose="020B0604030504040204" pitchFamily="34" charset="-128"/>
              </a:rPr>
              <a:t>故障診断エージェントと</a:t>
            </a:r>
            <a:r>
              <a:rPr lang="en" altLang="ja-JP" sz="1600" dirty="0">
                <a:latin typeface="Meiryo" panose="020B0604030504040204" pitchFamily="34" charset="-128"/>
                <a:ea typeface="Meiryo" panose="020B0604030504040204" pitchFamily="34" charset="-128"/>
              </a:rPr>
              <a:t>A2A</a:t>
            </a:r>
            <a:r>
              <a:rPr lang="ja-JP" altLang="en-US" sz="1600">
                <a:latin typeface="Meiryo" panose="020B0604030504040204" pitchFamily="34" charset="-128"/>
                <a:ea typeface="Meiryo" panose="020B0604030504040204" pitchFamily="34" charset="-128"/>
              </a:rPr>
              <a:t>で連携し、詳細な症状を聞き出したり、状況説明の動画を送ってもらう。</a:t>
            </a:r>
            <a:endParaRPr lang="en-US" altLang="ja-JP" sz="1600" dirty="0">
              <a:latin typeface="Meiryo" panose="020B0604030504040204" pitchFamily="34" charset="-128"/>
              <a:ea typeface="Meiryo" panose="020B0604030504040204" pitchFamily="34" charset="-128"/>
            </a:endParaRPr>
          </a:p>
          <a:p>
            <a:pPr marL="342900" indent="-342900">
              <a:spcBef>
                <a:spcPts val="600"/>
              </a:spcBef>
              <a:buFont typeface="+mj-lt"/>
              <a:buAutoNum type="arabicPeriod"/>
            </a:pPr>
            <a:r>
              <a:rPr lang="ja-JP" altLang="en-US" sz="1600">
                <a:latin typeface="Meiryo" panose="020B0604030504040204" pitchFamily="34" charset="-128"/>
                <a:ea typeface="Meiryo" panose="020B0604030504040204" pitchFamily="34" charset="-128"/>
              </a:rPr>
              <a:t>故障診断エージェント </a:t>
            </a:r>
            <a:r>
              <a:rPr lang="en-US" altLang="ja-JP" sz="1600" dirty="0">
                <a:latin typeface="Meiryo" panose="020B0604030504040204" pitchFamily="34" charset="-128"/>
                <a:ea typeface="Meiryo" panose="020B0604030504040204" pitchFamily="34" charset="-128"/>
              </a:rPr>
              <a:t>(</a:t>
            </a:r>
            <a:r>
              <a:rPr lang="en" altLang="ja-JP" sz="1600" dirty="0">
                <a:latin typeface="Meiryo" panose="020B0604030504040204" pitchFamily="34" charset="-128"/>
                <a:ea typeface="Meiryo" panose="020B0604030504040204" pitchFamily="34" charset="-128"/>
              </a:rPr>
              <a:t>MCP</a:t>
            </a:r>
            <a:r>
              <a:rPr lang="ja-JP" altLang="en-US" sz="1600">
                <a:latin typeface="Meiryo" panose="020B0604030504040204" pitchFamily="34" charset="-128"/>
                <a:ea typeface="Meiryo" panose="020B0604030504040204" pitchFamily="34" charset="-128"/>
              </a:rPr>
              <a:t>を使用</a:t>
            </a: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顧客から提供された情報や、車両のセンサーデータ（</a:t>
            </a:r>
            <a:r>
              <a:rPr lang="en" altLang="ja-JP" sz="1600" dirty="0">
                <a:latin typeface="Meiryo" panose="020B0604030504040204" pitchFamily="34" charset="-128"/>
                <a:ea typeface="Meiryo" panose="020B0604030504040204" pitchFamily="34" charset="-128"/>
              </a:rPr>
              <a:t>MCP</a:t>
            </a:r>
            <a:r>
              <a:rPr lang="ja-JP" altLang="en-US" sz="1600">
                <a:latin typeface="Meiryo" panose="020B0604030504040204" pitchFamily="34" charset="-128"/>
                <a:ea typeface="Meiryo" panose="020B0604030504040204" pitchFamily="34" charset="-128"/>
              </a:rPr>
              <a:t>を通じて外部データベースから取得）を基に、考えられる故障箇所を診断。診断に必要なマニュアルや過去の修理データにも</a:t>
            </a:r>
            <a:r>
              <a:rPr lang="en" altLang="ja-JP" sz="1600" dirty="0">
                <a:latin typeface="Meiryo" panose="020B0604030504040204" pitchFamily="34" charset="-128"/>
                <a:ea typeface="Meiryo" panose="020B0604030504040204" pitchFamily="34" charset="-128"/>
              </a:rPr>
              <a:t>MCP</a:t>
            </a:r>
            <a:r>
              <a:rPr lang="ja-JP" altLang="en-US" sz="1600">
                <a:latin typeface="Meiryo" panose="020B0604030504040204" pitchFamily="34" charset="-128"/>
                <a:ea typeface="Meiryo" panose="020B0604030504040204" pitchFamily="34" charset="-128"/>
              </a:rPr>
              <a:t>を通じてアクセス。 </a:t>
            </a:r>
            <a:endParaRPr lang="en-US" altLang="ja-JP" sz="1600" dirty="0">
              <a:latin typeface="Meiryo" panose="020B0604030504040204" pitchFamily="34" charset="-128"/>
              <a:ea typeface="Meiryo" panose="020B0604030504040204" pitchFamily="34" charset="-128"/>
            </a:endParaRPr>
          </a:p>
          <a:p>
            <a:pPr marL="342900" indent="-342900">
              <a:spcBef>
                <a:spcPts val="600"/>
              </a:spcBef>
              <a:buFont typeface="+mj-lt"/>
              <a:buAutoNum type="arabicPeriod"/>
            </a:pPr>
            <a:r>
              <a:rPr lang="ja-JP" altLang="en-US" sz="1600">
                <a:latin typeface="Meiryo" panose="020B0604030504040204" pitchFamily="34" charset="-128"/>
                <a:ea typeface="Meiryo" panose="020B0604030504040204" pitchFamily="34" charset="-128"/>
              </a:rPr>
              <a:t>部品手配エージェント </a:t>
            </a:r>
            <a:r>
              <a:rPr lang="en-US" altLang="ja-JP" sz="1600" dirty="0">
                <a:latin typeface="Meiryo" panose="020B0604030504040204" pitchFamily="34" charset="-128"/>
                <a:ea typeface="Meiryo" panose="020B0604030504040204" pitchFamily="34" charset="-128"/>
              </a:rPr>
              <a:t>(</a:t>
            </a:r>
            <a:r>
              <a:rPr lang="en" altLang="ja-JP" sz="1600" dirty="0">
                <a:latin typeface="Meiryo" panose="020B0604030504040204" pitchFamily="34" charset="-128"/>
                <a:ea typeface="Meiryo" panose="020B0604030504040204" pitchFamily="34" charset="-128"/>
              </a:rPr>
              <a:t>A2A</a:t>
            </a:r>
            <a:r>
              <a:rPr lang="ja-JP" altLang="en-US" sz="1600">
                <a:latin typeface="Meiryo" panose="020B0604030504040204" pitchFamily="34" charset="-128"/>
                <a:ea typeface="Meiryo" panose="020B0604030504040204" pitchFamily="34" charset="-128"/>
              </a:rPr>
              <a:t>を使用</a:t>
            </a: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診断結果に基づき、必要な部品を特定。部品メーカーやサプライヤーのシステム（外部アプリケーション）と</a:t>
            </a:r>
            <a:r>
              <a:rPr lang="en" altLang="ja-JP" sz="1600" dirty="0">
                <a:latin typeface="Meiryo" panose="020B0604030504040204" pitchFamily="34" charset="-128"/>
                <a:ea typeface="Meiryo" panose="020B0604030504040204" pitchFamily="34" charset="-128"/>
              </a:rPr>
              <a:t>A2A</a:t>
            </a:r>
            <a:r>
              <a:rPr lang="ja-JP" altLang="en-US" sz="1600">
                <a:latin typeface="Meiryo" panose="020B0604030504040204" pitchFamily="34" charset="-128"/>
                <a:ea typeface="Meiryo" panose="020B0604030504040204" pitchFamily="34" charset="-128"/>
              </a:rPr>
              <a:t>で連携し、部品の在庫確認や発注を行う。 </a:t>
            </a:r>
            <a:endParaRPr lang="en-US" altLang="ja-JP" sz="1600"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755CC8CE-70E9-FA86-7CE5-C5D82112210D}"/>
              </a:ext>
            </a:extLst>
          </p:cNvPr>
          <p:cNvSpPr txBox="1"/>
          <p:nvPr/>
        </p:nvSpPr>
        <p:spPr>
          <a:xfrm>
            <a:off x="228600" y="1034243"/>
            <a:ext cx="8686799" cy="2292935"/>
          </a:xfrm>
          <a:prstGeom prst="rect">
            <a:avLst/>
          </a:prstGeom>
          <a:noFill/>
        </p:spPr>
        <p:txBody>
          <a:bodyPr wrap="square">
            <a:spAutoFit/>
          </a:bodyPr>
          <a:lstStyle>
            <a:defPPr>
              <a:defRPr lang="ja-JP"/>
            </a:defPPr>
            <a:lvl1pPr marL="285750" indent="-285750">
              <a:spcBef>
                <a:spcPts val="600"/>
              </a:spcBef>
              <a:buFont typeface="Wingdings" pitchFamily="2" charset="2"/>
              <a:buChar char="n"/>
              <a:defRPr sz="1600">
                <a:latin typeface="Meiryo" panose="020B0604030504040204" pitchFamily="34" charset="-128"/>
                <a:ea typeface="Meiryo" panose="020B0604030504040204" pitchFamily="34" charset="-128"/>
              </a:defRPr>
            </a:lvl1pPr>
          </a:lstStyle>
          <a:p>
            <a:pPr marL="0" indent="0">
              <a:buNone/>
            </a:pPr>
            <a:r>
              <a:rPr lang="ja-JP" altLang="en-US"/>
              <a:t>個々のエージェントは</a:t>
            </a:r>
            <a:r>
              <a:rPr lang="en" altLang="ja-JP" dirty="0"/>
              <a:t>MCP</a:t>
            </a:r>
            <a:r>
              <a:rPr lang="ja-JP" altLang="en-US"/>
              <a:t>を使って自身のタスクに必要な外部情報やツールを活用。複数のエージェントが</a:t>
            </a:r>
            <a:r>
              <a:rPr lang="en" altLang="ja-JP" dirty="0"/>
              <a:t>A2A</a:t>
            </a:r>
            <a:r>
              <a:rPr lang="ja-JP" altLang="en-US"/>
              <a:t>を通じて協力することで、より広範で複雑な「車の修理」というタスク全体を自動化・効率化する。 </a:t>
            </a:r>
            <a:endParaRPr lang="en-US" altLang="ja-JP" dirty="0"/>
          </a:p>
          <a:p>
            <a:pPr>
              <a:buFont typeface="Wingdings" pitchFamily="2" charset="2"/>
              <a:buChar char="Ø"/>
            </a:pPr>
            <a:r>
              <a:rPr lang="en" altLang="ja-JP" dirty="0"/>
              <a:t>MCP</a:t>
            </a:r>
            <a:r>
              <a:rPr lang="ja-JP" altLang="en-US"/>
              <a:t>は</a:t>
            </a:r>
            <a:r>
              <a:rPr lang="en" altLang="ja-JP" dirty="0"/>
              <a:t>AI</a:t>
            </a:r>
            <a:r>
              <a:rPr lang="ja-JP" altLang="en-US"/>
              <a:t>エージェントに「何を知っているか（データ）」や「何ができるか（ツール）」へのアクセスを提供。</a:t>
            </a:r>
            <a:endParaRPr lang="en-US" altLang="ja-JP" dirty="0"/>
          </a:p>
          <a:p>
            <a:pPr>
              <a:buFont typeface="Wingdings" pitchFamily="2" charset="2"/>
              <a:buChar char="Ø"/>
            </a:pPr>
            <a:r>
              <a:rPr lang="en" altLang="ja-JP" dirty="0"/>
              <a:t>A2A</a:t>
            </a:r>
            <a:r>
              <a:rPr lang="ja-JP" altLang="en-US"/>
              <a:t>はそれらの能力を持つ</a:t>
            </a:r>
            <a:r>
              <a:rPr lang="en" altLang="ja-JP" dirty="0"/>
              <a:t>AI</a:t>
            </a:r>
            <a:r>
              <a:rPr lang="ja-JP" altLang="en-US"/>
              <a:t>エージェント同士が「どのように協力するか」を定義。</a:t>
            </a:r>
            <a:endParaRPr lang="en-US" altLang="ja-JP" dirty="0"/>
          </a:p>
          <a:p>
            <a:pPr>
              <a:buFont typeface="Wingdings" pitchFamily="2" charset="2"/>
              <a:buChar char="Ø"/>
            </a:pPr>
            <a:r>
              <a:rPr lang="ja-JP" altLang="en-US"/>
              <a:t>両者は排他的な関係ではなく、組み合わせて利用されることで、より高性能で柔軟な</a:t>
            </a:r>
            <a:r>
              <a:rPr lang="en" altLang="ja-JP" dirty="0"/>
              <a:t>AI</a:t>
            </a:r>
            <a:r>
              <a:rPr lang="ja-JP" altLang="en-US"/>
              <a:t>エージェントシステムが構築される。</a:t>
            </a:r>
          </a:p>
        </p:txBody>
      </p:sp>
    </p:spTree>
    <p:extLst>
      <p:ext uri="{BB962C8B-B14F-4D97-AF65-F5344CB8AC3E}">
        <p14:creationId xmlns:p14="http://schemas.microsoft.com/office/powerpoint/2010/main" val="3343270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C52EB0-D76E-808E-9934-C6111CE137CB}"/>
              </a:ext>
            </a:extLst>
          </p:cNvPr>
          <p:cNvSpPr>
            <a:spLocks noGrp="1"/>
          </p:cNvSpPr>
          <p:nvPr>
            <p:ph type="title"/>
          </p:nvPr>
        </p:nvSpPr>
        <p:spPr/>
        <p:txBody>
          <a:bodyPr/>
          <a:lstStyle/>
          <a:p>
            <a:r>
              <a:rPr lang="en" altLang="ja-JP" sz="2800" dirty="0">
                <a:latin typeface="Meiryo" panose="020B0604030504040204" pitchFamily="34" charset="-128"/>
                <a:ea typeface="Meiryo" panose="020B0604030504040204" pitchFamily="34" charset="-128"/>
              </a:rPr>
              <a:t>AI</a:t>
            </a:r>
            <a:r>
              <a:rPr lang="ja-JP" altLang="en-US" sz="2800">
                <a:latin typeface="Meiryo" panose="020B0604030504040204" pitchFamily="34" charset="-128"/>
                <a:ea typeface="Meiryo" panose="020B0604030504040204" pitchFamily="34" charset="-128"/>
              </a:rPr>
              <a:t>エージェント連携を支えるプロトコル：</a:t>
            </a:r>
            <a:r>
              <a:rPr lang="en" altLang="ja-JP" sz="2800" dirty="0">
                <a:latin typeface="Meiryo" panose="020B0604030504040204" pitchFamily="34" charset="-128"/>
                <a:ea typeface="Meiryo" panose="020B0604030504040204" pitchFamily="34" charset="-128"/>
              </a:rPr>
              <a:t>MCP</a:t>
            </a:r>
            <a:r>
              <a:rPr lang="ja-JP" altLang="en-US" sz="2800">
                <a:latin typeface="Meiryo" panose="020B0604030504040204" pitchFamily="34" charset="-128"/>
                <a:ea typeface="Meiryo" panose="020B0604030504040204" pitchFamily="34" charset="-128"/>
              </a:rPr>
              <a:t>と</a:t>
            </a:r>
            <a:r>
              <a:rPr lang="en" altLang="ja-JP" sz="2800" dirty="0">
                <a:latin typeface="Meiryo" panose="020B0604030504040204" pitchFamily="34" charset="-128"/>
                <a:ea typeface="Meiryo" panose="020B0604030504040204" pitchFamily="34" charset="-128"/>
              </a:rPr>
              <a:t>A2A</a:t>
            </a:r>
            <a:endParaRPr kumimoji="1" lang="ja-JP" altLang="en-US" sz="2800"/>
          </a:p>
        </p:txBody>
      </p:sp>
      <p:sp>
        <p:nvSpPr>
          <p:cNvPr id="4" name="テキスト ボックス 3">
            <a:extLst>
              <a:ext uri="{FF2B5EF4-FFF2-40B4-BE49-F238E27FC236}">
                <a16:creationId xmlns:a16="http://schemas.microsoft.com/office/drawing/2014/main" id="{8605C10F-C24A-8852-9031-2B3D66593887}"/>
              </a:ext>
            </a:extLst>
          </p:cNvPr>
          <p:cNvSpPr txBox="1"/>
          <p:nvPr/>
        </p:nvSpPr>
        <p:spPr>
          <a:xfrm>
            <a:off x="228600" y="750556"/>
            <a:ext cx="8686800" cy="5855449"/>
          </a:xfrm>
          <a:prstGeom prst="rect">
            <a:avLst/>
          </a:prstGeom>
          <a:noFill/>
        </p:spPr>
        <p:txBody>
          <a:bodyPr wrap="square">
            <a:spAutoFit/>
          </a:bodyPr>
          <a:lstStyle/>
          <a:p>
            <a:pPr>
              <a:spcBef>
                <a:spcPts val="600"/>
              </a:spcBef>
              <a:spcAft>
                <a:spcPts val="300"/>
              </a:spcAft>
              <a:buNone/>
            </a:pPr>
            <a:r>
              <a:rPr lang="en" altLang="ja-JP" sz="1400" b="1" dirty="0">
                <a:latin typeface="Meiryo" panose="020B0604030504040204" pitchFamily="34" charset="-128"/>
                <a:ea typeface="Meiryo" panose="020B0604030504040204" pitchFamily="34" charset="-128"/>
              </a:rPr>
              <a:t>Model Context Protocol (MCP)</a:t>
            </a:r>
            <a:r>
              <a:rPr lang="ja-JP" altLang="en-US" sz="1400" b="1">
                <a:latin typeface="Meiryo" panose="020B0604030504040204" pitchFamily="34" charset="-128"/>
                <a:ea typeface="Meiryo" panose="020B0604030504040204" pitchFamily="34" charset="-128"/>
              </a:rPr>
              <a:t>とは</a:t>
            </a:r>
          </a:p>
          <a:p>
            <a:pPr>
              <a:spcBef>
                <a:spcPts val="600"/>
              </a:spcBef>
              <a:spcAft>
                <a:spcPts val="300"/>
              </a:spcAft>
              <a:buNone/>
            </a:pPr>
            <a:r>
              <a:rPr lang="en" altLang="ja-JP" sz="1400" dirty="0">
                <a:latin typeface="Meiryo" panose="020B0604030504040204" pitchFamily="34" charset="-128"/>
                <a:ea typeface="Meiryo" panose="020B0604030504040204" pitchFamily="34" charset="-128"/>
              </a:rPr>
              <a:t>Model Context Protocol (MCP)</a:t>
            </a:r>
            <a:r>
              <a:rPr lang="ja-JP" altLang="en-US" sz="1400">
                <a:latin typeface="Meiryo" panose="020B0604030504040204" pitchFamily="34" charset="-128"/>
                <a:ea typeface="Meiryo" panose="020B0604030504040204" pitchFamily="34" charset="-128"/>
              </a:rPr>
              <a:t>は、</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アプリケーション、特に大規模言語モデル（</a:t>
            </a:r>
            <a:r>
              <a:rPr lang="en" altLang="ja-JP" sz="1400" dirty="0">
                <a:latin typeface="Meiryo" panose="020B0604030504040204" pitchFamily="34" charset="-128"/>
                <a:ea typeface="Meiryo" panose="020B0604030504040204" pitchFamily="34" charset="-128"/>
              </a:rPr>
              <a:t>LLM</a:t>
            </a:r>
            <a:r>
              <a:rPr lang="ja-JP" altLang="en" sz="140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が、外部のデータソースやツール、サービスと連携するための標準化されたプロトコルです。</a:t>
            </a:r>
            <a:r>
              <a:rPr lang="en" altLang="ja-JP" sz="1400" dirty="0">
                <a:latin typeface="Meiryo" panose="020B0604030504040204" pitchFamily="34" charset="-128"/>
                <a:ea typeface="Meiryo" panose="020B0604030504040204" pitchFamily="34" charset="-128"/>
              </a:rPr>
              <a:t>Anthropic</a:t>
            </a:r>
            <a:r>
              <a:rPr lang="ja-JP" altLang="en-US" sz="1400">
                <a:latin typeface="Meiryo" panose="020B0604030504040204" pitchFamily="34" charset="-128"/>
                <a:ea typeface="Meiryo" panose="020B0604030504040204" pitchFamily="34" charset="-128"/>
              </a:rPr>
              <a:t>社が提唱し、オープンソース化を進めています。</a:t>
            </a:r>
          </a:p>
          <a:p>
            <a:pPr>
              <a:spcBef>
                <a:spcPts val="600"/>
              </a:spcBef>
              <a:spcAft>
                <a:spcPts val="300"/>
              </a:spcAft>
              <a:buNone/>
            </a:pPr>
            <a:r>
              <a:rPr lang="en" altLang="ja-JP" sz="1400" dirty="0">
                <a:latin typeface="Meiryo" panose="020B0604030504040204" pitchFamily="34" charset="-128"/>
                <a:ea typeface="Meiryo" panose="020B0604030504040204" pitchFamily="34" charset="-128"/>
              </a:rPr>
              <a:t>MCP</a:t>
            </a:r>
            <a:r>
              <a:rPr lang="ja-JP" altLang="en-US" sz="1400">
                <a:latin typeface="Meiryo" panose="020B0604030504040204" pitchFamily="34" charset="-128"/>
                <a:ea typeface="Meiryo" panose="020B0604030504040204" pitchFamily="34" charset="-128"/>
              </a:rPr>
              <a:t>の主な目的は、</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モデルがリアルタイムの情報や特定のコンテキスト（文脈）にアクセスし、それを活用できるようにすることです。従来の</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モデルは、学習データに基づいた応答しかできませんでしたが、</a:t>
            </a:r>
            <a:r>
              <a:rPr lang="en" altLang="ja-JP" sz="1400" dirty="0">
                <a:latin typeface="Meiryo" panose="020B0604030504040204" pitchFamily="34" charset="-128"/>
                <a:ea typeface="Meiryo" panose="020B0604030504040204" pitchFamily="34" charset="-128"/>
              </a:rPr>
              <a:t>MCP</a:t>
            </a:r>
            <a:r>
              <a:rPr lang="ja-JP" altLang="en-US" sz="1400">
                <a:latin typeface="Meiryo" panose="020B0604030504040204" pitchFamily="34" charset="-128"/>
                <a:ea typeface="Meiryo" panose="020B0604030504040204" pitchFamily="34" charset="-128"/>
              </a:rPr>
              <a:t>を利用することで、ファイルシステム、データベース、ウェブ</a:t>
            </a:r>
            <a:r>
              <a:rPr lang="en" altLang="ja-JP" sz="1400" dirty="0">
                <a:latin typeface="Meiryo" panose="020B0604030504040204" pitchFamily="34" charset="-128"/>
                <a:ea typeface="Meiryo" panose="020B0604030504040204" pitchFamily="34" charset="-128"/>
              </a:rPr>
              <a:t>API</a:t>
            </a:r>
            <a:r>
              <a:rPr lang="ja-JP" altLang="en-US" sz="1400">
                <a:latin typeface="Meiryo" panose="020B0604030504040204" pitchFamily="34" charset="-128"/>
                <a:ea typeface="Meiryo" panose="020B0604030504040204" pitchFamily="34" charset="-128"/>
              </a:rPr>
              <a:t>など、外部の多様な情報源から必要な情報を取得し、より適切で関連性の高い応答やアクションを生成することが可能になります。</a:t>
            </a:r>
          </a:p>
          <a:p>
            <a:pPr>
              <a:spcBef>
                <a:spcPts val="600"/>
              </a:spcBef>
              <a:spcAft>
                <a:spcPts val="300"/>
              </a:spcAft>
              <a:buNone/>
            </a:pPr>
            <a:r>
              <a:rPr lang="ja-JP" altLang="en-US" sz="1400">
                <a:latin typeface="Meiryo" panose="020B0604030504040204" pitchFamily="34" charset="-128"/>
                <a:ea typeface="Meiryo" panose="020B0604030504040204" pitchFamily="34" charset="-128"/>
              </a:rPr>
              <a:t>例えるなら、</a:t>
            </a:r>
            <a:r>
              <a:rPr lang="en" altLang="ja-JP" sz="1400" dirty="0">
                <a:latin typeface="Meiryo" panose="020B0604030504040204" pitchFamily="34" charset="-128"/>
                <a:ea typeface="Meiryo" panose="020B0604030504040204" pitchFamily="34" charset="-128"/>
              </a:rPr>
              <a:t>MCP</a:t>
            </a:r>
            <a:r>
              <a:rPr lang="ja-JP" altLang="en-US" sz="1400">
                <a:latin typeface="Meiryo" panose="020B0604030504040204" pitchFamily="34" charset="-128"/>
                <a:ea typeface="Meiryo" panose="020B0604030504040204" pitchFamily="34" charset="-128"/>
              </a:rPr>
              <a:t>は</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モデルにとっての「ユニバーサルアダプター」や「</a:t>
            </a:r>
            <a:r>
              <a:rPr lang="en" altLang="ja-JP" sz="1400" dirty="0">
                <a:latin typeface="Meiryo" panose="020B0604030504040204" pitchFamily="34" charset="-128"/>
                <a:ea typeface="Meiryo" panose="020B0604030504040204" pitchFamily="34" charset="-128"/>
              </a:rPr>
              <a:t>USB-C</a:t>
            </a:r>
            <a:r>
              <a:rPr lang="ja-JP" altLang="en-US" sz="1400">
                <a:latin typeface="Meiryo" panose="020B0604030504040204" pitchFamily="34" charset="-128"/>
                <a:ea typeface="Meiryo" panose="020B0604030504040204" pitchFamily="34" charset="-128"/>
              </a:rPr>
              <a:t>ポート」のようなものです。様々な形状や機能を持つ外部リソース（データやツール）に対して、</a:t>
            </a:r>
            <a:r>
              <a:rPr lang="en" altLang="ja-JP" sz="1400" dirty="0">
                <a:latin typeface="Meiryo" panose="020B0604030504040204" pitchFamily="34" charset="-128"/>
                <a:ea typeface="Meiryo" panose="020B0604030504040204" pitchFamily="34" charset="-128"/>
              </a:rPr>
              <a:t>MCP</a:t>
            </a:r>
            <a:r>
              <a:rPr lang="ja-JP" altLang="en-US" sz="1400">
                <a:latin typeface="Meiryo" panose="020B0604030504040204" pitchFamily="34" charset="-128"/>
                <a:ea typeface="Meiryo" panose="020B0604030504040204" pitchFamily="34" charset="-128"/>
              </a:rPr>
              <a:t>という統一されたインターフェースを通じて接続し、データをやり取りしたり、機能を呼び出したりすることを可能にします。</a:t>
            </a:r>
          </a:p>
          <a:p>
            <a:pPr>
              <a:spcBef>
                <a:spcPts val="600"/>
              </a:spcBef>
              <a:spcAft>
                <a:spcPts val="300"/>
              </a:spcAft>
              <a:buNone/>
            </a:pPr>
            <a:r>
              <a:rPr lang="en" altLang="ja-JP" sz="1400" b="1" dirty="0">
                <a:latin typeface="Meiryo" panose="020B0604030504040204" pitchFamily="34" charset="-128"/>
                <a:ea typeface="Meiryo" panose="020B0604030504040204" pitchFamily="34" charset="-128"/>
              </a:rPr>
              <a:t>Agent2Agent (A2A)</a:t>
            </a:r>
            <a:r>
              <a:rPr lang="ja-JP" altLang="en-US" sz="1400" b="1">
                <a:latin typeface="Meiryo" panose="020B0604030504040204" pitchFamily="34" charset="-128"/>
                <a:ea typeface="Meiryo" panose="020B0604030504040204" pitchFamily="34" charset="-128"/>
              </a:rPr>
              <a:t>とは</a:t>
            </a:r>
          </a:p>
          <a:p>
            <a:pPr>
              <a:spcBef>
                <a:spcPts val="600"/>
              </a:spcBef>
              <a:spcAft>
                <a:spcPts val="300"/>
              </a:spcAft>
              <a:buNone/>
            </a:pPr>
            <a:r>
              <a:rPr lang="en" altLang="ja-JP" sz="1400" dirty="0">
                <a:latin typeface="Meiryo" panose="020B0604030504040204" pitchFamily="34" charset="-128"/>
                <a:ea typeface="Meiryo" panose="020B0604030504040204" pitchFamily="34" charset="-128"/>
              </a:rPr>
              <a:t>Agent2Agent (A2A)</a:t>
            </a:r>
            <a:r>
              <a:rPr lang="ja-JP" altLang="en-US" sz="1400">
                <a:latin typeface="Meiryo" panose="020B0604030504040204" pitchFamily="34" charset="-128"/>
                <a:ea typeface="Meiryo" panose="020B0604030504040204" pitchFamily="34" charset="-128"/>
              </a:rPr>
              <a:t>プロトコルは、異なる</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エージェント同士が相互に通信し、連携してタスクを遂行するためのオープンな標準です。</a:t>
            </a:r>
            <a:r>
              <a:rPr lang="en" altLang="ja-JP" sz="1400" dirty="0">
                <a:latin typeface="Meiryo" panose="020B0604030504040204" pitchFamily="34" charset="-128"/>
                <a:ea typeface="Meiryo" panose="020B0604030504040204" pitchFamily="34" charset="-128"/>
              </a:rPr>
              <a:t>Google</a:t>
            </a:r>
            <a:r>
              <a:rPr lang="ja-JP" altLang="en-US" sz="1400">
                <a:latin typeface="Meiryo" panose="020B0604030504040204" pitchFamily="34" charset="-128"/>
                <a:ea typeface="Meiryo" panose="020B0604030504040204" pitchFamily="34" charset="-128"/>
              </a:rPr>
              <a:t>が開発を主導しています。</a:t>
            </a:r>
          </a:p>
          <a:p>
            <a:pPr>
              <a:spcBef>
                <a:spcPts val="600"/>
              </a:spcBef>
              <a:spcAft>
                <a:spcPts val="300"/>
              </a:spcAft>
              <a:buNone/>
            </a:pP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エージェントは、特定の目的のために設計された自律的なプログラムであり、単独でタスクをこなすこともあれば、他のエージェントと協力することでより大きな成果を出すこともあります。</a:t>
            </a:r>
            <a:r>
              <a:rPr lang="en" altLang="ja-JP" sz="1400" dirty="0">
                <a:latin typeface="Meiryo" panose="020B0604030504040204" pitchFamily="34" charset="-128"/>
                <a:ea typeface="Meiryo" panose="020B0604030504040204" pitchFamily="34" charset="-128"/>
              </a:rPr>
              <a:t>A2A</a:t>
            </a:r>
            <a:r>
              <a:rPr lang="ja-JP" altLang="en-US" sz="1400">
                <a:latin typeface="Meiryo" panose="020B0604030504040204" pitchFamily="34" charset="-128"/>
                <a:ea typeface="Meiryo" panose="020B0604030504040204" pitchFamily="34" charset="-128"/>
              </a:rPr>
              <a:t>は、異なるベンダーやフレームワークで構築されたエージェント間でも、共通の「言葉」でコミュニケーションを取り、タスクの依頼、情報の共有、結果の受け渡しなどを円滑に行えるようにすることを目指しています。</a:t>
            </a:r>
          </a:p>
          <a:p>
            <a:pPr>
              <a:spcBef>
                <a:spcPts val="600"/>
              </a:spcBef>
              <a:spcAft>
                <a:spcPts val="300"/>
              </a:spcAft>
            </a:pPr>
            <a:r>
              <a:rPr lang="en" altLang="ja-JP" sz="1400" dirty="0">
                <a:latin typeface="Meiryo" panose="020B0604030504040204" pitchFamily="34" charset="-128"/>
                <a:ea typeface="Meiryo" panose="020B0604030504040204" pitchFamily="34" charset="-128"/>
              </a:rPr>
              <a:t>A2A</a:t>
            </a:r>
            <a:r>
              <a:rPr lang="ja-JP" altLang="en-US" sz="1400">
                <a:latin typeface="Meiryo" panose="020B0604030504040204" pitchFamily="34" charset="-128"/>
                <a:ea typeface="Meiryo" panose="020B0604030504040204" pitchFamily="34" charset="-128"/>
              </a:rPr>
              <a:t>の登場以前は、エージェント間の連携には個別のカスタマイズが必要でしたが、</a:t>
            </a:r>
            <a:r>
              <a:rPr lang="en" altLang="ja-JP" sz="1400" dirty="0">
                <a:latin typeface="Meiryo" panose="020B0604030504040204" pitchFamily="34" charset="-128"/>
                <a:ea typeface="Meiryo" panose="020B0604030504040204" pitchFamily="34" charset="-128"/>
              </a:rPr>
              <a:t>A2A</a:t>
            </a:r>
            <a:r>
              <a:rPr lang="ja-JP" altLang="en-US" sz="1400">
                <a:latin typeface="Meiryo" panose="020B0604030504040204" pitchFamily="34" charset="-128"/>
                <a:ea typeface="Meiryo" panose="020B0604030504040204" pitchFamily="34" charset="-128"/>
              </a:rPr>
              <a:t>はこの相互運用性の問題を解決し、多様な能力を持つエージェントを組み合わせた複雑なワークフローの構築を容易にします。これにより、例えば顧客対応エージェントが専門知識を持つプロダクトエージェントに問い合わせを行う、スケジューリングエージェントが他のエージェントと連携して会議を調整するといったことが可能になります。</a:t>
            </a:r>
          </a:p>
        </p:txBody>
      </p:sp>
    </p:spTree>
    <p:extLst>
      <p:ext uri="{BB962C8B-B14F-4D97-AF65-F5344CB8AC3E}">
        <p14:creationId xmlns:p14="http://schemas.microsoft.com/office/powerpoint/2010/main" val="420799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CAEBFD5-AC7E-B16D-AE3A-250A7E16CC5F}"/>
              </a:ext>
            </a:extLst>
          </p:cNvPr>
          <p:cNvSpPr/>
          <p:nvPr/>
        </p:nvSpPr>
        <p:spPr>
          <a:xfrm>
            <a:off x="302924" y="737794"/>
            <a:ext cx="8531419" cy="2937843"/>
          </a:xfrm>
          <a:prstGeom prst="rect">
            <a:avLst/>
          </a:prstGeom>
          <a:solidFill>
            <a:srgbClr val="00B0F0">
              <a:alpha val="580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chemeClr val="accent3">
                  <a:lumMod val="50000"/>
                </a:schemeClr>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CDBB9553-E038-13C9-830E-E45F6B0E326C}"/>
              </a:ext>
            </a:extLst>
          </p:cNvPr>
          <p:cNvSpPr/>
          <p:nvPr/>
        </p:nvSpPr>
        <p:spPr>
          <a:xfrm>
            <a:off x="302925" y="3687232"/>
            <a:ext cx="8531419" cy="293784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円/楕円 2">
            <a:extLst>
              <a:ext uri="{FF2B5EF4-FFF2-40B4-BE49-F238E27FC236}">
                <a16:creationId xmlns:a16="http://schemas.microsoft.com/office/drawing/2014/main" id="{A3B73351-556A-263B-209C-4CDF8E722B1C}"/>
              </a:ext>
            </a:extLst>
          </p:cNvPr>
          <p:cNvSpPr/>
          <p:nvPr/>
        </p:nvSpPr>
        <p:spPr>
          <a:xfrm>
            <a:off x="2776817" y="1889157"/>
            <a:ext cx="3590365" cy="3590365"/>
          </a:xfrm>
          <a:prstGeom prst="ellipse">
            <a:avLst/>
          </a:prstGeom>
          <a:gradFill flip="none" rotWithShape="1">
            <a:gsLst>
              <a:gs pos="3000">
                <a:srgbClr val="FFFF00"/>
              </a:gs>
              <a:gs pos="38000">
                <a:schemeClr val="accent6"/>
              </a:gs>
              <a:gs pos="100000">
                <a:schemeClr val="accent6">
                  <a:lumMod val="75000"/>
                </a:schemeClr>
              </a:gs>
            </a:gsLst>
            <a:path path="circle">
              <a:fillToRect l="50000" t="50000" r="50000" b="50000"/>
            </a:path>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descr="アイコン&#10;&#10;自動的に生成された説明">
            <a:extLst>
              <a:ext uri="{FF2B5EF4-FFF2-40B4-BE49-F238E27FC236}">
                <a16:creationId xmlns:a16="http://schemas.microsoft.com/office/drawing/2014/main" id="{5C46CD2D-0DBC-5D3E-F816-A5887663E01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072289" y="3039364"/>
            <a:ext cx="1010115" cy="1147271"/>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EECDDD92-7231-460D-CB39-2808F8727417}"/>
              </a:ext>
            </a:extLst>
          </p:cNvPr>
          <p:cNvSpPr>
            <a:spLocks noGrp="1"/>
          </p:cNvSpPr>
          <p:nvPr>
            <p:ph type="title"/>
          </p:nvPr>
        </p:nvSpPr>
        <p:spPr/>
        <p:txBody>
          <a:bodyPr/>
          <a:lstStyle/>
          <a:p>
            <a:r>
              <a:rPr lang="en-US" altLang="ja-JP" dirty="0"/>
              <a:t>AI</a:t>
            </a:r>
            <a:r>
              <a:rPr lang="ja-JP" altLang="en-US"/>
              <a:t>エコシステム</a:t>
            </a:r>
            <a:endParaRPr kumimoji="1" lang="ja-JP" altLang="en-US"/>
          </a:p>
        </p:txBody>
      </p:sp>
      <p:sp>
        <p:nvSpPr>
          <p:cNvPr id="6" name="正方形/長方形 5">
            <a:extLst>
              <a:ext uri="{FF2B5EF4-FFF2-40B4-BE49-F238E27FC236}">
                <a16:creationId xmlns:a16="http://schemas.microsoft.com/office/drawing/2014/main" id="{25287016-329B-C2F4-AD44-0738DC54D458}"/>
              </a:ext>
            </a:extLst>
          </p:cNvPr>
          <p:cNvSpPr/>
          <p:nvPr/>
        </p:nvSpPr>
        <p:spPr>
          <a:xfrm>
            <a:off x="823632" y="1228907"/>
            <a:ext cx="2739836" cy="1586527"/>
          </a:xfrm>
          <a:prstGeom prst="rect">
            <a:avLst/>
          </a:prstGeom>
          <a:solidFill>
            <a:srgbClr val="0070C0">
              <a:alpha val="580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6635BC9-C7CF-5CDF-B255-A5C5AF154B34}"/>
              </a:ext>
            </a:extLst>
          </p:cNvPr>
          <p:cNvSpPr/>
          <p:nvPr/>
        </p:nvSpPr>
        <p:spPr>
          <a:xfrm>
            <a:off x="5580532" y="1184986"/>
            <a:ext cx="2739834" cy="1586527"/>
          </a:xfrm>
          <a:prstGeom prst="rect">
            <a:avLst/>
          </a:prstGeom>
          <a:solidFill>
            <a:srgbClr val="0070C0">
              <a:alpha val="580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4C43580-74AF-AECE-6B86-7C146E921496}"/>
              </a:ext>
            </a:extLst>
          </p:cNvPr>
          <p:cNvSpPr/>
          <p:nvPr/>
        </p:nvSpPr>
        <p:spPr>
          <a:xfrm>
            <a:off x="823633" y="4637365"/>
            <a:ext cx="2739836" cy="1553243"/>
          </a:xfrm>
          <a:prstGeom prst="rect">
            <a:avLst/>
          </a:prstGeom>
          <a:solidFill>
            <a:srgbClr val="0070C0">
              <a:alpha val="580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F799EE1-6F98-187F-C598-D8AE244E9E32}"/>
              </a:ext>
            </a:extLst>
          </p:cNvPr>
          <p:cNvSpPr/>
          <p:nvPr/>
        </p:nvSpPr>
        <p:spPr>
          <a:xfrm>
            <a:off x="5580533" y="4604081"/>
            <a:ext cx="2739834" cy="1586527"/>
          </a:xfrm>
          <a:prstGeom prst="rect">
            <a:avLst/>
          </a:prstGeom>
          <a:solidFill>
            <a:srgbClr val="0070C0">
              <a:alpha val="580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12" name="テキスト ボックス 11">
            <a:extLst>
              <a:ext uri="{FF2B5EF4-FFF2-40B4-BE49-F238E27FC236}">
                <a16:creationId xmlns:a16="http://schemas.microsoft.com/office/drawing/2014/main" id="{BBB51436-F872-5900-7772-1E7A54616F4D}"/>
              </a:ext>
            </a:extLst>
          </p:cNvPr>
          <p:cNvSpPr txBox="1"/>
          <p:nvPr/>
        </p:nvSpPr>
        <p:spPr>
          <a:xfrm>
            <a:off x="5580532" y="1388569"/>
            <a:ext cx="2739834" cy="1200329"/>
          </a:xfrm>
          <a:prstGeom prst="rect">
            <a:avLst/>
          </a:prstGeom>
          <a:noFill/>
        </p:spPr>
        <p:txBody>
          <a:bodyPr wrap="square">
            <a:spAutoFit/>
          </a:bodyPr>
          <a:lstStyle/>
          <a:p>
            <a:pPr algn="ctr">
              <a:buNone/>
            </a:pP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インフォメーショナル</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p>
          <a:p>
            <a:pPr algn="ctr">
              <a:buNone/>
            </a:pPr>
            <a:r>
              <a:rPr lang="ja-JP" altLang="en-US" sz="14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知識創造</a:t>
            </a:r>
          </a:p>
          <a:p>
            <a:pPr>
              <a:buNone/>
            </a:pPr>
            <a:endParaRPr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buNone/>
            </a:pP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多様な知的作業を高速かつ最適にこなす計算能力とヒューマンセントリックな</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UI/UX</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a:t>
            </a:r>
            <a:endParaRPr lang="ja-JP" altLang="en-US" sz="1200"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F733BEDF-235D-E6DB-A414-0501F23D3C53}"/>
              </a:ext>
            </a:extLst>
          </p:cNvPr>
          <p:cNvSpPr txBox="1"/>
          <p:nvPr/>
        </p:nvSpPr>
        <p:spPr>
          <a:xfrm>
            <a:off x="5580531" y="4741216"/>
            <a:ext cx="2739834" cy="1415772"/>
          </a:xfrm>
          <a:prstGeom prst="rect">
            <a:avLst/>
          </a:prstGeom>
          <a:noFill/>
        </p:spPr>
        <p:txBody>
          <a:bodyPr wrap="square">
            <a:spAutoFit/>
          </a:bodyPr>
          <a:lstStyle/>
          <a:p>
            <a:pPr algn="ctr">
              <a:spcAft>
                <a:spcPts val="600"/>
              </a:spcAft>
              <a:buNone/>
            </a:pPr>
            <a:r>
              <a:rPr lang="ja-JP" altLang="en-US" sz="14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フィジカル</a:t>
            </a:r>
            <a:r>
              <a:rPr lang="en-US" altLang="ja-JP" sz="1400" b="1" i="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p>
          <a:p>
            <a:pPr algn="ctr">
              <a:spcAft>
                <a:spcPts val="600"/>
              </a:spcAft>
              <a:buNone/>
            </a:pPr>
            <a:r>
              <a:rPr lang="ja-JP" altLang="en-US" sz="14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身体的体験</a:t>
            </a:r>
          </a:p>
          <a:p>
            <a:pPr>
              <a:spcAft>
                <a:spcPts val="600"/>
              </a:spcAft>
              <a:buNone/>
            </a:pPr>
            <a:r>
              <a:rPr lang="ja-JP" altLang="en-US" sz="1200"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ロボット（身体・手足）や自律走行車などエッジ側で自律的に動作。現実世界の労働力提供と同時に自律的体験で独自の知識を獲得。</a:t>
            </a:r>
          </a:p>
        </p:txBody>
      </p:sp>
      <p:sp>
        <p:nvSpPr>
          <p:cNvPr id="16" name="テキスト ボックス 15">
            <a:extLst>
              <a:ext uri="{FF2B5EF4-FFF2-40B4-BE49-F238E27FC236}">
                <a16:creationId xmlns:a16="http://schemas.microsoft.com/office/drawing/2014/main" id="{01950D4A-BEB6-B31F-18E4-D8C6D20E9019}"/>
              </a:ext>
            </a:extLst>
          </p:cNvPr>
          <p:cNvSpPr txBox="1"/>
          <p:nvPr/>
        </p:nvSpPr>
        <p:spPr>
          <a:xfrm>
            <a:off x="823630" y="1357536"/>
            <a:ext cx="2739836" cy="1200329"/>
          </a:xfrm>
          <a:prstGeom prst="rect">
            <a:avLst/>
          </a:prstGeom>
          <a:noFill/>
        </p:spPr>
        <p:txBody>
          <a:bodyPr wrap="square">
            <a:spAutoFit/>
          </a:bodyPr>
          <a:lstStyle/>
          <a:p>
            <a:pPr algn="ctr">
              <a:buNone/>
            </a:pPr>
            <a:r>
              <a:rPr lang="ja-JP" altLang="en-US" sz="14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lang="en-US" altLang="ja-JP" sz="1400" b="1" i="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buNone/>
            </a:pPr>
            <a:r>
              <a:rPr lang="ja-JP" altLang="en-US" sz="14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知能育成</a:t>
            </a:r>
            <a:endParaRPr lang="ja-JP" altLang="en-US" sz="8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buNone/>
            </a:pPr>
            <a:endParaRPr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buNone/>
            </a:pP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巨大データセンターで大規模</a:t>
            </a:r>
            <a:r>
              <a:rPr lang="en"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モデルを学習させる、</a:t>
            </a:r>
            <a:r>
              <a:rPr lang="en"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の「知能育成」のためのデータと計算の基盤。</a:t>
            </a:r>
            <a:endParaRPr lang="ja-JP" altLang="en-US" sz="1200"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781E806-A3E7-79D6-576A-5607BB924F1E}"/>
              </a:ext>
            </a:extLst>
          </p:cNvPr>
          <p:cNvSpPr txBox="1"/>
          <p:nvPr/>
        </p:nvSpPr>
        <p:spPr>
          <a:xfrm>
            <a:off x="823630" y="4732762"/>
            <a:ext cx="2739837" cy="1415772"/>
          </a:xfrm>
          <a:prstGeom prst="rect">
            <a:avLst/>
          </a:prstGeom>
          <a:noFill/>
        </p:spPr>
        <p:txBody>
          <a:bodyPr wrap="square">
            <a:spAutoFit/>
          </a:bodyPr>
          <a:lstStyle/>
          <a:p>
            <a:pPr algn="ctr">
              <a:spcAft>
                <a:spcPts val="600"/>
              </a:spcAft>
              <a:buNone/>
            </a:pPr>
            <a:r>
              <a:rPr lang="ja-JP" altLang="en-US" sz="14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エッジ</a:t>
            </a:r>
            <a:endPar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spcAft>
                <a:spcPts val="600"/>
              </a:spcAft>
              <a:buNone/>
            </a:pPr>
            <a:r>
              <a:rPr lang="ja-JP" altLang="en-US" sz="14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知能活用</a:t>
            </a:r>
          </a:p>
          <a:p>
            <a:pPr>
              <a:spcAft>
                <a:spcPts val="600"/>
              </a:spcAft>
            </a:pP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軽量小型モデル（</a:t>
            </a:r>
            <a:r>
              <a:rPr lang="en"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SLM</a:t>
            </a:r>
            <a:r>
              <a:rPr lang="ja-JP" altLang="en"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やオープンソース</a:t>
            </a:r>
            <a:r>
              <a:rPr lang="en"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が、スマフォや自動車などのエッジでリアルタイム稼働。瞬時に現場の活動に反映。</a:t>
            </a:r>
          </a:p>
        </p:txBody>
      </p:sp>
      <p:sp>
        <p:nvSpPr>
          <p:cNvPr id="20" name="テキスト ボックス 19">
            <a:extLst>
              <a:ext uri="{FF2B5EF4-FFF2-40B4-BE49-F238E27FC236}">
                <a16:creationId xmlns:a16="http://schemas.microsoft.com/office/drawing/2014/main" id="{207C91EF-449E-F718-9D89-065D95FE60AA}"/>
              </a:ext>
            </a:extLst>
          </p:cNvPr>
          <p:cNvSpPr txBox="1"/>
          <p:nvPr/>
        </p:nvSpPr>
        <p:spPr>
          <a:xfrm>
            <a:off x="3082737" y="2857059"/>
            <a:ext cx="2978524" cy="276999"/>
          </a:xfrm>
          <a:prstGeom prst="rect">
            <a:avLst/>
          </a:prstGeom>
          <a:noFill/>
        </p:spPr>
        <p:txBody>
          <a:bodyPr wrap="square">
            <a:spAutoFit/>
          </a:bodyPr>
          <a:lstStyle/>
          <a:p>
            <a:pPr>
              <a:buNone/>
            </a:pPr>
            <a:endParaRPr lang="ja-JP" altLang="en-US" sz="1200" b="0" i="0">
              <a:solidFill>
                <a:srgbClr val="E5E7EB"/>
              </a:solidFill>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F2DCA9B9-EBF4-BD86-5BA2-287AD0C7304E}"/>
              </a:ext>
            </a:extLst>
          </p:cNvPr>
          <p:cNvSpPr txBox="1"/>
          <p:nvPr/>
        </p:nvSpPr>
        <p:spPr>
          <a:xfrm>
            <a:off x="3269316" y="2443611"/>
            <a:ext cx="2605367" cy="461665"/>
          </a:xfrm>
          <a:prstGeom prst="rect">
            <a:avLst/>
          </a:prstGeom>
          <a:noFill/>
        </p:spPr>
        <p:txBody>
          <a:bodyPr wrap="square">
            <a:spAutoFit/>
          </a:bodyPr>
          <a:lstStyle/>
          <a:p>
            <a:pPr algn="ctr">
              <a:buNone/>
            </a:pPr>
            <a:r>
              <a:rPr lang="ja-JP" altLang="en-US" sz="2400" b="1"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エネルギー</a:t>
            </a:r>
          </a:p>
        </p:txBody>
      </p:sp>
      <p:sp>
        <p:nvSpPr>
          <p:cNvPr id="24" name="テキスト ボックス 23">
            <a:extLst>
              <a:ext uri="{FF2B5EF4-FFF2-40B4-BE49-F238E27FC236}">
                <a16:creationId xmlns:a16="http://schemas.microsoft.com/office/drawing/2014/main" id="{73A8D21C-C8D9-834C-2924-6D813A78B040}"/>
              </a:ext>
            </a:extLst>
          </p:cNvPr>
          <p:cNvSpPr txBox="1"/>
          <p:nvPr/>
        </p:nvSpPr>
        <p:spPr>
          <a:xfrm>
            <a:off x="3097863" y="4227599"/>
            <a:ext cx="2978524" cy="646331"/>
          </a:xfrm>
          <a:prstGeom prst="rect">
            <a:avLst/>
          </a:prstGeom>
          <a:noFill/>
        </p:spPr>
        <p:txBody>
          <a:bodyPr wrap="square">
            <a:spAutoFit/>
          </a:bodyPr>
          <a:lstStyle/>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爆発的な電力需要（消費）と、それを賄うための重力蓄電や核融合といった</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エネルギー源（生産）確保</a:t>
            </a:r>
            <a:endParaRPr lang="ja-JP" altLang="en-US" sz="1200" b="0" i="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A00D2686-8DD1-0F79-D614-9FAF4DCA82E0}"/>
              </a:ext>
            </a:extLst>
          </p:cNvPr>
          <p:cNvSpPr txBox="1"/>
          <p:nvPr/>
        </p:nvSpPr>
        <p:spPr>
          <a:xfrm>
            <a:off x="3079375" y="2778335"/>
            <a:ext cx="2978523" cy="307777"/>
          </a:xfrm>
          <a:prstGeom prst="rect">
            <a:avLst/>
          </a:prstGeom>
          <a:noFill/>
        </p:spPr>
        <p:txBody>
          <a:bodyPr wrap="square">
            <a:spAutoFit/>
          </a:bodyPr>
          <a:lstStyle/>
          <a:p>
            <a:pPr algn="ct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持続可能性の担保</a:t>
            </a:r>
            <a:endParaRPr lang="ja-JP" altLang="en-US" sz="1400"/>
          </a:p>
        </p:txBody>
      </p:sp>
      <p:sp>
        <p:nvSpPr>
          <p:cNvPr id="34" name="テキスト ボックス 33">
            <a:extLst>
              <a:ext uri="{FF2B5EF4-FFF2-40B4-BE49-F238E27FC236}">
                <a16:creationId xmlns:a16="http://schemas.microsoft.com/office/drawing/2014/main" id="{91E4D417-3E7C-2139-F3C3-C0AD7E34C8B0}"/>
              </a:ext>
            </a:extLst>
          </p:cNvPr>
          <p:cNvSpPr txBox="1"/>
          <p:nvPr/>
        </p:nvSpPr>
        <p:spPr>
          <a:xfrm>
            <a:off x="3563466" y="5634543"/>
            <a:ext cx="2017064" cy="738664"/>
          </a:xfrm>
          <a:prstGeom prst="rect">
            <a:avLst/>
          </a:prstGeom>
          <a:noFill/>
        </p:spPr>
        <p:txBody>
          <a:bodyPr wrap="square">
            <a:spAutoFit/>
          </a:bodyPr>
          <a:lstStyle/>
          <a:p>
            <a:pPr algn="ctr">
              <a:buNone/>
            </a:pPr>
            <a:r>
              <a:rPr lang="ja-JP" altLang="en-US" sz="2400" b="1" i="0">
                <a:solidFill>
                  <a:schemeClr val="bg1"/>
                </a:solidFill>
                <a:effectLst/>
                <a:latin typeface="Meiryo" panose="020B0604030504040204" pitchFamily="34" charset="-128"/>
                <a:ea typeface="Meiryo" panose="020B0604030504040204" pitchFamily="34" charset="-128"/>
              </a:rPr>
              <a:t>知覚</a:t>
            </a:r>
            <a:endParaRPr lang="en-US" altLang="ja-JP" sz="2400" b="1" i="0" dirty="0">
              <a:solidFill>
                <a:schemeClr val="bg1"/>
              </a:solidFill>
              <a:effectLst/>
              <a:latin typeface="Meiryo" panose="020B0604030504040204" pitchFamily="34" charset="-128"/>
              <a:ea typeface="Meiryo" panose="020B0604030504040204" pitchFamily="34" charset="-128"/>
            </a:endParaRPr>
          </a:p>
          <a:p>
            <a:pPr algn="ctr">
              <a:buNone/>
            </a:pPr>
            <a:r>
              <a:rPr lang="en" altLang="ja-JP" b="1" i="0" dirty="0">
                <a:solidFill>
                  <a:schemeClr val="bg1"/>
                </a:solidFill>
                <a:effectLst/>
                <a:latin typeface="Meiryo" panose="020B0604030504040204" pitchFamily="34" charset="-128"/>
                <a:ea typeface="Meiryo" panose="020B0604030504040204" pitchFamily="34" charset="-128"/>
              </a:rPr>
              <a:t>Perceive</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8688924E-A811-0034-0DFA-CB7AE2EDD615}"/>
              </a:ext>
            </a:extLst>
          </p:cNvPr>
          <p:cNvSpPr txBox="1"/>
          <p:nvPr/>
        </p:nvSpPr>
        <p:spPr>
          <a:xfrm>
            <a:off x="3588681" y="1173792"/>
            <a:ext cx="1959909" cy="738664"/>
          </a:xfrm>
          <a:prstGeom prst="rect">
            <a:avLst/>
          </a:prstGeom>
          <a:noFill/>
        </p:spPr>
        <p:txBody>
          <a:bodyPr wrap="square">
            <a:spAutoFit/>
          </a:bodyPr>
          <a:lstStyle/>
          <a:p>
            <a:pPr algn="ctr">
              <a:buNone/>
            </a:pPr>
            <a:r>
              <a:rPr lang="ja-JP" altLang="en-US" sz="2400" b="1" i="0">
                <a:solidFill>
                  <a:schemeClr val="bg1"/>
                </a:solidFill>
                <a:effectLst/>
                <a:latin typeface="Meiryo" panose="020B0604030504040204" pitchFamily="34" charset="-128"/>
                <a:ea typeface="Meiryo" panose="020B0604030504040204" pitchFamily="34" charset="-128"/>
              </a:rPr>
              <a:t>学習</a:t>
            </a:r>
            <a:r>
              <a:rPr lang="ja-JP" altLang="en-US" b="1" i="0">
                <a:solidFill>
                  <a:schemeClr val="bg1"/>
                </a:solidFill>
                <a:effectLst/>
                <a:latin typeface="Meiryo" panose="020B0604030504040204" pitchFamily="34" charset="-128"/>
                <a:ea typeface="Meiryo" panose="020B0604030504040204" pitchFamily="34" charset="-128"/>
              </a:rPr>
              <a:t> </a:t>
            </a:r>
            <a:endParaRPr lang="en-US" altLang="ja-JP" b="1" i="0" dirty="0">
              <a:solidFill>
                <a:schemeClr val="bg1"/>
              </a:solidFill>
              <a:effectLst/>
              <a:latin typeface="Meiryo" panose="020B0604030504040204" pitchFamily="34" charset="-128"/>
              <a:ea typeface="Meiryo" panose="020B0604030504040204" pitchFamily="34" charset="-128"/>
            </a:endParaRPr>
          </a:p>
          <a:p>
            <a:pPr algn="ctr">
              <a:buNone/>
            </a:pPr>
            <a:r>
              <a:rPr lang="en" altLang="ja-JP" b="1" i="0" dirty="0">
                <a:solidFill>
                  <a:schemeClr val="bg1"/>
                </a:solidFill>
                <a:effectLst/>
                <a:latin typeface="Meiryo" panose="020B0604030504040204" pitchFamily="34" charset="-128"/>
                <a:ea typeface="Meiryo" panose="020B0604030504040204" pitchFamily="34" charset="-128"/>
              </a:rPr>
              <a:t>Learn</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0BDD2C53-FED4-F244-720C-339C11F8DD00}"/>
              </a:ext>
            </a:extLst>
          </p:cNvPr>
          <p:cNvSpPr txBox="1"/>
          <p:nvPr/>
        </p:nvSpPr>
        <p:spPr>
          <a:xfrm>
            <a:off x="6306670" y="3306305"/>
            <a:ext cx="1959909" cy="738664"/>
          </a:xfrm>
          <a:prstGeom prst="rect">
            <a:avLst/>
          </a:prstGeom>
          <a:noFill/>
        </p:spPr>
        <p:txBody>
          <a:bodyPr wrap="square">
            <a:spAutoFit/>
          </a:bodyPr>
          <a:lstStyle/>
          <a:p>
            <a:pPr algn="ctr">
              <a:buNone/>
            </a:pPr>
            <a:r>
              <a:rPr lang="ja-JP" altLang="en-US" sz="2400" b="1" i="0">
                <a:solidFill>
                  <a:schemeClr val="bg1"/>
                </a:solidFill>
                <a:effectLst/>
                <a:latin typeface="Meiryo" panose="020B0604030504040204" pitchFamily="34" charset="-128"/>
                <a:ea typeface="Meiryo" panose="020B0604030504040204" pitchFamily="34" charset="-128"/>
              </a:rPr>
              <a:t>実行</a:t>
            </a:r>
            <a:r>
              <a:rPr lang="ja-JP" altLang="en-US" b="1" i="0">
                <a:solidFill>
                  <a:schemeClr val="bg1"/>
                </a:solidFill>
                <a:effectLst/>
                <a:latin typeface="Meiryo" panose="020B0604030504040204" pitchFamily="34" charset="-128"/>
                <a:ea typeface="Meiryo" panose="020B0604030504040204" pitchFamily="34" charset="-128"/>
              </a:rPr>
              <a:t> </a:t>
            </a:r>
            <a:endParaRPr lang="en-US" altLang="ja-JP" b="1" i="0" dirty="0">
              <a:solidFill>
                <a:schemeClr val="bg1"/>
              </a:solidFill>
              <a:effectLst/>
              <a:latin typeface="Meiryo" panose="020B0604030504040204" pitchFamily="34" charset="-128"/>
              <a:ea typeface="Meiryo" panose="020B0604030504040204" pitchFamily="34" charset="-128"/>
            </a:endParaRPr>
          </a:p>
          <a:p>
            <a:pPr algn="ctr">
              <a:buNone/>
            </a:pPr>
            <a:r>
              <a:rPr lang="en" altLang="ja-JP" b="1" i="0" dirty="0">
                <a:solidFill>
                  <a:schemeClr val="bg1"/>
                </a:solidFill>
                <a:effectLst/>
                <a:latin typeface="Meiryo" panose="020B0604030504040204" pitchFamily="34" charset="-128"/>
                <a:ea typeface="Meiryo" panose="020B0604030504040204" pitchFamily="34" charset="-128"/>
              </a:rPr>
              <a:t>Act</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B201D7E0-8EC2-D50D-33E5-3F30FF3B653A}"/>
              </a:ext>
            </a:extLst>
          </p:cNvPr>
          <p:cNvSpPr txBox="1"/>
          <p:nvPr/>
        </p:nvSpPr>
        <p:spPr>
          <a:xfrm>
            <a:off x="810181" y="3306305"/>
            <a:ext cx="1959909" cy="738664"/>
          </a:xfrm>
          <a:prstGeom prst="rect">
            <a:avLst/>
          </a:prstGeom>
          <a:noFill/>
        </p:spPr>
        <p:txBody>
          <a:bodyPr wrap="square">
            <a:spAutoFit/>
          </a:bodyPr>
          <a:lstStyle/>
          <a:p>
            <a:pPr algn="ctr">
              <a:buNone/>
            </a:pPr>
            <a:r>
              <a:rPr lang="ja-JP" altLang="en-US" sz="2400" b="1" i="0">
                <a:solidFill>
                  <a:schemeClr val="bg1"/>
                </a:solidFill>
                <a:effectLst/>
                <a:latin typeface="Meiryo" panose="020B0604030504040204" pitchFamily="34" charset="-128"/>
                <a:ea typeface="Meiryo" panose="020B0604030504040204" pitchFamily="34" charset="-128"/>
              </a:rPr>
              <a:t>収集 </a:t>
            </a:r>
            <a:endParaRPr lang="en-US" altLang="ja-JP" sz="2400" b="1" dirty="0">
              <a:solidFill>
                <a:schemeClr val="bg1"/>
              </a:solidFill>
              <a:latin typeface="Meiryo" panose="020B0604030504040204" pitchFamily="34" charset="-128"/>
              <a:ea typeface="Meiryo" panose="020B0604030504040204" pitchFamily="34" charset="-128"/>
            </a:endParaRPr>
          </a:p>
          <a:p>
            <a:pPr algn="ctr">
              <a:buNone/>
            </a:pPr>
            <a:r>
              <a:rPr lang="en" altLang="ja-JP" b="1" i="0" dirty="0">
                <a:solidFill>
                  <a:schemeClr val="bg1"/>
                </a:solidFill>
                <a:effectLst/>
                <a:latin typeface="Meiryo" panose="020B0604030504040204" pitchFamily="34" charset="-128"/>
                <a:ea typeface="Meiryo" panose="020B0604030504040204" pitchFamily="34" charset="-128"/>
              </a:rPr>
              <a:t>collection</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5F024613-880C-0021-D168-595EE10B3A1F}"/>
              </a:ext>
            </a:extLst>
          </p:cNvPr>
          <p:cNvSpPr txBox="1"/>
          <p:nvPr/>
        </p:nvSpPr>
        <p:spPr>
          <a:xfrm>
            <a:off x="5528418" y="1350869"/>
            <a:ext cx="628649" cy="461665"/>
          </a:xfrm>
          <a:prstGeom prst="rect">
            <a:avLst/>
          </a:prstGeom>
          <a:noFill/>
        </p:spPr>
        <p:txBody>
          <a:bodyPr wrap="square">
            <a:spAutoFit/>
          </a:bodyPr>
          <a:lstStyle/>
          <a:p>
            <a:pPr algn="ctr"/>
            <a:r>
              <a:rPr lang="ja-JP" altLang="en-US" sz="2400" b="0" i="0">
                <a:solidFill>
                  <a:srgbClr val="E5E7EB"/>
                </a:solidFill>
                <a:effectLst>
                  <a:outerShdw blurRad="50800" dist="38100" dir="2700000" algn="tl" rotWithShape="0">
                    <a:prstClr val="black">
                      <a:alpha val="40000"/>
                    </a:prstClr>
                  </a:outerShdw>
                </a:effectLst>
                <a:latin typeface="Noto Sans JP"/>
              </a:rPr>
              <a:t>🧠</a:t>
            </a:r>
            <a:endParaRPr lang="ja-JP" altLang="en-US" sz="2400">
              <a:effectLst>
                <a:outerShdw blurRad="50800" dist="38100" dir="2700000" algn="tl" rotWithShape="0">
                  <a:prstClr val="black">
                    <a:alpha val="40000"/>
                  </a:prstClr>
                </a:outerShdw>
              </a:effectLst>
            </a:endParaRPr>
          </a:p>
        </p:txBody>
      </p:sp>
      <p:sp>
        <p:nvSpPr>
          <p:cNvPr id="42" name="テキスト ボックス 41">
            <a:extLst>
              <a:ext uri="{FF2B5EF4-FFF2-40B4-BE49-F238E27FC236}">
                <a16:creationId xmlns:a16="http://schemas.microsoft.com/office/drawing/2014/main" id="{1224B3A7-393E-267D-8B02-B66BC40FFCAC}"/>
              </a:ext>
            </a:extLst>
          </p:cNvPr>
          <p:cNvSpPr txBox="1"/>
          <p:nvPr/>
        </p:nvSpPr>
        <p:spPr>
          <a:xfrm>
            <a:off x="3040717" y="1386642"/>
            <a:ext cx="457198" cy="461665"/>
          </a:xfrm>
          <a:prstGeom prst="rect">
            <a:avLst/>
          </a:prstGeom>
          <a:noFill/>
        </p:spPr>
        <p:txBody>
          <a:bodyPr wrap="square">
            <a:spAutoFit/>
          </a:bodyPr>
          <a:lstStyle/>
          <a:p>
            <a:r>
              <a:rPr lang="ja-JP" altLang="en-US" sz="2400" b="0" i="0">
                <a:solidFill>
                  <a:srgbClr val="E5E7EB"/>
                </a:solidFill>
                <a:effectLst>
                  <a:outerShdw blurRad="50800" dist="38100" dir="2700000" algn="tl" rotWithShape="0">
                    <a:prstClr val="black">
                      <a:alpha val="40000"/>
                    </a:prstClr>
                  </a:outerShdw>
                </a:effectLst>
                <a:latin typeface="Noto Sans JP"/>
              </a:rPr>
              <a:t>☁️</a:t>
            </a:r>
            <a:endParaRPr lang="ja-JP" altLang="en-US" sz="2400">
              <a:effectLst>
                <a:outerShdw blurRad="50800" dist="38100" dir="2700000" algn="tl" rotWithShape="0">
                  <a:prstClr val="black">
                    <a:alpha val="40000"/>
                  </a:prstClr>
                </a:outerShdw>
              </a:effectLst>
            </a:endParaRPr>
          </a:p>
        </p:txBody>
      </p:sp>
      <p:sp>
        <p:nvSpPr>
          <p:cNvPr id="44" name="テキスト ボックス 43">
            <a:extLst>
              <a:ext uri="{FF2B5EF4-FFF2-40B4-BE49-F238E27FC236}">
                <a16:creationId xmlns:a16="http://schemas.microsoft.com/office/drawing/2014/main" id="{20A32348-0CFE-D900-68BE-A7A28AA1BD70}"/>
              </a:ext>
            </a:extLst>
          </p:cNvPr>
          <p:cNvSpPr txBox="1"/>
          <p:nvPr/>
        </p:nvSpPr>
        <p:spPr>
          <a:xfrm>
            <a:off x="5691462" y="4764406"/>
            <a:ext cx="302559" cy="461665"/>
          </a:xfrm>
          <a:prstGeom prst="rect">
            <a:avLst/>
          </a:prstGeom>
          <a:noFill/>
        </p:spPr>
        <p:txBody>
          <a:bodyPr wrap="square">
            <a:spAutoFit/>
          </a:bodyPr>
          <a:lstStyle/>
          <a:p>
            <a:pPr algn="ctr"/>
            <a:r>
              <a:rPr lang="ja-JP" altLang="en-US" sz="2400" b="0" i="0">
                <a:solidFill>
                  <a:srgbClr val="E5E7EB"/>
                </a:solidFill>
                <a:effectLst>
                  <a:outerShdw blurRad="50800" dist="38100" dir="2700000" algn="tl" rotWithShape="0">
                    <a:prstClr val="black">
                      <a:alpha val="40000"/>
                    </a:prstClr>
                  </a:outerShdw>
                </a:effectLst>
                <a:latin typeface="Noto Sans JP"/>
              </a:rPr>
              <a:t>🤖</a:t>
            </a:r>
            <a:endParaRPr lang="ja-JP" altLang="en-US" sz="2400">
              <a:effectLst>
                <a:outerShdw blurRad="50800" dist="38100" dir="2700000" algn="tl" rotWithShape="0">
                  <a:prstClr val="black">
                    <a:alpha val="40000"/>
                  </a:prstClr>
                </a:outerShdw>
              </a:effectLst>
            </a:endParaRPr>
          </a:p>
        </p:txBody>
      </p:sp>
      <p:sp>
        <p:nvSpPr>
          <p:cNvPr id="46" name="テキスト ボックス 45">
            <a:extLst>
              <a:ext uri="{FF2B5EF4-FFF2-40B4-BE49-F238E27FC236}">
                <a16:creationId xmlns:a16="http://schemas.microsoft.com/office/drawing/2014/main" id="{8C67619C-15DB-850E-6A73-82F8F006A7F4}"/>
              </a:ext>
            </a:extLst>
          </p:cNvPr>
          <p:cNvSpPr txBox="1"/>
          <p:nvPr/>
        </p:nvSpPr>
        <p:spPr>
          <a:xfrm>
            <a:off x="4296338" y="2020416"/>
            <a:ext cx="615203" cy="584775"/>
          </a:xfrm>
          <a:prstGeom prst="rect">
            <a:avLst/>
          </a:prstGeom>
          <a:noFill/>
        </p:spPr>
        <p:txBody>
          <a:bodyPr wrap="square">
            <a:spAutoFit/>
          </a:bodyPr>
          <a:lstStyle/>
          <a:p>
            <a:pPr algn="ctr"/>
            <a:r>
              <a:rPr lang="ja-JP" altLang="en-US" sz="3200" b="0" i="0">
                <a:solidFill>
                  <a:srgbClr val="E5E7EB"/>
                </a:solidFill>
                <a:effectLst/>
                <a:latin typeface="Noto Sans JP"/>
              </a:rPr>
              <a:t>⚡️</a:t>
            </a:r>
            <a:endParaRPr lang="ja-JP" altLang="en-US" sz="3200"/>
          </a:p>
        </p:txBody>
      </p:sp>
      <p:sp>
        <p:nvSpPr>
          <p:cNvPr id="48" name="テキスト ボックス 47">
            <a:extLst>
              <a:ext uri="{FF2B5EF4-FFF2-40B4-BE49-F238E27FC236}">
                <a16:creationId xmlns:a16="http://schemas.microsoft.com/office/drawing/2014/main" id="{1E65AF93-C655-69CC-55FD-2CD4835E5B94}"/>
              </a:ext>
            </a:extLst>
          </p:cNvPr>
          <p:cNvSpPr txBox="1"/>
          <p:nvPr/>
        </p:nvSpPr>
        <p:spPr>
          <a:xfrm>
            <a:off x="3126919" y="4805007"/>
            <a:ext cx="291033" cy="461665"/>
          </a:xfrm>
          <a:prstGeom prst="rect">
            <a:avLst/>
          </a:prstGeom>
          <a:noFill/>
        </p:spPr>
        <p:txBody>
          <a:bodyPr wrap="square">
            <a:spAutoFit/>
          </a:bodyPr>
          <a:lstStyle/>
          <a:p>
            <a:pPr algn="ctr"/>
            <a:r>
              <a:rPr lang="ja-JP" altLang="en-US" sz="2400" b="0" i="0">
                <a:solidFill>
                  <a:srgbClr val="E5E7EB"/>
                </a:solidFill>
                <a:effectLst>
                  <a:outerShdw blurRad="50800" dist="38100" dir="2700000" algn="tl" rotWithShape="0">
                    <a:prstClr val="black">
                      <a:alpha val="40000"/>
                    </a:prstClr>
                  </a:outerShdw>
                </a:effectLst>
                <a:latin typeface="Noto Sans JP"/>
              </a:rPr>
              <a:t>📱</a:t>
            </a:r>
            <a:endParaRPr lang="ja-JP" altLang="en-US" sz="2400">
              <a:effectLst>
                <a:outerShdw blurRad="50800" dist="38100" dir="2700000" algn="tl" rotWithShape="0">
                  <a:prstClr val="black">
                    <a:alpha val="40000"/>
                  </a:prstClr>
                </a:outerShdw>
              </a:effectLst>
            </a:endParaRPr>
          </a:p>
        </p:txBody>
      </p:sp>
      <p:sp>
        <p:nvSpPr>
          <p:cNvPr id="49" name="三角形 48">
            <a:extLst>
              <a:ext uri="{FF2B5EF4-FFF2-40B4-BE49-F238E27FC236}">
                <a16:creationId xmlns:a16="http://schemas.microsoft.com/office/drawing/2014/main" id="{441B5AAE-DD3D-3A50-378B-160B0C670A99}"/>
              </a:ext>
            </a:extLst>
          </p:cNvPr>
          <p:cNvSpPr/>
          <p:nvPr/>
        </p:nvSpPr>
        <p:spPr>
          <a:xfrm rot="5400000">
            <a:off x="3721047" y="1358314"/>
            <a:ext cx="403412" cy="277690"/>
          </a:xfrm>
          <a:prstGeom prs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三角形 49">
            <a:extLst>
              <a:ext uri="{FF2B5EF4-FFF2-40B4-BE49-F238E27FC236}">
                <a16:creationId xmlns:a16="http://schemas.microsoft.com/office/drawing/2014/main" id="{07E1BFEC-BEE8-64A2-F7C2-F152E275B387}"/>
              </a:ext>
            </a:extLst>
          </p:cNvPr>
          <p:cNvSpPr/>
          <p:nvPr/>
        </p:nvSpPr>
        <p:spPr>
          <a:xfrm rot="5400000">
            <a:off x="5019543" y="1356574"/>
            <a:ext cx="403412" cy="277690"/>
          </a:xfrm>
          <a:prstGeom prs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三角形 50">
            <a:extLst>
              <a:ext uri="{FF2B5EF4-FFF2-40B4-BE49-F238E27FC236}">
                <a16:creationId xmlns:a16="http://schemas.microsoft.com/office/drawing/2014/main" id="{9F90A945-BA9D-9FB6-67B7-19A25AD63332}"/>
              </a:ext>
            </a:extLst>
          </p:cNvPr>
          <p:cNvSpPr/>
          <p:nvPr/>
        </p:nvSpPr>
        <p:spPr>
          <a:xfrm rot="16200000">
            <a:off x="3660106" y="5792647"/>
            <a:ext cx="403412" cy="277690"/>
          </a:xfrm>
          <a:prstGeom prs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三角形 51">
            <a:extLst>
              <a:ext uri="{FF2B5EF4-FFF2-40B4-BE49-F238E27FC236}">
                <a16:creationId xmlns:a16="http://schemas.microsoft.com/office/drawing/2014/main" id="{8730502F-FBB2-14DC-CAF5-0BAFF5E46A6B}"/>
              </a:ext>
            </a:extLst>
          </p:cNvPr>
          <p:cNvSpPr/>
          <p:nvPr/>
        </p:nvSpPr>
        <p:spPr>
          <a:xfrm rot="16200000">
            <a:off x="4958602" y="5790907"/>
            <a:ext cx="403412" cy="277690"/>
          </a:xfrm>
          <a:prstGeom prs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三角形 52">
            <a:extLst>
              <a:ext uri="{FF2B5EF4-FFF2-40B4-BE49-F238E27FC236}">
                <a16:creationId xmlns:a16="http://schemas.microsoft.com/office/drawing/2014/main" id="{D4666385-3F13-A651-3CAA-DC26642B7DBE}"/>
              </a:ext>
            </a:extLst>
          </p:cNvPr>
          <p:cNvSpPr/>
          <p:nvPr/>
        </p:nvSpPr>
        <p:spPr>
          <a:xfrm>
            <a:off x="1588430" y="2921897"/>
            <a:ext cx="403412" cy="277690"/>
          </a:xfrm>
          <a:prstGeom prs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三角形 53">
            <a:extLst>
              <a:ext uri="{FF2B5EF4-FFF2-40B4-BE49-F238E27FC236}">
                <a16:creationId xmlns:a16="http://schemas.microsoft.com/office/drawing/2014/main" id="{E6F98C17-FF6A-5791-F5F1-1481BF5462BE}"/>
              </a:ext>
            </a:extLst>
          </p:cNvPr>
          <p:cNvSpPr/>
          <p:nvPr/>
        </p:nvSpPr>
        <p:spPr>
          <a:xfrm>
            <a:off x="1598518" y="4167146"/>
            <a:ext cx="403412" cy="277690"/>
          </a:xfrm>
          <a:prstGeom prs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三角形 54">
            <a:extLst>
              <a:ext uri="{FF2B5EF4-FFF2-40B4-BE49-F238E27FC236}">
                <a16:creationId xmlns:a16="http://schemas.microsoft.com/office/drawing/2014/main" id="{752BD64E-C579-846A-B1F3-377FBBB62DD6}"/>
              </a:ext>
            </a:extLst>
          </p:cNvPr>
          <p:cNvSpPr/>
          <p:nvPr/>
        </p:nvSpPr>
        <p:spPr>
          <a:xfrm rot="10800000">
            <a:off x="7074832" y="2926327"/>
            <a:ext cx="403412" cy="277690"/>
          </a:xfrm>
          <a:prstGeom prs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三角形 55">
            <a:extLst>
              <a:ext uri="{FF2B5EF4-FFF2-40B4-BE49-F238E27FC236}">
                <a16:creationId xmlns:a16="http://schemas.microsoft.com/office/drawing/2014/main" id="{32C40A01-FD8B-2E8E-5F31-F0B6B735F475}"/>
              </a:ext>
            </a:extLst>
          </p:cNvPr>
          <p:cNvSpPr/>
          <p:nvPr/>
        </p:nvSpPr>
        <p:spPr>
          <a:xfrm rot="10800000">
            <a:off x="7084920" y="4171576"/>
            <a:ext cx="403412" cy="277690"/>
          </a:xfrm>
          <a:prstGeom prs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F80164A1-96CE-856A-FA50-E90C2755EC1A}"/>
              </a:ext>
            </a:extLst>
          </p:cNvPr>
          <p:cNvSpPr txBox="1"/>
          <p:nvPr/>
        </p:nvSpPr>
        <p:spPr>
          <a:xfrm>
            <a:off x="360705" y="824623"/>
            <a:ext cx="3057247"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クラウド・コンピューティング</a:t>
            </a:r>
          </a:p>
        </p:txBody>
      </p:sp>
      <p:sp>
        <p:nvSpPr>
          <p:cNvPr id="15" name="テキスト ボックス 14">
            <a:extLst>
              <a:ext uri="{FF2B5EF4-FFF2-40B4-BE49-F238E27FC236}">
                <a16:creationId xmlns:a16="http://schemas.microsoft.com/office/drawing/2014/main" id="{71BEB16E-21F0-1CB1-8846-4D5502BB7C6C}"/>
              </a:ext>
            </a:extLst>
          </p:cNvPr>
          <p:cNvSpPr txBox="1"/>
          <p:nvPr/>
        </p:nvSpPr>
        <p:spPr>
          <a:xfrm>
            <a:off x="5842741" y="6286521"/>
            <a:ext cx="3013967"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IoT</a:t>
            </a:r>
            <a:r>
              <a:rPr kumimoji="1" lang="ja-JP" altLang="en-US" sz="1600" b="1">
                <a:solidFill>
                  <a:schemeClr val="bg1"/>
                </a:solidFill>
                <a:latin typeface="Meiryo" panose="020B0604030504040204" pitchFamily="34" charset="-128"/>
                <a:ea typeface="Meiryo" panose="020B0604030504040204" pitchFamily="34" charset="-128"/>
              </a:rPr>
              <a:t>（モノのインターネット）</a:t>
            </a:r>
          </a:p>
        </p:txBody>
      </p:sp>
    </p:spTree>
    <p:extLst>
      <p:ext uri="{BB962C8B-B14F-4D97-AF65-F5344CB8AC3E}">
        <p14:creationId xmlns:p14="http://schemas.microsoft.com/office/powerpoint/2010/main" val="2581429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98A2408-F97C-27DC-9F57-F250BD1B48F0}"/>
              </a:ext>
            </a:extLst>
          </p:cNvPr>
          <p:cNvSpPr/>
          <p:nvPr/>
        </p:nvSpPr>
        <p:spPr>
          <a:xfrm>
            <a:off x="1074379" y="1001553"/>
            <a:ext cx="7839221" cy="26052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B1FACED4-2C2E-66C7-A4AE-D198233B7249}"/>
              </a:ext>
            </a:extLst>
          </p:cNvPr>
          <p:cNvSpPr/>
          <p:nvPr/>
        </p:nvSpPr>
        <p:spPr>
          <a:xfrm>
            <a:off x="1074378" y="3662881"/>
            <a:ext cx="7839221" cy="2605247"/>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4367172-3BF0-A2C7-FB5D-6FD5D3B7371C}"/>
              </a:ext>
            </a:extLst>
          </p:cNvPr>
          <p:cNvSpPr>
            <a:spLocks noGrp="1"/>
          </p:cNvSpPr>
          <p:nvPr>
            <p:ph type="title"/>
          </p:nvPr>
        </p:nvSpPr>
        <p:spPr/>
        <p:txBody>
          <a:bodyPr/>
          <a:lstStyle/>
          <a:p>
            <a:r>
              <a:rPr lang="ja-JP" altLang="en-US"/>
              <a:t>生成</a:t>
            </a:r>
            <a:r>
              <a:rPr lang="en" altLang="ja-JP" dirty="0"/>
              <a:t>AI</a:t>
            </a:r>
            <a:r>
              <a:rPr lang="ja-JP" altLang="en-US"/>
              <a:t>モデルの利用形態</a:t>
            </a:r>
            <a:endParaRPr kumimoji="1" lang="ja-JP" altLang="en-US"/>
          </a:p>
        </p:txBody>
      </p:sp>
      <p:pic>
        <p:nvPicPr>
          <p:cNvPr id="4" name="図 3">
            <a:extLst>
              <a:ext uri="{FF2B5EF4-FFF2-40B4-BE49-F238E27FC236}">
                <a16:creationId xmlns:a16="http://schemas.microsoft.com/office/drawing/2014/main" id="{B8BFE92B-C3FB-65FA-4CAF-D5542F7294D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30399" y="1473837"/>
            <a:ext cx="1687958" cy="1660678"/>
          </a:xfrm>
          <a:prstGeom prst="ellipse">
            <a:avLst/>
          </a:prstGeom>
        </p:spPr>
      </p:pic>
      <p:pic>
        <p:nvPicPr>
          <p:cNvPr id="8" name="図 7" descr="ダイアグラム&#10;&#10;AI 生成コンテンツは誤りを含む可能性があります。">
            <a:extLst>
              <a:ext uri="{FF2B5EF4-FFF2-40B4-BE49-F238E27FC236}">
                <a16:creationId xmlns:a16="http://schemas.microsoft.com/office/drawing/2014/main" id="{89820069-1B68-3DBC-F69D-CCF15733FBC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30399" y="4135166"/>
            <a:ext cx="1687958" cy="1665770"/>
          </a:xfrm>
          <a:prstGeom prst="ellipse">
            <a:avLst/>
          </a:prstGeom>
        </p:spPr>
      </p:pic>
      <p:sp>
        <p:nvSpPr>
          <p:cNvPr id="11" name="正方形/長方形 10">
            <a:extLst>
              <a:ext uri="{FF2B5EF4-FFF2-40B4-BE49-F238E27FC236}">
                <a16:creationId xmlns:a16="http://schemas.microsoft.com/office/drawing/2014/main" id="{567F1541-A2AF-49FA-2752-A96F4674BAAB}"/>
              </a:ext>
            </a:extLst>
          </p:cNvPr>
          <p:cNvSpPr/>
          <p:nvPr/>
        </p:nvSpPr>
        <p:spPr>
          <a:xfrm>
            <a:off x="1990929" y="1166760"/>
            <a:ext cx="4271985" cy="15718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0C9DCBF3-A275-5486-CC88-951981EC271C}"/>
              </a:ext>
            </a:extLst>
          </p:cNvPr>
          <p:cNvSpPr/>
          <p:nvPr/>
        </p:nvSpPr>
        <p:spPr>
          <a:xfrm>
            <a:off x="1990929" y="4567672"/>
            <a:ext cx="4271985" cy="15718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62A49640-0F9E-B47B-118C-E13F3C361527}"/>
              </a:ext>
            </a:extLst>
          </p:cNvPr>
          <p:cNvSpPr/>
          <p:nvPr/>
        </p:nvSpPr>
        <p:spPr>
          <a:xfrm>
            <a:off x="1990929" y="2867216"/>
            <a:ext cx="4271985" cy="157187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D71C6E2D-7F58-9D0A-CD0D-12A0E6D31E1B}"/>
              </a:ext>
            </a:extLst>
          </p:cNvPr>
          <p:cNvSpPr/>
          <p:nvPr/>
        </p:nvSpPr>
        <p:spPr>
          <a:xfrm>
            <a:off x="6328229" y="1177678"/>
            <a:ext cx="2460171" cy="496186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7990FAAE-5F37-EDC4-6709-F2AD4DD63FBF}"/>
              </a:ext>
            </a:extLst>
          </p:cNvPr>
          <p:cNvSpPr txBox="1"/>
          <p:nvPr/>
        </p:nvSpPr>
        <p:spPr>
          <a:xfrm>
            <a:off x="2068285" y="1260198"/>
            <a:ext cx="4194628" cy="677108"/>
          </a:xfrm>
          <a:prstGeom prst="rect">
            <a:avLst/>
          </a:prstGeom>
          <a:noFill/>
        </p:spPr>
        <p:txBody>
          <a:bodyPr wrap="square">
            <a:spAutoFit/>
          </a:bodyPr>
          <a:lstStyle/>
          <a:p>
            <a:r>
              <a:rPr lang="ja-JP" altLang="en-US" sz="1600" b="1">
                <a:solidFill>
                  <a:schemeClr val="bg1"/>
                </a:solidFill>
                <a:latin typeface="Meiryo" panose="020B0604030504040204" pitchFamily="34" charset="-128"/>
                <a:ea typeface="Meiryo" panose="020B0604030504040204" pitchFamily="34" charset="-128"/>
              </a:rPr>
              <a:t>クラウド・サービス型</a:t>
            </a:r>
          </a:p>
          <a:p>
            <a:r>
              <a:rPr lang="ja-JP" altLang="en-US" sz="1100">
                <a:solidFill>
                  <a:schemeClr val="bg1"/>
                </a:solidFill>
                <a:latin typeface="Meiryo" panose="020B0604030504040204" pitchFamily="34" charset="-128"/>
                <a:ea typeface="Meiryo" panose="020B0604030504040204" pitchFamily="34" charset="-128"/>
              </a:rPr>
              <a:t>WebブラウザやAPI経由で、サービス提供事業者のクラウド上で稼働するAIモデルを利用形態。</a:t>
            </a:r>
          </a:p>
        </p:txBody>
      </p:sp>
      <p:sp>
        <p:nvSpPr>
          <p:cNvPr id="18" name="テキスト ボックス 17">
            <a:extLst>
              <a:ext uri="{FF2B5EF4-FFF2-40B4-BE49-F238E27FC236}">
                <a16:creationId xmlns:a16="http://schemas.microsoft.com/office/drawing/2014/main" id="{6A5D1745-ECB7-60F0-7139-5536078CEE02}"/>
              </a:ext>
            </a:extLst>
          </p:cNvPr>
          <p:cNvSpPr txBox="1"/>
          <p:nvPr/>
        </p:nvSpPr>
        <p:spPr>
          <a:xfrm>
            <a:off x="2068285" y="2973239"/>
            <a:ext cx="4194628" cy="846386"/>
          </a:xfrm>
          <a:prstGeom prst="rect">
            <a:avLst/>
          </a:prstGeom>
          <a:noFill/>
        </p:spPr>
        <p:txBody>
          <a:bodyPr wrap="square">
            <a:spAutoFit/>
          </a:bodyPr>
          <a:lstStyle/>
          <a:p>
            <a:pPr rtl="0">
              <a:buNone/>
            </a:pPr>
            <a:r>
              <a:rPr lang="ja-JP" altLang="en-US" sz="1600" b="1" i="0" u="none" strike="noStrike">
                <a:solidFill>
                  <a:schemeClr val="bg1"/>
                </a:solidFill>
                <a:effectLst/>
                <a:latin typeface="Meiryo" panose="020B0604030504040204" pitchFamily="34" charset="-128"/>
                <a:ea typeface="Meiryo" panose="020B0604030504040204" pitchFamily="34" charset="-128"/>
              </a:rPr>
              <a:t>プライベート・クラウド／オンプレミス型</a:t>
            </a:r>
            <a:endParaRPr lang="ja-JP" altLang="en-US" sz="1600" b="1">
              <a:solidFill>
                <a:schemeClr val="bg1"/>
              </a:solidFill>
              <a:effectLst/>
              <a:latin typeface="Meiryo" panose="020B0604030504040204" pitchFamily="34" charset="-128"/>
              <a:ea typeface="Meiryo" panose="020B0604030504040204" pitchFamily="34" charset="-128"/>
            </a:endParaRPr>
          </a:p>
          <a:p>
            <a:r>
              <a:rPr lang="ja-JP" altLang="en-US" sz="1100" b="0" i="0" u="none" strike="noStrike">
                <a:solidFill>
                  <a:schemeClr val="bg1"/>
                </a:solidFill>
                <a:effectLst/>
                <a:latin typeface="Meiryo" panose="020B0604030504040204" pitchFamily="34" charset="-128"/>
                <a:ea typeface="Meiryo" panose="020B0604030504040204" pitchFamily="34" charset="-128"/>
              </a:rPr>
              <a:t>自社で契約しているプライベートクラウド環境（例</a:t>
            </a:r>
            <a:r>
              <a:rPr lang="en-US" altLang="ja-JP" sz="1100" b="0" i="0" u="none" strike="noStrike" dirty="0">
                <a:solidFill>
                  <a:schemeClr val="bg1"/>
                </a:solidFill>
                <a:effectLst/>
                <a:latin typeface="Meiryo" panose="020B0604030504040204" pitchFamily="34" charset="-128"/>
                <a:ea typeface="Meiryo" panose="020B0604030504040204" pitchFamily="34" charset="-128"/>
              </a:rPr>
              <a:t>: </a:t>
            </a:r>
            <a:r>
              <a:rPr lang="en" altLang="ja-JP" sz="1100" b="0" i="0" u="none" strike="noStrike" dirty="0">
                <a:solidFill>
                  <a:schemeClr val="bg1"/>
                </a:solidFill>
                <a:effectLst/>
                <a:latin typeface="Meiryo" panose="020B0604030504040204" pitchFamily="34" charset="-128"/>
                <a:ea typeface="Meiryo" panose="020B0604030504040204" pitchFamily="34" charset="-128"/>
              </a:rPr>
              <a:t>AWS, Azure, GCP</a:t>
            </a:r>
            <a:r>
              <a:rPr lang="ja-JP" altLang="en-US" sz="1100" b="0" i="0" u="none" strike="noStrike">
                <a:solidFill>
                  <a:schemeClr val="bg1"/>
                </a:solidFill>
                <a:effectLst/>
                <a:latin typeface="Meiryo" panose="020B0604030504040204" pitchFamily="34" charset="-128"/>
                <a:ea typeface="Meiryo" panose="020B0604030504040204" pitchFamily="34" charset="-128"/>
              </a:rPr>
              <a:t>内の閉域網）や、自社内のサーバーに</a:t>
            </a:r>
            <a:r>
              <a:rPr lang="en" altLang="ja-JP" sz="1100" b="0" i="0" u="none" strike="noStrike" dirty="0">
                <a:solidFill>
                  <a:schemeClr val="bg1"/>
                </a:solidFill>
                <a:effectLst/>
                <a:latin typeface="Meiryo" panose="020B0604030504040204" pitchFamily="34" charset="-128"/>
                <a:ea typeface="Meiryo" panose="020B0604030504040204" pitchFamily="34" charset="-128"/>
              </a:rPr>
              <a:t>AI</a:t>
            </a:r>
            <a:r>
              <a:rPr lang="ja-JP" altLang="en-US" sz="1100" b="0" i="0" u="none" strike="noStrike">
                <a:solidFill>
                  <a:schemeClr val="bg1"/>
                </a:solidFill>
                <a:effectLst/>
                <a:latin typeface="Meiryo" panose="020B0604030504040204" pitchFamily="34" charset="-128"/>
                <a:ea typeface="Meiryo" panose="020B0604030504040204" pitchFamily="34" charset="-128"/>
              </a:rPr>
              <a:t>モデルを構築し、クローズドな環境で利用する形態。</a:t>
            </a:r>
            <a:endParaRPr lang="ja-JP" altLang="en-US" sz="11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4CE59757-1799-AB61-D4DA-1740D06B8C86}"/>
              </a:ext>
            </a:extLst>
          </p:cNvPr>
          <p:cNvSpPr txBox="1"/>
          <p:nvPr/>
        </p:nvSpPr>
        <p:spPr>
          <a:xfrm>
            <a:off x="2068285" y="4662250"/>
            <a:ext cx="4194628" cy="846386"/>
          </a:xfrm>
          <a:prstGeom prst="rect">
            <a:avLst/>
          </a:prstGeom>
          <a:noFill/>
        </p:spPr>
        <p:txBody>
          <a:bodyPr wrap="square">
            <a:spAutoFit/>
          </a:bodyPr>
          <a:lstStyle/>
          <a:p>
            <a:pPr rtl="0">
              <a:buNone/>
            </a:pPr>
            <a:r>
              <a:rPr lang="ja-JP" altLang="en-US" sz="1600" b="1" i="0" u="none" strike="noStrike">
                <a:solidFill>
                  <a:schemeClr val="bg1"/>
                </a:solidFill>
                <a:effectLst/>
                <a:latin typeface="Meiryo" panose="020B0604030504040204" pitchFamily="34" charset="-128"/>
                <a:ea typeface="Meiryo" panose="020B0604030504040204" pitchFamily="34" charset="-128"/>
              </a:rPr>
              <a:t>エッジデバイス型</a:t>
            </a:r>
            <a:endParaRPr lang="ja-JP" altLang="en-US" sz="1600" b="1">
              <a:solidFill>
                <a:schemeClr val="bg1"/>
              </a:solidFill>
              <a:effectLst/>
              <a:latin typeface="Meiryo" panose="020B0604030504040204" pitchFamily="34" charset="-128"/>
              <a:ea typeface="Meiryo" panose="020B0604030504040204" pitchFamily="34" charset="-128"/>
            </a:endParaRPr>
          </a:p>
          <a:p>
            <a:r>
              <a:rPr lang="en" altLang="ja-JP" sz="1100" b="0" i="0" u="none" strike="noStrike" dirty="0">
                <a:solidFill>
                  <a:schemeClr val="bg1"/>
                </a:solidFill>
                <a:effectLst/>
                <a:latin typeface="Meiryo" panose="020B0604030504040204" pitchFamily="34" charset="-128"/>
                <a:ea typeface="Meiryo" panose="020B0604030504040204" pitchFamily="34" charset="-128"/>
              </a:rPr>
              <a:t>PC</a:t>
            </a:r>
            <a:r>
              <a:rPr lang="ja-JP" altLang="en" sz="1100" b="0" i="0" u="none" strike="noStrike">
                <a:solidFill>
                  <a:schemeClr val="bg1"/>
                </a:solidFill>
                <a:effectLst/>
                <a:latin typeface="Meiryo" panose="020B0604030504040204" pitchFamily="34" charset="-128"/>
                <a:ea typeface="Meiryo" panose="020B0604030504040204" pitchFamily="34" charset="-128"/>
              </a:rPr>
              <a:t>、</a:t>
            </a:r>
            <a:r>
              <a:rPr lang="ja-JP" altLang="en-US" sz="1100" b="0" i="0" u="none" strike="noStrike">
                <a:solidFill>
                  <a:schemeClr val="bg1"/>
                </a:solidFill>
                <a:effectLst/>
                <a:latin typeface="Meiryo" panose="020B0604030504040204" pitchFamily="34" charset="-128"/>
                <a:ea typeface="Meiryo" panose="020B0604030504040204" pitchFamily="34" charset="-128"/>
              </a:rPr>
              <a:t>スマートフォン、自動車、工場の機械などのエッジデバイスに軽量化された</a:t>
            </a:r>
            <a:r>
              <a:rPr lang="en" altLang="ja-JP" sz="1100" b="0" i="0" u="none" strike="noStrike" dirty="0">
                <a:solidFill>
                  <a:schemeClr val="bg1"/>
                </a:solidFill>
                <a:effectLst/>
                <a:latin typeface="Meiryo" panose="020B0604030504040204" pitchFamily="34" charset="-128"/>
                <a:ea typeface="Meiryo" panose="020B0604030504040204" pitchFamily="34" charset="-128"/>
              </a:rPr>
              <a:t>AI</a:t>
            </a:r>
            <a:r>
              <a:rPr lang="ja-JP" altLang="en-US" sz="1100" b="0" i="0" u="none" strike="noStrike">
                <a:solidFill>
                  <a:schemeClr val="bg1"/>
                </a:solidFill>
                <a:effectLst/>
                <a:latin typeface="Meiryo" panose="020B0604030504040204" pitchFamily="34" charset="-128"/>
                <a:ea typeface="Meiryo" panose="020B0604030504040204" pitchFamily="34" charset="-128"/>
              </a:rPr>
              <a:t>モデルを直接搭載し、デバイス内で処理を完結させる形態。</a:t>
            </a:r>
            <a:endParaRPr lang="ja-JP" altLang="en-US" sz="110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B3F80C4-6894-2354-39C1-EB6F7B1D37C4}"/>
              </a:ext>
            </a:extLst>
          </p:cNvPr>
          <p:cNvSpPr txBox="1"/>
          <p:nvPr/>
        </p:nvSpPr>
        <p:spPr>
          <a:xfrm>
            <a:off x="6394457" y="2518633"/>
            <a:ext cx="2387598" cy="1015663"/>
          </a:xfrm>
          <a:prstGeom prst="rect">
            <a:avLst/>
          </a:prstGeom>
          <a:noFill/>
        </p:spPr>
        <p:txBody>
          <a:bodyPr wrap="square">
            <a:spAutoFit/>
          </a:bodyPr>
          <a:lstStyle/>
          <a:p>
            <a:r>
              <a:rPr lang="ja-JP" altLang="en-US" sz="1600" b="1">
                <a:solidFill>
                  <a:schemeClr val="bg1"/>
                </a:solidFill>
                <a:latin typeface="Meiryo" panose="020B0604030504040204" pitchFamily="34" charset="-128"/>
                <a:ea typeface="Meiryo" panose="020B0604030504040204" pitchFamily="34" charset="-128"/>
              </a:rPr>
              <a:t>ハイブリッド型</a:t>
            </a:r>
          </a:p>
          <a:p>
            <a:r>
              <a:rPr lang="ja-JP" altLang="en-US" sz="1100" b="0">
                <a:solidFill>
                  <a:schemeClr val="bg1"/>
                </a:solidFill>
                <a:latin typeface="Meiryo" panose="020B0604030504040204" pitchFamily="34" charset="-128"/>
                <a:ea typeface="Meiryo" panose="020B0604030504040204" pitchFamily="34" charset="-128"/>
              </a:rPr>
              <a:t>複数の利用形態（クラウド、オンプレミス、エッジ）を組み合わせ、</a:t>
            </a:r>
            <a:r>
              <a:rPr lang="ja-JP" altLang="en-US" sz="1100">
                <a:solidFill>
                  <a:schemeClr val="bg1"/>
                </a:solidFill>
                <a:latin typeface="Meiryo" panose="020B0604030504040204" pitchFamily="34" charset="-128"/>
                <a:ea typeface="Meiryo" panose="020B0604030504040204" pitchFamily="34" charset="-128"/>
              </a:rPr>
              <a:t>それぞれの</a:t>
            </a:r>
            <a:r>
              <a:rPr lang="ja-JP" altLang="en-US" sz="1100" b="0">
                <a:solidFill>
                  <a:schemeClr val="bg1"/>
                </a:solidFill>
                <a:latin typeface="Meiryo" panose="020B0604030504040204" pitchFamily="34" charset="-128"/>
                <a:ea typeface="Meiryo" panose="020B0604030504040204" pitchFamily="34" charset="-128"/>
              </a:rPr>
              <a:t>利点を最大限に活用する形態。</a:t>
            </a:r>
          </a:p>
        </p:txBody>
      </p:sp>
      <p:sp>
        <p:nvSpPr>
          <p:cNvPr id="32" name="テキスト ボックス 31">
            <a:extLst>
              <a:ext uri="{FF2B5EF4-FFF2-40B4-BE49-F238E27FC236}">
                <a16:creationId xmlns:a16="http://schemas.microsoft.com/office/drawing/2014/main" id="{DEC4B941-586F-3B7B-EF19-8D68AE65E5BC}"/>
              </a:ext>
            </a:extLst>
          </p:cNvPr>
          <p:cNvSpPr txBox="1"/>
          <p:nvPr/>
        </p:nvSpPr>
        <p:spPr>
          <a:xfrm>
            <a:off x="2068285" y="1908555"/>
            <a:ext cx="4194628" cy="830997"/>
          </a:xfrm>
          <a:prstGeom prst="rect">
            <a:avLst/>
          </a:prstGeom>
          <a:noFill/>
        </p:spPr>
        <p:txBody>
          <a:bodyPr wrap="square">
            <a:spAutoFit/>
          </a:bodyPr>
          <a:lstStyle/>
          <a:p>
            <a:pPr marL="171450" indent="-171450" algn="l" fontAlgn="ctr">
              <a:buFont typeface="Wingdings" pitchFamily="2" charset="2"/>
              <a:buChar char="l"/>
            </a:pPr>
            <a:r>
              <a:rPr lang="ja-JP" altLang="en-US" sz="1200" u="none" strike="noStrike">
                <a:solidFill>
                  <a:schemeClr val="bg1"/>
                </a:solidFill>
                <a:effectLst/>
                <a:latin typeface="Meiryo" panose="020B0604030504040204" pitchFamily="34" charset="-128"/>
                <a:ea typeface="Meiryo" panose="020B0604030504040204" pitchFamily="34" charset="-128"/>
              </a:rPr>
              <a:t>最新・最高性能のモデルを手軽に利用したい。</a:t>
            </a:r>
            <a:endParaRPr lang="en-US" altLang="ja-JP" sz="1200" u="none" strike="noStrike" dirty="0">
              <a:solidFill>
                <a:schemeClr val="bg1"/>
              </a:solidFill>
              <a:effectLst/>
              <a:latin typeface="Meiryo" panose="020B0604030504040204" pitchFamily="34" charset="-128"/>
              <a:ea typeface="Meiryo" panose="020B0604030504040204" pitchFamily="34" charset="-128"/>
            </a:endParaRPr>
          </a:p>
          <a:p>
            <a:pPr marL="171450" indent="-171450" algn="l" fontAlgn="ctr">
              <a:buFont typeface="Wingdings" pitchFamily="2" charset="2"/>
              <a:buChar char="l"/>
            </a:pPr>
            <a:r>
              <a:rPr lang="ja-JP" altLang="en-US" sz="1200" u="none" strike="noStrike">
                <a:solidFill>
                  <a:schemeClr val="bg1"/>
                </a:solidFill>
                <a:effectLst/>
                <a:latin typeface="Meiryo" panose="020B0604030504040204" pitchFamily="34" charset="-128"/>
                <a:ea typeface="Meiryo" panose="020B0604030504040204" pitchFamily="34" charset="-128"/>
              </a:rPr>
              <a:t>初期投資を抑え、迅速に</a:t>
            </a:r>
            <a:r>
              <a:rPr lang="en" altLang="ja-JP" sz="1200" u="none" strike="noStrike" dirty="0">
                <a:solidFill>
                  <a:schemeClr val="bg1"/>
                </a:solidFill>
                <a:effectLst/>
                <a:latin typeface="Meiryo" panose="020B0604030504040204" pitchFamily="34" charset="-128"/>
                <a:ea typeface="Meiryo" panose="020B0604030504040204" pitchFamily="34" charset="-128"/>
              </a:rPr>
              <a:t>AI</a:t>
            </a:r>
            <a:r>
              <a:rPr lang="ja-JP" altLang="en-US" sz="1200" u="none" strike="noStrike">
                <a:solidFill>
                  <a:schemeClr val="bg1"/>
                </a:solidFill>
                <a:effectLst/>
                <a:latin typeface="Meiryo" panose="020B0604030504040204" pitchFamily="34" charset="-128"/>
                <a:ea typeface="Meiryo" panose="020B0604030504040204" pitchFamily="34" charset="-128"/>
              </a:rPr>
              <a:t>活用を開始したい。</a:t>
            </a:r>
            <a:endParaRPr lang="en-US" altLang="ja-JP" sz="1200" u="none" strike="noStrike" dirty="0">
              <a:solidFill>
                <a:schemeClr val="bg1"/>
              </a:solidFill>
              <a:effectLst/>
              <a:latin typeface="Meiryo" panose="020B0604030504040204" pitchFamily="34" charset="-128"/>
              <a:ea typeface="Meiryo" panose="020B0604030504040204" pitchFamily="34" charset="-128"/>
            </a:endParaRPr>
          </a:p>
          <a:p>
            <a:pPr marL="171450" indent="-171450" algn="l" fontAlgn="ctr">
              <a:buFont typeface="Wingdings" pitchFamily="2" charset="2"/>
              <a:buChar char="l"/>
            </a:pPr>
            <a:r>
              <a:rPr lang="en" altLang="ja-JP" sz="1200" u="none" strike="noStrike" dirty="0">
                <a:solidFill>
                  <a:schemeClr val="bg1"/>
                </a:solidFill>
                <a:effectLst/>
                <a:latin typeface="Meiryo" panose="020B0604030504040204" pitchFamily="34" charset="-128"/>
                <a:ea typeface="Meiryo" panose="020B0604030504040204" pitchFamily="34" charset="-128"/>
              </a:rPr>
              <a:t>Web</a:t>
            </a:r>
            <a:r>
              <a:rPr lang="ja-JP" altLang="en-US" sz="1200" u="none" strike="noStrike">
                <a:solidFill>
                  <a:schemeClr val="bg1"/>
                </a:solidFill>
                <a:effectLst/>
                <a:latin typeface="Meiryo" panose="020B0604030504040204" pitchFamily="34" charset="-128"/>
                <a:ea typeface="Meiryo" panose="020B0604030504040204" pitchFamily="34" charset="-128"/>
              </a:rPr>
              <a:t>サービスやアプリケーションに</a:t>
            </a:r>
            <a:r>
              <a:rPr lang="en" altLang="ja-JP" sz="1200" u="none" strike="noStrike" dirty="0">
                <a:solidFill>
                  <a:schemeClr val="bg1"/>
                </a:solidFill>
                <a:effectLst/>
                <a:latin typeface="Meiryo" panose="020B0604030504040204" pitchFamily="34" charset="-128"/>
                <a:ea typeface="Meiryo" panose="020B0604030504040204" pitchFamily="34" charset="-128"/>
              </a:rPr>
              <a:t>AI</a:t>
            </a:r>
            <a:r>
              <a:rPr lang="ja-JP" altLang="en-US" sz="1200" u="none" strike="noStrike">
                <a:solidFill>
                  <a:schemeClr val="bg1"/>
                </a:solidFill>
                <a:effectLst/>
                <a:latin typeface="Meiryo" panose="020B0604030504040204" pitchFamily="34" charset="-128"/>
                <a:ea typeface="Meiryo" panose="020B0604030504040204" pitchFamily="34" charset="-128"/>
              </a:rPr>
              <a:t>機能を組み込みたい。</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6FD83562-730A-3A32-D5F2-B83B14A904FC}"/>
              </a:ext>
            </a:extLst>
          </p:cNvPr>
          <p:cNvSpPr txBox="1"/>
          <p:nvPr/>
        </p:nvSpPr>
        <p:spPr>
          <a:xfrm>
            <a:off x="2068285" y="3788847"/>
            <a:ext cx="4194628" cy="646331"/>
          </a:xfrm>
          <a:prstGeom prst="rect">
            <a:avLst/>
          </a:prstGeom>
          <a:noFill/>
        </p:spPr>
        <p:txBody>
          <a:bodyPr wrap="square">
            <a:spAutoFit/>
          </a:bodyPr>
          <a:lstStyle>
            <a:defPPr>
              <a:defRPr lang="ja-JP"/>
            </a:defPPr>
            <a:lvl1pPr marL="171450" indent="-171450" fontAlgn="ctr">
              <a:buFont typeface="Wingdings" pitchFamily="2" charset="2"/>
              <a:buChar char="l"/>
              <a:defRPr sz="1200" u="none" strike="noStrike">
                <a:effectLst/>
                <a:latin typeface="Meiryo" panose="020B0604030504040204" pitchFamily="34" charset="-128"/>
                <a:ea typeface="Meiryo" panose="020B0604030504040204" pitchFamily="34" charset="-128"/>
              </a:defRPr>
            </a:lvl1pPr>
          </a:lstStyle>
          <a:p>
            <a:r>
              <a:rPr lang="ja-JP" altLang="en-US">
                <a:solidFill>
                  <a:schemeClr val="bg1"/>
                </a:solidFill>
              </a:rPr>
              <a:t>最新・最高性能のモデルを手軽に利用したい。</a:t>
            </a:r>
            <a:endParaRPr lang="en-US" altLang="ja-JP" dirty="0">
              <a:solidFill>
                <a:schemeClr val="bg1"/>
              </a:solidFill>
            </a:endParaRPr>
          </a:p>
          <a:p>
            <a:r>
              <a:rPr lang="ja-JP" altLang="en-US">
                <a:solidFill>
                  <a:schemeClr val="bg1"/>
                </a:solidFill>
              </a:rPr>
              <a:t>初期投資を抑え、迅速に</a:t>
            </a:r>
            <a:r>
              <a:rPr lang="en" altLang="ja-JP" dirty="0">
                <a:solidFill>
                  <a:schemeClr val="bg1"/>
                </a:solidFill>
              </a:rPr>
              <a:t>AI</a:t>
            </a:r>
            <a:r>
              <a:rPr lang="ja-JP" altLang="en-US">
                <a:solidFill>
                  <a:schemeClr val="bg1"/>
                </a:solidFill>
              </a:rPr>
              <a:t>活用を開始したい。</a:t>
            </a:r>
            <a:endParaRPr lang="en-US" altLang="ja-JP" dirty="0">
              <a:solidFill>
                <a:schemeClr val="bg1"/>
              </a:solidFill>
            </a:endParaRPr>
          </a:p>
          <a:p>
            <a:r>
              <a:rPr lang="en" altLang="ja-JP" dirty="0">
                <a:solidFill>
                  <a:schemeClr val="bg1"/>
                </a:solidFill>
              </a:rPr>
              <a:t>Web</a:t>
            </a:r>
            <a:r>
              <a:rPr lang="ja-JP" altLang="en-US">
                <a:solidFill>
                  <a:schemeClr val="bg1"/>
                </a:solidFill>
              </a:rPr>
              <a:t>やアプリケーションに</a:t>
            </a:r>
            <a:r>
              <a:rPr lang="en" altLang="ja-JP" dirty="0">
                <a:solidFill>
                  <a:schemeClr val="bg1"/>
                </a:solidFill>
              </a:rPr>
              <a:t>AI</a:t>
            </a:r>
            <a:r>
              <a:rPr lang="ja-JP" altLang="en-US">
                <a:solidFill>
                  <a:schemeClr val="bg1"/>
                </a:solidFill>
              </a:rPr>
              <a:t>を組み込みたい。</a:t>
            </a:r>
          </a:p>
        </p:txBody>
      </p:sp>
      <p:sp>
        <p:nvSpPr>
          <p:cNvPr id="36" name="テキスト ボックス 35">
            <a:extLst>
              <a:ext uri="{FF2B5EF4-FFF2-40B4-BE49-F238E27FC236}">
                <a16:creationId xmlns:a16="http://schemas.microsoft.com/office/drawing/2014/main" id="{1C87F55F-CD9E-3E92-D364-F7450C3776DD}"/>
              </a:ext>
            </a:extLst>
          </p:cNvPr>
          <p:cNvSpPr txBox="1"/>
          <p:nvPr/>
        </p:nvSpPr>
        <p:spPr>
          <a:xfrm>
            <a:off x="2068285" y="5477770"/>
            <a:ext cx="4194628" cy="646331"/>
          </a:xfrm>
          <a:prstGeom prst="rect">
            <a:avLst/>
          </a:prstGeom>
          <a:noFill/>
        </p:spPr>
        <p:txBody>
          <a:bodyPr wrap="square">
            <a:spAutoFit/>
          </a:bodyPr>
          <a:lstStyle>
            <a:defPPr>
              <a:defRPr lang="ja-JP"/>
            </a:defPPr>
            <a:lvl1pPr marL="171450" indent="-171450" fontAlgn="ctr">
              <a:buFont typeface="Wingdings" pitchFamily="2" charset="2"/>
              <a:buChar char="l"/>
              <a:defRPr sz="1200" u="none" strike="noStrike">
                <a:effectLst/>
                <a:latin typeface="Meiryo" panose="020B0604030504040204" pitchFamily="34" charset="-128"/>
                <a:ea typeface="Meiryo" panose="020B0604030504040204" pitchFamily="34" charset="-128"/>
              </a:defRPr>
            </a:lvl1pPr>
          </a:lstStyle>
          <a:p>
            <a:r>
              <a:rPr lang="ja-JP" altLang="en-US">
                <a:solidFill>
                  <a:schemeClr val="bg1"/>
                </a:solidFill>
              </a:rPr>
              <a:t>オフライン環境で</a:t>
            </a:r>
            <a:r>
              <a:rPr lang="en" altLang="ja-JP" dirty="0">
                <a:solidFill>
                  <a:schemeClr val="bg1"/>
                </a:solidFill>
              </a:rPr>
              <a:t>AI</a:t>
            </a:r>
            <a:r>
              <a:rPr lang="ja-JP" altLang="en-US">
                <a:solidFill>
                  <a:schemeClr val="bg1"/>
                </a:solidFill>
              </a:rPr>
              <a:t>機能を利用したい。</a:t>
            </a:r>
            <a:endParaRPr lang="en-US" altLang="ja-JP" dirty="0">
              <a:solidFill>
                <a:schemeClr val="bg1"/>
              </a:solidFill>
            </a:endParaRPr>
          </a:p>
          <a:p>
            <a:r>
              <a:rPr lang="ja-JP" altLang="en-US">
                <a:solidFill>
                  <a:schemeClr val="bg1"/>
                </a:solidFill>
              </a:rPr>
              <a:t>リアルタイム性が求められる処理を行いたい。</a:t>
            </a:r>
            <a:endParaRPr lang="en-US" altLang="ja-JP" dirty="0">
              <a:solidFill>
                <a:schemeClr val="bg1"/>
              </a:solidFill>
            </a:endParaRPr>
          </a:p>
          <a:p>
            <a:r>
              <a:rPr lang="ja-JP" altLang="en-US">
                <a:solidFill>
                  <a:schemeClr val="bg1"/>
                </a:solidFill>
              </a:rPr>
              <a:t>通信を行わずプライバシーを最大限に保護したい。</a:t>
            </a:r>
          </a:p>
        </p:txBody>
      </p:sp>
      <p:sp>
        <p:nvSpPr>
          <p:cNvPr id="39" name="テキスト ボックス 38">
            <a:extLst>
              <a:ext uri="{FF2B5EF4-FFF2-40B4-BE49-F238E27FC236}">
                <a16:creationId xmlns:a16="http://schemas.microsoft.com/office/drawing/2014/main" id="{6A420F80-AC72-B6C8-E38D-201B6FC65497}"/>
              </a:ext>
            </a:extLst>
          </p:cNvPr>
          <p:cNvSpPr txBox="1"/>
          <p:nvPr/>
        </p:nvSpPr>
        <p:spPr>
          <a:xfrm>
            <a:off x="6400801" y="3606800"/>
            <a:ext cx="2387598" cy="1384995"/>
          </a:xfrm>
          <a:prstGeom prst="rect">
            <a:avLst/>
          </a:prstGeom>
          <a:noFill/>
        </p:spPr>
        <p:txBody>
          <a:bodyPr wrap="square">
            <a:spAutoFit/>
          </a:bodyPr>
          <a:lstStyle>
            <a:defPPr>
              <a:defRPr lang="ja-JP"/>
            </a:defPPr>
            <a:lvl1pPr marL="171450" indent="-171450" fontAlgn="ctr">
              <a:buFont typeface="Wingdings" pitchFamily="2" charset="2"/>
              <a:buChar char="l"/>
              <a:defRPr sz="1200" u="none" strike="noStrike">
                <a:effectLst/>
                <a:latin typeface="Meiryo" panose="020B0604030504040204" pitchFamily="34" charset="-128"/>
                <a:ea typeface="Meiryo" panose="020B0604030504040204" pitchFamily="34" charset="-128"/>
              </a:defRPr>
            </a:lvl1pPr>
          </a:lstStyle>
          <a:p>
            <a:r>
              <a:rPr lang="ja-JP" altLang="en-US">
                <a:solidFill>
                  <a:schemeClr val="bg1"/>
                </a:solidFill>
              </a:rPr>
              <a:t>リアルタイム性と高度な分析能力を両立させたい。</a:t>
            </a:r>
            <a:endParaRPr lang="en-US" altLang="ja-JP" dirty="0">
              <a:solidFill>
                <a:schemeClr val="bg1"/>
              </a:solidFill>
            </a:endParaRPr>
          </a:p>
          <a:p>
            <a:r>
              <a:rPr lang="ja-JP" altLang="en-US">
                <a:solidFill>
                  <a:schemeClr val="bg1"/>
                </a:solidFill>
              </a:rPr>
              <a:t>セキュリティを確保しつつ、クラウドの膨大な計算リソースも活用したい。</a:t>
            </a:r>
            <a:endParaRPr lang="en-US" altLang="ja-JP" dirty="0">
              <a:solidFill>
                <a:schemeClr val="bg1"/>
              </a:solidFill>
            </a:endParaRPr>
          </a:p>
          <a:p>
            <a:r>
              <a:rPr lang="ja-JP" altLang="en-US">
                <a:solidFill>
                  <a:schemeClr val="bg1"/>
                </a:solidFill>
              </a:rPr>
              <a:t>コストとパフォーマンスのバランスを最適化したい。</a:t>
            </a:r>
          </a:p>
        </p:txBody>
      </p:sp>
    </p:spTree>
    <p:extLst>
      <p:ext uri="{BB962C8B-B14F-4D97-AF65-F5344CB8AC3E}">
        <p14:creationId xmlns:p14="http://schemas.microsoft.com/office/powerpoint/2010/main" val="4256483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846F4A-77DD-AF60-BA41-33EEF22A203F}"/>
              </a:ext>
            </a:extLst>
          </p:cNvPr>
          <p:cNvSpPr>
            <a:spLocks noGrp="1"/>
          </p:cNvSpPr>
          <p:nvPr>
            <p:ph type="title"/>
          </p:nvPr>
        </p:nvSpPr>
        <p:spPr/>
        <p:txBody>
          <a:bodyPr/>
          <a:lstStyle/>
          <a:p>
            <a:r>
              <a:rPr lang="ja-JP" altLang="en-US"/>
              <a:t>生成</a:t>
            </a:r>
            <a:r>
              <a:rPr lang="en" altLang="ja-JP" dirty="0"/>
              <a:t>AI</a:t>
            </a:r>
            <a:r>
              <a:rPr lang="ja-JP" altLang="en-US"/>
              <a:t>モデルの利用形態別 比較整理</a:t>
            </a:r>
            <a:r>
              <a:rPr lang="en-US" altLang="ja-JP" dirty="0"/>
              <a:t> 1/3</a:t>
            </a:r>
            <a:endParaRPr kumimoji="1" lang="ja-JP" altLang="en-US"/>
          </a:p>
        </p:txBody>
      </p:sp>
      <p:graphicFrame>
        <p:nvGraphicFramePr>
          <p:cNvPr id="7" name="表 6">
            <a:extLst>
              <a:ext uri="{FF2B5EF4-FFF2-40B4-BE49-F238E27FC236}">
                <a16:creationId xmlns:a16="http://schemas.microsoft.com/office/drawing/2014/main" id="{E60D3709-6C69-F8FD-C6BF-AA7D5116E859}"/>
              </a:ext>
            </a:extLst>
          </p:cNvPr>
          <p:cNvGraphicFramePr>
            <a:graphicFrameLocks noGrp="1"/>
          </p:cNvGraphicFramePr>
          <p:nvPr>
            <p:extLst>
              <p:ext uri="{D42A27DB-BD31-4B8C-83A1-F6EECF244321}">
                <p14:modId xmlns:p14="http://schemas.microsoft.com/office/powerpoint/2010/main" val="1531919572"/>
              </p:ext>
            </p:extLst>
          </p:nvPr>
        </p:nvGraphicFramePr>
        <p:xfrm>
          <a:off x="230400" y="1179095"/>
          <a:ext cx="8686801" cy="2376039"/>
        </p:xfrm>
        <a:graphic>
          <a:graphicData uri="http://schemas.openxmlformats.org/drawingml/2006/table">
            <a:tbl>
              <a:tblPr>
                <a:tableStyleId>{5C22544A-7EE6-4342-B048-85BDC9FD1C3A}</a:tableStyleId>
              </a:tblPr>
              <a:tblGrid>
                <a:gridCol w="978244">
                  <a:extLst>
                    <a:ext uri="{9D8B030D-6E8A-4147-A177-3AD203B41FA5}">
                      <a16:colId xmlns:a16="http://schemas.microsoft.com/office/drawing/2014/main" val="2568431622"/>
                    </a:ext>
                  </a:extLst>
                </a:gridCol>
                <a:gridCol w="7708557">
                  <a:extLst>
                    <a:ext uri="{9D8B030D-6E8A-4147-A177-3AD203B41FA5}">
                      <a16:colId xmlns:a16="http://schemas.microsoft.com/office/drawing/2014/main" val="755003385"/>
                    </a:ext>
                  </a:extLst>
                </a:gridCol>
              </a:tblGrid>
              <a:tr h="120711">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項目</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詳細</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4">
                        <a:lumMod val="20000"/>
                        <a:lumOff val="80000"/>
                      </a:schemeClr>
                    </a:solidFill>
                  </a:tcPr>
                </a:tc>
                <a:extLst>
                  <a:ext uri="{0D108BD9-81ED-4DB2-BD59-A6C34878D82A}">
                    <a16:rowId xmlns:a16="http://schemas.microsoft.com/office/drawing/2014/main" val="3633523983"/>
                  </a:ext>
                </a:extLst>
              </a:tr>
              <a:tr h="188305">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代表例</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en" sz="1050" u="none" strike="noStrike" dirty="0">
                          <a:effectLst/>
                          <a:latin typeface="Meiryo" panose="020B0604030504040204" pitchFamily="34" charset="-128"/>
                          <a:ea typeface="Meiryo" panose="020B0604030504040204" pitchFamily="34" charset="-128"/>
                        </a:rPr>
                        <a:t>OpenAI ChatGPT, Google Gemini, Anthropic Claude, Cohere, Perplexity AI</a:t>
                      </a:r>
                      <a:endParaRPr lang="en" sz="1050" b="0" i="0" u="none" strike="noStrike" dirty="0">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1222010589"/>
                  </a:ext>
                </a:extLst>
              </a:tr>
              <a:tr h="545184">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目的</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●最新・最高性能のモデルを手軽に利用したい。</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●初期投資を抑え、迅速に</a:t>
                      </a:r>
                      <a:r>
                        <a:rPr lang="en" sz="1050" u="none" strike="noStrike" dirty="0">
                          <a:effectLst/>
                          <a:latin typeface="Meiryo" panose="020B0604030504040204" pitchFamily="34" charset="-128"/>
                          <a:ea typeface="Meiryo" panose="020B0604030504040204" pitchFamily="34" charset="-128"/>
                        </a:rPr>
                        <a:t>AI</a:t>
                      </a:r>
                      <a:r>
                        <a:rPr lang="ja-JP" altLang="en-US" sz="1050" u="none" strike="noStrike">
                          <a:effectLst/>
                          <a:latin typeface="Meiryo" panose="020B0604030504040204" pitchFamily="34" charset="-128"/>
                          <a:ea typeface="Meiryo" panose="020B0604030504040204" pitchFamily="34" charset="-128"/>
                        </a:rPr>
                        <a:t>活用を開始したい。</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a:t>
                      </a:r>
                      <a:r>
                        <a:rPr lang="en" sz="1050" u="none" strike="noStrike" dirty="0">
                          <a:effectLst/>
                          <a:latin typeface="Meiryo" panose="020B0604030504040204" pitchFamily="34" charset="-128"/>
                          <a:ea typeface="Meiryo" panose="020B0604030504040204" pitchFamily="34" charset="-128"/>
                        </a:rPr>
                        <a:t>Web</a:t>
                      </a:r>
                      <a:r>
                        <a:rPr lang="ja-JP" altLang="en-US" sz="1050" u="none" strike="noStrike">
                          <a:effectLst/>
                          <a:latin typeface="Meiryo" panose="020B0604030504040204" pitchFamily="34" charset="-128"/>
                          <a:ea typeface="Meiryo" panose="020B0604030504040204" pitchFamily="34" charset="-128"/>
                        </a:rPr>
                        <a:t>サービスやアプリケーションに</a:t>
                      </a:r>
                      <a:r>
                        <a:rPr lang="en" sz="1050" u="none" strike="noStrike" dirty="0">
                          <a:effectLst/>
                          <a:latin typeface="Meiryo" panose="020B0604030504040204" pitchFamily="34" charset="-128"/>
                          <a:ea typeface="Meiryo" panose="020B0604030504040204" pitchFamily="34" charset="-128"/>
                        </a:rPr>
                        <a:t>AI</a:t>
                      </a:r>
                      <a:r>
                        <a:rPr lang="ja-JP" altLang="en-US" sz="1050" u="none" strike="noStrike">
                          <a:effectLst/>
                          <a:latin typeface="Meiryo" panose="020B0604030504040204" pitchFamily="34" charset="-128"/>
                          <a:ea typeface="Meiryo" panose="020B0604030504040204" pitchFamily="34" charset="-128"/>
                        </a:rPr>
                        <a:t>機能を組み込みたい。</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3115156114"/>
                  </a:ext>
                </a:extLst>
              </a:tr>
              <a:tr h="723624">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メリット</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 導入が容易</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アカウント登録後すぐに利用を開始できる。</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高性能</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常に最新かつ大規模なモデルが利用可能。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運用不要</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インフラの構築や保守・運用はサービス提供者が行う。</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スケーラビリティ</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必要に応じて利用量を柔軟に増減できる。</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726717457"/>
                  </a:ext>
                </a:extLst>
              </a:tr>
              <a:tr h="749638">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デメリット</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 セキュリティ懸念</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データを外部のサーバーに送信する必要がある。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カスタマイズ性の低さ</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モデルの根本的な改造や独自のデータセットでのファインチューニングには制限がある。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コスト</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利用量に応じて継続的な費用が発生し、大規模利用では高額になる可能性がある。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サービスへの依存</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サービス提供者の規約変更や障害、サービス終了のリスクがある。</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3982112861"/>
                  </a:ext>
                </a:extLst>
              </a:tr>
            </a:tbl>
          </a:graphicData>
        </a:graphic>
      </p:graphicFrame>
      <p:graphicFrame>
        <p:nvGraphicFramePr>
          <p:cNvPr id="9" name="表 8">
            <a:extLst>
              <a:ext uri="{FF2B5EF4-FFF2-40B4-BE49-F238E27FC236}">
                <a16:creationId xmlns:a16="http://schemas.microsoft.com/office/drawing/2014/main" id="{29B14D4A-1FB0-FCC5-ED29-B6D0AF4DA098}"/>
              </a:ext>
            </a:extLst>
          </p:cNvPr>
          <p:cNvGraphicFramePr>
            <a:graphicFrameLocks noGrp="1"/>
          </p:cNvGraphicFramePr>
          <p:nvPr/>
        </p:nvGraphicFramePr>
        <p:xfrm>
          <a:off x="226796" y="4225391"/>
          <a:ext cx="8686801" cy="2382251"/>
        </p:xfrm>
        <a:graphic>
          <a:graphicData uri="http://schemas.openxmlformats.org/drawingml/2006/table">
            <a:tbl>
              <a:tblPr>
                <a:tableStyleId>{5C22544A-7EE6-4342-B048-85BDC9FD1C3A}</a:tableStyleId>
              </a:tblPr>
              <a:tblGrid>
                <a:gridCol w="978244">
                  <a:extLst>
                    <a:ext uri="{9D8B030D-6E8A-4147-A177-3AD203B41FA5}">
                      <a16:colId xmlns:a16="http://schemas.microsoft.com/office/drawing/2014/main" val="4003134781"/>
                    </a:ext>
                  </a:extLst>
                </a:gridCol>
                <a:gridCol w="7708557">
                  <a:extLst>
                    <a:ext uri="{9D8B030D-6E8A-4147-A177-3AD203B41FA5}">
                      <a16:colId xmlns:a16="http://schemas.microsoft.com/office/drawing/2014/main" val="360949063"/>
                    </a:ext>
                  </a:extLst>
                </a:gridCol>
              </a:tblGrid>
              <a:tr h="201513">
                <a:tc>
                  <a:txBody>
                    <a:bodyPr/>
                    <a:lstStyle/>
                    <a:p>
                      <a:pPr algn="ctr" rtl="0" fontAlgn="ctr">
                        <a:buNone/>
                      </a:pPr>
                      <a:r>
                        <a:rPr lang="ja-JP" altLang="en-US" sz="1050" b="1" u="none" strike="noStrike">
                          <a:effectLst/>
                          <a:latin typeface="Meiryo" panose="020B0604030504040204" pitchFamily="34" charset="-128"/>
                          <a:ea typeface="Meiryo" panose="020B0604030504040204" pitchFamily="34" charset="-128"/>
                        </a:rPr>
                        <a:t>項目</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詳細</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4">
                        <a:lumMod val="20000"/>
                        <a:lumOff val="80000"/>
                      </a:schemeClr>
                    </a:solidFill>
                  </a:tcPr>
                </a:tc>
                <a:extLst>
                  <a:ext uri="{0D108BD9-81ED-4DB2-BD59-A6C34878D82A}">
                    <a16:rowId xmlns:a16="http://schemas.microsoft.com/office/drawing/2014/main" val="572020967"/>
                  </a:ext>
                </a:extLst>
              </a:tr>
              <a:tr h="188305">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代表例</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en" sz="1050" u="none" strike="noStrike" dirty="0">
                          <a:effectLst/>
                          <a:latin typeface="Meiryo" panose="020B0604030504040204" pitchFamily="34" charset="-128"/>
                          <a:ea typeface="Meiryo" panose="020B0604030504040204" pitchFamily="34" charset="-128"/>
                        </a:rPr>
                        <a:t>Azure OpenAI Service, AWS Bedrock, </a:t>
                      </a:r>
                      <a:r>
                        <a:rPr lang="ja-JP" altLang="en-US" sz="1050" u="none" strike="noStrike">
                          <a:effectLst/>
                          <a:latin typeface="Meiryo" panose="020B0604030504040204" pitchFamily="34" charset="-128"/>
                          <a:ea typeface="Meiryo" panose="020B0604030504040204" pitchFamily="34" charset="-128"/>
                        </a:rPr>
                        <a:t>オープンソースモデル（</a:t>
                      </a:r>
                      <a:r>
                        <a:rPr lang="en" sz="1050" u="none" strike="noStrike" dirty="0">
                          <a:effectLst/>
                          <a:latin typeface="Meiryo" panose="020B0604030504040204" pitchFamily="34" charset="-128"/>
                          <a:ea typeface="Meiryo" panose="020B0604030504040204" pitchFamily="34" charset="-128"/>
                        </a:rPr>
                        <a:t>Llama 3, Mistral）</a:t>
                      </a:r>
                      <a:r>
                        <a:rPr lang="ja-JP" altLang="en-US" sz="1050" u="none" strike="noStrike">
                          <a:effectLst/>
                          <a:latin typeface="Meiryo" panose="020B0604030504040204" pitchFamily="34" charset="-128"/>
                          <a:ea typeface="Meiryo" panose="020B0604030504040204" pitchFamily="34" charset="-128"/>
                        </a:rPr>
                        <a:t>のセルフホスティング</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3525540717"/>
                  </a:ext>
                </a:extLst>
              </a:tr>
              <a:tr h="545185">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目的</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●企業の機密情報や個人情報など、高いセキュリティが求められるデータを扱いたい</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●自社の業務データに合わせてモデルを高度にカスタマイズ（ファインチューニング）したい。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●コンプライアンス要件（データ保管場所の指定など）を遵守したい。</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943469094"/>
                  </a:ext>
                </a:extLst>
              </a:tr>
              <a:tr h="723624">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メリット</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 高いセキュリティ</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データを外部に出さずに処理できるため、情報漏洩リスクを低減できる。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高度なカスタマイズ</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自社専用のデータでモデルをファインチューニングし、業務特有の応答精度を向上させられる。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安定した利用環境</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外部のネットワーク遅延や障害の影響を受けにくい。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自由な利用</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サービス提供者の利用規約に縛られず、柔軟な応用が可能。</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3881424138"/>
                  </a:ext>
                </a:extLst>
              </a:tr>
              <a:tr h="723624">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デメリット</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 高い専門知識</a:t>
                      </a:r>
                      <a:r>
                        <a:rPr lang="en-US" altLang="ja-JP" sz="1050" u="none" strike="noStrike" dirty="0">
                          <a:effectLst/>
                          <a:latin typeface="Meiryo" panose="020B0604030504040204" pitchFamily="34" charset="-128"/>
                          <a:ea typeface="Meiryo" panose="020B0604030504040204" pitchFamily="34" charset="-128"/>
                        </a:rPr>
                        <a:t>: </a:t>
                      </a:r>
                      <a:r>
                        <a:rPr lang="en" sz="1050" u="none" strike="noStrike" dirty="0">
                          <a:effectLst/>
                          <a:latin typeface="Meiryo" panose="020B0604030504040204" pitchFamily="34" charset="-128"/>
                          <a:ea typeface="Meiryo" panose="020B0604030504040204" pitchFamily="34" charset="-128"/>
                        </a:rPr>
                        <a:t>AI</a:t>
                      </a:r>
                      <a:r>
                        <a:rPr lang="ja-JP" altLang="en-US" sz="1050" u="none" strike="noStrike">
                          <a:effectLst/>
                          <a:latin typeface="Meiryo" panose="020B0604030504040204" pitchFamily="34" charset="-128"/>
                          <a:ea typeface="Meiryo" panose="020B0604030504040204" pitchFamily="34" charset="-128"/>
                        </a:rPr>
                        <a:t>モデルの構築・運用、インフラ管理に関する高度な専門知識を持つ人材が必要。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高コスト・長時間</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高性能な</a:t>
                      </a:r>
                      <a:r>
                        <a:rPr lang="en" sz="1050" u="none" strike="noStrike" dirty="0">
                          <a:effectLst/>
                          <a:latin typeface="Meiryo" panose="020B0604030504040204" pitchFamily="34" charset="-128"/>
                          <a:ea typeface="Meiryo" panose="020B0604030504040204" pitchFamily="34" charset="-128"/>
                        </a:rPr>
                        <a:t>GPU</a:t>
                      </a:r>
                      <a:r>
                        <a:rPr lang="ja-JP" altLang="en-US" sz="1050" u="none" strike="noStrike">
                          <a:effectLst/>
                          <a:latin typeface="Meiryo" panose="020B0604030504040204" pitchFamily="34" charset="-128"/>
                          <a:ea typeface="Meiryo" panose="020B0604030504040204" pitchFamily="34" charset="-128"/>
                        </a:rPr>
                        <a:t>サーバーの導入や環境構築に多大なコストと時間がかかる。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モデル更新の手間</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最新モデルへの追従やメンテナンスを自社で行う必要がある。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リソース管理</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計算リソース（</a:t>
                      </a:r>
                      <a:r>
                        <a:rPr lang="en" sz="1050" u="none" strike="noStrike" dirty="0">
                          <a:effectLst/>
                          <a:latin typeface="Meiryo" panose="020B0604030504040204" pitchFamily="34" charset="-128"/>
                          <a:ea typeface="Meiryo" panose="020B0604030504040204" pitchFamily="34" charset="-128"/>
                        </a:rPr>
                        <a:t>GPU）</a:t>
                      </a:r>
                      <a:r>
                        <a:rPr lang="ja-JP" altLang="en-US" sz="1050" u="none" strike="noStrike">
                          <a:effectLst/>
                          <a:latin typeface="Meiryo" panose="020B0604030504040204" pitchFamily="34" charset="-128"/>
                          <a:ea typeface="Meiryo" panose="020B0604030504040204" pitchFamily="34" charset="-128"/>
                        </a:rPr>
                        <a:t>の確保や管理が負担になる。 </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2467537210"/>
                  </a:ext>
                </a:extLst>
              </a:tr>
            </a:tbl>
          </a:graphicData>
        </a:graphic>
      </p:graphicFrame>
      <p:sp>
        <p:nvSpPr>
          <p:cNvPr id="11" name="テキスト ボックス 10">
            <a:extLst>
              <a:ext uri="{FF2B5EF4-FFF2-40B4-BE49-F238E27FC236}">
                <a16:creationId xmlns:a16="http://schemas.microsoft.com/office/drawing/2014/main" id="{280BC6CF-9394-D48F-9FB9-27602C91A734}"/>
              </a:ext>
            </a:extLst>
          </p:cNvPr>
          <p:cNvSpPr txBox="1"/>
          <p:nvPr/>
        </p:nvSpPr>
        <p:spPr>
          <a:xfrm>
            <a:off x="226799" y="724876"/>
            <a:ext cx="8686800"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1. クラウド・サービス型</a:t>
            </a:r>
          </a:p>
          <a:p>
            <a:r>
              <a:rPr lang="ja-JP" altLang="en-US" sz="1050">
                <a:latin typeface="Meiryo" panose="020B0604030504040204" pitchFamily="34" charset="-128"/>
                <a:ea typeface="Meiryo" panose="020B0604030504040204" pitchFamily="34" charset="-128"/>
              </a:rPr>
              <a:t>WebブラウザやAPI経由で、サービス提供事業者のクラウド上で稼働するAIモデルを利用形態</a:t>
            </a:r>
            <a:r>
              <a:rPr lang="ja-JP" altLang="en-US" sz="1200">
                <a:latin typeface="Meiryo" panose="020B0604030504040204" pitchFamily="34" charset="-128"/>
                <a:ea typeface="Meiryo" panose="020B0604030504040204" pitchFamily="34" charset="-128"/>
              </a:rPr>
              <a:t>。</a:t>
            </a:r>
          </a:p>
        </p:txBody>
      </p:sp>
      <p:sp>
        <p:nvSpPr>
          <p:cNvPr id="13" name="テキスト ボックス 12">
            <a:extLst>
              <a:ext uri="{FF2B5EF4-FFF2-40B4-BE49-F238E27FC236}">
                <a16:creationId xmlns:a16="http://schemas.microsoft.com/office/drawing/2014/main" id="{ED720A89-D4EF-2BD5-2007-3B59C9E705D1}"/>
              </a:ext>
            </a:extLst>
          </p:cNvPr>
          <p:cNvSpPr txBox="1"/>
          <p:nvPr/>
        </p:nvSpPr>
        <p:spPr>
          <a:xfrm>
            <a:off x="226796" y="3625227"/>
            <a:ext cx="8686799" cy="600164"/>
          </a:xfrm>
          <a:prstGeom prst="rect">
            <a:avLst/>
          </a:prstGeom>
          <a:noFill/>
        </p:spPr>
        <p:txBody>
          <a:bodyPr wrap="square">
            <a:spAutoFit/>
          </a:bodyPr>
          <a:lstStyle/>
          <a:p>
            <a:pPr rtl="0">
              <a:buNone/>
            </a:pPr>
            <a:r>
              <a:rPr lang="en-US" altLang="ja-JP" sz="1200" b="1" i="0" u="none" strike="noStrike" dirty="0">
                <a:solidFill>
                  <a:srgbClr val="1B1C1D"/>
                </a:solidFill>
                <a:effectLst/>
                <a:latin typeface="Meiryo" panose="020B0604030504040204" pitchFamily="34" charset="-128"/>
                <a:ea typeface="Meiryo" panose="020B0604030504040204" pitchFamily="34" charset="-128"/>
              </a:rPr>
              <a:t>2. </a:t>
            </a:r>
            <a:r>
              <a:rPr lang="ja-JP" altLang="en-US" sz="1200" b="1" i="0" u="none" strike="noStrike">
                <a:solidFill>
                  <a:srgbClr val="1B1C1D"/>
                </a:solidFill>
                <a:effectLst/>
                <a:latin typeface="Meiryo" panose="020B0604030504040204" pitchFamily="34" charset="-128"/>
                <a:ea typeface="Meiryo" panose="020B0604030504040204" pitchFamily="34" charset="-128"/>
              </a:rPr>
              <a:t>プライベート・クラウド／オンプレミス型</a:t>
            </a:r>
            <a:endParaRPr lang="ja-JP" altLang="en-US" sz="1200" b="1">
              <a:effectLst/>
              <a:latin typeface="Meiryo" panose="020B0604030504040204" pitchFamily="34" charset="-128"/>
              <a:ea typeface="Meiryo" panose="020B0604030504040204" pitchFamily="34" charset="-128"/>
            </a:endParaRPr>
          </a:p>
          <a:p>
            <a:r>
              <a:rPr lang="ja-JP" altLang="en-US" sz="1050" b="0" i="0" u="none" strike="noStrike">
                <a:solidFill>
                  <a:srgbClr val="1B1C1D"/>
                </a:solidFill>
                <a:effectLst/>
                <a:latin typeface="Meiryo" panose="020B0604030504040204" pitchFamily="34" charset="-128"/>
                <a:ea typeface="Meiryo" panose="020B0604030504040204" pitchFamily="34" charset="-128"/>
              </a:rPr>
              <a:t>自社で契約しているプライベートクラウド環境（例</a:t>
            </a:r>
            <a:r>
              <a:rPr lang="en-US" altLang="ja-JP" sz="1050" b="0" i="0" u="none" strike="noStrike" dirty="0">
                <a:solidFill>
                  <a:srgbClr val="1B1C1D"/>
                </a:solidFill>
                <a:effectLst/>
                <a:latin typeface="Meiryo" panose="020B0604030504040204" pitchFamily="34" charset="-128"/>
                <a:ea typeface="Meiryo" panose="020B0604030504040204" pitchFamily="34" charset="-128"/>
              </a:rPr>
              <a:t>: </a:t>
            </a:r>
            <a:r>
              <a:rPr lang="en" altLang="ja-JP" sz="1050" b="0" i="0" u="none" strike="noStrike" dirty="0">
                <a:solidFill>
                  <a:srgbClr val="1B1C1D"/>
                </a:solidFill>
                <a:effectLst/>
                <a:latin typeface="Meiryo" panose="020B0604030504040204" pitchFamily="34" charset="-128"/>
                <a:ea typeface="Meiryo" panose="020B0604030504040204" pitchFamily="34" charset="-128"/>
              </a:rPr>
              <a:t>AWS, Azure, GCP</a:t>
            </a:r>
            <a:r>
              <a:rPr lang="ja-JP" altLang="en-US" sz="1050" b="0" i="0" u="none" strike="noStrike">
                <a:solidFill>
                  <a:srgbClr val="1B1C1D"/>
                </a:solidFill>
                <a:effectLst/>
                <a:latin typeface="Meiryo" panose="020B0604030504040204" pitchFamily="34" charset="-128"/>
                <a:ea typeface="Meiryo" panose="020B0604030504040204" pitchFamily="34" charset="-128"/>
              </a:rPr>
              <a:t>内の閉域網）や、自社内のサーバー（オンプレミス）に</a:t>
            </a:r>
            <a:r>
              <a:rPr lang="en" altLang="ja-JP" sz="105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050" b="0" i="0" u="none" strike="noStrike">
                <a:solidFill>
                  <a:srgbClr val="1B1C1D"/>
                </a:solidFill>
                <a:effectLst/>
                <a:latin typeface="Meiryo" panose="020B0604030504040204" pitchFamily="34" charset="-128"/>
                <a:ea typeface="Meiryo" panose="020B0604030504040204" pitchFamily="34" charset="-128"/>
              </a:rPr>
              <a:t>モデルを構築し、クローズドな環境で利用する形態。</a:t>
            </a:r>
            <a:endParaRPr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32171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4EF62E-FAEF-F8B6-CF06-ED89FADC3D0B}"/>
              </a:ext>
            </a:extLst>
          </p:cNvPr>
          <p:cNvSpPr>
            <a:spLocks noGrp="1"/>
          </p:cNvSpPr>
          <p:nvPr>
            <p:ph type="title"/>
          </p:nvPr>
        </p:nvSpPr>
        <p:spPr/>
        <p:txBody>
          <a:bodyPr/>
          <a:lstStyle/>
          <a:p>
            <a:r>
              <a:rPr lang="ja-JP" altLang="en-US"/>
              <a:t>生成</a:t>
            </a:r>
            <a:r>
              <a:rPr lang="en" altLang="ja-JP" dirty="0"/>
              <a:t>AI</a:t>
            </a:r>
            <a:r>
              <a:rPr lang="ja-JP" altLang="en-US"/>
              <a:t>モデルの利用形態別 比較整理</a:t>
            </a:r>
            <a:r>
              <a:rPr lang="en-US" altLang="ja-JP" dirty="0"/>
              <a:t> 2/3</a:t>
            </a:r>
            <a:endParaRPr kumimoji="1" lang="ja-JP" altLang="en-US"/>
          </a:p>
        </p:txBody>
      </p:sp>
      <p:graphicFrame>
        <p:nvGraphicFramePr>
          <p:cNvPr id="3" name="表 2">
            <a:extLst>
              <a:ext uri="{FF2B5EF4-FFF2-40B4-BE49-F238E27FC236}">
                <a16:creationId xmlns:a16="http://schemas.microsoft.com/office/drawing/2014/main" id="{5EC5C32F-5111-A89A-3E37-C26B6616BD45}"/>
              </a:ext>
            </a:extLst>
          </p:cNvPr>
          <p:cNvGraphicFramePr>
            <a:graphicFrameLocks noGrp="1"/>
          </p:cNvGraphicFramePr>
          <p:nvPr/>
        </p:nvGraphicFramePr>
        <p:xfrm>
          <a:off x="226797" y="1298096"/>
          <a:ext cx="8686800" cy="2594225"/>
        </p:xfrm>
        <a:graphic>
          <a:graphicData uri="http://schemas.openxmlformats.org/drawingml/2006/table">
            <a:tbl>
              <a:tblPr>
                <a:tableStyleId>{5C22544A-7EE6-4342-B048-85BDC9FD1C3A}</a:tableStyleId>
              </a:tblPr>
              <a:tblGrid>
                <a:gridCol w="978244">
                  <a:extLst>
                    <a:ext uri="{9D8B030D-6E8A-4147-A177-3AD203B41FA5}">
                      <a16:colId xmlns:a16="http://schemas.microsoft.com/office/drawing/2014/main" val="3423578094"/>
                    </a:ext>
                  </a:extLst>
                </a:gridCol>
                <a:gridCol w="7708556">
                  <a:extLst>
                    <a:ext uri="{9D8B030D-6E8A-4147-A177-3AD203B41FA5}">
                      <a16:colId xmlns:a16="http://schemas.microsoft.com/office/drawing/2014/main" val="1908437530"/>
                    </a:ext>
                  </a:extLst>
                </a:gridCol>
              </a:tblGrid>
              <a:tr h="155386">
                <a:tc>
                  <a:txBody>
                    <a:bodyPr/>
                    <a:lstStyle/>
                    <a:p>
                      <a:pPr algn="ctr" rtl="0" fontAlgn="ctr">
                        <a:buNone/>
                      </a:pPr>
                      <a:r>
                        <a:rPr lang="ja-JP" altLang="en-US" sz="1050" b="1" u="none" strike="noStrike">
                          <a:effectLst/>
                          <a:latin typeface="Meiryo" panose="020B0604030504040204" pitchFamily="34" charset="-128"/>
                          <a:ea typeface="Meiryo" panose="020B0604030504040204" pitchFamily="34" charset="-128"/>
                        </a:rPr>
                        <a:t>項目</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詳細</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4">
                        <a:lumMod val="20000"/>
                        <a:lumOff val="80000"/>
                      </a:schemeClr>
                    </a:solidFill>
                  </a:tcPr>
                </a:tc>
                <a:extLst>
                  <a:ext uri="{0D108BD9-81ED-4DB2-BD59-A6C34878D82A}">
                    <a16:rowId xmlns:a16="http://schemas.microsoft.com/office/drawing/2014/main" val="2488120120"/>
                  </a:ext>
                </a:extLst>
              </a:tr>
              <a:tr h="155386">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代表例</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en" sz="1050" u="none" strike="noStrike" dirty="0">
                          <a:effectLst/>
                          <a:latin typeface="Meiryo" panose="020B0604030504040204" pitchFamily="34" charset="-128"/>
                          <a:ea typeface="Meiryo" panose="020B0604030504040204" pitchFamily="34" charset="-128"/>
                        </a:rPr>
                        <a:t>DeepSeek Coder, Microsoft Phi-3, Google Gemma (</a:t>
                      </a:r>
                      <a:r>
                        <a:rPr lang="ja-JP" altLang="en-US" sz="1050" u="none" strike="noStrike">
                          <a:effectLst/>
                          <a:latin typeface="Meiryo" panose="020B0604030504040204" pitchFamily="34" charset="-128"/>
                          <a:ea typeface="Meiryo" panose="020B0604030504040204" pitchFamily="34" charset="-128"/>
                        </a:rPr>
                        <a:t>軽量版</a:t>
                      </a:r>
                      <a:r>
                        <a:rPr lang="en-US" altLang="ja-JP" sz="1050" u="none" strike="noStrike" dirty="0">
                          <a:effectLst/>
                          <a:latin typeface="Meiryo" panose="020B0604030504040204" pitchFamily="34" charset="-128"/>
                          <a:ea typeface="Meiryo" panose="020B0604030504040204" pitchFamily="34" charset="-128"/>
                        </a:rPr>
                        <a:t>), </a:t>
                      </a:r>
                      <a:r>
                        <a:rPr lang="en" sz="1050" u="none" strike="noStrike" dirty="0">
                          <a:effectLst/>
                          <a:latin typeface="Meiryo" panose="020B0604030504040204" pitchFamily="34" charset="-128"/>
                          <a:ea typeface="Meiryo" panose="020B0604030504040204" pitchFamily="34" charset="-128"/>
                        </a:rPr>
                        <a:t>Stable Diffusion (</a:t>
                      </a:r>
                      <a:r>
                        <a:rPr lang="ja-JP" altLang="en-US" sz="1050" u="none" strike="noStrike">
                          <a:effectLst/>
                          <a:latin typeface="Meiryo" panose="020B0604030504040204" pitchFamily="34" charset="-128"/>
                          <a:ea typeface="Meiryo" panose="020B0604030504040204" pitchFamily="34" charset="-128"/>
                        </a:rPr>
                        <a:t>画像生成</a:t>
                      </a:r>
                      <a:r>
                        <a:rPr lang="en-US" altLang="ja-JP" sz="1050" u="none" strike="noStrike" dirty="0">
                          <a:effectLst/>
                          <a:latin typeface="Meiryo" panose="020B0604030504040204" pitchFamily="34" charset="-128"/>
                          <a:ea typeface="Meiryo" panose="020B0604030504040204" pitchFamily="34" charset="-128"/>
                        </a:rPr>
                        <a:t>)</a:t>
                      </a:r>
                      <a:endParaRPr lang="en-US" altLang="ja-JP" sz="1050" b="0" i="0" u="none" strike="noStrike" dirty="0">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812554149"/>
                  </a:ext>
                </a:extLst>
              </a:tr>
              <a:tr h="466158">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目的</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●オフライン環境で</a:t>
                      </a:r>
                      <a:r>
                        <a:rPr lang="en" sz="1050" u="none" strike="noStrike" dirty="0">
                          <a:effectLst/>
                          <a:latin typeface="Meiryo" panose="020B0604030504040204" pitchFamily="34" charset="-128"/>
                          <a:ea typeface="Meiryo" panose="020B0604030504040204" pitchFamily="34" charset="-128"/>
                        </a:rPr>
                        <a:t>AI</a:t>
                      </a:r>
                      <a:r>
                        <a:rPr lang="ja-JP" altLang="en-US" sz="1050" u="none" strike="noStrike">
                          <a:effectLst/>
                          <a:latin typeface="Meiryo" panose="020B0604030504040204" pitchFamily="34" charset="-128"/>
                          <a:ea typeface="Meiryo" panose="020B0604030504040204" pitchFamily="34" charset="-128"/>
                        </a:rPr>
                        <a:t>機能を利用したい。</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●リアルタイム性が求められる処理（超低遅延）を行いたい。</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●通信を行わず、プライバシーを最大限に保護したい。</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2322445801"/>
                  </a:ext>
                </a:extLst>
              </a:tr>
              <a:tr h="714776">
                <a:tc>
                  <a:txBody>
                    <a:bodyPr/>
                    <a:lstStyle/>
                    <a:p>
                      <a:pPr algn="ctr" fontAlgn="ctr">
                        <a:buNone/>
                      </a:pPr>
                      <a:r>
                        <a:rPr lang="ja-JP" altLang="en-US" sz="1100" b="1" u="none" strike="noStrike">
                          <a:effectLst/>
                          <a:latin typeface="Meiryo" panose="020B0604030504040204" pitchFamily="34" charset="-128"/>
                          <a:ea typeface="Meiryo" panose="020B0604030504040204" pitchFamily="34" charset="-128"/>
                        </a:rPr>
                        <a:t>メリット</a:t>
                      </a:r>
                      <a:endParaRPr lang="ja-JP" altLang="en-US" sz="110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100" u="none" strike="noStrike">
                          <a:effectLst/>
                          <a:latin typeface="Meiryo" panose="020B0604030504040204" pitchFamily="34" charset="-128"/>
                          <a:ea typeface="Meiryo" panose="020B0604030504040204" pitchFamily="34" charset="-128"/>
                        </a:rPr>
                        <a:t>✅ オフライン動作</a:t>
                      </a:r>
                      <a:r>
                        <a:rPr lang="en-US" altLang="ja-JP" sz="1100" u="none" strike="noStrike">
                          <a:effectLst/>
                          <a:latin typeface="Meiryo" panose="020B0604030504040204" pitchFamily="34" charset="-128"/>
                          <a:ea typeface="Meiryo" panose="020B0604030504040204" pitchFamily="34" charset="-128"/>
                        </a:rPr>
                        <a:t>: </a:t>
                      </a:r>
                      <a:r>
                        <a:rPr lang="ja-JP" altLang="en-US" sz="1100" u="none" strike="noStrike">
                          <a:effectLst/>
                          <a:latin typeface="Meiryo" panose="020B0604030504040204" pitchFamily="34" charset="-128"/>
                          <a:ea typeface="Meiryo" panose="020B0604030504040204" pitchFamily="34" charset="-128"/>
                        </a:rPr>
                        <a:t>インターネット接続がない場所でも利用できる。 </a:t>
                      </a:r>
                      <a:br>
                        <a:rPr lang="ja-JP" altLang="en-US" sz="1100" u="none" strike="noStrike">
                          <a:effectLst/>
                          <a:latin typeface="Meiryo" panose="020B0604030504040204" pitchFamily="34" charset="-128"/>
                          <a:ea typeface="Meiryo" panose="020B0604030504040204" pitchFamily="34" charset="-128"/>
                        </a:rPr>
                      </a:br>
                      <a:r>
                        <a:rPr lang="ja-JP" altLang="en-US" sz="1100" u="none" strike="noStrike">
                          <a:effectLst/>
                          <a:latin typeface="Meiryo" panose="020B0604030504040204" pitchFamily="34" charset="-128"/>
                          <a:ea typeface="Meiryo" panose="020B0604030504040204" pitchFamily="34" charset="-128"/>
                        </a:rPr>
                        <a:t>✅ 超低遅延</a:t>
                      </a:r>
                      <a:r>
                        <a:rPr lang="en-US" altLang="ja-JP" sz="1100" u="none" strike="noStrike">
                          <a:effectLst/>
                          <a:latin typeface="Meiryo" panose="020B0604030504040204" pitchFamily="34" charset="-128"/>
                          <a:ea typeface="Meiryo" panose="020B0604030504040204" pitchFamily="34" charset="-128"/>
                        </a:rPr>
                        <a:t>: </a:t>
                      </a:r>
                      <a:r>
                        <a:rPr lang="ja-JP" altLang="en-US" sz="1100" u="none" strike="noStrike">
                          <a:effectLst/>
                          <a:latin typeface="Meiryo" panose="020B0604030504040204" pitchFamily="34" charset="-128"/>
                          <a:ea typeface="Meiryo" panose="020B0604030504040204" pitchFamily="34" charset="-128"/>
                        </a:rPr>
                        <a:t>通信が発生しないため、非常に高速な応答が可能。 </a:t>
                      </a:r>
                      <a:br>
                        <a:rPr lang="ja-JP" altLang="en-US" sz="1100" u="none" strike="noStrike">
                          <a:effectLst/>
                          <a:latin typeface="Meiryo" panose="020B0604030504040204" pitchFamily="34" charset="-128"/>
                          <a:ea typeface="Meiryo" panose="020B0604030504040204" pitchFamily="34" charset="-128"/>
                        </a:rPr>
                      </a:br>
                      <a:r>
                        <a:rPr lang="ja-JP" altLang="en-US" sz="1100" u="none" strike="noStrike">
                          <a:effectLst/>
                          <a:latin typeface="Meiryo" panose="020B0604030504040204" pitchFamily="34" charset="-128"/>
                          <a:ea typeface="Meiryo" panose="020B0604030504040204" pitchFamily="34" charset="-128"/>
                        </a:rPr>
                        <a:t>✅ プライバシー保護</a:t>
                      </a:r>
                      <a:r>
                        <a:rPr lang="en-US" altLang="ja-JP" sz="1100" u="none" strike="noStrike">
                          <a:effectLst/>
                          <a:latin typeface="Meiryo" panose="020B0604030504040204" pitchFamily="34" charset="-128"/>
                          <a:ea typeface="Meiryo" panose="020B0604030504040204" pitchFamily="34" charset="-128"/>
                        </a:rPr>
                        <a:t>: </a:t>
                      </a:r>
                      <a:r>
                        <a:rPr lang="ja-JP" altLang="en-US" sz="1100" u="none" strike="noStrike">
                          <a:effectLst/>
                          <a:latin typeface="Meiryo" panose="020B0604030504040204" pitchFamily="34" charset="-128"/>
                          <a:ea typeface="Meiryo" panose="020B0604030504040204" pitchFamily="34" charset="-128"/>
                        </a:rPr>
                        <a:t>全てのデータがデバイス内で処理されるため、プライバシーが完全に守られる。 </a:t>
                      </a:r>
                      <a:br>
                        <a:rPr lang="ja-JP" altLang="en-US" sz="1100" u="none" strike="noStrike">
                          <a:effectLst/>
                          <a:latin typeface="Meiryo" panose="020B0604030504040204" pitchFamily="34" charset="-128"/>
                          <a:ea typeface="Meiryo" panose="020B0604030504040204" pitchFamily="34" charset="-128"/>
                        </a:rPr>
                      </a:br>
                      <a:r>
                        <a:rPr lang="ja-JP" altLang="en-US" sz="1100" u="none" strike="noStrike">
                          <a:effectLst/>
                          <a:latin typeface="Meiryo" panose="020B0604030504040204" pitchFamily="34" charset="-128"/>
                          <a:ea typeface="Meiryo" panose="020B0604030504040204" pitchFamily="34" charset="-128"/>
                        </a:rPr>
                        <a:t>✅ 通信コスト不要</a:t>
                      </a:r>
                      <a:r>
                        <a:rPr lang="en-US" altLang="ja-JP" sz="1100" u="none" strike="noStrike">
                          <a:effectLst/>
                          <a:latin typeface="Meiryo" panose="020B0604030504040204" pitchFamily="34" charset="-128"/>
                          <a:ea typeface="Meiryo" panose="020B0604030504040204" pitchFamily="34" charset="-128"/>
                        </a:rPr>
                        <a:t>: </a:t>
                      </a:r>
                      <a:r>
                        <a:rPr lang="ja-JP" altLang="en-US" sz="1100" u="none" strike="noStrike">
                          <a:effectLst/>
                          <a:latin typeface="Meiryo" panose="020B0604030504040204" pitchFamily="34" charset="-128"/>
                          <a:ea typeface="Meiryo" panose="020B0604030504040204" pitchFamily="34" charset="-128"/>
                        </a:rPr>
                        <a:t>クラウドとのデータ通信が不要なため、通信費がかからない。</a:t>
                      </a:r>
                      <a:endParaRPr lang="ja-JP" altLang="en-US" sz="110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2726902973"/>
                  </a:ext>
                </a:extLst>
              </a:tr>
              <a:tr h="1051545">
                <a:tc>
                  <a:txBody>
                    <a:bodyPr/>
                    <a:lstStyle/>
                    <a:p>
                      <a:pPr algn="ctr" fontAlgn="ctr">
                        <a:buNone/>
                      </a:pPr>
                      <a:r>
                        <a:rPr lang="ja-JP" altLang="en-US" sz="1100" b="1" u="none" strike="noStrike">
                          <a:effectLst/>
                          <a:latin typeface="Meiryo" panose="020B0604030504040204" pitchFamily="34" charset="-128"/>
                          <a:ea typeface="Meiryo" panose="020B0604030504040204" pitchFamily="34" charset="-128"/>
                        </a:rPr>
                        <a:t>デメリット</a:t>
                      </a:r>
                      <a:endParaRPr lang="ja-JP" altLang="en-US" sz="110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100" u="none" strike="noStrike">
                          <a:effectLst/>
                          <a:latin typeface="Meiryo" panose="020B0604030504040204" pitchFamily="34" charset="-128"/>
                          <a:ea typeface="Meiryo" panose="020B0604030504040204" pitchFamily="34" charset="-128"/>
                        </a:rPr>
                        <a:t>❌ 性能の制約</a:t>
                      </a:r>
                      <a:r>
                        <a:rPr lang="en-US" altLang="ja-JP" sz="1100" u="none" strike="noStrike" dirty="0">
                          <a:effectLst/>
                          <a:latin typeface="Meiryo" panose="020B0604030504040204" pitchFamily="34" charset="-128"/>
                          <a:ea typeface="Meiryo" panose="020B0604030504040204" pitchFamily="34" charset="-128"/>
                        </a:rPr>
                        <a:t>: </a:t>
                      </a:r>
                      <a:r>
                        <a:rPr lang="ja-JP" altLang="en-US" sz="1100" u="none" strike="noStrike">
                          <a:effectLst/>
                          <a:latin typeface="Meiryo" panose="020B0604030504040204" pitchFamily="34" charset="-128"/>
                          <a:ea typeface="Meiryo" panose="020B0604030504040204" pitchFamily="34" charset="-128"/>
                        </a:rPr>
                        <a:t>デバイスの計算能力（</a:t>
                      </a:r>
                      <a:r>
                        <a:rPr lang="en" sz="1100" u="none" strike="noStrike" dirty="0">
                          <a:effectLst/>
                          <a:latin typeface="Meiryo" panose="020B0604030504040204" pitchFamily="34" charset="-128"/>
                          <a:ea typeface="Meiryo" panose="020B0604030504040204" pitchFamily="34" charset="-128"/>
                        </a:rPr>
                        <a:t>CPU/GPU、</a:t>
                      </a:r>
                      <a:r>
                        <a:rPr lang="ja-JP" altLang="en-US" sz="1100" u="none" strike="noStrike">
                          <a:effectLst/>
                          <a:latin typeface="Meiryo" panose="020B0604030504040204" pitchFamily="34" charset="-128"/>
                          <a:ea typeface="Meiryo" panose="020B0604030504040204" pitchFamily="34" charset="-128"/>
                        </a:rPr>
                        <a:t>メモリ）の制約上、小規模で性能が限定的なモデルしか利用できない。 </a:t>
                      </a:r>
                      <a:br>
                        <a:rPr lang="ja-JP" altLang="en-US" sz="1100" u="none" strike="noStrike">
                          <a:effectLst/>
                          <a:latin typeface="Meiryo" panose="020B0604030504040204" pitchFamily="34" charset="-128"/>
                          <a:ea typeface="Meiryo" panose="020B0604030504040204" pitchFamily="34" charset="-128"/>
                        </a:rPr>
                      </a:br>
                      <a:r>
                        <a:rPr lang="ja-JP" altLang="en-US" sz="1100" u="none" strike="noStrike">
                          <a:effectLst/>
                          <a:latin typeface="Meiryo" panose="020B0604030504040204" pitchFamily="34" charset="-128"/>
                          <a:ea typeface="Meiryo" panose="020B0604030504040204" pitchFamily="34" charset="-128"/>
                        </a:rPr>
                        <a:t>❌ リソース消費</a:t>
                      </a:r>
                      <a:r>
                        <a:rPr lang="en-US" altLang="ja-JP" sz="1100" u="none" strike="noStrike" dirty="0">
                          <a:effectLst/>
                          <a:latin typeface="Meiryo" panose="020B0604030504040204" pitchFamily="34" charset="-128"/>
                          <a:ea typeface="Meiryo" panose="020B0604030504040204" pitchFamily="34" charset="-128"/>
                        </a:rPr>
                        <a:t>: </a:t>
                      </a:r>
                      <a:r>
                        <a:rPr lang="ja-JP" altLang="en-US" sz="1100" u="none" strike="noStrike">
                          <a:effectLst/>
                          <a:latin typeface="Meiryo" panose="020B0604030504040204" pitchFamily="34" charset="-128"/>
                          <a:ea typeface="Meiryo" panose="020B0604030504040204" pitchFamily="34" charset="-128"/>
                        </a:rPr>
                        <a:t>デバイスの計算能力やバッテリーを大きく消費する。 </a:t>
                      </a:r>
                      <a:br>
                        <a:rPr lang="ja-JP" altLang="en-US" sz="1100" u="none" strike="noStrike">
                          <a:effectLst/>
                          <a:latin typeface="Meiryo" panose="020B0604030504040204" pitchFamily="34" charset="-128"/>
                          <a:ea typeface="Meiryo" panose="020B0604030504040204" pitchFamily="34" charset="-128"/>
                        </a:rPr>
                      </a:br>
                      <a:r>
                        <a:rPr lang="ja-JP" altLang="en-US" sz="1100" u="none" strike="noStrike">
                          <a:effectLst/>
                          <a:latin typeface="Meiryo" panose="020B0604030504040204" pitchFamily="34" charset="-128"/>
                          <a:ea typeface="Meiryo" panose="020B0604030504040204" pitchFamily="34" charset="-128"/>
                        </a:rPr>
                        <a:t>❌ 管理の複雑さ</a:t>
                      </a:r>
                      <a:r>
                        <a:rPr lang="en-US" altLang="ja-JP" sz="1100" u="none" strike="noStrike" dirty="0">
                          <a:effectLst/>
                          <a:latin typeface="Meiryo" panose="020B0604030504040204" pitchFamily="34" charset="-128"/>
                          <a:ea typeface="Meiryo" panose="020B0604030504040204" pitchFamily="34" charset="-128"/>
                        </a:rPr>
                        <a:t>: </a:t>
                      </a:r>
                      <a:r>
                        <a:rPr lang="ja-JP" altLang="en-US" sz="1100" u="none" strike="noStrike">
                          <a:effectLst/>
                          <a:latin typeface="Meiryo" panose="020B0604030504040204" pitchFamily="34" charset="-128"/>
                          <a:ea typeface="Meiryo" panose="020B0604030504040204" pitchFamily="34" charset="-128"/>
                        </a:rPr>
                        <a:t>多数のデバイスに搭載されたモデルを更新・管理するのが難しい場合がある。 </a:t>
                      </a:r>
                      <a:br>
                        <a:rPr lang="ja-JP" altLang="en-US" sz="1100" u="none" strike="noStrike">
                          <a:effectLst/>
                          <a:latin typeface="Meiryo" panose="020B0604030504040204" pitchFamily="34" charset="-128"/>
                          <a:ea typeface="Meiryo" panose="020B0604030504040204" pitchFamily="34" charset="-128"/>
                        </a:rPr>
                      </a:br>
                      <a:r>
                        <a:rPr lang="ja-JP" altLang="en-US" sz="1100" u="none" strike="noStrike">
                          <a:effectLst/>
                          <a:latin typeface="Meiryo" panose="020B0604030504040204" pitchFamily="34" charset="-128"/>
                          <a:ea typeface="Meiryo" panose="020B0604030504040204" pitchFamily="34" charset="-128"/>
                        </a:rPr>
                        <a:t>❌ 機能の限定</a:t>
                      </a:r>
                      <a:r>
                        <a:rPr lang="en-US" altLang="ja-JP" sz="1100" u="none" strike="noStrike" dirty="0">
                          <a:effectLst/>
                          <a:latin typeface="Meiryo" panose="020B0604030504040204" pitchFamily="34" charset="-128"/>
                          <a:ea typeface="Meiryo" panose="020B0604030504040204" pitchFamily="34" charset="-128"/>
                        </a:rPr>
                        <a:t>: </a:t>
                      </a:r>
                      <a:r>
                        <a:rPr lang="ja-JP" altLang="en-US" sz="1100" u="none" strike="noStrike">
                          <a:effectLst/>
                          <a:latin typeface="Meiryo" panose="020B0604030504040204" pitchFamily="34" charset="-128"/>
                          <a:ea typeface="Meiryo" panose="020B0604030504040204" pitchFamily="34" charset="-128"/>
                        </a:rPr>
                        <a:t>クラウド型の大規模モデルと比較して、対応できるタスクの複雑さや精度が劣る。 </a:t>
                      </a:r>
                      <a:endParaRPr lang="ja-JP" altLang="en-US" sz="110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1540567415"/>
                  </a:ext>
                </a:extLst>
              </a:tr>
            </a:tbl>
          </a:graphicData>
        </a:graphic>
      </p:graphicFrame>
      <p:graphicFrame>
        <p:nvGraphicFramePr>
          <p:cNvPr id="4" name="表 3">
            <a:extLst>
              <a:ext uri="{FF2B5EF4-FFF2-40B4-BE49-F238E27FC236}">
                <a16:creationId xmlns:a16="http://schemas.microsoft.com/office/drawing/2014/main" id="{6ECA7C1D-C85C-64D8-D42E-701DCF168629}"/>
              </a:ext>
            </a:extLst>
          </p:cNvPr>
          <p:cNvGraphicFramePr>
            <a:graphicFrameLocks noGrp="1"/>
          </p:cNvGraphicFramePr>
          <p:nvPr/>
        </p:nvGraphicFramePr>
        <p:xfrm>
          <a:off x="226797" y="4420903"/>
          <a:ext cx="8686799" cy="2173486"/>
        </p:xfrm>
        <a:graphic>
          <a:graphicData uri="http://schemas.openxmlformats.org/drawingml/2006/table">
            <a:tbl>
              <a:tblPr>
                <a:tableStyleId>{5C22544A-7EE6-4342-B048-85BDC9FD1C3A}</a:tableStyleId>
              </a:tblPr>
              <a:tblGrid>
                <a:gridCol w="978243">
                  <a:extLst>
                    <a:ext uri="{9D8B030D-6E8A-4147-A177-3AD203B41FA5}">
                      <a16:colId xmlns:a16="http://schemas.microsoft.com/office/drawing/2014/main" val="4237432620"/>
                    </a:ext>
                  </a:extLst>
                </a:gridCol>
                <a:gridCol w="7708556">
                  <a:extLst>
                    <a:ext uri="{9D8B030D-6E8A-4147-A177-3AD203B41FA5}">
                      <a16:colId xmlns:a16="http://schemas.microsoft.com/office/drawing/2014/main" val="3050896604"/>
                    </a:ext>
                  </a:extLst>
                </a:gridCol>
              </a:tblGrid>
              <a:tr h="124327">
                <a:tc>
                  <a:txBody>
                    <a:bodyPr/>
                    <a:lstStyle/>
                    <a:p>
                      <a:pPr algn="ctr" rtl="0" fontAlgn="ctr">
                        <a:buNone/>
                      </a:pPr>
                      <a:r>
                        <a:rPr lang="ja-JP" altLang="en-US" sz="1050" b="1" u="none" strike="noStrike">
                          <a:effectLst/>
                          <a:latin typeface="Meiryo" panose="020B0604030504040204" pitchFamily="34" charset="-128"/>
                          <a:ea typeface="Meiryo" panose="020B0604030504040204" pitchFamily="34" charset="-128"/>
                        </a:rPr>
                        <a:t>項目</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詳細</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4">
                        <a:lumMod val="20000"/>
                        <a:lumOff val="80000"/>
                      </a:schemeClr>
                    </a:solidFill>
                  </a:tcPr>
                </a:tc>
                <a:extLst>
                  <a:ext uri="{0D108BD9-81ED-4DB2-BD59-A6C34878D82A}">
                    <a16:rowId xmlns:a16="http://schemas.microsoft.com/office/drawing/2014/main" val="1982810201"/>
                  </a:ext>
                </a:extLst>
              </a:tr>
              <a:tr h="248655">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代表例</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スマートスピーカー（起動ワードはエッジ、複雑な処理はクラウド）、自動運転システム、特定のタスクをクラウドにオフロードする業務用アプリケーション</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3093016179"/>
                  </a:ext>
                </a:extLst>
              </a:tr>
              <a:tr h="372982">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目的</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●リアルタイム性と高度な分析能力を両立させたい。</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●セキュリティを確保しつつ、クラウドの膨大な計算リソースも活用したい。</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●コストとパフォーマンスのバランスを最適化したい。</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4019505217"/>
                  </a:ext>
                </a:extLst>
              </a:tr>
              <a:tr h="696234">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メリット</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 最適なパフォーマンス</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処理内容に応じて最速・最適な環境を選択できる。</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柔軟性と拡張性</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各形態の長所を組み合わせることで、幅広いニーズに対応可能。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コスト効率</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日常的な処理はエッジやオンプレミスで行い、必要な時だけクラウドを利用することでコストを抑制。</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リスク分散</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単一のシステムに依存しないため、障害時の影響を最小限に抑えられる。</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344854866"/>
                  </a:ext>
                </a:extLst>
              </a:tr>
              <a:tr h="435146">
                <a:tc>
                  <a:txBody>
                    <a:bodyPr/>
                    <a:lstStyle/>
                    <a:p>
                      <a:pPr algn="ctr" fontAlgn="ctr">
                        <a:buNone/>
                      </a:pPr>
                      <a:r>
                        <a:rPr lang="ja-JP" altLang="en-US" sz="1050" b="1" u="none" strike="noStrike">
                          <a:effectLst/>
                          <a:latin typeface="Meiryo" panose="020B0604030504040204" pitchFamily="34" charset="-128"/>
                          <a:ea typeface="Meiryo" panose="020B0604030504040204" pitchFamily="34" charset="-128"/>
                        </a:rPr>
                        <a:t>デメリット</a:t>
                      </a:r>
                      <a:endParaRPr lang="ja-JP" altLang="en-US" sz="1050" b="1"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solidFill>
                      <a:schemeClr val="accent6">
                        <a:lumMod val="20000"/>
                        <a:lumOff val="80000"/>
                      </a:schemeClr>
                    </a:solidFill>
                  </a:tcPr>
                </a:tc>
                <a:tc>
                  <a:txBody>
                    <a:bodyPr/>
                    <a:lstStyle/>
                    <a:p>
                      <a:pPr algn="l" fontAlgn="ctr">
                        <a:buNone/>
                      </a:pPr>
                      <a:r>
                        <a:rPr lang="ja-JP" altLang="en-US" sz="1050" u="none" strike="noStrike">
                          <a:effectLst/>
                          <a:latin typeface="Meiryo" panose="020B0604030504040204" pitchFamily="34" charset="-128"/>
                          <a:ea typeface="Meiryo" panose="020B0604030504040204" pitchFamily="34" charset="-128"/>
                        </a:rPr>
                        <a:t>❌ 設計・運用の複雑さ</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複数の環境を連携させるため、システム全体の設計や管理が非常に複雑になる。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データ同期の課題</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各環境間でのデータの一貫性を保つための管理が難しい場合がある。 </a:t>
                      </a:r>
                      <a:br>
                        <a:rPr lang="ja-JP" altLang="en-US" sz="1050" u="none" strike="noStrike">
                          <a:effectLst/>
                          <a:latin typeface="Meiryo" panose="020B0604030504040204" pitchFamily="34" charset="-128"/>
                          <a:ea typeface="Meiryo" panose="020B0604030504040204" pitchFamily="34" charset="-128"/>
                        </a:rPr>
                      </a:br>
                      <a:r>
                        <a:rPr lang="ja-JP" altLang="en-US" sz="1050" u="none" strike="noStrike">
                          <a:effectLst/>
                          <a:latin typeface="Meiryo" panose="020B0604030504040204" pitchFamily="34" charset="-128"/>
                          <a:ea typeface="Meiryo" panose="020B0604030504040204" pitchFamily="34" charset="-128"/>
                        </a:rPr>
                        <a:t>❌ 高度な技術力</a:t>
                      </a:r>
                      <a:r>
                        <a:rPr lang="en-US" altLang="ja-JP" sz="1050" u="none" strike="noStrike" dirty="0">
                          <a:effectLst/>
                          <a:latin typeface="Meiryo" panose="020B0604030504040204" pitchFamily="34" charset="-128"/>
                          <a:ea typeface="Meiryo" panose="020B0604030504040204" pitchFamily="34" charset="-128"/>
                        </a:rPr>
                        <a:t>: </a:t>
                      </a:r>
                      <a:r>
                        <a:rPr lang="ja-JP" altLang="en-US" sz="1050" u="none" strike="noStrike">
                          <a:effectLst/>
                          <a:latin typeface="Meiryo" panose="020B0604030504040204" pitchFamily="34" charset="-128"/>
                          <a:ea typeface="Meiryo" panose="020B0604030504040204" pitchFamily="34" charset="-128"/>
                        </a:rPr>
                        <a:t>ネットワーク、セキュリティ、各プラットフォームに関する幅広い知識が求められる。 </a:t>
                      </a:r>
                      <a:endParaRPr lang="ja-JP" altLang="en-US" sz="1050" b="0" i="0" u="none" strike="noStrike">
                        <a:solidFill>
                          <a:srgbClr val="1B1C1D"/>
                        </a:solidFill>
                        <a:effectLst/>
                        <a:latin typeface="Meiryo" panose="020B0604030504040204" pitchFamily="34" charset="-128"/>
                        <a:ea typeface="Meiryo" panose="020B0604030504040204" pitchFamily="34" charset="-128"/>
                      </a:endParaRPr>
                    </a:p>
                  </a:txBody>
                  <a:tcPr marL="9268" marR="9268" marT="9268" marB="0" anchor="ctr"/>
                </a:tc>
                <a:extLst>
                  <a:ext uri="{0D108BD9-81ED-4DB2-BD59-A6C34878D82A}">
                    <a16:rowId xmlns:a16="http://schemas.microsoft.com/office/drawing/2014/main" val="690999854"/>
                  </a:ext>
                </a:extLst>
              </a:tr>
            </a:tbl>
          </a:graphicData>
        </a:graphic>
      </p:graphicFrame>
      <p:sp>
        <p:nvSpPr>
          <p:cNvPr id="6" name="テキスト ボックス 5">
            <a:extLst>
              <a:ext uri="{FF2B5EF4-FFF2-40B4-BE49-F238E27FC236}">
                <a16:creationId xmlns:a16="http://schemas.microsoft.com/office/drawing/2014/main" id="{60878F49-2AB3-5E35-FD68-ED4285E448F6}"/>
              </a:ext>
            </a:extLst>
          </p:cNvPr>
          <p:cNvSpPr txBox="1"/>
          <p:nvPr/>
        </p:nvSpPr>
        <p:spPr>
          <a:xfrm>
            <a:off x="226798" y="859514"/>
            <a:ext cx="8686798" cy="438582"/>
          </a:xfrm>
          <a:prstGeom prst="rect">
            <a:avLst/>
          </a:prstGeom>
          <a:noFill/>
        </p:spPr>
        <p:txBody>
          <a:bodyPr wrap="square">
            <a:spAutoFit/>
          </a:bodyPr>
          <a:lstStyle/>
          <a:p>
            <a:pPr rtl="0">
              <a:buNone/>
            </a:pPr>
            <a:r>
              <a:rPr lang="en-US" altLang="ja-JP" sz="1200" b="1" i="0" u="none" strike="noStrike" dirty="0">
                <a:solidFill>
                  <a:srgbClr val="1B1C1D"/>
                </a:solidFill>
                <a:effectLst/>
                <a:latin typeface="Meiryo" panose="020B0604030504040204" pitchFamily="34" charset="-128"/>
                <a:ea typeface="Meiryo" panose="020B0604030504040204" pitchFamily="34" charset="-128"/>
              </a:rPr>
              <a:t>3. </a:t>
            </a:r>
            <a:r>
              <a:rPr lang="ja-JP" altLang="en-US" sz="1200" b="1" i="0" u="none" strike="noStrike">
                <a:solidFill>
                  <a:srgbClr val="1B1C1D"/>
                </a:solidFill>
                <a:effectLst/>
                <a:latin typeface="Meiryo" panose="020B0604030504040204" pitchFamily="34" charset="-128"/>
                <a:ea typeface="Meiryo" panose="020B0604030504040204" pitchFamily="34" charset="-128"/>
              </a:rPr>
              <a:t>エッジデバイス型</a:t>
            </a:r>
            <a:endParaRPr lang="ja-JP" altLang="en-US" sz="1200" b="1">
              <a:effectLst/>
              <a:latin typeface="Meiryo" panose="020B0604030504040204" pitchFamily="34" charset="-128"/>
              <a:ea typeface="Meiryo" panose="020B0604030504040204" pitchFamily="34" charset="-128"/>
            </a:endParaRPr>
          </a:p>
          <a:p>
            <a:r>
              <a:rPr lang="en" altLang="ja-JP" sz="1050" b="0" i="0" u="none" strike="noStrike" dirty="0">
                <a:solidFill>
                  <a:srgbClr val="1B1C1D"/>
                </a:solidFill>
                <a:effectLst/>
                <a:latin typeface="Meiryo" panose="020B0604030504040204" pitchFamily="34" charset="-128"/>
                <a:ea typeface="Meiryo" panose="020B0604030504040204" pitchFamily="34" charset="-128"/>
              </a:rPr>
              <a:t>PC</a:t>
            </a:r>
            <a:r>
              <a:rPr lang="ja-JP" altLang="en" sz="1050" b="0" i="0" u="none" strike="noStrike">
                <a:solidFill>
                  <a:srgbClr val="1B1C1D"/>
                </a:solidFill>
                <a:effectLst/>
                <a:latin typeface="Meiryo" panose="020B0604030504040204" pitchFamily="34" charset="-128"/>
                <a:ea typeface="Meiryo" panose="020B0604030504040204" pitchFamily="34" charset="-128"/>
              </a:rPr>
              <a:t>、</a:t>
            </a:r>
            <a:r>
              <a:rPr lang="ja-JP" altLang="en-US" sz="1050" b="0" i="0" u="none" strike="noStrike">
                <a:solidFill>
                  <a:srgbClr val="1B1C1D"/>
                </a:solidFill>
                <a:effectLst/>
                <a:latin typeface="Meiryo" panose="020B0604030504040204" pitchFamily="34" charset="-128"/>
                <a:ea typeface="Meiryo" panose="020B0604030504040204" pitchFamily="34" charset="-128"/>
              </a:rPr>
              <a:t>スマートフォン、自動車、工場の機械などのエッジデバイスに軽量化された</a:t>
            </a:r>
            <a:r>
              <a:rPr lang="en" altLang="ja-JP" sz="105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050" b="0" i="0" u="none" strike="noStrike">
                <a:solidFill>
                  <a:srgbClr val="1B1C1D"/>
                </a:solidFill>
                <a:effectLst/>
                <a:latin typeface="Meiryo" panose="020B0604030504040204" pitchFamily="34" charset="-128"/>
                <a:ea typeface="Meiryo" panose="020B0604030504040204" pitchFamily="34" charset="-128"/>
              </a:rPr>
              <a:t>モデルを直接搭載し、デバイス内で処理を完結させる形態。</a:t>
            </a:r>
            <a:endParaRPr lang="ja-JP" altLang="en-US" sz="105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954941F-C413-1E16-2180-20783AB1872F}"/>
              </a:ext>
            </a:extLst>
          </p:cNvPr>
          <p:cNvSpPr txBox="1"/>
          <p:nvPr/>
        </p:nvSpPr>
        <p:spPr>
          <a:xfrm>
            <a:off x="226797" y="3996837"/>
            <a:ext cx="8686799" cy="438582"/>
          </a:xfrm>
          <a:prstGeom prst="rect">
            <a:avLst/>
          </a:prstGeom>
          <a:noFill/>
        </p:spPr>
        <p:txBody>
          <a:bodyPr wrap="square">
            <a:spAutoFit/>
          </a:bodyPr>
          <a:lstStyle>
            <a:defPPr>
              <a:defRPr lang="ja-JP"/>
            </a:defPPr>
            <a:lvl1pPr>
              <a:buNone/>
              <a:defRPr sz="1200" b="1" i="0" u="none" strike="noStrike">
                <a:solidFill>
                  <a:srgbClr val="1B1C1D"/>
                </a:solidFill>
                <a:effectLst/>
                <a:latin typeface="Meiryo" panose="020B0604030504040204" pitchFamily="34" charset="-128"/>
                <a:ea typeface="Meiryo" panose="020B0604030504040204" pitchFamily="34" charset="-128"/>
              </a:defRPr>
            </a:lvl1pPr>
          </a:lstStyle>
          <a:p>
            <a:r>
              <a:rPr lang="en-US" altLang="ja-JP" dirty="0"/>
              <a:t>4. </a:t>
            </a:r>
            <a:r>
              <a:rPr lang="ja-JP" altLang="en-US"/>
              <a:t>ハイブリッド型</a:t>
            </a:r>
          </a:p>
          <a:p>
            <a:r>
              <a:rPr lang="ja-JP" altLang="en-US" sz="1050" b="0"/>
              <a:t>複数の利用形態（クラウド、オンプレミス、エッジ）を組み合わせ、それぞれの利点を最大限に活用する形態。</a:t>
            </a:r>
          </a:p>
        </p:txBody>
      </p:sp>
    </p:spTree>
    <p:extLst>
      <p:ext uri="{BB962C8B-B14F-4D97-AF65-F5344CB8AC3E}">
        <p14:creationId xmlns:p14="http://schemas.microsoft.com/office/powerpoint/2010/main" val="1121233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0F9F4B-7E9D-DDA7-C93B-668CC5A2FEFE}"/>
              </a:ext>
            </a:extLst>
          </p:cNvPr>
          <p:cNvSpPr>
            <a:spLocks noGrp="1"/>
          </p:cNvSpPr>
          <p:nvPr>
            <p:ph type="title"/>
          </p:nvPr>
        </p:nvSpPr>
        <p:spPr/>
        <p:txBody>
          <a:bodyPr/>
          <a:lstStyle/>
          <a:p>
            <a:r>
              <a:rPr lang="ja-JP" altLang="en-US" sz="2800"/>
              <a:t>生成</a:t>
            </a:r>
            <a:r>
              <a:rPr lang="en" altLang="ja-JP" sz="2800" dirty="0"/>
              <a:t>AI</a:t>
            </a:r>
            <a:r>
              <a:rPr lang="ja-JP" altLang="en-US" sz="2800"/>
              <a:t>モデルの利用形態別 比較整理</a:t>
            </a:r>
            <a:r>
              <a:rPr lang="en-US" altLang="ja-JP" sz="2800" dirty="0"/>
              <a:t> 3/3 </a:t>
            </a:r>
            <a:r>
              <a:rPr lang="ja-JP" altLang="en-US" sz="1600">
                <a:solidFill>
                  <a:schemeClr val="tx1">
                    <a:lumMod val="50000"/>
                    <a:lumOff val="50000"/>
                  </a:schemeClr>
                </a:solidFill>
              </a:rPr>
              <a:t>利用形態の判断基準</a:t>
            </a:r>
            <a:endParaRPr kumimoji="1" lang="ja-JP" altLang="en-US" sz="1600">
              <a:solidFill>
                <a:schemeClr val="tx1">
                  <a:lumMod val="50000"/>
                  <a:lumOff val="50000"/>
                </a:schemeClr>
              </a:solidFill>
            </a:endParaRPr>
          </a:p>
        </p:txBody>
      </p:sp>
      <p:sp>
        <p:nvSpPr>
          <p:cNvPr id="4" name="テキスト ボックス 3">
            <a:extLst>
              <a:ext uri="{FF2B5EF4-FFF2-40B4-BE49-F238E27FC236}">
                <a16:creationId xmlns:a16="http://schemas.microsoft.com/office/drawing/2014/main" id="{888BDC10-53B2-E503-2FC5-81123DCDD026}"/>
              </a:ext>
            </a:extLst>
          </p:cNvPr>
          <p:cNvSpPr txBox="1"/>
          <p:nvPr/>
        </p:nvSpPr>
        <p:spPr>
          <a:xfrm>
            <a:off x="228600" y="947600"/>
            <a:ext cx="8686800" cy="5524589"/>
          </a:xfrm>
          <a:prstGeom prst="rect">
            <a:avLst/>
          </a:prstGeom>
          <a:noFill/>
        </p:spPr>
        <p:txBody>
          <a:bodyPr wrap="square">
            <a:spAutoFit/>
          </a:bodyPr>
          <a:lstStyle/>
          <a:p>
            <a:pPr rtl="0">
              <a:spcAft>
                <a:spcPts val="600"/>
              </a:spcAft>
              <a:buNone/>
            </a:pPr>
            <a:r>
              <a:rPr lang="en-US" altLang="ja-JP" sz="1600" b="1" i="0" u="none" strike="noStrike" dirty="0">
                <a:solidFill>
                  <a:srgbClr val="0432FF"/>
                </a:solidFill>
                <a:effectLst/>
                <a:latin typeface="Meiryo" panose="020B0604030504040204" pitchFamily="34" charset="-128"/>
                <a:ea typeface="Meiryo" panose="020B0604030504040204" pitchFamily="34" charset="-128"/>
              </a:rPr>
              <a:t>1. </a:t>
            </a:r>
            <a:r>
              <a:rPr lang="ja-JP" altLang="en-US" sz="1600" b="1" i="0" u="none" strike="noStrike">
                <a:solidFill>
                  <a:srgbClr val="0432FF"/>
                </a:solidFill>
                <a:effectLst/>
                <a:latin typeface="Meiryo" panose="020B0604030504040204" pitchFamily="34" charset="-128"/>
                <a:ea typeface="Meiryo" panose="020B0604030504040204" pitchFamily="34" charset="-128"/>
              </a:rPr>
              <a:t>セキュリティ要件</a:t>
            </a:r>
            <a:endParaRPr lang="ja-JP" altLang="en-US" sz="1600" b="1">
              <a:solidFill>
                <a:srgbClr val="0432FF"/>
              </a:solidFill>
              <a:effectLst/>
              <a:latin typeface="Meiryo" panose="020B0604030504040204" pitchFamily="34" charset="-128"/>
              <a:ea typeface="Meiryo" panose="020B0604030504040204" pitchFamily="34" charset="-128"/>
            </a:endParaRPr>
          </a:p>
          <a:p>
            <a:pPr marL="182563" rtl="0">
              <a:spcAft>
                <a:spcPts val="600"/>
              </a:spcAft>
              <a:buNone/>
            </a:pPr>
            <a:r>
              <a:rPr lang="ja-JP" altLang="en-US" sz="1400" b="0" i="0" u="none" strike="noStrike">
                <a:solidFill>
                  <a:srgbClr val="1B1C1D"/>
                </a:solidFill>
                <a:effectLst/>
                <a:latin typeface="Meiryo" panose="020B0604030504040204" pitchFamily="34" charset="-128"/>
                <a:ea typeface="Meiryo" panose="020B0604030504040204" pitchFamily="34" charset="-128"/>
              </a:rPr>
              <a:t>企業の機密情報や個人情報など、外部への漏洩が許されないデータを扱う場合は、データを組織の管理下に置く必要がある。</a:t>
            </a:r>
            <a:endParaRPr lang="ja-JP" altLang="en-US" sz="1400" b="0">
              <a:effectLst/>
              <a:latin typeface="Meiryo" panose="020B0604030504040204" pitchFamily="34" charset="-128"/>
              <a:ea typeface="Meiryo" panose="020B0604030504040204" pitchFamily="34" charset="-128"/>
            </a:endParaRPr>
          </a:p>
          <a:p>
            <a:pPr marL="742950" lvl="1" indent="-285750" fontAlgn="base">
              <a:spcAft>
                <a:spcPts val="600"/>
              </a:spcAft>
              <a:buFont typeface="Wingdings" pitchFamily="2" charset="2"/>
              <a:buChar char="n"/>
            </a:pPr>
            <a:r>
              <a:rPr lang="ja-JP" altLang="en-US" sz="1400" b="1" i="0" u="none" strike="noStrike">
                <a:solidFill>
                  <a:srgbClr val="1B1C1D"/>
                </a:solidFill>
                <a:effectLst/>
                <a:latin typeface="Meiryo" panose="020B0604030504040204" pitchFamily="34" charset="-128"/>
                <a:ea typeface="Meiryo" panose="020B0604030504040204" pitchFamily="34" charset="-128"/>
              </a:rPr>
              <a:t>最適な選択肢</a:t>
            </a:r>
            <a:r>
              <a:rPr lang="en-US" altLang="ja-JP" sz="1400" b="1" i="0" u="none" strike="noStrike" dirty="0">
                <a:solidFill>
                  <a:srgbClr val="1B1C1D"/>
                </a:solidFill>
                <a:effectLst/>
                <a:latin typeface="Meiryo" panose="020B0604030504040204" pitchFamily="34" charset="-128"/>
                <a:ea typeface="Meiryo" panose="020B0604030504040204" pitchFamily="34" charset="-128"/>
              </a:rPr>
              <a:t>:</a:t>
            </a:r>
            <a:r>
              <a:rPr lang="ja-JP" altLang="en-US" sz="1400" b="0" i="0" u="none" strike="noStrike">
                <a:solidFill>
                  <a:srgbClr val="1B1C1D"/>
                </a:solidFill>
                <a:effectLst/>
                <a:latin typeface="Meiryo" panose="020B0604030504040204" pitchFamily="34" charset="-128"/>
                <a:ea typeface="Meiryo" panose="020B0604030504040204" pitchFamily="34" charset="-128"/>
              </a:rPr>
              <a:t> プライベート・クラウド／オンプレミス型</a:t>
            </a:r>
            <a:r>
              <a:rPr lang="en-US" altLang="ja-JP" sz="1400" b="0" i="0" u="none" strike="noStrike" dirty="0">
                <a:solidFill>
                  <a:srgbClr val="1B1C1D"/>
                </a:solidFill>
                <a:effectLst/>
                <a:latin typeface="Meiryo" panose="020B0604030504040204" pitchFamily="34" charset="-128"/>
                <a:ea typeface="Meiryo" panose="020B0604030504040204" pitchFamily="34" charset="-128"/>
              </a:rPr>
              <a:t>, </a:t>
            </a:r>
            <a:r>
              <a:rPr lang="ja-JP" altLang="en-US" sz="1400" b="0" i="0" u="none" strike="noStrike">
                <a:solidFill>
                  <a:srgbClr val="1B1C1D"/>
                </a:solidFill>
                <a:effectLst/>
                <a:latin typeface="Meiryo" panose="020B0604030504040204" pitchFamily="34" charset="-128"/>
                <a:ea typeface="Meiryo" panose="020B0604030504040204" pitchFamily="34" charset="-128"/>
              </a:rPr>
              <a:t>エッジデバイス型</a:t>
            </a:r>
            <a:endParaRPr lang="ja-JP" altLang="en-US" sz="1400" b="0" i="0" u="none" strike="noStrike">
              <a:solidFill>
                <a:srgbClr val="000000"/>
              </a:solidFill>
              <a:effectLst/>
              <a:latin typeface="Meiryo" panose="020B0604030504040204" pitchFamily="34" charset="-128"/>
              <a:ea typeface="Meiryo" panose="020B0604030504040204" pitchFamily="34" charset="-128"/>
            </a:endParaRPr>
          </a:p>
          <a:p>
            <a:pPr rtl="0">
              <a:spcAft>
                <a:spcPts val="600"/>
              </a:spcAft>
              <a:buNone/>
            </a:pPr>
            <a:r>
              <a:rPr lang="en-US" altLang="ja-JP" sz="1600" b="1" i="0" u="none" strike="noStrike" dirty="0">
                <a:solidFill>
                  <a:srgbClr val="0432FF"/>
                </a:solidFill>
                <a:effectLst/>
                <a:latin typeface="Meiryo" panose="020B0604030504040204" pitchFamily="34" charset="-128"/>
                <a:ea typeface="Meiryo" panose="020B0604030504040204" pitchFamily="34" charset="-128"/>
              </a:rPr>
              <a:t>2. </a:t>
            </a:r>
            <a:r>
              <a:rPr lang="ja-JP" altLang="en-US" sz="1600" b="1" i="0" u="none" strike="noStrike">
                <a:solidFill>
                  <a:srgbClr val="0432FF"/>
                </a:solidFill>
                <a:effectLst/>
                <a:latin typeface="Meiryo" panose="020B0604030504040204" pitchFamily="34" charset="-128"/>
                <a:ea typeface="Meiryo" panose="020B0604030504040204" pitchFamily="34" charset="-128"/>
              </a:rPr>
              <a:t>コスト</a:t>
            </a:r>
            <a:endParaRPr lang="ja-JP" altLang="en-US" sz="1600" b="1">
              <a:solidFill>
                <a:srgbClr val="0432FF"/>
              </a:solidFill>
              <a:effectLst/>
              <a:latin typeface="Meiryo" panose="020B0604030504040204" pitchFamily="34" charset="-128"/>
              <a:ea typeface="Meiryo" panose="020B0604030504040204" pitchFamily="34" charset="-128"/>
            </a:endParaRPr>
          </a:p>
          <a:p>
            <a:pPr marL="182563" rtl="0">
              <a:spcAft>
                <a:spcPts val="600"/>
              </a:spcAft>
              <a:buNone/>
            </a:pPr>
            <a:r>
              <a:rPr lang="ja-JP" altLang="en-US" sz="1400" b="0" i="0" u="none" strike="noStrike">
                <a:solidFill>
                  <a:srgbClr val="1B1C1D"/>
                </a:solidFill>
                <a:effectLst/>
                <a:latin typeface="Meiryo" panose="020B0604030504040204" pitchFamily="34" charset="-128"/>
                <a:ea typeface="Meiryo" panose="020B0604030504040204" pitchFamily="34" charset="-128"/>
              </a:rPr>
              <a:t>初期投資を抑えたいのか、長期的な運用コストを最適化したいのかによって選択が変わる。</a:t>
            </a:r>
            <a:endParaRPr lang="ja-JP" altLang="en-US" sz="1400" b="0">
              <a:effectLst/>
              <a:latin typeface="Meiryo" panose="020B0604030504040204" pitchFamily="34" charset="-128"/>
              <a:ea typeface="Meiryo" panose="020B0604030504040204" pitchFamily="34" charset="-128"/>
            </a:endParaRPr>
          </a:p>
          <a:p>
            <a:pPr marL="742950" lvl="1" indent="-285750" fontAlgn="base">
              <a:spcAft>
                <a:spcPts val="600"/>
              </a:spcAft>
              <a:buFont typeface="Wingdings" pitchFamily="2" charset="2"/>
              <a:buChar char="n"/>
            </a:pPr>
            <a:r>
              <a:rPr lang="ja-JP" altLang="en-US" sz="1400" b="1" i="0" u="none" strike="noStrike">
                <a:solidFill>
                  <a:srgbClr val="1B1C1D"/>
                </a:solidFill>
                <a:effectLst/>
                <a:latin typeface="Meiryo" panose="020B0604030504040204" pitchFamily="34" charset="-128"/>
                <a:ea typeface="Meiryo" panose="020B0604030504040204" pitchFamily="34" charset="-128"/>
              </a:rPr>
              <a:t>最適な選択肢</a:t>
            </a:r>
            <a:r>
              <a:rPr lang="en-US" altLang="ja-JP" sz="1400" b="1" i="0" u="none" strike="noStrike" dirty="0">
                <a:solidFill>
                  <a:srgbClr val="1B1C1D"/>
                </a:solidFill>
                <a:effectLst/>
                <a:latin typeface="Meiryo" panose="020B0604030504040204" pitchFamily="34" charset="-128"/>
                <a:ea typeface="Meiryo" panose="020B0604030504040204" pitchFamily="34" charset="-128"/>
              </a:rPr>
              <a:t>:</a:t>
            </a:r>
            <a:r>
              <a:rPr lang="ja-JP" altLang="en-US" sz="1400" b="0" i="0" u="none" strike="noStrike">
                <a:solidFill>
                  <a:srgbClr val="1B1C1D"/>
                </a:solidFill>
                <a:effectLst/>
                <a:latin typeface="Meiryo" panose="020B0604030504040204" pitchFamily="34" charset="-128"/>
                <a:ea typeface="Meiryo" panose="020B0604030504040204" pitchFamily="34" charset="-128"/>
              </a:rPr>
              <a:t> クラウド・サービス型（初期投資を抑制）、オンプレミス型（大規模利用時の長期コスト）</a:t>
            </a:r>
            <a:endParaRPr lang="ja-JP" altLang="en-US" sz="1400" b="0" i="0" u="none" strike="noStrike">
              <a:solidFill>
                <a:srgbClr val="000000"/>
              </a:solidFill>
              <a:effectLst/>
              <a:latin typeface="Meiryo" panose="020B0604030504040204" pitchFamily="34" charset="-128"/>
              <a:ea typeface="Meiryo" panose="020B0604030504040204" pitchFamily="34" charset="-128"/>
            </a:endParaRPr>
          </a:p>
          <a:p>
            <a:pPr rtl="0">
              <a:spcAft>
                <a:spcPts val="600"/>
              </a:spcAft>
              <a:buNone/>
            </a:pPr>
            <a:r>
              <a:rPr lang="en-US" altLang="ja-JP" sz="1600" b="1" i="0" u="none" strike="noStrike" dirty="0">
                <a:solidFill>
                  <a:srgbClr val="0432FF"/>
                </a:solidFill>
                <a:effectLst/>
                <a:latin typeface="Meiryo" panose="020B0604030504040204" pitchFamily="34" charset="-128"/>
                <a:ea typeface="Meiryo" panose="020B0604030504040204" pitchFamily="34" charset="-128"/>
              </a:rPr>
              <a:t>3. </a:t>
            </a:r>
            <a:r>
              <a:rPr lang="ja-JP" altLang="en-US" sz="1600" b="1" i="0" u="none" strike="noStrike">
                <a:solidFill>
                  <a:srgbClr val="0432FF"/>
                </a:solidFill>
                <a:effectLst/>
                <a:latin typeface="Meiryo" panose="020B0604030504040204" pitchFamily="34" charset="-128"/>
                <a:ea typeface="Meiryo" panose="020B0604030504040204" pitchFamily="34" charset="-128"/>
              </a:rPr>
              <a:t>パフォーマンス（応答速度）</a:t>
            </a:r>
            <a:endParaRPr lang="ja-JP" altLang="en-US" sz="1600" b="1">
              <a:solidFill>
                <a:srgbClr val="0432FF"/>
              </a:solidFill>
              <a:effectLst/>
              <a:latin typeface="Meiryo" panose="020B0604030504040204" pitchFamily="34" charset="-128"/>
              <a:ea typeface="Meiryo" panose="020B0604030504040204" pitchFamily="34" charset="-128"/>
            </a:endParaRPr>
          </a:p>
          <a:p>
            <a:pPr marL="182563" rtl="0">
              <a:spcAft>
                <a:spcPts val="600"/>
              </a:spcAft>
              <a:buNone/>
            </a:pPr>
            <a:r>
              <a:rPr lang="en" altLang="ja-JP" sz="140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400" b="0" i="0" u="none" strike="noStrike">
                <a:solidFill>
                  <a:srgbClr val="1B1C1D"/>
                </a:solidFill>
                <a:effectLst/>
                <a:latin typeface="Meiryo" panose="020B0604030504040204" pitchFamily="34" charset="-128"/>
                <a:ea typeface="Meiryo" panose="020B0604030504040204" pitchFamily="34" charset="-128"/>
              </a:rPr>
              <a:t>の応答が瞬時に返ってくる必要があるか、多少の遅延が許容できるかで選択。自動運転や工場の異常検知など、リアルタイム性が求められる場合に必須。</a:t>
            </a:r>
            <a:endParaRPr lang="ja-JP" altLang="en-US" sz="1400" b="0">
              <a:effectLst/>
              <a:latin typeface="Meiryo" panose="020B0604030504040204" pitchFamily="34" charset="-128"/>
              <a:ea typeface="Meiryo" panose="020B0604030504040204" pitchFamily="34" charset="-128"/>
            </a:endParaRPr>
          </a:p>
          <a:p>
            <a:pPr marL="742950" lvl="1" indent="-285750" fontAlgn="base">
              <a:spcAft>
                <a:spcPts val="600"/>
              </a:spcAft>
              <a:buFont typeface="Wingdings" pitchFamily="2" charset="2"/>
              <a:buChar char="n"/>
            </a:pPr>
            <a:r>
              <a:rPr lang="ja-JP" altLang="en-US" sz="1400" b="1" i="0" u="none" strike="noStrike">
                <a:solidFill>
                  <a:srgbClr val="1B1C1D"/>
                </a:solidFill>
                <a:effectLst/>
                <a:latin typeface="Meiryo" panose="020B0604030504040204" pitchFamily="34" charset="-128"/>
                <a:ea typeface="Meiryo" panose="020B0604030504040204" pitchFamily="34" charset="-128"/>
              </a:rPr>
              <a:t>最適な選択肢</a:t>
            </a:r>
            <a:r>
              <a:rPr lang="en-US" altLang="ja-JP" sz="1400" b="1" i="0" u="none" strike="noStrike" dirty="0">
                <a:solidFill>
                  <a:srgbClr val="1B1C1D"/>
                </a:solidFill>
                <a:effectLst/>
                <a:latin typeface="Meiryo" panose="020B0604030504040204" pitchFamily="34" charset="-128"/>
                <a:ea typeface="Meiryo" panose="020B0604030504040204" pitchFamily="34" charset="-128"/>
              </a:rPr>
              <a:t>:</a:t>
            </a:r>
            <a:r>
              <a:rPr lang="ja-JP" altLang="en-US" sz="1400" b="0" i="0" u="none" strike="noStrike">
                <a:solidFill>
                  <a:srgbClr val="1B1C1D"/>
                </a:solidFill>
                <a:effectLst/>
                <a:latin typeface="Meiryo" panose="020B0604030504040204" pitchFamily="34" charset="-128"/>
                <a:ea typeface="Meiryo" panose="020B0604030504040204" pitchFamily="34" charset="-128"/>
              </a:rPr>
              <a:t> エッジデバイス型</a:t>
            </a:r>
            <a:endParaRPr lang="ja-JP" altLang="en-US" sz="1400" b="0" i="0" u="none" strike="noStrike">
              <a:solidFill>
                <a:srgbClr val="000000"/>
              </a:solidFill>
              <a:effectLst/>
              <a:latin typeface="Meiryo" panose="020B0604030504040204" pitchFamily="34" charset="-128"/>
              <a:ea typeface="Meiryo" panose="020B0604030504040204" pitchFamily="34" charset="-128"/>
            </a:endParaRPr>
          </a:p>
          <a:p>
            <a:pPr rtl="0">
              <a:spcAft>
                <a:spcPts val="600"/>
              </a:spcAft>
              <a:buNone/>
            </a:pPr>
            <a:r>
              <a:rPr lang="en-US" altLang="ja-JP" sz="1600" b="1" i="0" u="none" strike="noStrike" dirty="0">
                <a:solidFill>
                  <a:srgbClr val="0432FF"/>
                </a:solidFill>
                <a:effectLst/>
                <a:latin typeface="Meiryo" panose="020B0604030504040204" pitchFamily="34" charset="-128"/>
                <a:ea typeface="Meiryo" panose="020B0604030504040204" pitchFamily="34" charset="-128"/>
              </a:rPr>
              <a:t>4. </a:t>
            </a:r>
            <a:r>
              <a:rPr lang="ja-JP" altLang="en-US" sz="1600" b="1" i="0" u="none" strike="noStrike">
                <a:solidFill>
                  <a:srgbClr val="0432FF"/>
                </a:solidFill>
                <a:effectLst/>
                <a:latin typeface="Meiryo" panose="020B0604030504040204" pitchFamily="34" charset="-128"/>
                <a:ea typeface="Meiryo" panose="020B0604030504040204" pitchFamily="34" charset="-128"/>
              </a:rPr>
              <a:t>カスタマイズの必要性</a:t>
            </a:r>
            <a:endParaRPr lang="ja-JP" altLang="en-US" sz="1600" b="1">
              <a:solidFill>
                <a:srgbClr val="0432FF"/>
              </a:solidFill>
              <a:effectLst/>
              <a:latin typeface="Meiryo" panose="020B0604030504040204" pitchFamily="34" charset="-128"/>
              <a:ea typeface="Meiryo" panose="020B0604030504040204" pitchFamily="34" charset="-128"/>
            </a:endParaRPr>
          </a:p>
          <a:p>
            <a:pPr marL="182563" rtl="0">
              <a:spcAft>
                <a:spcPts val="600"/>
              </a:spcAft>
              <a:buNone/>
            </a:pPr>
            <a:r>
              <a:rPr lang="ja-JP" altLang="en-US" sz="1400" b="0" i="0" u="none" strike="noStrike">
                <a:solidFill>
                  <a:srgbClr val="1B1C1D"/>
                </a:solidFill>
                <a:effectLst/>
                <a:latin typeface="Meiryo" panose="020B0604030504040204" pitchFamily="34" charset="-128"/>
                <a:ea typeface="Meiryo" panose="020B0604030504040204" pitchFamily="34" charset="-128"/>
              </a:rPr>
              <a:t>自社の専門的な業務に合わせて、</a:t>
            </a:r>
            <a:r>
              <a:rPr lang="en" altLang="ja-JP" sz="140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400" b="0" i="0" u="none" strike="noStrike">
                <a:solidFill>
                  <a:srgbClr val="1B1C1D"/>
                </a:solidFill>
                <a:effectLst/>
                <a:latin typeface="Meiryo" panose="020B0604030504040204" pitchFamily="34" charset="-128"/>
                <a:ea typeface="Meiryo" panose="020B0604030504040204" pitchFamily="34" charset="-128"/>
              </a:rPr>
              <a:t>の応答を細かく調整したい場合に重要。</a:t>
            </a:r>
            <a:endParaRPr lang="ja-JP" altLang="en-US" sz="1400" b="0">
              <a:effectLst/>
              <a:latin typeface="Meiryo" panose="020B0604030504040204" pitchFamily="34" charset="-128"/>
              <a:ea typeface="Meiryo" panose="020B0604030504040204" pitchFamily="34" charset="-128"/>
            </a:endParaRPr>
          </a:p>
          <a:p>
            <a:pPr marL="742950" lvl="1" indent="-285750" fontAlgn="base">
              <a:spcAft>
                <a:spcPts val="600"/>
              </a:spcAft>
              <a:buFont typeface="Wingdings" pitchFamily="2" charset="2"/>
              <a:buChar char="n"/>
            </a:pPr>
            <a:r>
              <a:rPr lang="ja-JP" altLang="en-US" sz="1400" b="1" i="0" u="none" strike="noStrike">
                <a:solidFill>
                  <a:srgbClr val="1B1C1D"/>
                </a:solidFill>
                <a:effectLst/>
                <a:latin typeface="Meiryo" panose="020B0604030504040204" pitchFamily="34" charset="-128"/>
                <a:ea typeface="Meiryo" panose="020B0604030504040204" pitchFamily="34" charset="-128"/>
              </a:rPr>
              <a:t>最適な選択肢</a:t>
            </a:r>
            <a:r>
              <a:rPr lang="en-US" altLang="ja-JP" sz="1400" b="1" i="0" u="none" strike="noStrike" dirty="0">
                <a:solidFill>
                  <a:srgbClr val="1B1C1D"/>
                </a:solidFill>
                <a:effectLst/>
                <a:latin typeface="Meiryo" panose="020B0604030504040204" pitchFamily="34" charset="-128"/>
                <a:ea typeface="Meiryo" panose="020B0604030504040204" pitchFamily="34" charset="-128"/>
              </a:rPr>
              <a:t>:</a:t>
            </a:r>
            <a:r>
              <a:rPr lang="ja-JP" altLang="en-US" sz="1400" b="0" i="0" u="none" strike="noStrike">
                <a:solidFill>
                  <a:srgbClr val="1B1C1D"/>
                </a:solidFill>
                <a:effectLst/>
                <a:latin typeface="Meiryo" panose="020B0604030504040204" pitchFamily="34" charset="-128"/>
                <a:ea typeface="Meiryo" panose="020B0604030504040204" pitchFamily="34" charset="-128"/>
              </a:rPr>
              <a:t> プライベート・クラウド／オンプレミス型</a:t>
            </a:r>
            <a:endParaRPr lang="ja-JP" altLang="en-US" sz="1400" b="0" i="0" u="none" strike="noStrike">
              <a:solidFill>
                <a:srgbClr val="000000"/>
              </a:solidFill>
              <a:effectLst/>
              <a:latin typeface="Meiryo" panose="020B0604030504040204" pitchFamily="34" charset="-128"/>
              <a:ea typeface="Meiryo" panose="020B0604030504040204" pitchFamily="34" charset="-128"/>
            </a:endParaRPr>
          </a:p>
          <a:p>
            <a:pPr rtl="0">
              <a:spcAft>
                <a:spcPts val="600"/>
              </a:spcAft>
              <a:buNone/>
            </a:pPr>
            <a:r>
              <a:rPr lang="en-US" altLang="ja-JP" sz="1600" b="1" i="0" u="none" strike="noStrike" dirty="0">
                <a:solidFill>
                  <a:srgbClr val="0432FF"/>
                </a:solidFill>
                <a:effectLst/>
                <a:latin typeface="Meiryo" panose="020B0604030504040204" pitchFamily="34" charset="-128"/>
                <a:ea typeface="Meiryo" panose="020B0604030504040204" pitchFamily="34" charset="-128"/>
              </a:rPr>
              <a:t>5.</a:t>
            </a:r>
            <a:r>
              <a:rPr lang="ja-JP" altLang="en-US" sz="1600" b="1" i="0" u="none" strike="noStrike">
                <a:solidFill>
                  <a:srgbClr val="0432FF"/>
                </a:solidFill>
                <a:effectLst/>
                <a:latin typeface="Meiryo" panose="020B0604030504040204" pitchFamily="34" charset="-128"/>
                <a:ea typeface="Meiryo" panose="020B0604030504040204" pitchFamily="34" charset="-128"/>
              </a:rPr>
              <a:t>判断基準の組み合わせ（ハイブリッド型）</a:t>
            </a:r>
            <a:endParaRPr lang="ja-JP" altLang="en-US" sz="1600" b="1">
              <a:solidFill>
                <a:srgbClr val="0432FF"/>
              </a:solidFill>
              <a:effectLst/>
              <a:latin typeface="Meiryo" panose="020B0604030504040204" pitchFamily="34" charset="-128"/>
              <a:ea typeface="Meiryo" panose="020B0604030504040204" pitchFamily="34" charset="-128"/>
            </a:endParaRPr>
          </a:p>
          <a:p>
            <a:pPr marL="182563" rtl="0">
              <a:spcAft>
                <a:spcPts val="600"/>
              </a:spcAft>
              <a:buNone/>
            </a:pPr>
            <a:r>
              <a:rPr lang="ja-JP" altLang="en-US" sz="1400" b="0" i="0" u="none" strike="noStrike">
                <a:solidFill>
                  <a:srgbClr val="1B1C1D"/>
                </a:solidFill>
                <a:effectLst/>
                <a:latin typeface="Meiryo" panose="020B0604030504040204" pitchFamily="34" charset="-128"/>
                <a:ea typeface="Meiryo" panose="020B0604030504040204" pitchFamily="34" charset="-128"/>
              </a:rPr>
              <a:t>多くの場合、単一の利用形態だけでは全ての要求を満たせないため、「良いとこ取り」をするハイブリッド型が有効。例えばスマートスピーカーのように「速度とプライバシーが重要な処理は手元（エッジ）で、高度で複雑な処理は高性能な頭脳（クラウド）で」といった役割分担をさせることで、全体のシステムを最適化。</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14753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60091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45F693-F852-090F-3AAF-2D4DB83DBD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354320" y="1236437"/>
            <a:ext cx="2444015" cy="2444015"/>
          </a:xfrm>
          <a:prstGeom prst="rect">
            <a:avLst/>
          </a:prstGeom>
          <a:effectLst/>
        </p:spPr>
      </p:pic>
      <p:grpSp>
        <p:nvGrpSpPr>
          <p:cNvPr id="22" name="グループ化 21">
            <a:extLst>
              <a:ext uri="{FF2B5EF4-FFF2-40B4-BE49-F238E27FC236}">
                <a16:creationId xmlns:a16="http://schemas.microsoft.com/office/drawing/2014/main" id="{4C5A55A8-7EEE-F251-D1CE-AEEDEF1860B6}"/>
              </a:ext>
            </a:extLst>
          </p:cNvPr>
          <p:cNvGrpSpPr/>
          <p:nvPr/>
        </p:nvGrpSpPr>
        <p:grpSpPr>
          <a:xfrm>
            <a:off x="3313809" y="1918896"/>
            <a:ext cx="1917393" cy="1104872"/>
            <a:chOff x="2733357" y="801059"/>
            <a:chExt cx="2561745" cy="1197953"/>
          </a:xfrm>
          <a:effectLst/>
        </p:grpSpPr>
        <p:pic>
          <p:nvPicPr>
            <p:cNvPr id="23" name="Picture 4" descr="神経伝達イラスト／無料イラストなら「イラストAC」">
              <a:extLst>
                <a:ext uri="{FF2B5EF4-FFF2-40B4-BE49-F238E27FC236}">
                  <a16:creationId xmlns:a16="http://schemas.microsoft.com/office/drawing/2014/main" id="{F806B59D-5016-8E43-984F-41868DCA572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3357" y="1016380"/>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4" descr="神経伝達イラスト／無料イラストなら「イラストAC」">
              <a:extLst>
                <a:ext uri="{FF2B5EF4-FFF2-40B4-BE49-F238E27FC236}">
                  <a16:creationId xmlns:a16="http://schemas.microsoft.com/office/drawing/2014/main" id="{FCF57C31-4460-4FB2-4A7F-A783FE0A461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2684" y="801059"/>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4" descr="神経伝達イラスト／無料イラストなら「イラストAC」">
              <a:extLst>
                <a:ext uri="{FF2B5EF4-FFF2-40B4-BE49-F238E27FC236}">
                  <a16:creationId xmlns:a16="http://schemas.microsoft.com/office/drawing/2014/main" id="{6D5843DC-7A5F-1C6A-1ED3-41661913F69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2684" y="1434636"/>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8" name="正方形/長方形 27">
            <a:extLst>
              <a:ext uri="{FF2B5EF4-FFF2-40B4-BE49-F238E27FC236}">
                <a16:creationId xmlns:a16="http://schemas.microsoft.com/office/drawing/2014/main" id="{DE77A4A0-86CA-753D-B76A-333F705D41F4}"/>
              </a:ext>
            </a:extLst>
          </p:cNvPr>
          <p:cNvSpPr/>
          <p:nvPr/>
        </p:nvSpPr>
        <p:spPr>
          <a:xfrm>
            <a:off x="1645178" y="1926889"/>
            <a:ext cx="284487" cy="198591"/>
          </a:xfrm>
          <a:prstGeom prst="rect">
            <a:avLst/>
          </a:prstGeom>
          <a:solidFill>
            <a:schemeClr val="accent2">
              <a:lumMod val="40000"/>
              <a:lumOff val="60000"/>
            </a:schemeClr>
          </a:solidFill>
          <a:ln>
            <a:solidFill>
              <a:srgbClr val="E46C0A"/>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B7224D21-47CA-CDBB-032A-F260DF916146}"/>
              </a:ext>
            </a:extLst>
          </p:cNvPr>
          <p:cNvSpPr/>
          <p:nvPr/>
        </p:nvSpPr>
        <p:spPr>
          <a:xfrm>
            <a:off x="3066723" y="1680536"/>
            <a:ext cx="2338067" cy="1555816"/>
          </a:xfrm>
          <a:prstGeom prst="rect">
            <a:avLst/>
          </a:prstGeom>
          <a:noFill/>
          <a:ln>
            <a:solidFill>
              <a:srgbClr val="E46C0A"/>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 name="直線矢印コネクタ 30">
            <a:extLst>
              <a:ext uri="{FF2B5EF4-FFF2-40B4-BE49-F238E27FC236}">
                <a16:creationId xmlns:a16="http://schemas.microsoft.com/office/drawing/2014/main" id="{FCB70957-CFF2-D289-D2B2-93037CC8C365}"/>
              </a:ext>
            </a:extLst>
          </p:cNvPr>
          <p:cNvCxnSpPr>
            <a:stCxn id="28" idx="3"/>
            <a:endCxn id="29" idx="1"/>
          </p:cNvCxnSpPr>
          <p:nvPr/>
        </p:nvCxnSpPr>
        <p:spPr>
          <a:xfrm>
            <a:off x="1929665" y="2026185"/>
            <a:ext cx="1137058" cy="432259"/>
          </a:xfrm>
          <a:prstGeom prst="straightConnector1">
            <a:avLst/>
          </a:prstGeom>
          <a:ln>
            <a:solidFill>
              <a:srgbClr val="E46C0A"/>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F2FB1913-B23F-35DF-B634-614B6BAF15C4}"/>
              </a:ext>
            </a:extLst>
          </p:cNvPr>
          <p:cNvSpPr txBox="1"/>
          <p:nvPr/>
        </p:nvSpPr>
        <p:spPr>
          <a:xfrm>
            <a:off x="3313809" y="913257"/>
            <a:ext cx="1980029" cy="707886"/>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脳神経回路</a:t>
            </a:r>
            <a:endParaRPr kumimoji="1" lang="en-US" altLang="ja-JP" sz="28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ニューラルネットワーク</a:t>
            </a:r>
            <a:endParaRPr kumimoji="1" lang="ja-JP" altLang="en-US" sz="120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1C9B5E56-DB48-33DA-CC26-76FCC9EF70B6}"/>
              </a:ext>
            </a:extLst>
          </p:cNvPr>
          <p:cNvSpPr txBox="1"/>
          <p:nvPr/>
        </p:nvSpPr>
        <p:spPr>
          <a:xfrm>
            <a:off x="1304457" y="913978"/>
            <a:ext cx="543739" cy="523220"/>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脳</a:t>
            </a:r>
            <a:endParaRPr kumimoji="1" lang="ja-JP" altLang="en-US" sz="1200">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D656350F-EDEE-F6E3-B7DB-60301496BA04}"/>
              </a:ext>
            </a:extLst>
          </p:cNvPr>
          <p:cNvSpPr txBox="1"/>
          <p:nvPr/>
        </p:nvSpPr>
        <p:spPr>
          <a:xfrm>
            <a:off x="3155096" y="2683668"/>
            <a:ext cx="954107" cy="446276"/>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脳神経細胞</a:t>
            </a:r>
            <a:endParaRPr kumimoji="1" lang="en-US" altLang="ja-JP" sz="1200" dirty="0">
              <a:latin typeface="Meiryo" panose="020B0604030504040204" pitchFamily="34" charset="-128"/>
              <a:ea typeface="Meiryo" panose="020B0604030504040204" pitchFamily="34" charset="-128"/>
            </a:endParaRPr>
          </a:p>
          <a:p>
            <a:pPr algn="ctr"/>
            <a:r>
              <a:rPr lang="ja-JP" altLang="en-US" sz="1100">
                <a:latin typeface="Meiryo" panose="020B0604030504040204" pitchFamily="34" charset="-128"/>
                <a:ea typeface="Meiryo" panose="020B0604030504040204" pitchFamily="34" charset="-128"/>
              </a:rPr>
              <a:t>ニューロン</a:t>
            </a:r>
            <a:endParaRPr kumimoji="1" lang="ja-JP" altLang="en-US" sz="1100">
              <a:latin typeface="Meiryo" panose="020B0604030504040204" pitchFamily="34" charset="-128"/>
              <a:ea typeface="Meiryo" panose="020B0604030504040204" pitchFamily="34" charset="-128"/>
            </a:endParaRPr>
          </a:p>
        </p:txBody>
      </p:sp>
      <p:sp>
        <p:nvSpPr>
          <p:cNvPr id="1358" name="タイトル 1357">
            <a:extLst>
              <a:ext uri="{FF2B5EF4-FFF2-40B4-BE49-F238E27FC236}">
                <a16:creationId xmlns:a16="http://schemas.microsoft.com/office/drawing/2014/main" id="{35DA6DA0-0EC4-44CB-08C8-5D993BB284C3}"/>
              </a:ext>
            </a:extLst>
          </p:cNvPr>
          <p:cNvSpPr>
            <a:spLocks noGrp="1"/>
          </p:cNvSpPr>
          <p:nvPr>
            <p:ph type="title"/>
          </p:nvPr>
        </p:nvSpPr>
        <p:spPr/>
        <p:txBody>
          <a:bodyPr/>
          <a:lstStyle/>
          <a:p>
            <a:r>
              <a:rPr lang="ja-JP" altLang="en-US"/>
              <a:t>ニューラルネットワークの仕組み</a:t>
            </a:r>
          </a:p>
        </p:txBody>
      </p:sp>
      <p:grpSp>
        <p:nvGrpSpPr>
          <p:cNvPr id="20" name="グループ化 19">
            <a:extLst>
              <a:ext uri="{FF2B5EF4-FFF2-40B4-BE49-F238E27FC236}">
                <a16:creationId xmlns:a16="http://schemas.microsoft.com/office/drawing/2014/main" id="{40AF5D0D-D02C-7ED5-D7C1-FBE7ECF02A44}"/>
              </a:ext>
            </a:extLst>
          </p:cNvPr>
          <p:cNvGrpSpPr/>
          <p:nvPr/>
        </p:nvGrpSpPr>
        <p:grpSpPr>
          <a:xfrm>
            <a:off x="560735" y="3571909"/>
            <a:ext cx="5684978" cy="3043138"/>
            <a:chOff x="560735" y="3571909"/>
            <a:chExt cx="5684978" cy="3043138"/>
          </a:xfrm>
        </p:grpSpPr>
        <p:sp>
          <p:nvSpPr>
            <p:cNvPr id="1352" name="正方形/長方形 1351">
              <a:extLst>
                <a:ext uri="{FF2B5EF4-FFF2-40B4-BE49-F238E27FC236}">
                  <a16:creationId xmlns:a16="http://schemas.microsoft.com/office/drawing/2014/main" id="{AAFED8B4-590C-366F-376E-4B39B6A0FF83}"/>
                </a:ext>
              </a:extLst>
            </p:cNvPr>
            <p:cNvSpPr/>
            <p:nvPr/>
          </p:nvSpPr>
          <p:spPr>
            <a:xfrm>
              <a:off x="5200009" y="3819254"/>
              <a:ext cx="552450" cy="2188642"/>
            </a:xfrm>
            <a:prstGeom prst="rect">
              <a:avLst/>
            </a:prstGeom>
            <a:solidFill>
              <a:schemeClr val="accent3">
                <a:lumMod val="75000"/>
                <a:alpha val="1572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3" name="正方形/長方形 1352">
              <a:extLst>
                <a:ext uri="{FF2B5EF4-FFF2-40B4-BE49-F238E27FC236}">
                  <a16:creationId xmlns:a16="http://schemas.microsoft.com/office/drawing/2014/main" id="{ABCD7733-FDE5-8B5C-7083-683DB58BF4A4}"/>
                </a:ext>
              </a:extLst>
            </p:cNvPr>
            <p:cNvSpPr/>
            <p:nvPr/>
          </p:nvSpPr>
          <p:spPr>
            <a:xfrm>
              <a:off x="1311678" y="3819254"/>
              <a:ext cx="3757156" cy="2188642"/>
            </a:xfrm>
            <a:prstGeom prst="rect">
              <a:avLst/>
            </a:prstGeom>
            <a:solidFill>
              <a:srgbClr val="984807">
                <a:alpha val="1572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1" name="正方形/長方形 1350">
              <a:extLst>
                <a:ext uri="{FF2B5EF4-FFF2-40B4-BE49-F238E27FC236}">
                  <a16:creationId xmlns:a16="http://schemas.microsoft.com/office/drawing/2014/main" id="{672E0051-0934-7D4C-3619-2088F86345F2}"/>
                </a:ext>
              </a:extLst>
            </p:cNvPr>
            <p:cNvSpPr/>
            <p:nvPr/>
          </p:nvSpPr>
          <p:spPr>
            <a:xfrm>
              <a:off x="628650" y="3819254"/>
              <a:ext cx="552450" cy="2188642"/>
            </a:xfrm>
            <a:prstGeom prst="rect">
              <a:avLst/>
            </a:prstGeom>
            <a:solidFill>
              <a:srgbClr val="0432FF">
                <a:alpha val="1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1" name="円/楕円 1190">
              <a:extLst>
                <a:ext uri="{FF2B5EF4-FFF2-40B4-BE49-F238E27FC236}">
                  <a16:creationId xmlns:a16="http://schemas.microsoft.com/office/drawing/2014/main" id="{DCB347A3-A7F9-A3DF-E482-B8178F7846BC}"/>
                </a:ext>
              </a:extLst>
            </p:cNvPr>
            <p:cNvSpPr/>
            <p:nvPr/>
          </p:nvSpPr>
          <p:spPr>
            <a:xfrm>
              <a:off x="1479206"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9" name="円/楕円 1188">
              <a:extLst>
                <a:ext uri="{FF2B5EF4-FFF2-40B4-BE49-F238E27FC236}">
                  <a16:creationId xmlns:a16="http://schemas.microsoft.com/office/drawing/2014/main" id="{495FDA78-AB8D-94A9-EEE7-7EBDAE831D8F}"/>
                </a:ext>
              </a:extLst>
            </p:cNvPr>
            <p:cNvSpPr/>
            <p:nvPr/>
          </p:nvSpPr>
          <p:spPr>
            <a:xfrm>
              <a:off x="1479206"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0" name="円/楕円 1189">
              <a:extLst>
                <a:ext uri="{FF2B5EF4-FFF2-40B4-BE49-F238E27FC236}">
                  <a16:creationId xmlns:a16="http://schemas.microsoft.com/office/drawing/2014/main" id="{029EAA52-D2AC-5415-7E69-2717C7BC4525}"/>
                </a:ext>
              </a:extLst>
            </p:cNvPr>
            <p:cNvSpPr/>
            <p:nvPr/>
          </p:nvSpPr>
          <p:spPr>
            <a:xfrm>
              <a:off x="1479206"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2" name="円/楕円 1191">
              <a:extLst>
                <a:ext uri="{FF2B5EF4-FFF2-40B4-BE49-F238E27FC236}">
                  <a16:creationId xmlns:a16="http://schemas.microsoft.com/office/drawing/2014/main" id="{EC8793BD-B0C0-6CFF-FA7A-B515D6F00398}"/>
                </a:ext>
              </a:extLst>
            </p:cNvPr>
            <p:cNvSpPr/>
            <p:nvPr/>
          </p:nvSpPr>
          <p:spPr>
            <a:xfrm>
              <a:off x="1479206"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4" name="円/楕円 1053">
              <a:extLst>
                <a:ext uri="{FF2B5EF4-FFF2-40B4-BE49-F238E27FC236}">
                  <a16:creationId xmlns:a16="http://schemas.microsoft.com/office/drawing/2014/main" id="{A27F50A7-E15B-95E0-BD5D-B2262D036885}"/>
                </a:ext>
              </a:extLst>
            </p:cNvPr>
            <p:cNvSpPr/>
            <p:nvPr/>
          </p:nvSpPr>
          <p:spPr>
            <a:xfrm>
              <a:off x="763242"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5" name="円/楕円 1054">
              <a:extLst>
                <a:ext uri="{FF2B5EF4-FFF2-40B4-BE49-F238E27FC236}">
                  <a16:creationId xmlns:a16="http://schemas.microsoft.com/office/drawing/2014/main" id="{226D89B1-B8F3-88B3-D8E9-0562F2921964}"/>
                </a:ext>
              </a:extLst>
            </p:cNvPr>
            <p:cNvSpPr/>
            <p:nvPr/>
          </p:nvSpPr>
          <p:spPr>
            <a:xfrm>
              <a:off x="763242"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6" name="円/楕円 1055">
              <a:extLst>
                <a:ext uri="{FF2B5EF4-FFF2-40B4-BE49-F238E27FC236}">
                  <a16:creationId xmlns:a16="http://schemas.microsoft.com/office/drawing/2014/main" id="{78875E2F-45CC-3CF8-38D1-7B6D54C00D26}"/>
                </a:ext>
              </a:extLst>
            </p:cNvPr>
            <p:cNvSpPr/>
            <p:nvPr/>
          </p:nvSpPr>
          <p:spPr>
            <a:xfrm>
              <a:off x="763242"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7" name="円/楕円 1056">
              <a:extLst>
                <a:ext uri="{FF2B5EF4-FFF2-40B4-BE49-F238E27FC236}">
                  <a16:creationId xmlns:a16="http://schemas.microsoft.com/office/drawing/2014/main" id="{F8C61448-96C9-B540-215C-5F0B4F3F9423}"/>
                </a:ext>
              </a:extLst>
            </p:cNvPr>
            <p:cNvSpPr/>
            <p:nvPr/>
          </p:nvSpPr>
          <p:spPr>
            <a:xfrm>
              <a:off x="763242"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82" name="直線矢印コネクタ 1081">
              <a:extLst>
                <a:ext uri="{FF2B5EF4-FFF2-40B4-BE49-F238E27FC236}">
                  <a16:creationId xmlns:a16="http://schemas.microsoft.com/office/drawing/2014/main" id="{56BD6F89-EC74-4766-BC4B-DC518F2F7179}"/>
                </a:ext>
              </a:extLst>
            </p:cNvPr>
            <p:cNvCxnSpPr>
              <a:cxnSpLocks/>
              <a:stCxn id="1054" idx="6"/>
            </p:cNvCxnSpPr>
            <p:nvPr/>
          </p:nvCxnSpPr>
          <p:spPr>
            <a:xfrm flipV="1">
              <a:off x="1051274"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3" name="直線矢印コネクタ 1082">
              <a:extLst>
                <a:ext uri="{FF2B5EF4-FFF2-40B4-BE49-F238E27FC236}">
                  <a16:creationId xmlns:a16="http://schemas.microsoft.com/office/drawing/2014/main" id="{49F4CEE6-7FF3-7BCB-0250-0BBD281C9BC4}"/>
                </a:ext>
              </a:extLst>
            </p:cNvPr>
            <p:cNvCxnSpPr>
              <a:cxnSpLocks/>
              <a:stCxn id="1055" idx="6"/>
            </p:cNvCxnSpPr>
            <p:nvPr/>
          </p:nvCxnSpPr>
          <p:spPr>
            <a:xfrm flipV="1">
              <a:off x="1051274"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4" name="直線矢印コネクタ 1083">
              <a:extLst>
                <a:ext uri="{FF2B5EF4-FFF2-40B4-BE49-F238E27FC236}">
                  <a16:creationId xmlns:a16="http://schemas.microsoft.com/office/drawing/2014/main" id="{068E5D27-E7B6-2FAE-88E0-8CB22C72DD88}"/>
                </a:ext>
              </a:extLst>
            </p:cNvPr>
            <p:cNvCxnSpPr>
              <a:cxnSpLocks/>
              <a:stCxn id="1056" idx="6"/>
            </p:cNvCxnSpPr>
            <p:nvPr/>
          </p:nvCxnSpPr>
          <p:spPr>
            <a:xfrm flipV="1">
              <a:off x="1051274"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5" name="直線矢印コネクタ 1084">
              <a:extLst>
                <a:ext uri="{FF2B5EF4-FFF2-40B4-BE49-F238E27FC236}">
                  <a16:creationId xmlns:a16="http://schemas.microsoft.com/office/drawing/2014/main" id="{DC2BBDCB-0C6A-98DF-04C4-7411B92FEF65}"/>
                </a:ext>
              </a:extLst>
            </p:cNvPr>
            <p:cNvCxnSpPr>
              <a:cxnSpLocks/>
              <a:stCxn id="1057" idx="6"/>
            </p:cNvCxnSpPr>
            <p:nvPr/>
          </p:nvCxnSpPr>
          <p:spPr>
            <a:xfrm flipV="1">
              <a:off x="1051274"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6" name="直線矢印コネクタ 1085">
              <a:extLst>
                <a:ext uri="{FF2B5EF4-FFF2-40B4-BE49-F238E27FC236}">
                  <a16:creationId xmlns:a16="http://schemas.microsoft.com/office/drawing/2014/main" id="{7E1BF539-69A5-2772-6A40-C9DFA92245FE}"/>
                </a:ext>
              </a:extLst>
            </p:cNvPr>
            <p:cNvCxnSpPr>
              <a:cxnSpLocks/>
              <a:stCxn id="1054" idx="6"/>
            </p:cNvCxnSpPr>
            <p:nvPr/>
          </p:nvCxnSpPr>
          <p:spPr>
            <a:xfrm>
              <a:off x="1051274"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7" name="直線矢印コネクタ 1086">
              <a:extLst>
                <a:ext uri="{FF2B5EF4-FFF2-40B4-BE49-F238E27FC236}">
                  <a16:creationId xmlns:a16="http://schemas.microsoft.com/office/drawing/2014/main" id="{1AD79D5A-D0E1-0CBB-0CB4-554E9E6BBCD1}"/>
                </a:ext>
              </a:extLst>
            </p:cNvPr>
            <p:cNvCxnSpPr>
              <a:cxnSpLocks/>
              <a:stCxn id="1054" idx="6"/>
            </p:cNvCxnSpPr>
            <p:nvPr/>
          </p:nvCxnSpPr>
          <p:spPr>
            <a:xfrm>
              <a:off x="1051274"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8" name="直線矢印コネクタ 1087">
              <a:extLst>
                <a:ext uri="{FF2B5EF4-FFF2-40B4-BE49-F238E27FC236}">
                  <a16:creationId xmlns:a16="http://schemas.microsoft.com/office/drawing/2014/main" id="{F3C23C3A-A54E-91B2-EA3F-5E6DA657D89A}"/>
                </a:ext>
              </a:extLst>
            </p:cNvPr>
            <p:cNvCxnSpPr>
              <a:cxnSpLocks/>
              <a:stCxn id="1054" idx="6"/>
            </p:cNvCxnSpPr>
            <p:nvPr/>
          </p:nvCxnSpPr>
          <p:spPr>
            <a:xfrm>
              <a:off x="1051274"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9" name="直線矢印コネクタ 1088">
              <a:extLst>
                <a:ext uri="{FF2B5EF4-FFF2-40B4-BE49-F238E27FC236}">
                  <a16:creationId xmlns:a16="http://schemas.microsoft.com/office/drawing/2014/main" id="{B8BF1086-D781-5EF0-6B36-45351560E8A1}"/>
                </a:ext>
              </a:extLst>
            </p:cNvPr>
            <p:cNvCxnSpPr>
              <a:cxnSpLocks/>
              <a:stCxn id="1055" idx="6"/>
            </p:cNvCxnSpPr>
            <p:nvPr/>
          </p:nvCxnSpPr>
          <p:spPr>
            <a:xfrm flipV="1">
              <a:off x="1051274"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0" name="直線矢印コネクタ 1089">
              <a:extLst>
                <a:ext uri="{FF2B5EF4-FFF2-40B4-BE49-F238E27FC236}">
                  <a16:creationId xmlns:a16="http://schemas.microsoft.com/office/drawing/2014/main" id="{6E631BE4-98C6-B4EB-4A86-A96A6774FA95}"/>
                </a:ext>
              </a:extLst>
            </p:cNvPr>
            <p:cNvCxnSpPr>
              <a:cxnSpLocks/>
              <a:stCxn id="1055" idx="6"/>
            </p:cNvCxnSpPr>
            <p:nvPr/>
          </p:nvCxnSpPr>
          <p:spPr>
            <a:xfrm>
              <a:off x="1051274"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1" name="直線矢印コネクタ 1090">
              <a:extLst>
                <a:ext uri="{FF2B5EF4-FFF2-40B4-BE49-F238E27FC236}">
                  <a16:creationId xmlns:a16="http://schemas.microsoft.com/office/drawing/2014/main" id="{FA6B1CF7-9DA5-29B8-E810-FC4EBA20EE7C}"/>
                </a:ext>
              </a:extLst>
            </p:cNvPr>
            <p:cNvCxnSpPr>
              <a:cxnSpLocks/>
              <a:stCxn id="1055" idx="6"/>
            </p:cNvCxnSpPr>
            <p:nvPr/>
          </p:nvCxnSpPr>
          <p:spPr>
            <a:xfrm>
              <a:off x="1051274"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2" name="直線矢印コネクタ 1091">
              <a:extLst>
                <a:ext uri="{FF2B5EF4-FFF2-40B4-BE49-F238E27FC236}">
                  <a16:creationId xmlns:a16="http://schemas.microsoft.com/office/drawing/2014/main" id="{F6A61FFA-E8AA-252E-056F-7E780BAC76B5}"/>
                </a:ext>
              </a:extLst>
            </p:cNvPr>
            <p:cNvCxnSpPr>
              <a:cxnSpLocks/>
              <a:stCxn id="1056" idx="6"/>
            </p:cNvCxnSpPr>
            <p:nvPr/>
          </p:nvCxnSpPr>
          <p:spPr>
            <a:xfrm flipV="1">
              <a:off x="1051274"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3" name="直線矢印コネクタ 1092">
              <a:extLst>
                <a:ext uri="{FF2B5EF4-FFF2-40B4-BE49-F238E27FC236}">
                  <a16:creationId xmlns:a16="http://schemas.microsoft.com/office/drawing/2014/main" id="{475F27B9-AE00-485E-8FFC-4E847B222208}"/>
                </a:ext>
              </a:extLst>
            </p:cNvPr>
            <p:cNvCxnSpPr>
              <a:cxnSpLocks/>
              <a:stCxn id="1056" idx="6"/>
            </p:cNvCxnSpPr>
            <p:nvPr/>
          </p:nvCxnSpPr>
          <p:spPr>
            <a:xfrm flipV="1">
              <a:off x="1051274"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4" name="直線矢印コネクタ 1093">
              <a:extLst>
                <a:ext uri="{FF2B5EF4-FFF2-40B4-BE49-F238E27FC236}">
                  <a16:creationId xmlns:a16="http://schemas.microsoft.com/office/drawing/2014/main" id="{0B41F59D-A986-6811-21AB-1F4661F3CEE6}"/>
                </a:ext>
              </a:extLst>
            </p:cNvPr>
            <p:cNvCxnSpPr>
              <a:cxnSpLocks/>
              <a:stCxn id="1056" idx="6"/>
            </p:cNvCxnSpPr>
            <p:nvPr/>
          </p:nvCxnSpPr>
          <p:spPr>
            <a:xfrm>
              <a:off x="1051274"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5" name="直線矢印コネクタ 1094">
              <a:extLst>
                <a:ext uri="{FF2B5EF4-FFF2-40B4-BE49-F238E27FC236}">
                  <a16:creationId xmlns:a16="http://schemas.microsoft.com/office/drawing/2014/main" id="{F00B2370-9E17-17CC-E4D3-20A925241F58}"/>
                </a:ext>
              </a:extLst>
            </p:cNvPr>
            <p:cNvCxnSpPr>
              <a:cxnSpLocks/>
              <a:stCxn id="1057" idx="6"/>
            </p:cNvCxnSpPr>
            <p:nvPr/>
          </p:nvCxnSpPr>
          <p:spPr>
            <a:xfrm flipV="1">
              <a:off x="1051274"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6" name="直線矢印コネクタ 1095">
              <a:extLst>
                <a:ext uri="{FF2B5EF4-FFF2-40B4-BE49-F238E27FC236}">
                  <a16:creationId xmlns:a16="http://schemas.microsoft.com/office/drawing/2014/main" id="{5041D2C5-3345-417F-B042-4688D14CF200}"/>
                </a:ext>
              </a:extLst>
            </p:cNvPr>
            <p:cNvCxnSpPr>
              <a:cxnSpLocks/>
              <a:stCxn id="1057" idx="6"/>
            </p:cNvCxnSpPr>
            <p:nvPr/>
          </p:nvCxnSpPr>
          <p:spPr>
            <a:xfrm flipV="1">
              <a:off x="1051274"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7" name="直線矢印コネクタ 1096">
              <a:extLst>
                <a:ext uri="{FF2B5EF4-FFF2-40B4-BE49-F238E27FC236}">
                  <a16:creationId xmlns:a16="http://schemas.microsoft.com/office/drawing/2014/main" id="{D5B5DFF2-F0E0-46B7-1BAE-5F3786A5BBC5}"/>
                </a:ext>
              </a:extLst>
            </p:cNvPr>
            <p:cNvCxnSpPr>
              <a:cxnSpLocks/>
              <a:stCxn id="1057" idx="6"/>
            </p:cNvCxnSpPr>
            <p:nvPr/>
          </p:nvCxnSpPr>
          <p:spPr>
            <a:xfrm flipV="1">
              <a:off x="1051274"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193" name="円/楕円 1192">
              <a:extLst>
                <a:ext uri="{FF2B5EF4-FFF2-40B4-BE49-F238E27FC236}">
                  <a16:creationId xmlns:a16="http://schemas.microsoft.com/office/drawing/2014/main" id="{3033FD8D-8F94-2E7E-3431-E82D53E1D4BA}"/>
                </a:ext>
              </a:extLst>
            </p:cNvPr>
            <p:cNvSpPr/>
            <p:nvPr/>
          </p:nvSpPr>
          <p:spPr>
            <a:xfrm>
              <a:off x="2199286"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4" name="円/楕円 1193">
              <a:extLst>
                <a:ext uri="{FF2B5EF4-FFF2-40B4-BE49-F238E27FC236}">
                  <a16:creationId xmlns:a16="http://schemas.microsoft.com/office/drawing/2014/main" id="{5A081E6A-E90D-4983-AFCE-E6B09525701F}"/>
                </a:ext>
              </a:extLst>
            </p:cNvPr>
            <p:cNvSpPr/>
            <p:nvPr/>
          </p:nvSpPr>
          <p:spPr>
            <a:xfrm>
              <a:off x="2199286"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5" name="円/楕円 1194">
              <a:extLst>
                <a:ext uri="{FF2B5EF4-FFF2-40B4-BE49-F238E27FC236}">
                  <a16:creationId xmlns:a16="http://schemas.microsoft.com/office/drawing/2014/main" id="{BD17D361-91D9-1A25-EA42-F7D8505292C2}"/>
                </a:ext>
              </a:extLst>
            </p:cNvPr>
            <p:cNvSpPr/>
            <p:nvPr/>
          </p:nvSpPr>
          <p:spPr>
            <a:xfrm>
              <a:off x="2199286"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6" name="円/楕円 1195">
              <a:extLst>
                <a:ext uri="{FF2B5EF4-FFF2-40B4-BE49-F238E27FC236}">
                  <a16:creationId xmlns:a16="http://schemas.microsoft.com/office/drawing/2014/main" id="{F731BF3A-04A8-90B9-69EC-719C799800AE}"/>
                </a:ext>
              </a:extLst>
            </p:cNvPr>
            <p:cNvSpPr/>
            <p:nvPr/>
          </p:nvSpPr>
          <p:spPr>
            <a:xfrm>
              <a:off x="2199286"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97" name="直線矢印コネクタ 1196">
              <a:extLst>
                <a:ext uri="{FF2B5EF4-FFF2-40B4-BE49-F238E27FC236}">
                  <a16:creationId xmlns:a16="http://schemas.microsoft.com/office/drawing/2014/main" id="{27A5870E-2AD9-9EA6-BF0E-393FE86012D6}"/>
                </a:ext>
              </a:extLst>
            </p:cNvPr>
            <p:cNvCxnSpPr>
              <a:cxnSpLocks/>
              <a:stCxn id="1189" idx="6"/>
              <a:endCxn id="1193" idx="2"/>
            </p:cNvCxnSpPr>
            <p:nvPr/>
          </p:nvCxnSpPr>
          <p:spPr>
            <a:xfrm flipV="1">
              <a:off x="1767238"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98" name="直線矢印コネクタ 1197">
              <a:extLst>
                <a:ext uri="{FF2B5EF4-FFF2-40B4-BE49-F238E27FC236}">
                  <a16:creationId xmlns:a16="http://schemas.microsoft.com/office/drawing/2014/main" id="{7A799586-2C62-DD21-7554-11A2B01D73E1}"/>
                </a:ext>
              </a:extLst>
            </p:cNvPr>
            <p:cNvCxnSpPr>
              <a:cxnSpLocks/>
              <a:stCxn id="1190" idx="6"/>
              <a:endCxn id="1193" idx="2"/>
            </p:cNvCxnSpPr>
            <p:nvPr/>
          </p:nvCxnSpPr>
          <p:spPr>
            <a:xfrm flipV="1">
              <a:off x="1767238"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99" name="直線矢印コネクタ 1198">
              <a:extLst>
                <a:ext uri="{FF2B5EF4-FFF2-40B4-BE49-F238E27FC236}">
                  <a16:creationId xmlns:a16="http://schemas.microsoft.com/office/drawing/2014/main" id="{5C520A8A-B626-2A06-6A66-B53DE8416DED}"/>
                </a:ext>
              </a:extLst>
            </p:cNvPr>
            <p:cNvCxnSpPr>
              <a:cxnSpLocks/>
              <a:stCxn id="1191" idx="6"/>
              <a:endCxn id="1193" idx="2"/>
            </p:cNvCxnSpPr>
            <p:nvPr/>
          </p:nvCxnSpPr>
          <p:spPr>
            <a:xfrm flipV="1">
              <a:off x="1767238"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0" name="直線矢印コネクタ 1199">
              <a:extLst>
                <a:ext uri="{FF2B5EF4-FFF2-40B4-BE49-F238E27FC236}">
                  <a16:creationId xmlns:a16="http://schemas.microsoft.com/office/drawing/2014/main" id="{E92CA012-BAAC-09A3-DEBB-E70A96346E00}"/>
                </a:ext>
              </a:extLst>
            </p:cNvPr>
            <p:cNvCxnSpPr>
              <a:cxnSpLocks/>
              <a:stCxn id="1192" idx="6"/>
              <a:endCxn id="1193" idx="2"/>
            </p:cNvCxnSpPr>
            <p:nvPr/>
          </p:nvCxnSpPr>
          <p:spPr>
            <a:xfrm flipV="1">
              <a:off x="1767238"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1" name="直線矢印コネクタ 1200">
              <a:extLst>
                <a:ext uri="{FF2B5EF4-FFF2-40B4-BE49-F238E27FC236}">
                  <a16:creationId xmlns:a16="http://schemas.microsoft.com/office/drawing/2014/main" id="{F6A6961A-5E1A-3AB6-573A-371CCB20B174}"/>
                </a:ext>
              </a:extLst>
            </p:cNvPr>
            <p:cNvCxnSpPr>
              <a:cxnSpLocks/>
              <a:stCxn id="1189" idx="6"/>
              <a:endCxn id="1194" idx="2"/>
            </p:cNvCxnSpPr>
            <p:nvPr/>
          </p:nvCxnSpPr>
          <p:spPr>
            <a:xfrm>
              <a:off x="1767238"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2" name="直線矢印コネクタ 1201">
              <a:extLst>
                <a:ext uri="{FF2B5EF4-FFF2-40B4-BE49-F238E27FC236}">
                  <a16:creationId xmlns:a16="http://schemas.microsoft.com/office/drawing/2014/main" id="{9747AF79-CCDE-A5AF-0BC9-2EFB5B2B8CD2}"/>
                </a:ext>
              </a:extLst>
            </p:cNvPr>
            <p:cNvCxnSpPr>
              <a:cxnSpLocks/>
              <a:stCxn id="1189" idx="6"/>
              <a:endCxn id="1195" idx="2"/>
            </p:cNvCxnSpPr>
            <p:nvPr/>
          </p:nvCxnSpPr>
          <p:spPr>
            <a:xfrm>
              <a:off x="1767238"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3" name="直線矢印コネクタ 1202">
              <a:extLst>
                <a:ext uri="{FF2B5EF4-FFF2-40B4-BE49-F238E27FC236}">
                  <a16:creationId xmlns:a16="http://schemas.microsoft.com/office/drawing/2014/main" id="{89427EF0-27C3-E722-C942-5910FC5CFC9B}"/>
                </a:ext>
              </a:extLst>
            </p:cNvPr>
            <p:cNvCxnSpPr>
              <a:cxnSpLocks/>
              <a:stCxn id="1189" idx="6"/>
              <a:endCxn id="1196" idx="2"/>
            </p:cNvCxnSpPr>
            <p:nvPr/>
          </p:nvCxnSpPr>
          <p:spPr>
            <a:xfrm>
              <a:off x="1767238"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4" name="直線矢印コネクタ 1203">
              <a:extLst>
                <a:ext uri="{FF2B5EF4-FFF2-40B4-BE49-F238E27FC236}">
                  <a16:creationId xmlns:a16="http://schemas.microsoft.com/office/drawing/2014/main" id="{68CF56B7-78E4-D840-EEAD-88F24697E371}"/>
                </a:ext>
              </a:extLst>
            </p:cNvPr>
            <p:cNvCxnSpPr>
              <a:cxnSpLocks/>
              <a:stCxn id="1190" idx="6"/>
              <a:endCxn id="1194" idx="2"/>
            </p:cNvCxnSpPr>
            <p:nvPr/>
          </p:nvCxnSpPr>
          <p:spPr>
            <a:xfrm flipV="1">
              <a:off x="1767238"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5" name="直線矢印コネクタ 1204">
              <a:extLst>
                <a:ext uri="{FF2B5EF4-FFF2-40B4-BE49-F238E27FC236}">
                  <a16:creationId xmlns:a16="http://schemas.microsoft.com/office/drawing/2014/main" id="{C9E95446-46F9-DA95-5493-1CC7F6813EBD}"/>
                </a:ext>
              </a:extLst>
            </p:cNvPr>
            <p:cNvCxnSpPr>
              <a:cxnSpLocks/>
              <a:stCxn id="1190" idx="6"/>
              <a:endCxn id="1195" idx="2"/>
            </p:cNvCxnSpPr>
            <p:nvPr/>
          </p:nvCxnSpPr>
          <p:spPr>
            <a:xfrm>
              <a:off x="1767238"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6" name="直線矢印コネクタ 1205">
              <a:extLst>
                <a:ext uri="{FF2B5EF4-FFF2-40B4-BE49-F238E27FC236}">
                  <a16:creationId xmlns:a16="http://schemas.microsoft.com/office/drawing/2014/main" id="{594A8E01-6FE7-B8F5-EBAA-6EEDBC8CF429}"/>
                </a:ext>
              </a:extLst>
            </p:cNvPr>
            <p:cNvCxnSpPr>
              <a:cxnSpLocks/>
              <a:stCxn id="1190" idx="6"/>
              <a:endCxn id="1196" idx="2"/>
            </p:cNvCxnSpPr>
            <p:nvPr/>
          </p:nvCxnSpPr>
          <p:spPr>
            <a:xfrm>
              <a:off x="1767238"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7" name="直線矢印コネクタ 1206">
              <a:extLst>
                <a:ext uri="{FF2B5EF4-FFF2-40B4-BE49-F238E27FC236}">
                  <a16:creationId xmlns:a16="http://schemas.microsoft.com/office/drawing/2014/main" id="{DC23EE43-DDD5-31B4-9E23-9D2D6A558A11}"/>
                </a:ext>
              </a:extLst>
            </p:cNvPr>
            <p:cNvCxnSpPr>
              <a:cxnSpLocks/>
              <a:stCxn id="1191" idx="6"/>
              <a:endCxn id="1194" idx="2"/>
            </p:cNvCxnSpPr>
            <p:nvPr/>
          </p:nvCxnSpPr>
          <p:spPr>
            <a:xfrm flipV="1">
              <a:off x="1767238"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8" name="直線矢印コネクタ 1207">
              <a:extLst>
                <a:ext uri="{FF2B5EF4-FFF2-40B4-BE49-F238E27FC236}">
                  <a16:creationId xmlns:a16="http://schemas.microsoft.com/office/drawing/2014/main" id="{9DB43A34-499D-3D86-1E19-99DEC6575D6D}"/>
                </a:ext>
              </a:extLst>
            </p:cNvPr>
            <p:cNvCxnSpPr>
              <a:cxnSpLocks/>
              <a:stCxn id="1191" idx="6"/>
              <a:endCxn id="1195" idx="2"/>
            </p:cNvCxnSpPr>
            <p:nvPr/>
          </p:nvCxnSpPr>
          <p:spPr>
            <a:xfrm flipV="1">
              <a:off x="1767238"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9" name="直線矢印コネクタ 1208">
              <a:extLst>
                <a:ext uri="{FF2B5EF4-FFF2-40B4-BE49-F238E27FC236}">
                  <a16:creationId xmlns:a16="http://schemas.microsoft.com/office/drawing/2014/main" id="{9553E230-091D-CD8E-D93E-E576B072BA7D}"/>
                </a:ext>
              </a:extLst>
            </p:cNvPr>
            <p:cNvCxnSpPr>
              <a:cxnSpLocks/>
              <a:stCxn id="1191" idx="6"/>
              <a:endCxn id="1196" idx="2"/>
            </p:cNvCxnSpPr>
            <p:nvPr/>
          </p:nvCxnSpPr>
          <p:spPr>
            <a:xfrm>
              <a:off x="1767238"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0" name="直線矢印コネクタ 1209">
              <a:extLst>
                <a:ext uri="{FF2B5EF4-FFF2-40B4-BE49-F238E27FC236}">
                  <a16:creationId xmlns:a16="http://schemas.microsoft.com/office/drawing/2014/main" id="{2F1BC992-CF79-90BF-676D-E1DBD918689B}"/>
                </a:ext>
              </a:extLst>
            </p:cNvPr>
            <p:cNvCxnSpPr>
              <a:cxnSpLocks/>
              <a:stCxn id="1192" idx="6"/>
              <a:endCxn id="1194" idx="2"/>
            </p:cNvCxnSpPr>
            <p:nvPr/>
          </p:nvCxnSpPr>
          <p:spPr>
            <a:xfrm flipV="1">
              <a:off x="1767238"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1" name="直線矢印コネクタ 1210">
              <a:extLst>
                <a:ext uri="{FF2B5EF4-FFF2-40B4-BE49-F238E27FC236}">
                  <a16:creationId xmlns:a16="http://schemas.microsoft.com/office/drawing/2014/main" id="{B51736F1-C194-78E7-29E1-1BD120AAEE07}"/>
                </a:ext>
              </a:extLst>
            </p:cNvPr>
            <p:cNvCxnSpPr>
              <a:cxnSpLocks/>
              <a:stCxn id="1192" idx="6"/>
              <a:endCxn id="1195" idx="2"/>
            </p:cNvCxnSpPr>
            <p:nvPr/>
          </p:nvCxnSpPr>
          <p:spPr>
            <a:xfrm flipV="1">
              <a:off x="1767238"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2" name="直線矢印コネクタ 1211">
              <a:extLst>
                <a:ext uri="{FF2B5EF4-FFF2-40B4-BE49-F238E27FC236}">
                  <a16:creationId xmlns:a16="http://schemas.microsoft.com/office/drawing/2014/main" id="{74C7076E-9FFF-FA27-B0FE-2842789E13ED}"/>
                </a:ext>
              </a:extLst>
            </p:cNvPr>
            <p:cNvCxnSpPr>
              <a:cxnSpLocks/>
              <a:stCxn id="1192" idx="6"/>
              <a:endCxn id="1196" idx="2"/>
            </p:cNvCxnSpPr>
            <p:nvPr/>
          </p:nvCxnSpPr>
          <p:spPr>
            <a:xfrm flipV="1">
              <a:off x="1767238"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13" name="テキスト ボックス 1212">
              <a:extLst>
                <a:ext uri="{FF2B5EF4-FFF2-40B4-BE49-F238E27FC236}">
                  <a16:creationId xmlns:a16="http://schemas.microsoft.com/office/drawing/2014/main" id="{676533C8-055A-14E9-199B-596B229E32A7}"/>
                </a:ext>
              </a:extLst>
            </p:cNvPr>
            <p:cNvSpPr txBox="1"/>
            <p:nvPr/>
          </p:nvSpPr>
          <p:spPr>
            <a:xfrm>
              <a:off x="2752692" y="4473001"/>
              <a:ext cx="877163"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a:t>
              </a: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265" name="円/楕円 1264">
              <a:extLst>
                <a:ext uri="{FF2B5EF4-FFF2-40B4-BE49-F238E27FC236}">
                  <a16:creationId xmlns:a16="http://schemas.microsoft.com/office/drawing/2014/main" id="{62F25AE3-5553-0489-A413-2D544AE90B3A}"/>
                </a:ext>
              </a:extLst>
            </p:cNvPr>
            <p:cNvSpPr/>
            <p:nvPr/>
          </p:nvSpPr>
          <p:spPr>
            <a:xfrm>
              <a:off x="4610507"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6" name="円/楕円 1265">
              <a:extLst>
                <a:ext uri="{FF2B5EF4-FFF2-40B4-BE49-F238E27FC236}">
                  <a16:creationId xmlns:a16="http://schemas.microsoft.com/office/drawing/2014/main" id="{16BBD679-A940-4A09-F6C2-377CF1CB5F92}"/>
                </a:ext>
              </a:extLst>
            </p:cNvPr>
            <p:cNvSpPr/>
            <p:nvPr/>
          </p:nvSpPr>
          <p:spPr>
            <a:xfrm>
              <a:off x="4610507"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7" name="円/楕円 1266">
              <a:extLst>
                <a:ext uri="{FF2B5EF4-FFF2-40B4-BE49-F238E27FC236}">
                  <a16:creationId xmlns:a16="http://schemas.microsoft.com/office/drawing/2014/main" id="{B4982595-CB11-DE08-4405-400FE02D15F1}"/>
                </a:ext>
              </a:extLst>
            </p:cNvPr>
            <p:cNvSpPr/>
            <p:nvPr/>
          </p:nvSpPr>
          <p:spPr>
            <a:xfrm>
              <a:off x="4610507"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8" name="円/楕円 1267">
              <a:extLst>
                <a:ext uri="{FF2B5EF4-FFF2-40B4-BE49-F238E27FC236}">
                  <a16:creationId xmlns:a16="http://schemas.microsoft.com/office/drawing/2014/main" id="{F913C63B-15B4-952C-2241-6546F4FD5C19}"/>
                </a:ext>
              </a:extLst>
            </p:cNvPr>
            <p:cNvSpPr/>
            <p:nvPr/>
          </p:nvSpPr>
          <p:spPr>
            <a:xfrm>
              <a:off x="4610507"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9" name="円/楕円 1268">
              <a:extLst>
                <a:ext uri="{FF2B5EF4-FFF2-40B4-BE49-F238E27FC236}">
                  <a16:creationId xmlns:a16="http://schemas.microsoft.com/office/drawing/2014/main" id="{403054D4-5B5A-D738-BAB7-AA69F5DA0F1D}"/>
                </a:ext>
              </a:extLst>
            </p:cNvPr>
            <p:cNvSpPr/>
            <p:nvPr/>
          </p:nvSpPr>
          <p:spPr>
            <a:xfrm>
              <a:off x="3894543"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0" name="円/楕円 1269">
              <a:extLst>
                <a:ext uri="{FF2B5EF4-FFF2-40B4-BE49-F238E27FC236}">
                  <a16:creationId xmlns:a16="http://schemas.microsoft.com/office/drawing/2014/main" id="{B935D84F-A292-46EA-92C3-35F216DA37B6}"/>
                </a:ext>
              </a:extLst>
            </p:cNvPr>
            <p:cNvSpPr/>
            <p:nvPr/>
          </p:nvSpPr>
          <p:spPr>
            <a:xfrm>
              <a:off x="3894543"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1" name="円/楕円 1270">
              <a:extLst>
                <a:ext uri="{FF2B5EF4-FFF2-40B4-BE49-F238E27FC236}">
                  <a16:creationId xmlns:a16="http://schemas.microsoft.com/office/drawing/2014/main" id="{F94A3906-7E86-1AE8-C3AE-FD4120ABAD41}"/>
                </a:ext>
              </a:extLst>
            </p:cNvPr>
            <p:cNvSpPr/>
            <p:nvPr/>
          </p:nvSpPr>
          <p:spPr>
            <a:xfrm>
              <a:off x="3894543"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2" name="円/楕円 1271">
              <a:extLst>
                <a:ext uri="{FF2B5EF4-FFF2-40B4-BE49-F238E27FC236}">
                  <a16:creationId xmlns:a16="http://schemas.microsoft.com/office/drawing/2014/main" id="{CD209DC0-3033-B4C4-7F64-62EC31A36FC4}"/>
                </a:ext>
              </a:extLst>
            </p:cNvPr>
            <p:cNvSpPr/>
            <p:nvPr/>
          </p:nvSpPr>
          <p:spPr>
            <a:xfrm>
              <a:off x="3894543"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73" name="直線矢印コネクタ 1272">
              <a:extLst>
                <a:ext uri="{FF2B5EF4-FFF2-40B4-BE49-F238E27FC236}">
                  <a16:creationId xmlns:a16="http://schemas.microsoft.com/office/drawing/2014/main" id="{3387739D-A6D2-4728-A915-CFBD3743862D}"/>
                </a:ext>
              </a:extLst>
            </p:cNvPr>
            <p:cNvCxnSpPr>
              <a:cxnSpLocks/>
              <a:stCxn id="1269" idx="6"/>
            </p:cNvCxnSpPr>
            <p:nvPr/>
          </p:nvCxnSpPr>
          <p:spPr>
            <a:xfrm flipV="1">
              <a:off x="4182575" y="404874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4" name="直線矢印コネクタ 1273">
              <a:extLst>
                <a:ext uri="{FF2B5EF4-FFF2-40B4-BE49-F238E27FC236}">
                  <a16:creationId xmlns:a16="http://schemas.microsoft.com/office/drawing/2014/main" id="{680A52A2-AC52-355C-EAA3-25E9B1583661}"/>
                </a:ext>
              </a:extLst>
            </p:cNvPr>
            <p:cNvCxnSpPr>
              <a:cxnSpLocks/>
              <a:stCxn id="1270" idx="6"/>
            </p:cNvCxnSpPr>
            <p:nvPr/>
          </p:nvCxnSpPr>
          <p:spPr>
            <a:xfrm flipV="1">
              <a:off x="4182575" y="404874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5" name="直線矢印コネクタ 1274">
              <a:extLst>
                <a:ext uri="{FF2B5EF4-FFF2-40B4-BE49-F238E27FC236}">
                  <a16:creationId xmlns:a16="http://schemas.microsoft.com/office/drawing/2014/main" id="{0B295946-8991-40AA-0387-F327064961F5}"/>
                </a:ext>
              </a:extLst>
            </p:cNvPr>
            <p:cNvCxnSpPr>
              <a:cxnSpLocks/>
              <a:stCxn id="1271" idx="6"/>
            </p:cNvCxnSpPr>
            <p:nvPr/>
          </p:nvCxnSpPr>
          <p:spPr>
            <a:xfrm flipV="1">
              <a:off x="4182575" y="404874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6" name="直線矢印コネクタ 1275">
              <a:extLst>
                <a:ext uri="{FF2B5EF4-FFF2-40B4-BE49-F238E27FC236}">
                  <a16:creationId xmlns:a16="http://schemas.microsoft.com/office/drawing/2014/main" id="{DD5CFBF1-3283-FEF5-D462-F78D6B4223A0}"/>
                </a:ext>
              </a:extLst>
            </p:cNvPr>
            <p:cNvCxnSpPr>
              <a:cxnSpLocks/>
              <a:stCxn id="1272" idx="6"/>
            </p:cNvCxnSpPr>
            <p:nvPr/>
          </p:nvCxnSpPr>
          <p:spPr>
            <a:xfrm flipV="1">
              <a:off x="4182575" y="4048746"/>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7" name="直線矢印コネクタ 1276">
              <a:extLst>
                <a:ext uri="{FF2B5EF4-FFF2-40B4-BE49-F238E27FC236}">
                  <a16:creationId xmlns:a16="http://schemas.microsoft.com/office/drawing/2014/main" id="{CC9EA67F-6EE4-20EA-C464-0C68EC533A69}"/>
                </a:ext>
              </a:extLst>
            </p:cNvPr>
            <p:cNvCxnSpPr>
              <a:cxnSpLocks/>
              <a:stCxn id="1269" idx="6"/>
            </p:cNvCxnSpPr>
            <p:nvPr/>
          </p:nvCxnSpPr>
          <p:spPr>
            <a:xfrm>
              <a:off x="4182575" y="405323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8" name="直線矢印コネクタ 1277">
              <a:extLst>
                <a:ext uri="{FF2B5EF4-FFF2-40B4-BE49-F238E27FC236}">
                  <a16:creationId xmlns:a16="http://schemas.microsoft.com/office/drawing/2014/main" id="{49387C70-4E7A-9AE2-7CC6-11D830B9DA65}"/>
                </a:ext>
              </a:extLst>
            </p:cNvPr>
            <p:cNvCxnSpPr>
              <a:cxnSpLocks/>
              <a:stCxn id="1269" idx="6"/>
            </p:cNvCxnSpPr>
            <p:nvPr/>
          </p:nvCxnSpPr>
          <p:spPr>
            <a:xfrm>
              <a:off x="4182575" y="405323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9" name="直線矢印コネクタ 1278">
              <a:extLst>
                <a:ext uri="{FF2B5EF4-FFF2-40B4-BE49-F238E27FC236}">
                  <a16:creationId xmlns:a16="http://schemas.microsoft.com/office/drawing/2014/main" id="{4A87C33A-AB81-F416-118E-9740ABED68F3}"/>
                </a:ext>
              </a:extLst>
            </p:cNvPr>
            <p:cNvCxnSpPr>
              <a:cxnSpLocks/>
              <a:stCxn id="1269" idx="6"/>
            </p:cNvCxnSpPr>
            <p:nvPr/>
          </p:nvCxnSpPr>
          <p:spPr>
            <a:xfrm>
              <a:off x="4182575" y="4053233"/>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0" name="直線矢印コネクタ 1279">
              <a:extLst>
                <a:ext uri="{FF2B5EF4-FFF2-40B4-BE49-F238E27FC236}">
                  <a16:creationId xmlns:a16="http://schemas.microsoft.com/office/drawing/2014/main" id="{10E8E834-70FF-8D6F-246B-092E0C240216}"/>
                </a:ext>
              </a:extLst>
            </p:cNvPr>
            <p:cNvCxnSpPr>
              <a:cxnSpLocks/>
              <a:stCxn id="1270" idx="6"/>
            </p:cNvCxnSpPr>
            <p:nvPr/>
          </p:nvCxnSpPr>
          <p:spPr>
            <a:xfrm flipV="1">
              <a:off x="4182575" y="440878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1" name="直線矢印コネクタ 1280">
              <a:extLst>
                <a:ext uri="{FF2B5EF4-FFF2-40B4-BE49-F238E27FC236}">
                  <a16:creationId xmlns:a16="http://schemas.microsoft.com/office/drawing/2014/main" id="{D3543B3E-EA2A-9BEF-B116-7896A0BC52DA}"/>
                </a:ext>
              </a:extLst>
            </p:cNvPr>
            <p:cNvCxnSpPr>
              <a:cxnSpLocks/>
              <a:stCxn id="1270" idx="6"/>
            </p:cNvCxnSpPr>
            <p:nvPr/>
          </p:nvCxnSpPr>
          <p:spPr>
            <a:xfrm>
              <a:off x="4182575" y="441327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2" name="直線矢印コネクタ 1281">
              <a:extLst>
                <a:ext uri="{FF2B5EF4-FFF2-40B4-BE49-F238E27FC236}">
                  <a16:creationId xmlns:a16="http://schemas.microsoft.com/office/drawing/2014/main" id="{22D93681-E1A5-7F53-48B5-1DD41F8D3214}"/>
                </a:ext>
              </a:extLst>
            </p:cNvPr>
            <p:cNvCxnSpPr>
              <a:cxnSpLocks/>
              <a:stCxn id="1270" idx="6"/>
            </p:cNvCxnSpPr>
            <p:nvPr/>
          </p:nvCxnSpPr>
          <p:spPr>
            <a:xfrm>
              <a:off x="4182575" y="441327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3" name="直線矢印コネクタ 1282">
              <a:extLst>
                <a:ext uri="{FF2B5EF4-FFF2-40B4-BE49-F238E27FC236}">
                  <a16:creationId xmlns:a16="http://schemas.microsoft.com/office/drawing/2014/main" id="{EECEBBA0-64E1-1CF6-0C65-778F8F6A2BF9}"/>
                </a:ext>
              </a:extLst>
            </p:cNvPr>
            <p:cNvCxnSpPr>
              <a:cxnSpLocks/>
              <a:stCxn id="1271" idx="6"/>
            </p:cNvCxnSpPr>
            <p:nvPr/>
          </p:nvCxnSpPr>
          <p:spPr>
            <a:xfrm flipV="1">
              <a:off x="4182575" y="440878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4" name="直線矢印コネクタ 1283">
              <a:extLst>
                <a:ext uri="{FF2B5EF4-FFF2-40B4-BE49-F238E27FC236}">
                  <a16:creationId xmlns:a16="http://schemas.microsoft.com/office/drawing/2014/main" id="{AABA4E9A-11EB-155A-868D-5F365FE9E009}"/>
                </a:ext>
              </a:extLst>
            </p:cNvPr>
            <p:cNvCxnSpPr>
              <a:cxnSpLocks/>
              <a:stCxn id="1271" idx="6"/>
            </p:cNvCxnSpPr>
            <p:nvPr/>
          </p:nvCxnSpPr>
          <p:spPr>
            <a:xfrm flipV="1">
              <a:off x="4182575" y="476882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5" name="直線矢印コネクタ 1284">
              <a:extLst>
                <a:ext uri="{FF2B5EF4-FFF2-40B4-BE49-F238E27FC236}">
                  <a16:creationId xmlns:a16="http://schemas.microsoft.com/office/drawing/2014/main" id="{74A7F9E0-5160-0DAB-0AE4-BE21EAF73A67}"/>
                </a:ext>
              </a:extLst>
            </p:cNvPr>
            <p:cNvCxnSpPr>
              <a:cxnSpLocks/>
              <a:stCxn id="1271" idx="6"/>
            </p:cNvCxnSpPr>
            <p:nvPr/>
          </p:nvCxnSpPr>
          <p:spPr>
            <a:xfrm>
              <a:off x="4182575" y="477331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6" name="直線矢印コネクタ 1285">
              <a:extLst>
                <a:ext uri="{FF2B5EF4-FFF2-40B4-BE49-F238E27FC236}">
                  <a16:creationId xmlns:a16="http://schemas.microsoft.com/office/drawing/2014/main" id="{F8F45392-0175-08D2-64C6-9854B86A0BC0}"/>
                </a:ext>
              </a:extLst>
            </p:cNvPr>
            <p:cNvCxnSpPr>
              <a:cxnSpLocks/>
              <a:stCxn id="1272" idx="6"/>
            </p:cNvCxnSpPr>
            <p:nvPr/>
          </p:nvCxnSpPr>
          <p:spPr>
            <a:xfrm flipV="1">
              <a:off x="4182575" y="440878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7" name="直線矢印コネクタ 1286">
              <a:extLst>
                <a:ext uri="{FF2B5EF4-FFF2-40B4-BE49-F238E27FC236}">
                  <a16:creationId xmlns:a16="http://schemas.microsoft.com/office/drawing/2014/main" id="{F96105FA-EEB3-EF80-C8E2-BCCC3DF46EBE}"/>
                </a:ext>
              </a:extLst>
            </p:cNvPr>
            <p:cNvCxnSpPr>
              <a:cxnSpLocks/>
              <a:stCxn id="1272" idx="6"/>
            </p:cNvCxnSpPr>
            <p:nvPr/>
          </p:nvCxnSpPr>
          <p:spPr>
            <a:xfrm flipV="1">
              <a:off x="4182575" y="476882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8" name="直線矢印コネクタ 1287">
              <a:extLst>
                <a:ext uri="{FF2B5EF4-FFF2-40B4-BE49-F238E27FC236}">
                  <a16:creationId xmlns:a16="http://schemas.microsoft.com/office/drawing/2014/main" id="{CDBAE59C-4485-FC25-0D7D-E8DDD8A8552E}"/>
                </a:ext>
              </a:extLst>
            </p:cNvPr>
            <p:cNvCxnSpPr>
              <a:cxnSpLocks/>
              <a:stCxn id="1272" idx="6"/>
            </p:cNvCxnSpPr>
            <p:nvPr/>
          </p:nvCxnSpPr>
          <p:spPr>
            <a:xfrm flipV="1">
              <a:off x="4182575" y="512886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89" name="円/楕円 1288">
              <a:extLst>
                <a:ext uri="{FF2B5EF4-FFF2-40B4-BE49-F238E27FC236}">
                  <a16:creationId xmlns:a16="http://schemas.microsoft.com/office/drawing/2014/main" id="{41F79D53-0B3D-B082-14C9-4F3D8A840327}"/>
                </a:ext>
              </a:extLst>
            </p:cNvPr>
            <p:cNvSpPr/>
            <p:nvPr/>
          </p:nvSpPr>
          <p:spPr>
            <a:xfrm>
              <a:off x="5330587" y="390473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0" name="円/楕円 1289">
              <a:extLst>
                <a:ext uri="{FF2B5EF4-FFF2-40B4-BE49-F238E27FC236}">
                  <a16:creationId xmlns:a16="http://schemas.microsoft.com/office/drawing/2014/main" id="{C4D664F8-7480-E704-125F-F1550E0069AC}"/>
                </a:ext>
              </a:extLst>
            </p:cNvPr>
            <p:cNvSpPr/>
            <p:nvPr/>
          </p:nvSpPr>
          <p:spPr>
            <a:xfrm>
              <a:off x="5330587" y="426477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1" name="円/楕円 1290">
              <a:extLst>
                <a:ext uri="{FF2B5EF4-FFF2-40B4-BE49-F238E27FC236}">
                  <a16:creationId xmlns:a16="http://schemas.microsoft.com/office/drawing/2014/main" id="{F0162005-9664-CF78-EFD9-86563E023756}"/>
                </a:ext>
              </a:extLst>
            </p:cNvPr>
            <p:cNvSpPr/>
            <p:nvPr/>
          </p:nvSpPr>
          <p:spPr>
            <a:xfrm>
              <a:off x="5330587" y="462481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2" name="円/楕円 1291">
              <a:extLst>
                <a:ext uri="{FF2B5EF4-FFF2-40B4-BE49-F238E27FC236}">
                  <a16:creationId xmlns:a16="http://schemas.microsoft.com/office/drawing/2014/main" id="{FE3D7EAD-9DE0-0913-0A1D-FA3FA6817CF7}"/>
                </a:ext>
              </a:extLst>
            </p:cNvPr>
            <p:cNvSpPr/>
            <p:nvPr/>
          </p:nvSpPr>
          <p:spPr>
            <a:xfrm>
              <a:off x="5330587" y="498485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3" name="直線矢印コネクタ 1292">
              <a:extLst>
                <a:ext uri="{FF2B5EF4-FFF2-40B4-BE49-F238E27FC236}">
                  <a16:creationId xmlns:a16="http://schemas.microsoft.com/office/drawing/2014/main" id="{B835AC6D-5845-3EFC-2C1A-B82AA0D6DBE3}"/>
                </a:ext>
              </a:extLst>
            </p:cNvPr>
            <p:cNvCxnSpPr>
              <a:cxnSpLocks/>
              <a:stCxn id="1266" idx="6"/>
              <a:endCxn id="1289" idx="2"/>
            </p:cNvCxnSpPr>
            <p:nvPr/>
          </p:nvCxnSpPr>
          <p:spPr>
            <a:xfrm flipV="1">
              <a:off x="4898539" y="404874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4" name="直線矢印コネクタ 1293">
              <a:extLst>
                <a:ext uri="{FF2B5EF4-FFF2-40B4-BE49-F238E27FC236}">
                  <a16:creationId xmlns:a16="http://schemas.microsoft.com/office/drawing/2014/main" id="{388EE932-13B0-7C15-9826-84CB9B9332B3}"/>
                </a:ext>
              </a:extLst>
            </p:cNvPr>
            <p:cNvCxnSpPr>
              <a:cxnSpLocks/>
              <a:stCxn id="1267" idx="6"/>
              <a:endCxn id="1289" idx="2"/>
            </p:cNvCxnSpPr>
            <p:nvPr/>
          </p:nvCxnSpPr>
          <p:spPr>
            <a:xfrm flipV="1">
              <a:off x="4898539" y="404874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5" name="直線矢印コネクタ 1294">
              <a:extLst>
                <a:ext uri="{FF2B5EF4-FFF2-40B4-BE49-F238E27FC236}">
                  <a16:creationId xmlns:a16="http://schemas.microsoft.com/office/drawing/2014/main" id="{EC076AB4-84A2-D133-8F96-A316BC31A817}"/>
                </a:ext>
              </a:extLst>
            </p:cNvPr>
            <p:cNvCxnSpPr>
              <a:cxnSpLocks/>
              <a:stCxn id="1265" idx="6"/>
              <a:endCxn id="1289" idx="2"/>
            </p:cNvCxnSpPr>
            <p:nvPr/>
          </p:nvCxnSpPr>
          <p:spPr>
            <a:xfrm flipV="1">
              <a:off x="4898539" y="404874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6" name="直線矢印コネクタ 1295">
              <a:extLst>
                <a:ext uri="{FF2B5EF4-FFF2-40B4-BE49-F238E27FC236}">
                  <a16:creationId xmlns:a16="http://schemas.microsoft.com/office/drawing/2014/main" id="{FC2B4065-2BC6-21D7-5BCB-747F9188EC70}"/>
                </a:ext>
              </a:extLst>
            </p:cNvPr>
            <p:cNvCxnSpPr>
              <a:cxnSpLocks/>
              <a:stCxn id="1268" idx="6"/>
              <a:endCxn id="1289" idx="2"/>
            </p:cNvCxnSpPr>
            <p:nvPr/>
          </p:nvCxnSpPr>
          <p:spPr>
            <a:xfrm flipV="1">
              <a:off x="4898539" y="4048746"/>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7" name="直線矢印コネクタ 1296">
              <a:extLst>
                <a:ext uri="{FF2B5EF4-FFF2-40B4-BE49-F238E27FC236}">
                  <a16:creationId xmlns:a16="http://schemas.microsoft.com/office/drawing/2014/main" id="{5ED07591-4A23-E188-8551-E4248FF510B0}"/>
                </a:ext>
              </a:extLst>
            </p:cNvPr>
            <p:cNvCxnSpPr>
              <a:cxnSpLocks/>
              <a:stCxn id="1266" idx="6"/>
              <a:endCxn id="1290" idx="2"/>
            </p:cNvCxnSpPr>
            <p:nvPr/>
          </p:nvCxnSpPr>
          <p:spPr>
            <a:xfrm>
              <a:off x="4898539" y="405323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8" name="直線矢印コネクタ 1297">
              <a:extLst>
                <a:ext uri="{FF2B5EF4-FFF2-40B4-BE49-F238E27FC236}">
                  <a16:creationId xmlns:a16="http://schemas.microsoft.com/office/drawing/2014/main" id="{3CFE84F1-03E2-0FC1-BC53-E46B1DFB26C6}"/>
                </a:ext>
              </a:extLst>
            </p:cNvPr>
            <p:cNvCxnSpPr>
              <a:cxnSpLocks/>
              <a:stCxn id="1266" idx="6"/>
              <a:endCxn id="1291" idx="2"/>
            </p:cNvCxnSpPr>
            <p:nvPr/>
          </p:nvCxnSpPr>
          <p:spPr>
            <a:xfrm>
              <a:off x="4898539" y="405323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9" name="直線矢印コネクタ 1298">
              <a:extLst>
                <a:ext uri="{FF2B5EF4-FFF2-40B4-BE49-F238E27FC236}">
                  <a16:creationId xmlns:a16="http://schemas.microsoft.com/office/drawing/2014/main" id="{D61AAE34-543B-EBC1-9F95-4D1428AED025}"/>
                </a:ext>
              </a:extLst>
            </p:cNvPr>
            <p:cNvCxnSpPr>
              <a:cxnSpLocks/>
              <a:stCxn id="1266" idx="6"/>
              <a:endCxn id="1292" idx="2"/>
            </p:cNvCxnSpPr>
            <p:nvPr/>
          </p:nvCxnSpPr>
          <p:spPr>
            <a:xfrm>
              <a:off x="4898539" y="4053233"/>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0" name="直線矢印コネクタ 1299">
              <a:extLst>
                <a:ext uri="{FF2B5EF4-FFF2-40B4-BE49-F238E27FC236}">
                  <a16:creationId xmlns:a16="http://schemas.microsoft.com/office/drawing/2014/main" id="{E067B7B4-2C14-76F2-69E3-EDF474F0595C}"/>
                </a:ext>
              </a:extLst>
            </p:cNvPr>
            <p:cNvCxnSpPr>
              <a:cxnSpLocks/>
              <a:stCxn id="1267" idx="6"/>
              <a:endCxn id="1290" idx="2"/>
            </p:cNvCxnSpPr>
            <p:nvPr/>
          </p:nvCxnSpPr>
          <p:spPr>
            <a:xfrm flipV="1">
              <a:off x="4898539" y="440878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1" name="直線矢印コネクタ 1300">
              <a:extLst>
                <a:ext uri="{FF2B5EF4-FFF2-40B4-BE49-F238E27FC236}">
                  <a16:creationId xmlns:a16="http://schemas.microsoft.com/office/drawing/2014/main" id="{1914E1C3-DC69-C664-8E25-3C3ED2D58805}"/>
                </a:ext>
              </a:extLst>
            </p:cNvPr>
            <p:cNvCxnSpPr>
              <a:cxnSpLocks/>
              <a:stCxn id="1267" idx="6"/>
              <a:endCxn id="1291" idx="2"/>
            </p:cNvCxnSpPr>
            <p:nvPr/>
          </p:nvCxnSpPr>
          <p:spPr>
            <a:xfrm>
              <a:off x="4898539" y="441327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2" name="直線矢印コネクタ 1301">
              <a:extLst>
                <a:ext uri="{FF2B5EF4-FFF2-40B4-BE49-F238E27FC236}">
                  <a16:creationId xmlns:a16="http://schemas.microsoft.com/office/drawing/2014/main" id="{A30457F2-47F7-B634-7B86-F1382CCA1949}"/>
                </a:ext>
              </a:extLst>
            </p:cNvPr>
            <p:cNvCxnSpPr>
              <a:cxnSpLocks/>
              <a:stCxn id="1267" idx="6"/>
              <a:endCxn id="1292" idx="2"/>
            </p:cNvCxnSpPr>
            <p:nvPr/>
          </p:nvCxnSpPr>
          <p:spPr>
            <a:xfrm>
              <a:off x="4898539" y="441327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3" name="直線矢印コネクタ 1302">
              <a:extLst>
                <a:ext uri="{FF2B5EF4-FFF2-40B4-BE49-F238E27FC236}">
                  <a16:creationId xmlns:a16="http://schemas.microsoft.com/office/drawing/2014/main" id="{0D8440BC-AF41-C178-5D46-774326763021}"/>
                </a:ext>
              </a:extLst>
            </p:cNvPr>
            <p:cNvCxnSpPr>
              <a:cxnSpLocks/>
              <a:stCxn id="1265" idx="6"/>
              <a:endCxn id="1290" idx="2"/>
            </p:cNvCxnSpPr>
            <p:nvPr/>
          </p:nvCxnSpPr>
          <p:spPr>
            <a:xfrm flipV="1">
              <a:off x="4898539" y="440878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4" name="直線矢印コネクタ 1303">
              <a:extLst>
                <a:ext uri="{FF2B5EF4-FFF2-40B4-BE49-F238E27FC236}">
                  <a16:creationId xmlns:a16="http://schemas.microsoft.com/office/drawing/2014/main" id="{025719D4-4890-ABFD-4467-CD7F2213C7FF}"/>
                </a:ext>
              </a:extLst>
            </p:cNvPr>
            <p:cNvCxnSpPr>
              <a:cxnSpLocks/>
              <a:stCxn id="1265" idx="6"/>
              <a:endCxn id="1291" idx="2"/>
            </p:cNvCxnSpPr>
            <p:nvPr/>
          </p:nvCxnSpPr>
          <p:spPr>
            <a:xfrm flipV="1">
              <a:off x="4898539" y="476882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5" name="直線矢印コネクタ 1304">
              <a:extLst>
                <a:ext uri="{FF2B5EF4-FFF2-40B4-BE49-F238E27FC236}">
                  <a16:creationId xmlns:a16="http://schemas.microsoft.com/office/drawing/2014/main" id="{7EC54BFD-ADD0-5749-7B6A-A698D0A891CE}"/>
                </a:ext>
              </a:extLst>
            </p:cNvPr>
            <p:cNvCxnSpPr>
              <a:cxnSpLocks/>
              <a:stCxn id="1265" idx="6"/>
              <a:endCxn id="1292" idx="2"/>
            </p:cNvCxnSpPr>
            <p:nvPr/>
          </p:nvCxnSpPr>
          <p:spPr>
            <a:xfrm>
              <a:off x="4898539" y="477331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6" name="直線矢印コネクタ 1305">
              <a:extLst>
                <a:ext uri="{FF2B5EF4-FFF2-40B4-BE49-F238E27FC236}">
                  <a16:creationId xmlns:a16="http://schemas.microsoft.com/office/drawing/2014/main" id="{F03C243B-8037-2026-B322-17D9623BC901}"/>
                </a:ext>
              </a:extLst>
            </p:cNvPr>
            <p:cNvCxnSpPr>
              <a:cxnSpLocks/>
              <a:stCxn id="1268" idx="6"/>
              <a:endCxn id="1290" idx="2"/>
            </p:cNvCxnSpPr>
            <p:nvPr/>
          </p:nvCxnSpPr>
          <p:spPr>
            <a:xfrm flipV="1">
              <a:off x="4898539" y="440878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7" name="直線矢印コネクタ 1306">
              <a:extLst>
                <a:ext uri="{FF2B5EF4-FFF2-40B4-BE49-F238E27FC236}">
                  <a16:creationId xmlns:a16="http://schemas.microsoft.com/office/drawing/2014/main" id="{FA811E0A-A7DB-B5C3-5E93-6324BD0E131A}"/>
                </a:ext>
              </a:extLst>
            </p:cNvPr>
            <p:cNvCxnSpPr>
              <a:cxnSpLocks/>
              <a:stCxn id="1268" idx="6"/>
              <a:endCxn id="1291" idx="2"/>
            </p:cNvCxnSpPr>
            <p:nvPr/>
          </p:nvCxnSpPr>
          <p:spPr>
            <a:xfrm flipV="1">
              <a:off x="4898539" y="476882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8" name="直線矢印コネクタ 1307">
              <a:extLst>
                <a:ext uri="{FF2B5EF4-FFF2-40B4-BE49-F238E27FC236}">
                  <a16:creationId xmlns:a16="http://schemas.microsoft.com/office/drawing/2014/main" id="{F7ADF479-4BED-A94E-72DE-092060194220}"/>
                </a:ext>
              </a:extLst>
            </p:cNvPr>
            <p:cNvCxnSpPr>
              <a:cxnSpLocks/>
              <a:stCxn id="1268" idx="6"/>
              <a:endCxn id="1292" idx="2"/>
            </p:cNvCxnSpPr>
            <p:nvPr/>
          </p:nvCxnSpPr>
          <p:spPr>
            <a:xfrm flipV="1">
              <a:off x="4898539" y="512886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09" name="円/楕円 1308">
              <a:extLst>
                <a:ext uri="{FF2B5EF4-FFF2-40B4-BE49-F238E27FC236}">
                  <a16:creationId xmlns:a16="http://schemas.microsoft.com/office/drawing/2014/main" id="{4A7F2CC2-96F0-8DFE-AD01-2AC5851FEB95}"/>
                </a:ext>
              </a:extLst>
            </p:cNvPr>
            <p:cNvSpPr/>
            <p:nvPr/>
          </p:nvSpPr>
          <p:spPr>
            <a:xfrm>
              <a:off x="2199286"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0" name="円/楕円 1309">
              <a:extLst>
                <a:ext uri="{FF2B5EF4-FFF2-40B4-BE49-F238E27FC236}">
                  <a16:creationId xmlns:a16="http://schemas.microsoft.com/office/drawing/2014/main" id="{DC994859-2AE2-80B5-4C40-EC9B9A935480}"/>
                </a:ext>
              </a:extLst>
            </p:cNvPr>
            <p:cNvSpPr/>
            <p:nvPr/>
          </p:nvSpPr>
          <p:spPr>
            <a:xfrm>
              <a:off x="2199286"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1" name="円/楕円 1310">
              <a:extLst>
                <a:ext uri="{FF2B5EF4-FFF2-40B4-BE49-F238E27FC236}">
                  <a16:creationId xmlns:a16="http://schemas.microsoft.com/office/drawing/2014/main" id="{5A6DE781-7C50-FA45-F2B3-5B268BEB0863}"/>
                </a:ext>
              </a:extLst>
            </p:cNvPr>
            <p:cNvSpPr/>
            <p:nvPr/>
          </p:nvSpPr>
          <p:spPr>
            <a:xfrm>
              <a:off x="2199286"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2" name="円/楕円 1311">
              <a:extLst>
                <a:ext uri="{FF2B5EF4-FFF2-40B4-BE49-F238E27FC236}">
                  <a16:creationId xmlns:a16="http://schemas.microsoft.com/office/drawing/2014/main" id="{E1404994-FF33-CFC4-2AE8-F744D665BDA2}"/>
                </a:ext>
              </a:extLst>
            </p:cNvPr>
            <p:cNvSpPr/>
            <p:nvPr/>
          </p:nvSpPr>
          <p:spPr>
            <a:xfrm>
              <a:off x="2199286"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3" name="直線矢印コネクタ 1312">
              <a:extLst>
                <a:ext uri="{FF2B5EF4-FFF2-40B4-BE49-F238E27FC236}">
                  <a16:creationId xmlns:a16="http://schemas.microsoft.com/office/drawing/2014/main" id="{6F22DF7A-911B-4222-BED4-FC434788B246}"/>
                </a:ext>
              </a:extLst>
            </p:cNvPr>
            <p:cNvCxnSpPr>
              <a:cxnSpLocks/>
              <a:stCxn id="1310" idx="6"/>
            </p:cNvCxnSpPr>
            <p:nvPr/>
          </p:nvCxnSpPr>
          <p:spPr>
            <a:xfrm flipV="1">
              <a:off x="2487318"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4" name="直線矢印コネクタ 1313">
              <a:extLst>
                <a:ext uri="{FF2B5EF4-FFF2-40B4-BE49-F238E27FC236}">
                  <a16:creationId xmlns:a16="http://schemas.microsoft.com/office/drawing/2014/main" id="{5B0FE55E-3994-396A-4548-D5FD285A5088}"/>
                </a:ext>
              </a:extLst>
            </p:cNvPr>
            <p:cNvCxnSpPr>
              <a:cxnSpLocks/>
              <a:stCxn id="1311" idx="6"/>
            </p:cNvCxnSpPr>
            <p:nvPr/>
          </p:nvCxnSpPr>
          <p:spPr>
            <a:xfrm flipV="1">
              <a:off x="2487318"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5" name="直線矢印コネクタ 1314">
              <a:extLst>
                <a:ext uri="{FF2B5EF4-FFF2-40B4-BE49-F238E27FC236}">
                  <a16:creationId xmlns:a16="http://schemas.microsoft.com/office/drawing/2014/main" id="{DE4EF273-0C1D-F95D-040A-FC7989A33D27}"/>
                </a:ext>
              </a:extLst>
            </p:cNvPr>
            <p:cNvCxnSpPr>
              <a:cxnSpLocks/>
              <a:stCxn id="1309" idx="6"/>
            </p:cNvCxnSpPr>
            <p:nvPr/>
          </p:nvCxnSpPr>
          <p:spPr>
            <a:xfrm flipV="1">
              <a:off x="2487318"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6" name="直線矢印コネクタ 1315">
              <a:extLst>
                <a:ext uri="{FF2B5EF4-FFF2-40B4-BE49-F238E27FC236}">
                  <a16:creationId xmlns:a16="http://schemas.microsoft.com/office/drawing/2014/main" id="{47056DE3-B919-9416-C9CD-39D86789134D}"/>
                </a:ext>
              </a:extLst>
            </p:cNvPr>
            <p:cNvCxnSpPr>
              <a:cxnSpLocks/>
              <a:stCxn id="1312" idx="6"/>
            </p:cNvCxnSpPr>
            <p:nvPr/>
          </p:nvCxnSpPr>
          <p:spPr>
            <a:xfrm flipV="1">
              <a:off x="2487318"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7" name="直線矢印コネクタ 1316">
              <a:extLst>
                <a:ext uri="{FF2B5EF4-FFF2-40B4-BE49-F238E27FC236}">
                  <a16:creationId xmlns:a16="http://schemas.microsoft.com/office/drawing/2014/main" id="{DF86AAB6-C07C-D895-6F16-9CBE6B0B9BFD}"/>
                </a:ext>
              </a:extLst>
            </p:cNvPr>
            <p:cNvCxnSpPr>
              <a:cxnSpLocks/>
              <a:stCxn id="1310" idx="6"/>
            </p:cNvCxnSpPr>
            <p:nvPr/>
          </p:nvCxnSpPr>
          <p:spPr>
            <a:xfrm>
              <a:off x="2487318"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8" name="直線矢印コネクタ 1317">
              <a:extLst>
                <a:ext uri="{FF2B5EF4-FFF2-40B4-BE49-F238E27FC236}">
                  <a16:creationId xmlns:a16="http://schemas.microsoft.com/office/drawing/2014/main" id="{15F80CF0-A48E-FE4E-18A4-2BA062050407}"/>
                </a:ext>
              </a:extLst>
            </p:cNvPr>
            <p:cNvCxnSpPr>
              <a:cxnSpLocks/>
              <a:stCxn id="1310" idx="6"/>
            </p:cNvCxnSpPr>
            <p:nvPr/>
          </p:nvCxnSpPr>
          <p:spPr>
            <a:xfrm>
              <a:off x="2487318"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9" name="直線矢印コネクタ 1318">
              <a:extLst>
                <a:ext uri="{FF2B5EF4-FFF2-40B4-BE49-F238E27FC236}">
                  <a16:creationId xmlns:a16="http://schemas.microsoft.com/office/drawing/2014/main" id="{F305EE98-B019-55E7-5CA0-B5502B0688C8}"/>
                </a:ext>
              </a:extLst>
            </p:cNvPr>
            <p:cNvCxnSpPr>
              <a:cxnSpLocks/>
              <a:stCxn id="1310" idx="6"/>
            </p:cNvCxnSpPr>
            <p:nvPr/>
          </p:nvCxnSpPr>
          <p:spPr>
            <a:xfrm>
              <a:off x="2487318"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0" name="直線矢印コネクタ 1319">
              <a:extLst>
                <a:ext uri="{FF2B5EF4-FFF2-40B4-BE49-F238E27FC236}">
                  <a16:creationId xmlns:a16="http://schemas.microsoft.com/office/drawing/2014/main" id="{DFFADC7C-726C-D8AC-7A96-4BA0654F4C35}"/>
                </a:ext>
              </a:extLst>
            </p:cNvPr>
            <p:cNvCxnSpPr>
              <a:cxnSpLocks/>
              <a:stCxn id="1311" idx="6"/>
            </p:cNvCxnSpPr>
            <p:nvPr/>
          </p:nvCxnSpPr>
          <p:spPr>
            <a:xfrm flipV="1">
              <a:off x="2487318"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1" name="直線矢印コネクタ 1320">
              <a:extLst>
                <a:ext uri="{FF2B5EF4-FFF2-40B4-BE49-F238E27FC236}">
                  <a16:creationId xmlns:a16="http://schemas.microsoft.com/office/drawing/2014/main" id="{7E65854F-DD45-8CB4-5416-74E09C1A1282}"/>
                </a:ext>
              </a:extLst>
            </p:cNvPr>
            <p:cNvCxnSpPr>
              <a:cxnSpLocks/>
              <a:stCxn id="1311" idx="6"/>
            </p:cNvCxnSpPr>
            <p:nvPr/>
          </p:nvCxnSpPr>
          <p:spPr>
            <a:xfrm>
              <a:off x="2487318"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2" name="直線矢印コネクタ 1321">
              <a:extLst>
                <a:ext uri="{FF2B5EF4-FFF2-40B4-BE49-F238E27FC236}">
                  <a16:creationId xmlns:a16="http://schemas.microsoft.com/office/drawing/2014/main" id="{2A03F435-EE13-67F9-AE75-30EA4CF53DA5}"/>
                </a:ext>
              </a:extLst>
            </p:cNvPr>
            <p:cNvCxnSpPr>
              <a:cxnSpLocks/>
              <a:stCxn id="1311" idx="6"/>
            </p:cNvCxnSpPr>
            <p:nvPr/>
          </p:nvCxnSpPr>
          <p:spPr>
            <a:xfrm>
              <a:off x="2487318"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3" name="直線矢印コネクタ 1322">
              <a:extLst>
                <a:ext uri="{FF2B5EF4-FFF2-40B4-BE49-F238E27FC236}">
                  <a16:creationId xmlns:a16="http://schemas.microsoft.com/office/drawing/2014/main" id="{C2A10376-B03C-BC25-C4DF-D22DF8D2D4BB}"/>
                </a:ext>
              </a:extLst>
            </p:cNvPr>
            <p:cNvCxnSpPr>
              <a:cxnSpLocks/>
              <a:stCxn id="1309" idx="6"/>
            </p:cNvCxnSpPr>
            <p:nvPr/>
          </p:nvCxnSpPr>
          <p:spPr>
            <a:xfrm flipV="1">
              <a:off x="2487318"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4" name="直線矢印コネクタ 1323">
              <a:extLst>
                <a:ext uri="{FF2B5EF4-FFF2-40B4-BE49-F238E27FC236}">
                  <a16:creationId xmlns:a16="http://schemas.microsoft.com/office/drawing/2014/main" id="{6F24604D-C8C0-4114-7170-DEB2CAFC7AB0}"/>
                </a:ext>
              </a:extLst>
            </p:cNvPr>
            <p:cNvCxnSpPr>
              <a:cxnSpLocks/>
              <a:stCxn id="1309" idx="6"/>
            </p:cNvCxnSpPr>
            <p:nvPr/>
          </p:nvCxnSpPr>
          <p:spPr>
            <a:xfrm flipV="1">
              <a:off x="2487318"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5" name="直線矢印コネクタ 1324">
              <a:extLst>
                <a:ext uri="{FF2B5EF4-FFF2-40B4-BE49-F238E27FC236}">
                  <a16:creationId xmlns:a16="http://schemas.microsoft.com/office/drawing/2014/main" id="{25EBC30A-758F-A3A4-9B43-0ED391CFD124}"/>
                </a:ext>
              </a:extLst>
            </p:cNvPr>
            <p:cNvCxnSpPr>
              <a:cxnSpLocks/>
              <a:stCxn id="1309" idx="6"/>
            </p:cNvCxnSpPr>
            <p:nvPr/>
          </p:nvCxnSpPr>
          <p:spPr>
            <a:xfrm>
              <a:off x="2487318"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6" name="直線矢印コネクタ 1325">
              <a:extLst>
                <a:ext uri="{FF2B5EF4-FFF2-40B4-BE49-F238E27FC236}">
                  <a16:creationId xmlns:a16="http://schemas.microsoft.com/office/drawing/2014/main" id="{0F042D4D-0D18-432E-0EC5-2D60EA79347C}"/>
                </a:ext>
              </a:extLst>
            </p:cNvPr>
            <p:cNvCxnSpPr>
              <a:cxnSpLocks/>
              <a:stCxn id="1312" idx="6"/>
            </p:cNvCxnSpPr>
            <p:nvPr/>
          </p:nvCxnSpPr>
          <p:spPr>
            <a:xfrm flipV="1">
              <a:off x="2487318"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7" name="直線矢印コネクタ 1326">
              <a:extLst>
                <a:ext uri="{FF2B5EF4-FFF2-40B4-BE49-F238E27FC236}">
                  <a16:creationId xmlns:a16="http://schemas.microsoft.com/office/drawing/2014/main" id="{F9427A34-766B-2073-DDAA-0F1796789C1B}"/>
                </a:ext>
              </a:extLst>
            </p:cNvPr>
            <p:cNvCxnSpPr>
              <a:cxnSpLocks/>
              <a:stCxn id="1312" idx="6"/>
            </p:cNvCxnSpPr>
            <p:nvPr/>
          </p:nvCxnSpPr>
          <p:spPr>
            <a:xfrm flipV="1">
              <a:off x="2487318"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8" name="直線矢印コネクタ 1327">
              <a:extLst>
                <a:ext uri="{FF2B5EF4-FFF2-40B4-BE49-F238E27FC236}">
                  <a16:creationId xmlns:a16="http://schemas.microsoft.com/office/drawing/2014/main" id="{14AA5F47-44CC-EDAB-49A2-CDC082225503}"/>
                </a:ext>
              </a:extLst>
            </p:cNvPr>
            <p:cNvCxnSpPr>
              <a:cxnSpLocks/>
              <a:stCxn id="1312" idx="6"/>
            </p:cNvCxnSpPr>
            <p:nvPr/>
          </p:nvCxnSpPr>
          <p:spPr>
            <a:xfrm flipV="1">
              <a:off x="2487318"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9" name="直線矢印コネクタ 1328">
              <a:extLst>
                <a:ext uri="{FF2B5EF4-FFF2-40B4-BE49-F238E27FC236}">
                  <a16:creationId xmlns:a16="http://schemas.microsoft.com/office/drawing/2014/main" id="{8B3864F2-D0E0-3212-A424-4608270EE870}"/>
                </a:ext>
              </a:extLst>
            </p:cNvPr>
            <p:cNvCxnSpPr>
              <a:cxnSpLocks/>
            </p:cNvCxnSpPr>
            <p:nvPr/>
          </p:nvCxnSpPr>
          <p:spPr>
            <a:xfrm flipV="1">
              <a:off x="3476007" y="404086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0" name="直線矢印コネクタ 1329">
              <a:extLst>
                <a:ext uri="{FF2B5EF4-FFF2-40B4-BE49-F238E27FC236}">
                  <a16:creationId xmlns:a16="http://schemas.microsoft.com/office/drawing/2014/main" id="{276B95A7-F653-6374-1778-3E1EFF2E16CC}"/>
                </a:ext>
              </a:extLst>
            </p:cNvPr>
            <p:cNvCxnSpPr>
              <a:cxnSpLocks/>
            </p:cNvCxnSpPr>
            <p:nvPr/>
          </p:nvCxnSpPr>
          <p:spPr>
            <a:xfrm flipV="1">
              <a:off x="3476007" y="404086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1" name="直線矢印コネクタ 1330">
              <a:extLst>
                <a:ext uri="{FF2B5EF4-FFF2-40B4-BE49-F238E27FC236}">
                  <a16:creationId xmlns:a16="http://schemas.microsoft.com/office/drawing/2014/main" id="{AC91DFB6-2D2C-B243-8158-073D1E0FA50C}"/>
                </a:ext>
              </a:extLst>
            </p:cNvPr>
            <p:cNvCxnSpPr>
              <a:cxnSpLocks/>
            </p:cNvCxnSpPr>
            <p:nvPr/>
          </p:nvCxnSpPr>
          <p:spPr>
            <a:xfrm flipV="1">
              <a:off x="3476007" y="4040869"/>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2" name="直線矢印コネクタ 1331">
              <a:extLst>
                <a:ext uri="{FF2B5EF4-FFF2-40B4-BE49-F238E27FC236}">
                  <a16:creationId xmlns:a16="http://schemas.microsoft.com/office/drawing/2014/main" id="{1F70154D-A1FF-509F-3F8D-C586DC11C69C}"/>
                </a:ext>
              </a:extLst>
            </p:cNvPr>
            <p:cNvCxnSpPr>
              <a:cxnSpLocks/>
            </p:cNvCxnSpPr>
            <p:nvPr/>
          </p:nvCxnSpPr>
          <p:spPr>
            <a:xfrm flipV="1">
              <a:off x="3476007" y="4040869"/>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3" name="直線矢印コネクタ 1332">
              <a:extLst>
                <a:ext uri="{FF2B5EF4-FFF2-40B4-BE49-F238E27FC236}">
                  <a16:creationId xmlns:a16="http://schemas.microsoft.com/office/drawing/2014/main" id="{BC73B5F8-CD06-4634-85F9-95F9F9B6FCE5}"/>
                </a:ext>
              </a:extLst>
            </p:cNvPr>
            <p:cNvCxnSpPr>
              <a:cxnSpLocks/>
            </p:cNvCxnSpPr>
            <p:nvPr/>
          </p:nvCxnSpPr>
          <p:spPr>
            <a:xfrm>
              <a:off x="3476007" y="404535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4" name="直線矢印コネクタ 1333">
              <a:extLst>
                <a:ext uri="{FF2B5EF4-FFF2-40B4-BE49-F238E27FC236}">
                  <a16:creationId xmlns:a16="http://schemas.microsoft.com/office/drawing/2014/main" id="{3449B929-FF53-8FBD-50A4-9B115C4ED8DD}"/>
                </a:ext>
              </a:extLst>
            </p:cNvPr>
            <p:cNvCxnSpPr>
              <a:cxnSpLocks/>
            </p:cNvCxnSpPr>
            <p:nvPr/>
          </p:nvCxnSpPr>
          <p:spPr>
            <a:xfrm>
              <a:off x="3476007" y="4045356"/>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5" name="直線矢印コネクタ 1334">
              <a:extLst>
                <a:ext uri="{FF2B5EF4-FFF2-40B4-BE49-F238E27FC236}">
                  <a16:creationId xmlns:a16="http://schemas.microsoft.com/office/drawing/2014/main" id="{FC4D0FA7-FEBF-8B33-0AF0-64A9828F525C}"/>
                </a:ext>
              </a:extLst>
            </p:cNvPr>
            <p:cNvCxnSpPr>
              <a:cxnSpLocks/>
            </p:cNvCxnSpPr>
            <p:nvPr/>
          </p:nvCxnSpPr>
          <p:spPr>
            <a:xfrm>
              <a:off x="3476007" y="4045356"/>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6" name="直線矢印コネクタ 1335">
              <a:extLst>
                <a:ext uri="{FF2B5EF4-FFF2-40B4-BE49-F238E27FC236}">
                  <a16:creationId xmlns:a16="http://schemas.microsoft.com/office/drawing/2014/main" id="{481EAF3F-6BEA-7DF4-F715-4688212902E4}"/>
                </a:ext>
              </a:extLst>
            </p:cNvPr>
            <p:cNvCxnSpPr>
              <a:cxnSpLocks/>
            </p:cNvCxnSpPr>
            <p:nvPr/>
          </p:nvCxnSpPr>
          <p:spPr>
            <a:xfrm flipV="1">
              <a:off x="3476007" y="440090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7" name="直線矢印コネクタ 1336">
              <a:extLst>
                <a:ext uri="{FF2B5EF4-FFF2-40B4-BE49-F238E27FC236}">
                  <a16:creationId xmlns:a16="http://schemas.microsoft.com/office/drawing/2014/main" id="{12F50847-FC23-206B-1F11-B3D29E31E89B}"/>
                </a:ext>
              </a:extLst>
            </p:cNvPr>
            <p:cNvCxnSpPr>
              <a:cxnSpLocks/>
            </p:cNvCxnSpPr>
            <p:nvPr/>
          </p:nvCxnSpPr>
          <p:spPr>
            <a:xfrm>
              <a:off x="3476007" y="440539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8" name="直線矢印コネクタ 1337">
              <a:extLst>
                <a:ext uri="{FF2B5EF4-FFF2-40B4-BE49-F238E27FC236}">
                  <a16:creationId xmlns:a16="http://schemas.microsoft.com/office/drawing/2014/main" id="{58CB6999-9E09-E3E2-0AA5-39BC51F48689}"/>
                </a:ext>
              </a:extLst>
            </p:cNvPr>
            <p:cNvCxnSpPr>
              <a:cxnSpLocks/>
            </p:cNvCxnSpPr>
            <p:nvPr/>
          </p:nvCxnSpPr>
          <p:spPr>
            <a:xfrm>
              <a:off x="3476007" y="4405396"/>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9" name="直線矢印コネクタ 1338">
              <a:extLst>
                <a:ext uri="{FF2B5EF4-FFF2-40B4-BE49-F238E27FC236}">
                  <a16:creationId xmlns:a16="http://schemas.microsoft.com/office/drawing/2014/main" id="{9A080AF2-B227-B8C8-BD2E-167D0371AE28}"/>
                </a:ext>
              </a:extLst>
            </p:cNvPr>
            <p:cNvCxnSpPr>
              <a:cxnSpLocks/>
            </p:cNvCxnSpPr>
            <p:nvPr/>
          </p:nvCxnSpPr>
          <p:spPr>
            <a:xfrm flipV="1">
              <a:off x="3476007" y="440090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0" name="直線矢印コネクタ 1339">
              <a:extLst>
                <a:ext uri="{FF2B5EF4-FFF2-40B4-BE49-F238E27FC236}">
                  <a16:creationId xmlns:a16="http://schemas.microsoft.com/office/drawing/2014/main" id="{773F59D4-60C9-A2C8-39B3-F146E70EECAE}"/>
                </a:ext>
              </a:extLst>
            </p:cNvPr>
            <p:cNvCxnSpPr>
              <a:cxnSpLocks/>
            </p:cNvCxnSpPr>
            <p:nvPr/>
          </p:nvCxnSpPr>
          <p:spPr>
            <a:xfrm flipV="1">
              <a:off x="3476007" y="476094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1" name="直線矢印コネクタ 1340">
              <a:extLst>
                <a:ext uri="{FF2B5EF4-FFF2-40B4-BE49-F238E27FC236}">
                  <a16:creationId xmlns:a16="http://schemas.microsoft.com/office/drawing/2014/main" id="{D32F78F2-3BDD-0EE7-033C-28D0EC274D6B}"/>
                </a:ext>
              </a:extLst>
            </p:cNvPr>
            <p:cNvCxnSpPr>
              <a:cxnSpLocks/>
            </p:cNvCxnSpPr>
            <p:nvPr/>
          </p:nvCxnSpPr>
          <p:spPr>
            <a:xfrm>
              <a:off x="3476007" y="476543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2" name="直線矢印コネクタ 1341">
              <a:extLst>
                <a:ext uri="{FF2B5EF4-FFF2-40B4-BE49-F238E27FC236}">
                  <a16:creationId xmlns:a16="http://schemas.microsoft.com/office/drawing/2014/main" id="{442B378A-DB07-5B27-AB43-AA59B8DC5BC3}"/>
                </a:ext>
              </a:extLst>
            </p:cNvPr>
            <p:cNvCxnSpPr>
              <a:cxnSpLocks/>
            </p:cNvCxnSpPr>
            <p:nvPr/>
          </p:nvCxnSpPr>
          <p:spPr>
            <a:xfrm flipV="1">
              <a:off x="3476007" y="4400909"/>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3" name="直線矢印コネクタ 1342">
              <a:extLst>
                <a:ext uri="{FF2B5EF4-FFF2-40B4-BE49-F238E27FC236}">
                  <a16:creationId xmlns:a16="http://schemas.microsoft.com/office/drawing/2014/main" id="{8956C2B8-866D-FECA-4FE2-93E7CF20C1CC}"/>
                </a:ext>
              </a:extLst>
            </p:cNvPr>
            <p:cNvCxnSpPr>
              <a:cxnSpLocks/>
            </p:cNvCxnSpPr>
            <p:nvPr/>
          </p:nvCxnSpPr>
          <p:spPr>
            <a:xfrm flipV="1">
              <a:off x="3476007" y="476094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4" name="直線矢印コネクタ 1343">
              <a:extLst>
                <a:ext uri="{FF2B5EF4-FFF2-40B4-BE49-F238E27FC236}">
                  <a16:creationId xmlns:a16="http://schemas.microsoft.com/office/drawing/2014/main" id="{B902F550-B59B-3E20-580C-99DAA3CC7428}"/>
                </a:ext>
              </a:extLst>
            </p:cNvPr>
            <p:cNvCxnSpPr>
              <a:cxnSpLocks/>
            </p:cNvCxnSpPr>
            <p:nvPr/>
          </p:nvCxnSpPr>
          <p:spPr>
            <a:xfrm flipV="1">
              <a:off x="3476007" y="512098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45" name="テキスト ボックス 1344">
              <a:extLst>
                <a:ext uri="{FF2B5EF4-FFF2-40B4-BE49-F238E27FC236}">
                  <a16:creationId xmlns:a16="http://schemas.microsoft.com/office/drawing/2014/main" id="{92741676-317F-3500-B3A4-C2E5659CF89F}"/>
                </a:ext>
              </a:extLst>
            </p:cNvPr>
            <p:cNvSpPr txBox="1"/>
            <p:nvPr/>
          </p:nvSpPr>
          <p:spPr>
            <a:xfrm>
              <a:off x="1110265" y="6091827"/>
              <a:ext cx="4079963" cy="523220"/>
            </a:xfrm>
            <a:prstGeom prst="rect">
              <a:avLst/>
            </a:prstGeom>
            <a:noFill/>
          </p:spPr>
          <p:txBody>
            <a:bodyPr wrap="none" rtlCol="0">
              <a:spAutoFit/>
            </a:bodyPr>
            <a:lstStyle/>
            <a:p>
              <a:pPr algn="ctr"/>
              <a:r>
                <a:rPr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人工</a:t>
              </a:r>
              <a:r>
                <a:rPr kumimoji="1"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ディープ・ニューラルネットワーク</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多段階につなげた</a:t>
              </a:r>
              <a:r>
                <a:rPr kumimoji="1" lang="en-US" altLang="ja-JP" sz="1200" dirty="0">
                  <a:solidFill>
                    <a:srgbClr val="0432FF"/>
                  </a:solidFill>
                  <a:latin typeface="Meiryo" panose="020B0604030504040204" pitchFamily="34" charset="-128"/>
                  <a:ea typeface="Meiryo" panose="020B0604030504040204" pitchFamily="34" charset="-128"/>
                </a:rPr>
                <a:t>(</a:t>
              </a:r>
              <a:r>
                <a:rPr kumimoji="1" lang="ja-JP" altLang="en-US" sz="1200">
                  <a:solidFill>
                    <a:srgbClr val="0432FF"/>
                  </a:solidFill>
                  <a:latin typeface="Meiryo" panose="020B0604030504040204" pitchFamily="34" charset="-128"/>
                  <a:ea typeface="Meiryo" panose="020B0604030504040204" pitchFamily="34" charset="-128"/>
                </a:rPr>
                <a:t>人工</a:t>
              </a:r>
              <a:r>
                <a:rPr kumimoji="1" lang="en-US" altLang="ja-JP" sz="1200" dirty="0">
                  <a:solidFill>
                    <a:srgbClr val="0432FF"/>
                  </a:solidFill>
                  <a:latin typeface="Meiryo" panose="020B0604030504040204" pitchFamily="34" charset="-128"/>
                  <a:ea typeface="Meiryo" panose="020B0604030504040204" pitchFamily="34" charset="-128"/>
                </a:rPr>
                <a:t>)</a:t>
              </a:r>
              <a:r>
                <a:rPr kumimoji="1" lang="ja-JP" altLang="en-US" sz="1200">
                  <a:solidFill>
                    <a:srgbClr val="0432FF"/>
                  </a:solidFill>
                  <a:latin typeface="Meiryo" panose="020B0604030504040204" pitchFamily="34" charset="-128"/>
                  <a:ea typeface="Meiryo" panose="020B0604030504040204" pitchFamily="34" charset="-128"/>
                </a:rPr>
                <a:t>ニューラルネットワーク</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1346" name="左矢印 1345">
              <a:extLst>
                <a:ext uri="{FF2B5EF4-FFF2-40B4-BE49-F238E27FC236}">
                  <a16:creationId xmlns:a16="http://schemas.microsoft.com/office/drawing/2014/main" id="{B6B4378B-F54C-F3A8-C21F-ACF18DDF6F61}"/>
                </a:ext>
              </a:extLst>
            </p:cNvPr>
            <p:cNvSpPr/>
            <p:nvPr/>
          </p:nvSpPr>
          <p:spPr>
            <a:xfrm>
              <a:off x="5758519" y="4320164"/>
              <a:ext cx="487194" cy="555155"/>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8" name="テキスト ボックス 1347">
              <a:extLst>
                <a:ext uri="{FF2B5EF4-FFF2-40B4-BE49-F238E27FC236}">
                  <a16:creationId xmlns:a16="http://schemas.microsoft.com/office/drawing/2014/main" id="{90B090DA-CD6A-37E4-2402-5898AF7521DD}"/>
                </a:ext>
              </a:extLst>
            </p:cNvPr>
            <p:cNvSpPr txBox="1"/>
            <p:nvPr/>
          </p:nvSpPr>
          <p:spPr>
            <a:xfrm>
              <a:off x="560735" y="3572439"/>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1349" name="テキスト ボックス 1348">
              <a:extLst>
                <a:ext uri="{FF2B5EF4-FFF2-40B4-BE49-F238E27FC236}">
                  <a16:creationId xmlns:a16="http://schemas.microsoft.com/office/drawing/2014/main" id="{F42E7A6F-52A6-DB12-605D-1C18033623B3}"/>
                </a:ext>
              </a:extLst>
            </p:cNvPr>
            <p:cNvSpPr txBox="1"/>
            <p:nvPr/>
          </p:nvSpPr>
          <p:spPr>
            <a:xfrm>
              <a:off x="5153510" y="3571909"/>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1350" name="テキスト ボックス 1349">
              <a:extLst>
                <a:ext uri="{FF2B5EF4-FFF2-40B4-BE49-F238E27FC236}">
                  <a16:creationId xmlns:a16="http://schemas.microsoft.com/office/drawing/2014/main" id="{1C89F576-0632-6297-4C70-229A4706BB11}"/>
                </a:ext>
              </a:extLst>
            </p:cNvPr>
            <p:cNvSpPr txBox="1"/>
            <p:nvPr/>
          </p:nvSpPr>
          <p:spPr>
            <a:xfrm>
              <a:off x="2343302" y="3571909"/>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1359" name="円/楕円 1358">
              <a:extLst>
                <a:ext uri="{FF2B5EF4-FFF2-40B4-BE49-F238E27FC236}">
                  <a16:creationId xmlns:a16="http://schemas.microsoft.com/office/drawing/2014/main" id="{D5F76A56-8910-F3E5-F63B-A47E9A3ED0CD}"/>
                </a:ext>
              </a:extLst>
            </p:cNvPr>
            <p:cNvSpPr/>
            <p:nvPr/>
          </p:nvSpPr>
          <p:spPr>
            <a:xfrm>
              <a:off x="1480679"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0" name="円/楕円 1359">
              <a:extLst>
                <a:ext uri="{FF2B5EF4-FFF2-40B4-BE49-F238E27FC236}">
                  <a16:creationId xmlns:a16="http://schemas.microsoft.com/office/drawing/2014/main" id="{E51D6B84-2876-F6C9-384A-598E630B00FA}"/>
                </a:ext>
              </a:extLst>
            </p:cNvPr>
            <p:cNvSpPr/>
            <p:nvPr/>
          </p:nvSpPr>
          <p:spPr>
            <a:xfrm>
              <a:off x="764715"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1" name="直線矢印コネクタ 1360">
              <a:extLst>
                <a:ext uri="{FF2B5EF4-FFF2-40B4-BE49-F238E27FC236}">
                  <a16:creationId xmlns:a16="http://schemas.microsoft.com/office/drawing/2014/main" id="{06EB7CE9-982E-B3AF-891F-DF23062474B5}"/>
                </a:ext>
              </a:extLst>
            </p:cNvPr>
            <p:cNvCxnSpPr>
              <a:cxnSpLocks/>
              <a:stCxn id="1360" idx="6"/>
            </p:cNvCxnSpPr>
            <p:nvPr/>
          </p:nvCxnSpPr>
          <p:spPr>
            <a:xfrm flipV="1">
              <a:off x="1052747"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62" name="円/楕円 1361">
              <a:extLst>
                <a:ext uri="{FF2B5EF4-FFF2-40B4-BE49-F238E27FC236}">
                  <a16:creationId xmlns:a16="http://schemas.microsoft.com/office/drawing/2014/main" id="{C114CC4A-B11C-D0F8-B8D1-AE71B2019D2C}"/>
                </a:ext>
              </a:extLst>
            </p:cNvPr>
            <p:cNvSpPr/>
            <p:nvPr/>
          </p:nvSpPr>
          <p:spPr>
            <a:xfrm>
              <a:off x="2200759"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3" name="直線矢印コネクタ 1362">
              <a:extLst>
                <a:ext uri="{FF2B5EF4-FFF2-40B4-BE49-F238E27FC236}">
                  <a16:creationId xmlns:a16="http://schemas.microsoft.com/office/drawing/2014/main" id="{81D360F0-83CF-FF3E-4E41-69424EAB64C7}"/>
                </a:ext>
              </a:extLst>
            </p:cNvPr>
            <p:cNvCxnSpPr>
              <a:cxnSpLocks/>
              <a:stCxn id="1359" idx="6"/>
              <a:endCxn id="1362" idx="2"/>
            </p:cNvCxnSpPr>
            <p:nvPr/>
          </p:nvCxnSpPr>
          <p:spPr>
            <a:xfrm flipV="1">
              <a:off x="1768711"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0" name="円/楕円 1369">
              <a:extLst>
                <a:ext uri="{FF2B5EF4-FFF2-40B4-BE49-F238E27FC236}">
                  <a16:creationId xmlns:a16="http://schemas.microsoft.com/office/drawing/2014/main" id="{85230C21-F046-A7A4-12C1-A25C8E507079}"/>
                </a:ext>
              </a:extLst>
            </p:cNvPr>
            <p:cNvSpPr/>
            <p:nvPr/>
          </p:nvSpPr>
          <p:spPr>
            <a:xfrm>
              <a:off x="4611980"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1" name="円/楕円 1370">
              <a:extLst>
                <a:ext uri="{FF2B5EF4-FFF2-40B4-BE49-F238E27FC236}">
                  <a16:creationId xmlns:a16="http://schemas.microsoft.com/office/drawing/2014/main" id="{6FDF0310-E0EE-75E5-9975-2FF45528A151}"/>
                </a:ext>
              </a:extLst>
            </p:cNvPr>
            <p:cNvSpPr/>
            <p:nvPr/>
          </p:nvSpPr>
          <p:spPr>
            <a:xfrm>
              <a:off x="3896016"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2" name="直線矢印コネクタ 1371">
              <a:extLst>
                <a:ext uri="{FF2B5EF4-FFF2-40B4-BE49-F238E27FC236}">
                  <a16:creationId xmlns:a16="http://schemas.microsoft.com/office/drawing/2014/main" id="{F26CB712-A290-0A08-7C58-40AE89067D17}"/>
                </a:ext>
              </a:extLst>
            </p:cNvPr>
            <p:cNvCxnSpPr>
              <a:cxnSpLocks/>
              <a:stCxn id="1371" idx="6"/>
            </p:cNvCxnSpPr>
            <p:nvPr/>
          </p:nvCxnSpPr>
          <p:spPr>
            <a:xfrm flipV="1">
              <a:off x="4184048" y="5757061"/>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3" name="円/楕円 1372">
              <a:extLst>
                <a:ext uri="{FF2B5EF4-FFF2-40B4-BE49-F238E27FC236}">
                  <a16:creationId xmlns:a16="http://schemas.microsoft.com/office/drawing/2014/main" id="{303E80D7-CE70-F64B-138C-FD7090C55276}"/>
                </a:ext>
              </a:extLst>
            </p:cNvPr>
            <p:cNvSpPr/>
            <p:nvPr/>
          </p:nvSpPr>
          <p:spPr>
            <a:xfrm>
              <a:off x="5332060" y="5613045"/>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4" name="直線矢印コネクタ 1373">
              <a:extLst>
                <a:ext uri="{FF2B5EF4-FFF2-40B4-BE49-F238E27FC236}">
                  <a16:creationId xmlns:a16="http://schemas.microsoft.com/office/drawing/2014/main" id="{D99FEB86-DBE0-5379-E10A-2369A70B7D4A}"/>
                </a:ext>
              </a:extLst>
            </p:cNvPr>
            <p:cNvCxnSpPr>
              <a:cxnSpLocks/>
              <a:stCxn id="1370" idx="6"/>
              <a:endCxn id="1373" idx="2"/>
            </p:cNvCxnSpPr>
            <p:nvPr/>
          </p:nvCxnSpPr>
          <p:spPr>
            <a:xfrm flipV="1">
              <a:off x="4900012" y="5757061"/>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5" name="円/楕円 1374">
              <a:extLst>
                <a:ext uri="{FF2B5EF4-FFF2-40B4-BE49-F238E27FC236}">
                  <a16:creationId xmlns:a16="http://schemas.microsoft.com/office/drawing/2014/main" id="{DCCBC171-6425-79F2-8F88-91FE5FC1599E}"/>
                </a:ext>
              </a:extLst>
            </p:cNvPr>
            <p:cNvSpPr/>
            <p:nvPr/>
          </p:nvSpPr>
          <p:spPr>
            <a:xfrm>
              <a:off x="2200759"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6" name="直線矢印コネクタ 1375">
              <a:extLst>
                <a:ext uri="{FF2B5EF4-FFF2-40B4-BE49-F238E27FC236}">
                  <a16:creationId xmlns:a16="http://schemas.microsoft.com/office/drawing/2014/main" id="{E395FD57-48C8-7F86-D738-342B5971F7DB}"/>
                </a:ext>
              </a:extLst>
            </p:cNvPr>
            <p:cNvCxnSpPr>
              <a:cxnSpLocks/>
              <a:stCxn id="1375" idx="6"/>
            </p:cNvCxnSpPr>
            <p:nvPr/>
          </p:nvCxnSpPr>
          <p:spPr>
            <a:xfrm flipV="1">
              <a:off x="2488791"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77" name="直線矢印コネクタ 1376">
              <a:extLst>
                <a:ext uri="{FF2B5EF4-FFF2-40B4-BE49-F238E27FC236}">
                  <a16:creationId xmlns:a16="http://schemas.microsoft.com/office/drawing/2014/main" id="{E57AEADF-FD5D-3B91-30AF-B40EA4EF38CF}"/>
                </a:ext>
              </a:extLst>
            </p:cNvPr>
            <p:cNvCxnSpPr>
              <a:cxnSpLocks/>
            </p:cNvCxnSpPr>
            <p:nvPr/>
          </p:nvCxnSpPr>
          <p:spPr>
            <a:xfrm flipV="1">
              <a:off x="3477480" y="5749184"/>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8" name="テキスト ボックス 1377">
              <a:extLst>
                <a:ext uri="{FF2B5EF4-FFF2-40B4-BE49-F238E27FC236}">
                  <a16:creationId xmlns:a16="http://schemas.microsoft.com/office/drawing/2014/main" id="{1D821BF9-871B-8759-D074-42CF189D3047}"/>
                </a:ext>
              </a:extLst>
            </p:cNvPr>
            <p:cNvSpPr txBox="1"/>
            <p:nvPr/>
          </p:nvSpPr>
          <p:spPr>
            <a:xfrm>
              <a:off x="728075" y="52748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79" name="テキスト ボックス 1378">
              <a:extLst>
                <a:ext uri="{FF2B5EF4-FFF2-40B4-BE49-F238E27FC236}">
                  <a16:creationId xmlns:a16="http://schemas.microsoft.com/office/drawing/2014/main" id="{C709E316-525C-9DDB-F3CD-B17A6AF3B3AD}"/>
                </a:ext>
              </a:extLst>
            </p:cNvPr>
            <p:cNvSpPr txBox="1"/>
            <p:nvPr/>
          </p:nvSpPr>
          <p:spPr>
            <a:xfrm>
              <a:off x="1433367" y="52748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0" name="テキスト ボックス 1379">
              <a:extLst>
                <a:ext uri="{FF2B5EF4-FFF2-40B4-BE49-F238E27FC236}">
                  <a16:creationId xmlns:a16="http://schemas.microsoft.com/office/drawing/2014/main" id="{F28D42BA-FFA6-29EC-8229-8BF58CD27B2C}"/>
                </a:ext>
              </a:extLst>
            </p:cNvPr>
            <p:cNvSpPr txBox="1"/>
            <p:nvPr/>
          </p:nvSpPr>
          <p:spPr>
            <a:xfrm>
              <a:off x="2156277" y="52724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1" name="テキスト ボックス 1380">
              <a:extLst>
                <a:ext uri="{FF2B5EF4-FFF2-40B4-BE49-F238E27FC236}">
                  <a16:creationId xmlns:a16="http://schemas.microsoft.com/office/drawing/2014/main" id="{6968190B-9DC9-8194-B60C-95997DE03E2B}"/>
                </a:ext>
              </a:extLst>
            </p:cNvPr>
            <p:cNvSpPr txBox="1"/>
            <p:nvPr/>
          </p:nvSpPr>
          <p:spPr>
            <a:xfrm>
              <a:off x="3852275" y="52653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2" name="テキスト ボックス 1381">
              <a:extLst>
                <a:ext uri="{FF2B5EF4-FFF2-40B4-BE49-F238E27FC236}">
                  <a16:creationId xmlns:a16="http://schemas.microsoft.com/office/drawing/2014/main" id="{1AD1D525-9797-541D-BC17-DD6D9A962E69}"/>
                </a:ext>
              </a:extLst>
            </p:cNvPr>
            <p:cNvSpPr txBox="1"/>
            <p:nvPr/>
          </p:nvSpPr>
          <p:spPr>
            <a:xfrm>
              <a:off x="4557567" y="52653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3" name="テキスト ボックス 1382">
              <a:extLst>
                <a:ext uri="{FF2B5EF4-FFF2-40B4-BE49-F238E27FC236}">
                  <a16:creationId xmlns:a16="http://schemas.microsoft.com/office/drawing/2014/main" id="{F914B91C-C355-1FBA-BFC8-A5402FF011C4}"/>
                </a:ext>
              </a:extLst>
            </p:cNvPr>
            <p:cNvSpPr txBox="1"/>
            <p:nvPr/>
          </p:nvSpPr>
          <p:spPr>
            <a:xfrm>
              <a:off x="5280477" y="52629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grpSp>
      <p:grpSp>
        <p:nvGrpSpPr>
          <p:cNvPr id="19" name="グループ化 18">
            <a:extLst>
              <a:ext uri="{FF2B5EF4-FFF2-40B4-BE49-F238E27FC236}">
                <a16:creationId xmlns:a16="http://schemas.microsoft.com/office/drawing/2014/main" id="{CB949F29-4AC7-A402-9AA4-DBC27E1BCA64}"/>
              </a:ext>
            </a:extLst>
          </p:cNvPr>
          <p:cNvGrpSpPr/>
          <p:nvPr/>
        </p:nvGrpSpPr>
        <p:grpSpPr>
          <a:xfrm>
            <a:off x="5663412" y="3236352"/>
            <a:ext cx="3416320" cy="3378695"/>
            <a:chOff x="5663412" y="3236352"/>
            <a:chExt cx="3416320" cy="3378695"/>
          </a:xfrm>
        </p:grpSpPr>
        <p:sp>
          <p:nvSpPr>
            <p:cNvPr id="1031" name="テキスト ボックス 1030">
              <a:extLst>
                <a:ext uri="{FF2B5EF4-FFF2-40B4-BE49-F238E27FC236}">
                  <a16:creationId xmlns:a16="http://schemas.microsoft.com/office/drawing/2014/main" id="{C7093272-3EFC-CC06-8144-94D6147C4810}"/>
                </a:ext>
              </a:extLst>
            </p:cNvPr>
            <p:cNvSpPr txBox="1"/>
            <p:nvPr/>
          </p:nvSpPr>
          <p:spPr>
            <a:xfrm>
              <a:off x="5663412" y="6091827"/>
              <a:ext cx="3416320" cy="523220"/>
            </a:xfrm>
            <a:prstGeom prst="rect">
              <a:avLst/>
            </a:prstGeom>
            <a:noFill/>
          </p:spPr>
          <p:txBody>
            <a:bodyPr wrap="none" rtlCol="0">
              <a:spAutoFit/>
            </a:bodyPr>
            <a:lstStyle/>
            <a:p>
              <a:pPr algn="ctr"/>
              <a:r>
                <a:rPr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人工</a:t>
              </a:r>
              <a:r>
                <a:rPr kumimoji="1"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ニューラルネットワーク</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人工ニューロンを脳神経回路のようにつなげる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1033" name="正方形/長方形 1032">
              <a:extLst>
                <a:ext uri="{FF2B5EF4-FFF2-40B4-BE49-F238E27FC236}">
                  <a16:creationId xmlns:a16="http://schemas.microsoft.com/office/drawing/2014/main" id="{353E1C63-0745-25EA-673E-748F9415E1E2}"/>
                </a:ext>
              </a:extLst>
            </p:cNvPr>
            <p:cNvSpPr/>
            <p:nvPr/>
          </p:nvSpPr>
          <p:spPr>
            <a:xfrm>
              <a:off x="7081593" y="3819253"/>
              <a:ext cx="559972" cy="457445"/>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4" name="直線矢印コネクタ 1033">
              <a:extLst>
                <a:ext uri="{FF2B5EF4-FFF2-40B4-BE49-F238E27FC236}">
                  <a16:creationId xmlns:a16="http://schemas.microsoft.com/office/drawing/2014/main" id="{7643A619-158C-60CF-E38D-EE4543C65C88}"/>
                </a:ext>
              </a:extLst>
            </p:cNvPr>
            <p:cNvCxnSpPr>
              <a:cxnSpLocks/>
              <a:stCxn id="33" idx="2"/>
              <a:endCxn id="1033" idx="0"/>
            </p:cNvCxnSpPr>
            <p:nvPr/>
          </p:nvCxnSpPr>
          <p:spPr>
            <a:xfrm flipH="1">
              <a:off x="7361579" y="3236352"/>
              <a:ext cx="1" cy="582901"/>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214" name="円/楕円 1213">
              <a:extLst>
                <a:ext uri="{FF2B5EF4-FFF2-40B4-BE49-F238E27FC236}">
                  <a16:creationId xmlns:a16="http://schemas.microsoft.com/office/drawing/2014/main" id="{936513C5-6F07-D3B6-1334-8371E3D18BE3}"/>
                </a:ext>
              </a:extLst>
            </p:cNvPr>
            <p:cNvSpPr/>
            <p:nvPr/>
          </p:nvSpPr>
          <p:spPr>
            <a:xfrm>
              <a:off x="6506394"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5" name="円/楕円 1214">
              <a:extLst>
                <a:ext uri="{FF2B5EF4-FFF2-40B4-BE49-F238E27FC236}">
                  <a16:creationId xmlns:a16="http://schemas.microsoft.com/office/drawing/2014/main" id="{64D49313-4770-68C3-35CA-76F14591429B}"/>
                </a:ext>
              </a:extLst>
            </p:cNvPr>
            <p:cNvSpPr/>
            <p:nvPr/>
          </p:nvSpPr>
          <p:spPr>
            <a:xfrm>
              <a:off x="6506394"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6" name="円/楕円 1215">
              <a:extLst>
                <a:ext uri="{FF2B5EF4-FFF2-40B4-BE49-F238E27FC236}">
                  <a16:creationId xmlns:a16="http://schemas.microsoft.com/office/drawing/2014/main" id="{6E72EA8D-AA11-DEF3-83C6-9D6887196CF3}"/>
                </a:ext>
              </a:extLst>
            </p:cNvPr>
            <p:cNvSpPr/>
            <p:nvPr/>
          </p:nvSpPr>
          <p:spPr>
            <a:xfrm>
              <a:off x="6506394"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7" name="円/楕円 1216">
              <a:extLst>
                <a:ext uri="{FF2B5EF4-FFF2-40B4-BE49-F238E27FC236}">
                  <a16:creationId xmlns:a16="http://schemas.microsoft.com/office/drawing/2014/main" id="{1EA24C86-AF2C-9438-55E1-BECCF2DACEF2}"/>
                </a:ext>
              </a:extLst>
            </p:cNvPr>
            <p:cNvSpPr/>
            <p:nvPr/>
          </p:nvSpPr>
          <p:spPr>
            <a:xfrm>
              <a:off x="6506394"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8" name="円/楕円 1217">
              <a:extLst>
                <a:ext uri="{FF2B5EF4-FFF2-40B4-BE49-F238E27FC236}">
                  <a16:creationId xmlns:a16="http://schemas.microsoft.com/office/drawing/2014/main" id="{3DAF9571-6F15-F80C-538B-448C912BAE44}"/>
                </a:ext>
              </a:extLst>
            </p:cNvPr>
            <p:cNvSpPr/>
            <p:nvPr/>
          </p:nvSpPr>
          <p:spPr>
            <a:xfrm>
              <a:off x="7226474" y="390921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9" name="円/楕円 1218">
              <a:extLst>
                <a:ext uri="{FF2B5EF4-FFF2-40B4-BE49-F238E27FC236}">
                  <a16:creationId xmlns:a16="http://schemas.microsoft.com/office/drawing/2014/main" id="{C415FEE9-C153-2C34-E40A-3F250B2A9E98}"/>
                </a:ext>
              </a:extLst>
            </p:cNvPr>
            <p:cNvSpPr/>
            <p:nvPr/>
          </p:nvSpPr>
          <p:spPr>
            <a:xfrm>
              <a:off x="7226474" y="426925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0" name="円/楕円 1219">
              <a:extLst>
                <a:ext uri="{FF2B5EF4-FFF2-40B4-BE49-F238E27FC236}">
                  <a16:creationId xmlns:a16="http://schemas.microsoft.com/office/drawing/2014/main" id="{2D7751F7-02AE-C21A-3D4E-42491D747635}"/>
                </a:ext>
              </a:extLst>
            </p:cNvPr>
            <p:cNvSpPr/>
            <p:nvPr/>
          </p:nvSpPr>
          <p:spPr>
            <a:xfrm>
              <a:off x="7226474" y="462929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1" name="円/楕円 1220">
              <a:extLst>
                <a:ext uri="{FF2B5EF4-FFF2-40B4-BE49-F238E27FC236}">
                  <a16:creationId xmlns:a16="http://schemas.microsoft.com/office/drawing/2014/main" id="{09C6E644-8C71-022A-16DF-36330EF62FFC}"/>
                </a:ext>
              </a:extLst>
            </p:cNvPr>
            <p:cNvSpPr/>
            <p:nvPr/>
          </p:nvSpPr>
          <p:spPr>
            <a:xfrm>
              <a:off x="7226474" y="498933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22" name="直線矢印コネクタ 1221">
              <a:extLst>
                <a:ext uri="{FF2B5EF4-FFF2-40B4-BE49-F238E27FC236}">
                  <a16:creationId xmlns:a16="http://schemas.microsoft.com/office/drawing/2014/main" id="{93FE5AE4-C9F4-357C-CEE2-64CE54DB535C}"/>
                </a:ext>
              </a:extLst>
            </p:cNvPr>
            <p:cNvCxnSpPr>
              <a:cxnSpLocks/>
              <a:stCxn id="1214" idx="6"/>
              <a:endCxn id="1218" idx="2"/>
            </p:cNvCxnSpPr>
            <p:nvPr/>
          </p:nvCxnSpPr>
          <p:spPr>
            <a:xfrm flipV="1">
              <a:off x="6794426"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3" name="直線矢印コネクタ 1222">
              <a:extLst>
                <a:ext uri="{FF2B5EF4-FFF2-40B4-BE49-F238E27FC236}">
                  <a16:creationId xmlns:a16="http://schemas.microsoft.com/office/drawing/2014/main" id="{A47BA645-3C81-783F-B6A3-F36FB62CA52D}"/>
                </a:ext>
              </a:extLst>
            </p:cNvPr>
            <p:cNvCxnSpPr>
              <a:cxnSpLocks/>
              <a:stCxn id="1215" idx="6"/>
              <a:endCxn id="1218" idx="2"/>
            </p:cNvCxnSpPr>
            <p:nvPr/>
          </p:nvCxnSpPr>
          <p:spPr>
            <a:xfrm flipV="1">
              <a:off x="6794426"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4" name="直線矢印コネクタ 1223">
              <a:extLst>
                <a:ext uri="{FF2B5EF4-FFF2-40B4-BE49-F238E27FC236}">
                  <a16:creationId xmlns:a16="http://schemas.microsoft.com/office/drawing/2014/main" id="{12E81063-E3B7-A3D0-9BAE-BCF3BDC5CB70}"/>
                </a:ext>
              </a:extLst>
            </p:cNvPr>
            <p:cNvCxnSpPr>
              <a:cxnSpLocks/>
              <a:stCxn id="1216" idx="6"/>
              <a:endCxn id="1218" idx="2"/>
            </p:cNvCxnSpPr>
            <p:nvPr/>
          </p:nvCxnSpPr>
          <p:spPr>
            <a:xfrm flipV="1">
              <a:off x="6794426"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5" name="直線矢印コネクタ 1224">
              <a:extLst>
                <a:ext uri="{FF2B5EF4-FFF2-40B4-BE49-F238E27FC236}">
                  <a16:creationId xmlns:a16="http://schemas.microsoft.com/office/drawing/2014/main" id="{DAE2F951-668D-17D1-AA1D-DF192578CB96}"/>
                </a:ext>
              </a:extLst>
            </p:cNvPr>
            <p:cNvCxnSpPr>
              <a:cxnSpLocks/>
              <a:stCxn id="1217" idx="6"/>
              <a:endCxn id="1218" idx="2"/>
            </p:cNvCxnSpPr>
            <p:nvPr/>
          </p:nvCxnSpPr>
          <p:spPr>
            <a:xfrm flipV="1">
              <a:off x="6794426"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6" name="直線矢印コネクタ 1225">
              <a:extLst>
                <a:ext uri="{FF2B5EF4-FFF2-40B4-BE49-F238E27FC236}">
                  <a16:creationId xmlns:a16="http://schemas.microsoft.com/office/drawing/2014/main" id="{27F986C0-B662-26F9-963F-15A268B6D4B3}"/>
                </a:ext>
              </a:extLst>
            </p:cNvPr>
            <p:cNvCxnSpPr>
              <a:cxnSpLocks/>
              <a:stCxn id="1214" idx="6"/>
              <a:endCxn id="1219" idx="2"/>
            </p:cNvCxnSpPr>
            <p:nvPr/>
          </p:nvCxnSpPr>
          <p:spPr>
            <a:xfrm>
              <a:off x="6794426"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7" name="直線矢印コネクタ 1226">
              <a:extLst>
                <a:ext uri="{FF2B5EF4-FFF2-40B4-BE49-F238E27FC236}">
                  <a16:creationId xmlns:a16="http://schemas.microsoft.com/office/drawing/2014/main" id="{B96AEE41-5EB7-B67C-E88A-E2AA49D4C036}"/>
                </a:ext>
              </a:extLst>
            </p:cNvPr>
            <p:cNvCxnSpPr>
              <a:cxnSpLocks/>
              <a:stCxn id="1214" idx="6"/>
              <a:endCxn id="1220" idx="2"/>
            </p:cNvCxnSpPr>
            <p:nvPr/>
          </p:nvCxnSpPr>
          <p:spPr>
            <a:xfrm>
              <a:off x="6794426"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8" name="直線矢印コネクタ 1227">
              <a:extLst>
                <a:ext uri="{FF2B5EF4-FFF2-40B4-BE49-F238E27FC236}">
                  <a16:creationId xmlns:a16="http://schemas.microsoft.com/office/drawing/2014/main" id="{A5DED070-DA8F-EABD-E8D7-10D80E45B8A6}"/>
                </a:ext>
              </a:extLst>
            </p:cNvPr>
            <p:cNvCxnSpPr>
              <a:cxnSpLocks/>
              <a:stCxn id="1214" idx="6"/>
              <a:endCxn id="1221" idx="2"/>
            </p:cNvCxnSpPr>
            <p:nvPr/>
          </p:nvCxnSpPr>
          <p:spPr>
            <a:xfrm>
              <a:off x="6794426"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9" name="直線矢印コネクタ 1228">
              <a:extLst>
                <a:ext uri="{FF2B5EF4-FFF2-40B4-BE49-F238E27FC236}">
                  <a16:creationId xmlns:a16="http://schemas.microsoft.com/office/drawing/2014/main" id="{342AC1BF-C6DD-E77D-3B11-5F502181F097}"/>
                </a:ext>
              </a:extLst>
            </p:cNvPr>
            <p:cNvCxnSpPr>
              <a:cxnSpLocks/>
              <a:stCxn id="1215" idx="6"/>
              <a:endCxn id="1219" idx="2"/>
            </p:cNvCxnSpPr>
            <p:nvPr/>
          </p:nvCxnSpPr>
          <p:spPr>
            <a:xfrm flipV="1">
              <a:off x="6794426"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0" name="直線矢印コネクタ 1229">
              <a:extLst>
                <a:ext uri="{FF2B5EF4-FFF2-40B4-BE49-F238E27FC236}">
                  <a16:creationId xmlns:a16="http://schemas.microsoft.com/office/drawing/2014/main" id="{C061A999-9B15-2443-0D19-459694072722}"/>
                </a:ext>
              </a:extLst>
            </p:cNvPr>
            <p:cNvCxnSpPr>
              <a:cxnSpLocks/>
              <a:stCxn id="1215" idx="6"/>
              <a:endCxn id="1220" idx="2"/>
            </p:cNvCxnSpPr>
            <p:nvPr/>
          </p:nvCxnSpPr>
          <p:spPr>
            <a:xfrm>
              <a:off x="6794426"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1" name="直線矢印コネクタ 1230">
              <a:extLst>
                <a:ext uri="{FF2B5EF4-FFF2-40B4-BE49-F238E27FC236}">
                  <a16:creationId xmlns:a16="http://schemas.microsoft.com/office/drawing/2014/main" id="{8185FA18-9168-2EDD-73E4-50B36E969DE1}"/>
                </a:ext>
              </a:extLst>
            </p:cNvPr>
            <p:cNvCxnSpPr>
              <a:cxnSpLocks/>
              <a:stCxn id="1215" idx="6"/>
              <a:endCxn id="1221" idx="2"/>
            </p:cNvCxnSpPr>
            <p:nvPr/>
          </p:nvCxnSpPr>
          <p:spPr>
            <a:xfrm>
              <a:off x="6794426"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2" name="直線矢印コネクタ 1231">
              <a:extLst>
                <a:ext uri="{FF2B5EF4-FFF2-40B4-BE49-F238E27FC236}">
                  <a16:creationId xmlns:a16="http://schemas.microsoft.com/office/drawing/2014/main" id="{A79BB181-7084-5F6F-F469-9F9FFCBC67AA}"/>
                </a:ext>
              </a:extLst>
            </p:cNvPr>
            <p:cNvCxnSpPr>
              <a:cxnSpLocks/>
              <a:stCxn id="1216" idx="6"/>
              <a:endCxn id="1219" idx="2"/>
            </p:cNvCxnSpPr>
            <p:nvPr/>
          </p:nvCxnSpPr>
          <p:spPr>
            <a:xfrm flipV="1">
              <a:off x="6794426"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3" name="直線矢印コネクタ 1232">
              <a:extLst>
                <a:ext uri="{FF2B5EF4-FFF2-40B4-BE49-F238E27FC236}">
                  <a16:creationId xmlns:a16="http://schemas.microsoft.com/office/drawing/2014/main" id="{BE374FF8-57ED-5308-CC55-AC5F41BC388A}"/>
                </a:ext>
              </a:extLst>
            </p:cNvPr>
            <p:cNvCxnSpPr>
              <a:cxnSpLocks/>
              <a:stCxn id="1216" idx="6"/>
              <a:endCxn id="1220" idx="2"/>
            </p:cNvCxnSpPr>
            <p:nvPr/>
          </p:nvCxnSpPr>
          <p:spPr>
            <a:xfrm flipV="1">
              <a:off x="6794426"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4" name="直線矢印コネクタ 1233">
              <a:extLst>
                <a:ext uri="{FF2B5EF4-FFF2-40B4-BE49-F238E27FC236}">
                  <a16:creationId xmlns:a16="http://schemas.microsoft.com/office/drawing/2014/main" id="{A83BC664-308D-6044-1DF8-673B3D971546}"/>
                </a:ext>
              </a:extLst>
            </p:cNvPr>
            <p:cNvCxnSpPr>
              <a:cxnSpLocks/>
              <a:stCxn id="1216" idx="6"/>
              <a:endCxn id="1221" idx="2"/>
            </p:cNvCxnSpPr>
            <p:nvPr/>
          </p:nvCxnSpPr>
          <p:spPr>
            <a:xfrm>
              <a:off x="6794426"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5" name="直線矢印コネクタ 1234">
              <a:extLst>
                <a:ext uri="{FF2B5EF4-FFF2-40B4-BE49-F238E27FC236}">
                  <a16:creationId xmlns:a16="http://schemas.microsoft.com/office/drawing/2014/main" id="{401A7590-B4D0-A71C-2CCA-0ACB82DDE150}"/>
                </a:ext>
              </a:extLst>
            </p:cNvPr>
            <p:cNvCxnSpPr>
              <a:cxnSpLocks/>
              <a:stCxn id="1217" idx="6"/>
              <a:endCxn id="1219" idx="2"/>
            </p:cNvCxnSpPr>
            <p:nvPr/>
          </p:nvCxnSpPr>
          <p:spPr>
            <a:xfrm flipV="1">
              <a:off x="6794426"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6" name="直線矢印コネクタ 1235">
              <a:extLst>
                <a:ext uri="{FF2B5EF4-FFF2-40B4-BE49-F238E27FC236}">
                  <a16:creationId xmlns:a16="http://schemas.microsoft.com/office/drawing/2014/main" id="{221287F1-B99D-72EE-C47D-A5EBBA26BB1F}"/>
                </a:ext>
              </a:extLst>
            </p:cNvPr>
            <p:cNvCxnSpPr>
              <a:cxnSpLocks/>
              <a:stCxn id="1217" idx="6"/>
              <a:endCxn id="1220" idx="2"/>
            </p:cNvCxnSpPr>
            <p:nvPr/>
          </p:nvCxnSpPr>
          <p:spPr>
            <a:xfrm flipV="1">
              <a:off x="6794426"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7" name="直線矢印コネクタ 1236">
              <a:extLst>
                <a:ext uri="{FF2B5EF4-FFF2-40B4-BE49-F238E27FC236}">
                  <a16:creationId xmlns:a16="http://schemas.microsoft.com/office/drawing/2014/main" id="{0335218C-E627-67C0-4FFE-517ABBC1A404}"/>
                </a:ext>
              </a:extLst>
            </p:cNvPr>
            <p:cNvCxnSpPr>
              <a:cxnSpLocks/>
              <a:stCxn id="1217" idx="6"/>
              <a:endCxn id="1221" idx="2"/>
            </p:cNvCxnSpPr>
            <p:nvPr/>
          </p:nvCxnSpPr>
          <p:spPr>
            <a:xfrm flipV="1">
              <a:off x="6794426"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38" name="円/楕円 1237">
              <a:extLst>
                <a:ext uri="{FF2B5EF4-FFF2-40B4-BE49-F238E27FC236}">
                  <a16:creationId xmlns:a16="http://schemas.microsoft.com/office/drawing/2014/main" id="{E60D515C-89A5-134F-E64F-0718BAB69C3E}"/>
                </a:ext>
              </a:extLst>
            </p:cNvPr>
            <p:cNvSpPr/>
            <p:nvPr/>
          </p:nvSpPr>
          <p:spPr>
            <a:xfrm>
              <a:off x="7222358"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9" name="円/楕円 1238">
              <a:extLst>
                <a:ext uri="{FF2B5EF4-FFF2-40B4-BE49-F238E27FC236}">
                  <a16:creationId xmlns:a16="http://schemas.microsoft.com/office/drawing/2014/main" id="{5630FB4F-998A-93DE-A465-8B3D59E956E4}"/>
                </a:ext>
              </a:extLst>
            </p:cNvPr>
            <p:cNvSpPr/>
            <p:nvPr/>
          </p:nvSpPr>
          <p:spPr>
            <a:xfrm>
              <a:off x="7222358"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0" name="円/楕円 1239">
              <a:extLst>
                <a:ext uri="{FF2B5EF4-FFF2-40B4-BE49-F238E27FC236}">
                  <a16:creationId xmlns:a16="http://schemas.microsoft.com/office/drawing/2014/main" id="{2A2587AD-2ADB-5EF5-BBDD-665EB544E6F0}"/>
                </a:ext>
              </a:extLst>
            </p:cNvPr>
            <p:cNvSpPr/>
            <p:nvPr/>
          </p:nvSpPr>
          <p:spPr>
            <a:xfrm>
              <a:off x="7222358"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1" name="円/楕円 1240">
              <a:extLst>
                <a:ext uri="{FF2B5EF4-FFF2-40B4-BE49-F238E27FC236}">
                  <a16:creationId xmlns:a16="http://schemas.microsoft.com/office/drawing/2014/main" id="{2065F89F-4B73-5A34-8581-84E10F336DBA}"/>
                </a:ext>
              </a:extLst>
            </p:cNvPr>
            <p:cNvSpPr/>
            <p:nvPr/>
          </p:nvSpPr>
          <p:spPr>
            <a:xfrm>
              <a:off x="7222358"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2" name="円/楕円 1241">
              <a:extLst>
                <a:ext uri="{FF2B5EF4-FFF2-40B4-BE49-F238E27FC236}">
                  <a16:creationId xmlns:a16="http://schemas.microsoft.com/office/drawing/2014/main" id="{D000B0A9-147B-4C50-3CEA-9497D3EF034B}"/>
                </a:ext>
              </a:extLst>
            </p:cNvPr>
            <p:cNvSpPr/>
            <p:nvPr/>
          </p:nvSpPr>
          <p:spPr>
            <a:xfrm>
              <a:off x="7942438"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3" name="円/楕円 1242">
              <a:extLst>
                <a:ext uri="{FF2B5EF4-FFF2-40B4-BE49-F238E27FC236}">
                  <a16:creationId xmlns:a16="http://schemas.microsoft.com/office/drawing/2014/main" id="{6236439F-4593-9BD3-5481-E2F446EBB29E}"/>
                </a:ext>
              </a:extLst>
            </p:cNvPr>
            <p:cNvSpPr/>
            <p:nvPr/>
          </p:nvSpPr>
          <p:spPr>
            <a:xfrm>
              <a:off x="7942438"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4" name="円/楕円 1243">
              <a:extLst>
                <a:ext uri="{FF2B5EF4-FFF2-40B4-BE49-F238E27FC236}">
                  <a16:creationId xmlns:a16="http://schemas.microsoft.com/office/drawing/2014/main" id="{BD90D88E-6EF9-8B36-7E70-8D99E58C2618}"/>
                </a:ext>
              </a:extLst>
            </p:cNvPr>
            <p:cNvSpPr/>
            <p:nvPr/>
          </p:nvSpPr>
          <p:spPr>
            <a:xfrm>
              <a:off x="7942438"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5" name="円/楕円 1244">
              <a:extLst>
                <a:ext uri="{FF2B5EF4-FFF2-40B4-BE49-F238E27FC236}">
                  <a16:creationId xmlns:a16="http://schemas.microsoft.com/office/drawing/2014/main" id="{3C2A25EB-6719-7057-C157-E0F4AB9F352B}"/>
                </a:ext>
              </a:extLst>
            </p:cNvPr>
            <p:cNvSpPr/>
            <p:nvPr/>
          </p:nvSpPr>
          <p:spPr>
            <a:xfrm>
              <a:off x="7942438"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6" name="直線矢印コネクタ 1245">
              <a:extLst>
                <a:ext uri="{FF2B5EF4-FFF2-40B4-BE49-F238E27FC236}">
                  <a16:creationId xmlns:a16="http://schemas.microsoft.com/office/drawing/2014/main" id="{6B16A711-94D1-AE43-108C-372663070C01}"/>
                </a:ext>
              </a:extLst>
            </p:cNvPr>
            <p:cNvCxnSpPr>
              <a:cxnSpLocks/>
              <a:stCxn id="1238" idx="6"/>
              <a:endCxn id="1242" idx="2"/>
            </p:cNvCxnSpPr>
            <p:nvPr/>
          </p:nvCxnSpPr>
          <p:spPr>
            <a:xfrm flipV="1">
              <a:off x="7510390"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7" name="直線矢印コネクタ 1246">
              <a:extLst>
                <a:ext uri="{FF2B5EF4-FFF2-40B4-BE49-F238E27FC236}">
                  <a16:creationId xmlns:a16="http://schemas.microsoft.com/office/drawing/2014/main" id="{F3A30521-5979-92A5-A79E-ADC6936F61CE}"/>
                </a:ext>
              </a:extLst>
            </p:cNvPr>
            <p:cNvCxnSpPr>
              <a:cxnSpLocks/>
              <a:stCxn id="1239" idx="6"/>
              <a:endCxn id="1242" idx="2"/>
            </p:cNvCxnSpPr>
            <p:nvPr/>
          </p:nvCxnSpPr>
          <p:spPr>
            <a:xfrm flipV="1">
              <a:off x="7510390"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8" name="直線矢印コネクタ 1247">
              <a:extLst>
                <a:ext uri="{FF2B5EF4-FFF2-40B4-BE49-F238E27FC236}">
                  <a16:creationId xmlns:a16="http://schemas.microsoft.com/office/drawing/2014/main" id="{8732BDD8-3629-67EF-1E86-0EB446EB8C85}"/>
                </a:ext>
              </a:extLst>
            </p:cNvPr>
            <p:cNvCxnSpPr>
              <a:cxnSpLocks/>
              <a:stCxn id="1240" idx="6"/>
              <a:endCxn id="1242" idx="2"/>
            </p:cNvCxnSpPr>
            <p:nvPr/>
          </p:nvCxnSpPr>
          <p:spPr>
            <a:xfrm flipV="1">
              <a:off x="7510390"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9" name="直線矢印コネクタ 1248">
              <a:extLst>
                <a:ext uri="{FF2B5EF4-FFF2-40B4-BE49-F238E27FC236}">
                  <a16:creationId xmlns:a16="http://schemas.microsoft.com/office/drawing/2014/main" id="{E13E94AC-A1A5-EB03-E510-F89E185753C5}"/>
                </a:ext>
              </a:extLst>
            </p:cNvPr>
            <p:cNvCxnSpPr>
              <a:cxnSpLocks/>
              <a:stCxn id="1241" idx="6"/>
              <a:endCxn id="1242" idx="2"/>
            </p:cNvCxnSpPr>
            <p:nvPr/>
          </p:nvCxnSpPr>
          <p:spPr>
            <a:xfrm flipV="1">
              <a:off x="7510390"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0" name="直線矢印コネクタ 1249">
              <a:extLst>
                <a:ext uri="{FF2B5EF4-FFF2-40B4-BE49-F238E27FC236}">
                  <a16:creationId xmlns:a16="http://schemas.microsoft.com/office/drawing/2014/main" id="{08E4DB5A-8F36-0374-E447-2882CBCC7E9A}"/>
                </a:ext>
              </a:extLst>
            </p:cNvPr>
            <p:cNvCxnSpPr>
              <a:cxnSpLocks/>
              <a:stCxn id="1238" idx="6"/>
              <a:endCxn id="1243" idx="2"/>
            </p:cNvCxnSpPr>
            <p:nvPr/>
          </p:nvCxnSpPr>
          <p:spPr>
            <a:xfrm>
              <a:off x="7510390"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1" name="直線矢印コネクタ 1250">
              <a:extLst>
                <a:ext uri="{FF2B5EF4-FFF2-40B4-BE49-F238E27FC236}">
                  <a16:creationId xmlns:a16="http://schemas.microsoft.com/office/drawing/2014/main" id="{456A5D31-54BA-E072-E68A-5F0A89EB1E2C}"/>
                </a:ext>
              </a:extLst>
            </p:cNvPr>
            <p:cNvCxnSpPr>
              <a:cxnSpLocks/>
              <a:stCxn id="1238" idx="6"/>
              <a:endCxn id="1244" idx="2"/>
            </p:cNvCxnSpPr>
            <p:nvPr/>
          </p:nvCxnSpPr>
          <p:spPr>
            <a:xfrm>
              <a:off x="7510390"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2" name="直線矢印コネクタ 1251">
              <a:extLst>
                <a:ext uri="{FF2B5EF4-FFF2-40B4-BE49-F238E27FC236}">
                  <a16:creationId xmlns:a16="http://schemas.microsoft.com/office/drawing/2014/main" id="{924557CF-A4BA-0F55-3B39-6B43EF0BC7C1}"/>
                </a:ext>
              </a:extLst>
            </p:cNvPr>
            <p:cNvCxnSpPr>
              <a:cxnSpLocks/>
              <a:stCxn id="1238" idx="6"/>
              <a:endCxn id="1245" idx="2"/>
            </p:cNvCxnSpPr>
            <p:nvPr/>
          </p:nvCxnSpPr>
          <p:spPr>
            <a:xfrm>
              <a:off x="7510390"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3" name="直線矢印コネクタ 1252">
              <a:extLst>
                <a:ext uri="{FF2B5EF4-FFF2-40B4-BE49-F238E27FC236}">
                  <a16:creationId xmlns:a16="http://schemas.microsoft.com/office/drawing/2014/main" id="{450F4A99-4E5F-8453-5D5A-013D05D83CC6}"/>
                </a:ext>
              </a:extLst>
            </p:cNvPr>
            <p:cNvCxnSpPr>
              <a:cxnSpLocks/>
              <a:stCxn id="1239" idx="6"/>
              <a:endCxn id="1243" idx="2"/>
            </p:cNvCxnSpPr>
            <p:nvPr/>
          </p:nvCxnSpPr>
          <p:spPr>
            <a:xfrm flipV="1">
              <a:off x="7510390"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4" name="直線矢印コネクタ 1253">
              <a:extLst>
                <a:ext uri="{FF2B5EF4-FFF2-40B4-BE49-F238E27FC236}">
                  <a16:creationId xmlns:a16="http://schemas.microsoft.com/office/drawing/2014/main" id="{8707BF60-9477-7F7D-B7AE-14B75EAB778C}"/>
                </a:ext>
              </a:extLst>
            </p:cNvPr>
            <p:cNvCxnSpPr>
              <a:cxnSpLocks/>
              <a:stCxn id="1239" idx="6"/>
              <a:endCxn id="1244" idx="2"/>
            </p:cNvCxnSpPr>
            <p:nvPr/>
          </p:nvCxnSpPr>
          <p:spPr>
            <a:xfrm>
              <a:off x="7510390"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5" name="直線矢印コネクタ 1254">
              <a:extLst>
                <a:ext uri="{FF2B5EF4-FFF2-40B4-BE49-F238E27FC236}">
                  <a16:creationId xmlns:a16="http://schemas.microsoft.com/office/drawing/2014/main" id="{BE387B7F-1CCB-6928-3D55-81C7676927FF}"/>
                </a:ext>
              </a:extLst>
            </p:cNvPr>
            <p:cNvCxnSpPr>
              <a:cxnSpLocks/>
              <a:stCxn id="1239" idx="6"/>
              <a:endCxn id="1245" idx="2"/>
            </p:cNvCxnSpPr>
            <p:nvPr/>
          </p:nvCxnSpPr>
          <p:spPr>
            <a:xfrm>
              <a:off x="7510390"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6" name="直線矢印コネクタ 1255">
              <a:extLst>
                <a:ext uri="{FF2B5EF4-FFF2-40B4-BE49-F238E27FC236}">
                  <a16:creationId xmlns:a16="http://schemas.microsoft.com/office/drawing/2014/main" id="{7098969E-A5CC-586D-B540-841F11FABDDB}"/>
                </a:ext>
              </a:extLst>
            </p:cNvPr>
            <p:cNvCxnSpPr>
              <a:cxnSpLocks/>
              <a:stCxn id="1240" idx="6"/>
              <a:endCxn id="1243" idx="2"/>
            </p:cNvCxnSpPr>
            <p:nvPr/>
          </p:nvCxnSpPr>
          <p:spPr>
            <a:xfrm flipV="1">
              <a:off x="7510390"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7" name="直線矢印コネクタ 1256">
              <a:extLst>
                <a:ext uri="{FF2B5EF4-FFF2-40B4-BE49-F238E27FC236}">
                  <a16:creationId xmlns:a16="http://schemas.microsoft.com/office/drawing/2014/main" id="{AE7CE470-C57E-8732-368D-9D8C14BA79C1}"/>
                </a:ext>
              </a:extLst>
            </p:cNvPr>
            <p:cNvCxnSpPr>
              <a:cxnSpLocks/>
              <a:stCxn id="1240" idx="6"/>
              <a:endCxn id="1244" idx="2"/>
            </p:cNvCxnSpPr>
            <p:nvPr/>
          </p:nvCxnSpPr>
          <p:spPr>
            <a:xfrm flipV="1">
              <a:off x="7510390"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8" name="直線矢印コネクタ 1257">
              <a:extLst>
                <a:ext uri="{FF2B5EF4-FFF2-40B4-BE49-F238E27FC236}">
                  <a16:creationId xmlns:a16="http://schemas.microsoft.com/office/drawing/2014/main" id="{FE14557F-F0A6-C4C9-65D6-0DD470ECE3C4}"/>
                </a:ext>
              </a:extLst>
            </p:cNvPr>
            <p:cNvCxnSpPr>
              <a:cxnSpLocks/>
              <a:stCxn id="1240" idx="6"/>
              <a:endCxn id="1245" idx="2"/>
            </p:cNvCxnSpPr>
            <p:nvPr/>
          </p:nvCxnSpPr>
          <p:spPr>
            <a:xfrm>
              <a:off x="7510390"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9" name="直線矢印コネクタ 1258">
              <a:extLst>
                <a:ext uri="{FF2B5EF4-FFF2-40B4-BE49-F238E27FC236}">
                  <a16:creationId xmlns:a16="http://schemas.microsoft.com/office/drawing/2014/main" id="{F4592D06-6C99-29F8-FFEE-381FD74975F8}"/>
                </a:ext>
              </a:extLst>
            </p:cNvPr>
            <p:cNvCxnSpPr>
              <a:cxnSpLocks/>
              <a:stCxn id="1241" idx="6"/>
              <a:endCxn id="1243" idx="2"/>
            </p:cNvCxnSpPr>
            <p:nvPr/>
          </p:nvCxnSpPr>
          <p:spPr>
            <a:xfrm flipV="1">
              <a:off x="7510390"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60" name="直線矢印コネクタ 1259">
              <a:extLst>
                <a:ext uri="{FF2B5EF4-FFF2-40B4-BE49-F238E27FC236}">
                  <a16:creationId xmlns:a16="http://schemas.microsoft.com/office/drawing/2014/main" id="{8E7DD52B-121E-FD68-0B29-CDC8144B0D5B}"/>
                </a:ext>
              </a:extLst>
            </p:cNvPr>
            <p:cNvCxnSpPr>
              <a:cxnSpLocks/>
              <a:stCxn id="1241" idx="6"/>
              <a:endCxn id="1244" idx="2"/>
            </p:cNvCxnSpPr>
            <p:nvPr/>
          </p:nvCxnSpPr>
          <p:spPr>
            <a:xfrm flipV="1">
              <a:off x="7510390"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61" name="直線矢印コネクタ 1260">
              <a:extLst>
                <a:ext uri="{FF2B5EF4-FFF2-40B4-BE49-F238E27FC236}">
                  <a16:creationId xmlns:a16="http://schemas.microsoft.com/office/drawing/2014/main" id="{617DF626-04E8-6A3C-3C3B-1B8500D5B693}"/>
                </a:ext>
              </a:extLst>
            </p:cNvPr>
            <p:cNvCxnSpPr>
              <a:cxnSpLocks/>
              <a:stCxn id="1241" idx="6"/>
              <a:endCxn id="1245" idx="2"/>
            </p:cNvCxnSpPr>
            <p:nvPr/>
          </p:nvCxnSpPr>
          <p:spPr>
            <a:xfrm flipV="1">
              <a:off x="7510390"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54" name="正方形/長方形 1353">
              <a:extLst>
                <a:ext uri="{FF2B5EF4-FFF2-40B4-BE49-F238E27FC236}">
                  <a16:creationId xmlns:a16="http://schemas.microsoft.com/office/drawing/2014/main" id="{2FEF5D27-3D2E-8304-ED80-256B60323375}"/>
                </a:ext>
              </a:extLst>
            </p:cNvPr>
            <p:cNvSpPr/>
            <p:nvPr/>
          </p:nvSpPr>
          <p:spPr>
            <a:xfrm>
              <a:off x="7813848" y="3816930"/>
              <a:ext cx="552450" cy="2188642"/>
            </a:xfrm>
            <a:prstGeom prst="rect">
              <a:avLst/>
            </a:prstGeom>
            <a:solidFill>
              <a:schemeClr val="accent3">
                <a:lumMod val="75000"/>
                <a:alpha val="1572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5" name="正方形/長方形 1354">
              <a:extLst>
                <a:ext uri="{FF2B5EF4-FFF2-40B4-BE49-F238E27FC236}">
                  <a16:creationId xmlns:a16="http://schemas.microsoft.com/office/drawing/2014/main" id="{A09130BA-BE4F-5EC5-278F-982E755F3E96}"/>
                </a:ext>
              </a:extLst>
            </p:cNvPr>
            <p:cNvSpPr/>
            <p:nvPr/>
          </p:nvSpPr>
          <p:spPr>
            <a:xfrm>
              <a:off x="6385739" y="3816930"/>
              <a:ext cx="552450" cy="2188642"/>
            </a:xfrm>
            <a:prstGeom prst="rect">
              <a:avLst/>
            </a:prstGeom>
            <a:solidFill>
              <a:srgbClr val="0432FF">
                <a:alpha val="1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6" name="テキスト ボックス 1355">
              <a:extLst>
                <a:ext uri="{FF2B5EF4-FFF2-40B4-BE49-F238E27FC236}">
                  <a16:creationId xmlns:a16="http://schemas.microsoft.com/office/drawing/2014/main" id="{4161A570-AF74-8FF5-2D44-DE7D6EB696E2}"/>
                </a:ext>
              </a:extLst>
            </p:cNvPr>
            <p:cNvSpPr txBox="1"/>
            <p:nvPr/>
          </p:nvSpPr>
          <p:spPr>
            <a:xfrm>
              <a:off x="6317824" y="3570115"/>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1357" name="テキスト ボックス 1356">
              <a:extLst>
                <a:ext uri="{FF2B5EF4-FFF2-40B4-BE49-F238E27FC236}">
                  <a16:creationId xmlns:a16="http://schemas.microsoft.com/office/drawing/2014/main" id="{739F25A9-F69D-3EF8-4451-8C149CA71EAF}"/>
                </a:ext>
              </a:extLst>
            </p:cNvPr>
            <p:cNvSpPr txBox="1"/>
            <p:nvPr/>
          </p:nvSpPr>
          <p:spPr>
            <a:xfrm>
              <a:off x="7767349" y="3569585"/>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1364" name="円/楕円 1363">
              <a:extLst>
                <a:ext uri="{FF2B5EF4-FFF2-40B4-BE49-F238E27FC236}">
                  <a16:creationId xmlns:a16="http://schemas.microsoft.com/office/drawing/2014/main" id="{2AE9529B-D1DF-83D3-4317-735BBE55FB45}"/>
                </a:ext>
              </a:extLst>
            </p:cNvPr>
            <p:cNvSpPr/>
            <p:nvPr/>
          </p:nvSpPr>
          <p:spPr>
            <a:xfrm>
              <a:off x="6507867"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5" name="円/楕円 1364">
              <a:extLst>
                <a:ext uri="{FF2B5EF4-FFF2-40B4-BE49-F238E27FC236}">
                  <a16:creationId xmlns:a16="http://schemas.microsoft.com/office/drawing/2014/main" id="{001E2502-450C-E87B-9B51-7A763EAAE3FA}"/>
                </a:ext>
              </a:extLst>
            </p:cNvPr>
            <p:cNvSpPr/>
            <p:nvPr/>
          </p:nvSpPr>
          <p:spPr>
            <a:xfrm>
              <a:off x="7227947" y="5617532"/>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6" name="直線矢印コネクタ 1365">
              <a:extLst>
                <a:ext uri="{FF2B5EF4-FFF2-40B4-BE49-F238E27FC236}">
                  <a16:creationId xmlns:a16="http://schemas.microsoft.com/office/drawing/2014/main" id="{B6369B27-0A12-7A41-3065-E02A0D098A63}"/>
                </a:ext>
              </a:extLst>
            </p:cNvPr>
            <p:cNvCxnSpPr>
              <a:cxnSpLocks/>
              <a:stCxn id="1364" idx="6"/>
              <a:endCxn id="1365" idx="2"/>
            </p:cNvCxnSpPr>
            <p:nvPr/>
          </p:nvCxnSpPr>
          <p:spPr>
            <a:xfrm flipV="1">
              <a:off x="6795899"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67" name="円/楕円 1366">
              <a:extLst>
                <a:ext uri="{FF2B5EF4-FFF2-40B4-BE49-F238E27FC236}">
                  <a16:creationId xmlns:a16="http://schemas.microsoft.com/office/drawing/2014/main" id="{49278C4E-53D7-3A90-A89A-0424FFFC744D}"/>
                </a:ext>
              </a:extLst>
            </p:cNvPr>
            <p:cNvSpPr/>
            <p:nvPr/>
          </p:nvSpPr>
          <p:spPr>
            <a:xfrm>
              <a:off x="7223831"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8" name="円/楕円 1367">
              <a:extLst>
                <a:ext uri="{FF2B5EF4-FFF2-40B4-BE49-F238E27FC236}">
                  <a16:creationId xmlns:a16="http://schemas.microsoft.com/office/drawing/2014/main" id="{C2FF5FFE-729D-3236-145F-BEAF21E48FA0}"/>
                </a:ext>
              </a:extLst>
            </p:cNvPr>
            <p:cNvSpPr/>
            <p:nvPr/>
          </p:nvSpPr>
          <p:spPr>
            <a:xfrm>
              <a:off x="7943911"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9" name="直線矢印コネクタ 1368">
              <a:extLst>
                <a:ext uri="{FF2B5EF4-FFF2-40B4-BE49-F238E27FC236}">
                  <a16:creationId xmlns:a16="http://schemas.microsoft.com/office/drawing/2014/main" id="{02D8B3D9-AAA2-5BFE-FABD-FBB26EC076C7}"/>
                </a:ext>
              </a:extLst>
            </p:cNvPr>
            <p:cNvCxnSpPr>
              <a:cxnSpLocks/>
              <a:stCxn id="1367" idx="6"/>
              <a:endCxn id="1368" idx="2"/>
            </p:cNvCxnSpPr>
            <p:nvPr/>
          </p:nvCxnSpPr>
          <p:spPr>
            <a:xfrm flipV="1">
              <a:off x="7511863"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84" name="テキスト ボックス 1383">
              <a:extLst>
                <a:ext uri="{FF2B5EF4-FFF2-40B4-BE49-F238E27FC236}">
                  <a16:creationId xmlns:a16="http://schemas.microsoft.com/office/drawing/2014/main" id="{9617F3B2-4C03-B62D-BB79-01253ECD7273}"/>
                </a:ext>
              </a:extLst>
            </p:cNvPr>
            <p:cNvSpPr txBox="1"/>
            <p:nvPr/>
          </p:nvSpPr>
          <p:spPr>
            <a:xfrm>
              <a:off x="6468151" y="52747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5" name="テキスト ボックス 1384">
              <a:extLst>
                <a:ext uri="{FF2B5EF4-FFF2-40B4-BE49-F238E27FC236}">
                  <a16:creationId xmlns:a16="http://schemas.microsoft.com/office/drawing/2014/main" id="{D60C879A-19DC-7D59-F8A6-99A7C8BE079B}"/>
                </a:ext>
              </a:extLst>
            </p:cNvPr>
            <p:cNvSpPr txBox="1"/>
            <p:nvPr/>
          </p:nvSpPr>
          <p:spPr>
            <a:xfrm>
              <a:off x="7173443" y="52747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6" name="テキスト ボックス 1385">
              <a:extLst>
                <a:ext uri="{FF2B5EF4-FFF2-40B4-BE49-F238E27FC236}">
                  <a16:creationId xmlns:a16="http://schemas.microsoft.com/office/drawing/2014/main" id="{28FFFF70-EB18-5F46-1880-A0067146FC91}"/>
                </a:ext>
              </a:extLst>
            </p:cNvPr>
            <p:cNvSpPr txBox="1"/>
            <p:nvPr/>
          </p:nvSpPr>
          <p:spPr>
            <a:xfrm>
              <a:off x="7896353" y="52723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grpSp>
      <p:grpSp>
        <p:nvGrpSpPr>
          <p:cNvPr id="18" name="グループ化 17">
            <a:extLst>
              <a:ext uri="{FF2B5EF4-FFF2-40B4-BE49-F238E27FC236}">
                <a16:creationId xmlns:a16="http://schemas.microsoft.com/office/drawing/2014/main" id="{670CFA24-CA2A-629F-9004-A309AC4A119A}"/>
              </a:ext>
            </a:extLst>
          </p:cNvPr>
          <p:cNvGrpSpPr/>
          <p:nvPr/>
        </p:nvGrpSpPr>
        <p:grpSpPr>
          <a:xfrm>
            <a:off x="4177358" y="946454"/>
            <a:ext cx="4584605" cy="2289898"/>
            <a:chOff x="4177358" y="946454"/>
            <a:chExt cx="4584605" cy="2289898"/>
          </a:xfrm>
        </p:grpSpPr>
        <p:grpSp>
          <p:nvGrpSpPr>
            <p:cNvPr id="3" name="グループ化 2">
              <a:extLst>
                <a:ext uri="{FF2B5EF4-FFF2-40B4-BE49-F238E27FC236}">
                  <a16:creationId xmlns:a16="http://schemas.microsoft.com/office/drawing/2014/main" id="{A8E61C29-C7E9-B58B-0342-1F487331196E}"/>
                </a:ext>
              </a:extLst>
            </p:cNvPr>
            <p:cNvGrpSpPr/>
            <p:nvPr/>
          </p:nvGrpSpPr>
          <p:grpSpPr>
            <a:xfrm>
              <a:off x="6484380" y="2051577"/>
              <a:ext cx="1754399" cy="1099483"/>
              <a:chOff x="4242619" y="4044569"/>
              <a:chExt cx="2621007" cy="1777111"/>
            </a:xfrm>
          </p:grpSpPr>
          <p:sp>
            <p:nvSpPr>
              <p:cNvPr id="4" name="楕円 83">
                <a:extLst>
                  <a:ext uri="{FF2B5EF4-FFF2-40B4-BE49-F238E27FC236}">
                    <a16:creationId xmlns:a16="http://schemas.microsoft.com/office/drawing/2014/main" id="{E479369B-CD9A-F0DF-2E74-6EF87648A354}"/>
                  </a:ext>
                </a:extLst>
              </p:cNvPr>
              <p:cNvSpPr/>
              <p:nvPr/>
            </p:nvSpPr>
            <p:spPr>
              <a:xfrm>
                <a:off x="5094399" y="4543285"/>
                <a:ext cx="859084" cy="859084"/>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cxnSp>
            <p:nvCxnSpPr>
              <p:cNvPr id="5" name="直線矢印コネクタ 4">
                <a:extLst>
                  <a:ext uri="{FF2B5EF4-FFF2-40B4-BE49-F238E27FC236}">
                    <a16:creationId xmlns:a16="http://schemas.microsoft.com/office/drawing/2014/main" id="{2C26CC41-7C06-DBB6-9823-1B079628DD6A}"/>
                  </a:ext>
                </a:extLst>
              </p:cNvPr>
              <p:cNvCxnSpPr>
                <a:cxnSpLocks/>
                <a:endCxn id="4" idx="1"/>
              </p:cNvCxnSpPr>
              <p:nvPr/>
            </p:nvCxnSpPr>
            <p:spPr>
              <a:xfrm>
                <a:off x="4250685" y="4044569"/>
                <a:ext cx="969524" cy="62452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3DF8031B-4990-CBC1-9EA4-DAC2D86189B1}"/>
                  </a:ext>
                </a:extLst>
              </p:cNvPr>
              <p:cNvCxnSpPr>
                <a:endCxn id="4" idx="2"/>
              </p:cNvCxnSpPr>
              <p:nvPr/>
            </p:nvCxnSpPr>
            <p:spPr>
              <a:xfrm>
                <a:off x="4242619" y="4972827"/>
                <a:ext cx="851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37FCB388-FC5E-0A77-9ACE-F5736437D333}"/>
                  </a:ext>
                </a:extLst>
              </p:cNvPr>
              <p:cNvCxnSpPr>
                <a:cxnSpLocks/>
                <a:endCxn id="4" idx="3"/>
              </p:cNvCxnSpPr>
              <p:nvPr/>
            </p:nvCxnSpPr>
            <p:spPr>
              <a:xfrm flipV="1">
                <a:off x="4305697" y="5276559"/>
                <a:ext cx="914512" cy="54512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93EB30D3-1C3B-5752-720D-DA83717795E5}"/>
                  </a:ext>
                </a:extLst>
              </p:cNvPr>
              <p:cNvCxnSpPr>
                <a:stCxn id="4" idx="0"/>
                <a:endCxn id="4" idx="4"/>
              </p:cNvCxnSpPr>
              <p:nvPr/>
            </p:nvCxnSpPr>
            <p:spPr>
              <a:xfrm>
                <a:off x="5523941" y="4543285"/>
                <a:ext cx="0" cy="859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60B79867-89CB-19EC-5905-A6052550D2C5}"/>
                  </a:ext>
                </a:extLst>
              </p:cNvPr>
              <p:cNvCxnSpPr>
                <a:stCxn id="4" idx="6"/>
              </p:cNvCxnSpPr>
              <p:nvPr/>
            </p:nvCxnSpPr>
            <p:spPr>
              <a:xfrm>
                <a:off x="5953482" y="4972827"/>
                <a:ext cx="3083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874214EC-87F8-5019-38D0-87127B8FD2D1}"/>
                  </a:ext>
                </a:extLst>
              </p:cNvPr>
              <p:cNvSpPr txBox="1"/>
              <p:nvPr/>
            </p:nvSpPr>
            <p:spPr>
              <a:xfrm>
                <a:off x="5001081" y="4648491"/>
                <a:ext cx="648669" cy="648668"/>
              </a:xfrm>
              <a:prstGeom prst="rect">
                <a:avLst/>
              </a:prstGeom>
              <a:noFill/>
            </p:spPr>
            <p:txBody>
              <a:bodyPr wrap="none" rtlCol="0" anchor="ctr">
                <a:noAutofit/>
              </a:bodyPr>
              <a:lstStyle/>
              <a:p>
                <a:pPr algn="ctr"/>
                <a:r>
                  <a:rPr kumimoji="1" lang="en-US" altLang="ja-JP" sz="3200" dirty="0">
                    <a:solidFill>
                      <a:schemeClr val="tx2"/>
                    </a:solidFill>
                    <a:latin typeface="Bodoni MT Black" panose="02070A03080606020203" pitchFamily="18" charset="0"/>
                  </a:rPr>
                  <a:t>Σ</a:t>
                </a:r>
                <a:endParaRPr kumimoji="1" lang="ja-JP" altLang="en-US" sz="3200" dirty="0">
                  <a:solidFill>
                    <a:schemeClr val="tx2"/>
                  </a:solidFill>
                  <a:latin typeface="Bodoni MT Black" panose="02070A03080606020203" pitchFamily="18" charset="0"/>
                </a:endParaRPr>
              </a:p>
            </p:txBody>
          </p:sp>
          <p:sp>
            <p:nvSpPr>
              <p:cNvPr id="11" name="テキスト ボックス 10">
                <a:extLst>
                  <a:ext uri="{FF2B5EF4-FFF2-40B4-BE49-F238E27FC236}">
                    <a16:creationId xmlns:a16="http://schemas.microsoft.com/office/drawing/2014/main" id="{914D7540-1C1A-7B84-5B8F-7C024CC0EFAD}"/>
                  </a:ext>
                </a:extLst>
              </p:cNvPr>
              <p:cNvSpPr txBox="1"/>
              <p:nvPr/>
            </p:nvSpPr>
            <p:spPr>
              <a:xfrm>
                <a:off x="5402775" y="4543083"/>
                <a:ext cx="648669" cy="648668"/>
              </a:xfrm>
              <a:prstGeom prst="rect">
                <a:avLst/>
              </a:prstGeom>
              <a:noFill/>
            </p:spPr>
            <p:txBody>
              <a:bodyPr wrap="none" rtlCol="0" anchor="ctr">
                <a:noAutofit/>
              </a:bodyPr>
              <a:lstStyle/>
              <a:p>
                <a:pPr algn="ctr"/>
                <a:r>
                  <a:rPr kumimoji="1" lang="en-US" altLang="ja-JP" sz="3200" dirty="0">
                    <a:solidFill>
                      <a:schemeClr val="tx2"/>
                    </a:solidFill>
                    <a:latin typeface="Bodoni MT Black" panose="02070A03080606020203" pitchFamily="18" charset="0"/>
                  </a:rPr>
                  <a:t>φ</a:t>
                </a:r>
                <a:endParaRPr kumimoji="1" lang="ja-JP" altLang="en-US" sz="3200" dirty="0">
                  <a:solidFill>
                    <a:schemeClr val="tx2"/>
                  </a:solidFill>
                  <a:latin typeface="Bodoni MT Black" panose="02070A03080606020203" pitchFamily="18" charset="0"/>
                </a:endParaRPr>
              </a:p>
            </p:txBody>
          </p:sp>
          <p:cxnSp>
            <p:nvCxnSpPr>
              <p:cNvPr id="12" name="直線矢印コネクタ 11">
                <a:extLst>
                  <a:ext uri="{FF2B5EF4-FFF2-40B4-BE49-F238E27FC236}">
                    <a16:creationId xmlns:a16="http://schemas.microsoft.com/office/drawing/2014/main" id="{AC52A040-13B8-6902-8B6A-675C764350D6}"/>
                  </a:ext>
                </a:extLst>
              </p:cNvPr>
              <p:cNvCxnSpPr/>
              <p:nvPr/>
            </p:nvCxnSpPr>
            <p:spPr>
              <a:xfrm flipV="1">
                <a:off x="6261859" y="4415862"/>
                <a:ext cx="596069" cy="556964"/>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92F697A8-E3C2-A788-1B85-5D623CAD75E8}"/>
                  </a:ext>
                </a:extLst>
              </p:cNvPr>
              <p:cNvCxnSpPr/>
              <p:nvPr/>
            </p:nvCxnSpPr>
            <p:spPr>
              <a:xfrm>
                <a:off x="6261859" y="4972826"/>
                <a:ext cx="601767" cy="0"/>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70ADC5C6-D9F8-096E-B43D-988C4FBC936D}"/>
                  </a:ext>
                </a:extLst>
              </p:cNvPr>
              <p:cNvCxnSpPr/>
              <p:nvPr/>
            </p:nvCxnSpPr>
            <p:spPr>
              <a:xfrm>
                <a:off x="6267557" y="4972826"/>
                <a:ext cx="596069" cy="556962"/>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32" name="正方形/長方形 31">
              <a:extLst>
                <a:ext uri="{FF2B5EF4-FFF2-40B4-BE49-F238E27FC236}">
                  <a16:creationId xmlns:a16="http://schemas.microsoft.com/office/drawing/2014/main" id="{71A7D2A3-FDBC-0158-EC18-5D91709F67D7}"/>
                </a:ext>
              </a:extLst>
            </p:cNvPr>
            <p:cNvSpPr/>
            <p:nvPr/>
          </p:nvSpPr>
          <p:spPr>
            <a:xfrm>
              <a:off x="4177358" y="1809907"/>
              <a:ext cx="1137058" cy="693337"/>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3864D412-0A27-B542-013A-B94DA36115E7}"/>
                </a:ext>
              </a:extLst>
            </p:cNvPr>
            <p:cNvSpPr/>
            <p:nvPr/>
          </p:nvSpPr>
          <p:spPr>
            <a:xfrm>
              <a:off x="6098925" y="1684779"/>
              <a:ext cx="2525310" cy="1551573"/>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矢印コネクタ 33">
              <a:extLst>
                <a:ext uri="{FF2B5EF4-FFF2-40B4-BE49-F238E27FC236}">
                  <a16:creationId xmlns:a16="http://schemas.microsoft.com/office/drawing/2014/main" id="{D3B5022A-1354-CC45-7A95-1D7F13F76231}"/>
                </a:ext>
              </a:extLst>
            </p:cNvPr>
            <p:cNvCxnSpPr>
              <a:cxnSpLocks/>
              <a:stCxn id="32" idx="3"/>
              <a:endCxn id="33" idx="1"/>
            </p:cNvCxnSpPr>
            <p:nvPr/>
          </p:nvCxnSpPr>
          <p:spPr>
            <a:xfrm>
              <a:off x="5314416" y="2156576"/>
              <a:ext cx="784509" cy="30399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7ED97927-19B5-8673-A14E-9985AAC9D160}"/>
                </a:ext>
              </a:extLst>
            </p:cNvPr>
            <p:cNvSpPr txBox="1"/>
            <p:nvPr/>
          </p:nvSpPr>
          <p:spPr>
            <a:xfrm>
              <a:off x="5961196" y="946454"/>
              <a:ext cx="2800767" cy="707886"/>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人工ニューロン</a:t>
              </a:r>
              <a:endParaRPr kumimoji="1" lang="en-US" altLang="ja-JP" sz="28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脳神経</a:t>
              </a:r>
              <a:r>
                <a:rPr lang="ja-JP" altLang="en-US" sz="1200">
                  <a:latin typeface="Meiryo" panose="020B0604030504040204" pitchFamily="34" charset="-128"/>
                  <a:ea typeface="Meiryo" panose="020B0604030504040204" pitchFamily="34" charset="-128"/>
                </a:rPr>
                <a:t>細胞を模した数理モデル</a:t>
              </a:r>
              <a:endParaRPr kumimoji="1" lang="en-US" altLang="ja-JP" sz="1200" dirty="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935DA43-2D29-F65A-39E5-D47309C87122}"/>
                </a:ext>
              </a:extLst>
            </p:cNvPr>
            <p:cNvSpPr txBox="1"/>
            <p:nvPr/>
          </p:nvSpPr>
          <p:spPr>
            <a:xfrm>
              <a:off x="6174104" y="2064563"/>
              <a:ext cx="369332" cy="1062217"/>
            </a:xfrm>
            <a:prstGeom prst="rect">
              <a:avLst/>
            </a:prstGeom>
            <a:noFill/>
          </p:spPr>
          <p:txBody>
            <a:bodyPr vert="eaVert" wrap="square" rtlCol="0">
              <a:spAutoFit/>
            </a:bodyPr>
            <a:lstStyle/>
            <a:p>
              <a:pPr algn="ctr"/>
              <a:r>
                <a:rPr kumimoji="1" lang="ja-JP" altLang="en-US" sz="1200">
                  <a:solidFill>
                    <a:srgbClr val="0070C0"/>
                  </a:solidFill>
                  <a:latin typeface="Meiryo" charset="-128"/>
                  <a:ea typeface="Meiryo" charset="-128"/>
                  <a:cs typeface="Meiryo" charset="-128"/>
                </a:rPr>
                <a:t>入力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5B695A78-9ECE-B2A2-62E9-044D0431CFB0}"/>
                </a:ext>
              </a:extLst>
            </p:cNvPr>
            <p:cNvSpPr txBox="1"/>
            <p:nvPr/>
          </p:nvSpPr>
          <p:spPr>
            <a:xfrm>
              <a:off x="8189069" y="2064563"/>
              <a:ext cx="369332" cy="1062217"/>
            </a:xfrm>
            <a:prstGeom prst="rect">
              <a:avLst/>
            </a:prstGeom>
            <a:noFill/>
          </p:spPr>
          <p:txBody>
            <a:bodyPr vert="eaVert"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a:t>
              </a:r>
              <a:endParaRPr kumimoji="1" lang="ja-JP" altLang="en-US" sz="1200" dirty="0">
                <a:solidFill>
                  <a:schemeClr val="accent3">
                    <a:lumMod val="75000"/>
                  </a:schemeClr>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8C84C637-09E0-5983-470B-1FBF17B9C6B5}"/>
                </a:ext>
              </a:extLst>
            </p:cNvPr>
            <p:cNvSpPr txBox="1"/>
            <p:nvPr/>
          </p:nvSpPr>
          <p:spPr>
            <a:xfrm>
              <a:off x="6200065" y="1762441"/>
              <a:ext cx="2283962" cy="230832"/>
            </a:xfrm>
            <a:prstGeom prst="rect">
              <a:avLst/>
            </a:prstGeom>
            <a:noFill/>
          </p:spPr>
          <p:txBody>
            <a:bodyPr wrap="square" rtlCol="0">
              <a:spAutoFit/>
            </a:bodyPr>
            <a:lstStyle/>
            <a:p>
              <a:pPr algn="ctr"/>
              <a:r>
                <a:rPr kumimoji="1" lang="ja-JP" altLang="en-US" sz="900">
                  <a:solidFill>
                    <a:srgbClr val="0070C0"/>
                  </a:solidFill>
                  <a:latin typeface="Meiryo" charset="-128"/>
                  <a:ea typeface="Meiryo" charset="-128"/>
                  <a:cs typeface="Meiryo" charset="-128"/>
                </a:rPr>
                <a:t>入力の総和が一定の値を超えたとき出力</a:t>
              </a:r>
              <a:endParaRPr kumimoji="1" lang="ja-JP" altLang="en-US" sz="900" dirty="0">
                <a:solidFill>
                  <a:srgbClr val="0070C0"/>
                </a:solidFill>
                <a:latin typeface="Meiryo" charset="-128"/>
                <a:ea typeface="Meiryo" charset="-128"/>
                <a:cs typeface="Meiryo" charset="-128"/>
              </a:endParaRPr>
            </a:p>
          </p:txBody>
        </p:sp>
      </p:grpSp>
    </p:spTree>
    <p:extLst>
      <p:ext uri="{BB962C8B-B14F-4D97-AF65-F5344CB8AC3E}">
        <p14:creationId xmlns:p14="http://schemas.microsoft.com/office/powerpoint/2010/main" val="42085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65E778-E9D4-A9F4-7710-89C3ADDDC241}"/>
              </a:ext>
            </a:extLst>
          </p:cNvPr>
          <p:cNvSpPr>
            <a:spLocks noGrp="1"/>
          </p:cNvSpPr>
          <p:nvPr>
            <p:ph type="title"/>
          </p:nvPr>
        </p:nvSpPr>
        <p:spPr/>
        <p:txBody>
          <a:bodyPr/>
          <a:lstStyle/>
          <a:p>
            <a:r>
              <a:rPr lang="ja-JP" altLang="en-US"/>
              <a:t>参考：深層学習で行っている計算</a:t>
            </a:r>
          </a:p>
        </p:txBody>
      </p:sp>
      <p:cxnSp>
        <p:nvCxnSpPr>
          <p:cNvPr id="4" name="直線矢印コネクタ 3">
            <a:extLst>
              <a:ext uri="{FF2B5EF4-FFF2-40B4-BE49-F238E27FC236}">
                <a16:creationId xmlns:a16="http://schemas.microsoft.com/office/drawing/2014/main" id="{496348C4-C422-2B91-6B8A-9A61DB4B8657}"/>
              </a:ext>
            </a:extLst>
          </p:cNvPr>
          <p:cNvCxnSpPr>
            <a:cxnSpLocks/>
          </p:cNvCxnSpPr>
          <p:nvPr/>
        </p:nvCxnSpPr>
        <p:spPr>
          <a:xfrm flipV="1">
            <a:off x="1093077" y="1019505"/>
            <a:ext cx="0" cy="264860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9FF0C71D-1298-E964-ABF3-CF75C61C9761}"/>
              </a:ext>
            </a:extLst>
          </p:cNvPr>
          <p:cNvCxnSpPr>
            <a:cxnSpLocks/>
          </p:cNvCxnSpPr>
          <p:nvPr/>
        </p:nvCxnSpPr>
        <p:spPr>
          <a:xfrm>
            <a:off x="1093077" y="3668112"/>
            <a:ext cx="2564523"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nvGrpSpPr>
          <p:cNvPr id="36" name="グループ化 35">
            <a:extLst>
              <a:ext uri="{FF2B5EF4-FFF2-40B4-BE49-F238E27FC236}">
                <a16:creationId xmlns:a16="http://schemas.microsoft.com/office/drawing/2014/main" id="{91B8FF99-EB10-DD3C-F60D-EC2D34A07163}"/>
              </a:ext>
            </a:extLst>
          </p:cNvPr>
          <p:cNvGrpSpPr/>
          <p:nvPr/>
        </p:nvGrpSpPr>
        <p:grpSpPr>
          <a:xfrm>
            <a:off x="1539424" y="4829195"/>
            <a:ext cx="947856" cy="867326"/>
            <a:chOff x="6489779" y="2051577"/>
            <a:chExt cx="1346200" cy="1099483"/>
          </a:xfrm>
        </p:grpSpPr>
        <p:sp>
          <p:nvSpPr>
            <p:cNvPr id="25" name="楕円 83">
              <a:extLst>
                <a:ext uri="{FF2B5EF4-FFF2-40B4-BE49-F238E27FC236}">
                  <a16:creationId xmlns:a16="http://schemas.microsoft.com/office/drawing/2014/main" id="{2F986D32-C7AD-3124-40A1-AC518F4C6243}"/>
                </a:ext>
              </a:extLst>
            </p:cNvPr>
            <p:cNvSpPr/>
            <p:nvPr/>
          </p:nvSpPr>
          <p:spPr>
            <a:xfrm>
              <a:off x="7054528" y="2360128"/>
              <a:ext cx="575037" cy="531508"/>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n-ea"/>
                <a:cs typeface="ＭＳ Ｐゴシック"/>
              </a:endParaRPr>
            </a:p>
          </p:txBody>
        </p:sp>
        <p:cxnSp>
          <p:nvCxnSpPr>
            <p:cNvPr id="26" name="直線矢印コネクタ 25">
              <a:extLst>
                <a:ext uri="{FF2B5EF4-FFF2-40B4-BE49-F238E27FC236}">
                  <a16:creationId xmlns:a16="http://schemas.microsoft.com/office/drawing/2014/main" id="{00329DBD-FD6E-ED20-4B1E-623D2ACEA2BB}"/>
                </a:ext>
              </a:extLst>
            </p:cNvPr>
            <p:cNvCxnSpPr>
              <a:cxnSpLocks/>
              <a:endCxn id="25" idx="1"/>
            </p:cNvCxnSpPr>
            <p:nvPr/>
          </p:nvCxnSpPr>
          <p:spPr>
            <a:xfrm>
              <a:off x="6489779" y="2051577"/>
              <a:ext cx="648961" cy="38638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941B0A1A-8272-3FCB-4BEA-9AB47589DC36}"/>
                </a:ext>
              </a:extLst>
            </p:cNvPr>
            <p:cNvCxnSpPr>
              <a:cxnSpLocks/>
              <a:endCxn id="25" idx="3"/>
            </p:cNvCxnSpPr>
            <p:nvPr/>
          </p:nvCxnSpPr>
          <p:spPr>
            <a:xfrm flipV="1">
              <a:off x="6526602" y="2813798"/>
              <a:ext cx="612138" cy="33726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97F6CF4C-FFD8-CFF0-A9E6-3FF2C5DD0EB4}"/>
                </a:ext>
              </a:extLst>
            </p:cNvPr>
            <p:cNvCxnSpPr>
              <a:stCxn id="25" idx="0"/>
              <a:endCxn id="25" idx="4"/>
            </p:cNvCxnSpPr>
            <p:nvPr/>
          </p:nvCxnSpPr>
          <p:spPr>
            <a:xfrm>
              <a:off x="7342047" y="2360128"/>
              <a:ext cx="0" cy="53150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EF4765C0-8F50-A377-5AF4-98806A1AD3F3}"/>
                </a:ext>
              </a:extLst>
            </p:cNvPr>
            <p:cNvCxnSpPr>
              <a:stCxn id="25" idx="6"/>
            </p:cNvCxnSpPr>
            <p:nvPr/>
          </p:nvCxnSpPr>
          <p:spPr>
            <a:xfrm>
              <a:off x="7629564" y="2625882"/>
              <a:ext cx="2064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DFBE3F31-521D-83D7-319A-EE7831DB1D8B}"/>
                </a:ext>
              </a:extLst>
            </p:cNvPr>
            <p:cNvSpPr txBox="1"/>
            <p:nvPr/>
          </p:nvSpPr>
          <p:spPr>
            <a:xfrm>
              <a:off x="6992065" y="2425218"/>
              <a:ext cx="434194" cy="401325"/>
            </a:xfrm>
            <a:prstGeom prst="rect">
              <a:avLst/>
            </a:prstGeom>
            <a:noFill/>
          </p:spPr>
          <p:txBody>
            <a:bodyPr wrap="none" rtlCol="0" anchor="ctr">
              <a:noAutofit/>
            </a:bodyPr>
            <a:lstStyle/>
            <a:p>
              <a:pPr algn="ctr"/>
              <a:r>
                <a:rPr kumimoji="1" lang="en-US" altLang="ja-JP" dirty="0">
                  <a:solidFill>
                    <a:schemeClr val="tx2"/>
                  </a:solidFill>
                  <a:latin typeface="Bodoni MT Black" panose="02070A03080606020203" pitchFamily="18" charset="0"/>
                </a:rPr>
                <a:t>Σ</a:t>
              </a:r>
              <a:endParaRPr kumimoji="1" lang="ja-JP" altLang="en-US" dirty="0">
                <a:solidFill>
                  <a:schemeClr val="tx2"/>
                </a:solidFill>
                <a:latin typeface="Bodoni MT Black" panose="02070A03080606020203" pitchFamily="18" charset="0"/>
              </a:endParaRPr>
            </a:p>
          </p:txBody>
        </p:sp>
        <p:sp>
          <p:nvSpPr>
            <p:cNvPr id="32" name="テキスト ボックス 31">
              <a:extLst>
                <a:ext uri="{FF2B5EF4-FFF2-40B4-BE49-F238E27FC236}">
                  <a16:creationId xmlns:a16="http://schemas.microsoft.com/office/drawing/2014/main" id="{5F6CB176-1015-2715-4923-AD5D0A08BEE2}"/>
                </a:ext>
              </a:extLst>
            </p:cNvPr>
            <p:cNvSpPr txBox="1"/>
            <p:nvPr/>
          </p:nvSpPr>
          <p:spPr>
            <a:xfrm>
              <a:off x="7260944" y="2373327"/>
              <a:ext cx="434194" cy="401325"/>
            </a:xfrm>
            <a:prstGeom prst="rect">
              <a:avLst/>
            </a:prstGeom>
            <a:noFill/>
          </p:spPr>
          <p:txBody>
            <a:bodyPr wrap="none" rtlCol="0" anchor="ctr">
              <a:noAutofit/>
            </a:bodyPr>
            <a:lstStyle/>
            <a:p>
              <a:pPr algn="ctr"/>
              <a:r>
                <a:rPr kumimoji="1" lang="en-US" altLang="ja-JP" dirty="0">
                  <a:solidFill>
                    <a:schemeClr val="tx2"/>
                  </a:solidFill>
                  <a:latin typeface="Bodoni MT Black" panose="02070A03080606020203" pitchFamily="18" charset="0"/>
                </a:rPr>
                <a:t>φ</a:t>
              </a:r>
              <a:endParaRPr kumimoji="1" lang="ja-JP" altLang="en-US" dirty="0">
                <a:solidFill>
                  <a:schemeClr val="tx2"/>
                </a:solidFill>
                <a:latin typeface="Bodoni MT Black" panose="02070A03080606020203" pitchFamily="18" charset="0"/>
              </a:endParaRPr>
            </a:p>
          </p:txBody>
        </p:sp>
      </p:grpSp>
      <p:sp>
        <p:nvSpPr>
          <p:cNvPr id="37" name="円/楕円 36">
            <a:extLst>
              <a:ext uri="{FF2B5EF4-FFF2-40B4-BE49-F238E27FC236}">
                <a16:creationId xmlns:a16="http://schemas.microsoft.com/office/drawing/2014/main" id="{17502C43-3414-6CC9-8633-E12C320FD8AB}"/>
              </a:ext>
            </a:extLst>
          </p:cNvPr>
          <p:cNvSpPr/>
          <p:nvPr/>
        </p:nvSpPr>
        <p:spPr>
          <a:xfrm>
            <a:off x="1292729" y="1767930"/>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 name="直線コネクタ 38">
            <a:extLst>
              <a:ext uri="{FF2B5EF4-FFF2-40B4-BE49-F238E27FC236}">
                <a16:creationId xmlns:a16="http://schemas.microsoft.com/office/drawing/2014/main" id="{AF7E495B-68A6-D7E7-35E8-A48B419EAD05}"/>
              </a:ext>
            </a:extLst>
          </p:cNvPr>
          <p:cNvCxnSpPr>
            <a:cxnSpLocks/>
          </p:cNvCxnSpPr>
          <p:nvPr/>
        </p:nvCxnSpPr>
        <p:spPr>
          <a:xfrm>
            <a:off x="1385023" y="1187768"/>
            <a:ext cx="1564359" cy="2403939"/>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46" name="円/楕円 45">
            <a:extLst>
              <a:ext uri="{FF2B5EF4-FFF2-40B4-BE49-F238E27FC236}">
                <a16:creationId xmlns:a16="http://schemas.microsoft.com/office/drawing/2014/main" id="{7FB4877D-CA31-7A0B-9B17-96C0C6AD3C72}"/>
              </a:ext>
            </a:extLst>
          </p:cNvPr>
          <p:cNvSpPr/>
          <p:nvPr/>
        </p:nvSpPr>
        <p:spPr>
          <a:xfrm>
            <a:off x="1435838" y="2231446"/>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72A2C19E-1FC7-78C8-436E-7C48D9BF864E}"/>
              </a:ext>
            </a:extLst>
          </p:cNvPr>
          <p:cNvSpPr/>
          <p:nvPr/>
        </p:nvSpPr>
        <p:spPr>
          <a:xfrm>
            <a:off x="1429052" y="2865578"/>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E4BBA9B4-03E7-5F8D-5D29-B3D8AEC2BD5D}"/>
              </a:ext>
            </a:extLst>
          </p:cNvPr>
          <p:cNvSpPr/>
          <p:nvPr/>
        </p:nvSpPr>
        <p:spPr>
          <a:xfrm>
            <a:off x="1860399" y="2313696"/>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39152FE0-9F94-861B-3F42-BD3F7890A03B}"/>
              </a:ext>
            </a:extLst>
          </p:cNvPr>
          <p:cNvSpPr/>
          <p:nvPr/>
        </p:nvSpPr>
        <p:spPr>
          <a:xfrm>
            <a:off x="2009960" y="2824683"/>
            <a:ext cx="227143"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F3814282-4C45-2D0D-437A-D8C85343A424}"/>
              </a:ext>
            </a:extLst>
          </p:cNvPr>
          <p:cNvSpPr/>
          <p:nvPr/>
        </p:nvSpPr>
        <p:spPr>
          <a:xfrm>
            <a:off x="1827086" y="3208809"/>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60EF73F8-0FCF-3A12-F59C-1BAFD5E71C10}"/>
              </a:ext>
            </a:extLst>
          </p:cNvPr>
          <p:cNvSpPr/>
          <p:nvPr/>
        </p:nvSpPr>
        <p:spPr>
          <a:xfrm>
            <a:off x="2351123" y="3113891"/>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乗算記号 51">
            <a:extLst>
              <a:ext uri="{FF2B5EF4-FFF2-40B4-BE49-F238E27FC236}">
                <a16:creationId xmlns:a16="http://schemas.microsoft.com/office/drawing/2014/main" id="{DF2EA809-05D3-CA39-CE7D-249C6F2BE97F}"/>
              </a:ext>
            </a:extLst>
          </p:cNvPr>
          <p:cNvSpPr/>
          <p:nvPr/>
        </p:nvSpPr>
        <p:spPr>
          <a:xfrm>
            <a:off x="2503409" y="1189155"/>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乗算記号 54">
            <a:extLst>
              <a:ext uri="{FF2B5EF4-FFF2-40B4-BE49-F238E27FC236}">
                <a16:creationId xmlns:a16="http://schemas.microsoft.com/office/drawing/2014/main" id="{957BCE5B-CDBF-01C3-B237-302E081AC011}"/>
              </a:ext>
            </a:extLst>
          </p:cNvPr>
          <p:cNvSpPr/>
          <p:nvPr/>
        </p:nvSpPr>
        <p:spPr>
          <a:xfrm>
            <a:off x="2014328" y="1475942"/>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乗算記号 55">
            <a:extLst>
              <a:ext uri="{FF2B5EF4-FFF2-40B4-BE49-F238E27FC236}">
                <a16:creationId xmlns:a16="http://schemas.microsoft.com/office/drawing/2014/main" id="{69D06EDA-ACE6-816B-F256-F34EA98378AE}"/>
              </a:ext>
            </a:extLst>
          </p:cNvPr>
          <p:cNvSpPr/>
          <p:nvPr/>
        </p:nvSpPr>
        <p:spPr>
          <a:xfrm>
            <a:off x="2284766" y="1912126"/>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乗算記号 56">
            <a:extLst>
              <a:ext uri="{FF2B5EF4-FFF2-40B4-BE49-F238E27FC236}">
                <a16:creationId xmlns:a16="http://schemas.microsoft.com/office/drawing/2014/main" id="{DE281270-30A7-3890-25FE-DB44E07F9F34}"/>
              </a:ext>
            </a:extLst>
          </p:cNvPr>
          <p:cNvSpPr/>
          <p:nvPr/>
        </p:nvSpPr>
        <p:spPr>
          <a:xfrm>
            <a:off x="2979555" y="1501355"/>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乗算記号 57">
            <a:extLst>
              <a:ext uri="{FF2B5EF4-FFF2-40B4-BE49-F238E27FC236}">
                <a16:creationId xmlns:a16="http://schemas.microsoft.com/office/drawing/2014/main" id="{54C4AC1F-E63E-8966-BF72-5A341B7AC27C}"/>
              </a:ext>
            </a:extLst>
          </p:cNvPr>
          <p:cNvSpPr/>
          <p:nvPr/>
        </p:nvSpPr>
        <p:spPr>
          <a:xfrm>
            <a:off x="2670595" y="2184537"/>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乗算記号 58">
            <a:extLst>
              <a:ext uri="{FF2B5EF4-FFF2-40B4-BE49-F238E27FC236}">
                <a16:creationId xmlns:a16="http://schemas.microsoft.com/office/drawing/2014/main" id="{F52899C1-A06A-9D7B-D88C-D7959CB6ECA5}"/>
              </a:ext>
            </a:extLst>
          </p:cNvPr>
          <p:cNvSpPr/>
          <p:nvPr/>
        </p:nvSpPr>
        <p:spPr>
          <a:xfrm>
            <a:off x="3035085" y="2103325"/>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乗算記号 59">
            <a:extLst>
              <a:ext uri="{FF2B5EF4-FFF2-40B4-BE49-F238E27FC236}">
                <a16:creationId xmlns:a16="http://schemas.microsoft.com/office/drawing/2014/main" id="{8E8A2F9F-11DA-BB0E-5D23-9C4A77C36AA3}"/>
              </a:ext>
            </a:extLst>
          </p:cNvPr>
          <p:cNvSpPr/>
          <p:nvPr/>
        </p:nvSpPr>
        <p:spPr>
          <a:xfrm rot="21421665">
            <a:off x="2919989" y="2665909"/>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a:extLst>
              <a:ext uri="{FF2B5EF4-FFF2-40B4-BE49-F238E27FC236}">
                <a16:creationId xmlns:a16="http://schemas.microsoft.com/office/drawing/2014/main" id="{8905E711-FAE3-3CCE-D266-07D4A8DDFDF0}"/>
              </a:ext>
            </a:extLst>
          </p:cNvPr>
          <p:cNvCxnSpPr>
            <a:cxnSpLocks/>
            <a:endCxn id="45" idx="2"/>
          </p:cNvCxnSpPr>
          <p:nvPr/>
        </p:nvCxnSpPr>
        <p:spPr>
          <a:xfrm>
            <a:off x="1093077" y="2685075"/>
            <a:ext cx="548628" cy="0"/>
          </a:xfrm>
          <a:prstGeom prst="line">
            <a:avLst/>
          </a:prstGeom>
          <a:ln w="1905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E26BF4A6-8C5C-C47C-6081-11C30D24903A}"/>
              </a:ext>
            </a:extLst>
          </p:cNvPr>
          <p:cNvCxnSpPr>
            <a:cxnSpLocks/>
          </p:cNvCxnSpPr>
          <p:nvPr/>
        </p:nvCxnSpPr>
        <p:spPr>
          <a:xfrm flipV="1">
            <a:off x="1762575" y="2826965"/>
            <a:ext cx="0" cy="830637"/>
          </a:xfrm>
          <a:prstGeom prst="line">
            <a:avLst/>
          </a:prstGeom>
          <a:ln w="190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7" name="テキスト ボックス 66">
            <a:extLst>
              <a:ext uri="{FF2B5EF4-FFF2-40B4-BE49-F238E27FC236}">
                <a16:creationId xmlns:a16="http://schemas.microsoft.com/office/drawing/2014/main" id="{626ACD6E-F02C-48AA-8A51-BE8432C08D33}"/>
              </a:ext>
            </a:extLst>
          </p:cNvPr>
          <p:cNvSpPr txBox="1"/>
          <p:nvPr/>
        </p:nvSpPr>
        <p:spPr>
          <a:xfrm>
            <a:off x="749798" y="913283"/>
            <a:ext cx="317716" cy="369332"/>
          </a:xfrm>
          <a:prstGeom prst="rect">
            <a:avLst/>
          </a:prstGeom>
          <a:noFill/>
        </p:spPr>
        <p:txBody>
          <a:bodyPr wrap="none" rtlCol="0">
            <a:spAutoFit/>
          </a:bodyPr>
          <a:lstStyle/>
          <a:p>
            <a:r>
              <a:rPr kumimoji="1" lang="en-US" altLang="ja-JP" dirty="0"/>
              <a:t>A</a:t>
            </a:r>
            <a:endParaRPr kumimoji="1" lang="ja-JP" altLang="en-US"/>
          </a:p>
        </p:txBody>
      </p:sp>
      <p:sp>
        <p:nvSpPr>
          <p:cNvPr id="68" name="テキスト ボックス 67">
            <a:extLst>
              <a:ext uri="{FF2B5EF4-FFF2-40B4-BE49-F238E27FC236}">
                <a16:creationId xmlns:a16="http://schemas.microsoft.com/office/drawing/2014/main" id="{675DEBBD-9C29-D98E-A0EE-C47A0DB56832}"/>
              </a:ext>
            </a:extLst>
          </p:cNvPr>
          <p:cNvSpPr txBox="1"/>
          <p:nvPr/>
        </p:nvSpPr>
        <p:spPr>
          <a:xfrm>
            <a:off x="3414163" y="3640714"/>
            <a:ext cx="317716" cy="369332"/>
          </a:xfrm>
          <a:prstGeom prst="rect">
            <a:avLst/>
          </a:prstGeom>
          <a:noFill/>
        </p:spPr>
        <p:txBody>
          <a:bodyPr wrap="none" rtlCol="0">
            <a:spAutoFit/>
          </a:bodyPr>
          <a:lstStyle/>
          <a:p>
            <a:r>
              <a:rPr kumimoji="1" lang="en-US" altLang="ja-JP" dirty="0"/>
              <a:t>B</a:t>
            </a:r>
            <a:endParaRPr kumimoji="1" lang="ja-JP" altLang="en-US"/>
          </a:p>
        </p:txBody>
      </p:sp>
      <p:sp>
        <p:nvSpPr>
          <p:cNvPr id="69" name="テキスト ボックス 68">
            <a:extLst>
              <a:ext uri="{FF2B5EF4-FFF2-40B4-BE49-F238E27FC236}">
                <a16:creationId xmlns:a16="http://schemas.microsoft.com/office/drawing/2014/main" id="{CC386BE5-4828-2346-9D30-BC9661A3AE44}"/>
              </a:ext>
            </a:extLst>
          </p:cNvPr>
          <p:cNvSpPr txBox="1"/>
          <p:nvPr/>
        </p:nvSpPr>
        <p:spPr>
          <a:xfrm>
            <a:off x="686409" y="2487866"/>
            <a:ext cx="434734" cy="369332"/>
          </a:xfrm>
          <a:prstGeom prst="rect">
            <a:avLst/>
          </a:prstGeom>
          <a:noFill/>
        </p:spPr>
        <p:txBody>
          <a:bodyPr wrap="none" rtlCol="0">
            <a:spAutoFit/>
          </a:bodyPr>
          <a:lstStyle/>
          <a:p>
            <a:r>
              <a:rPr kumimoji="1" lang="en-US" altLang="ja-JP" dirty="0">
                <a:solidFill>
                  <a:schemeClr val="accent6">
                    <a:lumMod val="75000"/>
                  </a:schemeClr>
                </a:solidFill>
              </a:rPr>
              <a:t>A1</a:t>
            </a:r>
            <a:endParaRPr kumimoji="1" lang="ja-JP" altLang="en-US">
              <a:solidFill>
                <a:schemeClr val="accent6">
                  <a:lumMod val="75000"/>
                </a:schemeClr>
              </a:solidFill>
            </a:endParaRPr>
          </a:p>
        </p:txBody>
      </p:sp>
      <p:sp>
        <p:nvSpPr>
          <p:cNvPr id="70" name="テキスト ボックス 69">
            <a:extLst>
              <a:ext uri="{FF2B5EF4-FFF2-40B4-BE49-F238E27FC236}">
                <a16:creationId xmlns:a16="http://schemas.microsoft.com/office/drawing/2014/main" id="{A58E8DDC-CA09-4BBA-3961-27F753F9CC3F}"/>
              </a:ext>
            </a:extLst>
          </p:cNvPr>
          <p:cNvSpPr txBox="1"/>
          <p:nvPr/>
        </p:nvSpPr>
        <p:spPr>
          <a:xfrm>
            <a:off x="1560445" y="3648600"/>
            <a:ext cx="434734" cy="369332"/>
          </a:xfrm>
          <a:prstGeom prst="rect">
            <a:avLst/>
          </a:prstGeom>
          <a:noFill/>
        </p:spPr>
        <p:txBody>
          <a:bodyPr wrap="none" rtlCol="0">
            <a:spAutoFit/>
          </a:bodyPr>
          <a:lstStyle/>
          <a:p>
            <a:r>
              <a:rPr kumimoji="1" lang="en-US" altLang="ja-JP" dirty="0">
                <a:solidFill>
                  <a:schemeClr val="accent6">
                    <a:lumMod val="75000"/>
                  </a:schemeClr>
                </a:solidFill>
              </a:rPr>
              <a:t>B1</a:t>
            </a:r>
            <a:endParaRPr kumimoji="1" lang="ja-JP" altLang="en-US">
              <a:solidFill>
                <a:schemeClr val="accent6">
                  <a:lumMod val="75000"/>
                </a:schemeClr>
              </a:solidFill>
            </a:endParaRPr>
          </a:p>
        </p:txBody>
      </p:sp>
      <p:sp>
        <p:nvSpPr>
          <p:cNvPr id="71" name="テキスト ボックス 70">
            <a:extLst>
              <a:ext uri="{FF2B5EF4-FFF2-40B4-BE49-F238E27FC236}">
                <a16:creationId xmlns:a16="http://schemas.microsoft.com/office/drawing/2014/main" id="{39776A72-02AC-CC57-E53C-9AEC6326794B}"/>
              </a:ext>
            </a:extLst>
          </p:cNvPr>
          <p:cNvSpPr txBox="1"/>
          <p:nvPr/>
        </p:nvSpPr>
        <p:spPr>
          <a:xfrm>
            <a:off x="1141513" y="4647742"/>
            <a:ext cx="434734" cy="369332"/>
          </a:xfrm>
          <a:prstGeom prst="rect">
            <a:avLst/>
          </a:prstGeom>
          <a:noFill/>
        </p:spPr>
        <p:txBody>
          <a:bodyPr wrap="none" rtlCol="0">
            <a:spAutoFit/>
          </a:bodyPr>
          <a:lstStyle/>
          <a:p>
            <a:r>
              <a:rPr kumimoji="1" lang="en-US" altLang="ja-JP" dirty="0">
                <a:solidFill>
                  <a:schemeClr val="accent6">
                    <a:lumMod val="75000"/>
                  </a:schemeClr>
                </a:solidFill>
              </a:rPr>
              <a:t>A1</a:t>
            </a:r>
            <a:endParaRPr kumimoji="1" lang="ja-JP" altLang="en-US">
              <a:solidFill>
                <a:schemeClr val="accent6">
                  <a:lumMod val="75000"/>
                </a:schemeClr>
              </a:solidFill>
            </a:endParaRPr>
          </a:p>
        </p:txBody>
      </p:sp>
      <p:sp>
        <p:nvSpPr>
          <p:cNvPr id="72" name="テキスト ボックス 71">
            <a:extLst>
              <a:ext uri="{FF2B5EF4-FFF2-40B4-BE49-F238E27FC236}">
                <a16:creationId xmlns:a16="http://schemas.microsoft.com/office/drawing/2014/main" id="{5785E81B-91AB-DD4D-51C5-0FFD72462148}"/>
              </a:ext>
            </a:extLst>
          </p:cNvPr>
          <p:cNvSpPr txBox="1"/>
          <p:nvPr/>
        </p:nvSpPr>
        <p:spPr>
          <a:xfrm>
            <a:off x="1141513" y="5501181"/>
            <a:ext cx="434734" cy="369332"/>
          </a:xfrm>
          <a:prstGeom prst="rect">
            <a:avLst/>
          </a:prstGeom>
          <a:noFill/>
        </p:spPr>
        <p:txBody>
          <a:bodyPr wrap="none" rtlCol="0">
            <a:spAutoFit/>
          </a:bodyPr>
          <a:lstStyle/>
          <a:p>
            <a:r>
              <a:rPr kumimoji="1" lang="en-US" altLang="ja-JP" dirty="0">
                <a:solidFill>
                  <a:schemeClr val="accent6">
                    <a:lumMod val="75000"/>
                  </a:schemeClr>
                </a:solidFill>
              </a:rPr>
              <a:t>B1</a:t>
            </a:r>
            <a:endParaRPr kumimoji="1" lang="ja-JP" altLang="en-US">
              <a:solidFill>
                <a:schemeClr val="accent6">
                  <a:lumMod val="75000"/>
                </a:schemeClr>
              </a:solidFill>
            </a:endParaRPr>
          </a:p>
        </p:txBody>
      </p:sp>
      <p:sp>
        <p:nvSpPr>
          <p:cNvPr id="73" name="テキスト ボックス 72">
            <a:extLst>
              <a:ext uri="{FF2B5EF4-FFF2-40B4-BE49-F238E27FC236}">
                <a16:creationId xmlns:a16="http://schemas.microsoft.com/office/drawing/2014/main" id="{0F1B4F3C-BCA7-CAE1-3931-64D918D65575}"/>
              </a:ext>
            </a:extLst>
          </p:cNvPr>
          <p:cNvSpPr txBox="1"/>
          <p:nvPr/>
        </p:nvSpPr>
        <p:spPr>
          <a:xfrm>
            <a:off x="1979407" y="4603673"/>
            <a:ext cx="1447832"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A+B&gt;2</a:t>
            </a:r>
            <a:r>
              <a:rPr kumimoji="1" lang="ja-JP" altLang="en-US" sz="1200">
                <a:solidFill>
                  <a:schemeClr val="tx2">
                    <a:lumMod val="75000"/>
                  </a:schemeClr>
                </a:solidFill>
                <a:latin typeface="Meiryo" panose="020B0604030504040204" pitchFamily="34" charset="-128"/>
                <a:ea typeface="Meiryo" panose="020B0604030504040204" pitchFamily="34" charset="-128"/>
              </a:rPr>
              <a:t>であれば</a:t>
            </a:r>
            <a:r>
              <a:rPr kumimoji="1" lang="en-US" altLang="ja-JP" sz="1200" dirty="0">
                <a:solidFill>
                  <a:schemeClr val="tx2">
                    <a:lumMod val="75000"/>
                  </a:schemeClr>
                </a:solidFill>
                <a:latin typeface="Meiryo" panose="020B0604030504040204" pitchFamily="34" charset="-128"/>
                <a:ea typeface="Meiryo" panose="020B0604030504040204" pitchFamily="34" charset="-128"/>
              </a:rPr>
              <a:t>1</a:t>
            </a:r>
            <a:endParaRPr kumimoji="1" lang="ja-JP" altLang="en-US" sz="1200">
              <a:solidFill>
                <a:schemeClr val="tx2">
                  <a:lumMod val="75000"/>
                </a:schemeClr>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422E4190-85B6-96BD-F075-49F88A5E61E6}"/>
              </a:ext>
            </a:extLst>
          </p:cNvPr>
          <p:cNvSpPr txBox="1"/>
          <p:nvPr/>
        </p:nvSpPr>
        <p:spPr>
          <a:xfrm>
            <a:off x="1978784" y="4820834"/>
            <a:ext cx="1447832"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A+B&lt;2</a:t>
            </a:r>
            <a:r>
              <a:rPr kumimoji="1" lang="ja-JP" altLang="en-US" sz="1200">
                <a:solidFill>
                  <a:schemeClr val="tx2">
                    <a:lumMod val="75000"/>
                  </a:schemeClr>
                </a:solidFill>
                <a:latin typeface="Meiryo" panose="020B0604030504040204" pitchFamily="34" charset="-128"/>
                <a:ea typeface="Meiryo" panose="020B0604030504040204" pitchFamily="34" charset="-128"/>
              </a:rPr>
              <a:t>であれば</a:t>
            </a:r>
            <a:r>
              <a:rPr lang="en-US" altLang="ja-JP" sz="1200" dirty="0">
                <a:solidFill>
                  <a:schemeClr val="tx2">
                    <a:lumMod val="75000"/>
                  </a:schemeClr>
                </a:solidFill>
                <a:latin typeface="Meiryo" panose="020B0604030504040204" pitchFamily="34" charset="-128"/>
                <a:ea typeface="Meiryo" panose="020B0604030504040204" pitchFamily="34" charset="-128"/>
              </a:rPr>
              <a:t>0</a:t>
            </a:r>
            <a:endParaRPr kumimoji="1" lang="ja-JP" altLang="en-US" sz="1200">
              <a:solidFill>
                <a:schemeClr val="tx2">
                  <a:lumMod val="75000"/>
                </a:schemeClr>
              </a:solidFill>
              <a:latin typeface="Meiryo" panose="020B0604030504040204" pitchFamily="34" charset="-128"/>
              <a:ea typeface="Meiryo" panose="020B0604030504040204" pitchFamily="34" charset="-128"/>
            </a:endParaRPr>
          </a:p>
        </p:txBody>
      </p:sp>
      <p:sp>
        <p:nvSpPr>
          <p:cNvPr id="45" name="円/楕円 44">
            <a:extLst>
              <a:ext uri="{FF2B5EF4-FFF2-40B4-BE49-F238E27FC236}">
                <a16:creationId xmlns:a16="http://schemas.microsoft.com/office/drawing/2014/main" id="{3118808B-F2D9-1260-B4D5-1DD8C2E961D6}"/>
              </a:ext>
            </a:extLst>
          </p:cNvPr>
          <p:cNvSpPr/>
          <p:nvPr/>
        </p:nvSpPr>
        <p:spPr>
          <a:xfrm>
            <a:off x="1641705" y="2562608"/>
            <a:ext cx="244934" cy="244934"/>
          </a:xfrm>
          <a:prstGeom prst="ellipse">
            <a:avLst/>
          </a:prstGeom>
          <a:solidFill>
            <a:schemeClr val="tx1">
              <a:lumMod val="50000"/>
              <a:lumOff val="50000"/>
            </a:schemeClr>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a:extLst>
              <a:ext uri="{FF2B5EF4-FFF2-40B4-BE49-F238E27FC236}">
                <a16:creationId xmlns:a16="http://schemas.microsoft.com/office/drawing/2014/main" id="{D7FA33F8-AC90-D966-583D-58AE24FF7B89}"/>
              </a:ext>
            </a:extLst>
          </p:cNvPr>
          <p:cNvSpPr txBox="1"/>
          <p:nvPr/>
        </p:nvSpPr>
        <p:spPr>
          <a:xfrm>
            <a:off x="1117520" y="965503"/>
            <a:ext cx="1043876"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A+B=2</a:t>
            </a:r>
            <a:r>
              <a:rPr kumimoji="1" lang="ja-JP" altLang="en-US" sz="1200">
                <a:solidFill>
                  <a:schemeClr val="tx2">
                    <a:lumMod val="75000"/>
                  </a:schemeClr>
                </a:solidFill>
                <a:latin typeface="Meiryo" panose="020B0604030504040204" pitchFamily="34" charset="-128"/>
                <a:ea typeface="Meiryo" panose="020B0604030504040204" pitchFamily="34" charset="-128"/>
              </a:rPr>
              <a:t>の線</a:t>
            </a:r>
          </a:p>
        </p:txBody>
      </p:sp>
      <p:sp>
        <p:nvSpPr>
          <p:cNvPr id="76" name="テキスト ボックス 75">
            <a:extLst>
              <a:ext uri="{FF2B5EF4-FFF2-40B4-BE49-F238E27FC236}">
                <a16:creationId xmlns:a16="http://schemas.microsoft.com/office/drawing/2014/main" id="{E0E8F4F0-AFAD-7701-CCE3-6C9D80E144A0}"/>
              </a:ext>
            </a:extLst>
          </p:cNvPr>
          <p:cNvSpPr txBox="1"/>
          <p:nvPr/>
        </p:nvSpPr>
        <p:spPr>
          <a:xfrm>
            <a:off x="3237338" y="3233180"/>
            <a:ext cx="361357" cy="461665"/>
          </a:xfrm>
          <a:prstGeom prst="rect">
            <a:avLst/>
          </a:prstGeom>
          <a:noFill/>
        </p:spPr>
        <p:txBody>
          <a:bodyPr wrap="square" rtlCol="0">
            <a:spAutoFit/>
          </a:bodyPr>
          <a:lstStyle/>
          <a:p>
            <a:r>
              <a:rPr lang="en-US" altLang="ja-JP" sz="2400" b="1" dirty="0">
                <a:solidFill>
                  <a:schemeClr val="accent6">
                    <a:lumMod val="75000"/>
                  </a:schemeClr>
                </a:solidFill>
                <a:latin typeface="Meiryo" panose="020B0604030504040204" pitchFamily="34" charset="-128"/>
                <a:ea typeface="Meiryo" panose="020B0604030504040204" pitchFamily="34" charset="-128"/>
              </a:rPr>
              <a:t>1</a:t>
            </a:r>
            <a:endParaRPr kumimoji="1" lang="ja-JP" altLang="en-US" sz="2400" b="1">
              <a:solidFill>
                <a:schemeClr val="accent6">
                  <a:lumMod val="75000"/>
                </a:schemeClr>
              </a:solidFill>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4054BB8E-AF16-3295-690D-1507BE572DD0}"/>
              </a:ext>
            </a:extLst>
          </p:cNvPr>
          <p:cNvSpPr txBox="1"/>
          <p:nvPr/>
        </p:nvSpPr>
        <p:spPr>
          <a:xfrm>
            <a:off x="1112919" y="1214017"/>
            <a:ext cx="393056" cy="461665"/>
          </a:xfrm>
          <a:prstGeom prst="rect">
            <a:avLst/>
          </a:prstGeom>
          <a:noFill/>
        </p:spPr>
        <p:txBody>
          <a:bodyPr wrap="none" rtlCol="0">
            <a:spAutoFit/>
          </a:bodyPr>
          <a:lstStyle/>
          <a:p>
            <a:r>
              <a:rPr kumimoji="1" lang="en-US" altLang="ja-JP" sz="2400" b="1" dirty="0">
                <a:solidFill>
                  <a:schemeClr val="accent6">
                    <a:lumMod val="75000"/>
                  </a:schemeClr>
                </a:solidFill>
                <a:latin typeface="Meiryo" panose="020B0604030504040204" pitchFamily="34" charset="-128"/>
                <a:ea typeface="Meiryo" panose="020B0604030504040204" pitchFamily="34" charset="-128"/>
              </a:rPr>
              <a:t>0</a:t>
            </a:r>
            <a:endParaRPr kumimoji="1" lang="ja-JP" altLang="en-US" sz="2400" b="1">
              <a:solidFill>
                <a:schemeClr val="accent6">
                  <a:lumMod val="75000"/>
                </a:schemeClr>
              </a:solidFill>
              <a:latin typeface="Meiryo" panose="020B0604030504040204" pitchFamily="34" charset="-128"/>
              <a:ea typeface="Meiryo" panose="020B0604030504040204" pitchFamily="34" charset="-128"/>
            </a:endParaRPr>
          </a:p>
        </p:txBody>
      </p:sp>
      <p:sp>
        <p:nvSpPr>
          <p:cNvPr id="79" name="テキスト ボックス 78">
            <a:extLst>
              <a:ext uri="{FF2B5EF4-FFF2-40B4-BE49-F238E27FC236}">
                <a16:creationId xmlns:a16="http://schemas.microsoft.com/office/drawing/2014/main" id="{82052096-269B-51DE-154F-36B1E270E096}"/>
              </a:ext>
            </a:extLst>
          </p:cNvPr>
          <p:cNvSpPr txBox="1"/>
          <p:nvPr/>
        </p:nvSpPr>
        <p:spPr>
          <a:xfrm>
            <a:off x="1990990" y="5668425"/>
            <a:ext cx="1819729"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1</a:t>
            </a:r>
            <a:r>
              <a:rPr kumimoji="1" lang="ja-JP" altLang="en-US" sz="1200">
                <a:solidFill>
                  <a:schemeClr val="tx2">
                    <a:lumMod val="75000"/>
                  </a:schemeClr>
                </a:solidFill>
                <a:latin typeface="Meiryo" panose="020B0604030504040204" pitchFamily="34" charset="-128"/>
                <a:ea typeface="Meiryo" panose="020B0604030504040204" pitchFamily="34" charset="-128"/>
              </a:rPr>
              <a:t>ならば　　のグループ</a:t>
            </a:r>
          </a:p>
        </p:txBody>
      </p:sp>
      <p:sp>
        <p:nvSpPr>
          <p:cNvPr id="80" name="円/楕円 79">
            <a:extLst>
              <a:ext uri="{FF2B5EF4-FFF2-40B4-BE49-F238E27FC236}">
                <a16:creationId xmlns:a16="http://schemas.microsoft.com/office/drawing/2014/main" id="{9EA2893A-8070-82E2-7512-4BF6EA257AE1}"/>
              </a:ext>
            </a:extLst>
          </p:cNvPr>
          <p:cNvSpPr/>
          <p:nvPr/>
        </p:nvSpPr>
        <p:spPr>
          <a:xfrm>
            <a:off x="2688100" y="5683052"/>
            <a:ext cx="163276" cy="163276"/>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a:extLst>
              <a:ext uri="{FF2B5EF4-FFF2-40B4-BE49-F238E27FC236}">
                <a16:creationId xmlns:a16="http://schemas.microsoft.com/office/drawing/2014/main" id="{79D39743-0C54-CBFF-CA1D-6F9060A2BD2E}"/>
              </a:ext>
            </a:extLst>
          </p:cNvPr>
          <p:cNvSpPr txBox="1"/>
          <p:nvPr/>
        </p:nvSpPr>
        <p:spPr>
          <a:xfrm>
            <a:off x="1990990" y="5870513"/>
            <a:ext cx="1819729"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0</a:t>
            </a:r>
            <a:r>
              <a:rPr kumimoji="1" lang="ja-JP" altLang="en-US" sz="1200">
                <a:solidFill>
                  <a:schemeClr val="tx2">
                    <a:lumMod val="75000"/>
                  </a:schemeClr>
                </a:solidFill>
                <a:latin typeface="Meiryo" panose="020B0604030504040204" pitchFamily="34" charset="-128"/>
                <a:ea typeface="Meiryo" panose="020B0604030504040204" pitchFamily="34" charset="-128"/>
              </a:rPr>
              <a:t>ならば　　のグループ</a:t>
            </a:r>
          </a:p>
        </p:txBody>
      </p:sp>
      <p:sp>
        <p:nvSpPr>
          <p:cNvPr id="82" name="乗算記号 81">
            <a:extLst>
              <a:ext uri="{FF2B5EF4-FFF2-40B4-BE49-F238E27FC236}">
                <a16:creationId xmlns:a16="http://schemas.microsoft.com/office/drawing/2014/main" id="{00DB68FF-C09B-9D28-EA81-C6B3CF36BB1D}"/>
              </a:ext>
            </a:extLst>
          </p:cNvPr>
          <p:cNvSpPr/>
          <p:nvPr/>
        </p:nvSpPr>
        <p:spPr>
          <a:xfrm>
            <a:off x="2629317" y="5831335"/>
            <a:ext cx="293193" cy="314510"/>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矢印コネクタ 82">
            <a:extLst>
              <a:ext uri="{FF2B5EF4-FFF2-40B4-BE49-F238E27FC236}">
                <a16:creationId xmlns:a16="http://schemas.microsoft.com/office/drawing/2014/main" id="{080DB750-BC1D-F23E-3297-375F83C3B78F}"/>
              </a:ext>
            </a:extLst>
          </p:cNvPr>
          <p:cNvCxnSpPr>
            <a:cxnSpLocks/>
          </p:cNvCxnSpPr>
          <p:nvPr/>
        </p:nvCxnSpPr>
        <p:spPr>
          <a:xfrm flipV="1">
            <a:off x="5086403" y="1008227"/>
            <a:ext cx="0" cy="264860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60A71D89-4027-D55E-FA81-5D1921304F9A}"/>
              </a:ext>
            </a:extLst>
          </p:cNvPr>
          <p:cNvCxnSpPr>
            <a:cxnSpLocks/>
          </p:cNvCxnSpPr>
          <p:nvPr/>
        </p:nvCxnSpPr>
        <p:spPr>
          <a:xfrm>
            <a:off x="5086403" y="3656834"/>
            <a:ext cx="2564523"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nvGrpSpPr>
          <p:cNvPr id="85" name="グループ化 84">
            <a:extLst>
              <a:ext uri="{FF2B5EF4-FFF2-40B4-BE49-F238E27FC236}">
                <a16:creationId xmlns:a16="http://schemas.microsoft.com/office/drawing/2014/main" id="{270A77CF-0074-FCD8-54E0-07B3A92BD1AD}"/>
              </a:ext>
            </a:extLst>
          </p:cNvPr>
          <p:cNvGrpSpPr/>
          <p:nvPr/>
        </p:nvGrpSpPr>
        <p:grpSpPr>
          <a:xfrm>
            <a:off x="5411578" y="4238516"/>
            <a:ext cx="947856" cy="867326"/>
            <a:chOff x="6489779" y="2051577"/>
            <a:chExt cx="1346200" cy="1099483"/>
          </a:xfrm>
        </p:grpSpPr>
        <p:sp>
          <p:nvSpPr>
            <p:cNvPr id="86" name="楕円 83">
              <a:extLst>
                <a:ext uri="{FF2B5EF4-FFF2-40B4-BE49-F238E27FC236}">
                  <a16:creationId xmlns:a16="http://schemas.microsoft.com/office/drawing/2014/main" id="{13DFCA43-C303-9C9C-7C5B-477F1D2A2B43}"/>
                </a:ext>
              </a:extLst>
            </p:cNvPr>
            <p:cNvSpPr/>
            <p:nvPr/>
          </p:nvSpPr>
          <p:spPr>
            <a:xfrm>
              <a:off x="7054528" y="2360128"/>
              <a:ext cx="575037" cy="531508"/>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n-ea"/>
                <a:cs typeface="ＭＳ Ｐゴシック"/>
              </a:endParaRPr>
            </a:p>
          </p:txBody>
        </p:sp>
        <p:cxnSp>
          <p:nvCxnSpPr>
            <p:cNvPr id="87" name="直線矢印コネクタ 86">
              <a:extLst>
                <a:ext uri="{FF2B5EF4-FFF2-40B4-BE49-F238E27FC236}">
                  <a16:creationId xmlns:a16="http://schemas.microsoft.com/office/drawing/2014/main" id="{17E4E51C-D9DA-A289-BF08-47F6CCAA433D}"/>
                </a:ext>
              </a:extLst>
            </p:cNvPr>
            <p:cNvCxnSpPr>
              <a:cxnSpLocks/>
              <a:endCxn id="86" idx="1"/>
            </p:cNvCxnSpPr>
            <p:nvPr/>
          </p:nvCxnSpPr>
          <p:spPr>
            <a:xfrm>
              <a:off x="6489779" y="2051577"/>
              <a:ext cx="648961" cy="38638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2553C660-5282-E138-5EF1-CC7B75E61478}"/>
                </a:ext>
              </a:extLst>
            </p:cNvPr>
            <p:cNvCxnSpPr>
              <a:cxnSpLocks/>
              <a:endCxn id="86" idx="3"/>
            </p:cNvCxnSpPr>
            <p:nvPr/>
          </p:nvCxnSpPr>
          <p:spPr>
            <a:xfrm flipV="1">
              <a:off x="6526602" y="2813798"/>
              <a:ext cx="612138" cy="33726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9" name="直線コネクタ 88">
              <a:extLst>
                <a:ext uri="{FF2B5EF4-FFF2-40B4-BE49-F238E27FC236}">
                  <a16:creationId xmlns:a16="http://schemas.microsoft.com/office/drawing/2014/main" id="{2493CF24-FBD7-E68B-688B-1FAC00FCA83C}"/>
                </a:ext>
              </a:extLst>
            </p:cNvPr>
            <p:cNvCxnSpPr>
              <a:stCxn id="86" idx="0"/>
              <a:endCxn id="86" idx="4"/>
            </p:cNvCxnSpPr>
            <p:nvPr/>
          </p:nvCxnSpPr>
          <p:spPr>
            <a:xfrm>
              <a:off x="7342047" y="2360128"/>
              <a:ext cx="0" cy="531508"/>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4EB46C25-5631-2F8D-6E9E-828A4D9C2680}"/>
                </a:ext>
              </a:extLst>
            </p:cNvPr>
            <p:cNvCxnSpPr>
              <a:stCxn id="86" idx="6"/>
            </p:cNvCxnSpPr>
            <p:nvPr/>
          </p:nvCxnSpPr>
          <p:spPr>
            <a:xfrm>
              <a:off x="7629564" y="2625882"/>
              <a:ext cx="2064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1" name="テキスト ボックス 90">
              <a:extLst>
                <a:ext uri="{FF2B5EF4-FFF2-40B4-BE49-F238E27FC236}">
                  <a16:creationId xmlns:a16="http://schemas.microsoft.com/office/drawing/2014/main" id="{C7FA20AC-9F76-6F27-3110-C670DEF9CDDB}"/>
                </a:ext>
              </a:extLst>
            </p:cNvPr>
            <p:cNvSpPr txBox="1"/>
            <p:nvPr/>
          </p:nvSpPr>
          <p:spPr>
            <a:xfrm>
              <a:off x="6992065" y="2425218"/>
              <a:ext cx="434194" cy="401325"/>
            </a:xfrm>
            <a:prstGeom prst="rect">
              <a:avLst/>
            </a:prstGeom>
            <a:noFill/>
          </p:spPr>
          <p:txBody>
            <a:bodyPr wrap="none" rtlCol="0" anchor="ctr">
              <a:noAutofit/>
            </a:bodyPr>
            <a:lstStyle/>
            <a:p>
              <a:pPr algn="ctr"/>
              <a:r>
                <a:rPr kumimoji="1" lang="en-US" altLang="ja-JP" dirty="0">
                  <a:solidFill>
                    <a:schemeClr val="tx2"/>
                  </a:solidFill>
                  <a:latin typeface="Bodoni MT Black" panose="02070A03080606020203" pitchFamily="18" charset="0"/>
                </a:rPr>
                <a:t>Σ</a:t>
              </a:r>
              <a:endParaRPr kumimoji="1" lang="ja-JP" altLang="en-US" dirty="0">
                <a:solidFill>
                  <a:schemeClr val="tx2"/>
                </a:solidFill>
                <a:latin typeface="Bodoni MT Black" panose="02070A03080606020203" pitchFamily="18" charset="0"/>
              </a:endParaRPr>
            </a:p>
          </p:txBody>
        </p:sp>
        <p:sp>
          <p:nvSpPr>
            <p:cNvPr id="92" name="テキスト ボックス 91">
              <a:extLst>
                <a:ext uri="{FF2B5EF4-FFF2-40B4-BE49-F238E27FC236}">
                  <a16:creationId xmlns:a16="http://schemas.microsoft.com/office/drawing/2014/main" id="{AB5BE89D-369C-D1A7-0841-402D864CA6E6}"/>
                </a:ext>
              </a:extLst>
            </p:cNvPr>
            <p:cNvSpPr txBox="1"/>
            <p:nvPr/>
          </p:nvSpPr>
          <p:spPr>
            <a:xfrm>
              <a:off x="7260944" y="2373327"/>
              <a:ext cx="434194" cy="401325"/>
            </a:xfrm>
            <a:prstGeom prst="rect">
              <a:avLst/>
            </a:prstGeom>
            <a:noFill/>
          </p:spPr>
          <p:txBody>
            <a:bodyPr wrap="none" rtlCol="0" anchor="ctr">
              <a:noAutofit/>
            </a:bodyPr>
            <a:lstStyle/>
            <a:p>
              <a:pPr algn="ctr"/>
              <a:r>
                <a:rPr kumimoji="1" lang="en-US" altLang="ja-JP" dirty="0">
                  <a:solidFill>
                    <a:schemeClr val="tx2"/>
                  </a:solidFill>
                  <a:latin typeface="Bodoni MT Black" panose="02070A03080606020203" pitchFamily="18" charset="0"/>
                </a:rPr>
                <a:t>φ</a:t>
              </a:r>
              <a:endParaRPr kumimoji="1" lang="ja-JP" altLang="en-US" dirty="0">
                <a:solidFill>
                  <a:schemeClr val="tx2"/>
                </a:solidFill>
                <a:latin typeface="Bodoni MT Black" panose="02070A03080606020203" pitchFamily="18" charset="0"/>
              </a:endParaRPr>
            </a:p>
          </p:txBody>
        </p:sp>
      </p:grpSp>
      <p:sp>
        <p:nvSpPr>
          <p:cNvPr id="93" name="円/楕円 92">
            <a:extLst>
              <a:ext uri="{FF2B5EF4-FFF2-40B4-BE49-F238E27FC236}">
                <a16:creationId xmlns:a16="http://schemas.microsoft.com/office/drawing/2014/main" id="{214412FC-E771-D6CB-4F97-F1259F2068C0}"/>
              </a:ext>
            </a:extLst>
          </p:cNvPr>
          <p:cNvSpPr/>
          <p:nvPr/>
        </p:nvSpPr>
        <p:spPr>
          <a:xfrm>
            <a:off x="5286055" y="1756652"/>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a:extLst>
              <a:ext uri="{FF2B5EF4-FFF2-40B4-BE49-F238E27FC236}">
                <a16:creationId xmlns:a16="http://schemas.microsoft.com/office/drawing/2014/main" id="{D67BC483-9D73-71D2-F7E3-EAC2A4CDF550}"/>
              </a:ext>
            </a:extLst>
          </p:cNvPr>
          <p:cNvCxnSpPr>
            <a:cxnSpLocks/>
          </p:cNvCxnSpPr>
          <p:nvPr/>
        </p:nvCxnSpPr>
        <p:spPr>
          <a:xfrm>
            <a:off x="5378349" y="1176490"/>
            <a:ext cx="1564359" cy="2403939"/>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95" name="円/楕円 94">
            <a:extLst>
              <a:ext uri="{FF2B5EF4-FFF2-40B4-BE49-F238E27FC236}">
                <a16:creationId xmlns:a16="http://schemas.microsoft.com/office/drawing/2014/main" id="{525B0FE4-0B49-E774-E1C0-991EB2121CD0}"/>
              </a:ext>
            </a:extLst>
          </p:cNvPr>
          <p:cNvSpPr/>
          <p:nvPr/>
        </p:nvSpPr>
        <p:spPr>
          <a:xfrm>
            <a:off x="5429164" y="2220168"/>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a:extLst>
              <a:ext uri="{FF2B5EF4-FFF2-40B4-BE49-F238E27FC236}">
                <a16:creationId xmlns:a16="http://schemas.microsoft.com/office/drawing/2014/main" id="{69519A8E-ABBE-417C-69B1-5F589D484AE7}"/>
              </a:ext>
            </a:extLst>
          </p:cNvPr>
          <p:cNvSpPr/>
          <p:nvPr/>
        </p:nvSpPr>
        <p:spPr>
          <a:xfrm>
            <a:off x="5306697" y="2624574"/>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14DD30BE-5131-CBEF-398C-D45DE69D0E95}"/>
              </a:ext>
            </a:extLst>
          </p:cNvPr>
          <p:cNvSpPr/>
          <p:nvPr/>
        </p:nvSpPr>
        <p:spPr>
          <a:xfrm>
            <a:off x="5853725" y="2302418"/>
            <a:ext cx="244934"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A5981B9C-DBC9-DB41-188E-D47B582872E0}"/>
              </a:ext>
            </a:extLst>
          </p:cNvPr>
          <p:cNvSpPr/>
          <p:nvPr/>
        </p:nvSpPr>
        <p:spPr>
          <a:xfrm>
            <a:off x="6003286" y="2813405"/>
            <a:ext cx="227143" cy="244934"/>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乗算記号 100">
            <a:extLst>
              <a:ext uri="{FF2B5EF4-FFF2-40B4-BE49-F238E27FC236}">
                <a16:creationId xmlns:a16="http://schemas.microsoft.com/office/drawing/2014/main" id="{9CE65E76-6B9B-4ACD-1B96-B83ED5338B02}"/>
              </a:ext>
            </a:extLst>
          </p:cNvPr>
          <p:cNvSpPr/>
          <p:nvPr/>
        </p:nvSpPr>
        <p:spPr>
          <a:xfrm>
            <a:off x="6496735" y="1177877"/>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乗算記号 101">
            <a:extLst>
              <a:ext uri="{FF2B5EF4-FFF2-40B4-BE49-F238E27FC236}">
                <a16:creationId xmlns:a16="http://schemas.microsoft.com/office/drawing/2014/main" id="{462238AF-50CD-DBF2-0B81-6193CADFFE6E}"/>
              </a:ext>
            </a:extLst>
          </p:cNvPr>
          <p:cNvSpPr/>
          <p:nvPr/>
        </p:nvSpPr>
        <p:spPr>
          <a:xfrm>
            <a:off x="6007654" y="1464664"/>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乗算記号 102">
            <a:extLst>
              <a:ext uri="{FF2B5EF4-FFF2-40B4-BE49-F238E27FC236}">
                <a16:creationId xmlns:a16="http://schemas.microsoft.com/office/drawing/2014/main" id="{D5285848-ECB4-F916-C3F3-43736BF226EE}"/>
              </a:ext>
            </a:extLst>
          </p:cNvPr>
          <p:cNvSpPr/>
          <p:nvPr/>
        </p:nvSpPr>
        <p:spPr>
          <a:xfrm>
            <a:off x="6278092" y="1900848"/>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乗算記号 103">
            <a:extLst>
              <a:ext uri="{FF2B5EF4-FFF2-40B4-BE49-F238E27FC236}">
                <a16:creationId xmlns:a16="http://schemas.microsoft.com/office/drawing/2014/main" id="{FF8BAFBB-A2F0-504F-2011-C4E743E4B616}"/>
              </a:ext>
            </a:extLst>
          </p:cNvPr>
          <p:cNvSpPr/>
          <p:nvPr/>
        </p:nvSpPr>
        <p:spPr>
          <a:xfrm>
            <a:off x="6972881" y="1490077"/>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乗算記号 104">
            <a:extLst>
              <a:ext uri="{FF2B5EF4-FFF2-40B4-BE49-F238E27FC236}">
                <a16:creationId xmlns:a16="http://schemas.microsoft.com/office/drawing/2014/main" id="{91A76664-1FB4-84D2-03F2-7565270C54BA}"/>
              </a:ext>
            </a:extLst>
          </p:cNvPr>
          <p:cNvSpPr/>
          <p:nvPr/>
        </p:nvSpPr>
        <p:spPr>
          <a:xfrm>
            <a:off x="6663921" y="2173259"/>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乗算記号 105">
            <a:extLst>
              <a:ext uri="{FF2B5EF4-FFF2-40B4-BE49-F238E27FC236}">
                <a16:creationId xmlns:a16="http://schemas.microsoft.com/office/drawing/2014/main" id="{61CFAB5C-3089-D410-FAF1-EE77364A12F4}"/>
              </a:ext>
            </a:extLst>
          </p:cNvPr>
          <p:cNvSpPr/>
          <p:nvPr/>
        </p:nvSpPr>
        <p:spPr>
          <a:xfrm>
            <a:off x="7028411" y="2092047"/>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乗算記号 106">
            <a:extLst>
              <a:ext uri="{FF2B5EF4-FFF2-40B4-BE49-F238E27FC236}">
                <a16:creationId xmlns:a16="http://schemas.microsoft.com/office/drawing/2014/main" id="{D4FBAD03-D064-B495-2F6F-3250B05AF590}"/>
              </a:ext>
            </a:extLst>
          </p:cNvPr>
          <p:cNvSpPr/>
          <p:nvPr/>
        </p:nvSpPr>
        <p:spPr>
          <a:xfrm rot="21421665">
            <a:off x="6913315" y="2654631"/>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8" name="直線コネクタ 107">
            <a:extLst>
              <a:ext uri="{FF2B5EF4-FFF2-40B4-BE49-F238E27FC236}">
                <a16:creationId xmlns:a16="http://schemas.microsoft.com/office/drawing/2014/main" id="{E4620D54-2A26-B6AA-EF9B-6A2887B6ED4B}"/>
              </a:ext>
            </a:extLst>
          </p:cNvPr>
          <p:cNvCxnSpPr>
            <a:cxnSpLocks/>
            <a:endCxn id="118" idx="2"/>
          </p:cNvCxnSpPr>
          <p:nvPr/>
        </p:nvCxnSpPr>
        <p:spPr>
          <a:xfrm>
            <a:off x="5084806" y="3152008"/>
            <a:ext cx="548628" cy="0"/>
          </a:xfrm>
          <a:prstGeom prst="line">
            <a:avLst/>
          </a:prstGeom>
          <a:ln w="190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D089C2BA-5CBD-28B3-6428-27D9186170B9}"/>
              </a:ext>
            </a:extLst>
          </p:cNvPr>
          <p:cNvCxnSpPr>
            <a:cxnSpLocks/>
            <a:endCxn id="118" idx="4"/>
          </p:cNvCxnSpPr>
          <p:nvPr/>
        </p:nvCxnSpPr>
        <p:spPr>
          <a:xfrm flipV="1">
            <a:off x="5755901" y="3274475"/>
            <a:ext cx="0" cy="371849"/>
          </a:xfrm>
          <a:prstGeom prst="line">
            <a:avLst/>
          </a:prstGeom>
          <a:ln w="1905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110" name="テキスト ボックス 109">
            <a:extLst>
              <a:ext uri="{FF2B5EF4-FFF2-40B4-BE49-F238E27FC236}">
                <a16:creationId xmlns:a16="http://schemas.microsoft.com/office/drawing/2014/main" id="{E5E32C63-28C3-7E62-41BB-3E53597B225F}"/>
              </a:ext>
            </a:extLst>
          </p:cNvPr>
          <p:cNvSpPr txBox="1"/>
          <p:nvPr/>
        </p:nvSpPr>
        <p:spPr>
          <a:xfrm>
            <a:off x="4743124" y="902005"/>
            <a:ext cx="317716" cy="369332"/>
          </a:xfrm>
          <a:prstGeom prst="rect">
            <a:avLst/>
          </a:prstGeom>
          <a:noFill/>
        </p:spPr>
        <p:txBody>
          <a:bodyPr wrap="none" rtlCol="0">
            <a:spAutoFit/>
          </a:bodyPr>
          <a:lstStyle/>
          <a:p>
            <a:r>
              <a:rPr kumimoji="1" lang="en-US" altLang="ja-JP" dirty="0"/>
              <a:t>A</a:t>
            </a:r>
            <a:endParaRPr kumimoji="1" lang="ja-JP" altLang="en-US"/>
          </a:p>
        </p:txBody>
      </p:sp>
      <p:sp>
        <p:nvSpPr>
          <p:cNvPr id="111" name="テキスト ボックス 110">
            <a:extLst>
              <a:ext uri="{FF2B5EF4-FFF2-40B4-BE49-F238E27FC236}">
                <a16:creationId xmlns:a16="http://schemas.microsoft.com/office/drawing/2014/main" id="{ED5528AD-D276-5BA6-0873-7F144BDBCDEF}"/>
              </a:ext>
            </a:extLst>
          </p:cNvPr>
          <p:cNvSpPr txBox="1"/>
          <p:nvPr/>
        </p:nvSpPr>
        <p:spPr>
          <a:xfrm>
            <a:off x="7407489" y="3629436"/>
            <a:ext cx="317716" cy="369332"/>
          </a:xfrm>
          <a:prstGeom prst="rect">
            <a:avLst/>
          </a:prstGeom>
          <a:noFill/>
        </p:spPr>
        <p:txBody>
          <a:bodyPr wrap="none" rtlCol="0">
            <a:spAutoFit/>
          </a:bodyPr>
          <a:lstStyle/>
          <a:p>
            <a:r>
              <a:rPr kumimoji="1" lang="en-US" altLang="ja-JP" dirty="0"/>
              <a:t>B</a:t>
            </a:r>
            <a:endParaRPr kumimoji="1" lang="ja-JP" altLang="en-US"/>
          </a:p>
        </p:txBody>
      </p:sp>
      <p:sp>
        <p:nvSpPr>
          <p:cNvPr id="112" name="テキスト ボックス 111">
            <a:extLst>
              <a:ext uri="{FF2B5EF4-FFF2-40B4-BE49-F238E27FC236}">
                <a16:creationId xmlns:a16="http://schemas.microsoft.com/office/drawing/2014/main" id="{700BBAB2-55F2-3191-5553-6D5DA2242061}"/>
              </a:ext>
            </a:extLst>
          </p:cNvPr>
          <p:cNvSpPr txBox="1"/>
          <p:nvPr/>
        </p:nvSpPr>
        <p:spPr>
          <a:xfrm>
            <a:off x="4690422" y="2967342"/>
            <a:ext cx="434734" cy="369332"/>
          </a:xfrm>
          <a:prstGeom prst="rect">
            <a:avLst/>
          </a:prstGeom>
          <a:noFill/>
        </p:spPr>
        <p:txBody>
          <a:bodyPr wrap="none" rtlCol="0">
            <a:spAutoFit/>
          </a:bodyPr>
          <a:lstStyle/>
          <a:p>
            <a:r>
              <a:rPr kumimoji="1" lang="en-US" altLang="ja-JP" dirty="0">
                <a:solidFill>
                  <a:srgbClr val="7030A0"/>
                </a:solidFill>
              </a:rPr>
              <a:t>A2</a:t>
            </a:r>
            <a:endParaRPr kumimoji="1" lang="ja-JP" altLang="en-US">
              <a:solidFill>
                <a:srgbClr val="7030A0"/>
              </a:solidFill>
            </a:endParaRPr>
          </a:p>
        </p:txBody>
      </p:sp>
      <p:sp>
        <p:nvSpPr>
          <p:cNvPr id="113" name="テキスト ボックス 112">
            <a:extLst>
              <a:ext uri="{FF2B5EF4-FFF2-40B4-BE49-F238E27FC236}">
                <a16:creationId xmlns:a16="http://schemas.microsoft.com/office/drawing/2014/main" id="{96CE67E1-F58B-5F9E-8F8B-D5DBA466D1FF}"/>
              </a:ext>
            </a:extLst>
          </p:cNvPr>
          <p:cNvSpPr txBox="1"/>
          <p:nvPr/>
        </p:nvSpPr>
        <p:spPr>
          <a:xfrm>
            <a:off x="5553771" y="3637322"/>
            <a:ext cx="426720" cy="369332"/>
          </a:xfrm>
          <a:prstGeom prst="rect">
            <a:avLst/>
          </a:prstGeom>
          <a:noFill/>
        </p:spPr>
        <p:txBody>
          <a:bodyPr wrap="none" rtlCol="0">
            <a:spAutoFit/>
          </a:bodyPr>
          <a:lstStyle/>
          <a:p>
            <a:r>
              <a:rPr kumimoji="1" lang="en-US" altLang="ja-JP" dirty="0">
                <a:solidFill>
                  <a:srgbClr val="7030A0"/>
                </a:solidFill>
              </a:rPr>
              <a:t>B2</a:t>
            </a:r>
            <a:endParaRPr kumimoji="1" lang="ja-JP" altLang="en-US">
              <a:solidFill>
                <a:srgbClr val="7030A0"/>
              </a:solidFill>
            </a:endParaRPr>
          </a:p>
        </p:txBody>
      </p:sp>
      <p:sp>
        <p:nvSpPr>
          <p:cNvPr id="114" name="テキスト ボックス 113">
            <a:extLst>
              <a:ext uri="{FF2B5EF4-FFF2-40B4-BE49-F238E27FC236}">
                <a16:creationId xmlns:a16="http://schemas.microsoft.com/office/drawing/2014/main" id="{65EE8CF3-9F62-9F4D-DAC7-7184AD60CAE6}"/>
              </a:ext>
            </a:extLst>
          </p:cNvPr>
          <p:cNvSpPr txBox="1"/>
          <p:nvPr/>
        </p:nvSpPr>
        <p:spPr>
          <a:xfrm>
            <a:off x="5013667" y="4031332"/>
            <a:ext cx="434734" cy="369332"/>
          </a:xfrm>
          <a:prstGeom prst="rect">
            <a:avLst/>
          </a:prstGeom>
          <a:noFill/>
        </p:spPr>
        <p:txBody>
          <a:bodyPr wrap="none" rtlCol="0">
            <a:spAutoFit/>
          </a:bodyPr>
          <a:lstStyle/>
          <a:p>
            <a:r>
              <a:rPr kumimoji="1" lang="en-US" altLang="ja-JP" dirty="0">
                <a:solidFill>
                  <a:srgbClr val="7030A0"/>
                </a:solidFill>
              </a:rPr>
              <a:t>A2</a:t>
            </a:r>
            <a:endParaRPr kumimoji="1" lang="ja-JP" altLang="en-US">
              <a:solidFill>
                <a:srgbClr val="7030A0"/>
              </a:solidFill>
            </a:endParaRPr>
          </a:p>
        </p:txBody>
      </p:sp>
      <p:sp>
        <p:nvSpPr>
          <p:cNvPr id="115" name="テキスト ボックス 114">
            <a:extLst>
              <a:ext uri="{FF2B5EF4-FFF2-40B4-BE49-F238E27FC236}">
                <a16:creationId xmlns:a16="http://schemas.microsoft.com/office/drawing/2014/main" id="{2F020447-625D-23A9-3E3F-ECB8DE5C5616}"/>
              </a:ext>
            </a:extLst>
          </p:cNvPr>
          <p:cNvSpPr txBox="1"/>
          <p:nvPr/>
        </p:nvSpPr>
        <p:spPr>
          <a:xfrm>
            <a:off x="5026902" y="4878989"/>
            <a:ext cx="426720" cy="369332"/>
          </a:xfrm>
          <a:prstGeom prst="rect">
            <a:avLst/>
          </a:prstGeom>
          <a:noFill/>
        </p:spPr>
        <p:txBody>
          <a:bodyPr wrap="none" rtlCol="0">
            <a:spAutoFit/>
          </a:bodyPr>
          <a:lstStyle/>
          <a:p>
            <a:r>
              <a:rPr kumimoji="1" lang="en-US" altLang="ja-JP" dirty="0">
                <a:solidFill>
                  <a:srgbClr val="7030A0"/>
                </a:solidFill>
              </a:rPr>
              <a:t>B2</a:t>
            </a:r>
            <a:endParaRPr kumimoji="1" lang="ja-JP" altLang="en-US">
              <a:solidFill>
                <a:srgbClr val="7030A0"/>
              </a:solidFill>
            </a:endParaRPr>
          </a:p>
        </p:txBody>
      </p:sp>
      <p:sp>
        <p:nvSpPr>
          <p:cNvPr id="118" name="円/楕円 117">
            <a:extLst>
              <a:ext uri="{FF2B5EF4-FFF2-40B4-BE49-F238E27FC236}">
                <a16:creationId xmlns:a16="http://schemas.microsoft.com/office/drawing/2014/main" id="{24F82607-B2E4-2D3D-8747-B5CFC5335FE7}"/>
              </a:ext>
            </a:extLst>
          </p:cNvPr>
          <p:cNvSpPr/>
          <p:nvPr/>
        </p:nvSpPr>
        <p:spPr>
          <a:xfrm>
            <a:off x="5633434" y="3029541"/>
            <a:ext cx="244934" cy="244934"/>
          </a:xfrm>
          <a:prstGeom prst="ellipse">
            <a:avLst/>
          </a:prstGeom>
          <a:solidFill>
            <a:schemeClr val="tx1">
              <a:lumMod val="50000"/>
              <a:lumOff val="50000"/>
            </a:schemeClr>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テキスト ボックス 118">
            <a:extLst>
              <a:ext uri="{FF2B5EF4-FFF2-40B4-BE49-F238E27FC236}">
                <a16:creationId xmlns:a16="http://schemas.microsoft.com/office/drawing/2014/main" id="{908CCF20-7D12-DD95-3EEE-D85E1D928AB0}"/>
              </a:ext>
            </a:extLst>
          </p:cNvPr>
          <p:cNvSpPr txBox="1"/>
          <p:nvPr/>
        </p:nvSpPr>
        <p:spPr>
          <a:xfrm>
            <a:off x="5110846" y="954225"/>
            <a:ext cx="1043876"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A+B=2</a:t>
            </a:r>
            <a:r>
              <a:rPr kumimoji="1" lang="ja-JP" altLang="en-US" sz="1200">
                <a:solidFill>
                  <a:schemeClr val="tx2">
                    <a:lumMod val="75000"/>
                  </a:schemeClr>
                </a:solidFill>
                <a:latin typeface="Meiryo" panose="020B0604030504040204" pitchFamily="34" charset="-128"/>
                <a:ea typeface="Meiryo" panose="020B0604030504040204" pitchFamily="34" charset="-128"/>
              </a:rPr>
              <a:t>の線</a:t>
            </a:r>
          </a:p>
        </p:txBody>
      </p:sp>
      <p:cxnSp>
        <p:nvCxnSpPr>
          <p:cNvPr id="126" name="直線コネクタ 125">
            <a:extLst>
              <a:ext uri="{FF2B5EF4-FFF2-40B4-BE49-F238E27FC236}">
                <a16:creationId xmlns:a16="http://schemas.microsoft.com/office/drawing/2014/main" id="{AB72B613-3E0E-F636-46E4-CE4892980895}"/>
              </a:ext>
            </a:extLst>
          </p:cNvPr>
          <p:cNvCxnSpPr>
            <a:cxnSpLocks/>
          </p:cNvCxnSpPr>
          <p:nvPr/>
        </p:nvCxnSpPr>
        <p:spPr>
          <a:xfrm flipV="1">
            <a:off x="5521137" y="2363074"/>
            <a:ext cx="1981158" cy="1176355"/>
          </a:xfrm>
          <a:prstGeom prst="line">
            <a:avLst/>
          </a:prstGeom>
          <a:ln>
            <a:solidFill>
              <a:schemeClr val="accent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33" name="グループ化 132">
            <a:extLst>
              <a:ext uri="{FF2B5EF4-FFF2-40B4-BE49-F238E27FC236}">
                <a16:creationId xmlns:a16="http://schemas.microsoft.com/office/drawing/2014/main" id="{99A4923D-8041-4CC0-2873-C5F9029573D5}"/>
              </a:ext>
            </a:extLst>
          </p:cNvPr>
          <p:cNvGrpSpPr/>
          <p:nvPr/>
        </p:nvGrpSpPr>
        <p:grpSpPr>
          <a:xfrm>
            <a:off x="5448401" y="5376810"/>
            <a:ext cx="947856" cy="867326"/>
            <a:chOff x="6489779" y="2051577"/>
            <a:chExt cx="1346200" cy="1099483"/>
          </a:xfrm>
        </p:grpSpPr>
        <p:sp>
          <p:nvSpPr>
            <p:cNvPr id="134" name="楕円 83">
              <a:extLst>
                <a:ext uri="{FF2B5EF4-FFF2-40B4-BE49-F238E27FC236}">
                  <a16:creationId xmlns:a16="http://schemas.microsoft.com/office/drawing/2014/main" id="{355A65CC-B82F-2C66-1269-3B6F1B25F6D7}"/>
                </a:ext>
              </a:extLst>
            </p:cNvPr>
            <p:cNvSpPr/>
            <p:nvPr/>
          </p:nvSpPr>
          <p:spPr>
            <a:xfrm>
              <a:off x="7054528" y="2360128"/>
              <a:ext cx="575037" cy="531508"/>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n-ea"/>
                <a:cs typeface="ＭＳ Ｐゴシック"/>
              </a:endParaRPr>
            </a:p>
          </p:txBody>
        </p:sp>
        <p:cxnSp>
          <p:nvCxnSpPr>
            <p:cNvPr id="135" name="直線矢印コネクタ 134">
              <a:extLst>
                <a:ext uri="{FF2B5EF4-FFF2-40B4-BE49-F238E27FC236}">
                  <a16:creationId xmlns:a16="http://schemas.microsoft.com/office/drawing/2014/main" id="{0814EB04-54B2-DA1C-E439-5A5FBC2F07DB}"/>
                </a:ext>
              </a:extLst>
            </p:cNvPr>
            <p:cNvCxnSpPr>
              <a:cxnSpLocks/>
              <a:endCxn id="134" idx="1"/>
            </p:cNvCxnSpPr>
            <p:nvPr/>
          </p:nvCxnSpPr>
          <p:spPr>
            <a:xfrm>
              <a:off x="6489779" y="2051577"/>
              <a:ext cx="648961" cy="38638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36" name="直線矢印コネクタ 135">
              <a:extLst>
                <a:ext uri="{FF2B5EF4-FFF2-40B4-BE49-F238E27FC236}">
                  <a16:creationId xmlns:a16="http://schemas.microsoft.com/office/drawing/2014/main" id="{FA3FDF99-1B42-F08F-4974-13A0F1781BDC}"/>
                </a:ext>
              </a:extLst>
            </p:cNvPr>
            <p:cNvCxnSpPr>
              <a:cxnSpLocks/>
              <a:endCxn id="134" idx="3"/>
            </p:cNvCxnSpPr>
            <p:nvPr/>
          </p:nvCxnSpPr>
          <p:spPr>
            <a:xfrm flipV="1">
              <a:off x="6526602" y="2813798"/>
              <a:ext cx="612138" cy="33726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37" name="直線コネクタ 136">
              <a:extLst>
                <a:ext uri="{FF2B5EF4-FFF2-40B4-BE49-F238E27FC236}">
                  <a16:creationId xmlns:a16="http://schemas.microsoft.com/office/drawing/2014/main" id="{2CFF532B-8EA9-2A55-4594-06336F779C08}"/>
                </a:ext>
              </a:extLst>
            </p:cNvPr>
            <p:cNvCxnSpPr>
              <a:stCxn id="134" idx="0"/>
              <a:endCxn id="134" idx="4"/>
            </p:cNvCxnSpPr>
            <p:nvPr/>
          </p:nvCxnSpPr>
          <p:spPr>
            <a:xfrm>
              <a:off x="7342047" y="2360128"/>
              <a:ext cx="0" cy="5315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直線矢印コネクタ 137">
              <a:extLst>
                <a:ext uri="{FF2B5EF4-FFF2-40B4-BE49-F238E27FC236}">
                  <a16:creationId xmlns:a16="http://schemas.microsoft.com/office/drawing/2014/main" id="{82FE1B3D-85C9-4ED7-F366-C06395A62908}"/>
                </a:ext>
              </a:extLst>
            </p:cNvPr>
            <p:cNvCxnSpPr>
              <a:stCxn id="134" idx="6"/>
            </p:cNvCxnSpPr>
            <p:nvPr/>
          </p:nvCxnSpPr>
          <p:spPr>
            <a:xfrm>
              <a:off x="7629564" y="2625882"/>
              <a:ext cx="2064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9" name="テキスト ボックス 138">
              <a:extLst>
                <a:ext uri="{FF2B5EF4-FFF2-40B4-BE49-F238E27FC236}">
                  <a16:creationId xmlns:a16="http://schemas.microsoft.com/office/drawing/2014/main" id="{12043817-0369-79F0-99C8-B4F19FB51022}"/>
                </a:ext>
              </a:extLst>
            </p:cNvPr>
            <p:cNvSpPr txBox="1"/>
            <p:nvPr/>
          </p:nvSpPr>
          <p:spPr>
            <a:xfrm>
              <a:off x="6992065" y="2425218"/>
              <a:ext cx="434194" cy="401325"/>
            </a:xfrm>
            <a:prstGeom prst="rect">
              <a:avLst/>
            </a:prstGeom>
            <a:noFill/>
          </p:spPr>
          <p:txBody>
            <a:bodyPr wrap="none" rtlCol="0" anchor="ctr">
              <a:noAutofit/>
            </a:bodyPr>
            <a:lstStyle/>
            <a:p>
              <a:pPr algn="ctr"/>
              <a:r>
                <a:rPr kumimoji="1" lang="en-US" altLang="ja-JP" dirty="0">
                  <a:solidFill>
                    <a:schemeClr val="tx2"/>
                  </a:solidFill>
                  <a:latin typeface="Bodoni MT Black" panose="02070A03080606020203" pitchFamily="18" charset="0"/>
                </a:rPr>
                <a:t>Σ</a:t>
              </a:r>
              <a:endParaRPr kumimoji="1" lang="ja-JP" altLang="en-US" dirty="0">
                <a:solidFill>
                  <a:schemeClr val="tx2"/>
                </a:solidFill>
                <a:latin typeface="Bodoni MT Black" panose="02070A03080606020203" pitchFamily="18" charset="0"/>
              </a:endParaRPr>
            </a:p>
          </p:txBody>
        </p:sp>
        <p:sp>
          <p:nvSpPr>
            <p:cNvPr id="140" name="テキスト ボックス 139">
              <a:extLst>
                <a:ext uri="{FF2B5EF4-FFF2-40B4-BE49-F238E27FC236}">
                  <a16:creationId xmlns:a16="http://schemas.microsoft.com/office/drawing/2014/main" id="{E5F6524D-F5C9-207E-67C3-13163CC61AEA}"/>
                </a:ext>
              </a:extLst>
            </p:cNvPr>
            <p:cNvSpPr txBox="1"/>
            <p:nvPr/>
          </p:nvSpPr>
          <p:spPr>
            <a:xfrm>
              <a:off x="7260944" y="2373327"/>
              <a:ext cx="434194" cy="401325"/>
            </a:xfrm>
            <a:prstGeom prst="rect">
              <a:avLst/>
            </a:prstGeom>
            <a:noFill/>
          </p:spPr>
          <p:txBody>
            <a:bodyPr wrap="none" rtlCol="0" anchor="ctr">
              <a:noAutofit/>
            </a:bodyPr>
            <a:lstStyle/>
            <a:p>
              <a:pPr algn="ctr"/>
              <a:r>
                <a:rPr kumimoji="1" lang="en-US" altLang="ja-JP" dirty="0">
                  <a:solidFill>
                    <a:schemeClr val="tx2"/>
                  </a:solidFill>
                  <a:latin typeface="Bodoni MT Black" panose="02070A03080606020203" pitchFamily="18" charset="0"/>
                </a:rPr>
                <a:t>φ</a:t>
              </a:r>
              <a:endParaRPr kumimoji="1" lang="ja-JP" altLang="en-US" dirty="0">
                <a:solidFill>
                  <a:schemeClr val="tx2"/>
                </a:solidFill>
                <a:latin typeface="Bodoni MT Black" panose="02070A03080606020203" pitchFamily="18" charset="0"/>
              </a:endParaRPr>
            </a:p>
          </p:txBody>
        </p:sp>
      </p:grpSp>
      <p:sp>
        <p:nvSpPr>
          <p:cNvPr id="141" name="テキスト ボックス 140">
            <a:extLst>
              <a:ext uri="{FF2B5EF4-FFF2-40B4-BE49-F238E27FC236}">
                <a16:creationId xmlns:a16="http://schemas.microsoft.com/office/drawing/2014/main" id="{84EF6C82-AE9D-CBAD-2326-244EEC027A47}"/>
              </a:ext>
            </a:extLst>
          </p:cNvPr>
          <p:cNvSpPr txBox="1"/>
          <p:nvPr/>
        </p:nvSpPr>
        <p:spPr>
          <a:xfrm>
            <a:off x="5026902" y="5237334"/>
            <a:ext cx="434734" cy="369332"/>
          </a:xfrm>
          <a:prstGeom prst="rect">
            <a:avLst/>
          </a:prstGeom>
          <a:noFill/>
        </p:spPr>
        <p:txBody>
          <a:bodyPr wrap="none" rtlCol="0">
            <a:spAutoFit/>
          </a:bodyPr>
          <a:lstStyle/>
          <a:p>
            <a:r>
              <a:rPr kumimoji="1" lang="en-US" altLang="ja-JP" dirty="0">
                <a:solidFill>
                  <a:srgbClr val="7030A0"/>
                </a:solidFill>
              </a:rPr>
              <a:t>A2</a:t>
            </a:r>
            <a:endParaRPr kumimoji="1" lang="ja-JP" altLang="en-US">
              <a:solidFill>
                <a:srgbClr val="7030A0"/>
              </a:solidFill>
            </a:endParaRPr>
          </a:p>
        </p:txBody>
      </p:sp>
      <p:sp>
        <p:nvSpPr>
          <p:cNvPr id="142" name="テキスト ボックス 141">
            <a:extLst>
              <a:ext uri="{FF2B5EF4-FFF2-40B4-BE49-F238E27FC236}">
                <a16:creationId xmlns:a16="http://schemas.microsoft.com/office/drawing/2014/main" id="{FD1B98F8-2CC1-49B2-1C3D-77C0EC6642B1}"/>
              </a:ext>
            </a:extLst>
          </p:cNvPr>
          <p:cNvSpPr txBox="1"/>
          <p:nvPr/>
        </p:nvSpPr>
        <p:spPr>
          <a:xfrm>
            <a:off x="5034916" y="6049095"/>
            <a:ext cx="426720" cy="369332"/>
          </a:xfrm>
          <a:prstGeom prst="rect">
            <a:avLst/>
          </a:prstGeom>
          <a:noFill/>
        </p:spPr>
        <p:txBody>
          <a:bodyPr wrap="none" rtlCol="0">
            <a:spAutoFit/>
          </a:bodyPr>
          <a:lstStyle/>
          <a:p>
            <a:r>
              <a:rPr kumimoji="1" lang="en-US" altLang="ja-JP" dirty="0">
                <a:solidFill>
                  <a:srgbClr val="7030A0"/>
                </a:solidFill>
              </a:rPr>
              <a:t>B2</a:t>
            </a:r>
            <a:endParaRPr kumimoji="1" lang="ja-JP" altLang="en-US">
              <a:solidFill>
                <a:srgbClr val="7030A0"/>
              </a:solidFill>
            </a:endParaRPr>
          </a:p>
        </p:txBody>
      </p:sp>
      <p:sp>
        <p:nvSpPr>
          <p:cNvPr id="132" name="乗算記号 131">
            <a:extLst>
              <a:ext uri="{FF2B5EF4-FFF2-40B4-BE49-F238E27FC236}">
                <a16:creationId xmlns:a16="http://schemas.microsoft.com/office/drawing/2014/main" id="{AE4E8F7A-E643-F1BD-E5F3-C8A7C8AB4921}"/>
              </a:ext>
            </a:extLst>
          </p:cNvPr>
          <p:cNvSpPr/>
          <p:nvPr/>
        </p:nvSpPr>
        <p:spPr>
          <a:xfrm>
            <a:off x="6245889" y="3196311"/>
            <a:ext cx="419116" cy="416221"/>
          </a:xfrm>
          <a:prstGeom prst="mathMultiply">
            <a:avLst>
              <a:gd name="adj1" fmla="val 9520"/>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1" name="グループ化 150">
            <a:extLst>
              <a:ext uri="{FF2B5EF4-FFF2-40B4-BE49-F238E27FC236}">
                <a16:creationId xmlns:a16="http://schemas.microsoft.com/office/drawing/2014/main" id="{956CF7E7-81B7-5097-10C6-3CAE06C52ECF}"/>
              </a:ext>
            </a:extLst>
          </p:cNvPr>
          <p:cNvGrpSpPr/>
          <p:nvPr/>
        </p:nvGrpSpPr>
        <p:grpSpPr>
          <a:xfrm>
            <a:off x="6851494" y="4803671"/>
            <a:ext cx="947856" cy="867326"/>
            <a:chOff x="6489779" y="2051577"/>
            <a:chExt cx="1346200" cy="1099483"/>
          </a:xfrm>
        </p:grpSpPr>
        <p:sp>
          <p:nvSpPr>
            <p:cNvPr id="152" name="楕円 83">
              <a:extLst>
                <a:ext uri="{FF2B5EF4-FFF2-40B4-BE49-F238E27FC236}">
                  <a16:creationId xmlns:a16="http://schemas.microsoft.com/office/drawing/2014/main" id="{6E70E654-3CC0-350E-9DB4-1A72F3AED1BD}"/>
                </a:ext>
              </a:extLst>
            </p:cNvPr>
            <p:cNvSpPr/>
            <p:nvPr/>
          </p:nvSpPr>
          <p:spPr>
            <a:xfrm>
              <a:off x="7054528" y="2360128"/>
              <a:ext cx="575037" cy="531508"/>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n-ea"/>
                <a:cs typeface="ＭＳ Ｐゴシック"/>
              </a:endParaRPr>
            </a:p>
          </p:txBody>
        </p:sp>
        <p:cxnSp>
          <p:nvCxnSpPr>
            <p:cNvPr id="153" name="直線矢印コネクタ 152">
              <a:extLst>
                <a:ext uri="{FF2B5EF4-FFF2-40B4-BE49-F238E27FC236}">
                  <a16:creationId xmlns:a16="http://schemas.microsoft.com/office/drawing/2014/main" id="{3F0FF791-9C7F-A65C-E5DB-A99D7B920079}"/>
                </a:ext>
              </a:extLst>
            </p:cNvPr>
            <p:cNvCxnSpPr>
              <a:cxnSpLocks/>
              <a:endCxn id="152" idx="1"/>
            </p:cNvCxnSpPr>
            <p:nvPr/>
          </p:nvCxnSpPr>
          <p:spPr>
            <a:xfrm>
              <a:off x="6489779" y="2051577"/>
              <a:ext cx="648961" cy="38638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54" name="直線矢印コネクタ 153">
              <a:extLst>
                <a:ext uri="{FF2B5EF4-FFF2-40B4-BE49-F238E27FC236}">
                  <a16:creationId xmlns:a16="http://schemas.microsoft.com/office/drawing/2014/main" id="{26947F47-D570-F09B-8E02-E9CAD7C0E1D8}"/>
                </a:ext>
              </a:extLst>
            </p:cNvPr>
            <p:cNvCxnSpPr>
              <a:cxnSpLocks/>
              <a:endCxn id="152" idx="3"/>
            </p:cNvCxnSpPr>
            <p:nvPr/>
          </p:nvCxnSpPr>
          <p:spPr>
            <a:xfrm flipV="1">
              <a:off x="6526602" y="2813798"/>
              <a:ext cx="612138" cy="33726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55" name="直線コネクタ 154">
              <a:extLst>
                <a:ext uri="{FF2B5EF4-FFF2-40B4-BE49-F238E27FC236}">
                  <a16:creationId xmlns:a16="http://schemas.microsoft.com/office/drawing/2014/main" id="{02BC09AC-C55A-F903-98EE-C6A540828D9B}"/>
                </a:ext>
              </a:extLst>
            </p:cNvPr>
            <p:cNvCxnSpPr>
              <a:stCxn id="152" idx="0"/>
              <a:endCxn id="152" idx="4"/>
            </p:cNvCxnSpPr>
            <p:nvPr/>
          </p:nvCxnSpPr>
          <p:spPr>
            <a:xfrm>
              <a:off x="7342047" y="2360128"/>
              <a:ext cx="0" cy="5315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直線矢印コネクタ 155">
              <a:extLst>
                <a:ext uri="{FF2B5EF4-FFF2-40B4-BE49-F238E27FC236}">
                  <a16:creationId xmlns:a16="http://schemas.microsoft.com/office/drawing/2014/main" id="{10AA5E76-7C7F-170A-57E2-414E4B8AE21B}"/>
                </a:ext>
              </a:extLst>
            </p:cNvPr>
            <p:cNvCxnSpPr>
              <a:stCxn id="152" idx="6"/>
            </p:cNvCxnSpPr>
            <p:nvPr/>
          </p:nvCxnSpPr>
          <p:spPr>
            <a:xfrm>
              <a:off x="7629564" y="2625882"/>
              <a:ext cx="2064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7" name="テキスト ボックス 156">
              <a:extLst>
                <a:ext uri="{FF2B5EF4-FFF2-40B4-BE49-F238E27FC236}">
                  <a16:creationId xmlns:a16="http://schemas.microsoft.com/office/drawing/2014/main" id="{D059AB5D-7C9E-98E7-4BBD-B8F91D523B13}"/>
                </a:ext>
              </a:extLst>
            </p:cNvPr>
            <p:cNvSpPr txBox="1"/>
            <p:nvPr/>
          </p:nvSpPr>
          <p:spPr>
            <a:xfrm>
              <a:off x="6992065" y="2425218"/>
              <a:ext cx="434194" cy="401325"/>
            </a:xfrm>
            <a:prstGeom prst="rect">
              <a:avLst/>
            </a:prstGeom>
            <a:noFill/>
          </p:spPr>
          <p:txBody>
            <a:bodyPr wrap="none" rtlCol="0" anchor="ctr">
              <a:noAutofit/>
            </a:bodyPr>
            <a:lstStyle/>
            <a:p>
              <a:pPr algn="ctr"/>
              <a:r>
                <a:rPr kumimoji="1" lang="en-US" altLang="ja-JP" dirty="0">
                  <a:solidFill>
                    <a:schemeClr val="tx2"/>
                  </a:solidFill>
                  <a:latin typeface="Bodoni MT Black" panose="02070A03080606020203" pitchFamily="18" charset="0"/>
                </a:rPr>
                <a:t>Σ</a:t>
              </a:r>
              <a:endParaRPr kumimoji="1" lang="ja-JP" altLang="en-US" dirty="0">
                <a:solidFill>
                  <a:schemeClr val="tx2"/>
                </a:solidFill>
                <a:latin typeface="Bodoni MT Black" panose="02070A03080606020203" pitchFamily="18" charset="0"/>
              </a:endParaRPr>
            </a:p>
          </p:txBody>
        </p:sp>
        <p:sp>
          <p:nvSpPr>
            <p:cNvPr id="158" name="テキスト ボックス 157">
              <a:extLst>
                <a:ext uri="{FF2B5EF4-FFF2-40B4-BE49-F238E27FC236}">
                  <a16:creationId xmlns:a16="http://schemas.microsoft.com/office/drawing/2014/main" id="{E465CD1C-AAF3-D381-778E-B7E66DE2543D}"/>
                </a:ext>
              </a:extLst>
            </p:cNvPr>
            <p:cNvSpPr txBox="1"/>
            <p:nvPr/>
          </p:nvSpPr>
          <p:spPr>
            <a:xfrm>
              <a:off x="7260944" y="2373327"/>
              <a:ext cx="434194" cy="401325"/>
            </a:xfrm>
            <a:prstGeom prst="rect">
              <a:avLst/>
            </a:prstGeom>
            <a:noFill/>
          </p:spPr>
          <p:txBody>
            <a:bodyPr wrap="none" rtlCol="0" anchor="ctr">
              <a:noAutofit/>
            </a:bodyPr>
            <a:lstStyle/>
            <a:p>
              <a:pPr algn="ctr"/>
              <a:r>
                <a:rPr kumimoji="1" lang="en-US" altLang="ja-JP" dirty="0">
                  <a:solidFill>
                    <a:schemeClr val="tx2"/>
                  </a:solidFill>
                  <a:latin typeface="Bodoni MT Black" panose="02070A03080606020203" pitchFamily="18" charset="0"/>
                </a:rPr>
                <a:t>φ</a:t>
              </a:r>
              <a:endParaRPr kumimoji="1" lang="ja-JP" altLang="en-US" dirty="0">
                <a:solidFill>
                  <a:schemeClr val="tx2"/>
                </a:solidFill>
                <a:latin typeface="Bodoni MT Black" panose="02070A03080606020203" pitchFamily="18" charset="0"/>
              </a:endParaRPr>
            </a:p>
          </p:txBody>
        </p:sp>
      </p:grpSp>
      <p:sp>
        <p:nvSpPr>
          <p:cNvPr id="159" name="テキスト ボックス 158">
            <a:extLst>
              <a:ext uri="{FF2B5EF4-FFF2-40B4-BE49-F238E27FC236}">
                <a16:creationId xmlns:a16="http://schemas.microsoft.com/office/drawing/2014/main" id="{1A29E83B-976B-FD85-FCDE-BE1DE6AE07F8}"/>
              </a:ext>
            </a:extLst>
          </p:cNvPr>
          <p:cNvSpPr txBox="1"/>
          <p:nvPr/>
        </p:nvSpPr>
        <p:spPr>
          <a:xfrm flipH="1">
            <a:off x="2573752" y="4991259"/>
            <a:ext cx="267696" cy="584775"/>
          </a:xfrm>
          <a:prstGeom prst="rect">
            <a:avLst/>
          </a:prstGeom>
          <a:noFill/>
        </p:spPr>
        <p:txBody>
          <a:bodyPr wrap="square" rtlCol="0">
            <a:spAutoFit/>
          </a:bodyPr>
          <a:lstStyle/>
          <a:p>
            <a:pPr algn="ctr"/>
            <a:r>
              <a:rPr kumimoji="1" lang="en-US" altLang="ja-JP" sz="3200" dirty="0">
                <a:solidFill>
                  <a:schemeClr val="accent6">
                    <a:lumMod val="75000"/>
                  </a:schemeClr>
                </a:solidFill>
              </a:rPr>
              <a:t>0</a:t>
            </a:r>
            <a:endParaRPr kumimoji="1" lang="ja-JP" altLang="en-US" sz="3200">
              <a:solidFill>
                <a:schemeClr val="accent6">
                  <a:lumMod val="75000"/>
                </a:schemeClr>
              </a:solidFill>
            </a:endParaRPr>
          </a:p>
        </p:txBody>
      </p:sp>
      <p:sp>
        <p:nvSpPr>
          <p:cNvPr id="160" name="テキスト ボックス 159">
            <a:extLst>
              <a:ext uri="{FF2B5EF4-FFF2-40B4-BE49-F238E27FC236}">
                <a16:creationId xmlns:a16="http://schemas.microsoft.com/office/drawing/2014/main" id="{3811DE12-38CA-4F1B-FC1C-C1E35E7C6FAB}"/>
              </a:ext>
            </a:extLst>
          </p:cNvPr>
          <p:cNvSpPr txBox="1"/>
          <p:nvPr/>
        </p:nvSpPr>
        <p:spPr>
          <a:xfrm>
            <a:off x="5812659" y="4005784"/>
            <a:ext cx="1447832"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A+B&gt;2</a:t>
            </a:r>
            <a:r>
              <a:rPr kumimoji="1" lang="ja-JP" altLang="en-US" sz="1200">
                <a:solidFill>
                  <a:schemeClr val="tx2">
                    <a:lumMod val="75000"/>
                  </a:schemeClr>
                </a:solidFill>
                <a:latin typeface="Meiryo" panose="020B0604030504040204" pitchFamily="34" charset="-128"/>
                <a:ea typeface="Meiryo" panose="020B0604030504040204" pitchFamily="34" charset="-128"/>
              </a:rPr>
              <a:t>であれば</a:t>
            </a:r>
            <a:r>
              <a:rPr kumimoji="1" lang="en-US" altLang="ja-JP" sz="1200" dirty="0">
                <a:solidFill>
                  <a:schemeClr val="tx2">
                    <a:lumMod val="75000"/>
                  </a:schemeClr>
                </a:solidFill>
                <a:latin typeface="Meiryo" panose="020B0604030504040204" pitchFamily="34" charset="-128"/>
                <a:ea typeface="Meiryo" panose="020B0604030504040204" pitchFamily="34" charset="-128"/>
              </a:rPr>
              <a:t>1</a:t>
            </a:r>
            <a:endParaRPr kumimoji="1" lang="ja-JP" altLang="en-US" sz="1200">
              <a:solidFill>
                <a:schemeClr val="tx2">
                  <a:lumMod val="75000"/>
                </a:schemeClr>
              </a:solidFill>
              <a:latin typeface="Meiryo" panose="020B0604030504040204" pitchFamily="34" charset="-128"/>
              <a:ea typeface="Meiryo" panose="020B0604030504040204" pitchFamily="34" charset="-128"/>
            </a:endParaRPr>
          </a:p>
        </p:txBody>
      </p:sp>
      <p:sp>
        <p:nvSpPr>
          <p:cNvPr id="161" name="テキスト ボックス 160">
            <a:extLst>
              <a:ext uri="{FF2B5EF4-FFF2-40B4-BE49-F238E27FC236}">
                <a16:creationId xmlns:a16="http://schemas.microsoft.com/office/drawing/2014/main" id="{70485A2B-6B6D-22D5-38DF-8F44E49418F7}"/>
              </a:ext>
            </a:extLst>
          </p:cNvPr>
          <p:cNvSpPr txBox="1"/>
          <p:nvPr/>
        </p:nvSpPr>
        <p:spPr>
          <a:xfrm>
            <a:off x="5812036" y="4222945"/>
            <a:ext cx="1447832"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A+B&lt;2</a:t>
            </a:r>
            <a:r>
              <a:rPr kumimoji="1" lang="ja-JP" altLang="en-US" sz="1200">
                <a:solidFill>
                  <a:schemeClr val="tx2">
                    <a:lumMod val="75000"/>
                  </a:schemeClr>
                </a:solidFill>
                <a:latin typeface="Meiryo" panose="020B0604030504040204" pitchFamily="34" charset="-128"/>
                <a:ea typeface="Meiryo" panose="020B0604030504040204" pitchFamily="34" charset="-128"/>
              </a:rPr>
              <a:t>であれば</a:t>
            </a:r>
            <a:r>
              <a:rPr lang="en-US" altLang="ja-JP" sz="1200" dirty="0">
                <a:solidFill>
                  <a:schemeClr val="tx2">
                    <a:lumMod val="75000"/>
                  </a:schemeClr>
                </a:solidFill>
                <a:latin typeface="Meiryo" panose="020B0604030504040204" pitchFamily="34" charset="-128"/>
                <a:ea typeface="Meiryo" panose="020B0604030504040204" pitchFamily="34" charset="-128"/>
              </a:rPr>
              <a:t>0</a:t>
            </a:r>
            <a:endParaRPr kumimoji="1" lang="ja-JP" altLang="en-US" sz="1200">
              <a:solidFill>
                <a:schemeClr val="tx2">
                  <a:lumMod val="75000"/>
                </a:schemeClr>
              </a:solidFill>
              <a:latin typeface="Meiryo" panose="020B0604030504040204" pitchFamily="34" charset="-128"/>
              <a:ea typeface="Meiryo" panose="020B0604030504040204" pitchFamily="34" charset="-128"/>
            </a:endParaRPr>
          </a:p>
        </p:txBody>
      </p:sp>
      <p:sp>
        <p:nvSpPr>
          <p:cNvPr id="162" name="テキスト ボックス 161">
            <a:extLst>
              <a:ext uri="{FF2B5EF4-FFF2-40B4-BE49-F238E27FC236}">
                <a16:creationId xmlns:a16="http://schemas.microsoft.com/office/drawing/2014/main" id="{739D4D46-FC9F-876E-C8FA-B40BCAF9E101}"/>
              </a:ext>
            </a:extLst>
          </p:cNvPr>
          <p:cNvSpPr txBox="1"/>
          <p:nvPr/>
        </p:nvSpPr>
        <p:spPr>
          <a:xfrm>
            <a:off x="5812659" y="5164070"/>
            <a:ext cx="1228221"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A&gt;</a:t>
            </a:r>
            <a:r>
              <a:rPr lang="en-US" altLang="ja-JP" sz="1200" dirty="0">
                <a:solidFill>
                  <a:schemeClr val="tx2">
                    <a:lumMod val="75000"/>
                  </a:schemeClr>
                </a:solidFill>
                <a:latin typeface="Meiryo" panose="020B0604030504040204" pitchFamily="34" charset="-128"/>
                <a:ea typeface="Meiryo" panose="020B0604030504040204" pitchFamily="34" charset="-128"/>
              </a:rPr>
              <a:t>B</a:t>
            </a:r>
            <a:r>
              <a:rPr kumimoji="1" lang="ja-JP" altLang="en-US" sz="1200">
                <a:solidFill>
                  <a:schemeClr val="tx2">
                    <a:lumMod val="75000"/>
                  </a:schemeClr>
                </a:solidFill>
                <a:latin typeface="Meiryo" panose="020B0604030504040204" pitchFamily="34" charset="-128"/>
                <a:ea typeface="Meiryo" panose="020B0604030504040204" pitchFamily="34" charset="-128"/>
              </a:rPr>
              <a:t>であれば</a:t>
            </a:r>
            <a:r>
              <a:rPr kumimoji="1" lang="en-US" altLang="ja-JP" sz="1200" dirty="0">
                <a:solidFill>
                  <a:schemeClr val="tx2">
                    <a:lumMod val="75000"/>
                  </a:schemeClr>
                </a:solidFill>
                <a:latin typeface="Meiryo" panose="020B0604030504040204" pitchFamily="34" charset="-128"/>
                <a:ea typeface="Meiryo" panose="020B0604030504040204" pitchFamily="34" charset="-128"/>
              </a:rPr>
              <a:t>1</a:t>
            </a:r>
            <a:endParaRPr kumimoji="1" lang="ja-JP" altLang="en-US" sz="1200">
              <a:solidFill>
                <a:schemeClr val="tx2">
                  <a:lumMod val="75000"/>
                </a:schemeClr>
              </a:solidFill>
              <a:latin typeface="Meiryo" panose="020B0604030504040204" pitchFamily="34" charset="-128"/>
              <a:ea typeface="Meiryo" panose="020B0604030504040204" pitchFamily="34" charset="-128"/>
            </a:endParaRPr>
          </a:p>
        </p:txBody>
      </p:sp>
      <p:sp>
        <p:nvSpPr>
          <p:cNvPr id="163" name="テキスト ボックス 162">
            <a:extLst>
              <a:ext uri="{FF2B5EF4-FFF2-40B4-BE49-F238E27FC236}">
                <a16:creationId xmlns:a16="http://schemas.microsoft.com/office/drawing/2014/main" id="{46E4DE32-41E5-CB42-34E1-880E01E023B8}"/>
              </a:ext>
            </a:extLst>
          </p:cNvPr>
          <p:cNvSpPr txBox="1"/>
          <p:nvPr/>
        </p:nvSpPr>
        <p:spPr>
          <a:xfrm>
            <a:off x="5812036" y="5381231"/>
            <a:ext cx="1228221" cy="276999"/>
          </a:xfrm>
          <a:prstGeom prst="rect">
            <a:avLst/>
          </a:prstGeom>
          <a:noFill/>
        </p:spPr>
        <p:txBody>
          <a:bodyPr wrap="none" rtlCol="0">
            <a:spAutoFit/>
          </a:bodyPr>
          <a:lstStyle/>
          <a:p>
            <a:r>
              <a:rPr kumimoji="1" lang="en-US" altLang="ja-JP" sz="1200" dirty="0">
                <a:solidFill>
                  <a:schemeClr val="tx2">
                    <a:lumMod val="75000"/>
                  </a:schemeClr>
                </a:solidFill>
                <a:latin typeface="Meiryo" panose="020B0604030504040204" pitchFamily="34" charset="-128"/>
                <a:ea typeface="Meiryo" panose="020B0604030504040204" pitchFamily="34" charset="-128"/>
              </a:rPr>
              <a:t>A&lt;B</a:t>
            </a:r>
            <a:r>
              <a:rPr kumimoji="1" lang="ja-JP" altLang="en-US" sz="1200">
                <a:solidFill>
                  <a:schemeClr val="tx2">
                    <a:lumMod val="75000"/>
                  </a:schemeClr>
                </a:solidFill>
                <a:latin typeface="Meiryo" panose="020B0604030504040204" pitchFamily="34" charset="-128"/>
                <a:ea typeface="Meiryo" panose="020B0604030504040204" pitchFamily="34" charset="-128"/>
              </a:rPr>
              <a:t>であれば</a:t>
            </a:r>
            <a:r>
              <a:rPr lang="en-US" altLang="ja-JP" sz="1200" dirty="0">
                <a:solidFill>
                  <a:schemeClr val="tx2">
                    <a:lumMod val="75000"/>
                  </a:schemeClr>
                </a:solidFill>
                <a:latin typeface="Meiryo" panose="020B0604030504040204" pitchFamily="34" charset="-128"/>
                <a:ea typeface="Meiryo" panose="020B0604030504040204" pitchFamily="34" charset="-128"/>
              </a:rPr>
              <a:t>0</a:t>
            </a:r>
            <a:endParaRPr kumimoji="1" lang="ja-JP" altLang="en-US" sz="1200">
              <a:solidFill>
                <a:schemeClr val="tx2">
                  <a:lumMod val="75000"/>
                </a:schemeClr>
              </a:solidFill>
              <a:latin typeface="Meiryo" panose="020B0604030504040204" pitchFamily="34" charset="-128"/>
              <a:ea typeface="Meiryo" panose="020B0604030504040204" pitchFamily="34" charset="-128"/>
            </a:endParaRPr>
          </a:p>
        </p:txBody>
      </p:sp>
      <p:sp>
        <p:nvSpPr>
          <p:cNvPr id="164" name="テキスト ボックス 163">
            <a:extLst>
              <a:ext uri="{FF2B5EF4-FFF2-40B4-BE49-F238E27FC236}">
                <a16:creationId xmlns:a16="http://schemas.microsoft.com/office/drawing/2014/main" id="{36CF22C1-EB6C-94D5-328B-048CD2A1D423}"/>
              </a:ext>
            </a:extLst>
          </p:cNvPr>
          <p:cNvSpPr txBox="1"/>
          <p:nvPr/>
        </p:nvSpPr>
        <p:spPr>
          <a:xfrm flipH="1">
            <a:off x="6430202" y="4408145"/>
            <a:ext cx="267696" cy="584775"/>
          </a:xfrm>
          <a:prstGeom prst="rect">
            <a:avLst/>
          </a:prstGeom>
          <a:noFill/>
        </p:spPr>
        <p:txBody>
          <a:bodyPr wrap="square" rtlCol="0">
            <a:spAutoFit/>
          </a:bodyPr>
          <a:lstStyle/>
          <a:p>
            <a:pPr algn="ctr"/>
            <a:r>
              <a:rPr kumimoji="1" lang="en-US" altLang="ja-JP" sz="3200" dirty="0">
                <a:solidFill>
                  <a:schemeClr val="accent6">
                    <a:lumMod val="75000"/>
                  </a:schemeClr>
                </a:solidFill>
              </a:rPr>
              <a:t>0</a:t>
            </a:r>
            <a:endParaRPr kumimoji="1" lang="ja-JP" altLang="en-US" sz="3200">
              <a:solidFill>
                <a:schemeClr val="accent6">
                  <a:lumMod val="75000"/>
                </a:schemeClr>
              </a:solidFill>
            </a:endParaRPr>
          </a:p>
        </p:txBody>
      </p:sp>
      <p:sp>
        <p:nvSpPr>
          <p:cNvPr id="167" name="テキスト ボックス 166">
            <a:extLst>
              <a:ext uri="{FF2B5EF4-FFF2-40B4-BE49-F238E27FC236}">
                <a16:creationId xmlns:a16="http://schemas.microsoft.com/office/drawing/2014/main" id="{8395E546-B320-083F-2259-57C6591B2E1C}"/>
              </a:ext>
            </a:extLst>
          </p:cNvPr>
          <p:cNvSpPr txBox="1"/>
          <p:nvPr/>
        </p:nvSpPr>
        <p:spPr>
          <a:xfrm flipH="1">
            <a:off x="6430202" y="5547153"/>
            <a:ext cx="267696" cy="584775"/>
          </a:xfrm>
          <a:prstGeom prst="rect">
            <a:avLst/>
          </a:prstGeom>
          <a:noFill/>
        </p:spPr>
        <p:txBody>
          <a:bodyPr wrap="square" rtlCol="0">
            <a:spAutoFit/>
          </a:bodyPr>
          <a:lstStyle/>
          <a:p>
            <a:pPr algn="ctr"/>
            <a:r>
              <a:rPr kumimoji="1" lang="en-US" altLang="ja-JP" sz="3200" dirty="0">
                <a:solidFill>
                  <a:srgbClr val="7030A0"/>
                </a:solidFill>
              </a:rPr>
              <a:t>1</a:t>
            </a:r>
            <a:endParaRPr kumimoji="1" lang="ja-JP" altLang="en-US" sz="3200">
              <a:solidFill>
                <a:srgbClr val="7030A0"/>
              </a:solidFill>
            </a:endParaRPr>
          </a:p>
        </p:txBody>
      </p:sp>
      <p:sp>
        <p:nvSpPr>
          <p:cNvPr id="168" name="テキスト ボックス 167">
            <a:extLst>
              <a:ext uri="{FF2B5EF4-FFF2-40B4-BE49-F238E27FC236}">
                <a16:creationId xmlns:a16="http://schemas.microsoft.com/office/drawing/2014/main" id="{FFFA9FE2-2299-B21B-8E54-3525520E7F98}"/>
              </a:ext>
            </a:extLst>
          </p:cNvPr>
          <p:cNvSpPr txBox="1"/>
          <p:nvPr/>
        </p:nvSpPr>
        <p:spPr>
          <a:xfrm flipH="1">
            <a:off x="7857944" y="4964938"/>
            <a:ext cx="267696" cy="584775"/>
          </a:xfrm>
          <a:prstGeom prst="rect">
            <a:avLst/>
          </a:prstGeom>
          <a:noFill/>
        </p:spPr>
        <p:txBody>
          <a:bodyPr wrap="square" rtlCol="0">
            <a:spAutoFit/>
          </a:bodyPr>
          <a:lstStyle/>
          <a:p>
            <a:pPr algn="ctr"/>
            <a:r>
              <a:rPr kumimoji="1" lang="en-US" altLang="ja-JP" sz="3200" dirty="0">
                <a:solidFill>
                  <a:srgbClr val="C00000"/>
                </a:solidFill>
              </a:rPr>
              <a:t>0</a:t>
            </a:r>
            <a:endParaRPr kumimoji="1" lang="ja-JP" altLang="en-US" sz="3200">
              <a:solidFill>
                <a:srgbClr val="C00000"/>
              </a:solidFill>
            </a:endParaRPr>
          </a:p>
        </p:txBody>
      </p:sp>
      <p:sp>
        <p:nvSpPr>
          <p:cNvPr id="169" name="テキスト ボックス 168">
            <a:extLst>
              <a:ext uri="{FF2B5EF4-FFF2-40B4-BE49-F238E27FC236}">
                <a16:creationId xmlns:a16="http://schemas.microsoft.com/office/drawing/2014/main" id="{A1D5C34B-60A7-51D7-1157-2150428A0675}"/>
              </a:ext>
            </a:extLst>
          </p:cNvPr>
          <p:cNvSpPr txBox="1"/>
          <p:nvPr/>
        </p:nvSpPr>
        <p:spPr>
          <a:xfrm>
            <a:off x="7207834" y="3238495"/>
            <a:ext cx="434734" cy="461665"/>
          </a:xfrm>
          <a:prstGeom prst="rect">
            <a:avLst/>
          </a:prstGeom>
          <a:noFill/>
        </p:spPr>
        <p:txBody>
          <a:bodyPr wrap="square" rtlCol="0">
            <a:spAutoFit/>
          </a:bodyPr>
          <a:lstStyle/>
          <a:p>
            <a:r>
              <a:rPr lang="en-US" altLang="ja-JP" sz="2400" b="1" dirty="0">
                <a:solidFill>
                  <a:srgbClr val="C00000"/>
                </a:solidFill>
                <a:latin typeface="Meiryo" panose="020B0604030504040204" pitchFamily="34" charset="-128"/>
                <a:ea typeface="Meiryo" panose="020B0604030504040204" pitchFamily="34" charset="-128"/>
              </a:rPr>
              <a:t>1</a:t>
            </a:r>
            <a:endParaRPr kumimoji="1" lang="ja-JP" altLang="en-US" sz="2400" b="1">
              <a:solidFill>
                <a:srgbClr val="C00000"/>
              </a:solidFill>
              <a:latin typeface="Meiryo" panose="020B0604030504040204" pitchFamily="34" charset="-128"/>
              <a:ea typeface="Meiryo" panose="020B0604030504040204" pitchFamily="34" charset="-128"/>
            </a:endParaRPr>
          </a:p>
        </p:txBody>
      </p:sp>
      <p:sp>
        <p:nvSpPr>
          <p:cNvPr id="170" name="テキスト ボックス 169">
            <a:extLst>
              <a:ext uri="{FF2B5EF4-FFF2-40B4-BE49-F238E27FC236}">
                <a16:creationId xmlns:a16="http://schemas.microsoft.com/office/drawing/2014/main" id="{115B1DC3-E25F-F568-D298-54E0FE9FA64B}"/>
              </a:ext>
            </a:extLst>
          </p:cNvPr>
          <p:cNvSpPr txBox="1"/>
          <p:nvPr/>
        </p:nvSpPr>
        <p:spPr>
          <a:xfrm>
            <a:off x="5083415" y="1219332"/>
            <a:ext cx="409230" cy="461665"/>
          </a:xfrm>
          <a:prstGeom prst="rect">
            <a:avLst/>
          </a:prstGeom>
          <a:noFill/>
        </p:spPr>
        <p:txBody>
          <a:bodyPr wrap="square" rtlCol="0">
            <a:spAutoFit/>
          </a:bodyPr>
          <a:lstStyle/>
          <a:p>
            <a:r>
              <a:rPr kumimoji="1" lang="en-US" altLang="ja-JP" sz="2400" b="1" dirty="0">
                <a:solidFill>
                  <a:srgbClr val="C00000"/>
                </a:solidFill>
                <a:latin typeface="Meiryo" panose="020B0604030504040204" pitchFamily="34" charset="-128"/>
                <a:ea typeface="Meiryo" panose="020B0604030504040204" pitchFamily="34" charset="-128"/>
              </a:rPr>
              <a:t>0</a:t>
            </a:r>
            <a:endParaRPr kumimoji="1" lang="ja-JP" altLang="en-US" sz="2400" b="1">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66565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a:t>ディープラーニング</a:t>
            </a:r>
            <a:r>
              <a:rPr lang="ja-JP" altLang="en-US"/>
              <a:t>とは</a:t>
            </a:r>
            <a:endParaRPr kumimoji="1" lang="ja-JP" altLang="en-US" dirty="0"/>
          </a:p>
        </p:txBody>
      </p:sp>
      <p:sp>
        <p:nvSpPr>
          <p:cNvPr id="6" name="正方形/長方形 5"/>
          <p:cNvSpPr/>
          <p:nvPr/>
        </p:nvSpPr>
        <p:spPr>
          <a:xfrm>
            <a:off x="4619789" y="5374192"/>
            <a:ext cx="1231899" cy="50012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線から輪郭</a:t>
            </a:r>
          </a:p>
        </p:txBody>
      </p:sp>
      <p:sp>
        <p:nvSpPr>
          <p:cNvPr id="7" name="正方形/長方形 6"/>
          <p:cNvSpPr/>
          <p:nvPr/>
        </p:nvSpPr>
        <p:spPr>
          <a:xfrm>
            <a:off x="6030261" y="5374192"/>
            <a:ext cx="1231899" cy="50012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輪郭から部分</a:t>
            </a:r>
          </a:p>
        </p:txBody>
      </p:sp>
      <p:sp>
        <p:nvSpPr>
          <p:cNvPr id="9" name="右矢印 8"/>
          <p:cNvSpPr/>
          <p:nvPr/>
        </p:nvSpPr>
        <p:spPr>
          <a:xfrm>
            <a:off x="5734965" y="54440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198600" y="5374192"/>
            <a:ext cx="1231899" cy="5001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点から線</a:t>
            </a:r>
          </a:p>
        </p:txBody>
      </p:sp>
      <p:sp>
        <p:nvSpPr>
          <p:cNvPr id="11" name="右矢印 10"/>
          <p:cNvSpPr/>
          <p:nvPr/>
        </p:nvSpPr>
        <p:spPr>
          <a:xfrm>
            <a:off x="4316556" y="54440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792096" y="5374192"/>
            <a:ext cx="1231899" cy="50012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画素入力</a:t>
            </a:r>
          </a:p>
        </p:txBody>
      </p:sp>
      <p:sp>
        <p:nvSpPr>
          <p:cNvPr id="8" name="右矢印 7"/>
          <p:cNvSpPr/>
          <p:nvPr/>
        </p:nvSpPr>
        <p:spPr>
          <a:xfrm>
            <a:off x="2901319" y="54440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7442343" y="5374192"/>
            <a:ext cx="1231899" cy="500126"/>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部分から全体</a:t>
            </a:r>
          </a:p>
        </p:txBody>
      </p:sp>
      <p:sp>
        <p:nvSpPr>
          <p:cNvPr id="14" name="右矢印 13"/>
          <p:cNvSpPr/>
          <p:nvPr/>
        </p:nvSpPr>
        <p:spPr>
          <a:xfrm>
            <a:off x="7139110" y="54440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descr="DeepNetwork.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2096" y="1235345"/>
            <a:ext cx="6882146" cy="4138847"/>
          </a:xfrm>
          <a:prstGeom prst="rect">
            <a:avLst/>
          </a:prstGeom>
        </p:spPr>
      </p:pic>
      <p:sp>
        <p:nvSpPr>
          <p:cNvPr id="19" name="正方形/長方形 18"/>
          <p:cNvSpPr/>
          <p:nvPr/>
        </p:nvSpPr>
        <p:spPr>
          <a:xfrm>
            <a:off x="3298193" y="1235345"/>
            <a:ext cx="5615407" cy="1225551"/>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descr="スクリーンショット 2014-09-16 18.36.39.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5497" y="1438546"/>
            <a:ext cx="1678745" cy="1022350"/>
          </a:xfrm>
          <a:prstGeom prst="rect">
            <a:avLst/>
          </a:prstGeom>
        </p:spPr>
      </p:pic>
      <p:pic>
        <p:nvPicPr>
          <p:cNvPr id="16" name="図 15" descr="スクリーンショット 2014-09-16 18.36.5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95099" y="1438547"/>
            <a:ext cx="1767557" cy="1022350"/>
          </a:xfrm>
          <a:prstGeom prst="rect">
            <a:avLst/>
          </a:prstGeom>
        </p:spPr>
      </p:pic>
      <p:pic>
        <p:nvPicPr>
          <p:cNvPr id="17" name="図 16" descr="スクリーンショット 2014-09-16 18.37.0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89378" y="1438545"/>
            <a:ext cx="1777497" cy="1022351"/>
          </a:xfrm>
          <a:prstGeom prst="rect">
            <a:avLst/>
          </a:prstGeom>
        </p:spPr>
      </p:pic>
      <p:sp>
        <p:nvSpPr>
          <p:cNvPr id="20" name="正方形/長方形 19"/>
          <p:cNvSpPr/>
          <p:nvPr/>
        </p:nvSpPr>
        <p:spPr>
          <a:xfrm>
            <a:off x="5922750" y="4156346"/>
            <a:ext cx="361950" cy="1073150"/>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6131839" y="4219846"/>
            <a:ext cx="2781761" cy="1154346"/>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改装を重ねるごとに</a:t>
            </a:r>
            <a:endParaRPr kumimoji="1" lang="ja-JP" altLang="en-US" sz="1200" dirty="0">
              <a:solidFill>
                <a:srgbClr val="FFFFFF"/>
              </a:solidFill>
              <a:latin typeface="ＭＳ Ｐゴシック"/>
              <a:ea typeface="ＭＳ Ｐゴシック"/>
              <a:cs typeface="ＭＳ Ｐゴシック"/>
            </a:endParaRPr>
          </a:p>
        </p:txBody>
      </p:sp>
      <p:sp>
        <p:nvSpPr>
          <p:cNvPr id="22" name="円/楕円 21"/>
          <p:cNvSpPr/>
          <p:nvPr/>
        </p:nvSpPr>
        <p:spPr>
          <a:xfrm>
            <a:off x="7719800" y="3438796"/>
            <a:ext cx="203200" cy="190500"/>
          </a:xfrm>
          <a:prstGeom prst="ellipse">
            <a:avLst/>
          </a:prstGeom>
          <a:solidFill>
            <a:srgbClr val="FF6600"/>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cxnSp>
        <p:nvCxnSpPr>
          <p:cNvPr id="24" name="曲線コネクタ 23"/>
          <p:cNvCxnSpPr>
            <a:endCxn id="22" idx="0"/>
          </p:cNvCxnSpPr>
          <p:nvPr/>
        </p:nvCxnSpPr>
        <p:spPr>
          <a:xfrm rot="5400000">
            <a:off x="7440401" y="2841896"/>
            <a:ext cx="977900" cy="215901"/>
          </a:xfrm>
          <a:prstGeom prst="curvedConnector3">
            <a:avLst/>
          </a:prstGeom>
          <a:ln w="38100" cmpd="sng">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円/楕円 26"/>
          <p:cNvSpPr/>
          <p:nvPr/>
        </p:nvSpPr>
        <p:spPr>
          <a:xfrm>
            <a:off x="5986248" y="3953146"/>
            <a:ext cx="203200" cy="190500"/>
          </a:xfrm>
          <a:prstGeom prst="ellipse">
            <a:avLst/>
          </a:prstGeom>
          <a:solidFill>
            <a:schemeClr val="bg1">
              <a:lumMod val="85000"/>
            </a:schemeClr>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17D201EF-1480-D9EB-D18A-2F753A58C0D0}"/>
              </a:ext>
            </a:extLst>
          </p:cNvPr>
          <p:cNvSpPr txBox="1"/>
          <p:nvPr/>
        </p:nvSpPr>
        <p:spPr>
          <a:xfrm>
            <a:off x="6493788" y="4427687"/>
            <a:ext cx="2207575" cy="523220"/>
          </a:xfrm>
          <a:prstGeom prst="rect">
            <a:avLst/>
          </a:prstGeom>
          <a:noFill/>
        </p:spPr>
        <p:txBody>
          <a:bodyPr wrap="square" rtlCol="0">
            <a:spAutoFit/>
          </a:bodyPr>
          <a:lstStyle/>
          <a:p>
            <a:pPr algn="r"/>
            <a:r>
              <a:rPr lang="ja-JP" altLang="en-US" sz="1400" b="0" i="0">
                <a:solidFill>
                  <a:srgbClr val="000000"/>
                </a:solidFill>
                <a:effectLst/>
                <a:latin typeface="Meiryo" panose="020B0604030504040204" pitchFamily="34" charset="-128"/>
                <a:ea typeface="Meiryo" panose="020B0604030504040204" pitchFamily="34" charset="-128"/>
              </a:rPr>
              <a:t>層を増やせば増やすほど</a:t>
            </a:r>
            <a:endParaRPr lang="en-US" altLang="ja-JP" sz="1400" b="0" i="0" dirty="0">
              <a:solidFill>
                <a:srgbClr val="000000"/>
              </a:solidFill>
              <a:effectLst/>
              <a:latin typeface="Meiryo" panose="020B0604030504040204" pitchFamily="34" charset="-128"/>
              <a:ea typeface="Meiryo" panose="020B0604030504040204" pitchFamily="34" charset="-128"/>
            </a:endParaRPr>
          </a:p>
          <a:p>
            <a:pPr algn="r"/>
            <a:r>
              <a:rPr lang="ja-JP" altLang="en-US" sz="1400" b="0" i="0">
                <a:solidFill>
                  <a:srgbClr val="000000"/>
                </a:solidFill>
                <a:effectLst/>
                <a:latin typeface="Meiryo" panose="020B0604030504040204" pitchFamily="34" charset="-128"/>
                <a:ea typeface="Meiryo" panose="020B0604030504040204" pitchFamily="34" charset="-128"/>
              </a:rPr>
              <a:t>認識精度を高められる</a:t>
            </a:r>
            <a:endParaRPr kumimoji="1" lang="ja-JP" altLang="en-US" sz="1400"/>
          </a:p>
        </p:txBody>
      </p:sp>
      <p:pic>
        <p:nvPicPr>
          <p:cNvPr id="1026" name="Picture 2" descr="ピクセルが集まって画像をつくる">
            <a:extLst>
              <a:ext uri="{FF2B5EF4-FFF2-40B4-BE49-F238E27FC236}">
                <a16:creationId xmlns:a16="http://schemas.microsoft.com/office/drawing/2014/main" id="{DEF9D74C-D2D5-57E0-FE34-18309076A0F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3597" y="1428778"/>
            <a:ext cx="1384353" cy="95174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曲線コネクタ 33">
            <a:extLst>
              <a:ext uri="{FF2B5EF4-FFF2-40B4-BE49-F238E27FC236}">
                <a16:creationId xmlns:a16="http://schemas.microsoft.com/office/drawing/2014/main" id="{8C421C98-EBB2-4C3D-DD08-5E0F45C9CF24}"/>
              </a:ext>
            </a:extLst>
          </p:cNvPr>
          <p:cNvCxnSpPr>
            <a:cxnSpLocks/>
            <a:stCxn id="1026" idx="3"/>
            <a:endCxn id="42" idx="0"/>
          </p:cNvCxnSpPr>
          <p:nvPr/>
        </p:nvCxnSpPr>
        <p:spPr>
          <a:xfrm>
            <a:off x="1837950" y="1904649"/>
            <a:ext cx="261523" cy="214005"/>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2" name="円/楕円 41">
            <a:extLst>
              <a:ext uri="{FF2B5EF4-FFF2-40B4-BE49-F238E27FC236}">
                <a16:creationId xmlns:a16="http://schemas.microsoft.com/office/drawing/2014/main" id="{34740E41-614E-0ED1-6645-375E91CE25F2}"/>
              </a:ext>
            </a:extLst>
          </p:cNvPr>
          <p:cNvSpPr/>
          <p:nvPr/>
        </p:nvSpPr>
        <p:spPr>
          <a:xfrm>
            <a:off x="2007834" y="2118654"/>
            <a:ext cx="183278" cy="184781"/>
          </a:xfrm>
          <a:prstGeom prst="ellipse">
            <a:avLst/>
          </a:prstGeom>
          <a:solidFill>
            <a:schemeClr val="accent6">
              <a:lumMod val="75000"/>
            </a:schemeClr>
          </a:solidFill>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AF39EA87-A7AC-6B69-A958-9D19101D80EC}"/>
              </a:ext>
            </a:extLst>
          </p:cNvPr>
          <p:cNvSpPr txBox="1"/>
          <p:nvPr/>
        </p:nvSpPr>
        <p:spPr>
          <a:xfrm>
            <a:off x="1521618" y="2652842"/>
            <a:ext cx="430887" cy="2144177"/>
          </a:xfrm>
          <a:prstGeom prst="rect">
            <a:avLst/>
          </a:prstGeom>
          <a:noFill/>
        </p:spPr>
        <p:txBody>
          <a:bodyPr vert="eaVert"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数百万から数千万画素</a:t>
            </a:r>
          </a:p>
        </p:txBody>
      </p:sp>
    </p:spTree>
    <p:extLst>
      <p:ext uri="{BB962C8B-B14F-4D97-AF65-F5344CB8AC3E}">
        <p14:creationId xmlns:p14="http://schemas.microsoft.com/office/powerpoint/2010/main" val="2645613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正方形/長方形 253"/>
          <p:cNvSpPr/>
          <p:nvPr/>
        </p:nvSpPr>
        <p:spPr>
          <a:xfrm>
            <a:off x="1553541" y="1029627"/>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2441613" y="1024047"/>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6913665" y="1029627"/>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ディープラーニングの学習方法</a:t>
            </a:r>
            <a:endParaRPr lang="ja-JP" altLang="en-US" dirty="0"/>
          </a:p>
        </p:txBody>
      </p:sp>
      <p:sp>
        <p:nvSpPr>
          <p:cNvPr id="4" name="円/楕円 3"/>
          <p:cNvSpPr/>
          <p:nvPr/>
        </p:nvSpPr>
        <p:spPr>
          <a:xfrm>
            <a:off x="1772057" y="12453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1772057" y="16053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1772057" y="19653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772057" y="23254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772057" y="268546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2636153" y="142440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636153" y="178444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36153" y="214448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2636153" y="250452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a:stCxn id="4" idx="6"/>
            <a:endCxn id="10" idx="2"/>
          </p:cNvCxnSpPr>
          <p:nvPr/>
        </p:nvCxnSpPr>
        <p:spPr>
          <a:xfrm>
            <a:off x="2060089" y="138932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5" idx="6"/>
            <a:endCxn id="10" idx="2"/>
          </p:cNvCxnSpPr>
          <p:nvPr/>
        </p:nvCxnSpPr>
        <p:spPr>
          <a:xfrm flipV="1">
            <a:off x="2060089" y="156842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6" idx="6"/>
            <a:endCxn id="10" idx="2"/>
          </p:cNvCxnSpPr>
          <p:nvPr/>
        </p:nvCxnSpPr>
        <p:spPr>
          <a:xfrm flipV="1">
            <a:off x="2060089" y="156842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7" idx="6"/>
            <a:endCxn id="10" idx="2"/>
          </p:cNvCxnSpPr>
          <p:nvPr/>
        </p:nvCxnSpPr>
        <p:spPr>
          <a:xfrm flipV="1">
            <a:off x="2060089" y="156842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8" idx="6"/>
            <a:endCxn id="10" idx="2"/>
          </p:cNvCxnSpPr>
          <p:nvPr/>
        </p:nvCxnSpPr>
        <p:spPr>
          <a:xfrm flipV="1">
            <a:off x="2060089" y="1568421"/>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4" idx="6"/>
            <a:endCxn id="11" idx="2"/>
          </p:cNvCxnSpPr>
          <p:nvPr/>
        </p:nvCxnSpPr>
        <p:spPr>
          <a:xfrm>
            <a:off x="2060089" y="138932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4" idx="6"/>
            <a:endCxn id="13" idx="2"/>
          </p:cNvCxnSpPr>
          <p:nvPr/>
        </p:nvCxnSpPr>
        <p:spPr>
          <a:xfrm>
            <a:off x="2060089" y="1389320"/>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4" idx="6"/>
            <a:endCxn id="12" idx="2"/>
          </p:cNvCxnSpPr>
          <p:nvPr/>
        </p:nvCxnSpPr>
        <p:spPr>
          <a:xfrm>
            <a:off x="2060089" y="138932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5" idx="6"/>
            <a:endCxn id="11" idx="2"/>
          </p:cNvCxnSpPr>
          <p:nvPr/>
        </p:nvCxnSpPr>
        <p:spPr>
          <a:xfrm>
            <a:off x="2060089" y="174936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5" idx="6"/>
            <a:endCxn id="12" idx="2"/>
          </p:cNvCxnSpPr>
          <p:nvPr/>
        </p:nvCxnSpPr>
        <p:spPr>
          <a:xfrm>
            <a:off x="2060089" y="174936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5" idx="6"/>
            <a:endCxn id="13" idx="2"/>
          </p:cNvCxnSpPr>
          <p:nvPr/>
        </p:nvCxnSpPr>
        <p:spPr>
          <a:xfrm>
            <a:off x="2060089" y="174936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 idx="6"/>
            <a:endCxn id="11" idx="2"/>
          </p:cNvCxnSpPr>
          <p:nvPr/>
        </p:nvCxnSpPr>
        <p:spPr>
          <a:xfrm flipV="1">
            <a:off x="2060089" y="192846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6" idx="6"/>
            <a:endCxn id="13" idx="2"/>
          </p:cNvCxnSpPr>
          <p:nvPr/>
        </p:nvCxnSpPr>
        <p:spPr>
          <a:xfrm>
            <a:off x="2060089" y="210940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6" idx="6"/>
            <a:endCxn id="12" idx="2"/>
          </p:cNvCxnSpPr>
          <p:nvPr/>
        </p:nvCxnSpPr>
        <p:spPr>
          <a:xfrm>
            <a:off x="2060089" y="210940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6"/>
            <a:endCxn id="11" idx="2"/>
          </p:cNvCxnSpPr>
          <p:nvPr/>
        </p:nvCxnSpPr>
        <p:spPr>
          <a:xfrm flipV="1">
            <a:off x="2060089" y="192846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7" idx="6"/>
            <a:endCxn id="12" idx="2"/>
          </p:cNvCxnSpPr>
          <p:nvPr/>
        </p:nvCxnSpPr>
        <p:spPr>
          <a:xfrm flipV="1">
            <a:off x="2060089" y="228850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7" idx="6"/>
            <a:endCxn id="13" idx="2"/>
          </p:cNvCxnSpPr>
          <p:nvPr/>
        </p:nvCxnSpPr>
        <p:spPr>
          <a:xfrm>
            <a:off x="2060089" y="246944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a:stCxn id="8" idx="6"/>
            <a:endCxn id="11" idx="2"/>
          </p:cNvCxnSpPr>
          <p:nvPr/>
        </p:nvCxnSpPr>
        <p:spPr>
          <a:xfrm flipV="1">
            <a:off x="2060089" y="192846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7" name="直線矢印コネクタ 76"/>
          <p:cNvCxnSpPr>
            <a:stCxn id="8" idx="6"/>
            <a:endCxn id="12" idx="2"/>
          </p:cNvCxnSpPr>
          <p:nvPr/>
        </p:nvCxnSpPr>
        <p:spPr>
          <a:xfrm flipV="1">
            <a:off x="2060089" y="228850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a:stCxn id="8" idx="6"/>
            <a:endCxn id="13" idx="2"/>
          </p:cNvCxnSpPr>
          <p:nvPr/>
        </p:nvCxnSpPr>
        <p:spPr>
          <a:xfrm flipV="1">
            <a:off x="2060089" y="264854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3" name="円/楕円 132"/>
          <p:cNvSpPr/>
          <p:nvPr/>
        </p:nvSpPr>
        <p:spPr>
          <a:xfrm>
            <a:off x="3356233" y="141991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3356233" y="177995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p:cNvSpPr/>
          <p:nvPr/>
        </p:nvSpPr>
        <p:spPr>
          <a:xfrm>
            <a:off x="3356233" y="213999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3356233" y="250003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矢印コネクタ 136"/>
          <p:cNvCxnSpPr>
            <a:stCxn id="10" idx="6"/>
            <a:endCxn id="133" idx="2"/>
          </p:cNvCxnSpPr>
          <p:nvPr/>
        </p:nvCxnSpPr>
        <p:spPr>
          <a:xfrm flipV="1">
            <a:off x="2924185" y="156393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a:stCxn id="11" idx="6"/>
            <a:endCxn id="133" idx="2"/>
          </p:cNvCxnSpPr>
          <p:nvPr/>
        </p:nvCxnSpPr>
        <p:spPr>
          <a:xfrm flipV="1">
            <a:off x="2924185" y="156393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3" name="直線矢印コネクタ 142"/>
          <p:cNvCxnSpPr>
            <a:stCxn id="12" idx="6"/>
            <a:endCxn id="133" idx="2"/>
          </p:cNvCxnSpPr>
          <p:nvPr/>
        </p:nvCxnSpPr>
        <p:spPr>
          <a:xfrm flipV="1">
            <a:off x="2924185" y="156393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13" idx="6"/>
            <a:endCxn id="133" idx="2"/>
          </p:cNvCxnSpPr>
          <p:nvPr/>
        </p:nvCxnSpPr>
        <p:spPr>
          <a:xfrm flipV="1">
            <a:off x="2924185" y="1563934"/>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9" name="直線矢印コネクタ 148"/>
          <p:cNvCxnSpPr>
            <a:stCxn id="10" idx="6"/>
            <a:endCxn id="134" idx="2"/>
          </p:cNvCxnSpPr>
          <p:nvPr/>
        </p:nvCxnSpPr>
        <p:spPr>
          <a:xfrm>
            <a:off x="2924185" y="156842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2" name="直線矢印コネクタ 151"/>
          <p:cNvCxnSpPr>
            <a:stCxn id="10" idx="6"/>
            <a:endCxn id="135" idx="2"/>
          </p:cNvCxnSpPr>
          <p:nvPr/>
        </p:nvCxnSpPr>
        <p:spPr>
          <a:xfrm>
            <a:off x="2924185" y="156842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p:cNvCxnSpPr>
            <a:stCxn id="10" idx="6"/>
            <a:endCxn id="136" idx="2"/>
          </p:cNvCxnSpPr>
          <p:nvPr/>
        </p:nvCxnSpPr>
        <p:spPr>
          <a:xfrm>
            <a:off x="2924185" y="1568421"/>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p:cNvCxnSpPr>
            <a:stCxn id="11" idx="6"/>
            <a:endCxn id="134" idx="2"/>
          </p:cNvCxnSpPr>
          <p:nvPr/>
        </p:nvCxnSpPr>
        <p:spPr>
          <a:xfrm flipV="1">
            <a:off x="2924185" y="192397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11" idx="6"/>
            <a:endCxn id="135" idx="2"/>
          </p:cNvCxnSpPr>
          <p:nvPr/>
        </p:nvCxnSpPr>
        <p:spPr>
          <a:xfrm>
            <a:off x="2924185" y="192846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p:cNvCxnSpPr>
            <a:stCxn id="11" idx="6"/>
            <a:endCxn id="136" idx="2"/>
          </p:cNvCxnSpPr>
          <p:nvPr/>
        </p:nvCxnSpPr>
        <p:spPr>
          <a:xfrm>
            <a:off x="2924185" y="192846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7" name="直線矢印コネクタ 166"/>
          <p:cNvCxnSpPr>
            <a:stCxn id="12" idx="6"/>
            <a:endCxn id="134" idx="2"/>
          </p:cNvCxnSpPr>
          <p:nvPr/>
        </p:nvCxnSpPr>
        <p:spPr>
          <a:xfrm flipV="1">
            <a:off x="2924185" y="192397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p:cNvCxnSpPr>
            <a:stCxn id="12" idx="6"/>
            <a:endCxn id="135" idx="2"/>
          </p:cNvCxnSpPr>
          <p:nvPr/>
        </p:nvCxnSpPr>
        <p:spPr>
          <a:xfrm flipV="1">
            <a:off x="2924185" y="228401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p:cNvCxnSpPr>
            <a:stCxn id="12" idx="6"/>
            <a:endCxn id="136" idx="2"/>
          </p:cNvCxnSpPr>
          <p:nvPr/>
        </p:nvCxnSpPr>
        <p:spPr>
          <a:xfrm>
            <a:off x="2924185" y="228850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p:cNvCxnSpPr>
            <a:stCxn id="13" idx="6"/>
            <a:endCxn id="134" idx="2"/>
          </p:cNvCxnSpPr>
          <p:nvPr/>
        </p:nvCxnSpPr>
        <p:spPr>
          <a:xfrm flipV="1">
            <a:off x="2924185" y="192397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p:cNvCxnSpPr>
            <a:stCxn id="13" idx="6"/>
            <a:endCxn id="135" idx="2"/>
          </p:cNvCxnSpPr>
          <p:nvPr/>
        </p:nvCxnSpPr>
        <p:spPr>
          <a:xfrm flipV="1">
            <a:off x="2924185" y="228401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a:stCxn id="13" idx="6"/>
            <a:endCxn id="136" idx="2"/>
          </p:cNvCxnSpPr>
          <p:nvPr/>
        </p:nvCxnSpPr>
        <p:spPr>
          <a:xfrm flipV="1">
            <a:off x="2924185" y="264405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1" name="円/楕円 200"/>
          <p:cNvSpPr/>
          <p:nvPr/>
        </p:nvSpPr>
        <p:spPr>
          <a:xfrm flipH="1">
            <a:off x="7100649" y="124530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flipH="1">
            <a:off x="7100649" y="160534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p:cNvSpPr/>
          <p:nvPr/>
        </p:nvSpPr>
        <p:spPr>
          <a:xfrm flipH="1">
            <a:off x="7100649" y="196538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flipH="1">
            <a:off x="7100649" y="232542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円/楕円 204"/>
          <p:cNvSpPr/>
          <p:nvPr/>
        </p:nvSpPr>
        <p:spPr>
          <a:xfrm flipH="1">
            <a:off x="7100649" y="268546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円/楕円 205"/>
          <p:cNvSpPr/>
          <p:nvPr/>
        </p:nvSpPr>
        <p:spPr>
          <a:xfrm flipH="1">
            <a:off x="6236553" y="142440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p:cNvSpPr/>
          <p:nvPr/>
        </p:nvSpPr>
        <p:spPr>
          <a:xfrm flipH="1">
            <a:off x="6236553" y="178444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flipH="1">
            <a:off x="6236553" y="214448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p:cNvSpPr/>
          <p:nvPr/>
        </p:nvSpPr>
        <p:spPr>
          <a:xfrm flipH="1">
            <a:off x="6236553" y="250452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p:cNvCxnSpPr>
            <a:stCxn id="203" idx="6"/>
            <a:endCxn id="209" idx="2"/>
          </p:cNvCxnSpPr>
          <p:nvPr/>
        </p:nvCxnSpPr>
        <p:spPr>
          <a:xfrm flipH="1">
            <a:off x="6524585" y="138932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1" name="直線矢印コネクタ 210"/>
          <p:cNvCxnSpPr>
            <a:stCxn id="204" idx="6"/>
            <a:endCxn id="209" idx="2"/>
          </p:cNvCxnSpPr>
          <p:nvPr/>
        </p:nvCxnSpPr>
        <p:spPr>
          <a:xfrm flipH="1" flipV="1">
            <a:off x="6524585" y="156842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2" name="直線矢印コネクタ 211"/>
          <p:cNvCxnSpPr>
            <a:stCxn id="205" idx="6"/>
            <a:endCxn id="209" idx="2"/>
          </p:cNvCxnSpPr>
          <p:nvPr/>
        </p:nvCxnSpPr>
        <p:spPr>
          <a:xfrm flipH="1" flipV="1">
            <a:off x="6524585" y="156842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6" idx="6"/>
            <a:endCxn id="209" idx="2"/>
          </p:cNvCxnSpPr>
          <p:nvPr/>
        </p:nvCxnSpPr>
        <p:spPr>
          <a:xfrm flipH="1" flipV="1">
            <a:off x="6524585" y="156842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7" idx="6"/>
            <a:endCxn id="209" idx="2"/>
          </p:cNvCxnSpPr>
          <p:nvPr/>
        </p:nvCxnSpPr>
        <p:spPr>
          <a:xfrm flipH="1" flipV="1">
            <a:off x="6524585" y="1568421"/>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5" name="直線矢印コネクタ 214"/>
          <p:cNvCxnSpPr>
            <a:stCxn id="203" idx="6"/>
            <a:endCxn id="210" idx="2"/>
          </p:cNvCxnSpPr>
          <p:nvPr/>
        </p:nvCxnSpPr>
        <p:spPr>
          <a:xfrm flipH="1">
            <a:off x="6524585" y="138932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6" name="直線矢印コネクタ 215"/>
          <p:cNvCxnSpPr>
            <a:stCxn id="203" idx="6"/>
            <a:endCxn id="212" idx="2"/>
          </p:cNvCxnSpPr>
          <p:nvPr/>
        </p:nvCxnSpPr>
        <p:spPr>
          <a:xfrm flipH="1">
            <a:off x="6524585" y="1389320"/>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p:cNvCxnSpPr>
            <a:stCxn id="203" idx="6"/>
            <a:endCxn id="211" idx="2"/>
          </p:cNvCxnSpPr>
          <p:nvPr/>
        </p:nvCxnSpPr>
        <p:spPr>
          <a:xfrm flipH="1">
            <a:off x="6524585" y="138932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204" idx="6"/>
            <a:endCxn id="210" idx="2"/>
          </p:cNvCxnSpPr>
          <p:nvPr/>
        </p:nvCxnSpPr>
        <p:spPr>
          <a:xfrm flipH="1">
            <a:off x="6524585" y="174936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9" name="直線矢印コネクタ 218"/>
          <p:cNvCxnSpPr>
            <a:stCxn id="204" idx="6"/>
            <a:endCxn id="211" idx="2"/>
          </p:cNvCxnSpPr>
          <p:nvPr/>
        </p:nvCxnSpPr>
        <p:spPr>
          <a:xfrm flipH="1">
            <a:off x="6524585" y="174936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0" name="直線矢印コネクタ 219"/>
          <p:cNvCxnSpPr>
            <a:stCxn id="204" idx="6"/>
            <a:endCxn id="212" idx="2"/>
          </p:cNvCxnSpPr>
          <p:nvPr/>
        </p:nvCxnSpPr>
        <p:spPr>
          <a:xfrm flipH="1">
            <a:off x="6524585" y="174936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5" idx="6"/>
            <a:endCxn id="210" idx="2"/>
          </p:cNvCxnSpPr>
          <p:nvPr/>
        </p:nvCxnSpPr>
        <p:spPr>
          <a:xfrm flipH="1" flipV="1">
            <a:off x="6524585" y="192846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205" idx="6"/>
            <a:endCxn id="212" idx="2"/>
          </p:cNvCxnSpPr>
          <p:nvPr/>
        </p:nvCxnSpPr>
        <p:spPr>
          <a:xfrm flipH="1">
            <a:off x="6524585" y="210940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3" name="直線矢印コネクタ 222"/>
          <p:cNvCxnSpPr>
            <a:stCxn id="205" idx="6"/>
            <a:endCxn id="211" idx="2"/>
          </p:cNvCxnSpPr>
          <p:nvPr/>
        </p:nvCxnSpPr>
        <p:spPr>
          <a:xfrm flipH="1">
            <a:off x="6524585" y="210940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4" name="直線矢印コネクタ 223"/>
          <p:cNvCxnSpPr>
            <a:stCxn id="206" idx="6"/>
            <a:endCxn id="210" idx="2"/>
          </p:cNvCxnSpPr>
          <p:nvPr/>
        </p:nvCxnSpPr>
        <p:spPr>
          <a:xfrm flipH="1" flipV="1">
            <a:off x="6524585" y="192846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5" name="直線矢印コネクタ 224"/>
          <p:cNvCxnSpPr>
            <a:stCxn id="206" idx="6"/>
            <a:endCxn id="211" idx="2"/>
          </p:cNvCxnSpPr>
          <p:nvPr/>
        </p:nvCxnSpPr>
        <p:spPr>
          <a:xfrm flipH="1" flipV="1">
            <a:off x="6524585" y="228850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6" idx="6"/>
            <a:endCxn id="212" idx="2"/>
          </p:cNvCxnSpPr>
          <p:nvPr/>
        </p:nvCxnSpPr>
        <p:spPr>
          <a:xfrm flipH="1">
            <a:off x="6524585" y="246944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7" name="直線矢印コネクタ 226"/>
          <p:cNvCxnSpPr>
            <a:stCxn id="207" idx="6"/>
            <a:endCxn id="210" idx="2"/>
          </p:cNvCxnSpPr>
          <p:nvPr/>
        </p:nvCxnSpPr>
        <p:spPr>
          <a:xfrm flipH="1" flipV="1">
            <a:off x="6524585" y="192846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8" name="直線矢印コネクタ 227"/>
          <p:cNvCxnSpPr>
            <a:stCxn id="207" idx="6"/>
            <a:endCxn id="211" idx="2"/>
          </p:cNvCxnSpPr>
          <p:nvPr/>
        </p:nvCxnSpPr>
        <p:spPr>
          <a:xfrm flipH="1" flipV="1">
            <a:off x="6524585" y="228850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9" name="直線矢印コネクタ 228"/>
          <p:cNvCxnSpPr>
            <a:stCxn id="207" idx="6"/>
            <a:endCxn id="212" idx="2"/>
          </p:cNvCxnSpPr>
          <p:nvPr/>
        </p:nvCxnSpPr>
        <p:spPr>
          <a:xfrm flipH="1" flipV="1">
            <a:off x="6524585" y="264854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30" name="円/楕円 229"/>
          <p:cNvSpPr/>
          <p:nvPr/>
        </p:nvSpPr>
        <p:spPr>
          <a:xfrm flipH="1">
            <a:off x="5516473" y="141991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p:cNvSpPr/>
          <p:nvPr/>
        </p:nvSpPr>
        <p:spPr>
          <a:xfrm flipH="1">
            <a:off x="5516473" y="177995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flipH="1">
            <a:off x="5516473" y="213999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p:cNvSpPr/>
          <p:nvPr/>
        </p:nvSpPr>
        <p:spPr>
          <a:xfrm flipH="1">
            <a:off x="5516473" y="250003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4" name="直線矢印コネクタ 233"/>
          <p:cNvCxnSpPr>
            <a:stCxn id="209" idx="6"/>
          </p:cNvCxnSpPr>
          <p:nvPr/>
        </p:nvCxnSpPr>
        <p:spPr>
          <a:xfrm flipH="1" flipV="1">
            <a:off x="5804505" y="156393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5" name="直線矢印コネクタ 234"/>
          <p:cNvCxnSpPr>
            <a:stCxn id="210" idx="6"/>
          </p:cNvCxnSpPr>
          <p:nvPr/>
        </p:nvCxnSpPr>
        <p:spPr>
          <a:xfrm flipH="1" flipV="1">
            <a:off x="5804505" y="156393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a:stCxn id="211" idx="6"/>
          </p:cNvCxnSpPr>
          <p:nvPr/>
        </p:nvCxnSpPr>
        <p:spPr>
          <a:xfrm flipH="1" flipV="1">
            <a:off x="5804505" y="156393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a:stCxn id="212" idx="6"/>
          </p:cNvCxnSpPr>
          <p:nvPr/>
        </p:nvCxnSpPr>
        <p:spPr>
          <a:xfrm flipH="1" flipV="1">
            <a:off x="5804505" y="1563934"/>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p:cNvCxnSpPr>
            <a:stCxn id="209" idx="6"/>
          </p:cNvCxnSpPr>
          <p:nvPr/>
        </p:nvCxnSpPr>
        <p:spPr>
          <a:xfrm flipH="1">
            <a:off x="5804505" y="156842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p:cNvCxnSpPr>
            <a:stCxn id="209" idx="6"/>
          </p:cNvCxnSpPr>
          <p:nvPr/>
        </p:nvCxnSpPr>
        <p:spPr>
          <a:xfrm flipH="1">
            <a:off x="5804505" y="156842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p:cNvCxnSpPr>
            <a:stCxn id="209" idx="6"/>
          </p:cNvCxnSpPr>
          <p:nvPr/>
        </p:nvCxnSpPr>
        <p:spPr>
          <a:xfrm flipH="1">
            <a:off x="5804505" y="1568421"/>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210" idx="6"/>
          </p:cNvCxnSpPr>
          <p:nvPr/>
        </p:nvCxnSpPr>
        <p:spPr>
          <a:xfrm flipH="1" flipV="1">
            <a:off x="5804505" y="192397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p:cNvCxnSpPr>
            <a:stCxn id="210" idx="6"/>
          </p:cNvCxnSpPr>
          <p:nvPr/>
        </p:nvCxnSpPr>
        <p:spPr>
          <a:xfrm flipH="1">
            <a:off x="5804505" y="192846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p:cNvCxnSpPr>
            <a:stCxn id="210" idx="6"/>
          </p:cNvCxnSpPr>
          <p:nvPr/>
        </p:nvCxnSpPr>
        <p:spPr>
          <a:xfrm flipH="1">
            <a:off x="5804505" y="192846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p:cNvCxnSpPr>
            <a:stCxn id="211" idx="6"/>
          </p:cNvCxnSpPr>
          <p:nvPr/>
        </p:nvCxnSpPr>
        <p:spPr>
          <a:xfrm flipH="1" flipV="1">
            <a:off x="5804505" y="192397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11" idx="6"/>
          </p:cNvCxnSpPr>
          <p:nvPr/>
        </p:nvCxnSpPr>
        <p:spPr>
          <a:xfrm flipH="1" flipV="1">
            <a:off x="5804505" y="228401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p:cNvCxnSpPr>
            <a:stCxn id="211" idx="6"/>
          </p:cNvCxnSpPr>
          <p:nvPr/>
        </p:nvCxnSpPr>
        <p:spPr>
          <a:xfrm flipH="1">
            <a:off x="5804505" y="228850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p:cNvCxnSpPr>
            <a:stCxn id="212" idx="6"/>
          </p:cNvCxnSpPr>
          <p:nvPr/>
        </p:nvCxnSpPr>
        <p:spPr>
          <a:xfrm flipH="1" flipV="1">
            <a:off x="5804505" y="192397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p:cNvCxnSpPr>
            <a:stCxn id="212" idx="6"/>
          </p:cNvCxnSpPr>
          <p:nvPr/>
        </p:nvCxnSpPr>
        <p:spPr>
          <a:xfrm flipH="1" flipV="1">
            <a:off x="5804505" y="228401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p:cNvCxnSpPr>
            <a:stCxn id="212" idx="6"/>
          </p:cNvCxnSpPr>
          <p:nvPr/>
        </p:nvCxnSpPr>
        <p:spPr>
          <a:xfrm flipH="1" flipV="1">
            <a:off x="5804505" y="264405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2" name="テキスト ボックス 251"/>
          <p:cNvSpPr txBox="1"/>
          <p:nvPr/>
        </p:nvSpPr>
        <p:spPr>
          <a:xfrm>
            <a:off x="3723238" y="1875404"/>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pic>
        <p:nvPicPr>
          <p:cNvPr id="253" name="図 25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298" y="1578845"/>
            <a:ext cx="1054782" cy="1054782"/>
          </a:xfrm>
          <a:prstGeom prst="rect">
            <a:avLst/>
          </a:prstGeom>
        </p:spPr>
      </p:pic>
      <p:sp>
        <p:nvSpPr>
          <p:cNvPr id="258" name="右矢印 257"/>
          <p:cNvSpPr/>
          <p:nvPr/>
        </p:nvSpPr>
        <p:spPr>
          <a:xfrm>
            <a:off x="1336694" y="1756623"/>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テキスト ボックス 258"/>
          <p:cNvSpPr txBox="1"/>
          <p:nvPr/>
        </p:nvSpPr>
        <p:spPr>
          <a:xfrm>
            <a:off x="1553541" y="755693"/>
            <a:ext cx="691040" cy="276999"/>
          </a:xfrm>
          <a:prstGeom prst="rect">
            <a:avLst/>
          </a:prstGeom>
          <a:noFill/>
        </p:spPr>
        <p:txBody>
          <a:bodyPr wrap="square" rtlCol="0">
            <a:spAutoFit/>
          </a:bodyPr>
          <a:lstStyle/>
          <a:p>
            <a:pPr algn="ctr"/>
            <a:r>
              <a:rPr kumimoji="1" lang="ja-JP" altLang="en-US" sz="1200" dirty="0">
                <a:solidFill>
                  <a:srgbClr val="0070C0"/>
                </a:solidFill>
                <a:latin typeface="Meiryo" charset="-128"/>
                <a:ea typeface="Meiryo" charset="-128"/>
                <a:cs typeface="Meiryo" charset="-128"/>
              </a:rPr>
              <a:t>入力層</a:t>
            </a:r>
          </a:p>
        </p:txBody>
      </p:sp>
      <p:sp>
        <p:nvSpPr>
          <p:cNvPr id="260" name="テキスト ボックス 259"/>
          <p:cNvSpPr txBox="1"/>
          <p:nvPr/>
        </p:nvSpPr>
        <p:spPr>
          <a:xfrm>
            <a:off x="6899145" y="755693"/>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261" name="テキスト ボックス 260"/>
          <p:cNvSpPr txBox="1"/>
          <p:nvPr/>
        </p:nvSpPr>
        <p:spPr>
          <a:xfrm>
            <a:off x="3680269" y="755693"/>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262" name="右矢印 261"/>
          <p:cNvSpPr/>
          <p:nvPr/>
        </p:nvSpPr>
        <p:spPr>
          <a:xfrm rot="10800000">
            <a:off x="7561785" y="1776280"/>
            <a:ext cx="275748" cy="720080"/>
          </a:xfrm>
          <a:prstGeom prst="rightArrow">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9" name="図 26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4174" y="998124"/>
            <a:ext cx="324287" cy="324287"/>
          </a:xfrm>
          <a:prstGeom prst="rect">
            <a:avLst/>
          </a:prstGeom>
          <a:effectLst>
            <a:outerShdw blurRad="50800" dist="38100" dir="2700000" algn="tl" rotWithShape="0">
              <a:prstClr val="black">
                <a:alpha val="40000"/>
              </a:prstClr>
            </a:outerShdw>
          </a:effectLst>
        </p:spPr>
      </p:pic>
      <p:pic>
        <p:nvPicPr>
          <p:cNvPr id="388" name="図 38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698" y="674293"/>
            <a:ext cx="1242839" cy="1242839"/>
          </a:xfrm>
          <a:prstGeom prst="rect">
            <a:avLst/>
          </a:prstGeom>
        </p:spPr>
      </p:pic>
      <p:pic>
        <p:nvPicPr>
          <p:cNvPr id="390" name="図 38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2554" y="2479006"/>
            <a:ext cx="871334" cy="871334"/>
          </a:xfrm>
          <a:prstGeom prst="rect">
            <a:avLst/>
          </a:prstGeom>
        </p:spPr>
      </p:pic>
      <p:grpSp>
        <p:nvGrpSpPr>
          <p:cNvPr id="395" name="図形グループ 394"/>
          <p:cNvGrpSpPr/>
          <p:nvPr/>
        </p:nvGrpSpPr>
        <p:grpSpPr>
          <a:xfrm>
            <a:off x="1016901" y="1322713"/>
            <a:ext cx="582041" cy="582041"/>
            <a:chOff x="8022615" y="4025501"/>
            <a:chExt cx="582041" cy="582041"/>
          </a:xfrm>
        </p:grpSpPr>
        <p:pic>
          <p:nvPicPr>
            <p:cNvPr id="393" name="図 392"/>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4" name="テキスト ボックス 393"/>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6" name="図形グループ 395"/>
          <p:cNvGrpSpPr/>
          <p:nvPr/>
        </p:nvGrpSpPr>
        <p:grpSpPr>
          <a:xfrm>
            <a:off x="1019477" y="2212581"/>
            <a:ext cx="582041" cy="582041"/>
            <a:chOff x="8022615" y="4025501"/>
            <a:chExt cx="582041" cy="582041"/>
          </a:xfrm>
        </p:grpSpPr>
        <p:pic>
          <p:nvPicPr>
            <p:cNvPr id="397" name="図 396"/>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8" name="テキスト ボックス 397"/>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9" name="図形グループ 398"/>
          <p:cNvGrpSpPr/>
          <p:nvPr/>
        </p:nvGrpSpPr>
        <p:grpSpPr>
          <a:xfrm>
            <a:off x="1020683" y="2960075"/>
            <a:ext cx="582041" cy="582041"/>
            <a:chOff x="8022615" y="4025501"/>
            <a:chExt cx="582041" cy="582041"/>
          </a:xfrm>
        </p:grpSpPr>
        <p:pic>
          <p:nvPicPr>
            <p:cNvPr id="400" name="図 399"/>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01" name="テキスト ボックス 400"/>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04" name="テキスト ボックス 403"/>
          <p:cNvSpPr txBox="1"/>
          <p:nvPr/>
        </p:nvSpPr>
        <p:spPr>
          <a:xfrm>
            <a:off x="4019168" y="1239296"/>
            <a:ext cx="1141659" cy="584775"/>
          </a:xfrm>
          <a:prstGeom prst="rect">
            <a:avLst/>
          </a:prstGeom>
          <a:noFill/>
        </p:spPr>
        <p:txBody>
          <a:bodyPr wrap="none" rtlCol="0">
            <a:spAutoFit/>
          </a:bodyPr>
          <a:lstStyle/>
          <a:p>
            <a:pPr algn="ctr"/>
            <a:r>
              <a:rPr kumimoji="1" lang="ja-JP" altLang="en-US" sz="3200" b="1">
                <a:solidFill>
                  <a:srgbClr val="0070C0"/>
                </a:solidFill>
                <a:latin typeface="Meiryo" charset="-128"/>
                <a:ea typeface="Meiryo" charset="-128"/>
                <a:cs typeface="Meiryo" charset="-128"/>
              </a:rPr>
              <a:t>学</a:t>
            </a:r>
            <a:r>
              <a:rPr kumimoji="1" lang="en-US" altLang="ja-JP" sz="3200" b="1" dirty="0">
                <a:solidFill>
                  <a:srgbClr val="0070C0"/>
                </a:solidFill>
                <a:latin typeface="Meiryo" charset="-128"/>
                <a:ea typeface="Meiryo" charset="-128"/>
                <a:cs typeface="Meiryo" charset="-128"/>
              </a:rPr>
              <a:t> </a:t>
            </a:r>
            <a:r>
              <a:rPr kumimoji="1" lang="ja-JP" altLang="en-US" sz="3200" b="1">
                <a:solidFill>
                  <a:srgbClr val="0070C0"/>
                </a:solidFill>
                <a:latin typeface="Meiryo" charset="-128"/>
                <a:ea typeface="Meiryo" charset="-128"/>
                <a:cs typeface="Meiryo" charset="-128"/>
              </a:rPr>
              <a:t>習</a:t>
            </a:r>
            <a:endParaRPr kumimoji="1" lang="ja-JP" altLang="en-US" sz="3200" b="1" dirty="0">
              <a:solidFill>
                <a:srgbClr val="0070C0"/>
              </a:solidFill>
              <a:latin typeface="Meiryo" charset="-128"/>
              <a:ea typeface="Meiryo" charset="-128"/>
              <a:cs typeface="Meiryo" charset="-128"/>
            </a:endParaRPr>
          </a:p>
        </p:txBody>
      </p:sp>
      <p:grpSp>
        <p:nvGrpSpPr>
          <p:cNvPr id="16" name="グループ化 15">
            <a:extLst>
              <a:ext uri="{FF2B5EF4-FFF2-40B4-BE49-F238E27FC236}">
                <a16:creationId xmlns:a16="http://schemas.microsoft.com/office/drawing/2014/main" id="{CC5FD48A-0086-4D8B-A0B2-E9CD574D45C0}"/>
              </a:ext>
            </a:extLst>
          </p:cNvPr>
          <p:cNvGrpSpPr/>
          <p:nvPr/>
        </p:nvGrpSpPr>
        <p:grpSpPr>
          <a:xfrm>
            <a:off x="244789" y="3794474"/>
            <a:ext cx="8584052" cy="2543226"/>
            <a:chOff x="207845" y="3933015"/>
            <a:chExt cx="8584052" cy="2543226"/>
          </a:xfrm>
        </p:grpSpPr>
        <p:sp>
          <p:nvSpPr>
            <p:cNvPr id="271" name="正方形/長方形 270"/>
            <p:cNvSpPr/>
            <p:nvPr/>
          </p:nvSpPr>
          <p:spPr>
            <a:xfrm>
              <a:off x="1516597" y="4206949"/>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2404669" y="4201369"/>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6876721" y="4206949"/>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p:cNvSpPr/>
            <p:nvPr/>
          </p:nvSpPr>
          <p:spPr>
            <a:xfrm>
              <a:off x="1735113" y="442262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p:cNvSpPr/>
            <p:nvPr/>
          </p:nvSpPr>
          <p:spPr>
            <a:xfrm>
              <a:off x="1735113" y="478266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1735113" y="514270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円/楕円 276"/>
            <p:cNvSpPr/>
            <p:nvPr/>
          </p:nvSpPr>
          <p:spPr>
            <a:xfrm>
              <a:off x="1735113" y="550274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円/楕円 277"/>
            <p:cNvSpPr/>
            <p:nvPr/>
          </p:nvSpPr>
          <p:spPr>
            <a:xfrm>
              <a:off x="1735113" y="586278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p:cNvSpPr/>
            <p:nvPr/>
          </p:nvSpPr>
          <p:spPr>
            <a:xfrm>
              <a:off x="2599209" y="460172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2599209" y="496176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p:cNvSpPr/>
            <p:nvPr/>
          </p:nvSpPr>
          <p:spPr>
            <a:xfrm>
              <a:off x="2599209" y="532180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p:cNvSpPr/>
            <p:nvPr/>
          </p:nvSpPr>
          <p:spPr>
            <a:xfrm>
              <a:off x="2599209" y="568184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3" name="直線矢印コネクタ 282"/>
            <p:cNvCxnSpPr>
              <a:stCxn id="274" idx="6"/>
              <a:endCxn id="279" idx="2"/>
            </p:cNvCxnSpPr>
            <p:nvPr/>
          </p:nvCxnSpPr>
          <p:spPr>
            <a:xfrm>
              <a:off x="2023145" y="456664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p:cNvCxnSpPr>
              <a:stCxn id="275" idx="6"/>
              <a:endCxn id="279" idx="2"/>
            </p:cNvCxnSpPr>
            <p:nvPr/>
          </p:nvCxnSpPr>
          <p:spPr>
            <a:xfrm flipV="1">
              <a:off x="2023145" y="474574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p:cNvCxnSpPr>
              <a:stCxn id="276" idx="6"/>
              <a:endCxn id="279" idx="2"/>
            </p:cNvCxnSpPr>
            <p:nvPr/>
          </p:nvCxnSpPr>
          <p:spPr>
            <a:xfrm flipV="1">
              <a:off x="2023145" y="474574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6" name="直線矢印コネクタ 285"/>
            <p:cNvCxnSpPr>
              <a:stCxn id="277" idx="6"/>
              <a:endCxn id="279" idx="2"/>
            </p:cNvCxnSpPr>
            <p:nvPr/>
          </p:nvCxnSpPr>
          <p:spPr>
            <a:xfrm flipV="1">
              <a:off x="2023145" y="474574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7" name="直線矢印コネクタ 286"/>
            <p:cNvCxnSpPr>
              <a:stCxn id="278" idx="6"/>
              <a:endCxn id="279" idx="2"/>
            </p:cNvCxnSpPr>
            <p:nvPr/>
          </p:nvCxnSpPr>
          <p:spPr>
            <a:xfrm flipV="1">
              <a:off x="2023145" y="4745743"/>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8" name="直線矢印コネクタ 287"/>
            <p:cNvCxnSpPr>
              <a:stCxn id="274" idx="6"/>
              <a:endCxn id="280" idx="2"/>
            </p:cNvCxnSpPr>
            <p:nvPr/>
          </p:nvCxnSpPr>
          <p:spPr>
            <a:xfrm>
              <a:off x="2023145" y="456664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9" name="直線矢印コネクタ 288"/>
            <p:cNvCxnSpPr>
              <a:stCxn id="274" idx="6"/>
              <a:endCxn id="282" idx="2"/>
            </p:cNvCxnSpPr>
            <p:nvPr/>
          </p:nvCxnSpPr>
          <p:spPr>
            <a:xfrm>
              <a:off x="2023145" y="4566642"/>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0" name="直線矢印コネクタ 289"/>
            <p:cNvCxnSpPr>
              <a:stCxn id="274" idx="6"/>
              <a:endCxn id="281" idx="2"/>
            </p:cNvCxnSpPr>
            <p:nvPr/>
          </p:nvCxnSpPr>
          <p:spPr>
            <a:xfrm>
              <a:off x="2023145" y="456664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1" name="直線矢印コネクタ 290"/>
            <p:cNvCxnSpPr>
              <a:stCxn id="275" idx="6"/>
              <a:endCxn id="280" idx="2"/>
            </p:cNvCxnSpPr>
            <p:nvPr/>
          </p:nvCxnSpPr>
          <p:spPr>
            <a:xfrm>
              <a:off x="2023145" y="492668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2" name="直線矢印コネクタ 291"/>
            <p:cNvCxnSpPr>
              <a:stCxn id="275" idx="6"/>
              <a:endCxn id="281" idx="2"/>
            </p:cNvCxnSpPr>
            <p:nvPr/>
          </p:nvCxnSpPr>
          <p:spPr>
            <a:xfrm>
              <a:off x="2023145" y="492668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3" name="直線矢印コネクタ 292"/>
            <p:cNvCxnSpPr>
              <a:stCxn id="275" idx="6"/>
              <a:endCxn id="282" idx="2"/>
            </p:cNvCxnSpPr>
            <p:nvPr/>
          </p:nvCxnSpPr>
          <p:spPr>
            <a:xfrm>
              <a:off x="2023145" y="492668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4" name="直線矢印コネクタ 293"/>
            <p:cNvCxnSpPr>
              <a:stCxn id="276" idx="6"/>
              <a:endCxn id="280" idx="2"/>
            </p:cNvCxnSpPr>
            <p:nvPr/>
          </p:nvCxnSpPr>
          <p:spPr>
            <a:xfrm flipV="1">
              <a:off x="2023145" y="510578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p:cNvCxnSpPr>
              <a:stCxn id="276" idx="6"/>
              <a:endCxn id="282" idx="2"/>
            </p:cNvCxnSpPr>
            <p:nvPr/>
          </p:nvCxnSpPr>
          <p:spPr>
            <a:xfrm>
              <a:off x="2023145" y="528672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p:cNvCxnSpPr>
              <a:stCxn id="276" idx="6"/>
              <a:endCxn id="281" idx="2"/>
            </p:cNvCxnSpPr>
            <p:nvPr/>
          </p:nvCxnSpPr>
          <p:spPr>
            <a:xfrm>
              <a:off x="2023145" y="528672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p:cNvCxnSpPr>
              <a:stCxn id="277" idx="6"/>
              <a:endCxn id="280" idx="2"/>
            </p:cNvCxnSpPr>
            <p:nvPr/>
          </p:nvCxnSpPr>
          <p:spPr>
            <a:xfrm flipV="1">
              <a:off x="2023145" y="510578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p:cNvCxnSpPr>
              <a:stCxn id="277" idx="6"/>
              <a:endCxn id="281" idx="2"/>
            </p:cNvCxnSpPr>
            <p:nvPr/>
          </p:nvCxnSpPr>
          <p:spPr>
            <a:xfrm flipV="1">
              <a:off x="2023145" y="546582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p:cNvCxnSpPr>
              <a:stCxn id="277" idx="6"/>
              <a:endCxn id="282" idx="2"/>
            </p:cNvCxnSpPr>
            <p:nvPr/>
          </p:nvCxnSpPr>
          <p:spPr>
            <a:xfrm>
              <a:off x="2023145" y="564676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p:cNvCxnSpPr>
              <a:stCxn id="278" idx="6"/>
              <a:endCxn id="280" idx="2"/>
            </p:cNvCxnSpPr>
            <p:nvPr/>
          </p:nvCxnSpPr>
          <p:spPr>
            <a:xfrm flipV="1">
              <a:off x="2023145" y="510578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p:cNvCxnSpPr>
              <a:stCxn id="278" idx="6"/>
              <a:endCxn id="281" idx="2"/>
            </p:cNvCxnSpPr>
            <p:nvPr/>
          </p:nvCxnSpPr>
          <p:spPr>
            <a:xfrm flipV="1">
              <a:off x="2023145" y="546582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2" name="直線矢印コネクタ 301"/>
            <p:cNvCxnSpPr>
              <a:stCxn id="278" idx="6"/>
              <a:endCxn id="282" idx="2"/>
            </p:cNvCxnSpPr>
            <p:nvPr/>
          </p:nvCxnSpPr>
          <p:spPr>
            <a:xfrm flipV="1">
              <a:off x="2023145" y="582586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03" name="円/楕円 302"/>
            <p:cNvSpPr/>
            <p:nvPr/>
          </p:nvSpPr>
          <p:spPr>
            <a:xfrm>
              <a:off x="3319289" y="45972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3319289" y="49572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p:cNvSpPr/>
            <p:nvPr/>
          </p:nvSpPr>
          <p:spPr>
            <a:xfrm>
              <a:off x="3319289" y="53173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p:cNvSpPr/>
            <p:nvPr/>
          </p:nvSpPr>
          <p:spPr>
            <a:xfrm>
              <a:off x="3319289" y="56773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矢印コネクタ 306"/>
            <p:cNvCxnSpPr>
              <a:stCxn id="279" idx="6"/>
              <a:endCxn id="303" idx="2"/>
            </p:cNvCxnSpPr>
            <p:nvPr/>
          </p:nvCxnSpPr>
          <p:spPr>
            <a:xfrm flipV="1">
              <a:off x="2887241" y="4741256"/>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p:cNvCxnSpPr>
              <a:stCxn id="280" idx="6"/>
              <a:endCxn id="303" idx="2"/>
            </p:cNvCxnSpPr>
            <p:nvPr/>
          </p:nvCxnSpPr>
          <p:spPr>
            <a:xfrm flipV="1">
              <a:off x="2887241" y="4741256"/>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p:cNvCxnSpPr>
              <a:stCxn id="281" idx="6"/>
              <a:endCxn id="303" idx="2"/>
            </p:cNvCxnSpPr>
            <p:nvPr/>
          </p:nvCxnSpPr>
          <p:spPr>
            <a:xfrm flipV="1">
              <a:off x="2887241" y="4741256"/>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0" name="直線矢印コネクタ 309"/>
            <p:cNvCxnSpPr>
              <a:stCxn id="282" idx="6"/>
              <a:endCxn id="303" idx="2"/>
            </p:cNvCxnSpPr>
            <p:nvPr/>
          </p:nvCxnSpPr>
          <p:spPr>
            <a:xfrm flipV="1">
              <a:off x="2887241" y="4741256"/>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1" name="直線矢印コネクタ 310"/>
            <p:cNvCxnSpPr>
              <a:stCxn id="279" idx="6"/>
              <a:endCxn id="304" idx="2"/>
            </p:cNvCxnSpPr>
            <p:nvPr/>
          </p:nvCxnSpPr>
          <p:spPr>
            <a:xfrm>
              <a:off x="2887241" y="4745743"/>
              <a:ext cx="432048" cy="355553"/>
            </a:xfrm>
            <a:prstGeom prst="straightConnector1">
              <a:avLst/>
            </a:prstGeom>
            <a:ln w="762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2" name="直線矢印コネクタ 311"/>
            <p:cNvCxnSpPr>
              <a:stCxn id="279" idx="6"/>
              <a:endCxn id="305" idx="2"/>
            </p:cNvCxnSpPr>
            <p:nvPr/>
          </p:nvCxnSpPr>
          <p:spPr>
            <a:xfrm>
              <a:off x="2887241" y="4745743"/>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3" name="直線矢印コネクタ 312"/>
            <p:cNvCxnSpPr>
              <a:stCxn id="279" idx="6"/>
              <a:endCxn id="306" idx="2"/>
            </p:cNvCxnSpPr>
            <p:nvPr/>
          </p:nvCxnSpPr>
          <p:spPr>
            <a:xfrm>
              <a:off x="2887241" y="4745743"/>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4" name="直線矢印コネクタ 313"/>
            <p:cNvCxnSpPr>
              <a:stCxn id="280" idx="6"/>
              <a:endCxn id="304" idx="2"/>
            </p:cNvCxnSpPr>
            <p:nvPr/>
          </p:nvCxnSpPr>
          <p:spPr>
            <a:xfrm flipV="1">
              <a:off x="2887241" y="510129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5" name="直線矢印コネクタ 314"/>
            <p:cNvCxnSpPr>
              <a:stCxn id="280" idx="6"/>
              <a:endCxn id="305" idx="2"/>
            </p:cNvCxnSpPr>
            <p:nvPr/>
          </p:nvCxnSpPr>
          <p:spPr>
            <a:xfrm>
              <a:off x="2887241" y="5105783"/>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6" name="直線矢印コネクタ 315"/>
            <p:cNvCxnSpPr>
              <a:stCxn id="280" idx="6"/>
              <a:endCxn id="306" idx="2"/>
            </p:cNvCxnSpPr>
            <p:nvPr/>
          </p:nvCxnSpPr>
          <p:spPr>
            <a:xfrm>
              <a:off x="2887241" y="5105783"/>
              <a:ext cx="432048" cy="71559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7" name="直線矢印コネクタ 316"/>
            <p:cNvCxnSpPr>
              <a:stCxn id="281" idx="6"/>
              <a:endCxn id="304" idx="2"/>
            </p:cNvCxnSpPr>
            <p:nvPr/>
          </p:nvCxnSpPr>
          <p:spPr>
            <a:xfrm flipV="1">
              <a:off x="2887241" y="5101296"/>
              <a:ext cx="432048" cy="364527"/>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8" name="直線矢印コネクタ 317"/>
            <p:cNvCxnSpPr>
              <a:stCxn id="281" idx="6"/>
              <a:endCxn id="305" idx="2"/>
            </p:cNvCxnSpPr>
            <p:nvPr/>
          </p:nvCxnSpPr>
          <p:spPr>
            <a:xfrm flipV="1">
              <a:off x="2887241" y="546133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9" name="直線矢印コネクタ 318"/>
            <p:cNvCxnSpPr>
              <a:stCxn id="281" idx="6"/>
              <a:endCxn id="306" idx="2"/>
            </p:cNvCxnSpPr>
            <p:nvPr/>
          </p:nvCxnSpPr>
          <p:spPr>
            <a:xfrm>
              <a:off x="2887241" y="5465823"/>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0" name="直線矢印コネクタ 319"/>
            <p:cNvCxnSpPr>
              <a:stCxn id="282" idx="6"/>
              <a:endCxn id="304" idx="2"/>
            </p:cNvCxnSpPr>
            <p:nvPr/>
          </p:nvCxnSpPr>
          <p:spPr>
            <a:xfrm flipV="1">
              <a:off x="2887241" y="5101296"/>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1" name="直線矢印コネクタ 320"/>
            <p:cNvCxnSpPr>
              <a:stCxn id="282" idx="6"/>
              <a:endCxn id="305" idx="2"/>
            </p:cNvCxnSpPr>
            <p:nvPr/>
          </p:nvCxnSpPr>
          <p:spPr>
            <a:xfrm flipV="1">
              <a:off x="2887241" y="5461336"/>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2" name="直線矢印コネクタ 321"/>
            <p:cNvCxnSpPr>
              <a:stCxn id="282" idx="6"/>
              <a:endCxn id="306" idx="2"/>
            </p:cNvCxnSpPr>
            <p:nvPr/>
          </p:nvCxnSpPr>
          <p:spPr>
            <a:xfrm flipV="1">
              <a:off x="2887241" y="582137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23" name="円/楕円 322"/>
            <p:cNvSpPr/>
            <p:nvPr/>
          </p:nvSpPr>
          <p:spPr>
            <a:xfrm flipH="1">
              <a:off x="7063705" y="442262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円/楕円 323"/>
            <p:cNvSpPr/>
            <p:nvPr/>
          </p:nvSpPr>
          <p:spPr>
            <a:xfrm flipH="1">
              <a:off x="7063705" y="478266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円/楕円 324"/>
            <p:cNvSpPr/>
            <p:nvPr/>
          </p:nvSpPr>
          <p:spPr>
            <a:xfrm flipH="1">
              <a:off x="7063705" y="514270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円/楕円 325"/>
            <p:cNvSpPr/>
            <p:nvPr/>
          </p:nvSpPr>
          <p:spPr>
            <a:xfrm flipH="1">
              <a:off x="7063705" y="550274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円/楕円 326"/>
            <p:cNvSpPr/>
            <p:nvPr/>
          </p:nvSpPr>
          <p:spPr>
            <a:xfrm flipH="1">
              <a:off x="7063705" y="586278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円/楕円 327"/>
            <p:cNvSpPr/>
            <p:nvPr/>
          </p:nvSpPr>
          <p:spPr>
            <a:xfrm flipH="1">
              <a:off x="6199609" y="460172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円/楕円 328"/>
            <p:cNvSpPr/>
            <p:nvPr/>
          </p:nvSpPr>
          <p:spPr>
            <a:xfrm flipH="1">
              <a:off x="6199609" y="496176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円/楕円 329"/>
            <p:cNvSpPr/>
            <p:nvPr/>
          </p:nvSpPr>
          <p:spPr>
            <a:xfrm flipH="1">
              <a:off x="6199609" y="532180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円/楕円 330"/>
            <p:cNvSpPr/>
            <p:nvPr/>
          </p:nvSpPr>
          <p:spPr>
            <a:xfrm flipH="1">
              <a:off x="6199609" y="568184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2" name="直線矢印コネクタ 331"/>
            <p:cNvCxnSpPr>
              <a:stCxn id="325" idx="6"/>
              <a:endCxn id="331" idx="2"/>
            </p:cNvCxnSpPr>
            <p:nvPr/>
          </p:nvCxnSpPr>
          <p:spPr>
            <a:xfrm flipH="1">
              <a:off x="6487641" y="456664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3" name="直線矢印コネクタ 332"/>
            <p:cNvCxnSpPr>
              <a:stCxn id="326" idx="6"/>
              <a:endCxn id="331" idx="2"/>
            </p:cNvCxnSpPr>
            <p:nvPr/>
          </p:nvCxnSpPr>
          <p:spPr>
            <a:xfrm flipH="1" flipV="1">
              <a:off x="6487641" y="474574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4" name="直線矢印コネクタ 333"/>
            <p:cNvCxnSpPr>
              <a:stCxn id="327" idx="6"/>
              <a:endCxn id="331" idx="2"/>
            </p:cNvCxnSpPr>
            <p:nvPr/>
          </p:nvCxnSpPr>
          <p:spPr>
            <a:xfrm flipH="1" flipV="1">
              <a:off x="6487641" y="474574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5" name="直線矢印コネクタ 334"/>
            <p:cNvCxnSpPr>
              <a:stCxn id="328" idx="6"/>
              <a:endCxn id="331" idx="2"/>
            </p:cNvCxnSpPr>
            <p:nvPr/>
          </p:nvCxnSpPr>
          <p:spPr>
            <a:xfrm flipH="1" flipV="1">
              <a:off x="6487641" y="474574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6" name="直線矢印コネクタ 335"/>
            <p:cNvCxnSpPr>
              <a:stCxn id="329" idx="6"/>
              <a:endCxn id="331" idx="2"/>
            </p:cNvCxnSpPr>
            <p:nvPr/>
          </p:nvCxnSpPr>
          <p:spPr>
            <a:xfrm flipH="1" flipV="1">
              <a:off x="6487641" y="4745743"/>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7" name="直線矢印コネクタ 336"/>
            <p:cNvCxnSpPr>
              <a:stCxn id="325" idx="6"/>
              <a:endCxn id="332" idx="2"/>
            </p:cNvCxnSpPr>
            <p:nvPr/>
          </p:nvCxnSpPr>
          <p:spPr>
            <a:xfrm flipH="1">
              <a:off x="6487641" y="456664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8" name="直線矢印コネクタ 337"/>
            <p:cNvCxnSpPr>
              <a:stCxn id="325" idx="6"/>
              <a:endCxn id="334" idx="2"/>
            </p:cNvCxnSpPr>
            <p:nvPr/>
          </p:nvCxnSpPr>
          <p:spPr>
            <a:xfrm flipH="1">
              <a:off x="6487641" y="4566642"/>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9" name="直線矢印コネクタ 338"/>
            <p:cNvCxnSpPr>
              <a:stCxn id="325" idx="6"/>
              <a:endCxn id="333" idx="2"/>
            </p:cNvCxnSpPr>
            <p:nvPr/>
          </p:nvCxnSpPr>
          <p:spPr>
            <a:xfrm flipH="1">
              <a:off x="6487641" y="456664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0" name="直線矢印コネクタ 339"/>
            <p:cNvCxnSpPr>
              <a:stCxn id="326" idx="6"/>
              <a:endCxn id="332" idx="2"/>
            </p:cNvCxnSpPr>
            <p:nvPr/>
          </p:nvCxnSpPr>
          <p:spPr>
            <a:xfrm flipH="1">
              <a:off x="6487641" y="492668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1" name="直線矢印コネクタ 340"/>
            <p:cNvCxnSpPr>
              <a:stCxn id="326" idx="6"/>
              <a:endCxn id="333" idx="2"/>
            </p:cNvCxnSpPr>
            <p:nvPr/>
          </p:nvCxnSpPr>
          <p:spPr>
            <a:xfrm flipH="1">
              <a:off x="6487641" y="492668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2" name="直線矢印コネクタ 341"/>
            <p:cNvCxnSpPr>
              <a:stCxn id="326" idx="6"/>
              <a:endCxn id="334" idx="2"/>
            </p:cNvCxnSpPr>
            <p:nvPr/>
          </p:nvCxnSpPr>
          <p:spPr>
            <a:xfrm flipH="1">
              <a:off x="6487641" y="492668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3" name="直線矢印コネクタ 342"/>
            <p:cNvCxnSpPr>
              <a:stCxn id="327" idx="6"/>
              <a:endCxn id="332" idx="2"/>
            </p:cNvCxnSpPr>
            <p:nvPr/>
          </p:nvCxnSpPr>
          <p:spPr>
            <a:xfrm flipH="1" flipV="1">
              <a:off x="6487641" y="510578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4" name="直線矢印コネクタ 343"/>
            <p:cNvCxnSpPr>
              <a:stCxn id="327" idx="6"/>
              <a:endCxn id="334" idx="2"/>
            </p:cNvCxnSpPr>
            <p:nvPr/>
          </p:nvCxnSpPr>
          <p:spPr>
            <a:xfrm flipH="1">
              <a:off x="6487641" y="528672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5" name="直線矢印コネクタ 344"/>
            <p:cNvCxnSpPr>
              <a:stCxn id="327" idx="6"/>
              <a:endCxn id="333" idx="2"/>
            </p:cNvCxnSpPr>
            <p:nvPr/>
          </p:nvCxnSpPr>
          <p:spPr>
            <a:xfrm flipH="1">
              <a:off x="6487641" y="528672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6" name="直線矢印コネクタ 345"/>
            <p:cNvCxnSpPr>
              <a:stCxn id="328" idx="6"/>
              <a:endCxn id="332" idx="2"/>
            </p:cNvCxnSpPr>
            <p:nvPr/>
          </p:nvCxnSpPr>
          <p:spPr>
            <a:xfrm flipH="1" flipV="1">
              <a:off x="6487641" y="510578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7" name="直線矢印コネクタ 346"/>
            <p:cNvCxnSpPr>
              <a:stCxn id="328" idx="6"/>
              <a:endCxn id="333" idx="2"/>
            </p:cNvCxnSpPr>
            <p:nvPr/>
          </p:nvCxnSpPr>
          <p:spPr>
            <a:xfrm flipH="1" flipV="1">
              <a:off x="6487641" y="546582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8" name="直線矢印コネクタ 347"/>
            <p:cNvCxnSpPr>
              <a:stCxn id="328" idx="6"/>
              <a:endCxn id="334" idx="2"/>
            </p:cNvCxnSpPr>
            <p:nvPr/>
          </p:nvCxnSpPr>
          <p:spPr>
            <a:xfrm flipH="1">
              <a:off x="6487641" y="564676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9" name="直線矢印コネクタ 348"/>
            <p:cNvCxnSpPr>
              <a:stCxn id="329" idx="6"/>
              <a:endCxn id="332" idx="2"/>
            </p:cNvCxnSpPr>
            <p:nvPr/>
          </p:nvCxnSpPr>
          <p:spPr>
            <a:xfrm flipH="1" flipV="1">
              <a:off x="6487641" y="510578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0" name="直線矢印コネクタ 349"/>
            <p:cNvCxnSpPr>
              <a:stCxn id="329" idx="6"/>
              <a:endCxn id="333" idx="2"/>
            </p:cNvCxnSpPr>
            <p:nvPr/>
          </p:nvCxnSpPr>
          <p:spPr>
            <a:xfrm flipH="1" flipV="1">
              <a:off x="6487641" y="546582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1" name="直線矢印コネクタ 350"/>
            <p:cNvCxnSpPr>
              <a:stCxn id="329" idx="6"/>
              <a:endCxn id="334" idx="2"/>
            </p:cNvCxnSpPr>
            <p:nvPr/>
          </p:nvCxnSpPr>
          <p:spPr>
            <a:xfrm flipH="1" flipV="1">
              <a:off x="6487641" y="582586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52" name="円/楕円 351"/>
            <p:cNvSpPr/>
            <p:nvPr/>
          </p:nvSpPr>
          <p:spPr>
            <a:xfrm flipH="1">
              <a:off x="5479529" y="45972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p:cNvSpPr/>
            <p:nvPr/>
          </p:nvSpPr>
          <p:spPr>
            <a:xfrm flipH="1">
              <a:off x="5479529" y="49572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円/楕円 353"/>
            <p:cNvSpPr/>
            <p:nvPr/>
          </p:nvSpPr>
          <p:spPr>
            <a:xfrm flipH="1">
              <a:off x="5479529" y="53173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円/楕円 354"/>
            <p:cNvSpPr/>
            <p:nvPr/>
          </p:nvSpPr>
          <p:spPr>
            <a:xfrm flipH="1">
              <a:off x="5479529" y="56773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6" name="直線矢印コネクタ 355"/>
            <p:cNvCxnSpPr>
              <a:cxnSpLocks/>
              <a:stCxn id="352" idx="2"/>
              <a:endCxn id="331" idx="6"/>
            </p:cNvCxnSpPr>
            <p:nvPr/>
          </p:nvCxnSpPr>
          <p:spPr>
            <a:xfrm>
              <a:off x="5767561" y="4741256"/>
              <a:ext cx="432048" cy="1084607"/>
            </a:xfrm>
            <a:prstGeom prst="straightConnector1">
              <a:avLst/>
            </a:prstGeom>
            <a:ln w="5715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7" name="直線矢印コネクタ 356"/>
            <p:cNvCxnSpPr>
              <a:stCxn id="332" idx="6"/>
            </p:cNvCxnSpPr>
            <p:nvPr/>
          </p:nvCxnSpPr>
          <p:spPr>
            <a:xfrm flipH="1" flipV="1">
              <a:off x="5767561" y="4741256"/>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8" name="直線矢印コネクタ 357"/>
            <p:cNvCxnSpPr>
              <a:stCxn id="333" idx="6"/>
            </p:cNvCxnSpPr>
            <p:nvPr/>
          </p:nvCxnSpPr>
          <p:spPr>
            <a:xfrm flipH="1" flipV="1">
              <a:off x="5767561" y="4741256"/>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9" name="直線矢印コネクタ 358"/>
            <p:cNvCxnSpPr>
              <a:stCxn id="334" idx="6"/>
            </p:cNvCxnSpPr>
            <p:nvPr/>
          </p:nvCxnSpPr>
          <p:spPr>
            <a:xfrm flipH="1" flipV="1">
              <a:off x="5767561" y="4741256"/>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0" name="直線矢印コネクタ 359"/>
            <p:cNvCxnSpPr>
              <a:stCxn id="331" idx="6"/>
            </p:cNvCxnSpPr>
            <p:nvPr/>
          </p:nvCxnSpPr>
          <p:spPr>
            <a:xfrm flipH="1">
              <a:off x="5767561" y="4745743"/>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1" name="直線矢印コネクタ 360"/>
            <p:cNvCxnSpPr>
              <a:stCxn id="331" idx="6"/>
            </p:cNvCxnSpPr>
            <p:nvPr/>
          </p:nvCxnSpPr>
          <p:spPr>
            <a:xfrm flipH="1">
              <a:off x="5767561" y="4745743"/>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2" name="直線矢印コネクタ 361"/>
            <p:cNvCxnSpPr>
              <a:cxnSpLocks/>
              <a:stCxn id="355" idx="2"/>
              <a:endCxn id="328" idx="6"/>
            </p:cNvCxnSpPr>
            <p:nvPr/>
          </p:nvCxnSpPr>
          <p:spPr>
            <a:xfrm flipV="1">
              <a:off x="5767561" y="4745743"/>
              <a:ext cx="432048" cy="1075633"/>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3" name="直線矢印コネクタ 362"/>
            <p:cNvCxnSpPr>
              <a:stCxn id="332" idx="6"/>
            </p:cNvCxnSpPr>
            <p:nvPr/>
          </p:nvCxnSpPr>
          <p:spPr>
            <a:xfrm flipH="1" flipV="1">
              <a:off x="5767561" y="5101296"/>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4" name="直線矢印コネクタ 363"/>
            <p:cNvCxnSpPr>
              <a:cxnSpLocks/>
              <a:stCxn id="330" idx="6"/>
            </p:cNvCxnSpPr>
            <p:nvPr/>
          </p:nvCxnSpPr>
          <p:spPr>
            <a:xfrm flipH="1" flipV="1">
              <a:off x="5767561" y="546133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5" name="直線矢印コネクタ 364"/>
            <p:cNvCxnSpPr>
              <a:stCxn id="332" idx="6"/>
            </p:cNvCxnSpPr>
            <p:nvPr/>
          </p:nvCxnSpPr>
          <p:spPr>
            <a:xfrm flipH="1">
              <a:off x="5767561" y="5105783"/>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6" name="直線矢印コネクタ 365"/>
            <p:cNvCxnSpPr>
              <a:stCxn id="333" idx="6"/>
            </p:cNvCxnSpPr>
            <p:nvPr/>
          </p:nvCxnSpPr>
          <p:spPr>
            <a:xfrm flipH="1" flipV="1">
              <a:off x="5767561" y="5101296"/>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7" name="直線矢印コネクタ 366"/>
            <p:cNvCxnSpPr>
              <a:stCxn id="333" idx="6"/>
            </p:cNvCxnSpPr>
            <p:nvPr/>
          </p:nvCxnSpPr>
          <p:spPr>
            <a:xfrm flipH="1" flipV="1">
              <a:off x="5767561" y="546133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8" name="直線矢印コネクタ 367"/>
            <p:cNvCxnSpPr>
              <a:stCxn id="333" idx="6"/>
            </p:cNvCxnSpPr>
            <p:nvPr/>
          </p:nvCxnSpPr>
          <p:spPr>
            <a:xfrm flipH="1">
              <a:off x="5767561" y="5465823"/>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9" name="直線矢印コネクタ 368"/>
            <p:cNvCxnSpPr>
              <a:cxnSpLocks/>
              <a:stCxn id="353" idx="2"/>
              <a:endCxn id="330" idx="6"/>
            </p:cNvCxnSpPr>
            <p:nvPr/>
          </p:nvCxnSpPr>
          <p:spPr>
            <a:xfrm>
              <a:off x="5767561" y="5101296"/>
              <a:ext cx="432048" cy="364527"/>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0" name="直線矢印コネクタ 369"/>
            <p:cNvCxnSpPr>
              <a:stCxn id="334" idx="6"/>
            </p:cNvCxnSpPr>
            <p:nvPr/>
          </p:nvCxnSpPr>
          <p:spPr>
            <a:xfrm flipH="1" flipV="1">
              <a:off x="5767561" y="5461336"/>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1" name="直線矢印コネクタ 370"/>
            <p:cNvCxnSpPr>
              <a:stCxn id="334" idx="6"/>
            </p:cNvCxnSpPr>
            <p:nvPr/>
          </p:nvCxnSpPr>
          <p:spPr>
            <a:xfrm flipH="1" flipV="1">
              <a:off x="5767561" y="582137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72" name="テキスト ボックス 371"/>
            <p:cNvSpPr txBox="1"/>
            <p:nvPr/>
          </p:nvSpPr>
          <p:spPr>
            <a:xfrm>
              <a:off x="3686294" y="5052726"/>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sp>
          <p:nvSpPr>
            <p:cNvPr id="375" name="右矢印 374"/>
            <p:cNvSpPr/>
            <p:nvPr/>
          </p:nvSpPr>
          <p:spPr>
            <a:xfrm>
              <a:off x="1299750" y="4933945"/>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テキスト ボックス 375"/>
            <p:cNvSpPr txBox="1"/>
            <p:nvPr/>
          </p:nvSpPr>
          <p:spPr>
            <a:xfrm>
              <a:off x="1516597" y="3933015"/>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377" name="テキスト ボックス 376"/>
            <p:cNvSpPr txBox="1"/>
            <p:nvPr/>
          </p:nvSpPr>
          <p:spPr>
            <a:xfrm>
              <a:off x="6862201" y="3933015"/>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pic>
          <p:nvPicPr>
            <p:cNvPr id="387" name="図 386"/>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7845" y="4656192"/>
              <a:ext cx="1229779" cy="1229779"/>
            </a:xfrm>
            <a:prstGeom prst="rect">
              <a:avLst/>
            </a:prstGeom>
          </p:spPr>
        </p:pic>
        <p:pic>
          <p:nvPicPr>
            <p:cNvPr id="389" name="図 38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3065" y="4174530"/>
              <a:ext cx="324287" cy="324287"/>
            </a:xfrm>
            <a:prstGeom prst="rect">
              <a:avLst/>
            </a:prstGeom>
            <a:effectLst>
              <a:outerShdw blurRad="50800" dist="38100" dir="2700000" algn="tl" rotWithShape="0">
                <a:prstClr val="black">
                  <a:alpha val="40000"/>
                </a:prstClr>
              </a:outerShdw>
            </a:effectLst>
          </p:spPr>
        </p:pic>
        <p:sp>
          <p:nvSpPr>
            <p:cNvPr id="402" name="右矢印 401"/>
            <p:cNvSpPr/>
            <p:nvPr/>
          </p:nvSpPr>
          <p:spPr>
            <a:xfrm>
              <a:off x="7523394" y="4933945"/>
              <a:ext cx="275748" cy="72008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3" name="テキスト ボックス 402"/>
            <p:cNvSpPr txBox="1"/>
            <p:nvPr/>
          </p:nvSpPr>
          <p:spPr>
            <a:xfrm>
              <a:off x="7777677" y="4993893"/>
              <a:ext cx="974946" cy="553998"/>
            </a:xfrm>
            <a:prstGeom prst="rect">
              <a:avLst/>
            </a:prstGeom>
            <a:noFill/>
          </p:spPr>
          <p:txBody>
            <a:bodyPr wrap="none" rtlCol="0">
              <a:spAutoFit/>
            </a:bodyPr>
            <a:lstStyle/>
            <a:p>
              <a:pPr algn="ctr"/>
              <a:r>
                <a:rPr kumimoji="1" lang="ja-JP" altLang="en-US" sz="1000" b="1" dirty="0">
                  <a:solidFill>
                    <a:schemeClr val="bg1">
                      <a:lumMod val="50000"/>
                    </a:schemeClr>
                  </a:solidFill>
                  <a:latin typeface="Meiryo" charset="-128"/>
                  <a:ea typeface="Meiryo" charset="-128"/>
                  <a:cs typeface="Meiryo" charset="-128"/>
                </a:rPr>
                <a:t>イヌ</a:t>
              </a:r>
              <a:r>
                <a:rPr kumimoji="1" lang="en-US" altLang="ja-JP" sz="1000" b="1" dirty="0">
                  <a:solidFill>
                    <a:schemeClr val="bg1">
                      <a:lumMod val="50000"/>
                    </a:schemeClr>
                  </a:solidFill>
                  <a:latin typeface="Meiryo" charset="-128"/>
                  <a:ea typeface="Meiryo" charset="-128"/>
                  <a:cs typeface="Meiryo" charset="-128"/>
                </a:rPr>
                <a:t> 32% ×</a:t>
              </a:r>
            </a:p>
            <a:p>
              <a:pPr algn="ctr"/>
              <a:r>
                <a:rPr lang="ja-JP" altLang="en-US" sz="1000" b="1" u="sng" dirty="0">
                  <a:solidFill>
                    <a:srgbClr val="008000"/>
                  </a:solidFill>
                  <a:latin typeface="Meiryo" charset="-128"/>
                  <a:ea typeface="Meiryo" charset="-128"/>
                  <a:cs typeface="Meiryo" charset="-128"/>
                </a:rPr>
                <a:t>ネコ</a:t>
              </a:r>
              <a:r>
                <a:rPr lang="en-US" altLang="ja-JP" sz="1000" b="1" u="sng" dirty="0">
                  <a:solidFill>
                    <a:srgbClr val="008000"/>
                  </a:solidFill>
                  <a:latin typeface="Meiryo" charset="-128"/>
                  <a:ea typeface="Meiryo" charset="-128"/>
                  <a:cs typeface="Meiryo" charset="-128"/>
                </a:rPr>
                <a:t> 96% </a:t>
              </a:r>
              <a:r>
                <a:rPr lang="ja-JP" altLang="en-US" sz="1000" b="1" u="sng" dirty="0">
                  <a:solidFill>
                    <a:srgbClr val="008000"/>
                  </a:solidFill>
                  <a:latin typeface="Meiryo" charset="-128"/>
                  <a:ea typeface="Meiryo" charset="-128"/>
                  <a:cs typeface="Meiryo" charset="-128"/>
                </a:rPr>
                <a:t>○</a:t>
              </a:r>
              <a:endParaRPr lang="en-US" altLang="ja-JP" sz="1000" b="1" u="sng" dirty="0">
                <a:solidFill>
                  <a:srgbClr val="008000"/>
                </a:solidFill>
                <a:latin typeface="Meiryo" charset="-128"/>
                <a:ea typeface="Meiryo" charset="-128"/>
                <a:cs typeface="Meiryo" charset="-128"/>
              </a:endParaRPr>
            </a:p>
            <a:p>
              <a:pPr algn="ctr"/>
              <a:r>
                <a:rPr lang="ja-JP" altLang="en-US" sz="1000" b="1" dirty="0">
                  <a:solidFill>
                    <a:schemeClr val="bg1">
                      <a:lumMod val="50000"/>
                    </a:schemeClr>
                  </a:solidFill>
                  <a:latin typeface="Meiryo" charset="-128"/>
                  <a:ea typeface="Meiryo" charset="-128"/>
                  <a:cs typeface="Meiryo" charset="-128"/>
                </a:rPr>
                <a:t>ウシ</a:t>
              </a:r>
              <a:r>
                <a:rPr lang="en-US" altLang="ja-JP" sz="1000" b="1" dirty="0">
                  <a:solidFill>
                    <a:schemeClr val="bg1">
                      <a:lumMod val="50000"/>
                    </a:schemeClr>
                  </a:solidFill>
                  <a:latin typeface="Meiryo" charset="-128"/>
                  <a:ea typeface="Meiryo" charset="-128"/>
                  <a:cs typeface="Meiryo" charset="-128"/>
                </a:rPr>
                <a:t> 18% ×</a:t>
              </a:r>
              <a:endParaRPr kumimoji="1" lang="ja-JP" altLang="en-US" sz="1000" b="1" dirty="0">
                <a:solidFill>
                  <a:schemeClr val="bg1">
                    <a:lumMod val="50000"/>
                  </a:schemeClr>
                </a:solidFill>
                <a:latin typeface="Meiryo" charset="-128"/>
                <a:ea typeface="Meiryo" charset="-128"/>
                <a:cs typeface="Meiryo" charset="-128"/>
              </a:endParaRPr>
            </a:p>
          </p:txBody>
        </p:sp>
        <p:sp>
          <p:nvSpPr>
            <p:cNvPr id="405" name="テキスト ボックス 404"/>
            <p:cNvSpPr txBox="1"/>
            <p:nvPr/>
          </p:nvSpPr>
          <p:spPr>
            <a:xfrm>
              <a:off x="3654756" y="4428675"/>
              <a:ext cx="1774845" cy="677108"/>
            </a:xfrm>
            <a:prstGeom prst="rect">
              <a:avLst/>
            </a:prstGeom>
            <a:noFill/>
          </p:spPr>
          <p:txBody>
            <a:bodyPr wrap="none" rtlCol="0">
              <a:spAutoFit/>
            </a:bodyPr>
            <a:lstStyle/>
            <a:p>
              <a:pPr algn="ctr"/>
              <a:r>
                <a:rPr kumimoji="1" lang="ja-JP" altLang="en-US" sz="1400" b="1">
                  <a:solidFill>
                    <a:srgbClr val="0070C0"/>
                  </a:solidFill>
                  <a:latin typeface="Meiryo" charset="-128"/>
                  <a:ea typeface="Meiryo" charset="-128"/>
                  <a:cs typeface="Meiryo" charset="-128"/>
                </a:rPr>
                <a:t>学習</a:t>
              </a:r>
              <a:r>
                <a:rPr kumimoji="1" lang="ja-JP" altLang="en-US" sz="1200">
                  <a:solidFill>
                    <a:schemeClr val="accent3">
                      <a:lumMod val="75000"/>
                    </a:schemeClr>
                  </a:solidFill>
                  <a:latin typeface="Meiryo" charset="-128"/>
                  <a:ea typeface="Meiryo" charset="-128"/>
                  <a:cs typeface="Meiryo" charset="-128"/>
                </a:rPr>
                <a:t>によって作られた</a:t>
              </a:r>
              <a:endParaRPr kumimoji="1" lang="en-US" altLang="ja-JP" sz="1200" dirty="0">
                <a:solidFill>
                  <a:schemeClr val="accent3">
                    <a:lumMod val="75000"/>
                  </a:schemeClr>
                </a:solidFill>
                <a:latin typeface="Meiryo" charset="-128"/>
                <a:ea typeface="Meiryo" charset="-128"/>
                <a:cs typeface="Meiryo" charset="-128"/>
              </a:endParaRPr>
            </a:p>
            <a:p>
              <a:pPr algn="ctr"/>
              <a:r>
                <a:rPr lang="ja-JP" altLang="en-US" sz="2400" b="1">
                  <a:solidFill>
                    <a:schemeClr val="accent6">
                      <a:lumMod val="50000"/>
                    </a:schemeClr>
                  </a:solidFill>
                  <a:latin typeface="Meiryo" charset="-128"/>
                  <a:ea typeface="Meiryo" charset="-128"/>
                  <a:cs typeface="Meiryo" charset="-128"/>
                </a:rPr>
                <a:t>推論モデル</a:t>
              </a:r>
              <a:endParaRPr kumimoji="1" lang="ja-JP" altLang="en-US" sz="2400" b="1" dirty="0">
                <a:solidFill>
                  <a:schemeClr val="accent6">
                    <a:lumMod val="50000"/>
                  </a:schemeClr>
                </a:solidFill>
                <a:latin typeface="Meiryo" charset="-128"/>
                <a:ea typeface="Meiryo" charset="-128"/>
                <a:cs typeface="Meiryo" charset="-128"/>
              </a:endParaRPr>
            </a:p>
          </p:txBody>
        </p:sp>
        <p:sp>
          <p:nvSpPr>
            <p:cNvPr id="406" name="テキスト ボックス 405"/>
            <p:cNvSpPr txBox="1"/>
            <p:nvPr/>
          </p:nvSpPr>
          <p:spPr>
            <a:xfrm>
              <a:off x="3519196" y="5376272"/>
              <a:ext cx="2105608" cy="954107"/>
            </a:xfrm>
            <a:prstGeom prst="rect">
              <a:avLst/>
            </a:prstGeom>
            <a:noFill/>
          </p:spPr>
          <p:txBody>
            <a:bodyPr wrap="square" rtlCol="0">
              <a:spAutoFit/>
            </a:bodyPr>
            <a:lstStyle/>
            <a:p>
              <a:pPr algn="ctr"/>
              <a:r>
                <a:rPr kumimoji="1" lang="ja-JP" altLang="en-US" sz="1400" b="1">
                  <a:solidFill>
                    <a:schemeClr val="accent6">
                      <a:lumMod val="75000"/>
                    </a:schemeClr>
                  </a:solidFill>
                  <a:latin typeface="Meiryo" charset="-128"/>
                  <a:ea typeface="Meiryo" charset="-128"/>
                  <a:cs typeface="Meiryo" charset="-128"/>
                </a:rPr>
                <a:t>入力と出力が</a:t>
              </a:r>
              <a:endParaRPr lang="en-US" altLang="ja-JP" sz="1400" b="1" dirty="0">
                <a:solidFill>
                  <a:schemeClr val="accent6">
                    <a:lumMod val="75000"/>
                  </a:schemeClr>
                </a:solidFill>
                <a:latin typeface="Meiryo" charset="-128"/>
                <a:ea typeface="Meiryo" charset="-128"/>
                <a:cs typeface="Meiryo" charset="-128"/>
              </a:endParaRPr>
            </a:p>
            <a:p>
              <a:pPr algn="ctr"/>
              <a:r>
                <a:rPr kumimoji="1" lang="ja-JP" altLang="en-US" sz="1400" b="1">
                  <a:solidFill>
                    <a:schemeClr val="accent6">
                      <a:lumMod val="75000"/>
                    </a:schemeClr>
                  </a:solidFill>
                  <a:latin typeface="Meiryo" charset="-128"/>
                  <a:ea typeface="Meiryo" charset="-128"/>
                  <a:cs typeface="Meiryo" charset="-128"/>
                </a:rPr>
                <a:t>うまく一致する</a:t>
              </a:r>
              <a:endParaRPr kumimoji="1" lang="en-US" altLang="ja-JP" sz="1400" b="1" dirty="0">
                <a:solidFill>
                  <a:schemeClr val="accent6">
                    <a:lumMod val="75000"/>
                  </a:schemeClr>
                </a:solidFill>
                <a:latin typeface="Meiryo" charset="-128"/>
                <a:ea typeface="Meiryo" charset="-128"/>
                <a:cs typeface="Meiryo" charset="-128"/>
              </a:endParaRPr>
            </a:p>
            <a:p>
              <a:pPr algn="ctr"/>
              <a:r>
                <a:rPr kumimoji="1" lang="ja-JP" altLang="en-US" sz="1400" b="1">
                  <a:solidFill>
                    <a:schemeClr val="accent6">
                      <a:lumMod val="75000"/>
                    </a:schemeClr>
                  </a:solidFill>
                  <a:latin typeface="Meiryo" charset="-128"/>
                  <a:ea typeface="Meiryo" charset="-128"/>
                  <a:cs typeface="Meiryo" charset="-128"/>
                </a:rPr>
                <a:t>重み付け</a:t>
              </a:r>
              <a:r>
                <a:rPr lang="ja-JP" altLang="en-US" sz="1400" b="1">
                  <a:solidFill>
                    <a:schemeClr val="accent6">
                      <a:lumMod val="75000"/>
                    </a:schemeClr>
                  </a:solidFill>
                  <a:latin typeface="Meiryo" charset="-128"/>
                  <a:ea typeface="Meiryo" charset="-128"/>
                  <a:cs typeface="Meiryo" charset="-128"/>
                </a:rPr>
                <a:t>の組合せ</a:t>
              </a:r>
              <a:endParaRPr lang="en-US" altLang="ja-JP" sz="1400" b="1" dirty="0">
                <a:solidFill>
                  <a:schemeClr val="accent6">
                    <a:lumMod val="75000"/>
                  </a:schemeClr>
                </a:solidFill>
                <a:latin typeface="Meiryo" charset="-128"/>
                <a:ea typeface="Meiryo" charset="-128"/>
                <a:cs typeface="Meiryo" charset="-128"/>
              </a:endParaRPr>
            </a:p>
            <a:p>
              <a:pPr algn="ctr"/>
              <a:r>
                <a:rPr lang="ja-JP" altLang="en-US" sz="1400" b="1">
                  <a:solidFill>
                    <a:schemeClr val="accent6">
                      <a:lumMod val="75000"/>
                    </a:schemeClr>
                  </a:solidFill>
                  <a:latin typeface="Meiryo" charset="-128"/>
                  <a:ea typeface="Meiryo" charset="-128"/>
                  <a:cs typeface="Meiryo" charset="-128"/>
                </a:rPr>
                <a:t>を見つける</a:t>
              </a:r>
              <a:endParaRPr kumimoji="1" lang="en-US" altLang="ja-JP" sz="1400" b="1" dirty="0">
                <a:solidFill>
                  <a:schemeClr val="accent6">
                    <a:lumMod val="75000"/>
                  </a:schemeClr>
                </a:solidFill>
                <a:latin typeface="Meiryo" charset="-128"/>
                <a:ea typeface="Meiryo" charset="-128"/>
                <a:cs typeface="Meiryo" charset="-128"/>
              </a:endParaRPr>
            </a:p>
          </p:txBody>
        </p:sp>
        <p:sp>
          <p:nvSpPr>
            <p:cNvPr id="408" name="テキスト ボックス 407"/>
            <p:cNvSpPr txBox="1"/>
            <p:nvPr/>
          </p:nvSpPr>
          <p:spPr>
            <a:xfrm>
              <a:off x="7751730" y="5983798"/>
              <a:ext cx="1040167" cy="492443"/>
            </a:xfrm>
            <a:prstGeom prst="rect">
              <a:avLst/>
            </a:prstGeom>
            <a:noFill/>
          </p:spPr>
          <p:txBody>
            <a:bodyPr wrap="square" rtlCol="0">
              <a:spAutoFit/>
            </a:bodyPr>
            <a:lstStyle/>
            <a:p>
              <a:pPr algn="ctr"/>
              <a:r>
                <a:rPr kumimoji="1" lang="ja-JP" altLang="en-US" sz="1600" b="1" dirty="0">
                  <a:solidFill>
                    <a:srgbClr val="008000"/>
                  </a:solidFill>
                  <a:latin typeface="Meiryo" charset="-128"/>
                  <a:ea typeface="Meiryo" charset="-128"/>
                  <a:cs typeface="Meiryo" charset="-128"/>
                </a:rPr>
                <a:t>「ネコ」</a:t>
              </a:r>
              <a:endParaRPr kumimoji="1" lang="en-US" altLang="ja-JP" sz="1600" b="1" dirty="0">
                <a:solidFill>
                  <a:srgbClr val="008000"/>
                </a:solidFill>
                <a:latin typeface="Meiryo" charset="-128"/>
                <a:ea typeface="Meiryo" charset="-128"/>
                <a:cs typeface="Meiryo" charset="-128"/>
              </a:endParaRPr>
            </a:p>
            <a:p>
              <a:pPr algn="ctr"/>
              <a:r>
                <a:rPr kumimoji="1" lang="ja-JP" altLang="en-US" sz="1000" dirty="0">
                  <a:solidFill>
                    <a:schemeClr val="accent3">
                      <a:lumMod val="75000"/>
                    </a:schemeClr>
                  </a:solidFill>
                  <a:latin typeface="Meiryo" charset="-128"/>
                  <a:ea typeface="Meiryo" charset="-128"/>
                  <a:cs typeface="Meiryo" charset="-128"/>
                </a:rPr>
                <a:t>である</a:t>
              </a:r>
            </a:p>
          </p:txBody>
        </p:sp>
        <p:sp>
          <p:nvSpPr>
            <p:cNvPr id="409" name="下矢印 408"/>
            <p:cNvSpPr/>
            <p:nvPr/>
          </p:nvSpPr>
          <p:spPr>
            <a:xfrm>
              <a:off x="8114815" y="5556292"/>
              <a:ext cx="288032" cy="427506"/>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1" name="テキスト ボックス 410"/>
            <p:cNvSpPr txBox="1"/>
            <p:nvPr/>
          </p:nvSpPr>
          <p:spPr>
            <a:xfrm>
              <a:off x="424268" y="5736312"/>
              <a:ext cx="800219" cy="215444"/>
            </a:xfrm>
            <a:prstGeom prst="rect">
              <a:avLst/>
            </a:prstGeom>
            <a:noFill/>
          </p:spPr>
          <p:txBody>
            <a:bodyPr wrap="none" rtlCol="0">
              <a:spAutoFit/>
            </a:bodyPr>
            <a:lstStyle/>
            <a:p>
              <a:pPr algn="ctr"/>
              <a:r>
                <a:rPr kumimoji="1" lang="ja-JP" altLang="en-US" sz="800">
                  <a:solidFill>
                    <a:srgbClr val="008000"/>
                  </a:solidFill>
                  <a:latin typeface="Meiryo" charset="-128"/>
                  <a:ea typeface="Meiryo" charset="-128"/>
                  <a:cs typeface="Meiryo" charset="-128"/>
                </a:rPr>
                <a:t>未知のデータ</a:t>
              </a:r>
              <a:endParaRPr kumimoji="1" lang="ja-JP" altLang="en-US" sz="800" dirty="0">
                <a:solidFill>
                  <a:srgbClr val="008000"/>
                </a:solidFill>
                <a:latin typeface="Meiryo" charset="-128"/>
                <a:ea typeface="Meiryo" charset="-128"/>
                <a:cs typeface="Meiryo" charset="-128"/>
              </a:endParaRPr>
            </a:p>
          </p:txBody>
        </p:sp>
      </p:grpSp>
      <p:pic>
        <p:nvPicPr>
          <p:cNvPr id="251" name="図 250">
            <a:extLst>
              <a:ext uri="{FF2B5EF4-FFF2-40B4-BE49-F238E27FC236}">
                <a16:creationId xmlns:a16="http://schemas.microsoft.com/office/drawing/2014/main" id="{57763FB0-9873-BA4A-97B2-359A1DF480D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99716" y="1597074"/>
            <a:ext cx="1054782" cy="1054782"/>
          </a:xfrm>
          <a:prstGeom prst="rect">
            <a:avLst/>
          </a:prstGeom>
        </p:spPr>
      </p:pic>
      <p:pic>
        <p:nvPicPr>
          <p:cNvPr id="373" name="図 372">
            <a:extLst>
              <a:ext uri="{FF2B5EF4-FFF2-40B4-BE49-F238E27FC236}">
                <a16:creationId xmlns:a16="http://schemas.microsoft.com/office/drawing/2014/main" id="{CA1E2BD9-D11C-EA47-9DB2-9F6D23E5D98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08541" y="692522"/>
            <a:ext cx="1242839" cy="1242839"/>
          </a:xfrm>
          <a:prstGeom prst="rect">
            <a:avLst/>
          </a:prstGeom>
        </p:spPr>
      </p:pic>
      <p:pic>
        <p:nvPicPr>
          <p:cNvPr id="374" name="図 373">
            <a:extLst>
              <a:ext uri="{FF2B5EF4-FFF2-40B4-BE49-F238E27FC236}">
                <a16:creationId xmlns:a16="http://schemas.microsoft.com/office/drawing/2014/main" id="{9D076B29-0BCE-8945-B049-A7AC00C7A51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90972" y="2497235"/>
            <a:ext cx="871334" cy="871334"/>
          </a:xfrm>
          <a:prstGeom prst="rect">
            <a:avLst/>
          </a:prstGeom>
        </p:spPr>
      </p:pic>
      <p:grpSp>
        <p:nvGrpSpPr>
          <p:cNvPr id="379" name="図形グループ 394">
            <a:extLst>
              <a:ext uri="{FF2B5EF4-FFF2-40B4-BE49-F238E27FC236}">
                <a16:creationId xmlns:a16="http://schemas.microsoft.com/office/drawing/2014/main" id="{53BD031C-3CF2-F544-9732-FD07DABF6F60}"/>
              </a:ext>
            </a:extLst>
          </p:cNvPr>
          <p:cNvGrpSpPr/>
          <p:nvPr/>
        </p:nvGrpSpPr>
        <p:grpSpPr>
          <a:xfrm>
            <a:off x="8485319" y="1340942"/>
            <a:ext cx="582041" cy="582041"/>
            <a:chOff x="8022615" y="4025501"/>
            <a:chExt cx="582041" cy="582041"/>
          </a:xfrm>
        </p:grpSpPr>
        <p:pic>
          <p:nvPicPr>
            <p:cNvPr id="380" name="図 379">
              <a:extLst>
                <a:ext uri="{FF2B5EF4-FFF2-40B4-BE49-F238E27FC236}">
                  <a16:creationId xmlns:a16="http://schemas.microsoft.com/office/drawing/2014/main" id="{228962F3-9479-254F-9C29-A7DA4201C60B}"/>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1" name="テキスト ボックス 380">
              <a:extLst>
                <a:ext uri="{FF2B5EF4-FFF2-40B4-BE49-F238E27FC236}">
                  <a16:creationId xmlns:a16="http://schemas.microsoft.com/office/drawing/2014/main" id="{CE02840E-9F65-B046-9CCF-846955A3332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2" name="図形グループ 395">
            <a:extLst>
              <a:ext uri="{FF2B5EF4-FFF2-40B4-BE49-F238E27FC236}">
                <a16:creationId xmlns:a16="http://schemas.microsoft.com/office/drawing/2014/main" id="{99B3975D-3CC7-5341-AD8C-24AA62594A0E}"/>
              </a:ext>
            </a:extLst>
          </p:cNvPr>
          <p:cNvGrpSpPr/>
          <p:nvPr/>
        </p:nvGrpSpPr>
        <p:grpSpPr>
          <a:xfrm>
            <a:off x="8487895" y="2230810"/>
            <a:ext cx="582041" cy="582041"/>
            <a:chOff x="8022615" y="4025501"/>
            <a:chExt cx="582041" cy="582041"/>
          </a:xfrm>
        </p:grpSpPr>
        <p:pic>
          <p:nvPicPr>
            <p:cNvPr id="383" name="図 382">
              <a:extLst>
                <a:ext uri="{FF2B5EF4-FFF2-40B4-BE49-F238E27FC236}">
                  <a16:creationId xmlns:a16="http://schemas.microsoft.com/office/drawing/2014/main" id="{03E7C82E-B509-5E43-BFD7-4B519B457B5A}"/>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4" name="テキスト ボックス 383">
              <a:extLst>
                <a:ext uri="{FF2B5EF4-FFF2-40B4-BE49-F238E27FC236}">
                  <a16:creationId xmlns:a16="http://schemas.microsoft.com/office/drawing/2014/main" id="{4D82B639-EB23-A94B-B114-F3B41E6F6F59}"/>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5" name="図形グループ 398">
            <a:extLst>
              <a:ext uri="{FF2B5EF4-FFF2-40B4-BE49-F238E27FC236}">
                <a16:creationId xmlns:a16="http://schemas.microsoft.com/office/drawing/2014/main" id="{348686E9-51E9-7E43-A1F6-EB760A95A184}"/>
              </a:ext>
            </a:extLst>
          </p:cNvPr>
          <p:cNvGrpSpPr/>
          <p:nvPr/>
        </p:nvGrpSpPr>
        <p:grpSpPr>
          <a:xfrm>
            <a:off x="8489101" y="2978304"/>
            <a:ext cx="582041" cy="582041"/>
            <a:chOff x="8022615" y="4025501"/>
            <a:chExt cx="582041" cy="582041"/>
          </a:xfrm>
        </p:grpSpPr>
        <p:pic>
          <p:nvPicPr>
            <p:cNvPr id="386" name="図 385">
              <a:extLst>
                <a:ext uri="{FF2B5EF4-FFF2-40B4-BE49-F238E27FC236}">
                  <a16:creationId xmlns:a16="http://schemas.microsoft.com/office/drawing/2014/main" id="{FC8395A6-892E-A54B-9D8A-D31AAAE18C7F}"/>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12" name="テキスト ボックス 411">
              <a:extLst>
                <a:ext uri="{FF2B5EF4-FFF2-40B4-BE49-F238E27FC236}">
                  <a16:creationId xmlns:a16="http://schemas.microsoft.com/office/drawing/2014/main" id="{BE9241D5-47EE-104F-9A9C-379C34BDFF7A}"/>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cxnSp>
        <p:nvCxnSpPr>
          <p:cNvPr id="58" name="直線矢印コネクタ 57">
            <a:extLst>
              <a:ext uri="{FF2B5EF4-FFF2-40B4-BE49-F238E27FC236}">
                <a16:creationId xmlns:a16="http://schemas.microsoft.com/office/drawing/2014/main" id="{9359B050-5537-7387-B9E4-2F67F8F61398}"/>
              </a:ext>
            </a:extLst>
          </p:cNvPr>
          <p:cNvCxnSpPr>
            <a:cxnSpLocks/>
            <a:stCxn id="12" idx="6"/>
            <a:endCxn id="135" idx="2"/>
          </p:cNvCxnSpPr>
          <p:nvPr/>
        </p:nvCxnSpPr>
        <p:spPr>
          <a:xfrm flipV="1">
            <a:off x="2924185" y="2284014"/>
            <a:ext cx="432048" cy="448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C4EA1B24-29FC-2A22-0815-140BF166BBB9}"/>
              </a:ext>
            </a:extLst>
          </p:cNvPr>
          <p:cNvCxnSpPr>
            <a:cxnSpLocks/>
            <a:stCxn id="10" idx="6"/>
            <a:endCxn id="134" idx="2"/>
          </p:cNvCxnSpPr>
          <p:nvPr/>
        </p:nvCxnSpPr>
        <p:spPr>
          <a:xfrm>
            <a:off x="2924185" y="1568421"/>
            <a:ext cx="432048" cy="35555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CE454175-7DA3-DF1E-09F2-60514E20BE89}"/>
              </a:ext>
            </a:extLst>
          </p:cNvPr>
          <p:cNvCxnSpPr>
            <a:cxnSpLocks/>
            <a:stCxn id="13" idx="6"/>
            <a:endCxn id="136" idx="2"/>
          </p:cNvCxnSpPr>
          <p:nvPr/>
        </p:nvCxnSpPr>
        <p:spPr>
          <a:xfrm flipV="1">
            <a:off x="2924185" y="2644054"/>
            <a:ext cx="432048" cy="448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D01E0D74-5DB9-6A4E-5399-44DC2B484FA7}"/>
              </a:ext>
            </a:extLst>
          </p:cNvPr>
          <p:cNvCxnSpPr>
            <a:cxnSpLocks/>
            <a:stCxn id="11" idx="6"/>
            <a:endCxn id="136" idx="2"/>
          </p:cNvCxnSpPr>
          <p:nvPr/>
        </p:nvCxnSpPr>
        <p:spPr>
          <a:xfrm>
            <a:off x="2924185" y="1928461"/>
            <a:ext cx="432048" cy="71559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E9E7DDBD-F57F-0900-5243-050FF0952DD0}"/>
              </a:ext>
            </a:extLst>
          </p:cNvPr>
          <p:cNvCxnSpPr>
            <a:cxnSpLocks/>
            <a:stCxn id="11" idx="6"/>
            <a:endCxn id="133" idx="2"/>
          </p:cNvCxnSpPr>
          <p:nvPr/>
        </p:nvCxnSpPr>
        <p:spPr>
          <a:xfrm flipV="1">
            <a:off x="2924185" y="1563934"/>
            <a:ext cx="432048" cy="36452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9" name="直線矢印コネクタ 78">
            <a:extLst>
              <a:ext uri="{FF2B5EF4-FFF2-40B4-BE49-F238E27FC236}">
                <a16:creationId xmlns:a16="http://schemas.microsoft.com/office/drawing/2014/main" id="{16415922-B099-F73F-FEC9-8FF7C30245C2}"/>
              </a:ext>
            </a:extLst>
          </p:cNvPr>
          <p:cNvCxnSpPr>
            <a:cxnSpLocks/>
            <a:endCxn id="206" idx="6"/>
          </p:cNvCxnSpPr>
          <p:nvPr/>
        </p:nvCxnSpPr>
        <p:spPr>
          <a:xfrm flipV="1">
            <a:off x="5804505" y="1568421"/>
            <a:ext cx="432048" cy="7033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1" name="直線矢印コネクタ 80">
            <a:extLst>
              <a:ext uri="{FF2B5EF4-FFF2-40B4-BE49-F238E27FC236}">
                <a16:creationId xmlns:a16="http://schemas.microsoft.com/office/drawing/2014/main" id="{5CECAE1B-A33F-8FBE-B3E8-F51659931923}"/>
              </a:ext>
            </a:extLst>
          </p:cNvPr>
          <p:cNvCxnSpPr>
            <a:cxnSpLocks/>
            <a:endCxn id="209" idx="6"/>
          </p:cNvCxnSpPr>
          <p:nvPr/>
        </p:nvCxnSpPr>
        <p:spPr>
          <a:xfrm>
            <a:off x="5804505" y="1551701"/>
            <a:ext cx="432048" cy="109684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705D12E6-8330-C81B-BC97-CA6A90FFD75D}"/>
              </a:ext>
            </a:extLst>
          </p:cNvPr>
          <p:cNvCxnSpPr>
            <a:cxnSpLocks/>
            <a:endCxn id="207" idx="6"/>
          </p:cNvCxnSpPr>
          <p:nvPr/>
        </p:nvCxnSpPr>
        <p:spPr>
          <a:xfrm flipV="1">
            <a:off x="5804505" y="1928461"/>
            <a:ext cx="432048" cy="7033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3E1C4E4A-AA7C-E26C-3DFF-1E3E9C5B0537}"/>
              </a:ext>
            </a:extLst>
          </p:cNvPr>
          <p:cNvCxnSpPr>
            <a:cxnSpLocks/>
            <a:endCxn id="208" idx="6"/>
          </p:cNvCxnSpPr>
          <p:nvPr/>
        </p:nvCxnSpPr>
        <p:spPr>
          <a:xfrm>
            <a:off x="5804505" y="1911741"/>
            <a:ext cx="432048" cy="3767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97407565-9073-B176-E25D-DFC85C189064}"/>
              </a:ext>
            </a:extLst>
          </p:cNvPr>
          <p:cNvCxnSpPr>
            <a:cxnSpLocks/>
            <a:stCxn id="12" idx="6"/>
            <a:endCxn id="134" idx="2"/>
          </p:cNvCxnSpPr>
          <p:nvPr/>
        </p:nvCxnSpPr>
        <p:spPr>
          <a:xfrm flipV="1">
            <a:off x="2924185" y="1923974"/>
            <a:ext cx="432048" cy="36452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ACD5D1BE-F090-88E9-A144-85BB16D92227}"/>
              </a:ext>
            </a:extLst>
          </p:cNvPr>
          <p:cNvSpPr txBox="1"/>
          <p:nvPr/>
        </p:nvSpPr>
        <p:spPr>
          <a:xfrm>
            <a:off x="2218872" y="6355531"/>
            <a:ext cx="4647426" cy="276999"/>
          </a:xfrm>
          <a:prstGeom prst="rect">
            <a:avLst/>
          </a:prstGeom>
          <a:noFill/>
        </p:spPr>
        <p:txBody>
          <a:bodyPr wrap="none" rtlCol="0">
            <a:spAutoFit/>
          </a:bodyPr>
          <a:lstStyle/>
          <a:p>
            <a:pPr algn="ctr"/>
            <a:r>
              <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つながりの重み付け＝パラメーターの数が多いと性能が向上する</a:t>
            </a:r>
          </a:p>
        </p:txBody>
      </p:sp>
      <p:sp>
        <p:nvSpPr>
          <p:cNvPr id="20" name="テキスト ボックス 19">
            <a:extLst>
              <a:ext uri="{FF2B5EF4-FFF2-40B4-BE49-F238E27FC236}">
                <a16:creationId xmlns:a16="http://schemas.microsoft.com/office/drawing/2014/main" id="{4799DE55-3189-8FE2-557C-C488CEDBEBC0}"/>
              </a:ext>
            </a:extLst>
          </p:cNvPr>
          <p:cNvSpPr txBox="1"/>
          <p:nvPr/>
        </p:nvSpPr>
        <p:spPr>
          <a:xfrm>
            <a:off x="3754346" y="2386931"/>
            <a:ext cx="1656986" cy="523220"/>
          </a:xfrm>
          <a:prstGeom prst="rect">
            <a:avLst/>
          </a:prstGeom>
          <a:noFill/>
        </p:spPr>
        <p:txBody>
          <a:bodyPr wrap="square">
            <a:spAutoFit/>
          </a:bodyPr>
          <a:lstStyle/>
          <a:p>
            <a:pPr algn="ctr"/>
            <a:r>
              <a:rPr lang="ja-JP" altLang="en-US" sz="1600" b="1">
                <a:solidFill>
                  <a:srgbClr val="0432FF"/>
                </a:solidFill>
                <a:latin typeface="Meiryo" panose="020B0604030504040204" pitchFamily="34" charset="-128"/>
                <a:ea typeface="Meiryo" panose="020B0604030504040204" pitchFamily="34" charset="-128"/>
              </a:rPr>
              <a:t>誤差逆伝播法</a:t>
            </a:r>
            <a:endParaRPr lang="en-US" altLang="ja-JP" sz="1600" b="1" dirty="0">
              <a:solidFill>
                <a:srgbClr val="0432FF"/>
              </a:solidFill>
              <a:latin typeface="Meiryo" panose="020B0604030504040204" pitchFamily="34" charset="-128"/>
              <a:ea typeface="Meiryo" panose="020B0604030504040204" pitchFamily="34" charset="-128"/>
            </a:endParaRPr>
          </a:p>
          <a:p>
            <a:pPr algn="ctr"/>
            <a:r>
              <a:rPr lang="ja-JP" altLang="en-US" sz="1100">
                <a:solidFill>
                  <a:srgbClr val="0432FF"/>
                </a:solidFill>
                <a:latin typeface="Meiryo" panose="020B0604030504040204" pitchFamily="34" charset="-128"/>
                <a:ea typeface="Meiryo" panose="020B0604030504040204" pitchFamily="34" charset="-128"/>
              </a:rPr>
              <a:t>Backpropagation</a:t>
            </a:r>
          </a:p>
        </p:txBody>
      </p:sp>
      <p:grpSp>
        <p:nvGrpSpPr>
          <p:cNvPr id="37" name="グループ化 36">
            <a:extLst>
              <a:ext uri="{FF2B5EF4-FFF2-40B4-BE49-F238E27FC236}">
                <a16:creationId xmlns:a16="http://schemas.microsoft.com/office/drawing/2014/main" id="{96C8CE89-8CD2-1359-9B88-CCCC74DD16F3}"/>
              </a:ext>
            </a:extLst>
          </p:cNvPr>
          <p:cNvGrpSpPr/>
          <p:nvPr/>
        </p:nvGrpSpPr>
        <p:grpSpPr>
          <a:xfrm>
            <a:off x="2217506" y="2864784"/>
            <a:ext cx="4711103" cy="239780"/>
            <a:chOff x="2217506" y="2864784"/>
            <a:chExt cx="4711103" cy="239780"/>
          </a:xfrm>
        </p:grpSpPr>
        <p:sp>
          <p:nvSpPr>
            <p:cNvPr id="22" name="左矢印 21">
              <a:extLst>
                <a:ext uri="{FF2B5EF4-FFF2-40B4-BE49-F238E27FC236}">
                  <a16:creationId xmlns:a16="http://schemas.microsoft.com/office/drawing/2014/main" id="{B4CD86FE-5F98-D049-301E-C4C558CE85F3}"/>
                </a:ext>
              </a:extLst>
            </p:cNvPr>
            <p:cNvSpPr/>
            <p:nvPr/>
          </p:nvSpPr>
          <p:spPr>
            <a:xfrm>
              <a:off x="6032073" y="2867338"/>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47B03C47-753F-D325-E39F-8767BE63A047}"/>
                </a:ext>
              </a:extLst>
            </p:cNvPr>
            <p:cNvSpPr/>
            <p:nvPr/>
          </p:nvSpPr>
          <p:spPr>
            <a:xfrm>
              <a:off x="5559665" y="2867338"/>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矢印 24">
              <a:extLst>
                <a:ext uri="{FF2B5EF4-FFF2-40B4-BE49-F238E27FC236}">
                  <a16:creationId xmlns:a16="http://schemas.microsoft.com/office/drawing/2014/main" id="{50FBDE01-958F-0561-DBD9-39A6CA8E970F}"/>
                </a:ext>
              </a:extLst>
            </p:cNvPr>
            <p:cNvSpPr/>
            <p:nvPr/>
          </p:nvSpPr>
          <p:spPr>
            <a:xfrm>
              <a:off x="5095068" y="286478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左矢印 25">
              <a:extLst>
                <a:ext uri="{FF2B5EF4-FFF2-40B4-BE49-F238E27FC236}">
                  <a16:creationId xmlns:a16="http://schemas.microsoft.com/office/drawing/2014/main" id="{AEB2555A-A02F-48B2-E305-B49EAEFB5DBC}"/>
                </a:ext>
              </a:extLst>
            </p:cNvPr>
            <p:cNvSpPr/>
            <p:nvPr/>
          </p:nvSpPr>
          <p:spPr>
            <a:xfrm>
              <a:off x="4603011" y="286478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左矢印 27">
              <a:extLst>
                <a:ext uri="{FF2B5EF4-FFF2-40B4-BE49-F238E27FC236}">
                  <a16:creationId xmlns:a16="http://schemas.microsoft.com/office/drawing/2014/main" id="{44A07A8B-B1CB-ED44-BEEB-4CDF335A857D}"/>
                </a:ext>
              </a:extLst>
            </p:cNvPr>
            <p:cNvSpPr/>
            <p:nvPr/>
          </p:nvSpPr>
          <p:spPr>
            <a:xfrm>
              <a:off x="4125252" y="286478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左矢印 28">
              <a:extLst>
                <a:ext uri="{FF2B5EF4-FFF2-40B4-BE49-F238E27FC236}">
                  <a16:creationId xmlns:a16="http://schemas.microsoft.com/office/drawing/2014/main" id="{30CD5066-ED3D-DD55-2EB8-95C147F9AAC2}"/>
                </a:ext>
              </a:extLst>
            </p:cNvPr>
            <p:cNvSpPr/>
            <p:nvPr/>
          </p:nvSpPr>
          <p:spPr>
            <a:xfrm>
              <a:off x="3660359" y="286478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左矢印 30">
              <a:extLst>
                <a:ext uri="{FF2B5EF4-FFF2-40B4-BE49-F238E27FC236}">
                  <a16:creationId xmlns:a16="http://schemas.microsoft.com/office/drawing/2014/main" id="{804D39A0-9FB6-21AF-19B0-7187700BE340}"/>
                </a:ext>
              </a:extLst>
            </p:cNvPr>
            <p:cNvSpPr/>
            <p:nvPr/>
          </p:nvSpPr>
          <p:spPr>
            <a:xfrm>
              <a:off x="3175363" y="2873175"/>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左矢印 31">
              <a:extLst>
                <a:ext uri="{FF2B5EF4-FFF2-40B4-BE49-F238E27FC236}">
                  <a16:creationId xmlns:a16="http://schemas.microsoft.com/office/drawing/2014/main" id="{2DB418DE-72B5-6BF6-A192-BCF3CA437CF1}"/>
                </a:ext>
              </a:extLst>
            </p:cNvPr>
            <p:cNvSpPr/>
            <p:nvPr/>
          </p:nvSpPr>
          <p:spPr>
            <a:xfrm>
              <a:off x="2698095" y="2876447"/>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左矢印 33">
              <a:extLst>
                <a:ext uri="{FF2B5EF4-FFF2-40B4-BE49-F238E27FC236}">
                  <a16:creationId xmlns:a16="http://schemas.microsoft.com/office/drawing/2014/main" id="{85B287E0-36AA-46EB-D8A6-0C0AC410F7EA}"/>
                </a:ext>
              </a:extLst>
            </p:cNvPr>
            <p:cNvSpPr/>
            <p:nvPr/>
          </p:nvSpPr>
          <p:spPr>
            <a:xfrm>
              <a:off x="6509640" y="2867338"/>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左矢印 34">
              <a:extLst>
                <a:ext uri="{FF2B5EF4-FFF2-40B4-BE49-F238E27FC236}">
                  <a16:creationId xmlns:a16="http://schemas.microsoft.com/office/drawing/2014/main" id="{67EF7F57-811A-3CCB-7C32-409C16DB5F12}"/>
                </a:ext>
              </a:extLst>
            </p:cNvPr>
            <p:cNvSpPr/>
            <p:nvPr/>
          </p:nvSpPr>
          <p:spPr>
            <a:xfrm>
              <a:off x="2217506" y="287752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8" name="下矢印 37">
            <a:extLst>
              <a:ext uri="{FF2B5EF4-FFF2-40B4-BE49-F238E27FC236}">
                <a16:creationId xmlns:a16="http://schemas.microsoft.com/office/drawing/2014/main" id="{12127304-94DC-0E37-F7F9-A46DC2F2531B}"/>
              </a:ext>
            </a:extLst>
          </p:cNvPr>
          <p:cNvSpPr/>
          <p:nvPr/>
        </p:nvSpPr>
        <p:spPr>
          <a:xfrm>
            <a:off x="3769891" y="3150775"/>
            <a:ext cx="1604215" cy="88521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53DE247-34B2-A4AB-1E5B-1975C47CBAA2}"/>
              </a:ext>
            </a:extLst>
          </p:cNvPr>
          <p:cNvSpPr txBox="1"/>
          <p:nvPr/>
        </p:nvSpPr>
        <p:spPr>
          <a:xfrm>
            <a:off x="2524712" y="3686582"/>
            <a:ext cx="4108817" cy="369332"/>
          </a:xfrm>
          <a:prstGeom prst="rect">
            <a:avLst/>
          </a:prstGeom>
          <a:noFill/>
        </p:spPr>
        <p:txBody>
          <a:bodyPr wrap="none" rtlCol="0">
            <a:spAutoFit/>
          </a:bodyPr>
          <a:lstStyle/>
          <a:p>
            <a:pPr algn="ctr"/>
            <a:r>
              <a:rPr kumimoji="1" lang="ja-JP" altLang="en-US"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単純だが膨大な繰り返し計算が必要！</a:t>
            </a:r>
          </a:p>
        </p:txBody>
      </p:sp>
      <p:sp>
        <p:nvSpPr>
          <p:cNvPr id="3" name="テキスト ボックス 2">
            <a:extLst>
              <a:ext uri="{FF2B5EF4-FFF2-40B4-BE49-F238E27FC236}">
                <a16:creationId xmlns:a16="http://schemas.microsoft.com/office/drawing/2014/main" id="{07C3567C-8CD8-AA28-4A64-EA3654E09BC2}"/>
              </a:ext>
            </a:extLst>
          </p:cNvPr>
          <p:cNvSpPr txBox="1"/>
          <p:nvPr/>
        </p:nvSpPr>
        <p:spPr>
          <a:xfrm>
            <a:off x="3101794" y="3128344"/>
            <a:ext cx="2954655" cy="461665"/>
          </a:xfrm>
          <a:prstGeom prst="rect">
            <a:avLst/>
          </a:prstGeom>
          <a:solidFill>
            <a:srgbClr val="FFFFFF">
              <a:alpha val="50980"/>
            </a:srgbClr>
          </a:solidFill>
        </p:spPr>
        <p:txBody>
          <a:bodyPr wrap="none" rtlCol="0">
            <a:spAutoFit/>
          </a:bodyPr>
          <a:lstStyle/>
          <a:p>
            <a:pPr algn="ctr"/>
            <a:r>
              <a:rPr kumimoji="1"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出力層の結果が入力層と一致するように</a:t>
            </a:r>
            <a:endParaRPr kumimoji="1" lang="en-US" altLang="ja-JP" sz="12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中間層の</a:t>
            </a:r>
            <a:r>
              <a:rPr kumimoji="1" lang="ja-JP" altLang="en-US" sz="1200" b="1" u="sng">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つながりの重み付けを調整する</a:t>
            </a:r>
          </a:p>
        </p:txBody>
      </p:sp>
      <p:grpSp>
        <p:nvGrpSpPr>
          <p:cNvPr id="39" name="グループ化 38">
            <a:extLst>
              <a:ext uri="{FF2B5EF4-FFF2-40B4-BE49-F238E27FC236}">
                <a16:creationId xmlns:a16="http://schemas.microsoft.com/office/drawing/2014/main" id="{EE96C555-A750-40B9-1775-7B652674F7F3}"/>
              </a:ext>
            </a:extLst>
          </p:cNvPr>
          <p:cNvGrpSpPr/>
          <p:nvPr/>
        </p:nvGrpSpPr>
        <p:grpSpPr>
          <a:xfrm>
            <a:off x="2346356" y="2865590"/>
            <a:ext cx="4711103" cy="239780"/>
            <a:chOff x="2217506" y="2864784"/>
            <a:chExt cx="4711103" cy="239780"/>
          </a:xfrm>
          <a:solidFill>
            <a:schemeClr val="accent6">
              <a:lumMod val="75000"/>
            </a:schemeClr>
          </a:solidFill>
        </p:grpSpPr>
        <p:sp>
          <p:nvSpPr>
            <p:cNvPr id="40" name="左矢印 39">
              <a:extLst>
                <a:ext uri="{FF2B5EF4-FFF2-40B4-BE49-F238E27FC236}">
                  <a16:creationId xmlns:a16="http://schemas.microsoft.com/office/drawing/2014/main" id="{75A14E89-30AE-3F0A-B0A3-653659EA961D}"/>
                </a:ext>
              </a:extLst>
            </p:cNvPr>
            <p:cNvSpPr/>
            <p:nvPr/>
          </p:nvSpPr>
          <p:spPr>
            <a:xfrm>
              <a:off x="6032073"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左矢印 41">
              <a:extLst>
                <a:ext uri="{FF2B5EF4-FFF2-40B4-BE49-F238E27FC236}">
                  <a16:creationId xmlns:a16="http://schemas.microsoft.com/office/drawing/2014/main" id="{75E634DA-D903-2AA8-C8F6-4A0B549ED770}"/>
                </a:ext>
              </a:extLst>
            </p:cNvPr>
            <p:cNvSpPr/>
            <p:nvPr/>
          </p:nvSpPr>
          <p:spPr>
            <a:xfrm>
              <a:off x="5559665"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左矢印 42">
              <a:extLst>
                <a:ext uri="{FF2B5EF4-FFF2-40B4-BE49-F238E27FC236}">
                  <a16:creationId xmlns:a16="http://schemas.microsoft.com/office/drawing/2014/main" id="{0719EA99-2961-CE2F-5AF1-59BB8DC1BB6F}"/>
                </a:ext>
              </a:extLst>
            </p:cNvPr>
            <p:cNvSpPr/>
            <p:nvPr/>
          </p:nvSpPr>
          <p:spPr>
            <a:xfrm>
              <a:off x="5095068"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矢印 44">
              <a:extLst>
                <a:ext uri="{FF2B5EF4-FFF2-40B4-BE49-F238E27FC236}">
                  <a16:creationId xmlns:a16="http://schemas.microsoft.com/office/drawing/2014/main" id="{886132BB-4CE5-C7F8-3D59-A44845542D6C}"/>
                </a:ext>
              </a:extLst>
            </p:cNvPr>
            <p:cNvSpPr/>
            <p:nvPr/>
          </p:nvSpPr>
          <p:spPr>
            <a:xfrm>
              <a:off x="4603011"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矢印 45">
              <a:extLst>
                <a:ext uri="{FF2B5EF4-FFF2-40B4-BE49-F238E27FC236}">
                  <a16:creationId xmlns:a16="http://schemas.microsoft.com/office/drawing/2014/main" id="{BEE59D58-E34E-3316-CCB5-DA5E58C11161}"/>
                </a:ext>
              </a:extLst>
            </p:cNvPr>
            <p:cNvSpPr/>
            <p:nvPr/>
          </p:nvSpPr>
          <p:spPr>
            <a:xfrm>
              <a:off x="4125252"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左矢印 47">
              <a:extLst>
                <a:ext uri="{FF2B5EF4-FFF2-40B4-BE49-F238E27FC236}">
                  <a16:creationId xmlns:a16="http://schemas.microsoft.com/office/drawing/2014/main" id="{921AFFFE-5E96-0844-1C5D-BDF5E0A22D7B}"/>
                </a:ext>
              </a:extLst>
            </p:cNvPr>
            <p:cNvSpPr/>
            <p:nvPr/>
          </p:nvSpPr>
          <p:spPr>
            <a:xfrm>
              <a:off x="3660359"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左矢印 48">
              <a:extLst>
                <a:ext uri="{FF2B5EF4-FFF2-40B4-BE49-F238E27FC236}">
                  <a16:creationId xmlns:a16="http://schemas.microsoft.com/office/drawing/2014/main" id="{64B19986-6EC8-A729-17AF-80F07902D4FC}"/>
                </a:ext>
              </a:extLst>
            </p:cNvPr>
            <p:cNvSpPr/>
            <p:nvPr/>
          </p:nvSpPr>
          <p:spPr>
            <a:xfrm>
              <a:off x="3175363" y="2873175"/>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左矢印 49">
              <a:extLst>
                <a:ext uri="{FF2B5EF4-FFF2-40B4-BE49-F238E27FC236}">
                  <a16:creationId xmlns:a16="http://schemas.microsoft.com/office/drawing/2014/main" id="{F6A42212-060A-A7CE-DB53-90B29ABBF4B4}"/>
                </a:ext>
              </a:extLst>
            </p:cNvPr>
            <p:cNvSpPr/>
            <p:nvPr/>
          </p:nvSpPr>
          <p:spPr>
            <a:xfrm>
              <a:off x="2698095" y="2876447"/>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左矢印 50">
              <a:extLst>
                <a:ext uri="{FF2B5EF4-FFF2-40B4-BE49-F238E27FC236}">
                  <a16:creationId xmlns:a16="http://schemas.microsoft.com/office/drawing/2014/main" id="{D3AF495A-0C77-CCBE-50E7-CD0A17BD559C}"/>
                </a:ext>
              </a:extLst>
            </p:cNvPr>
            <p:cNvSpPr/>
            <p:nvPr/>
          </p:nvSpPr>
          <p:spPr>
            <a:xfrm>
              <a:off x="6509640"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左矢印 51">
              <a:extLst>
                <a:ext uri="{FF2B5EF4-FFF2-40B4-BE49-F238E27FC236}">
                  <a16:creationId xmlns:a16="http://schemas.microsoft.com/office/drawing/2014/main" id="{96EAE109-1AED-B46A-2DFD-73BDEA9CA292}"/>
                </a:ext>
              </a:extLst>
            </p:cNvPr>
            <p:cNvSpPr/>
            <p:nvPr/>
          </p:nvSpPr>
          <p:spPr>
            <a:xfrm>
              <a:off x="2217506" y="287752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グループ化 53">
            <a:extLst>
              <a:ext uri="{FF2B5EF4-FFF2-40B4-BE49-F238E27FC236}">
                <a16:creationId xmlns:a16="http://schemas.microsoft.com/office/drawing/2014/main" id="{6E3861C4-DC3A-2840-E236-E14D36D6EC3C}"/>
              </a:ext>
            </a:extLst>
          </p:cNvPr>
          <p:cNvGrpSpPr/>
          <p:nvPr/>
        </p:nvGrpSpPr>
        <p:grpSpPr>
          <a:xfrm>
            <a:off x="2160517" y="2866667"/>
            <a:ext cx="4711103" cy="239780"/>
            <a:chOff x="2217506" y="2864784"/>
            <a:chExt cx="4711103" cy="239780"/>
          </a:xfrm>
          <a:solidFill>
            <a:schemeClr val="accent6"/>
          </a:solidFill>
        </p:grpSpPr>
        <p:sp>
          <p:nvSpPr>
            <p:cNvPr id="55" name="左矢印 54">
              <a:extLst>
                <a:ext uri="{FF2B5EF4-FFF2-40B4-BE49-F238E27FC236}">
                  <a16:creationId xmlns:a16="http://schemas.microsoft.com/office/drawing/2014/main" id="{70305870-2239-6C7C-62F8-0493460B396E}"/>
                </a:ext>
              </a:extLst>
            </p:cNvPr>
            <p:cNvSpPr/>
            <p:nvPr/>
          </p:nvSpPr>
          <p:spPr>
            <a:xfrm>
              <a:off x="6032073"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左矢印 56">
              <a:extLst>
                <a:ext uri="{FF2B5EF4-FFF2-40B4-BE49-F238E27FC236}">
                  <a16:creationId xmlns:a16="http://schemas.microsoft.com/office/drawing/2014/main" id="{B620062C-F3D9-97FC-BB30-1D3B536668B8}"/>
                </a:ext>
              </a:extLst>
            </p:cNvPr>
            <p:cNvSpPr/>
            <p:nvPr/>
          </p:nvSpPr>
          <p:spPr>
            <a:xfrm>
              <a:off x="5559665"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左矢印 59">
              <a:extLst>
                <a:ext uri="{FF2B5EF4-FFF2-40B4-BE49-F238E27FC236}">
                  <a16:creationId xmlns:a16="http://schemas.microsoft.com/office/drawing/2014/main" id="{9A734FEE-83B7-E400-CCF2-A1DE8D3EFF0F}"/>
                </a:ext>
              </a:extLst>
            </p:cNvPr>
            <p:cNvSpPr/>
            <p:nvPr/>
          </p:nvSpPr>
          <p:spPr>
            <a:xfrm>
              <a:off x="5095068"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矢印 60">
              <a:extLst>
                <a:ext uri="{FF2B5EF4-FFF2-40B4-BE49-F238E27FC236}">
                  <a16:creationId xmlns:a16="http://schemas.microsoft.com/office/drawing/2014/main" id="{52F75120-B6BD-DAA6-2425-0C84D7CF0509}"/>
                </a:ext>
              </a:extLst>
            </p:cNvPr>
            <p:cNvSpPr/>
            <p:nvPr/>
          </p:nvSpPr>
          <p:spPr>
            <a:xfrm>
              <a:off x="4603011"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左矢印 62">
              <a:extLst>
                <a:ext uri="{FF2B5EF4-FFF2-40B4-BE49-F238E27FC236}">
                  <a16:creationId xmlns:a16="http://schemas.microsoft.com/office/drawing/2014/main" id="{946F367C-DF03-E392-0523-CC87D95B4D1F}"/>
                </a:ext>
              </a:extLst>
            </p:cNvPr>
            <p:cNvSpPr/>
            <p:nvPr/>
          </p:nvSpPr>
          <p:spPr>
            <a:xfrm>
              <a:off x="4125252"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左矢印 63">
              <a:extLst>
                <a:ext uri="{FF2B5EF4-FFF2-40B4-BE49-F238E27FC236}">
                  <a16:creationId xmlns:a16="http://schemas.microsoft.com/office/drawing/2014/main" id="{5A4F39E7-A0BC-B8EC-5981-C076245AFCD6}"/>
                </a:ext>
              </a:extLst>
            </p:cNvPr>
            <p:cNvSpPr/>
            <p:nvPr/>
          </p:nvSpPr>
          <p:spPr>
            <a:xfrm>
              <a:off x="3660359"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左矢印 66">
              <a:extLst>
                <a:ext uri="{FF2B5EF4-FFF2-40B4-BE49-F238E27FC236}">
                  <a16:creationId xmlns:a16="http://schemas.microsoft.com/office/drawing/2014/main" id="{60E112F0-F463-CB5F-37F8-41882061AF2A}"/>
                </a:ext>
              </a:extLst>
            </p:cNvPr>
            <p:cNvSpPr/>
            <p:nvPr/>
          </p:nvSpPr>
          <p:spPr>
            <a:xfrm>
              <a:off x="3175363" y="2873175"/>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左矢印 68">
              <a:extLst>
                <a:ext uri="{FF2B5EF4-FFF2-40B4-BE49-F238E27FC236}">
                  <a16:creationId xmlns:a16="http://schemas.microsoft.com/office/drawing/2014/main" id="{0E0F5335-CE13-75E5-83B7-97C0CF1A9895}"/>
                </a:ext>
              </a:extLst>
            </p:cNvPr>
            <p:cNvSpPr/>
            <p:nvPr/>
          </p:nvSpPr>
          <p:spPr>
            <a:xfrm>
              <a:off x="2698095" y="2876447"/>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矢印 71">
              <a:extLst>
                <a:ext uri="{FF2B5EF4-FFF2-40B4-BE49-F238E27FC236}">
                  <a16:creationId xmlns:a16="http://schemas.microsoft.com/office/drawing/2014/main" id="{18ED4D36-0401-A253-36AC-A1A7924D30F4}"/>
                </a:ext>
              </a:extLst>
            </p:cNvPr>
            <p:cNvSpPr/>
            <p:nvPr/>
          </p:nvSpPr>
          <p:spPr>
            <a:xfrm>
              <a:off x="6509640"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矢印 72">
              <a:extLst>
                <a:ext uri="{FF2B5EF4-FFF2-40B4-BE49-F238E27FC236}">
                  <a16:creationId xmlns:a16="http://schemas.microsoft.com/office/drawing/2014/main" id="{194A6026-53F9-86F7-F864-CC5EF081E35D}"/>
                </a:ext>
              </a:extLst>
            </p:cNvPr>
            <p:cNvSpPr/>
            <p:nvPr/>
          </p:nvSpPr>
          <p:spPr>
            <a:xfrm>
              <a:off x="2217506" y="287752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90304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3000"/>
                                        <p:tgtEl>
                                          <p:spTgt spid="37"/>
                                        </p:tgtEl>
                                      </p:cBhvr>
                                    </p:animEffect>
                                  </p:childTnLst>
                                </p:cTn>
                              </p:par>
                            </p:childTnLst>
                          </p:cTn>
                        </p:par>
                        <p:par>
                          <p:cTn id="8" fill="hold">
                            <p:stCondLst>
                              <p:cond delay="30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3500"/>
                            </p:stCondLst>
                            <p:childTnLst>
                              <p:par>
                                <p:cTn id="15" presetID="53" presetClass="entr" presetSubtype="16"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par>
                          <p:cTn id="20" fill="hold">
                            <p:stCondLst>
                              <p:cond delay="4000"/>
                            </p:stCondLst>
                            <p:childTnLst>
                              <p:par>
                                <p:cTn id="21" presetID="22" presetClass="entr" presetSubtype="2"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right)">
                                      <p:cBhvr>
                                        <p:cTn id="23" dur="3000"/>
                                        <p:tgtEl>
                                          <p:spTgt spid="39"/>
                                        </p:tgtEl>
                                      </p:cBhvr>
                                    </p:animEffect>
                                  </p:childTnLst>
                                </p:cTn>
                              </p:par>
                            </p:childTnLst>
                          </p:cTn>
                        </p:par>
                        <p:par>
                          <p:cTn id="24" fill="hold">
                            <p:stCondLst>
                              <p:cond delay="7000"/>
                            </p:stCondLst>
                            <p:childTnLst>
                              <p:par>
                                <p:cTn id="25" presetID="22" presetClass="entr" presetSubtype="2"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right)">
                                      <p:cBhvr>
                                        <p:cTn id="27" dur="3000"/>
                                        <p:tgtEl>
                                          <p:spTgt spid="54"/>
                                        </p:tgtEl>
                                      </p:cBhvr>
                                    </p:animEffect>
                                  </p:childTnLst>
                                </p:cTn>
                              </p:par>
                              <p:par>
                                <p:cTn id="28" presetID="22" presetClass="entr" presetSubtype="8" fill="hold"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left)">
                                      <p:cBhvr>
                                        <p:cTn id="30" dur="1000"/>
                                        <p:tgtEl>
                                          <p:spTgt spid="75"/>
                                        </p:tgtEl>
                                      </p:cBhvr>
                                    </p:animEffect>
                                  </p:childTnLst>
                                </p:cTn>
                              </p:par>
                              <p:par>
                                <p:cTn id="31" presetID="22" presetClass="entr" presetSubtype="8"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left)">
                                      <p:cBhvr>
                                        <p:cTn id="33" dur="1000"/>
                                        <p:tgtEl>
                                          <p:spTgt spid="70"/>
                                        </p:tgtEl>
                                      </p:cBhvr>
                                    </p:animEffect>
                                  </p:childTnLst>
                                </p:cTn>
                              </p:par>
                            </p:childTnLst>
                          </p:cTn>
                        </p:par>
                        <p:par>
                          <p:cTn id="34" fill="hold">
                            <p:stCondLst>
                              <p:cond delay="10000"/>
                            </p:stCondLst>
                            <p:childTnLst>
                              <p:par>
                                <p:cTn id="35" presetID="22" presetClass="entr" presetSubtype="8"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left)">
                                      <p:cBhvr>
                                        <p:cTn id="37" dur="1000"/>
                                        <p:tgtEl>
                                          <p:spTgt spid="75"/>
                                        </p:tgtEl>
                                      </p:cBhvr>
                                    </p:animEffect>
                                  </p:childTnLst>
                                </p:cTn>
                              </p:par>
                            </p:childTnLst>
                          </p:cTn>
                        </p:par>
                        <p:par>
                          <p:cTn id="38" fill="hold">
                            <p:stCondLst>
                              <p:cond delay="11000"/>
                            </p:stCondLst>
                            <p:childTnLst>
                              <p:par>
                                <p:cTn id="39" presetID="22" presetClass="entr" presetSubtype="8"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left)">
                                      <p:cBhvr>
                                        <p:cTn id="41" dur="1000"/>
                                        <p:tgtEl>
                                          <p:spTgt spid="58"/>
                                        </p:tgtEl>
                                      </p:cBhvr>
                                    </p:animEffect>
                                  </p:childTnLst>
                                </p:cTn>
                              </p:par>
                            </p:childTnLst>
                          </p:cTn>
                        </p:par>
                        <p:par>
                          <p:cTn id="42" fill="hold">
                            <p:stCondLst>
                              <p:cond delay="12000"/>
                            </p:stCondLst>
                            <p:childTnLst>
                              <p:par>
                                <p:cTn id="43" presetID="22" presetClass="entr" presetSubtype="8" fill="hold"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left)">
                                      <p:cBhvr>
                                        <p:cTn id="45" dur="1000"/>
                                        <p:tgtEl>
                                          <p:spTgt spid="66"/>
                                        </p:tgtEl>
                                      </p:cBhvr>
                                    </p:animEffect>
                                  </p:childTnLst>
                                </p:cTn>
                              </p:par>
                            </p:childTnLst>
                          </p:cTn>
                        </p:par>
                        <p:par>
                          <p:cTn id="46" fill="hold">
                            <p:stCondLst>
                              <p:cond delay="13000"/>
                            </p:stCondLst>
                            <p:childTnLst>
                              <p:par>
                                <p:cTn id="47" presetID="22" presetClass="entr" presetSubtype="8" fill="hold" nodeType="after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left)">
                                      <p:cBhvr>
                                        <p:cTn id="49" dur="1000"/>
                                        <p:tgtEl>
                                          <p:spTgt spid="83"/>
                                        </p:tgtEl>
                                      </p:cBhvr>
                                    </p:animEffect>
                                  </p:childTnLst>
                                </p:cTn>
                              </p:par>
                            </p:childTnLst>
                          </p:cTn>
                        </p:par>
                        <p:par>
                          <p:cTn id="50" fill="hold">
                            <p:stCondLst>
                              <p:cond delay="14000"/>
                            </p:stCondLst>
                            <p:childTnLst>
                              <p:par>
                                <p:cTn id="51" presetID="22" presetClass="entr" presetSubtype="8" fill="hold" nodeType="after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wipe(left)">
                                      <p:cBhvr>
                                        <p:cTn id="53" dur="1000"/>
                                        <p:tgtEl>
                                          <p:spTgt spid="83"/>
                                        </p:tgtEl>
                                      </p:cBhvr>
                                    </p:animEffect>
                                  </p:childTnLst>
                                </p:cTn>
                              </p:par>
                            </p:childTnLst>
                          </p:cTn>
                        </p:par>
                        <p:par>
                          <p:cTn id="54" fill="hold">
                            <p:stCondLst>
                              <p:cond delay="15000"/>
                            </p:stCondLst>
                            <p:childTnLst>
                              <p:par>
                                <p:cTn id="55" presetID="22" presetClass="entr" presetSubtype="8" fill="hold" nodeType="after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left)">
                                      <p:cBhvr>
                                        <p:cTn id="57" dur="1000"/>
                                        <p:tgtEl>
                                          <p:spTgt spid="81"/>
                                        </p:tgtEl>
                                      </p:cBhvr>
                                    </p:animEffect>
                                  </p:childTnLst>
                                </p:cTn>
                              </p:par>
                            </p:childTnLst>
                          </p:cTn>
                        </p:par>
                        <p:par>
                          <p:cTn id="58" fill="hold">
                            <p:stCondLst>
                              <p:cond delay="16000"/>
                            </p:stCondLst>
                            <p:childTnLst>
                              <p:par>
                                <p:cTn id="59" presetID="22" presetClass="entr" presetSubtype="8" fill="hold" nodeType="after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wipe(left)">
                                      <p:cBhvr>
                                        <p:cTn id="61" dur="1000"/>
                                        <p:tgtEl>
                                          <p:spTgt spid="79"/>
                                        </p:tgtEl>
                                      </p:cBhvr>
                                    </p:animEffect>
                                  </p:childTnLst>
                                </p:cTn>
                              </p:par>
                            </p:childTnLst>
                          </p:cTn>
                        </p:par>
                        <p:par>
                          <p:cTn id="62" fill="hold">
                            <p:stCondLst>
                              <p:cond delay="17000"/>
                            </p:stCondLst>
                            <p:childTnLst>
                              <p:par>
                                <p:cTn id="63" presetID="22" presetClass="entr" presetSubtype="8"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left)">
                                      <p:cBhvr>
                                        <p:cTn id="65" dur="500"/>
                                        <p:tgtEl>
                                          <p:spTgt spid="70"/>
                                        </p:tgtEl>
                                      </p:cBhvr>
                                    </p:animEffect>
                                  </p:childTnLst>
                                </p:cTn>
                              </p:par>
                            </p:childTnLst>
                          </p:cTn>
                        </p:par>
                        <p:par>
                          <p:cTn id="66" fill="hold">
                            <p:stCondLst>
                              <p:cond delay="17500"/>
                            </p:stCondLst>
                            <p:childTnLst>
                              <p:par>
                                <p:cTn id="67" presetID="22" presetClass="entr" presetSubtype="8"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wipe(left)">
                                      <p:cBhvr>
                                        <p:cTn id="69" dur="1000"/>
                                        <p:tgtEl>
                                          <p:spTgt spid="62"/>
                                        </p:tgtEl>
                                      </p:cBhvr>
                                    </p:animEffect>
                                  </p:childTnLst>
                                </p:cTn>
                              </p:par>
                            </p:childTnLst>
                          </p:cTn>
                        </p:par>
                        <p:par>
                          <p:cTn id="70" fill="hold">
                            <p:stCondLst>
                              <p:cond delay="18500"/>
                            </p:stCondLst>
                            <p:childTnLst>
                              <p:par>
                                <p:cTn id="71" presetID="22" presetClass="entr" presetSubtype="8" fill="hold" nodeType="after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left)">
                                      <p:cBhvr>
                                        <p:cTn id="73" dur="1000"/>
                                        <p:tgtEl>
                                          <p:spTgt spid="82"/>
                                        </p:tgtEl>
                                      </p:cBhvr>
                                    </p:animEffect>
                                  </p:childTnLst>
                                </p:cTn>
                              </p:par>
                            </p:childTnLst>
                          </p:cTn>
                        </p:par>
                        <p:par>
                          <p:cTn id="74" fill="hold">
                            <p:stCondLst>
                              <p:cond delay="19500"/>
                            </p:stCondLst>
                            <p:childTnLst>
                              <p:par>
                                <p:cTn id="75" presetID="22" presetClass="entr" presetSubtype="8" fill="hold" nodeType="after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wipe(left)">
                                      <p:cBhvr>
                                        <p:cTn id="77" dur="1000"/>
                                        <p:tgtEl>
                                          <p:spTgt spid="88"/>
                                        </p:tgtEl>
                                      </p:cBhvr>
                                    </p:animEffect>
                                  </p:childTnLst>
                                </p:cTn>
                              </p:par>
                            </p:childTnLst>
                          </p:cTn>
                        </p:par>
                        <p:par>
                          <p:cTn id="78" fill="hold">
                            <p:stCondLst>
                              <p:cond delay="20500"/>
                            </p:stCondLst>
                            <p:childTnLst>
                              <p:par>
                                <p:cTn id="79" presetID="22" presetClass="entr" presetSubtype="1"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up)">
                                      <p:cBhvr>
                                        <p:cTn id="81" dur="500"/>
                                        <p:tgtEl>
                                          <p:spTgt spid="38"/>
                                        </p:tgtEl>
                                      </p:cBhvr>
                                    </p:animEffect>
                                  </p:childTnLst>
                                </p:cTn>
                              </p:par>
                            </p:childTnLst>
                          </p:cTn>
                        </p:par>
                        <p:par>
                          <p:cTn id="82" fill="hold">
                            <p:stCondLst>
                              <p:cond delay="21000"/>
                            </p:stCondLst>
                            <p:childTnLst>
                              <p:par>
                                <p:cTn id="83" presetID="22" presetClass="entr" presetSubtype="1"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up)">
                                      <p:cBhvr>
                                        <p:cTn id="85" dur="500"/>
                                        <p:tgtEl>
                                          <p:spTgt spid="16"/>
                                        </p:tgtEl>
                                      </p:cBhvr>
                                    </p:animEffect>
                                  </p:childTnLst>
                                </p:cTn>
                              </p:par>
                            </p:childTnLst>
                          </p:cTn>
                        </p:par>
                        <p:par>
                          <p:cTn id="86" fill="hold">
                            <p:stCondLst>
                              <p:cond delay="21500"/>
                            </p:stCondLst>
                            <p:childTnLst>
                              <p:par>
                                <p:cTn id="87" presetID="26" presetClass="emph" presetSubtype="0" fill="hold" nodeType="afterEffect">
                                  <p:stCondLst>
                                    <p:cond delay="0"/>
                                  </p:stCondLst>
                                  <p:childTnLst>
                                    <p:animEffect transition="out" filter="fade">
                                      <p:cBhvr>
                                        <p:cTn id="88" dur="500" tmFilter="0, 0; .2, .5; .8, .5; 1, 0"/>
                                        <p:tgtEl>
                                          <p:spTgt spid="16"/>
                                        </p:tgtEl>
                                      </p:cBhvr>
                                    </p:animEffect>
                                    <p:animScale>
                                      <p:cBhvr>
                                        <p:cTn id="89" dur="250" autoRev="1" fill="hold"/>
                                        <p:tgtEl>
                                          <p:spTgt spid="16"/>
                                        </p:tgtEl>
                                      </p:cBhvr>
                                      <p:by x="105000" y="105000"/>
                                    </p:animScale>
                                  </p:childTnLst>
                                </p:cTn>
                              </p:par>
                            </p:childTnLst>
                          </p:cTn>
                        </p:par>
                        <p:par>
                          <p:cTn id="90" fill="hold">
                            <p:stCondLst>
                              <p:cond delay="22000"/>
                            </p:stCondLst>
                            <p:childTnLst>
                              <p:par>
                                <p:cTn id="91" presetID="53" presetClass="entr" presetSubtype="16" fill="hold" grpId="0" nodeType="after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ppt_w</p:attrName>
                                        </p:attrNameLst>
                                      </p:cBhvr>
                                      <p:tavLst>
                                        <p:tav tm="0">
                                          <p:val>
                                            <p:fltVal val="0"/>
                                          </p:val>
                                        </p:tav>
                                        <p:tav tm="100000">
                                          <p:val>
                                            <p:strVal val="#ppt_w"/>
                                          </p:val>
                                        </p:tav>
                                      </p:tavLst>
                                    </p:anim>
                                    <p:anim calcmode="lin" valueType="num">
                                      <p:cBhvr>
                                        <p:cTn id="94" dur="500" fill="hold"/>
                                        <p:tgtEl>
                                          <p:spTgt spid="9"/>
                                        </p:tgtEl>
                                        <p:attrNameLst>
                                          <p:attrName>ppt_h</p:attrName>
                                        </p:attrNameLst>
                                      </p:cBhvr>
                                      <p:tavLst>
                                        <p:tav tm="0">
                                          <p:val>
                                            <p:fltVal val="0"/>
                                          </p:val>
                                        </p:tav>
                                        <p:tav tm="100000">
                                          <p:val>
                                            <p:strVal val="#ppt_h"/>
                                          </p:val>
                                        </p:tav>
                                      </p:tavLst>
                                    </p:anim>
                                    <p:animEffect transition="in" filter="fade">
                                      <p:cBhvr>
                                        <p:cTn id="95" dur="500"/>
                                        <p:tgtEl>
                                          <p:spTgt spid="9"/>
                                        </p:tgtEl>
                                      </p:cBhvr>
                                    </p:animEffect>
                                  </p:childTnLst>
                                </p:cTn>
                              </p:par>
                            </p:childTnLst>
                          </p:cTn>
                        </p:par>
                        <p:par>
                          <p:cTn id="96" fill="hold">
                            <p:stCondLst>
                              <p:cond delay="22500"/>
                            </p:stCondLst>
                            <p:childTnLst>
                              <p:par>
                                <p:cTn id="97" presetID="53" presetClass="entr" presetSubtype="16"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500" fill="hold"/>
                                        <p:tgtEl>
                                          <p:spTgt spid="17"/>
                                        </p:tgtEl>
                                        <p:attrNameLst>
                                          <p:attrName>ppt_w</p:attrName>
                                        </p:attrNameLst>
                                      </p:cBhvr>
                                      <p:tavLst>
                                        <p:tav tm="0">
                                          <p:val>
                                            <p:fltVal val="0"/>
                                          </p:val>
                                        </p:tav>
                                        <p:tav tm="100000">
                                          <p:val>
                                            <p:strVal val="#ppt_w"/>
                                          </p:val>
                                        </p:tav>
                                      </p:tavLst>
                                    </p:anim>
                                    <p:anim calcmode="lin" valueType="num">
                                      <p:cBhvr>
                                        <p:cTn id="100" dur="500" fill="hold"/>
                                        <p:tgtEl>
                                          <p:spTgt spid="17"/>
                                        </p:tgtEl>
                                        <p:attrNameLst>
                                          <p:attrName>ppt_h</p:attrName>
                                        </p:attrNameLst>
                                      </p:cBhvr>
                                      <p:tavLst>
                                        <p:tav tm="0">
                                          <p:val>
                                            <p:fltVal val="0"/>
                                          </p:val>
                                        </p:tav>
                                        <p:tav tm="100000">
                                          <p:val>
                                            <p:strVal val="#ppt_h"/>
                                          </p:val>
                                        </p:tav>
                                      </p:tavLst>
                                    </p:anim>
                                    <p:animEffect transition="in" filter="fade">
                                      <p:cBhvr>
                                        <p:cTn id="10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38" grpId="0" animBg="1"/>
      <p:bldP spid="9" grpId="0"/>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三角形 202">
            <a:extLst>
              <a:ext uri="{FF2B5EF4-FFF2-40B4-BE49-F238E27FC236}">
                <a16:creationId xmlns:a16="http://schemas.microsoft.com/office/drawing/2014/main" id="{60D62523-E707-FDDF-B451-A122E61A3DF7}"/>
              </a:ext>
            </a:extLst>
          </p:cNvPr>
          <p:cNvSpPr/>
          <p:nvPr/>
        </p:nvSpPr>
        <p:spPr>
          <a:xfrm>
            <a:off x="2994753" y="1497427"/>
            <a:ext cx="3133829" cy="2657254"/>
          </a:xfrm>
          <a:prstGeom prst="triangle">
            <a:avLst/>
          </a:prstGeom>
          <a:gradFill>
            <a:gsLst>
              <a:gs pos="0">
                <a:srgbClr val="C00000"/>
              </a:gs>
              <a:gs pos="72000">
                <a:schemeClr val="accent2">
                  <a:lumMod val="40000"/>
                  <a:lumOff val="60000"/>
                </a:schemeClr>
              </a:gs>
              <a:gs pos="100000">
                <a:schemeClr val="accent2">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42B0CB-F7C3-C84B-F8D4-2C00851591D5}"/>
              </a:ext>
            </a:extLst>
          </p:cNvPr>
          <p:cNvSpPr>
            <a:spLocks noGrp="1"/>
          </p:cNvSpPr>
          <p:nvPr>
            <p:ph type="title"/>
          </p:nvPr>
        </p:nvSpPr>
        <p:spPr/>
        <p:txBody>
          <a:bodyPr/>
          <a:lstStyle/>
          <a:p>
            <a:r>
              <a:rPr kumimoji="1" lang="ja-JP" altLang="en-US"/>
              <a:t>モデルとニューラルネットワーク</a:t>
            </a:r>
          </a:p>
        </p:txBody>
      </p:sp>
      <p:sp>
        <p:nvSpPr>
          <p:cNvPr id="3" name="円/楕円 2">
            <a:extLst>
              <a:ext uri="{FF2B5EF4-FFF2-40B4-BE49-F238E27FC236}">
                <a16:creationId xmlns:a16="http://schemas.microsoft.com/office/drawing/2014/main" id="{852AC9EB-AE64-B282-1022-CB769A0F8C93}"/>
              </a:ext>
            </a:extLst>
          </p:cNvPr>
          <p:cNvSpPr/>
          <p:nvPr/>
        </p:nvSpPr>
        <p:spPr>
          <a:xfrm>
            <a:off x="990600" y="1203325"/>
            <a:ext cx="1479550" cy="14795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C181CEC2-42DC-B5C2-4227-323BE4BE459E}"/>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AC6CD86-0755-92A4-1130-74A9698E7394}"/>
              </a:ext>
            </a:extLst>
          </p:cNvPr>
          <p:cNvSpPr/>
          <p:nvPr/>
        </p:nvSpPr>
        <p:spPr>
          <a:xfrm>
            <a:off x="6673850" y="1203325"/>
            <a:ext cx="1479550" cy="14795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DB05F40-AD61-D814-3BC8-AE30BB229AA4}"/>
              </a:ext>
            </a:extLst>
          </p:cNvPr>
          <p:cNvSpPr txBox="1"/>
          <p:nvPr/>
        </p:nvSpPr>
        <p:spPr>
          <a:xfrm>
            <a:off x="117637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7" name="テキスト ボックス 6">
            <a:extLst>
              <a:ext uri="{FF2B5EF4-FFF2-40B4-BE49-F238E27FC236}">
                <a16:creationId xmlns:a16="http://schemas.microsoft.com/office/drawing/2014/main" id="{FFD8121D-6874-E4C5-654A-E0368E41D559}"/>
              </a:ext>
            </a:extLst>
          </p:cNvPr>
          <p:cNvSpPr txBox="1"/>
          <p:nvPr/>
        </p:nvSpPr>
        <p:spPr>
          <a:xfrm>
            <a:off x="685962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9" name="テキスト ボックス 8">
            <a:extLst>
              <a:ext uri="{FF2B5EF4-FFF2-40B4-BE49-F238E27FC236}">
                <a16:creationId xmlns:a16="http://schemas.microsoft.com/office/drawing/2014/main" id="{3018FE0B-7E8A-7AB9-DF3D-99608A5939B2}"/>
              </a:ext>
            </a:extLst>
          </p:cNvPr>
          <p:cNvSpPr txBox="1"/>
          <p:nvPr/>
        </p:nvSpPr>
        <p:spPr>
          <a:xfrm>
            <a:off x="3941058" y="1705090"/>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p>
        </p:txBody>
      </p:sp>
      <p:sp>
        <p:nvSpPr>
          <p:cNvPr id="10" name="テキスト ボックス 9">
            <a:extLst>
              <a:ext uri="{FF2B5EF4-FFF2-40B4-BE49-F238E27FC236}">
                <a16:creationId xmlns:a16="http://schemas.microsoft.com/office/drawing/2014/main" id="{CF611AB8-794D-F719-A059-E10B4BEFB108}"/>
              </a:ext>
            </a:extLst>
          </p:cNvPr>
          <p:cNvSpPr txBox="1"/>
          <p:nvPr/>
        </p:nvSpPr>
        <p:spPr>
          <a:xfrm>
            <a:off x="1174903" y="850755"/>
            <a:ext cx="1107996"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説明変数</a:t>
            </a:r>
            <a:endParaRPr kumimoji="1" lang="ja-JP" altLang="en-US"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6F3F392-85A0-8B4C-830D-8D509BB96889}"/>
              </a:ext>
            </a:extLst>
          </p:cNvPr>
          <p:cNvSpPr txBox="1"/>
          <p:nvPr/>
        </p:nvSpPr>
        <p:spPr>
          <a:xfrm>
            <a:off x="6859626" y="850755"/>
            <a:ext cx="1107996"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目的変数</a:t>
            </a:r>
            <a:endParaRPr kumimoji="1" lang="ja-JP" altLang="en-US" b="1">
              <a:latin typeface="Meiryo" panose="020B0604030504040204" pitchFamily="34" charset="-128"/>
              <a:ea typeface="Meiryo" panose="020B0604030504040204" pitchFamily="34" charset="-128"/>
            </a:endParaRPr>
          </a:p>
        </p:txBody>
      </p:sp>
      <p:sp>
        <p:nvSpPr>
          <p:cNvPr id="12" name="右矢印 11">
            <a:extLst>
              <a:ext uri="{FF2B5EF4-FFF2-40B4-BE49-F238E27FC236}">
                <a16:creationId xmlns:a16="http://schemas.microsoft.com/office/drawing/2014/main" id="{C4828BE4-8065-FFF3-493A-C73FE5B9D716}"/>
              </a:ext>
            </a:extLst>
          </p:cNvPr>
          <p:cNvSpPr/>
          <p:nvPr/>
        </p:nvSpPr>
        <p:spPr>
          <a:xfrm>
            <a:off x="2643274" y="1725870"/>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a:extLst>
              <a:ext uri="{FF2B5EF4-FFF2-40B4-BE49-F238E27FC236}">
                <a16:creationId xmlns:a16="http://schemas.microsoft.com/office/drawing/2014/main" id="{45334E2A-D75D-C32C-A2A3-20812C69A307}"/>
              </a:ext>
            </a:extLst>
          </p:cNvPr>
          <p:cNvSpPr/>
          <p:nvPr/>
        </p:nvSpPr>
        <p:spPr>
          <a:xfrm>
            <a:off x="5497551" y="1725869"/>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テキスト ボックス 95">
            <a:extLst>
              <a:ext uri="{FF2B5EF4-FFF2-40B4-BE49-F238E27FC236}">
                <a16:creationId xmlns:a16="http://schemas.microsoft.com/office/drawing/2014/main" id="{28D0A5C3-2A1E-FCB6-9784-DC15F893E9BC}"/>
              </a:ext>
            </a:extLst>
          </p:cNvPr>
          <p:cNvSpPr txBox="1"/>
          <p:nvPr/>
        </p:nvSpPr>
        <p:spPr>
          <a:xfrm>
            <a:off x="3414328" y="848108"/>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関数</a:t>
            </a:r>
            <a:endParaRPr lang="en-US" altLang="ja-JP" b="1" dirty="0">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119B85F2-F5B0-5AEC-16C7-E24F07FC3D38}"/>
              </a:ext>
            </a:extLst>
          </p:cNvPr>
          <p:cNvGrpSpPr/>
          <p:nvPr/>
        </p:nvGrpSpPr>
        <p:grpSpPr>
          <a:xfrm>
            <a:off x="2425044" y="4154682"/>
            <a:ext cx="4273747" cy="2251646"/>
            <a:chOff x="628650" y="3819254"/>
            <a:chExt cx="5123809" cy="2699505"/>
          </a:xfrm>
        </p:grpSpPr>
        <p:sp>
          <p:nvSpPr>
            <p:cNvPr id="20" name="正方形/長方形 19">
              <a:extLst>
                <a:ext uri="{FF2B5EF4-FFF2-40B4-BE49-F238E27FC236}">
                  <a16:creationId xmlns:a16="http://schemas.microsoft.com/office/drawing/2014/main" id="{4493EE4D-CB03-2872-8F75-EE399BA38D34}"/>
                </a:ext>
              </a:extLst>
            </p:cNvPr>
            <p:cNvSpPr/>
            <p:nvPr/>
          </p:nvSpPr>
          <p:spPr>
            <a:xfrm>
              <a:off x="5200009" y="3819254"/>
              <a:ext cx="552450" cy="2188642"/>
            </a:xfrm>
            <a:prstGeom prst="rect">
              <a:avLst/>
            </a:prstGeom>
            <a:solidFill>
              <a:srgbClr val="0070C0">
                <a:alpha val="1572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5F310AA6-F0F5-05D5-6793-235F5223152E}"/>
                </a:ext>
              </a:extLst>
            </p:cNvPr>
            <p:cNvSpPr/>
            <p:nvPr/>
          </p:nvSpPr>
          <p:spPr>
            <a:xfrm>
              <a:off x="1311678" y="3819254"/>
              <a:ext cx="3757156" cy="2188642"/>
            </a:xfrm>
            <a:prstGeom prst="rect">
              <a:avLst/>
            </a:prstGeom>
            <a:solidFill>
              <a:srgbClr val="984807">
                <a:alpha val="1572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CCCE30E-E5F8-22E4-5244-407E24B7E937}"/>
                </a:ext>
              </a:extLst>
            </p:cNvPr>
            <p:cNvSpPr/>
            <p:nvPr/>
          </p:nvSpPr>
          <p:spPr>
            <a:xfrm>
              <a:off x="628650" y="3819254"/>
              <a:ext cx="552450" cy="2188642"/>
            </a:xfrm>
            <a:prstGeom prst="rect">
              <a:avLst/>
            </a:prstGeom>
            <a:solidFill>
              <a:schemeClr val="accent3">
                <a:lumMod val="75000"/>
                <a:alpha val="1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711C3585-1CFD-939D-647B-5FF6FD19945E}"/>
                </a:ext>
              </a:extLst>
            </p:cNvPr>
            <p:cNvSpPr/>
            <p:nvPr/>
          </p:nvSpPr>
          <p:spPr>
            <a:xfrm>
              <a:off x="1479206"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3B54CF62-87B3-A755-AE95-E02284EB8C69}"/>
                </a:ext>
              </a:extLst>
            </p:cNvPr>
            <p:cNvSpPr/>
            <p:nvPr/>
          </p:nvSpPr>
          <p:spPr>
            <a:xfrm>
              <a:off x="1479206"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a:extLst>
                <a:ext uri="{FF2B5EF4-FFF2-40B4-BE49-F238E27FC236}">
                  <a16:creationId xmlns:a16="http://schemas.microsoft.com/office/drawing/2014/main" id="{EBE1A22F-91F7-109E-8FB5-22BC598EBD2D}"/>
                </a:ext>
              </a:extLst>
            </p:cNvPr>
            <p:cNvSpPr/>
            <p:nvPr/>
          </p:nvSpPr>
          <p:spPr>
            <a:xfrm>
              <a:off x="1479206"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6B8EDF18-1AB0-B58A-BCC6-64E01B04C1A0}"/>
                </a:ext>
              </a:extLst>
            </p:cNvPr>
            <p:cNvSpPr/>
            <p:nvPr/>
          </p:nvSpPr>
          <p:spPr>
            <a:xfrm>
              <a:off x="1479206"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23C250C9-1B4D-1D01-4935-D5E0D599BE38}"/>
                </a:ext>
              </a:extLst>
            </p:cNvPr>
            <p:cNvSpPr/>
            <p:nvPr/>
          </p:nvSpPr>
          <p:spPr>
            <a:xfrm>
              <a:off x="763242"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9672E4A2-4731-6978-5B56-732810C89C60}"/>
                </a:ext>
              </a:extLst>
            </p:cNvPr>
            <p:cNvSpPr/>
            <p:nvPr/>
          </p:nvSpPr>
          <p:spPr>
            <a:xfrm>
              <a:off x="763242"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D61BBB25-D868-CB71-39E5-B29ABDEE6F7E}"/>
                </a:ext>
              </a:extLst>
            </p:cNvPr>
            <p:cNvSpPr/>
            <p:nvPr/>
          </p:nvSpPr>
          <p:spPr>
            <a:xfrm>
              <a:off x="763242"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3BE306D0-11A8-ACEF-6F04-EE224FCBBD09}"/>
                </a:ext>
              </a:extLst>
            </p:cNvPr>
            <p:cNvSpPr/>
            <p:nvPr/>
          </p:nvSpPr>
          <p:spPr>
            <a:xfrm>
              <a:off x="763242"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 name="直線矢印コネクタ 30">
              <a:extLst>
                <a:ext uri="{FF2B5EF4-FFF2-40B4-BE49-F238E27FC236}">
                  <a16:creationId xmlns:a16="http://schemas.microsoft.com/office/drawing/2014/main" id="{66CA7673-AA62-A2E2-1564-1E574F121003}"/>
                </a:ext>
              </a:extLst>
            </p:cNvPr>
            <p:cNvCxnSpPr>
              <a:cxnSpLocks/>
              <a:stCxn id="27" idx="6"/>
            </p:cNvCxnSpPr>
            <p:nvPr/>
          </p:nvCxnSpPr>
          <p:spPr>
            <a:xfrm flipV="1">
              <a:off x="1051274"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D907F849-2650-A06C-7A38-1DE8731D1788}"/>
                </a:ext>
              </a:extLst>
            </p:cNvPr>
            <p:cNvCxnSpPr>
              <a:cxnSpLocks/>
              <a:stCxn id="28" idx="6"/>
            </p:cNvCxnSpPr>
            <p:nvPr/>
          </p:nvCxnSpPr>
          <p:spPr>
            <a:xfrm flipV="1">
              <a:off x="1051274"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40ED54A0-6EB4-B96B-F043-935DB34A25CD}"/>
                </a:ext>
              </a:extLst>
            </p:cNvPr>
            <p:cNvCxnSpPr>
              <a:cxnSpLocks/>
              <a:stCxn id="29" idx="6"/>
            </p:cNvCxnSpPr>
            <p:nvPr/>
          </p:nvCxnSpPr>
          <p:spPr>
            <a:xfrm flipV="1">
              <a:off x="1051274"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21056EFB-11A5-9874-15B9-4D1C68E58326}"/>
                </a:ext>
              </a:extLst>
            </p:cNvPr>
            <p:cNvCxnSpPr>
              <a:cxnSpLocks/>
              <a:stCxn id="30" idx="6"/>
            </p:cNvCxnSpPr>
            <p:nvPr/>
          </p:nvCxnSpPr>
          <p:spPr>
            <a:xfrm flipV="1">
              <a:off x="1051274"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B83B9130-0BC4-4AEC-BC2F-296CFCB2335F}"/>
                </a:ext>
              </a:extLst>
            </p:cNvPr>
            <p:cNvCxnSpPr>
              <a:cxnSpLocks/>
              <a:stCxn id="27" idx="6"/>
            </p:cNvCxnSpPr>
            <p:nvPr/>
          </p:nvCxnSpPr>
          <p:spPr>
            <a:xfrm>
              <a:off x="1051274"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CCF71983-677E-D0FF-3875-150231DF4D8C}"/>
                </a:ext>
              </a:extLst>
            </p:cNvPr>
            <p:cNvCxnSpPr>
              <a:cxnSpLocks/>
              <a:stCxn id="27" idx="6"/>
            </p:cNvCxnSpPr>
            <p:nvPr/>
          </p:nvCxnSpPr>
          <p:spPr>
            <a:xfrm>
              <a:off x="1051274"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8A84F034-59AA-2CA5-8BA2-A581A8B6E90D}"/>
                </a:ext>
              </a:extLst>
            </p:cNvPr>
            <p:cNvCxnSpPr>
              <a:cxnSpLocks/>
              <a:stCxn id="27" idx="6"/>
            </p:cNvCxnSpPr>
            <p:nvPr/>
          </p:nvCxnSpPr>
          <p:spPr>
            <a:xfrm>
              <a:off x="1051274"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34B8798C-6BD3-89AD-67AD-D6A900BCE3DE}"/>
                </a:ext>
              </a:extLst>
            </p:cNvPr>
            <p:cNvCxnSpPr>
              <a:cxnSpLocks/>
              <a:stCxn id="28" idx="6"/>
            </p:cNvCxnSpPr>
            <p:nvPr/>
          </p:nvCxnSpPr>
          <p:spPr>
            <a:xfrm flipV="1">
              <a:off x="1051274"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EAD664E3-132F-F20C-22D1-C3C6CCDA284A}"/>
                </a:ext>
              </a:extLst>
            </p:cNvPr>
            <p:cNvCxnSpPr>
              <a:cxnSpLocks/>
              <a:stCxn id="28" idx="6"/>
            </p:cNvCxnSpPr>
            <p:nvPr/>
          </p:nvCxnSpPr>
          <p:spPr>
            <a:xfrm>
              <a:off x="1051274"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9CD7ADE2-F0B4-3C6D-BA85-D6E9470F8C6D}"/>
                </a:ext>
              </a:extLst>
            </p:cNvPr>
            <p:cNvCxnSpPr>
              <a:cxnSpLocks/>
              <a:stCxn id="28" idx="6"/>
            </p:cNvCxnSpPr>
            <p:nvPr/>
          </p:nvCxnSpPr>
          <p:spPr>
            <a:xfrm>
              <a:off x="1051274"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7CB1D3A0-05BF-E834-DCA2-9F9A7DBE8723}"/>
                </a:ext>
              </a:extLst>
            </p:cNvPr>
            <p:cNvCxnSpPr>
              <a:cxnSpLocks/>
              <a:stCxn id="29" idx="6"/>
            </p:cNvCxnSpPr>
            <p:nvPr/>
          </p:nvCxnSpPr>
          <p:spPr>
            <a:xfrm flipV="1">
              <a:off x="1051274"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181BFF2B-A4A3-A4F3-8C7E-035440D8C730}"/>
                </a:ext>
              </a:extLst>
            </p:cNvPr>
            <p:cNvCxnSpPr>
              <a:cxnSpLocks/>
              <a:stCxn id="29" idx="6"/>
            </p:cNvCxnSpPr>
            <p:nvPr/>
          </p:nvCxnSpPr>
          <p:spPr>
            <a:xfrm flipV="1">
              <a:off x="1051274"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6CEFA653-BA6A-E8F5-9B53-2E2E680490B7}"/>
                </a:ext>
              </a:extLst>
            </p:cNvPr>
            <p:cNvCxnSpPr>
              <a:cxnSpLocks/>
              <a:stCxn id="29" idx="6"/>
            </p:cNvCxnSpPr>
            <p:nvPr/>
          </p:nvCxnSpPr>
          <p:spPr>
            <a:xfrm>
              <a:off x="1051274"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4AD1D6AD-24C2-DA45-264C-3605D5421139}"/>
                </a:ext>
              </a:extLst>
            </p:cNvPr>
            <p:cNvCxnSpPr>
              <a:cxnSpLocks/>
              <a:stCxn id="30" idx="6"/>
            </p:cNvCxnSpPr>
            <p:nvPr/>
          </p:nvCxnSpPr>
          <p:spPr>
            <a:xfrm flipV="1">
              <a:off x="1051274"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56FCC2D2-3164-71AB-BE71-5099385DD6C6}"/>
                </a:ext>
              </a:extLst>
            </p:cNvPr>
            <p:cNvCxnSpPr>
              <a:cxnSpLocks/>
              <a:stCxn id="30" idx="6"/>
            </p:cNvCxnSpPr>
            <p:nvPr/>
          </p:nvCxnSpPr>
          <p:spPr>
            <a:xfrm flipV="1">
              <a:off x="1051274"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D042B4A2-CDF4-92A7-EF6B-3ED67436635A}"/>
                </a:ext>
              </a:extLst>
            </p:cNvPr>
            <p:cNvCxnSpPr>
              <a:cxnSpLocks/>
              <a:stCxn id="30" idx="6"/>
            </p:cNvCxnSpPr>
            <p:nvPr/>
          </p:nvCxnSpPr>
          <p:spPr>
            <a:xfrm flipV="1">
              <a:off x="1051274"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55" name="円/楕円 54">
              <a:extLst>
                <a:ext uri="{FF2B5EF4-FFF2-40B4-BE49-F238E27FC236}">
                  <a16:creationId xmlns:a16="http://schemas.microsoft.com/office/drawing/2014/main" id="{5881592E-03BA-64FB-5170-A6C0F3877B43}"/>
                </a:ext>
              </a:extLst>
            </p:cNvPr>
            <p:cNvSpPr/>
            <p:nvPr/>
          </p:nvSpPr>
          <p:spPr>
            <a:xfrm>
              <a:off x="2199286"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9F99CF95-B73C-B955-6BC8-FFA52D2B730F}"/>
                </a:ext>
              </a:extLst>
            </p:cNvPr>
            <p:cNvSpPr/>
            <p:nvPr/>
          </p:nvSpPr>
          <p:spPr>
            <a:xfrm>
              <a:off x="2199286"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8D039C9F-43FE-8C88-D5BE-9B28DA5313D2}"/>
                </a:ext>
              </a:extLst>
            </p:cNvPr>
            <p:cNvSpPr/>
            <p:nvPr/>
          </p:nvSpPr>
          <p:spPr>
            <a:xfrm>
              <a:off x="2199286"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B6502FC1-0C62-8113-66BD-4695E7E72E9B}"/>
                </a:ext>
              </a:extLst>
            </p:cNvPr>
            <p:cNvSpPr/>
            <p:nvPr/>
          </p:nvSpPr>
          <p:spPr>
            <a:xfrm>
              <a:off x="2199286"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矢印コネクタ 58">
              <a:extLst>
                <a:ext uri="{FF2B5EF4-FFF2-40B4-BE49-F238E27FC236}">
                  <a16:creationId xmlns:a16="http://schemas.microsoft.com/office/drawing/2014/main" id="{C29FEC4C-32AE-FF3F-A79F-0D4231DEA42B}"/>
                </a:ext>
              </a:extLst>
            </p:cNvPr>
            <p:cNvCxnSpPr>
              <a:cxnSpLocks/>
              <a:stCxn id="24" idx="6"/>
              <a:endCxn id="55" idx="2"/>
            </p:cNvCxnSpPr>
            <p:nvPr/>
          </p:nvCxnSpPr>
          <p:spPr>
            <a:xfrm flipV="1">
              <a:off x="1767238"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ACDCFB2B-E0A7-4994-C48F-808291C37C2A}"/>
                </a:ext>
              </a:extLst>
            </p:cNvPr>
            <p:cNvCxnSpPr>
              <a:cxnSpLocks/>
              <a:stCxn id="25" idx="6"/>
              <a:endCxn id="55" idx="2"/>
            </p:cNvCxnSpPr>
            <p:nvPr/>
          </p:nvCxnSpPr>
          <p:spPr>
            <a:xfrm flipV="1">
              <a:off x="1767238"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1" name="直線矢印コネクタ 60">
              <a:extLst>
                <a:ext uri="{FF2B5EF4-FFF2-40B4-BE49-F238E27FC236}">
                  <a16:creationId xmlns:a16="http://schemas.microsoft.com/office/drawing/2014/main" id="{9B4C0EFE-2AB2-A146-F95C-3FD8B6DFAC46}"/>
                </a:ext>
              </a:extLst>
            </p:cNvPr>
            <p:cNvCxnSpPr>
              <a:cxnSpLocks/>
              <a:stCxn id="23" idx="6"/>
              <a:endCxn id="55" idx="2"/>
            </p:cNvCxnSpPr>
            <p:nvPr/>
          </p:nvCxnSpPr>
          <p:spPr>
            <a:xfrm flipV="1">
              <a:off x="1767238"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8F92BAED-D819-C98C-A8C6-80BEFDB754AC}"/>
                </a:ext>
              </a:extLst>
            </p:cNvPr>
            <p:cNvCxnSpPr>
              <a:cxnSpLocks/>
              <a:stCxn id="26" idx="6"/>
              <a:endCxn id="55" idx="2"/>
            </p:cNvCxnSpPr>
            <p:nvPr/>
          </p:nvCxnSpPr>
          <p:spPr>
            <a:xfrm flipV="1">
              <a:off x="1767238"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ACAE8569-2730-57D5-9E77-FB86471B55AC}"/>
                </a:ext>
              </a:extLst>
            </p:cNvPr>
            <p:cNvCxnSpPr>
              <a:cxnSpLocks/>
              <a:stCxn id="24" idx="6"/>
              <a:endCxn id="56" idx="2"/>
            </p:cNvCxnSpPr>
            <p:nvPr/>
          </p:nvCxnSpPr>
          <p:spPr>
            <a:xfrm>
              <a:off x="1767238"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60209378-8D26-2EA1-B260-8F08D714BDA6}"/>
                </a:ext>
              </a:extLst>
            </p:cNvPr>
            <p:cNvCxnSpPr>
              <a:cxnSpLocks/>
              <a:stCxn id="24" idx="6"/>
              <a:endCxn id="57" idx="2"/>
            </p:cNvCxnSpPr>
            <p:nvPr/>
          </p:nvCxnSpPr>
          <p:spPr>
            <a:xfrm>
              <a:off x="1767238"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5" name="直線矢印コネクタ 64">
              <a:extLst>
                <a:ext uri="{FF2B5EF4-FFF2-40B4-BE49-F238E27FC236}">
                  <a16:creationId xmlns:a16="http://schemas.microsoft.com/office/drawing/2014/main" id="{AA56A6EE-8322-04E4-417B-C17FDD337B5F}"/>
                </a:ext>
              </a:extLst>
            </p:cNvPr>
            <p:cNvCxnSpPr>
              <a:cxnSpLocks/>
              <a:stCxn id="24" idx="6"/>
              <a:endCxn id="58" idx="2"/>
            </p:cNvCxnSpPr>
            <p:nvPr/>
          </p:nvCxnSpPr>
          <p:spPr>
            <a:xfrm>
              <a:off x="1767238"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57B630F3-54CD-CEB4-6281-81EAE0C3415C}"/>
                </a:ext>
              </a:extLst>
            </p:cNvPr>
            <p:cNvCxnSpPr>
              <a:cxnSpLocks/>
              <a:stCxn id="25" idx="6"/>
              <a:endCxn id="56" idx="2"/>
            </p:cNvCxnSpPr>
            <p:nvPr/>
          </p:nvCxnSpPr>
          <p:spPr>
            <a:xfrm flipV="1">
              <a:off x="1767238"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842AED3D-8D05-D762-88A2-111CCA320860}"/>
                </a:ext>
              </a:extLst>
            </p:cNvPr>
            <p:cNvCxnSpPr>
              <a:cxnSpLocks/>
              <a:stCxn id="25" idx="6"/>
              <a:endCxn id="57" idx="2"/>
            </p:cNvCxnSpPr>
            <p:nvPr/>
          </p:nvCxnSpPr>
          <p:spPr>
            <a:xfrm>
              <a:off x="1767238"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FB46CAEF-A43C-0D34-A94A-5101CEA56416}"/>
                </a:ext>
              </a:extLst>
            </p:cNvPr>
            <p:cNvCxnSpPr>
              <a:cxnSpLocks/>
              <a:stCxn id="25" idx="6"/>
              <a:endCxn id="58" idx="2"/>
            </p:cNvCxnSpPr>
            <p:nvPr/>
          </p:nvCxnSpPr>
          <p:spPr>
            <a:xfrm>
              <a:off x="1767238"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BA1DC91F-49A6-8716-F650-9F4869878860}"/>
                </a:ext>
              </a:extLst>
            </p:cNvPr>
            <p:cNvCxnSpPr>
              <a:cxnSpLocks/>
              <a:stCxn id="23" idx="6"/>
              <a:endCxn id="56" idx="2"/>
            </p:cNvCxnSpPr>
            <p:nvPr/>
          </p:nvCxnSpPr>
          <p:spPr>
            <a:xfrm flipV="1">
              <a:off x="1767238"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F78D1C9F-8C0D-8D86-C859-510524ACBE99}"/>
                </a:ext>
              </a:extLst>
            </p:cNvPr>
            <p:cNvCxnSpPr>
              <a:cxnSpLocks/>
              <a:stCxn id="23" idx="6"/>
              <a:endCxn id="57" idx="2"/>
            </p:cNvCxnSpPr>
            <p:nvPr/>
          </p:nvCxnSpPr>
          <p:spPr>
            <a:xfrm flipV="1">
              <a:off x="1767238"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7369E5B1-2408-51E2-39CF-14BC39B79831}"/>
                </a:ext>
              </a:extLst>
            </p:cNvPr>
            <p:cNvCxnSpPr>
              <a:cxnSpLocks/>
              <a:stCxn id="23" idx="6"/>
              <a:endCxn id="58" idx="2"/>
            </p:cNvCxnSpPr>
            <p:nvPr/>
          </p:nvCxnSpPr>
          <p:spPr>
            <a:xfrm>
              <a:off x="1767238"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2" name="直線矢印コネクタ 71">
              <a:extLst>
                <a:ext uri="{FF2B5EF4-FFF2-40B4-BE49-F238E27FC236}">
                  <a16:creationId xmlns:a16="http://schemas.microsoft.com/office/drawing/2014/main" id="{923806E0-009E-8364-3F21-C3FB7A917A6A}"/>
                </a:ext>
              </a:extLst>
            </p:cNvPr>
            <p:cNvCxnSpPr>
              <a:cxnSpLocks/>
              <a:stCxn id="26" idx="6"/>
              <a:endCxn id="56" idx="2"/>
            </p:cNvCxnSpPr>
            <p:nvPr/>
          </p:nvCxnSpPr>
          <p:spPr>
            <a:xfrm flipV="1">
              <a:off x="1767238"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81AB3835-445B-6E38-44AD-752C9A058CCB}"/>
                </a:ext>
              </a:extLst>
            </p:cNvPr>
            <p:cNvCxnSpPr>
              <a:cxnSpLocks/>
              <a:stCxn id="26" idx="6"/>
              <a:endCxn id="57" idx="2"/>
            </p:cNvCxnSpPr>
            <p:nvPr/>
          </p:nvCxnSpPr>
          <p:spPr>
            <a:xfrm flipV="1">
              <a:off x="1767238"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4" name="直線矢印コネクタ 73">
              <a:extLst>
                <a:ext uri="{FF2B5EF4-FFF2-40B4-BE49-F238E27FC236}">
                  <a16:creationId xmlns:a16="http://schemas.microsoft.com/office/drawing/2014/main" id="{AEE3E4F2-D968-4A99-3143-7A9B3B66E181}"/>
                </a:ext>
              </a:extLst>
            </p:cNvPr>
            <p:cNvCxnSpPr>
              <a:cxnSpLocks/>
              <a:stCxn id="26" idx="6"/>
              <a:endCxn id="58" idx="2"/>
            </p:cNvCxnSpPr>
            <p:nvPr/>
          </p:nvCxnSpPr>
          <p:spPr>
            <a:xfrm flipV="1">
              <a:off x="1767238"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75" name="テキスト ボックス 74">
              <a:extLst>
                <a:ext uri="{FF2B5EF4-FFF2-40B4-BE49-F238E27FC236}">
                  <a16:creationId xmlns:a16="http://schemas.microsoft.com/office/drawing/2014/main" id="{C1872F9A-2B52-528F-E88C-705DC27679D1}"/>
                </a:ext>
              </a:extLst>
            </p:cNvPr>
            <p:cNvSpPr txBox="1"/>
            <p:nvPr/>
          </p:nvSpPr>
          <p:spPr>
            <a:xfrm>
              <a:off x="2752692" y="4473001"/>
              <a:ext cx="877163"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a:t>
              </a: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76" name="円/楕円 75">
              <a:extLst>
                <a:ext uri="{FF2B5EF4-FFF2-40B4-BE49-F238E27FC236}">
                  <a16:creationId xmlns:a16="http://schemas.microsoft.com/office/drawing/2014/main" id="{87B043E4-4194-2DD9-5D4E-77CEAF3DAD73}"/>
                </a:ext>
              </a:extLst>
            </p:cNvPr>
            <p:cNvSpPr/>
            <p:nvPr/>
          </p:nvSpPr>
          <p:spPr>
            <a:xfrm>
              <a:off x="4610507"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9231EE23-ED51-FFB3-1EC4-6F292998E757}"/>
                </a:ext>
              </a:extLst>
            </p:cNvPr>
            <p:cNvSpPr/>
            <p:nvPr/>
          </p:nvSpPr>
          <p:spPr>
            <a:xfrm>
              <a:off x="4610507"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60065141-B616-8C6E-D236-838BCE98CF8F}"/>
                </a:ext>
              </a:extLst>
            </p:cNvPr>
            <p:cNvSpPr/>
            <p:nvPr/>
          </p:nvSpPr>
          <p:spPr>
            <a:xfrm>
              <a:off x="4610507"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a:extLst>
                <a:ext uri="{FF2B5EF4-FFF2-40B4-BE49-F238E27FC236}">
                  <a16:creationId xmlns:a16="http://schemas.microsoft.com/office/drawing/2014/main" id="{A5FF68FA-7CDB-928A-7B3C-B873128D6463}"/>
                </a:ext>
              </a:extLst>
            </p:cNvPr>
            <p:cNvSpPr/>
            <p:nvPr/>
          </p:nvSpPr>
          <p:spPr>
            <a:xfrm>
              <a:off x="4610507"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a:extLst>
                <a:ext uri="{FF2B5EF4-FFF2-40B4-BE49-F238E27FC236}">
                  <a16:creationId xmlns:a16="http://schemas.microsoft.com/office/drawing/2014/main" id="{E7D909BA-F345-F249-CCF2-F0BDFA29EF28}"/>
                </a:ext>
              </a:extLst>
            </p:cNvPr>
            <p:cNvSpPr/>
            <p:nvPr/>
          </p:nvSpPr>
          <p:spPr>
            <a:xfrm>
              <a:off x="3894543"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E62B86AC-0454-9420-AF12-95C6F3CAF361}"/>
                </a:ext>
              </a:extLst>
            </p:cNvPr>
            <p:cNvSpPr/>
            <p:nvPr/>
          </p:nvSpPr>
          <p:spPr>
            <a:xfrm>
              <a:off x="3894543"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784C2D65-8B29-5F6F-1DD6-4CF246404633}"/>
                </a:ext>
              </a:extLst>
            </p:cNvPr>
            <p:cNvSpPr/>
            <p:nvPr/>
          </p:nvSpPr>
          <p:spPr>
            <a:xfrm>
              <a:off x="3894543"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137DBAED-A9C3-02AA-7BCA-0BA5FDBA2322}"/>
                </a:ext>
              </a:extLst>
            </p:cNvPr>
            <p:cNvSpPr/>
            <p:nvPr/>
          </p:nvSpPr>
          <p:spPr>
            <a:xfrm>
              <a:off x="3894543"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9" name="直線矢印コネクタ 88">
              <a:extLst>
                <a:ext uri="{FF2B5EF4-FFF2-40B4-BE49-F238E27FC236}">
                  <a16:creationId xmlns:a16="http://schemas.microsoft.com/office/drawing/2014/main" id="{9E35CBD0-BC9D-E624-0391-9BF47522B375}"/>
                </a:ext>
              </a:extLst>
            </p:cNvPr>
            <p:cNvCxnSpPr>
              <a:cxnSpLocks/>
              <a:stCxn id="80" idx="6"/>
            </p:cNvCxnSpPr>
            <p:nvPr/>
          </p:nvCxnSpPr>
          <p:spPr>
            <a:xfrm flipV="1">
              <a:off x="4182575" y="404874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E897A53E-9EC3-A8F0-59E7-233A1468A28D}"/>
                </a:ext>
              </a:extLst>
            </p:cNvPr>
            <p:cNvCxnSpPr>
              <a:cxnSpLocks/>
              <a:stCxn id="82" idx="6"/>
            </p:cNvCxnSpPr>
            <p:nvPr/>
          </p:nvCxnSpPr>
          <p:spPr>
            <a:xfrm flipV="1">
              <a:off x="4182575" y="404874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1" name="直線矢印コネクタ 90">
              <a:extLst>
                <a:ext uri="{FF2B5EF4-FFF2-40B4-BE49-F238E27FC236}">
                  <a16:creationId xmlns:a16="http://schemas.microsoft.com/office/drawing/2014/main" id="{345D708B-8E55-BE07-FDE1-0ABCC0B431C5}"/>
                </a:ext>
              </a:extLst>
            </p:cNvPr>
            <p:cNvCxnSpPr>
              <a:cxnSpLocks/>
              <a:stCxn id="84" idx="6"/>
            </p:cNvCxnSpPr>
            <p:nvPr/>
          </p:nvCxnSpPr>
          <p:spPr>
            <a:xfrm flipV="1">
              <a:off x="4182575" y="404874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2" name="直線矢印コネクタ 91">
              <a:extLst>
                <a:ext uri="{FF2B5EF4-FFF2-40B4-BE49-F238E27FC236}">
                  <a16:creationId xmlns:a16="http://schemas.microsoft.com/office/drawing/2014/main" id="{795A4FE7-A0C8-14E0-5945-9155E4FE7DB7}"/>
                </a:ext>
              </a:extLst>
            </p:cNvPr>
            <p:cNvCxnSpPr>
              <a:cxnSpLocks/>
              <a:stCxn id="88" idx="6"/>
            </p:cNvCxnSpPr>
            <p:nvPr/>
          </p:nvCxnSpPr>
          <p:spPr>
            <a:xfrm flipV="1">
              <a:off x="4182575" y="4048746"/>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3" name="直線矢印コネクタ 92">
              <a:extLst>
                <a:ext uri="{FF2B5EF4-FFF2-40B4-BE49-F238E27FC236}">
                  <a16:creationId xmlns:a16="http://schemas.microsoft.com/office/drawing/2014/main" id="{F04B8ADF-C48C-8EAA-5DC8-815CECB4BE66}"/>
                </a:ext>
              </a:extLst>
            </p:cNvPr>
            <p:cNvCxnSpPr>
              <a:cxnSpLocks/>
              <a:stCxn id="80" idx="6"/>
            </p:cNvCxnSpPr>
            <p:nvPr/>
          </p:nvCxnSpPr>
          <p:spPr>
            <a:xfrm>
              <a:off x="4182575" y="405323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0C48A9F3-16B7-ED9E-B049-A8CACE660D44}"/>
                </a:ext>
              </a:extLst>
            </p:cNvPr>
            <p:cNvCxnSpPr>
              <a:cxnSpLocks/>
              <a:stCxn id="80" idx="6"/>
            </p:cNvCxnSpPr>
            <p:nvPr/>
          </p:nvCxnSpPr>
          <p:spPr>
            <a:xfrm>
              <a:off x="4182575" y="405323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8" name="直線矢印コネクタ 97">
              <a:extLst>
                <a:ext uri="{FF2B5EF4-FFF2-40B4-BE49-F238E27FC236}">
                  <a16:creationId xmlns:a16="http://schemas.microsoft.com/office/drawing/2014/main" id="{4707E4DF-802A-C221-7B55-0B5744972B13}"/>
                </a:ext>
              </a:extLst>
            </p:cNvPr>
            <p:cNvCxnSpPr>
              <a:cxnSpLocks/>
              <a:stCxn id="80" idx="6"/>
            </p:cNvCxnSpPr>
            <p:nvPr/>
          </p:nvCxnSpPr>
          <p:spPr>
            <a:xfrm>
              <a:off x="4182575" y="4053233"/>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2" name="直線矢印コネクタ 101">
              <a:extLst>
                <a:ext uri="{FF2B5EF4-FFF2-40B4-BE49-F238E27FC236}">
                  <a16:creationId xmlns:a16="http://schemas.microsoft.com/office/drawing/2014/main" id="{90E1024B-EEC5-6C22-1E87-68695A1E9607}"/>
                </a:ext>
              </a:extLst>
            </p:cNvPr>
            <p:cNvCxnSpPr>
              <a:cxnSpLocks/>
              <a:stCxn id="82" idx="6"/>
            </p:cNvCxnSpPr>
            <p:nvPr/>
          </p:nvCxnSpPr>
          <p:spPr>
            <a:xfrm flipV="1">
              <a:off x="4182575" y="440878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3" name="直線矢印コネクタ 102">
              <a:extLst>
                <a:ext uri="{FF2B5EF4-FFF2-40B4-BE49-F238E27FC236}">
                  <a16:creationId xmlns:a16="http://schemas.microsoft.com/office/drawing/2014/main" id="{9DDEC930-C612-98EF-0215-E286B9A17940}"/>
                </a:ext>
              </a:extLst>
            </p:cNvPr>
            <p:cNvCxnSpPr>
              <a:cxnSpLocks/>
              <a:stCxn id="82" idx="6"/>
            </p:cNvCxnSpPr>
            <p:nvPr/>
          </p:nvCxnSpPr>
          <p:spPr>
            <a:xfrm>
              <a:off x="4182575" y="441327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4" name="直線矢印コネクタ 103">
              <a:extLst>
                <a:ext uri="{FF2B5EF4-FFF2-40B4-BE49-F238E27FC236}">
                  <a16:creationId xmlns:a16="http://schemas.microsoft.com/office/drawing/2014/main" id="{C4741005-1450-2770-58CA-5DEA94B176F6}"/>
                </a:ext>
              </a:extLst>
            </p:cNvPr>
            <p:cNvCxnSpPr>
              <a:cxnSpLocks/>
              <a:stCxn id="82" idx="6"/>
            </p:cNvCxnSpPr>
            <p:nvPr/>
          </p:nvCxnSpPr>
          <p:spPr>
            <a:xfrm>
              <a:off x="4182575" y="441327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5" name="直線矢印コネクタ 104">
              <a:extLst>
                <a:ext uri="{FF2B5EF4-FFF2-40B4-BE49-F238E27FC236}">
                  <a16:creationId xmlns:a16="http://schemas.microsoft.com/office/drawing/2014/main" id="{E7BB2333-A03A-A24C-07BC-73980CBC607D}"/>
                </a:ext>
              </a:extLst>
            </p:cNvPr>
            <p:cNvCxnSpPr>
              <a:cxnSpLocks/>
              <a:stCxn id="84" idx="6"/>
            </p:cNvCxnSpPr>
            <p:nvPr/>
          </p:nvCxnSpPr>
          <p:spPr>
            <a:xfrm flipV="1">
              <a:off x="4182575" y="440878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6" name="直線矢印コネクタ 105">
              <a:extLst>
                <a:ext uri="{FF2B5EF4-FFF2-40B4-BE49-F238E27FC236}">
                  <a16:creationId xmlns:a16="http://schemas.microsoft.com/office/drawing/2014/main" id="{552D7088-AFD4-BE8F-1A77-24330C6D8C65}"/>
                </a:ext>
              </a:extLst>
            </p:cNvPr>
            <p:cNvCxnSpPr>
              <a:cxnSpLocks/>
              <a:stCxn id="84" idx="6"/>
            </p:cNvCxnSpPr>
            <p:nvPr/>
          </p:nvCxnSpPr>
          <p:spPr>
            <a:xfrm flipV="1">
              <a:off x="4182575" y="476882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EE06D236-7380-C3A6-D85B-FB8FA9DAE3A2}"/>
                </a:ext>
              </a:extLst>
            </p:cNvPr>
            <p:cNvCxnSpPr>
              <a:cxnSpLocks/>
              <a:stCxn id="84" idx="6"/>
            </p:cNvCxnSpPr>
            <p:nvPr/>
          </p:nvCxnSpPr>
          <p:spPr>
            <a:xfrm>
              <a:off x="4182575" y="477331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7" name="直線矢印コネクタ 116">
              <a:extLst>
                <a:ext uri="{FF2B5EF4-FFF2-40B4-BE49-F238E27FC236}">
                  <a16:creationId xmlns:a16="http://schemas.microsoft.com/office/drawing/2014/main" id="{AA31B1CF-7061-04C3-9E9E-E1FF23E92B7E}"/>
                </a:ext>
              </a:extLst>
            </p:cNvPr>
            <p:cNvCxnSpPr>
              <a:cxnSpLocks/>
              <a:stCxn id="88" idx="6"/>
            </p:cNvCxnSpPr>
            <p:nvPr/>
          </p:nvCxnSpPr>
          <p:spPr>
            <a:xfrm flipV="1">
              <a:off x="4182575" y="440878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8" name="直線矢印コネクタ 117">
              <a:extLst>
                <a:ext uri="{FF2B5EF4-FFF2-40B4-BE49-F238E27FC236}">
                  <a16:creationId xmlns:a16="http://schemas.microsoft.com/office/drawing/2014/main" id="{BC9EC1EA-2046-62AE-239B-605E695C685F}"/>
                </a:ext>
              </a:extLst>
            </p:cNvPr>
            <p:cNvCxnSpPr>
              <a:cxnSpLocks/>
              <a:stCxn id="88" idx="6"/>
            </p:cNvCxnSpPr>
            <p:nvPr/>
          </p:nvCxnSpPr>
          <p:spPr>
            <a:xfrm flipV="1">
              <a:off x="4182575" y="476882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9" name="直線矢印コネクタ 118">
              <a:extLst>
                <a:ext uri="{FF2B5EF4-FFF2-40B4-BE49-F238E27FC236}">
                  <a16:creationId xmlns:a16="http://schemas.microsoft.com/office/drawing/2014/main" id="{ABCB5E2E-8705-27D2-C699-F1FFBD244451}"/>
                </a:ext>
              </a:extLst>
            </p:cNvPr>
            <p:cNvCxnSpPr>
              <a:cxnSpLocks/>
              <a:stCxn id="88" idx="6"/>
            </p:cNvCxnSpPr>
            <p:nvPr/>
          </p:nvCxnSpPr>
          <p:spPr>
            <a:xfrm flipV="1">
              <a:off x="4182575" y="512886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1" name="円/楕円 120">
              <a:extLst>
                <a:ext uri="{FF2B5EF4-FFF2-40B4-BE49-F238E27FC236}">
                  <a16:creationId xmlns:a16="http://schemas.microsoft.com/office/drawing/2014/main" id="{1FA10A5A-33D5-C95D-9154-F6E481C9D1F5}"/>
                </a:ext>
              </a:extLst>
            </p:cNvPr>
            <p:cNvSpPr/>
            <p:nvPr/>
          </p:nvSpPr>
          <p:spPr>
            <a:xfrm>
              <a:off x="5330587" y="390473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12C7C11C-6820-5FA5-7830-2DD1A42C137C}"/>
                </a:ext>
              </a:extLst>
            </p:cNvPr>
            <p:cNvSpPr/>
            <p:nvPr/>
          </p:nvSpPr>
          <p:spPr>
            <a:xfrm>
              <a:off x="5330587" y="426477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FA1D9C75-5FE5-B6E3-038E-D4948AEFF291}"/>
                </a:ext>
              </a:extLst>
            </p:cNvPr>
            <p:cNvSpPr/>
            <p:nvPr/>
          </p:nvSpPr>
          <p:spPr>
            <a:xfrm>
              <a:off x="5330587" y="462481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2BFA5B0E-4084-972A-F40E-B096B9E5A5AC}"/>
                </a:ext>
              </a:extLst>
            </p:cNvPr>
            <p:cNvSpPr/>
            <p:nvPr/>
          </p:nvSpPr>
          <p:spPr>
            <a:xfrm>
              <a:off x="5330587" y="498485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矢印コネクタ 124">
              <a:extLst>
                <a:ext uri="{FF2B5EF4-FFF2-40B4-BE49-F238E27FC236}">
                  <a16:creationId xmlns:a16="http://schemas.microsoft.com/office/drawing/2014/main" id="{8B1C6355-6FEC-29C5-7743-0F75C72F4E93}"/>
                </a:ext>
              </a:extLst>
            </p:cNvPr>
            <p:cNvCxnSpPr>
              <a:cxnSpLocks/>
              <a:stCxn id="77" idx="6"/>
              <a:endCxn id="121" idx="2"/>
            </p:cNvCxnSpPr>
            <p:nvPr/>
          </p:nvCxnSpPr>
          <p:spPr>
            <a:xfrm flipV="1">
              <a:off x="4898539" y="404874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6" name="直線矢印コネクタ 125">
              <a:extLst>
                <a:ext uri="{FF2B5EF4-FFF2-40B4-BE49-F238E27FC236}">
                  <a16:creationId xmlns:a16="http://schemas.microsoft.com/office/drawing/2014/main" id="{00923424-1BC2-9DCA-6749-1226D174ABBA}"/>
                </a:ext>
              </a:extLst>
            </p:cNvPr>
            <p:cNvCxnSpPr>
              <a:cxnSpLocks/>
              <a:stCxn id="78" idx="6"/>
              <a:endCxn id="121" idx="2"/>
            </p:cNvCxnSpPr>
            <p:nvPr/>
          </p:nvCxnSpPr>
          <p:spPr>
            <a:xfrm flipV="1">
              <a:off x="4898539" y="404874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 name="直線矢印コネクタ 126">
              <a:extLst>
                <a:ext uri="{FF2B5EF4-FFF2-40B4-BE49-F238E27FC236}">
                  <a16:creationId xmlns:a16="http://schemas.microsoft.com/office/drawing/2014/main" id="{80146E4F-A691-A319-DCBF-EEBFFA5D17F1}"/>
                </a:ext>
              </a:extLst>
            </p:cNvPr>
            <p:cNvCxnSpPr>
              <a:cxnSpLocks/>
              <a:stCxn id="76" idx="6"/>
              <a:endCxn id="121" idx="2"/>
            </p:cNvCxnSpPr>
            <p:nvPr/>
          </p:nvCxnSpPr>
          <p:spPr>
            <a:xfrm flipV="1">
              <a:off x="4898539" y="404874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 name="直線矢印コネクタ 127">
              <a:extLst>
                <a:ext uri="{FF2B5EF4-FFF2-40B4-BE49-F238E27FC236}">
                  <a16:creationId xmlns:a16="http://schemas.microsoft.com/office/drawing/2014/main" id="{1278A7A6-9C28-F0C5-A72B-0B4E22AD57F8}"/>
                </a:ext>
              </a:extLst>
            </p:cNvPr>
            <p:cNvCxnSpPr>
              <a:cxnSpLocks/>
              <a:stCxn id="79" idx="6"/>
              <a:endCxn id="121" idx="2"/>
            </p:cNvCxnSpPr>
            <p:nvPr/>
          </p:nvCxnSpPr>
          <p:spPr>
            <a:xfrm flipV="1">
              <a:off x="4898539" y="4048746"/>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 name="直線矢印コネクタ 128">
              <a:extLst>
                <a:ext uri="{FF2B5EF4-FFF2-40B4-BE49-F238E27FC236}">
                  <a16:creationId xmlns:a16="http://schemas.microsoft.com/office/drawing/2014/main" id="{3DA22035-4DED-B43B-C465-C8BAB102F04E}"/>
                </a:ext>
              </a:extLst>
            </p:cNvPr>
            <p:cNvCxnSpPr>
              <a:cxnSpLocks/>
              <a:stCxn id="77" idx="6"/>
              <a:endCxn id="122" idx="2"/>
            </p:cNvCxnSpPr>
            <p:nvPr/>
          </p:nvCxnSpPr>
          <p:spPr>
            <a:xfrm>
              <a:off x="4898539" y="405323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 name="直線矢印コネクタ 129">
              <a:extLst>
                <a:ext uri="{FF2B5EF4-FFF2-40B4-BE49-F238E27FC236}">
                  <a16:creationId xmlns:a16="http://schemas.microsoft.com/office/drawing/2014/main" id="{953AA472-0F19-54A8-1C9C-5F3BB6CF3FD0}"/>
                </a:ext>
              </a:extLst>
            </p:cNvPr>
            <p:cNvCxnSpPr>
              <a:cxnSpLocks/>
              <a:stCxn id="77" idx="6"/>
              <a:endCxn id="123" idx="2"/>
            </p:cNvCxnSpPr>
            <p:nvPr/>
          </p:nvCxnSpPr>
          <p:spPr>
            <a:xfrm>
              <a:off x="4898539" y="405323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 name="直線矢印コネクタ 130">
              <a:extLst>
                <a:ext uri="{FF2B5EF4-FFF2-40B4-BE49-F238E27FC236}">
                  <a16:creationId xmlns:a16="http://schemas.microsoft.com/office/drawing/2014/main" id="{4430D5A2-5429-0B8F-A62B-11498DA0E919}"/>
                </a:ext>
              </a:extLst>
            </p:cNvPr>
            <p:cNvCxnSpPr>
              <a:cxnSpLocks/>
              <a:stCxn id="77" idx="6"/>
              <a:endCxn id="124" idx="2"/>
            </p:cNvCxnSpPr>
            <p:nvPr/>
          </p:nvCxnSpPr>
          <p:spPr>
            <a:xfrm>
              <a:off x="4898539" y="4053233"/>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4386998E-C59C-9269-1F59-7DA46A4B98BD}"/>
                </a:ext>
              </a:extLst>
            </p:cNvPr>
            <p:cNvCxnSpPr>
              <a:cxnSpLocks/>
              <a:stCxn id="78" idx="6"/>
              <a:endCxn id="122" idx="2"/>
            </p:cNvCxnSpPr>
            <p:nvPr/>
          </p:nvCxnSpPr>
          <p:spPr>
            <a:xfrm flipV="1">
              <a:off x="4898539" y="440878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 name="直線矢印コネクタ 132">
              <a:extLst>
                <a:ext uri="{FF2B5EF4-FFF2-40B4-BE49-F238E27FC236}">
                  <a16:creationId xmlns:a16="http://schemas.microsoft.com/office/drawing/2014/main" id="{EEA7DF4B-4ABA-0C0F-9A7C-80BBDEA8D7D7}"/>
                </a:ext>
              </a:extLst>
            </p:cNvPr>
            <p:cNvCxnSpPr>
              <a:cxnSpLocks/>
              <a:stCxn id="78" idx="6"/>
              <a:endCxn id="123" idx="2"/>
            </p:cNvCxnSpPr>
            <p:nvPr/>
          </p:nvCxnSpPr>
          <p:spPr>
            <a:xfrm>
              <a:off x="4898539" y="441327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 name="直線矢印コネクタ 133">
              <a:extLst>
                <a:ext uri="{FF2B5EF4-FFF2-40B4-BE49-F238E27FC236}">
                  <a16:creationId xmlns:a16="http://schemas.microsoft.com/office/drawing/2014/main" id="{6F53CE8B-2185-4539-D8D8-B1097D896B53}"/>
                </a:ext>
              </a:extLst>
            </p:cNvPr>
            <p:cNvCxnSpPr>
              <a:cxnSpLocks/>
              <a:stCxn id="78" idx="6"/>
              <a:endCxn id="124" idx="2"/>
            </p:cNvCxnSpPr>
            <p:nvPr/>
          </p:nvCxnSpPr>
          <p:spPr>
            <a:xfrm>
              <a:off x="4898539" y="441327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5" name="直線矢印コネクタ 134">
              <a:extLst>
                <a:ext uri="{FF2B5EF4-FFF2-40B4-BE49-F238E27FC236}">
                  <a16:creationId xmlns:a16="http://schemas.microsoft.com/office/drawing/2014/main" id="{9AB312EB-FFEB-25B7-F2EB-7797D946CE8C}"/>
                </a:ext>
              </a:extLst>
            </p:cNvPr>
            <p:cNvCxnSpPr>
              <a:cxnSpLocks/>
              <a:stCxn id="76" idx="6"/>
              <a:endCxn id="122" idx="2"/>
            </p:cNvCxnSpPr>
            <p:nvPr/>
          </p:nvCxnSpPr>
          <p:spPr>
            <a:xfrm flipV="1">
              <a:off x="4898539" y="440878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6" name="直線矢印コネクタ 135">
              <a:extLst>
                <a:ext uri="{FF2B5EF4-FFF2-40B4-BE49-F238E27FC236}">
                  <a16:creationId xmlns:a16="http://schemas.microsoft.com/office/drawing/2014/main" id="{7C0EFF32-ECD0-0210-BFC1-C850D214940C}"/>
                </a:ext>
              </a:extLst>
            </p:cNvPr>
            <p:cNvCxnSpPr>
              <a:cxnSpLocks/>
              <a:stCxn id="76" idx="6"/>
              <a:endCxn id="123" idx="2"/>
            </p:cNvCxnSpPr>
            <p:nvPr/>
          </p:nvCxnSpPr>
          <p:spPr>
            <a:xfrm flipV="1">
              <a:off x="4898539" y="476882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7" name="直線矢印コネクタ 136">
              <a:extLst>
                <a:ext uri="{FF2B5EF4-FFF2-40B4-BE49-F238E27FC236}">
                  <a16:creationId xmlns:a16="http://schemas.microsoft.com/office/drawing/2014/main" id="{438D129D-4B82-BC62-E3FB-24D3E8F34809}"/>
                </a:ext>
              </a:extLst>
            </p:cNvPr>
            <p:cNvCxnSpPr>
              <a:cxnSpLocks/>
              <a:stCxn id="76" idx="6"/>
              <a:endCxn id="124" idx="2"/>
            </p:cNvCxnSpPr>
            <p:nvPr/>
          </p:nvCxnSpPr>
          <p:spPr>
            <a:xfrm>
              <a:off x="4898539" y="477331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8" name="直線矢印コネクタ 137">
              <a:extLst>
                <a:ext uri="{FF2B5EF4-FFF2-40B4-BE49-F238E27FC236}">
                  <a16:creationId xmlns:a16="http://schemas.microsoft.com/office/drawing/2014/main" id="{3E69339D-7CD7-CD03-4804-629815271B9C}"/>
                </a:ext>
              </a:extLst>
            </p:cNvPr>
            <p:cNvCxnSpPr>
              <a:cxnSpLocks/>
              <a:stCxn id="79" idx="6"/>
              <a:endCxn id="122" idx="2"/>
            </p:cNvCxnSpPr>
            <p:nvPr/>
          </p:nvCxnSpPr>
          <p:spPr>
            <a:xfrm flipV="1">
              <a:off x="4898539" y="440878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9" name="直線矢印コネクタ 138">
              <a:extLst>
                <a:ext uri="{FF2B5EF4-FFF2-40B4-BE49-F238E27FC236}">
                  <a16:creationId xmlns:a16="http://schemas.microsoft.com/office/drawing/2014/main" id="{FF0615A5-E7FF-78DD-C732-BC187640AB26}"/>
                </a:ext>
              </a:extLst>
            </p:cNvPr>
            <p:cNvCxnSpPr>
              <a:cxnSpLocks/>
              <a:stCxn id="79" idx="6"/>
              <a:endCxn id="123" idx="2"/>
            </p:cNvCxnSpPr>
            <p:nvPr/>
          </p:nvCxnSpPr>
          <p:spPr>
            <a:xfrm flipV="1">
              <a:off x="4898539" y="476882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a:extLst>
                <a:ext uri="{FF2B5EF4-FFF2-40B4-BE49-F238E27FC236}">
                  <a16:creationId xmlns:a16="http://schemas.microsoft.com/office/drawing/2014/main" id="{EB7429E4-6AE9-93AC-F830-9C9DD55E6BEC}"/>
                </a:ext>
              </a:extLst>
            </p:cNvPr>
            <p:cNvCxnSpPr>
              <a:cxnSpLocks/>
              <a:stCxn id="79" idx="6"/>
              <a:endCxn id="124" idx="2"/>
            </p:cNvCxnSpPr>
            <p:nvPr/>
          </p:nvCxnSpPr>
          <p:spPr>
            <a:xfrm flipV="1">
              <a:off x="4898539" y="512886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41" name="円/楕円 140">
              <a:extLst>
                <a:ext uri="{FF2B5EF4-FFF2-40B4-BE49-F238E27FC236}">
                  <a16:creationId xmlns:a16="http://schemas.microsoft.com/office/drawing/2014/main" id="{D3969C6D-CF81-A502-EB16-B2FEE5AD022D}"/>
                </a:ext>
              </a:extLst>
            </p:cNvPr>
            <p:cNvSpPr/>
            <p:nvPr/>
          </p:nvSpPr>
          <p:spPr>
            <a:xfrm>
              <a:off x="2199286"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F7D8FE86-03F2-EF19-6BAB-0BEC41342A17}"/>
                </a:ext>
              </a:extLst>
            </p:cNvPr>
            <p:cNvSpPr/>
            <p:nvPr/>
          </p:nvSpPr>
          <p:spPr>
            <a:xfrm>
              <a:off x="2199286"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円/楕円 142">
              <a:extLst>
                <a:ext uri="{FF2B5EF4-FFF2-40B4-BE49-F238E27FC236}">
                  <a16:creationId xmlns:a16="http://schemas.microsoft.com/office/drawing/2014/main" id="{DA188D59-9AB1-E8FA-E681-2AF4F77E5FCF}"/>
                </a:ext>
              </a:extLst>
            </p:cNvPr>
            <p:cNvSpPr/>
            <p:nvPr/>
          </p:nvSpPr>
          <p:spPr>
            <a:xfrm>
              <a:off x="2199286"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a:extLst>
                <a:ext uri="{FF2B5EF4-FFF2-40B4-BE49-F238E27FC236}">
                  <a16:creationId xmlns:a16="http://schemas.microsoft.com/office/drawing/2014/main" id="{5BA0A3FF-5937-D4DC-D5E4-F607AA3A77AB}"/>
                </a:ext>
              </a:extLst>
            </p:cNvPr>
            <p:cNvSpPr/>
            <p:nvPr/>
          </p:nvSpPr>
          <p:spPr>
            <a:xfrm>
              <a:off x="2199286"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5" name="直線矢印コネクタ 144">
              <a:extLst>
                <a:ext uri="{FF2B5EF4-FFF2-40B4-BE49-F238E27FC236}">
                  <a16:creationId xmlns:a16="http://schemas.microsoft.com/office/drawing/2014/main" id="{F4731050-21C1-4DF8-FB9A-02BD3998A3B7}"/>
                </a:ext>
              </a:extLst>
            </p:cNvPr>
            <p:cNvCxnSpPr>
              <a:cxnSpLocks/>
              <a:stCxn id="142" idx="6"/>
            </p:cNvCxnSpPr>
            <p:nvPr/>
          </p:nvCxnSpPr>
          <p:spPr>
            <a:xfrm flipV="1">
              <a:off x="2487318"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6" name="直線矢印コネクタ 145">
              <a:extLst>
                <a:ext uri="{FF2B5EF4-FFF2-40B4-BE49-F238E27FC236}">
                  <a16:creationId xmlns:a16="http://schemas.microsoft.com/office/drawing/2014/main" id="{4D8B46C7-4619-9B87-303F-2956C67940B7}"/>
                </a:ext>
              </a:extLst>
            </p:cNvPr>
            <p:cNvCxnSpPr>
              <a:cxnSpLocks/>
              <a:stCxn id="143" idx="6"/>
            </p:cNvCxnSpPr>
            <p:nvPr/>
          </p:nvCxnSpPr>
          <p:spPr>
            <a:xfrm flipV="1">
              <a:off x="2487318"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7" name="直線矢印コネクタ 146">
              <a:extLst>
                <a:ext uri="{FF2B5EF4-FFF2-40B4-BE49-F238E27FC236}">
                  <a16:creationId xmlns:a16="http://schemas.microsoft.com/office/drawing/2014/main" id="{125AA67E-8CF0-B7DA-C0E5-DE339973A413}"/>
                </a:ext>
              </a:extLst>
            </p:cNvPr>
            <p:cNvCxnSpPr>
              <a:cxnSpLocks/>
              <a:stCxn id="141" idx="6"/>
            </p:cNvCxnSpPr>
            <p:nvPr/>
          </p:nvCxnSpPr>
          <p:spPr>
            <a:xfrm flipV="1">
              <a:off x="2487318"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8" name="直線矢印コネクタ 147">
              <a:extLst>
                <a:ext uri="{FF2B5EF4-FFF2-40B4-BE49-F238E27FC236}">
                  <a16:creationId xmlns:a16="http://schemas.microsoft.com/office/drawing/2014/main" id="{E40667E9-6282-3A4B-027F-C81216DDAD23}"/>
                </a:ext>
              </a:extLst>
            </p:cNvPr>
            <p:cNvCxnSpPr>
              <a:cxnSpLocks/>
              <a:stCxn id="144" idx="6"/>
            </p:cNvCxnSpPr>
            <p:nvPr/>
          </p:nvCxnSpPr>
          <p:spPr>
            <a:xfrm flipV="1">
              <a:off x="2487318"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9" name="直線矢印コネクタ 148">
              <a:extLst>
                <a:ext uri="{FF2B5EF4-FFF2-40B4-BE49-F238E27FC236}">
                  <a16:creationId xmlns:a16="http://schemas.microsoft.com/office/drawing/2014/main" id="{5A6D4A46-F77F-774B-8C05-CBD5D29308CF}"/>
                </a:ext>
              </a:extLst>
            </p:cNvPr>
            <p:cNvCxnSpPr>
              <a:cxnSpLocks/>
              <a:stCxn id="142" idx="6"/>
            </p:cNvCxnSpPr>
            <p:nvPr/>
          </p:nvCxnSpPr>
          <p:spPr>
            <a:xfrm>
              <a:off x="2487318"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0" name="直線矢印コネクタ 149">
              <a:extLst>
                <a:ext uri="{FF2B5EF4-FFF2-40B4-BE49-F238E27FC236}">
                  <a16:creationId xmlns:a16="http://schemas.microsoft.com/office/drawing/2014/main" id="{CD9A6B31-0D10-7B70-27D6-9C7D9ABC4AA6}"/>
                </a:ext>
              </a:extLst>
            </p:cNvPr>
            <p:cNvCxnSpPr>
              <a:cxnSpLocks/>
              <a:stCxn id="142" idx="6"/>
            </p:cNvCxnSpPr>
            <p:nvPr/>
          </p:nvCxnSpPr>
          <p:spPr>
            <a:xfrm>
              <a:off x="2487318"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1" name="直線矢印コネクタ 150">
              <a:extLst>
                <a:ext uri="{FF2B5EF4-FFF2-40B4-BE49-F238E27FC236}">
                  <a16:creationId xmlns:a16="http://schemas.microsoft.com/office/drawing/2014/main" id="{E070735A-BD39-BD64-DFE8-F00CD3BEDAD3}"/>
                </a:ext>
              </a:extLst>
            </p:cNvPr>
            <p:cNvCxnSpPr>
              <a:cxnSpLocks/>
              <a:stCxn id="142" idx="6"/>
            </p:cNvCxnSpPr>
            <p:nvPr/>
          </p:nvCxnSpPr>
          <p:spPr>
            <a:xfrm>
              <a:off x="2487318"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2" name="直線矢印コネクタ 151">
              <a:extLst>
                <a:ext uri="{FF2B5EF4-FFF2-40B4-BE49-F238E27FC236}">
                  <a16:creationId xmlns:a16="http://schemas.microsoft.com/office/drawing/2014/main" id="{ADA6979A-1A4A-3EB5-8A75-5CF5B428361F}"/>
                </a:ext>
              </a:extLst>
            </p:cNvPr>
            <p:cNvCxnSpPr>
              <a:cxnSpLocks/>
              <a:stCxn id="143" idx="6"/>
            </p:cNvCxnSpPr>
            <p:nvPr/>
          </p:nvCxnSpPr>
          <p:spPr>
            <a:xfrm flipV="1">
              <a:off x="2487318"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3" name="直線矢印コネクタ 152">
              <a:extLst>
                <a:ext uri="{FF2B5EF4-FFF2-40B4-BE49-F238E27FC236}">
                  <a16:creationId xmlns:a16="http://schemas.microsoft.com/office/drawing/2014/main" id="{3134CAD9-4423-0D03-D0D9-0EA61E682CD7}"/>
                </a:ext>
              </a:extLst>
            </p:cNvPr>
            <p:cNvCxnSpPr>
              <a:cxnSpLocks/>
              <a:stCxn id="143" idx="6"/>
            </p:cNvCxnSpPr>
            <p:nvPr/>
          </p:nvCxnSpPr>
          <p:spPr>
            <a:xfrm>
              <a:off x="2487318"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4" name="直線矢印コネクタ 153">
              <a:extLst>
                <a:ext uri="{FF2B5EF4-FFF2-40B4-BE49-F238E27FC236}">
                  <a16:creationId xmlns:a16="http://schemas.microsoft.com/office/drawing/2014/main" id="{4ED1BB42-9385-E46E-F8EF-67B393F565C1}"/>
                </a:ext>
              </a:extLst>
            </p:cNvPr>
            <p:cNvCxnSpPr>
              <a:cxnSpLocks/>
              <a:stCxn id="143" idx="6"/>
            </p:cNvCxnSpPr>
            <p:nvPr/>
          </p:nvCxnSpPr>
          <p:spPr>
            <a:xfrm>
              <a:off x="2487318"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a:extLst>
                <a:ext uri="{FF2B5EF4-FFF2-40B4-BE49-F238E27FC236}">
                  <a16:creationId xmlns:a16="http://schemas.microsoft.com/office/drawing/2014/main" id="{FCF255A0-5EE7-117A-5907-B2A12FAB4B2B}"/>
                </a:ext>
              </a:extLst>
            </p:cNvPr>
            <p:cNvCxnSpPr>
              <a:cxnSpLocks/>
              <a:stCxn id="141" idx="6"/>
            </p:cNvCxnSpPr>
            <p:nvPr/>
          </p:nvCxnSpPr>
          <p:spPr>
            <a:xfrm flipV="1">
              <a:off x="2487318"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6" name="直線矢印コネクタ 155">
              <a:extLst>
                <a:ext uri="{FF2B5EF4-FFF2-40B4-BE49-F238E27FC236}">
                  <a16:creationId xmlns:a16="http://schemas.microsoft.com/office/drawing/2014/main" id="{3A288D70-57E1-46B3-D08E-25D4423BA265}"/>
                </a:ext>
              </a:extLst>
            </p:cNvPr>
            <p:cNvCxnSpPr>
              <a:cxnSpLocks/>
              <a:stCxn id="141" idx="6"/>
            </p:cNvCxnSpPr>
            <p:nvPr/>
          </p:nvCxnSpPr>
          <p:spPr>
            <a:xfrm flipV="1">
              <a:off x="2487318"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7" name="直線矢印コネクタ 156">
              <a:extLst>
                <a:ext uri="{FF2B5EF4-FFF2-40B4-BE49-F238E27FC236}">
                  <a16:creationId xmlns:a16="http://schemas.microsoft.com/office/drawing/2014/main" id="{459083AE-5DCD-B193-E3EA-F86CC305027F}"/>
                </a:ext>
              </a:extLst>
            </p:cNvPr>
            <p:cNvCxnSpPr>
              <a:cxnSpLocks/>
              <a:stCxn id="141" idx="6"/>
            </p:cNvCxnSpPr>
            <p:nvPr/>
          </p:nvCxnSpPr>
          <p:spPr>
            <a:xfrm>
              <a:off x="2487318"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a:extLst>
                <a:ext uri="{FF2B5EF4-FFF2-40B4-BE49-F238E27FC236}">
                  <a16:creationId xmlns:a16="http://schemas.microsoft.com/office/drawing/2014/main" id="{D008AC9F-CD39-000D-8248-40AEC8EB9EF7}"/>
                </a:ext>
              </a:extLst>
            </p:cNvPr>
            <p:cNvCxnSpPr>
              <a:cxnSpLocks/>
              <a:stCxn id="144" idx="6"/>
            </p:cNvCxnSpPr>
            <p:nvPr/>
          </p:nvCxnSpPr>
          <p:spPr>
            <a:xfrm flipV="1">
              <a:off x="2487318"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9" name="直線矢印コネクタ 158">
              <a:extLst>
                <a:ext uri="{FF2B5EF4-FFF2-40B4-BE49-F238E27FC236}">
                  <a16:creationId xmlns:a16="http://schemas.microsoft.com/office/drawing/2014/main" id="{87245D3B-62AD-078E-F588-04AE560AF339}"/>
                </a:ext>
              </a:extLst>
            </p:cNvPr>
            <p:cNvCxnSpPr>
              <a:cxnSpLocks/>
              <a:stCxn id="144" idx="6"/>
            </p:cNvCxnSpPr>
            <p:nvPr/>
          </p:nvCxnSpPr>
          <p:spPr>
            <a:xfrm flipV="1">
              <a:off x="2487318"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0" name="直線矢印コネクタ 159">
              <a:extLst>
                <a:ext uri="{FF2B5EF4-FFF2-40B4-BE49-F238E27FC236}">
                  <a16:creationId xmlns:a16="http://schemas.microsoft.com/office/drawing/2014/main" id="{3F05036B-C963-9E0F-F280-D32C71553226}"/>
                </a:ext>
              </a:extLst>
            </p:cNvPr>
            <p:cNvCxnSpPr>
              <a:cxnSpLocks/>
              <a:stCxn id="144" idx="6"/>
            </p:cNvCxnSpPr>
            <p:nvPr/>
          </p:nvCxnSpPr>
          <p:spPr>
            <a:xfrm flipV="1">
              <a:off x="2487318"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a:extLst>
                <a:ext uri="{FF2B5EF4-FFF2-40B4-BE49-F238E27FC236}">
                  <a16:creationId xmlns:a16="http://schemas.microsoft.com/office/drawing/2014/main" id="{5A672B24-D83D-5C8E-C693-1835703B368E}"/>
                </a:ext>
              </a:extLst>
            </p:cNvPr>
            <p:cNvCxnSpPr>
              <a:cxnSpLocks/>
            </p:cNvCxnSpPr>
            <p:nvPr/>
          </p:nvCxnSpPr>
          <p:spPr>
            <a:xfrm flipV="1">
              <a:off x="3476007" y="404086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2" name="直線矢印コネクタ 161">
              <a:extLst>
                <a:ext uri="{FF2B5EF4-FFF2-40B4-BE49-F238E27FC236}">
                  <a16:creationId xmlns:a16="http://schemas.microsoft.com/office/drawing/2014/main" id="{4BECE7CC-11C4-AF57-1D91-CE15711E5714}"/>
                </a:ext>
              </a:extLst>
            </p:cNvPr>
            <p:cNvCxnSpPr>
              <a:cxnSpLocks/>
            </p:cNvCxnSpPr>
            <p:nvPr/>
          </p:nvCxnSpPr>
          <p:spPr>
            <a:xfrm flipV="1">
              <a:off x="3476007" y="404086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3" name="直線矢印コネクタ 162">
              <a:extLst>
                <a:ext uri="{FF2B5EF4-FFF2-40B4-BE49-F238E27FC236}">
                  <a16:creationId xmlns:a16="http://schemas.microsoft.com/office/drawing/2014/main" id="{F4336DCD-7BF9-1AC1-35E6-8B402934C534}"/>
                </a:ext>
              </a:extLst>
            </p:cNvPr>
            <p:cNvCxnSpPr>
              <a:cxnSpLocks/>
            </p:cNvCxnSpPr>
            <p:nvPr/>
          </p:nvCxnSpPr>
          <p:spPr>
            <a:xfrm flipV="1">
              <a:off x="3476007" y="4040869"/>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a:extLst>
                <a:ext uri="{FF2B5EF4-FFF2-40B4-BE49-F238E27FC236}">
                  <a16:creationId xmlns:a16="http://schemas.microsoft.com/office/drawing/2014/main" id="{933CA546-7894-F403-862E-6324B70A8259}"/>
                </a:ext>
              </a:extLst>
            </p:cNvPr>
            <p:cNvCxnSpPr>
              <a:cxnSpLocks/>
            </p:cNvCxnSpPr>
            <p:nvPr/>
          </p:nvCxnSpPr>
          <p:spPr>
            <a:xfrm flipV="1">
              <a:off x="3476007" y="4040869"/>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5" name="直線矢印コネクタ 164">
              <a:extLst>
                <a:ext uri="{FF2B5EF4-FFF2-40B4-BE49-F238E27FC236}">
                  <a16:creationId xmlns:a16="http://schemas.microsoft.com/office/drawing/2014/main" id="{4A104A38-A289-C459-6F99-9E624D298BC9}"/>
                </a:ext>
              </a:extLst>
            </p:cNvPr>
            <p:cNvCxnSpPr>
              <a:cxnSpLocks/>
            </p:cNvCxnSpPr>
            <p:nvPr/>
          </p:nvCxnSpPr>
          <p:spPr>
            <a:xfrm>
              <a:off x="3476007" y="404535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6" name="直線矢印コネクタ 165">
              <a:extLst>
                <a:ext uri="{FF2B5EF4-FFF2-40B4-BE49-F238E27FC236}">
                  <a16:creationId xmlns:a16="http://schemas.microsoft.com/office/drawing/2014/main" id="{42A78C53-4EB7-65D1-0C5A-5B485516BD2E}"/>
                </a:ext>
              </a:extLst>
            </p:cNvPr>
            <p:cNvCxnSpPr>
              <a:cxnSpLocks/>
            </p:cNvCxnSpPr>
            <p:nvPr/>
          </p:nvCxnSpPr>
          <p:spPr>
            <a:xfrm>
              <a:off x="3476007" y="4045356"/>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7" name="直線矢印コネクタ 166">
              <a:extLst>
                <a:ext uri="{FF2B5EF4-FFF2-40B4-BE49-F238E27FC236}">
                  <a16:creationId xmlns:a16="http://schemas.microsoft.com/office/drawing/2014/main" id="{70C4921C-8F63-7C6A-1737-752C55A0D3E4}"/>
                </a:ext>
              </a:extLst>
            </p:cNvPr>
            <p:cNvCxnSpPr>
              <a:cxnSpLocks/>
            </p:cNvCxnSpPr>
            <p:nvPr/>
          </p:nvCxnSpPr>
          <p:spPr>
            <a:xfrm>
              <a:off x="3476007" y="4045356"/>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8" name="直線矢印コネクタ 167">
              <a:extLst>
                <a:ext uri="{FF2B5EF4-FFF2-40B4-BE49-F238E27FC236}">
                  <a16:creationId xmlns:a16="http://schemas.microsoft.com/office/drawing/2014/main" id="{3CC9201F-E2B0-2385-9935-FAE9A04EBD55}"/>
                </a:ext>
              </a:extLst>
            </p:cNvPr>
            <p:cNvCxnSpPr>
              <a:cxnSpLocks/>
            </p:cNvCxnSpPr>
            <p:nvPr/>
          </p:nvCxnSpPr>
          <p:spPr>
            <a:xfrm flipV="1">
              <a:off x="3476007" y="440090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9" name="直線矢印コネクタ 168">
              <a:extLst>
                <a:ext uri="{FF2B5EF4-FFF2-40B4-BE49-F238E27FC236}">
                  <a16:creationId xmlns:a16="http://schemas.microsoft.com/office/drawing/2014/main" id="{6B524F56-9B09-4101-AEF5-68F3E3B3F48E}"/>
                </a:ext>
              </a:extLst>
            </p:cNvPr>
            <p:cNvCxnSpPr>
              <a:cxnSpLocks/>
            </p:cNvCxnSpPr>
            <p:nvPr/>
          </p:nvCxnSpPr>
          <p:spPr>
            <a:xfrm>
              <a:off x="3476007" y="440539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a:extLst>
                <a:ext uri="{FF2B5EF4-FFF2-40B4-BE49-F238E27FC236}">
                  <a16:creationId xmlns:a16="http://schemas.microsoft.com/office/drawing/2014/main" id="{2DA2597E-4C76-1680-604A-C5E4F18DF2F7}"/>
                </a:ext>
              </a:extLst>
            </p:cNvPr>
            <p:cNvCxnSpPr>
              <a:cxnSpLocks/>
            </p:cNvCxnSpPr>
            <p:nvPr/>
          </p:nvCxnSpPr>
          <p:spPr>
            <a:xfrm>
              <a:off x="3476007" y="4405396"/>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1" name="直線矢印コネクタ 170">
              <a:extLst>
                <a:ext uri="{FF2B5EF4-FFF2-40B4-BE49-F238E27FC236}">
                  <a16:creationId xmlns:a16="http://schemas.microsoft.com/office/drawing/2014/main" id="{B6664C51-5E21-B66B-3EE7-2C6C6DFE7ADC}"/>
                </a:ext>
              </a:extLst>
            </p:cNvPr>
            <p:cNvCxnSpPr>
              <a:cxnSpLocks/>
            </p:cNvCxnSpPr>
            <p:nvPr/>
          </p:nvCxnSpPr>
          <p:spPr>
            <a:xfrm flipV="1">
              <a:off x="3476007" y="440090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2" name="直線矢印コネクタ 171">
              <a:extLst>
                <a:ext uri="{FF2B5EF4-FFF2-40B4-BE49-F238E27FC236}">
                  <a16:creationId xmlns:a16="http://schemas.microsoft.com/office/drawing/2014/main" id="{887F3647-8D16-EF2E-E4E3-9D9E1A777E9A}"/>
                </a:ext>
              </a:extLst>
            </p:cNvPr>
            <p:cNvCxnSpPr>
              <a:cxnSpLocks/>
            </p:cNvCxnSpPr>
            <p:nvPr/>
          </p:nvCxnSpPr>
          <p:spPr>
            <a:xfrm flipV="1">
              <a:off x="3476007" y="476094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a:extLst>
                <a:ext uri="{FF2B5EF4-FFF2-40B4-BE49-F238E27FC236}">
                  <a16:creationId xmlns:a16="http://schemas.microsoft.com/office/drawing/2014/main" id="{5B210B44-D8B3-DCBF-6457-38ADCE78C4EC}"/>
                </a:ext>
              </a:extLst>
            </p:cNvPr>
            <p:cNvCxnSpPr>
              <a:cxnSpLocks/>
            </p:cNvCxnSpPr>
            <p:nvPr/>
          </p:nvCxnSpPr>
          <p:spPr>
            <a:xfrm>
              <a:off x="3476007" y="476543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4" name="直線矢印コネクタ 173">
              <a:extLst>
                <a:ext uri="{FF2B5EF4-FFF2-40B4-BE49-F238E27FC236}">
                  <a16:creationId xmlns:a16="http://schemas.microsoft.com/office/drawing/2014/main" id="{ADFCF2C1-FA31-5DC6-5C82-6B26ADE11308}"/>
                </a:ext>
              </a:extLst>
            </p:cNvPr>
            <p:cNvCxnSpPr>
              <a:cxnSpLocks/>
            </p:cNvCxnSpPr>
            <p:nvPr/>
          </p:nvCxnSpPr>
          <p:spPr>
            <a:xfrm flipV="1">
              <a:off x="3476007" y="4400909"/>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4299329E-DCDE-1735-D94A-164CEF812F53}"/>
                </a:ext>
              </a:extLst>
            </p:cNvPr>
            <p:cNvCxnSpPr>
              <a:cxnSpLocks/>
            </p:cNvCxnSpPr>
            <p:nvPr/>
          </p:nvCxnSpPr>
          <p:spPr>
            <a:xfrm flipV="1">
              <a:off x="3476007" y="476094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51DF7210-3680-0744-8BC5-F4247354D4A4}"/>
                </a:ext>
              </a:extLst>
            </p:cNvPr>
            <p:cNvCxnSpPr>
              <a:cxnSpLocks/>
            </p:cNvCxnSpPr>
            <p:nvPr/>
          </p:nvCxnSpPr>
          <p:spPr>
            <a:xfrm flipV="1">
              <a:off x="3476007" y="512098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77" name="テキスト ボックス 176">
              <a:extLst>
                <a:ext uri="{FF2B5EF4-FFF2-40B4-BE49-F238E27FC236}">
                  <a16:creationId xmlns:a16="http://schemas.microsoft.com/office/drawing/2014/main" id="{0AA4B71A-3C0D-D076-241C-69F78405C6DD}"/>
                </a:ext>
              </a:extLst>
            </p:cNvPr>
            <p:cNvSpPr txBox="1"/>
            <p:nvPr/>
          </p:nvSpPr>
          <p:spPr>
            <a:xfrm>
              <a:off x="1739030" y="6112866"/>
              <a:ext cx="2927356" cy="405893"/>
            </a:xfrm>
            <a:prstGeom prst="rect">
              <a:avLst/>
            </a:prstGeom>
            <a:noFill/>
          </p:spPr>
          <p:txBody>
            <a:bodyPr wrap="none" rtlCol="0">
              <a:spAutoFit/>
            </a:bodyPr>
            <a:lstStyle/>
            <a:p>
              <a:pPr algn="ctr"/>
              <a:r>
                <a:rPr kumimoji="1" lang="ja-JP" altLang="en-US" sz="1600" b="1">
                  <a:solidFill>
                    <a:srgbClr val="C00000"/>
                  </a:solidFill>
                  <a:latin typeface="Meiryo" panose="020B0604030504040204" pitchFamily="34" charset="-128"/>
                  <a:ea typeface="Meiryo" panose="020B0604030504040204" pitchFamily="34" charset="-128"/>
                </a:rPr>
                <a:t>ニューラルネットワーク</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82" name="円/楕円 181">
              <a:extLst>
                <a:ext uri="{FF2B5EF4-FFF2-40B4-BE49-F238E27FC236}">
                  <a16:creationId xmlns:a16="http://schemas.microsoft.com/office/drawing/2014/main" id="{C56B9577-1907-D8E7-7C19-F232AC500393}"/>
                </a:ext>
              </a:extLst>
            </p:cNvPr>
            <p:cNvSpPr/>
            <p:nvPr/>
          </p:nvSpPr>
          <p:spPr>
            <a:xfrm>
              <a:off x="1480679"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44AA64F5-A633-F5B5-0786-BC595B2EC777}"/>
                </a:ext>
              </a:extLst>
            </p:cNvPr>
            <p:cNvSpPr/>
            <p:nvPr/>
          </p:nvSpPr>
          <p:spPr>
            <a:xfrm>
              <a:off x="764715"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4" name="直線矢印コネクタ 183">
              <a:extLst>
                <a:ext uri="{FF2B5EF4-FFF2-40B4-BE49-F238E27FC236}">
                  <a16:creationId xmlns:a16="http://schemas.microsoft.com/office/drawing/2014/main" id="{3C00CE1D-B5EA-0320-BCE8-EBFD0E0D74AA}"/>
                </a:ext>
              </a:extLst>
            </p:cNvPr>
            <p:cNvCxnSpPr>
              <a:cxnSpLocks/>
              <a:stCxn id="183" idx="6"/>
            </p:cNvCxnSpPr>
            <p:nvPr/>
          </p:nvCxnSpPr>
          <p:spPr>
            <a:xfrm flipV="1">
              <a:off x="1052747"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85" name="円/楕円 184">
              <a:extLst>
                <a:ext uri="{FF2B5EF4-FFF2-40B4-BE49-F238E27FC236}">
                  <a16:creationId xmlns:a16="http://schemas.microsoft.com/office/drawing/2014/main" id="{52D3722D-D3AF-9A91-F7DF-542A9C31EAF6}"/>
                </a:ext>
              </a:extLst>
            </p:cNvPr>
            <p:cNvSpPr/>
            <p:nvPr/>
          </p:nvSpPr>
          <p:spPr>
            <a:xfrm>
              <a:off x="2200759"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6" name="直線矢印コネクタ 185">
              <a:extLst>
                <a:ext uri="{FF2B5EF4-FFF2-40B4-BE49-F238E27FC236}">
                  <a16:creationId xmlns:a16="http://schemas.microsoft.com/office/drawing/2014/main" id="{C13FA06F-940F-EE34-24BB-7AEFA8B34C0B}"/>
                </a:ext>
              </a:extLst>
            </p:cNvPr>
            <p:cNvCxnSpPr>
              <a:cxnSpLocks/>
              <a:stCxn id="182" idx="6"/>
              <a:endCxn id="185" idx="2"/>
            </p:cNvCxnSpPr>
            <p:nvPr/>
          </p:nvCxnSpPr>
          <p:spPr>
            <a:xfrm flipV="1">
              <a:off x="1768711"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87" name="円/楕円 186">
              <a:extLst>
                <a:ext uri="{FF2B5EF4-FFF2-40B4-BE49-F238E27FC236}">
                  <a16:creationId xmlns:a16="http://schemas.microsoft.com/office/drawing/2014/main" id="{772B871A-B5B3-9C6C-599F-3004994CD21E}"/>
                </a:ext>
              </a:extLst>
            </p:cNvPr>
            <p:cNvSpPr/>
            <p:nvPr/>
          </p:nvSpPr>
          <p:spPr>
            <a:xfrm>
              <a:off x="4611980"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a:extLst>
                <a:ext uri="{FF2B5EF4-FFF2-40B4-BE49-F238E27FC236}">
                  <a16:creationId xmlns:a16="http://schemas.microsoft.com/office/drawing/2014/main" id="{27EF8C34-B4AB-A0FF-CA9C-2FCA5A2480E7}"/>
                </a:ext>
              </a:extLst>
            </p:cNvPr>
            <p:cNvSpPr/>
            <p:nvPr/>
          </p:nvSpPr>
          <p:spPr>
            <a:xfrm>
              <a:off x="3896016"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矢印コネクタ 188">
              <a:extLst>
                <a:ext uri="{FF2B5EF4-FFF2-40B4-BE49-F238E27FC236}">
                  <a16:creationId xmlns:a16="http://schemas.microsoft.com/office/drawing/2014/main" id="{CBBF6074-58D6-4620-7508-6E7E07C97628}"/>
                </a:ext>
              </a:extLst>
            </p:cNvPr>
            <p:cNvCxnSpPr>
              <a:cxnSpLocks/>
              <a:stCxn id="188" idx="6"/>
            </p:cNvCxnSpPr>
            <p:nvPr/>
          </p:nvCxnSpPr>
          <p:spPr>
            <a:xfrm flipV="1">
              <a:off x="4184048" y="5757061"/>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90" name="円/楕円 189">
              <a:extLst>
                <a:ext uri="{FF2B5EF4-FFF2-40B4-BE49-F238E27FC236}">
                  <a16:creationId xmlns:a16="http://schemas.microsoft.com/office/drawing/2014/main" id="{A0F6C470-4C3B-FF4A-1D15-CA9E6FEA1783}"/>
                </a:ext>
              </a:extLst>
            </p:cNvPr>
            <p:cNvSpPr/>
            <p:nvPr/>
          </p:nvSpPr>
          <p:spPr>
            <a:xfrm>
              <a:off x="5332060" y="5613045"/>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1" name="直線矢印コネクタ 190">
              <a:extLst>
                <a:ext uri="{FF2B5EF4-FFF2-40B4-BE49-F238E27FC236}">
                  <a16:creationId xmlns:a16="http://schemas.microsoft.com/office/drawing/2014/main" id="{CD39AEC2-8043-B81C-8B43-FE6D572CE30B}"/>
                </a:ext>
              </a:extLst>
            </p:cNvPr>
            <p:cNvCxnSpPr>
              <a:cxnSpLocks/>
              <a:stCxn id="187" idx="6"/>
              <a:endCxn id="190" idx="2"/>
            </p:cNvCxnSpPr>
            <p:nvPr/>
          </p:nvCxnSpPr>
          <p:spPr>
            <a:xfrm flipV="1">
              <a:off x="4900012" y="5757061"/>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92" name="円/楕円 191">
              <a:extLst>
                <a:ext uri="{FF2B5EF4-FFF2-40B4-BE49-F238E27FC236}">
                  <a16:creationId xmlns:a16="http://schemas.microsoft.com/office/drawing/2014/main" id="{8421981C-9539-7E2D-F092-C79AAE87CD5B}"/>
                </a:ext>
              </a:extLst>
            </p:cNvPr>
            <p:cNvSpPr/>
            <p:nvPr/>
          </p:nvSpPr>
          <p:spPr>
            <a:xfrm>
              <a:off x="2200759"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矢印コネクタ 192">
              <a:extLst>
                <a:ext uri="{FF2B5EF4-FFF2-40B4-BE49-F238E27FC236}">
                  <a16:creationId xmlns:a16="http://schemas.microsoft.com/office/drawing/2014/main" id="{9F4DCC06-FECA-EAC2-9CCE-E0B6AC08B2A7}"/>
                </a:ext>
              </a:extLst>
            </p:cNvPr>
            <p:cNvCxnSpPr>
              <a:cxnSpLocks/>
              <a:stCxn id="192" idx="6"/>
            </p:cNvCxnSpPr>
            <p:nvPr/>
          </p:nvCxnSpPr>
          <p:spPr>
            <a:xfrm flipV="1">
              <a:off x="2488791"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4" name="直線矢印コネクタ 193">
              <a:extLst>
                <a:ext uri="{FF2B5EF4-FFF2-40B4-BE49-F238E27FC236}">
                  <a16:creationId xmlns:a16="http://schemas.microsoft.com/office/drawing/2014/main" id="{CE188F3B-B171-1ACF-0510-BA2A7B507874}"/>
                </a:ext>
              </a:extLst>
            </p:cNvPr>
            <p:cNvCxnSpPr>
              <a:cxnSpLocks/>
            </p:cNvCxnSpPr>
            <p:nvPr/>
          </p:nvCxnSpPr>
          <p:spPr>
            <a:xfrm flipV="1">
              <a:off x="3477480" y="5749184"/>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95" name="テキスト ボックス 194">
              <a:extLst>
                <a:ext uri="{FF2B5EF4-FFF2-40B4-BE49-F238E27FC236}">
                  <a16:creationId xmlns:a16="http://schemas.microsoft.com/office/drawing/2014/main" id="{0552B25C-EC78-0A5E-D3E2-32C31DA87CC3}"/>
                </a:ext>
              </a:extLst>
            </p:cNvPr>
            <p:cNvSpPr txBox="1"/>
            <p:nvPr/>
          </p:nvSpPr>
          <p:spPr>
            <a:xfrm>
              <a:off x="728075" y="52748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96" name="テキスト ボックス 195">
              <a:extLst>
                <a:ext uri="{FF2B5EF4-FFF2-40B4-BE49-F238E27FC236}">
                  <a16:creationId xmlns:a16="http://schemas.microsoft.com/office/drawing/2014/main" id="{F26E1723-C080-62AC-359A-E64FFC0434A1}"/>
                </a:ext>
              </a:extLst>
            </p:cNvPr>
            <p:cNvSpPr txBox="1"/>
            <p:nvPr/>
          </p:nvSpPr>
          <p:spPr>
            <a:xfrm>
              <a:off x="1433367" y="52748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97" name="テキスト ボックス 196">
              <a:extLst>
                <a:ext uri="{FF2B5EF4-FFF2-40B4-BE49-F238E27FC236}">
                  <a16:creationId xmlns:a16="http://schemas.microsoft.com/office/drawing/2014/main" id="{92916D91-8AA4-6401-3B7A-73163DFEBEA0}"/>
                </a:ext>
              </a:extLst>
            </p:cNvPr>
            <p:cNvSpPr txBox="1"/>
            <p:nvPr/>
          </p:nvSpPr>
          <p:spPr>
            <a:xfrm>
              <a:off x="2156277" y="52724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98" name="テキスト ボックス 197">
              <a:extLst>
                <a:ext uri="{FF2B5EF4-FFF2-40B4-BE49-F238E27FC236}">
                  <a16:creationId xmlns:a16="http://schemas.microsoft.com/office/drawing/2014/main" id="{E87D325C-904B-C054-D5A9-CE5E36BBDDC0}"/>
                </a:ext>
              </a:extLst>
            </p:cNvPr>
            <p:cNvSpPr txBox="1"/>
            <p:nvPr/>
          </p:nvSpPr>
          <p:spPr>
            <a:xfrm>
              <a:off x="3852275" y="52653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99" name="テキスト ボックス 198">
              <a:extLst>
                <a:ext uri="{FF2B5EF4-FFF2-40B4-BE49-F238E27FC236}">
                  <a16:creationId xmlns:a16="http://schemas.microsoft.com/office/drawing/2014/main" id="{554EFF2D-E0A9-A000-FAB9-8D2F08ABF54E}"/>
                </a:ext>
              </a:extLst>
            </p:cNvPr>
            <p:cNvSpPr txBox="1"/>
            <p:nvPr/>
          </p:nvSpPr>
          <p:spPr>
            <a:xfrm>
              <a:off x="4557567" y="52653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A5BFA7A0-8E25-B71A-F95D-024BDC8F04D6}"/>
                </a:ext>
              </a:extLst>
            </p:cNvPr>
            <p:cNvSpPr txBox="1"/>
            <p:nvPr/>
          </p:nvSpPr>
          <p:spPr>
            <a:xfrm>
              <a:off x="5280477" y="52629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grpSp>
      <p:sp>
        <p:nvSpPr>
          <p:cNvPr id="201" name="曲折矢印 200">
            <a:extLst>
              <a:ext uri="{FF2B5EF4-FFF2-40B4-BE49-F238E27FC236}">
                <a16:creationId xmlns:a16="http://schemas.microsoft.com/office/drawing/2014/main" id="{B4644773-B056-F60B-B8C7-10108BD6368A}"/>
              </a:ext>
            </a:extLst>
          </p:cNvPr>
          <p:cNvSpPr/>
          <p:nvPr/>
        </p:nvSpPr>
        <p:spPr>
          <a:xfrm flipV="1">
            <a:off x="1639048" y="2818306"/>
            <a:ext cx="763803" cy="2460219"/>
          </a:xfrm>
          <a:prstGeom prst="bent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曲折矢印 201">
            <a:extLst>
              <a:ext uri="{FF2B5EF4-FFF2-40B4-BE49-F238E27FC236}">
                <a16:creationId xmlns:a16="http://schemas.microsoft.com/office/drawing/2014/main" id="{9AD49B11-6735-F841-8736-8595034155DE}"/>
              </a:ext>
            </a:extLst>
          </p:cNvPr>
          <p:cNvSpPr/>
          <p:nvPr/>
        </p:nvSpPr>
        <p:spPr>
          <a:xfrm rot="16200000" flipV="1">
            <a:off x="6017217" y="3615886"/>
            <a:ext cx="2338220" cy="821447"/>
          </a:xfrm>
          <a:prstGeom prst="ben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75556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2F7F7D-39EF-6E8C-F1CD-89F0443138D5}"/>
              </a:ext>
            </a:extLst>
          </p:cNvPr>
          <p:cNvSpPr>
            <a:spLocks noGrp="1"/>
          </p:cNvSpPr>
          <p:nvPr>
            <p:ph type="title"/>
          </p:nvPr>
        </p:nvSpPr>
        <p:spPr/>
        <p:txBody>
          <a:bodyPr/>
          <a:lstStyle/>
          <a:p>
            <a:r>
              <a:rPr lang="en-US" altLang="ja-JP" dirty="0"/>
              <a:t>AI</a:t>
            </a:r>
            <a:r>
              <a:rPr lang="ja-JP" altLang="en-US"/>
              <a:t>エコシステムの階層構造：価値が生まれる</a:t>
            </a:r>
            <a:r>
              <a:rPr lang="en-US" altLang="ja-JP" dirty="0"/>
              <a:t>6</a:t>
            </a:r>
            <a:r>
              <a:rPr lang="ja-JP" altLang="en-US"/>
              <a:t>つの舞台</a:t>
            </a:r>
            <a:endParaRPr kumimoji="1" lang="ja-JP" altLang="en-US"/>
          </a:p>
        </p:txBody>
      </p:sp>
      <p:pic>
        <p:nvPicPr>
          <p:cNvPr id="6" name="図 5">
            <a:extLst>
              <a:ext uri="{FF2B5EF4-FFF2-40B4-BE49-F238E27FC236}">
                <a16:creationId xmlns:a16="http://schemas.microsoft.com/office/drawing/2014/main" id="{BD7206C0-F961-71FA-54EF-B2F73DE6FD5C}"/>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894229" y="594373"/>
            <a:ext cx="7355541" cy="6138143"/>
          </a:xfrm>
          <a:prstGeom prst="rect">
            <a:avLst/>
          </a:prstGeom>
        </p:spPr>
      </p:pic>
    </p:spTree>
    <p:extLst>
      <p:ext uri="{BB962C8B-B14F-4D97-AF65-F5344CB8AC3E}">
        <p14:creationId xmlns:p14="http://schemas.microsoft.com/office/powerpoint/2010/main" val="1160359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49B727-C813-6757-A580-8BAB659C120A}"/>
              </a:ext>
            </a:extLst>
          </p:cNvPr>
          <p:cNvSpPr>
            <a:spLocks noGrp="1"/>
          </p:cNvSpPr>
          <p:nvPr>
            <p:ph type="title"/>
          </p:nvPr>
        </p:nvSpPr>
        <p:spPr/>
        <p:txBody>
          <a:bodyPr/>
          <a:lstStyle/>
          <a:p>
            <a:r>
              <a:rPr kumimoji="1" lang="ja-JP" altLang="en-US"/>
              <a:t>深層学習の問題点</a:t>
            </a:r>
          </a:p>
        </p:txBody>
      </p:sp>
      <p:sp>
        <p:nvSpPr>
          <p:cNvPr id="4" name="テキスト ボックス 3">
            <a:extLst>
              <a:ext uri="{FF2B5EF4-FFF2-40B4-BE49-F238E27FC236}">
                <a16:creationId xmlns:a16="http://schemas.microsoft.com/office/drawing/2014/main" id="{FB7E9197-7195-F4C6-9B0D-33CF4619CBFC}"/>
              </a:ext>
            </a:extLst>
          </p:cNvPr>
          <p:cNvSpPr txBox="1"/>
          <p:nvPr/>
        </p:nvSpPr>
        <p:spPr>
          <a:xfrm>
            <a:off x="376638" y="1663293"/>
            <a:ext cx="8390724" cy="923330"/>
          </a:xfrm>
          <a:prstGeom prst="rect">
            <a:avLst/>
          </a:prstGeom>
          <a:noFill/>
        </p:spPr>
        <p:txBody>
          <a:bodyPr wrap="square">
            <a:spAutoFit/>
          </a:bodyPr>
          <a:lstStyle/>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学習に大量の教師データや計算資源（膨大な電力消費）が必要である。</a:t>
            </a:r>
            <a:endParaRPr lang="en-US" altLang="ja-JP" sz="1800" dirty="0">
              <a:solidFill>
                <a:prstClr val="black"/>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学習範囲外の状況に弱く、実世界状況への臨機応変な対応ができない。</a:t>
            </a:r>
            <a:endParaRPr lang="en-US" altLang="ja-JP" sz="1800" dirty="0">
              <a:solidFill>
                <a:prstClr val="black"/>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パターン処理は強いが、意味処理・説明などの高次処理はできていない。</a:t>
            </a:r>
            <a:endParaRPr lang="en-US" altLang="ja-JP" sz="1800" dirty="0">
              <a:solidFill>
                <a:prstClr val="black"/>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7C019542-7452-F1BE-210F-56EB93F2B8CC}"/>
              </a:ext>
            </a:extLst>
          </p:cNvPr>
          <p:cNvSpPr txBox="1"/>
          <p:nvPr/>
        </p:nvSpPr>
        <p:spPr>
          <a:xfrm>
            <a:off x="376638" y="3807990"/>
            <a:ext cx="8390724" cy="2031325"/>
          </a:xfrm>
          <a:prstGeom prst="rect">
            <a:avLst/>
          </a:prstGeom>
          <a:noFill/>
        </p:spPr>
        <p:txBody>
          <a:bodyPr wrap="square">
            <a:spAutoFit/>
          </a:bodyPr>
          <a:lstStyle/>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深層学習を超大規模化した基盤モデルによって精度・汎用性が高まり、人間離れした知能の可能性が示されたが、上記の問題点は 一部改善されたものの、論理推論・論理構築や実世界操作などに課題が残り、極めて大規模な計算資源を必要とする問題はいっそう深刻化した。</a:t>
            </a:r>
            <a:endParaRPr lang="en-US" altLang="ja-JP" sz="1800" dirty="0">
              <a:solidFill>
                <a:prstClr val="black"/>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基盤モデルがなぜそのような高い性能を示すのか、そのメカニズムは明らかになっていない。</a:t>
            </a:r>
            <a:endParaRPr lang="en-US" altLang="ja-JP" sz="1800" dirty="0">
              <a:solidFill>
                <a:prstClr val="black"/>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prstClr val="black"/>
                </a:solidFill>
                <a:latin typeface="Meiryo" panose="020B0604030504040204" pitchFamily="34" charset="-128"/>
                <a:ea typeface="Meiryo" panose="020B0604030504040204" pitchFamily="34" charset="-128"/>
              </a:rPr>
              <a:t>人間の脳の仕組みが未解明であり、その応用にも限界がある。</a:t>
            </a:r>
            <a:endParaRPr lang="ja-JP" altLang="en-US">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E59B06B-B97E-623E-B11C-5185EF701DDD}"/>
              </a:ext>
            </a:extLst>
          </p:cNvPr>
          <p:cNvSpPr txBox="1"/>
          <p:nvPr/>
        </p:nvSpPr>
        <p:spPr>
          <a:xfrm>
            <a:off x="320860" y="1207474"/>
            <a:ext cx="3005951" cy="400110"/>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深層学習が抱える問題点</a:t>
            </a:r>
          </a:p>
        </p:txBody>
      </p:sp>
      <p:sp>
        <p:nvSpPr>
          <p:cNvPr id="8" name="テキスト ボックス 7">
            <a:extLst>
              <a:ext uri="{FF2B5EF4-FFF2-40B4-BE49-F238E27FC236}">
                <a16:creationId xmlns:a16="http://schemas.microsoft.com/office/drawing/2014/main" id="{C2214299-7221-B4A9-8721-34328FFB0A31}"/>
              </a:ext>
            </a:extLst>
          </p:cNvPr>
          <p:cNvSpPr txBox="1"/>
          <p:nvPr/>
        </p:nvSpPr>
        <p:spPr>
          <a:xfrm>
            <a:off x="320860" y="3407880"/>
            <a:ext cx="2236510" cy="400110"/>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問題克服の見通し</a:t>
            </a:r>
          </a:p>
        </p:txBody>
      </p:sp>
    </p:spTree>
    <p:extLst>
      <p:ext uri="{BB962C8B-B14F-4D97-AF65-F5344CB8AC3E}">
        <p14:creationId xmlns:p14="http://schemas.microsoft.com/office/powerpoint/2010/main" val="1820001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メイリオ" panose="020B0604030504040204" pitchFamily="50" charset="-128"/>
                <a:ea typeface="メイリオ" panose="020B0604030504040204" pitchFamily="50" charset="-128"/>
                <a:cs typeface="Arial" pitchFamily="34" charset="0"/>
              </a:rPr>
              <a:t>AI</a:t>
            </a:r>
            <a:r>
              <a:rPr lang="ja-JP" altLang="en-US" sz="2400" dirty="0">
                <a:solidFill>
                  <a:schemeClr val="bg1"/>
                </a:solidFill>
                <a:latin typeface="メイリオ" panose="020B0604030504040204" pitchFamily="50" charset="-128"/>
                <a:ea typeface="メイリオ" panose="020B0604030504040204" pitchFamily="50" charset="-128"/>
                <a:cs typeface="Arial" pitchFamily="34" charset="0"/>
              </a:rPr>
              <a:t>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6603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408947E-E490-F847-BAFB-362C97BE3908}"/>
              </a:ext>
            </a:extLst>
          </p:cNvPr>
          <p:cNvPicPr>
            <a:picLocks noChangeAspect="1"/>
          </p:cNvPicPr>
          <p:nvPr/>
        </p:nvPicPr>
        <p:blipFill>
          <a:blip r:embed="rId2"/>
          <a:stretch>
            <a:fillRect/>
          </a:stretch>
        </p:blipFill>
        <p:spPr>
          <a:xfrm>
            <a:off x="6455633" y="3817325"/>
            <a:ext cx="1860783" cy="1860783"/>
          </a:xfrm>
          <a:prstGeom prst="rect">
            <a:avLst/>
          </a:prstGeom>
        </p:spPr>
      </p:pic>
      <p:sp>
        <p:nvSpPr>
          <p:cNvPr id="3" name="タイトル 2">
            <a:extLst>
              <a:ext uri="{FF2B5EF4-FFF2-40B4-BE49-F238E27FC236}">
                <a16:creationId xmlns:a16="http://schemas.microsoft.com/office/drawing/2014/main" id="{F9C8A915-143E-BF4C-9F2B-94BC02D999AC}"/>
              </a:ext>
            </a:extLst>
          </p:cNvPr>
          <p:cNvSpPr>
            <a:spLocks noGrp="1"/>
          </p:cNvSpPr>
          <p:nvPr>
            <p:ph type="title"/>
          </p:nvPr>
        </p:nvSpPr>
        <p:spPr/>
        <p:txBody>
          <a:bodyPr/>
          <a:lstStyle/>
          <a:p>
            <a:r>
              <a:rPr kumimoji="1" lang="ja-JP" altLang="en-US"/>
              <a:t>「自動」と「自律」の違い</a:t>
            </a:r>
          </a:p>
        </p:txBody>
      </p:sp>
      <p:pic>
        <p:nvPicPr>
          <p:cNvPr id="4" name="図 3">
            <a:extLst>
              <a:ext uri="{FF2B5EF4-FFF2-40B4-BE49-F238E27FC236}">
                <a16:creationId xmlns:a16="http://schemas.microsoft.com/office/drawing/2014/main" id="{A6F12001-5764-5245-A94D-8B00B65484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02595" y="3529293"/>
            <a:ext cx="2269305" cy="2546128"/>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8A51D7D2-F552-9046-B548-D28CEBCC1F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6" y="3529293"/>
            <a:ext cx="2269305" cy="2546128"/>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8A866EA4-3FB8-0343-A2EA-4935B1799C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9792" y="3356992"/>
            <a:ext cx="1593498" cy="2723928"/>
          </a:xfrm>
          <a:prstGeom prst="rect">
            <a:avLst/>
          </a:prstGeom>
        </p:spPr>
      </p:pic>
      <p:sp>
        <p:nvSpPr>
          <p:cNvPr id="8" name="正方形/長方形 7">
            <a:extLst>
              <a:ext uri="{FF2B5EF4-FFF2-40B4-BE49-F238E27FC236}">
                <a16:creationId xmlns:a16="http://schemas.microsoft.com/office/drawing/2014/main" id="{25C34ACB-391E-054F-93A2-628ED08C729D}"/>
              </a:ext>
            </a:extLst>
          </p:cNvPr>
          <p:cNvSpPr/>
          <p:nvPr/>
        </p:nvSpPr>
        <p:spPr>
          <a:xfrm>
            <a:off x="159526" y="2451085"/>
            <a:ext cx="4310320" cy="584775"/>
          </a:xfrm>
          <a:prstGeom prst="rect">
            <a:avLst/>
          </a:prstGeom>
        </p:spPr>
        <p:txBody>
          <a:bodyPr wrap="square">
            <a:spAutoFit/>
          </a:bodyPr>
          <a:lstStyle/>
          <a:p>
            <a:pPr algn="ctr"/>
            <a:r>
              <a:rPr lang="ja-JP" altLang="en-US" sz="1600">
                <a:solidFill>
                  <a:schemeClr val="accent3">
                    <a:lumMod val="75000"/>
                  </a:schemeClr>
                </a:solidFill>
                <a:latin typeface="Meiryo" panose="020B0604030504040204" pitchFamily="34" charset="-128"/>
                <a:ea typeface="Meiryo" panose="020B0604030504040204" pitchFamily="34" charset="-128"/>
              </a:rPr>
              <a:t>「触るとやけどをするから触らないように」</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と指示され、その通りそれに従う</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497D0B29-2061-4746-A9AE-A795833BF02A}"/>
              </a:ext>
            </a:extLst>
          </p:cNvPr>
          <p:cNvSpPr/>
          <p:nvPr/>
        </p:nvSpPr>
        <p:spPr>
          <a:xfrm>
            <a:off x="4880018" y="2204864"/>
            <a:ext cx="4104456" cy="1077218"/>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火を触るとどうなるかを自分で確かめ</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やけどを負った後、二度と触らない、</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effectLst/>
                <a:latin typeface="Meiryo" panose="020B0604030504040204" pitchFamily="34" charset="-128"/>
                <a:ea typeface="Meiryo" panose="020B0604030504040204" pitchFamily="34" charset="-128"/>
              </a:rPr>
              <a:t>あるいは、どこまでなら近づけるか</a:t>
            </a:r>
            <a:endParaRPr lang="en-US" altLang="ja-JP" sz="1600" dirty="0">
              <a:solidFill>
                <a:srgbClr val="0070C0"/>
              </a:solidFill>
              <a:effectLst/>
              <a:latin typeface="Meiryo" panose="020B0604030504040204" pitchFamily="34" charset="-128"/>
              <a:ea typeface="Meiryo" panose="020B0604030504040204" pitchFamily="34" charset="-128"/>
            </a:endParaRPr>
          </a:p>
          <a:p>
            <a:pPr algn="ctr"/>
            <a:r>
              <a:rPr lang="ja-JP" altLang="en-US" sz="1600">
                <a:solidFill>
                  <a:srgbClr val="0070C0"/>
                </a:solidFill>
                <a:effectLst/>
                <a:latin typeface="Meiryo" panose="020B0604030504040204" pitchFamily="34" charset="-128"/>
                <a:ea typeface="Meiryo" panose="020B0604030504040204" pitchFamily="34" charset="-128"/>
              </a:rPr>
              <a:t>といった</a:t>
            </a:r>
            <a:r>
              <a:rPr lang="ja-JP" altLang="en-US" sz="1600">
                <a:solidFill>
                  <a:srgbClr val="0070C0"/>
                </a:solidFill>
                <a:latin typeface="Meiryo" panose="020B0604030504040204" pitchFamily="34" charset="-128"/>
                <a:ea typeface="Meiryo" panose="020B0604030504040204" pitchFamily="34" charset="-128"/>
              </a:rPr>
              <a:t>ルールを自分で作る</a:t>
            </a:r>
            <a:endParaRPr lang="ja-JP" altLang="en-US" sz="1600">
              <a:solidFill>
                <a:srgbClr val="0070C0"/>
              </a:solidFill>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C1463CD-6D75-DD40-8B0C-C0940ECD73C1}"/>
              </a:ext>
            </a:extLst>
          </p:cNvPr>
          <p:cNvSpPr txBox="1"/>
          <p:nvPr/>
        </p:nvSpPr>
        <p:spPr>
          <a:xfrm>
            <a:off x="1649727" y="1021389"/>
            <a:ext cx="1329916" cy="984885"/>
          </a:xfrm>
          <a:prstGeom prst="rect">
            <a:avLst/>
          </a:prstGeom>
          <a:noFill/>
        </p:spPr>
        <p:txBody>
          <a:bodyPr wrap="none" rtlCol="0">
            <a:spAutoFit/>
          </a:bodyPr>
          <a:lstStyle/>
          <a:p>
            <a:pPr algn="ctr"/>
            <a:r>
              <a:rPr lang="ja-JP" altLang="en-US" sz="4000" b="1">
                <a:solidFill>
                  <a:schemeClr val="accent3">
                    <a:lumMod val="75000"/>
                  </a:schemeClr>
                </a:solidFill>
                <a:latin typeface="Meiryo" panose="020B0604030504040204" pitchFamily="34" charset="-128"/>
                <a:ea typeface="Meiryo" panose="020B0604030504040204" pitchFamily="34" charset="-128"/>
              </a:rPr>
              <a:t>自動</a:t>
            </a:r>
            <a:endParaRPr lang="en-US" altLang="ja-JP" sz="40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en-US" altLang="ja-JP" dirty="0">
                <a:solidFill>
                  <a:schemeClr val="accent3">
                    <a:lumMod val="75000"/>
                  </a:schemeClr>
                </a:solidFill>
                <a:latin typeface="Meiryo" panose="020B0604030504040204" pitchFamily="34" charset="-128"/>
                <a:ea typeface="Meiryo" panose="020B0604030504040204" pitchFamily="34" charset="-128"/>
              </a:rPr>
              <a:t>Automatic</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730DC5C7-AABA-654D-AB28-3EF35FEAA12C}"/>
              </a:ext>
            </a:extLst>
          </p:cNvPr>
          <p:cNvSpPr txBox="1"/>
          <p:nvPr/>
        </p:nvSpPr>
        <p:spPr>
          <a:xfrm>
            <a:off x="6128628" y="1021389"/>
            <a:ext cx="1607235" cy="984885"/>
          </a:xfrm>
          <a:prstGeom prst="rect">
            <a:avLst/>
          </a:prstGeom>
          <a:noFill/>
        </p:spPr>
        <p:txBody>
          <a:bodyPr wrap="none" rtlCol="0">
            <a:spAutoFit/>
          </a:bodyPr>
          <a:lstStyle/>
          <a:p>
            <a:pPr algn="ctr"/>
            <a:r>
              <a:rPr lang="ja-JP" altLang="en-US" sz="4000" b="1">
                <a:solidFill>
                  <a:srgbClr val="0070C0"/>
                </a:solidFill>
                <a:latin typeface="Meiryo" panose="020B0604030504040204" pitchFamily="34" charset="-128"/>
                <a:ea typeface="Meiryo" panose="020B0604030504040204" pitchFamily="34" charset="-128"/>
              </a:rPr>
              <a:t>自律</a:t>
            </a:r>
            <a:endParaRPr lang="en-US" altLang="ja-JP" sz="4000" b="1" dirty="0">
              <a:solidFill>
                <a:srgbClr val="0070C0"/>
              </a:solidFill>
              <a:latin typeface="Meiryo" panose="020B0604030504040204" pitchFamily="34" charset="-128"/>
              <a:ea typeface="Meiryo" panose="020B0604030504040204" pitchFamily="34" charset="-128"/>
            </a:endParaRPr>
          </a:p>
          <a:p>
            <a:pPr algn="ctr"/>
            <a:r>
              <a:rPr kumimoji="1" lang="en-US" altLang="ja-JP" dirty="0">
                <a:solidFill>
                  <a:srgbClr val="0070C0"/>
                </a:solidFill>
                <a:latin typeface="Meiryo" panose="020B0604030504040204" pitchFamily="34" charset="-128"/>
                <a:ea typeface="Meiryo" panose="020B0604030504040204" pitchFamily="34" charset="-128"/>
              </a:rPr>
              <a:t>Autonomous</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F8E34F37-9172-414A-95A0-855EBBABA27A}"/>
              </a:ext>
            </a:extLst>
          </p:cNvPr>
          <p:cNvSpPr txBox="1"/>
          <p:nvPr/>
        </p:nvSpPr>
        <p:spPr>
          <a:xfrm>
            <a:off x="478285" y="6167084"/>
            <a:ext cx="3672800" cy="338554"/>
          </a:xfrm>
          <a:prstGeom prst="rect">
            <a:avLst/>
          </a:prstGeom>
          <a:noFill/>
        </p:spPr>
        <p:txBody>
          <a:bodyPr wrap="none" rtlCol="0">
            <a:spAutoFit/>
          </a:bodyPr>
          <a:lstStyle/>
          <a:p>
            <a:pPr algn="ctr"/>
            <a:r>
              <a:rPr kumimoji="1" lang="ja-JP" altLang="en-US" sz="1600" dirty="0">
                <a:solidFill>
                  <a:schemeClr val="accent3">
                    <a:lumMod val="75000"/>
                  </a:schemeClr>
                </a:solidFill>
                <a:latin typeface="Meiryo" panose="020B0604030504040204" pitchFamily="34" charset="-128"/>
                <a:ea typeface="Meiryo" panose="020B0604030504040204" pitchFamily="34" charset="-128"/>
              </a:rPr>
              <a:t>決められた</a:t>
            </a:r>
            <a:r>
              <a:rPr kumimoji="1" lang="ja-JP" altLang="en-US" sz="1600">
                <a:solidFill>
                  <a:schemeClr val="accent3">
                    <a:lumMod val="75000"/>
                  </a:schemeClr>
                </a:solidFill>
                <a:latin typeface="Meiryo" panose="020B0604030504040204" pitchFamily="34" charset="-128"/>
                <a:ea typeface="Meiryo" panose="020B0604030504040204" pitchFamily="34" charset="-128"/>
              </a:rPr>
              <a:t>やり方をその通りに</a:t>
            </a:r>
            <a:r>
              <a:rPr kumimoji="1" lang="ja-JP" altLang="en-US" sz="1600" dirty="0">
                <a:solidFill>
                  <a:schemeClr val="accent3">
                    <a:lumMod val="75000"/>
                  </a:schemeClr>
                </a:solidFill>
                <a:latin typeface="Meiryo" panose="020B0604030504040204" pitchFamily="34" charset="-128"/>
                <a:ea typeface="Meiryo" panose="020B0604030504040204" pitchFamily="34" charset="-128"/>
              </a:rPr>
              <a:t>こなす</a:t>
            </a:r>
          </a:p>
        </p:txBody>
      </p:sp>
      <p:sp>
        <p:nvSpPr>
          <p:cNvPr id="13" name="正方形/長方形 12">
            <a:extLst>
              <a:ext uri="{FF2B5EF4-FFF2-40B4-BE49-F238E27FC236}">
                <a16:creationId xmlns:a16="http://schemas.microsoft.com/office/drawing/2014/main" id="{9A9956FA-E4C0-E746-A7ED-2417B3D6F74E}"/>
              </a:ext>
            </a:extLst>
          </p:cNvPr>
          <p:cNvSpPr/>
          <p:nvPr/>
        </p:nvSpPr>
        <p:spPr>
          <a:xfrm>
            <a:off x="5040009" y="6171039"/>
            <a:ext cx="3784471" cy="338554"/>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自分で学習してルールを生成する</a:t>
            </a:r>
            <a:endParaRPr lang="ja-JP" altLang="en-US" sz="16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56081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07F498C7-5F35-ED41-BF89-D154DBC5A9F9}"/>
              </a:ext>
            </a:extLst>
          </p:cNvPr>
          <p:cNvSpPr/>
          <p:nvPr/>
        </p:nvSpPr>
        <p:spPr>
          <a:xfrm>
            <a:off x="7875587" y="873256"/>
            <a:ext cx="787061" cy="2718698"/>
          </a:xfrm>
          <a:custGeom>
            <a:avLst/>
            <a:gdLst>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2555745 h 2555745"/>
              <a:gd name="connsiteX4" fmla="*/ 0 w 780482"/>
              <a:gd name="connsiteY4" fmla="*/ 0 h 2555745"/>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2141305 h 2555745"/>
              <a:gd name="connsiteX4" fmla="*/ 0 w 780482"/>
              <a:gd name="connsiteY4" fmla="*/ 0 h 2555745"/>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1917639 h 2555745"/>
              <a:gd name="connsiteX4" fmla="*/ 0 w 780482"/>
              <a:gd name="connsiteY4" fmla="*/ 0 h 2555745"/>
              <a:gd name="connsiteX0" fmla="*/ 0 w 787061"/>
              <a:gd name="connsiteY0" fmla="*/ 0 h 2819255"/>
              <a:gd name="connsiteX1" fmla="*/ 780482 w 787061"/>
              <a:gd name="connsiteY1" fmla="*/ 0 h 2819255"/>
              <a:gd name="connsiteX2" fmla="*/ 787061 w 787061"/>
              <a:gd name="connsiteY2" fmla="*/ 2819255 h 2819255"/>
              <a:gd name="connsiteX3" fmla="*/ 0 w 787061"/>
              <a:gd name="connsiteY3" fmla="*/ 1917639 h 2819255"/>
              <a:gd name="connsiteX4" fmla="*/ 0 w 787061"/>
              <a:gd name="connsiteY4" fmla="*/ 0 h 281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061" h="2819255">
                <a:moveTo>
                  <a:pt x="0" y="0"/>
                </a:moveTo>
                <a:lnTo>
                  <a:pt x="780482" y="0"/>
                </a:lnTo>
                <a:lnTo>
                  <a:pt x="787061" y="2819255"/>
                </a:lnTo>
                <a:lnTo>
                  <a:pt x="0" y="1917639"/>
                </a:lnTo>
                <a:lnTo>
                  <a:pt x="0" y="0"/>
                </a:lnTo>
                <a:close/>
              </a:path>
            </a:pathLst>
          </a:custGeom>
          <a:gradFill flip="none" rotWithShape="1">
            <a:gsLst>
              <a:gs pos="0">
                <a:schemeClr val="accent4">
                  <a:lumMod val="75000"/>
                  <a:shade val="30000"/>
                  <a:satMod val="115000"/>
                </a:schemeClr>
              </a:gs>
              <a:gs pos="62000">
                <a:schemeClr val="accent4">
                  <a:lumMod val="60000"/>
                  <a:lumOff val="40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63CF7B20-89D8-2D45-ABBE-569AEBCF406E}"/>
              </a:ext>
            </a:extLst>
          </p:cNvPr>
          <p:cNvSpPr/>
          <p:nvPr/>
        </p:nvSpPr>
        <p:spPr>
          <a:xfrm>
            <a:off x="7875587" y="3769433"/>
            <a:ext cx="787061" cy="2704790"/>
          </a:xfrm>
          <a:custGeom>
            <a:avLst/>
            <a:gdLst>
              <a:gd name="connsiteX0" fmla="*/ 0 w 780482"/>
              <a:gd name="connsiteY0" fmla="*/ 0 h 2027213"/>
              <a:gd name="connsiteX1" fmla="*/ 780482 w 780482"/>
              <a:gd name="connsiteY1" fmla="*/ 0 h 2027213"/>
              <a:gd name="connsiteX2" fmla="*/ 780482 w 780482"/>
              <a:gd name="connsiteY2" fmla="*/ 2027213 h 2027213"/>
              <a:gd name="connsiteX3" fmla="*/ 0 w 780482"/>
              <a:gd name="connsiteY3" fmla="*/ 2027213 h 2027213"/>
              <a:gd name="connsiteX4" fmla="*/ 0 w 780482"/>
              <a:gd name="connsiteY4" fmla="*/ 0 h 2027213"/>
              <a:gd name="connsiteX0" fmla="*/ 0 w 787061"/>
              <a:gd name="connsiteY0" fmla="*/ 0 h 2027213"/>
              <a:gd name="connsiteX1" fmla="*/ 787061 w 787061"/>
              <a:gd name="connsiteY1" fmla="*/ 197352 h 2027213"/>
              <a:gd name="connsiteX2" fmla="*/ 780482 w 787061"/>
              <a:gd name="connsiteY2" fmla="*/ 2027213 h 2027213"/>
              <a:gd name="connsiteX3" fmla="*/ 0 w 787061"/>
              <a:gd name="connsiteY3" fmla="*/ 2027213 h 2027213"/>
              <a:gd name="connsiteX4" fmla="*/ 0 w 787061"/>
              <a:gd name="connsiteY4" fmla="*/ 0 h 2027213"/>
              <a:gd name="connsiteX0" fmla="*/ 0 w 787061"/>
              <a:gd name="connsiteY0" fmla="*/ 0 h 2704790"/>
              <a:gd name="connsiteX1" fmla="*/ 787061 w 787061"/>
              <a:gd name="connsiteY1" fmla="*/ 874929 h 2704790"/>
              <a:gd name="connsiteX2" fmla="*/ 780482 w 787061"/>
              <a:gd name="connsiteY2" fmla="*/ 2704790 h 2704790"/>
              <a:gd name="connsiteX3" fmla="*/ 0 w 787061"/>
              <a:gd name="connsiteY3" fmla="*/ 2704790 h 2704790"/>
              <a:gd name="connsiteX4" fmla="*/ 0 w 787061"/>
              <a:gd name="connsiteY4" fmla="*/ 0 h 270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061" h="2704790">
                <a:moveTo>
                  <a:pt x="0" y="0"/>
                </a:moveTo>
                <a:lnTo>
                  <a:pt x="787061" y="874929"/>
                </a:lnTo>
                <a:lnTo>
                  <a:pt x="780482" y="2704790"/>
                </a:lnTo>
                <a:lnTo>
                  <a:pt x="0" y="2704790"/>
                </a:lnTo>
                <a:lnTo>
                  <a:pt x="0" y="0"/>
                </a:lnTo>
                <a:close/>
              </a:path>
            </a:pathLst>
          </a:cu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平行四辺形 30">
            <a:extLst>
              <a:ext uri="{FF2B5EF4-FFF2-40B4-BE49-F238E27FC236}">
                <a16:creationId xmlns:a16="http://schemas.microsoft.com/office/drawing/2014/main" id="{5AB56CE4-CEA3-564A-8AB9-605375EFDD81}"/>
              </a:ext>
            </a:extLst>
          </p:cNvPr>
          <p:cNvSpPr/>
          <p:nvPr/>
        </p:nvSpPr>
        <p:spPr>
          <a:xfrm rot="5400000">
            <a:off x="7341203" y="3291457"/>
            <a:ext cx="1849239" cy="780481"/>
          </a:xfrm>
          <a:prstGeom prst="parallelogram">
            <a:avLst>
              <a:gd name="adj" fmla="val 11181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62875" y="3638135"/>
            <a:ext cx="7195508" cy="283608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906" y="873255"/>
            <a:ext cx="7195508" cy="281520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470225" y="3661201"/>
            <a:ext cx="7193449" cy="14161"/>
          </a:xfrm>
          <a:prstGeom prst="line">
            <a:avLst/>
          </a:prstGeom>
          <a:ln w="5715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5" name="タイトル 14"/>
          <p:cNvSpPr>
            <a:spLocks noGrp="1"/>
          </p:cNvSpPr>
          <p:nvPr>
            <p:ph type="title"/>
          </p:nvPr>
        </p:nvSpPr>
        <p:spPr/>
        <p:txBody>
          <a:bodyPr/>
          <a:lstStyle/>
          <a:p>
            <a:r>
              <a:rPr kumimoji="1" lang="ja-JP" altLang="en-US" dirty="0"/>
              <a:t>自動化と自律化の領域</a:t>
            </a:r>
          </a:p>
        </p:txBody>
      </p:sp>
      <p:sp>
        <p:nvSpPr>
          <p:cNvPr id="3" name="正方形/長方形 2"/>
          <p:cNvSpPr/>
          <p:nvPr/>
        </p:nvSpPr>
        <p:spPr>
          <a:xfrm>
            <a:off x="2124444" y="5513699"/>
            <a:ext cx="5533938" cy="9605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繰り返し</a:t>
            </a:r>
            <a:endParaRPr lang="en-US" altLang="ja-JP" sz="2800" b="1"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給与計算・部品表展開などの単一作業／ルーチンワーク</a:t>
            </a:r>
          </a:p>
        </p:txBody>
      </p:sp>
      <p:sp>
        <p:nvSpPr>
          <p:cNvPr id="4" name="正方形/長方形 3"/>
          <p:cNvSpPr/>
          <p:nvPr/>
        </p:nvSpPr>
        <p:spPr>
          <a:xfrm>
            <a:off x="3060547" y="4575917"/>
            <a:ext cx="4592543" cy="96052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ルール</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生産管理・販売管理・工程管理などの連続する一連の作業</a:t>
            </a:r>
            <a:endParaRPr lang="en-US" altLang="ja-JP" sz="1050" dirty="0">
              <a:solidFill>
                <a:schemeClr val="bg1"/>
              </a:solidFill>
              <a:latin typeface="Meiryo" charset="-128"/>
              <a:ea typeface="Meiryo" charset="-128"/>
              <a:cs typeface="Meiryo" charset="-128"/>
            </a:endParaRPr>
          </a:p>
        </p:txBody>
      </p:sp>
      <p:sp>
        <p:nvSpPr>
          <p:cNvPr id="5" name="正方形/長方形 4"/>
          <p:cNvSpPr/>
          <p:nvPr/>
        </p:nvSpPr>
        <p:spPr>
          <a:xfrm>
            <a:off x="4063275" y="3638135"/>
            <a:ext cx="3595108" cy="960525"/>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最適化</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状況の変化をセンサーやログによって収集し</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人間の与えた基準で最適条件を見つけて実行</a:t>
            </a:r>
          </a:p>
        </p:txBody>
      </p:sp>
      <p:sp>
        <p:nvSpPr>
          <p:cNvPr id="6" name="正方形/長方形 5"/>
          <p:cNvSpPr/>
          <p:nvPr/>
        </p:nvSpPr>
        <p:spPr>
          <a:xfrm>
            <a:off x="5076771" y="2726370"/>
            <a:ext cx="2586903" cy="9605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判断</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機械学習や認知機能によって未知の状況にも対応し、自ら判断して実行する</a:t>
            </a:r>
          </a:p>
        </p:txBody>
      </p:sp>
      <p:sp>
        <p:nvSpPr>
          <p:cNvPr id="7" name="正方形/長方形 6"/>
          <p:cNvSpPr/>
          <p:nvPr/>
        </p:nvSpPr>
        <p:spPr>
          <a:xfrm>
            <a:off x="5724844" y="1796553"/>
            <a:ext cx="1928247" cy="96052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発見</a:t>
            </a:r>
            <a:endParaRPr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過去の事実と照らし合わせて</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新たな事実を見つけ出す</a:t>
            </a:r>
          </a:p>
        </p:txBody>
      </p:sp>
      <p:sp>
        <p:nvSpPr>
          <p:cNvPr id="10" name="テキスト ボックス 9"/>
          <p:cNvSpPr txBox="1"/>
          <p:nvPr/>
        </p:nvSpPr>
        <p:spPr>
          <a:xfrm>
            <a:off x="470225" y="4606317"/>
            <a:ext cx="1569660" cy="892552"/>
          </a:xfrm>
          <a:prstGeom prst="rect">
            <a:avLst/>
          </a:prstGeom>
          <a:noFill/>
        </p:spPr>
        <p:txBody>
          <a:bodyPr wrap="none" rtlCol="0">
            <a:spAutoFit/>
          </a:bodyPr>
          <a:lstStyle/>
          <a:p>
            <a:pPr algn="ctr"/>
            <a:r>
              <a:rPr kumimoji="1" lang="ja-JP" altLang="en-US" sz="3600" b="1" dirty="0">
                <a:solidFill>
                  <a:srgbClr val="0070C0"/>
                </a:solidFill>
                <a:latin typeface="Meiryo" charset="-128"/>
                <a:ea typeface="Meiryo" charset="-128"/>
                <a:cs typeface="Meiryo" charset="-128"/>
              </a:rPr>
              <a:t>自動化</a:t>
            </a:r>
            <a:endParaRPr kumimoji="1" lang="en-US" altLang="ja-JP" sz="3600" b="1" dirty="0">
              <a:solidFill>
                <a:srgbClr val="0070C0"/>
              </a:solidFill>
              <a:latin typeface="Meiryo" charset="-128"/>
              <a:ea typeface="Meiryo" charset="-128"/>
              <a:cs typeface="Meiryo" charset="-128"/>
            </a:endParaRPr>
          </a:p>
          <a:p>
            <a:pPr algn="ctr"/>
            <a:r>
              <a:rPr lang="en-US" altLang="ja-JP" sz="1600" b="1" dirty="0">
                <a:solidFill>
                  <a:srgbClr val="0070C0"/>
                </a:solidFill>
                <a:latin typeface="Meiryo" charset="-128"/>
                <a:ea typeface="Meiryo" charset="-128"/>
                <a:cs typeface="Meiryo" charset="-128"/>
              </a:rPr>
              <a:t>Automation</a:t>
            </a:r>
            <a:endParaRPr kumimoji="1" lang="ja-JP" altLang="en-US" sz="1600" b="1" dirty="0">
              <a:solidFill>
                <a:srgbClr val="0070C0"/>
              </a:solidFill>
              <a:latin typeface="Meiryo" charset="-128"/>
              <a:ea typeface="Meiryo" charset="-128"/>
              <a:cs typeface="Meiryo" charset="-128"/>
            </a:endParaRPr>
          </a:p>
        </p:txBody>
      </p:sp>
      <p:sp>
        <p:nvSpPr>
          <p:cNvPr id="11" name="テキスト ボックス 10"/>
          <p:cNvSpPr txBox="1"/>
          <p:nvPr/>
        </p:nvSpPr>
        <p:spPr>
          <a:xfrm>
            <a:off x="462875" y="1812225"/>
            <a:ext cx="1569660" cy="892552"/>
          </a:xfrm>
          <a:prstGeom prst="rect">
            <a:avLst/>
          </a:prstGeom>
          <a:noFill/>
        </p:spPr>
        <p:txBody>
          <a:bodyPr wrap="none" rtlCol="0">
            <a:spAutoFit/>
          </a:bodyPr>
          <a:lstStyle/>
          <a:p>
            <a:pPr algn="ctr"/>
            <a:r>
              <a:rPr kumimoji="1" lang="ja-JP" altLang="en-US" sz="3600" b="1" dirty="0">
                <a:solidFill>
                  <a:schemeClr val="accent3">
                    <a:lumMod val="75000"/>
                  </a:schemeClr>
                </a:solidFill>
                <a:latin typeface="Meiryo" charset="-128"/>
                <a:ea typeface="Meiryo" charset="-128"/>
                <a:cs typeface="Meiryo" charset="-128"/>
              </a:rPr>
              <a:t>自律化</a:t>
            </a:r>
            <a:endParaRPr kumimoji="1" lang="en-US" altLang="ja-JP" sz="3600" b="1" dirty="0">
              <a:solidFill>
                <a:schemeClr val="accent3">
                  <a:lumMod val="75000"/>
                </a:schemeClr>
              </a:solidFill>
              <a:latin typeface="Meiryo" charset="-128"/>
              <a:ea typeface="Meiryo" charset="-128"/>
              <a:cs typeface="Meiryo" charset="-128"/>
            </a:endParaRPr>
          </a:p>
          <a:p>
            <a:pPr algn="ctr"/>
            <a:r>
              <a:rPr lang="en-US" altLang="ja-JP" sz="1600" b="1" dirty="0">
                <a:solidFill>
                  <a:schemeClr val="accent3">
                    <a:lumMod val="75000"/>
                  </a:schemeClr>
                </a:solidFill>
                <a:latin typeface="Meiryo" charset="-128"/>
                <a:ea typeface="Meiryo" charset="-128"/>
                <a:cs typeface="Meiryo" charset="-128"/>
              </a:rPr>
              <a:t>Autonomy</a:t>
            </a:r>
            <a:endParaRPr kumimoji="1" lang="ja-JP" altLang="en-US" sz="1600" b="1" dirty="0">
              <a:solidFill>
                <a:schemeClr val="accent3">
                  <a:lumMod val="75000"/>
                </a:schemeClr>
              </a:solidFill>
              <a:latin typeface="Meiryo" charset="-128"/>
              <a:ea typeface="Meiryo" charset="-128"/>
              <a:cs typeface="Meiryo" charset="-128"/>
            </a:endParaRPr>
          </a:p>
        </p:txBody>
      </p:sp>
      <p:sp>
        <p:nvSpPr>
          <p:cNvPr id="14" name="正方形/長方形 13"/>
          <p:cNvSpPr/>
          <p:nvPr/>
        </p:nvSpPr>
        <p:spPr>
          <a:xfrm>
            <a:off x="6186784" y="861722"/>
            <a:ext cx="1466307" cy="96052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発明</a:t>
            </a:r>
            <a:endParaRPr kumimoji="1" lang="en-US" altLang="ja-JP" sz="2800" b="1"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発見した事実を組合せ</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過去になかった</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創作物を創り出す</a:t>
            </a:r>
            <a:endParaRPr kumimoji="1" lang="ja-JP" altLang="en-US" sz="900" dirty="0">
              <a:solidFill>
                <a:srgbClr val="FFFFFF"/>
              </a:solidFill>
              <a:latin typeface="Meiryo" charset="-128"/>
              <a:ea typeface="Meiryo" charset="-128"/>
              <a:cs typeface="Meiryo" charset="-128"/>
            </a:endParaRPr>
          </a:p>
        </p:txBody>
      </p:sp>
      <p:sp>
        <p:nvSpPr>
          <p:cNvPr id="12" name="正方形/長方形 11"/>
          <p:cNvSpPr/>
          <p:nvPr/>
        </p:nvSpPr>
        <p:spPr>
          <a:xfrm>
            <a:off x="470225" y="2662780"/>
            <a:ext cx="3593050" cy="461665"/>
          </a:xfrm>
          <a:prstGeom prst="rect">
            <a:avLst/>
          </a:prstGeom>
        </p:spPr>
        <p:txBody>
          <a:bodyPr wrap="square">
            <a:spAutoFit/>
          </a:bodyPr>
          <a:lstStyle/>
          <a:p>
            <a:r>
              <a:rPr lang="ja-JP" altLang="en-US" sz="1200" dirty="0">
                <a:solidFill>
                  <a:schemeClr val="accent3">
                    <a:lumMod val="75000"/>
                  </a:schemeClr>
                </a:solidFill>
                <a:latin typeface="Meiryo" charset="-128"/>
                <a:ea typeface="Meiryo" charset="-128"/>
                <a:cs typeface="Meiryo" charset="-128"/>
              </a:rPr>
              <a:t>機械自らが手順や判断基準を見つけ出し、</a:t>
            </a:r>
            <a:endParaRPr lang="en-US" altLang="ja-JP" sz="1200" dirty="0">
              <a:solidFill>
                <a:schemeClr val="accent3">
                  <a:lumMod val="75000"/>
                </a:schemeClr>
              </a:solidFill>
              <a:latin typeface="Meiryo" charset="-128"/>
              <a:ea typeface="Meiryo" charset="-128"/>
              <a:cs typeface="Meiryo" charset="-128"/>
            </a:endParaRPr>
          </a:p>
          <a:p>
            <a:r>
              <a:rPr lang="ja-JP" altLang="en-US" sz="1200" dirty="0">
                <a:solidFill>
                  <a:schemeClr val="accent3">
                    <a:lumMod val="75000"/>
                  </a:schemeClr>
                </a:solidFill>
                <a:latin typeface="Meiryo" charset="-128"/>
                <a:ea typeface="Meiryo" charset="-128"/>
                <a:cs typeface="Meiryo" charset="-128"/>
              </a:rPr>
              <a:t>人間が介在することなく実行する</a:t>
            </a:r>
          </a:p>
        </p:txBody>
      </p:sp>
      <p:sp>
        <p:nvSpPr>
          <p:cNvPr id="19" name="正方形/長方形 18"/>
          <p:cNvSpPr/>
          <p:nvPr/>
        </p:nvSpPr>
        <p:spPr>
          <a:xfrm>
            <a:off x="463936" y="4097332"/>
            <a:ext cx="2596612" cy="461665"/>
          </a:xfrm>
          <a:prstGeom prst="rect">
            <a:avLst/>
          </a:prstGeom>
        </p:spPr>
        <p:txBody>
          <a:bodyPr wrap="square">
            <a:spAutoFit/>
          </a:bodyPr>
          <a:lstStyle/>
          <a:p>
            <a:r>
              <a:rPr lang="ja-JP" altLang="en-US" sz="1200" dirty="0">
                <a:solidFill>
                  <a:srgbClr val="0070C0"/>
                </a:solidFill>
                <a:latin typeface="Meiryo" charset="-128"/>
                <a:ea typeface="Meiryo" charset="-128"/>
                <a:cs typeface="Meiryo" charset="-128"/>
              </a:rPr>
              <a:t>人間の与えた手順や基準に従って、人間が介在することなく実行する</a:t>
            </a:r>
          </a:p>
        </p:txBody>
      </p:sp>
      <p:sp>
        <p:nvSpPr>
          <p:cNvPr id="25" name="テキスト ボックス 24">
            <a:extLst>
              <a:ext uri="{FF2B5EF4-FFF2-40B4-BE49-F238E27FC236}">
                <a16:creationId xmlns:a16="http://schemas.microsoft.com/office/drawing/2014/main" id="{FDA6782C-2004-9D47-9F4F-FFEF69B5F718}"/>
              </a:ext>
            </a:extLst>
          </p:cNvPr>
          <p:cNvSpPr txBox="1"/>
          <p:nvPr/>
        </p:nvSpPr>
        <p:spPr>
          <a:xfrm>
            <a:off x="8048454" y="3446146"/>
            <a:ext cx="434734"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AI</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382BE795-BEE1-3845-8484-C6790F7367E1}"/>
              </a:ext>
            </a:extLst>
          </p:cNvPr>
          <p:cNvSpPr txBox="1"/>
          <p:nvPr/>
        </p:nvSpPr>
        <p:spPr>
          <a:xfrm>
            <a:off x="7974614" y="2148497"/>
            <a:ext cx="602152"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AGI</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1B8A28F-6AB4-0E43-8CD2-9C54CA2EF6AC}"/>
              </a:ext>
            </a:extLst>
          </p:cNvPr>
          <p:cNvSpPr txBox="1"/>
          <p:nvPr/>
        </p:nvSpPr>
        <p:spPr>
          <a:xfrm>
            <a:off x="7875855" y="2430372"/>
            <a:ext cx="800219"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汎用人工知能</a:t>
            </a:r>
          </a:p>
        </p:txBody>
      </p:sp>
      <p:sp>
        <p:nvSpPr>
          <p:cNvPr id="33" name="テキスト ボックス 32">
            <a:extLst>
              <a:ext uri="{FF2B5EF4-FFF2-40B4-BE49-F238E27FC236}">
                <a16:creationId xmlns:a16="http://schemas.microsoft.com/office/drawing/2014/main" id="{F18D7C4E-4162-9D4E-854A-C0ADD3EFC35E}"/>
              </a:ext>
            </a:extLst>
          </p:cNvPr>
          <p:cNvSpPr txBox="1"/>
          <p:nvPr/>
        </p:nvSpPr>
        <p:spPr>
          <a:xfrm>
            <a:off x="7965018" y="3720483"/>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人工知能</a:t>
            </a:r>
          </a:p>
        </p:txBody>
      </p:sp>
      <p:sp>
        <p:nvSpPr>
          <p:cNvPr id="34" name="テキスト ボックス 33">
            <a:extLst>
              <a:ext uri="{FF2B5EF4-FFF2-40B4-BE49-F238E27FC236}">
                <a16:creationId xmlns:a16="http://schemas.microsoft.com/office/drawing/2014/main" id="{43235DAD-A20C-A343-976F-D2E620691DA7}"/>
              </a:ext>
            </a:extLst>
          </p:cNvPr>
          <p:cNvSpPr txBox="1"/>
          <p:nvPr/>
        </p:nvSpPr>
        <p:spPr>
          <a:xfrm>
            <a:off x="7886802" y="5604656"/>
            <a:ext cx="777777" cy="184666"/>
          </a:xfrm>
          <a:prstGeom prst="rect">
            <a:avLst/>
          </a:prstGeom>
          <a:noFill/>
        </p:spPr>
        <p:txBody>
          <a:bodyPr wrap="none" rtlCol="0">
            <a:spAutoFit/>
          </a:bodyPr>
          <a:lstStyle/>
          <a:p>
            <a:pPr algn="ctr"/>
            <a:r>
              <a:rPr lang="en-US" altLang="ja-JP" sz="600" dirty="0">
                <a:solidFill>
                  <a:schemeClr val="bg1"/>
                </a:solidFill>
                <a:latin typeface="Meiryo" panose="020B0604030504040204" pitchFamily="34" charset="-128"/>
                <a:ea typeface="Meiryo" panose="020B0604030504040204" pitchFamily="34" charset="-128"/>
              </a:rPr>
              <a:t>if〜then〜else〜</a:t>
            </a:r>
            <a:endParaRPr kumimoji="1" lang="en-US" altLang="ja-JP" sz="600" dirty="0">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C2BA540-5785-7047-B45A-1C1FB636C412}"/>
              </a:ext>
            </a:extLst>
          </p:cNvPr>
          <p:cNvSpPr txBox="1"/>
          <p:nvPr/>
        </p:nvSpPr>
        <p:spPr>
          <a:xfrm>
            <a:off x="7849601" y="4995155"/>
            <a:ext cx="825867" cy="70788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一般的な</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プログラム</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分岐ルール</a:t>
            </a:r>
          </a:p>
        </p:txBody>
      </p:sp>
      <p:sp>
        <p:nvSpPr>
          <p:cNvPr id="20" name="テキスト ボックス 19">
            <a:extLst>
              <a:ext uri="{FF2B5EF4-FFF2-40B4-BE49-F238E27FC236}">
                <a16:creationId xmlns:a16="http://schemas.microsoft.com/office/drawing/2014/main" id="{EAFDAB11-61B4-E92A-AE4C-5537F3F6350A}"/>
              </a:ext>
            </a:extLst>
          </p:cNvPr>
          <p:cNvSpPr txBox="1"/>
          <p:nvPr/>
        </p:nvSpPr>
        <p:spPr>
          <a:xfrm>
            <a:off x="8048454" y="1548264"/>
            <a:ext cx="453970" cy="646331"/>
          </a:xfrm>
          <a:prstGeom prst="rect">
            <a:avLst/>
          </a:prstGeom>
          <a:noFill/>
        </p:spPr>
        <p:txBody>
          <a:bodyPr wrap="none" rtlCol="0">
            <a:spAutoFit/>
          </a:bodyPr>
          <a:lstStyle/>
          <a:p>
            <a:pPr algn="ctr"/>
            <a:r>
              <a:rPr kumimoji="1" lang="en-US" altLang="ja-JP" sz="3600" b="1" dirty="0">
                <a:solidFill>
                  <a:schemeClr val="bg1"/>
                </a:solidFill>
                <a:latin typeface="Meiryo" panose="020B0604030504040204" pitchFamily="34" charset="-128"/>
                <a:ea typeface="Meiryo" panose="020B0604030504040204" pitchFamily="34" charset="-128"/>
              </a:rPr>
              <a:t>?</a:t>
            </a:r>
            <a:endParaRPr kumimoji="1" lang="ja-JP" altLang="en-US" sz="3600" b="1">
              <a:solidFill>
                <a:schemeClr val="bg1"/>
              </a:solidFill>
              <a:latin typeface="Meiryo" panose="020B0604030504040204" pitchFamily="34" charset="-128"/>
              <a:ea typeface="Meiryo" panose="020B0604030504040204" pitchFamily="34" charset="-128"/>
            </a:endParaRPr>
          </a:p>
        </p:txBody>
      </p:sp>
      <p:pic>
        <p:nvPicPr>
          <p:cNvPr id="18" name="図 17" descr="アイコン&#10;&#10;自動的に生成された説明">
            <a:extLst>
              <a:ext uri="{FF2B5EF4-FFF2-40B4-BE49-F238E27FC236}">
                <a16:creationId xmlns:a16="http://schemas.microsoft.com/office/drawing/2014/main" id="{8613E95B-EB7F-5085-6043-1AA12AB207D6}"/>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188033" y="1778037"/>
            <a:ext cx="767933" cy="872204"/>
          </a:xfrm>
          <a:prstGeom prst="rect">
            <a:avLst/>
          </a:prstGeom>
          <a:effectLst>
            <a:outerShdw blurRad="50800" dist="38100" dir="2700000" algn="tl" rotWithShape="0">
              <a:prstClr val="black">
                <a:alpha val="40000"/>
              </a:prstClr>
            </a:outerShdw>
          </a:effectLst>
        </p:spPr>
      </p:pic>
      <p:sp>
        <p:nvSpPr>
          <p:cNvPr id="2" name="テキスト ボックス 1">
            <a:extLst>
              <a:ext uri="{FF2B5EF4-FFF2-40B4-BE49-F238E27FC236}">
                <a16:creationId xmlns:a16="http://schemas.microsoft.com/office/drawing/2014/main" id="{64406427-F1BA-E1BC-F2C8-8753BA045FAB}"/>
              </a:ext>
            </a:extLst>
          </p:cNvPr>
          <p:cNvSpPr txBox="1"/>
          <p:nvPr/>
        </p:nvSpPr>
        <p:spPr>
          <a:xfrm>
            <a:off x="7974614" y="1001453"/>
            <a:ext cx="602152" cy="369332"/>
          </a:xfrm>
          <a:prstGeom prst="rect">
            <a:avLst/>
          </a:prstGeom>
          <a:noFill/>
        </p:spPr>
        <p:txBody>
          <a:bodyPr wrap="none" rtlCol="0">
            <a:spAutoFit/>
          </a:bodyPr>
          <a:lstStyle/>
          <a:p>
            <a:pPr algn="ctr"/>
            <a:r>
              <a:rPr kumimoji="1" lang="en-US" altLang="ja-JP" dirty="0">
                <a:solidFill>
                  <a:schemeClr val="accent4">
                    <a:lumMod val="75000"/>
                  </a:schemeClr>
                </a:solidFill>
                <a:latin typeface="Meiryo" panose="020B0604030504040204" pitchFamily="34" charset="-128"/>
                <a:ea typeface="Meiryo" panose="020B0604030504040204" pitchFamily="34" charset="-128"/>
              </a:rPr>
              <a:t>AGI</a:t>
            </a:r>
            <a:endParaRPr kumimoji="1" lang="ja-JP" altLang="en-US">
              <a:solidFill>
                <a:schemeClr val="accent4">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26635CA-A978-CE7F-F954-3D86BA3394AE}"/>
              </a:ext>
            </a:extLst>
          </p:cNvPr>
          <p:cNvSpPr txBox="1"/>
          <p:nvPr/>
        </p:nvSpPr>
        <p:spPr>
          <a:xfrm>
            <a:off x="7920303" y="1234369"/>
            <a:ext cx="697627" cy="215444"/>
          </a:xfrm>
          <a:prstGeom prst="rect">
            <a:avLst/>
          </a:prstGeom>
          <a:noFill/>
        </p:spPr>
        <p:txBody>
          <a:bodyPr wrap="none" rtlCol="0">
            <a:spAutoFit/>
          </a:bodyPr>
          <a:lstStyle/>
          <a:p>
            <a:pPr algn="ctr"/>
            <a:r>
              <a:rPr lang="ja-JP" altLang="en-US" sz="800">
                <a:solidFill>
                  <a:schemeClr val="accent4">
                    <a:lumMod val="75000"/>
                  </a:schemeClr>
                </a:solidFill>
                <a:latin typeface="Meiryo" panose="020B0604030504040204" pitchFamily="34" charset="-128"/>
                <a:ea typeface="Meiryo" panose="020B0604030504040204" pitchFamily="34" charset="-128"/>
              </a:rPr>
              <a:t>超</a:t>
            </a:r>
            <a:r>
              <a:rPr kumimoji="1" lang="ja-JP" altLang="en-US" sz="800">
                <a:solidFill>
                  <a:schemeClr val="accent4">
                    <a:lumMod val="75000"/>
                  </a:schemeClr>
                </a:solidFill>
                <a:latin typeface="Meiryo" panose="020B0604030504040204" pitchFamily="34" charset="-128"/>
                <a:ea typeface="Meiryo" panose="020B0604030504040204" pitchFamily="34" charset="-128"/>
              </a:rPr>
              <a:t>人工知能</a:t>
            </a:r>
          </a:p>
        </p:txBody>
      </p:sp>
    </p:spTree>
    <p:extLst>
      <p:ext uri="{BB962C8B-B14F-4D97-AF65-F5344CB8AC3E}">
        <p14:creationId xmlns:p14="http://schemas.microsoft.com/office/powerpoint/2010/main" val="41336754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上矢印 12">
            <a:extLst>
              <a:ext uri="{FF2B5EF4-FFF2-40B4-BE49-F238E27FC236}">
                <a16:creationId xmlns:a16="http://schemas.microsoft.com/office/drawing/2014/main" id="{01531B71-B62A-D6A7-4E3E-E85E51417D83}"/>
              </a:ext>
            </a:extLst>
          </p:cNvPr>
          <p:cNvSpPr/>
          <p:nvPr/>
        </p:nvSpPr>
        <p:spPr>
          <a:xfrm rot="2740660">
            <a:off x="3703850" y="935854"/>
            <a:ext cx="798501" cy="6420429"/>
          </a:xfrm>
          <a:custGeom>
            <a:avLst/>
            <a:gdLst>
              <a:gd name="connsiteX0" fmla="*/ 0 w 798501"/>
              <a:gd name="connsiteY0" fmla="*/ 399251 h 2720016"/>
              <a:gd name="connsiteX1" fmla="*/ 399251 w 798501"/>
              <a:gd name="connsiteY1" fmla="*/ 0 h 2720016"/>
              <a:gd name="connsiteX2" fmla="*/ 798501 w 798501"/>
              <a:gd name="connsiteY2" fmla="*/ 399251 h 2720016"/>
              <a:gd name="connsiteX3" fmla="*/ 598876 w 798501"/>
              <a:gd name="connsiteY3" fmla="*/ 399251 h 2720016"/>
              <a:gd name="connsiteX4" fmla="*/ 598876 w 798501"/>
              <a:gd name="connsiteY4" fmla="*/ 2720016 h 2720016"/>
              <a:gd name="connsiteX5" fmla="*/ 199625 w 798501"/>
              <a:gd name="connsiteY5" fmla="*/ 2720016 h 2720016"/>
              <a:gd name="connsiteX6" fmla="*/ 199625 w 798501"/>
              <a:gd name="connsiteY6" fmla="*/ 399251 h 2720016"/>
              <a:gd name="connsiteX7" fmla="*/ 0 w 798501"/>
              <a:gd name="connsiteY7" fmla="*/ 399251 h 2720016"/>
              <a:gd name="connsiteX0" fmla="*/ 0 w 798501"/>
              <a:gd name="connsiteY0" fmla="*/ 399251 h 2724880"/>
              <a:gd name="connsiteX1" fmla="*/ 399251 w 798501"/>
              <a:gd name="connsiteY1" fmla="*/ 0 h 2724880"/>
              <a:gd name="connsiteX2" fmla="*/ 798501 w 798501"/>
              <a:gd name="connsiteY2" fmla="*/ 399251 h 2724880"/>
              <a:gd name="connsiteX3" fmla="*/ 598876 w 798501"/>
              <a:gd name="connsiteY3" fmla="*/ 399251 h 2724880"/>
              <a:gd name="connsiteX4" fmla="*/ 598876 w 798501"/>
              <a:gd name="connsiteY4" fmla="*/ 2720016 h 2724880"/>
              <a:gd name="connsiteX5" fmla="*/ 403906 w 798501"/>
              <a:gd name="connsiteY5" fmla="*/ 2724880 h 2724880"/>
              <a:gd name="connsiteX6" fmla="*/ 199625 w 798501"/>
              <a:gd name="connsiteY6" fmla="*/ 399251 h 2724880"/>
              <a:gd name="connsiteX7" fmla="*/ 0 w 798501"/>
              <a:gd name="connsiteY7" fmla="*/ 399251 h 2724880"/>
              <a:gd name="connsiteX0" fmla="*/ 0 w 798501"/>
              <a:gd name="connsiteY0" fmla="*/ 399251 h 2739471"/>
              <a:gd name="connsiteX1" fmla="*/ 399251 w 798501"/>
              <a:gd name="connsiteY1" fmla="*/ 0 h 2739471"/>
              <a:gd name="connsiteX2" fmla="*/ 798501 w 798501"/>
              <a:gd name="connsiteY2" fmla="*/ 399251 h 2739471"/>
              <a:gd name="connsiteX3" fmla="*/ 598876 w 798501"/>
              <a:gd name="connsiteY3" fmla="*/ 399251 h 2739471"/>
              <a:gd name="connsiteX4" fmla="*/ 418914 w 798501"/>
              <a:gd name="connsiteY4" fmla="*/ 2739471 h 2739471"/>
              <a:gd name="connsiteX5" fmla="*/ 403906 w 798501"/>
              <a:gd name="connsiteY5" fmla="*/ 2724880 h 2739471"/>
              <a:gd name="connsiteX6" fmla="*/ 199625 w 798501"/>
              <a:gd name="connsiteY6" fmla="*/ 399251 h 2739471"/>
              <a:gd name="connsiteX7" fmla="*/ 0 w 798501"/>
              <a:gd name="connsiteY7" fmla="*/ 399251 h 27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501" h="2739471">
                <a:moveTo>
                  <a:pt x="0" y="399251"/>
                </a:moveTo>
                <a:lnTo>
                  <a:pt x="399251" y="0"/>
                </a:lnTo>
                <a:lnTo>
                  <a:pt x="798501" y="399251"/>
                </a:lnTo>
                <a:lnTo>
                  <a:pt x="598876" y="399251"/>
                </a:lnTo>
                <a:lnTo>
                  <a:pt x="418914" y="2739471"/>
                </a:lnTo>
                <a:lnTo>
                  <a:pt x="403906" y="2724880"/>
                </a:lnTo>
                <a:lnTo>
                  <a:pt x="199625" y="399251"/>
                </a:lnTo>
                <a:lnTo>
                  <a:pt x="0" y="399251"/>
                </a:lnTo>
                <a:close/>
              </a:path>
            </a:pathLst>
          </a:cu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033AEC6-059F-58A3-A919-96C913D7450A}"/>
              </a:ext>
            </a:extLst>
          </p:cNvPr>
          <p:cNvSpPr>
            <a:spLocks noGrp="1"/>
          </p:cNvSpPr>
          <p:nvPr>
            <p:ph type="title"/>
          </p:nvPr>
        </p:nvSpPr>
        <p:spPr/>
        <p:txBody>
          <a:bodyPr/>
          <a:lstStyle/>
          <a:p>
            <a:r>
              <a:rPr kumimoji="1" lang="ja-JP" altLang="en-US"/>
              <a:t>人間と</a:t>
            </a:r>
            <a:r>
              <a:rPr kumimoji="1" lang="en-US" altLang="ja-JP" dirty="0"/>
              <a:t>AI</a:t>
            </a:r>
            <a:r>
              <a:rPr kumimoji="1" lang="ja-JP" altLang="en-US"/>
              <a:t>の役割分担</a:t>
            </a:r>
          </a:p>
        </p:txBody>
      </p:sp>
      <p:pic>
        <p:nvPicPr>
          <p:cNvPr id="3" name="図 2" descr="図形&#10;&#10;中程度の精度で自動的に生成された説明">
            <a:extLst>
              <a:ext uri="{FF2B5EF4-FFF2-40B4-BE49-F238E27FC236}">
                <a16:creationId xmlns:a16="http://schemas.microsoft.com/office/drawing/2014/main" id="{8992C383-F61E-A544-4563-3776600C193B}"/>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649183" y="852522"/>
            <a:ext cx="706172" cy="477475"/>
          </a:xfrm>
          <a:prstGeom prst="rect">
            <a:avLst/>
          </a:prstGeom>
          <a:ln>
            <a:noFill/>
          </a:ln>
          <a:effectLst>
            <a:outerShdw blurRad="50800" dist="38100" dir="2700000" algn="tl" rotWithShape="0">
              <a:prstClr val="black">
                <a:alpha val="40000"/>
              </a:prstClr>
            </a:outerShdw>
          </a:effectLst>
        </p:spPr>
      </p:pic>
      <p:pic>
        <p:nvPicPr>
          <p:cNvPr id="4" name="図 3" descr="図形&#10;&#10;中程度の精度で自動的に生成された説明">
            <a:extLst>
              <a:ext uri="{FF2B5EF4-FFF2-40B4-BE49-F238E27FC236}">
                <a16:creationId xmlns:a16="http://schemas.microsoft.com/office/drawing/2014/main" id="{B1D3B3C7-DE4C-686D-7220-409CCA9692E5}"/>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888077" y="5909096"/>
            <a:ext cx="655042" cy="614606"/>
          </a:xfrm>
          <a:prstGeom prst="rect">
            <a:avLst/>
          </a:prstGeom>
          <a:ln>
            <a:noFill/>
          </a:ln>
          <a:effectLst>
            <a:outerShdw blurRad="50800" dist="38100" dir="2700000" algn="tl" rotWithShape="0">
              <a:prstClr val="black">
                <a:alpha val="40000"/>
              </a:prstClr>
            </a:outerShdw>
          </a:effectLst>
        </p:spPr>
      </p:pic>
      <p:cxnSp>
        <p:nvCxnSpPr>
          <p:cNvPr id="7" name="直線矢印コネクタ 6">
            <a:extLst>
              <a:ext uri="{FF2B5EF4-FFF2-40B4-BE49-F238E27FC236}">
                <a16:creationId xmlns:a16="http://schemas.microsoft.com/office/drawing/2014/main" id="{F0129857-4FD2-AADC-3FB4-50EA1E189018}"/>
              </a:ext>
            </a:extLst>
          </p:cNvPr>
          <p:cNvCxnSpPr/>
          <p:nvPr/>
        </p:nvCxnSpPr>
        <p:spPr>
          <a:xfrm>
            <a:off x="1676684" y="6524555"/>
            <a:ext cx="5211393"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A2DBAF8-D5CA-8AB4-371E-D307F88B5CF9}"/>
              </a:ext>
            </a:extLst>
          </p:cNvPr>
          <p:cNvCxnSpPr>
            <a:cxnSpLocks/>
          </p:cNvCxnSpPr>
          <p:nvPr/>
        </p:nvCxnSpPr>
        <p:spPr>
          <a:xfrm flipV="1">
            <a:off x="1704185" y="1392252"/>
            <a:ext cx="0" cy="513059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テキスト ボックス 10">
            <a:extLst>
              <a:ext uri="{FF2B5EF4-FFF2-40B4-BE49-F238E27FC236}">
                <a16:creationId xmlns:a16="http://schemas.microsoft.com/office/drawing/2014/main" id="{D5CB640E-FE69-DD97-07D6-FFC994ECB7D3}"/>
              </a:ext>
            </a:extLst>
          </p:cNvPr>
          <p:cNvSpPr txBox="1"/>
          <p:nvPr/>
        </p:nvSpPr>
        <p:spPr>
          <a:xfrm>
            <a:off x="3691114" y="6000482"/>
            <a:ext cx="3195105" cy="523220"/>
          </a:xfrm>
          <a:prstGeom prst="rect">
            <a:avLst/>
          </a:prstGeom>
          <a:noFill/>
        </p:spPr>
        <p:txBody>
          <a:bodyPr wrap="none" rtlCol="0">
            <a:spAutoFit/>
          </a:bodyPr>
          <a:lstStyle/>
          <a:p>
            <a:r>
              <a:rPr kumimoji="1" lang="en-US" altLang="ja-JP" sz="2800" dirty="0">
                <a:solidFill>
                  <a:srgbClr val="0070C0"/>
                </a:solidFill>
                <a:latin typeface="Hiragino Kaku Gothic Std W8" panose="020B0800000000000000" pitchFamily="34" charset="-128"/>
                <a:ea typeface="Hiragino Kaku Gothic Std W8" panose="020B0800000000000000" pitchFamily="34" charset="-128"/>
              </a:rPr>
              <a:t>AI</a:t>
            </a:r>
            <a:r>
              <a:rPr lang="ja-JP" altLang="en-US">
                <a:solidFill>
                  <a:srgbClr val="0070C0"/>
                </a:solidFill>
                <a:latin typeface="Meiryo" panose="020B0604030504040204" pitchFamily="34" charset="-128"/>
                <a:ea typeface="Meiryo" panose="020B0604030504040204" pitchFamily="34" charset="-128"/>
              </a:rPr>
              <a:t>は究極の</a:t>
            </a:r>
            <a:r>
              <a:rPr lang="ja-JP" altLang="en-US" sz="2800">
                <a:solidFill>
                  <a:srgbClr val="0070C0"/>
                </a:solidFill>
                <a:latin typeface="Hiragino Kaku Gothic Std W8" panose="020B0800000000000000" pitchFamily="34" charset="-128"/>
                <a:ea typeface="Hiragino Kaku Gothic Std W8" panose="020B0800000000000000" pitchFamily="34" charset="-128"/>
              </a:rPr>
              <a:t>一般</a:t>
            </a:r>
            <a:r>
              <a:rPr lang="ja-JP" altLang="en-US">
                <a:solidFill>
                  <a:srgbClr val="0070C0"/>
                </a:solidFill>
                <a:latin typeface="Meiryo" panose="020B0604030504040204" pitchFamily="34" charset="-128"/>
                <a:ea typeface="Meiryo" panose="020B0604030504040204" pitchFamily="34" charset="-128"/>
              </a:rPr>
              <a:t>を目指す</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78BD0BE3-4265-66B9-758C-B8354EC3548D}"/>
              </a:ext>
            </a:extLst>
          </p:cNvPr>
          <p:cNvSpPr txBox="1"/>
          <p:nvPr/>
        </p:nvSpPr>
        <p:spPr>
          <a:xfrm>
            <a:off x="1683559" y="1460777"/>
            <a:ext cx="615553" cy="3375283"/>
          </a:xfrm>
          <a:prstGeom prst="rect">
            <a:avLst/>
          </a:prstGeom>
          <a:noFill/>
        </p:spPr>
        <p:txBody>
          <a:bodyPr vert="eaVert" wrap="none" rtlCol="0">
            <a:spAutoFit/>
          </a:bodyPr>
          <a:lstStyle/>
          <a:p>
            <a:r>
              <a:rPr kumimoji="1" lang="ja-JP" altLang="en-US" sz="2800">
                <a:solidFill>
                  <a:schemeClr val="accent3">
                    <a:lumMod val="75000"/>
                  </a:schemeClr>
                </a:solidFill>
                <a:latin typeface="Hiragino Kaku Gothic Std W8" panose="020B0800000000000000" pitchFamily="34" charset="-128"/>
                <a:ea typeface="Hiragino Kaku Gothic Std W8" panose="020B0800000000000000" pitchFamily="34" charset="-128"/>
              </a:rPr>
              <a:t>人間</a:t>
            </a:r>
            <a:r>
              <a:rPr lang="ja-JP" altLang="en-US">
                <a:solidFill>
                  <a:schemeClr val="accent3">
                    <a:lumMod val="75000"/>
                  </a:schemeClr>
                </a:solidFill>
                <a:latin typeface="Meiryo" panose="020B0604030504040204" pitchFamily="34" charset="-128"/>
                <a:ea typeface="Meiryo" panose="020B0604030504040204" pitchFamily="34" charset="-128"/>
              </a:rPr>
              <a:t>は究極の</a:t>
            </a:r>
            <a:r>
              <a:rPr lang="ja-JP" altLang="en-US" sz="2800">
                <a:solidFill>
                  <a:schemeClr val="accent3">
                    <a:lumMod val="75000"/>
                  </a:schemeClr>
                </a:solidFill>
                <a:latin typeface="Hiragino Kaku Gothic Std W8" panose="020B0800000000000000" pitchFamily="34" charset="-128"/>
                <a:ea typeface="Hiragino Kaku Gothic Std W8" panose="020B0800000000000000" pitchFamily="34" charset="-128"/>
              </a:rPr>
              <a:t>特別</a:t>
            </a:r>
            <a:r>
              <a:rPr lang="ja-JP" altLang="en-US">
                <a:solidFill>
                  <a:schemeClr val="accent3">
                    <a:lumMod val="75000"/>
                  </a:schemeClr>
                </a:solidFill>
                <a:latin typeface="Meiryo" panose="020B0604030504040204" pitchFamily="34" charset="-128"/>
                <a:ea typeface="Meiryo" panose="020B0604030504040204" pitchFamily="34" charset="-128"/>
              </a:rPr>
              <a:t>を目指す</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F10369C6-C1E0-2253-17A8-DC8F8428D91C}"/>
              </a:ext>
            </a:extLst>
          </p:cNvPr>
          <p:cNvSpPr txBox="1"/>
          <p:nvPr/>
        </p:nvSpPr>
        <p:spPr>
          <a:xfrm>
            <a:off x="2475805" y="814446"/>
            <a:ext cx="2159566" cy="523220"/>
          </a:xfrm>
          <a:prstGeom prst="rect">
            <a:avLst/>
          </a:prstGeom>
          <a:noFill/>
        </p:spPr>
        <p:txBody>
          <a:bodyPr wrap="none" rtlCol="0">
            <a:spAutoFit/>
          </a:bodyPr>
          <a:lstStyle/>
          <a:p>
            <a:r>
              <a:rPr lang="ja-JP" altLang="en-US" sz="1400">
                <a:solidFill>
                  <a:schemeClr val="accent3">
                    <a:lumMod val="75000"/>
                  </a:schemeClr>
                </a:solidFill>
                <a:latin typeface="Meiryo" panose="020B0604030504040204" pitchFamily="34" charset="-128"/>
                <a:ea typeface="Meiryo" panose="020B0604030504040204" pitchFamily="34" charset="-128"/>
              </a:rPr>
              <a:t>観察、対話、共感を通じ</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b="1">
                <a:solidFill>
                  <a:schemeClr val="accent3">
                    <a:lumMod val="75000"/>
                  </a:schemeClr>
                </a:solidFill>
                <a:latin typeface="Meiryo" panose="020B0604030504040204" pitchFamily="34" charset="-128"/>
                <a:ea typeface="Meiryo" panose="020B0604030504040204" pitchFamily="34" charset="-128"/>
              </a:rPr>
              <a:t>個別性</a:t>
            </a:r>
            <a:r>
              <a:rPr lang="ja-JP" altLang="en-US" sz="1400">
                <a:solidFill>
                  <a:schemeClr val="accent3">
                    <a:lumMod val="75000"/>
                  </a:schemeClr>
                </a:solidFill>
                <a:latin typeface="Meiryo" panose="020B0604030504040204" pitchFamily="34" charset="-128"/>
                <a:ea typeface="Meiryo" panose="020B0604030504040204" pitchFamily="34" charset="-128"/>
              </a:rPr>
              <a:t>や</a:t>
            </a:r>
            <a:r>
              <a:rPr lang="ja-JP" altLang="en-US" sz="1400" b="1">
                <a:solidFill>
                  <a:schemeClr val="accent3">
                    <a:lumMod val="75000"/>
                  </a:schemeClr>
                </a:solidFill>
                <a:latin typeface="Meiryo" panose="020B0604030504040204" pitchFamily="34" charset="-128"/>
                <a:ea typeface="Meiryo" panose="020B0604030504040204" pitchFamily="34" charset="-128"/>
              </a:rPr>
              <a:t>希少性</a:t>
            </a:r>
            <a:r>
              <a:rPr lang="ja-JP" altLang="en-US" sz="1400">
                <a:solidFill>
                  <a:schemeClr val="accent3">
                    <a:lumMod val="75000"/>
                  </a:schemeClr>
                </a:solidFill>
                <a:latin typeface="Meiryo" panose="020B0604030504040204" pitchFamily="34" charset="-128"/>
                <a:ea typeface="Meiryo" panose="020B0604030504040204" pitchFamily="34" charset="-128"/>
              </a:rPr>
              <a:t>を見出す</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0AC0580-017B-9123-A506-951C99101DDC}"/>
              </a:ext>
            </a:extLst>
          </p:cNvPr>
          <p:cNvSpPr txBox="1"/>
          <p:nvPr/>
        </p:nvSpPr>
        <p:spPr>
          <a:xfrm>
            <a:off x="7054458" y="3802443"/>
            <a:ext cx="615553" cy="2067233"/>
          </a:xfrm>
          <a:prstGeom prst="rect">
            <a:avLst/>
          </a:prstGeom>
          <a:noFill/>
        </p:spPr>
        <p:txBody>
          <a:bodyPr vert="eaVert"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膨大なデータから</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b="1">
                <a:solidFill>
                  <a:srgbClr val="0070C0"/>
                </a:solidFill>
                <a:latin typeface="Meiryo" panose="020B0604030504040204" pitchFamily="34" charset="-128"/>
                <a:ea typeface="Meiryo" panose="020B0604030504040204" pitchFamily="34" charset="-128"/>
              </a:rPr>
              <a:t>共通性</a:t>
            </a:r>
            <a:r>
              <a:rPr kumimoji="1" lang="ja-JP" altLang="en-US" sz="1400">
                <a:solidFill>
                  <a:srgbClr val="0070C0"/>
                </a:solidFill>
                <a:latin typeface="Meiryo" panose="020B0604030504040204" pitchFamily="34" charset="-128"/>
                <a:ea typeface="Meiryo" panose="020B0604030504040204" pitchFamily="34" charset="-128"/>
              </a:rPr>
              <a:t>や</a:t>
            </a:r>
            <a:r>
              <a:rPr kumimoji="1" lang="ja-JP" altLang="en-US" sz="1400" b="1">
                <a:solidFill>
                  <a:srgbClr val="0070C0"/>
                </a:solidFill>
                <a:latin typeface="Meiryo" panose="020B0604030504040204" pitchFamily="34" charset="-128"/>
                <a:ea typeface="Meiryo" panose="020B0604030504040204" pitchFamily="34" charset="-128"/>
              </a:rPr>
              <a:t>汎用性</a:t>
            </a:r>
            <a:r>
              <a:rPr kumimoji="1" lang="ja-JP" altLang="en-US" sz="1400">
                <a:solidFill>
                  <a:srgbClr val="0070C0"/>
                </a:solidFill>
                <a:latin typeface="Meiryo" panose="020B0604030504040204" pitchFamily="34" charset="-128"/>
                <a:ea typeface="Meiryo" panose="020B0604030504040204" pitchFamily="34" charset="-128"/>
              </a:rPr>
              <a:t>を見出す</a:t>
            </a:r>
            <a:endParaRPr kumimoji="1" lang="en-US" altLang="ja-JP" sz="1400" dirty="0">
              <a:solidFill>
                <a:srgbClr val="0070C0"/>
              </a:solidFill>
              <a:latin typeface="Meiryo" panose="020B0604030504040204" pitchFamily="34" charset="-128"/>
              <a:ea typeface="Meiryo" panose="020B0604030504040204" pitchFamily="34" charset="-128"/>
            </a:endParaRPr>
          </a:p>
        </p:txBody>
      </p:sp>
      <p:grpSp>
        <p:nvGrpSpPr>
          <p:cNvPr id="54" name="グループ化 53">
            <a:extLst>
              <a:ext uri="{FF2B5EF4-FFF2-40B4-BE49-F238E27FC236}">
                <a16:creationId xmlns:a16="http://schemas.microsoft.com/office/drawing/2014/main" id="{984B6F45-CFC0-BE7B-12BF-F8213B5969A0}"/>
              </a:ext>
            </a:extLst>
          </p:cNvPr>
          <p:cNvGrpSpPr/>
          <p:nvPr/>
        </p:nvGrpSpPr>
        <p:grpSpPr>
          <a:xfrm>
            <a:off x="4459351" y="3476345"/>
            <a:ext cx="2552390" cy="2523283"/>
            <a:chOff x="3691114" y="2716869"/>
            <a:chExt cx="3320627" cy="3282760"/>
          </a:xfrm>
        </p:grpSpPr>
        <p:sp>
          <p:nvSpPr>
            <p:cNvPr id="9" name="直角三角形 8">
              <a:extLst>
                <a:ext uri="{FF2B5EF4-FFF2-40B4-BE49-F238E27FC236}">
                  <a16:creationId xmlns:a16="http://schemas.microsoft.com/office/drawing/2014/main" id="{70FAC329-F29D-2143-469E-BF8275B1A437}"/>
                </a:ext>
              </a:extLst>
            </p:cNvPr>
            <p:cNvSpPr/>
            <p:nvPr/>
          </p:nvSpPr>
          <p:spPr>
            <a:xfrm rot="16200000">
              <a:off x="5341827" y="4329714"/>
              <a:ext cx="1673814" cy="1666015"/>
            </a:xfrm>
            <a:prstGeom prst="rtTriangle">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3F08117-4271-9055-B915-E53827834464}"/>
                </a:ext>
              </a:extLst>
            </p:cNvPr>
            <p:cNvSpPr/>
            <p:nvPr/>
          </p:nvSpPr>
          <p:spPr>
            <a:xfrm>
              <a:off x="3691114" y="2716869"/>
              <a:ext cx="3320624" cy="3282760"/>
            </a:xfrm>
            <a:prstGeom prst="ellipse">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9" name="乗算記号 18">
              <a:extLst>
                <a:ext uri="{FF2B5EF4-FFF2-40B4-BE49-F238E27FC236}">
                  <a16:creationId xmlns:a16="http://schemas.microsoft.com/office/drawing/2014/main" id="{6081433C-A03D-A5DD-EA1C-CD06A4D4FB9F}"/>
                </a:ext>
              </a:extLst>
            </p:cNvPr>
            <p:cNvSpPr/>
            <p:nvPr/>
          </p:nvSpPr>
          <p:spPr>
            <a:xfrm>
              <a:off x="4874782" y="3225801"/>
              <a:ext cx="498231" cy="511532"/>
            </a:xfrm>
            <a:prstGeom prst="mathMultiply">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乗算記号 20">
              <a:extLst>
                <a:ext uri="{FF2B5EF4-FFF2-40B4-BE49-F238E27FC236}">
                  <a16:creationId xmlns:a16="http://schemas.microsoft.com/office/drawing/2014/main" id="{4ED1CD32-A6CD-A9D7-9C4A-22B038CC731E}"/>
                </a:ext>
              </a:extLst>
            </p:cNvPr>
            <p:cNvSpPr/>
            <p:nvPr/>
          </p:nvSpPr>
          <p:spPr>
            <a:xfrm>
              <a:off x="5589318" y="3448707"/>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乗算記号 21">
              <a:extLst>
                <a:ext uri="{FF2B5EF4-FFF2-40B4-BE49-F238E27FC236}">
                  <a16:creationId xmlns:a16="http://schemas.microsoft.com/office/drawing/2014/main" id="{CCC3BA9C-7596-8681-9FE3-E46941CB4880}"/>
                </a:ext>
              </a:extLst>
            </p:cNvPr>
            <p:cNvSpPr/>
            <p:nvPr/>
          </p:nvSpPr>
          <p:spPr>
            <a:xfrm>
              <a:off x="4858445" y="4173285"/>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乗算記号 22">
              <a:extLst>
                <a:ext uri="{FF2B5EF4-FFF2-40B4-BE49-F238E27FC236}">
                  <a16:creationId xmlns:a16="http://schemas.microsoft.com/office/drawing/2014/main" id="{163306A5-DF5D-7497-9F10-7703574C9C3B}"/>
                </a:ext>
              </a:extLst>
            </p:cNvPr>
            <p:cNvSpPr/>
            <p:nvPr/>
          </p:nvSpPr>
          <p:spPr>
            <a:xfrm>
              <a:off x="5160832" y="3708315"/>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乗算記号 23">
              <a:extLst>
                <a:ext uri="{FF2B5EF4-FFF2-40B4-BE49-F238E27FC236}">
                  <a16:creationId xmlns:a16="http://schemas.microsoft.com/office/drawing/2014/main" id="{AF08F78D-FCA2-EABC-5049-DDDE62516BF3}"/>
                </a:ext>
              </a:extLst>
            </p:cNvPr>
            <p:cNvSpPr/>
            <p:nvPr/>
          </p:nvSpPr>
          <p:spPr>
            <a:xfrm>
              <a:off x="4617813" y="4692464"/>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乗算記号 24">
              <a:extLst>
                <a:ext uri="{FF2B5EF4-FFF2-40B4-BE49-F238E27FC236}">
                  <a16:creationId xmlns:a16="http://schemas.microsoft.com/office/drawing/2014/main" id="{8FD0714C-1774-3B76-FFF4-DFD5FC2CF1E2}"/>
                </a:ext>
              </a:extLst>
            </p:cNvPr>
            <p:cNvSpPr/>
            <p:nvPr/>
          </p:nvSpPr>
          <p:spPr>
            <a:xfrm>
              <a:off x="6253767" y="3697950"/>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乗算記号 25">
              <a:extLst>
                <a:ext uri="{FF2B5EF4-FFF2-40B4-BE49-F238E27FC236}">
                  <a16:creationId xmlns:a16="http://schemas.microsoft.com/office/drawing/2014/main" id="{ECE6CCB3-487E-5A3E-A779-BEF24D5CD5CA}"/>
                </a:ext>
              </a:extLst>
            </p:cNvPr>
            <p:cNvSpPr/>
            <p:nvPr/>
          </p:nvSpPr>
          <p:spPr>
            <a:xfrm>
              <a:off x="5383163" y="4651189"/>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乗算記号 26">
              <a:extLst>
                <a:ext uri="{FF2B5EF4-FFF2-40B4-BE49-F238E27FC236}">
                  <a16:creationId xmlns:a16="http://schemas.microsoft.com/office/drawing/2014/main" id="{16A55395-8E6E-59FF-8B46-DB2C026CBA79}"/>
                </a:ext>
              </a:extLst>
            </p:cNvPr>
            <p:cNvSpPr/>
            <p:nvPr/>
          </p:nvSpPr>
          <p:spPr>
            <a:xfrm>
              <a:off x="5638938" y="4001694"/>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乗算記号 27">
              <a:extLst>
                <a:ext uri="{FF2B5EF4-FFF2-40B4-BE49-F238E27FC236}">
                  <a16:creationId xmlns:a16="http://schemas.microsoft.com/office/drawing/2014/main" id="{8DA58CF8-B53E-6330-6810-DE85B21BE144}"/>
                </a:ext>
              </a:extLst>
            </p:cNvPr>
            <p:cNvSpPr/>
            <p:nvPr/>
          </p:nvSpPr>
          <p:spPr>
            <a:xfrm>
              <a:off x="4992576" y="5116536"/>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乗算記号 28">
              <a:extLst>
                <a:ext uri="{FF2B5EF4-FFF2-40B4-BE49-F238E27FC236}">
                  <a16:creationId xmlns:a16="http://schemas.microsoft.com/office/drawing/2014/main" id="{73795A0B-B25F-A13A-DC15-FAE18BBE7E30}"/>
                </a:ext>
              </a:extLst>
            </p:cNvPr>
            <p:cNvSpPr/>
            <p:nvPr/>
          </p:nvSpPr>
          <p:spPr>
            <a:xfrm>
              <a:off x="5246227" y="2848758"/>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乗算記号 29">
              <a:extLst>
                <a:ext uri="{FF2B5EF4-FFF2-40B4-BE49-F238E27FC236}">
                  <a16:creationId xmlns:a16="http://schemas.microsoft.com/office/drawing/2014/main" id="{DBF46455-710F-CFA0-C1C1-AD08CC3447C9}"/>
                </a:ext>
              </a:extLst>
            </p:cNvPr>
            <p:cNvSpPr/>
            <p:nvPr/>
          </p:nvSpPr>
          <p:spPr>
            <a:xfrm>
              <a:off x="3850160" y="4093530"/>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乗算記号 30">
              <a:extLst>
                <a:ext uri="{FF2B5EF4-FFF2-40B4-BE49-F238E27FC236}">
                  <a16:creationId xmlns:a16="http://schemas.microsoft.com/office/drawing/2014/main" id="{1BA84A7A-6467-A825-4E9B-5DF287030F00}"/>
                </a:ext>
              </a:extLst>
            </p:cNvPr>
            <p:cNvSpPr/>
            <p:nvPr/>
          </p:nvSpPr>
          <p:spPr>
            <a:xfrm>
              <a:off x="4000213" y="3527352"/>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乗算記号 31">
              <a:extLst>
                <a:ext uri="{FF2B5EF4-FFF2-40B4-BE49-F238E27FC236}">
                  <a16:creationId xmlns:a16="http://schemas.microsoft.com/office/drawing/2014/main" id="{2AA5A5D5-E565-74CF-87BF-3A15462F600F}"/>
                </a:ext>
              </a:extLst>
            </p:cNvPr>
            <p:cNvSpPr/>
            <p:nvPr/>
          </p:nvSpPr>
          <p:spPr>
            <a:xfrm>
              <a:off x="5805089" y="4434527"/>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乗算記号 32">
              <a:extLst>
                <a:ext uri="{FF2B5EF4-FFF2-40B4-BE49-F238E27FC236}">
                  <a16:creationId xmlns:a16="http://schemas.microsoft.com/office/drawing/2014/main" id="{1C257057-62BA-B5C1-F36A-8CCD87F810B3}"/>
                </a:ext>
              </a:extLst>
            </p:cNvPr>
            <p:cNvSpPr/>
            <p:nvPr/>
          </p:nvSpPr>
          <p:spPr>
            <a:xfrm>
              <a:off x="6275857" y="4545534"/>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乗算記号 33">
              <a:extLst>
                <a:ext uri="{FF2B5EF4-FFF2-40B4-BE49-F238E27FC236}">
                  <a16:creationId xmlns:a16="http://schemas.microsoft.com/office/drawing/2014/main" id="{EDBBEEAD-937C-016D-EA1E-D46C0214C9FD}"/>
                </a:ext>
              </a:extLst>
            </p:cNvPr>
            <p:cNvSpPr/>
            <p:nvPr/>
          </p:nvSpPr>
          <p:spPr>
            <a:xfrm>
              <a:off x="4328266" y="4386909"/>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乗算記号 34">
              <a:extLst>
                <a:ext uri="{FF2B5EF4-FFF2-40B4-BE49-F238E27FC236}">
                  <a16:creationId xmlns:a16="http://schemas.microsoft.com/office/drawing/2014/main" id="{5BB92978-3C89-22AE-D161-9214C3C9FA1E}"/>
                </a:ext>
              </a:extLst>
            </p:cNvPr>
            <p:cNvSpPr/>
            <p:nvPr/>
          </p:nvSpPr>
          <p:spPr>
            <a:xfrm>
              <a:off x="4495830" y="3609629"/>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FD7538BD-1F43-BFC1-5CDE-D6D718D86764}"/>
                </a:ext>
              </a:extLst>
            </p:cNvPr>
            <p:cNvSpPr/>
            <p:nvPr/>
          </p:nvSpPr>
          <p:spPr>
            <a:xfrm>
              <a:off x="4297914" y="5171772"/>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乗算記号 36">
              <a:extLst>
                <a:ext uri="{FF2B5EF4-FFF2-40B4-BE49-F238E27FC236}">
                  <a16:creationId xmlns:a16="http://schemas.microsoft.com/office/drawing/2014/main" id="{CC412D85-9ABA-9000-8092-9B7F4C1B776C}"/>
                </a:ext>
              </a:extLst>
            </p:cNvPr>
            <p:cNvSpPr/>
            <p:nvPr/>
          </p:nvSpPr>
          <p:spPr>
            <a:xfrm>
              <a:off x="5511805" y="5317724"/>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乗算記号 37">
              <a:extLst>
                <a:ext uri="{FF2B5EF4-FFF2-40B4-BE49-F238E27FC236}">
                  <a16:creationId xmlns:a16="http://schemas.microsoft.com/office/drawing/2014/main" id="{EBB2DBDD-F1BD-A5B5-A381-8E40AB3A73E4}"/>
                </a:ext>
              </a:extLst>
            </p:cNvPr>
            <p:cNvSpPr/>
            <p:nvPr/>
          </p:nvSpPr>
          <p:spPr>
            <a:xfrm>
              <a:off x="5932744" y="4985819"/>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乗算記号 38">
              <a:extLst>
                <a:ext uri="{FF2B5EF4-FFF2-40B4-BE49-F238E27FC236}">
                  <a16:creationId xmlns:a16="http://schemas.microsoft.com/office/drawing/2014/main" id="{C2BBB26C-8DEE-EFDA-2A5E-AC5BC81BFC1E}"/>
                </a:ext>
              </a:extLst>
            </p:cNvPr>
            <p:cNvSpPr/>
            <p:nvPr/>
          </p:nvSpPr>
          <p:spPr>
            <a:xfrm>
              <a:off x="5797960" y="3026988"/>
              <a:ext cx="498231" cy="511532"/>
            </a:xfrm>
            <a:prstGeom prst="mathMultiply">
              <a:avLst/>
            </a:prstGeom>
            <a:solidFill>
              <a:srgbClr val="C00000">
                <a:alpha val="251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 name="グループ化 49">
            <a:extLst>
              <a:ext uri="{FF2B5EF4-FFF2-40B4-BE49-F238E27FC236}">
                <a16:creationId xmlns:a16="http://schemas.microsoft.com/office/drawing/2014/main" id="{4E393584-3D06-111E-3EE4-5C68ECE5C9A9}"/>
              </a:ext>
            </a:extLst>
          </p:cNvPr>
          <p:cNvGrpSpPr/>
          <p:nvPr/>
        </p:nvGrpSpPr>
        <p:grpSpPr>
          <a:xfrm>
            <a:off x="6221391" y="771707"/>
            <a:ext cx="1273426" cy="1273426"/>
            <a:chOff x="6221391" y="771707"/>
            <a:chExt cx="1273426" cy="1273426"/>
          </a:xfrm>
        </p:grpSpPr>
        <p:sp>
          <p:nvSpPr>
            <p:cNvPr id="48" name="円/楕円 47">
              <a:extLst>
                <a:ext uri="{FF2B5EF4-FFF2-40B4-BE49-F238E27FC236}">
                  <a16:creationId xmlns:a16="http://schemas.microsoft.com/office/drawing/2014/main" id="{96F712A1-6BC1-398E-A859-930317D858CE}"/>
                </a:ext>
              </a:extLst>
            </p:cNvPr>
            <p:cNvSpPr/>
            <p:nvPr/>
          </p:nvSpPr>
          <p:spPr>
            <a:xfrm>
              <a:off x="6221391" y="771707"/>
              <a:ext cx="1273426" cy="1273426"/>
            </a:xfrm>
            <a:prstGeom prst="ellipse">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FA388D2D-5CDC-1D79-2BBD-E70E68ED5C9F}"/>
                </a:ext>
              </a:extLst>
            </p:cNvPr>
            <p:cNvSpPr txBox="1"/>
            <p:nvPr/>
          </p:nvSpPr>
          <p:spPr>
            <a:xfrm>
              <a:off x="6471843" y="1066219"/>
              <a:ext cx="800219" cy="830997"/>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知的</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作業</a:t>
              </a:r>
            </a:p>
          </p:txBody>
        </p:sp>
      </p:grpSp>
      <p:grpSp>
        <p:nvGrpSpPr>
          <p:cNvPr id="52" name="グループ化 51">
            <a:extLst>
              <a:ext uri="{FF2B5EF4-FFF2-40B4-BE49-F238E27FC236}">
                <a16:creationId xmlns:a16="http://schemas.microsoft.com/office/drawing/2014/main" id="{CB460885-43C0-0EBA-0F57-5369963A957C}"/>
              </a:ext>
            </a:extLst>
          </p:cNvPr>
          <p:cNvGrpSpPr/>
          <p:nvPr/>
        </p:nvGrpSpPr>
        <p:grpSpPr>
          <a:xfrm>
            <a:off x="6609219" y="2067897"/>
            <a:ext cx="553998" cy="1350948"/>
            <a:chOff x="6609219" y="2067897"/>
            <a:chExt cx="553998" cy="1350948"/>
          </a:xfrm>
        </p:grpSpPr>
        <p:sp>
          <p:nvSpPr>
            <p:cNvPr id="44" name="テキスト ボックス 43">
              <a:extLst>
                <a:ext uri="{FF2B5EF4-FFF2-40B4-BE49-F238E27FC236}">
                  <a16:creationId xmlns:a16="http://schemas.microsoft.com/office/drawing/2014/main" id="{707467E9-AF86-1D2C-F56A-BEC09F884A06}"/>
                </a:ext>
              </a:extLst>
            </p:cNvPr>
            <p:cNvSpPr txBox="1"/>
            <p:nvPr/>
          </p:nvSpPr>
          <p:spPr>
            <a:xfrm>
              <a:off x="6609219" y="2403182"/>
              <a:ext cx="553998" cy="1015663"/>
            </a:xfrm>
            <a:prstGeom prst="rect">
              <a:avLst/>
            </a:prstGeom>
            <a:noFill/>
          </p:spPr>
          <p:txBody>
            <a:bodyPr vert="eaVert" wrap="none" rtlCol="0" anchor="ctr">
              <a:spAutoFit/>
            </a:bodyPr>
            <a:lstStyle/>
            <a:p>
              <a:r>
                <a:rPr kumimoji="1" lang="ja-JP" altLang="en-US" sz="2400" b="1">
                  <a:solidFill>
                    <a:srgbClr val="0070C0"/>
                  </a:solidFill>
                  <a:latin typeface="Meiryo" panose="020B0604030504040204" pitchFamily="34" charset="-128"/>
                  <a:ea typeface="Meiryo" panose="020B0604030504040204" pitchFamily="34" charset="-128"/>
                </a:rPr>
                <a:t>生産性</a:t>
              </a:r>
            </a:p>
          </p:txBody>
        </p:sp>
        <p:sp>
          <p:nvSpPr>
            <p:cNvPr id="45" name="上矢印 44">
              <a:extLst>
                <a:ext uri="{FF2B5EF4-FFF2-40B4-BE49-F238E27FC236}">
                  <a16:creationId xmlns:a16="http://schemas.microsoft.com/office/drawing/2014/main" id="{020887D6-A153-9DC4-057F-230BFAA14A21}"/>
                </a:ext>
              </a:extLst>
            </p:cNvPr>
            <p:cNvSpPr/>
            <p:nvPr/>
          </p:nvSpPr>
          <p:spPr>
            <a:xfrm>
              <a:off x="6659905" y="2067897"/>
              <a:ext cx="434290" cy="293280"/>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グループ化 50">
            <a:extLst>
              <a:ext uri="{FF2B5EF4-FFF2-40B4-BE49-F238E27FC236}">
                <a16:creationId xmlns:a16="http://schemas.microsoft.com/office/drawing/2014/main" id="{4360E4F0-DDDA-1C11-435B-50A457E76A1F}"/>
              </a:ext>
            </a:extLst>
          </p:cNvPr>
          <p:cNvGrpSpPr/>
          <p:nvPr/>
        </p:nvGrpSpPr>
        <p:grpSpPr>
          <a:xfrm>
            <a:off x="4794607" y="1125687"/>
            <a:ext cx="1401276" cy="497397"/>
            <a:chOff x="4794607" y="1125687"/>
            <a:chExt cx="1401276" cy="497397"/>
          </a:xfrm>
        </p:grpSpPr>
        <p:sp>
          <p:nvSpPr>
            <p:cNvPr id="46" name="テキスト ボックス 45">
              <a:extLst>
                <a:ext uri="{FF2B5EF4-FFF2-40B4-BE49-F238E27FC236}">
                  <a16:creationId xmlns:a16="http://schemas.microsoft.com/office/drawing/2014/main" id="{55FA5BA1-405C-A123-F59C-221677E050C9}"/>
                </a:ext>
              </a:extLst>
            </p:cNvPr>
            <p:cNvSpPr txBox="1"/>
            <p:nvPr/>
          </p:nvSpPr>
          <p:spPr>
            <a:xfrm>
              <a:off x="4794607" y="1161419"/>
              <a:ext cx="1107996" cy="461665"/>
            </a:xfrm>
            <a:prstGeom prst="rect">
              <a:avLst/>
            </a:prstGeom>
            <a:noFill/>
          </p:spPr>
          <p:txBody>
            <a:bodyPr vert="horz" wrap="none" rtlCol="0" anchor="ctr">
              <a:spAutoFit/>
            </a:bodyPr>
            <a:lstStyle/>
            <a:p>
              <a:r>
                <a:rPr kumimoji="1" lang="ja-JP" altLang="en-US" sz="2400" b="1">
                  <a:solidFill>
                    <a:schemeClr val="accent3">
                      <a:lumMod val="75000"/>
                    </a:schemeClr>
                  </a:solidFill>
                  <a:latin typeface="Meiryo" panose="020B0604030504040204" pitchFamily="34" charset="-128"/>
                  <a:ea typeface="Meiryo" panose="020B0604030504040204" pitchFamily="34" charset="-128"/>
                </a:rPr>
                <a:t>独創性</a:t>
              </a:r>
            </a:p>
          </p:txBody>
        </p:sp>
        <p:sp>
          <p:nvSpPr>
            <p:cNvPr id="47" name="上矢印 46">
              <a:extLst>
                <a:ext uri="{FF2B5EF4-FFF2-40B4-BE49-F238E27FC236}">
                  <a16:creationId xmlns:a16="http://schemas.microsoft.com/office/drawing/2014/main" id="{8BE5A19F-F72D-3C13-FEEC-521A4E9B3761}"/>
                </a:ext>
              </a:extLst>
            </p:cNvPr>
            <p:cNvSpPr/>
            <p:nvPr/>
          </p:nvSpPr>
          <p:spPr>
            <a:xfrm rot="5400000">
              <a:off x="5832098" y="1196192"/>
              <a:ext cx="434290" cy="293280"/>
            </a:xfrm>
            <a:prstGeom prst="up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5" name="グループ化 54">
            <a:extLst>
              <a:ext uri="{FF2B5EF4-FFF2-40B4-BE49-F238E27FC236}">
                <a16:creationId xmlns:a16="http://schemas.microsoft.com/office/drawing/2014/main" id="{7C87414C-2EB0-3C76-5A7D-8722B86E5371}"/>
              </a:ext>
            </a:extLst>
          </p:cNvPr>
          <p:cNvGrpSpPr/>
          <p:nvPr/>
        </p:nvGrpSpPr>
        <p:grpSpPr>
          <a:xfrm>
            <a:off x="1807278" y="2193268"/>
            <a:ext cx="3633577" cy="1809120"/>
            <a:chOff x="1807278" y="2193268"/>
            <a:chExt cx="3633577" cy="1809120"/>
          </a:xfrm>
        </p:grpSpPr>
        <p:sp>
          <p:nvSpPr>
            <p:cNvPr id="20" name="三角形 19">
              <a:extLst>
                <a:ext uri="{FF2B5EF4-FFF2-40B4-BE49-F238E27FC236}">
                  <a16:creationId xmlns:a16="http://schemas.microsoft.com/office/drawing/2014/main" id="{EB6B15E4-2B15-8F51-60BD-21B8D108000F}"/>
                </a:ext>
              </a:extLst>
            </p:cNvPr>
            <p:cNvSpPr/>
            <p:nvPr/>
          </p:nvSpPr>
          <p:spPr>
            <a:xfrm rot="18651559">
              <a:off x="3157518" y="843028"/>
              <a:ext cx="330721" cy="3031202"/>
            </a:xfrm>
            <a:prstGeom prst="triangl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図形&#10;&#10;中程度の精度で自動的に生成された説明">
              <a:extLst>
                <a:ext uri="{FF2B5EF4-FFF2-40B4-BE49-F238E27FC236}">
                  <a16:creationId xmlns:a16="http://schemas.microsoft.com/office/drawing/2014/main" id="{5F271D64-5DEC-4A94-2E9A-71706F7BE0B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388236">
              <a:off x="4407278" y="3210403"/>
              <a:ext cx="1033577" cy="791985"/>
            </a:xfrm>
            <a:prstGeom prst="rect">
              <a:avLst/>
            </a:prstGeom>
            <a:effectLst>
              <a:outerShdw blurRad="50800" dist="38100" dir="2700000" algn="tl" rotWithShape="0">
                <a:prstClr val="black">
                  <a:alpha val="40000"/>
                </a:prstClr>
              </a:outerShdw>
            </a:effectLst>
          </p:spPr>
        </p:pic>
      </p:grpSp>
      <p:sp>
        <p:nvSpPr>
          <p:cNvPr id="40" name="テキスト ボックス 39">
            <a:extLst>
              <a:ext uri="{FF2B5EF4-FFF2-40B4-BE49-F238E27FC236}">
                <a16:creationId xmlns:a16="http://schemas.microsoft.com/office/drawing/2014/main" id="{8C881FDC-1189-A4DC-97E4-3C5C0738D54A}"/>
              </a:ext>
            </a:extLst>
          </p:cNvPr>
          <p:cNvSpPr txBox="1"/>
          <p:nvPr/>
        </p:nvSpPr>
        <p:spPr>
          <a:xfrm>
            <a:off x="2475804" y="1482981"/>
            <a:ext cx="2339102" cy="523220"/>
          </a:xfrm>
          <a:prstGeom prst="rect">
            <a:avLst/>
          </a:prstGeom>
          <a:noFill/>
        </p:spPr>
        <p:txBody>
          <a:bodyPr wrap="none" rtlCol="0">
            <a:spAutoFit/>
          </a:bodyPr>
          <a:lstStyle/>
          <a:p>
            <a:r>
              <a:rPr kumimoji="1" lang="ja-JP" altLang="en-US" sz="14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時々の条件や状況に応じた</a:t>
            </a:r>
            <a:endParaRPr kumimoji="1" lang="en-US" altLang="ja-JP" sz="14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4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最適を</a:t>
            </a:r>
            <a:r>
              <a:rPr lang="ja-JP" altLang="en-US" sz="1400" b="1" u="sng">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判断</a:t>
            </a:r>
            <a:r>
              <a:rPr lang="ja-JP" altLang="en-US" sz="14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r>
              <a:rPr lang="ja-JP" altLang="en-US" sz="1400" b="1" u="sng">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選択</a:t>
            </a:r>
            <a:r>
              <a:rPr lang="ja-JP" altLang="en-US" sz="14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する。</a:t>
            </a:r>
            <a:endParaRPr kumimoji="1" lang="ja-JP" altLang="en-US" sz="14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6" name="グループ化 55">
            <a:extLst>
              <a:ext uri="{FF2B5EF4-FFF2-40B4-BE49-F238E27FC236}">
                <a16:creationId xmlns:a16="http://schemas.microsoft.com/office/drawing/2014/main" id="{61AD98DA-4A7C-F7B2-4F68-56FD16D05C82}"/>
              </a:ext>
            </a:extLst>
          </p:cNvPr>
          <p:cNvGrpSpPr/>
          <p:nvPr/>
        </p:nvGrpSpPr>
        <p:grpSpPr>
          <a:xfrm>
            <a:off x="2462778" y="2016008"/>
            <a:ext cx="1005403" cy="855038"/>
            <a:chOff x="2469404" y="2334056"/>
            <a:chExt cx="1005403" cy="855038"/>
          </a:xfrm>
        </p:grpSpPr>
        <p:sp>
          <p:nvSpPr>
            <p:cNvPr id="41" name="テキスト ボックス 40">
              <a:extLst>
                <a:ext uri="{FF2B5EF4-FFF2-40B4-BE49-F238E27FC236}">
                  <a16:creationId xmlns:a16="http://schemas.microsoft.com/office/drawing/2014/main" id="{BF926687-1EA9-5A4C-2C3A-E9D32893F127}"/>
                </a:ext>
              </a:extLst>
            </p:cNvPr>
            <p:cNvSpPr txBox="1"/>
            <p:nvPr/>
          </p:nvSpPr>
          <p:spPr>
            <a:xfrm>
              <a:off x="2469404" y="2604319"/>
              <a:ext cx="1005403" cy="584775"/>
            </a:xfrm>
            <a:prstGeom prst="rect">
              <a:avLst/>
            </a:prstGeom>
            <a:noFill/>
          </p:spPr>
          <p:txBody>
            <a:bodyPr wrap="none" rtlCol="0">
              <a:spAutoFit/>
            </a:bodyPr>
            <a:lstStyle/>
            <a:p>
              <a:r>
                <a:rPr kumimoji="1" lang="ja-JP" altLang="en-US" sz="32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責任</a:t>
              </a:r>
            </a:p>
          </p:txBody>
        </p:sp>
        <p:sp>
          <p:nvSpPr>
            <p:cNvPr id="42" name="下矢印 41">
              <a:extLst>
                <a:ext uri="{FF2B5EF4-FFF2-40B4-BE49-F238E27FC236}">
                  <a16:creationId xmlns:a16="http://schemas.microsoft.com/office/drawing/2014/main" id="{84D4ECED-B19B-3795-8BAF-2370E7EFB508}"/>
                </a:ext>
              </a:extLst>
            </p:cNvPr>
            <p:cNvSpPr/>
            <p:nvPr/>
          </p:nvSpPr>
          <p:spPr>
            <a:xfrm>
              <a:off x="2748465" y="2334056"/>
              <a:ext cx="447283" cy="23954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2" name="グループ化 61">
            <a:extLst>
              <a:ext uri="{FF2B5EF4-FFF2-40B4-BE49-F238E27FC236}">
                <a16:creationId xmlns:a16="http://schemas.microsoft.com/office/drawing/2014/main" id="{F3794012-AB1C-B770-FED8-A2AE7612D0B7}"/>
              </a:ext>
            </a:extLst>
          </p:cNvPr>
          <p:cNvGrpSpPr/>
          <p:nvPr/>
        </p:nvGrpSpPr>
        <p:grpSpPr>
          <a:xfrm>
            <a:off x="2553275" y="2788204"/>
            <a:ext cx="866121" cy="1040910"/>
            <a:chOff x="2559901" y="3106252"/>
            <a:chExt cx="866121" cy="1040910"/>
          </a:xfrm>
        </p:grpSpPr>
        <p:grpSp>
          <p:nvGrpSpPr>
            <p:cNvPr id="60" name="グループ化 59">
              <a:extLst>
                <a:ext uri="{FF2B5EF4-FFF2-40B4-BE49-F238E27FC236}">
                  <a16:creationId xmlns:a16="http://schemas.microsoft.com/office/drawing/2014/main" id="{4EF2C1B3-FB70-8D25-9B74-C53E4AD497B9}"/>
                </a:ext>
              </a:extLst>
            </p:cNvPr>
            <p:cNvGrpSpPr/>
            <p:nvPr/>
          </p:nvGrpSpPr>
          <p:grpSpPr>
            <a:xfrm>
              <a:off x="2559901" y="3362332"/>
              <a:ext cx="866121" cy="784830"/>
              <a:chOff x="2560208" y="3262194"/>
              <a:chExt cx="866121" cy="784830"/>
            </a:xfrm>
          </p:grpSpPr>
          <p:pic>
            <p:nvPicPr>
              <p:cNvPr id="58" name="図 57" descr="図形&#10;&#10;低い精度で自動的に生成された説明">
                <a:extLst>
                  <a:ext uri="{FF2B5EF4-FFF2-40B4-BE49-F238E27FC236}">
                    <a16:creationId xmlns:a16="http://schemas.microsoft.com/office/drawing/2014/main" id="{120E72B8-2703-D4C0-1C7B-13AB5D2E9198}"/>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560208" y="3306774"/>
                <a:ext cx="446501" cy="595335"/>
              </a:xfrm>
              <a:prstGeom prst="rect">
                <a:avLst/>
              </a:prstGeom>
              <a:ln>
                <a:noFill/>
              </a:ln>
              <a:effectLst>
                <a:outerShdw blurRad="50800" dist="38100" dir="2700000" algn="tl" rotWithShape="0">
                  <a:prstClr val="black">
                    <a:alpha val="40000"/>
                  </a:prstClr>
                </a:outerShdw>
              </a:effectLst>
            </p:spPr>
          </p:pic>
          <p:sp>
            <p:nvSpPr>
              <p:cNvPr id="59" name="テキスト ボックス 58">
                <a:extLst>
                  <a:ext uri="{FF2B5EF4-FFF2-40B4-BE49-F238E27FC236}">
                    <a16:creationId xmlns:a16="http://schemas.microsoft.com/office/drawing/2014/main" id="{374ACF73-43D5-8528-340A-41547E838BE7}"/>
                  </a:ext>
                </a:extLst>
              </p:cNvPr>
              <p:cNvSpPr txBox="1"/>
              <p:nvPr/>
            </p:nvSpPr>
            <p:spPr>
              <a:xfrm>
                <a:off x="2964664" y="3262194"/>
                <a:ext cx="461665" cy="784830"/>
              </a:xfrm>
              <a:prstGeom prst="rect">
                <a:avLst/>
              </a:prstGeom>
              <a:ln>
                <a:noFill/>
              </a:ln>
              <a:effectLst>
                <a:outerShdw blurRad="292100" dist="139700" dir="2700000" algn="tl" rotWithShape="0">
                  <a:srgbClr val="333333">
                    <a:alpha val="65000"/>
                  </a:srgbClr>
                </a:outerShdw>
              </a:effectLst>
            </p:spPr>
            <p:txBody>
              <a:bodyPr vert="eaVert" wrap="none" rtlCol="0">
                <a:spAutoFit/>
              </a:bodyPr>
              <a:lstStyle/>
              <a:p>
                <a:r>
                  <a:rPr kumimoji="1" lang="ja-JP" altLang="en-US">
                    <a:solidFill>
                      <a:schemeClr val="accent3">
                        <a:lumMod val="50000"/>
                      </a:schemeClr>
                    </a:solidFill>
                    <a:latin typeface="Meiryo" panose="020B0604030504040204" pitchFamily="34" charset="-128"/>
                    <a:ea typeface="Meiryo" panose="020B0604030504040204" pitchFamily="34" charset="-128"/>
                  </a:rPr>
                  <a:t>考える</a:t>
                </a:r>
              </a:p>
            </p:txBody>
          </p:sp>
        </p:grpSp>
        <p:sp>
          <p:nvSpPr>
            <p:cNvPr id="61" name="下矢印 60">
              <a:extLst>
                <a:ext uri="{FF2B5EF4-FFF2-40B4-BE49-F238E27FC236}">
                  <a16:creationId xmlns:a16="http://schemas.microsoft.com/office/drawing/2014/main" id="{D6E5533D-F50B-C7A6-1BEC-B02DC1C5B948}"/>
                </a:ext>
              </a:extLst>
            </p:cNvPr>
            <p:cNvSpPr/>
            <p:nvPr/>
          </p:nvSpPr>
          <p:spPr>
            <a:xfrm rot="10800000">
              <a:off x="2748465" y="3106252"/>
              <a:ext cx="447283" cy="23954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 name="グループ化 16">
            <a:extLst>
              <a:ext uri="{FF2B5EF4-FFF2-40B4-BE49-F238E27FC236}">
                <a16:creationId xmlns:a16="http://schemas.microsoft.com/office/drawing/2014/main" id="{FE26D6BD-4F19-CC82-CFA9-809CED9ADD50}"/>
              </a:ext>
            </a:extLst>
          </p:cNvPr>
          <p:cNvGrpSpPr/>
          <p:nvPr/>
        </p:nvGrpSpPr>
        <p:grpSpPr>
          <a:xfrm>
            <a:off x="4071357" y="2161834"/>
            <a:ext cx="1082348" cy="694398"/>
            <a:chOff x="4071357" y="2161834"/>
            <a:chExt cx="1082348" cy="694398"/>
          </a:xfrm>
        </p:grpSpPr>
        <p:sp>
          <p:nvSpPr>
            <p:cNvPr id="6" name="乗算記号 5">
              <a:extLst>
                <a:ext uri="{FF2B5EF4-FFF2-40B4-BE49-F238E27FC236}">
                  <a16:creationId xmlns:a16="http://schemas.microsoft.com/office/drawing/2014/main" id="{3CF32921-96D8-1788-4A6D-C2C11507B015}"/>
                </a:ext>
              </a:extLst>
            </p:cNvPr>
            <p:cNvSpPr/>
            <p:nvPr/>
          </p:nvSpPr>
          <p:spPr>
            <a:xfrm>
              <a:off x="4548167" y="2344700"/>
              <a:ext cx="498231" cy="511532"/>
            </a:xfrm>
            <a:prstGeom prst="mathMultiply">
              <a:avLst/>
            </a:prstGeom>
            <a:solidFill>
              <a:srgbClr val="FF0000"/>
            </a:solid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17E44107-E1FF-43B9-0D26-113C370F4794}"/>
                </a:ext>
              </a:extLst>
            </p:cNvPr>
            <p:cNvSpPr txBox="1"/>
            <p:nvPr/>
          </p:nvSpPr>
          <p:spPr>
            <a:xfrm>
              <a:off x="4071357" y="2161834"/>
              <a:ext cx="1082348" cy="523220"/>
            </a:xfrm>
            <a:prstGeom prst="rect">
              <a:avLst/>
            </a:prstGeom>
            <a:noFill/>
          </p:spPr>
          <p:txBody>
            <a:bodyPr wrap="none" rtlCol="0">
              <a:spAutoFit/>
            </a:bodyPr>
            <a:lstStyle/>
            <a:p>
              <a:r>
                <a:rPr kumimoji="1" lang="ja-JP" altLang="en-US" sz="1400">
                  <a:solidFill>
                    <a:srgbClr val="C00000"/>
                  </a:solidFill>
                  <a:latin typeface="Meiryo" panose="020B0604030504040204" pitchFamily="34" charset="-128"/>
                  <a:ea typeface="Meiryo" panose="020B0604030504040204" pitchFamily="34" charset="-128"/>
                </a:rPr>
                <a:t>常識からの</a:t>
              </a:r>
              <a:endParaRPr kumimoji="1" lang="en-US" altLang="ja-JP" sz="1400"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逸脱</a:t>
              </a:r>
            </a:p>
          </p:txBody>
        </p:sp>
      </p:grpSp>
      <p:sp>
        <p:nvSpPr>
          <p:cNvPr id="13" name="左カーブ矢印 12">
            <a:extLst>
              <a:ext uri="{FF2B5EF4-FFF2-40B4-BE49-F238E27FC236}">
                <a16:creationId xmlns:a16="http://schemas.microsoft.com/office/drawing/2014/main" id="{41E73FAB-DA63-3AD3-DCEA-CF316DE15DB7}"/>
              </a:ext>
            </a:extLst>
          </p:cNvPr>
          <p:cNvSpPr/>
          <p:nvPr/>
        </p:nvSpPr>
        <p:spPr>
          <a:xfrm rot="20166850" flipV="1">
            <a:off x="5188803" y="2298541"/>
            <a:ext cx="613681" cy="1291362"/>
          </a:xfrm>
          <a:custGeom>
            <a:avLst/>
            <a:gdLst>
              <a:gd name="connsiteX0" fmla="*/ 0 w 907774"/>
              <a:gd name="connsiteY0" fmla="*/ 1575775 h 1802718"/>
              <a:gd name="connsiteX1" fmla="*/ 226944 w 907774"/>
              <a:gd name="connsiteY1" fmla="*/ 1325614 h 1802718"/>
              <a:gd name="connsiteX2" fmla="*/ 226944 w 907774"/>
              <a:gd name="connsiteY2" fmla="*/ 1439086 h 1802718"/>
              <a:gd name="connsiteX3" fmla="*/ 896776 w 907774"/>
              <a:gd name="connsiteY3" fmla="*/ 844624 h 1802718"/>
              <a:gd name="connsiteX4" fmla="*/ 226944 w 907774"/>
              <a:gd name="connsiteY4" fmla="*/ 1666030 h 1802718"/>
              <a:gd name="connsiteX5" fmla="*/ 226944 w 907774"/>
              <a:gd name="connsiteY5" fmla="*/ 1779501 h 1802718"/>
              <a:gd name="connsiteX6" fmla="*/ 0 w 907774"/>
              <a:gd name="connsiteY6" fmla="*/ 1575775 h 1802718"/>
              <a:gd name="connsiteX0" fmla="*/ 907774 w 907774"/>
              <a:gd name="connsiteY0" fmla="*/ 958095 h 1802718"/>
              <a:gd name="connsiteX1" fmla="*/ 0 w 907774"/>
              <a:gd name="connsiteY1" fmla="*/ 226944 h 1802718"/>
              <a:gd name="connsiteX2" fmla="*/ 0 w 907774"/>
              <a:gd name="connsiteY2" fmla="*/ 0 h 1802718"/>
              <a:gd name="connsiteX3" fmla="*/ 907774 w 907774"/>
              <a:gd name="connsiteY3" fmla="*/ 731151 h 1802718"/>
              <a:gd name="connsiteX4" fmla="*/ 907774 w 907774"/>
              <a:gd name="connsiteY4" fmla="*/ 958095 h 1802718"/>
              <a:gd name="connsiteX0" fmla="*/ 907774 w 907774"/>
              <a:gd name="connsiteY0" fmla="*/ 958095 h 1802718"/>
              <a:gd name="connsiteX1" fmla="*/ 0 w 907774"/>
              <a:gd name="connsiteY1" fmla="*/ 226944 h 1802718"/>
              <a:gd name="connsiteX2" fmla="*/ 0 w 907774"/>
              <a:gd name="connsiteY2" fmla="*/ 0 h 1802718"/>
              <a:gd name="connsiteX3" fmla="*/ 907774 w 907774"/>
              <a:gd name="connsiteY3" fmla="*/ 731151 h 1802718"/>
              <a:gd name="connsiteX4" fmla="*/ 907774 w 907774"/>
              <a:gd name="connsiteY4" fmla="*/ 958095 h 1802718"/>
              <a:gd name="connsiteX5" fmla="*/ 226943 w 907774"/>
              <a:gd name="connsiteY5" fmla="*/ 1666029 h 1802718"/>
              <a:gd name="connsiteX6" fmla="*/ 226944 w 907774"/>
              <a:gd name="connsiteY6" fmla="*/ 1779501 h 1802718"/>
              <a:gd name="connsiteX7" fmla="*/ 0 w 907774"/>
              <a:gd name="connsiteY7" fmla="*/ 1575775 h 1802718"/>
              <a:gd name="connsiteX8" fmla="*/ 226944 w 907774"/>
              <a:gd name="connsiteY8" fmla="*/ 1325614 h 1802718"/>
              <a:gd name="connsiteX9" fmla="*/ 226944 w 907774"/>
              <a:gd name="connsiteY9" fmla="*/ 1439086 h 1802718"/>
              <a:gd name="connsiteX10" fmla="*/ 896776 w 907774"/>
              <a:gd name="connsiteY10" fmla="*/ 844624 h 1802718"/>
              <a:gd name="connsiteX0" fmla="*/ 0 w 907872"/>
              <a:gd name="connsiteY0" fmla="*/ 1575775 h 1779501"/>
              <a:gd name="connsiteX1" fmla="*/ 226944 w 907872"/>
              <a:gd name="connsiteY1" fmla="*/ 1325614 h 1779501"/>
              <a:gd name="connsiteX2" fmla="*/ 226944 w 907872"/>
              <a:gd name="connsiteY2" fmla="*/ 1439086 h 1779501"/>
              <a:gd name="connsiteX3" fmla="*/ 896776 w 907872"/>
              <a:gd name="connsiteY3" fmla="*/ 844624 h 1779501"/>
              <a:gd name="connsiteX4" fmla="*/ 226944 w 907872"/>
              <a:gd name="connsiteY4" fmla="*/ 1666030 h 1779501"/>
              <a:gd name="connsiteX5" fmla="*/ 226944 w 907872"/>
              <a:gd name="connsiteY5" fmla="*/ 1779501 h 1779501"/>
              <a:gd name="connsiteX6" fmla="*/ 0 w 907872"/>
              <a:gd name="connsiteY6" fmla="*/ 1575775 h 1779501"/>
              <a:gd name="connsiteX0" fmla="*/ 907774 w 907872"/>
              <a:gd name="connsiteY0" fmla="*/ 958095 h 1779501"/>
              <a:gd name="connsiteX1" fmla="*/ 0 w 907872"/>
              <a:gd name="connsiteY1" fmla="*/ 226944 h 1779501"/>
              <a:gd name="connsiteX2" fmla="*/ 0 w 907872"/>
              <a:gd name="connsiteY2" fmla="*/ 0 h 1779501"/>
              <a:gd name="connsiteX3" fmla="*/ 907774 w 907872"/>
              <a:gd name="connsiteY3" fmla="*/ 731151 h 1779501"/>
              <a:gd name="connsiteX4" fmla="*/ 907774 w 907872"/>
              <a:gd name="connsiteY4" fmla="*/ 958095 h 1779501"/>
              <a:gd name="connsiteX0" fmla="*/ 907774 w 907872"/>
              <a:gd name="connsiteY0" fmla="*/ 958095 h 1779501"/>
              <a:gd name="connsiteX1" fmla="*/ 0 w 907872"/>
              <a:gd name="connsiteY1" fmla="*/ 1657 h 1779501"/>
              <a:gd name="connsiteX2" fmla="*/ 0 w 907872"/>
              <a:gd name="connsiteY2" fmla="*/ 0 h 1779501"/>
              <a:gd name="connsiteX3" fmla="*/ 907774 w 907872"/>
              <a:gd name="connsiteY3" fmla="*/ 731151 h 1779501"/>
              <a:gd name="connsiteX4" fmla="*/ 907774 w 907872"/>
              <a:gd name="connsiteY4" fmla="*/ 958095 h 1779501"/>
              <a:gd name="connsiteX5" fmla="*/ 226943 w 907872"/>
              <a:gd name="connsiteY5" fmla="*/ 1666029 h 1779501"/>
              <a:gd name="connsiteX6" fmla="*/ 226944 w 907872"/>
              <a:gd name="connsiteY6" fmla="*/ 1779501 h 1779501"/>
              <a:gd name="connsiteX7" fmla="*/ 0 w 907872"/>
              <a:gd name="connsiteY7" fmla="*/ 1575775 h 1779501"/>
              <a:gd name="connsiteX8" fmla="*/ 226944 w 907872"/>
              <a:gd name="connsiteY8" fmla="*/ 1325614 h 1779501"/>
              <a:gd name="connsiteX9" fmla="*/ 226944 w 907872"/>
              <a:gd name="connsiteY9" fmla="*/ 1439086 h 1779501"/>
              <a:gd name="connsiteX10" fmla="*/ 896776 w 907872"/>
              <a:gd name="connsiteY10" fmla="*/ 844624 h 1779501"/>
              <a:gd name="connsiteX0" fmla="*/ 0 w 907872"/>
              <a:gd name="connsiteY0" fmla="*/ 1575775 h 1779501"/>
              <a:gd name="connsiteX1" fmla="*/ 226944 w 907872"/>
              <a:gd name="connsiteY1" fmla="*/ 1325614 h 1779501"/>
              <a:gd name="connsiteX2" fmla="*/ 226944 w 907872"/>
              <a:gd name="connsiteY2" fmla="*/ 1439086 h 1779501"/>
              <a:gd name="connsiteX3" fmla="*/ 896776 w 907872"/>
              <a:gd name="connsiteY3" fmla="*/ 844624 h 1779501"/>
              <a:gd name="connsiteX4" fmla="*/ 226944 w 907872"/>
              <a:gd name="connsiteY4" fmla="*/ 1666030 h 1779501"/>
              <a:gd name="connsiteX5" fmla="*/ 226944 w 907872"/>
              <a:gd name="connsiteY5" fmla="*/ 1779501 h 1779501"/>
              <a:gd name="connsiteX6" fmla="*/ 0 w 907872"/>
              <a:gd name="connsiteY6" fmla="*/ 1575775 h 1779501"/>
              <a:gd name="connsiteX0" fmla="*/ 907774 w 907872"/>
              <a:gd name="connsiteY0" fmla="*/ 958095 h 1779501"/>
              <a:gd name="connsiteX1" fmla="*/ 13252 w 907872"/>
              <a:gd name="connsiteY1" fmla="*/ 8283 h 1779501"/>
              <a:gd name="connsiteX2" fmla="*/ 0 w 907872"/>
              <a:gd name="connsiteY2" fmla="*/ 0 h 1779501"/>
              <a:gd name="connsiteX3" fmla="*/ 907774 w 907872"/>
              <a:gd name="connsiteY3" fmla="*/ 731151 h 1779501"/>
              <a:gd name="connsiteX4" fmla="*/ 907774 w 907872"/>
              <a:gd name="connsiteY4" fmla="*/ 958095 h 1779501"/>
              <a:gd name="connsiteX0" fmla="*/ 907774 w 907872"/>
              <a:gd name="connsiteY0" fmla="*/ 958095 h 1779501"/>
              <a:gd name="connsiteX1" fmla="*/ 0 w 907872"/>
              <a:gd name="connsiteY1" fmla="*/ 1657 h 1779501"/>
              <a:gd name="connsiteX2" fmla="*/ 0 w 907872"/>
              <a:gd name="connsiteY2" fmla="*/ 0 h 1779501"/>
              <a:gd name="connsiteX3" fmla="*/ 907774 w 907872"/>
              <a:gd name="connsiteY3" fmla="*/ 731151 h 1779501"/>
              <a:gd name="connsiteX4" fmla="*/ 907774 w 907872"/>
              <a:gd name="connsiteY4" fmla="*/ 958095 h 1779501"/>
              <a:gd name="connsiteX5" fmla="*/ 226943 w 907872"/>
              <a:gd name="connsiteY5" fmla="*/ 1666029 h 1779501"/>
              <a:gd name="connsiteX6" fmla="*/ 226944 w 907872"/>
              <a:gd name="connsiteY6" fmla="*/ 1779501 h 1779501"/>
              <a:gd name="connsiteX7" fmla="*/ 0 w 907872"/>
              <a:gd name="connsiteY7" fmla="*/ 1575775 h 1779501"/>
              <a:gd name="connsiteX8" fmla="*/ 226944 w 907872"/>
              <a:gd name="connsiteY8" fmla="*/ 1325614 h 1779501"/>
              <a:gd name="connsiteX9" fmla="*/ 226944 w 907872"/>
              <a:gd name="connsiteY9" fmla="*/ 1439086 h 1779501"/>
              <a:gd name="connsiteX10" fmla="*/ 896776 w 907872"/>
              <a:gd name="connsiteY10" fmla="*/ 844624 h 17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7872" h="1779501" stroke="0" extrusionOk="0">
                <a:moveTo>
                  <a:pt x="0" y="1575775"/>
                </a:moveTo>
                <a:lnTo>
                  <a:pt x="226944" y="1325614"/>
                </a:lnTo>
                <a:lnTo>
                  <a:pt x="226944" y="1439086"/>
                </a:lnTo>
                <a:cubicBezTo>
                  <a:pt x="577394" y="1366206"/>
                  <a:pt x="840604" y="1132613"/>
                  <a:pt x="896776" y="844624"/>
                </a:cubicBezTo>
                <a:cubicBezTo>
                  <a:pt x="969307" y="1216481"/>
                  <a:pt x="679452" y="1571925"/>
                  <a:pt x="226944" y="1666030"/>
                </a:cubicBezTo>
                <a:lnTo>
                  <a:pt x="226944" y="1779501"/>
                </a:lnTo>
                <a:lnTo>
                  <a:pt x="0" y="1575775"/>
                </a:lnTo>
                <a:close/>
              </a:path>
              <a:path w="907872" h="1779501" fill="darkenLess" stroke="0" extrusionOk="0">
                <a:moveTo>
                  <a:pt x="907774" y="958095"/>
                </a:moveTo>
                <a:cubicBezTo>
                  <a:pt x="907774" y="554291"/>
                  <a:pt x="514602" y="8283"/>
                  <a:pt x="13252" y="8283"/>
                </a:cubicBezTo>
                <a:lnTo>
                  <a:pt x="0" y="0"/>
                </a:lnTo>
                <a:cubicBezTo>
                  <a:pt x="501350" y="0"/>
                  <a:pt x="907774" y="327347"/>
                  <a:pt x="907774" y="731151"/>
                </a:cubicBezTo>
                <a:lnTo>
                  <a:pt x="907774" y="958095"/>
                </a:lnTo>
                <a:close/>
              </a:path>
              <a:path w="907872" h="1779501" fill="none" extrusionOk="0">
                <a:moveTo>
                  <a:pt x="907774" y="958095"/>
                </a:moveTo>
                <a:cubicBezTo>
                  <a:pt x="907774" y="554291"/>
                  <a:pt x="501350" y="1657"/>
                  <a:pt x="0" y="1657"/>
                </a:cubicBezTo>
                <a:lnTo>
                  <a:pt x="0" y="0"/>
                </a:lnTo>
                <a:cubicBezTo>
                  <a:pt x="501350" y="0"/>
                  <a:pt x="907774" y="327347"/>
                  <a:pt x="907774" y="731151"/>
                </a:cubicBezTo>
                <a:lnTo>
                  <a:pt x="907774" y="958095"/>
                </a:lnTo>
                <a:cubicBezTo>
                  <a:pt x="907774" y="1291499"/>
                  <a:pt x="627742" y="1582678"/>
                  <a:pt x="226943" y="1666029"/>
                </a:cubicBezTo>
                <a:cubicBezTo>
                  <a:pt x="226943" y="1703853"/>
                  <a:pt x="226944" y="1741677"/>
                  <a:pt x="226944" y="1779501"/>
                </a:cubicBezTo>
                <a:lnTo>
                  <a:pt x="0" y="1575775"/>
                </a:lnTo>
                <a:lnTo>
                  <a:pt x="226944" y="1325614"/>
                </a:lnTo>
                <a:lnTo>
                  <a:pt x="226944" y="1439086"/>
                </a:lnTo>
                <a:cubicBezTo>
                  <a:pt x="577394" y="1366206"/>
                  <a:pt x="840604" y="1132613"/>
                  <a:pt x="896776" y="844624"/>
                </a:cubicBezTo>
              </a:path>
            </a:pathLst>
          </a:custGeom>
          <a:solidFill>
            <a:srgbClr val="FF6666"/>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2492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up)">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down)">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down)">
                                      <p:cBhvr>
                                        <p:cTn id="42" dur="500"/>
                                        <p:tgtEl>
                                          <p:spTgt spid="4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par>
                                <p:cTn id="47" presetID="22" presetClass="entr" presetSubtype="4"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down)">
                                      <p:cBhvr>
                                        <p:cTn id="49" dur="500"/>
                                        <p:tgtEl>
                                          <p:spTgt spid="52"/>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0" grpId="0"/>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4BF4A2D8-9C50-794B-9C5D-B924B95FD47B}"/>
              </a:ext>
            </a:extLst>
          </p:cNvPr>
          <p:cNvSpPr>
            <a:spLocks noGrp="1"/>
          </p:cNvSpPr>
          <p:nvPr>
            <p:ph type="title"/>
          </p:nvPr>
        </p:nvSpPr>
        <p:spPr/>
        <p:txBody>
          <a:bodyPr/>
          <a:lstStyle/>
          <a:p>
            <a:r>
              <a:rPr kumimoji="1" lang="en-US" altLang="ja-JP" dirty="0"/>
              <a:t>AI</a:t>
            </a:r>
            <a:r>
              <a:rPr kumimoji="1" lang="ja-JP" altLang="en-US" dirty="0"/>
              <a:t>にできること、人間に求められる能力</a:t>
            </a:r>
          </a:p>
        </p:txBody>
      </p:sp>
      <p:sp>
        <p:nvSpPr>
          <p:cNvPr id="5" name="ホームベース 4">
            <a:extLst>
              <a:ext uri="{FF2B5EF4-FFF2-40B4-BE49-F238E27FC236}">
                <a16:creationId xmlns:a16="http://schemas.microsoft.com/office/drawing/2014/main" id="{257B2BE8-D628-FA4C-A49B-1103FCC5E7FF}"/>
              </a:ext>
            </a:extLst>
          </p:cNvPr>
          <p:cNvSpPr/>
          <p:nvPr/>
        </p:nvSpPr>
        <p:spPr>
          <a:xfrm>
            <a:off x="467544" y="1196752"/>
            <a:ext cx="3330370" cy="1800200"/>
          </a:xfrm>
          <a:prstGeom prst="homePlate">
            <a:avLst>
              <a:gd name="adj" fmla="val 3157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51700950-D273-2A44-802B-C5E878E6DA6A}"/>
              </a:ext>
            </a:extLst>
          </p:cNvPr>
          <p:cNvSpPr txBox="1"/>
          <p:nvPr/>
        </p:nvSpPr>
        <p:spPr>
          <a:xfrm>
            <a:off x="496964" y="1773684"/>
            <a:ext cx="2262158" cy="646331"/>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自分で問いや問題を</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dirty="0">
                <a:solidFill>
                  <a:schemeClr val="bg1"/>
                </a:solidFill>
                <a:latin typeface="Meiryo" panose="020B0604030504040204" pitchFamily="34" charset="-128"/>
                <a:ea typeface="Meiryo" panose="020B0604030504040204" pitchFamily="34" charset="-128"/>
              </a:rPr>
              <a:t>作ることができない</a:t>
            </a:r>
          </a:p>
        </p:txBody>
      </p:sp>
      <p:sp>
        <p:nvSpPr>
          <p:cNvPr id="8" name="ホームベース 7">
            <a:extLst>
              <a:ext uri="{FF2B5EF4-FFF2-40B4-BE49-F238E27FC236}">
                <a16:creationId xmlns:a16="http://schemas.microsoft.com/office/drawing/2014/main" id="{B68FDE8F-7048-D142-8361-F1AA811487C1}"/>
              </a:ext>
            </a:extLst>
          </p:cNvPr>
          <p:cNvSpPr/>
          <p:nvPr/>
        </p:nvSpPr>
        <p:spPr>
          <a:xfrm rot="10800000">
            <a:off x="5346086" y="1196751"/>
            <a:ext cx="3330370" cy="1800200"/>
          </a:xfrm>
          <a:prstGeom prst="homePlate">
            <a:avLst>
              <a:gd name="adj" fmla="val 3157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4D84910-46F2-634E-9E56-77BA494609F2}"/>
              </a:ext>
            </a:extLst>
          </p:cNvPr>
          <p:cNvSpPr txBox="1"/>
          <p:nvPr/>
        </p:nvSpPr>
        <p:spPr>
          <a:xfrm>
            <a:off x="5692381" y="1773684"/>
            <a:ext cx="2954655"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与えられた問いや問題には</a:t>
            </a:r>
            <a:endParaRPr kumimoji="1" lang="en-US" altLang="ja-JP" dirty="0">
              <a:solidFill>
                <a:schemeClr val="bg1"/>
              </a:solidFill>
              <a:latin typeface="Meiryo" panose="020B0604030504040204" pitchFamily="34" charset="-128"/>
              <a:ea typeface="Meiryo" panose="020B0604030504040204" pitchFamily="34" charset="-128"/>
            </a:endParaRPr>
          </a:p>
          <a:p>
            <a:pPr algn="r"/>
            <a:r>
              <a:rPr kumimoji="1" lang="ja-JP" altLang="en-US">
                <a:solidFill>
                  <a:schemeClr val="bg1"/>
                </a:solidFill>
                <a:latin typeface="Meiryo" panose="020B0604030504040204" pitchFamily="34" charset="-128"/>
                <a:ea typeface="Meiryo" panose="020B0604030504040204" pitchFamily="34" charset="-128"/>
              </a:rPr>
              <a:t>人間よりも賢く答えられる</a:t>
            </a:r>
          </a:p>
        </p:txBody>
      </p:sp>
      <p:sp>
        <p:nvSpPr>
          <p:cNvPr id="10" name="正方形/長方形 9">
            <a:extLst>
              <a:ext uri="{FF2B5EF4-FFF2-40B4-BE49-F238E27FC236}">
                <a16:creationId xmlns:a16="http://schemas.microsoft.com/office/drawing/2014/main" id="{3E44752D-A086-2A4A-AB91-FC7E66A074C6}"/>
              </a:ext>
            </a:extLst>
          </p:cNvPr>
          <p:cNvSpPr/>
          <p:nvPr/>
        </p:nvSpPr>
        <p:spPr>
          <a:xfrm>
            <a:off x="467544" y="3988988"/>
            <a:ext cx="8179492" cy="23923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0DCD3F8-CF35-8740-B400-A0C952A8925F}"/>
              </a:ext>
            </a:extLst>
          </p:cNvPr>
          <p:cNvSpPr txBox="1"/>
          <p:nvPr/>
        </p:nvSpPr>
        <p:spPr>
          <a:xfrm>
            <a:off x="1978744" y="4817821"/>
            <a:ext cx="4493538" cy="1384995"/>
          </a:xfrm>
          <a:prstGeom prst="rect">
            <a:avLst/>
          </a:prstGeom>
          <a:noFill/>
        </p:spPr>
        <p:txBody>
          <a:bodyPr wrap="none" rtlCol="0">
            <a:spAutoFit/>
          </a:bodyPr>
          <a:lstStyle/>
          <a:p>
            <a:pPr algn="r"/>
            <a:r>
              <a:rPr kumimoji="1" lang="ja-JP" altLang="en-US" sz="2800">
                <a:solidFill>
                  <a:schemeClr val="bg1"/>
                </a:solidFill>
                <a:latin typeface="Meiryo" panose="020B0604030504040204" pitchFamily="34" charset="-128"/>
                <a:ea typeface="Meiryo" panose="020B0604030504040204" pitchFamily="34" charset="-128"/>
              </a:rPr>
              <a:t>問いや問題を作る能力</a:t>
            </a:r>
            <a:endParaRPr kumimoji="1" lang="en-US" altLang="ja-JP" sz="2800" dirty="0">
              <a:solidFill>
                <a:schemeClr val="bg1"/>
              </a:solidFill>
              <a:latin typeface="Meiryo" panose="020B0604030504040204" pitchFamily="34" charset="-128"/>
              <a:ea typeface="Meiryo" panose="020B0604030504040204" pitchFamily="34" charset="-128"/>
            </a:endParaRPr>
          </a:p>
          <a:p>
            <a:pPr algn="r"/>
            <a:r>
              <a:rPr lang="ja-JP" altLang="en-US" sz="2800">
                <a:solidFill>
                  <a:schemeClr val="bg1"/>
                </a:solidFill>
                <a:latin typeface="Meiryo" panose="020B0604030504040204" pitchFamily="34" charset="-128"/>
                <a:ea typeface="Meiryo" panose="020B0604030504040204" pitchFamily="34" charset="-128"/>
              </a:rPr>
              <a:t>人工知能を使いこなす能力</a:t>
            </a:r>
            <a:endParaRPr lang="en-US" altLang="ja-JP" sz="2800" dirty="0">
              <a:solidFill>
                <a:schemeClr val="bg1"/>
              </a:solidFill>
              <a:latin typeface="Meiryo" panose="020B0604030504040204" pitchFamily="34" charset="-128"/>
              <a:ea typeface="Meiryo" panose="020B0604030504040204" pitchFamily="34" charset="-128"/>
            </a:endParaRPr>
          </a:p>
          <a:p>
            <a:pPr algn="r"/>
            <a:r>
              <a:rPr kumimoji="1" lang="ja-JP" altLang="en-US" sz="2800">
                <a:solidFill>
                  <a:schemeClr val="bg1"/>
                </a:solidFill>
                <a:latin typeface="Meiryo" panose="020B0604030504040204" pitchFamily="34" charset="-128"/>
                <a:ea typeface="Meiryo" panose="020B0604030504040204" pitchFamily="34" charset="-128"/>
              </a:rPr>
              <a:t>結果を解釈し活用する能力</a:t>
            </a:r>
          </a:p>
        </p:txBody>
      </p:sp>
      <p:sp>
        <p:nvSpPr>
          <p:cNvPr id="12" name="テキスト ボックス 11">
            <a:extLst>
              <a:ext uri="{FF2B5EF4-FFF2-40B4-BE49-F238E27FC236}">
                <a16:creationId xmlns:a16="http://schemas.microsoft.com/office/drawing/2014/main" id="{792AE411-0AFF-164B-BD2D-1679873C7B07}"/>
              </a:ext>
            </a:extLst>
          </p:cNvPr>
          <p:cNvSpPr txBox="1"/>
          <p:nvPr/>
        </p:nvSpPr>
        <p:spPr>
          <a:xfrm>
            <a:off x="2665938" y="4090970"/>
            <a:ext cx="3775394" cy="523220"/>
          </a:xfrm>
          <a:prstGeom prst="rect">
            <a:avLst/>
          </a:prstGeom>
          <a:noFill/>
        </p:spPr>
        <p:txBody>
          <a:bodyPr wrap="none" rtlCol="0">
            <a:spAutoFit/>
          </a:bodyPr>
          <a:lstStyle/>
          <a:p>
            <a:pPr algn="r"/>
            <a:r>
              <a:rPr kumimoji="1" lang="ja-JP" altLang="en-US" sz="2800" b="1">
                <a:solidFill>
                  <a:schemeClr val="bg1"/>
                </a:solidFill>
                <a:latin typeface="Meiryo" panose="020B0604030504040204" pitchFamily="34" charset="-128"/>
                <a:ea typeface="Meiryo" panose="020B0604030504040204" pitchFamily="34" charset="-128"/>
              </a:rPr>
              <a:t>人間に求められる能力</a:t>
            </a:r>
          </a:p>
        </p:txBody>
      </p:sp>
      <p:pic>
        <p:nvPicPr>
          <p:cNvPr id="6" name="図 5" descr="アイコン&#10;&#10;自動的に生成された説明">
            <a:extLst>
              <a:ext uri="{FF2B5EF4-FFF2-40B4-BE49-F238E27FC236}">
                <a16:creationId xmlns:a16="http://schemas.microsoft.com/office/drawing/2014/main" id="{B88E2496-9D75-B743-A525-EE9BEE0115B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899587" y="1387175"/>
            <a:ext cx="1417328" cy="1609776"/>
          </a:xfrm>
          <a:prstGeom prst="rect">
            <a:avLst/>
          </a:prstGeom>
          <a:effectLst>
            <a:outerShdw blurRad="50800" dist="38100" dir="2700000" algn="tl" rotWithShape="0">
              <a:prstClr val="black">
                <a:alpha val="40000"/>
              </a:prstClr>
            </a:outerShdw>
          </a:effectLst>
        </p:spPr>
      </p:pic>
      <p:pic>
        <p:nvPicPr>
          <p:cNvPr id="17" name="図 16" descr="アイコン&#10;&#10;自動的に生成された説明">
            <a:extLst>
              <a:ext uri="{FF2B5EF4-FFF2-40B4-BE49-F238E27FC236}">
                <a16:creationId xmlns:a16="http://schemas.microsoft.com/office/drawing/2014/main" id="{DD4D631D-DDFA-084E-BE56-AD305499FB76}"/>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53255" y="3118772"/>
            <a:ext cx="1935095" cy="2543503"/>
          </a:xfrm>
          <a:prstGeom prst="rect">
            <a:avLst/>
          </a:prstGeom>
          <a:effectLst>
            <a:outerShdw blurRad="50800" dist="38100" dir="2700000" algn="tl" rotWithShape="0">
              <a:prstClr val="black">
                <a:alpha val="40000"/>
              </a:prstClr>
            </a:outerShdw>
          </a:effectLst>
        </p:spPr>
      </p:pic>
      <p:grpSp>
        <p:nvGrpSpPr>
          <p:cNvPr id="4" name="グループ化 3">
            <a:extLst>
              <a:ext uri="{FF2B5EF4-FFF2-40B4-BE49-F238E27FC236}">
                <a16:creationId xmlns:a16="http://schemas.microsoft.com/office/drawing/2014/main" id="{AEBF1F7E-358A-C80B-53A7-06BFD2D69641}"/>
              </a:ext>
            </a:extLst>
          </p:cNvPr>
          <p:cNvGrpSpPr/>
          <p:nvPr/>
        </p:nvGrpSpPr>
        <p:grpSpPr>
          <a:xfrm>
            <a:off x="1185706" y="3762470"/>
            <a:ext cx="1301121" cy="1281869"/>
            <a:chOff x="749870" y="3573884"/>
            <a:chExt cx="1301121" cy="1281869"/>
          </a:xfrm>
        </p:grpSpPr>
        <p:sp>
          <p:nvSpPr>
            <p:cNvPr id="2" name="四角形吹き出し 1">
              <a:extLst>
                <a:ext uri="{FF2B5EF4-FFF2-40B4-BE49-F238E27FC236}">
                  <a16:creationId xmlns:a16="http://schemas.microsoft.com/office/drawing/2014/main" id="{0C369E84-4031-1133-3228-8CC3A00242A5}"/>
                </a:ext>
              </a:extLst>
            </p:cNvPr>
            <p:cNvSpPr/>
            <p:nvPr/>
          </p:nvSpPr>
          <p:spPr>
            <a:xfrm>
              <a:off x="749870" y="3573884"/>
              <a:ext cx="1301121" cy="1281869"/>
            </a:xfrm>
            <a:prstGeom prst="wedgeRectCallout">
              <a:avLst>
                <a:gd name="adj1" fmla="val 48042"/>
                <a:gd name="adj2" fmla="val 611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CA02CE15-4DA4-CA31-F235-E742855A32DE}"/>
                </a:ext>
              </a:extLst>
            </p:cNvPr>
            <p:cNvSpPr txBox="1"/>
            <p:nvPr/>
          </p:nvSpPr>
          <p:spPr>
            <a:xfrm>
              <a:off x="846432" y="3690835"/>
              <a:ext cx="1107996" cy="1107996"/>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言語力</a:t>
              </a:r>
              <a:endParaRPr kumimoji="1" lang="en-US" altLang="ja-JP" sz="2400"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表現力</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読解力</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対話力</a:t>
              </a:r>
              <a:endParaRPr kumimoji="1" lang="ja-JP" altLang="en-US" sz="14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1218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C31B3A1-533B-7B48-A69C-CCB455AE9BD7}"/>
              </a:ext>
            </a:extLst>
          </p:cNvPr>
          <p:cNvSpPr/>
          <p:nvPr/>
        </p:nvSpPr>
        <p:spPr>
          <a:xfrm>
            <a:off x="2678138" y="1184648"/>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360834F9-BC9A-6841-93A3-6FF444EBC4CA}"/>
              </a:ext>
            </a:extLst>
          </p:cNvPr>
          <p:cNvSpPr/>
          <p:nvPr/>
        </p:nvSpPr>
        <p:spPr>
          <a:xfrm>
            <a:off x="2678137" y="2509795"/>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9A3306B-61D2-B642-9F70-9AEDD798E3AD}"/>
              </a:ext>
            </a:extLst>
          </p:cNvPr>
          <p:cNvSpPr/>
          <p:nvPr/>
        </p:nvSpPr>
        <p:spPr>
          <a:xfrm>
            <a:off x="2649541" y="3920952"/>
            <a:ext cx="6090741" cy="1623216"/>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47BCA5D-8DAF-3C42-8273-C04187DB780D}"/>
              </a:ext>
            </a:extLst>
          </p:cNvPr>
          <p:cNvSpPr>
            <a:spLocks noGrp="1"/>
          </p:cNvSpPr>
          <p:nvPr>
            <p:ph type="title"/>
          </p:nvPr>
        </p:nvSpPr>
        <p:spPr/>
        <p:txBody>
          <a:bodyPr/>
          <a:lstStyle/>
          <a:p>
            <a:r>
              <a:rPr kumimoji="1" lang="en-US" altLang="ja-JP" dirty="0"/>
              <a:t>Why</a:t>
            </a:r>
            <a:r>
              <a:rPr lang="ja-JP" altLang="en-US"/>
              <a:t>から始める</a:t>
            </a:r>
            <a:r>
              <a:rPr kumimoji="1" lang="en-US" altLang="ja-JP" dirty="0"/>
              <a:t> </a:t>
            </a:r>
            <a:endParaRPr kumimoji="1" lang="ja-JP" altLang="en-US"/>
          </a:p>
        </p:txBody>
      </p:sp>
      <p:sp>
        <p:nvSpPr>
          <p:cNvPr id="4" name="円/楕円 3">
            <a:extLst>
              <a:ext uri="{FF2B5EF4-FFF2-40B4-BE49-F238E27FC236}">
                <a16:creationId xmlns:a16="http://schemas.microsoft.com/office/drawing/2014/main" id="{60E696DA-B061-2B45-BA67-56BE27033B49}"/>
              </a:ext>
            </a:extLst>
          </p:cNvPr>
          <p:cNvSpPr/>
          <p:nvPr/>
        </p:nvSpPr>
        <p:spPr>
          <a:xfrm>
            <a:off x="335921" y="1176577"/>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CB0C01C-826F-154E-BDC3-D6891CAB4D1F}"/>
              </a:ext>
            </a:extLst>
          </p:cNvPr>
          <p:cNvSpPr/>
          <p:nvPr/>
        </p:nvSpPr>
        <p:spPr>
          <a:xfrm>
            <a:off x="966591" y="2534694"/>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B201D855-23A1-C644-ABE2-55716EA28B0D}"/>
              </a:ext>
            </a:extLst>
          </p:cNvPr>
          <p:cNvSpPr/>
          <p:nvPr/>
        </p:nvSpPr>
        <p:spPr>
          <a:xfrm>
            <a:off x="1680817" y="3912882"/>
            <a:ext cx="1654628" cy="1623216"/>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882D5FE-72F5-7348-9DF5-E310BCF5B073}"/>
              </a:ext>
            </a:extLst>
          </p:cNvPr>
          <p:cNvSpPr txBox="1"/>
          <p:nvPr/>
        </p:nvSpPr>
        <p:spPr>
          <a:xfrm>
            <a:off x="4993484" y="4200914"/>
            <a:ext cx="377539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いかなる問題を解決するのか？</a:t>
            </a:r>
          </a:p>
        </p:txBody>
      </p:sp>
      <p:sp>
        <p:nvSpPr>
          <p:cNvPr id="14" name="テキスト ボックス 13">
            <a:extLst>
              <a:ext uri="{FF2B5EF4-FFF2-40B4-BE49-F238E27FC236}">
                <a16:creationId xmlns:a16="http://schemas.microsoft.com/office/drawing/2014/main" id="{31C46950-4ED3-F940-A848-0DEBBE37152F}"/>
              </a:ext>
            </a:extLst>
          </p:cNvPr>
          <p:cNvSpPr txBox="1"/>
          <p:nvPr/>
        </p:nvSpPr>
        <p:spPr>
          <a:xfrm>
            <a:off x="4965279" y="4630591"/>
            <a:ext cx="3696932" cy="646331"/>
          </a:xfrm>
          <a:prstGeom prst="rect">
            <a:avLst/>
          </a:prstGeom>
          <a:noFill/>
        </p:spPr>
        <p:txBody>
          <a:bodyPr wrap="square" rtlCol="0">
            <a:spAutoFit/>
          </a:bodyPr>
          <a:lstStyle/>
          <a:p>
            <a:pPr algn="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Purpose</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目的／存在意義</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明確にする</a:t>
            </a:r>
          </a:p>
        </p:txBody>
      </p:sp>
      <p:sp>
        <p:nvSpPr>
          <p:cNvPr id="15" name="テキスト ボックス 14">
            <a:extLst>
              <a:ext uri="{FF2B5EF4-FFF2-40B4-BE49-F238E27FC236}">
                <a16:creationId xmlns:a16="http://schemas.microsoft.com/office/drawing/2014/main" id="{B45FAE48-E2E4-024B-9349-2F5F263855B2}"/>
              </a:ext>
            </a:extLst>
          </p:cNvPr>
          <p:cNvSpPr txBox="1"/>
          <p:nvPr/>
        </p:nvSpPr>
        <p:spPr>
          <a:xfrm>
            <a:off x="4702345" y="2790856"/>
            <a:ext cx="4031874"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どのように問題を解決するのか？</a:t>
            </a:r>
          </a:p>
        </p:txBody>
      </p:sp>
      <p:sp>
        <p:nvSpPr>
          <p:cNvPr id="16" name="テキスト ボックス 15">
            <a:extLst>
              <a:ext uri="{FF2B5EF4-FFF2-40B4-BE49-F238E27FC236}">
                <a16:creationId xmlns:a16="http://schemas.microsoft.com/office/drawing/2014/main" id="{36569206-48C3-3346-9D2E-7F0022A65A81}"/>
              </a:ext>
            </a:extLst>
          </p:cNvPr>
          <p:cNvSpPr txBox="1"/>
          <p:nvPr/>
        </p:nvSpPr>
        <p:spPr>
          <a:xfrm>
            <a:off x="4323458" y="3194543"/>
            <a:ext cx="4338753" cy="646331"/>
          </a:xfrm>
          <a:prstGeom prst="rect">
            <a:avLst/>
          </a:prstGeom>
          <a:noFill/>
        </p:spPr>
        <p:txBody>
          <a:bodyPr wrap="square" rtlCol="0">
            <a:spAutoFit/>
          </a:bodyPr>
          <a:lstStyle/>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構想や体制、</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開発や運用の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方針や計画を明確にする</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091E2A6-C49D-F64D-9B6B-11AF73ACAFAD}"/>
              </a:ext>
            </a:extLst>
          </p:cNvPr>
          <p:cNvSpPr txBox="1"/>
          <p:nvPr/>
        </p:nvSpPr>
        <p:spPr>
          <a:xfrm>
            <a:off x="4716591" y="1350696"/>
            <a:ext cx="403187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何を使って問題を解決するのか？</a:t>
            </a:r>
          </a:p>
        </p:txBody>
      </p:sp>
      <p:sp>
        <p:nvSpPr>
          <p:cNvPr id="23" name="テキスト ボックス 22">
            <a:extLst>
              <a:ext uri="{FF2B5EF4-FFF2-40B4-BE49-F238E27FC236}">
                <a16:creationId xmlns:a16="http://schemas.microsoft.com/office/drawing/2014/main" id="{49C25C06-36FB-DA49-87BD-2D1E5D80FE6D}"/>
              </a:ext>
            </a:extLst>
          </p:cNvPr>
          <p:cNvSpPr txBox="1"/>
          <p:nvPr/>
        </p:nvSpPr>
        <p:spPr>
          <a:xfrm>
            <a:off x="4776044" y="1754383"/>
            <a:ext cx="3900412" cy="646331"/>
          </a:xfrm>
          <a:prstGeom prst="rect">
            <a:avLst/>
          </a:prstGeom>
          <a:noFill/>
        </p:spPr>
        <p:txBody>
          <a:bodyPr wrap="square" rtlCol="0">
            <a:spAutoFit/>
          </a:bodyPr>
          <a:lstStyle/>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技術や手法、製品やサービスなどの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手段を具体化する</a:t>
            </a:r>
          </a:p>
        </p:txBody>
      </p:sp>
      <p:sp>
        <p:nvSpPr>
          <p:cNvPr id="25" name="上矢印 24">
            <a:extLst>
              <a:ext uri="{FF2B5EF4-FFF2-40B4-BE49-F238E27FC236}">
                <a16:creationId xmlns:a16="http://schemas.microsoft.com/office/drawing/2014/main" id="{3C9CC8AC-4732-9B48-B60C-24315BD4C9D4}"/>
              </a:ext>
            </a:extLst>
          </p:cNvPr>
          <p:cNvSpPr/>
          <p:nvPr/>
        </p:nvSpPr>
        <p:spPr>
          <a:xfrm>
            <a:off x="1756508" y="2217424"/>
            <a:ext cx="1505875" cy="2285177"/>
          </a:xfrm>
          <a:custGeom>
            <a:avLst/>
            <a:gdLst>
              <a:gd name="connsiteX0" fmla="*/ 0 w 2021233"/>
              <a:gd name="connsiteY0" fmla="*/ 1010617 h 2808312"/>
              <a:gd name="connsiteX1" fmla="*/ 1010617 w 2021233"/>
              <a:gd name="connsiteY1" fmla="*/ 0 h 2808312"/>
              <a:gd name="connsiteX2" fmla="*/ 2021233 w 2021233"/>
              <a:gd name="connsiteY2" fmla="*/ 1010617 h 2808312"/>
              <a:gd name="connsiteX3" fmla="*/ 1515925 w 2021233"/>
              <a:gd name="connsiteY3" fmla="*/ 1010617 h 2808312"/>
              <a:gd name="connsiteX4" fmla="*/ 1515925 w 2021233"/>
              <a:gd name="connsiteY4" fmla="*/ 2808312 h 2808312"/>
              <a:gd name="connsiteX5" fmla="*/ 505308 w 2021233"/>
              <a:gd name="connsiteY5" fmla="*/ 2808312 h 2808312"/>
              <a:gd name="connsiteX6" fmla="*/ 505308 w 2021233"/>
              <a:gd name="connsiteY6" fmla="*/ 1010617 h 2808312"/>
              <a:gd name="connsiteX7" fmla="*/ 0 w 2021233"/>
              <a:gd name="connsiteY7" fmla="*/ 1010617 h 2808312"/>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1515925 w 2021233"/>
              <a:gd name="connsiteY4" fmla="*/ 2808312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1233" h="2880883">
                <a:moveTo>
                  <a:pt x="0" y="1010617"/>
                </a:moveTo>
                <a:lnTo>
                  <a:pt x="1010617" y="0"/>
                </a:lnTo>
                <a:lnTo>
                  <a:pt x="2021233" y="1010617"/>
                </a:lnTo>
                <a:lnTo>
                  <a:pt x="1515925" y="1010617"/>
                </a:lnTo>
                <a:lnTo>
                  <a:pt x="978896" y="2866369"/>
                </a:lnTo>
                <a:lnTo>
                  <a:pt x="984279" y="2880883"/>
                </a:lnTo>
                <a:lnTo>
                  <a:pt x="505308" y="1010617"/>
                </a:lnTo>
                <a:lnTo>
                  <a:pt x="0" y="1010617"/>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B341247-EC4C-A449-8E64-FE0A81557E78}"/>
              </a:ext>
            </a:extLst>
          </p:cNvPr>
          <p:cNvSpPr txBox="1"/>
          <p:nvPr/>
        </p:nvSpPr>
        <p:spPr>
          <a:xfrm>
            <a:off x="1876268" y="4375872"/>
            <a:ext cx="124585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WHY</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8" name="テキスト ボックス 7">
            <a:extLst>
              <a:ext uri="{FF2B5EF4-FFF2-40B4-BE49-F238E27FC236}">
                <a16:creationId xmlns:a16="http://schemas.microsoft.com/office/drawing/2014/main" id="{A70463B1-E0D1-844B-B0B1-8E5962B385C7}"/>
              </a:ext>
            </a:extLst>
          </p:cNvPr>
          <p:cNvSpPr txBox="1"/>
          <p:nvPr/>
        </p:nvSpPr>
        <p:spPr>
          <a:xfrm>
            <a:off x="1854499" y="3163765"/>
            <a:ext cx="1289392"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HOW</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9" name="テキスト ボックス 8">
            <a:extLst>
              <a:ext uri="{FF2B5EF4-FFF2-40B4-BE49-F238E27FC236}">
                <a16:creationId xmlns:a16="http://schemas.microsoft.com/office/drawing/2014/main" id="{FCA61EAB-B669-A546-8F6B-E024422D7F27}"/>
              </a:ext>
            </a:extLst>
          </p:cNvPr>
          <p:cNvSpPr txBox="1"/>
          <p:nvPr/>
        </p:nvSpPr>
        <p:spPr>
          <a:xfrm>
            <a:off x="1805648" y="1608626"/>
            <a:ext cx="1358065"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What</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grpSp>
        <p:nvGrpSpPr>
          <p:cNvPr id="24" name="グループ化 23">
            <a:extLst>
              <a:ext uri="{FF2B5EF4-FFF2-40B4-BE49-F238E27FC236}">
                <a16:creationId xmlns:a16="http://schemas.microsoft.com/office/drawing/2014/main" id="{43604228-4361-97ED-7A18-29BB484D255D}"/>
              </a:ext>
            </a:extLst>
          </p:cNvPr>
          <p:cNvGrpSpPr/>
          <p:nvPr/>
        </p:nvGrpSpPr>
        <p:grpSpPr>
          <a:xfrm>
            <a:off x="4881882" y="3949955"/>
            <a:ext cx="3886995" cy="2474904"/>
            <a:chOff x="4881882" y="3949955"/>
            <a:chExt cx="3886995" cy="2474904"/>
          </a:xfrm>
        </p:grpSpPr>
        <p:sp>
          <p:nvSpPr>
            <p:cNvPr id="19" name="正方形/長方形 18">
              <a:extLst>
                <a:ext uri="{FF2B5EF4-FFF2-40B4-BE49-F238E27FC236}">
                  <a16:creationId xmlns:a16="http://schemas.microsoft.com/office/drawing/2014/main" id="{03909F3E-FA56-72C2-89C3-6805C4BCBC9C}"/>
                </a:ext>
              </a:extLst>
            </p:cNvPr>
            <p:cNvSpPr/>
            <p:nvPr/>
          </p:nvSpPr>
          <p:spPr>
            <a:xfrm>
              <a:off x="4924401" y="3949955"/>
              <a:ext cx="3809818" cy="1586144"/>
            </a:xfrm>
            <a:prstGeom prst="rect">
              <a:avLst/>
            </a:prstGeom>
            <a:noFill/>
            <a:ln w="57150">
              <a:solidFill>
                <a:schemeClr val="accent6">
                  <a:lumMod val="60000"/>
                  <a:lumOff val="4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D26199D-1871-BF95-6015-7F4FB5B9C6A0}"/>
                </a:ext>
              </a:extLst>
            </p:cNvPr>
            <p:cNvSpPr txBox="1"/>
            <p:nvPr/>
          </p:nvSpPr>
          <p:spPr>
            <a:xfrm>
              <a:off x="4881882" y="5708219"/>
              <a:ext cx="3852337" cy="430887"/>
            </a:xfrm>
            <a:prstGeom prst="rect">
              <a:avLst/>
            </a:prstGeom>
            <a:noFill/>
          </p:spPr>
          <p:txBody>
            <a:bodyPr wrap="none" rtlCol="0">
              <a:spAutoFit/>
            </a:bodyPr>
            <a:lstStyle/>
            <a:p>
              <a:pPr algn="ctr"/>
              <a:r>
                <a:rPr kumimoji="1" lang="ja-JP" altLang="en-US" sz="22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人間でなければできない領域</a:t>
              </a:r>
            </a:p>
          </p:txBody>
        </p:sp>
        <p:sp>
          <p:nvSpPr>
            <p:cNvPr id="21" name="テキスト ボックス 20">
              <a:extLst>
                <a:ext uri="{FF2B5EF4-FFF2-40B4-BE49-F238E27FC236}">
                  <a16:creationId xmlns:a16="http://schemas.microsoft.com/office/drawing/2014/main" id="{DD698263-BC2D-C629-7C23-025212840385}"/>
                </a:ext>
              </a:extLst>
            </p:cNvPr>
            <p:cNvSpPr txBox="1"/>
            <p:nvPr/>
          </p:nvSpPr>
          <p:spPr>
            <a:xfrm>
              <a:off x="4890891" y="6055527"/>
              <a:ext cx="3877986"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なぜ、なんのために、何をしたいか</a:t>
              </a:r>
            </a:p>
          </p:txBody>
        </p:sp>
      </p:grpSp>
    </p:spTree>
    <p:extLst>
      <p:ext uri="{BB962C8B-B14F-4D97-AF65-F5344CB8AC3E}">
        <p14:creationId xmlns:p14="http://schemas.microsoft.com/office/powerpoint/2010/main" val="32174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53D8-9E17-8334-7D26-34ACA23FDE4B}"/>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BCAEA487-E530-E324-443A-281131617EB1}"/>
              </a:ext>
            </a:extLst>
          </p:cNvPr>
          <p:cNvSpPr/>
          <p:nvPr/>
        </p:nvSpPr>
        <p:spPr>
          <a:xfrm>
            <a:off x="250292" y="2305779"/>
            <a:ext cx="8666908" cy="1320586"/>
          </a:xfrm>
          <a:prstGeom prst="rect">
            <a:avLst/>
          </a:prstGeom>
          <a:solidFill>
            <a:srgbClr val="FFFF00">
              <a:alpha val="1778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64F641BD-1926-D9B0-DC6E-E48B85CD7DC1}"/>
              </a:ext>
            </a:extLst>
          </p:cNvPr>
          <p:cNvSpPr/>
          <p:nvPr/>
        </p:nvSpPr>
        <p:spPr>
          <a:xfrm>
            <a:off x="250292" y="3707894"/>
            <a:ext cx="8666908" cy="1320586"/>
          </a:xfrm>
          <a:prstGeom prst="rect">
            <a:avLst/>
          </a:prstGeom>
          <a:solidFill>
            <a:srgbClr val="00B050">
              <a:alpha val="1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5BDFE5DC-02B5-1BC3-BB4D-3DB1E2977831}"/>
              </a:ext>
            </a:extLst>
          </p:cNvPr>
          <p:cNvSpPr/>
          <p:nvPr/>
        </p:nvSpPr>
        <p:spPr>
          <a:xfrm>
            <a:off x="250292" y="5110009"/>
            <a:ext cx="8666908" cy="1320586"/>
          </a:xfrm>
          <a:prstGeom prst="rect">
            <a:avLst/>
          </a:prstGeom>
          <a:solidFill>
            <a:srgbClr val="0432FF">
              <a:alpha val="1247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A134910-8992-0F6F-57DB-2845E20A7054}"/>
              </a:ext>
            </a:extLst>
          </p:cNvPr>
          <p:cNvSpPr>
            <a:spLocks noGrp="1"/>
          </p:cNvSpPr>
          <p:nvPr>
            <p:ph type="title"/>
          </p:nvPr>
        </p:nvSpPr>
        <p:spPr/>
        <p:txBody>
          <a:bodyPr/>
          <a:lstStyle/>
          <a:p>
            <a:r>
              <a:rPr kumimoji="1" lang="en-US" altLang="ja-JP" dirty="0"/>
              <a:t>AI</a:t>
            </a:r>
            <a:r>
              <a:rPr kumimoji="1" lang="ja-JP" altLang="en-US"/>
              <a:t>と人間の知能の違い　</a:t>
            </a:r>
            <a:r>
              <a:rPr kumimoji="1" lang="en-US" altLang="ja-JP" dirty="0"/>
              <a:t>1</a:t>
            </a:r>
            <a:r>
              <a:rPr kumimoji="1" lang="ja-JP" altLang="en-US"/>
              <a:t>　／効率　</a:t>
            </a:r>
          </a:p>
        </p:txBody>
      </p:sp>
      <p:pic>
        <p:nvPicPr>
          <p:cNvPr id="5" name="図 4" descr="アイコン&#10;&#10;自動的に生成された説明">
            <a:extLst>
              <a:ext uri="{FF2B5EF4-FFF2-40B4-BE49-F238E27FC236}">
                <a16:creationId xmlns:a16="http://schemas.microsoft.com/office/drawing/2014/main" id="{225FDCD9-6E0F-3EB2-E75B-27786D7C4B9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10139" y="925284"/>
            <a:ext cx="1118149" cy="1269973"/>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DE883AC5-2B01-7650-A188-27E089E083A9}"/>
              </a:ext>
            </a:extLst>
          </p:cNvPr>
          <p:cNvSpPr txBox="1"/>
          <p:nvPr/>
        </p:nvSpPr>
        <p:spPr>
          <a:xfrm>
            <a:off x="4082140" y="2754905"/>
            <a:ext cx="1210588" cy="615553"/>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エネルギー</a:t>
            </a:r>
            <a:endParaRPr kumimoji="1" lang="en-US" altLang="ja-JP" sz="1600"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効率</a:t>
            </a:r>
            <a:endParaRPr kumimoji="1" lang="ja-JP" altLang="en-US" b="1">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7C1781F-8086-479A-B490-DBB14F240796}"/>
              </a:ext>
            </a:extLst>
          </p:cNvPr>
          <p:cNvSpPr txBox="1"/>
          <p:nvPr/>
        </p:nvSpPr>
        <p:spPr>
          <a:xfrm>
            <a:off x="4171890" y="4102058"/>
            <a:ext cx="800219" cy="615553"/>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データ</a:t>
            </a:r>
            <a:endParaRPr kumimoji="1" lang="en-US" altLang="ja-JP" sz="1600"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効率</a:t>
            </a:r>
            <a:endParaRPr kumimoji="1" lang="ja-JP" altLang="en-US" b="1">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75A20F8-53F7-58D3-3CBC-68266B7273D0}"/>
              </a:ext>
            </a:extLst>
          </p:cNvPr>
          <p:cNvSpPr txBox="1"/>
          <p:nvPr/>
        </p:nvSpPr>
        <p:spPr>
          <a:xfrm>
            <a:off x="4248834" y="5500662"/>
            <a:ext cx="646331" cy="646331"/>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学習</a:t>
            </a:r>
            <a:endParaRPr kumimoji="1"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効率</a:t>
            </a:r>
            <a:endParaRPr kumimoji="1" lang="ja-JP" altLang="en-US" b="1">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2866FE21-EF00-EDB7-00CC-BC5E1C9273D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60864" y="4122899"/>
            <a:ext cx="525228" cy="525228"/>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73212FCF-28C0-9C44-1432-3115662DB52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60864" y="2740806"/>
            <a:ext cx="525228" cy="525228"/>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A20F7D1F-F190-1BBF-5321-B89A85388F8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24547" y="5566444"/>
            <a:ext cx="417932" cy="417932"/>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2B00B2F5-1E77-D1A4-E03E-DFC359D16047}"/>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22282" y="4122899"/>
            <a:ext cx="525228" cy="525228"/>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C1CF7A3F-E9E2-21E1-7E5B-3E881EB4FD4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2282" y="2740806"/>
            <a:ext cx="525228" cy="525228"/>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FF954A12-6F91-4147-75ED-36B8CA76F95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85965" y="5566444"/>
            <a:ext cx="417932" cy="417932"/>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F1331435-830A-4B0C-B460-45E3931CA764}"/>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83700" y="4121230"/>
            <a:ext cx="525228" cy="525228"/>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0D245E5-B0D3-D4DC-096E-4AE6E1B753A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3700" y="2739137"/>
            <a:ext cx="525228" cy="525228"/>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E2E459EF-3D1A-FE5C-1A11-51BFDFE6EDF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7383" y="5564775"/>
            <a:ext cx="417932" cy="417932"/>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59E6EB9A-764E-0CF8-84E7-2C713EB2681F}"/>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45118" y="4121230"/>
            <a:ext cx="525228" cy="525228"/>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C36DD0F8-8DDE-B1E1-5B57-EE492D05A1D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5118" y="2739137"/>
            <a:ext cx="525228" cy="525228"/>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4221ECDB-D1A8-0778-E157-9F2528D1A5F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8801" y="5564775"/>
            <a:ext cx="417932" cy="417932"/>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0BC4A5F1-3841-0A6B-9ABA-191E9EE5873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21034" y="4121230"/>
            <a:ext cx="525228" cy="525228"/>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DA2B0395-F3F6-E955-AB22-8B889DEA84A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1034" y="2739137"/>
            <a:ext cx="525228" cy="525228"/>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C6A92268-B855-904F-0316-57B24710A71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4717" y="5564775"/>
            <a:ext cx="417932" cy="417932"/>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EC60A56D-3766-74BB-40C2-B1E1936FDCE7}"/>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95800" y="4121230"/>
            <a:ext cx="525228" cy="525228"/>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5529256B-325F-C52F-88AE-13C52FB4026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5800" y="2739137"/>
            <a:ext cx="525228" cy="525228"/>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F66A777-4EE1-5277-232A-4CBD575370F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9483" y="5564775"/>
            <a:ext cx="417932" cy="417932"/>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DDF21790-8580-4441-3188-EF2E995CDEF4}"/>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60864" y="4484494"/>
            <a:ext cx="525228" cy="525228"/>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214AC47C-9F13-3FCB-C826-81D3E55140A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61940" y="3140291"/>
            <a:ext cx="525228" cy="525228"/>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4B10ADC4-3ED2-55E0-B1FF-B46817B8A88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25623" y="5932559"/>
            <a:ext cx="417932" cy="417932"/>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299F32DB-25F6-558F-6CDF-920A6B36602B}"/>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22282" y="4484494"/>
            <a:ext cx="525228" cy="525228"/>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162DE861-647A-5C9B-1403-047F7E7F53D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3358" y="3140291"/>
            <a:ext cx="525228" cy="525228"/>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604C2BA9-6E91-32E6-358A-8BFD9772D9C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87041" y="5932559"/>
            <a:ext cx="417932" cy="417932"/>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0524E5A8-223B-20C9-ED59-30C24C307D54}"/>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83700" y="4482825"/>
            <a:ext cx="525228" cy="525228"/>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06435832-F656-6F6B-5F9E-3AED912FA51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4776" y="3138622"/>
            <a:ext cx="525228" cy="525228"/>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ABA2EF79-8FA4-7880-CB81-CB19C669191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8459" y="5930890"/>
            <a:ext cx="417932" cy="417932"/>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499001FB-0829-A57D-C35B-628708623C99}"/>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45118" y="4482825"/>
            <a:ext cx="525228" cy="525228"/>
          </a:xfrm>
          <a:prstGeom prst="rect">
            <a:avLst/>
          </a:prstGeom>
          <a:effectLst>
            <a:outerShdw blurRad="50800" dist="38100" dir="2700000" algn="tl" rotWithShape="0">
              <a:prstClr val="black">
                <a:alpha val="40000"/>
              </a:prstClr>
            </a:outerShdw>
          </a:effectLst>
        </p:spPr>
      </p:pic>
      <p:pic>
        <p:nvPicPr>
          <p:cNvPr id="43" name="図 42">
            <a:extLst>
              <a:ext uri="{FF2B5EF4-FFF2-40B4-BE49-F238E27FC236}">
                <a16:creationId xmlns:a16="http://schemas.microsoft.com/office/drawing/2014/main" id="{9FDD2DDC-A6E7-CDFE-6AA3-3B03F1C0093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6194" y="3138622"/>
            <a:ext cx="525228" cy="525228"/>
          </a:xfrm>
          <a:prstGeom prst="rect">
            <a:avLst/>
          </a:prstGeom>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00756C6C-95E7-11DE-2BB5-EC26FFCC8D2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9877" y="5930890"/>
            <a:ext cx="417932" cy="417932"/>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E44F222D-509F-0772-AF93-39B5CE500EAF}"/>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21034" y="4482825"/>
            <a:ext cx="525228" cy="525228"/>
          </a:xfrm>
          <a:prstGeom prst="rect">
            <a:avLst/>
          </a:prstGeom>
          <a:effectLst>
            <a:outerShdw blurRad="50800" dist="38100" dir="2700000" algn="tl" rotWithShape="0">
              <a:prstClr val="black">
                <a:alpha val="40000"/>
              </a:prstClr>
            </a:outerShdw>
          </a:effectLst>
        </p:spPr>
      </p:pic>
      <p:pic>
        <p:nvPicPr>
          <p:cNvPr id="46" name="図 45">
            <a:extLst>
              <a:ext uri="{FF2B5EF4-FFF2-40B4-BE49-F238E27FC236}">
                <a16:creationId xmlns:a16="http://schemas.microsoft.com/office/drawing/2014/main" id="{7792E103-A248-688E-3075-FCFCDE8E8FA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110" y="3138622"/>
            <a:ext cx="525228" cy="5252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066B713C-52FC-A256-AE7D-C5393901992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5793" y="5930890"/>
            <a:ext cx="417932" cy="417932"/>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010D1FC4-C3BA-5C82-8687-1F689E6FF6EC}"/>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95800" y="4482825"/>
            <a:ext cx="525228" cy="525228"/>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397A1CF7-833E-9FD2-8557-90ED19DAC5B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6876" y="3138622"/>
            <a:ext cx="525228" cy="525228"/>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7328D1AC-1C40-ED2C-A8F7-C77781A4C48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0559" y="5930890"/>
            <a:ext cx="417932" cy="417932"/>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5A58E717-BC65-D28F-4255-AD93ADE711D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60864" y="2346012"/>
            <a:ext cx="525228" cy="525228"/>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B809E97B-D500-031D-DF54-AABA828201D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2282" y="2346012"/>
            <a:ext cx="525228" cy="52522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AB355FF4-699C-2D2E-4FE9-9C61E900479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3700" y="2344343"/>
            <a:ext cx="525228" cy="525228"/>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47D86D09-0E3A-1F06-60C8-C3C077FF38E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5118" y="2344343"/>
            <a:ext cx="525228" cy="525228"/>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35575B0C-32C3-5E32-F29F-9C7DB0F604A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1034" y="2344343"/>
            <a:ext cx="525228" cy="525228"/>
          </a:xfrm>
          <a:prstGeom prst="rect">
            <a:avLst/>
          </a:prstGeom>
          <a:effectLst>
            <a:outerShdw blurRad="50800" dist="38100" dir="2700000" algn="tl" rotWithShape="0">
              <a:prstClr val="black">
                <a:alpha val="40000"/>
              </a:prstClr>
            </a:outerShdw>
          </a:effectLst>
        </p:spPr>
      </p:pic>
      <p:pic>
        <p:nvPicPr>
          <p:cNvPr id="56" name="図 55">
            <a:extLst>
              <a:ext uri="{FF2B5EF4-FFF2-40B4-BE49-F238E27FC236}">
                <a16:creationId xmlns:a16="http://schemas.microsoft.com/office/drawing/2014/main" id="{D1F5CF2C-BBEE-A95D-51A7-C3413E3A4D5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5800" y="2344343"/>
            <a:ext cx="525228" cy="525228"/>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DB8D66A2-31D2-82AA-0AB6-7406B6AD4742}"/>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60864" y="3778819"/>
            <a:ext cx="525228" cy="525228"/>
          </a:xfrm>
          <a:prstGeom prst="rect">
            <a:avLst/>
          </a:prstGeom>
          <a:effectLst>
            <a:outerShdw blurRad="50800" dist="38100" dir="2700000" algn="tl" rotWithShape="0">
              <a:prstClr val="black">
                <a:alpha val="40000"/>
              </a:prstClr>
            </a:outerShdw>
          </a:effectLst>
        </p:spPr>
      </p:pic>
      <p:pic>
        <p:nvPicPr>
          <p:cNvPr id="58" name="図 57">
            <a:extLst>
              <a:ext uri="{FF2B5EF4-FFF2-40B4-BE49-F238E27FC236}">
                <a16:creationId xmlns:a16="http://schemas.microsoft.com/office/drawing/2014/main" id="{B444548A-DCEB-C131-DB30-CFA6C95D632D}"/>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22282" y="3778819"/>
            <a:ext cx="525228" cy="525228"/>
          </a:xfrm>
          <a:prstGeom prst="rect">
            <a:avLst/>
          </a:prstGeom>
          <a:effectLst>
            <a:outerShdw blurRad="50800" dist="38100" dir="2700000" algn="tl" rotWithShape="0">
              <a:prstClr val="black">
                <a:alpha val="40000"/>
              </a:prstClr>
            </a:outerShdw>
          </a:effectLst>
        </p:spPr>
      </p:pic>
      <p:pic>
        <p:nvPicPr>
          <p:cNvPr id="59" name="図 58">
            <a:extLst>
              <a:ext uri="{FF2B5EF4-FFF2-40B4-BE49-F238E27FC236}">
                <a16:creationId xmlns:a16="http://schemas.microsoft.com/office/drawing/2014/main" id="{E2B166BB-AFC5-8CDB-375D-8852C5DECE39}"/>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83700" y="3777150"/>
            <a:ext cx="525228" cy="525228"/>
          </a:xfrm>
          <a:prstGeom prst="rect">
            <a:avLst/>
          </a:prstGeom>
          <a:effectLst>
            <a:outerShdw blurRad="50800" dist="38100" dir="2700000" algn="tl" rotWithShape="0">
              <a:prstClr val="black">
                <a:alpha val="40000"/>
              </a:prstClr>
            </a:outerShdw>
          </a:effectLst>
        </p:spPr>
      </p:pic>
      <p:pic>
        <p:nvPicPr>
          <p:cNvPr id="60" name="図 59">
            <a:extLst>
              <a:ext uri="{FF2B5EF4-FFF2-40B4-BE49-F238E27FC236}">
                <a16:creationId xmlns:a16="http://schemas.microsoft.com/office/drawing/2014/main" id="{A3FBA380-E6D3-626A-B69D-09D45289EFA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45118" y="3777150"/>
            <a:ext cx="525228" cy="525228"/>
          </a:xfrm>
          <a:prstGeom prst="rect">
            <a:avLst/>
          </a:prstGeom>
          <a:effectLst>
            <a:outerShdw blurRad="50800" dist="38100" dir="2700000" algn="tl" rotWithShape="0">
              <a:prstClr val="black">
                <a:alpha val="40000"/>
              </a:prstClr>
            </a:outerShdw>
          </a:effectLst>
        </p:spPr>
      </p:pic>
      <p:pic>
        <p:nvPicPr>
          <p:cNvPr id="61" name="図 60">
            <a:extLst>
              <a:ext uri="{FF2B5EF4-FFF2-40B4-BE49-F238E27FC236}">
                <a16:creationId xmlns:a16="http://schemas.microsoft.com/office/drawing/2014/main" id="{B14112EF-1692-6137-73E5-4FBC9B9C1FA3}"/>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21034" y="3777150"/>
            <a:ext cx="525228" cy="525228"/>
          </a:xfrm>
          <a:prstGeom prst="rect">
            <a:avLst/>
          </a:prstGeom>
          <a:effectLst>
            <a:outerShdw blurRad="50800" dist="38100" dir="2700000" algn="tl" rotWithShape="0">
              <a:prstClr val="black">
                <a:alpha val="40000"/>
              </a:prstClr>
            </a:outerShdw>
          </a:effectLst>
        </p:spPr>
      </p:pic>
      <p:pic>
        <p:nvPicPr>
          <p:cNvPr id="62" name="図 61">
            <a:extLst>
              <a:ext uri="{FF2B5EF4-FFF2-40B4-BE49-F238E27FC236}">
                <a16:creationId xmlns:a16="http://schemas.microsoft.com/office/drawing/2014/main" id="{C22394DE-93DF-769A-AF91-43A3A9795C4B}"/>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95800" y="3777150"/>
            <a:ext cx="525228" cy="525228"/>
          </a:xfrm>
          <a:prstGeom prst="rect">
            <a:avLst/>
          </a:prstGeom>
          <a:effectLst>
            <a:outerShdw blurRad="50800" dist="38100" dir="2700000" algn="tl" rotWithShape="0">
              <a:prstClr val="black">
                <a:alpha val="40000"/>
              </a:prstClr>
            </a:outerShdw>
          </a:effectLst>
        </p:spPr>
      </p:pic>
      <p:pic>
        <p:nvPicPr>
          <p:cNvPr id="63" name="図 62">
            <a:extLst>
              <a:ext uri="{FF2B5EF4-FFF2-40B4-BE49-F238E27FC236}">
                <a16:creationId xmlns:a16="http://schemas.microsoft.com/office/drawing/2014/main" id="{98F8C5B7-E2C9-E6C7-723A-55E06A72982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24547" y="5197392"/>
            <a:ext cx="417932" cy="417932"/>
          </a:xfrm>
          <a:prstGeom prst="rect">
            <a:avLst/>
          </a:prstGeom>
          <a:effectLst>
            <a:outerShdw blurRad="50800" dist="38100" dir="2700000" algn="tl" rotWithShape="0">
              <a:prstClr val="black">
                <a:alpha val="40000"/>
              </a:prstClr>
            </a:outerShdw>
          </a:effectLst>
        </p:spPr>
      </p:pic>
      <p:pic>
        <p:nvPicPr>
          <p:cNvPr id="64" name="図 63">
            <a:extLst>
              <a:ext uri="{FF2B5EF4-FFF2-40B4-BE49-F238E27FC236}">
                <a16:creationId xmlns:a16="http://schemas.microsoft.com/office/drawing/2014/main" id="{934F3FF4-AE6E-34AC-664D-85D5353E7C5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85965" y="5197392"/>
            <a:ext cx="417932" cy="417932"/>
          </a:xfrm>
          <a:prstGeom prst="rect">
            <a:avLst/>
          </a:prstGeom>
          <a:effectLst>
            <a:outerShdw blurRad="50800" dist="38100" dir="2700000" algn="tl" rotWithShape="0">
              <a:prstClr val="black">
                <a:alpha val="40000"/>
              </a:prstClr>
            </a:outerShdw>
          </a:effectLst>
        </p:spPr>
      </p:pic>
      <p:pic>
        <p:nvPicPr>
          <p:cNvPr id="65" name="図 64">
            <a:extLst>
              <a:ext uri="{FF2B5EF4-FFF2-40B4-BE49-F238E27FC236}">
                <a16:creationId xmlns:a16="http://schemas.microsoft.com/office/drawing/2014/main" id="{8BA5A2AA-B300-A7DE-BF80-B67B918471F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7383" y="5195723"/>
            <a:ext cx="417932" cy="417932"/>
          </a:xfrm>
          <a:prstGeom prst="rect">
            <a:avLst/>
          </a:prstGeom>
          <a:effectLst>
            <a:outerShdw blurRad="50800" dist="38100" dir="2700000" algn="tl" rotWithShape="0">
              <a:prstClr val="black">
                <a:alpha val="40000"/>
              </a:prstClr>
            </a:outerShdw>
          </a:effectLst>
        </p:spPr>
      </p:pic>
      <p:pic>
        <p:nvPicPr>
          <p:cNvPr id="66" name="図 65">
            <a:extLst>
              <a:ext uri="{FF2B5EF4-FFF2-40B4-BE49-F238E27FC236}">
                <a16:creationId xmlns:a16="http://schemas.microsoft.com/office/drawing/2014/main" id="{A6E11106-6C03-E4CC-C1DA-6D9F2582308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8801" y="5195723"/>
            <a:ext cx="417932" cy="417932"/>
          </a:xfrm>
          <a:prstGeom prst="rect">
            <a:avLst/>
          </a:prstGeom>
          <a:effectLst>
            <a:outerShdw blurRad="50800" dist="38100" dir="2700000" algn="tl" rotWithShape="0">
              <a:prstClr val="black">
                <a:alpha val="40000"/>
              </a:prstClr>
            </a:outerShdw>
          </a:effectLst>
        </p:spPr>
      </p:pic>
      <p:pic>
        <p:nvPicPr>
          <p:cNvPr id="67" name="図 66">
            <a:extLst>
              <a:ext uri="{FF2B5EF4-FFF2-40B4-BE49-F238E27FC236}">
                <a16:creationId xmlns:a16="http://schemas.microsoft.com/office/drawing/2014/main" id="{96E4AD52-3D3E-98F7-1D46-F99CF142282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4717" y="5195723"/>
            <a:ext cx="417932" cy="417932"/>
          </a:xfrm>
          <a:prstGeom prst="rect">
            <a:avLst/>
          </a:prstGeom>
          <a:effectLst>
            <a:outerShdw blurRad="50800" dist="38100" dir="2700000" algn="tl" rotWithShape="0">
              <a:prstClr val="black">
                <a:alpha val="40000"/>
              </a:prstClr>
            </a:outerShdw>
          </a:effectLst>
        </p:spPr>
      </p:pic>
      <p:pic>
        <p:nvPicPr>
          <p:cNvPr id="68" name="図 67">
            <a:extLst>
              <a:ext uri="{FF2B5EF4-FFF2-40B4-BE49-F238E27FC236}">
                <a16:creationId xmlns:a16="http://schemas.microsoft.com/office/drawing/2014/main" id="{1485867A-EE17-BDD0-D41B-8E84FB8F55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9483" y="5195723"/>
            <a:ext cx="417932" cy="417932"/>
          </a:xfrm>
          <a:prstGeom prst="rect">
            <a:avLst/>
          </a:prstGeom>
          <a:effectLst>
            <a:outerShdw blurRad="50800" dist="38100" dir="2700000" algn="tl" rotWithShape="0">
              <a:prstClr val="black">
                <a:alpha val="40000"/>
              </a:prstClr>
            </a:outerShdw>
          </a:effectLst>
        </p:spPr>
      </p:pic>
      <p:pic>
        <p:nvPicPr>
          <p:cNvPr id="69" name="図 68">
            <a:extLst>
              <a:ext uri="{FF2B5EF4-FFF2-40B4-BE49-F238E27FC236}">
                <a16:creationId xmlns:a16="http://schemas.microsoft.com/office/drawing/2014/main" id="{B4D8C209-7E98-B034-14B1-0663FAA46BA3}"/>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71141" y="4121230"/>
            <a:ext cx="525228" cy="525228"/>
          </a:xfrm>
          <a:prstGeom prst="rect">
            <a:avLst/>
          </a:prstGeom>
          <a:effectLst>
            <a:outerShdw blurRad="50800" dist="38100" dir="2700000" algn="tl" rotWithShape="0">
              <a:prstClr val="black">
                <a:alpha val="40000"/>
              </a:prstClr>
            </a:outerShdw>
          </a:effectLst>
        </p:spPr>
      </p:pic>
      <p:pic>
        <p:nvPicPr>
          <p:cNvPr id="70" name="図 69">
            <a:extLst>
              <a:ext uri="{FF2B5EF4-FFF2-40B4-BE49-F238E27FC236}">
                <a16:creationId xmlns:a16="http://schemas.microsoft.com/office/drawing/2014/main" id="{C3CB4877-DA43-1D3F-0CDF-30BE80103B6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1141" y="2739137"/>
            <a:ext cx="525228" cy="525228"/>
          </a:xfrm>
          <a:prstGeom prst="rect">
            <a:avLst/>
          </a:prstGeom>
          <a:effectLst>
            <a:outerShdw blurRad="50800" dist="38100" dir="2700000" algn="tl" rotWithShape="0">
              <a:prstClr val="black">
                <a:alpha val="40000"/>
              </a:prstClr>
            </a:outerShdw>
          </a:effectLst>
        </p:spPr>
      </p:pic>
      <p:pic>
        <p:nvPicPr>
          <p:cNvPr id="71" name="図 70">
            <a:extLst>
              <a:ext uri="{FF2B5EF4-FFF2-40B4-BE49-F238E27FC236}">
                <a16:creationId xmlns:a16="http://schemas.microsoft.com/office/drawing/2014/main" id="{AB7AAD34-117B-0DB4-58D7-EAC8E590DB2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4824" y="5564775"/>
            <a:ext cx="417932" cy="417932"/>
          </a:xfrm>
          <a:prstGeom prst="rect">
            <a:avLst/>
          </a:prstGeom>
          <a:effectLst>
            <a:outerShdw blurRad="50800" dist="38100" dir="2700000" algn="tl" rotWithShape="0">
              <a:prstClr val="black">
                <a:alpha val="40000"/>
              </a:prstClr>
            </a:outerShdw>
          </a:effectLst>
        </p:spPr>
      </p:pic>
      <p:pic>
        <p:nvPicPr>
          <p:cNvPr id="72" name="図 71">
            <a:extLst>
              <a:ext uri="{FF2B5EF4-FFF2-40B4-BE49-F238E27FC236}">
                <a16:creationId xmlns:a16="http://schemas.microsoft.com/office/drawing/2014/main" id="{1B33B511-30B0-393B-D5B4-6C56885AF2A9}"/>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32559" y="4121230"/>
            <a:ext cx="525228" cy="525228"/>
          </a:xfrm>
          <a:prstGeom prst="rect">
            <a:avLst/>
          </a:prstGeom>
          <a:effectLst>
            <a:outerShdw blurRad="50800" dist="38100" dir="2700000" algn="tl" rotWithShape="0">
              <a:prstClr val="black">
                <a:alpha val="40000"/>
              </a:prstClr>
            </a:outerShdw>
          </a:effectLst>
        </p:spPr>
      </p:pic>
      <p:pic>
        <p:nvPicPr>
          <p:cNvPr id="73" name="図 72">
            <a:extLst>
              <a:ext uri="{FF2B5EF4-FFF2-40B4-BE49-F238E27FC236}">
                <a16:creationId xmlns:a16="http://schemas.microsoft.com/office/drawing/2014/main" id="{2248CA32-E3E1-BE15-D393-0FA4385AB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2559" y="2739137"/>
            <a:ext cx="525228" cy="525228"/>
          </a:xfrm>
          <a:prstGeom prst="rect">
            <a:avLst/>
          </a:prstGeom>
          <a:effectLst>
            <a:outerShdw blurRad="50800" dist="38100" dir="2700000" algn="tl" rotWithShape="0">
              <a:prstClr val="black">
                <a:alpha val="40000"/>
              </a:prstClr>
            </a:outerShdw>
          </a:effectLst>
        </p:spPr>
      </p:pic>
      <p:pic>
        <p:nvPicPr>
          <p:cNvPr id="74" name="図 73">
            <a:extLst>
              <a:ext uri="{FF2B5EF4-FFF2-40B4-BE49-F238E27FC236}">
                <a16:creationId xmlns:a16="http://schemas.microsoft.com/office/drawing/2014/main" id="{ADE58096-E742-CED4-8198-96CD7FAD938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96242" y="5564775"/>
            <a:ext cx="417932" cy="417932"/>
          </a:xfrm>
          <a:prstGeom prst="rect">
            <a:avLst/>
          </a:prstGeom>
          <a:effectLst>
            <a:outerShdw blurRad="50800" dist="38100" dir="2700000" algn="tl" rotWithShape="0">
              <a:prstClr val="black">
                <a:alpha val="40000"/>
              </a:prstClr>
            </a:outerShdw>
          </a:effectLst>
        </p:spPr>
      </p:pic>
      <p:pic>
        <p:nvPicPr>
          <p:cNvPr id="75" name="図 74">
            <a:extLst>
              <a:ext uri="{FF2B5EF4-FFF2-40B4-BE49-F238E27FC236}">
                <a16:creationId xmlns:a16="http://schemas.microsoft.com/office/drawing/2014/main" id="{09FCC45B-183E-D75A-13F0-91B10FD60450}"/>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71141" y="4482825"/>
            <a:ext cx="525228" cy="525228"/>
          </a:xfrm>
          <a:prstGeom prst="rect">
            <a:avLst/>
          </a:prstGeom>
          <a:effectLst>
            <a:outerShdw blurRad="50800" dist="38100" dir="2700000" algn="tl" rotWithShape="0">
              <a:prstClr val="black">
                <a:alpha val="40000"/>
              </a:prstClr>
            </a:outerShdw>
          </a:effectLst>
        </p:spPr>
      </p:pic>
      <p:pic>
        <p:nvPicPr>
          <p:cNvPr id="76" name="図 75">
            <a:extLst>
              <a:ext uri="{FF2B5EF4-FFF2-40B4-BE49-F238E27FC236}">
                <a16:creationId xmlns:a16="http://schemas.microsoft.com/office/drawing/2014/main" id="{8E1EA6BE-D5BB-B32F-F5E6-258D304ABE6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2217" y="3138622"/>
            <a:ext cx="525228" cy="525228"/>
          </a:xfrm>
          <a:prstGeom prst="rect">
            <a:avLst/>
          </a:prstGeom>
          <a:effectLst>
            <a:outerShdw blurRad="50800" dist="38100" dir="2700000" algn="tl" rotWithShape="0">
              <a:prstClr val="black">
                <a:alpha val="40000"/>
              </a:prstClr>
            </a:outerShdw>
          </a:effectLst>
        </p:spPr>
      </p:pic>
      <p:pic>
        <p:nvPicPr>
          <p:cNvPr id="77" name="図 76">
            <a:extLst>
              <a:ext uri="{FF2B5EF4-FFF2-40B4-BE49-F238E27FC236}">
                <a16:creationId xmlns:a16="http://schemas.microsoft.com/office/drawing/2014/main" id="{2BAEFA2B-BB01-A4F6-E940-F7390AB7314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5900" y="5930890"/>
            <a:ext cx="417932" cy="417932"/>
          </a:xfrm>
          <a:prstGeom prst="rect">
            <a:avLst/>
          </a:prstGeom>
          <a:effectLst>
            <a:outerShdw blurRad="50800" dist="38100" dir="2700000" algn="tl" rotWithShape="0">
              <a:prstClr val="black">
                <a:alpha val="40000"/>
              </a:prstClr>
            </a:outerShdw>
          </a:effectLst>
        </p:spPr>
      </p:pic>
      <p:pic>
        <p:nvPicPr>
          <p:cNvPr id="78" name="図 77">
            <a:extLst>
              <a:ext uri="{FF2B5EF4-FFF2-40B4-BE49-F238E27FC236}">
                <a16:creationId xmlns:a16="http://schemas.microsoft.com/office/drawing/2014/main" id="{5BDD224E-84E7-CE09-F0F9-9E708BADC662}"/>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32559" y="4482825"/>
            <a:ext cx="525228" cy="525228"/>
          </a:xfrm>
          <a:prstGeom prst="rect">
            <a:avLst/>
          </a:prstGeom>
          <a:effectLst>
            <a:outerShdw blurRad="50800" dist="38100" dir="2700000" algn="tl" rotWithShape="0">
              <a:prstClr val="black">
                <a:alpha val="40000"/>
              </a:prstClr>
            </a:outerShdw>
          </a:effectLst>
        </p:spPr>
      </p:pic>
      <p:pic>
        <p:nvPicPr>
          <p:cNvPr id="79" name="図 78">
            <a:extLst>
              <a:ext uri="{FF2B5EF4-FFF2-40B4-BE49-F238E27FC236}">
                <a16:creationId xmlns:a16="http://schemas.microsoft.com/office/drawing/2014/main" id="{92767C80-8ADE-9772-39D7-F7ECE2833E0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3635" y="3138622"/>
            <a:ext cx="525228" cy="525228"/>
          </a:xfrm>
          <a:prstGeom prst="rect">
            <a:avLst/>
          </a:prstGeom>
          <a:effectLst>
            <a:outerShdw blurRad="50800" dist="38100" dir="2700000" algn="tl" rotWithShape="0">
              <a:prstClr val="black">
                <a:alpha val="40000"/>
              </a:prstClr>
            </a:outerShdw>
          </a:effectLst>
        </p:spPr>
      </p:pic>
      <p:pic>
        <p:nvPicPr>
          <p:cNvPr id="80" name="図 79">
            <a:extLst>
              <a:ext uri="{FF2B5EF4-FFF2-40B4-BE49-F238E27FC236}">
                <a16:creationId xmlns:a16="http://schemas.microsoft.com/office/drawing/2014/main" id="{FB0E1CD6-D1F0-4F16-3B7D-D438A707D42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97318" y="5930890"/>
            <a:ext cx="417932" cy="417932"/>
          </a:xfrm>
          <a:prstGeom prst="rect">
            <a:avLst/>
          </a:prstGeom>
          <a:effectLst>
            <a:outerShdw blurRad="50800" dist="38100" dir="2700000" algn="tl" rotWithShape="0">
              <a:prstClr val="black">
                <a:alpha val="40000"/>
              </a:prstClr>
            </a:outerShdw>
          </a:effectLst>
        </p:spPr>
      </p:pic>
      <p:pic>
        <p:nvPicPr>
          <p:cNvPr id="81" name="図 80">
            <a:extLst>
              <a:ext uri="{FF2B5EF4-FFF2-40B4-BE49-F238E27FC236}">
                <a16:creationId xmlns:a16="http://schemas.microsoft.com/office/drawing/2014/main" id="{865178E7-EDEF-744C-0CE3-ECD5D06F5B7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1141" y="2344343"/>
            <a:ext cx="525228" cy="525228"/>
          </a:xfrm>
          <a:prstGeom prst="rect">
            <a:avLst/>
          </a:prstGeom>
          <a:effectLst>
            <a:outerShdw blurRad="50800" dist="38100" dir="2700000" algn="tl" rotWithShape="0">
              <a:prstClr val="black">
                <a:alpha val="40000"/>
              </a:prstClr>
            </a:outerShdw>
          </a:effectLst>
        </p:spPr>
      </p:pic>
      <p:pic>
        <p:nvPicPr>
          <p:cNvPr id="82" name="図 81">
            <a:extLst>
              <a:ext uri="{FF2B5EF4-FFF2-40B4-BE49-F238E27FC236}">
                <a16:creationId xmlns:a16="http://schemas.microsoft.com/office/drawing/2014/main" id="{FEEDE1DF-E088-D456-FB53-6C15149866C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2559" y="2344343"/>
            <a:ext cx="525228" cy="525228"/>
          </a:xfrm>
          <a:prstGeom prst="rect">
            <a:avLst/>
          </a:prstGeom>
          <a:effectLst>
            <a:outerShdw blurRad="50800" dist="38100" dir="2700000" algn="tl" rotWithShape="0">
              <a:prstClr val="black">
                <a:alpha val="40000"/>
              </a:prstClr>
            </a:outerShdw>
          </a:effectLst>
        </p:spPr>
      </p:pic>
      <p:pic>
        <p:nvPicPr>
          <p:cNvPr id="83" name="図 82">
            <a:extLst>
              <a:ext uri="{FF2B5EF4-FFF2-40B4-BE49-F238E27FC236}">
                <a16:creationId xmlns:a16="http://schemas.microsoft.com/office/drawing/2014/main" id="{0A67B40E-A7CC-3261-F30F-9386FA65B85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71141" y="3777150"/>
            <a:ext cx="525228" cy="525228"/>
          </a:xfrm>
          <a:prstGeom prst="rect">
            <a:avLst/>
          </a:prstGeom>
          <a:effectLst>
            <a:outerShdw blurRad="50800" dist="38100" dir="2700000" algn="tl" rotWithShape="0">
              <a:prstClr val="black">
                <a:alpha val="40000"/>
              </a:prstClr>
            </a:outerShdw>
          </a:effectLst>
        </p:spPr>
      </p:pic>
      <p:pic>
        <p:nvPicPr>
          <p:cNvPr id="84" name="図 83">
            <a:extLst>
              <a:ext uri="{FF2B5EF4-FFF2-40B4-BE49-F238E27FC236}">
                <a16:creationId xmlns:a16="http://schemas.microsoft.com/office/drawing/2014/main" id="{A85CF070-0E19-9A0E-CA88-9ECB24E0E0D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32559" y="3777150"/>
            <a:ext cx="525228" cy="525228"/>
          </a:xfrm>
          <a:prstGeom prst="rect">
            <a:avLst/>
          </a:prstGeom>
          <a:effectLst>
            <a:outerShdw blurRad="50800" dist="38100" dir="2700000" algn="tl" rotWithShape="0">
              <a:prstClr val="black">
                <a:alpha val="40000"/>
              </a:prstClr>
            </a:outerShdw>
          </a:effectLst>
        </p:spPr>
      </p:pic>
      <p:pic>
        <p:nvPicPr>
          <p:cNvPr id="85" name="図 84">
            <a:extLst>
              <a:ext uri="{FF2B5EF4-FFF2-40B4-BE49-F238E27FC236}">
                <a16:creationId xmlns:a16="http://schemas.microsoft.com/office/drawing/2014/main" id="{F64930B4-DB93-683B-7D04-23AD8F392DE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4824" y="5195723"/>
            <a:ext cx="417932" cy="417932"/>
          </a:xfrm>
          <a:prstGeom prst="rect">
            <a:avLst/>
          </a:prstGeom>
          <a:effectLst>
            <a:outerShdw blurRad="50800" dist="38100" dir="2700000" algn="tl" rotWithShape="0">
              <a:prstClr val="black">
                <a:alpha val="40000"/>
              </a:prstClr>
            </a:outerShdw>
          </a:effectLst>
        </p:spPr>
      </p:pic>
      <p:pic>
        <p:nvPicPr>
          <p:cNvPr id="86" name="図 85">
            <a:extLst>
              <a:ext uri="{FF2B5EF4-FFF2-40B4-BE49-F238E27FC236}">
                <a16:creationId xmlns:a16="http://schemas.microsoft.com/office/drawing/2014/main" id="{764BD7C3-6BE1-2EE3-FD0D-20AF89CF492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96242" y="5195723"/>
            <a:ext cx="417932" cy="417932"/>
          </a:xfrm>
          <a:prstGeom prst="rect">
            <a:avLst/>
          </a:prstGeom>
          <a:effectLst>
            <a:outerShdw blurRad="50800" dist="38100" dir="2700000" algn="tl" rotWithShape="0">
              <a:prstClr val="black">
                <a:alpha val="40000"/>
              </a:prstClr>
            </a:outerShdw>
          </a:effectLst>
        </p:spPr>
      </p:pic>
      <p:sp>
        <p:nvSpPr>
          <p:cNvPr id="87" name="テキスト ボックス 86">
            <a:extLst>
              <a:ext uri="{FF2B5EF4-FFF2-40B4-BE49-F238E27FC236}">
                <a16:creationId xmlns:a16="http://schemas.microsoft.com/office/drawing/2014/main" id="{B5952E30-7339-C623-E986-CD15B4AF9114}"/>
              </a:ext>
            </a:extLst>
          </p:cNvPr>
          <p:cNvSpPr txBox="1"/>
          <p:nvPr/>
        </p:nvSpPr>
        <p:spPr>
          <a:xfrm>
            <a:off x="736297" y="2791210"/>
            <a:ext cx="3012364" cy="461665"/>
          </a:xfrm>
          <a:prstGeom prst="rect">
            <a:avLst/>
          </a:prstGeom>
          <a:solidFill>
            <a:schemeClr val="bg1">
              <a:alpha val="58945"/>
            </a:schemeClr>
          </a:solidFill>
        </p:spPr>
        <p:txBody>
          <a:bodyPr wrap="none" rtlCol="0">
            <a:spAutoFit/>
          </a:bodyPr>
          <a:lstStyle/>
          <a:p>
            <a:pPr algn="ctr"/>
            <a:r>
              <a:rPr kumimoji="1" lang="ja-JP" altLang="en-US" sz="2400" b="1">
                <a:ln w="15875">
                  <a:solidFill>
                    <a:schemeClr val="bg1"/>
                  </a:solidFill>
                </a:ln>
                <a:solidFill>
                  <a:schemeClr val="accent6">
                    <a:lumMod val="75000"/>
                    <a:alpha val="81525"/>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rPr>
              <a:t>数千キロワット</a:t>
            </a:r>
            <a:r>
              <a:rPr lang="ja-JP" altLang="en-US" sz="2400" b="1">
                <a:ln w="15875">
                  <a:solidFill>
                    <a:schemeClr val="bg1"/>
                  </a:solidFill>
                </a:ln>
                <a:solidFill>
                  <a:schemeClr val="accent6">
                    <a:lumMod val="75000"/>
                    <a:alpha val="81525"/>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rPr>
              <a:t>／時</a:t>
            </a:r>
            <a:endParaRPr kumimoji="1" lang="ja-JP" altLang="en-US" sz="2400" b="1">
              <a:ln w="15875">
                <a:solidFill>
                  <a:schemeClr val="bg1"/>
                </a:solidFill>
              </a:ln>
              <a:solidFill>
                <a:schemeClr val="accent6">
                  <a:lumMod val="75000"/>
                  <a:alpha val="81525"/>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endParaRPr>
          </a:p>
        </p:txBody>
      </p:sp>
      <p:sp>
        <p:nvSpPr>
          <p:cNvPr id="89" name="テキスト ボックス 88">
            <a:extLst>
              <a:ext uri="{FF2B5EF4-FFF2-40B4-BE49-F238E27FC236}">
                <a16:creationId xmlns:a16="http://schemas.microsoft.com/office/drawing/2014/main" id="{64168024-3B4F-2716-CF87-D0580C5FFC83}"/>
              </a:ext>
            </a:extLst>
          </p:cNvPr>
          <p:cNvSpPr txBox="1"/>
          <p:nvPr/>
        </p:nvSpPr>
        <p:spPr>
          <a:xfrm>
            <a:off x="1678938" y="4176534"/>
            <a:ext cx="1127233" cy="461665"/>
          </a:xfrm>
          <a:prstGeom prst="rect">
            <a:avLst/>
          </a:prstGeom>
          <a:solidFill>
            <a:schemeClr val="bg1">
              <a:alpha val="58945"/>
            </a:schemeClr>
          </a:solidFill>
        </p:spPr>
        <p:txBody>
          <a:bodyPr wrap="none" rtlCol="0">
            <a:spAutoFit/>
          </a:bodyPr>
          <a:lstStyle/>
          <a:p>
            <a:pPr algn="ctr"/>
            <a:r>
              <a:rPr lang="ja-JP" altLang="en-US" sz="2400" b="1">
                <a:ln w="15875">
                  <a:solidFill>
                    <a:schemeClr val="bg1"/>
                  </a:solidFill>
                </a:ln>
                <a:solidFill>
                  <a:srgbClr val="00B050"/>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rPr>
              <a:t>数万枚</a:t>
            </a:r>
            <a:endParaRPr kumimoji="1" lang="ja-JP" altLang="en-US" sz="2400" b="1">
              <a:ln w="15875">
                <a:solidFill>
                  <a:schemeClr val="bg1"/>
                </a:solidFill>
              </a:ln>
              <a:solidFill>
                <a:srgbClr val="00B050"/>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endParaRPr>
          </a:p>
        </p:txBody>
      </p:sp>
      <p:sp>
        <p:nvSpPr>
          <p:cNvPr id="91" name="テキスト ボックス 90">
            <a:extLst>
              <a:ext uri="{FF2B5EF4-FFF2-40B4-BE49-F238E27FC236}">
                <a16:creationId xmlns:a16="http://schemas.microsoft.com/office/drawing/2014/main" id="{FE2D85E0-4EE2-DE81-98BE-0B9F00D10BA7}"/>
              </a:ext>
            </a:extLst>
          </p:cNvPr>
          <p:cNvSpPr txBox="1"/>
          <p:nvPr/>
        </p:nvSpPr>
        <p:spPr>
          <a:xfrm>
            <a:off x="1514867" y="5575743"/>
            <a:ext cx="1441420" cy="461665"/>
          </a:xfrm>
          <a:prstGeom prst="rect">
            <a:avLst/>
          </a:prstGeom>
          <a:solidFill>
            <a:schemeClr val="bg1">
              <a:alpha val="58945"/>
            </a:schemeClr>
          </a:solidFill>
        </p:spPr>
        <p:txBody>
          <a:bodyPr wrap="none" rtlCol="0">
            <a:spAutoFit/>
          </a:bodyPr>
          <a:lstStyle/>
          <a:p>
            <a:pPr algn="ctr"/>
            <a:r>
              <a:rPr lang="ja-JP" altLang="en-US" sz="2400" b="1">
                <a:ln w="15875">
                  <a:solidFill>
                    <a:schemeClr val="bg1"/>
                  </a:solidFill>
                </a:ln>
                <a:solidFill>
                  <a:srgbClr val="0432FF"/>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rPr>
              <a:t>数千時間</a:t>
            </a:r>
            <a:endParaRPr kumimoji="1" lang="ja-JP" altLang="en-US" sz="2400" b="1">
              <a:ln w="15875">
                <a:solidFill>
                  <a:schemeClr val="bg1"/>
                </a:solidFill>
              </a:ln>
              <a:solidFill>
                <a:srgbClr val="0432FF"/>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endParaRPr>
          </a:p>
        </p:txBody>
      </p:sp>
      <p:pic>
        <p:nvPicPr>
          <p:cNvPr id="3" name="図 2">
            <a:extLst>
              <a:ext uri="{FF2B5EF4-FFF2-40B4-BE49-F238E27FC236}">
                <a16:creationId xmlns:a16="http://schemas.microsoft.com/office/drawing/2014/main" id="{3DDABD65-49E5-33ED-6C7D-CB50508E9D34}"/>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615383" y="3975586"/>
            <a:ext cx="525228" cy="525228"/>
          </a:xfrm>
          <a:prstGeom prst="rect">
            <a:avLst/>
          </a:prstGeom>
          <a:effectLst>
            <a:outerShdw blurRad="50800" dist="38100" dir="2700000" algn="tl" rotWithShape="0">
              <a:prstClr val="black">
                <a:alpha val="40000"/>
              </a:prstClr>
            </a:outerShdw>
          </a:effectLst>
        </p:spPr>
      </p:pic>
      <p:pic>
        <p:nvPicPr>
          <p:cNvPr id="4" name="図 3" descr="アイコン&#10;&#10;自動的に生成された説明">
            <a:extLst>
              <a:ext uri="{FF2B5EF4-FFF2-40B4-BE49-F238E27FC236}">
                <a16:creationId xmlns:a16="http://schemas.microsoft.com/office/drawing/2014/main" id="{2DA08965-029B-927C-5D39-2B5AFF085F7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315714" y="925283"/>
            <a:ext cx="1116240" cy="1269973"/>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9B3CC89C-FE1F-AB7F-BA49-7BCF64F3E45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15383" y="2571269"/>
            <a:ext cx="525228" cy="525228"/>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ADF247D2-695C-6DB5-58AE-B62E74541A3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69031" y="5376622"/>
            <a:ext cx="417932" cy="417932"/>
          </a:xfrm>
          <a:prstGeom prst="rect">
            <a:avLst/>
          </a:prstGeom>
          <a:effectLst>
            <a:outerShdw blurRad="50800" dist="38100" dir="2700000" algn="tl" rotWithShape="0">
              <a:prstClr val="black">
                <a:alpha val="40000"/>
              </a:prstClr>
            </a:outerShdw>
          </a:effectLst>
        </p:spPr>
      </p:pic>
      <p:sp>
        <p:nvSpPr>
          <p:cNvPr id="88" name="テキスト ボックス 87">
            <a:extLst>
              <a:ext uri="{FF2B5EF4-FFF2-40B4-BE49-F238E27FC236}">
                <a16:creationId xmlns:a16="http://schemas.microsoft.com/office/drawing/2014/main" id="{3E0BC877-2C79-ABCC-C981-9DCA8380A0BF}"/>
              </a:ext>
            </a:extLst>
          </p:cNvPr>
          <p:cNvSpPr txBox="1"/>
          <p:nvPr/>
        </p:nvSpPr>
        <p:spPr>
          <a:xfrm>
            <a:off x="6165947" y="3101758"/>
            <a:ext cx="1415772" cy="338554"/>
          </a:xfrm>
          <a:prstGeom prst="rect">
            <a:avLst/>
          </a:prstGeom>
          <a:noFill/>
        </p:spPr>
        <p:txBody>
          <a:bodyPr wrap="none" rtlCol="0">
            <a:spAutoFit/>
          </a:bodyPr>
          <a:lstStyle/>
          <a:p>
            <a:pPr algn="ctr"/>
            <a:r>
              <a:rPr kumimoji="1" lang="ja-JP" altLang="en-US" sz="1600" b="1">
                <a:solidFill>
                  <a:schemeClr val="accent6">
                    <a:lumMod val="75000"/>
                    <a:alpha val="76283"/>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数ワット</a:t>
            </a:r>
            <a:r>
              <a:rPr lang="ja-JP" altLang="en-US" sz="1600" b="1">
                <a:solidFill>
                  <a:schemeClr val="accent6">
                    <a:lumMod val="75000"/>
                    <a:alpha val="76283"/>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／時</a:t>
            </a:r>
            <a:endParaRPr kumimoji="1" lang="ja-JP" altLang="en-US" sz="1600" b="1">
              <a:solidFill>
                <a:schemeClr val="accent6">
                  <a:lumMod val="75000"/>
                  <a:alpha val="76283"/>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0" name="テキスト ボックス 89">
            <a:extLst>
              <a:ext uri="{FF2B5EF4-FFF2-40B4-BE49-F238E27FC236}">
                <a16:creationId xmlns:a16="http://schemas.microsoft.com/office/drawing/2014/main" id="{2F4A09F8-3666-D7B1-7AE8-641A010AB31A}"/>
              </a:ext>
            </a:extLst>
          </p:cNvPr>
          <p:cNvSpPr txBox="1"/>
          <p:nvPr/>
        </p:nvSpPr>
        <p:spPr>
          <a:xfrm>
            <a:off x="6576315" y="4410634"/>
            <a:ext cx="595035" cy="338554"/>
          </a:xfrm>
          <a:prstGeom prst="rect">
            <a:avLst/>
          </a:prstGeom>
          <a:noFill/>
        </p:spPr>
        <p:txBody>
          <a:bodyPr wrap="none" rtlCol="0">
            <a:spAutoFit/>
          </a:bodyPr>
          <a:lstStyle/>
          <a:p>
            <a:pPr algn="ctr"/>
            <a:r>
              <a:rPr kumimoji="1" lang="ja-JP" altLang="en-US" sz="16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数枚</a:t>
            </a:r>
          </a:p>
        </p:txBody>
      </p:sp>
      <p:sp>
        <p:nvSpPr>
          <p:cNvPr id="92" name="テキスト ボックス 91">
            <a:extLst>
              <a:ext uri="{FF2B5EF4-FFF2-40B4-BE49-F238E27FC236}">
                <a16:creationId xmlns:a16="http://schemas.microsoft.com/office/drawing/2014/main" id="{62ED256C-F106-77E2-A95B-A5AA10FDA00D}"/>
              </a:ext>
            </a:extLst>
          </p:cNvPr>
          <p:cNvSpPr txBox="1"/>
          <p:nvPr/>
        </p:nvSpPr>
        <p:spPr>
          <a:xfrm>
            <a:off x="6147049" y="5806576"/>
            <a:ext cx="1415772" cy="338554"/>
          </a:xfrm>
          <a:prstGeom prst="rect">
            <a:avLst/>
          </a:prstGeom>
          <a:noFill/>
        </p:spPr>
        <p:txBody>
          <a:bodyPr wrap="none" rtlCol="0">
            <a:spAutoFit/>
          </a:bodyPr>
          <a:lstStyle/>
          <a:p>
            <a:pPr algn="ctr"/>
            <a:r>
              <a:rPr kumimoji="1" lang="ja-JP" altLang="en-US" sz="16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数分</a:t>
            </a:r>
            <a:r>
              <a:rPr kumimoji="1" lang="en-US" altLang="ja-JP" sz="1600" b="1"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ja-JP" altLang="en-US" sz="16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数時間</a:t>
            </a:r>
          </a:p>
        </p:txBody>
      </p:sp>
    </p:spTree>
    <p:extLst>
      <p:ext uri="{BB962C8B-B14F-4D97-AF65-F5344CB8AC3E}">
        <p14:creationId xmlns:p14="http://schemas.microsoft.com/office/powerpoint/2010/main" val="107573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 calcmode="lin" valueType="num">
                                      <p:cBhvr>
                                        <p:cTn id="22" dur="500" fill="hold"/>
                                        <p:tgtEl>
                                          <p:spTgt spid="88"/>
                                        </p:tgtEl>
                                        <p:attrNameLst>
                                          <p:attrName>ppt_w</p:attrName>
                                        </p:attrNameLst>
                                      </p:cBhvr>
                                      <p:tavLst>
                                        <p:tav tm="0">
                                          <p:val>
                                            <p:fltVal val="0"/>
                                          </p:val>
                                        </p:tav>
                                        <p:tav tm="100000">
                                          <p:val>
                                            <p:strVal val="#ppt_w"/>
                                          </p:val>
                                        </p:tav>
                                      </p:tavLst>
                                    </p:anim>
                                    <p:anim calcmode="lin" valueType="num">
                                      <p:cBhvr>
                                        <p:cTn id="23" dur="500" fill="hold"/>
                                        <p:tgtEl>
                                          <p:spTgt spid="88"/>
                                        </p:tgtEl>
                                        <p:attrNameLst>
                                          <p:attrName>ppt_h</p:attrName>
                                        </p:attrNameLst>
                                      </p:cBhvr>
                                      <p:tavLst>
                                        <p:tav tm="0">
                                          <p:val>
                                            <p:fltVal val="0"/>
                                          </p:val>
                                        </p:tav>
                                        <p:tav tm="100000">
                                          <p:val>
                                            <p:strVal val="#ppt_h"/>
                                          </p:val>
                                        </p:tav>
                                      </p:tavLst>
                                    </p:anim>
                                    <p:animEffect transition="in" filter="fade">
                                      <p:cBhvr>
                                        <p:cTn id="24" dur="500"/>
                                        <p:tgtEl>
                                          <p:spTgt spid="8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 calcmode="lin" valueType="num">
                                      <p:cBhvr>
                                        <p:cTn id="27" dur="500" fill="hold"/>
                                        <p:tgtEl>
                                          <p:spTgt spid="90"/>
                                        </p:tgtEl>
                                        <p:attrNameLst>
                                          <p:attrName>ppt_w</p:attrName>
                                        </p:attrNameLst>
                                      </p:cBhvr>
                                      <p:tavLst>
                                        <p:tav tm="0">
                                          <p:val>
                                            <p:fltVal val="0"/>
                                          </p:val>
                                        </p:tav>
                                        <p:tav tm="100000">
                                          <p:val>
                                            <p:strVal val="#ppt_w"/>
                                          </p:val>
                                        </p:tav>
                                      </p:tavLst>
                                    </p:anim>
                                    <p:anim calcmode="lin" valueType="num">
                                      <p:cBhvr>
                                        <p:cTn id="28" dur="500" fill="hold"/>
                                        <p:tgtEl>
                                          <p:spTgt spid="90"/>
                                        </p:tgtEl>
                                        <p:attrNameLst>
                                          <p:attrName>ppt_h</p:attrName>
                                        </p:attrNameLst>
                                      </p:cBhvr>
                                      <p:tavLst>
                                        <p:tav tm="0">
                                          <p:val>
                                            <p:fltVal val="0"/>
                                          </p:val>
                                        </p:tav>
                                        <p:tav tm="100000">
                                          <p:val>
                                            <p:strVal val="#ppt_h"/>
                                          </p:val>
                                        </p:tav>
                                      </p:tavLst>
                                    </p:anim>
                                    <p:animEffect transition="in" filter="fade">
                                      <p:cBhvr>
                                        <p:cTn id="29" dur="500"/>
                                        <p:tgtEl>
                                          <p:spTgt spid="9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p:cTn id="32" dur="500" fill="hold"/>
                                        <p:tgtEl>
                                          <p:spTgt spid="92"/>
                                        </p:tgtEl>
                                        <p:attrNameLst>
                                          <p:attrName>ppt_w</p:attrName>
                                        </p:attrNameLst>
                                      </p:cBhvr>
                                      <p:tavLst>
                                        <p:tav tm="0">
                                          <p:val>
                                            <p:fltVal val="0"/>
                                          </p:val>
                                        </p:tav>
                                        <p:tav tm="100000">
                                          <p:val>
                                            <p:strVal val="#ppt_w"/>
                                          </p:val>
                                        </p:tav>
                                      </p:tavLst>
                                    </p:anim>
                                    <p:anim calcmode="lin" valueType="num">
                                      <p:cBhvr>
                                        <p:cTn id="33" dur="500" fill="hold"/>
                                        <p:tgtEl>
                                          <p:spTgt spid="92"/>
                                        </p:tgtEl>
                                        <p:attrNameLst>
                                          <p:attrName>ppt_h</p:attrName>
                                        </p:attrNameLst>
                                      </p:cBhvr>
                                      <p:tavLst>
                                        <p:tav tm="0">
                                          <p:val>
                                            <p:fltVal val="0"/>
                                          </p:val>
                                        </p:tav>
                                        <p:tav tm="100000">
                                          <p:val>
                                            <p:strVal val="#ppt_h"/>
                                          </p:val>
                                        </p:tav>
                                      </p:tavLst>
                                    </p:anim>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P spid="9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44DF-39D0-0161-FE7B-2309CF536E6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F2357D5-91A5-3505-462C-3D895FD085B7}"/>
              </a:ext>
            </a:extLst>
          </p:cNvPr>
          <p:cNvSpPr>
            <a:spLocks noGrp="1"/>
          </p:cNvSpPr>
          <p:nvPr>
            <p:ph type="title"/>
          </p:nvPr>
        </p:nvSpPr>
        <p:spPr>
          <a:effectLst/>
        </p:spPr>
        <p:txBody>
          <a:bodyPr/>
          <a:lstStyle/>
          <a:p>
            <a:r>
              <a:rPr kumimoji="1" lang="en-US" altLang="ja-JP" dirty="0"/>
              <a:t>AI</a:t>
            </a:r>
            <a:r>
              <a:rPr kumimoji="1" lang="ja-JP" altLang="en-US"/>
              <a:t>と人間の知能の違い　</a:t>
            </a:r>
            <a:r>
              <a:rPr kumimoji="1" lang="en-US" altLang="ja-JP" dirty="0"/>
              <a:t>2</a:t>
            </a:r>
            <a:r>
              <a:rPr kumimoji="1" lang="ja-JP" altLang="en-US"/>
              <a:t>　／身体性</a:t>
            </a:r>
          </a:p>
        </p:txBody>
      </p:sp>
      <p:pic>
        <p:nvPicPr>
          <p:cNvPr id="4" name="図 3" descr="アイコン&#10;&#10;自動的に生成された説明">
            <a:extLst>
              <a:ext uri="{FF2B5EF4-FFF2-40B4-BE49-F238E27FC236}">
                <a16:creationId xmlns:a16="http://schemas.microsoft.com/office/drawing/2014/main" id="{51A88132-AD9D-C376-6022-6439A5B2371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315714" y="925283"/>
            <a:ext cx="1116240" cy="1269973"/>
          </a:xfrm>
          <a:prstGeom prst="rect">
            <a:avLst/>
          </a:prstGeom>
          <a:effectLst>
            <a:outerShdw blurRad="50800" dist="38100" dir="2700000" algn="tl" rotWithShape="0">
              <a:prstClr val="black">
                <a:alpha val="40000"/>
              </a:prstClr>
            </a:outerShdw>
          </a:effectLst>
        </p:spPr>
      </p:pic>
      <p:pic>
        <p:nvPicPr>
          <p:cNvPr id="5" name="図 4" descr="アイコン&#10;&#10;自動的に生成された説明">
            <a:extLst>
              <a:ext uri="{FF2B5EF4-FFF2-40B4-BE49-F238E27FC236}">
                <a16:creationId xmlns:a16="http://schemas.microsoft.com/office/drawing/2014/main" id="{F97BB1D8-A2F6-F856-111F-56F261B28616}"/>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10139" y="925284"/>
            <a:ext cx="1118149" cy="1269973"/>
          </a:xfrm>
          <a:prstGeom prst="rect">
            <a:avLst/>
          </a:prstGeom>
          <a:effectLst>
            <a:outerShdw blurRad="50800" dist="38100" dir="2700000" algn="tl" rotWithShape="0">
              <a:prstClr val="black">
                <a:alpha val="40000"/>
              </a:prstClr>
            </a:outerShdw>
          </a:effectLst>
        </p:spPr>
      </p:pic>
      <p:pic>
        <p:nvPicPr>
          <p:cNvPr id="93" name="図 92" descr="テキスト&#10;&#10;自動的に生成された説明">
            <a:extLst>
              <a:ext uri="{FF2B5EF4-FFF2-40B4-BE49-F238E27FC236}">
                <a16:creationId xmlns:a16="http://schemas.microsoft.com/office/drawing/2014/main" id="{90F44564-5A3A-2941-FEBA-1EF0F8117A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350" y="2329386"/>
            <a:ext cx="3851159" cy="3783466"/>
          </a:xfrm>
          <a:prstGeom prst="rect">
            <a:avLst/>
          </a:prstGeom>
          <a:ln>
            <a:noFill/>
          </a:ln>
          <a:effectLst>
            <a:outerShdw blurRad="292100" dist="139700" dir="2700000" algn="tl" rotWithShape="0">
              <a:srgbClr val="333333">
                <a:alpha val="65000"/>
              </a:srgbClr>
            </a:outerShdw>
          </a:effectLst>
        </p:spPr>
      </p:pic>
      <p:pic>
        <p:nvPicPr>
          <p:cNvPr id="100" name="図 99" descr="人, 屋内, テーブル, 座る が含まれている画像&#10;&#10;自動的に生成された説明">
            <a:extLst>
              <a:ext uri="{FF2B5EF4-FFF2-40B4-BE49-F238E27FC236}">
                <a16:creationId xmlns:a16="http://schemas.microsoft.com/office/drawing/2014/main" id="{C124D13F-560F-7429-86F8-E559F306A7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82101" y="2329386"/>
            <a:ext cx="3783466" cy="3783466"/>
          </a:xfrm>
          <a:prstGeom prst="rect">
            <a:avLst/>
          </a:prstGeom>
          <a:ln>
            <a:noFill/>
          </a:ln>
          <a:effectLst>
            <a:outerShdw blurRad="292100" dist="139700" dir="2700000" algn="tl" rotWithShape="0">
              <a:srgbClr val="333333">
                <a:alpha val="65000"/>
              </a:srgbClr>
            </a:outerShdw>
          </a:effectLst>
        </p:spPr>
      </p:pic>
      <p:sp>
        <p:nvSpPr>
          <p:cNvPr id="101" name="テキスト ボックス 100">
            <a:extLst>
              <a:ext uri="{FF2B5EF4-FFF2-40B4-BE49-F238E27FC236}">
                <a16:creationId xmlns:a16="http://schemas.microsoft.com/office/drawing/2014/main" id="{BD34C17F-1384-20AB-F38E-D39AC9CC905D}"/>
              </a:ext>
            </a:extLst>
          </p:cNvPr>
          <p:cNvSpPr txBox="1"/>
          <p:nvPr/>
        </p:nvSpPr>
        <p:spPr>
          <a:xfrm>
            <a:off x="1484382" y="6253046"/>
            <a:ext cx="156966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言語のみによる知識</a:t>
            </a:r>
          </a:p>
        </p:txBody>
      </p:sp>
      <p:sp>
        <p:nvSpPr>
          <p:cNvPr id="102" name="テキスト ボックス 101">
            <a:extLst>
              <a:ext uri="{FF2B5EF4-FFF2-40B4-BE49-F238E27FC236}">
                <a16:creationId xmlns:a16="http://schemas.microsoft.com/office/drawing/2014/main" id="{051428B6-E29D-631D-83B9-389380E0AEA9}"/>
              </a:ext>
            </a:extLst>
          </p:cNvPr>
          <p:cNvSpPr txBox="1"/>
          <p:nvPr/>
        </p:nvSpPr>
        <p:spPr>
          <a:xfrm>
            <a:off x="4951028" y="6245456"/>
            <a:ext cx="3847528"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言語</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身体（色、感触、味、思い出など）による知識</a:t>
            </a:r>
          </a:p>
        </p:txBody>
      </p:sp>
      <p:sp>
        <p:nvSpPr>
          <p:cNvPr id="8" name="テキスト ボックス 7">
            <a:extLst>
              <a:ext uri="{FF2B5EF4-FFF2-40B4-BE49-F238E27FC236}">
                <a16:creationId xmlns:a16="http://schemas.microsoft.com/office/drawing/2014/main" id="{10C3077E-3712-853A-E9A4-789C4ABC5D15}"/>
              </a:ext>
            </a:extLst>
          </p:cNvPr>
          <p:cNvSpPr txBox="1"/>
          <p:nvPr/>
        </p:nvSpPr>
        <p:spPr>
          <a:xfrm>
            <a:off x="3652345" y="934898"/>
            <a:ext cx="1839310" cy="1261884"/>
          </a:xfrm>
          <a:prstGeom prst="rect">
            <a:avLst/>
          </a:prstGeom>
          <a:noFill/>
        </p:spPr>
        <p:txBody>
          <a:bodyPr wrap="square">
            <a:spAutoFit/>
          </a:bodyPr>
          <a:lstStyle/>
          <a:p>
            <a:pPr algn="ctr"/>
            <a:r>
              <a:rPr lang="ja-JP" altLang="en-US" sz="2000" b="1">
                <a:solidFill>
                  <a:srgbClr val="C00000"/>
                </a:solidFill>
                <a:latin typeface="Meiryo" panose="020B0604030504040204" pitchFamily="34" charset="-128"/>
                <a:ea typeface="Meiryo" panose="020B0604030504040204" pitchFamily="34" charset="-128"/>
              </a:rPr>
              <a:t>記号接地問題</a:t>
            </a:r>
            <a:endParaRPr lang="en-US" altLang="ja-JP" sz="2000" b="1" dirty="0">
              <a:solidFill>
                <a:srgbClr val="C00000"/>
              </a:solidFill>
              <a:latin typeface="Meiryo" panose="020B0604030504040204" pitchFamily="34" charset="-128"/>
              <a:ea typeface="Meiryo" panose="020B0604030504040204" pitchFamily="34" charset="-128"/>
            </a:endParaRPr>
          </a:p>
          <a:p>
            <a:pPr algn="ctr"/>
            <a:r>
              <a:rPr lang="en-US" altLang="ja-JP" sz="800" b="1" dirty="0">
                <a:solidFill>
                  <a:srgbClr val="C00000"/>
                </a:solidFill>
                <a:latin typeface="Meiryo" panose="020B0604030504040204" pitchFamily="34" charset="-128"/>
                <a:ea typeface="Meiryo" panose="020B0604030504040204" pitchFamily="34" charset="-128"/>
              </a:rPr>
              <a:t>Symbol Grounding Problem</a:t>
            </a:r>
          </a:p>
          <a:p>
            <a:pPr algn="ctr"/>
            <a:r>
              <a:rPr lang="ja-JP" altLang="en-US" sz="1200">
                <a:latin typeface="Meiryo" panose="020B0604030504040204" pitchFamily="34" charset="-128"/>
                <a:ea typeface="Meiryo" panose="020B0604030504040204" pitchFamily="34" charset="-128"/>
              </a:rPr>
              <a:t>AIの中では、単語が経験や感覚に対応していない、つまり身体感覚に「接地していない」</a:t>
            </a:r>
          </a:p>
        </p:txBody>
      </p:sp>
    </p:spTree>
    <p:extLst>
      <p:ext uri="{BB962C8B-B14F-4D97-AF65-F5344CB8AC3E}">
        <p14:creationId xmlns:p14="http://schemas.microsoft.com/office/powerpoint/2010/main" val="6767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p:cTn id="12" dur="500" fill="hold"/>
                                        <p:tgtEl>
                                          <p:spTgt spid="102"/>
                                        </p:tgtEl>
                                        <p:attrNameLst>
                                          <p:attrName>ppt_w</p:attrName>
                                        </p:attrNameLst>
                                      </p:cBhvr>
                                      <p:tavLst>
                                        <p:tav tm="0">
                                          <p:val>
                                            <p:fltVal val="0"/>
                                          </p:val>
                                        </p:tav>
                                        <p:tav tm="100000">
                                          <p:val>
                                            <p:strVal val="#ppt_w"/>
                                          </p:val>
                                        </p:tav>
                                      </p:tavLst>
                                    </p:anim>
                                    <p:anim calcmode="lin" valueType="num">
                                      <p:cBhvr>
                                        <p:cTn id="13" dur="500" fill="hold"/>
                                        <p:tgtEl>
                                          <p:spTgt spid="102"/>
                                        </p:tgtEl>
                                        <p:attrNameLst>
                                          <p:attrName>ppt_h</p:attrName>
                                        </p:attrNameLst>
                                      </p:cBhvr>
                                      <p:tavLst>
                                        <p:tav tm="0">
                                          <p:val>
                                            <p:fltVal val="0"/>
                                          </p:val>
                                        </p:tav>
                                        <p:tav tm="100000">
                                          <p:val>
                                            <p:strVal val="#ppt_h"/>
                                          </p:val>
                                        </p:tav>
                                      </p:tavLst>
                                    </p:anim>
                                    <p:animEffect transition="in" filter="fade">
                                      <p:cBhvr>
                                        <p:cTn id="14" dur="500"/>
                                        <p:tgtEl>
                                          <p:spTgt spid="10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What Is a GPU? Graphics Processing Units Defined - DWEN Community">
            <a:extLst>
              <a:ext uri="{FF2B5EF4-FFF2-40B4-BE49-F238E27FC236}">
                <a16:creationId xmlns:a16="http://schemas.microsoft.com/office/drawing/2014/main" id="{8DC373B2-125C-8002-4B12-3EDCE982878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575195" y="1015382"/>
            <a:ext cx="2564525" cy="19113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5932A40-026B-F5F7-F9A1-6F2735F1AF0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812" r="-33471"/>
          <a:stretch/>
        </p:blipFill>
        <p:spPr bwMode="auto">
          <a:xfrm>
            <a:off x="5004281" y="1015382"/>
            <a:ext cx="3394841" cy="19113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09B0A794-CD5B-DBE6-13F0-4B9A5481F0A2}"/>
              </a:ext>
            </a:extLst>
          </p:cNvPr>
          <p:cNvSpPr>
            <a:spLocks noGrp="1"/>
          </p:cNvSpPr>
          <p:nvPr>
            <p:ph type="title"/>
          </p:nvPr>
        </p:nvSpPr>
        <p:spPr/>
        <p:txBody>
          <a:bodyPr/>
          <a:lstStyle/>
          <a:p>
            <a:r>
              <a:rPr kumimoji="1" lang="en-US" altLang="ja-JP" dirty="0"/>
              <a:t>AI</a:t>
            </a:r>
            <a:r>
              <a:rPr kumimoji="1" lang="ja-JP" altLang="en-US"/>
              <a:t>と人間で異なる知識</a:t>
            </a:r>
          </a:p>
        </p:txBody>
      </p:sp>
      <p:pic>
        <p:nvPicPr>
          <p:cNvPr id="3" name="図 2" descr="アイコン&#10;&#10;自動的に生成された説明">
            <a:extLst>
              <a:ext uri="{FF2B5EF4-FFF2-40B4-BE49-F238E27FC236}">
                <a16:creationId xmlns:a16="http://schemas.microsoft.com/office/drawing/2014/main" id="{C86AE40F-DC37-2914-056F-51A8DB5EEDEC}"/>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15185" y="925282"/>
            <a:ext cx="1118149" cy="1269973"/>
          </a:xfrm>
          <a:prstGeom prst="rect">
            <a:avLst/>
          </a:prstGeom>
          <a:effectLst>
            <a:outerShdw blurRad="50800" dist="38100" dir="2700000" algn="tl" rotWithShape="0">
              <a:prstClr val="black">
                <a:alpha val="40000"/>
              </a:prstClr>
            </a:outerShdw>
          </a:effectLst>
        </p:spPr>
      </p:pic>
      <p:pic>
        <p:nvPicPr>
          <p:cNvPr id="4" name="図 3" descr="アイコン&#10;&#10;自動的に生成された説明">
            <a:extLst>
              <a:ext uri="{FF2B5EF4-FFF2-40B4-BE49-F238E27FC236}">
                <a16:creationId xmlns:a16="http://schemas.microsoft.com/office/drawing/2014/main" id="{FCD69335-8B62-4717-E553-ABE5E7EFE27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712575" y="925282"/>
            <a:ext cx="1116240" cy="1269973"/>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4E80BD66-21E4-F7D3-85A4-D43AED0908A3}"/>
              </a:ext>
            </a:extLst>
          </p:cNvPr>
          <p:cNvSpPr txBox="1"/>
          <p:nvPr/>
        </p:nvSpPr>
        <p:spPr>
          <a:xfrm>
            <a:off x="1726378" y="2220309"/>
            <a:ext cx="2262158" cy="615553"/>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生成ＡＩが創り出す</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世界シミュレーション</a:t>
            </a:r>
            <a:endPar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31C4216C-3A9F-753D-4C8D-FD3ED5DC078A}"/>
              </a:ext>
            </a:extLst>
          </p:cNvPr>
          <p:cNvSpPr txBox="1"/>
          <p:nvPr/>
        </p:nvSpPr>
        <p:spPr>
          <a:xfrm>
            <a:off x="5114386" y="2220310"/>
            <a:ext cx="2236510" cy="615553"/>
          </a:xfrm>
          <a:prstGeom prst="rect">
            <a:avLst/>
          </a:prstGeom>
          <a:noFill/>
        </p:spPr>
        <p:txBody>
          <a:bodyPr wrap="none" rtlCol="0">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人間</a:t>
            </a: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が創り出す</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世界シミュレーション</a:t>
            </a:r>
            <a:endPar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5C9009BF-373A-EC63-CC0B-20A5A7E5A15D}"/>
              </a:ext>
            </a:extLst>
          </p:cNvPr>
          <p:cNvSpPr txBox="1"/>
          <p:nvPr/>
        </p:nvSpPr>
        <p:spPr>
          <a:xfrm>
            <a:off x="5422162" y="2996833"/>
            <a:ext cx="1620957"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脳の</a:t>
            </a:r>
            <a:r>
              <a:rPr kumimoji="1" lang="ja-JP" altLang="en-US" sz="1600" b="1">
                <a:latin typeface="Meiryo" panose="020B0604030504040204" pitchFamily="34" charset="-128"/>
                <a:ea typeface="Meiryo" panose="020B0604030504040204" pitchFamily="34" charset="-128"/>
              </a:rPr>
              <a:t>器官</a:t>
            </a:r>
            <a:r>
              <a:rPr kumimoji="1" lang="ja-JP" altLang="en-US" sz="1600">
                <a:latin typeface="Meiryo" panose="020B0604030504040204" pitchFamily="34" charset="-128"/>
                <a:ea typeface="Meiryo" panose="020B0604030504040204" pitchFamily="34" charset="-128"/>
              </a:rPr>
              <a:t>と</a:t>
            </a:r>
            <a:r>
              <a:rPr kumimoji="1" lang="ja-JP" altLang="en-US" sz="1600" b="1">
                <a:latin typeface="Meiryo" panose="020B0604030504040204" pitchFamily="34" charset="-128"/>
                <a:ea typeface="Meiryo" panose="020B0604030504040204" pitchFamily="34" charset="-128"/>
              </a:rPr>
              <a:t>構造</a:t>
            </a:r>
          </a:p>
        </p:txBody>
      </p:sp>
      <p:sp>
        <p:nvSpPr>
          <p:cNvPr id="10" name="テキスト ボックス 9">
            <a:extLst>
              <a:ext uri="{FF2B5EF4-FFF2-40B4-BE49-F238E27FC236}">
                <a16:creationId xmlns:a16="http://schemas.microsoft.com/office/drawing/2014/main" id="{710E5F29-9952-9C46-DF59-7C06BF9C18DF}"/>
              </a:ext>
            </a:extLst>
          </p:cNvPr>
          <p:cNvSpPr txBox="1"/>
          <p:nvPr/>
        </p:nvSpPr>
        <p:spPr>
          <a:xfrm>
            <a:off x="1431426" y="2996833"/>
            <a:ext cx="2852064"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ハードウェア</a:t>
            </a:r>
            <a:r>
              <a:rPr kumimoji="1" lang="ja-JP" altLang="en-US" sz="1600">
                <a:latin typeface="Meiryo" panose="020B0604030504040204" pitchFamily="34" charset="-128"/>
                <a:ea typeface="Meiryo" panose="020B0604030504040204" pitchFamily="34" charset="-128"/>
              </a:rPr>
              <a:t>と</a:t>
            </a:r>
            <a:r>
              <a:rPr kumimoji="1" lang="ja-JP" altLang="en-US" sz="1600" b="1">
                <a:latin typeface="Meiryo" panose="020B0604030504040204" pitchFamily="34" charset="-128"/>
                <a:ea typeface="Meiryo" panose="020B0604030504040204" pitchFamily="34" charset="-128"/>
              </a:rPr>
              <a:t>ソフトウエア</a:t>
            </a:r>
          </a:p>
        </p:txBody>
      </p:sp>
      <p:pic>
        <p:nvPicPr>
          <p:cNvPr id="12" name="図 11" descr="人, 屋内, テーブル, 座る が含まれている画像&#10;&#10;自動的に生成された説明">
            <a:extLst>
              <a:ext uri="{FF2B5EF4-FFF2-40B4-BE49-F238E27FC236}">
                <a16:creationId xmlns:a16="http://schemas.microsoft.com/office/drawing/2014/main" id="{3FBCA5F7-FE1D-FAFE-2FF9-60EC3A1717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75195" y="3728327"/>
            <a:ext cx="2564525" cy="2564525"/>
          </a:xfrm>
          <a:prstGeom prst="rect">
            <a:avLst/>
          </a:prstGeom>
          <a:ln>
            <a:noFill/>
          </a:ln>
          <a:effectLst>
            <a:outerShdw blurRad="292100" dist="139700" dir="2700000" algn="tl" rotWithShape="0">
              <a:srgbClr val="333333">
                <a:alpha val="65000"/>
              </a:srgbClr>
            </a:outerShdw>
          </a:effectLst>
        </p:spPr>
      </p:pic>
      <p:sp>
        <p:nvSpPr>
          <p:cNvPr id="13" name="曲折矢印 12">
            <a:extLst>
              <a:ext uri="{FF2B5EF4-FFF2-40B4-BE49-F238E27FC236}">
                <a16:creationId xmlns:a16="http://schemas.microsoft.com/office/drawing/2014/main" id="{89AA043A-CF5F-5E81-72E3-CC9C7B8FAFF0}"/>
              </a:ext>
            </a:extLst>
          </p:cNvPr>
          <p:cNvSpPr/>
          <p:nvPr/>
        </p:nvSpPr>
        <p:spPr>
          <a:xfrm rot="10800000">
            <a:off x="4283488" y="3483591"/>
            <a:ext cx="2333440" cy="2166008"/>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a:extLst>
              <a:ext uri="{FF2B5EF4-FFF2-40B4-BE49-F238E27FC236}">
                <a16:creationId xmlns:a16="http://schemas.microsoft.com/office/drawing/2014/main" id="{A1BF2139-F506-95DB-C3B0-D716DA75A72A}"/>
              </a:ext>
            </a:extLst>
          </p:cNvPr>
          <p:cNvSpPr/>
          <p:nvPr/>
        </p:nvSpPr>
        <p:spPr>
          <a:xfrm>
            <a:off x="2300409" y="3319689"/>
            <a:ext cx="1114096" cy="301192"/>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802A1C4-FDF4-27BF-78C6-87A81F0C59ED}"/>
              </a:ext>
            </a:extLst>
          </p:cNvPr>
          <p:cNvSpPr txBox="1"/>
          <p:nvPr/>
        </p:nvSpPr>
        <p:spPr>
          <a:xfrm>
            <a:off x="5004280" y="4131677"/>
            <a:ext cx="2708295" cy="2062103"/>
          </a:xfrm>
          <a:prstGeom prst="rect">
            <a:avLst/>
          </a:prstGeom>
          <a:solidFill>
            <a:schemeClr val="bg1">
              <a:alpha val="21002"/>
            </a:schemeClr>
          </a:solidFill>
        </p:spPr>
        <p:txBody>
          <a:bodyPr wrap="square" rtlCol="0">
            <a:spAutoFit/>
          </a:bodyPr>
          <a:lstStyle/>
          <a:p>
            <a:r>
              <a:rPr kumimoji="1" lang="ja-JP" altLang="en-US" sz="1600">
                <a:latin typeface="Meiryo" panose="020B0604030504040204" pitchFamily="34" charset="-128"/>
                <a:ea typeface="Meiryo" panose="020B0604030504040204" pitchFamily="34" charset="-128"/>
              </a:rPr>
              <a:t>人間の知識で行うことと同等のことができることに対して、人間と同じような知識があると考えてしまう。</a:t>
            </a:r>
            <a:endParaRPr kumimoji="1" lang="en-US" altLang="ja-JP" sz="1600" dirty="0">
              <a:latin typeface="Meiryo" panose="020B0604030504040204" pitchFamily="34" charset="-128"/>
              <a:ea typeface="Meiryo" panose="020B0604030504040204" pitchFamily="34" charset="-128"/>
            </a:endParaRPr>
          </a:p>
          <a:p>
            <a:endParaRPr kumimoji="1"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その結果、</a:t>
            </a:r>
            <a:endParaRPr lang="en-US" altLang="ja-JP" sz="1600" dirty="0">
              <a:latin typeface="Meiryo" panose="020B0604030504040204" pitchFamily="34" charset="-128"/>
              <a:ea typeface="Meiryo" panose="020B0604030504040204" pitchFamily="34" charset="-128"/>
            </a:endParaRPr>
          </a:p>
          <a:p>
            <a:r>
              <a:rPr lang="en-US" altLang="ja-JP" sz="1600" b="1" dirty="0">
                <a:solidFill>
                  <a:srgbClr val="C00000"/>
                </a:solidFill>
                <a:latin typeface="Meiryo" panose="020B0604030504040204" pitchFamily="34" charset="-128"/>
                <a:ea typeface="Meiryo" panose="020B0604030504040204" pitchFamily="34" charset="-128"/>
              </a:rPr>
              <a:t>AI</a:t>
            </a:r>
            <a:r>
              <a:rPr lang="ja-JP" altLang="en-US" sz="1600" b="1">
                <a:solidFill>
                  <a:srgbClr val="C00000"/>
                </a:solidFill>
                <a:latin typeface="Meiryo" panose="020B0604030504040204" pitchFamily="34" charset="-128"/>
                <a:ea typeface="Meiryo" panose="020B0604030504040204" pitchFamily="34" charset="-128"/>
              </a:rPr>
              <a:t>にも意識や感情などがあるように錯覚</a:t>
            </a:r>
            <a:r>
              <a:rPr lang="ja-JP" altLang="en-US" sz="1600">
                <a:latin typeface="Meiryo" panose="020B0604030504040204" pitchFamily="34" charset="-128"/>
                <a:ea typeface="Meiryo" panose="020B0604030504040204" pitchFamily="34" charset="-128"/>
              </a:rPr>
              <a:t>してしまう。</a:t>
            </a:r>
            <a:endParaRPr kumimoji="1"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2963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EBA7D-CE69-0F59-8FAE-F7A2A4E5AC1E}"/>
              </a:ext>
            </a:extLst>
          </p:cNvPr>
          <p:cNvSpPr>
            <a:spLocks noGrp="1"/>
          </p:cNvSpPr>
          <p:nvPr>
            <p:ph type="title"/>
          </p:nvPr>
        </p:nvSpPr>
        <p:spPr/>
        <p:txBody>
          <a:bodyPr/>
          <a:lstStyle/>
          <a:p>
            <a:r>
              <a:rPr lang="en-US" altLang="ja-JP" dirty="0"/>
              <a:t>AI</a:t>
            </a:r>
            <a:r>
              <a:rPr lang="ja-JP" altLang="en-US"/>
              <a:t>関連エコシステムでの資本の動き</a:t>
            </a:r>
            <a:endParaRPr kumimoji="1" lang="ja-JP" altLang="en-US"/>
          </a:p>
        </p:txBody>
      </p:sp>
      <p:pic>
        <p:nvPicPr>
          <p:cNvPr id="5" name="図 4" descr="ダイアグラム&#10;&#10;AI 生成コンテンツは誤りを含む可能性があります。">
            <a:extLst>
              <a:ext uri="{FF2B5EF4-FFF2-40B4-BE49-F238E27FC236}">
                <a16:creationId xmlns:a16="http://schemas.microsoft.com/office/drawing/2014/main" id="{B32D2AF9-E610-208F-CAE3-5F68600D3CB9}"/>
              </a:ext>
            </a:extLst>
          </p:cNvPr>
          <p:cNvPicPr>
            <a:picLocks noChangeAspect="1"/>
          </p:cNvPicPr>
          <p:nvPr/>
        </p:nvPicPr>
        <p:blipFill>
          <a:blip r:embed="rId2"/>
          <a:stretch>
            <a:fillRect/>
          </a:stretch>
        </p:blipFill>
        <p:spPr>
          <a:xfrm>
            <a:off x="1555229" y="780347"/>
            <a:ext cx="6033541" cy="5811253"/>
          </a:xfrm>
          <a:prstGeom prst="rect">
            <a:avLst/>
          </a:prstGeom>
        </p:spPr>
      </p:pic>
      <p:sp>
        <p:nvSpPr>
          <p:cNvPr id="6" name="テキスト ボックス 5">
            <a:extLst>
              <a:ext uri="{FF2B5EF4-FFF2-40B4-BE49-F238E27FC236}">
                <a16:creationId xmlns:a16="http://schemas.microsoft.com/office/drawing/2014/main" id="{55DE0719-F57A-E099-BB81-360893680F5B}"/>
              </a:ext>
            </a:extLst>
          </p:cNvPr>
          <p:cNvSpPr txBox="1"/>
          <p:nvPr/>
        </p:nvSpPr>
        <p:spPr>
          <a:xfrm>
            <a:off x="1357086" y="2547257"/>
            <a:ext cx="1601336" cy="369332"/>
          </a:xfrm>
          <a:prstGeom prst="rect">
            <a:avLst/>
          </a:prstGeom>
          <a:noFill/>
        </p:spPr>
        <p:txBody>
          <a:bodyPr wrap="none" rtlCol="0">
            <a:spAutoFit/>
          </a:bodyPr>
          <a:lstStyle/>
          <a:p>
            <a:r>
              <a:rPr kumimoji="1" lang="en-US" altLang="ja-JP" dirty="0"/>
              <a:t>The Wallstreet </a:t>
            </a:r>
            <a:endParaRPr kumimoji="1" lang="ja-JP" altLang="en-US"/>
          </a:p>
        </p:txBody>
      </p:sp>
      <p:pic>
        <p:nvPicPr>
          <p:cNvPr id="8" name="図 7" descr="挿絵 が含まれている画像&#10;&#10;AI 生成コンテンツは誤りを含む可能性があります。">
            <a:hlinkClick r:id="rId3"/>
            <a:extLst>
              <a:ext uri="{FF2B5EF4-FFF2-40B4-BE49-F238E27FC236}">
                <a16:creationId xmlns:a16="http://schemas.microsoft.com/office/drawing/2014/main" id="{E1D54030-CCAC-F209-22BD-34B43A3581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0067" y="6364514"/>
            <a:ext cx="1377133" cy="150586"/>
          </a:xfrm>
          <a:prstGeom prst="rect">
            <a:avLst/>
          </a:prstGeom>
        </p:spPr>
      </p:pic>
      <p:sp>
        <p:nvSpPr>
          <p:cNvPr id="3" name="テキスト ボックス 2">
            <a:extLst>
              <a:ext uri="{FF2B5EF4-FFF2-40B4-BE49-F238E27FC236}">
                <a16:creationId xmlns:a16="http://schemas.microsoft.com/office/drawing/2014/main" id="{CA352333-4D96-A491-75CF-538D789D6EAE}"/>
              </a:ext>
            </a:extLst>
          </p:cNvPr>
          <p:cNvSpPr txBox="1"/>
          <p:nvPr/>
        </p:nvSpPr>
        <p:spPr>
          <a:xfrm>
            <a:off x="277303" y="4926069"/>
            <a:ext cx="2159566" cy="738664"/>
          </a:xfrm>
          <a:prstGeom prst="rect">
            <a:avLst/>
          </a:prstGeom>
          <a:noFill/>
        </p:spPr>
        <p:txBody>
          <a:bodyPr wrap="none" rtlCol="0">
            <a:spAutoFit/>
          </a:bodyPr>
          <a:lstStyle/>
          <a:p>
            <a:r>
              <a:rPr kumimoji="1" lang="en-US" altLang="ja-JP" sz="1400" dirty="0">
                <a:solidFill>
                  <a:schemeClr val="accent6">
                    <a:lumMod val="75000"/>
                  </a:schemeClr>
                </a:solidFill>
                <a:latin typeface="Meiryo" panose="020B0604030504040204" pitchFamily="34" charset="-128"/>
                <a:ea typeface="Meiryo" panose="020B0604030504040204" pitchFamily="34" charset="-128"/>
              </a:rPr>
              <a:t>AI</a:t>
            </a:r>
            <a:r>
              <a:rPr kumimoji="1" lang="ja-JP" altLang="en-US" sz="1400">
                <a:solidFill>
                  <a:schemeClr val="accent6">
                    <a:lumMod val="75000"/>
                  </a:schemeClr>
                </a:solidFill>
                <a:latin typeface="Meiryo" panose="020B0604030504040204" pitchFamily="34" charset="-128"/>
                <a:ea typeface="Meiryo" panose="020B0604030504040204" pitchFamily="34" charset="-128"/>
              </a:rPr>
              <a:t>メジャー各社は</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a:solidFill>
                  <a:schemeClr val="accent6">
                    <a:lumMod val="75000"/>
                  </a:schemeClr>
                </a:solidFill>
                <a:latin typeface="Meiryo" panose="020B0604030504040204" pitchFamily="34" charset="-128"/>
                <a:ea typeface="Meiryo" panose="020B0604030504040204" pitchFamily="34" charset="-128"/>
              </a:rPr>
              <a:t>核融合発電に</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6">
                    <a:lumMod val="75000"/>
                  </a:schemeClr>
                </a:solidFill>
                <a:latin typeface="Meiryo" panose="020B0604030504040204" pitchFamily="34" charset="-128"/>
                <a:ea typeface="Meiryo" panose="020B0604030504040204" pitchFamily="34" charset="-128"/>
              </a:rPr>
              <a:t>積極的に投資している。</a:t>
            </a:r>
          </a:p>
        </p:txBody>
      </p:sp>
    </p:spTree>
    <p:extLst>
      <p:ext uri="{BB962C8B-B14F-4D97-AF65-F5344CB8AC3E}">
        <p14:creationId xmlns:p14="http://schemas.microsoft.com/office/powerpoint/2010/main" val="2271344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A29EE6-9347-9AC3-3766-EC43B9665494}"/>
              </a:ext>
            </a:extLst>
          </p:cNvPr>
          <p:cNvSpPr>
            <a:spLocks noGrp="1"/>
          </p:cNvSpPr>
          <p:nvPr>
            <p:ph type="title"/>
          </p:nvPr>
        </p:nvSpPr>
        <p:spPr/>
        <p:txBody>
          <a:bodyPr/>
          <a:lstStyle/>
          <a:p>
            <a:r>
              <a:rPr kumimoji="1" lang="ja-JP" altLang="en-US"/>
              <a:t>拡張知性＝</a:t>
            </a:r>
            <a:r>
              <a:rPr kumimoji="1" lang="en-US" altLang="ja-JP" dirty="0"/>
              <a:t>AI</a:t>
            </a:r>
            <a:r>
              <a:rPr lang="en-US" altLang="ja-JP" dirty="0"/>
              <a:t>×</a:t>
            </a:r>
            <a:r>
              <a:rPr kumimoji="1" lang="en-US" altLang="ja-JP" dirty="0"/>
              <a:t>OI</a:t>
            </a:r>
            <a:endParaRPr kumimoji="1" lang="ja-JP" altLang="en-US"/>
          </a:p>
        </p:txBody>
      </p:sp>
      <p:graphicFrame>
        <p:nvGraphicFramePr>
          <p:cNvPr id="12" name="表 11">
            <a:extLst>
              <a:ext uri="{FF2B5EF4-FFF2-40B4-BE49-F238E27FC236}">
                <a16:creationId xmlns:a16="http://schemas.microsoft.com/office/drawing/2014/main" id="{250302B5-AC72-5B57-31F2-0D2DFF5526D9}"/>
              </a:ext>
            </a:extLst>
          </p:cNvPr>
          <p:cNvGraphicFramePr>
            <a:graphicFrameLocks noGrp="1"/>
          </p:cNvGraphicFramePr>
          <p:nvPr/>
        </p:nvGraphicFramePr>
        <p:xfrm>
          <a:off x="312334" y="843808"/>
          <a:ext cx="8519331" cy="2462491"/>
        </p:xfrm>
        <a:graphic>
          <a:graphicData uri="http://schemas.openxmlformats.org/drawingml/2006/table">
            <a:tbl>
              <a:tblPr>
                <a:tableStyleId>{5C22544A-7EE6-4342-B048-85BDC9FD1C3A}</a:tableStyleId>
              </a:tblPr>
              <a:tblGrid>
                <a:gridCol w="1217047">
                  <a:extLst>
                    <a:ext uri="{9D8B030D-6E8A-4147-A177-3AD203B41FA5}">
                      <a16:colId xmlns:a16="http://schemas.microsoft.com/office/drawing/2014/main" val="1822065947"/>
                    </a:ext>
                  </a:extLst>
                </a:gridCol>
                <a:gridCol w="3651142">
                  <a:extLst>
                    <a:ext uri="{9D8B030D-6E8A-4147-A177-3AD203B41FA5}">
                      <a16:colId xmlns:a16="http://schemas.microsoft.com/office/drawing/2014/main" val="747447083"/>
                    </a:ext>
                  </a:extLst>
                </a:gridCol>
                <a:gridCol w="3651142">
                  <a:extLst>
                    <a:ext uri="{9D8B030D-6E8A-4147-A177-3AD203B41FA5}">
                      <a16:colId xmlns:a16="http://schemas.microsoft.com/office/drawing/2014/main" val="2874086352"/>
                    </a:ext>
                  </a:extLst>
                </a:gridCol>
              </a:tblGrid>
              <a:tr h="314897">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項目</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algn="ctr" fontAlgn="ctr"/>
                      <a:r>
                        <a:rPr lang="en" sz="1600" b="1" u="none" strike="noStrike" dirty="0">
                          <a:solidFill>
                            <a:schemeClr val="bg1"/>
                          </a:solidFill>
                          <a:effectLst/>
                          <a:latin typeface="Meiryo" panose="020B0604030504040204" pitchFamily="34" charset="-128"/>
                          <a:ea typeface="Meiryo" panose="020B0604030504040204" pitchFamily="34" charset="-128"/>
                        </a:rPr>
                        <a:t>AI</a:t>
                      </a:r>
                      <a:r>
                        <a:rPr lang="en" sz="1200" u="none" strike="noStrike" dirty="0">
                          <a:solidFill>
                            <a:schemeClr val="bg1"/>
                          </a:solidFill>
                          <a:effectLst/>
                          <a:latin typeface="Meiryo" panose="020B0604030504040204" pitchFamily="34" charset="-128"/>
                          <a:ea typeface="Meiryo" panose="020B0604030504040204" pitchFamily="34" charset="-128"/>
                        </a:rPr>
                        <a:t> Artificial Intelligence</a:t>
                      </a:r>
                      <a:endParaRPr lang="en" sz="1200" b="1" i="0" u="none" strike="noStrike" dirty="0">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algn="ctr" fontAlgn="ctr"/>
                      <a:r>
                        <a:rPr lang="en" sz="1600" b="1" u="none" strike="noStrike" dirty="0">
                          <a:solidFill>
                            <a:schemeClr val="bg1"/>
                          </a:solidFill>
                          <a:effectLst/>
                          <a:latin typeface="Meiryo" panose="020B0604030504040204" pitchFamily="34" charset="-128"/>
                          <a:ea typeface="Meiryo" panose="020B0604030504040204" pitchFamily="34" charset="-128"/>
                        </a:rPr>
                        <a:t>OI</a:t>
                      </a:r>
                      <a:r>
                        <a:rPr lang="en" sz="1200" u="none" strike="noStrike" dirty="0">
                          <a:solidFill>
                            <a:schemeClr val="bg1"/>
                          </a:solidFill>
                          <a:effectLst/>
                          <a:latin typeface="Meiryo" panose="020B0604030504040204" pitchFamily="34" charset="-128"/>
                          <a:ea typeface="Meiryo" panose="020B0604030504040204" pitchFamily="34" charset="-128"/>
                        </a:rPr>
                        <a:t> Organic Intelligence</a:t>
                      </a:r>
                      <a:endParaRPr lang="en" sz="1200" b="1" i="0" u="none" strike="noStrike" dirty="0">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rgbClr val="0070C0"/>
                    </a:solidFill>
                  </a:tcPr>
                </a:tc>
                <a:extLst>
                  <a:ext uri="{0D108BD9-81ED-4DB2-BD59-A6C34878D82A}">
                    <a16:rowId xmlns:a16="http://schemas.microsoft.com/office/drawing/2014/main" val="3868963550"/>
                  </a:ext>
                </a:extLst>
              </a:tr>
              <a:tr h="546232">
                <a:tc>
                  <a:txBody>
                    <a:bodyPr/>
                    <a:lstStyle/>
                    <a:p>
                      <a:pPr algn="ctr" fontAlgn="ctr"/>
                      <a:r>
                        <a:rPr lang="ja-JP" altLang="en-US" sz="1200" b="0" i="0" u="none" strike="noStrike">
                          <a:solidFill>
                            <a:schemeClr val="bg1"/>
                          </a:solidFill>
                          <a:effectLst/>
                          <a:latin typeface="Meiryo" panose="020B0604030504040204" pitchFamily="34" charset="-128"/>
                          <a:ea typeface="Meiryo" panose="020B0604030504040204" pitchFamily="34" charset="-128"/>
                        </a:rPr>
                        <a:t>特徴</a:t>
                      </a:r>
                    </a:p>
                  </a:txBody>
                  <a:tcPr marL="9525" marR="9525" marT="9525" marB="0" anchor="ctr">
                    <a:solidFill>
                      <a:schemeClr val="tx1">
                        <a:lumMod val="65000"/>
                        <a:lumOff val="35000"/>
                      </a:schemeClr>
                    </a:solidFill>
                  </a:tcPr>
                </a:tc>
                <a:tc>
                  <a:txBody>
                    <a:bodyPr/>
                    <a:lstStyle/>
                    <a:p>
                      <a:pPr marL="108000"/>
                      <a:r>
                        <a:rPr lang="ja-JP" altLang="en-US" sz="1200" b="1">
                          <a:latin typeface="Meiryo" panose="020B0604030504040204" pitchFamily="34" charset="-128"/>
                          <a:ea typeface="Meiryo" panose="020B0604030504040204" pitchFamily="34" charset="-128"/>
                        </a:rPr>
                        <a:t>超高速で正確な計算機</a:t>
                      </a:r>
                      <a:endParaRPr lang="en-US" altLang="ja-JP" sz="1200" b="1" dirty="0">
                        <a:latin typeface="Meiryo" panose="020B0604030504040204" pitchFamily="34" charset="-128"/>
                        <a:ea typeface="Meiryo" panose="020B0604030504040204" pitchFamily="34" charset="-128"/>
                      </a:endParaRPr>
                    </a:p>
                    <a:p>
                      <a:pPr marL="108000"/>
                      <a:r>
                        <a:rPr lang="ja-JP" altLang="en-US" sz="1200">
                          <a:latin typeface="Meiryo" panose="020B0604030504040204" pitchFamily="34" charset="-128"/>
                          <a:ea typeface="Meiryo" panose="020B0604030504040204" pitchFamily="34" charset="-128"/>
                        </a:rPr>
                        <a:t>膨大な選択肢を瞬時に示すことができる能力</a:t>
                      </a:r>
                      <a:endParaRPr lang="en-US" altLang="ja-JP" sz="1200" b="1" dirty="0">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r>
                        <a:rPr lang="ja-JP" altLang="en-US" sz="1200" b="1">
                          <a:latin typeface="Meiryo" panose="020B0604030504040204" pitchFamily="34" charset="-128"/>
                          <a:ea typeface="Meiryo" panose="020B0604030504040204" pitchFamily="34" charset="-128"/>
                        </a:rPr>
                        <a:t>意味を理解し、価値を創造する羅針盤</a:t>
                      </a:r>
                      <a:endParaRPr lang="en-US" altLang="ja-JP" sz="1200" b="1" dirty="0">
                        <a:latin typeface="Meiryo" panose="020B0604030504040204" pitchFamily="34" charset="-128"/>
                        <a:ea typeface="Meiryo" panose="020B0604030504040204" pitchFamily="34" charset="-128"/>
                      </a:endParaRPr>
                    </a:p>
                    <a:p>
                      <a:pPr marL="108000"/>
                      <a:r>
                        <a:rPr lang="ja-JP" altLang="en-US" sz="1200">
                          <a:latin typeface="Meiryo" panose="020B0604030504040204" pitchFamily="34" charset="-128"/>
                          <a:ea typeface="Meiryo" panose="020B0604030504040204" pitchFamily="34" charset="-128"/>
                        </a:rPr>
                        <a:t>どの選択肢が本当に重要なのか判断する能力</a:t>
                      </a:r>
                    </a:p>
                  </a:txBody>
                  <a:tcPr marL="9525" marR="9525" marT="9525" marB="0" anchor="ctr">
                    <a:solidFill>
                      <a:schemeClr val="accent1">
                        <a:lumMod val="20000"/>
                        <a:lumOff val="80000"/>
                      </a:schemeClr>
                    </a:solidFill>
                  </a:tcPr>
                </a:tc>
                <a:extLst>
                  <a:ext uri="{0D108BD9-81ED-4DB2-BD59-A6C34878D82A}">
                    <a16:rowId xmlns:a16="http://schemas.microsoft.com/office/drawing/2014/main" val="3497580044"/>
                  </a:ext>
                </a:extLst>
              </a:tr>
              <a:tr h="309637">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基盤</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半導体とアルゴリズム</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生体神経系（脳・身体）</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826852793"/>
                  </a:ext>
                </a:extLst>
              </a:tr>
              <a:tr h="309637">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学習源</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大量のデータと計算パワー</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経験・感覚・人との関わり</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410551528"/>
                  </a:ext>
                </a:extLst>
              </a:tr>
              <a:tr h="309637">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得意領域</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高速計算・パターン分析・反復作業</a:t>
                      </a:r>
                      <a:endParaRPr lang="ja-JP" altLang="en-US" sz="1200" b="1"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文脈理解・創造・倫理判断・共感</a:t>
                      </a:r>
                      <a:endParaRPr lang="ja-JP" altLang="en-US" sz="1200" b="1"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028783274"/>
                  </a:ext>
                </a:extLst>
              </a:tr>
              <a:tr h="322755">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弱点</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現実世界の“常識”がない・目的を自ら作れない</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計算速度や記憶の限界</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595276638"/>
                  </a:ext>
                </a:extLst>
              </a:tr>
              <a:tr h="349696">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エネルギー</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高消費電力（大量の電気を消費）</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低消費で適応的（おにぎり</a:t>
                      </a:r>
                      <a:r>
                        <a:rPr lang="en-US" altLang="ja-JP" sz="1200" u="none" strike="noStrike" dirty="0">
                          <a:effectLst/>
                          <a:latin typeface="Meiryo" panose="020B0604030504040204" pitchFamily="34" charset="-128"/>
                          <a:ea typeface="Meiryo" panose="020B0604030504040204" pitchFamily="34" charset="-128"/>
                        </a:rPr>
                        <a:t>1</a:t>
                      </a:r>
                      <a:r>
                        <a:rPr lang="ja-JP" altLang="en-US" sz="1200" u="none" strike="noStrike">
                          <a:effectLst/>
                          <a:latin typeface="Meiryo" panose="020B0604030504040204" pitchFamily="34" charset="-128"/>
                          <a:ea typeface="Meiryo" panose="020B0604030504040204" pitchFamily="34" charset="-128"/>
                        </a:rPr>
                        <a:t>個で数時間活動）</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243126858"/>
                  </a:ext>
                </a:extLst>
              </a:tr>
            </a:tbl>
          </a:graphicData>
        </a:graphic>
      </p:graphicFrame>
      <p:grpSp>
        <p:nvGrpSpPr>
          <p:cNvPr id="43" name="グループ化 42">
            <a:extLst>
              <a:ext uri="{FF2B5EF4-FFF2-40B4-BE49-F238E27FC236}">
                <a16:creationId xmlns:a16="http://schemas.microsoft.com/office/drawing/2014/main" id="{B3730D53-78EA-70F3-D282-9FB8F34497BF}"/>
              </a:ext>
            </a:extLst>
          </p:cNvPr>
          <p:cNvGrpSpPr/>
          <p:nvPr/>
        </p:nvGrpSpPr>
        <p:grpSpPr>
          <a:xfrm>
            <a:off x="244061" y="3414285"/>
            <a:ext cx="8673139" cy="3188765"/>
            <a:chOff x="244061" y="3414285"/>
            <a:chExt cx="8673139" cy="3188765"/>
          </a:xfrm>
        </p:grpSpPr>
        <p:sp>
          <p:nvSpPr>
            <p:cNvPr id="9" name="テキスト ボックス 8">
              <a:extLst>
                <a:ext uri="{FF2B5EF4-FFF2-40B4-BE49-F238E27FC236}">
                  <a16:creationId xmlns:a16="http://schemas.microsoft.com/office/drawing/2014/main" id="{7D1F9CCD-2CB5-8F08-6BD8-419F54928FEB}"/>
                </a:ext>
              </a:extLst>
            </p:cNvPr>
            <p:cNvSpPr txBox="1"/>
            <p:nvPr/>
          </p:nvSpPr>
          <p:spPr>
            <a:xfrm>
              <a:off x="244061" y="3736189"/>
              <a:ext cx="3889991" cy="461665"/>
            </a:xfrm>
            <a:prstGeom prst="rect">
              <a:avLst/>
            </a:prstGeom>
            <a:noFill/>
          </p:spPr>
          <p:txBody>
            <a:bodyPr wrap="square">
              <a:spAutoFit/>
            </a:bodyPr>
            <a:lstStyle/>
            <a:p>
              <a:r>
                <a:rPr lang="ja-JP" altLang="en-US" sz="2400" b="1">
                  <a:solidFill>
                    <a:schemeClr val="accent6">
                      <a:lumMod val="75000"/>
                    </a:schemeClr>
                  </a:solidFill>
                  <a:latin typeface="Meiryo" panose="020B0604030504040204" pitchFamily="34" charset="-128"/>
                  <a:ea typeface="Meiryo" panose="020B0604030504040204" pitchFamily="34" charset="-128"/>
                </a:rPr>
                <a:t>拡張知性</a:t>
              </a:r>
              <a:r>
                <a:rPr lang="en-US" altLang="ja-JP" sz="2400" dirty="0">
                  <a:solidFill>
                    <a:schemeClr val="accent6">
                      <a:lumMod val="75000"/>
                    </a:schemeClr>
                  </a:solidFill>
                  <a:latin typeface="Meiryo" panose="020B0604030504040204" pitchFamily="34" charset="-128"/>
                  <a:ea typeface="Meiryo" panose="020B0604030504040204" pitchFamily="34" charset="-128"/>
                </a:rPr>
                <a:t>  </a:t>
              </a:r>
              <a:r>
                <a:rPr lang="en-US" altLang="ja-JP" sz="1400" dirty="0">
                  <a:latin typeface="Meiryo" panose="020B0604030504040204" pitchFamily="34" charset="-128"/>
                  <a:ea typeface="Meiryo" panose="020B0604030504040204" pitchFamily="34" charset="-128"/>
                </a:rPr>
                <a:t>Augmented Intelligence </a:t>
              </a:r>
            </a:p>
          </p:txBody>
        </p:sp>
        <p:pic>
          <p:nvPicPr>
            <p:cNvPr id="14" name="図 13" descr="車, 夕日, 座る, 駐車 が含まれている画像&#10;&#10;AI 生成コンテンツは誤りを含む可能性があります。">
              <a:extLst>
                <a:ext uri="{FF2B5EF4-FFF2-40B4-BE49-F238E27FC236}">
                  <a16:creationId xmlns:a16="http://schemas.microsoft.com/office/drawing/2014/main" id="{2797220A-B936-A522-6425-2B75D3F147F9}"/>
                </a:ext>
              </a:extLst>
            </p:cNvPr>
            <p:cNvPicPr>
              <a:picLocks noChangeAspect="1"/>
            </p:cNvPicPr>
            <p:nvPr/>
          </p:nvPicPr>
          <p:blipFill>
            <a:blip r:embed="rId2"/>
            <a:stretch>
              <a:fillRect/>
            </a:stretch>
          </p:blipFill>
          <p:spPr>
            <a:xfrm>
              <a:off x="4134052" y="3414285"/>
              <a:ext cx="4783148" cy="3188765"/>
            </a:xfrm>
            <a:prstGeom prst="rect">
              <a:avLst/>
            </a:prstGeom>
            <a:ln>
              <a:noFill/>
            </a:ln>
            <a:effectLst>
              <a:softEdge rad="112500"/>
            </a:effectLst>
          </p:spPr>
        </p:pic>
        <p:sp>
          <p:nvSpPr>
            <p:cNvPr id="17" name="テキスト ボックス 16">
              <a:extLst>
                <a:ext uri="{FF2B5EF4-FFF2-40B4-BE49-F238E27FC236}">
                  <a16:creationId xmlns:a16="http://schemas.microsoft.com/office/drawing/2014/main" id="{56BF5B01-8A36-B9DE-52EC-90B28CFA2837}"/>
                </a:ext>
              </a:extLst>
            </p:cNvPr>
            <p:cNvSpPr txBox="1"/>
            <p:nvPr/>
          </p:nvSpPr>
          <p:spPr>
            <a:xfrm>
              <a:off x="4218010" y="3633079"/>
              <a:ext cx="4615455" cy="400110"/>
            </a:xfrm>
            <a:prstGeom prst="rect">
              <a:avLst/>
            </a:prstGeom>
            <a:noFill/>
          </p:spPr>
          <p:txBody>
            <a:bodyPr wrap="square">
              <a:spAutoFit/>
            </a:bodyPr>
            <a:lstStyle/>
            <a:p>
              <a:pPr algn="ctr"/>
              <a:r>
                <a:rPr lang="en"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目的地まで最速で到達するための「</a:t>
              </a:r>
              <a:r>
                <a:rPr lang="ja-JP" altLang="en-US" sz="11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高性能エンジン</a:t>
              </a:r>
              <a:r>
                <a:rPr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ja-JP" altLang="en-US" sz="1100">
                <a:solidFill>
                  <a:schemeClr val="bg1"/>
                </a:solidFill>
                <a:effectLst>
                  <a:outerShdw blurRad="50800" dist="38100" dir="2700000" algn="tl" rotWithShape="0">
                    <a:prstClr val="black">
                      <a:alpha val="40000"/>
                    </a:prstClr>
                  </a:outerShdw>
                </a:effectLst>
              </a:endParaRPr>
            </a:p>
          </p:txBody>
        </p:sp>
        <p:sp>
          <p:nvSpPr>
            <p:cNvPr id="11" name="テキスト ボックス 10">
              <a:extLst>
                <a:ext uri="{FF2B5EF4-FFF2-40B4-BE49-F238E27FC236}">
                  <a16:creationId xmlns:a16="http://schemas.microsoft.com/office/drawing/2014/main" id="{07E6FBF2-04D5-FF6E-EC4C-B12DE79C886A}"/>
                </a:ext>
              </a:extLst>
            </p:cNvPr>
            <p:cNvSpPr txBox="1"/>
            <p:nvPr/>
          </p:nvSpPr>
          <p:spPr>
            <a:xfrm>
              <a:off x="4218010" y="6048336"/>
              <a:ext cx="4615455" cy="400110"/>
            </a:xfrm>
            <a:prstGeom prst="rect">
              <a:avLst/>
            </a:prstGeom>
            <a:noFill/>
          </p:spPr>
          <p:txBody>
            <a:bodyPr wrap="square">
              <a:spAutoFit/>
            </a:bodyPr>
            <a:lstStyle/>
            <a:p>
              <a:pPr algn="ctr"/>
              <a:r>
                <a:rPr lang="en"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OI</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どこへ向かうかを決め巧みにマシンを操る「</a:t>
              </a:r>
              <a:r>
                <a:rPr lang="ja-JP" altLang="en-US" sz="11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ドライバー</a:t>
              </a:r>
              <a:r>
                <a:rPr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p:txBody>
        </p:sp>
        <p:cxnSp>
          <p:nvCxnSpPr>
            <p:cNvPr id="19" name="直線矢印コネクタ 18">
              <a:extLst>
                <a:ext uri="{FF2B5EF4-FFF2-40B4-BE49-F238E27FC236}">
                  <a16:creationId xmlns:a16="http://schemas.microsoft.com/office/drawing/2014/main" id="{2DDEB664-9A2D-4C6A-59B9-786F1BAA8DA5}"/>
                </a:ext>
              </a:extLst>
            </p:cNvPr>
            <p:cNvCxnSpPr>
              <a:cxnSpLocks/>
            </p:cNvCxnSpPr>
            <p:nvPr/>
          </p:nvCxnSpPr>
          <p:spPr>
            <a:xfrm flipV="1">
              <a:off x="4769246" y="5150806"/>
              <a:ext cx="2310431" cy="897530"/>
            </a:xfrm>
            <a:prstGeom prst="straightConnector1">
              <a:avLst/>
            </a:prstGeom>
            <a:ln w="63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E6B89742-7A68-3314-6D98-AAD6A6F69024}"/>
                </a:ext>
              </a:extLst>
            </p:cNvPr>
            <p:cNvCxnSpPr>
              <a:cxnSpLocks/>
            </p:cNvCxnSpPr>
            <p:nvPr/>
          </p:nvCxnSpPr>
          <p:spPr>
            <a:xfrm>
              <a:off x="4769246" y="3971160"/>
              <a:ext cx="0" cy="1295264"/>
            </a:xfrm>
            <a:prstGeom prst="straightConnector1">
              <a:avLst/>
            </a:prstGeom>
            <a:ln w="63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9" name="図 28">
              <a:extLst>
                <a:ext uri="{FF2B5EF4-FFF2-40B4-BE49-F238E27FC236}">
                  <a16:creationId xmlns:a16="http://schemas.microsoft.com/office/drawing/2014/main" id="{55A3E813-ACE0-834F-1CD1-3F566DB59AB5}"/>
                </a:ext>
              </a:extLst>
            </p:cNvPr>
            <p:cNvPicPr>
              <a:picLocks noChangeAspect="1"/>
            </p:cNvPicPr>
            <p:nvPr/>
          </p:nvPicPr>
          <p:blipFill>
            <a:blip r:embed="rId3"/>
            <a:srcRect t="28828" r="55905" b="23563"/>
            <a:stretch>
              <a:fillRect/>
            </a:stretch>
          </p:blipFill>
          <p:spPr>
            <a:xfrm>
              <a:off x="336751" y="4838408"/>
              <a:ext cx="1270372" cy="914399"/>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26A44DE1-02E7-D3EA-F8E5-5E1B6314A14C}"/>
                </a:ext>
              </a:extLst>
            </p:cNvPr>
            <p:cNvPicPr>
              <a:picLocks noChangeAspect="1"/>
            </p:cNvPicPr>
            <p:nvPr/>
          </p:nvPicPr>
          <p:blipFill>
            <a:blip r:embed="rId3"/>
            <a:srcRect l="50050" t="28828" r="3547" b="24046"/>
            <a:stretch>
              <a:fillRect/>
            </a:stretch>
          </p:blipFill>
          <p:spPr>
            <a:xfrm>
              <a:off x="2545851" y="4838409"/>
              <a:ext cx="1350531" cy="914399"/>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6BA72DD1-1E2E-42A7-48E7-26C5A232FF3C}"/>
                </a:ext>
              </a:extLst>
            </p:cNvPr>
            <p:cNvSpPr txBox="1"/>
            <p:nvPr/>
          </p:nvSpPr>
          <p:spPr>
            <a:xfrm>
              <a:off x="310535" y="5817106"/>
              <a:ext cx="1662598" cy="584775"/>
            </a:xfrm>
            <a:prstGeom prst="rect">
              <a:avLst/>
            </a:prstGeom>
            <a:noFill/>
          </p:spPr>
          <p:txBody>
            <a:bodyPr wrap="square">
              <a:spAutoFit/>
            </a:bodyPr>
            <a:lstStyle/>
            <a:p>
              <a:pPr algn="ctr"/>
              <a:r>
                <a:rPr lang="ja-JP" altLang="en-US" sz="1600">
                  <a:latin typeface="Meiryo" panose="020B0604030504040204" pitchFamily="34" charset="-128"/>
                  <a:ea typeface="Meiryo" panose="020B0604030504040204" pitchFamily="34" charset="-128"/>
                </a:rPr>
                <a:t>アルゴリズム</a:t>
              </a:r>
              <a:endParaRPr lang="en-US" altLang="ja-JP" sz="1600" dirty="0">
                <a:latin typeface="Meiryo" panose="020B0604030504040204" pitchFamily="34" charset="-128"/>
                <a:ea typeface="Meiryo" panose="020B0604030504040204" pitchFamily="34" charset="-128"/>
              </a:endParaRPr>
            </a:p>
            <a:p>
              <a:pPr algn="ctr"/>
              <a:r>
                <a:rPr lang="ja-JP" altLang="en-US" sz="1600">
                  <a:latin typeface="Meiryo" panose="020B0604030504040204" pitchFamily="34" charset="-128"/>
                  <a:ea typeface="Meiryo" panose="020B0604030504040204" pitchFamily="34" charset="-128"/>
                </a:rPr>
                <a:t>の賢さ</a:t>
              </a:r>
              <a:r>
                <a:rPr lang="en-US" altLang="ja-JP" sz="1600" dirty="0">
                  <a:latin typeface="Meiryo" panose="020B0604030504040204" pitchFamily="34" charset="-128"/>
                  <a:ea typeface="Meiryo" panose="020B0604030504040204" pitchFamily="34" charset="-128"/>
                </a:rPr>
                <a:t> </a:t>
              </a:r>
              <a:endParaRPr lang="ja-JP" altLang="en-US" sz="1600"/>
            </a:p>
          </p:txBody>
        </p:sp>
        <p:sp>
          <p:nvSpPr>
            <p:cNvPr id="37" name="テキスト ボックス 36">
              <a:extLst>
                <a:ext uri="{FF2B5EF4-FFF2-40B4-BE49-F238E27FC236}">
                  <a16:creationId xmlns:a16="http://schemas.microsoft.com/office/drawing/2014/main" id="{3E48C181-FD61-542D-0B34-9661D22A9097}"/>
                </a:ext>
              </a:extLst>
            </p:cNvPr>
            <p:cNvSpPr txBox="1"/>
            <p:nvPr/>
          </p:nvSpPr>
          <p:spPr>
            <a:xfrm>
              <a:off x="2519171" y="5817105"/>
              <a:ext cx="1377211" cy="584775"/>
            </a:xfrm>
            <a:prstGeom prst="rect">
              <a:avLst/>
            </a:prstGeom>
            <a:noFill/>
          </p:spPr>
          <p:txBody>
            <a:bodyPr wrap="square">
              <a:spAutoFit/>
            </a:bodyPr>
            <a:lstStyle/>
            <a:p>
              <a:pPr algn="ctr"/>
              <a:r>
                <a:rPr lang="ja-JP" altLang="en-US" sz="1600">
                  <a:latin typeface="Meiryo" panose="020B0604030504040204" pitchFamily="34" charset="-128"/>
                  <a:ea typeface="Meiryo" panose="020B0604030504040204" pitchFamily="34" charset="-128"/>
                </a:rPr>
                <a:t>人間の問い</a:t>
              </a:r>
              <a:endParaRPr lang="en-US" altLang="ja-JP" sz="1600" dirty="0">
                <a:latin typeface="Meiryo" panose="020B0604030504040204" pitchFamily="34" charset="-128"/>
                <a:ea typeface="Meiryo" panose="020B0604030504040204" pitchFamily="34" charset="-128"/>
              </a:endParaRPr>
            </a:p>
            <a:p>
              <a:pPr algn="ctr"/>
              <a:r>
                <a:rPr lang="ja-JP" altLang="en-US" sz="1600">
                  <a:latin typeface="Meiryo" panose="020B0604030504040204" pitchFamily="34" charset="-128"/>
                  <a:ea typeface="Meiryo" panose="020B0604030504040204" pitchFamily="34" charset="-128"/>
                </a:rPr>
                <a:t>の深さ</a:t>
              </a:r>
              <a:endParaRPr lang="ja-JP" altLang="en-US" sz="1600"/>
            </a:p>
          </p:txBody>
        </p:sp>
        <p:sp>
          <p:nvSpPr>
            <p:cNvPr id="38" name="乗算記号 37">
              <a:extLst>
                <a:ext uri="{FF2B5EF4-FFF2-40B4-BE49-F238E27FC236}">
                  <a16:creationId xmlns:a16="http://schemas.microsoft.com/office/drawing/2014/main" id="{8C6C9220-DB11-B581-4A37-8486AA00F351}"/>
                </a:ext>
              </a:extLst>
            </p:cNvPr>
            <p:cNvSpPr/>
            <p:nvPr/>
          </p:nvSpPr>
          <p:spPr>
            <a:xfrm>
              <a:off x="1607123" y="4809224"/>
              <a:ext cx="914400" cy="914400"/>
            </a:xfrm>
            <a:prstGeom prst="mathMultiply">
              <a:avLst>
                <a:gd name="adj1" fmla="val 1359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876EEB21-A365-7F44-5FD8-63E677B3C5BE}"/>
                </a:ext>
              </a:extLst>
            </p:cNvPr>
            <p:cNvSpPr txBox="1"/>
            <p:nvPr/>
          </p:nvSpPr>
          <p:spPr>
            <a:xfrm>
              <a:off x="336751" y="4999645"/>
              <a:ext cx="1246043" cy="707886"/>
            </a:xfrm>
            <a:prstGeom prst="rect">
              <a:avLst/>
            </a:prstGeom>
            <a:noFill/>
          </p:spPr>
          <p:txBody>
            <a:bodyPr wrap="square">
              <a:spAutoFit/>
            </a:bodyPr>
            <a:lstStyle/>
            <a:p>
              <a:pPr algn="ctr"/>
              <a:r>
                <a:rPr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lang="en-US" altLang="ja-JP" sz="4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04FA376E-D838-A5A5-0E00-C8C67F39C7A6}"/>
                </a:ext>
              </a:extLst>
            </p:cNvPr>
            <p:cNvSpPr txBox="1"/>
            <p:nvPr/>
          </p:nvSpPr>
          <p:spPr>
            <a:xfrm>
              <a:off x="2578305" y="4999645"/>
              <a:ext cx="1318077" cy="707886"/>
            </a:xfrm>
            <a:prstGeom prst="rect">
              <a:avLst/>
            </a:prstGeom>
            <a:noFill/>
          </p:spPr>
          <p:txBody>
            <a:bodyPr wrap="square">
              <a:spAutoFit/>
            </a:bodyPr>
            <a:lstStyle/>
            <a:p>
              <a:pPr algn="ctr"/>
              <a:r>
                <a:rPr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OI</a:t>
              </a:r>
              <a:endParaRPr lang="en-US" altLang="ja-JP" sz="4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等号 41">
              <a:extLst>
                <a:ext uri="{FF2B5EF4-FFF2-40B4-BE49-F238E27FC236}">
                  <a16:creationId xmlns:a16="http://schemas.microsoft.com/office/drawing/2014/main" id="{DCADB9E5-F9D4-A1E0-52A7-7C8A5C37FBC9}"/>
                </a:ext>
              </a:extLst>
            </p:cNvPr>
            <p:cNvSpPr/>
            <p:nvPr/>
          </p:nvSpPr>
          <p:spPr>
            <a:xfrm rot="5400000">
              <a:off x="1762479" y="4115802"/>
              <a:ext cx="603686" cy="673585"/>
            </a:xfrm>
            <a:prstGeom prst="mathEqual">
              <a:avLst>
                <a:gd name="adj1" fmla="val 17334"/>
                <a:gd name="adj2" fmla="val 1176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1222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6A32403-3E25-40B5-B96B-71B0304E4916}"/>
              </a:ext>
            </a:extLst>
          </p:cNvPr>
          <p:cNvSpPr/>
          <p:nvPr/>
        </p:nvSpPr>
        <p:spPr>
          <a:xfrm>
            <a:off x="84666" y="1398946"/>
            <a:ext cx="8974667" cy="2414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B078A3D-07F6-D3CF-3752-10FB3FBCC60A}"/>
              </a:ext>
            </a:extLst>
          </p:cNvPr>
          <p:cNvSpPr/>
          <p:nvPr/>
        </p:nvSpPr>
        <p:spPr>
          <a:xfrm>
            <a:off x="84666" y="3912616"/>
            <a:ext cx="8974667" cy="24140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8A1A30C-3923-1A4E-BF47-03577392674B}"/>
              </a:ext>
            </a:extLst>
          </p:cNvPr>
          <p:cNvSpPr/>
          <p:nvPr/>
        </p:nvSpPr>
        <p:spPr>
          <a:xfrm>
            <a:off x="1667812" y="1550700"/>
            <a:ext cx="3479764" cy="217630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8D0B70B3-A5CE-1984-CEEF-92C8BD58807C}"/>
              </a:ext>
            </a:extLst>
          </p:cNvPr>
          <p:cNvSpPr/>
          <p:nvPr/>
        </p:nvSpPr>
        <p:spPr>
          <a:xfrm>
            <a:off x="5406008" y="1550700"/>
            <a:ext cx="3479764" cy="217630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DD84262-E043-25A4-88AA-3E500597D5BA}"/>
              </a:ext>
            </a:extLst>
          </p:cNvPr>
          <p:cNvSpPr/>
          <p:nvPr/>
        </p:nvSpPr>
        <p:spPr>
          <a:xfrm>
            <a:off x="3542310" y="4047847"/>
            <a:ext cx="3498364" cy="217630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682C5F8-0CCB-3697-2BD7-94A785D985AC}"/>
              </a:ext>
            </a:extLst>
          </p:cNvPr>
          <p:cNvSpPr>
            <a:spLocks noGrp="1"/>
          </p:cNvSpPr>
          <p:nvPr>
            <p:ph type="title"/>
          </p:nvPr>
        </p:nvSpPr>
        <p:spPr/>
        <p:txBody>
          <a:bodyPr/>
          <a:lstStyle/>
          <a:p>
            <a:r>
              <a:rPr kumimoji="1" lang="ja-JP" altLang="en-US"/>
              <a:t>人間と</a:t>
            </a:r>
            <a:r>
              <a:rPr kumimoji="1" lang="en-US" altLang="ja-JP" dirty="0"/>
              <a:t>AI</a:t>
            </a:r>
            <a:r>
              <a:rPr kumimoji="1" lang="ja-JP" altLang="en-US"/>
              <a:t>の役割分担</a:t>
            </a:r>
          </a:p>
        </p:txBody>
      </p:sp>
      <p:sp>
        <p:nvSpPr>
          <p:cNvPr id="5" name="フリーフォーム 4">
            <a:extLst>
              <a:ext uri="{FF2B5EF4-FFF2-40B4-BE49-F238E27FC236}">
                <a16:creationId xmlns:a16="http://schemas.microsoft.com/office/drawing/2014/main" id="{ACD09E45-A60D-8F9E-9404-54B5998A8CEC}"/>
              </a:ext>
            </a:extLst>
          </p:cNvPr>
          <p:cNvSpPr/>
          <p:nvPr/>
        </p:nvSpPr>
        <p:spPr>
          <a:xfrm>
            <a:off x="2653049" y="2130298"/>
            <a:ext cx="5397633" cy="3507344"/>
          </a:xfrm>
          <a:custGeom>
            <a:avLst/>
            <a:gdLst>
              <a:gd name="connsiteX0" fmla="*/ 0 w 6649155"/>
              <a:gd name="connsiteY0" fmla="*/ 0 h 4921957"/>
              <a:gd name="connsiteX1" fmla="*/ 3352800 w 6649155"/>
              <a:gd name="connsiteY1" fmla="*/ 4921956 h 4921957"/>
              <a:gd name="connsiteX2" fmla="*/ 6649155 w 6649155"/>
              <a:gd name="connsiteY2" fmla="*/ 11289 h 4921957"/>
            </a:gdLst>
            <a:ahLst/>
            <a:cxnLst>
              <a:cxn ang="0">
                <a:pos x="connsiteX0" y="connsiteY0"/>
              </a:cxn>
              <a:cxn ang="0">
                <a:pos x="connsiteX1" y="connsiteY1"/>
              </a:cxn>
              <a:cxn ang="0">
                <a:pos x="connsiteX2" y="connsiteY2"/>
              </a:cxn>
            </a:cxnLst>
            <a:rect l="l" t="t" r="r" b="b"/>
            <a:pathLst>
              <a:path w="6649155" h="4921957">
                <a:moveTo>
                  <a:pt x="0" y="0"/>
                </a:moveTo>
                <a:cubicBezTo>
                  <a:pt x="1122304" y="2460037"/>
                  <a:pt x="2244608" y="4920075"/>
                  <a:pt x="3352800" y="4921956"/>
                </a:cubicBezTo>
                <a:cubicBezTo>
                  <a:pt x="4460992" y="4923837"/>
                  <a:pt x="5555073" y="2467563"/>
                  <a:pt x="6649155" y="11289"/>
                </a:cubicBezTo>
              </a:path>
            </a:pathLst>
          </a:custGeom>
          <a:noFill/>
          <a:ln w="98425">
            <a:solidFill>
              <a:srgbClr val="00B0F0"/>
            </a:solidFill>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2ECF3C1-DB84-0E4F-3B51-9853FE408484}"/>
              </a:ext>
            </a:extLst>
          </p:cNvPr>
          <p:cNvSpPr txBox="1"/>
          <p:nvPr/>
        </p:nvSpPr>
        <p:spPr>
          <a:xfrm>
            <a:off x="1675684" y="1684746"/>
            <a:ext cx="3474111" cy="646331"/>
          </a:xfrm>
          <a:prstGeom prst="rect">
            <a:avLst/>
          </a:prstGeom>
          <a:noFill/>
        </p:spPr>
        <p:txBody>
          <a:bodyPr wrap="square">
            <a:spAutoFit/>
          </a:bodyPr>
          <a:lstStyle/>
          <a:p>
            <a:pPr algn="l"/>
            <a:r>
              <a:rPr lang="ja-JP" altLang="ja-JP" sz="36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上流</a:t>
            </a:r>
            <a:endParaRPr lang="en-US" altLang="ja-JP" sz="3600" b="1" kern="0" dirty="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CFA340BA-C9CD-5BB5-58EE-B562CCF029E4}"/>
              </a:ext>
            </a:extLst>
          </p:cNvPr>
          <p:cNvSpPr txBox="1"/>
          <p:nvPr/>
        </p:nvSpPr>
        <p:spPr>
          <a:xfrm>
            <a:off x="3547859" y="4125731"/>
            <a:ext cx="3492815" cy="646331"/>
          </a:xfrm>
          <a:prstGeom prst="rect">
            <a:avLst/>
          </a:prstGeom>
          <a:noFill/>
        </p:spPr>
        <p:txBody>
          <a:bodyPr wrap="square">
            <a:spAutoFit/>
          </a:bodyPr>
          <a:lstStyle/>
          <a:p>
            <a:pPr algn="l"/>
            <a:r>
              <a:rPr lang="ja-JP" altLang="ja-JP" sz="36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中流</a:t>
            </a:r>
          </a:p>
        </p:txBody>
      </p:sp>
      <p:sp>
        <p:nvSpPr>
          <p:cNvPr id="14" name="テキスト ボックス 13">
            <a:extLst>
              <a:ext uri="{FF2B5EF4-FFF2-40B4-BE49-F238E27FC236}">
                <a16:creationId xmlns:a16="http://schemas.microsoft.com/office/drawing/2014/main" id="{A7B2EC49-C1F8-CFC5-2368-048AE84E8712}"/>
              </a:ext>
            </a:extLst>
          </p:cNvPr>
          <p:cNvSpPr txBox="1"/>
          <p:nvPr/>
        </p:nvSpPr>
        <p:spPr>
          <a:xfrm>
            <a:off x="5413877" y="1684746"/>
            <a:ext cx="3471895" cy="646331"/>
          </a:xfrm>
          <a:prstGeom prst="rect">
            <a:avLst/>
          </a:prstGeom>
          <a:noFill/>
        </p:spPr>
        <p:txBody>
          <a:bodyPr wrap="square">
            <a:spAutoFit/>
          </a:bodyPr>
          <a:lstStyle/>
          <a:p>
            <a:pPr algn="l"/>
            <a:r>
              <a:rPr lang="ja-JP" altLang="ja-JP" sz="36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下流</a:t>
            </a:r>
            <a:endParaRPr lang="en-US" altLang="ja-JP" sz="3600" b="1" kern="0" dirty="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endParaRPr>
          </a:p>
        </p:txBody>
      </p:sp>
      <p:pic>
        <p:nvPicPr>
          <p:cNvPr id="21" name="図 20" descr="アイコン&#10;&#10;自動的に生成された説明">
            <a:extLst>
              <a:ext uri="{FF2B5EF4-FFF2-40B4-BE49-F238E27FC236}">
                <a16:creationId xmlns:a16="http://schemas.microsoft.com/office/drawing/2014/main" id="{F1BCA512-5A13-077E-C3A4-784623C7B6B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056328" y="1607535"/>
            <a:ext cx="728659" cy="829012"/>
          </a:xfrm>
          <a:prstGeom prst="rect">
            <a:avLst/>
          </a:prstGeom>
          <a:effectLst>
            <a:outerShdw blurRad="50800" dist="38100" dir="2700000" algn="tl" rotWithShape="0">
              <a:prstClr val="black">
                <a:alpha val="40000"/>
              </a:prstClr>
            </a:outerShdw>
          </a:effectLst>
        </p:spPr>
      </p:pic>
      <p:pic>
        <p:nvPicPr>
          <p:cNvPr id="22" name="図 21" descr="アイコン&#10;&#10;自動的に生成された説明">
            <a:extLst>
              <a:ext uri="{FF2B5EF4-FFF2-40B4-BE49-F238E27FC236}">
                <a16:creationId xmlns:a16="http://schemas.microsoft.com/office/drawing/2014/main" id="{469C6557-FE54-5831-3B04-D3EA6E5C71D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4293882" y="1624232"/>
            <a:ext cx="728659" cy="829012"/>
          </a:xfrm>
          <a:prstGeom prst="rect">
            <a:avLst/>
          </a:prstGeom>
          <a:effectLst>
            <a:outerShdw blurRad="50800" dist="38100" dir="2700000" algn="tl" rotWithShape="0">
              <a:prstClr val="black">
                <a:alpha val="40000"/>
              </a:prstClr>
            </a:outerShdw>
          </a:effectLst>
        </p:spPr>
      </p:pic>
      <p:pic>
        <p:nvPicPr>
          <p:cNvPr id="23" name="図 22" descr="アイコン&#10;&#10;自動的に生成された説明">
            <a:extLst>
              <a:ext uri="{FF2B5EF4-FFF2-40B4-BE49-F238E27FC236}">
                <a16:creationId xmlns:a16="http://schemas.microsoft.com/office/drawing/2014/main" id="{1985F9B0-EEA7-C0B0-F0FD-1201DCFA11D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814881" y="1624232"/>
            <a:ext cx="403236" cy="457988"/>
          </a:xfrm>
          <a:prstGeom prst="rect">
            <a:avLst/>
          </a:prstGeom>
          <a:effectLst>
            <a:outerShdw blurRad="50800" dist="38100" dir="2700000" algn="tl" rotWithShape="0">
              <a:prstClr val="black">
                <a:alpha val="40000"/>
              </a:prstClr>
            </a:outerShdw>
          </a:effectLst>
        </p:spPr>
      </p:pic>
      <p:pic>
        <p:nvPicPr>
          <p:cNvPr id="24" name="図 23" descr="アイコン&#10;&#10;自動的に生成された説明">
            <a:extLst>
              <a:ext uri="{FF2B5EF4-FFF2-40B4-BE49-F238E27FC236}">
                <a16:creationId xmlns:a16="http://schemas.microsoft.com/office/drawing/2014/main" id="{CC0910A2-73F5-1993-DC6D-5236B5E14F4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603819" y="1626032"/>
            <a:ext cx="403236" cy="457988"/>
          </a:xfrm>
          <a:prstGeom prst="rect">
            <a:avLst/>
          </a:prstGeom>
          <a:effectLst>
            <a:outerShdw blurRad="50800" dist="38100" dir="2700000" algn="tl" rotWithShape="0">
              <a:prstClr val="black">
                <a:alpha val="40000"/>
              </a:prstClr>
            </a:outerShdw>
          </a:effectLst>
        </p:spPr>
      </p:pic>
      <p:pic>
        <p:nvPicPr>
          <p:cNvPr id="25" name="図 24" descr="アイコン&#10;&#10;自動的に生成された説明">
            <a:extLst>
              <a:ext uri="{FF2B5EF4-FFF2-40B4-BE49-F238E27FC236}">
                <a16:creationId xmlns:a16="http://schemas.microsoft.com/office/drawing/2014/main" id="{6312880D-0993-14C0-E6A8-7FAD8613000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530103" y="4243699"/>
            <a:ext cx="434787" cy="494667"/>
          </a:xfrm>
          <a:prstGeom prst="rect">
            <a:avLst/>
          </a:prstGeom>
          <a:effectLst>
            <a:outerShdw blurRad="50800" dist="38100" dir="2700000" algn="tl" rotWithShape="0">
              <a:prstClr val="black">
                <a:alpha val="40000"/>
              </a:prstClr>
            </a:outerShdw>
          </a:effectLst>
        </p:spPr>
      </p:pic>
      <p:pic>
        <p:nvPicPr>
          <p:cNvPr id="26" name="図 25" descr="アイコン&#10;&#10;自動的に生成された説明">
            <a:extLst>
              <a:ext uri="{FF2B5EF4-FFF2-40B4-BE49-F238E27FC236}">
                <a16:creationId xmlns:a16="http://schemas.microsoft.com/office/drawing/2014/main" id="{E8A7E885-D048-D162-84F9-84E9CBA3E16F}"/>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867754" y="4249038"/>
            <a:ext cx="627457" cy="712655"/>
          </a:xfrm>
          <a:prstGeom prst="rect">
            <a:avLst/>
          </a:prstGeom>
          <a:effectLst>
            <a:outerShdw blurRad="50800" dist="38100" dir="2700000" algn="tl" rotWithShape="0">
              <a:prstClr val="black">
                <a:alpha val="40000"/>
              </a:prstClr>
            </a:outerShdw>
          </a:effectLst>
        </p:spPr>
      </p:pic>
      <p:sp>
        <p:nvSpPr>
          <p:cNvPr id="28" name="テキスト ボックス 27">
            <a:extLst>
              <a:ext uri="{FF2B5EF4-FFF2-40B4-BE49-F238E27FC236}">
                <a16:creationId xmlns:a16="http://schemas.microsoft.com/office/drawing/2014/main" id="{7241C731-BBEF-98D8-B40A-7FE25BF8412A}"/>
              </a:ext>
            </a:extLst>
          </p:cNvPr>
          <p:cNvSpPr txBox="1"/>
          <p:nvPr/>
        </p:nvSpPr>
        <p:spPr>
          <a:xfrm>
            <a:off x="84667" y="929546"/>
            <a:ext cx="8974667" cy="369332"/>
          </a:xfrm>
          <a:prstGeom prst="rect">
            <a:avLst/>
          </a:prstGeom>
          <a:noFill/>
        </p:spPr>
        <p:txBody>
          <a:bodyPr wrap="square">
            <a:spAutoFit/>
          </a:bodyPr>
          <a:lstStyle/>
          <a:p>
            <a:pPr algn="ctr"/>
            <a:r>
              <a:rPr lang="en-US" altLang="ja-JP" b="1" kern="0" dirty="0">
                <a:solidFill>
                  <a:schemeClr val="accent6">
                    <a:lumMod val="75000"/>
                  </a:schemeClr>
                </a:solidFill>
                <a:effectLst/>
                <a:latin typeface="Meiryo" panose="020B0604030504040204" pitchFamily="34" charset="-128"/>
                <a:ea typeface="Meiryo" panose="020B0604030504040204" pitchFamily="34" charset="-128"/>
                <a:cs typeface="Arial" panose="020B0604020202020204" pitchFamily="34" charset="0"/>
              </a:rPr>
              <a:t>AI</a:t>
            </a:r>
            <a:r>
              <a:rPr lang="ja-JP" altLang="ja-JP" b="1" kern="0">
                <a:solidFill>
                  <a:schemeClr val="accent6">
                    <a:lumMod val="75000"/>
                  </a:schemeClr>
                </a:solidFill>
                <a:effectLst/>
                <a:latin typeface="Meiryo" panose="020B0604030504040204" pitchFamily="34" charset="-128"/>
                <a:ea typeface="Meiryo" panose="020B0604030504040204" pitchFamily="34" charset="-128"/>
                <a:cs typeface="Arial" panose="020B0604020202020204" pitchFamily="34" charset="0"/>
              </a:rPr>
              <a:t>の性能が上がるほど「人間ならではの性能」を向上させていかなければならない</a:t>
            </a:r>
            <a:r>
              <a:rPr lang="ja-JP" altLang="ja-JP" b="1">
                <a:solidFill>
                  <a:schemeClr val="accent6">
                    <a:lumMod val="75000"/>
                  </a:schemeClr>
                </a:solidFill>
                <a:effectLst/>
                <a:latin typeface="Meiryo" panose="020B0604030504040204" pitchFamily="34" charset="-128"/>
                <a:ea typeface="Meiryo" panose="020B0604030504040204" pitchFamily="34" charset="-128"/>
              </a:rPr>
              <a:t> </a:t>
            </a:r>
            <a:endParaRPr lang="ja-JP" altLang="en-US" b="1">
              <a:solidFill>
                <a:schemeClr val="accent6">
                  <a:lumMod val="75000"/>
                </a:schemeClr>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C9B533A-385E-02A8-5CB5-91FB0B6A3994}"/>
              </a:ext>
            </a:extLst>
          </p:cNvPr>
          <p:cNvSpPr txBox="1"/>
          <p:nvPr/>
        </p:nvSpPr>
        <p:spPr>
          <a:xfrm>
            <a:off x="142498" y="1550700"/>
            <a:ext cx="1440376" cy="1538883"/>
          </a:xfrm>
          <a:prstGeom prst="rect">
            <a:avLst/>
          </a:prstGeom>
          <a:noFill/>
        </p:spPr>
        <p:txBody>
          <a:bodyPr wrap="square" rtlCol="0">
            <a:spAutoFit/>
          </a:bodyPr>
          <a:lstStyle/>
          <a:p>
            <a:r>
              <a:rPr kumimoji="1" lang="en-US" altLang="ja-JP" sz="6600" b="1" dirty="0">
                <a:solidFill>
                  <a:schemeClr val="bg1"/>
                </a:solidFill>
                <a:latin typeface="Meiryo" panose="020B0604030504040204" pitchFamily="34" charset="-128"/>
                <a:ea typeface="Meiryo" panose="020B0604030504040204" pitchFamily="34" charset="-128"/>
              </a:rPr>
              <a:t>OI </a:t>
            </a:r>
          </a:p>
          <a:p>
            <a:r>
              <a:rPr kumimoji="1" lang="en-US" altLang="ja-JP" sz="1400" dirty="0">
                <a:solidFill>
                  <a:schemeClr val="bg1"/>
                </a:solidFill>
                <a:latin typeface="Meiryo" panose="020B0604030504040204" pitchFamily="34" charset="-128"/>
                <a:ea typeface="Meiryo" panose="020B0604030504040204" pitchFamily="34" charset="-128"/>
              </a:rPr>
              <a:t>Organic Intelligence</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E50880E-21EB-3537-FAF6-B70AE5FF7CAA}"/>
              </a:ext>
            </a:extLst>
          </p:cNvPr>
          <p:cNvSpPr txBox="1"/>
          <p:nvPr/>
        </p:nvSpPr>
        <p:spPr>
          <a:xfrm>
            <a:off x="142498" y="3147408"/>
            <a:ext cx="1504132" cy="307777"/>
          </a:xfrm>
          <a:prstGeom prst="rect">
            <a:avLst/>
          </a:prstGeom>
          <a:noFill/>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人間本来の知性</a:t>
            </a:r>
          </a:p>
        </p:txBody>
      </p:sp>
      <p:sp>
        <p:nvSpPr>
          <p:cNvPr id="11" name="テキスト ボックス 10">
            <a:extLst>
              <a:ext uri="{FF2B5EF4-FFF2-40B4-BE49-F238E27FC236}">
                <a16:creationId xmlns:a16="http://schemas.microsoft.com/office/drawing/2014/main" id="{A3E29219-2311-39C9-2AB0-7210C60D4C6D}"/>
              </a:ext>
            </a:extLst>
          </p:cNvPr>
          <p:cNvSpPr txBox="1"/>
          <p:nvPr/>
        </p:nvSpPr>
        <p:spPr>
          <a:xfrm>
            <a:off x="142498" y="4164224"/>
            <a:ext cx="1440376" cy="1538883"/>
          </a:xfrm>
          <a:prstGeom prst="rect">
            <a:avLst/>
          </a:prstGeom>
          <a:noFill/>
        </p:spPr>
        <p:txBody>
          <a:bodyPr wrap="square" rtlCol="0">
            <a:spAutoFit/>
          </a:bodyPr>
          <a:lstStyle/>
          <a:p>
            <a:r>
              <a:rPr kumimoji="1" lang="en-US" altLang="ja-JP" sz="6600" b="1" dirty="0">
                <a:solidFill>
                  <a:schemeClr val="bg1"/>
                </a:solidFill>
                <a:latin typeface="Meiryo" panose="020B0604030504040204" pitchFamily="34" charset="-128"/>
                <a:ea typeface="Meiryo" panose="020B0604030504040204" pitchFamily="34" charset="-128"/>
              </a:rPr>
              <a:t>AI </a:t>
            </a:r>
          </a:p>
          <a:p>
            <a:r>
              <a:rPr kumimoji="1" lang="en-US" altLang="ja-JP" sz="1400" dirty="0">
                <a:solidFill>
                  <a:schemeClr val="bg1"/>
                </a:solidFill>
                <a:latin typeface="Meiryo" panose="020B0604030504040204" pitchFamily="34" charset="-128"/>
                <a:ea typeface="Meiryo" panose="020B0604030504040204" pitchFamily="34" charset="-128"/>
              </a:rPr>
              <a:t>Artificial Intelligence</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216D29BD-B8AE-E000-2465-5CBFA94CE83F}"/>
              </a:ext>
            </a:extLst>
          </p:cNvPr>
          <p:cNvSpPr txBox="1"/>
          <p:nvPr/>
        </p:nvSpPr>
        <p:spPr>
          <a:xfrm>
            <a:off x="142498" y="5760932"/>
            <a:ext cx="1504132" cy="307777"/>
          </a:xfrm>
          <a:prstGeom prst="rect">
            <a:avLst/>
          </a:prstGeom>
          <a:noFill/>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人工的な知性</a:t>
            </a:r>
          </a:p>
        </p:txBody>
      </p:sp>
      <p:sp>
        <p:nvSpPr>
          <p:cNvPr id="19" name="テキスト ボックス 18">
            <a:extLst>
              <a:ext uri="{FF2B5EF4-FFF2-40B4-BE49-F238E27FC236}">
                <a16:creationId xmlns:a16="http://schemas.microsoft.com/office/drawing/2014/main" id="{B82842BF-5DF1-B631-9A0C-605DF95FC86A}"/>
              </a:ext>
            </a:extLst>
          </p:cNvPr>
          <p:cNvSpPr txBox="1"/>
          <p:nvPr/>
        </p:nvSpPr>
        <p:spPr>
          <a:xfrm>
            <a:off x="1731568" y="2623032"/>
            <a:ext cx="2937727" cy="369332"/>
          </a:xfrm>
          <a:prstGeom prst="rect">
            <a:avLst/>
          </a:prstGeom>
          <a:noFill/>
        </p:spPr>
        <p:txBody>
          <a:bodyPr wrap="square">
            <a:spAutoFit/>
          </a:bodyPr>
          <a:lstStyle/>
          <a:p>
            <a:r>
              <a:rPr lang="ja-JP" altLang="en-US" b="1">
                <a:latin typeface="Meiryo" panose="020B0604030504040204" pitchFamily="34" charset="-128"/>
                <a:ea typeface="Meiryo" panose="020B0604030504040204" pitchFamily="34" charset="-128"/>
              </a:rPr>
              <a:t>何をすべきか（要件定義）</a:t>
            </a:r>
          </a:p>
        </p:txBody>
      </p:sp>
      <p:sp>
        <p:nvSpPr>
          <p:cNvPr id="29" name="テキスト ボックス 28">
            <a:extLst>
              <a:ext uri="{FF2B5EF4-FFF2-40B4-BE49-F238E27FC236}">
                <a16:creationId xmlns:a16="http://schemas.microsoft.com/office/drawing/2014/main" id="{1BA17CE9-D99C-5C5E-1199-56E02602C52E}"/>
              </a:ext>
            </a:extLst>
          </p:cNvPr>
          <p:cNvSpPr txBox="1"/>
          <p:nvPr/>
        </p:nvSpPr>
        <p:spPr>
          <a:xfrm>
            <a:off x="1731568" y="3179666"/>
            <a:ext cx="3621382" cy="430887"/>
          </a:xfrm>
          <a:prstGeom prst="rect">
            <a:avLst/>
          </a:prstGeom>
          <a:noFill/>
        </p:spPr>
        <p:txBody>
          <a:bodyPr wrap="square">
            <a:spAutoFit/>
          </a:bodyPr>
          <a:lstStyle/>
          <a:p>
            <a:pPr algn="l"/>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好奇心</a:t>
            </a:r>
            <a:r>
              <a:rPr lang="ja-JP" altLang="ja-JP" sz="14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と</a:t>
            </a:r>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問いの創出</a:t>
            </a:r>
            <a:endParaRPr lang="ja-JP" altLang="ja-JP" sz="2200" kern="1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645360FF-BE0B-BB65-B803-116B7106D638}"/>
              </a:ext>
            </a:extLst>
          </p:cNvPr>
          <p:cNvSpPr txBox="1"/>
          <p:nvPr/>
        </p:nvSpPr>
        <p:spPr>
          <a:xfrm>
            <a:off x="5478383" y="3178882"/>
            <a:ext cx="3602132" cy="430887"/>
          </a:xfrm>
          <a:prstGeom prst="rect">
            <a:avLst/>
          </a:prstGeom>
          <a:noFill/>
        </p:spPr>
        <p:txBody>
          <a:bodyPr wrap="square">
            <a:spAutoFit/>
          </a:bodyPr>
          <a:lstStyle/>
          <a:p>
            <a:pPr algn="l"/>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責任担保</a:t>
            </a:r>
            <a:r>
              <a:rPr lang="ja-JP" altLang="ja-JP" sz="14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と</a:t>
            </a:r>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ホスピタリティ</a:t>
            </a:r>
            <a:endParaRPr lang="ja-JP" altLang="ja-JP" sz="2200" kern="1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4AE30255-A5E1-7EE2-E07D-0BFEB606E786}"/>
              </a:ext>
            </a:extLst>
          </p:cNvPr>
          <p:cNvSpPr txBox="1"/>
          <p:nvPr/>
        </p:nvSpPr>
        <p:spPr>
          <a:xfrm>
            <a:off x="5450359" y="2465123"/>
            <a:ext cx="3435413" cy="646331"/>
          </a:xfrm>
          <a:prstGeom prst="rect">
            <a:avLst/>
          </a:prstGeom>
          <a:noFill/>
        </p:spPr>
        <p:txBody>
          <a:bodyPr wrap="square">
            <a:spAutoFit/>
          </a:bodyPr>
          <a:lstStyle/>
          <a:p>
            <a:r>
              <a:rPr lang="ja-JP" altLang="en-US" b="1">
                <a:latin typeface="Meiryo" panose="020B0604030504040204" pitchFamily="34" charset="-128"/>
                <a:ea typeface="Meiryo" panose="020B0604030504040204" pitchFamily="34" charset="-128"/>
              </a:rPr>
              <a:t>どう判断するか（意思決定）</a:t>
            </a:r>
            <a:endParaRPr lang="en-US" altLang="ja-JP" b="1" dirty="0">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責任を持てるか（倫理判断）</a:t>
            </a:r>
          </a:p>
        </p:txBody>
      </p:sp>
      <p:sp>
        <p:nvSpPr>
          <p:cNvPr id="35" name="テキスト ボックス 34">
            <a:extLst>
              <a:ext uri="{FF2B5EF4-FFF2-40B4-BE49-F238E27FC236}">
                <a16:creationId xmlns:a16="http://schemas.microsoft.com/office/drawing/2014/main" id="{A48D6283-6482-C519-2F71-260847AC0211}"/>
              </a:ext>
            </a:extLst>
          </p:cNvPr>
          <p:cNvSpPr txBox="1"/>
          <p:nvPr/>
        </p:nvSpPr>
        <p:spPr>
          <a:xfrm>
            <a:off x="3599330" y="4880866"/>
            <a:ext cx="2561166" cy="584775"/>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調査→要約→比較→資料化</a:t>
            </a:r>
            <a:endParaRPr lang="en-US" altLang="ja-JP" sz="1400" b="1" dirty="0">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手順が決まった作業</a:t>
            </a:r>
          </a:p>
        </p:txBody>
      </p:sp>
      <p:sp>
        <p:nvSpPr>
          <p:cNvPr id="37" name="テキスト ボックス 36">
            <a:extLst>
              <a:ext uri="{FF2B5EF4-FFF2-40B4-BE49-F238E27FC236}">
                <a16:creationId xmlns:a16="http://schemas.microsoft.com/office/drawing/2014/main" id="{661E930C-8677-8287-FCA4-862387AE9D7E}"/>
              </a:ext>
            </a:extLst>
          </p:cNvPr>
          <p:cNvSpPr txBox="1"/>
          <p:nvPr/>
        </p:nvSpPr>
        <p:spPr>
          <a:xfrm>
            <a:off x="3606066" y="5715526"/>
            <a:ext cx="2577036" cy="430887"/>
          </a:xfrm>
          <a:prstGeom prst="rect">
            <a:avLst/>
          </a:prstGeom>
          <a:noFill/>
        </p:spPr>
        <p:txBody>
          <a:bodyPr wrap="square">
            <a:spAutoFit/>
          </a:bodyPr>
          <a:lstStyle/>
          <a:p>
            <a:pPr algn="l"/>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知的力仕事の代替</a:t>
            </a:r>
            <a:endParaRPr lang="ja-JP" altLang="ja-JP" sz="2200" kern="1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2582047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5516-8C68-8891-A700-28374B6025A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090CC46-71B1-8272-224C-0B15D6701086}"/>
              </a:ext>
            </a:extLst>
          </p:cNvPr>
          <p:cNvSpPr>
            <a:spLocks noGrp="1"/>
          </p:cNvSpPr>
          <p:nvPr>
            <p:ph type="title"/>
          </p:nvPr>
        </p:nvSpPr>
        <p:spPr/>
        <p:txBody>
          <a:bodyPr/>
          <a:lstStyle/>
          <a:p>
            <a:r>
              <a:rPr kumimoji="1" lang="ja-JP" altLang="en-US"/>
              <a:t>仕事の生産性をあげる</a:t>
            </a:r>
          </a:p>
        </p:txBody>
      </p:sp>
      <p:sp>
        <p:nvSpPr>
          <p:cNvPr id="3" name="正方形/長方形 2">
            <a:extLst>
              <a:ext uri="{FF2B5EF4-FFF2-40B4-BE49-F238E27FC236}">
                <a16:creationId xmlns:a16="http://schemas.microsoft.com/office/drawing/2014/main" id="{12C5E88E-133E-D230-6E83-6146CF3054EF}"/>
              </a:ext>
            </a:extLst>
          </p:cNvPr>
          <p:cNvSpPr/>
          <p:nvPr/>
        </p:nvSpPr>
        <p:spPr>
          <a:xfrm>
            <a:off x="274503" y="1256232"/>
            <a:ext cx="4213413" cy="496510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C7B2A817-F946-332E-4889-063A7679A0A0}"/>
              </a:ext>
            </a:extLst>
          </p:cNvPr>
          <p:cNvSpPr/>
          <p:nvPr/>
        </p:nvSpPr>
        <p:spPr>
          <a:xfrm>
            <a:off x="4656085" y="1256232"/>
            <a:ext cx="4213413" cy="49651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47386E53-AFF3-F301-34C8-6CAA0FF7982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2776" y="854708"/>
            <a:ext cx="734939" cy="1350235"/>
          </a:xfrm>
          <a:prstGeom prst="rect">
            <a:avLst/>
          </a:prstGeom>
        </p:spPr>
      </p:pic>
      <p:pic>
        <p:nvPicPr>
          <p:cNvPr id="6" name="図 5">
            <a:extLst>
              <a:ext uri="{FF2B5EF4-FFF2-40B4-BE49-F238E27FC236}">
                <a16:creationId xmlns:a16="http://schemas.microsoft.com/office/drawing/2014/main" id="{A3DBB545-44A2-6EDC-133A-EB96DF38DBC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06284" y="854707"/>
            <a:ext cx="734939" cy="1350235"/>
          </a:xfrm>
          <a:prstGeom prst="rect">
            <a:avLst/>
          </a:prstGeom>
        </p:spPr>
      </p:pic>
      <p:sp>
        <p:nvSpPr>
          <p:cNvPr id="7" name="円/楕円 6">
            <a:extLst>
              <a:ext uri="{FF2B5EF4-FFF2-40B4-BE49-F238E27FC236}">
                <a16:creationId xmlns:a16="http://schemas.microsoft.com/office/drawing/2014/main" id="{7608DBD7-9EE3-FE08-C881-48CE6808C615}"/>
              </a:ext>
            </a:extLst>
          </p:cNvPr>
          <p:cNvSpPr/>
          <p:nvPr/>
        </p:nvSpPr>
        <p:spPr>
          <a:xfrm>
            <a:off x="504202" y="2452140"/>
            <a:ext cx="1528607" cy="152860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A576712B-2FE3-B6D5-ECB4-A0523A15D730}"/>
              </a:ext>
            </a:extLst>
          </p:cNvPr>
          <p:cNvSpPr/>
          <p:nvPr/>
        </p:nvSpPr>
        <p:spPr>
          <a:xfrm>
            <a:off x="1268506" y="2708510"/>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2284783E-B0C7-5894-DF58-FA4D0F515CA9}"/>
              </a:ext>
            </a:extLst>
          </p:cNvPr>
          <p:cNvSpPr/>
          <p:nvPr/>
        </p:nvSpPr>
        <p:spPr>
          <a:xfrm>
            <a:off x="924728" y="3334488"/>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円/楕円 9">
            <a:extLst>
              <a:ext uri="{FF2B5EF4-FFF2-40B4-BE49-F238E27FC236}">
                <a16:creationId xmlns:a16="http://schemas.microsoft.com/office/drawing/2014/main" id="{03CD5E55-E680-FF6D-F4E3-9414F34A0D07}"/>
              </a:ext>
            </a:extLst>
          </p:cNvPr>
          <p:cNvSpPr/>
          <p:nvPr/>
        </p:nvSpPr>
        <p:spPr>
          <a:xfrm>
            <a:off x="580950" y="2708510"/>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D963D7C0-673A-7A72-0586-2FACBFB72B4F}"/>
              </a:ext>
            </a:extLst>
          </p:cNvPr>
          <p:cNvSpPr txBox="1"/>
          <p:nvPr/>
        </p:nvSpPr>
        <p:spPr>
          <a:xfrm>
            <a:off x="965847" y="2494741"/>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16" name="テキスト ボックス 15">
            <a:extLst>
              <a:ext uri="{FF2B5EF4-FFF2-40B4-BE49-F238E27FC236}">
                <a16:creationId xmlns:a16="http://schemas.microsoft.com/office/drawing/2014/main" id="{D8D0ACB5-14AD-2A55-BCCD-53BFD71412D4}"/>
              </a:ext>
            </a:extLst>
          </p:cNvPr>
          <p:cNvSpPr txBox="1"/>
          <p:nvPr/>
        </p:nvSpPr>
        <p:spPr>
          <a:xfrm>
            <a:off x="574587" y="2813750"/>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7" name="テキスト ボックス 16">
            <a:extLst>
              <a:ext uri="{FF2B5EF4-FFF2-40B4-BE49-F238E27FC236}">
                <a16:creationId xmlns:a16="http://schemas.microsoft.com/office/drawing/2014/main" id="{89959608-4E1A-285A-B74A-FB65504C3930}"/>
              </a:ext>
            </a:extLst>
          </p:cNvPr>
          <p:cNvSpPr txBox="1"/>
          <p:nvPr/>
        </p:nvSpPr>
        <p:spPr>
          <a:xfrm>
            <a:off x="1273928" y="2845119"/>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8" name="テキスト ボックス 17">
            <a:extLst>
              <a:ext uri="{FF2B5EF4-FFF2-40B4-BE49-F238E27FC236}">
                <a16:creationId xmlns:a16="http://schemas.microsoft.com/office/drawing/2014/main" id="{602FC665-E981-2E0D-3F67-0BAB9994A0D9}"/>
              </a:ext>
            </a:extLst>
          </p:cNvPr>
          <p:cNvSpPr txBox="1"/>
          <p:nvPr/>
        </p:nvSpPr>
        <p:spPr>
          <a:xfrm>
            <a:off x="943404" y="3450960"/>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9" name="円/楕円 18">
            <a:extLst>
              <a:ext uri="{FF2B5EF4-FFF2-40B4-BE49-F238E27FC236}">
                <a16:creationId xmlns:a16="http://schemas.microsoft.com/office/drawing/2014/main" id="{880A3AD6-2509-4405-7E5E-66B34B3D4257}"/>
              </a:ext>
            </a:extLst>
          </p:cNvPr>
          <p:cNvSpPr/>
          <p:nvPr/>
        </p:nvSpPr>
        <p:spPr>
          <a:xfrm>
            <a:off x="2587952" y="2466590"/>
            <a:ext cx="1528607" cy="152860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DE64B444-6F18-D186-6162-CCC2D96B7617}"/>
              </a:ext>
            </a:extLst>
          </p:cNvPr>
          <p:cNvSpPr/>
          <p:nvPr/>
        </p:nvSpPr>
        <p:spPr>
          <a:xfrm>
            <a:off x="3352256" y="2722960"/>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5413D380-CB5B-17E6-A86D-DCD9F482AD1C}"/>
              </a:ext>
            </a:extLst>
          </p:cNvPr>
          <p:cNvSpPr/>
          <p:nvPr/>
        </p:nvSpPr>
        <p:spPr>
          <a:xfrm>
            <a:off x="3008478" y="3348938"/>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円/楕円 21">
            <a:extLst>
              <a:ext uri="{FF2B5EF4-FFF2-40B4-BE49-F238E27FC236}">
                <a16:creationId xmlns:a16="http://schemas.microsoft.com/office/drawing/2014/main" id="{7B0B3017-4479-4A10-46F4-E9218826CF5F}"/>
              </a:ext>
            </a:extLst>
          </p:cNvPr>
          <p:cNvSpPr/>
          <p:nvPr/>
        </p:nvSpPr>
        <p:spPr>
          <a:xfrm>
            <a:off x="2664700" y="2722960"/>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a:extLst>
              <a:ext uri="{FF2B5EF4-FFF2-40B4-BE49-F238E27FC236}">
                <a16:creationId xmlns:a16="http://schemas.microsoft.com/office/drawing/2014/main" id="{72FE453D-BF2A-ADF6-263F-4F1FB3C2414C}"/>
              </a:ext>
            </a:extLst>
          </p:cNvPr>
          <p:cNvSpPr txBox="1"/>
          <p:nvPr/>
        </p:nvSpPr>
        <p:spPr>
          <a:xfrm>
            <a:off x="3049597" y="2509191"/>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24" name="テキスト ボックス 23">
            <a:extLst>
              <a:ext uri="{FF2B5EF4-FFF2-40B4-BE49-F238E27FC236}">
                <a16:creationId xmlns:a16="http://schemas.microsoft.com/office/drawing/2014/main" id="{A865F7FD-FC86-D813-B704-97780DDF4703}"/>
              </a:ext>
            </a:extLst>
          </p:cNvPr>
          <p:cNvSpPr txBox="1"/>
          <p:nvPr/>
        </p:nvSpPr>
        <p:spPr>
          <a:xfrm>
            <a:off x="2658337" y="2828200"/>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25" name="テキスト ボックス 24">
            <a:extLst>
              <a:ext uri="{FF2B5EF4-FFF2-40B4-BE49-F238E27FC236}">
                <a16:creationId xmlns:a16="http://schemas.microsoft.com/office/drawing/2014/main" id="{74A23CBF-557B-F7D2-2135-2E9185BA1198}"/>
              </a:ext>
            </a:extLst>
          </p:cNvPr>
          <p:cNvSpPr txBox="1"/>
          <p:nvPr/>
        </p:nvSpPr>
        <p:spPr>
          <a:xfrm>
            <a:off x="3357678" y="2859569"/>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26" name="テキスト ボックス 25">
            <a:extLst>
              <a:ext uri="{FF2B5EF4-FFF2-40B4-BE49-F238E27FC236}">
                <a16:creationId xmlns:a16="http://schemas.microsoft.com/office/drawing/2014/main" id="{95DE943D-8B6B-2F09-2E84-1FE069C6DA9E}"/>
              </a:ext>
            </a:extLst>
          </p:cNvPr>
          <p:cNvSpPr txBox="1"/>
          <p:nvPr/>
        </p:nvSpPr>
        <p:spPr>
          <a:xfrm>
            <a:off x="3027154" y="3465410"/>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27" name="円/楕円 26">
            <a:extLst>
              <a:ext uri="{FF2B5EF4-FFF2-40B4-BE49-F238E27FC236}">
                <a16:creationId xmlns:a16="http://schemas.microsoft.com/office/drawing/2014/main" id="{A111AC31-3B4B-3C0E-E349-520308A66CEF}"/>
              </a:ext>
            </a:extLst>
          </p:cNvPr>
          <p:cNvSpPr/>
          <p:nvPr/>
        </p:nvSpPr>
        <p:spPr>
          <a:xfrm>
            <a:off x="1590557" y="3946637"/>
            <a:ext cx="1528607" cy="152860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85C70868-6A04-450C-98FF-EF01F7638C66}"/>
              </a:ext>
            </a:extLst>
          </p:cNvPr>
          <p:cNvSpPr/>
          <p:nvPr/>
        </p:nvSpPr>
        <p:spPr>
          <a:xfrm>
            <a:off x="2354861" y="4203007"/>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A4396AF6-3C8B-D5EE-49F9-73FBEEABAF13}"/>
              </a:ext>
            </a:extLst>
          </p:cNvPr>
          <p:cNvSpPr/>
          <p:nvPr/>
        </p:nvSpPr>
        <p:spPr>
          <a:xfrm>
            <a:off x="2011083" y="4828985"/>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円/楕円 29">
            <a:extLst>
              <a:ext uri="{FF2B5EF4-FFF2-40B4-BE49-F238E27FC236}">
                <a16:creationId xmlns:a16="http://schemas.microsoft.com/office/drawing/2014/main" id="{9CF14D49-FC95-90F4-CCCD-C607F08E1EC9}"/>
              </a:ext>
            </a:extLst>
          </p:cNvPr>
          <p:cNvSpPr/>
          <p:nvPr/>
        </p:nvSpPr>
        <p:spPr>
          <a:xfrm>
            <a:off x="1667305" y="4203007"/>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テキスト ボックス 30">
            <a:extLst>
              <a:ext uri="{FF2B5EF4-FFF2-40B4-BE49-F238E27FC236}">
                <a16:creationId xmlns:a16="http://schemas.microsoft.com/office/drawing/2014/main" id="{E53F763E-4655-AD20-E6A9-64DD836EA476}"/>
              </a:ext>
            </a:extLst>
          </p:cNvPr>
          <p:cNvSpPr txBox="1"/>
          <p:nvPr/>
        </p:nvSpPr>
        <p:spPr>
          <a:xfrm>
            <a:off x="2052202" y="3989238"/>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32" name="テキスト ボックス 31">
            <a:extLst>
              <a:ext uri="{FF2B5EF4-FFF2-40B4-BE49-F238E27FC236}">
                <a16:creationId xmlns:a16="http://schemas.microsoft.com/office/drawing/2014/main" id="{62135CE2-60AE-588A-5012-6B8DF603ADB5}"/>
              </a:ext>
            </a:extLst>
          </p:cNvPr>
          <p:cNvSpPr txBox="1"/>
          <p:nvPr/>
        </p:nvSpPr>
        <p:spPr>
          <a:xfrm>
            <a:off x="1660942" y="4308247"/>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33" name="テキスト ボックス 32">
            <a:extLst>
              <a:ext uri="{FF2B5EF4-FFF2-40B4-BE49-F238E27FC236}">
                <a16:creationId xmlns:a16="http://schemas.microsoft.com/office/drawing/2014/main" id="{7C89BCE8-67F1-50E6-E517-C5A81DE8C5B3}"/>
              </a:ext>
            </a:extLst>
          </p:cNvPr>
          <p:cNvSpPr txBox="1"/>
          <p:nvPr/>
        </p:nvSpPr>
        <p:spPr>
          <a:xfrm>
            <a:off x="2360283" y="4339616"/>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34" name="テキスト ボックス 33">
            <a:extLst>
              <a:ext uri="{FF2B5EF4-FFF2-40B4-BE49-F238E27FC236}">
                <a16:creationId xmlns:a16="http://schemas.microsoft.com/office/drawing/2014/main" id="{99A5FE4C-3085-DA64-09A9-4CEDB0DE247F}"/>
              </a:ext>
            </a:extLst>
          </p:cNvPr>
          <p:cNvSpPr txBox="1"/>
          <p:nvPr/>
        </p:nvSpPr>
        <p:spPr>
          <a:xfrm>
            <a:off x="2029759" y="4945457"/>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nvGrpSpPr>
          <p:cNvPr id="59" name="グループ化 58">
            <a:extLst>
              <a:ext uri="{FF2B5EF4-FFF2-40B4-BE49-F238E27FC236}">
                <a16:creationId xmlns:a16="http://schemas.microsoft.com/office/drawing/2014/main" id="{1DEFCD95-8518-64B3-FF1D-C0B5DB9D06A0}"/>
              </a:ext>
            </a:extLst>
          </p:cNvPr>
          <p:cNvGrpSpPr/>
          <p:nvPr/>
        </p:nvGrpSpPr>
        <p:grpSpPr>
          <a:xfrm>
            <a:off x="4763768" y="1665986"/>
            <a:ext cx="1528607" cy="1528607"/>
            <a:chOff x="4857879" y="1708311"/>
            <a:chExt cx="1528607" cy="1528607"/>
          </a:xfrm>
        </p:grpSpPr>
        <p:sp>
          <p:nvSpPr>
            <p:cNvPr id="35" name="円/楕円 34">
              <a:extLst>
                <a:ext uri="{FF2B5EF4-FFF2-40B4-BE49-F238E27FC236}">
                  <a16:creationId xmlns:a16="http://schemas.microsoft.com/office/drawing/2014/main" id="{5CB78478-B2A0-9C32-FD5A-11178A569D0D}"/>
                </a:ext>
              </a:extLst>
            </p:cNvPr>
            <p:cNvSpPr/>
            <p:nvPr/>
          </p:nvSpPr>
          <p:spPr>
            <a:xfrm>
              <a:off x="4857879" y="1708311"/>
              <a:ext cx="1528607" cy="152860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9DAE3312-A7B9-1DFE-2615-DD866FA5A66B}"/>
                </a:ext>
              </a:extLst>
            </p:cNvPr>
            <p:cNvSpPr/>
            <p:nvPr/>
          </p:nvSpPr>
          <p:spPr>
            <a:xfrm>
              <a:off x="5622183" y="1964681"/>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35E1984E-C68D-CE81-9069-0E7BC53E8243}"/>
                </a:ext>
              </a:extLst>
            </p:cNvPr>
            <p:cNvSpPr/>
            <p:nvPr/>
          </p:nvSpPr>
          <p:spPr>
            <a:xfrm>
              <a:off x="5278405" y="2590659"/>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円/楕円 37">
              <a:extLst>
                <a:ext uri="{FF2B5EF4-FFF2-40B4-BE49-F238E27FC236}">
                  <a16:creationId xmlns:a16="http://schemas.microsoft.com/office/drawing/2014/main" id="{B6A50D6A-BBF5-F03B-9B51-4CE54DCC29AA}"/>
                </a:ext>
              </a:extLst>
            </p:cNvPr>
            <p:cNvSpPr/>
            <p:nvPr/>
          </p:nvSpPr>
          <p:spPr>
            <a:xfrm>
              <a:off x="4934627" y="1964681"/>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テキスト ボックス 38">
              <a:extLst>
                <a:ext uri="{FF2B5EF4-FFF2-40B4-BE49-F238E27FC236}">
                  <a16:creationId xmlns:a16="http://schemas.microsoft.com/office/drawing/2014/main" id="{893253CA-FCB3-31FC-8878-8E493FC9AC2F}"/>
                </a:ext>
              </a:extLst>
            </p:cNvPr>
            <p:cNvSpPr txBox="1"/>
            <p:nvPr/>
          </p:nvSpPr>
          <p:spPr>
            <a:xfrm>
              <a:off x="5319524" y="1750912"/>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40" name="テキスト ボックス 39">
              <a:extLst>
                <a:ext uri="{FF2B5EF4-FFF2-40B4-BE49-F238E27FC236}">
                  <a16:creationId xmlns:a16="http://schemas.microsoft.com/office/drawing/2014/main" id="{13DB0A86-4289-1204-84B9-5D50EC3F26EC}"/>
                </a:ext>
              </a:extLst>
            </p:cNvPr>
            <p:cNvSpPr txBox="1"/>
            <p:nvPr/>
          </p:nvSpPr>
          <p:spPr>
            <a:xfrm>
              <a:off x="4928264" y="206992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41" name="テキスト ボックス 40">
              <a:extLst>
                <a:ext uri="{FF2B5EF4-FFF2-40B4-BE49-F238E27FC236}">
                  <a16:creationId xmlns:a16="http://schemas.microsoft.com/office/drawing/2014/main" id="{9E849F4E-727A-DBBE-3F76-611DF90D4CDC}"/>
                </a:ext>
              </a:extLst>
            </p:cNvPr>
            <p:cNvSpPr txBox="1"/>
            <p:nvPr/>
          </p:nvSpPr>
          <p:spPr>
            <a:xfrm>
              <a:off x="5627605" y="2101290"/>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42" name="テキスト ボックス 41">
              <a:extLst>
                <a:ext uri="{FF2B5EF4-FFF2-40B4-BE49-F238E27FC236}">
                  <a16:creationId xmlns:a16="http://schemas.microsoft.com/office/drawing/2014/main" id="{8F82F2B8-3750-E747-BC83-E7CE6BDED99E}"/>
                </a:ext>
              </a:extLst>
            </p:cNvPr>
            <p:cNvSpPr txBox="1"/>
            <p:nvPr/>
          </p:nvSpPr>
          <p:spPr>
            <a:xfrm>
              <a:off x="5297081" y="270713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1031" name="グループ化 1030">
            <a:extLst>
              <a:ext uri="{FF2B5EF4-FFF2-40B4-BE49-F238E27FC236}">
                <a16:creationId xmlns:a16="http://schemas.microsoft.com/office/drawing/2014/main" id="{B458893E-E252-BB79-4747-F27A7B726601}"/>
              </a:ext>
            </a:extLst>
          </p:cNvPr>
          <p:cNvGrpSpPr/>
          <p:nvPr/>
        </p:nvGrpSpPr>
        <p:grpSpPr>
          <a:xfrm>
            <a:off x="4753240" y="4525780"/>
            <a:ext cx="1528607" cy="1528607"/>
            <a:chOff x="6572835" y="1704652"/>
            <a:chExt cx="1528607" cy="1528607"/>
          </a:xfrm>
        </p:grpSpPr>
        <p:sp>
          <p:nvSpPr>
            <p:cNvPr id="43" name="円/楕円 42">
              <a:extLst>
                <a:ext uri="{FF2B5EF4-FFF2-40B4-BE49-F238E27FC236}">
                  <a16:creationId xmlns:a16="http://schemas.microsoft.com/office/drawing/2014/main" id="{3E53D4AD-4960-F970-A547-811562BA49B8}"/>
                </a:ext>
              </a:extLst>
            </p:cNvPr>
            <p:cNvSpPr/>
            <p:nvPr/>
          </p:nvSpPr>
          <p:spPr>
            <a:xfrm>
              <a:off x="6572835" y="1704652"/>
              <a:ext cx="1528607" cy="1528607"/>
            </a:xfrm>
            <a:prstGeom prst="ellipse">
              <a:avLst/>
            </a:prstGeom>
            <a:solidFill>
              <a:srgbClr val="006E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9A1F5F56-8544-8904-E2D9-D80BCC84FC8E}"/>
                </a:ext>
              </a:extLst>
            </p:cNvPr>
            <p:cNvSpPr/>
            <p:nvPr/>
          </p:nvSpPr>
          <p:spPr>
            <a:xfrm>
              <a:off x="7337139" y="1961022"/>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67D8BD7F-0048-FFDE-0053-9301645DBACA}"/>
                </a:ext>
              </a:extLst>
            </p:cNvPr>
            <p:cNvSpPr/>
            <p:nvPr/>
          </p:nvSpPr>
          <p:spPr>
            <a:xfrm>
              <a:off x="6993361" y="2587000"/>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6" name="円/楕円 45">
              <a:extLst>
                <a:ext uri="{FF2B5EF4-FFF2-40B4-BE49-F238E27FC236}">
                  <a16:creationId xmlns:a16="http://schemas.microsoft.com/office/drawing/2014/main" id="{56C8BA71-CBC0-A302-3020-E8071BE6A775}"/>
                </a:ext>
              </a:extLst>
            </p:cNvPr>
            <p:cNvSpPr/>
            <p:nvPr/>
          </p:nvSpPr>
          <p:spPr>
            <a:xfrm>
              <a:off x="6649583" y="1961022"/>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テキスト ボックス 46">
              <a:extLst>
                <a:ext uri="{FF2B5EF4-FFF2-40B4-BE49-F238E27FC236}">
                  <a16:creationId xmlns:a16="http://schemas.microsoft.com/office/drawing/2014/main" id="{B67FC2F7-F062-A058-B739-D062C1E03656}"/>
                </a:ext>
              </a:extLst>
            </p:cNvPr>
            <p:cNvSpPr txBox="1"/>
            <p:nvPr/>
          </p:nvSpPr>
          <p:spPr>
            <a:xfrm>
              <a:off x="7034480" y="1747253"/>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48" name="テキスト ボックス 47">
              <a:extLst>
                <a:ext uri="{FF2B5EF4-FFF2-40B4-BE49-F238E27FC236}">
                  <a16:creationId xmlns:a16="http://schemas.microsoft.com/office/drawing/2014/main" id="{CCE2A0B4-816F-AFA6-E777-58560F59CA0A}"/>
                </a:ext>
              </a:extLst>
            </p:cNvPr>
            <p:cNvSpPr txBox="1"/>
            <p:nvPr/>
          </p:nvSpPr>
          <p:spPr>
            <a:xfrm>
              <a:off x="6643220" y="2066262"/>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49" name="テキスト ボックス 48">
              <a:extLst>
                <a:ext uri="{FF2B5EF4-FFF2-40B4-BE49-F238E27FC236}">
                  <a16:creationId xmlns:a16="http://schemas.microsoft.com/office/drawing/2014/main" id="{C599032F-291D-BD4D-B3F7-570CC34DCF33}"/>
                </a:ext>
              </a:extLst>
            </p:cNvPr>
            <p:cNvSpPr txBox="1"/>
            <p:nvPr/>
          </p:nvSpPr>
          <p:spPr>
            <a:xfrm>
              <a:off x="7342561" y="2097631"/>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50" name="テキスト ボックス 49">
              <a:extLst>
                <a:ext uri="{FF2B5EF4-FFF2-40B4-BE49-F238E27FC236}">
                  <a16:creationId xmlns:a16="http://schemas.microsoft.com/office/drawing/2014/main" id="{41152BB7-8F08-B7EA-143E-42498C8A503A}"/>
                </a:ext>
              </a:extLst>
            </p:cNvPr>
            <p:cNvSpPr txBox="1"/>
            <p:nvPr/>
          </p:nvSpPr>
          <p:spPr>
            <a:xfrm>
              <a:off x="7012037" y="2703472"/>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1030" name="グループ化 1029">
            <a:extLst>
              <a:ext uri="{FF2B5EF4-FFF2-40B4-BE49-F238E27FC236}">
                <a16:creationId xmlns:a16="http://schemas.microsoft.com/office/drawing/2014/main" id="{DE83DBF3-7A2A-759D-841C-768B07208B24}"/>
              </a:ext>
            </a:extLst>
          </p:cNvPr>
          <p:cNvGrpSpPr/>
          <p:nvPr/>
        </p:nvGrpSpPr>
        <p:grpSpPr>
          <a:xfrm>
            <a:off x="5492459" y="3061172"/>
            <a:ext cx="1528607" cy="1528607"/>
            <a:chOff x="4857879" y="3313759"/>
            <a:chExt cx="1528607" cy="1528607"/>
          </a:xfrm>
        </p:grpSpPr>
        <p:sp>
          <p:nvSpPr>
            <p:cNvPr id="51" name="円/楕円 50">
              <a:extLst>
                <a:ext uri="{FF2B5EF4-FFF2-40B4-BE49-F238E27FC236}">
                  <a16:creationId xmlns:a16="http://schemas.microsoft.com/office/drawing/2014/main" id="{4EA49A06-16A1-39A9-CB63-20A232867165}"/>
                </a:ext>
              </a:extLst>
            </p:cNvPr>
            <p:cNvSpPr/>
            <p:nvPr/>
          </p:nvSpPr>
          <p:spPr>
            <a:xfrm>
              <a:off x="4857879" y="3313759"/>
              <a:ext cx="1528607" cy="152860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1A0EDCA2-CB64-6168-660D-CB3402F49E89}"/>
                </a:ext>
              </a:extLst>
            </p:cNvPr>
            <p:cNvSpPr/>
            <p:nvPr/>
          </p:nvSpPr>
          <p:spPr>
            <a:xfrm>
              <a:off x="5622183" y="3570129"/>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36605900-2C31-4BAE-1F58-AD5D55CAC47E}"/>
                </a:ext>
              </a:extLst>
            </p:cNvPr>
            <p:cNvSpPr/>
            <p:nvPr/>
          </p:nvSpPr>
          <p:spPr>
            <a:xfrm>
              <a:off x="5278405" y="4196107"/>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4" name="円/楕円 53">
              <a:extLst>
                <a:ext uri="{FF2B5EF4-FFF2-40B4-BE49-F238E27FC236}">
                  <a16:creationId xmlns:a16="http://schemas.microsoft.com/office/drawing/2014/main" id="{EACE645E-80A5-5B9A-EB61-73C558B7AE9F}"/>
                </a:ext>
              </a:extLst>
            </p:cNvPr>
            <p:cNvSpPr/>
            <p:nvPr/>
          </p:nvSpPr>
          <p:spPr>
            <a:xfrm>
              <a:off x="4934627" y="3570129"/>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テキスト ボックス 54">
              <a:extLst>
                <a:ext uri="{FF2B5EF4-FFF2-40B4-BE49-F238E27FC236}">
                  <a16:creationId xmlns:a16="http://schemas.microsoft.com/office/drawing/2014/main" id="{585FF351-46B7-6D4B-85BC-6B9F6FDC7EAA}"/>
                </a:ext>
              </a:extLst>
            </p:cNvPr>
            <p:cNvSpPr txBox="1"/>
            <p:nvPr/>
          </p:nvSpPr>
          <p:spPr>
            <a:xfrm>
              <a:off x="5319524" y="3356360"/>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56" name="テキスト ボックス 55">
              <a:extLst>
                <a:ext uri="{FF2B5EF4-FFF2-40B4-BE49-F238E27FC236}">
                  <a16:creationId xmlns:a16="http://schemas.microsoft.com/office/drawing/2014/main" id="{D542175E-97BB-8B6D-998E-20F7B4435501}"/>
                </a:ext>
              </a:extLst>
            </p:cNvPr>
            <p:cNvSpPr txBox="1"/>
            <p:nvPr/>
          </p:nvSpPr>
          <p:spPr>
            <a:xfrm>
              <a:off x="4928264" y="3675369"/>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57" name="テキスト ボックス 56">
              <a:extLst>
                <a:ext uri="{FF2B5EF4-FFF2-40B4-BE49-F238E27FC236}">
                  <a16:creationId xmlns:a16="http://schemas.microsoft.com/office/drawing/2014/main" id="{08FFB36D-F5E8-1A55-3F71-337F1CF20FB4}"/>
                </a:ext>
              </a:extLst>
            </p:cNvPr>
            <p:cNvSpPr txBox="1"/>
            <p:nvPr/>
          </p:nvSpPr>
          <p:spPr>
            <a:xfrm>
              <a:off x="5627605" y="3706738"/>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58" name="テキスト ボックス 57">
              <a:extLst>
                <a:ext uri="{FF2B5EF4-FFF2-40B4-BE49-F238E27FC236}">
                  <a16:creationId xmlns:a16="http://schemas.microsoft.com/office/drawing/2014/main" id="{068A1AEF-DCDD-B066-DF7C-26F37BEB8B63}"/>
                </a:ext>
              </a:extLst>
            </p:cNvPr>
            <p:cNvSpPr txBox="1"/>
            <p:nvPr/>
          </p:nvSpPr>
          <p:spPr>
            <a:xfrm>
              <a:off x="5297081" y="4312579"/>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60" name="グループ化 59">
            <a:extLst>
              <a:ext uri="{FF2B5EF4-FFF2-40B4-BE49-F238E27FC236}">
                <a16:creationId xmlns:a16="http://schemas.microsoft.com/office/drawing/2014/main" id="{71FFCA07-F5AA-DBBD-36E8-27323E5ECBD7}"/>
              </a:ext>
            </a:extLst>
          </p:cNvPr>
          <p:cNvGrpSpPr/>
          <p:nvPr/>
        </p:nvGrpSpPr>
        <p:grpSpPr>
          <a:xfrm>
            <a:off x="6336891" y="1685812"/>
            <a:ext cx="1528607" cy="1528607"/>
            <a:chOff x="4857879" y="1708311"/>
            <a:chExt cx="1528607" cy="1528607"/>
          </a:xfrm>
        </p:grpSpPr>
        <p:sp>
          <p:nvSpPr>
            <p:cNvPr id="61" name="円/楕円 60">
              <a:extLst>
                <a:ext uri="{FF2B5EF4-FFF2-40B4-BE49-F238E27FC236}">
                  <a16:creationId xmlns:a16="http://schemas.microsoft.com/office/drawing/2014/main" id="{F09B0E66-DEA3-061D-74F7-742DAE153CAC}"/>
                </a:ext>
              </a:extLst>
            </p:cNvPr>
            <p:cNvSpPr/>
            <p:nvPr/>
          </p:nvSpPr>
          <p:spPr>
            <a:xfrm>
              <a:off x="4857879" y="1708311"/>
              <a:ext cx="1528607" cy="152860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68D5F6C4-271A-7B3E-38A2-A9ACEE17026B}"/>
                </a:ext>
              </a:extLst>
            </p:cNvPr>
            <p:cNvSpPr/>
            <p:nvPr/>
          </p:nvSpPr>
          <p:spPr>
            <a:xfrm>
              <a:off x="5622183" y="1964681"/>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4F219280-4253-8175-D73F-3DF171EE3AA4}"/>
                </a:ext>
              </a:extLst>
            </p:cNvPr>
            <p:cNvSpPr/>
            <p:nvPr/>
          </p:nvSpPr>
          <p:spPr>
            <a:xfrm>
              <a:off x="5278405" y="2590659"/>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4" name="円/楕円 1023">
              <a:extLst>
                <a:ext uri="{FF2B5EF4-FFF2-40B4-BE49-F238E27FC236}">
                  <a16:creationId xmlns:a16="http://schemas.microsoft.com/office/drawing/2014/main" id="{C53ED5FB-0A60-DCDB-7EEE-00B411818616}"/>
                </a:ext>
              </a:extLst>
            </p:cNvPr>
            <p:cNvSpPr/>
            <p:nvPr/>
          </p:nvSpPr>
          <p:spPr>
            <a:xfrm>
              <a:off x="4934627" y="1964681"/>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5" name="テキスト ボックス 1024">
              <a:extLst>
                <a:ext uri="{FF2B5EF4-FFF2-40B4-BE49-F238E27FC236}">
                  <a16:creationId xmlns:a16="http://schemas.microsoft.com/office/drawing/2014/main" id="{4CE0BC89-CEEB-41ED-1DE4-BA710BAF6DA2}"/>
                </a:ext>
              </a:extLst>
            </p:cNvPr>
            <p:cNvSpPr txBox="1"/>
            <p:nvPr/>
          </p:nvSpPr>
          <p:spPr>
            <a:xfrm>
              <a:off x="5319524" y="1750912"/>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1027" name="テキスト ボックス 1026">
              <a:extLst>
                <a:ext uri="{FF2B5EF4-FFF2-40B4-BE49-F238E27FC236}">
                  <a16:creationId xmlns:a16="http://schemas.microsoft.com/office/drawing/2014/main" id="{DFFCFF51-0BA9-AAE8-52DA-09B929012030}"/>
                </a:ext>
              </a:extLst>
            </p:cNvPr>
            <p:cNvSpPr txBox="1"/>
            <p:nvPr/>
          </p:nvSpPr>
          <p:spPr>
            <a:xfrm>
              <a:off x="4928264" y="206992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28" name="テキスト ボックス 1027">
              <a:extLst>
                <a:ext uri="{FF2B5EF4-FFF2-40B4-BE49-F238E27FC236}">
                  <a16:creationId xmlns:a16="http://schemas.microsoft.com/office/drawing/2014/main" id="{7BA4E6DB-6054-6C42-45EC-3C08E3283FEE}"/>
                </a:ext>
              </a:extLst>
            </p:cNvPr>
            <p:cNvSpPr txBox="1"/>
            <p:nvPr/>
          </p:nvSpPr>
          <p:spPr>
            <a:xfrm>
              <a:off x="5627605" y="2101290"/>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29" name="テキスト ボックス 1028">
              <a:extLst>
                <a:ext uri="{FF2B5EF4-FFF2-40B4-BE49-F238E27FC236}">
                  <a16:creationId xmlns:a16="http://schemas.microsoft.com/office/drawing/2014/main" id="{AD8160E2-10B4-5983-2F94-8D23BAF31266}"/>
                </a:ext>
              </a:extLst>
            </p:cNvPr>
            <p:cNvSpPr txBox="1"/>
            <p:nvPr/>
          </p:nvSpPr>
          <p:spPr>
            <a:xfrm>
              <a:off x="5297081" y="270713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1032" name="グループ化 1031">
            <a:extLst>
              <a:ext uri="{FF2B5EF4-FFF2-40B4-BE49-F238E27FC236}">
                <a16:creationId xmlns:a16="http://schemas.microsoft.com/office/drawing/2014/main" id="{E6E02B60-5CEA-CD85-72FE-DFD4CB32CED0}"/>
              </a:ext>
            </a:extLst>
          </p:cNvPr>
          <p:cNvGrpSpPr/>
          <p:nvPr/>
        </p:nvGrpSpPr>
        <p:grpSpPr>
          <a:xfrm>
            <a:off x="7241263" y="3025784"/>
            <a:ext cx="1528607" cy="1528607"/>
            <a:chOff x="6572835" y="1704652"/>
            <a:chExt cx="1528607" cy="1528607"/>
          </a:xfrm>
        </p:grpSpPr>
        <p:sp>
          <p:nvSpPr>
            <p:cNvPr id="1033" name="円/楕円 1032">
              <a:extLst>
                <a:ext uri="{FF2B5EF4-FFF2-40B4-BE49-F238E27FC236}">
                  <a16:creationId xmlns:a16="http://schemas.microsoft.com/office/drawing/2014/main" id="{BCB84208-4AF2-58C5-3066-944DDC071399}"/>
                </a:ext>
              </a:extLst>
            </p:cNvPr>
            <p:cNvSpPr/>
            <p:nvPr/>
          </p:nvSpPr>
          <p:spPr>
            <a:xfrm>
              <a:off x="6572835" y="1704652"/>
              <a:ext cx="1528607" cy="1528607"/>
            </a:xfrm>
            <a:prstGeom prst="ellipse">
              <a:avLst/>
            </a:prstGeom>
            <a:solidFill>
              <a:srgbClr val="006E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4" name="円/楕円 1033">
              <a:extLst>
                <a:ext uri="{FF2B5EF4-FFF2-40B4-BE49-F238E27FC236}">
                  <a16:creationId xmlns:a16="http://schemas.microsoft.com/office/drawing/2014/main" id="{A3090CAB-FBE4-52CF-7D7F-A850BDE4F108}"/>
                </a:ext>
              </a:extLst>
            </p:cNvPr>
            <p:cNvSpPr/>
            <p:nvPr/>
          </p:nvSpPr>
          <p:spPr>
            <a:xfrm>
              <a:off x="7337139" y="1961022"/>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035" name="円/楕円 1034">
              <a:extLst>
                <a:ext uri="{FF2B5EF4-FFF2-40B4-BE49-F238E27FC236}">
                  <a16:creationId xmlns:a16="http://schemas.microsoft.com/office/drawing/2014/main" id="{308E1552-D268-4545-0CB4-B0200AEAB981}"/>
                </a:ext>
              </a:extLst>
            </p:cNvPr>
            <p:cNvSpPr/>
            <p:nvPr/>
          </p:nvSpPr>
          <p:spPr>
            <a:xfrm>
              <a:off x="6993361" y="2587000"/>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36" name="円/楕円 1035">
              <a:extLst>
                <a:ext uri="{FF2B5EF4-FFF2-40B4-BE49-F238E27FC236}">
                  <a16:creationId xmlns:a16="http://schemas.microsoft.com/office/drawing/2014/main" id="{E8B0E160-DAA8-FCDA-A69B-A02ACBB0350D}"/>
                </a:ext>
              </a:extLst>
            </p:cNvPr>
            <p:cNvSpPr/>
            <p:nvPr/>
          </p:nvSpPr>
          <p:spPr>
            <a:xfrm>
              <a:off x="6649583" y="1961022"/>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37" name="テキスト ボックス 1036">
              <a:extLst>
                <a:ext uri="{FF2B5EF4-FFF2-40B4-BE49-F238E27FC236}">
                  <a16:creationId xmlns:a16="http://schemas.microsoft.com/office/drawing/2014/main" id="{4804D4D9-1969-50E7-93FA-2DA88B2C4373}"/>
                </a:ext>
              </a:extLst>
            </p:cNvPr>
            <p:cNvSpPr txBox="1"/>
            <p:nvPr/>
          </p:nvSpPr>
          <p:spPr>
            <a:xfrm>
              <a:off x="7034480" y="1747253"/>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1038" name="テキスト ボックス 1037">
              <a:extLst>
                <a:ext uri="{FF2B5EF4-FFF2-40B4-BE49-F238E27FC236}">
                  <a16:creationId xmlns:a16="http://schemas.microsoft.com/office/drawing/2014/main" id="{4C7A97F5-4877-F5AB-7CB0-C3F9CD886EF8}"/>
                </a:ext>
              </a:extLst>
            </p:cNvPr>
            <p:cNvSpPr txBox="1"/>
            <p:nvPr/>
          </p:nvSpPr>
          <p:spPr>
            <a:xfrm>
              <a:off x="6643220" y="2066262"/>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39" name="テキスト ボックス 1038">
              <a:extLst>
                <a:ext uri="{FF2B5EF4-FFF2-40B4-BE49-F238E27FC236}">
                  <a16:creationId xmlns:a16="http://schemas.microsoft.com/office/drawing/2014/main" id="{1E316DA4-449C-32E5-B822-9279A6F71A3C}"/>
                </a:ext>
              </a:extLst>
            </p:cNvPr>
            <p:cNvSpPr txBox="1"/>
            <p:nvPr/>
          </p:nvSpPr>
          <p:spPr>
            <a:xfrm>
              <a:off x="7342561" y="2097631"/>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40" name="テキスト ボックス 1039">
              <a:extLst>
                <a:ext uri="{FF2B5EF4-FFF2-40B4-BE49-F238E27FC236}">
                  <a16:creationId xmlns:a16="http://schemas.microsoft.com/office/drawing/2014/main" id="{A8BE45F9-51C6-BC1D-E0DC-8219159284EF}"/>
                </a:ext>
              </a:extLst>
            </p:cNvPr>
            <p:cNvSpPr txBox="1"/>
            <p:nvPr/>
          </p:nvSpPr>
          <p:spPr>
            <a:xfrm>
              <a:off x="7012037" y="2703472"/>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1041" name="グループ化 1040">
            <a:extLst>
              <a:ext uri="{FF2B5EF4-FFF2-40B4-BE49-F238E27FC236}">
                <a16:creationId xmlns:a16="http://schemas.microsoft.com/office/drawing/2014/main" id="{EB1A7CC5-93D4-C449-9F80-CCD498B0B5AD}"/>
              </a:ext>
            </a:extLst>
          </p:cNvPr>
          <p:cNvGrpSpPr/>
          <p:nvPr/>
        </p:nvGrpSpPr>
        <p:grpSpPr>
          <a:xfrm>
            <a:off x="6683863" y="4569994"/>
            <a:ext cx="1528607" cy="1528607"/>
            <a:chOff x="4857879" y="1708311"/>
            <a:chExt cx="1528607" cy="1528607"/>
          </a:xfrm>
        </p:grpSpPr>
        <p:sp>
          <p:nvSpPr>
            <p:cNvPr id="1042" name="円/楕円 1041">
              <a:extLst>
                <a:ext uri="{FF2B5EF4-FFF2-40B4-BE49-F238E27FC236}">
                  <a16:creationId xmlns:a16="http://schemas.microsoft.com/office/drawing/2014/main" id="{BBC5A6E1-0020-E99A-22EE-B3B62343E64F}"/>
                </a:ext>
              </a:extLst>
            </p:cNvPr>
            <p:cNvSpPr/>
            <p:nvPr/>
          </p:nvSpPr>
          <p:spPr>
            <a:xfrm>
              <a:off x="4857879" y="1708311"/>
              <a:ext cx="1528607" cy="152860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3" name="円/楕円 1042">
              <a:extLst>
                <a:ext uri="{FF2B5EF4-FFF2-40B4-BE49-F238E27FC236}">
                  <a16:creationId xmlns:a16="http://schemas.microsoft.com/office/drawing/2014/main" id="{CCA6B76D-8C79-E31A-F43B-83A223867D62}"/>
                </a:ext>
              </a:extLst>
            </p:cNvPr>
            <p:cNvSpPr/>
            <p:nvPr/>
          </p:nvSpPr>
          <p:spPr>
            <a:xfrm>
              <a:off x="5622183" y="1964681"/>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044" name="円/楕円 1043">
              <a:extLst>
                <a:ext uri="{FF2B5EF4-FFF2-40B4-BE49-F238E27FC236}">
                  <a16:creationId xmlns:a16="http://schemas.microsoft.com/office/drawing/2014/main" id="{E34E3F5E-3874-AC40-4767-E8B0C3FFCBA4}"/>
                </a:ext>
              </a:extLst>
            </p:cNvPr>
            <p:cNvSpPr/>
            <p:nvPr/>
          </p:nvSpPr>
          <p:spPr>
            <a:xfrm>
              <a:off x="5278405" y="2590659"/>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5" name="円/楕円 1044">
              <a:extLst>
                <a:ext uri="{FF2B5EF4-FFF2-40B4-BE49-F238E27FC236}">
                  <a16:creationId xmlns:a16="http://schemas.microsoft.com/office/drawing/2014/main" id="{B4A799C2-540D-B312-2415-6D0552790DF6}"/>
                </a:ext>
              </a:extLst>
            </p:cNvPr>
            <p:cNvSpPr/>
            <p:nvPr/>
          </p:nvSpPr>
          <p:spPr>
            <a:xfrm>
              <a:off x="4934627" y="1964681"/>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6" name="テキスト ボックス 1045">
              <a:extLst>
                <a:ext uri="{FF2B5EF4-FFF2-40B4-BE49-F238E27FC236}">
                  <a16:creationId xmlns:a16="http://schemas.microsoft.com/office/drawing/2014/main" id="{DA07F443-F983-4BEF-5B74-F0C3C8843B45}"/>
                </a:ext>
              </a:extLst>
            </p:cNvPr>
            <p:cNvSpPr txBox="1"/>
            <p:nvPr/>
          </p:nvSpPr>
          <p:spPr>
            <a:xfrm>
              <a:off x="5319524" y="1750912"/>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1047" name="テキスト ボックス 1046">
              <a:extLst>
                <a:ext uri="{FF2B5EF4-FFF2-40B4-BE49-F238E27FC236}">
                  <a16:creationId xmlns:a16="http://schemas.microsoft.com/office/drawing/2014/main" id="{B46EC10F-9647-C33D-D013-9449A1C5DDFF}"/>
                </a:ext>
              </a:extLst>
            </p:cNvPr>
            <p:cNvSpPr txBox="1"/>
            <p:nvPr/>
          </p:nvSpPr>
          <p:spPr>
            <a:xfrm>
              <a:off x="4928264" y="206992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48" name="テキスト ボックス 1047">
              <a:extLst>
                <a:ext uri="{FF2B5EF4-FFF2-40B4-BE49-F238E27FC236}">
                  <a16:creationId xmlns:a16="http://schemas.microsoft.com/office/drawing/2014/main" id="{A517EE6C-F164-F5FF-5A4F-D93BE65365AF}"/>
                </a:ext>
              </a:extLst>
            </p:cNvPr>
            <p:cNvSpPr txBox="1"/>
            <p:nvPr/>
          </p:nvSpPr>
          <p:spPr>
            <a:xfrm>
              <a:off x="5627605" y="2101290"/>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49" name="テキスト ボックス 1048">
              <a:extLst>
                <a:ext uri="{FF2B5EF4-FFF2-40B4-BE49-F238E27FC236}">
                  <a16:creationId xmlns:a16="http://schemas.microsoft.com/office/drawing/2014/main" id="{D3C3C6ED-DEE2-A673-AF2D-EB350B4E56F4}"/>
                </a:ext>
              </a:extLst>
            </p:cNvPr>
            <p:cNvSpPr txBox="1"/>
            <p:nvPr/>
          </p:nvSpPr>
          <p:spPr>
            <a:xfrm>
              <a:off x="5297081" y="270713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sp>
        <p:nvSpPr>
          <p:cNvPr id="1050" name="テキスト ボックス 1049">
            <a:extLst>
              <a:ext uri="{FF2B5EF4-FFF2-40B4-BE49-F238E27FC236}">
                <a16:creationId xmlns:a16="http://schemas.microsoft.com/office/drawing/2014/main" id="{9311364A-5090-8D44-0268-A3F70188943D}"/>
              </a:ext>
            </a:extLst>
          </p:cNvPr>
          <p:cNvSpPr txBox="1"/>
          <p:nvPr/>
        </p:nvSpPr>
        <p:spPr>
          <a:xfrm>
            <a:off x="1490185" y="1375938"/>
            <a:ext cx="1800493" cy="307777"/>
          </a:xfrm>
          <a:prstGeom prst="rect">
            <a:avLst/>
          </a:prstGeom>
          <a:noFill/>
        </p:spPr>
        <p:txBody>
          <a:bodyPr wrap="none" rtlCol="0">
            <a:spAutoFit/>
          </a:bodyPr>
          <a:lstStyle/>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人間のキャパシティ</a:t>
            </a:r>
          </a:p>
        </p:txBody>
      </p:sp>
      <p:sp>
        <p:nvSpPr>
          <p:cNvPr id="1051" name="テキスト ボックス 1050">
            <a:extLst>
              <a:ext uri="{FF2B5EF4-FFF2-40B4-BE49-F238E27FC236}">
                <a16:creationId xmlns:a16="http://schemas.microsoft.com/office/drawing/2014/main" id="{DD01D84E-429D-CE78-EEAD-6E635EACD854}"/>
              </a:ext>
            </a:extLst>
          </p:cNvPr>
          <p:cNvSpPr txBox="1"/>
          <p:nvPr/>
        </p:nvSpPr>
        <p:spPr>
          <a:xfrm>
            <a:off x="5868863" y="1368016"/>
            <a:ext cx="1800493"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人間のキャパシティ</a:t>
            </a:r>
          </a:p>
        </p:txBody>
      </p:sp>
    </p:spTree>
    <p:extLst>
      <p:ext uri="{BB962C8B-B14F-4D97-AF65-F5344CB8AC3E}">
        <p14:creationId xmlns:p14="http://schemas.microsoft.com/office/powerpoint/2010/main" val="690886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34349B-8608-222E-5730-C55C4C29911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19100" y="807005"/>
            <a:ext cx="8305800" cy="5799311"/>
          </a:xfrm>
          <a:prstGeom prst="rect">
            <a:avLst/>
          </a:prstGeom>
        </p:spPr>
      </p:pic>
      <p:sp>
        <p:nvSpPr>
          <p:cNvPr id="2" name="タイトル 1">
            <a:extLst>
              <a:ext uri="{FF2B5EF4-FFF2-40B4-BE49-F238E27FC236}">
                <a16:creationId xmlns:a16="http://schemas.microsoft.com/office/drawing/2014/main" id="{93BE400D-FB48-2C75-EFB2-E634A7BF84B0}"/>
              </a:ext>
            </a:extLst>
          </p:cNvPr>
          <p:cNvSpPr>
            <a:spLocks noGrp="1"/>
          </p:cNvSpPr>
          <p:nvPr>
            <p:ph type="title"/>
          </p:nvPr>
        </p:nvSpPr>
        <p:spPr/>
        <p:txBody>
          <a:bodyPr/>
          <a:lstStyle/>
          <a:p>
            <a:r>
              <a:rPr kumimoji="1" lang="ja-JP" altLang="en-US"/>
              <a:t>過去からの教訓</a:t>
            </a:r>
          </a:p>
        </p:txBody>
      </p:sp>
      <p:sp>
        <p:nvSpPr>
          <p:cNvPr id="4" name="テキスト ボックス 3">
            <a:extLst>
              <a:ext uri="{FF2B5EF4-FFF2-40B4-BE49-F238E27FC236}">
                <a16:creationId xmlns:a16="http://schemas.microsoft.com/office/drawing/2014/main" id="{55F47801-5A5B-B2B1-1532-D0D5EA94FAE0}"/>
              </a:ext>
            </a:extLst>
          </p:cNvPr>
          <p:cNvSpPr txBox="1"/>
          <p:nvPr/>
        </p:nvSpPr>
        <p:spPr>
          <a:xfrm>
            <a:off x="3710149" y="964659"/>
            <a:ext cx="1435008" cy="646331"/>
          </a:xfrm>
          <a:prstGeom prst="rect">
            <a:avLst/>
          </a:prstGeom>
          <a:noFill/>
        </p:spPr>
        <p:txBody>
          <a:bodyPr wrap="none" rtlCol="0">
            <a:spAutoFit/>
          </a:bodyPr>
          <a:lstStyle/>
          <a:p>
            <a:r>
              <a:rPr kumimoji="1" lang="en-US" altLang="ja-JP" sz="3600" b="1" dirty="0">
                <a:solidFill>
                  <a:schemeClr val="bg1"/>
                </a:solidFill>
                <a:latin typeface="Meiryo" panose="020B0604030504040204" pitchFamily="34" charset="-128"/>
                <a:ea typeface="Meiryo" panose="020B0604030504040204" pitchFamily="34" charset="-128"/>
              </a:rPr>
              <a:t>1985</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F322EC8B-93C0-CE0A-E4C1-C46F5E3DB461}"/>
              </a:ext>
            </a:extLst>
          </p:cNvPr>
          <p:cNvSpPr txBox="1"/>
          <p:nvPr/>
        </p:nvSpPr>
        <p:spPr>
          <a:xfrm>
            <a:off x="5781387" y="964658"/>
            <a:ext cx="1435008" cy="646331"/>
          </a:xfrm>
          <a:prstGeom prst="rect">
            <a:avLst/>
          </a:prstGeom>
          <a:solidFill>
            <a:srgbClr val="F8F8F8"/>
          </a:solidFill>
        </p:spPr>
        <p:txBody>
          <a:bodyPr wrap="none" rtlCol="0">
            <a:spAutoFit/>
          </a:bodyPr>
          <a:lstStyle/>
          <a:p>
            <a:r>
              <a:rPr kumimoji="1" lang="en-US" altLang="ja-JP" sz="3600" b="1" dirty="0">
                <a:latin typeface="Meiryo" panose="020B0604030504040204" pitchFamily="34" charset="-128"/>
                <a:ea typeface="Meiryo" panose="020B0604030504040204" pitchFamily="34" charset="-128"/>
              </a:rPr>
              <a:t>2025</a:t>
            </a:r>
            <a:endParaRPr kumimoji="1" lang="ja-JP" altLang="en-US" sz="360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348B4528-219B-B954-C2D6-176930D85CEF}"/>
              </a:ext>
            </a:extLst>
          </p:cNvPr>
          <p:cNvSpPr txBox="1"/>
          <p:nvPr/>
        </p:nvSpPr>
        <p:spPr>
          <a:xfrm>
            <a:off x="419100" y="5308566"/>
            <a:ext cx="8305800" cy="646331"/>
          </a:xfrm>
          <a:prstGeom prst="rect">
            <a:avLst/>
          </a:prstGeom>
          <a:noFill/>
        </p:spPr>
        <p:txBody>
          <a:bodyPr wrap="square" rtlCol="0">
            <a:spAutoFit/>
          </a:bodyPr>
          <a:lstStyle/>
          <a:p>
            <a:pPr algn="ctr"/>
            <a:r>
              <a:rPr kumimoji="1" lang="en" altLang="ja-JP" sz="3600" b="1" dirty="0">
                <a:solidFill>
                  <a:schemeClr val="bg1"/>
                </a:solidFill>
                <a:effectLst>
                  <a:glow rad="63500">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PC</a:t>
            </a:r>
            <a:r>
              <a:rPr kumimoji="1" lang="ja-JP" altLang="en-US" sz="3600" b="1">
                <a:solidFill>
                  <a:schemeClr val="bg1"/>
                </a:solidFill>
                <a:effectLst>
                  <a:glow rad="63500">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が仕事を奪ったのでしょうか？</a:t>
            </a:r>
          </a:p>
        </p:txBody>
      </p:sp>
    </p:spTree>
    <p:extLst>
      <p:ext uri="{BB962C8B-B14F-4D97-AF65-F5344CB8AC3E}">
        <p14:creationId xmlns:p14="http://schemas.microsoft.com/office/powerpoint/2010/main" val="42219863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89DE13-D73F-496D-C87B-DD0C2D089B44}"/>
              </a:ext>
            </a:extLst>
          </p:cNvPr>
          <p:cNvSpPr>
            <a:spLocks noGrp="1"/>
          </p:cNvSpPr>
          <p:nvPr>
            <p:ph type="title"/>
          </p:nvPr>
        </p:nvSpPr>
        <p:spPr/>
        <p:txBody>
          <a:bodyPr/>
          <a:lstStyle/>
          <a:p>
            <a:r>
              <a:rPr lang="ja-JP" altLang="en-US"/>
              <a:t>仕事は０点からのスタートではなく</a:t>
            </a:r>
            <a:r>
              <a:rPr lang="en-US" altLang="ja-JP" dirty="0"/>
              <a:t>80</a:t>
            </a:r>
            <a:r>
              <a:rPr lang="ja-JP" altLang="en-US"/>
              <a:t>点からの修正へ</a:t>
            </a:r>
            <a:endParaRPr kumimoji="1" lang="ja-JP" altLang="en-US"/>
          </a:p>
        </p:txBody>
      </p:sp>
      <p:sp>
        <p:nvSpPr>
          <p:cNvPr id="5" name="テキスト ボックス 4">
            <a:extLst>
              <a:ext uri="{FF2B5EF4-FFF2-40B4-BE49-F238E27FC236}">
                <a16:creationId xmlns:a16="http://schemas.microsoft.com/office/drawing/2014/main" id="{05EE0689-1147-0EED-DA44-3292F812BD80}"/>
              </a:ext>
            </a:extLst>
          </p:cNvPr>
          <p:cNvSpPr txBox="1"/>
          <p:nvPr/>
        </p:nvSpPr>
        <p:spPr>
          <a:xfrm>
            <a:off x="765100" y="6163435"/>
            <a:ext cx="343364" cy="400110"/>
          </a:xfrm>
          <a:prstGeom prst="rect">
            <a:avLst/>
          </a:prstGeom>
          <a:noFill/>
        </p:spPr>
        <p:txBody>
          <a:bodyPr wrap="none" rtlCol="0">
            <a:spAutoFit/>
          </a:bodyPr>
          <a:lstStyle/>
          <a:p>
            <a:pPr algn="r"/>
            <a:r>
              <a:rPr kumimoji="1" lang="en-US" altLang="ja-JP" sz="2000" dirty="0">
                <a:latin typeface="Meiryo" panose="020B0604030504040204" pitchFamily="34" charset="-128"/>
                <a:ea typeface="Meiryo" panose="020B0604030504040204" pitchFamily="34" charset="-128"/>
              </a:rPr>
              <a:t>0</a:t>
            </a:r>
            <a:endParaRPr kumimoji="1" lang="ja-JP" altLang="en-US" sz="20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7416D7FD-BEB2-B6E1-CABF-707D317CBF5E}"/>
              </a:ext>
            </a:extLst>
          </p:cNvPr>
          <p:cNvSpPr txBox="1"/>
          <p:nvPr/>
        </p:nvSpPr>
        <p:spPr>
          <a:xfrm>
            <a:off x="606403" y="4190897"/>
            <a:ext cx="502061" cy="400110"/>
          </a:xfrm>
          <a:prstGeom prst="rect">
            <a:avLst/>
          </a:prstGeom>
          <a:noFill/>
        </p:spPr>
        <p:txBody>
          <a:bodyPr wrap="none" rtlCol="0">
            <a:spAutoFit/>
          </a:bodyPr>
          <a:lstStyle/>
          <a:p>
            <a:pPr algn="r"/>
            <a:r>
              <a:rPr kumimoji="1" lang="en-US" altLang="ja-JP" sz="2000" dirty="0">
                <a:latin typeface="Meiryo" panose="020B0604030504040204" pitchFamily="34" charset="-128"/>
                <a:ea typeface="Meiryo" panose="020B0604030504040204" pitchFamily="34" charset="-128"/>
              </a:rPr>
              <a:t>50</a:t>
            </a:r>
            <a:endParaRPr kumimoji="1" lang="ja-JP" altLang="en-US" sz="20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7277D508-FB6C-F1FF-ACAA-362A8FC6ACC0}"/>
              </a:ext>
            </a:extLst>
          </p:cNvPr>
          <p:cNvSpPr txBox="1"/>
          <p:nvPr/>
        </p:nvSpPr>
        <p:spPr>
          <a:xfrm>
            <a:off x="447706" y="2218359"/>
            <a:ext cx="660758" cy="400110"/>
          </a:xfrm>
          <a:prstGeom prst="rect">
            <a:avLst/>
          </a:prstGeom>
          <a:noFill/>
        </p:spPr>
        <p:txBody>
          <a:bodyPr wrap="none" rtlCol="0">
            <a:spAutoFit/>
          </a:bodyPr>
          <a:lstStyle/>
          <a:p>
            <a:pPr algn="r"/>
            <a:r>
              <a:rPr kumimoji="1" lang="en-US" altLang="ja-JP" sz="2000" dirty="0">
                <a:solidFill>
                  <a:schemeClr val="accent6">
                    <a:lumMod val="75000"/>
                  </a:schemeClr>
                </a:solidFill>
                <a:latin typeface="Meiryo" panose="020B0604030504040204" pitchFamily="34" charset="-128"/>
                <a:ea typeface="Meiryo" panose="020B0604030504040204" pitchFamily="34" charset="-128"/>
              </a:rPr>
              <a:t>100</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cxnSp>
        <p:nvCxnSpPr>
          <p:cNvPr id="14" name="直線コネクタ 13">
            <a:extLst>
              <a:ext uri="{FF2B5EF4-FFF2-40B4-BE49-F238E27FC236}">
                <a16:creationId xmlns:a16="http://schemas.microsoft.com/office/drawing/2014/main" id="{7EA4A133-99CE-F501-CA38-771D92D0FD10}"/>
              </a:ext>
            </a:extLst>
          </p:cNvPr>
          <p:cNvCxnSpPr>
            <a:cxnSpLocks/>
          </p:cNvCxnSpPr>
          <p:nvPr/>
        </p:nvCxnSpPr>
        <p:spPr>
          <a:xfrm>
            <a:off x="1108463" y="4351719"/>
            <a:ext cx="7480365" cy="0"/>
          </a:xfrm>
          <a:prstGeom prst="line">
            <a:avLst/>
          </a:prstGeom>
          <a:ln>
            <a:solidFill>
              <a:schemeClr val="tx1">
                <a:lumMod val="65000"/>
                <a:lumOff val="3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0D7A478F-6601-7043-119E-47940F8692B6}"/>
              </a:ext>
            </a:extLst>
          </p:cNvPr>
          <p:cNvCxnSpPr>
            <a:cxnSpLocks/>
          </p:cNvCxnSpPr>
          <p:nvPr/>
        </p:nvCxnSpPr>
        <p:spPr>
          <a:xfrm>
            <a:off x="1108463" y="6363490"/>
            <a:ext cx="748036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2A8269CB-E3F8-ACC3-C681-F987FF8C8E81}"/>
              </a:ext>
            </a:extLst>
          </p:cNvPr>
          <p:cNvSpPr txBox="1"/>
          <p:nvPr/>
        </p:nvSpPr>
        <p:spPr>
          <a:xfrm>
            <a:off x="606401" y="2979710"/>
            <a:ext cx="502062" cy="400110"/>
          </a:xfrm>
          <a:prstGeom prst="rect">
            <a:avLst/>
          </a:prstGeom>
          <a:noFill/>
        </p:spPr>
        <p:txBody>
          <a:bodyPr wrap="none" rtlCol="0">
            <a:spAutoFit/>
          </a:bodyPr>
          <a:lstStyle/>
          <a:p>
            <a:pPr algn="r"/>
            <a:r>
              <a:rPr lang="en-US" altLang="ja-JP" sz="2000" dirty="0">
                <a:solidFill>
                  <a:srgbClr val="0432FF"/>
                </a:solidFill>
                <a:latin typeface="Meiryo" panose="020B0604030504040204" pitchFamily="34" charset="-128"/>
                <a:ea typeface="Meiryo" panose="020B0604030504040204" pitchFamily="34" charset="-128"/>
              </a:rPr>
              <a:t>8</a:t>
            </a:r>
            <a:r>
              <a:rPr kumimoji="1" lang="en-US" altLang="ja-JP" sz="2000" dirty="0">
                <a:solidFill>
                  <a:srgbClr val="0432FF"/>
                </a:solidFill>
                <a:latin typeface="Meiryo" panose="020B0604030504040204" pitchFamily="34" charset="-128"/>
                <a:ea typeface="Meiryo" panose="020B0604030504040204" pitchFamily="34" charset="-128"/>
              </a:rPr>
              <a:t>0</a:t>
            </a:r>
            <a:endParaRPr kumimoji="1" lang="ja-JP" altLang="en-US" sz="2000">
              <a:solidFill>
                <a:srgbClr val="0432FF"/>
              </a:solidFill>
              <a:latin typeface="Meiryo" panose="020B0604030504040204" pitchFamily="34" charset="-128"/>
              <a:ea typeface="Meiryo" panose="020B0604030504040204" pitchFamily="34" charset="-128"/>
            </a:endParaRPr>
          </a:p>
        </p:txBody>
      </p:sp>
      <p:cxnSp>
        <p:nvCxnSpPr>
          <p:cNvPr id="19" name="直線コネクタ 18">
            <a:extLst>
              <a:ext uri="{FF2B5EF4-FFF2-40B4-BE49-F238E27FC236}">
                <a16:creationId xmlns:a16="http://schemas.microsoft.com/office/drawing/2014/main" id="{77C6B87E-B3FC-7908-C548-87F4EAF20ED3}"/>
              </a:ext>
            </a:extLst>
          </p:cNvPr>
          <p:cNvCxnSpPr>
            <a:cxnSpLocks/>
          </p:cNvCxnSpPr>
          <p:nvPr/>
        </p:nvCxnSpPr>
        <p:spPr>
          <a:xfrm>
            <a:off x="1092859" y="3158793"/>
            <a:ext cx="7480365" cy="0"/>
          </a:xfrm>
          <a:prstGeom prst="line">
            <a:avLst/>
          </a:prstGeom>
          <a:ln>
            <a:solidFill>
              <a:srgbClr val="0432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D6FAD571-F1B7-9751-470C-72D85829661F}"/>
              </a:ext>
            </a:extLst>
          </p:cNvPr>
          <p:cNvCxnSpPr>
            <a:cxnSpLocks/>
          </p:cNvCxnSpPr>
          <p:nvPr/>
        </p:nvCxnSpPr>
        <p:spPr>
          <a:xfrm>
            <a:off x="1108463" y="2418414"/>
            <a:ext cx="7480365" cy="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上矢印 30">
            <a:extLst>
              <a:ext uri="{FF2B5EF4-FFF2-40B4-BE49-F238E27FC236}">
                <a16:creationId xmlns:a16="http://schemas.microsoft.com/office/drawing/2014/main" id="{4F884B3A-7340-A397-3ECF-BFD9B7CE9486}"/>
              </a:ext>
            </a:extLst>
          </p:cNvPr>
          <p:cNvSpPr/>
          <p:nvPr/>
        </p:nvSpPr>
        <p:spPr>
          <a:xfrm>
            <a:off x="2364559" y="3206392"/>
            <a:ext cx="783772" cy="3057068"/>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9" name="グループ化 48">
            <a:extLst>
              <a:ext uri="{FF2B5EF4-FFF2-40B4-BE49-F238E27FC236}">
                <a16:creationId xmlns:a16="http://schemas.microsoft.com/office/drawing/2014/main" id="{C44C6949-E8F2-7049-E162-5D0FCF48183A}"/>
              </a:ext>
            </a:extLst>
          </p:cNvPr>
          <p:cNvGrpSpPr/>
          <p:nvPr/>
        </p:nvGrpSpPr>
        <p:grpSpPr>
          <a:xfrm>
            <a:off x="1533218" y="2526703"/>
            <a:ext cx="4169082" cy="3789190"/>
            <a:chOff x="1533218" y="2526703"/>
            <a:chExt cx="4169082" cy="3789190"/>
          </a:xfrm>
        </p:grpSpPr>
        <p:sp>
          <p:nvSpPr>
            <p:cNvPr id="4" name="正方形/長方形 3">
              <a:extLst>
                <a:ext uri="{FF2B5EF4-FFF2-40B4-BE49-F238E27FC236}">
                  <a16:creationId xmlns:a16="http://schemas.microsoft.com/office/drawing/2014/main" id="{64EB6E0A-5968-E7C7-8048-46351E870A39}"/>
                </a:ext>
              </a:extLst>
            </p:cNvPr>
            <p:cNvSpPr/>
            <p:nvPr/>
          </p:nvSpPr>
          <p:spPr>
            <a:xfrm>
              <a:off x="3873500" y="3206787"/>
              <a:ext cx="1828800" cy="3109106"/>
            </a:xfrm>
            <a:prstGeom prst="rect">
              <a:avLst/>
            </a:prstGeom>
            <a:solidFill>
              <a:srgbClr val="0070C0">
                <a:alpha val="58039"/>
              </a:srgbClr>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pic>
          <p:nvPicPr>
            <p:cNvPr id="26" name="図 25" descr="図形&#10;&#10;中程度の精度で自動的に生成された説明">
              <a:extLst>
                <a:ext uri="{FF2B5EF4-FFF2-40B4-BE49-F238E27FC236}">
                  <a16:creationId xmlns:a16="http://schemas.microsoft.com/office/drawing/2014/main" id="{FCE3C2B8-9BF8-A5CE-3FD3-B18C6FDE0E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5797" y="4154208"/>
              <a:ext cx="1134487" cy="1289397"/>
            </a:xfrm>
            <a:prstGeom prst="rect">
              <a:avLst/>
            </a:prstGeom>
            <a:effectLst>
              <a:outerShdw blurRad="50800" dist="38100" dir="2700000" algn="tl" rotWithShape="0">
                <a:schemeClr val="bg1">
                  <a:alpha val="40000"/>
                </a:schemeClr>
              </a:outerShdw>
            </a:effectLst>
          </p:spPr>
        </p:pic>
        <p:sp>
          <p:nvSpPr>
            <p:cNvPr id="33" name="上矢印 32">
              <a:extLst>
                <a:ext uri="{FF2B5EF4-FFF2-40B4-BE49-F238E27FC236}">
                  <a16:creationId xmlns:a16="http://schemas.microsoft.com/office/drawing/2014/main" id="{BBD8B457-4181-483C-CBFB-4B0C72B605D4}"/>
                </a:ext>
              </a:extLst>
            </p:cNvPr>
            <p:cNvSpPr/>
            <p:nvPr/>
          </p:nvSpPr>
          <p:spPr>
            <a:xfrm>
              <a:off x="4402175" y="2526703"/>
              <a:ext cx="783772" cy="587124"/>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FED071BA-05D8-70D4-534C-C1B03178230C}"/>
                </a:ext>
              </a:extLst>
            </p:cNvPr>
            <p:cNvSpPr txBox="1"/>
            <p:nvPr/>
          </p:nvSpPr>
          <p:spPr>
            <a:xfrm>
              <a:off x="1533218" y="2602279"/>
              <a:ext cx="2444203" cy="523220"/>
            </a:xfrm>
            <a:prstGeom prst="rect">
              <a:avLst/>
            </a:prstGeom>
            <a:noFill/>
          </p:spPr>
          <p:txBody>
            <a:bodyPr wrap="square">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合格ラインに立つまでに</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時間と手間がかかる</a:t>
              </a:r>
            </a:p>
          </p:txBody>
        </p:sp>
      </p:grpSp>
      <p:grpSp>
        <p:nvGrpSpPr>
          <p:cNvPr id="50" name="グループ化 49">
            <a:extLst>
              <a:ext uri="{FF2B5EF4-FFF2-40B4-BE49-F238E27FC236}">
                <a16:creationId xmlns:a16="http://schemas.microsoft.com/office/drawing/2014/main" id="{DD795D03-181D-950A-D69B-6DC0F4DEAE59}"/>
              </a:ext>
            </a:extLst>
          </p:cNvPr>
          <p:cNvGrpSpPr/>
          <p:nvPr/>
        </p:nvGrpSpPr>
        <p:grpSpPr>
          <a:xfrm>
            <a:off x="6307987" y="914806"/>
            <a:ext cx="2159566" cy="5401086"/>
            <a:chOff x="6307987" y="914806"/>
            <a:chExt cx="2159566" cy="5401086"/>
          </a:xfrm>
        </p:grpSpPr>
        <p:sp>
          <p:nvSpPr>
            <p:cNvPr id="11" name="正方形/長方形 10">
              <a:extLst>
                <a:ext uri="{FF2B5EF4-FFF2-40B4-BE49-F238E27FC236}">
                  <a16:creationId xmlns:a16="http://schemas.microsoft.com/office/drawing/2014/main" id="{7EACB828-E89C-3465-519B-0DC9ECD75301}"/>
                </a:ext>
              </a:extLst>
            </p:cNvPr>
            <p:cNvSpPr/>
            <p:nvPr/>
          </p:nvSpPr>
          <p:spPr>
            <a:xfrm>
              <a:off x="6473371" y="3206392"/>
              <a:ext cx="1828800" cy="3109500"/>
            </a:xfrm>
            <a:prstGeom prst="rect">
              <a:avLst/>
            </a:prstGeom>
            <a:solidFill>
              <a:srgbClr val="0070C0">
                <a:alpha val="58039"/>
              </a:srgbClr>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B46E875-F735-AF15-7621-D7682027AC2A}"/>
                </a:ext>
              </a:extLst>
            </p:cNvPr>
            <p:cNvSpPr/>
            <p:nvPr/>
          </p:nvSpPr>
          <p:spPr>
            <a:xfrm>
              <a:off x="6473372" y="1449900"/>
              <a:ext cx="1828799" cy="1658892"/>
            </a:xfrm>
            <a:prstGeom prst="rect">
              <a:avLst/>
            </a:prstGeom>
            <a:solidFill>
              <a:srgbClr val="7030A0">
                <a:alpha val="29020"/>
              </a:srgbClr>
            </a:solidFill>
            <a:ln>
              <a:solidFill>
                <a:srgbClr val="7030A0"/>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descr="図形&#10;&#10;中程度の精度で自動的に生成された説明">
              <a:extLst>
                <a:ext uri="{FF2B5EF4-FFF2-40B4-BE49-F238E27FC236}">
                  <a16:creationId xmlns:a16="http://schemas.microsoft.com/office/drawing/2014/main" id="{6CB53FBA-28A5-A35C-082B-FABF810BED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0527" y="4154207"/>
              <a:ext cx="1134487" cy="1289397"/>
            </a:xfrm>
            <a:prstGeom prst="rect">
              <a:avLst/>
            </a:prstGeom>
            <a:effectLst>
              <a:outerShdw blurRad="50800" dist="38100" dir="2700000" algn="tl" rotWithShape="0">
                <a:schemeClr val="bg1">
                  <a:alpha val="40000"/>
                </a:schemeClr>
              </a:outerShdw>
            </a:effectLst>
          </p:spPr>
        </p:pic>
        <p:sp>
          <p:nvSpPr>
            <p:cNvPr id="35" name="上矢印 34">
              <a:extLst>
                <a:ext uri="{FF2B5EF4-FFF2-40B4-BE49-F238E27FC236}">
                  <a16:creationId xmlns:a16="http://schemas.microsoft.com/office/drawing/2014/main" id="{9B05457B-08F6-363C-263E-EE39AFD2C89B}"/>
                </a:ext>
              </a:extLst>
            </p:cNvPr>
            <p:cNvSpPr/>
            <p:nvPr/>
          </p:nvSpPr>
          <p:spPr>
            <a:xfrm>
              <a:off x="6995884" y="1557768"/>
              <a:ext cx="783772" cy="1473597"/>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D662FB9D-7856-1106-431C-3326D76399C1}"/>
                </a:ext>
              </a:extLst>
            </p:cNvPr>
            <p:cNvSpPr txBox="1"/>
            <p:nvPr/>
          </p:nvSpPr>
          <p:spPr>
            <a:xfrm>
              <a:off x="6307987" y="914806"/>
              <a:ext cx="2159566" cy="523220"/>
            </a:xfrm>
            <a:prstGeom prst="rect">
              <a:avLst/>
            </a:prstGeom>
            <a:noFill/>
          </p:spPr>
          <p:txBody>
            <a:bodyPr wrap="none" rtlCol="0">
              <a:spAutoFit/>
            </a:bodyPr>
            <a:lstStyle/>
            <a:p>
              <a:pPr algn="ctr"/>
              <a:r>
                <a:rPr kumimoji="1" lang="ja-JP" altLang="en-US" sz="1400" b="1">
                  <a:solidFill>
                    <a:srgbClr val="7030A0"/>
                  </a:solidFill>
                  <a:latin typeface="Meiryo" panose="020B0604030504040204" pitchFamily="34" charset="-128"/>
                  <a:ea typeface="Meiryo" panose="020B0604030504040204" pitchFamily="34" charset="-128"/>
                </a:rPr>
                <a:t>限界を超える</a:t>
              </a:r>
              <a:endParaRPr kumimoji="1" lang="en-US" altLang="ja-JP" sz="1400" b="1" dirty="0">
                <a:solidFill>
                  <a:srgbClr val="7030A0"/>
                </a:solidFill>
                <a:latin typeface="Meiryo" panose="020B0604030504040204" pitchFamily="34" charset="-128"/>
                <a:ea typeface="Meiryo" panose="020B0604030504040204" pitchFamily="34" charset="-128"/>
              </a:endParaRPr>
            </a:p>
            <a:p>
              <a:pPr algn="ctr"/>
              <a:r>
                <a:rPr kumimoji="1" lang="ja-JP" altLang="en-US" sz="1400" b="1">
                  <a:solidFill>
                    <a:srgbClr val="7030A0"/>
                  </a:solidFill>
                  <a:latin typeface="Meiryo" panose="020B0604030504040204" pitchFamily="34" charset="-128"/>
                  <a:ea typeface="Meiryo" panose="020B0604030504040204" pitchFamily="34" charset="-128"/>
                </a:rPr>
                <a:t>手間と時間が短縮される</a:t>
              </a:r>
              <a:endParaRPr kumimoji="1" lang="en-US" altLang="ja-JP" sz="1400" b="1" dirty="0">
                <a:solidFill>
                  <a:srgbClr val="7030A0"/>
                </a:solidFill>
                <a:latin typeface="Meiryo" panose="020B0604030504040204" pitchFamily="34" charset="-128"/>
                <a:ea typeface="Meiryo" panose="020B0604030504040204" pitchFamily="34" charset="-128"/>
              </a:endParaRPr>
            </a:p>
          </p:txBody>
        </p:sp>
      </p:grpSp>
      <p:sp>
        <p:nvSpPr>
          <p:cNvPr id="52" name="テキスト ボックス 51">
            <a:extLst>
              <a:ext uri="{FF2B5EF4-FFF2-40B4-BE49-F238E27FC236}">
                <a16:creationId xmlns:a16="http://schemas.microsoft.com/office/drawing/2014/main" id="{C65AC1E5-4127-3780-0024-EB79D553B92A}"/>
              </a:ext>
            </a:extLst>
          </p:cNvPr>
          <p:cNvSpPr txBox="1"/>
          <p:nvPr/>
        </p:nvSpPr>
        <p:spPr>
          <a:xfrm>
            <a:off x="1173431" y="3203760"/>
            <a:ext cx="1584389" cy="276999"/>
          </a:xfrm>
          <a:prstGeom prst="rect">
            <a:avLst/>
          </a:prstGeom>
          <a:noFill/>
        </p:spPr>
        <p:txBody>
          <a:bodyPr wrap="square">
            <a:spAutoFit/>
          </a:bodyPr>
          <a:lstStyle/>
          <a:p>
            <a:r>
              <a:rPr lang="ja-JP" altLang="en-US" sz="1200">
                <a:solidFill>
                  <a:srgbClr val="0432FF"/>
                </a:solidFill>
                <a:latin typeface="Meiryo" panose="020B0604030504040204" pitchFamily="34" charset="-128"/>
                <a:ea typeface="Meiryo" panose="020B0604030504040204" pitchFamily="34" charset="-128"/>
              </a:rPr>
              <a:t>合格ライン</a:t>
            </a:r>
          </a:p>
        </p:txBody>
      </p:sp>
      <p:sp>
        <p:nvSpPr>
          <p:cNvPr id="7" name="テキスト ボックス 6">
            <a:extLst>
              <a:ext uri="{FF2B5EF4-FFF2-40B4-BE49-F238E27FC236}">
                <a16:creationId xmlns:a16="http://schemas.microsoft.com/office/drawing/2014/main" id="{319D97EF-CECD-39B5-5025-06A8C9191AEF}"/>
              </a:ext>
            </a:extLst>
          </p:cNvPr>
          <p:cNvSpPr txBox="1"/>
          <p:nvPr/>
        </p:nvSpPr>
        <p:spPr>
          <a:xfrm>
            <a:off x="4067189" y="1857298"/>
            <a:ext cx="1441420" cy="523220"/>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スタート地点は</a:t>
            </a:r>
            <a:endParaRPr kumimoji="1" lang="en-US" altLang="ja-JP" sz="1400" b="1" dirty="0">
              <a:solidFill>
                <a:srgbClr val="0070C0"/>
              </a:solidFill>
              <a:latin typeface="Meiryo" panose="020B0604030504040204" pitchFamily="34" charset="-128"/>
              <a:ea typeface="Meiryo" panose="020B0604030504040204" pitchFamily="34" charset="-128"/>
            </a:endParaRPr>
          </a:p>
          <a:p>
            <a:pPr algn="ctr"/>
            <a:r>
              <a:rPr kumimoji="1" lang="ja-JP" altLang="en-US" sz="1400" b="1">
                <a:solidFill>
                  <a:srgbClr val="0070C0"/>
                </a:solidFill>
                <a:latin typeface="Meiryo" panose="020B0604030504040204" pitchFamily="34" charset="-128"/>
                <a:ea typeface="Meiryo" panose="020B0604030504040204" pitchFamily="34" charset="-128"/>
              </a:rPr>
              <a:t>合格ラインから</a:t>
            </a:r>
            <a:endParaRPr kumimoji="1" lang="en-US" altLang="ja-JP" sz="1400" b="1" dirty="0">
              <a:solidFill>
                <a:srgbClr val="0070C0"/>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A7580ED4-4DA8-6E2F-893F-93C02C841D52}"/>
              </a:ext>
            </a:extLst>
          </p:cNvPr>
          <p:cNvSpPr/>
          <p:nvPr/>
        </p:nvSpPr>
        <p:spPr>
          <a:xfrm>
            <a:off x="1108462" y="3203760"/>
            <a:ext cx="2221482" cy="3109500"/>
          </a:xfrm>
          <a:prstGeom prst="rect">
            <a:avLst/>
          </a:prstGeom>
          <a:solidFill>
            <a:srgbClr val="FF0000">
              <a:alpha val="58039"/>
            </a:srgbClr>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descr="図形&#10;&#10;低い精度で自動的に生成された説明">
            <a:extLst>
              <a:ext uri="{FF2B5EF4-FFF2-40B4-BE49-F238E27FC236}">
                <a16:creationId xmlns:a16="http://schemas.microsoft.com/office/drawing/2014/main" id="{D886CFAF-4863-672A-8FB4-70A0ED8074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359514" y="5222679"/>
            <a:ext cx="975006" cy="973283"/>
          </a:xfrm>
          <a:prstGeom prst="rect">
            <a:avLst/>
          </a:prstGeom>
          <a:effectLst>
            <a:outerShdw blurRad="50800" dist="38100" dir="2700000" algn="tl" rotWithShape="0">
              <a:prstClr val="black">
                <a:alpha val="40000"/>
              </a:prstClr>
            </a:outerShdw>
          </a:effectLst>
        </p:spPr>
      </p:pic>
      <p:pic>
        <p:nvPicPr>
          <p:cNvPr id="15" name="図 14" descr="図形&#10;&#10;中程度の精度で自動的に生成された説明">
            <a:extLst>
              <a:ext uri="{FF2B5EF4-FFF2-40B4-BE49-F238E27FC236}">
                <a16:creationId xmlns:a16="http://schemas.microsoft.com/office/drawing/2014/main" id="{59F3DC8C-0772-8F28-89A7-3585303418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19578" y="2665614"/>
            <a:ext cx="621124" cy="4424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37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39FC066D-29C5-1462-7241-5429A00207AC}"/>
              </a:ext>
            </a:extLst>
          </p:cNvPr>
          <p:cNvGrpSpPr/>
          <p:nvPr/>
        </p:nvGrpSpPr>
        <p:grpSpPr>
          <a:xfrm>
            <a:off x="4167740" y="896427"/>
            <a:ext cx="3522845" cy="3522845"/>
            <a:chOff x="4167740" y="896427"/>
            <a:chExt cx="3522845" cy="3522845"/>
          </a:xfrm>
        </p:grpSpPr>
        <p:sp>
          <p:nvSpPr>
            <p:cNvPr id="5" name="円/楕円 4">
              <a:extLst>
                <a:ext uri="{FF2B5EF4-FFF2-40B4-BE49-F238E27FC236}">
                  <a16:creationId xmlns:a16="http://schemas.microsoft.com/office/drawing/2014/main" id="{7C97FFA0-0999-8C5A-8731-EED97A64C53E}"/>
                </a:ext>
              </a:extLst>
            </p:cNvPr>
            <p:cNvSpPr/>
            <p:nvPr/>
          </p:nvSpPr>
          <p:spPr>
            <a:xfrm>
              <a:off x="4167740" y="896427"/>
              <a:ext cx="3522845" cy="3522845"/>
            </a:xfrm>
            <a:prstGeom prst="ellipse">
              <a:avLst/>
            </a:prstGeom>
            <a:solidFill>
              <a:schemeClr val="accent3">
                <a:lumMod val="75000"/>
                <a:alpha val="64914"/>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14E9408-44E4-D48C-F5A0-AC2967DF82BF}"/>
                </a:ext>
              </a:extLst>
            </p:cNvPr>
            <p:cNvSpPr txBox="1"/>
            <p:nvPr/>
          </p:nvSpPr>
          <p:spPr>
            <a:xfrm>
              <a:off x="4786781" y="1506865"/>
              <a:ext cx="2492990" cy="923330"/>
            </a:xfrm>
            <a:prstGeom prst="rect">
              <a:avLst/>
            </a:prstGeom>
            <a:noFill/>
          </p:spPr>
          <p:txBody>
            <a:bodyPr wrap="none" rtlCol="0">
              <a:spAutoFit/>
            </a:bodyPr>
            <a:lstStyle/>
            <a:p>
              <a:pPr algn="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にはない</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人間的な魅力や独創性</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を発揮できる人材</a:t>
              </a:r>
            </a:p>
          </p:txBody>
        </p:sp>
      </p:grpSp>
      <p:grpSp>
        <p:nvGrpSpPr>
          <p:cNvPr id="21" name="グループ化 20">
            <a:extLst>
              <a:ext uri="{FF2B5EF4-FFF2-40B4-BE49-F238E27FC236}">
                <a16:creationId xmlns:a16="http://schemas.microsoft.com/office/drawing/2014/main" id="{E3081A4B-8260-266D-E965-A43B6CA4B4AD}"/>
              </a:ext>
            </a:extLst>
          </p:cNvPr>
          <p:cNvGrpSpPr/>
          <p:nvPr/>
        </p:nvGrpSpPr>
        <p:grpSpPr>
          <a:xfrm>
            <a:off x="1453415" y="896427"/>
            <a:ext cx="3522845" cy="3522845"/>
            <a:chOff x="1453415" y="896427"/>
            <a:chExt cx="3522845" cy="3522845"/>
          </a:xfrm>
        </p:grpSpPr>
        <p:sp>
          <p:nvSpPr>
            <p:cNvPr id="4" name="円/楕円 3">
              <a:extLst>
                <a:ext uri="{FF2B5EF4-FFF2-40B4-BE49-F238E27FC236}">
                  <a16:creationId xmlns:a16="http://schemas.microsoft.com/office/drawing/2014/main" id="{6C1C0245-DB61-4E2D-C0CA-F350F912C0BB}"/>
                </a:ext>
              </a:extLst>
            </p:cNvPr>
            <p:cNvSpPr/>
            <p:nvPr/>
          </p:nvSpPr>
          <p:spPr>
            <a:xfrm>
              <a:off x="1453415" y="896427"/>
              <a:ext cx="3522845" cy="3522845"/>
            </a:xfrm>
            <a:prstGeom prst="ellipse">
              <a:avLst/>
            </a:prstGeom>
            <a:solidFill>
              <a:srgbClr val="C00000">
                <a:alpha val="4383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1E3E31A-3B12-E9A3-4970-9F1D65801D2D}"/>
                </a:ext>
              </a:extLst>
            </p:cNvPr>
            <p:cNvSpPr txBox="1"/>
            <p:nvPr/>
          </p:nvSpPr>
          <p:spPr>
            <a:xfrm>
              <a:off x="1864230" y="1512189"/>
              <a:ext cx="2492990" cy="923330"/>
            </a:xfrm>
            <a:prstGeom prst="rect">
              <a:avLst/>
            </a:prstGeom>
            <a:noFill/>
          </p:spPr>
          <p:txBody>
            <a:bodyPr wrap="none" rtlCol="0">
              <a:spAutoFit/>
            </a:bodyPr>
            <a:lstStyle/>
            <a:p>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を駆使して</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自身のパフォーマンス</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を高められる人材</a:t>
              </a:r>
            </a:p>
          </p:txBody>
        </p:sp>
      </p:grpSp>
      <p:grpSp>
        <p:nvGrpSpPr>
          <p:cNvPr id="23" name="グループ化 22">
            <a:extLst>
              <a:ext uri="{FF2B5EF4-FFF2-40B4-BE49-F238E27FC236}">
                <a16:creationId xmlns:a16="http://schemas.microsoft.com/office/drawing/2014/main" id="{B9B14BC5-E235-D18D-8BE9-932A0097D81C}"/>
              </a:ext>
            </a:extLst>
          </p:cNvPr>
          <p:cNvGrpSpPr/>
          <p:nvPr/>
        </p:nvGrpSpPr>
        <p:grpSpPr>
          <a:xfrm>
            <a:off x="2810577" y="3033713"/>
            <a:ext cx="3522845" cy="3522845"/>
            <a:chOff x="2810577" y="3033713"/>
            <a:chExt cx="3522845" cy="3522845"/>
          </a:xfrm>
        </p:grpSpPr>
        <p:sp>
          <p:nvSpPr>
            <p:cNvPr id="6" name="円/楕円 5">
              <a:extLst>
                <a:ext uri="{FF2B5EF4-FFF2-40B4-BE49-F238E27FC236}">
                  <a16:creationId xmlns:a16="http://schemas.microsoft.com/office/drawing/2014/main" id="{D93E12FB-3E5B-7651-0E53-C6831FFF99A6}"/>
                </a:ext>
              </a:extLst>
            </p:cNvPr>
            <p:cNvSpPr/>
            <p:nvPr/>
          </p:nvSpPr>
          <p:spPr>
            <a:xfrm>
              <a:off x="2810577" y="3033713"/>
              <a:ext cx="3522845" cy="3522845"/>
            </a:xfrm>
            <a:prstGeom prst="ellipse">
              <a:avLst/>
            </a:prstGeom>
            <a:solidFill>
              <a:srgbClr val="0070C0">
                <a:alpha val="4383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75405876-6382-D331-87AA-51C13666889F}"/>
                </a:ext>
              </a:extLst>
            </p:cNvPr>
            <p:cNvSpPr txBox="1"/>
            <p:nvPr/>
          </p:nvSpPr>
          <p:spPr>
            <a:xfrm>
              <a:off x="3214837" y="5288802"/>
              <a:ext cx="2723823" cy="923330"/>
            </a:xfrm>
            <a:prstGeom prst="rect">
              <a:avLst/>
            </a:prstGeom>
            <a:noFill/>
          </p:spPr>
          <p:txBody>
            <a:bodyPr wrap="none" rtlCol="0">
              <a:spAutoFit/>
            </a:bodyPr>
            <a:lstStyle/>
            <a:p>
              <a:pPr algn="ct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を作り</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機能や性能の改善や向上</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ができる人材</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CDC7A56E-6619-56F7-D8FD-98EF0ED0F615}"/>
              </a:ext>
            </a:extLst>
          </p:cNvPr>
          <p:cNvSpPr>
            <a:spLocks noGrp="1"/>
          </p:cNvSpPr>
          <p:nvPr>
            <p:ph type="title"/>
          </p:nvPr>
        </p:nvSpPr>
        <p:spPr/>
        <p:txBody>
          <a:bodyPr/>
          <a:lstStyle/>
          <a:p>
            <a:r>
              <a:rPr kumimoji="1" lang="en-US" altLang="ja-JP" dirty="0"/>
              <a:t>AI</a:t>
            </a:r>
            <a:r>
              <a:rPr kumimoji="1" lang="ja-JP" altLang="en-US"/>
              <a:t>時代に求められる人材像</a:t>
            </a:r>
          </a:p>
        </p:txBody>
      </p:sp>
      <p:pic>
        <p:nvPicPr>
          <p:cNvPr id="3" name="図 2" descr="図形&#10;&#10;低い精度で自動的に生成された説明">
            <a:extLst>
              <a:ext uri="{FF2B5EF4-FFF2-40B4-BE49-F238E27FC236}">
                <a16:creationId xmlns:a16="http://schemas.microsoft.com/office/drawing/2014/main" id="{12BE5AD0-5DB1-1C23-F411-0C0B596E96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83567" y="2103464"/>
            <a:ext cx="1776866" cy="3090670"/>
          </a:xfrm>
          <a:prstGeom prst="rect">
            <a:avLst/>
          </a:prstGeom>
          <a:effectLst>
            <a:outerShdw blurRad="148830" sx="104000" sy="104000" algn="tl" rotWithShape="0">
              <a:schemeClr val="bg1">
                <a:alpha val="44114"/>
              </a:schemeClr>
            </a:outerShdw>
            <a:softEdge rad="0"/>
          </a:effectLst>
        </p:spPr>
      </p:pic>
      <p:grpSp>
        <p:nvGrpSpPr>
          <p:cNvPr id="18" name="グループ化 17">
            <a:extLst>
              <a:ext uri="{FF2B5EF4-FFF2-40B4-BE49-F238E27FC236}">
                <a16:creationId xmlns:a16="http://schemas.microsoft.com/office/drawing/2014/main" id="{F46AAFF0-7F11-FCF5-F75E-47EC65C93C42}"/>
              </a:ext>
            </a:extLst>
          </p:cNvPr>
          <p:cNvGrpSpPr/>
          <p:nvPr/>
        </p:nvGrpSpPr>
        <p:grpSpPr>
          <a:xfrm>
            <a:off x="264174" y="3498509"/>
            <a:ext cx="2512627" cy="1004005"/>
            <a:chOff x="264174" y="3498509"/>
            <a:chExt cx="2512627" cy="1004005"/>
          </a:xfrm>
        </p:grpSpPr>
        <p:sp>
          <p:nvSpPr>
            <p:cNvPr id="14" name="ホームベース 13">
              <a:extLst>
                <a:ext uri="{FF2B5EF4-FFF2-40B4-BE49-F238E27FC236}">
                  <a16:creationId xmlns:a16="http://schemas.microsoft.com/office/drawing/2014/main" id="{400C2082-6DBF-B476-5216-2727887FB6EB}"/>
                </a:ext>
              </a:extLst>
            </p:cNvPr>
            <p:cNvSpPr/>
            <p:nvPr/>
          </p:nvSpPr>
          <p:spPr>
            <a:xfrm>
              <a:off x="264174" y="3498509"/>
              <a:ext cx="2512627" cy="1004005"/>
            </a:xfrm>
            <a:prstGeom prst="homePlate">
              <a:avLst/>
            </a:prstGeom>
            <a:solidFill>
              <a:schemeClr val="accent6">
                <a:lumMod val="75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71B7D224-7F3C-F725-E4E8-951CED48B820}"/>
                </a:ext>
              </a:extLst>
            </p:cNvPr>
            <p:cNvSpPr txBox="1"/>
            <p:nvPr/>
          </p:nvSpPr>
          <p:spPr>
            <a:xfrm>
              <a:off x="575578" y="3705232"/>
              <a:ext cx="1569660" cy="646331"/>
            </a:xfrm>
            <a:prstGeom prst="rect">
              <a:avLst/>
            </a:prstGeom>
            <a:noFill/>
          </p:spPr>
          <p:txBody>
            <a:bodyPr wrap="none" rtlCol="0">
              <a:spAutoFit/>
            </a:bodyPr>
            <a:lstStyle/>
            <a:p>
              <a:pPr algn="ctr"/>
              <a:r>
                <a:rPr kumimoji="1" lang="ja-JP" altLang="en-US" b="1">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責任の担保と</a:t>
              </a:r>
              <a:endParaRPr kumimoji="1" lang="en-US" altLang="ja-JP" b="1" dirty="0">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リスクテイク</a:t>
              </a:r>
            </a:p>
          </p:txBody>
        </p:sp>
      </p:grpSp>
      <p:grpSp>
        <p:nvGrpSpPr>
          <p:cNvPr id="19" name="グループ化 18">
            <a:extLst>
              <a:ext uri="{FF2B5EF4-FFF2-40B4-BE49-F238E27FC236}">
                <a16:creationId xmlns:a16="http://schemas.microsoft.com/office/drawing/2014/main" id="{EB749655-0A10-AD31-E509-E277EBAD15B7}"/>
              </a:ext>
            </a:extLst>
          </p:cNvPr>
          <p:cNvGrpSpPr/>
          <p:nvPr/>
        </p:nvGrpSpPr>
        <p:grpSpPr>
          <a:xfrm>
            <a:off x="2776800" y="3498511"/>
            <a:ext cx="3623693" cy="1004005"/>
            <a:chOff x="2776800" y="3498511"/>
            <a:chExt cx="3623693" cy="1004005"/>
          </a:xfrm>
        </p:grpSpPr>
        <p:sp>
          <p:nvSpPr>
            <p:cNvPr id="15" name="フローチャート: 準備 14">
              <a:extLst>
                <a:ext uri="{FF2B5EF4-FFF2-40B4-BE49-F238E27FC236}">
                  <a16:creationId xmlns:a16="http://schemas.microsoft.com/office/drawing/2014/main" id="{B7B49A93-3E8D-CBB4-F99B-6E9AC20C27E2}"/>
                </a:ext>
              </a:extLst>
            </p:cNvPr>
            <p:cNvSpPr/>
            <p:nvPr/>
          </p:nvSpPr>
          <p:spPr>
            <a:xfrm>
              <a:off x="2776800" y="3498511"/>
              <a:ext cx="3623693" cy="1004005"/>
            </a:xfrm>
            <a:prstGeom prst="flowChartPreparation">
              <a:avLst/>
            </a:prstGeom>
            <a:solidFill>
              <a:schemeClr val="accent6">
                <a:lumMod val="75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FCE3CB1C-080E-C5A6-5AD9-CD676B770990}"/>
                </a:ext>
              </a:extLst>
            </p:cNvPr>
            <p:cNvSpPr txBox="1"/>
            <p:nvPr/>
          </p:nvSpPr>
          <p:spPr>
            <a:xfrm>
              <a:off x="3181234" y="3705233"/>
              <a:ext cx="2781531" cy="646331"/>
            </a:xfrm>
            <a:prstGeom prst="rect">
              <a:avLst/>
            </a:prstGeom>
            <a:noFill/>
          </p:spPr>
          <p:txBody>
            <a:bodyPr wrap="none" rtlCol="0">
              <a:spAutoFit/>
            </a:bodyPr>
            <a:lstStyle/>
            <a:p>
              <a:pPr algn="ctr"/>
              <a:r>
                <a:rPr kumimoji="1" lang="ja-JP" altLang="en-US" b="1">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データや</a:t>
              </a:r>
              <a:r>
                <a:rPr kumimoji="1" lang="en-US" altLang="ja-JP" b="1" dirty="0">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b="1">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の背後にある</a:t>
              </a:r>
              <a:endParaRPr kumimoji="1" lang="en-US" altLang="ja-JP" b="1" dirty="0">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b="1">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本質や課題を見抜く</a:t>
              </a:r>
              <a:endParaRPr kumimoji="1" lang="ja-JP" altLang="en-US" b="1">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BC4B3EE8-B485-72C6-635F-D9D95648912A}"/>
              </a:ext>
            </a:extLst>
          </p:cNvPr>
          <p:cNvGrpSpPr/>
          <p:nvPr/>
        </p:nvGrpSpPr>
        <p:grpSpPr>
          <a:xfrm>
            <a:off x="6400492" y="3498508"/>
            <a:ext cx="2512629" cy="1004005"/>
            <a:chOff x="6400492" y="3498508"/>
            <a:chExt cx="2512629" cy="1004005"/>
          </a:xfrm>
        </p:grpSpPr>
        <p:sp>
          <p:nvSpPr>
            <p:cNvPr id="17" name="ホームベース 16">
              <a:extLst>
                <a:ext uri="{FF2B5EF4-FFF2-40B4-BE49-F238E27FC236}">
                  <a16:creationId xmlns:a16="http://schemas.microsoft.com/office/drawing/2014/main" id="{7EB11ECB-4F35-4CDF-3DD5-57A3CF762D6D}"/>
                </a:ext>
              </a:extLst>
            </p:cNvPr>
            <p:cNvSpPr/>
            <p:nvPr/>
          </p:nvSpPr>
          <p:spPr>
            <a:xfrm rot="10800000">
              <a:off x="6400492" y="3498508"/>
              <a:ext cx="2512629" cy="1004005"/>
            </a:xfrm>
            <a:prstGeom prst="homePlate">
              <a:avLst/>
            </a:prstGeom>
            <a:solidFill>
              <a:schemeClr val="accent6">
                <a:lumMod val="75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09BAB1F4-75CA-20AD-55B2-2FB9022C470E}"/>
                </a:ext>
              </a:extLst>
            </p:cNvPr>
            <p:cNvSpPr txBox="1"/>
            <p:nvPr/>
          </p:nvSpPr>
          <p:spPr>
            <a:xfrm>
              <a:off x="6902826" y="3677344"/>
              <a:ext cx="1800493" cy="646331"/>
            </a:xfrm>
            <a:prstGeom prst="rect">
              <a:avLst/>
            </a:prstGeom>
            <a:noFill/>
          </p:spPr>
          <p:txBody>
            <a:bodyPr wrap="none" rtlCol="0">
              <a:spAutoFit/>
            </a:bodyPr>
            <a:lstStyle/>
            <a:p>
              <a:pPr algn="r"/>
              <a:r>
                <a:rPr kumimoji="1" lang="en-US" altLang="ja-JP" b="1" dirty="0">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b="1">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と人間の</a:t>
              </a:r>
              <a:endParaRPr kumimoji="1" lang="en-US" altLang="ja-JP" b="1" dirty="0">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b="1">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最適配置を設計</a:t>
              </a:r>
              <a:endParaRPr kumimoji="1" lang="en-US" altLang="ja-JP" b="1" dirty="0">
                <a:solidFill>
                  <a:schemeClr val="bg1"/>
                </a:solidFill>
                <a:effectLst>
                  <a:glow rad="38270">
                    <a:schemeClr val="accent6">
                      <a:lumMod val="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4030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anim calcmode="lin" valueType="num">
                                      <p:cBhvr>
                                        <p:cTn id="10" dur="500" fill="hold"/>
                                        <p:tgtEl>
                                          <p:spTgt spid="21"/>
                                        </p:tgtEl>
                                        <p:attrNameLst>
                                          <p:attrName>ppt_x</p:attrName>
                                        </p:attrNameLst>
                                      </p:cBhvr>
                                      <p:tavLst>
                                        <p:tav tm="0">
                                          <p:val>
                                            <p:fltVal val="0.5"/>
                                          </p:val>
                                        </p:tav>
                                        <p:tav tm="100000">
                                          <p:val>
                                            <p:strVal val="#ppt_x"/>
                                          </p:val>
                                        </p:tav>
                                      </p:tavLst>
                                    </p:anim>
                                    <p:anim calcmode="lin" valueType="num">
                                      <p:cBhvr>
                                        <p:cTn id="11" dur="500" fill="hold"/>
                                        <p:tgtEl>
                                          <p:spTgt spid="21"/>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fltVal val="0.5"/>
                                          </p:val>
                                        </p:tav>
                                        <p:tav tm="100000">
                                          <p:val>
                                            <p:strVal val="#ppt_x"/>
                                          </p:val>
                                        </p:tav>
                                      </p:tavLst>
                                    </p:anim>
                                    <p:anim calcmode="lin" valueType="num">
                                      <p:cBhvr>
                                        <p:cTn id="19" dur="500" fill="hold"/>
                                        <p:tgtEl>
                                          <p:spTgt spid="22"/>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fltVal val="0.5"/>
                                          </p:val>
                                        </p:tav>
                                        <p:tav tm="100000">
                                          <p:val>
                                            <p:strVal val="#ppt_x"/>
                                          </p:val>
                                        </p:tav>
                                      </p:tavLst>
                                    </p:anim>
                                    <p:anim calcmode="lin" valueType="num">
                                      <p:cBhvr>
                                        <p:cTn id="36" dur="500" fill="hold"/>
                                        <p:tgtEl>
                                          <p:spTgt spid="19"/>
                                        </p:tgtEl>
                                        <p:attrNameLst>
                                          <p:attrName>ppt_y</p:attrName>
                                        </p:attrNameLst>
                                      </p:cBhvr>
                                      <p:tavLst>
                                        <p:tav tm="0">
                                          <p:val>
                                            <p:fltVal val="0.5"/>
                                          </p:val>
                                        </p:tav>
                                        <p:tav tm="100000">
                                          <p:val>
                                            <p:strVal val="#ppt_y"/>
                                          </p:val>
                                        </p:tav>
                                      </p:tavLst>
                                    </p:anim>
                                  </p:childTnLst>
                                </p:cTn>
                              </p:par>
                            </p:childTnLst>
                          </p:cTn>
                        </p:par>
                        <p:par>
                          <p:cTn id="37" fill="hold">
                            <p:stCondLst>
                              <p:cond delay="500"/>
                            </p:stCondLst>
                            <p:childTnLst>
                              <p:par>
                                <p:cTn id="38" presetID="2" presetClass="entr" presetSubtype="2"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1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p:tgtEl>
                                          <p:spTgt spid="18"/>
                                        </p:tgtEl>
                                        <p:attrNameLst>
                                          <p:attrName>ppt_x</p:attrName>
                                        </p:attrNameLst>
                                      </p:cBhvr>
                                      <p:tavLst>
                                        <p:tav tm="0">
                                          <p:val>
                                            <p:strVal val="#ppt_x-#ppt_w*1.125000"/>
                                          </p:val>
                                        </p:tav>
                                        <p:tav tm="100000">
                                          <p:val>
                                            <p:strVal val="#ppt_x"/>
                                          </p:val>
                                        </p:tav>
                                      </p:tavLst>
                                    </p:anim>
                                    <p:animEffect transition="in" filter="wipe(righ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6BD778-4E51-2AD1-82E9-98A86C7AD193}"/>
              </a:ext>
            </a:extLst>
          </p:cNvPr>
          <p:cNvSpPr>
            <a:spLocks noGrp="1"/>
          </p:cNvSpPr>
          <p:nvPr>
            <p:ph type="title"/>
          </p:nvPr>
        </p:nvSpPr>
        <p:spPr/>
        <p:txBody>
          <a:bodyPr/>
          <a:lstStyle/>
          <a:p>
            <a:r>
              <a:rPr kumimoji="1" lang="en-US" altLang="ja-JP" dirty="0"/>
              <a:t>AI</a:t>
            </a:r>
            <a:r>
              <a:rPr kumimoji="1" lang="ja-JP" altLang="en-US"/>
              <a:t>は</a:t>
            </a:r>
            <a:r>
              <a:rPr kumimoji="1" lang="en-US" altLang="ja-JP" dirty="0"/>
              <a:t>GPT</a:t>
            </a:r>
            <a:r>
              <a:rPr kumimoji="1" lang="ja-JP" altLang="en-US"/>
              <a:t>（汎用目的技術）である</a:t>
            </a:r>
          </a:p>
        </p:txBody>
      </p:sp>
      <p:pic>
        <p:nvPicPr>
          <p:cNvPr id="2050" name="Picture 2">
            <a:extLst>
              <a:ext uri="{FF2B5EF4-FFF2-40B4-BE49-F238E27FC236}">
                <a16:creationId xmlns:a16="http://schemas.microsoft.com/office/drawing/2014/main" id="{09765EBE-4812-E822-8D4E-393AD46BC7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9653" y="747973"/>
            <a:ext cx="7181928" cy="544601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442CF15-5496-F500-3746-C81D93C83BD5}"/>
              </a:ext>
            </a:extLst>
          </p:cNvPr>
          <p:cNvSpPr txBox="1"/>
          <p:nvPr/>
        </p:nvSpPr>
        <p:spPr>
          <a:xfrm>
            <a:off x="1049840" y="6257724"/>
            <a:ext cx="7181927" cy="400110"/>
          </a:xfrm>
          <a:prstGeom prst="rect">
            <a:avLst/>
          </a:prstGeom>
          <a:noFill/>
        </p:spPr>
        <p:txBody>
          <a:bodyPr wrap="square">
            <a:spAutoFit/>
          </a:bodyPr>
          <a:lstStyle/>
          <a:p>
            <a:pPr algn="l">
              <a:buNone/>
            </a:pPr>
            <a:r>
              <a:rPr lang="en-US" altLang="ja-JP" sz="1000" b="0" i="0" dirty="0">
                <a:solidFill>
                  <a:srgbClr val="333333"/>
                </a:solidFill>
                <a:effectLst/>
                <a:latin typeface="Meiryo" panose="020B0604030504040204" pitchFamily="34" charset="-128"/>
                <a:ea typeface="Meiryo" panose="020B0604030504040204" pitchFamily="34" charset="-128"/>
              </a:rPr>
              <a:t>※ </a:t>
            </a:r>
            <a:r>
              <a:rPr lang="ja-JP" altLang="en-US" sz="1000" b="1" i="0">
                <a:solidFill>
                  <a:srgbClr val="333333"/>
                </a:solidFill>
                <a:effectLst/>
                <a:latin typeface="Meiryo" panose="020B0604030504040204" pitchFamily="34" charset="-128"/>
                <a:ea typeface="Meiryo" panose="020B0604030504040204" pitchFamily="34" charset="-128"/>
              </a:rPr>
              <a:t>スピルオーバー効果</a:t>
            </a:r>
            <a:r>
              <a:rPr lang="ja-JP" altLang="en-US" sz="1000" b="0" i="0">
                <a:solidFill>
                  <a:srgbClr val="333333"/>
                </a:solidFill>
                <a:effectLst/>
                <a:latin typeface="Meiryo" panose="020B0604030504040204" pitchFamily="34" charset="-128"/>
                <a:ea typeface="Meiryo" panose="020B0604030504040204" pitchFamily="34" charset="-128"/>
              </a:rPr>
              <a:t>：ある経済活動や政策、または個人的な経験の結果として、その直接的な影響範囲を超えて</a:t>
            </a:r>
            <a:endParaRPr lang="en-US" altLang="ja-JP" sz="1000" dirty="0">
              <a:solidFill>
                <a:srgbClr val="333333"/>
              </a:solidFill>
              <a:latin typeface="Meiryo" panose="020B0604030504040204" pitchFamily="34" charset="-128"/>
              <a:ea typeface="Meiryo" panose="020B0604030504040204" pitchFamily="34" charset="-128"/>
            </a:endParaRPr>
          </a:p>
          <a:p>
            <a:pPr algn="l">
              <a:buNone/>
            </a:pPr>
            <a:r>
              <a:rPr lang="ja-JP" altLang="en-US" sz="1000">
                <a:solidFill>
                  <a:srgbClr val="333333"/>
                </a:solidFill>
                <a:latin typeface="Meiryo" panose="020B0604030504040204" pitchFamily="34" charset="-128"/>
                <a:ea typeface="Meiryo" panose="020B0604030504040204" pitchFamily="34" charset="-128"/>
              </a:rPr>
              <a:t>　</a:t>
            </a:r>
            <a:r>
              <a:rPr lang="en-US" altLang="ja-JP" sz="1000" dirty="0">
                <a:solidFill>
                  <a:srgbClr val="333333"/>
                </a:solidFill>
                <a:latin typeface="Meiryo" panose="020B0604030504040204" pitchFamily="34" charset="-128"/>
                <a:ea typeface="Meiryo" panose="020B0604030504040204" pitchFamily="34" charset="-128"/>
              </a:rPr>
              <a:t> </a:t>
            </a:r>
            <a:r>
              <a:rPr lang="ja-JP" altLang="en-US" sz="1000" b="0" i="0">
                <a:solidFill>
                  <a:srgbClr val="333333"/>
                </a:solidFill>
                <a:effectLst/>
                <a:latin typeface="Meiryo" panose="020B0604030504040204" pitchFamily="34" charset="-128"/>
                <a:ea typeface="Meiryo" panose="020B0604030504040204" pitchFamily="34" charset="-128"/>
              </a:rPr>
              <a:t>思わぬところにまで良い（または悪い）影響が波及する現象です。</a:t>
            </a:r>
          </a:p>
        </p:txBody>
      </p:sp>
      <p:sp>
        <p:nvSpPr>
          <p:cNvPr id="5" name="テキスト ボックス 4">
            <a:extLst>
              <a:ext uri="{FF2B5EF4-FFF2-40B4-BE49-F238E27FC236}">
                <a16:creationId xmlns:a16="http://schemas.microsoft.com/office/drawing/2014/main" id="{BD1C04D2-8409-A12F-7FC5-42CD80493CC4}"/>
              </a:ext>
            </a:extLst>
          </p:cNvPr>
          <p:cNvSpPr txBox="1"/>
          <p:nvPr/>
        </p:nvSpPr>
        <p:spPr>
          <a:xfrm>
            <a:off x="4650617" y="811713"/>
            <a:ext cx="287258" cy="215444"/>
          </a:xfrm>
          <a:prstGeom prst="rect">
            <a:avLst/>
          </a:prstGeom>
          <a:noFill/>
        </p:spPr>
        <p:txBody>
          <a:bodyPr wrap="none" rtlCol="0">
            <a:spAutoFit/>
          </a:bodyPr>
          <a:lstStyle/>
          <a:p>
            <a:r>
              <a:rPr lang="en-US" altLang="ja-JP" sz="800" dirty="0"/>
              <a:t>※</a:t>
            </a:r>
            <a:endParaRPr kumimoji="1" lang="ja-JP" altLang="en-US" sz="800"/>
          </a:p>
        </p:txBody>
      </p:sp>
      <p:sp>
        <p:nvSpPr>
          <p:cNvPr id="6" name="正方形/長方形 5">
            <a:extLst>
              <a:ext uri="{FF2B5EF4-FFF2-40B4-BE49-F238E27FC236}">
                <a16:creationId xmlns:a16="http://schemas.microsoft.com/office/drawing/2014/main" id="{41AC2EA5-F619-DD30-50AD-E888FA78BABE}"/>
              </a:ext>
            </a:extLst>
          </p:cNvPr>
          <p:cNvSpPr/>
          <p:nvPr/>
        </p:nvSpPr>
        <p:spPr>
          <a:xfrm>
            <a:off x="1010532" y="5933216"/>
            <a:ext cx="7260545" cy="260768"/>
          </a:xfrm>
          <a:prstGeom prst="rect">
            <a:avLst/>
          </a:prstGeom>
          <a:noFill/>
          <a:ln w="38100">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 name="グループ化 11">
            <a:extLst>
              <a:ext uri="{FF2B5EF4-FFF2-40B4-BE49-F238E27FC236}">
                <a16:creationId xmlns:a16="http://schemas.microsoft.com/office/drawing/2014/main" id="{D08393B9-8D67-B9E1-9835-2AD742C48FC1}"/>
              </a:ext>
            </a:extLst>
          </p:cNvPr>
          <p:cNvGrpSpPr/>
          <p:nvPr/>
        </p:nvGrpSpPr>
        <p:grpSpPr>
          <a:xfrm>
            <a:off x="2705980" y="2546555"/>
            <a:ext cx="5621580" cy="2756082"/>
            <a:chOff x="2705980" y="2546555"/>
            <a:chExt cx="5621580" cy="2756082"/>
          </a:xfrm>
        </p:grpSpPr>
        <p:sp>
          <p:nvSpPr>
            <p:cNvPr id="7" name="四角形吹き出し 6">
              <a:extLst>
                <a:ext uri="{FF2B5EF4-FFF2-40B4-BE49-F238E27FC236}">
                  <a16:creationId xmlns:a16="http://schemas.microsoft.com/office/drawing/2014/main" id="{96ACACE7-6A24-467F-F5CC-EF4926FFAED9}"/>
                </a:ext>
              </a:extLst>
            </p:cNvPr>
            <p:cNvSpPr/>
            <p:nvPr/>
          </p:nvSpPr>
          <p:spPr>
            <a:xfrm>
              <a:off x="2705980" y="2546555"/>
              <a:ext cx="5584722" cy="2756082"/>
            </a:xfrm>
            <a:prstGeom prst="wedgeRectCallout">
              <a:avLst>
                <a:gd name="adj1" fmla="val -29284"/>
                <a:gd name="adj2" fmla="val 7213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B6D606F3-E514-8CF3-DCF8-4C18D9B30487}"/>
                </a:ext>
              </a:extLst>
            </p:cNvPr>
            <p:cNvSpPr txBox="1"/>
            <p:nvPr/>
          </p:nvSpPr>
          <p:spPr>
            <a:xfrm>
              <a:off x="2779699" y="2659427"/>
              <a:ext cx="5511001" cy="461665"/>
            </a:xfrm>
            <a:prstGeom prst="rect">
              <a:avLst/>
            </a:prstGeom>
            <a:noFill/>
          </p:spPr>
          <p:txBody>
            <a:bodyPr wrap="square">
              <a:spAutoFit/>
            </a:bodyPr>
            <a:lstStyle/>
            <a:p>
              <a:r>
                <a:rPr lang="ja-JP" altLang="en-US" sz="2400" b="1" i="0">
                  <a:solidFill>
                    <a:schemeClr val="bg1"/>
                  </a:solidFill>
                  <a:effectLst/>
                  <a:latin typeface="Meiryo" panose="020B0604030504040204" pitchFamily="34" charset="-128"/>
                  <a:ea typeface="Meiryo" panose="020B0604030504040204" pitchFamily="34" charset="-128"/>
                </a:rPr>
                <a:t>汎用目的技術</a:t>
              </a:r>
              <a:r>
                <a:rPr lang="en-US" altLang="ja-JP" sz="2400" b="1" i="0" dirty="0">
                  <a:solidFill>
                    <a:schemeClr val="bg1"/>
                  </a:solidFill>
                  <a:effectLst/>
                  <a:latin typeface="Meiryo" panose="020B0604030504040204" pitchFamily="34" charset="-128"/>
                  <a:ea typeface="Meiryo" panose="020B0604030504040204" pitchFamily="34" charset="-128"/>
                </a:rPr>
                <a:t> </a:t>
              </a:r>
              <a:r>
                <a:rPr lang="en" altLang="ja-JP" sz="2000" b="1" i="0" dirty="0">
                  <a:solidFill>
                    <a:schemeClr val="bg1"/>
                  </a:solidFill>
                  <a:effectLst/>
                  <a:latin typeface="Meiryo" panose="020B0604030504040204" pitchFamily="34" charset="-128"/>
                  <a:ea typeface="Meiryo" panose="020B0604030504040204" pitchFamily="34" charset="-128"/>
                </a:rPr>
                <a:t>GPT</a:t>
              </a:r>
              <a:r>
                <a:rPr lang="en" altLang="ja-JP" sz="1400" b="0" i="0" dirty="0">
                  <a:solidFill>
                    <a:schemeClr val="bg1"/>
                  </a:solidFill>
                  <a:effectLst/>
                  <a:latin typeface="Meiryo" panose="020B0604030504040204" pitchFamily="34" charset="-128"/>
                  <a:ea typeface="Meiryo" panose="020B0604030504040204" pitchFamily="34" charset="-128"/>
                </a:rPr>
                <a:t>: General Purpose Technologies</a:t>
              </a:r>
              <a:endParaRPr lang="ja-JP" altLang="en-US" sz="1400">
                <a:solidFill>
                  <a:schemeClr val="bg1"/>
                </a:solidFill>
              </a:endParaRPr>
            </a:p>
          </p:txBody>
        </p:sp>
        <p:sp>
          <p:nvSpPr>
            <p:cNvPr id="11" name="テキスト ボックス 10">
              <a:extLst>
                <a:ext uri="{FF2B5EF4-FFF2-40B4-BE49-F238E27FC236}">
                  <a16:creationId xmlns:a16="http://schemas.microsoft.com/office/drawing/2014/main" id="{8EEB9315-9E17-DB77-79C6-D4FC51BFBAF0}"/>
                </a:ext>
              </a:extLst>
            </p:cNvPr>
            <p:cNvSpPr txBox="1"/>
            <p:nvPr/>
          </p:nvSpPr>
          <p:spPr>
            <a:xfrm>
              <a:off x="2742838" y="3145534"/>
              <a:ext cx="5584722" cy="2077492"/>
            </a:xfrm>
            <a:prstGeom prst="rect">
              <a:avLst/>
            </a:prstGeom>
            <a:noFill/>
          </p:spPr>
          <p:txBody>
            <a:bodyPr wrap="square">
              <a:spAutoFit/>
            </a:bodyPr>
            <a:lstStyle/>
            <a:p>
              <a:pPr marL="360363" indent="-350838" algn="l">
                <a:spcAft>
                  <a:spcPts val="300"/>
                </a:spcAft>
                <a:buFont typeface="+mj-lt"/>
                <a:buAutoNum type="arabicPeriod"/>
              </a:pPr>
              <a:r>
                <a:rPr lang="ja-JP" altLang="en-US" b="1" i="0">
                  <a:solidFill>
                    <a:schemeClr val="bg1"/>
                  </a:solidFill>
                  <a:effectLst/>
                  <a:latin typeface="Meiryo" panose="020B0604030504040204" pitchFamily="34" charset="-128"/>
                  <a:ea typeface="Meiryo" panose="020B0604030504040204" pitchFamily="34" charset="-128"/>
                </a:rPr>
                <a:t>遍在性</a:t>
              </a:r>
              <a:r>
                <a:rPr lang="ja-JP" altLang="en-US" sz="1600" b="1" i="0">
                  <a:solidFill>
                    <a:schemeClr val="bg1"/>
                  </a:solidFill>
                  <a:effectLst/>
                  <a:latin typeface="Meiryo" panose="020B0604030504040204" pitchFamily="34" charset="-128"/>
                  <a:ea typeface="Meiryo" panose="020B0604030504040204" pitchFamily="34" charset="-128"/>
                </a:rPr>
                <a:t>（</a:t>
              </a:r>
              <a:r>
                <a:rPr lang="en" altLang="ja-JP" sz="1600" b="1" i="0" dirty="0">
                  <a:solidFill>
                    <a:schemeClr val="bg1"/>
                  </a:solidFill>
                  <a:effectLst/>
                  <a:latin typeface="Meiryo" panose="020B0604030504040204" pitchFamily="34" charset="-128"/>
                  <a:ea typeface="Meiryo" panose="020B0604030504040204" pitchFamily="34" charset="-128"/>
                </a:rPr>
                <a:t>Pervasiveness</a:t>
              </a:r>
              <a:r>
                <a:rPr lang="ja-JP" altLang="en" sz="1600" b="1" i="0">
                  <a:solidFill>
                    <a:schemeClr val="bg1"/>
                  </a:solidFill>
                  <a:effectLst/>
                  <a:latin typeface="Meiryo" panose="020B0604030504040204" pitchFamily="34" charset="-128"/>
                  <a:ea typeface="Meiryo" panose="020B0604030504040204" pitchFamily="34" charset="-128"/>
                </a:rPr>
                <a:t>）</a:t>
              </a:r>
              <a:endParaRPr lang="en-US" altLang="ja-JP" sz="1600" b="1" i="0" dirty="0">
                <a:solidFill>
                  <a:schemeClr val="bg1"/>
                </a:solidFill>
                <a:effectLst/>
                <a:latin typeface="Meiryo" panose="020B0604030504040204" pitchFamily="34" charset="-128"/>
                <a:ea typeface="Meiryo" panose="020B0604030504040204" pitchFamily="34" charset="-128"/>
              </a:endParaRPr>
            </a:p>
            <a:p>
              <a:pPr algn="l">
                <a:spcAft>
                  <a:spcPts val="300"/>
                </a:spcAft>
              </a:pPr>
              <a:r>
                <a:rPr lang="ja-JP" altLang="en-US" sz="1400" b="0" i="0">
                  <a:solidFill>
                    <a:schemeClr val="bg1"/>
                  </a:solidFill>
                  <a:effectLst/>
                  <a:latin typeface="Meiryo" panose="020B0604030504040204" pitchFamily="34" charset="-128"/>
                  <a:ea typeface="Meiryo" panose="020B0604030504040204" pitchFamily="34" charset="-128"/>
                </a:rPr>
                <a:t>　経済や社会の広範な領域で利用される可能性を持つ。</a:t>
              </a:r>
            </a:p>
            <a:p>
              <a:pPr marL="342900" indent="-342900" algn="l">
                <a:spcAft>
                  <a:spcPts val="300"/>
                </a:spcAft>
                <a:buFont typeface="+mj-lt"/>
                <a:buAutoNum type="arabicPeriod" startAt="2"/>
              </a:pPr>
              <a:r>
                <a:rPr lang="ja-JP" altLang="en-US" b="1" i="0">
                  <a:solidFill>
                    <a:schemeClr val="bg1"/>
                  </a:solidFill>
                  <a:effectLst/>
                  <a:latin typeface="Meiryo" panose="020B0604030504040204" pitchFamily="34" charset="-128"/>
                  <a:ea typeface="Meiryo" panose="020B0604030504040204" pitchFamily="34" charset="-128"/>
                </a:rPr>
                <a:t>継続的改善</a:t>
              </a:r>
              <a:r>
                <a:rPr lang="ja-JP" altLang="en-US" sz="1600" b="1" i="0">
                  <a:solidFill>
                    <a:schemeClr val="bg1"/>
                  </a:solidFill>
                  <a:effectLst/>
                  <a:latin typeface="Meiryo" panose="020B0604030504040204" pitchFamily="34" charset="-128"/>
                  <a:ea typeface="Meiryo" panose="020B0604030504040204" pitchFamily="34" charset="-128"/>
                </a:rPr>
                <a:t>（</a:t>
              </a:r>
              <a:r>
                <a:rPr lang="en" altLang="ja-JP" sz="1600" b="1" i="0" dirty="0">
                  <a:solidFill>
                    <a:schemeClr val="bg1"/>
                  </a:solidFill>
                  <a:effectLst/>
                  <a:latin typeface="Meiryo" panose="020B0604030504040204" pitchFamily="34" charset="-128"/>
                  <a:ea typeface="Meiryo" panose="020B0604030504040204" pitchFamily="34" charset="-128"/>
                </a:rPr>
                <a:t>Ongoing Improvement</a:t>
              </a:r>
              <a:r>
                <a:rPr lang="ja-JP" altLang="en" sz="1600" b="1" i="0">
                  <a:solidFill>
                    <a:schemeClr val="bg1"/>
                  </a:solidFill>
                  <a:effectLst/>
                  <a:latin typeface="Meiryo" panose="020B0604030504040204" pitchFamily="34" charset="-128"/>
                  <a:ea typeface="Meiryo" panose="020B0604030504040204" pitchFamily="34" charset="-128"/>
                </a:rPr>
                <a:t>）</a:t>
              </a:r>
              <a:endParaRPr lang="en-US" altLang="ja-JP" sz="1600" b="1" i="0" dirty="0">
                <a:solidFill>
                  <a:schemeClr val="bg1"/>
                </a:solidFill>
                <a:effectLst/>
                <a:latin typeface="Meiryo" panose="020B0604030504040204" pitchFamily="34" charset="-128"/>
                <a:ea typeface="Meiryo" panose="020B0604030504040204" pitchFamily="34" charset="-128"/>
              </a:endParaRPr>
            </a:p>
            <a:p>
              <a:pPr algn="l">
                <a:spcAft>
                  <a:spcPts val="300"/>
                </a:spcAft>
              </a:pPr>
              <a:r>
                <a:rPr lang="ja-JP" altLang="en-US" sz="1600" b="1">
                  <a:solidFill>
                    <a:schemeClr val="bg1"/>
                  </a:solidFill>
                  <a:latin typeface="Meiryo" panose="020B0604030504040204" pitchFamily="34" charset="-128"/>
                  <a:ea typeface="Meiryo" panose="020B0604030504040204" pitchFamily="34" charset="-128"/>
                </a:rPr>
                <a:t>　</a:t>
              </a:r>
              <a:r>
                <a:rPr lang="ja-JP" altLang="en-US" sz="1400" b="0" i="0">
                  <a:solidFill>
                    <a:schemeClr val="bg1"/>
                  </a:solidFill>
                  <a:effectLst/>
                  <a:latin typeface="Meiryo" panose="020B0604030504040204" pitchFamily="34" charset="-128"/>
                  <a:ea typeface="Meiryo" panose="020B0604030504040204" pitchFamily="34" charset="-128"/>
                </a:rPr>
                <a:t>技術そのものが継続的に改良され、性能が向上し続ける。</a:t>
              </a:r>
            </a:p>
            <a:p>
              <a:pPr marL="342900" indent="-342900" algn="l">
                <a:spcAft>
                  <a:spcPts val="300"/>
                </a:spcAft>
                <a:buFont typeface="+mj-lt"/>
                <a:buAutoNum type="arabicPeriod" startAt="3"/>
              </a:pPr>
              <a:r>
                <a:rPr lang="ja-JP" altLang="en-US" b="1" i="0">
                  <a:solidFill>
                    <a:schemeClr val="bg1"/>
                  </a:solidFill>
                  <a:effectLst/>
                  <a:latin typeface="Meiryo" panose="020B0604030504040204" pitchFamily="34" charset="-128"/>
                  <a:ea typeface="Meiryo" panose="020B0604030504040204" pitchFamily="34" charset="-128"/>
                </a:rPr>
                <a:t>イノベーションの誘発</a:t>
              </a:r>
              <a:r>
                <a:rPr lang="ja-JP" altLang="en-US" sz="1600" b="1" i="0">
                  <a:solidFill>
                    <a:schemeClr val="bg1"/>
                  </a:solidFill>
                  <a:effectLst/>
                  <a:latin typeface="Meiryo" panose="020B0604030504040204" pitchFamily="34" charset="-128"/>
                  <a:ea typeface="Meiryo" panose="020B0604030504040204" pitchFamily="34" charset="-128"/>
                </a:rPr>
                <a:t>（</a:t>
              </a:r>
              <a:r>
                <a:rPr lang="en" altLang="ja-JP" sz="1600" b="1" i="0" dirty="0">
                  <a:solidFill>
                    <a:schemeClr val="bg1"/>
                  </a:solidFill>
                  <a:effectLst/>
                  <a:latin typeface="Meiryo" panose="020B0604030504040204" pitchFamily="34" charset="-128"/>
                  <a:ea typeface="Meiryo" panose="020B0604030504040204" pitchFamily="34" charset="-128"/>
                </a:rPr>
                <a:t>Innovation Spawning</a:t>
              </a:r>
              <a:r>
                <a:rPr lang="ja-JP" altLang="en" sz="1600" b="1" i="0">
                  <a:solidFill>
                    <a:schemeClr val="bg1"/>
                  </a:solidFill>
                  <a:effectLst/>
                  <a:latin typeface="Meiryo" panose="020B0604030504040204" pitchFamily="34" charset="-128"/>
                  <a:ea typeface="Meiryo" panose="020B0604030504040204" pitchFamily="34" charset="-128"/>
                </a:rPr>
                <a:t>）</a:t>
              </a:r>
              <a:endParaRPr lang="en-US" altLang="ja-JP" sz="1600" b="1" i="0" dirty="0">
                <a:solidFill>
                  <a:schemeClr val="bg1"/>
                </a:solidFill>
                <a:effectLst/>
                <a:latin typeface="Meiryo" panose="020B0604030504040204" pitchFamily="34" charset="-128"/>
                <a:ea typeface="Meiryo" panose="020B0604030504040204" pitchFamily="34" charset="-128"/>
              </a:endParaRPr>
            </a:p>
            <a:p>
              <a:pPr algn="l">
                <a:spcAft>
                  <a:spcPts val="300"/>
                </a:spcAft>
              </a:pPr>
              <a:r>
                <a:rPr lang="ja-JP" altLang="en-US" sz="1600" b="1">
                  <a:solidFill>
                    <a:schemeClr val="bg1"/>
                  </a:solidFill>
                  <a:latin typeface="Meiryo" panose="020B0604030504040204" pitchFamily="34" charset="-128"/>
                  <a:ea typeface="Meiryo" panose="020B0604030504040204" pitchFamily="34" charset="-128"/>
                </a:rPr>
                <a:t>　</a:t>
              </a:r>
              <a:r>
                <a:rPr lang="ja-JP" altLang="en-US" sz="1400" b="0" i="0">
                  <a:solidFill>
                    <a:schemeClr val="bg1"/>
                  </a:solidFill>
                  <a:effectLst/>
                  <a:latin typeface="Meiryo" panose="020B0604030504040204" pitchFamily="34" charset="-128"/>
                  <a:ea typeface="Meiryo" panose="020B0604030504040204" pitchFamily="34" charset="-128"/>
                </a:rPr>
                <a:t>その技術を基盤として、補完的な新しい技術やビジネス、</a:t>
              </a:r>
              <a:endParaRPr lang="en-US" altLang="ja-JP" sz="1400" b="0" i="0" dirty="0">
                <a:solidFill>
                  <a:schemeClr val="bg1"/>
                </a:solidFill>
                <a:effectLst/>
                <a:latin typeface="Meiryo" panose="020B0604030504040204" pitchFamily="34" charset="-128"/>
                <a:ea typeface="Meiryo" panose="020B0604030504040204" pitchFamily="34" charset="-128"/>
              </a:endParaRPr>
            </a:p>
            <a:p>
              <a:pPr algn="l">
                <a:spcAft>
                  <a:spcPts val="300"/>
                </a:spcAft>
              </a:pPr>
              <a:r>
                <a:rPr lang="ja-JP" altLang="en-US" sz="1400">
                  <a:solidFill>
                    <a:schemeClr val="bg1"/>
                  </a:solidFill>
                  <a:latin typeface="Meiryo" panose="020B0604030504040204" pitchFamily="34" charset="-128"/>
                  <a:ea typeface="Meiryo" panose="020B0604030504040204" pitchFamily="34" charset="-128"/>
                </a:rPr>
                <a:t>　</a:t>
              </a:r>
              <a:r>
                <a:rPr lang="ja-JP" altLang="en-US" sz="1400" b="0" i="0">
                  <a:solidFill>
                    <a:schemeClr val="bg1"/>
                  </a:solidFill>
                  <a:effectLst/>
                  <a:latin typeface="Meiryo" panose="020B0604030504040204" pitchFamily="34" charset="-128"/>
                  <a:ea typeface="Meiryo" panose="020B0604030504040204" pitchFamily="34" charset="-128"/>
                </a:rPr>
                <a:t>社会システムが次々と生まれる。</a:t>
              </a:r>
            </a:p>
          </p:txBody>
        </p:sp>
      </p:grpSp>
      <p:sp>
        <p:nvSpPr>
          <p:cNvPr id="8" name="テキスト ボックス 7">
            <a:extLst>
              <a:ext uri="{FF2B5EF4-FFF2-40B4-BE49-F238E27FC236}">
                <a16:creationId xmlns:a16="http://schemas.microsoft.com/office/drawing/2014/main" id="{D381EBCA-567A-89D9-D0A4-711B65C53132}"/>
              </a:ext>
            </a:extLst>
          </p:cNvPr>
          <p:cNvSpPr txBox="1"/>
          <p:nvPr/>
        </p:nvSpPr>
        <p:spPr>
          <a:xfrm>
            <a:off x="230400" y="1272186"/>
            <a:ext cx="7369936" cy="684803"/>
          </a:xfrm>
          <a:prstGeom prst="rect">
            <a:avLst/>
          </a:prstGeom>
          <a:solidFill>
            <a:schemeClr val="bg1">
              <a:alpha val="56000"/>
            </a:schemeClr>
          </a:solidFill>
        </p:spPr>
        <p:txBody>
          <a:bodyPr wrap="square">
            <a:spAutoFit/>
          </a:bodyPr>
          <a:lstStyle/>
          <a:p>
            <a:pPr algn="l" fontAlgn="base">
              <a:spcAft>
                <a:spcPts val="300"/>
              </a:spcAft>
              <a:buNone/>
            </a:pPr>
            <a:r>
              <a:rPr lang="ja-JP" altLang="en-US" b="1" i="0">
                <a:solidFill>
                  <a:srgbClr val="0432FF"/>
                </a:solidFill>
                <a:effectLst>
                  <a:outerShdw blurRad="50800" dist="38100" dir="2700000" algn="tl" rotWithShape="0">
                    <a:schemeClr val="bg1">
                      <a:lumMod val="95000"/>
                      <a:alpha val="40000"/>
                    </a:schemeClr>
                  </a:outerShdw>
                </a:effectLst>
                <a:latin typeface="Meiryo" panose="020B0604030504040204" pitchFamily="34" charset="-128"/>
                <a:ea typeface="Meiryo" panose="020B0604030504040204" pitchFamily="34" charset="-128"/>
              </a:rPr>
              <a:t>暗いからと照明のスイッチを入れ、暑いからとエアコンを使います。</a:t>
            </a:r>
            <a:endParaRPr lang="en-US" altLang="ja-JP" b="1" i="0" dirty="0">
              <a:solidFill>
                <a:srgbClr val="0432FF"/>
              </a:solidFill>
              <a:effectLst>
                <a:outerShdw blurRad="50800" dist="38100" dir="2700000" algn="tl" rotWithShape="0">
                  <a:schemeClr val="bg1">
                    <a:lumMod val="95000"/>
                    <a:alpha val="40000"/>
                  </a:schemeClr>
                </a:outerShdw>
              </a:effectLst>
              <a:latin typeface="Meiryo" panose="020B0604030504040204" pitchFamily="34" charset="-128"/>
              <a:ea typeface="Meiryo" panose="020B0604030504040204" pitchFamily="34" charset="-128"/>
            </a:endParaRPr>
          </a:p>
          <a:p>
            <a:pPr algn="l" fontAlgn="base">
              <a:spcAft>
                <a:spcPts val="300"/>
              </a:spcAft>
              <a:buNone/>
            </a:pPr>
            <a:r>
              <a:rPr lang="ja-JP" altLang="en-US" b="1">
                <a:solidFill>
                  <a:srgbClr val="0432FF"/>
                </a:solidFill>
                <a:effectLst>
                  <a:outerShdw blurRad="50800" dist="38100" dir="2700000" algn="tl" rotWithShape="0">
                    <a:schemeClr val="bg1">
                      <a:lumMod val="95000"/>
                      <a:alpha val="40000"/>
                    </a:schemeClr>
                  </a:outerShdw>
                </a:effectLst>
                <a:latin typeface="Meiryo" panose="020B0604030504040204" pitchFamily="34" charset="-128"/>
                <a:ea typeface="Meiryo" panose="020B0604030504040204" pitchFamily="34" charset="-128"/>
              </a:rPr>
              <a:t>あなたは、</a:t>
            </a:r>
            <a:r>
              <a:rPr lang="ja-JP" altLang="en-US" b="1" i="0">
                <a:solidFill>
                  <a:srgbClr val="0432FF"/>
                </a:solidFill>
                <a:effectLst>
                  <a:outerShdw blurRad="50800" dist="38100" dir="2700000" algn="tl" rotWithShape="0">
                    <a:schemeClr val="bg1">
                      <a:lumMod val="95000"/>
                      <a:alpha val="40000"/>
                    </a:schemeClr>
                  </a:outerShdw>
                </a:effectLst>
                <a:latin typeface="Meiryo" panose="020B0604030504040204" pitchFamily="34" charset="-128"/>
                <a:ea typeface="Meiryo" panose="020B0604030504040204" pitchFamily="34" charset="-128"/>
              </a:rPr>
              <a:t>その背景にある電気の存在をいちいち意識しますか？</a:t>
            </a:r>
          </a:p>
        </p:txBody>
      </p:sp>
    </p:spTree>
    <p:extLst>
      <p:ext uri="{BB962C8B-B14F-4D97-AF65-F5344CB8AC3E}">
        <p14:creationId xmlns:p14="http://schemas.microsoft.com/office/powerpoint/2010/main" val="42778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上矢印 7">
            <a:extLst>
              <a:ext uri="{FF2B5EF4-FFF2-40B4-BE49-F238E27FC236}">
                <a16:creationId xmlns:a16="http://schemas.microsoft.com/office/drawing/2014/main" id="{A3C7B312-A882-05A2-E9FB-3AE146D58E2C}"/>
              </a:ext>
            </a:extLst>
          </p:cNvPr>
          <p:cNvSpPr/>
          <p:nvPr/>
        </p:nvSpPr>
        <p:spPr>
          <a:xfrm rot="3408864">
            <a:off x="3281636" y="-308344"/>
            <a:ext cx="1331450" cy="8840709"/>
          </a:xfrm>
          <a:custGeom>
            <a:avLst/>
            <a:gdLst>
              <a:gd name="connsiteX0" fmla="*/ 0 w 1445342"/>
              <a:gd name="connsiteY0" fmla="*/ 722671 h 3893575"/>
              <a:gd name="connsiteX1" fmla="*/ 722671 w 1445342"/>
              <a:gd name="connsiteY1" fmla="*/ 0 h 3893575"/>
              <a:gd name="connsiteX2" fmla="*/ 1445342 w 1445342"/>
              <a:gd name="connsiteY2" fmla="*/ 722671 h 3893575"/>
              <a:gd name="connsiteX3" fmla="*/ 1084007 w 1445342"/>
              <a:gd name="connsiteY3" fmla="*/ 722671 h 3893575"/>
              <a:gd name="connsiteX4" fmla="*/ 1084007 w 1445342"/>
              <a:gd name="connsiteY4" fmla="*/ 3893575 h 3893575"/>
              <a:gd name="connsiteX5" fmla="*/ 361336 w 1445342"/>
              <a:gd name="connsiteY5" fmla="*/ 3893575 h 3893575"/>
              <a:gd name="connsiteX6" fmla="*/ 361336 w 1445342"/>
              <a:gd name="connsiteY6" fmla="*/ 722671 h 3893575"/>
              <a:gd name="connsiteX7" fmla="*/ 0 w 1445342"/>
              <a:gd name="connsiteY7" fmla="*/ 722671 h 3893575"/>
              <a:gd name="connsiteX0" fmla="*/ 0 w 1445342"/>
              <a:gd name="connsiteY0" fmla="*/ 722671 h 3923072"/>
              <a:gd name="connsiteX1" fmla="*/ 722671 w 1445342"/>
              <a:gd name="connsiteY1" fmla="*/ 0 h 3923072"/>
              <a:gd name="connsiteX2" fmla="*/ 1445342 w 1445342"/>
              <a:gd name="connsiteY2" fmla="*/ 722671 h 3923072"/>
              <a:gd name="connsiteX3" fmla="*/ 1084007 w 1445342"/>
              <a:gd name="connsiteY3" fmla="*/ 722671 h 3923072"/>
              <a:gd name="connsiteX4" fmla="*/ 1084007 w 1445342"/>
              <a:gd name="connsiteY4" fmla="*/ 3893575 h 3923072"/>
              <a:gd name="connsiteX5" fmla="*/ 715298 w 1445342"/>
              <a:gd name="connsiteY5" fmla="*/ 3923072 h 3923072"/>
              <a:gd name="connsiteX6" fmla="*/ 361336 w 1445342"/>
              <a:gd name="connsiteY6" fmla="*/ 722671 h 3923072"/>
              <a:gd name="connsiteX7" fmla="*/ 0 w 1445342"/>
              <a:gd name="connsiteY7" fmla="*/ 722671 h 3923072"/>
              <a:gd name="connsiteX0" fmla="*/ 0 w 1445342"/>
              <a:gd name="connsiteY0" fmla="*/ 722671 h 3932904"/>
              <a:gd name="connsiteX1" fmla="*/ 722671 w 1445342"/>
              <a:gd name="connsiteY1" fmla="*/ 0 h 3932904"/>
              <a:gd name="connsiteX2" fmla="*/ 1445342 w 1445342"/>
              <a:gd name="connsiteY2" fmla="*/ 722671 h 3932904"/>
              <a:gd name="connsiteX3" fmla="*/ 1084007 w 1445342"/>
              <a:gd name="connsiteY3" fmla="*/ 722671 h 3932904"/>
              <a:gd name="connsiteX4" fmla="*/ 720214 w 1445342"/>
              <a:gd name="connsiteY4" fmla="*/ 3932904 h 3932904"/>
              <a:gd name="connsiteX5" fmla="*/ 715298 w 1445342"/>
              <a:gd name="connsiteY5" fmla="*/ 3923072 h 3932904"/>
              <a:gd name="connsiteX6" fmla="*/ 361336 w 1445342"/>
              <a:gd name="connsiteY6" fmla="*/ 722671 h 3932904"/>
              <a:gd name="connsiteX7" fmla="*/ 0 w 1445342"/>
              <a:gd name="connsiteY7" fmla="*/ 722671 h 393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342" h="3932904">
                <a:moveTo>
                  <a:pt x="0" y="722671"/>
                </a:moveTo>
                <a:lnTo>
                  <a:pt x="722671" y="0"/>
                </a:lnTo>
                <a:lnTo>
                  <a:pt x="1445342" y="722671"/>
                </a:lnTo>
                <a:lnTo>
                  <a:pt x="1084007" y="722671"/>
                </a:lnTo>
                <a:lnTo>
                  <a:pt x="720214" y="3932904"/>
                </a:lnTo>
                <a:lnTo>
                  <a:pt x="715298" y="3923072"/>
                </a:lnTo>
                <a:lnTo>
                  <a:pt x="361336" y="722671"/>
                </a:lnTo>
                <a:lnTo>
                  <a:pt x="0" y="722671"/>
                </a:lnTo>
                <a:close/>
              </a:path>
            </a:pathLst>
          </a:cu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E40895D-1BFE-F30F-C901-954EF6C86972}"/>
              </a:ext>
            </a:extLst>
          </p:cNvPr>
          <p:cNvSpPr>
            <a:spLocks noGrp="1"/>
          </p:cNvSpPr>
          <p:nvPr>
            <p:ph type="title"/>
          </p:nvPr>
        </p:nvSpPr>
        <p:spPr>
          <a:xfrm>
            <a:off x="230400" y="266400"/>
            <a:ext cx="8686800" cy="416221"/>
          </a:xfrm>
        </p:spPr>
        <p:txBody>
          <a:bodyPr/>
          <a:lstStyle/>
          <a:p>
            <a:r>
              <a:rPr lang="en" altLang="ja-JP" sz="2800" dirty="0">
                <a:solidFill>
                  <a:srgbClr val="1B1C1D"/>
                </a:solidFill>
              </a:rPr>
              <a:t>AI</a:t>
            </a:r>
            <a:r>
              <a:rPr lang="ja-JP" altLang="en-US" sz="2800">
                <a:solidFill>
                  <a:srgbClr val="1B1C1D"/>
                </a:solidFill>
              </a:rPr>
              <a:t>進化の</a:t>
            </a:r>
            <a:r>
              <a:rPr lang="en-US" altLang="ja-JP" sz="2800" dirty="0">
                <a:solidFill>
                  <a:srgbClr val="1B1C1D"/>
                </a:solidFill>
              </a:rPr>
              <a:t>3</a:t>
            </a:r>
            <a:r>
              <a:rPr lang="ja-JP" altLang="en-US" sz="2800">
                <a:solidFill>
                  <a:srgbClr val="1B1C1D"/>
                </a:solidFill>
              </a:rPr>
              <a:t>ステージと人間の役割</a:t>
            </a:r>
            <a:endParaRPr kumimoji="1" lang="ja-JP" altLang="en-US"/>
          </a:p>
        </p:txBody>
      </p:sp>
      <p:sp>
        <p:nvSpPr>
          <p:cNvPr id="4" name="テキスト ボックス 3">
            <a:extLst>
              <a:ext uri="{FF2B5EF4-FFF2-40B4-BE49-F238E27FC236}">
                <a16:creationId xmlns:a16="http://schemas.microsoft.com/office/drawing/2014/main" id="{ACA5170F-8A5F-5B32-7EBC-F5FE9BF62C20}"/>
              </a:ext>
            </a:extLst>
          </p:cNvPr>
          <p:cNvSpPr txBox="1"/>
          <p:nvPr/>
        </p:nvSpPr>
        <p:spPr>
          <a:xfrm>
            <a:off x="1788244" y="5464558"/>
            <a:ext cx="7125356" cy="1015663"/>
          </a:xfrm>
          <a:prstGeom prst="rect">
            <a:avLst/>
          </a:prstGeom>
          <a:noFill/>
        </p:spPr>
        <p:txBody>
          <a:bodyPr wrap="square">
            <a:spAutoFit/>
          </a:bodyPr>
          <a:lstStyle/>
          <a:p>
            <a:pPr rtl="0">
              <a:spcAft>
                <a:spcPts val="600"/>
              </a:spcAft>
              <a:buNone/>
            </a:pPr>
            <a:r>
              <a:rPr lang="ja-JP" altLang="en-US" sz="1100" b="0" i="0" u="none" strike="noStrike">
                <a:solidFill>
                  <a:srgbClr val="1B1C1D"/>
                </a:solidFill>
                <a:effectLst/>
                <a:latin typeface="Meiryo" panose="020B0604030504040204" pitchFamily="34" charset="-128"/>
                <a:ea typeface="Meiryo" panose="020B0604030504040204" pitchFamily="34" charset="-128"/>
              </a:rPr>
              <a:t>人間の「指示」に基づき、資料作成、情報収集、議事録作成といったタスクを支援する優秀な副操縦士。操縦桿を握っているのはあくまで人間であり、</a:t>
            </a:r>
            <a:r>
              <a:rPr lang="en" altLang="ja-JP" sz="110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b="0" i="0" u="none" strike="noStrike">
                <a:solidFill>
                  <a:srgbClr val="1B1C1D"/>
                </a:solidFill>
                <a:effectLst/>
                <a:latin typeface="Meiryo" panose="020B0604030504040204" pitchFamily="34" charset="-128"/>
                <a:ea typeface="Meiryo" panose="020B0604030504040204" pitchFamily="34" charset="-128"/>
              </a:rPr>
              <a:t>は私たちの知的生産性を飛躍的に向上させるためのパートナー。</a:t>
            </a:r>
            <a:endParaRPr lang="en-US" altLang="ja-JP" sz="1100" dirty="0">
              <a:latin typeface="Meiryo" panose="020B0604030504040204" pitchFamily="34" charset="-128"/>
              <a:ea typeface="Meiryo" panose="020B0604030504040204" pitchFamily="34" charset="-128"/>
            </a:endParaRPr>
          </a:p>
          <a:p>
            <a:pPr rtl="0">
              <a:spcAft>
                <a:spcPts val="600"/>
              </a:spcAft>
              <a:buNone/>
            </a:pPr>
            <a:r>
              <a:rPr lang="en" altLang="ja-JP" sz="110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b="0" i="0" u="none" strike="noStrike">
                <a:solidFill>
                  <a:srgbClr val="1B1C1D"/>
                </a:solidFill>
                <a:effectLst/>
                <a:latin typeface="Meiryo" panose="020B0604030504040204" pitchFamily="34" charset="-128"/>
                <a:ea typeface="Meiryo" panose="020B0604030504040204" pitchFamily="34" charset="-128"/>
              </a:rPr>
              <a:t>から質の高いアウトプットを引き出す対話能力が重要。思考を的確に言語化する「プロンプトエンジニアリング」や、</a:t>
            </a:r>
            <a:r>
              <a:rPr lang="en" altLang="ja-JP" sz="110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b="0" i="0" u="none" strike="noStrike">
                <a:solidFill>
                  <a:srgbClr val="1B1C1D"/>
                </a:solidFill>
                <a:effectLst/>
                <a:latin typeface="Meiryo" panose="020B0604030504040204" pitchFamily="34" charset="-128"/>
                <a:ea typeface="Meiryo" panose="020B0604030504040204" pitchFamily="34" charset="-128"/>
              </a:rPr>
              <a:t>の回答を鵜呑みにせず、その真偽やバイアスを検証する「批判的思考」が求められる。人間は「実行者」から、</a:t>
            </a:r>
            <a:r>
              <a:rPr lang="en" altLang="ja-JP" sz="110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b="0" i="0" u="none" strike="noStrike">
                <a:solidFill>
                  <a:srgbClr val="1B1C1D"/>
                </a:solidFill>
                <a:effectLst/>
                <a:latin typeface="Meiryo" panose="020B0604030504040204" pitchFamily="34" charset="-128"/>
                <a:ea typeface="Meiryo" panose="020B0604030504040204" pitchFamily="34" charset="-128"/>
              </a:rPr>
              <a:t>という部下を使いこなす</a:t>
            </a:r>
            <a:r>
              <a:rPr lang="ja-JP" altLang="en-US" sz="1100" b="1" i="0" u="none" strike="noStrike">
                <a:solidFill>
                  <a:srgbClr val="1B1C1D"/>
                </a:solidFill>
                <a:effectLst/>
                <a:latin typeface="Meiryo" panose="020B0604030504040204" pitchFamily="34" charset="-128"/>
                <a:ea typeface="Meiryo" panose="020B0604030504040204" pitchFamily="34" charset="-128"/>
              </a:rPr>
              <a:t>「編集者・監督者」</a:t>
            </a:r>
            <a:r>
              <a:rPr lang="ja-JP" altLang="en-US" sz="1100" b="0" i="0" u="none" strike="noStrike">
                <a:solidFill>
                  <a:srgbClr val="1B1C1D"/>
                </a:solidFill>
                <a:effectLst/>
                <a:latin typeface="Meiryo" panose="020B0604030504040204" pitchFamily="34" charset="-128"/>
                <a:ea typeface="Meiryo" panose="020B0604030504040204" pitchFamily="34" charset="-128"/>
              </a:rPr>
              <a:t>へと役割を変えていく。</a:t>
            </a:r>
            <a:endParaRPr lang="ja-JP" altLang="en-US" sz="110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07B69EF-370A-67D9-CE52-0EF8EC308A84}"/>
              </a:ext>
            </a:extLst>
          </p:cNvPr>
          <p:cNvSpPr txBox="1"/>
          <p:nvPr/>
        </p:nvSpPr>
        <p:spPr>
          <a:xfrm>
            <a:off x="97024" y="3493772"/>
            <a:ext cx="4474976" cy="600164"/>
          </a:xfrm>
          <a:prstGeom prst="rect">
            <a:avLst/>
          </a:prstGeom>
          <a:noFill/>
        </p:spPr>
        <p:txBody>
          <a:bodyPr wrap="square">
            <a:spAutoFit/>
          </a:bodyPr>
          <a:lstStyle/>
          <a:p>
            <a:pPr rtl="0">
              <a:spcAft>
                <a:spcPts val="600"/>
              </a:spcAft>
              <a:buNone/>
            </a:pPr>
            <a:r>
              <a:rPr lang="ja-JP" altLang="en-US" sz="1100" b="0" i="0" u="none" strike="noStrike">
                <a:solidFill>
                  <a:srgbClr val="1B1C1D"/>
                </a:solidFill>
                <a:effectLst/>
                <a:latin typeface="Meiryo" panose="020B0604030504040204" pitchFamily="34" charset="-128"/>
                <a:ea typeface="Meiryo" panose="020B0604030504040204" pitchFamily="34" charset="-128"/>
              </a:rPr>
              <a:t>自律的な「代理人」。人間が「何をすべきか（</a:t>
            </a:r>
            <a:r>
              <a:rPr lang="en" altLang="ja-JP" sz="1100" b="0" i="0" u="none" strike="noStrike" dirty="0">
                <a:solidFill>
                  <a:srgbClr val="1B1C1D"/>
                </a:solidFill>
                <a:effectLst/>
                <a:latin typeface="Meiryo" panose="020B0604030504040204" pitchFamily="34" charset="-128"/>
                <a:ea typeface="Meiryo" panose="020B0604030504040204" pitchFamily="34" charset="-128"/>
              </a:rPr>
              <a:t>What</a:t>
            </a:r>
            <a:r>
              <a:rPr lang="ja-JP" altLang="en" sz="1100" b="0" i="0" u="none" strike="noStrike">
                <a:solidFill>
                  <a:srgbClr val="1B1C1D"/>
                </a:solidFill>
                <a:effectLst/>
                <a:latin typeface="Meiryo" panose="020B0604030504040204" pitchFamily="34" charset="-128"/>
                <a:ea typeface="Meiryo" panose="020B0604030504040204" pitchFamily="34" charset="-128"/>
              </a:rPr>
              <a:t>）」</a:t>
            </a:r>
            <a:r>
              <a:rPr lang="ja-JP" altLang="en-US" sz="1100" b="0" i="0" u="none" strike="noStrike">
                <a:solidFill>
                  <a:srgbClr val="1B1C1D"/>
                </a:solidFill>
                <a:effectLst/>
                <a:latin typeface="Meiryo" panose="020B0604030504040204" pitchFamily="34" charset="-128"/>
                <a:ea typeface="Meiryo" panose="020B0604030504040204" pitchFamily="34" charset="-128"/>
              </a:rPr>
              <a:t>という目標を設定すれば、「どのように実行するか（</a:t>
            </a:r>
            <a:r>
              <a:rPr lang="en" altLang="ja-JP" sz="1100" b="0" i="0" u="none" strike="noStrike" dirty="0">
                <a:solidFill>
                  <a:srgbClr val="1B1C1D"/>
                </a:solidFill>
                <a:effectLst/>
                <a:latin typeface="Meiryo" panose="020B0604030504040204" pitchFamily="34" charset="-128"/>
                <a:ea typeface="Meiryo" panose="020B0604030504040204" pitchFamily="34" charset="-128"/>
              </a:rPr>
              <a:t>How</a:t>
            </a:r>
            <a:r>
              <a:rPr lang="ja-JP" altLang="en" sz="1100" b="0" i="0" u="none" strike="noStrike">
                <a:solidFill>
                  <a:srgbClr val="1B1C1D"/>
                </a:solidFill>
                <a:effectLst/>
                <a:latin typeface="Meiryo" panose="020B0604030504040204" pitchFamily="34" charset="-128"/>
                <a:ea typeface="Meiryo" panose="020B0604030504040204" pitchFamily="34" charset="-128"/>
              </a:rPr>
              <a:t>）」</a:t>
            </a:r>
            <a:r>
              <a:rPr lang="ja-JP" altLang="en-US" sz="1100" b="0" i="0" u="none" strike="noStrike">
                <a:solidFill>
                  <a:srgbClr val="1B1C1D"/>
                </a:solidFill>
                <a:effectLst/>
                <a:latin typeface="Meiryo" panose="020B0604030504040204" pitchFamily="34" charset="-128"/>
                <a:ea typeface="Meiryo" panose="020B0604030504040204" pitchFamily="34" charset="-128"/>
              </a:rPr>
              <a:t>を自ら計画し、複数のツールを使いこなしながらタスクを遂行する。</a:t>
            </a:r>
            <a:endParaRPr lang="ja-JP" altLang="en-US" sz="11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5B25F5F5-E78C-B3A7-A12F-B5B35FFDD36D}"/>
              </a:ext>
            </a:extLst>
          </p:cNvPr>
          <p:cNvSpPr txBox="1"/>
          <p:nvPr/>
        </p:nvSpPr>
        <p:spPr>
          <a:xfrm>
            <a:off x="100149" y="1504954"/>
            <a:ext cx="7502659" cy="600164"/>
          </a:xfrm>
          <a:prstGeom prst="rect">
            <a:avLst/>
          </a:prstGeom>
          <a:noFill/>
        </p:spPr>
        <p:txBody>
          <a:bodyPr wrap="square">
            <a:spAutoFit/>
          </a:bodyPr>
          <a:lstStyle/>
          <a:p>
            <a:pPr rtl="0">
              <a:spcAft>
                <a:spcPts val="600"/>
              </a:spcAft>
              <a:buNone/>
            </a:pPr>
            <a:r>
              <a:rPr lang="en" altLang="ja-JP" sz="1100" i="0" u="none" strike="noStrike" dirty="0">
                <a:solidFill>
                  <a:srgbClr val="1B1C1D"/>
                </a:solidFill>
                <a:effectLst/>
                <a:latin typeface="Meiryo" panose="020B0604030504040204" pitchFamily="34" charset="-128"/>
                <a:ea typeface="Meiryo" panose="020B0604030504040204" pitchFamily="34" charset="-128"/>
              </a:rPr>
              <a:t>AGI</a:t>
            </a:r>
            <a:r>
              <a:rPr lang="ja-JP" altLang="en-US" sz="1100" i="0" u="none" strike="noStrike">
                <a:solidFill>
                  <a:srgbClr val="1B1C1D"/>
                </a:solidFill>
                <a:effectLst/>
                <a:latin typeface="Meiryo" panose="020B0604030504040204" pitchFamily="34" charset="-128"/>
                <a:ea typeface="Meiryo" panose="020B0604030504040204" pitchFamily="34" charset="-128"/>
              </a:rPr>
              <a:t>へと進化することで、特定のタスクをこなす代理人を超え、複数の</a:t>
            </a:r>
            <a:r>
              <a:rPr lang="en" altLang="ja-JP" sz="110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i="0" u="none" strike="noStrike">
                <a:solidFill>
                  <a:srgbClr val="1B1C1D"/>
                </a:solidFill>
                <a:effectLst/>
                <a:latin typeface="Meiryo" panose="020B0604030504040204" pitchFamily="34" charset="-128"/>
                <a:ea typeface="Meiryo" panose="020B0604030504040204" pitchFamily="34" charset="-128"/>
              </a:rPr>
              <a:t>エージェントや人間、さらには様々な社会システムを統合し、全体を最適化する「指揮者」の役割をう。複雑なプロジェクトや事業全体を、人間が設定した「なぜやるのか（</a:t>
            </a:r>
            <a:r>
              <a:rPr lang="en" altLang="ja-JP" sz="1100" i="0" u="none" strike="noStrike" dirty="0">
                <a:solidFill>
                  <a:srgbClr val="1B1C1D"/>
                </a:solidFill>
                <a:effectLst/>
                <a:latin typeface="Meiryo" panose="020B0604030504040204" pitchFamily="34" charset="-128"/>
                <a:ea typeface="Meiryo" panose="020B0604030504040204" pitchFamily="34" charset="-128"/>
              </a:rPr>
              <a:t>Why</a:t>
            </a:r>
            <a:r>
              <a:rPr lang="ja-JP" altLang="en" sz="1100" i="0" u="none" strike="noStrike">
                <a:solidFill>
                  <a:srgbClr val="1B1C1D"/>
                </a:solidFill>
                <a:effectLst/>
                <a:latin typeface="Meiryo" panose="020B0604030504040204" pitchFamily="34" charset="-128"/>
                <a:ea typeface="Meiryo" panose="020B0604030504040204" pitchFamily="34" charset="-128"/>
              </a:rPr>
              <a:t>）」</a:t>
            </a:r>
            <a:r>
              <a:rPr lang="ja-JP" altLang="en-US" sz="1100" i="0" u="none" strike="noStrike">
                <a:solidFill>
                  <a:srgbClr val="1B1C1D"/>
                </a:solidFill>
                <a:effectLst/>
                <a:latin typeface="Meiryo" panose="020B0604030504040204" pitchFamily="34" charset="-128"/>
                <a:ea typeface="Meiryo" panose="020B0604030504040204" pitchFamily="34" charset="-128"/>
              </a:rPr>
              <a:t>という目的に向かって自律的に指揮・運営していく。</a:t>
            </a:r>
          </a:p>
        </p:txBody>
      </p:sp>
      <p:pic>
        <p:nvPicPr>
          <p:cNvPr id="3" name="図 2">
            <a:extLst>
              <a:ext uri="{FF2B5EF4-FFF2-40B4-BE49-F238E27FC236}">
                <a16:creationId xmlns:a16="http://schemas.microsoft.com/office/drawing/2014/main" id="{F2164038-9970-705A-5E0A-35B8B4C8A17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46785" y="5217256"/>
            <a:ext cx="1310791" cy="1296364"/>
          </a:xfrm>
          <a:prstGeom prst="ellipse">
            <a:avLst/>
          </a:prstGeom>
        </p:spPr>
      </p:pic>
      <p:pic>
        <p:nvPicPr>
          <p:cNvPr id="7" name="図 6">
            <a:extLst>
              <a:ext uri="{FF2B5EF4-FFF2-40B4-BE49-F238E27FC236}">
                <a16:creationId xmlns:a16="http://schemas.microsoft.com/office/drawing/2014/main" id="{A82F410E-40E9-0D1E-A7FA-6870D0BDBF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4572000" y="2741964"/>
            <a:ext cx="1270059" cy="1261427"/>
          </a:xfrm>
          <a:prstGeom prst="ellipse">
            <a:avLst/>
          </a:prstGeom>
        </p:spPr>
      </p:pic>
      <p:pic>
        <p:nvPicPr>
          <p:cNvPr id="9" name="図 8">
            <a:extLst>
              <a:ext uri="{FF2B5EF4-FFF2-40B4-BE49-F238E27FC236}">
                <a16:creationId xmlns:a16="http://schemas.microsoft.com/office/drawing/2014/main" id="{5A57F04B-CA40-5067-723A-F46DF4CEBF3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606408" y="771356"/>
            <a:ext cx="1310792" cy="1293621"/>
          </a:xfrm>
          <a:prstGeom prst="ellipse">
            <a:avLst/>
          </a:prstGeom>
        </p:spPr>
      </p:pic>
      <p:sp>
        <p:nvSpPr>
          <p:cNvPr id="11" name="テキスト ボックス 10">
            <a:extLst>
              <a:ext uri="{FF2B5EF4-FFF2-40B4-BE49-F238E27FC236}">
                <a16:creationId xmlns:a16="http://schemas.microsoft.com/office/drawing/2014/main" id="{8DDD6BCD-DE63-1F55-E486-B5117A139585}"/>
              </a:ext>
            </a:extLst>
          </p:cNvPr>
          <p:cNvSpPr txBox="1"/>
          <p:nvPr/>
        </p:nvSpPr>
        <p:spPr>
          <a:xfrm>
            <a:off x="2271125" y="850881"/>
            <a:ext cx="5333483" cy="661720"/>
          </a:xfrm>
          <a:prstGeom prst="rect">
            <a:avLst/>
          </a:prstGeom>
          <a:noFill/>
        </p:spPr>
        <p:txBody>
          <a:bodyPr wrap="square">
            <a:spAutoFit/>
          </a:bodyPr>
          <a:lstStyle/>
          <a:p>
            <a:pPr algn="r" rtl="0">
              <a:spcAft>
                <a:spcPts val="600"/>
              </a:spcAft>
              <a:buNone/>
            </a:pPr>
            <a:r>
              <a:rPr lang="ja-JP" altLang="en-US" b="1" i="0" u="sng" strike="noStrike">
                <a:solidFill>
                  <a:srgbClr val="7030A0"/>
                </a:solidFill>
                <a:effectLst/>
                <a:latin typeface="Meiryo" panose="020B0604030504040204" pitchFamily="34" charset="-128"/>
                <a:ea typeface="Meiryo" panose="020B0604030504040204" pitchFamily="34" charset="-128"/>
              </a:rPr>
              <a:t>ステージ</a:t>
            </a:r>
            <a:r>
              <a:rPr lang="en-US" altLang="ja-JP" b="1" i="0" u="sng" strike="noStrike" dirty="0">
                <a:solidFill>
                  <a:srgbClr val="7030A0"/>
                </a:solidFill>
                <a:effectLst/>
                <a:latin typeface="Meiryo" panose="020B0604030504040204" pitchFamily="34" charset="-128"/>
                <a:ea typeface="Meiryo" panose="020B0604030504040204" pitchFamily="34" charset="-128"/>
              </a:rPr>
              <a:t>3</a:t>
            </a:r>
            <a:r>
              <a:rPr lang="ja-JP" altLang="en-US" b="1" i="0" u="sng" strike="noStrike">
                <a:solidFill>
                  <a:srgbClr val="7030A0"/>
                </a:solidFill>
                <a:effectLst/>
                <a:latin typeface="Meiryo" panose="020B0604030504040204" pitchFamily="34" charset="-128"/>
                <a:ea typeface="Meiryo" panose="020B0604030504040204" pitchFamily="34" charset="-128"/>
              </a:rPr>
              <a:t>：オーケストレーター（指揮者）</a:t>
            </a:r>
            <a:r>
              <a:rPr lang="ja-JP" altLang="en-US" b="1" i="0" u="none" strike="noStrike">
                <a:solidFill>
                  <a:srgbClr val="7030A0"/>
                </a:solidFill>
                <a:effectLst/>
                <a:latin typeface="Meiryo" panose="020B0604030504040204" pitchFamily="34" charset="-128"/>
                <a:ea typeface="Meiryo" panose="020B0604030504040204" pitchFamily="34" charset="-128"/>
              </a:rPr>
              <a:t>　</a:t>
            </a:r>
            <a:endParaRPr lang="en-US" altLang="ja-JP" b="1" i="0" u="none" strike="noStrike" dirty="0">
              <a:solidFill>
                <a:srgbClr val="7030A0"/>
              </a:solidFill>
              <a:effectLst/>
              <a:latin typeface="Meiryo" panose="020B0604030504040204" pitchFamily="34" charset="-128"/>
              <a:ea typeface="Meiryo" panose="020B0604030504040204" pitchFamily="34" charset="-128"/>
            </a:endParaRPr>
          </a:p>
          <a:p>
            <a:pPr algn="r" rtl="0">
              <a:spcAft>
                <a:spcPts val="600"/>
              </a:spcAft>
              <a:buNone/>
            </a:pPr>
            <a:r>
              <a:rPr lang="ja-JP" altLang="en-US" sz="1400" b="1" i="0" u="none" strike="noStrike">
                <a:solidFill>
                  <a:srgbClr val="1B1C1D"/>
                </a:solidFill>
                <a:effectLst/>
                <a:latin typeface="Meiryo" panose="020B0604030504040204" pitchFamily="34" charset="-128"/>
                <a:ea typeface="Meiryo" panose="020B0604030504040204" pitchFamily="34" charset="-128"/>
              </a:rPr>
              <a:t>人間と</a:t>
            </a:r>
            <a:r>
              <a:rPr lang="en" altLang="ja-JP" sz="1400" b="1" i="0" u="none" strike="noStrike" dirty="0">
                <a:solidFill>
                  <a:srgbClr val="1B1C1D"/>
                </a:solidFill>
                <a:effectLst/>
                <a:latin typeface="Meiryo" panose="020B0604030504040204" pitchFamily="34" charset="-128"/>
                <a:ea typeface="Meiryo" panose="020B0604030504040204" pitchFamily="34" charset="-128"/>
              </a:rPr>
              <a:t>AI</a:t>
            </a:r>
            <a:r>
              <a:rPr lang="ja-JP" altLang="en-US" sz="1400" b="1" i="0" u="none" strike="noStrike">
                <a:solidFill>
                  <a:srgbClr val="1B1C1D"/>
                </a:solidFill>
                <a:effectLst/>
                <a:latin typeface="Meiryo" panose="020B0604030504040204" pitchFamily="34" charset="-128"/>
                <a:ea typeface="Meiryo" panose="020B0604030504040204" pitchFamily="34" charset="-128"/>
              </a:rPr>
              <a:t>が「協働する」</a:t>
            </a:r>
            <a:endParaRPr lang="ja-JP" altLang="en-US" sz="1400" b="1">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A1F2F2C2-07F0-FDF2-D52A-9556E41F9D1C}"/>
              </a:ext>
            </a:extLst>
          </p:cNvPr>
          <p:cNvSpPr txBox="1"/>
          <p:nvPr/>
        </p:nvSpPr>
        <p:spPr>
          <a:xfrm>
            <a:off x="230400" y="2828522"/>
            <a:ext cx="4341600" cy="661720"/>
          </a:xfrm>
          <a:prstGeom prst="rect">
            <a:avLst/>
          </a:prstGeom>
          <a:noFill/>
        </p:spPr>
        <p:txBody>
          <a:bodyPr wrap="square">
            <a:spAutoFit/>
          </a:bodyPr>
          <a:lstStyle/>
          <a:p>
            <a:pPr algn="r" rtl="0">
              <a:spcAft>
                <a:spcPts val="600"/>
              </a:spcAft>
              <a:buNone/>
            </a:pPr>
            <a:r>
              <a:rPr lang="ja-JP" altLang="en-US" b="1" i="0" u="sng" strike="noStrike">
                <a:solidFill>
                  <a:srgbClr val="0070C0"/>
                </a:solidFill>
                <a:effectLst/>
                <a:latin typeface="Meiryo" panose="020B0604030504040204" pitchFamily="34" charset="-128"/>
                <a:ea typeface="Meiryo" panose="020B0604030504040204" pitchFamily="34" charset="-128"/>
              </a:rPr>
              <a:t>ステージ</a:t>
            </a:r>
            <a:r>
              <a:rPr lang="en-US" altLang="ja-JP" b="1" i="0" u="sng" strike="noStrike" dirty="0">
                <a:solidFill>
                  <a:srgbClr val="0070C0"/>
                </a:solidFill>
                <a:effectLst/>
                <a:latin typeface="Meiryo" panose="020B0604030504040204" pitchFamily="34" charset="-128"/>
                <a:ea typeface="Meiryo" panose="020B0604030504040204" pitchFamily="34" charset="-128"/>
              </a:rPr>
              <a:t>2</a:t>
            </a:r>
            <a:r>
              <a:rPr lang="ja-JP" altLang="en-US" b="1" i="0" u="sng" strike="noStrike">
                <a:solidFill>
                  <a:srgbClr val="0070C0"/>
                </a:solidFill>
                <a:effectLst/>
                <a:latin typeface="Meiryo" panose="020B0604030504040204" pitchFamily="34" charset="-128"/>
                <a:ea typeface="Meiryo" panose="020B0604030504040204" pitchFamily="34" charset="-128"/>
              </a:rPr>
              <a:t>：エージェント（代理人）</a:t>
            </a:r>
            <a:r>
              <a:rPr lang="ja-JP" altLang="en-US" b="1" i="0" u="none" strike="noStrike">
                <a:solidFill>
                  <a:srgbClr val="0070C0"/>
                </a:solidFill>
                <a:effectLst/>
                <a:latin typeface="Meiryo" panose="020B0604030504040204" pitchFamily="34" charset="-128"/>
                <a:ea typeface="Meiryo" panose="020B0604030504040204" pitchFamily="34" charset="-128"/>
              </a:rPr>
              <a:t>　</a:t>
            </a:r>
            <a:endParaRPr lang="en-US" altLang="ja-JP" b="1" i="0" u="none" strike="noStrike" dirty="0">
              <a:solidFill>
                <a:srgbClr val="0070C0"/>
              </a:solidFill>
              <a:effectLst/>
              <a:latin typeface="Meiryo" panose="020B0604030504040204" pitchFamily="34" charset="-128"/>
              <a:ea typeface="Meiryo" panose="020B0604030504040204" pitchFamily="34" charset="-128"/>
            </a:endParaRPr>
          </a:p>
          <a:p>
            <a:pPr algn="r" rtl="0">
              <a:spcAft>
                <a:spcPts val="600"/>
              </a:spcAft>
              <a:buNone/>
            </a:pPr>
            <a:r>
              <a:rPr lang="ja-JP" altLang="en-US" sz="1400" b="1" i="0" u="none" strike="noStrike">
                <a:solidFill>
                  <a:srgbClr val="1B1C1D"/>
                </a:solidFill>
                <a:effectLst/>
                <a:latin typeface="Meiryo" panose="020B0604030504040204" pitchFamily="34" charset="-128"/>
                <a:ea typeface="Meiryo" panose="020B0604030504040204" pitchFamily="34" charset="-128"/>
              </a:rPr>
              <a:t>人間が</a:t>
            </a:r>
            <a:r>
              <a:rPr lang="en" altLang="ja-JP" sz="1400" b="1" i="0" u="none" strike="noStrike" dirty="0">
                <a:solidFill>
                  <a:srgbClr val="1B1C1D"/>
                </a:solidFill>
                <a:effectLst/>
                <a:latin typeface="Meiryo" panose="020B0604030504040204" pitchFamily="34" charset="-128"/>
                <a:ea typeface="Meiryo" panose="020B0604030504040204" pitchFamily="34" charset="-128"/>
              </a:rPr>
              <a:t>AI</a:t>
            </a:r>
            <a:r>
              <a:rPr lang="ja-JP" altLang="en-US" sz="1400" b="1" i="0" u="none" strike="noStrike">
                <a:solidFill>
                  <a:srgbClr val="1B1C1D"/>
                </a:solidFill>
                <a:effectLst/>
                <a:latin typeface="Meiryo" panose="020B0604030504040204" pitchFamily="34" charset="-128"/>
                <a:ea typeface="Meiryo" panose="020B0604030504040204" pitchFamily="34" charset="-128"/>
              </a:rPr>
              <a:t>に「任せる」</a:t>
            </a:r>
            <a:endParaRPr lang="en-US" altLang="ja-JP" sz="1400" b="1" i="0" u="none" strike="noStrike" dirty="0">
              <a:solidFill>
                <a:srgbClr val="1B1C1D"/>
              </a:solidFill>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051E3CF-DA6E-A967-A76C-FB058D26E7C6}"/>
              </a:ext>
            </a:extLst>
          </p:cNvPr>
          <p:cNvSpPr txBox="1"/>
          <p:nvPr/>
        </p:nvSpPr>
        <p:spPr>
          <a:xfrm>
            <a:off x="103750" y="4042061"/>
            <a:ext cx="8809850" cy="600164"/>
          </a:xfrm>
          <a:prstGeom prst="rect">
            <a:avLst/>
          </a:prstGeom>
          <a:noFill/>
        </p:spPr>
        <p:txBody>
          <a:bodyPr wrap="square">
            <a:spAutoFit/>
          </a:bodyPr>
          <a:lstStyle/>
          <a:p>
            <a:pPr rtl="0">
              <a:spcAft>
                <a:spcPts val="600"/>
              </a:spcAft>
              <a:buNone/>
            </a:pPr>
            <a:r>
              <a:rPr lang="ja-JP" altLang="en-US" sz="1100" b="0" i="0" u="none" strike="noStrike">
                <a:solidFill>
                  <a:srgbClr val="1B1C1D"/>
                </a:solidFill>
                <a:effectLst/>
                <a:latin typeface="Meiryo" panose="020B0604030504040204" pitchFamily="34" charset="-128"/>
                <a:ea typeface="Meiryo" panose="020B0604030504040204" pitchFamily="34" charset="-128"/>
              </a:rPr>
              <a:t>タスクを細かく指示するマイクロマネジメントから、明確なゴールを設定し、権限を委譲する能力が求められる。</a:t>
            </a:r>
            <a:r>
              <a:rPr lang="en" altLang="ja-JP" sz="110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b="0" i="0" u="none" strike="noStrike">
                <a:solidFill>
                  <a:srgbClr val="1B1C1D"/>
                </a:solidFill>
                <a:effectLst/>
                <a:latin typeface="Meiryo" panose="020B0604030504040204" pitchFamily="34" charset="-128"/>
                <a:ea typeface="Meiryo" panose="020B0604030504040204" pitchFamily="34" charset="-128"/>
              </a:rPr>
              <a:t>の自律的な行動を信頼しつつ、その結果を正しく評価・検証する仕組みを設計することが重要。人間は「監督者」から、</a:t>
            </a:r>
            <a:r>
              <a:rPr lang="en" altLang="ja-JP" sz="1100" b="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b="0" i="0" u="none" strike="noStrike">
                <a:solidFill>
                  <a:srgbClr val="1B1C1D"/>
                </a:solidFill>
                <a:effectLst/>
                <a:latin typeface="Meiryo" panose="020B0604030504040204" pitchFamily="34" charset="-128"/>
                <a:ea typeface="Meiryo" panose="020B0604030504040204" pitchFamily="34" charset="-128"/>
              </a:rPr>
              <a:t>エージェントというチームを率いる</a:t>
            </a:r>
            <a:r>
              <a:rPr lang="ja-JP" altLang="en-US" sz="1100" b="1" i="0" u="none" strike="noStrike">
                <a:solidFill>
                  <a:srgbClr val="1B1C1D"/>
                </a:solidFill>
                <a:effectLst/>
                <a:latin typeface="Meiryo" panose="020B0604030504040204" pitchFamily="34" charset="-128"/>
                <a:ea typeface="Meiryo" panose="020B0604030504040204" pitchFamily="34" charset="-128"/>
              </a:rPr>
              <a:t>「プロジェクト・マネージャー」</a:t>
            </a:r>
            <a:r>
              <a:rPr lang="ja-JP" altLang="en-US" sz="1100" b="0" i="0" u="none" strike="noStrike">
                <a:solidFill>
                  <a:srgbClr val="1B1C1D"/>
                </a:solidFill>
                <a:effectLst/>
                <a:latin typeface="Meiryo" panose="020B0604030504040204" pitchFamily="34" charset="-128"/>
                <a:ea typeface="Meiryo" panose="020B0604030504040204" pitchFamily="34" charset="-128"/>
              </a:rPr>
              <a:t>へと進化。</a:t>
            </a:r>
            <a:endParaRPr lang="ja-JP" altLang="en-US" sz="11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8C2C17EE-BE3B-EFD8-3D8E-3B4A811EBBD8}"/>
              </a:ext>
            </a:extLst>
          </p:cNvPr>
          <p:cNvSpPr txBox="1"/>
          <p:nvPr/>
        </p:nvSpPr>
        <p:spPr>
          <a:xfrm>
            <a:off x="97024" y="4820870"/>
            <a:ext cx="4306470" cy="661720"/>
          </a:xfrm>
          <a:prstGeom prst="rect">
            <a:avLst/>
          </a:prstGeom>
          <a:noFill/>
        </p:spPr>
        <p:txBody>
          <a:bodyPr wrap="square">
            <a:spAutoFit/>
          </a:bodyPr>
          <a:lstStyle/>
          <a:p>
            <a:pPr algn="r" rtl="0">
              <a:spcAft>
                <a:spcPts val="600"/>
              </a:spcAft>
              <a:buNone/>
            </a:pPr>
            <a:r>
              <a:rPr lang="ja-JP" altLang="en-US" b="1" i="0" u="sng" strike="noStrike">
                <a:solidFill>
                  <a:schemeClr val="accent3">
                    <a:lumMod val="75000"/>
                  </a:schemeClr>
                </a:solidFill>
                <a:effectLst/>
                <a:latin typeface="Meiryo" panose="020B0604030504040204" pitchFamily="34" charset="-128"/>
                <a:ea typeface="Meiryo" panose="020B0604030504040204" pitchFamily="34" charset="-128"/>
              </a:rPr>
              <a:t>ステージ</a:t>
            </a:r>
            <a:r>
              <a:rPr lang="en-US" altLang="ja-JP" b="1" i="0" u="sng" strike="noStrike" dirty="0">
                <a:solidFill>
                  <a:schemeClr val="accent3">
                    <a:lumMod val="75000"/>
                  </a:schemeClr>
                </a:solidFill>
                <a:effectLst/>
                <a:latin typeface="Meiryo" panose="020B0604030504040204" pitchFamily="34" charset="-128"/>
                <a:ea typeface="Meiryo" panose="020B0604030504040204" pitchFamily="34" charset="-128"/>
              </a:rPr>
              <a:t>1</a:t>
            </a:r>
            <a:r>
              <a:rPr lang="ja-JP" altLang="en-US" b="1" i="0" u="sng" strike="noStrike">
                <a:solidFill>
                  <a:schemeClr val="accent3">
                    <a:lumMod val="75000"/>
                  </a:schemeClr>
                </a:solidFill>
                <a:effectLst/>
                <a:latin typeface="Meiryo" panose="020B0604030504040204" pitchFamily="34" charset="-128"/>
                <a:ea typeface="Meiryo" panose="020B0604030504040204" pitchFamily="34" charset="-128"/>
              </a:rPr>
              <a:t>：コパイロット（副操縦士）</a:t>
            </a:r>
            <a:r>
              <a:rPr lang="ja-JP" altLang="en-US" b="1" i="0" u="none" strike="noStrike">
                <a:solidFill>
                  <a:schemeClr val="accent3">
                    <a:lumMod val="75000"/>
                  </a:schemeClr>
                </a:solidFill>
                <a:effectLst/>
                <a:latin typeface="Meiryo" panose="020B0604030504040204" pitchFamily="34" charset="-128"/>
                <a:ea typeface="Meiryo" panose="020B0604030504040204" pitchFamily="34" charset="-128"/>
              </a:rPr>
              <a:t>　</a:t>
            </a:r>
            <a:endParaRPr lang="en-US" altLang="ja-JP" b="1" i="0" u="none" strike="noStrike" dirty="0">
              <a:solidFill>
                <a:schemeClr val="accent3">
                  <a:lumMod val="75000"/>
                </a:schemeClr>
              </a:solidFill>
              <a:effectLst/>
              <a:latin typeface="Meiryo" panose="020B0604030504040204" pitchFamily="34" charset="-128"/>
              <a:ea typeface="Meiryo" panose="020B0604030504040204" pitchFamily="34" charset="-128"/>
            </a:endParaRPr>
          </a:p>
          <a:p>
            <a:pPr algn="r" rtl="0">
              <a:spcAft>
                <a:spcPts val="600"/>
              </a:spcAft>
              <a:buNone/>
            </a:pPr>
            <a:r>
              <a:rPr lang="ja-JP" altLang="en-US" sz="1400" b="1" i="0" u="none" strike="noStrike">
                <a:solidFill>
                  <a:srgbClr val="1B1C1D"/>
                </a:solidFill>
                <a:effectLst/>
                <a:latin typeface="Meiryo" panose="020B0604030504040204" pitchFamily="34" charset="-128"/>
                <a:ea typeface="Meiryo" panose="020B0604030504040204" pitchFamily="34" charset="-128"/>
              </a:rPr>
              <a:t>人間が</a:t>
            </a:r>
            <a:r>
              <a:rPr lang="en" altLang="ja-JP" sz="1400" b="1" i="0" u="none" strike="noStrike" dirty="0">
                <a:solidFill>
                  <a:srgbClr val="1B1C1D"/>
                </a:solidFill>
                <a:effectLst/>
                <a:latin typeface="Meiryo" panose="020B0604030504040204" pitchFamily="34" charset="-128"/>
                <a:ea typeface="Meiryo" panose="020B0604030504040204" pitchFamily="34" charset="-128"/>
              </a:rPr>
              <a:t>AI</a:t>
            </a:r>
            <a:r>
              <a:rPr lang="ja-JP" altLang="en-US" sz="1400" b="1" i="0" u="none" strike="noStrike">
                <a:solidFill>
                  <a:srgbClr val="1B1C1D"/>
                </a:solidFill>
                <a:effectLst/>
                <a:latin typeface="Meiryo" panose="020B0604030504040204" pitchFamily="34" charset="-128"/>
                <a:ea typeface="Meiryo" panose="020B0604030504040204" pitchFamily="34" charset="-128"/>
              </a:rPr>
              <a:t>を「使う」</a:t>
            </a:r>
            <a:endParaRPr lang="ja-JP" altLang="en-US" sz="1400" b="0">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4147B0F9-4762-1BF9-1AF8-B37F5B54A965}"/>
              </a:ext>
            </a:extLst>
          </p:cNvPr>
          <p:cNvSpPr txBox="1"/>
          <p:nvPr/>
        </p:nvSpPr>
        <p:spPr>
          <a:xfrm>
            <a:off x="103750" y="2071275"/>
            <a:ext cx="8809850" cy="600164"/>
          </a:xfrm>
          <a:prstGeom prst="rect">
            <a:avLst/>
          </a:prstGeom>
          <a:noFill/>
        </p:spPr>
        <p:txBody>
          <a:bodyPr wrap="square">
            <a:spAutoFit/>
          </a:bodyPr>
          <a:lstStyle/>
          <a:p>
            <a:pPr rtl="0">
              <a:spcAft>
                <a:spcPts val="600"/>
              </a:spcAft>
              <a:buNone/>
            </a:pPr>
            <a:r>
              <a:rPr lang="ja-JP" altLang="en-US" sz="1100" i="0" u="none" strike="noStrike">
                <a:solidFill>
                  <a:srgbClr val="1B1C1D"/>
                </a:solidFill>
                <a:effectLst/>
                <a:latin typeface="Meiryo" panose="020B0604030504040204" pitchFamily="34" charset="-128"/>
                <a:ea typeface="Meiryo" panose="020B0604030504040204" pitchFamily="34" charset="-128"/>
              </a:rPr>
              <a:t>「</a:t>
            </a:r>
            <a:r>
              <a:rPr lang="en" altLang="ja-JP" sz="1100" i="0" u="none" strike="noStrike" dirty="0">
                <a:solidFill>
                  <a:srgbClr val="1B1C1D"/>
                </a:solidFill>
                <a:effectLst/>
                <a:latin typeface="Meiryo" panose="020B0604030504040204" pitchFamily="34" charset="-128"/>
                <a:ea typeface="Meiryo" panose="020B0604030504040204" pitchFamily="34" charset="-128"/>
              </a:rPr>
              <a:t>How</a:t>
            </a:r>
            <a:r>
              <a:rPr lang="ja-JP" altLang="en" sz="1100" i="0" u="none" strike="noStrike">
                <a:solidFill>
                  <a:srgbClr val="1B1C1D"/>
                </a:solidFill>
                <a:effectLst/>
                <a:latin typeface="Meiryo" panose="020B0604030504040204" pitchFamily="34" charset="-128"/>
                <a:ea typeface="Meiryo" panose="020B0604030504040204" pitchFamily="34" charset="-128"/>
              </a:rPr>
              <a:t>」</a:t>
            </a:r>
            <a:r>
              <a:rPr lang="ja-JP" altLang="en-US" sz="1100" i="0" u="none" strike="noStrike">
                <a:solidFill>
                  <a:srgbClr val="1B1C1D"/>
                </a:solidFill>
                <a:effectLst/>
                <a:latin typeface="Meiryo" panose="020B0604030504040204" pitchFamily="34" charset="-128"/>
                <a:ea typeface="Meiryo" panose="020B0604030504040204" pitchFamily="34" charset="-128"/>
              </a:rPr>
              <a:t>や「</a:t>
            </a:r>
            <a:r>
              <a:rPr lang="en" altLang="ja-JP" sz="1100" i="0" u="none" strike="noStrike" dirty="0">
                <a:solidFill>
                  <a:srgbClr val="1B1C1D"/>
                </a:solidFill>
                <a:effectLst/>
                <a:latin typeface="Meiryo" panose="020B0604030504040204" pitchFamily="34" charset="-128"/>
                <a:ea typeface="Meiryo" panose="020B0604030504040204" pitchFamily="34" charset="-128"/>
              </a:rPr>
              <a:t>What</a:t>
            </a:r>
            <a:r>
              <a:rPr lang="ja-JP" altLang="en" sz="1100" i="0" u="none" strike="noStrike">
                <a:solidFill>
                  <a:srgbClr val="1B1C1D"/>
                </a:solidFill>
                <a:effectLst/>
                <a:latin typeface="Meiryo" panose="020B0604030504040204" pitchFamily="34" charset="-128"/>
                <a:ea typeface="Meiryo" panose="020B0604030504040204" pitchFamily="34" charset="-128"/>
              </a:rPr>
              <a:t>」</a:t>
            </a:r>
            <a:r>
              <a:rPr lang="ja-JP" altLang="en-US" sz="1100" i="0" u="none" strike="noStrike">
                <a:solidFill>
                  <a:srgbClr val="1B1C1D"/>
                </a:solidFill>
                <a:effectLst/>
                <a:latin typeface="Meiryo" panose="020B0604030504040204" pitchFamily="34" charset="-128"/>
                <a:ea typeface="Meiryo" panose="020B0604030504040204" pitchFamily="34" charset="-128"/>
              </a:rPr>
              <a:t>は</a:t>
            </a:r>
            <a:r>
              <a:rPr lang="en" altLang="ja-JP" sz="110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i="0" u="none" strike="noStrike">
                <a:solidFill>
                  <a:srgbClr val="1B1C1D"/>
                </a:solidFill>
                <a:effectLst/>
                <a:latin typeface="Meiryo" panose="020B0604030504040204" pitchFamily="34" charset="-128"/>
                <a:ea typeface="Meiryo" panose="020B0604030504040204" pitchFamily="34" charset="-128"/>
              </a:rPr>
              <a:t>が担う。人間の役割は、「</a:t>
            </a:r>
            <a:r>
              <a:rPr lang="en" altLang="ja-JP" sz="1100" i="0" u="none" strike="noStrike" dirty="0">
                <a:solidFill>
                  <a:srgbClr val="1B1C1D"/>
                </a:solidFill>
                <a:effectLst/>
                <a:latin typeface="Meiryo" panose="020B0604030504040204" pitchFamily="34" charset="-128"/>
                <a:ea typeface="Meiryo" panose="020B0604030504040204" pitchFamily="34" charset="-128"/>
              </a:rPr>
              <a:t>Why</a:t>
            </a:r>
            <a:r>
              <a:rPr lang="ja-JP" altLang="en" sz="1100" i="0" u="none" strike="noStrike">
                <a:solidFill>
                  <a:srgbClr val="1B1C1D"/>
                </a:solidFill>
                <a:effectLst/>
                <a:latin typeface="Meiryo" panose="020B0604030504040204" pitchFamily="34" charset="-128"/>
                <a:ea typeface="Meiryo" panose="020B0604030504040204" pitchFamily="34" charset="-128"/>
              </a:rPr>
              <a:t>（</a:t>
            </a:r>
            <a:r>
              <a:rPr lang="ja-JP" altLang="en-US" sz="1100" i="0" u="none" strike="noStrike">
                <a:solidFill>
                  <a:srgbClr val="1B1C1D"/>
                </a:solidFill>
                <a:effectLst/>
                <a:latin typeface="Meiryo" panose="020B0604030504040204" pitchFamily="34" charset="-128"/>
                <a:ea typeface="Meiryo" panose="020B0604030504040204" pitchFamily="34" charset="-128"/>
              </a:rPr>
              <a:t>なぜ、我々はそれを目指すのか）」という、企業の存在意義や倫理観を定義し、</a:t>
            </a:r>
            <a:r>
              <a:rPr lang="en" altLang="ja-JP" sz="110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i="0" u="none" strike="noStrike">
                <a:solidFill>
                  <a:srgbClr val="1B1C1D"/>
                </a:solidFill>
                <a:effectLst/>
                <a:latin typeface="Meiryo" panose="020B0604030504040204" pitchFamily="34" charset="-128"/>
                <a:ea typeface="Meiryo" panose="020B0604030504040204" pitchFamily="34" charset="-128"/>
              </a:rPr>
              <a:t>に羅針盤として与えること。人間は「マネージャー」から、</a:t>
            </a:r>
            <a:r>
              <a:rPr lang="en" altLang="ja-JP" sz="1100" i="0" u="none" strike="noStrike" dirty="0">
                <a:solidFill>
                  <a:srgbClr val="1B1C1D"/>
                </a:solidFill>
                <a:effectLst/>
                <a:latin typeface="Meiryo" panose="020B0604030504040204" pitchFamily="34" charset="-128"/>
                <a:ea typeface="Meiryo" panose="020B0604030504040204" pitchFamily="34" charset="-128"/>
              </a:rPr>
              <a:t>AI</a:t>
            </a:r>
            <a:r>
              <a:rPr lang="ja-JP" altLang="en-US" sz="1100" i="0" u="none" strike="noStrike">
                <a:solidFill>
                  <a:srgbClr val="1B1C1D"/>
                </a:solidFill>
                <a:effectLst/>
                <a:latin typeface="Meiryo" panose="020B0604030504040204" pitchFamily="34" charset="-128"/>
                <a:ea typeface="Meiryo" panose="020B0604030504040204" pitchFamily="34" charset="-128"/>
              </a:rPr>
              <a:t>という強力な知性が暴走しないよう導き、その力を社会の善のために使うための</a:t>
            </a:r>
            <a:r>
              <a:rPr lang="ja-JP" altLang="en-US" sz="1100" b="1" i="0" u="none" strike="noStrike">
                <a:solidFill>
                  <a:srgbClr val="1B1C1D"/>
                </a:solidFill>
                <a:effectLst/>
                <a:latin typeface="Meiryo" panose="020B0604030504040204" pitchFamily="34" charset="-128"/>
                <a:ea typeface="Meiryo" panose="020B0604030504040204" pitchFamily="34" charset="-128"/>
              </a:rPr>
              <a:t>「哲学者・ガバナー」</a:t>
            </a:r>
            <a:r>
              <a:rPr lang="ja-JP" altLang="en-US" sz="1100" i="0" u="none" strike="noStrike">
                <a:solidFill>
                  <a:srgbClr val="1B1C1D"/>
                </a:solidFill>
                <a:effectLst/>
                <a:latin typeface="Meiryo" panose="020B0604030504040204" pitchFamily="34" charset="-128"/>
                <a:ea typeface="Meiryo" panose="020B0604030504040204" pitchFamily="34" charset="-128"/>
              </a:rPr>
              <a:t>へと、その役割を昇華させることが求められます。</a:t>
            </a:r>
          </a:p>
        </p:txBody>
      </p:sp>
    </p:spTree>
    <p:extLst>
      <p:ext uri="{BB962C8B-B14F-4D97-AF65-F5344CB8AC3E}">
        <p14:creationId xmlns:p14="http://schemas.microsoft.com/office/powerpoint/2010/main" val="1604125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332BB2-563C-C4FC-EBE1-285D00CCB0D8}"/>
              </a:ext>
            </a:extLst>
          </p:cNvPr>
          <p:cNvSpPr>
            <a:spLocks noGrp="1"/>
          </p:cNvSpPr>
          <p:nvPr>
            <p:ph type="title"/>
          </p:nvPr>
        </p:nvSpPr>
        <p:spPr/>
        <p:txBody>
          <a:bodyPr/>
          <a:lstStyle/>
          <a:p>
            <a:r>
              <a:rPr lang="en-US" altLang="ja-JP" sz="2800" dirty="0"/>
              <a:t>【</a:t>
            </a:r>
            <a:r>
              <a:rPr lang="ja-JP" altLang="en-US" sz="2800"/>
              <a:t>業種別</a:t>
            </a:r>
            <a:r>
              <a:rPr lang="en-US" altLang="ja-JP" sz="2800" dirty="0"/>
              <a:t>】5</a:t>
            </a:r>
            <a:r>
              <a:rPr lang="ja-JP" altLang="en-US" sz="2800"/>
              <a:t>年後の未来シナリオ　</a:t>
            </a:r>
            <a:r>
              <a:rPr lang="en-US" altLang="ja-JP" sz="2800" dirty="0"/>
              <a:t>1/2</a:t>
            </a:r>
            <a:endParaRPr kumimoji="1" lang="ja-JP" altLang="en-US"/>
          </a:p>
        </p:txBody>
      </p:sp>
      <p:sp>
        <p:nvSpPr>
          <p:cNvPr id="4" name="テキスト ボックス 3">
            <a:extLst>
              <a:ext uri="{FF2B5EF4-FFF2-40B4-BE49-F238E27FC236}">
                <a16:creationId xmlns:a16="http://schemas.microsoft.com/office/drawing/2014/main" id="{E981E72B-6E1F-E845-D68E-765597F6BB02}"/>
              </a:ext>
            </a:extLst>
          </p:cNvPr>
          <p:cNvSpPr txBox="1"/>
          <p:nvPr/>
        </p:nvSpPr>
        <p:spPr>
          <a:xfrm>
            <a:off x="185971" y="1059543"/>
            <a:ext cx="8786571" cy="5216813"/>
          </a:xfrm>
          <a:prstGeom prst="rect">
            <a:avLst/>
          </a:prstGeom>
          <a:noFill/>
        </p:spPr>
        <p:txBody>
          <a:bodyPr wrap="square">
            <a:spAutoFit/>
          </a:bodyPr>
          <a:lstStyle/>
          <a:p>
            <a:pPr>
              <a:spcAft>
                <a:spcPts val="300"/>
              </a:spcAft>
            </a:pPr>
            <a:r>
              <a:rPr lang="en-US" altLang="ja-JP" b="1" dirty="0">
                <a:latin typeface="Meiryo" panose="020B0604030504040204" pitchFamily="34" charset="-128"/>
                <a:ea typeface="Meiryo" panose="020B0604030504040204" pitchFamily="34" charset="-128"/>
              </a:rPr>
              <a:t>1. </a:t>
            </a:r>
            <a:r>
              <a:rPr lang="ja-JP" altLang="en-US" b="1">
                <a:latin typeface="Meiryo" panose="020B0604030504040204" pitchFamily="34" charset="-128"/>
                <a:ea typeface="Meiryo" panose="020B0604030504040204" pitchFamily="34" charset="-128"/>
              </a:rPr>
              <a:t>製造業：「サプライチェーン」から「デマンドチェーン」へ</a:t>
            </a:r>
          </a:p>
          <a:p>
            <a:pPr lvl="1">
              <a:spcAft>
                <a:spcPts val="300"/>
              </a:spcAft>
            </a:pPr>
            <a:r>
              <a:rPr lang="ja-JP" altLang="en-US" sz="1200" b="1">
                <a:latin typeface="Meiryo" panose="020B0604030504040204" pitchFamily="34" charset="-128"/>
                <a:ea typeface="Meiryo" panose="020B0604030504040204" pitchFamily="34" charset="-128"/>
              </a:rPr>
              <a:t>古い地図（改善）：</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で需要予測や在庫管理を「改善」し、効率的にモノを</a:t>
            </a:r>
            <a:r>
              <a:rPr lang="ja-JP" altLang="en-US" sz="1200" b="1">
                <a:latin typeface="Meiryo" panose="020B0604030504040204" pitchFamily="34" charset="-128"/>
                <a:ea typeface="Meiryo" panose="020B0604030504040204" pitchFamily="34" charset="-128"/>
              </a:rPr>
              <a:t>押す（プッシュ型）</a:t>
            </a:r>
            <a:r>
              <a:rPr lang="ja-JP" altLang="en-US" sz="1200">
                <a:latin typeface="Meiryo" panose="020B0604030504040204" pitchFamily="34" charset="-128"/>
                <a:ea typeface="Meiryo" panose="020B0604030504040204" pitchFamily="34" charset="-128"/>
              </a:rPr>
              <a:t>。</a:t>
            </a:r>
          </a:p>
          <a:p>
            <a:pPr lvl="1">
              <a:spcAft>
                <a:spcPts val="300"/>
              </a:spcAft>
            </a:pPr>
            <a:r>
              <a:rPr lang="ja-JP" altLang="en-US" sz="1200" b="1">
                <a:latin typeface="Meiryo" panose="020B0604030504040204" pitchFamily="34" charset="-128"/>
                <a:ea typeface="Meiryo" panose="020B0604030504040204" pitchFamily="34" charset="-128"/>
              </a:rPr>
              <a:t>新しい地図（変革）：</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が顧客の</a:t>
            </a:r>
            <a:r>
              <a:rPr lang="ja-JP" altLang="en-US" sz="1200" b="1">
                <a:latin typeface="Meiryo" panose="020B0604030504040204" pitchFamily="34" charset="-128"/>
                <a:ea typeface="Meiryo" panose="020B0604030504040204" pitchFamily="34" charset="-128"/>
              </a:rPr>
              <a:t>リアルタイム需要</a:t>
            </a:r>
            <a:r>
              <a:rPr lang="ja-JP" altLang="en-US" sz="1200">
                <a:latin typeface="Meiryo" panose="020B0604030504040204" pitchFamily="34" charset="-128"/>
                <a:ea typeface="Meiryo" panose="020B0604030504040204" pitchFamily="34" charset="-128"/>
              </a:rPr>
              <a:t>を検知し、設計から生産まで全ての工程を</a:t>
            </a:r>
            <a:r>
              <a:rPr lang="ja-JP" altLang="en-US" sz="1200" b="1">
                <a:latin typeface="Meiryo" panose="020B0604030504040204" pitchFamily="34" charset="-128"/>
                <a:ea typeface="Meiryo" panose="020B0604030504040204" pitchFamily="34" charset="-128"/>
              </a:rPr>
              <a:t>引っ張る（プル型）</a:t>
            </a:r>
            <a:r>
              <a:rPr lang="ja-JP" altLang="en-US" sz="1200">
                <a:latin typeface="Meiryo" panose="020B0604030504040204" pitchFamily="34" charset="-128"/>
                <a:ea typeface="Meiryo" panose="020B0604030504040204" pitchFamily="34" charset="-128"/>
              </a:rPr>
              <a:t>。</a:t>
            </a:r>
          </a:p>
          <a:p>
            <a:pPr lvl="1">
              <a:spcAft>
                <a:spcPts val="300"/>
              </a:spcAft>
            </a:pPr>
            <a:r>
              <a:rPr lang="ja-JP" altLang="en-US" sz="1200" b="1">
                <a:latin typeface="Meiryo" panose="020B0604030504040204" pitchFamily="34" charset="-128"/>
                <a:ea typeface="Meiryo" panose="020B0604030504040204" pitchFamily="34" charset="-128"/>
              </a:rPr>
              <a:t>ビジネスモデル：</a:t>
            </a:r>
            <a:r>
              <a:rPr lang="ja-JP" altLang="en-US" sz="1200">
                <a:latin typeface="Meiryo" panose="020B0604030504040204" pitchFamily="34" charset="-128"/>
                <a:ea typeface="Meiryo" panose="020B0604030504040204" pitchFamily="34" charset="-128"/>
              </a:rPr>
              <a:t> 「モノ売り」から「顧客の成果を最大化するコト売り（例：コマツ、</a:t>
            </a:r>
            <a:r>
              <a:rPr lang="en" altLang="ja-JP" sz="1200" dirty="0">
                <a:latin typeface="Meiryo" panose="020B0604030504040204" pitchFamily="34" charset="-128"/>
                <a:ea typeface="Meiryo" panose="020B0604030504040204" pitchFamily="34" charset="-128"/>
              </a:rPr>
              <a:t>Shein</a:t>
            </a:r>
            <a:r>
              <a:rPr lang="ja-JP" altLang="en" sz="12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へ変革する。</a:t>
            </a:r>
            <a:endParaRPr lang="en-US" altLang="ja-JP" sz="1200" dirty="0">
              <a:latin typeface="Meiryo" panose="020B0604030504040204" pitchFamily="34" charset="-128"/>
              <a:ea typeface="Meiryo" panose="020B0604030504040204" pitchFamily="34" charset="-128"/>
            </a:endParaRPr>
          </a:p>
          <a:p>
            <a:pPr lvl="1">
              <a:spcAft>
                <a:spcPts val="300"/>
              </a:spcAft>
            </a:pPr>
            <a:endParaRPr lang="ja-JP" altLang="en-US" sz="1200">
              <a:latin typeface="Meiryo" panose="020B0604030504040204" pitchFamily="34" charset="-128"/>
              <a:ea typeface="Meiryo" panose="020B0604030504040204" pitchFamily="34" charset="-128"/>
            </a:endParaRPr>
          </a:p>
          <a:p>
            <a:pPr>
              <a:spcAft>
                <a:spcPts val="300"/>
              </a:spcAft>
            </a:pPr>
            <a:r>
              <a:rPr lang="en-US" altLang="ja-JP" b="1" dirty="0">
                <a:latin typeface="Meiryo" panose="020B0604030504040204" pitchFamily="34" charset="-128"/>
                <a:ea typeface="Meiryo" panose="020B0604030504040204" pitchFamily="34" charset="-128"/>
              </a:rPr>
              <a:t>2. </a:t>
            </a:r>
            <a:r>
              <a:rPr lang="ja-JP" altLang="en-US" b="1">
                <a:latin typeface="Meiryo" panose="020B0604030504040204" pitchFamily="34" charset="-128"/>
                <a:ea typeface="Meiryo" panose="020B0604030504040204" pitchFamily="34" charset="-128"/>
              </a:rPr>
              <a:t>金融業：「</a:t>
            </a:r>
            <a:r>
              <a:rPr lang="en" altLang="ja-JP" b="1" dirty="0">
                <a:latin typeface="Meiryo" panose="020B0604030504040204" pitchFamily="34" charset="-128"/>
                <a:ea typeface="Meiryo" panose="020B0604030504040204" pitchFamily="34" charset="-128"/>
              </a:rPr>
              <a:t>AI</a:t>
            </a:r>
            <a:r>
              <a:rPr lang="ja-JP" altLang="en-US" b="1">
                <a:latin typeface="Meiryo" panose="020B0604030504040204" pitchFamily="34" charset="-128"/>
                <a:ea typeface="Meiryo" panose="020B0604030504040204" pitchFamily="34" charset="-128"/>
              </a:rPr>
              <a:t>金融執事」が価値を交換する「トークン・エコノミー」</a:t>
            </a:r>
          </a:p>
          <a:p>
            <a:pPr lvl="1">
              <a:spcAft>
                <a:spcPts val="300"/>
              </a:spcAft>
            </a:pPr>
            <a:r>
              <a:rPr lang="ja-JP" altLang="en-US" sz="1200" b="1">
                <a:latin typeface="Meiryo" panose="020B0604030504040204" pitchFamily="34" charset="-128"/>
                <a:ea typeface="Meiryo" panose="020B0604030504040204" pitchFamily="34" charset="-128"/>
              </a:rPr>
              <a:t>古い地図（改善）：</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チャットボットや不正検知で、既存の金融商品を効率的に売る。</a:t>
            </a:r>
          </a:p>
          <a:p>
            <a:pPr lvl="1">
              <a:spcAft>
                <a:spcPts val="300"/>
              </a:spcAft>
            </a:pPr>
            <a:r>
              <a:rPr lang="ja-JP" altLang="en-US" sz="1200" b="1">
                <a:latin typeface="Meiryo" panose="020B0604030504040204" pitchFamily="34" charset="-128"/>
                <a:ea typeface="Meiryo" panose="020B0604030504040204" pitchFamily="34" charset="-128"/>
              </a:rPr>
              <a:t>新しい地図（変革）：</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とブロックチェーンが融合。不動産なども含めたあらゆる資産を「トークン」で管理・交換する経済圏が誕生。</a:t>
            </a:r>
          </a:p>
          <a:p>
            <a:pPr>
              <a:spcAft>
                <a:spcPts val="300"/>
              </a:spcAft>
            </a:pPr>
            <a:r>
              <a:rPr lang="en-US" altLang="ja-JP" sz="1200" b="1" dirty="0">
                <a:latin typeface="Meiryo" panose="020B0604030504040204" pitchFamily="34" charset="-128"/>
                <a:ea typeface="Meiryo" panose="020B0604030504040204" pitchFamily="34" charset="-128"/>
              </a:rPr>
              <a:t>	</a:t>
            </a:r>
            <a:r>
              <a:rPr lang="ja-JP" altLang="en-US" sz="1200" b="1">
                <a:latin typeface="Meiryo" panose="020B0604030504040204" pitchFamily="34" charset="-128"/>
                <a:ea typeface="Meiryo" panose="020B0604030504040204" pitchFamily="34" charset="-128"/>
              </a:rPr>
              <a:t>人間の役割：</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金融執事」が個人の全資産ポートフォリオを自律的に最適化する。</a:t>
            </a:r>
            <a:endParaRPr lang="en-US" altLang="ja-JP" sz="1200" dirty="0">
              <a:latin typeface="Meiryo" panose="020B0604030504040204" pitchFamily="34" charset="-128"/>
              <a:ea typeface="Meiryo" panose="020B0604030504040204" pitchFamily="34" charset="-128"/>
            </a:endParaRPr>
          </a:p>
          <a:p>
            <a:pPr>
              <a:spcAft>
                <a:spcPts val="300"/>
              </a:spcAft>
            </a:pPr>
            <a:endParaRPr lang="ja-JP" altLang="en-US" sz="1200">
              <a:latin typeface="Meiryo" panose="020B0604030504040204" pitchFamily="34" charset="-128"/>
              <a:ea typeface="Meiryo" panose="020B0604030504040204" pitchFamily="34" charset="-128"/>
            </a:endParaRPr>
          </a:p>
          <a:p>
            <a:pPr>
              <a:spcAft>
                <a:spcPts val="300"/>
              </a:spcAft>
            </a:pPr>
            <a:r>
              <a:rPr lang="en-US" altLang="ja-JP" b="1" dirty="0">
                <a:latin typeface="Meiryo" panose="020B0604030504040204" pitchFamily="34" charset="-128"/>
                <a:ea typeface="Meiryo" panose="020B0604030504040204" pitchFamily="34" charset="-128"/>
              </a:rPr>
              <a:t>3. </a:t>
            </a:r>
            <a:r>
              <a:rPr lang="ja-JP" altLang="en-US" b="1">
                <a:latin typeface="Meiryo" panose="020B0604030504040204" pitchFamily="34" charset="-128"/>
                <a:ea typeface="Meiryo" panose="020B0604030504040204" pitchFamily="34" charset="-128"/>
              </a:rPr>
              <a:t>医療・製薬：</a:t>
            </a:r>
            <a:r>
              <a:rPr lang="en" altLang="ja-JP" b="1" dirty="0">
                <a:latin typeface="Meiryo" panose="020B0604030504040204" pitchFamily="34" charset="-128"/>
                <a:ea typeface="Meiryo" panose="020B0604030504040204" pitchFamily="34" charset="-128"/>
              </a:rPr>
              <a:t>AI</a:t>
            </a:r>
            <a:r>
              <a:rPr lang="ja-JP" altLang="en-US" b="1">
                <a:latin typeface="Meiryo" panose="020B0604030504040204" pitchFamily="34" charset="-128"/>
                <a:ea typeface="Meiryo" panose="020B0604030504040204" pitchFamily="34" charset="-128"/>
              </a:rPr>
              <a:t>と生命科学の融合がもたらす「予測・再生医療」</a:t>
            </a:r>
          </a:p>
          <a:p>
            <a:pPr lvl="1">
              <a:spcAft>
                <a:spcPts val="300"/>
              </a:spcAft>
            </a:pPr>
            <a:r>
              <a:rPr lang="ja-JP" altLang="en-US" sz="1200" b="1">
                <a:latin typeface="Meiryo" panose="020B0604030504040204" pitchFamily="34" charset="-128"/>
                <a:ea typeface="Meiryo" panose="020B0604030504040204" pitchFamily="34" charset="-128"/>
              </a:rPr>
              <a:t>古い地図（改善）：</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による画像診断支援や創薬期間の短縮など、「病気を治す」医療を効率化。</a:t>
            </a:r>
          </a:p>
          <a:p>
            <a:pPr lvl="1">
              <a:spcAft>
                <a:spcPts val="300"/>
              </a:spcAft>
            </a:pPr>
            <a:r>
              <a:rPr lang="ja-JP" altLang="en-US" sz="1200" b="1">
                <a:latin typeface="Meiryo" panose="020B0604030504040204" pitchFamily="34" charset="-128"/>
                <a:ea typeface="Meiryo" panose="020B0604030504040204" pitchFamily="34" charset="-128"/>
              </a:rPr>
              <a:t>新しい地図（変革）：</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がバイタルデータや遺伝子情報から病気を</a:t>
            </a:r>
            <a:r>
              <a:rPr lang="ja-JP" altLang="en-US" sz="1200" b="1">
                <a:latin typeface="Meiryo" panose="020B0604030504040204" pitchFamily="34" charset="-128"/>
                <a:ea typeface="Meiryo" panose="020B0604030504040204" pitchFamily="34" charset="-128"/>
              </a:rPr>
              <a:t>数年前に予測</a:t>
            </a:r>
            <a:r>
              <a:rPr lang="ja-JP" altLang="en-US" sz="1200">
                <a:latin typeface="Meiryo" panose="020B0604030504040204" pitchFamily="34" charset="-128"/>
                <a:ea typeface="Meiryo" panose="020B0604030504040204" pitchFamily="34" charset="-128"/>
              </a:rPr>
              <a:t>し、</a:t>
            </a:r>
            <a:r>
              <a:rPr lang="en" altLang="ja-JP" sz="1200" dirty="0" err="1">
                <a:latin typeface="Meiryo" panose="020B0604030504040204" pitchFamily="34" charset="-128"/>
                <a:ea typeface="Meiryo" panose="020B0604030504040204" pitchFamily="34" charset="-128"/>
              </a:rPr>
              <a:t>iPS</a:t>
            </a:r>
            <a:r>
              <a:rPr lang="ja-JP" altLang="en-US" sz="1200">
                <a:latin typeface="Meiryo" panose="020B0604030504040204" pitchFamily="34" charset="-128"/>
                <a:ea typeface="Meiryo" panose="020B0604030504040204" pitchFamily="34" charset="-128"/>
              </a:rPr>
              <a:t>細胞や遺伝子治療で</a:t>
            </a:r>
            <a:r>
              <a:rPr lang="ja-JP" altLang="en-US" sz="1200" b="1">
                <a:latin typeface="Meiryo" panose="020B0604030504040204" pitchFamily="34" charset="-128"/>
                <a:ea typeface="Meiryo" panose="020B0604030504040204" pitchFamily="34" charset="-128"/>
              </a:rPr>
              <a:t>発症自体を防ぐ</a:t>
            </a:r>
            <a:r>
              <a:rPr lang="ja-JP" altLang="en-US" sz="1200">
                <a:latin typeface="Meiryo" panose="020B0604030504040204" pitchFamily="34" charset="-128"/>
                <a:ea typeface="Meiryo" panose="020B0604030504040204" pitchFamily="34" charset="-128"/>
              </a:rPr>
              <a:t>。</a:t>
            </a:r>
          </a:p>
          <a:p>
            <a:pPr lvl="1">
              <a:spcAft>
                <a:spcPts val="300"/>
              </a:spcAft>
            </a:pPr>
            <a:r>
              <a:rPr lang="ja-JP" altLang="en-US" sz="1200" b="1">
                <a:latin typeface="Meiryo" panose="020B0604030504040204" pitchFamily="34" charset="-128"/>
                <a:ea typeface="Meiryo" panose="020B0604030504040204" pitchFamily="34" charset="-128"/>
              </a:rPr>
              <a:t>中心の変化：</a:t>
            </a:r>
            <a:r>
              <a:rPr lang="ja-JP" altLang="en-US" sz="1200">
                <a:latin typeface="Meiryo" panose="020B0604030504040204" pitchFamily="34" charset="-128"/>
                <a:ea typeface="Meiryo" panose="020B0604030504040204" pitchFamily="34" charset="-128"/>
              </a:rPr>
              <a:t> 医療の中心が「病院での治療」から「日常生活での予測」へシフトする。</a:t>
            </a:r>
            <a:endParaRPr lang="en-US" altLang="ja-JP" sz="1200" dirty="0">
              <a:latin typeface="Meiryo" panose="020B0604030504040204" pitchFamily="34" charset="-128"/>
              <a:ea typeface="Meiryo" panose="020B0604030504040204" pitchFamily="34" charset="-128"/>
            </a:endParaRPr>
          </a:p>
          <a:p>
            <a:pPr lvl="1">
              <a:spcAft>
                <a:spcPts val="300"/>
              </a:spcAft>
            </a:pPr>
            <a:endParaRPr lang="ja-JP" altLang="en-US" sz="1200">
              <a:latin typeface="Meiryo" panose="020B0604030504040204" pitchFamily="34" charset="-128"/>
              <a:ea typeface="Meiryo" panose="020B0604030504040204" pitchFamily="34" charset="-128"/>
            </a:endParaRPr>
          </a:p>
          <a:p>
            <a:pPr>
              <a:spcAft>
                <a:spcPts val="300"/>
              </a:spcAft>
            </a:pPr>
            <a:r>
              <a:rPr lang="en-US" altLang="ja-JP" b="1" dirty="0">
                <a:latin typeface="Meiryo" panose="020B0604030504040204" pitchFamily="34" charset="-128"/>
                <a:ea typeface="Meiryo" panose="020B0604030504040204" pitchFamily="34" charset="-128"/>
              </a:rPr>
              <a:t>4. </a:t>
            </a:r>
            <a:r>
              <a:rPr lang="ja-JP" altLang="en-US" b="1">
                <a:latin typeface="Meiryo" panose="020B0604030504040204" pitchFamily="34" charset="-128"/>
                <a:ea typeface="Meiryo" panose="020B0604030504040204" pitchFamily="34" charset="-128"/>
              </a:rPr>
              <a:t>小売・流通業：「予測配送」と「自律型店舗」がもたらす無人化革命</a:t>
            </a:r>
          </a:p>
          <a:p>
            <a:pPr lvl="1">
              <a:spcAft>
                <a:spcPts val="300"/>
              </a:spcAft>
            </a:pPr>
            <a:r>
              <a:rPr lang="ja-JP" altLang="en-US" sz="1200" b="1">
                <a:latin typeface="Meiryo" panose="020B0604030504040204" pitchFamily="34" charset="-128"/>
                <a:ea typeface="Meiryo" panose="020B0604030504040204" pitchFamily="34" charset="-128"/>
              </a:rPr>
              <a:t>古い地図（改善）：</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カメラによる動線分析やレコメンドエンジンの精度向上で販売を促進。</a:t>
            </a:r>
          </a:p>
          <a:p>
            <a:pPr lvl="1">
              <a:spcAft>
                <a:spcPts val="300"/>
              </a:spcAft>
            </a:pPr>
            <a:r>
              <a:rPr lang="ja-JP" altLang="en-US" sz="1200" b="1">
                <a:latin typeface="Meiryo" panose="020B0604030504040204" pitchFamily="34" charset="-128"/>
                <a:ea typeface="Meiryo" panose="020B0604030504040204" pitchFamily="34" charset="-128"/>
              </a:rPr>
              <a:t>新しい地図（変革）：</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が</a:t>
            </a:r>
            <a:r>
              <a:rPr lang="ja-JP" altLang="en-US" sz="1200" b="1">
                <a:latin typeface="Meiryo" panose="020B0604030504040204" pitchFamily="34" charset="-128"/>
                <a:ea typeface="Meiryo" panose="020B0604030504040204" pitchFamily="34" charset="-128"/>
              </a:rPr>
              <a:t>注文前に需要を予測</a:t>
            </a:r>
            <a:r>
              <a:rPr lang="ja-JP" altLang="en-US" sz="1200">
                <a:latin typeface="Meiryo" panose="020B0604030504040204" pitchFamily="34" charset="-128"/>
                <a:ea typeface="Meiryo" panose="020B0604030504040204" pitchFamily="34" charset="-128"/>
              </a:rPr>
              <a:t>し、無人倉庫でロボットが商品をピッキング、ドローンや自動運転車が配送する</a:t>
            </a:r>
            <a:r>
              <a:rPr lang="ja-JP" altLang="en-US" sz="1200" b="1">
                <a:latin typeface="Meiryo" panose="020B0604030504040204" pitchFamily="34" charset="-128"/>
                <a:ea typeface="Meiryo" panose="020B0604030504040204" pitchFamily="34" charset="-128"/>
              </a:rPr>
              <a:t>「生活自動化サービス」</a:t>
            </a:r>
            <a:r>
              <a:rPr lang="ja-JP" altLang="en-US" sz="1200">
                <a:latin typeface="Meiryo" panose="020B0604030504040204" pitchFamily="34" charset="-128"/>
                <a:ea typeface="Meiryo" panose="020B0604030504040204" pitchFamily="34" charset="-128"/>
              </a:rPr>
              <a:t>へ。</a:t>
            </a:r>
          </a:p>
          <a:p>
            <a:pPr lvl="1">
              <a:spcAft>
                <a:spcPts val="300"/>
              </a:spcAft>
            </a:pPr>
            <a:r>
              <a:rPr lang="ja-JP" altLang="en-US" sz="1200" b="1">
                <a:latin typeface="Meiryo" panose="020B0604030504040204" pitchFamily="34" charset="-128"/>
                <a:ea typeface="Meiryo" panose="020B0604030504040204" pitchFamily="34" charset="-128"/>
              </a:rPr>
              <a:t>キー技術：</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とロボット（フィジカル</a:t>
            </a:r>
            <a:r>
              <a:rPr lang="en" altLang="ja-JP" sz="1200" dirty="0">
                <a:latin typeface="Meiryo" panose="020B0604030504040204" pitchFamily="34" charset="-128"/>
                <a:ea typeface="Meiryo" panose="020B0604030504040204" pitchFamily="34" charset="-128"/>
              </a:rPr>
              <a:t>AI</a:t>
            </a:r>
            <a:r>
              <a:rPr lang="ja-JP" altLang="en" sz="12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の高度な融合（例：</a:t>
            </a:r>
            <a:r>
              <a:rPr lang="en" altLang="ja-JP" sz="1200" dirty="0">
                <a:latin typeface="Meiryo" panose="020B0604030504040204" pitchFamily="34" charset="-128"/>
                <a:ea typeface="Meiryo" panose="020B0604030504040204" pitchFamily="34" charset="-128"/>
              </a:rPr>
              <a:t>Ocado</a:t>
            </a:r>
            <a:r>
              <a:rPr lang="ja-JP" altLang="en" sz="1200">
                <a:latin typeface="Meiryo" panose="020B0604030504040204" pitchFamily="34" charset="-128"/>
                <a:ea typeface="Meiryo" panose="020B0604030504040204" pitchFamily="34" charset="-128"/>
              </a:rPr>
              <a:t>）。</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63938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654C63-B668-1FF8-3485-8EE0CE6B2A21}"/>
              </a:ext>
            </a:extLst>
          </p:cNvPr>
          <p:cNvSpPr>
            <a:spLocks noGrp="1"/>
          </p:cNvSpPr>
          <p:nvPr>
            <p:ph type="title"/>
          </p:nvPr>
        </p:nvSpPr>
        <p:spPr/>
        <p:txBody>
          <a:bodyPr/>
          <a:lstStyle/>
          <a:p>
            <a:r>
              <a:rPr lang="en-US" altLang="ja-JP" sz="2400" dirty="0"/>
              <a:t>【</a:t>
            </a:r>
            <a:r>
              <a:rPr lang="ja-JP" altLang="en-US" sz="2400"/>
              <a:t>業種別</a:t>
            </a:r>
            <a:r>
              <a:rPr lang="en-US" altLang="ja-JP" sz="2400" dirty="0"/>
              <a:t>】5</a:t>
            </a:r>
            <a:r>
              <a:rPr lang="ja-JP" altLang="en-US" sz="2400"/>
              <a:t>年後の未来シナリオ　</a:t>
            </a:r>
            <a:r>
              <a:rPr lang="en-US" altLang="ja-JP" sz="2400" dirty="0"/>
              <a:t>2/2</a:t>
            </a:r>
            <a:endParaRPr kumimoji="1" lang="ja-JP" altLang="en-US"/>
          </a:p>
        </p:txBody>
      </p:sp>
      <p:sp>
        <p:nvSpPr>
          <p:cNvPr id="3" name="テキスト ボックス 2">
            <a:extLst>
              <a:ext uri="{FF2B5EF4-FFF2-40B4-BE49-F238E27FC236}">
                <a16:creationId xmlns:a16="http://schemas.microsoft.com/office/drawing/2014/main" id="{98CD26FA-63B8-5BDC-3348-BC1057748833}"/>
              </a:ext>
            </a:extLst>
          </p:cNvPr>
          <p:cNvSpPr txBox="1"/>
          <p:nvPr/>
        </p:nvSpPr>
        <p:spPr>
          <a:xfrm>
            <a:off x="185971" y="1052281"/>
            <a:ext cx="8786571" cy="5032147"/>
          </a:xfrm>
          <a:prstGeom prst="rect">
            <a:avLst/>
          </a:prstGeom>
          <a:noFill/>
        </p:spPr>
        <p:txBody>
          <a:bodyPr wrap="square">
            <a:spAutoFit/>
          </a:bodyPr>
          <a:lstStyle/>
          <a:p>
            <a:pPr>
              <a:spcAft>
                <a:spcPts val="300"/>
              </a:spcAft>
            </a:pPr>
            <a:r>
              <a:rPr lang="en" altLang="ja-JP" b="1" dirty="0">
                <a:latin typeface="Meiryo" panose="020B0604030504040204" pitchFamily="34" charset="-128"/>
                <a:ea typeface="Meiryo" panose="020B0604030504040204" pitchFamily="34" charset="-128"/>
              </a:rPr>
              <a:t>5. SI</a:t>
            </a:r>
            <a:r>
              <a:rPr lang="ja-JP" altLang="en-US" b="1">
                <a:latin typeface="Meiryo" panose="020B0604030504040204" pitchFamily="34" charset="-128"/>
                <a:ea typeface="Meiryo" panose="020B0604030504040204" pitchFamily="34" charset="-128"/>
              </a:rPr>
              <a:t>事業者・</a:t>
            </a:r>
            <a:r>
              <a:rPr lang="en" altLang="ja-JP" b="1" dirty="0">
                <a:latin typeface="Meiryo" panose="020B0604030504040204" pitchFamily="34" charset="-128"/>
                <a:ea typeface="Meiryo" panose="020B0604030504040204" pitchFamily="34" charset="-128"/>
              </a:rPr>
              <a:t>IT</a:t>
            </a:r>
            <a:r>
              <a:rPr lang="ja-JP" altLang="en-US" b="1">
                <a:latin typeface="Meiryo" panose="020B0604030504040204" pitchFamily="34" charset="-128"/>
                <a:ea typeface="Meiryo" panose="020B0604030504040204" pitchFamily="34" charset="-128"/>
              </a:rPr>
              <a:t>ベンダー：「人月商売」から「価値共創パートナー」へ</a:t>
            </a:r>
          </a:p>
          <a:p>
            <a:pPr lvl="1">
              <a:spcAft>
                <a:spcPts val="300"/>
              </a:spcAft>
            </a:pPr>
            <a:r>
              <a:rPr lang="ja-JP" altLang="en-US" sz="1200" b="1">
                <a:latin typeface="Meiryo" panose="020B0604030504040204" pitchFamily="34" charset="-128"/>
                <a:ea typeface="Meiryo" panose="020B0604030504040204" pitchFamily="34" charset="-128"/>
              </a:rPr>
              <a:t>古い地図（改善）：</a:t>
            </a:r>
            <a:r>
              <a:rPr lang="ja-JP" altLang="en-US" sz="1200">
                <a:latin typeface="Meiryo" panose="020B0604030504040204" pitchFamily="34" charset="-128"/>
                <a:ea typeface="Meiryo" panose="020B0604030504040204" pitchFamily="34" charset="-128"/>
              </a:rPr>
              <a:t> 生成</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で開発を効率化し、「人月商売」の利益率を上げる。</a:t>
            </a:r>
          </a:p>
          <a:p>
            <a:pPr lvl="1">
              <a:spcAft>
                <a:spcPts val="300"/>
              </a:spcAft>
            </a:pPr>
            <a:r>
              <a:rPr lang="ja-JP" altLang="en-US" sz="1200" b="1">
                <a:latin typeface="Meiryo" panose="020B0604030504040204" pitchFamily="34" charset="-128"/>
                <a:ea typeface="Meiryo" panose="020B0604030504040204" pitchFamily="34" charset="-128"/>
              </a:rPr>
              <a:t>新しい地図（変革）：</a:t>
            </a:r>
            <a:r>
              <a:rPr lang="ja-JP" altLang="en-US" sz="1200">
                <a:latin typeface="Meiryo" panose="020B0604030504040204" pitchFamily="34" charset="-128"/>
                <a:ea typeface="Meiryo" panose="020B0604030504040204" pitchFamily="34" charset="-128"/>
              </a:rPr>
              <a:t> 顧客の</a:t>
            </a:r>
            <a:r>
              <a:rPr lang="ja-JP" altLang="en-US" sz="1200" b="1">
                <a:latin typeface="Meiryo" panose="020B0604030504040204" pitchFamily="34" charset="-128"/>
                <a:ea typeface="Meiryo" panose="020B0604030504040204" pitchFamily="34" charset="-128"/>
              </a:rPr>
              <a:t>事業成果にコミット</a:t>
            </a:r>
            <a:r>
              <a:rPr lang="ja-JP" altLang="en-US" sz="1200">
                <a:latin typeface="Meiryo" panose="020B0604030504040204" pitchFamily="34" charset="-128"/>
                <a:ea typeface="Meiryo" panose="020B0604030504040204" pitchFamily="34" charset="-128"/>
              </a:rPr>
              <a:t>し、</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プラットフォーム等を活用してビジネス変革そのものを支援。</a:t>
            </a:r>
          </a:p>
          <a:p>
            <a:pPr lvl="1">
              <a:spcAft>
                <a:spcPts val="300"/>
              </a:spcAft>
            </a:pPr>
            <a:r>
              <a:rPr lang="ja-JP" altLang="en-US" sz="1200" b="1">
                <a:latin typeface="Meiryo" panose="020B0604030504040204" pitchFamily="34" charset="-128"/>
                <a:ea typeface="Meiryo" panose="020B0604030504040204" pitchFamily="34" charset="-128"/>
              </a:rPr>
              <a:t>収益モデル：</a:t>
            </a:r>
            <a:r>
              <a:rPr lang="ja-JP" altLang="en-US" sz="1200">
                <a:latin typeface="Meiryo" panose="020B0604030504040204" pitchFamily="34" charset="-128"/>
                <a:ea typeface="Meiryo" panose="020B0604030504040204" pitchFamily="34" charset="-128"/>
              </a:rPr>
              <a:t> 成果報酬（レベニューシェア）やサブスクリプションなど多様化。</a:t>
            </a:r>
            <a:endParaRPr lang="en-US" altLang="ja-JP" sz="1200" dirty="0">
              <a:latin typeface="Meiryo" panose="020B0604030504040204" pitchFamily="34" charset="-128"/>
              <a:ea typeface="Meiryo" panose="020B0604030504040204" pitchFamily="34" charset="-128"/>
            </a:endParaRPr>
          </a:p>
          <a:p>
            <a:pPr>
              <a:spcAft>
                <a:spcPts val="300"/>
              </a:spcAft>
            </a:pPr>
            <a:endParaRPr lang="ja-JP" altLang="en-US" sz="1200">
              <a:latin typeface="Meiryo" panose="020B0604030504040204" pitchFamily="34" charset="-128"/>
              <a:ea typeface="Meiryo" panose="020B0604030504040204" pitchFamily="34" charset="-128"/>
            </a:endParaRPr>
          </a:p>
          <a:p>
            <a:pPr>
              <a:spcAft>
                <a:spcPts val="300"/>
              </a:spcAft>
            </a:pPr>
            <a:r>
              <a:rPr lang="en-US" altLang="ja-JP" b="1" dirty="0">
                <a:latin typeface="Meiryo" panose="020B0604030504040204" pitchFamily="34" charset="-128"/>
                <a:ea typeface="Meiryo" panose="020B0604030504040204" pitchFamily="34" charset="-128"/>
              </a:rPr>
              <a:t>6. </a:t>
            </a:r>
            <a:r>
              <a:rPr lang="ja-JP" altLang="en-US" b="1">
                <a:latin typeface="Meiryo" panose="020B0604030504040204" pitchFamily="34" charset="-128"/>
                <a:ea typeface="Meiryo" panose="020B0604030504040204" pitchFamily="34" charset="-128"/>
              </a:rPr>
              <a:t>農業：「匠の技」から「データ駆動型精密農業」へ</a:t>
            </a:r>
          </a:p>
          <a:p>
            <a:pPr lvl="1">
              <a:spcAft>
                <a:spcPts val="300"/>
              </a:spcAft>
            </a:pPr>
            <a:r>
              <a:rPr lang="ja-JP" altLang="en-US" sz="1200" b="1">
                <a:latin typeface="Meiryo" panose="020B0604030504040204" pitchFamily="34" charset="-128"/>
                <a:ea typeface="Meiryo" panose="020B0604030504040204" pitchFamily="34" charset="-128"/>
              </a:rPr>
              <a:t>古い地図（改善）：</a:t>
            </a:r>
            <a:r>
              <a:rPr lang="ja-JP" altLang="en-US" sz="1200">
                <a:latin typeface="Meiryo" panose="020B0604030504040204" pitchFamily="34" charset="-128"/>
                <a:ea typeface="Meiryo" panose="020B0604030504040204" pitchFamily="34" charset="-128"/>
              </a:rPr>
              <a:t> ドローン農薬散布など、熟練農家の経験と勘をテクノロジーで補助・効率化。</a:t>
            </a:r>
          </a:p>
          <a:p>
            <a:pPr lvl="1">
              <a:spcAft>
                <a:spcPts val="300"/>
              </a:spcAft>
            </a:pPr>
            <a:r>
              <a:rPr lang="ja-JP" altLang="en-US" sz="1200" b="1">
                <a:latin typeface="Meiryo" panose="020B0604030504040204" pitchFamily="34" charset="-128"/>
                <a:ea typeface="Meiryo" panose="020B0604030504040204" pitchFamily="34" charset="-128"/>
              </a:rPr>
              <a:t>新しい地図（変革）：</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が完全制御する</a:t>
            </a:r>
            <a:r>
              <a:rPr lang="ja-JP" altLang="en-US" sz="1200" b="1">
                <a:latin typeface="Meiryo" panose="020B0604030504040204" pitchFamily="34" charset="-128"/>
                <a:ea typeface="Meiryo" panose="020B0604030504040204" pitchFamily="34" charset="-128"/>
              </a:rPr>
              <a:t>「植物工場」</a:t>
            </a:r>
            <a:r>
              <a:rPr lang="ja-JP" altLang="en-US" sz="1200">
                <a:latin typeface="Meiryo" panose="020B0604030504040204" pitchFamily="34" charset="-128"/>
                <a:ea typeface="Meiryo" panose="020B0604030504040204" pitchFamily="34" charset="-128"/>
              </a:rPr>
              <a:t>で、天候に左右されず無農薬・高品質な作物を</a:t>
            </a:r>
            <a:r>
              <a:rPr lang="en-US" altLang="ja-JP" sz="1200" dirty="0">
                <a:latin typeface="Meiryo" panose="020B0604030504040204" pitchFamily="34" charset="-128"/>
                <a:ea typeface="Meiryo" panose="020B0604030504040204" pitchFamily="34" charset="-128"/>
              </a:rPr>
              <a:t>365</a:t>
            </a:r>
            <a:r>
              <a:rPr lang="ja-JP" altLang="en-US" sz="1200">
                <a:latin typeface="Meiryo" panose="020B0604030504040204" pitchFamily="34" charset="-128"/>
                <a:ea typeface="Meiryo" panose="020B0604030504040204" pitchFamily="34" charset="-128"/>
              </a:rPr>
              <a:t>日安定生産。</a:t>
            </a:r>
          </a:p>
          <a:p>
            <a:pPr lvl="1">
              <a:spcAft>
                <a:spcPts val="300"/>
              </a:spcAft>
            </a:pPr>
            <a:r>
              <a:rPr lang="ja-JP" altLang="en-US" sz="1200" b="1">
                <a:latin typeface="Meiryo" panose="020B0604030504040204" pitchFamily="34" charset="-128"/>
                <a:ea typeface="Meiryo" panose="020B0604030504040204" pitchFamily="34" charset="-128"/>
              </a:rPr>
              <a:t>労働力の変化：</a:t>
            </a:r>
            <a:r>
              <a:rPr lang="ja-JP" altLang="en-US" sz="1200">
                <a:latin typeface="Meiryo" panose="020B0604030504040204" pitchFamily="34" charset="-128"/>
                <a:ea typeface="Meiryo" panose="020B0604030504040204" pitchFamily="34" charset="-128"/>
              </a:rPr>
              <a:t> 収穫や梱包はロボットが担い、農業は労働力不足から解放される。</a:t>
            </a:r>
            <a:endParaRPr lang="en-US" altLang="ja-JP" sz="1200" dirty="0">
              <a:latin typeface="Meiryo" panose="020B0604030504040204" pitchFamily="34" charset="-128"/>
              <a:ea typeface="Meiryo" panose="020B0604030504040204" pitchFamily="34" charset="-128"/>
            </a:endParaRPr>
          </a:p>
          <a:p>
            <a:pPr>
              <a:spcAft>
                <a:spcPts val="300"/>
              </a:spcAft>
            </a:pPr>
            <a:endParaRPr lang="ja-JP" altLang="en-US" sz="1200">
              <a:latin typeface="Meiryo" panose="020B0604030504040204" pitchFamily="34" charset="-128"/>
              <a:ea typeface="Meiryo" panose="020B0604030504040204" pitchFamily="34" charset="-128"/>
            </a:endParaRPr>
          </a:p>
          <a:p>
            <a:pPr>
              <a:spcAft>
                <a:spcPts val="300"/>
              </a:spcAft>
            </a:pPr>
            <a:r>
              <a:rPr lang="en-US" altLang="ja-JP" b="1" dirty="0">
                <a:latin typeface="Meiryo" panose="020B0604030504040204" pitchFamily="34" charset="-128"/>
                <a:ea typeface="Meiryo" panose="020B0604030504040204" pitchFamily="34" charset="-128"/>
              </a:rPr>
              <a:t>7. </a:t>
            </a:r>
            <a:r>
              <a:rPr lang="ja-JP" altLang="en-US" b="1">
                <a:latin typeface="Meiryo" panose="020B0604030504040204" pitchFamily="34" charset="-128"/>
                <a:ea typeface="Meiryo" panose="020B0604030504040204" pitchFamily="34" charset="-128"/>
              </a:rPr>
              <a:t>自治体（市町村）：「お役所仕事」の終焉と「パーソナライズド市民サービス」</a:t>
            </a:r>
          </a:p>
          <a:p>
            <a:pPr lvl="1">
              <a:spcAft>
                <a:spcPts val="300"/>
              </a:spcAft>
            </a:pPr>
            <a:r>
              <a:rPr lang="ja-JP" altLang="en-US" sz="1200" b="1">
                <a:latin typeface="Meiryo" panose="020B0604030504040204" pitchFamily="34" charset="-128"/>
                <a:ea typeface="Meiryo" panose="020B0604030504040204" pitchFamily="34" charset="-128"/>
              </a:rPr>
              <a:t>古い地図（改善）：</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チャットボットや</a:t>
            </a:r>
            <a:r>
              <a:rPr lang="en" altLang="ja-JP" sz="1200" dirty="0">
                <a:latin typeface="Meiryo" panose="020B0604030504040204" pitchFamily="34" charset="-128"/>
                <a:ea typeface="Meiryo" panose="020B0604030504040204" pitchFamily="34" charset="-128"/>
              </a:rPr>
              <a:t>AI-OCR</a:t>
            </a:r>
            <a:r>
              <a:rPr lang="ja-JP" altLang="en-US" sz="1200">
                <a:latin typeface="Meiryo" panose="020B0604030504040204" pitchFamily="34" charset="-128"/>
                <a:ea typeface="Meiryo" panose="020B0604030504040204" pitchFamily="34" charset="-128"/>
              </a:rPr>
              <a:t>で、既存の「お役所仕事」を効率化。</a:t>
            </a:r>
          </a:p>
          <a:p>
            <a:pPr lvl="1">
              <a:spcAft>
                <a:spcPts val="300"/>
              </a:spcAft>
            </a:pPr>
            <a:r>
              <a:rPr lang="ja-JP" altLang="en-US" sz="1200" b="1">
                <a:latin typeface="Meiryo" panose="020B0604030504040204" pitchFamily="34" charset="-128"/>
                <a:ea typeface="Meiryo" panose="020B0604030504040204" pitchFamily="34" charset="-128"/>
              </a:rPr>
              <a:t>新しい地図（変革）：</a:t>
            </a:r>
            <a:r>
              <a:rPr lang="ja-JP" altLang="en-US" sz="1200">
                <a:latin typeface="Meiryo" panose="020B0604030504040204" pitchFamily="34" charset="-128"/>
                <a:ea typeface="Meiryo" panose="020B0604030504040204" pitchFamily="34" charset="-128"/>
              </a:rPr>
              <a:t> 市民が申請するのではなく、</a:t>
            </a:r>
            <a:r>
              <a:rPr lang="ja-JP" altLang="en-US" sz="1200" b="1">
                <a:latin typeface="Meiryo" panose="020B0604030504040204" pitchFamily="34" charset="-128"/>
                <a:ea typeface="Meiryo" panose="020B0604030504040204" pitchFamily="34" charset="-128"/>
              </a:rPr>
              <a:t>行政が</a:t>
            </a:r>
            <a:r>
              <a:rPr lang="en" altLang="ja-JP" sz="1200" b="1" dirty="0">
                <a:latin typeface="Meiryo" panose="020B0604030504040204" pitchFamily="34" charset="-128"/>
                <a:ea typeface="Meiryo" panose="020B0604030504040204" pitchFamily="34" charset="-128"/>
              </a:rPr>
              <a:t>AI</a:t>
            </a:r>
            <a:r>
              <a:rPr lang="ja-JP" altLang="en-US" sz="1200" b="1">
                <a:latin typeface="Meiryo" panose="020B0604030504040204" pitchFamily="34" charset="-128"/>
                <a:ea typeface="Meiryo" panose="020B0604030504040204" pitchFamily="34" charset="-128"/>
              </a:rPr>
              <a:t>でライフイベントを検知し、必要な支援を能動的に届ける（プッシュ型）</a:t>
            </a:r>
            <a:r>
              <a:rPr lang="ja-JP" altLang="en-US" sz="1200">
                <a:latin typeface="Meiryo" panose="020B0604030504040204" pitchFamily="34" charset="-128"/>
                <a:ea typeface="Meiryo" panose="020B0604030504040204" pitchFamily="34" charset="-128"/>
              </a:rPr>
              <a:t>。</a:t>
            </a:r>
          </a:p>
          <a:p>
            <a:pPr lvl="1">
              <a:spcAft>
                <a:spcPts val="300"/>
              </a:spcAft>
            </a:pPr>
            <a:r>
              <a:rPr lang="ja-JP" altLang="en-US" sz="1200" b="1">
                <a:latin typeface="Meiryo" panose="020B0604030504040204" pitchFamily="34" charset="-128"/>
                <a:ea typeface="Meiryo" panose="020B0604030504040204" pitchFamily="34" charset="-128"/>
              </a:rPr>
              <a:t>実現の鍵：</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市役所アシスタント」が、一人ひとりの生涯に寄り添う。</a:t>
            </a:r>
            <a:endParaRPr lang="en-US" altLang="ja-JP" sz="1200" dirty="0">
              <a:latin typeface="Meiryo" panose="020B0604030504040204" pitchFamily="34" charset="-128"/>
              <a:ea typeface="Meiryo" panose="020B0604030504040204" pitchFamily="34" charset="-128"/>
            </a:endParaRPr>
          </a:p>
          <a:p>
            <a:pPr>
              <a:spcAft>
                <a:spcPts val="300"/>
              </a:spcAft>
            </a:pPr>
            <a:endParaRPr lang="ja-JP" altLang="en-US" sz="1200">
              <a:latin typeface="Meiryo" panose="020B0604030504040204" pitchFamily="34" charset="-128"/>
              <a:ea typeface="Meiryo" panose="020B0604030504040204" pitchFamily="34" charset="-128"/>
            </a:endParaRPr>
          </a:p>
          <a:p>
            <a:pPr>
              <a:spcAft>
                <a:spcPts val="300"/>
              </a:spcAft>
            </a:pPr>
            <a:r>
              <a:rPr lang="en-US" altLang="ja-JP" b="1" dirty="0">
                <a:latin typeface="Meiryo" panose="020B0604030504040204" pitchFamily="34" charset="-128"/>
                <a:ea typeface="Meiryo" panose="020B0604030504040204" pitchFamily="34" charset="-128"/>
              </a:rPr>
              <a:t>8. </a:t>
            </a:r>
            <a:r>
              <a:rPr lang="ja-JP" altLang="en-US" b="1">
                <a:latin typeface="Meiryo" panose="020B0604030504040204" pitchFamily="34" charset="-128"/>
                <a:ea typeface="Meiryo" panose="020B0604030504040204" pitchFamily="34" charset="-128"/>
              </a:rPr>
              <a:t>教育：「一斉授業」から「個別最適化された生涯学習」へ</a:t>
            </a:r>
          </a:p>
          <a:p>
            <a:pPr lvl="1">
              <a:spcAft>
                <a:spcPts val="300"/>
              </a:spcAft>
            </a:pPr>
            <a:r>
              <a:rPr lang="ja-JP" altLang="en-US" sz="1200" b="1">
                <a:latin typeface="Meiryo" panose="020B0604030504040204" pitchFamily="34" charset="-128"/>
                <a:ea typeface="Meiryo" panose="020B0604030504040204" pitchFamily="34" charset="-128"/>
              </a:rPr>
              <a:t>古い地図（改善）：</a:t>
            </a:r>
            <a:r>
              <a:rPr lang="ja-JP" altLang="en-US" sz="1200">
                <a:latin typeface="Meiryo" panose="020B0604030504040204" pitchFamily="34" charset="-128"/>
                <a:ea typeface="Meiryo" panose="020B0604030504040204" pitchFamily="34" charset="-128"/>
              </a:rPr>
              <a:t> </a:t>
            </a:r>
            <a:r>
              <a:rPr lang="en" altLang="ja-JP" sz="1200" dirty="0">
                <a:latin typeface="Meiryo" panose="020B0604030504040204" pitchFamily="34" charset="-128"/>
                <a:ea typeface="Meiryo" panose="020B0604030504040204" pitchFamily="34" charset="-128"/>
              </a:rPr>
              <a:t>AI</a:t>
            </a:r>
            <a:r>
              <a:rPr lang="ja-JP" altLang="en-US" sz="1200">
                <a:latin typeface="Meiryo" panose="020B0604030504040204" pitchFamily="34" charset="-128"/>
                <a:ea typeface="Meiryo" panose="020B0604030504040204" pitchFamily="34" charset="-128"/>
              </a:rPr>
              <a:t>による自動採点など、既存の学校システムを効率化。</a:t>
            </a:r>
          </a:p>
          <a:p>
            <a:pPr lvl="1">
              <a:spcAft>
                <a:spcPts val="300"/>
              </a:spcAft>
            </a:pPr>
            <a:r>
              <a:rPr lang="ja-JP" altLang="en-US" sz="1200" b="1">
                <a:latin typeface="Meiryo" panose="020B0604030504040204" pitchFamily="34" charset="-128"/>
                <a:ea typeface="Meiryo" panose="020B0604030504040204" pitchFamily="34" charset="-128"/>
              </a:rPr>
              <a:t>新しい地図（変革）：</a:t>
            </a:r>
            <a:r>
              <a:rPr lang="ja-JP" altLang="en-US" sz="1200">
                <a:latin typeface="Meiryo" panose="020B0604030504040204" pitchFamily="34" charset="-128"/>
                <a:ea typeface="Meiryo" panose="020B0604030504040204" pitchFamily="34" charset="-128"/>
              </a:rPr>
              <a:t> 生涯寄り添う</a:t>
            </a:r>
            <a:r>
              <a:rPr lang="ja-JP" altLang="en-US" sz="1200" b="1">
                <a:latin typeface="Meiryo" panose="020B0604030504040204" pitchFamily="34" charset="-128"/>
                <a:ea typeface="Meiryo" panose="020B0604030504040204" pitchFamily="34" charset="-128"/>
              </a:rPr>
              <a:t>「</a:t>
            </a:r>
            <a:r>
              <a:rPr lang="en" altLang="ja-JP" sz="1200" b="1" dirty="0">
                <a:latin typeface="Meiryo" panose="020B0604030504040204" pitchFamily="34" charset="-128"/>
                <a:ea typeface="Meiryo" panose="020B0604030504040204" pitchFamily="34" charset="-128"/>
              </a:rPr>
              <a:t>AI</a:t>
            </a:r>
            <a:r>
              <a:rPr lang="ja-JP" altLang="en-US" sz="1200" b="1">
                <a:latin typeface="Meiryo" panose="020B0604030504040204" pitchFamily="34" charset="-128"/>
                <a:ea typeface="Meiryo" panose="020B0604030504040204" pitchFamily="34" charset="-128"/>
              </a:rPr>
              <a:t>学習メンター」</a:t>
            </a:r>
            <a:r>
              <a:rPr lang="ja-JP" altLang="en-US" sz="1200">
                <a:latin typeface="Meiryo" panose="020B0604030504040204" pitchFamily="34" charset="-128"/>
                <a:ea typeface="Meiryo" panose="020B0604030504040204" pitchFamily="34" charset="-128"/>
              </a:rPr>
              <a:t>が、一人ひとりの特性や興味に合わせ、世界に一つの学習カリキュラムをリアルタイムで提供。</a:t>
            </a:r>
          </a:p>
          <a:p>
            <a:pPr lvl="1">
              <a:spcAft>
                <a:spcPts val="300"/>
              </a:spcAft>
            </a:pPr>
            <a:r>
              <a:rPr lang="ja-JP" altLang="en-US" sz="1200" b="1">
                <a:latin typeface="Meiryo" panose="020B0604030504040204" pitchFamily="34" charset="-128"/>
                <a:ea typeface="Meiryo" panose="020B0604030504040204" pitchFamily="34" charset="-128"/>
              </a:rPr>
              <a:t>教員の役割：</a:t>
            </a:r>
            <a:r>
              <a:rPr lang="ja-JP" altLang="en-US" sz="1200">
                <a:latin typeface="Meiryo" panose="020B0604030504040204" pitchFamily="34" charset="-128"/>
                <a:ea typeface="Meiryo" panose="020B0604030504040204" pitchFamily="34" charset="-128"/>
              </a:rPr>
              <a:t> 知識を教える「</a:t>
            </a:r>
            <a:r>
              <a:rPr lang="en" altLang="ja-JP" sz="1200" dirty="0">
                <a:latin typeface="Meiryo" panose="020B0604030504040204" pitchFamily="34" charset="-128"/>
                <a:ea typeface="Meiryo" panose="020B0604030504040204" pitchFamily="34" charset="-128"/>
              </a:rPr>
              <a:t>Lecturer</a:t>
            </a:r>
            <a:r>
              <a:rPr lang="ja-JP" altLang="en" sz="12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から、生徒の好奇心を引き出す「</a:t>
            </a:r>
            <a:r>
              <a:rPr lang="en" altLang="ja-JP" sz="1200" dirty="0">
                <a:latin typeface="Meiryo" panose="020B0604030504040204" pitchFamily="34" charset="-128"/>
                <a:ea typeface="Meiryo" panose="020B0604030504040204" pitchFamily="34" charset="-128"/>
              </a:rPr>
              <a:t>Facilitator</a:t>
            </a:r>
            <a:r>
              <a:rPr lang="ja-JP" altLang="en" sz="12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へ。</a:t>
            </a:r>
          </a:p>
        </p:txBody>
      </p:sp>
    </p:spTree>
    <p:extLst>
      <p:ext uri="{BB962C8B-B14F-4D97-AF65-F5344CB8AC3E}">
        <p14:creationId xmlns:p14="http://schemas.microsoft.com/office/powerpoint/2010/main" val="164465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タイムライン&#10;&#10;AI 生成コンテンツは誤りを含む可能性があります。">
            <a:extLst>
              <a:ext uri="{FF2B5EF4-FFF2-40B4-BE49-F238E27FC236}">
                <a16:creationId xmlns:a16="http://schemas.microsoft.com/office/drawing/2014/main" id="{0EEC62F9-1ED4-BB67-A322-3338E581045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96555" y="1024705"/>
            <a:ext cx="8750890" cy="5039212"/>
          </a:xfrm>
          <a:prstGeom prst="rect">
            <a:avLst/>
          </a:prstGeom>
        </p:spPr>
      </p:pic>
      <p:sp>
        <p:nvSpPr>
          <p:cNvPr id="4" name="線吹き出し 1 (枠付き) 3">
            <a:extLst>
              <a:ext uri="{FF2B5EF4-FFF2-40B4-BE49-F238E27FC236}">
                <a16:creationId xmlns:a16="http://schemas.microsoft.com/office/drawing/2014/main" id="{5BA7990D-4BE0-1397-8A30-65E7EBCF9D3A}"/>
              </a:ext>
            </a:extLst>
          </p:cNvPr>
          <p:cNvSpPr/>
          <p:nvPr/>
        </p:nvSpPr>
        <p:spPr>
          <a:xfrm>
            <a:off x="4100362" y="5534526"/>
            <a:ext cx="4543124" cy="925882"/>
          </a:xfrm>
          <a:prstGeom prst="borderCallout1">
            <a:avLst>
              <a:gd name="adj1" fmla="val -3081"/>
              <a:gd name="adj2" fmla="val 24082"/>
              <a:gd name="adj3" fmla="val -194175"/>
              <a:gd name="adj4" fmla="val 41752"/>
            </a:avLst>
          </a:prstGeom>
          <a:solidFill>
            <a:srgbClr val="E46C0A">
              <a:alpha val="45882"/>
            </a:srgbClr>
          </a:solidFill>
          <a:ln>
            <a:solidFill>
              <a:schemeClr val="accent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 altLang="ja-JP" sz="1200" dirty="0">
                <a:solidFill>
                  <a:schemeClr val="bg1"/>
                </a:solidFill>
                <a:latin typeface="Meiryo" panose="020B0604030504040204" pitchFamily="34" charset="-128"/>
                <a:ea typeface="Meiryo" panose="020B0604030504040204" pitchFamily="34" charset="-128"/>
              </a:rPr>
              <a:t>NVIDIA</a:t>
            </a:r>
            <a:r>
              <a:rPr lang="ja-JP" altLang="en-US" sz="1200">
                <a:solidFill>
                  <a:schemeClr val="bg1"/>
                </a:solidFill>
                <a:latin typeface="Meiryo" panose="020B0604030504040204" pitchFamily="34" charset="-128"/>
                <a:ea typeface="Meiryo" panose="020B0604030504040204" pitchFamily="34" charset="-128"/>
              </a:rPr>
              <a:t>製</a:t>
            </a:r>
            <a:r>
              <a:rPr lang="en" altLang="ja-JP" sz="1200" dirty="0">
                <a:solidFill>
                  <a:schemeClr val="bg1"/>
                </a:solidFill>
                <a:latin typeface="Meiryo" panose="020B0604030504040204" pitchFamily="34" charset="-128"/>
                <a:ea typeface="Meiryo" panose="020B0604030504040204" pitchFamily="34" charset="-128"/>
              </a:rPr>
              <a:t>GPU</a:t>
            </a:r>
            <a:r>
              <a:rPr lang="ja-JP" altLang="en-US" sz="1200">
                <a:solidFill>
                  <a:schemeClr val="bg1"/>
                </a:solidFill>
                <a:latin typeface="Meiryo" panose="020B0604030504040204" pitchFamily="34" charset="-128"/>
                <a:ea typeface="Meiryo" panose="020B0604030504040204" pitchFamily="34" charset="-128"/>
              </a:rPr>
              <a:t>を中心とした高密度計算資源をオンデマンドで供給する「</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ハイパースケーラー」企業。 </a:t>
            </a:r>
            <a:r>
              <a:rPr lang="en-US" altLang="ja-JP" sz="1200" dirty="0">
                <a:solidFill>
                  <a:schemeClr val="bg1"/>
                </a:solidFill>
                <a:latin typeface="Meiryo" panose="020B0604030504040204" pitchFamily="34" charset="-128"/>
                <a:ea typeface="Meiryo" panose="020B0604030504040204" pitchFamily="34" charset="-128"/>
              </a:rPr>
              <a:t>2017</a:t>
            </a:r>
            <a:r>
              <a:rPr lang="ja-JP" altLang="en-US" sz="1200">
                <a:solidFill>
                  <a:schemeClr val="bg1"/>
                </a:solidFill>
                <a:latin typeface="Meiryo" panose="020B0604030504040204" pitchFamily="34" charset="-128"/>
                <a:ea typeface="Meiryo" panose="020B0604030504040204" pitchFamily="34" charset="-128"/>
              </a:rPr>
              <a:t>年に創業し、当初はイーサリアムの採掘から出発したが、保有</a:t>
            </a:r>
            <a:r>
              <a:rPr lang="en" altLang="ja-JP" sz="1200" dirty="0">
                <a:solidFill>
                  <a:schemeClr val="bg1"/>
                </a:solidFill>
                <a:latin typeface="Meiryo" panose="020B0604030504040204" pitchFamily="34" charset="-128"/>
                <a:ea typeface="Meiryo" panose="020B0604030504040204" pitchFamily="34" charset="-128"/>
              </a:rPr>
              <a:t>GPU</a:t>
            </a:r>
            <a:r>
              <a:rPr lang="ja-JP" altLang="en-US" sz="1200">
                <a:solidFill>
                  <a:schemeClr val="bg1"/>
                </a:solidFill>
                <a:latin typeface="Meiryo" panose="020B0604030504040204" pitchFamily="34" charset="-128"/>
                <a:ea typeface="Meiryo" panose="020B0604030504040204" pitchFamily="34" charset="-128"/>
              </a:rPr>
              <a:t>を武器に</a:t>
            </a:r>
            <a:r>
              <a:rPr lang="en" altLang="ja-JP" sz="1200" dirty="0">
                <a:solidFill>
                  <a:schemeClr val="bg1"/>
                </a:solidFill>
                <a:latin typeface="Meiryo" panose="020B0604030504040204" pitchFamily="34" charset="-128"/>
                <a:ea typeface="Meiryo" panose="020B0604030504040204" pitchFamily="34" charset="-128"/>
              </a:rPr>
              <a:t>HPC/</a:t>
            </a:r>
            <a:r>
              <a:rPr lang="ja-JP" altLang="en-US" sz="1200">
                <a:solidFill>
                  <a:schemeClr val="bg1"/>
                </a:solidFill>
                <a:latin typeface="Meiryo" panose="020B0604030504040204" pitchFamily="34" charset="-128"/>
                <a:ea typeface="Meiryo" panose="020B0604030504040204" pitchFamily="34" charset="-128"/>
              </a:rPr>
              <a:t>生成</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向けクラウドサービス事業者へと転身し急伸した。</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5" name="タイトル 4">
            <a:extLst>
              <a:ext uri="{FF2B5EF4-FFF2-40B4-BE49-F238E27FC236}">
                <a16:creationId xmlns:a16="http://schemas.microsoft.com/office/drawing/2014/main" id="{04B75BE6-EB37-D423-6619-CF971308652D}"/>
              </a:ext>
            </a:extLst>
          </p:cNvPr>
          <p:cNvSpPr>
            <a:spLocks noGrp="1"/>
          </p:cNvSpPr>
          <p:nvPr>
            <p:ph type="title"/>
          </p:nvPr>
        </p:nvSpPr>
        <p:spPr/>
        <p:txBody>
          <a:bodyPr/>
          <a:lstStyle/>
          <a:p>
            <a:r>
              <a:rPr lang="en-US" altLang="ja-JP" dirty="0"/>
              <a:t>AI</a:t>
            </a:r>
            <a:r>
              <a:rPr lang="ja-JP" altLang="en-US"/>
              <a:t>関連エコシステムでの資本の動き</a:t>
            </a:r>
          </a:p>
        </p:txBody>
      </p:sp>
      <p:sp>
        <p:nvSpPr>
          <p:cNvPr id="9" name="テキスト ボックス 8">
            <a:extLst>
              <a:ext uri="{FF2B5EF4-FFF2-40B4-BE49-F238E27FC236}">
                <a16:creationId xmlns:a16="http://schemas.microsoft.com/office/drawing/2014/main" id="{65FA6EC8-62EF-97D5-F44B-1DF1468CD6D3}"/>
              </a:ext>
            </a:extLst>
          </p:cNvPr>
          <p:cNvSpPr txBox="1"/>
          <p:nvPr/>
        </p:nvSpPr>
        <p:spPr>
          <a:xfrm>
            <a:off x="196555" y="6244964"/>
            <a:ext cx="3153037" cy="215444"/>
          </a:xfrm>
          <a:prstGeom prst="rect">
            <a:avLst/>
          </a:prstGeom>
          <a:noFill/>
        </p:spPr>
        <p:txBody>
          <a:bodyPr wrap="square">
            <a:spAutoFit/>
          </a:bodyPr>
          <a:lstStyle/>
          <a:p>
            <a:r>
              <a:rPr lang="ja-JP" altLang="en-US" sz="800">
                <a:hlinkClick r:id="rId3"/>
              </a:rPr>
              <a:t>https://www.ft.com/content/4e39d081-ab26-4bc2-9c4c-256d766f28e2</a:t>
            </a:r>
            <a:endParaRPr lang="ja-JP" altLang="en-US" sz="800"/>
          </a:p>
        </p:txBody>
      </p:sp>
    </p:spTree>
    <p:extLst>
      <p:ext uri="{BB962C8B-B14F-4D97-AF65-F5344CB8AC3E}">
        <p14:creationId xmlns:p14="http://schemas.microsoft.com/office/powerpoint/2010/main" val="3054786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37600-EC18-612C-F0F7-8DECC0FE87AD}"/>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335CE3BE-6F4C-A508-E2DF-B86A7E69658A}"/>
              </a:ext>
            </a:extLst>
          </p:cNvPr>
          <p:cNvSpPr/>
          <p:nvPr/>
        </p:nvSpPr>
        <p:spPr>
          <a:xfrm>
            <a:off x="223389" y="776515"/>
            <a:ext cx="4223657" cy="2761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2419B3C9-A56E-B47C-C23A-62BA6EF87BF2}"/>
              </a:ext>
            </a:extLst>
          </p:cNvPr>
          <p:cNvSpPr/>
          <p:nvPr/>
        </p:nvSpPr>
        <p:spPr>
          <a:xfrm>
            <a:off x="230400" y="3807760"/>
            <a:ext cx="4223657" cy="27611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0ACCE4E1-F589-8A7E-5CC6-42A7DF25C846}"/>
              </a:ext>
            </a:extLst>
          </p:cNvPr>
          <p:cNvSpPr/>
          <p:nvPr/>
        </p:nvSpPr>
        <p:spPr>
          <a:xfrm>
            <a:off x="4689943" y="776514"/>
            <a:ext cx="4223657" cy="27611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63F0177B-F1CB-0CE7-27EE-3A1FA96618E9}"/>
              </a:ext>
            </a:extLst>
          </p:cNvPr>
          <p:cNvSpPr/>
          <p:nvPr/>
        </p:nvSpPr>
        <p:spPr>
          <a:xfrm>
            <a:off x="4689944" y="3807758"/>
            <a:ext cx="4223657" cy="276111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DA16E4F-5941-972E-1604-7311EE3C910D}"/>
              </a:ext>
            </a:extLst>
          </p:cNvPr>
          <p:cNvSpPr>
            <a:spLocks noGrp="1"/>
          </p:cNvSpPr>
          <p:nvPr>
            <p:ph type="title"/>
          </p:nvPr>
        </p:nvSpPr>
        <p:spPr/>
        <p:txBody>
          <a:bodyPr/>
          <a:lstStyle/>
          <a:p>
            <a:r>
              <a:rPr lang="en" altLang="ja-JP" dirty="0"/>
              <a:t>AI</a:t>
            </a:r>
            <a:r>
              <a:rPr lang="ja-JP" altLang="en-US"/>
              <a:t>がもたらす</a:t>
            </a:r>
            <a:r>
              <a:rPr lang="en-US" altLang="ja-JP" dirty="0"/>
              <a:t>4</a:t>
            </a:r>
            <a:r>
              <a:rPr lang="ja-JP" altLang="en-US"/>
              <a:t>つの根源的パラダイムシフト</a:t>
            </a:r>
            <a:endParaRPr kumimoji="1" lang="ja-JP" altLang="en-US"/>
          </a:p>
        </p:txBody>
      </p:sp>
      <p:sp>
        <p:nvSpPr>
          <p:cNvPr id="4" name="テキスト ボックス 3">
            <a:extLst>
              <a:ext uri="{FF2B5EF4-FFF2-40B4-BE49-F238E27FC236}">
                <a16:creationId xmlns:a16="http://schemas.microsoft.com/office/drawing/2014/main" id="{84EF0038-5C53-667B-93A0-A6EDBAE35958}"/>
              </a:ext>
            </a:extLst>
          </p:cNvPr>
          <p:cNvSpPr txBox="1"/>
          <p:nvPr/>
        </p:nvSpPr>
        <p:spPr>
          <a:xfrm>
            <a:off x="164417" y="996301"/>
            <a:ext cx="4290554" cy="2077492"/>
          </a:xfrm>
          <a:prstGeom prst="rect">
            <a:avLst/>
          </a:prstGeom>
          <a:noFill/>
        </p:spPr>
        <p:txBody>
          <a:bodyPr wrap="square">
            <a:spAutoFit/>
          </a:bodyPr>
          <a:lstStyle/>
          <a:p>
            <a:pPr algn="ctr">
              <a:spcAft>
                <a:spcPts val="600"/>
              </a:spcAft>
              <a:buNone/>
            </a:pPr>
            <a:r>
              <a:rPr lang="ja-JP" altLang="en-US" sz="1400" b="1">
                <a:solidFill>
                  <a:schemeClr val="bg1"/>
                </a:solidFill>
                <a:latin typeface="Meiryo" panose="020B0604030504040204" pitchFamily="34" charset="-128"/>
                <a:ea typeface="Meiryo" panose="020B0604030504040204" pitchFamily="34" charset="-128"/>
              </a:rPr>
              <a:t>「モノ売り」</a:t>
            </a:r>
            <a:r>
              <a:rPr lang="ja-JP" altLang="en-US" sz="1200">
                <a:solidFill>
                  <a:schemeClr val="bg1"/>
                </a:solidFill>
                <a:latin typeface="Meiryo" panose="020B0604030504040204" pitchFamily="34" charset="-128"/>
                <a:ea typeface="Meiryo" panose="020B0604030504040204" pitchFamily="34" charset="-128"/>
              </a:rPr>
              <a:t>から</a:t>
            </a:r>
            <a:r>
              <a:rPr lang="ja-JP" altLang="en-US" sz="1400" b="1">
                <a:solidFill>
                  <a:schemeClr val="bg1"/>
                </a:solidFill>
                <a:latin typeface="Meiryo" panose="020B0604030504040204" pitchFamily="34" charset="-128"/>
                <a:ea typeface="Meiryo" panose="020B0604030504040204" pitchFamily="34" charset="-128"/>
              </a:rPr>
              <a:t>「コト（成果・体験）売り」</a:t>
            </a:r>
            <a:r>
              <a:rPr lang="ja-JP" altLang="en-US" sz="1200">
                <a:solidFill>
                  <a:schemeClr val="bg1"/>
                </a:solidFill>
                <a:latin typeface="Meiryo" panose="020B0604030504040204" pitchFamily="34" charset="-128"/>
                <a:ea typeface="Meiryo" panose="020B0604030504040204" pitchFamily="34" charset="-128"/>
              </a:rPr>
              <a:t>へ</a:t>
            </a:r>
            <a:endParaRPr lang="en-US" altLang="ja-JP" sz="1200" dirty="0">
              <a:solidFill>
                <a:schemeClr val="bg1"/>
              </a:solidFill>
              <a:latin typeface="Meiryo" panose="020B0604030504040204" pitchFamily="34" charset="-128"/>
              <a:ea typeface="Meiryo" panose="020B0604030504040204" pitchFamily="34" charset="-128"/>
            </a:endParaRPr>
          </a:p>
          <a:p>
            <a:pPr marL="180975">
              <a:spcAft>
                <a:spcPts val="600"/>
              </a:spcAft>
              <a:buNone/>
            </a:pPr>
            <a:r>
              <a:rPr lang="ja-JP" altLang="en-US" sz="1000" b="1">
                <a:solidFill>
                  <a:schemeClr val="bg1"/>
                </a:solidFill>
                <a:latin typeface="Meiryo" panose="020B0604030504040204" pitchFamily="34" charset="-128"/>
                <a:ea typeface="Meiryo" panose="020B0604030504040204" pitchFamily="34" charset="-128"/>
              </a:rPr>
              <a:t>原則：</a:t>
            </a:r>
            <a:r>
              <a:rPr lang="ja-JP" altLang="en-US" sz="1000">
                <a:solidFill>
                  <a:schemeClr val="bg1"/>
                </a:solidFill>
                <a:latin typeface="Meiryo" panose="020B0604030504040204" pitchFamily="34" charset="-128"/>
                <a:ea typeface="Meiryo" panose="020B0604030504040204" pitchFamily="34" charset="-128"/>
              </a:rPr>
              <a:t> 競争の主戦場が、製品のスペックから、顧客が手にする「成果」や「体験」へと完全に移行する。</a:t>
            </a:r>
            <a:endParaRPr lang="en-US" altLang="ja-JP" sz="1000" dirty="0">
              <a:solidFill>
                <a:schemeClr val="bg1"/>
              </a:solidFill>
              <a:latin typeface="Meiryo" panose="020B0604030504040204" pitchFamily="34" charset="-128"/>
              <a:ea typeface="Meiryo" panose="020B0604030504040204" pitchFamily="34" charset="-128"/>
            </a:endParaRPr>
          </a:p>
          <a:p>
            <a:pPr marL="180975">
              <a:spcAft>
                <a:spcPts val="600"/>
              </a:spcAft>
              <a:buNone/>
            </a:pPr>
            <a:r>
              <a:rPr lang="ja-JP" altLang="en-US" sz="1000" b="1">
                <a:solidFill>
                  <a:schemeClr val="bg1"/>
                </a:solidFill>
                <a:latin typeface="Meiryo" panose="020B0604030504040204" pitchFamily="34" charset="-128"/>
                <a:ea typeface="Meiryo" panose="020B0604030504040204" pitchFamily="34" charset="-128"/>
              </a:rPr>
              <a:t>ビジネスモデル：</a:t>
            </a:r>
            <a:r>
              <a:rPr lang="en-US" altLang="ja-JP" sz="1000" dirty="0">
                <a:solidFill>
                  <a:schemeClr val="bg1"/>
                </a:solidFill>
                <a:latin typeface="Meiryo" panose="020B0604030504040204" pitchFamily="34" charset="-128"/>
                <a:ea typeface="Meiryo" panose="020B0604030504040204" pitchFamily="34" charset="-128"/>
              </a:rPr>
              <a:t>  </a:t>
            </a:r>
          </a:p>
          <a:p>
            <a:pPr marL="180975">
              <a:buNone/>
            </a:pPr>
            <a:r>
              <a:rPr lang="ja-JP" altLang="en-US" sz="1000" b="1">
                <a:solidFill>
                  <a:schemeClr val="bg1"/>
                </a:solidFill>
                <a:latin typeface="Meiryo" panose="020B0604030504040204" pitchFamily="34" charset="-128"/>
                <a:ea typeface="Meiryo" panose="020B0604030504040204" pitchFamily="34" charset="-128"/>
              </a:rPr>
              <a:t>旧・</a:t>
            </a:r>
            <a:r>
              <a:rPr lang="ja-JP" altLang="en-US" sz="1000">
                <a:solidFill>
                  <a:schemeClr val="bg1"/>
                </a:solidFill>
                <a:latin typeface="Meiryo" panose="020B0604030504040204" pitchFamily="34" charset="-128"/>
                <a:ea typeface="Meiryo" panose="020B0604030504040204" pitchFamily="34" charset="-128"/>
              </a:rPr>
              <a:t> 一回限りの「トランザクション型」</a:t>
            </a:r>
            <a:endParaRPr lang="en-US" altLang="ja-JP" sz="1000" dirty="0">
              <a:solidFill>
                <a:schemeClr val="bg1"/>
              </a:solidFill>
              <a:latin typeface="Meiryo" panose="020B0604030504040204" pitchFamily="34" charset="-128"/>
              <a:ea typeface="Meiryo" panose="020B0604030504040204" pitchFamily="34" charset="-128"/>
            </a:endParaRPr>
          </a:p>
          <a:p>
            <a:pPr marL="180975">
              <a:spcAft>
                <a:spcPts val="600"/>
              </a:spcAft>
              <a:buNone/>
            </a:pPr>
            <a:r>
              <a:rPr lang="ja-JP" altLang="en-US" sz="1000" b="1">
                <a:solidFill>
                  <a:schemeClr val="bg1"/>
                </a:solidFill>
                <a:latin typeface="Meiryo" panose="020B0604030504040204" pitchFamily="34" charset="-128"/>
                <a:ea typeface="Meiryo" panose="020B0604030504040204" pitchFamily="34" charset="-128"/>
              </a:rPr>
              <a:t>新・</a:t>
            </a:r>
            <a:r>
              <a:rPr lang="ja-JP" altLang="en-US" sz="1000">
                <a:solidFill>
                  <a:schemeClr val="bg1"/>
                </a:solidFill>
                <a:latin typeface="Meiryo" panose="020B0604030504040204" pitchFamily="34" charset="-128"/>
                <a:ea typeface="Meiryo" panose="020B0604030504040204" pitchFamily="34" charset="-128"/>
              </a:rPr>
              <a:t> 継続的な関係を築く「リレーションシップ型」</a:t>
            </a:r>
            <a:endParaRPr lang="en-US" altLang="ja-JP" sz="1000" dirty="0">
              <a:solidFill>
                <a:schemeClr val="bg1"/>
              </a:solidFill>
              <a:latin typeface="Meiryo" panose="020B0604030504040204" pitchFamily="34" charset="-128"/>
              <a:ea typeface="Meiryo" panose="020B0604030504040204" pitchFamily="34" charset="-128"/>
            </a:endParaRPr>
          </a:p>
          <a:p>
            <a:pPr marL="180975">
              <a:spcAft>
                <a:spcPts val="600"/>
              </a:spcAft>
              <a:buNone/>
            </a:pPr>
            <a:r>
              <a:rPr lang="ja-JP" altLang="en-US" sz="1000" b="1">
                <a:solidFill>
                  <a:schemeClr val="bg1"/>
                </a:solidFill>
                <a:latin typeface="Meiryo" panose="020B0604030504040204" pitchFamily="34" charset="-128"/>
                <a:ea typeface="Meiryo" panose="020B0604030504040204" pitchFamily="34" charset="-128"/>
              </a:rPr>
              <a:t>具体例：</a:t>
            </a:r>
            <a:endParaRPr lang="en-US" altLang="ja-JP" sz="1000" b="1" dirty="0">
              <a:solidFill>
                <a:schemeClr val="bg1"/>
              </a:solidFill>
              <a:latin typeface="Meiryo" panose="020B0604030504040204" pitchFamily="34" charset="-128"/>
              <a:ea typeface="Meiryo" panose="020B0604030504040204" pitchFamily="34" charset="-128"/>
            </a:endParaRPr>
          </a:p>
          <a:p>
            <a:pPr marL="180975">
              <a:buNone/>
            </a:pPr>
            <a:r>
              <a:rPr lang="ja-JP" altLang="en-US" sz="1000" b="1">
                <a:solidFill>
                  <a:schemeClr val="bg1"/>
                </a:solidFill>
                <a:latin typeface="Meiryo" panose="020B0604030504040204" pitchFamily="34" charset="-128"/>
                <a:ea typeface="Meiryo" panose="020B0604030504040204" pitchFamily="34" charset="-128"/>
              </a:rPr>
              <a:t>製造：</a:t>
            </a:r>
            <a:r>
              <a:rPr lang="ja-JP" altLang="en-US" sz="1000">
                <a:solidFill>
                  <a:schemeClr val="bg1"/>
                </a:solidFill>
                <a:latin typeface="Meiryo" panose="020B0604030504040204" pitchFamily="34" charset="-128"/>
                <a:ea typeface="Meiryo" panose="020B0604030504040204" pitchFamily="34" charset="-128"/>
              </a:rPr>
              <a:t> 「シャツ」を売る→「パーソナルスタイリスト」という体験</a:t>
            </a:r>
            <a:endParaRPr lang="en-US" altLang="ja-JP" sz="1000" dirty="0">
              <a:solidFill>
                <a:schemeClr val="bg1"/>
              </a:solidFill>
              <a:latin typeface="Meiryo" panose="020B0604030504040204" pitchFamily="34" charset="-128"/>
              <a:ea typeface="Meiryo" panose="020B0604030504040204" pitchFamily="34" charset="-128"/>
            </a:endParaRPr>
          </a:p>
          <a:p>
            <a:pPr marL="180975">
              <a:buNone/>
            </a:pPr>
            <a:r>
              <a:rPr lang="ja-JP" altLang="en-US" sz="1000" b="1">
                <a:solidFill>
                  <a:schemeClr val="bg1"/>
                </a:solidFill>
                <a:latin typeface="Meiryo" panose="020B0604030504040204" pitchFamily="34" charset="-128"/>
                <a:ea typeface="Meiryo" panose="020B0604030504040204" pitchFamily="34" charset="-128"/>
              </a:rPr>
              <a:t>金融：</a:t>
            </a:r>
            <a:r>
              <a:rPr lang="ja-JP" altLang="en-US" sz="1000">
                <a:solidFill>
                  <a:schemeClr val="bg1"/>
                </a:solidFill>
                <a:latin typeface="Meiryo" panose="020B0604030504040204" pitchFamily="34" charset="-128"/>
                <a:ea typeface="Meiryo" panose="020B0604030504040204" pitchFamily="34" charset="-128"/>
              </a:rPr>
              <a:t> 「投資信託」を売る→「ライフプランの最適化」という成果</a:t>
            </a:r>
            <a:endParaRPr lang="en-US" altLang="ja-JP" sz="1000" dirty="0">
              <a:solidFill>
                <a:schemeClr val="bg1"/>
              </a:solidFill>
              <a:latin typeface="Meiryo" panose="020B0604030504040204" pitchFamily="34" charset="-128"/>
              <a:ea typeface="Meiryo" panose="020B0604030504040204" pitchFamily="34" charset="-128"/>
            </a:endParaRPr>
          </a:p>
          <a:p>
            <a:pPr marL="180975">
              <a:buNone/>
            </a:pPr>
            <a:r>
              <a:rPr lang="ja-JP" altLang="en-US" sz="1000" b="1">
                <a:solidFill>
                  <a:schemeClr val="bg1"/>
                </a:solidFill>
                <a:latin typeface="Meiryo" panose="020B0604030504040204" pitchFamily="34" charset="-128"/>
                <a:ea typeface="Meiryo" panose="020B0604030504040204" pitchFamily="34" charset="-128"/>
              </a:rPr>
              <a:t>医療：</a:t>
            </a:r>
            <a:r>
              <a:rPr lang="ja-JP" altLang="en-US" sz="1000">
                <a:solidFill>
                  <a:schemeClr val="bg1"/>
                </a:solidFill>
                <a:latin typeface="Meiryo" panose="020B0604030504040204" pitchFamily="34" charset="-128"/>
                <a:ea typeface="Meiryo" panose="020B0604030504040204" pitchFamily="34" charset="-128"/>
              </a:rPr>
              <a:t> 「薬」を売る→「病気にならない生活」という体験</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91DE5216-869C-E7A8-6F89-953FF6DF76B3}"/>
              </a:ext>
            </a:extLst>
          </p:cNvPr>
          <p:cNvSpPr txBox="1"/>
          <p:nvPr/>
        </p:nvSpPr>
        <p:spPr>
          <a:xfrm>
            <a:off x="223388" y="4313787"/>
            <a:ext cx="4223657" cy="1885131"/>
          </a:xfrm>
          <a:prstGeom prst="rect">
            <a:avLst/>
          </a:prstGeom>
          <a:noFill/>
        </p:spPr>
        <p:txBody>
          <a:bodyPr wrap="square">
            <a:spAutoFit/>
          </a:bodyPr>
          <a:lstStyle/>
          <a:p>
            <a:pPr>
              <a:spcAft>
                <a:spcPts val="600"/>
              </a:spcAft>
              <a:buNone/>
            </a:pPr>
            <a:r>
              <a:rPr lang="ja-JP" altLang="en-US" sz="1400" b="1">
                <a:solidFill>
                  <a:schemeClr val="bg1"/>
                </a:solidFill>
                <a:latin typeface="Meiryo" panose="020B0604030504040204" pitchFamily="34" charset="-128"/>
                <a:ea typeface="Meiryo" panose="020B0604030504040204" pitchFamily="34" charset="-128"/>
              </a:rPr>
              <a:t>「マス」</a:t>
            </a:r>
            <a:r>
              <a:rPr lang="ja-JP" altLang="en-US" sz="1200">
                <a:solidFill>
                  <a:schemeClr val="bg1"/>
                </a:solidFill>
                <a:latin typeface="Meiryo" panose="020B0604030504040204" pitchFamily="34" charset="-128"/>
                <a:ea typeface="Meiryo" panose="020B0604030504040204" pitchFamily="34" charset="-128"/>
              </a:rPr>
              <a:t>から</a:t>
            </a:r>
            <a:r>
              <a:rPr lang="ja-JP" altLang="en-US" sz="1400" b="1">
                <a:solidFill>
                  <a:schemeClr val="bg1"/>
                </a:solidFill>
                <a:latin typeface="Meiryo" panose="020B0604030504040204" pitchFamily="34" charset="-128"/>
                <a:ea typeface="Meiryo" panose="020B0604030504040204" pitchFamily="34" charset="-128"/>
              </a:rPr>
              <a:t>「パーソナル（</a:t>
            </a:r>
            <a:r>
              <a:rPr lang="en" altLang="ja-JP" sz="1400" b="1" dirty="0">
                <a:solidFill>
                  <a:schemeClr val="bg1"/>
                </a:solidFill>
                <a:latin typeface="Meiryo" panose="020B0604030504040204" pitchFamily="34" charset="-128"/>
                <a:ea typeface="Meiryo" panose="020B0604030504040204" pitchFamily="34" charset="-128"/>
              </a:rPr>
              <a:t>n=1</a:t>
            </a:r>
            <a:r>
              <a:rPr lang="ja-JP" altLang="en" sz="1400" b="1">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へ</a:t>
            </a:r>
          </a:p>
          <a:p>
            <a:pPr marL="136525">
              <a:spcAft>
                <a:spcPts val="600"/>
              </a:spcAft>
            </a:pPr>
            <a:r>
              <a:rPr lang="ja-JP" altLang="en-US" sz="1000" b="1">
                <a:solidFill>
                  <a:schemeClr val="bg1"/>
                </a:solidFill>
                <a:latin typeface="Meiryo" panose="020B0604030504040204" pitchFamily="34" charset="-128"/>
                <a:ea typeface="Meiryo" panose="020B0604030504040204" pitchFamily="34" charset="-128"/>
              </a:rPr>
              <a:t>原則　：</a:t>
            </a:r>
            <a:r>
              <a:rPr lang="ja-JP" altLang="en-US" sz="1000">
                <a:solidFill>
                  <a:schemeClr val="bg1"/>
                </a:solidFill>
                <a:latin typeface="Meiryo" panose="020B0604030504040204" pitchFamily="34" charset="-128"/>
                <a:ea typeface="Meiryo" panose="020B0604030504040204" pitchFamily="34" charset="-128"/>
              </a:rPr>
              <a:t> </a:t>
            </a:r>
            <a:r>
              <a:rPr lang="en"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により、顧客一人ひとりに完全最適化された製品・サービスを、大規模に提供することが可能になる。</a:t>
            </a:r>
          </a:p>
          <a:p>
            <a:pPr marL="136525">
              <a:spcAft>
                <a:spcPts val="600"/>
              </a:spcAft>
            </a:pPr>
            <a:r>
              <a:rPr lang="ja-JP" altLang="en-US" sz="1000" b="1">
                <a:solidFill>
                  <a:schemeClr val="bg1"/>
                </a:solidFill>
                <a:latin typeface="Meiryo" panose="020B0604030504040204" pitchFamily="34" charset="-128"/>
                <a:ea typeface="Meiryo" panose="020B0604030504040204" pitchFamily="34" charset="-128"/>
              </a:rPr>
              <a:t>変化　：</a:t>
            </a:r>
            <a:r>
              <a:rPr lang="ja-JP" altLang="en-US" sz="1000">
                <a:solidFill>
                  <a:schemeClr val="bg1"/>
                </a:solidFill>
                <a:latin typeface="Meiryo" panose="020B0604030504040204" pitchFamily="34" charset="-128"/>
                <a:ea typeface="Meiryo" panose="020B0604030504040204" pitchFamily="34" charset="-128"/>
              </a:rPr>
              <a:t> 「平均的な顧客」をターゲットにするマスマーケティングの常識が崩壊する。</a:t>
            </a:r>
          </a:p>
          <a:p>
            <a:pPr marL="136525">
              <a:spcAft>
                <a:spcPts val="300"/>
              </a:spcAft>
            </a:pPr>
            <a:r>
              <a:rPr lang="ja-JP" altLang="en-US" sz="1000" b="1">
                <a:solidFill>
                  <a:schemeClr val="bg1"/>
                </a:solidFill>
                <a:latin typeface="Meiryo" panose="020B0604030504040204" pitchFamily="34" charset="-128"/>
                <a:ea typeface="Meiryo" panose="020B0604030504040204" pitchFamily="34" charset="-128"/>
              </a:rPr>
              <a:t>具体例：</a:t>
            </a:r>
            <a:r>
              <a:rPr lang="en-US" altLang="ja-JP" sz="1000" dirty="0">
                <a:solidFill>
                  <a:schemeClr val="bg1"/>
                </a:solidFill>
                <a:latin typeface="Meiryo" panose="020B0604030504040204" pitchFamily="34" charset="-128"/>
                <a:ea typeface="Meiryo" panose="020B0604030504040204" pitchFamily="34" charset="-128"/>
              </a:rPr>
              <a:t> </a:t>
            </a:r>
            <a:r>
              <a:rPr lang="ja-JP" altLang="en-US" sz="1000" b="1">
                <a:solidFill>
                  <a:schemeClr val="bg1"/>
                </a:solidFill>
                <a:latin typeface="Meiryo" panose="020B0604030504040204" pitchFamily="34" charset="-128"/>
                <a:ea typeface="Meiryo" panose="020B0604030504040204" pitchFamily="34" charset="-128"/>
              </a:rPr>
              <a:t>製造業：</a:t>
            </a:r>
            <a:r>
              <a:rPr lang="ja-JP" altLang="en-US" sz="1000">
                <a:solidFill>
                  <a:schemeClr val="bg1"/>
                </a:solidFill>
                <a:latin typeface="Meiryo" panose="020B0604030504040204" pitchFamily="34" charset="-128"/>
                <a:ea typeface="Meiryo" panose="020B0604030504040204" pitchFamily="34" charset="-128"/>
              </a:rPr>
              <a:t> あなた専用の製品を作る</a:t>
            </a:r>
            <a:endParaRPr lang="en-US" altLang="ja-JP" sz="1000" dirty="0">
              <a:solidFill>
                <a:schemeClr val="bg1"/>
              </a:solidFill>
              <a:latin typeface="Meiryo" panose="020B0604030504040204" pitchFamily="34" charset="-128"/>
              <a:ea typeface="Meiryo" panose="020B0604030504040204" pitchFamily="34" charset="-128"/>
            </a:endParaRPr>
          </a:p>
          <a:p>
            <a:pPr marL="136525">
              <a:spcAft>
                <a:spcPts val="300"/>
              </a:spcAft>
            </a:pPr>
            <a:r>
              <a:rPr lang="en-US" altLang="ja-JP" sz="1000" dirty="0">
                <a:solidFill>
                  <a:schemeClr val="bg1"/>
                </a:solidFill>
                <a:latin typeface="Meiryo" panose="020B0604030504040204" pitchFamily="34" charset="-128"/>
                <a:ea typeface="Meiryo" panose="020B0604030504040204" pitchFamily="34" charset="-128"/>
              </a:rPr>
              <a:t>	</a:t>
            </a:r>
            <a:r>
              <a:rPr lang="ja-JP" altLang="en-US" sz="1000">
                <a:solidFill>
                  <a:schemeClr val="bg1"/>
                </a:solidFill>
                <a:latin typeface="Meiryo" panose="020B0604030504040204" pitchFamily="34" charset="-128"/>
                <a:ea typeface="Meiryo" panose="020B0604030504040204" pitchFamily="34" charset="-128"/>
              </a:rPr>
              <a:t>　（マス・パーソナライゼーション）</a:t>
            </a:r>
            <a:endParaRPr lang="en-US" altLang="ja-JP" sz="1000" dirty="0">
              <a:solidFill>
                <a:schemeClr val="bg1"/>
              </a:solidFill>
              <a:latin typeface="Meiryo" panose="020B0604030504040204" pitchFamily="34" charset="-128"/>
              <a:ea typeface="Meiryo" panose="020B0604030504040204" pitchFamily="34" charset="-128"/>
            </a:endParaRPr>
          </a:p>
          <a:p>
            <a:pPr marL="136525">
              <a:spcAft>
                <a:spcPts val="300"/>
              </a:spcAft>
            </a:pPr>
            <a:r>
              <a:rPr lang="en-US" altLang="ja-JP" sz="1000" b="1" dirty="0">
                <a:solidFill>
                  <a:schemeClr val="bg1"/>
                </a:solidFill>
                <a:latin typeface="Meiryo" panose="020B0604030504040204" pitchFamily="34" charset="-128"/>
                <a:ea typeface="Meiryo" panose="020B0604030504040204" pitchFamily="34" charset="-128"/>
              </a:rPr>
              <a:t>	  </a:t>
            </a:r>
            <a:r>
              <a:rPr lang="ja-JP" altLang="en-US" sz="1000" b="1">
                <a:solidFill>
                  <a:schemeClr val="bg1"/>
                </a:solidFill>
                <a:latin typeface="Meiryo" panose="020B0604030504040204" pitchFamily="34" charset="-128"/>
                <a:ea typeface="Meiryo" panose="020B0604030504040204" pitchFamily="34" charset="-128"/>
              </a:rPr>
              <a:t>医療　：</a:t>
            </a:r>
            <a:r>
              <a:rPr lang="ja-JP" altLang="en-US" sz="1000">
                <a:solidFill>
                  <a:schemeClr val="bg1"/>
                </a:solidFill>
                <a:latin typeface="Meiryo" panose="020B0604030504040204" pitchFamily="34" charset="-128"/>
                <a:ea typeface="Meiryo" panose="020B0604030504040204" pitchFamily="34" charset="-128"/>
              </a:rPr>
              <a:t> あなた専用の予防プログラムを提供する</a:t>
            </a:r>
            <a:endParaRPr lang="en-US" altLang="ja-JP" sz="1000" dirty="0">
              <a:solidFill>
                <a:schemeClr val="bg1"/>
              </a:solidFill>
              <a:latin typeface="Meiryo" panose="020B0604030504040204" pitchFamily="34" charset="-128"/>
              <a:ea typeface="Meiryo" panose="020B0604030504040204" pitchFamily="34" charset="-128"/>
            </a:endParaRPr>
          </a:p>
          <a:p>
            <a:pPr marL="136525">
              <a:spcAft>
                <a:spcPts val="300"/>
              </a:spcAft>
            </a:pPr>
            <a:r>
              <a:rPr lang="en-US" altLang="ja-JP" sz="1000" dirty="0">
                <a:solidFill>
                  <a:schemeClr val="bg1"/>
                </a:solidFill>
                <a:latin typeface="Meiryo" panose="020B0604030504040204" pitchFamily="34" charset="-128"/>
                <a:ea typeface="Meiryo" panose="020B0604030504040204" pitchFamily="34" charset="-128"/>
              </a:rPr>
              <a:t>	</a:t>
            </a:r>
            <a:r>
              <a:rPr lang="ja-JP" altLang="en-US" sz="1000">
                <a:solidFill>
                  <a:schemeClr val="bg1"/>
                </a:solidFill>
                <a:latin typeface="Meiryo" panose="020B0604030504040204" pitchFamily="34" charset="-128"/>
                <a:ea typeface="Meiryo" panose="020B0604030504040204" pitchFamily="34" charset="-128"/>
              </a:rPr>
              <a:t>　（パーソナライズド・ウェルネス）</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D14F6B9D-4D78-16DD-EA76-E1A34DB7DD91}"/>
              </a:ext>
            </a:extLst>
          </p:cNvPr>
          <p:cNvSpPr txBox="1"/>
          <p:nvPr/>
        </p:nvSpPr>
        <p:spPr>
          <a:xfrm>
            <a:off x="4564075" y="996301"/>
            <a:ext cx="4341600" cy="2000548"/>
          </a:xfrm>
          <a:prstGeom prst="rect">
            <a:avLst/>
          </a:prstGeom>
          <a:noFill/>
        </p:spPr>
        <p:txBody>
          <a:bodyPr wrap="square">
            <a:spAutoFit/>
          </a:bodyPr>
          <a:lstStyle/>
          <a:p>
            <a:pPr algn="ctr">
              <a:spcAft>
                <a:spcPts val="600"/>
              </a:spcAft>
              <a:buNone/>
            </a:pPr>
            <a:r>
              <a:rPr lang="ja-JP" altLang="en-US" sz="1400" b="1">
                <a:solidFill>
                  <a:schemeClr val="bg1"/>
                </a:solidFill>
                <a:latin typeface="Meiryo" panose="020B0604030504040204" pitchFamily="34" charset="-128"/>
                <a:ea typeface="Meiryo" panose="020B0604030504040204" pitchFamily="34" charset="-128"/>
              </a:rPr>
              <a:t>「事後対応」</a:t>
            </a:r>
            <a:r>
              <a:rPr lang="ja-JP" altLang="en-US" sz="1200">
                <a:solidFill>
                  <a:schemeClr val="bg1"/>
                </a:solidFill>
                <a:latin typeface="Meiryo" panose="020B0604030504040204" pitchFamily="34" charset="-128"/>
                <a:ea typeface="Meiryo" panose="020B0604030504040204" pitchFamily="34" charset="-128"/>
              </a:rPr>
              <a:t>から</a:t>
            </a:r>
            <a:r>
              <a:rPr lang="ja-JP" altLang="en-US" sz="1400" b="1">
                <a:solidFill>
                  <a:schemeClr val="bg1"/>
                </a:solidFill>
                <a:latin typeface="Meiryo" panose="020B0604030504040204" pitchFamily="34" charset="-128"/>
                <a:ea typeface="Meiryo" panose="020B0604030504040204" pitchFamily="34" charset="-128"/>
              </a:rPr>
              <a:t>「事前予測・能動的関与」</a:t>
            </a:r>
            <a:r>
              <a:rPr lang="ja-JP" altLang="en-US" sz="1200">
                <a:solidFill>
                  <a:schemeClr val="bg1"/>
                </a:solidFill>
                <a:latin typeface="Meiryo" panose="020B0604030504040204" pitchFamily="34" charset="-128"/>
                <a:ea typeface="Meiryo" panose="020B0604030504040204" pitchFamily="34" charset="-128"/>
              </a:rPr>
              <a:t>へ</a:t>
            </a:r>
          </a:p>
          <a:p>
            <a:pPr lvl="1">
              <a:spcAft>
                <a:spcPts val="600"/>
              </a:spcAft>
            </a:pPr>
            <a:r>
              <a:rPr lang="ja-JP" altLang="en-US" sz="1000" b="1">
                <a:solidFill>
                  <a:schemeClr val="bg1"/>
                </a:solidFill>
                <a:latin typeface="Meiryo" panose="020B0604030504040204" pitchFamily="34" charset="-128"/>
                <a:ea typeface="Meiryo" panose="020B0604030504040204" pitchFamily="34" charset="-128"/>
              </a:rPr>
              <a:t>原則　：</a:t>
            </a:r>
            <a:r>
              <a:rPr lang="ja-JP" altLang="en-US" sz="1000">
                <a:solidFill>
                  <a:schemeClr val="bg1"/>
                </a:solidFill>
                <a:latin typeface="Meiryo" panose="020B0604030504040204" pitchFamily="34" charset="-128"/>
                <a:ea typeface="Meiryo" panose="020B0604030504040204" pitchFamily="34" charset="-128"/>
              </a:rPr>
              <a:t> </a:t>
            </a:r>
            <a:r>
              <a:rPr lang="en"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が顧客のニーズを事前に予測し、企業側から能動的に働きかける関係性へと変化する。</a:t>
            </a:r>
          </a:p>
          <a:p>
            <a:pPr lvl="1">
              <a:spcAft>
                <a:spcPts val="600"/>
              </a:spcAft>
            </a:pPr>
            <a:r>
              <a:rPr lang="ja-JP" altLang="en-US" sz="1000" b="1">
                <a:solidFill>
                  <a:schemeClr val="bg1"/>
                </a:solidFill>
                <a:latin typeface="Meiryo" panose="020B0604030504040204" pitchFamily="34" charset="-128"/>
                <a:ea typeface="Meiryo" panose="020B0604030504040204" pitchFamily="34" charset="-128"/>
              </a:rPr>
              <a:t>変化　：</a:t>
            </a:r>
            <a:r>
              <a:rPr lang="ja-JP" altLang="en-US" sz="1000">
                <a:solidFill>
                  <a:schemeClr val="bg1"/>
                </a:solidFill>
                <a:latin typeface="Meiryo" panose="020B0604030504040204" pitchFamily="34" charset="-128"/>
                <a:ea typeface="Meiryo" panose="020B0604030504040204" pitchFamily="34" charset="-128"/>
              </a:rPr>
              <a:t> 顧客がニーズを自覚する前に、最適なソリューションを提案する。</a:t>
            </a:r>
          </a:p>
          <a:p>
            <a:pPr lvl="1">
              <a:spcAft>
                <a:spcPts val="600"/>
              </a:spcAft>
            </a:pPr>
            <a:r>
              <a:rPr lang="ja-JP" altLang="en-US" sz="1000" b="1">
                <a:solidFill>
                  <a:schemeClr val="bg1"/>
                </a:solidFill>
                <a:latin typeface="Meiryo" panose="020B0604030504040204" pitchFamily="34" charset="-128"/>
                <a:ea typeface="Meiryo" panose="020B0604030504040204" pitchFamily="34" charset="-128"/>
              </a:rPr>
              <a:t>具体例：</a:t>
            </a:r>
            <a:endParaRPr lang="ja-JP" altLang="en-US" sz="1000">
              <a:solidFill>
                <a:schemeClr val="bg1"/>
              </a:solidFill>
              <a:latin typeface="Meiryo" panose="020B0604030504040204" pitchFamily="34" charset="-128"/>
              <a:ea typeface="Meiryo" panose="020B0604030504040204" pitchFamily="34" charset="-128"/>
            </a:endParaRPr>
          </a:p>
          <a:p>
            <a:pPr lvl="2">
              <a:spcAft>
                <a:spcPts val="600"/>
              </a:spcAft>
            </a:pPr>
            <a:r>
              <a:rPr lang="ja-JP" altLang="en-US" sz="1000" b="1">
                <a:solidFill>
                  <a:schemeClr val="bg1"/>
                </a:solidFill>
                <a:latin typeface="Meiryo" panose="020B0604030504040204" pitchFamily="34" charset="-128"/>
                <a:ea typeface="Meiryo" panose="020B0604030504040204" pitchFamily="34" charset="-128"/>
              </a:rPr>
              <a:t>小売業：</a:t>
            </a:r>
            <a:r>
              <a:rPr lang="ja-JP" altLang="en-US" sz="1000">
                <a:solidFill>
                  <a:schemeClr val="bg1"/>
                </a:solidFill>
                <a:latin typeface="Meiryo" panose="020B0604030504040204" pitchFamily="34" charset="-128"/>
                <a:ea typeface="Meiryo" panose="020B0604030504040204" pitchFamily="34" charset="-128"/>
              </a:rPr>
              <a:t> 注文する「前」に商品を届ける。</a:t>
            </a:r>
          </a:p>
          <a:p>
            <a:pPr lvl="2">
              <a:spcAft>
                <a:spcPts val="600"/>
              </a:spcAft>
            </a:pPr>
            <a:r>
              <a:rPr lang="ja-JP" altLang="en-US" sz="1000" b="1">
                <a:solidFill>
                  <a:schemeClr val="bg1"/>
                </a:solidFill>
                <a:latin typeface="Meiryo" panose="020B0604030504040204" pitchFamily="34" charset="-128"/>
                <a:ea typeface="Meiryo" panose="020B0604030504040204" pitchFamily="34" charset="-128"/>
              </a:rPr>
              <a:t>金融業：</a:t>
            </a:r>
            <a:r>
              <a:rPr lang="ja-JP" altLang="en-US" sz="1000">
                <a:solidFill>
                  <a:schemeClr val="bg1"/>
                </a:solidFill>
                <a:latin typeface="Meiryo" panose="020B0604030504040204" pitchFamily="34" charset="-128"/>
                <a:ea typeface="Meiryo" panose="020B0604030504040204" pitchFamily="34" charset="-128"/>
              </a:rPr>
              <a:t> 意識する「前」に最適なローンを提案する。</a:t>
            </a:r>
          </a:p>
          <a:p>
            <a:pPr lvl="2">
              <a:spcAft>
                <a:spcPts val="600"/>
              </a:spcAft>
            </a:pPr>
            <a:r>
              <a:rPr lang="ja-JP" altLang="en-US" sz="1000" b="1">
                <a:solidFill>
                  <a:schemeClr val="bg1"/>
                </a:solidFill>
                <a:latin typeface="Meiryo" panose="020B0604030504040204" pitchFamily="34" charset="-128"/>
                <a:ea typeface="Meiryo" panose="020B0604030504040204" pitchFamily="34" charset="-128"/>
              </a:rPr>
              <a:t>医療　：</a:t>
            </a:r>
            <a:r>
              <a:rPr lang="ja-JP" altLang="en-US" sz="1000">
                <a:solidFill>
                  <a:schemeClr val="bg1"/>
                </a:solidFill>
                <a:latin typeface="Meiryo" panose="020B0604030504040204" pitchFamily="34" charset="-128"/>
                <a:ea typeface="Meiryo" panose="020B0604030504040204" pitchFamily="34" charset="-128"/>
              </a:rPr>
              <a:t> 病気になる数年「前」に予防策を提示する。</a:t>
            </a:r>
          </a:p>
        </p:txBody>
      </p:sp>
      <p:sp>
        <p:nvSpPr>
          <p:cNvPr id="7" name="テキスト ボックス 6">
            <a:extLst>
              <a:ext uri="{FF2B5EF4-FFF2-40B4-BE49-F238E27FC236}">
                <a16:creationId xmlns:a16="http://schemas.microsoft.com/office/drawing/2014/main" id="{45034543-FF02-A871-D47B-D3AEC8C3B9E4}"/>
              </a:ext>
            </a:extLst>
          </p:cNvPr>
          <p:cNvSpPr txBox="1"/>
          <p:nvPr/>
        </p:nvSpPr>
        <p:spPr>
          <a:xfrm>
            <a:off x="4572000" y="4316831"/>
            <a:ext cx="4281714" cy="2077492"/>
          </a:xfrm>
          <a:prstGeom prst="rect">
            <a:avLst/>
          </a:prstGeom>
          <a:noFill/>
        </p:spPr>
        <p:txBody>
          <a:bodyPr wrap="square">
            <a:spAutoFit/>
          </a:bodyPr>
          <a:lstStyle/>
          <a:p>
            <a:pPr algn="ctr">
              <a:spcAft>
                <a:spcPts val="600"/>
              </a:spcAft>
              <a:buNone/>
            </a:pPr>
            <a:r>
              <a:rPr lang="ja-JP" altLang="en-US" sz="1400" b="1">
                <a:solidFill>
                  <a:schemeClr val="bg1"/>
                </a:solidFill>
                <a:latin typeface="Meiryo" panose="020B0604030504040204" pitchFamily="34" charset="-128"/>
                <a:ea typeface="Meiryo" panose="020B0604030504040204" pitchFamily="34" charset="-128"/>
              </a:rPr>
              <a:t>「データ」が信頼を介して「関係資本」</a:t>
            </a:r>
            <a:r>
              <a:rPr lang="ja-JP" altLang="en-US" sz="1200">
                <a:solidFill>
                  <a:schemeClr val="bg1"/>
                </a:solidFill>
                <a:latin typeface="Meiryo" panose="020B0604030504040204" pitchFamily="34" charset="-128"/>
                <a:ea typeface="Meiryo" panose="020B0604030504040204" pitchFamily="34" charset="-128"/>
              </a:rPr>
              <a:t>へ</a:t>
            </a:r>
          </a:p>
          <a:p>
            <a:pPr lvl="1">
              <a:spcAft>
                <a:spcPts val="600"/>
              </a:spcAft>
            </a:pPr>
            <a:r>
              <a:rPr lang="ja-JP" altLang="en-US" sz="1000" b="1">
                <a:solidFill>
                  <a:schemeClr val="bg1"/>
                </a:solidFill>
                <a:latin typeface="Meiryo" panose="020B0604030504040204" pitchFamily="34" charset="-128"/>
                <a:ea typeface="Meiryo" panose="020B0604030504040204" pitchFamily="34" charset="-128"/>
              </a:rPr>
              <a:t>原則：</a:t>
            </a:r>
            <a:r>
              <a:rPr lang="ja-JP" altLang="en-US" sz="1000">
                <a:solidFill>
                  <a:schemeClr val="bg1"/>
                </a:solidFill>
                <a:latin typeface="Meiryo" panose="020B0604030504040204" pitchFamily="34" charset="-128"/>
                <a:ea typeface="Meiryo" panose="020B0604030504040204" pitchFamily="34" charset="-128"/>
              </a:rPr>
              <a:t> 企業の最も重要な資産が、工場などの物理的な資産から、顧客との信頼関係そのものである「関係資本」へとシフトする。</a:t>
            </a:r>
          </a:p>
          <a:p>
            <a:pPr lvl="1">
              <a:spcAft>
                <a:spcPts val="600"/>
              </a:spcAft>
            </a:pPr>
            <a:r>
              <a:rPr lang="ja-JP" altLang="en-US" sz="1000" b="1">
                <a:solidFill>
                  <a:schemeClr val="bg1"/>
                </a:solidFill>
                <a:latin typeface="Meiryo" panose="020B0604030504040204" pitchFamily="34" charset="-128"/>
                <a:ea typeface="Meiryo" panose="020B0604030504040204" pitchFamily="34" charset="-128"/>
              </a:rPr>
              <a:t>競争力の源泉：</a:t>
            </a:r>
            <a:r>
              <a:rPr lang="ja-JP" altLang="en-US" sz="1000">
                <a:solidFill>
                  <a:schemeClr val="bg1"/>
                </a:solidFill>
                <a:latin typeface="Meiryo" panose="020B0604030504040204" pitchFamily="34" charset="-128"/>
                <a:ea typeface="Meiryo" panose="020B0604030504040204" pitchFamily="34" charset="-128"/>
              </a:rPr>
              <a:t>顧客データを、顧客の利益のためにのみ活用するという強いガバナンスと倫理観。</a:t>
            </a:r>
          </a:p>
          <a:p>
            <a:pPr lvl="1">
              <a:spcAft>
                <a:spcPts val="600"/>
              </a:spcAft>
            </a:pPr>
            <a:r>
              <a:rPr lang="ja-JP" altLang="en-US" sz="1000" b="1">
                <a:solidFill>
                  <a:schemeClr val="bg1"/>
                </a:solidFill>
                <a:latin typeface="Meiryo" panose="020B0604030504040204" pitchFamily="34" charset="-128"/>
                <a:ea typeface="Meiryo" panose="020B0604030504040204" pitchFamily="34" charset="-128"/>
              </a:rPr>
              <a:t>具体例：</a:t>
            </a:r>
            <a:endParaRPr lang="ja-JP" altLang="en-US" sz="1000">
              <a:solidFill>
                <a:schemeClr val="bg1"/>
              </a:solidFill>
              <a:latin typeface="Meiryo" panose="020B0604030504040204" pitchFamily="34" charset="-128"/>
              <a:ea typeface="Meiryo" panose="020B0604030504040204" pitchFamily="34" charset="-128"/>
            </a:endParaRPr>
          </a:p>
          <a:p>
            <a:pPr lvl="2">
              <a:spcAft>
                <a:spcPts val="600"/>
              </a:spcAft>
            </a:pPr>
            <a:r>
              <a:rPr lang="ja-JP" altLang="en-US" sz="1000">
                <a:solidFill>
                  <a:schemeClr val="bg1"/>
                </a:solidFill>
                <a:latin typeface="Meiryo" panose="020B0604030504040204" pitchFamily="34" charset="-128"/>
                <a:ea typeface="Meiryo" panose="020B0604030504040204" pitchFamily="34" charset="-128"/>
              </a:rPr>
              <a:t>顧客は最も低金利な銀行ではなく、最も信頼できる「</a:t>
            </a:r>
            <a:r>
              <a:rPr lang="en"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金融執事」に資産を託す。</a:t>
            </a:r>
          </a:p>
          <a:p>
            <a:pPr lvl="2">
              <a:spcAft>
                <a:spcPts val="600"/>
              </a:spcAft>
            </a:pPr>
            <a:r>
              <a:rPr lang="ja-JP" altLang="en-US" sz="1000">
                <a:solidFill>
                  <a:schemeClr val="bg1"/>
                </a:solidFill>
                <a:latin typeface="Meiryo" panose="020B0604030504040204" pitchFamily="34" charset="-128"/>
                <a:ea typeface="Meiryo" panose="020B0604030504040204" pitchFamily="34" charset="-128"/>
              </a:rPr>
              <a:t>最も安い店ではなく、最も生活を豊かにしてくれる「生活自動化サービス」を選ぶ。</a:t>
            </a:r>
          </a:p>
        </p:txBody>
      </p:sp>
      <p:sp>
        <p:nvSpPr>
          <p:cNvPr id="12" name="円/楕円 11">
            <a:extLst>
              <a:ext uri="{FF2B5EF4-FFF2-40B4-BE49-F238E27FC236}">
                <a16:creationId xmlns:a16="http://schemas.microsoft.com/office/drawing/2014/main" id="{F735F175-A00B-9826-448C-80E181C1856B}"/>
              </a:ext>
            </a:extLst>
          </p:cNvPr>
          <p:cNvSpPr/>
          <p:nvPr/>
        </p:nvSpPr>
        <p:spPr>
          <a:xfrm rot="5400000">
            <a:off x="3965511" y="2086575"/>
            <a:ext cx="1186267" cy="3220754"/>
          </a:xfrm>
          <a:prstGeom prst="ellipse">
            <a:avLst/>
          </a:prstGeom>
          <a:solidFill>
            <a:srgbClr val="FF0000">
              <a:alpha val="392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7C301381-7DD3-5ABD-0297-84E8AABACF7C}"/>
              </a:ext>
            </a:extLst>
          </p:cNvPr>
          <p:cNvSpPr txBox="1"/>
          <p:nvPr/>
        </p:nvSpPr>
        <p:spPr>
          <a:xfrm>
            <a:off x="3611008" y="3255390"/>
            <a:ext cx="1895272" cy="923330"/>
          </a:xfrm>
          <a:prstGeom prst="rect">
            <a:avLst/>
          </a:prstGeom>
          <a:noFill/>
        </p:spPr>
        <p:txBody>
          <a:bodyPr wrap="square">
            <a:spAutoFit/>
          </a:bodyPr>
          <a:lstStyle/>
          <a:p>
            <a:pPr algn="dist">
              <a:buNone/>
            </a:pPr>
            <a:r>
              <a:rPr lang="ja-JP" altLang="en-US" b="1">
                <a:solidFill>
                  <a:schemeClr val="bg1"/>
                </a:solidFill>
                <a:latin typeface="Meiryo" panose="020B0604030504040204" pitchFamily="34" charset="-128"/>
                <a:ea typeface="Meiryo" panose="020B0604030504040204" pitchFamily="34" charset="-128"/>
              </a:rPr>
              <a:t>業界を横断する</a:t>
            </a:r>
            <a:endParaRPr lang="en-US" altLang="ja-JP" b="1" dirty="0">
              <a:solidFill>
                <a:schemeClr val="bg1"/>
              </a:solidFill>
              <a:latin typeface="Meiryo" panose="020B0604030504040204" pitchFamily="34" charset="-128"/>
              <a:ea typeface="Meiryo" panose="020B0604030504040204" pitchFamily="34" charset="-128"/>
            </a:endParaRPr>
          </a:p>
          <a:p>
            <a:pPr algn="dist">
              <a:buNone/>
            </a:pPr>
            <a:r>
              <a:rPr lang="ja-JP" altLang="en-US" b="1">
                <a:solidFill>
                  <a:schemeClr val="bg1"/>
                </a:solidFill>
                <a:latin typeface="Meiryo" panose="020B0604030504040204" pitchFamily="34" charset="-128"/>
                <a:ea typeface="Meiryo" panose="020B0604030504040204" pitchFamily="34" charset="-128"/>
              </a:rPr>
              <a:t>次世代ビジネス</a:t>
            </a:r>
            <a:endParaRPr lang="en-US" altLang="ja-JP" b="1" dirty="0">
              <a:solidFill>
                <a:schemeClr val="bg1"/>
              </a:solidFill>
              <a:latin typeface="Meiryo" panose="020B0604030504040204" pitchFamily="34" charset="-128"/>
              <a:ea typeface="Meiryo" panose="020B0604030504040204" pitchFamily="34" charset="-128"/>
            </a:endParaRPr>
          </a:p>
          <a:p>
            <a:pPr algn="dist">
              <a:buNone/>
            </a:pPr>
            <a:r>
              <a:rPr lang="ja-JP" altLang="en-US" b="1">
                <a:solidFill>
                  <a:schemeClr val="bg1"/>
                </a:solidFill>
                <a:latin typeface="Meiryo" panose="020B0604030504040204" pitchFamily="34" charset="-128"/>
                <a:ea typeface="Meiryo" panose="020B0604030504040204" pitchFamily="34" charset="-128"/>
              </a:rPr>
              <a:t>の原理・原則</a:t>
            </a:r>
          </a:p>
        </p:txBody>
      </p:sp>
    </p:spTree>
    <p:extLst>
      <p:ext uri="{BB962C8B-B14F-4D97-AF65-F5344CB8AC3E}">
        <p14:creationId xmlns:p14="http://schemas.microsoft.com/office/powerpoint/2010/main" val="1719764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2BF26D-7449-AB45-F957-E62905F6087C}"/>
              </a:ext>
            </a:extLst>
          </p:cNvPr>
          <p:cNvSpPr>
            <a:spLocks noGrp="1"/>
          </p:cNvSpPr>
          <p:nvPr>
            <p:ph type="title"/>
          </p:nvPr>
        </p:nvSpPr>
        <p:spPr/>
        <p:txBody>
          <a:bodyPr/>
          <a:lstStyle/>
          <a:p>
            <a:r>
              <a:rPr lang="en" altLang="ja-JP" dirty="0"/>
              <a:t>AI</a:t>
            </a:r>
            <a:r>
              <a:rPr lang="ja-JP" altLang="en-US"/>
              <a:t>が変える「仕事の</a:t>
            </a:r>
            <a:r>
              <a:rPr lang="en" altLang="ja-JP" dirty="0"/>
              <a:t>OS</a:t>
            </a:r>
            <a:r>
              <a:rPr lang="ja-JP" altLang="en"/>
              <a:t>」 ～</a:t>
            </a:r>
            <a:r>
              <a:rPr lang="en" altLang="ja-JP" dirty="0"/>
              <a:t>3</a:t>
            </a:r>
            <a:r>
              <a:rPr lang="ja-JP" altLang="en-US"/>
              <a:t>つの次元での変容～</a:t>
            </a:r>
            <a:endParaRPr kumimoji="1" lang="ja-JP" altLang="en-US"/>
          </a:p>
        </p:txBody>
      </p:sp>
      <p:cxnSp>
        <p:nvCxnSpPr>
          <p:cNvPr id="4" name="直線矢印コネクタ 3">
            <a:extLst>
              <a:ext uri="{FF2B5EF4-FFF2-40B4-BE49-F238E27FC236}">
                <a16:creationId xmlns:a16="http://schemas.microsoft.com/office/drawing/2014/main" id="{770EDB2A-9146-DD94-C0D6-42802B626CFA}"/>
              </a:ext>
            </a:extLst>
          </p:cNvPr>
          <p:cNvCxnSpPr>
            <a:cxnSpLocks/>
          </p:cNvCxnSpPr>
          <p:nvPr/>
        </p:nvCxnSpPr>
        <p:spPr>
          <a:xfrm flipV="1">
            <a:off x="1190176" y="1502804"/>
            <a:ext cx="0" cy="3894925"/>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D36BB47B-DDE9-AA35-F428-3A8FB2618E85}"/>
              </a:ext>
            </a:extLst>
          </p:cNvPr>
          <p:cNvCxnSpPr>
            <a:cxnSpLocks/>
          </p:cNvCxnSpPr>
          <p:nvPr/>
        </p:nvCxnSpPr>
        <p:spPr>
          <a:xfrm>
            <a:off x="1190176" y="5397729"/>
            <a:ext cx="5552766"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a:extLst>
              <a:ext uri="{FF2B5EF4-FFF2-40B4-BE49-F238E27FC236}">
                <a16:creationId xmlns:a16="http://schemas.microsoft.com/office/drawing/2014/main" id="{104DBE1E-5C88-6BC5-F2E5-1603AB6D5FCC}"/>
              </a:ext>
            </a:extLst>
          </p:cNvPr>
          <p:cNvCxnSpPr>
            <a:cxnSpLocks/>
          </p:cNvCxnSpPr>
          <p:nvPr/>
        </p:nvCxnSpPr>
        <p:spPr>
          <a:xfrm flipV="1">
            <a:off x="1190176" y="3701879"/>
            <a:ext cx="1818384" cy="169585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02BDA5B9-CD28-CD9B-099B-F4CDAC0CCE0B}"/>
              </a:ext>
            </a:extLst>
          </p:cNvPr>
          <p:cNvSpPr txBox="1"/>
          <p:nvPr/>
        </p:nvSpPr>
        <p:spPr>
          <a:xfrm>
            <a:off x="703222" y="1171759"/>
            <a:ext cx="7737555" cy="1585049"/>
          </a:xfrm>
          <a:prstGeom prst="rect">
            <a:avLst/>
          </a:prstGeom>
          <a:noFill/>
        </p:spPr>
        <p:txBody>
          <a:bodyPr wrap="square">
            <a:spAutoFit/>
          </a:bodyPr>
          <a:lstStyle/>
          <a:p>
            <a:pPr>
              <a:spcAft>
                <a:spcPts val="300"/>
              </a:spcAft>
            </a:pPr>
            <a:r>
              <a:rPr lang="ja-JP" altLang="en-US" b="1">
                <a:solidFill>
                  <a:srgbClr val="7030A0"/>
                </a:solidFill>
                <a:latin typeface="Meiryo" panose="020B0604030504040204" pitchFamily="34" charset="-128"/>
                <a:ea typeface="Meiryo" panose="020B0604030504040204" pitchFamily="34" charset="-128"/>
              </a:rPr>
              <a:t>価値創造の単位</a:t>
            </a:r>
            <a:endParaRPr lang="en-US" altLang="ja-JP" b="1" dirty="0">
              <a:solidFill>
                <a:srgbClr val="7030A0"/>
              </a:solidFill>
              <a:latin typeface="Meiryo" panose="020B0604030504040204" pitchFamily="34" charset="-128"/>
              <a:ea typeface="Meiryo" panose="020B0604030504040204" pitchFamily="34" charset="-128"/>
            </a:endParaRPr>
          </a:p>
          <a:p>
            <a:pPr>
              <a:spcAft>
                <a:spcPts val="300"/>
              </a:spcAft>
            </a:pPr>
            <a:r>
              <a:rPr lang="en-US" altLang="ja-JP" sz="1400" b="1" dirty="0">
                <a:latin typeface="Meiryo" panose="020B0604030504040204" pitchFamily="34" charset="-128"/>
                <a:ea typeface="Meiryo" panose="020B0604030504040204" pitchFamily="34" charset="-128"/>
              </a:rPr>
              <a:t>	</a:t>
            </a:r>
            <a:r>
              <a:rPr lang="ja-JP" altLang="en-US" sz="1400" b="1">
                <a:solidFill>
                  <a:srgbClr val="7030A0"/>
                </a:solidFill>
                <a:latin typeface="Meiryo" panose="020B0604030504040204" pitchFamily="34" charset="-128"/>
                <a:ea typeface="Meiryo" panose="020B0604030504040204" pitchFamily="34" charset="-128"/>
              </a:rPr>
              <a:t>「モノ売り」から「コト（成果・体験）売り」への完全移行</a:t>
            </a:r>
          </a:p>
          <a:p>
            <a:pPr lvl="2">
              <a:spcAft>
                <a:spcPts val="300"/>
              </a:spcAft>
            </a:pPr>
            <a:r>
              <a:rPr lang="ja-JP" altLang="en-US" sz="1000" b="1">
                <a:latin typeface="Meiryo" panose="020B0604030504040204" pitchFamily="34" charset="-128"/>
                <a:ea typeface="Meiryo" panose="020B0604030504040204" pitchFamily="34" charset="-128"/>
              </a:rPr>
              <a:t>原則：</a:t>
            </a:r>
            <a:r>
              <a:rPr lang="ja-JP" altLang="en-US" sz="1000">
                <a:latin typeface="Meiryo" panose="020B0604030504040204" pitchFamily="34" charset="-128"/>
                <a:ea typeface="Meiryo" panose="020B0604030504040204" pitchFamily="34" charset="-128"/>
              </a:rPr>
              <a:t> 競争の主戦場が、製品のスペックから、顧客が手にする「成果」や「体験」へと完全に移行する。</a:t>
            </a:r>
          </a:p>
          <a:p>
            <a:pPr lvl="2">
              <a:spcAft>
                <a:spcPts val="300"/>
              </a:spcAft>
            </a:pPr>
            <a:r>
              <a:rPr lang="ja-JP" altLang="en-US" sz="1000" b="1">
                <a:latin typeface="Meiryo" panose="020B0604030504040204" pitchFamily="34" charset="-128"/>
                <a:ea typeface="Meiryo" panose="020B0604030504040204" pitchFamily="34" charset="-128"/>
              </a:rPr>
              <a:t>ビジネスモデル：</a:t>
            </a:r>
            <a:r>
              <a:rPr lang="en-US" altLang="ja-JP" sz="1000" dirty="0">
                <a:latin typeface="Meiryo" panose="020B0604030504040204" pitchFamily="34" charset="-128"/>
                <a:ea typeface="Meiryo" panose="020B0604030504040204" pitchFamily="34" charset="-128"/>
              </a:rPr>
              <a:t> </a:t>
            </a:r>
            <a:r>
              <a:rPr lang="ja-JP" altLang="en-US" sz="1000" b="1">
                <a:latin typeface="Meiryo" panose="020B0604030504040204" pitchFamily="34" charset="-128"/>
                <a:ea typeface="Meiryo" panose="020B0604030504040204" pitchFamily="34" charset="-128"/>
              </a:rPr>
              <a:t>旧・</a:t>
            </a:r>
            <a:r>
              <a:rPr lang="ja-JP" altLang="en-US" sz="1000">
                <a:latin typeface="Meiryo" panose="020B0604030504040204" pitchFamily="34" charset="-128"/>
                <a:ea typeface="Meiryo" panose="020B0604030504040204" pitchFamily="34" charset="-128"/>
              </a:rPr>
              <a:t> 一回限りの「トランザクション型」／</a:t>
            </a:r>
            <a:r>
              <a:rPr lang="ja-JP" altLang="en-US" sz="1000" b="1">
                <a:latin typeface="Meiryo" panose="020B0604030504040204" pitchFamily="34" charset="-128"/>
                <a:ea typeface="Meiryo" panose="020B0604030504040204" pitchFamily="34" charset="-128"/>
              </a:rPr>
              <a:t>新・</a:t>
            </a:r>
            <a:r>
              <a:rPr lang="ja-JP" altLang="en-US" sz="1000">
                <a:latin typeface="Meiryo" panose="020B0604030504040204" pitchFamily="34" charset="-128"/>
                <a:ea typeface="Meiryo" panose="020B0604030504040204" pitchFamily="34" charset="-128"/>
              </a:rPr>
              <a:t> 継続的な関係を築く「リレーションシップ型」</a:t>
            </a:r>
          </a:p>
          <a:p>
            <a:pPr lvl="2">
              <a:spcAft>
                <a:spcPts val="300"/>
              </a:spcAft>
            </a:pPr>
            <a:r>
              <a:rPr lang="ja-JP" altLang="en-US" sz="1000" b="1">
                <a:latin typeface="Meiryo" panose="020B0604030504040204" pitchFamily="34" charset="-128"/>
                <a:ea typeface="Meiryo" panose="020B0604030504040204" pitchFamily="34" charset="-128"/>
              </a:rPr>
              <a:t>具体例：製造業</a:t>
            </a:r>
            <a:r>
              <a:rPr lang="ja-JP" altLang="en-US" sz="1000">
                <a:latin typeface="Meiryo" panose="020B0604030504040204" pitchFamily="34" charset="-128"/>
                <a:ea typeface="Meiryo" panose="020B0604030504040204" pitchFamily="34" charset="-128"/>
              </a:rPr>
              <a:t> 「シャツ」を売る → 「パーソナル・スタイリスト」という体験を提供</a:t>
            </a:r>
            <a:endParaRPr lang="en-US" altLang="ja-JP" sz="1000" dirty="0">
              <a:latin typeface="Meiryo" panose="020B0604030504040204" pitchFamily="34" charset="-128"/>
              <a:ea typeface="Meiryo" panose="020B0604030504040204" pitchFamily="34" charset="-128"/>
            </a:endParaRPr>
          </a:p>
          <a:p>
            <a:pPr lvl="2">
              <a:spcAft>
                <a:spcPts val="300"/>
              </a:spcAft>
            </a:pPr>
            <a:r>
              <a:rPr lang="en-US" altLang="ja-JP" sz="1000" b="1" dirty="0">
                <a:latin typeface="Meiryo" panose="020B0604030504040204" pitchFamily="34" charset="-128"/>
                <a:ea typeface="Meiryo" panose="020B0604030504040204" pitchFamily="34" charset="-128"/>
              </a:rPr>
              <a:t>	 </a:t>
            </a:r>
            <a:r>
              <a:rPr lang="ja-JP" altLang="en-US" sz="1000" b="1">
                <a:latin typeface="Meiryo" panose="020B0604030504040204" pitchFamily="34" charset="-128"/>
                <a:ea typeface="Meiryo" panose="020B0604030504040204" pitchFamily="34" charset="-128"/>
              </a:rPr>
              <a:t>金融業</a:t>
            </a:r>
            <a:r>
              <a:rPr lang="ja-JP" altLang="en-US" sz="1000">
                <a:latin typeface="Meiryo" panose="020B0604030504040204" pitchFamily="34" charset="-128"/>
                <a:ea typeface="Meiryo" panose="020B0604030504040204" pitchFamily="34" charset="-128"/>
              </a:rPr>
              <a:t> 「投資信託」を売る → 「ライフプランの最適化」という成果を提供</a:t>
            </a:r>
            <a:endParaRPr lang="en-US" altLang="ja-JP" sz="1000" dirty="0">
              <a:latin typeface="Meiryo" panose="020B0604030504040204" pitchFamily="34" charset="-128"/>
              <a:ea typeface="Meiryo" panose="020B0604030504040204" pitchFamily="34" charset="-128"/>
            </a:endParaRPr>
          </a:p>
          <a:p>
            <a:pPr lvl="2">
              <a:spcAft>
                <a:spcPts val="300"/>
              </a:spcAft>
            </a:pPr>
            <a:r>
              <a:rPr lang="en-US" altLang="ja-JP" sz="1000" b="1" dirty="0">
                <a:latin typeface="Meiryo" panose="020B0604030504040204" pitchFamily="34" charset="-128"/>
                <a:ea typeface="Meiryo" panose="020B0604030504040204" pitchFamily="34" charset="-128"/>
              </a:rPr>
              <a:t>	 </a:t>
            </a:r>
            <a:r>
              <a:rPr lang="ja-JP" altLang="en-US" sz="1000" b="1">
                <a:latin typeface="Meiryo" panose="020B0604030504040204" pitchFamily="34" charset="-128"/>
                <a:ea typeface="Meiryo" panose="020B0604030504040204" pitchFamily="34" charset="-128"/>
              </a:rPr>
              <a:t>医療　</a:t>
            </a:r>
            <a:r>
              <a:rPr lang="en-US" altLang="ja-JP" sz="1000" b="1" dirty="0">
                <a:latin typeface="Meiryo" panose="020B0604030504040204" pitchFamily="34" charset="-128"/>
                <a:ea typeface="Meiryo" panose="020B0604030504040204" pitchFamily="34" charset="-128"/>
              </a:rPr>
              <a:t> </a:t>
            </a:r>
            <a:r>
              <a:rPr lang="ja-JP" altLang="en-US" sz="1000">
                <a:latin typeface="Meiryo" panose="020B0604030504040204" pitchFamily="34" charset="-128"/>
                <a:ea typeface="Meiryo" panose="020B0604030504040204" pitchFamily="34" charset="-128"/>
              </a:rPr>
              <a:t>「薬」を売る → 「病気にならない生活」という体験を提供</a:t>
            </a:r>
            <a:endParaRPr lang="en-US" altLang="ja-JP" sz="1000" dirty="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5178D3D8-C347-3871-89C7-ED2D954D0AD3}"/>
              </a:ext>
            </a:extLst>
          </p:cNvPr>
          <p:cNvSpPr txBox="1"/>
          <p:nvPr/>
        </p:nvSpPr>
        <p:spPr>
          <a:xfrm>
            <a:off x="2507855" y="3388805"/>
            <a:ext cx="1479728" cy="369332"/>
          </a:xfrm>
          <a:prstGeom prst="rect">
            <a:avLst/>
          </a:prstGeom>
          <a:noFill/>
        </p:spPr>
        <p:txBody>
          <a:bodyPr wrap="square">
            <a:spAutoFit/>
          </a:bodyPr>
          <a:lstStyle/>
          <a:p>
            <a:pPr>
              <a:spcAft>
                <a:spcPts val="300"/>
              </a:spcAft>
              <a:buNone/>
            </a:pPr>
            <a:r>
              <a:rPr lang="ja-JP" altLang="en-US" b="1">
                <a:solidFill>
                  <a:srgbClr val="0070C0"/>
                </a:solidFill>
                <a:latin typeface="Meiryo" panose="020B0604030504040204" pitchFamily="34" charset="-128"/>
                <a:ea typeface="Meiryo" panose="020B0604030504040204" pitchFamily="34" charset="-128"/>
              </a:rPr>
              <a:t>仕事の起点</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AA818EE0-86D0-60EE-E1F5-15A8EBDB810E}"/>
              </a:ext>
            </a:extLst>
          </p:cNvPr>
          <p:cNvSpPr txBox="1"/>
          <p:nvPr/>
        </p:nvSpPr>
        <p:spPr>
          <a:xfrm>
            <a:off x="1430383" y="5578225"/>
            <a:ext cx="6753350" cy="846386"/>
          </a:xfrm>
          <a:prstGeom prst="rect">
            <a:avLst/>
          </a:prstGeom>
          <a:noFill/>
        </p:spPr>
        <p:txBody>
          <a:bodyPr wrap="square">
            <a:spAutoFit/>
          </a:bodyPr>
          <a:lstStyle/>
          <a:p>
            <a:pPr algn="r">
              <a:spcAft>
                <a:spcPts val="300"/>
              </a:spcAft>
              <a:buNone/>
            </a:pPr>
            <a:r>
              <a:rPr lang="ja-JP" altLang="en-US" sz="1400" b="1">
                <a:solidFill>
                  <a:schemeClr val="accent3">
                    <a:lumMod val="75000"/>
                  </a:schemeClr>
                </a:solidFill>
                <a:latin typeface="Meiryo" panose="020B0604030504040204" pitchFamily="34" charset="-128"/>
                <a:ea typeface="Meiryo" panose="020B0604030504040204" pitchFamily="34" charset="-128"/>
              </a:rPr>
              <a:t>「管理（</a:t>
            </a:r>
            <a:r>
              <a:rPr lang="en" altLang="ja-JP" sz="1400" b="1" dirty="0">
                <a:solidFill>
                  <a:schemeClr val="accent3">
                    <a:lumMod val="75000"/>
                  </a:schemeClr>
                </a:solidFill>
                <a:latin typeface="Meiryo" panose="020B0604030504040204" pitchFamily="34" charset="-128"/>
                <a:ea typeface="Meiryo" panose="020B0604030504040204" pitchFamily="34" charset="-128"/>
              </a:rPr>
              <a:t>Management</a:t>
            </a:r>
            <a:r>
              <a:rPr lang="ja-JP" altLang="en" sz="1400" b="1">
                <a:solidFill>
                  <a:schemeClr val="accent3">
                    <a:lumMod val="75000"/>
                  </a:schemeClr>
                </a:solidFill>
                <a:latin typeface="Meiryo" panose="020B0604030504040204" pitchFamily="34" charset="-128"/>
                <a:ea typeface="Meiryo" panose="020B0604030504040204" pitchFamily="34" charset="-128"/>
              </a:rPr>
              <a:t>）」</a:t>
            </a:r>
            <a:r>
              <a:rPr lang="ja-JP" altLang="en-US" sz="1400" b="1">
                <a:solidFill>
                  <a:schemeClr val="accent3">
                    <a:lumMod val="75000"/>
                  </a:schemeClr>
                </a:solidFill>
                <a:latin typeface="Meiryo" panose="020B0604030504040204" pitchFamily="34" charset="-128"/>
                <a:ea typeface="Meiryo" panose="020B0604030504040204" pitchFamily="34" charset="-128"/>
              </a:rPr>
              <a:t>から「意味の付与と指揮（</a:t>
            </a:r>
            <a:r>
              <a:rPr lang="en" altLang="ja-JP" sz="1400" b="1" dirty="0">
                <a:solidFill>
                  <a:schemeClr val="accent3">
                    <a:lumMod val="75000"/>
                  </a:schemeClr>
                </a:solidFill>
                <a:latin typeface="Meiryo" panose="020B0604030504040204" pitchFamily="34" charset="-128"/>
                <a:ea typeface="Meiryo" panose="020B0604030504040204" pitchFamily="34" charset="-128"/>
              </a:rPr>
              <a:t>Orchestration</a:t>
            </a:r>
            <a:r>
              <a:rPr lang="ja-JP" altLang="en" sz="1400" b="1">
                <a:solidFill>
                  <a:schemeClr val="accent3">
                    <a:lumMod val="75000"/>
                  </a:schemeClr>
                </a:solidFill>
                <a:latin typeface="Meiryo" panose="020B0604030504040204" pitchFamily="34" charset="-128"/>
                <a:ea typeface="Meiryo" panose="020B0604030504040204" pitchFamily="34" charset="-128"/>
              </a:rPr>
              <a:t>）」</a:t>
            </a:r>
            <a:r>
              <a:rPr lang="ja-JP" altLang="en-US" sz="1400" b="1">
                <a:solidFill>
                  <a:schemeClr val="accent3">
                    <a:lumMod val="75000"/>
                  </a:schemeClr>
                </a:solidFill>
                <a:latin typeface="Meiryo" panose="020B0604030504040204" pitchFamily="34" charset="-128"/>
                <a:ea typeface="Meiryo" panose="020B0604030504040204" pitchFamily="34" charset="-128"/>
              </a:rPr>
              <a:t>へ</a:t>
            </a:r>
          </a:p>
          <a:p>
            <a:pPr lvl="2">
              <a:spcAft>
                <a:spcPts val="300"/>
              </a:spcAft>
            </a:pPr>
            <a:r>
              <a:rPr lang="ja-JP" altLang="en-US" sz="1000" b="1">
                <a:latin typeface="Meiryo" panose="020B0604030504040204" pitchFamily="34" charset="-128"/>
                <a:ea typeface="Meiryo" panose="020B0604030504040204" pitchFamily="34" charset="-128"/>
              </a:rPr>
              <a:t>原則： </a:t>
            </a:r>
            <a:r>
              <a:rPr lang="ja-JP" altLang="en-US" sz="1000">
                <a:latin typeface="Meiryo" panose="020B0604030504040204" pitchFamily="34" charset="-128"/>
                <a:ea typeface="Meiryo" panose="020B0604030504040204" pitchFamily="34" charset="-128"/>
              </a:rPr>
              <a:t>プロジェクト管理やタスク割り当ての多くを</a:t>
            </a:r>
            <a:r>
              <a:rPr lang="en" altLang="ja-JP" sz="1000" dirty="0">
                <a:latin typeface="Meiryo" panose="020B0604030504040204" pitchFamily="34" charset="-128"/>
                <a:ea typeface="Meiryo" panose="020B0604030504040204" pitchFamily="34" charset="-128"/>
              </a:rPr>
              <a:t>AI</a:t>
            </a:r>
            <a:r>
              <a:rPr lang="ja-JP" altLang="en-US" sz="1000">
                <a:latin typeface="Meiryo" panose="020B0604030504040204" pitchFamily="34" charset="-128"/>
                <a:ea typeface="Meiryo" panose="020B0604030504040204" pitchFamily="34" charset="-128"/>
              </a:rPr>
              <a:t>が最適に行う。</a:t>
            </a:r>
          </a:p>
          <a:p>
            <a:pPr lvl="2">
              <a:spcAft>
                <a:spcPts val="300"/>
              </a:spcAft>
            </a:pPr>
            <a:r>
              <a:rPr lang="ja-JP" altLang="en-US" sz="1000" b="1">
                <a:latin typeface="Meiryo" panose="020B0604030504040204" pitchFamily="34" charset="-128"/>
                <a:ea typeface="Meiryo" panose="020B0604030504040204" pitchFamily="34" charset="-128"/>
              </a:rPr>
              <a:t>人間の役割： 　</a:t>
            </a:r>
            <a:r>
              <a:rPr lang="ja-JP" altLang="en-US" sz="1000">
                <a:latin typeface="Meiryo" panose="020B0604030504040204" pitchFamily="34" charset="-128"/>
                <a:ea typeface="Meiryo" panose="020B0604030504040204" pitchFamily="34" charset="-128"/>
              </a:rPr>
              <a:t>なぜ仕事をするのかという「意味」や「目的」を与え</a:t>
            </a:r>
            <a:r>
              <a:rPr lang="en" altLang="ja-JP" sz="1000" dirty="0">
                <a:latin typeface="Meiryo" panose="020B0604030504040204" pitchFamily="34" charset="-128"/>
                <a:ea typeface="Meiryo" panose="020B0604030504040204" pitchFamily="34" charset="-128"/>
              </a:rPr>
              <a:t>AI</a:t>
            </a:r>
            <a:r>
              <a:rPr lang="ja-JP" altLang="en-US" sz="1000">
                <a:latin typeface="Meiryo" panose="020B0604030504040204" pitchFamily="34" charset="-128"/>
                <a:ea typeface="Meiryo" panose="020B0604030504040204" pitchFamily="34" charset="-128"/>
              </a:rPr>
              <a:t>が倫理の範囲で能力を発揮できるよう導く「指揮者（</a:t>
            </a:r>
            <a:r>
              <a:rPr lang="en" altLang="ja-JP" sz="1000" dirty="0">
                <a:latin typeface="Meiryo" panose="020B0604030504040204" pitchFamily="34" charset="-128"/>
                <a:ea typeface="Meiryo" panose="020B0604030504040204" pitchFamily="34" charset="-128"/>
              </a:rPr>
              <a:t>Orchestrator</a:t>
            </a:r>
            <a:r>
              <a:rPr lang="ja-JP" altLang="en" sz="1000">
                <a:latin typeface="Meiryo" panose="020B0604030504040204" pitchFamily="34" charset="-128"/>
                <a:ea typeface="Meiryo" panose="020B0604030504040204" pitchFamily="34" charset="-128"/>
              </a:rPr>
              <a:t>）」。</a:t>
            </a:r>
          </a:p>
        </p:txBody>
      </p:sp>
      <p:sp>
        <p:nvSpPr>
          <p:cNvPr id="25" name="テキスト ボックス 24">
            <a:extLst>
              <a:ext uri="{FF2B5EF4-FFF2-40B4-BE49-F238E27FC236}">
                <a16:creationId xmlns:a16="http://schemas.microsoft.com/office/drawing/2014/main" id="{E52C7265-3F89-A962-A191-467481B889C4}"/>
              </a:ext>
            </a:extLst>
          </p:cNvPr>
          <p:cNvSpPr txBox="1"/>
          <p:nvPr/>
        </p:nvSpPr>
        <p:spPr>
          <a:xfrm>
            <a:off x="6693053" y="5213063"/>
            <a:ext cx="1449600" cy="369332"/>
          </a:xfrm>
          <a:prstGeom prst="rect">
            <a:avLst/>
          </a:prstGeom>
          <a:noFill/>
        </p:spPr>
        <p:txBody>
          <a:bodyPr wrap="square">
            <a:spAutoFit/>
          </a:bodyPr>
          <a:lstStyle/>
          <a:p>
            <a:pPr>
              <a:spcAft>
                <a:spcPts val="300"/>
              </a:spcAft>
              <a:buNone/>
            </a:pPr>
            <a:r>
              <a:rPr lang="ja-JP" altLang="en-US" sz="1800" b="1">
                <a:solidFill>
                  <a:schemeClr val="accent3">
                    <a:lumMod val="75000"/>
                  </a:schemeClr>
                </a:solidFill>
                <a:latin typeface="Meiryo" panose="020B0604030504040204" pitchFamily="34" charset="-128"/>
                <a:ea typeface="Meiryo" panose="020B0604030504040204" pitchFamily="34" charset="-128"/>
              </a:rPr>
              <a:t>人間の役割</a:t>
            </a:r>
            <a:endParaRPr lang="en-US" altLang="ja-JP" sz="1800" b="1" dirty="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7B98D70-2D37-3D31-28F3-B7568414789D}"/>
              </a:ext>
            </a:extLst>
          </p:cNvPr>
          <p:cNvSpPr txBox="1"/>
          <p:nvPr/>
        </p:nvSpPr>
        <p:spPr>
          <a:xfrm>
            <a:off x="2933113" y="3701879"/>
            <a:ext cx="5510218" cy="1000274"/>
          </a:xfrm>
          <a:prstGeom prst="rect">
            <a:avLst/>
          </a:prstGeom>
          <a:noFill/>
        </p:spPr>
        <p:txBody>
          <a:bodyPr wrap="square">
            <a:spAutoFit/>
          </a:bodyPr>
          <a:lstStyle/>
          <a:p>
            <a:pPr>
              <a:spcAft>
                <a:spcPts val="300"/>
              </a:spcAft>
              <a:buNone/>
            </a:pPr>
            <a:r>
              <a:rPr lang="ja-JP" altLang="en-US" sz="1400" b="1">
                <a:solidFill>
                  <a:srgbClr val="0070C0"/>
                </a:solidFill>
                <a:latin typeface="Meiryo" panose="020B0604030504040204" pitchFamily="34" charset="-128"/>
                <a:ea typeface="Meiryo" panose="020B0604030504040204" pitchFamily="34" charset="-128"/>
              </a:rPr>
              <a:t>「経験と勘による検索」から「データと対話による創造」へ</a:t>
            </a:r>
            <a:endParaRPr lang="en-US" altLang="ja-JP" sz="1400" b="1" dirty="0">
              <a:solidFill>
                <a:srgbClr val="0070C0"/>
              </a:solidFill>
              <a:latin typeface="Meiryo" panose="020B0604030504040204" pitchFamily="34" charset="-128"/>
              <a:ea typeface="Meiryo" panose="020B0604030504040204" pitchFamily="34" charset="-128"/>
            </a:endParaRPr>
          </a:p>
          <a:p>
            <a:pPr lvl="1">
              <a:spcAft>
                <a:spcPts val="300"/>
              </a:spcAft>
            </a:pPr>
            <a:r>
              <a:rPr lang="ja-JP" altLang="en-US" sz="1000" b="1">
                <a:latin typeface="Meiryo" panose="020B0604030504040204" pitchFamily="34" charset="-128"/>
                <a:ea typeface="Meiryo" panose="020B0604030504040204" pitchFamily="34" charset="-128"/>
              </a:rPr>
              <a:t>原則：</a:t>
            </a:r>
            <a:r>
              <a:rPr lang="ja-JP" altLang="en-US" sz="1000">
                <a:latin typeface="Meiryo" panose="020B0604030504040204" pitchFamily="34" charset="-128"/>
                <a:ea typeface="Meiryo" panose="020B0604030504040204" pitchFamily="34" charset="-128"/>
              </a:rPr>
              <a:t> ビジネスの起点が、人間の需要予測から</a:t>
            </a:r>
            <a:r>
              <a:rPr lang="en" altLang="ja-JP" sz="1000" dirty="0">
                <a:latin typeface="Meiryo" panose="020B0604030504040204" pitchFamily="34" charset="-128"/>
                <a:ea typeface="Meiryo" panose="020B0604030504040204" pitchFamily="34" charset="-128"/>
              </a:rPr>
              <a:t>AI</a:t>
            </a:r>
            <a:r>
              <a:rPr lang="ja-JP" altLang="en-US" sz="1000">
                <a:latin typeface="Meiryo" panose="020B0604030504040204" pitchFamily="34" charset="-128"/>
                <a:ea typeface="Meiryo" panose="020B0604030504040204" pitchFamily="34" charset="-128"/>
              </a:rPr>
              <a:t>によるリアルタイムの需要検知に変わる。</a:t>
            </a:r>
            <a:endParaRPr lang="en-US" altLang="ja-JP" sz="1000" dirty="0">
              <a:latin typeface="Meiryo" panose="020B0604030504040204" pitchFamily="34" charset="-128"/>
              <a:ea typeface="Meiryo" panose="020B0604030504040204" pitchFamily="34" charset="-128"/>
            </a:endParaRPr>
          </a:p>
          <a:p>
            <a:pPr lvl="1">
              <a:spcAft>
                <a:spcPts val="300"/>
              </a:spcAft>
            </a:pPr>
            <a:r>
              <a:rPr lang="en" altLang="ja-JP" sz="1000" b="1" dirty="0">
                <a:latin typeface="Meiryo" panose="020B0604030504040204" pitchFamily="34" charset="-128"/>
                <a:ea typeface="Meiryo" panose="020B0604030504040204" pitchFamily="34" charset="-128"/>
              </a:rPr>
              <a:t>UI</a:t>
            </a:r>
            <a:r>
              <a:rPr lang="ja-JP" altLang="en-US" sz="1000" b="1">
                <a:latin typeface="Meiryo" panose="020B0604030504040204" pitchFamily="34" charset="-128"/>
                <a:ea typeface="Meiryo" panose="020B0604030504040204" pitchFamily="34" charset="-128"/>
              </a:rPr>
              <a:t>の変化：</a:t>
            </a:r>
            <a:r>
              <a:rPr lang="ja-JP" altLang="en-US" sz="1000">
                <a:latin typeface="Meiryo" panose="020B0604030504040204" pitchFamily="34" charset="-128"/>
                <a:ea typeface="Meiryo" panose="020B0604030504040204" pitchFamily="34" charset="-128"/>
              </a:rPr>
              <a:t>キーワード検索から、</a:t>
            </a:r>
            <a:r>
              <a:rPr lang="en" altLang="ja-JP" sz="1000" dirty="0">
                <a:latin typeface="Meiryo" panose="020B0604030504040204" pitchFamily="34" charset="-128"/>
                <a:ea typeface="Meiryo" panose="020B0604030504040204" pitchFamily="34" charset="-128"/>
              </a:rPr>
              <a:t>AI</a:t>
            </a:r>
            <a:r>
              <a:rPr lang="ja-JP" altLang="en-US" sz="1000">
                <a:latin typeface="Meiryo" panose="020B0604030504040204" pitchFamily="34" charset="-128"/>
                <a:ea typeface="Meiryo" panose="020B0604030504040204" pitchFamily="34" charset="-128"/>
              </a:rPr>
              <a:t>との対話を通じて新たな知識やアイデアを共創するス</a:t>
            </a:r>
            <a:r>
              <a:rPr lang="en-US" altLang="ja-JP" sz="1000" dirty="0">
                <a:latin typeface="Meiryo" panose="020B0604030504040204" pitchFamily="34" charset="-128"/>
                <a:ea typeface="Meiryo" panose="020B0604030504040204" pitchFamily="34" charset="-128"/>
              </a:rPr>
              <a:t>	</a:t>
            </a:r>
            <a:r>
              <a:rPr lang="ja-JP" altLang="en-US" sz="1000">
                <a:latin typeface="Meiryo" panose="020B0604030504040204" pitchFamily="34" charset="-128"/>
                <a:ea typeface="Meiryo" panose="020B0604030504040204" pitchFamily="34" charset="-128"/>
              </a:rPr>
              <a:t>タイルへ。</a:t>
            </a:r>
          </a:p>
        </p:txBody>
      </p:sp>
      <p:pic>
        <p:nvPicPr>
          <p:cNvPr id="35" name="図 34" descr="図形&#10;&#10;中程度の精度で自動的に生成された説明">
            <a:extLst>
              <a:ext uri="{FF2B5EF4-FFF2-40B4-BE49-F238E27FC236}">
                <a16:creationId xmlns:a16="http://schemas.microsoft.com/office/drawing/2014/main" id="{9C0240C7-DAB2-9B17-0773-3E59DCBB81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7314" y="5336759"/>
            <a:ext cx="757978" cy="846386"/>
          </a:xfrm>
          <a:prstGeom prst="rect">
            <a:avLst/>
          </a:prstGeom>
          <a:effectLst>
            <a:outerShdw blurRad="50800" dist="38100" dir="2700000" algn="tl" rotWithShape="0">
              <a:prstClr val="black">
                <a:alpha val="40000"/>
              </a:prstClr>
            </a:outerShdw>
          </a:effectLst>
        </p:spPr>
      </p:pic>
      <p:pic>
        <p:nvPicPr>
          <p:cNvPr id="36" name="図 35" descr="図形&#10;&#10;低い精度で自動的に生成された説明">
            <a:extLst>
              <a:ext uri="{FF2B5EF4-FFF2-40B4-BE49-F238E27FC236}">
                <a16:creationId xmlns:a16="http://schemas.microsoft.com/office/drawing/2014/main" id="{87DB0A8C-9EF0-26E0-6E19-2607FA75B6DA}"/>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931722" y="4797300"/>
            <a:ext cx="421861" cy="733783"/>
          </a:xfrm>
          <a:prstGeom prst="rect">
            <a:avLst/>
          </a:prstGeom>
          <a:effectLst>
            <a:outerShdw blurRad="50800" dist="38100" dir="2700000" algn="tl" rotWithShape="0">
              <a:prstClr val="black">
                <a:alpha val="40000"/>
              </a:prstClr>
            </a:outerShdw>
            <a:softEdge rad="0"/>
          </a:effectLst>
        </p:spPr>
      </p:pic>
      <p:pic>
        <p:nvPicPr>
          <p:cNvPr id="39" name="図 38">
            <a:extLst>
              <a:ext uri="{FF2B5EF4-FFF2-40B4-BE49-F238E27FC236}">
                <a16:creationId xmlns:a16="http://schemas.microsoft.com/office/drawing/2014/main" id="{4C3AEC7D-1D24-83D4-7739-E686EB210B66}"/>
              </a:ext>
            </a:extLst>
          </p:cNvPr>
          <p:cNvPicPr>
            <a:picLocks noChangeAspect="1"/>
          </p:cNvPicPr>
          <p:nvPr/>
        </p:nvPicPr>
        <p:blipFill>
          <a:blip r:embed="rId4"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71073" y="2961804"/>
            <a:ext cx="875266" cy="875266"/>
          </a:xfrm>
          <a:prstGeom prst="rect">
            <a:avLst/>
          </a:prstGeom>
          <a:effectLst>
            <a:outerShdw blurRad="50800" dist="38100" dir="2700000" algn="tl" rotWithShape="0">
              <a:prstClr val="black">
                <a:alpha val="40000"/>
              </a:prstClr>
            </a:outerShdw>
          </a:effectLst>
        </p:spPr>
      </p:pic>
      <p:pic>
        <p:nvPicPr>
          <p:cNvPr id="42" name="図 41" descr="図形&#10;&#10;AI 生成コンテンツは誤りを含む可能性があります。">
            <a:extLst>
              <a:ext uri="{FF2B5EF4-FFF2-40B4-BE49-F238E27FC236}">
                <a16:creationId xmlns:a16="http://schemas.microsoft.com/office/drawing/2014/main" id="{B4A6D4EF-0C26-1817-1F7F-D2A4A16D0EE7}"/>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93341" y="1021735"/>
            <a:ext cx="355266" cy="4245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76022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BE400D-FB48-2C75-EFB2-E634A7BF84B0}"/>
              </a:ext>
            </a:extLst>
          </p:cNvPr>
          <p:cNvSpPr>
            <a:spLocks noGrp="1"/>
          </p:cNvSpPr>
          <p:nvPr>
            <p:ph type="title"/>
          </p:nvPr>
        </p:nvSpPr>
        <p:spPr/>
        <p:txBody>
          <a:bodyPr/>
          <a:lstStyle/>
          <a:p>
            <a:r>
              <a:rPr kumimoji="1" lang="ja-JP" altLang="en-US"/>
              <a:t>未来への教訓</a:t>
            </a:r>
          </a:p>
        </p:txBody>
      </p:sp>
      <p:sp>
        <p:nvSpPr>
          <p:cNvPr id="7" name="テキスト ボックス 6">
            <a:extLst>
              <a:ext uri="{FF2B5EF4-FFF2-40B4-BE49-F238E27FC236}">
                <a16:creationId xmlns:a16="http://schemas.microsoft.com/office/drawing/2014/main" id="{FA177D19-76DA-4904-D0DB-6B807CD37EA7}"/>
              </a:ext>
            </a:extLst>
          </p:cNvPr>
          <p:cNvSpPr txBox="1"/>
          <p:nvPr/>
        </p:nvSpPr>
        <p:spPr>
          <a:xfrm>
            <a:off x="2563446" y="3546229"/>
            <a:ext cx="1908972" cy="430887"/>
          </a:xfrm>
          <a:prstGeom prst="rect">
            <a:avLst/>
          </a:prstGeom>
          <a:noFill/>
        </p:spPr>
        <p:txBody>
          <a:bodyPr wrap="square">
            <a:spAutoFit/>
          </a:bodyPr>
          <a:lstStyle/>
          <a:p>
            <a:pPr algn="r" rtl="0"/>
            <a:r>
              <a:rPr lang="en" altLang="ja-JP" sz="1100" dirty="0">
                <a:solidFill>
                  <a:schemeClr val="bg1"/>
                </a:solidFill>
                <a:latin typeface="Meiryo" panose="020B0604030504040204" pitchFamily="34" charset="-128"/>
                <a:ea typeface="Meiryo" panose="020B0604030504040204" pitchFamily="34" charset="-128"/>
              </a:rPr>
              <a:t>NVIDIA</a:t>
            </a:r>
            <a:r>
              <a:rPr lang="ja-JP" altLang="en-US" sz="1100">
                <a:solidFill>
                  <a:schemeClr val="bg1"/>
                </a:solidFill>
                <a:latin typeface="Meiryo" panose="020B0604030504040204" pitchFamily="34" charset="-128"/>
                <a:ea typeface="Meiryo" panose="020B0604030504040204" pitchFamily="34" charset="-128"/>
              </a:rPr>
              <a:t>・</a:t>
            </a:r>
            <a:r>
              <a:rPr lang="en-US" altLang="ja-JP" sz="1100" dirty="0">
                <a:solidFill>
                  <a:schemeClr val="bg1"/>
                </a:solidFill>
                <a:latin typeface="Meiryo" panose="020B0604030504040204" pitchFamily="34" charset="-128"/>
                <a:ea typeface="Meiryo" panose="020B0604030504040204" pitchFamily="34" charset="-128"/>
              </a:rPr>
              <a:t>CEO</a:t>
            </a:r>
            <a:r>
              <a:rPr lang="en" altLang="ja-JP" sz="1100" b="0" i="0" u="none" strike="noStrike" dirty="0">
                <a:solidFill>
                  <a:schemeClr val="bg1"/>
                </a:solidFill>
                <a:effectLst/>
                <a:latin typeface="Meiryo" panose="020B0604030504040204" pitchFamily="34" charset="-128"/>
                <a:ea typeface="Meiryo" panose="020B0604030504040204" pitchFamily="34" charset="-128"/>
              </a:rPr>
              <a:t> </a:t>
            </a:r>
          </a:p>
          <a:p>
            <a:pPr algn="r" rtl="0"/>
            <a:r>
              <a:rPr lang="ja-JP" altLang="en-US" sz="1100" b="0" i="0" u="none" strike="noStrike">
                <a:solidFill>
                  <a:schemeClr val="bg1"/>
                </a:solidFill>
                <a:effectLst/>
                <a:latin typeface="Meiryo" panose="020B0604030504040204" pitchFamily="34" charset="-128"/>
                <a:ea typeface="Meiryo" panose="020B0604030504040204" pitchFamily="34" charset="-128"/>
              </a:rPr>
              <a:t>ジェン・スン・ファン</a:t>
            </a:r>
            <a:endParaRPr lang="ja-JP" altLang="en-US" sz="1100">
              <a:solidFill>
                <a:schemeClr val="bg1"/>
              </a:solidFill>
              <a:latin typeface="Meiryo" panose="020B0604030504040204" pitchFamily="34" charset="-128"/>
              <a:ea typeface="Meiryo" panose="020B0604030504040204" pitchFamily="34" charset="-128"/>
            </a:endParaRPr>
          </a:p>
        </p:txBody>
      </p:sp>
      <p:pic>
        <p:nvPicPr>
          <p:cNvPr id="13" name="図 12" descr="グラフィカル ユーザー インターフェイス が含まれている画像&#10;&#10;AI 生成コンテンツは誤りを含む可能性があります。">
            <a:extLst>
              <a:ext uri="{FF2B5EF4-FFF2-40B4-BE49-F238E27FC236}">
                <a16:creationId xmlns:a16="http://schemas.microsoft.com/office/drawing/2014/main" id="{43B99568-EBDD-3B5B-7A67-C446BEE879FD}"/>
              </a:ext>
            </a:extLst>
          </p:cNvPr>
          <p:cNvPicPr>
            <a:picLocks noChangeAspect="1"/>
          </p:cNvPicPr>
          <p:nvPr/>
        </p:nvPicPr>
        <p:blipFill>
          <a:blip r:embed="rId2"/>
          <a:stretch>
            <a:fillRect/>
          </a:stretch>
        </p:blipFill>
        <p:spPr>
          <a:xfrm>
            <a:off x="349765" y="827160"/>
            <a:ext cx="8444470" cy="5626127"/>
          </a:xfrm>
          <a:prstGeom prst="rect">
            <a:avLst/>
          </a:prstGeom>
        </p:spPr>
      </p:pic>
      <p:sp>
        <p:nvSpPr>
          <p:cNvPr id="9" name="テキスト ボックス 8">
            <a:extLst>
              <a:ext uri="{FF2B5EF4-FFF2-40B4-BE49-F238E27FC236}">
                <a16:creationId xmlns:a16="http://schemas.microsoft.com/office/drawing/2014/main" id="{DFC0E7C8-36E2-0649-78B2-B40FDB2B3515}"/>
              </a:ext>
            </a:extLst>
          </p:cNvPr>
          <p:cNvSpPr txBox="1"/>
          <p:nvPr/>
        </p:nvSpPr>
        <p:spPr>
          <a:xfrm>
            <a:off x="228600" y="5370450"/>
            <a:ext cx="8686800" cy="954107"/>
          </a:xfrm>
          <a:prstGeom prst="rect">
            <a:avLst/>
          </a:prstGeom>
          <a:noFill/>
        </p:spPr>
        <p:txBody>
          <a:bodyPr wrap="square">
            <a:spAutoFit/>
          </a:bodyPr>
          <a:lstStyle/>
          <a:p>
            <a:pPr algn="ctr" rtl="0"/>
            <a:r>
              <a:rPr lang="en" altLang="ja-JP" sz="2800" b="1" i="0" u="none" strike="noStrike" dirty="0">
                <a:solidFill>
                  <a:schemeClr val="bg1"/>
                </a:solidFill>
                <a:effectLst>
                  <a:glow rad="235239">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sz="2800" b="1" i="0" u="none" strike="noStrike">
                <a:solidFill>
                  <a:schemeClr val="bg1"/>
                </a:solidFill>
                <a:effectLst>
                  <a:glow rad="235239">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が仕事を奪うのではなく</a:t>
            </a:r>
            <a:endParaRPr lang="en-US" altLang="ja-JP" sz="2800" b="1" i="0" u="none" strike="noStrike" dirty="0">
              <a:solidFill>
                <a:schemeClr val="bg1"/>
              </a:solidFill>
              <a:effectLst>
                <a:glow rad="235239">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rtl="0"/>
            <a:r>
              <a:rPr lang="en" altLang="ja-JP" sz="2800" b="1" i="0" u="none" strike="noStrike" dirty="0">
                <a:solidFill>
                  <a:schemeClr val="bg1"/>
                </a:solidFill>
                <a:effectLst>
                  <a:glow rad="235239">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sz="2800" b="1" i="0" u="none" strike="noStrike">
                <a:solidFill>
                  <a:schemeClr val="bg1"/>
                </a:solidFill>
                <a:effectLst>
                  <a:glow rad="235239">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を使いこなす人たちによって淘汰される</a:t>
            </a:r>
            <a:endParaRPr lang="en-US" altLang="ja-JP" sz="2800" b="1" i="0" u="none" strike="noStrike" dirty="0">
              <a:solidFill>
                <a:schemeClr val="bg1"/>
              </a:solidFill>
              <a:effectLst>
                <a:glow rad="235239">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33479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180FCAF-27F3-1849-6642-9352AB3A7D91}"/>
              </a:ext>
            </a:extLst>
          </p:cNvPr>
          <p:cNvSpPr/>
          <p:nvPr/>
        </p:nvSpPr>
        <p:spPr>
          <a:xfrm>
            <a:off x="169889" y="860545"/>
            <a:ext cx="572602" cy="27028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FB7675A6-02EF-DF75-4581-1EB020D8C185}"/>
              </a:ext>
            </a:extLst>
          </p:cNvPr>
          <p:cNvSpPr/>
          <p:nvPr/>
        </p:nvSpPr>
        <p:spPr>
          <a:xfrm>
            <a:off x="169889" y="3758102"/>
            <a:ext cx="572602" cy="15873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E3826B15-71AA-5475-31D9-817F27EAFC5D}"/>
              </a:ext>
            </a:extLst>
          </p:cNvPr>
          <p:cNvSpPr/>
          <p:nvPr/>
        </p:nvSpPr>
        <p:spPr>
          <a:xfrm>
            <a:off x="169889" y="5540186"/>
            <a:ext cx="572602" cy="9294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ECE86282-6019-4741-50B1-3B05A0A3676F}"/>
              </a:ext>
            </a:extLst>
          </p:cNvPr>
          <p:cNvSpPr/>
          <p:nvPr/>
        </p:nvSpPr>
        <p:spPr>
          <a:xfrm>
            <a:off x="757212" y="860545"/>
            <a:ext cx="8225424" cy="27028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D3C02A25-97AF-B091-C6E7-A5C76A97595F}"/>
              </a:ext>
            </a:extLst>
          </p:cNvPr>
          <p:cNvSpPr/>
          <p:nvPr/>
        </p:nvSpPr>
        <p:spPr>
          <a:xfrm>
            <a:off x="757212" y="3758102"/>
            <a:ext cx="8225424" cy="15873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7F0F2B5B-1EC3-DE9C-7B5E-3500847C61D4}"/>
              </a:ext>
            </a:extLst>
          </p:cNvPr>
          <p:cNvSpPr/>
          <p:nvPr/>
        </p:nvSpPr>
        <p:spPr>
          <a:xfrm>
            <a:off x="757212" y="5540188"/>
            <a:ext cx="8225424" cy="936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F972337-4040-3D1E-7F45-5457CED4FD25}"/>
              </a:ext>
            </a:extLst>
          </p:cNvPr>
          <p:cNvSpPr>
            <a:spLocks noGrp="1"/>
          </p:cNvSpPr>
          <p:nvPr>
            <p:ph type="title"/>
          </p:nvPr>
        </p:nvSpPr>
        <p:spPr/>
        <p:txBody>
          <a:bodyPr/>
          <a:lstStyle/>
          <a:p>
            <a:r>
              <a:rPr kumimoji="1" lang="ja-JP" altLang="en-US"/>
              <a:t>今後、</a:t>
            </a:r>
            <a:r>
              <a:rPr kumimoji="1" lang="en-US" altLang="ja-JP" dirty="0"/>
              <a:t>3〜5</a:t>
            </a:r>
            <a:r>
              <a:rPr kumimoji="1" lang="ja-JP" altLang="en-US"/>
              <a:t>年後を想定した</a:t>
            </a:r>
            <a:r>
              <a:rPr kumimoji="1" lang="en-US" altLang="ja-JP" dirty="0"/>
              <a:t>AI</a:t>
            </a:r>
            <a:r>
              <a:rPr lang="ja-JP" altLang="en-US"/>
              <a:t>の</a:t>
            </a:r>
            <a:r>
              <a:rPr kumimoji="1" lang="ja-JP" altLang="en-US"/>
              <a:t>主要トレンド</a:t>
            </a:r>
          </a:p>
        </p:txBody>
      </p:sp>
      <p:sp>
        <p:nvSpPr>
          <p:cNvPr id="4" name="テキスト ボックス 3">
            <a:extLst>
              <a:ext uri="{FF2B5EF4-FFF2-40B4-BE49-F238E27FC236}">
                <a16:creationId xmlns:a16="http://schemas.microsoft.com/office/drawing/2014/main" id="{8E34A0A2-4674-ADD1-F009-9398D73B4A69}"/>
              </a:ext>
            </a:extLst>
          </p:cNvPr>
          <p:cNvSpPr txBox="1"/>
          <p:nvPr/>
        </p:nvSpPr>
        <p:spPr>
          <a:xfrm>
            <a:off x="786653" y="1043592"/>
            <a:ext cx="8160918" cy="2439129"/>
          </a:xfrm>
          <a:prstGeom prst="rect">
            <a:avLst/>
          </a:prstGeom>
          <a:noFill/>
        </p:spPr>
        <p:txBody>
          <a:bodyPr wrap="square">
            <a:spAutoFit/>
          </a:bodyPr>
          <a:lstStyle/>
          <a:p>
            <a:pPr>
              <a:spcAft>
                <a:spcPts val="300"/>
              </a:spcAft>
              <a:buNone/>
            </a:pPr>
            <a:r>
              <a:rPr lang="ja-JP" altLang="en-US" sz="1400" b="1">
                <a:solidFill>
                  <a:schemeClr val="bg1"/>
                </a:solidFill>
                <a:latin typeface="Meiryo" panose="020B0604030504040204" pitchFamily="34" charset="-128"/>
                <a:ea typeface="Meiryo" panose="020B0604030504040204" pitchFamily="34" charset="-128"/>
              </a:rPr>
              <a:t>自律型</a:t>
            </a:r>
            <a:r>
              <a:rPr lang="en" altLang="ja-JP" sz="1400" b="1" dirty="0">
                <a:solidFill>
                  <a:schemeClr val="bg1"/>
                </a:solidFill>
                <a:latin typeface="Meiryo" panose="020B0604030504040204" pitchFamily="34" charset="-128"/>
                <a:ea typeface="Meiryo" panose="020B0604030504040204" pitchFamily="34" charset="-128"/>
              </a:rPr>
              <a:t>AI (Agentic AI)</a:t>
            </a:r>
            <a:r>
              <a:rPr lang="en" altLang="ja-JP" sz="1400" dirty="0">
                <a:solidFill>
                  <a:schemeClr val="bg1"/>
                </a:solidFill>
                <a:latin typeface="Meiryo" panose="020B0604030504040204" pitchFamily="34" charset="-128"/>
                <a:ea typeface="Meiryo" panose="020B0604030504040204" pitchFamily="34" charset="-128"/>
              </a:rPr>
              <a:t> </a:t>
            </a:r>
            <a:r>
              <a:rPr lang="ja-JP" altLang="en-US" sz="1400" b="1">
                <a:solidFill>
                  <a:schemeClr val="bg1"/>
                </a:solidFill>
                <a:latin typeface="Meiryo" panose="020B0604030504040204" pitchFamily="34" charset="-128"/>
                <a:ea typeface="Meiryo" panose="020B0604030504040204" pitchFamily="34" charset="-128"/>
              </a:rPr>
              <a:t>／</a:t>
            </a:r>
            <a:r>
              <a:rPr lang="en-US" altLang="ja-JP" sz="1400" b="1" dirty="0">
                <a:solidFill>
                  <a:schemeClr val="bg1"/>
                </a:solidFill>
                <a:latin typeface="Meiryo" panose="020B0604030504040204" pitchFamily="34" charset="-128"/>
                <a:ea typeface="Meiryo" panose="020B0604030504040204" pitchFamily="34" charset="-128"/>
              </a:rPr>
              <a:t>AI</a:t>
            </a:r>
            <a:r>
              <a:rPr lang="ja-JP" altLang="en-US" sz="1400" b="1">
                <a:solidFill>
                  <a:schemeClr val="bg1"/>
                </a:solidFill>
                <a:latin typeface="Meiryo" panose="020B0604030504040204" pitchFamily="34" charset="-128"/>
                <a:ea typeface="Meiryo" panose="020B0604030504040204" pitchFamily="34" charset="-128"/>
              </a:rPr>
              <a:t>エージェント（</a:t>
            </a:r>
            <a:r>
              <a:rPr lang="en-US" altLang="ja-JP" sz="1400" b="1" dirty="0">
                <a:solidFill>
                  <a:schemeClr val="bg1"/>
                </a:solidFill>
                <a:latin typeface="Meiryo" panose="020B0604030504040204" pitchFamily="34" charset="-128"/>
                <a:ea typeface="Meiryo" panose="020B0604030504040204" pitchFamily="34" charset="-128"/>
              </a:rPr>
              <a:t>AI Agent</a:t>
            </a:r>
            <a:r>
              <a:rPr lang="ja-JP" altLang="en-US" sz="1400" b="1">
                <a:solidFill>
                  <a:schemeClr val="bg1"/>
                </a:solidFill>
                <a:latin typeface="Meiryo" panose="020B0604030504040204" pitchFamily="34" charset="-128"/>
                <a:ea typeface="Meiryo" panose="020B0604030504040204" pitchFamily="34" charset="-128"/>
              </a:rPr>
              <a:t>）</a:t>
            </a:r>
            <a:endParaRPr lang="en" altLang="ja-JP" sz="1400" b="1" dirty="0">
              <a:solidFill>
                <a:schemeClr val="bg1"/>
              </a:solidFill>
              <a:latin typeface="Meiryo" panose="020B0604030504040204" pitchFamily="34" charset="-128"/>
              <a:ea typeface="Meiryo" panose="020B0604030504040204" pitchFamily="34" charset="-128"/>
            </a:endParaRPr>
          </a:p>
          <a:p>
            <a:pPr>
              <a:spcAft>
                <a:spcPts val="300"/>
              </a:spcAft>
              <a:buNone/>
            </a:pP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指示を待たず自律的に計画・実行する</a:t>
            </a:r>
            <a:r>
              <a:rPr lang="en" altLang="ja-JP" sz="1200" dirty="0">
                <a:solidFill>
                  <a:schemeClr val="bg1"/>
                </a:solidFill>
                <a:latin typeface="Meiryo" panose="020B0604030504040204" pitchFamily="34" charset="-128"/>
                <a:ea typeface="Meiryo" panose="020B0604030504040204" pitchFamily="34" charset="-128"/>
              </a:rPr>
              <a:t>AI</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複雑な業務の自動化や個人のニーズに最適化されたアシスタントを実現。</a:t>
            </a:r>
          </a:p>
          <a:p>
            <a:pPr>
              <a:spcAft>
                <a:spcPts val="300"/>
              </a:spcAft>
              <a:buNone/>
            </a:pPr>
            <a:r>
              <a:rPr lang="ja-JP" altLang="en-US" sz="1400" b="1">
                <a:solidFill>
                  <a:schemeClr val="bg1"/>
                </a:solidFill>
                <a:latin typeface="Meiryo" panose="020B0604030504040204" pitchFamily="34" charset="-128"/>
                <a:ea typeface="Meiryo" panose="020B0604030504040204" pitchFamily="34" charset="-128"/>
              </a:rPr>
              <a:t>マルチモーダル</a:t>
            </a:r>
            <a:r>
              <a:rPr lang="en" altLang="ja-JP" sz="1400" b="1" dirty="0">
                <a:solidFill>
                  <a:schemeClr val="bg1"/>
                </a:solidFill>
                <a:latin typeface="Meiryo" panose="020B0604030504040204" pitchFamily="34" charset="-128"/>
                <a:ea typeface="Meiryo" panose="020B0604030504040204" pitchFamily="34" charset="-128"/>
              </a:rPr>
              <a:t>AI</a:t>
            </a:r>
            <a:r>
              <a:rPr lang="en" altLang="ja-JP" sz="1400" dirty="0">
                <a:solidFill>
                  <a:schemeClr val="bg1"/>
                </a:solidFill>
                <a:latin typeface="Meiryo" panose="020B0604030504040204" pitchFamily="34" charset="-128"/>
                <a:ea typeface="Meiryo" panose="020B0604030504040204" pitchFamily="34" charset="-128"/>
              </a:rPr>
              <a:t> </a:t>
            </a:r>
          </a:p>
          <a:p>
            <a:pPr>
              <a:spcAft>
                <a:spcPts val="300"/>
              </a:spcAft>
              <a:buNone/>
            </a:pP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テキスト・画像・音声など複数の情報を統合的に理解する</a:t>
            </a:r>
            <a:r>
              <a:rPr lang="en" altLang="ja-JP" sz="1200" dirty="0">
                <a:solidFill>
                  <a:schemeClr val="bg1"/>
                </a:solidFill>
                <a:latin typeface="Meiryo" panose="020B0604030504040204" pitchFamily="34" charset="-128"/>
                <a:ea typeface="Meiryo" panose="020B0604030504040204" pitchFamily="34" charset="-128"/>
              </a:rPr>
              <a:t>AI</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人間とのより自然な対話や高度な分析が可能。</a:t>
            </a:r>
          </a:p>
          <a:p>
            <a:pPr>
              <a:spcAft>
                <a:spcPts val="300"/>
              </a:spcAft>
              <a:buNone/>
            </a:pPr>
            <a:r>
              <a:rPr lang="en" altLang="ja-JP" sz="1400" b="1" dirty="0">
                <a:solidFill>
                  <a:schemeClr val="bg1"/>
                </a:solidFill>
                <a:latin typeface="Meiryo" panose="020B0604030504040204" pitchFamily="34" charset="-128"/>
                <a:ea typeface="Meiryo" panose="020B0604030504040204" pitchFamily="34" charset="-128"/>
              </a:rPr>
              <a:t>XAI (</a:t>
            </a:r>
            <a:r>
              <a:rPr lang="ja-JP" altLang="en-US" sz="1400" b="1">
                <a:solidFill>
                  <a:schemeClr val="bg1"/>
                </a:solidFill>
                <a:latin typeface="Meiryo" panose="020B0604030504040204" pitchFamily="34" charset="-128"/>
                <a:ea typeface="Meiryo" panose="020B0604030504040204" pitchFamily="34" charset="-128"/>
              </a:rPr>
              <a:t>説明可能な</a:t>
            </a:r>
            <a:r>
              <a:rPr lang="en" altLang="ja-JP" sz="1400" b="1" dirty="0">
                <a:solidFill>
                  <a:schemeClr val="bg1"/>
                </a:solidFill>
                <a:latin typeface="Meiryo" panose="020B0604030504040204" pitchFamily="34" charset="-128"/>
                <a:ea typeface="Meiryo" panose="020B0604030504040204" pitchFamily="34" charset="-128"/>
              </a:rPr>
              <a:t>AI)</a:t>
            </a:r>
            <a:r>
              <a:rPr lang="en" altLang="ja-JP" sz="1400" dirty="0">
                <a:solidFill>
                  <a:schemeClr val="bg1"/>
                </a:solidFill>
                <a:latin typeface="Meiryo" panose="020B0604030504040204" pitchFamily="34" charset="-128"/>
                <a:ea typeface="Meiryo" panose="020B0604030504040204" pitchFamily="34" charset="-128"/>
              </a:rPr>
              <a:t> </a:t>
            </a:r>
          </a:p>
          <a:p>
            <a:pPr>
              <a:spcAft>
                <a:spcPts val="300"/>
              </a:spcAft>
              <a:buNone/>
            </a:pPr>
            <a:r>
              <a:rPr lang="en" altLang="ja-JP" sz="1200" dirty="0">
                <a:solidFill>
                  <a:schemeClr val="bg1"/>
                </a:solidFill>
                <a:latin typeface="Meiryo" panose="020B0604030504040204" pitchFamily="34" charset="-128"/>
                <a:ea typeface="Meiryo" panose="020B0604030504040204" pitchFamily="34" charset="-128"/>
              </a:rPr>
              <a:t> AI</a:t>
            </a:r>
            <a:r>
              <a:rPr lang="ja-JP" altLang="en-US" sz="1200">
                <a:solidFill>
                  <a:schemeClr val="bg1"/>
                </a:solidFill>
                <a:latin typeface="Meiryo" panose="020B0604030504040204" pitchFamily="34" charset="-128"/>
                <a:ea typeface="Meiryo" panose="020B0604030504040204" pitchFamily="34" charset="-128"/>
              </a:rPr>
              <a:t>の「なぜ？」を解明し、判断根拠を人間に示す技術。金融や医療など、高い信頼性が求められる分野で不可欠。</a:t>
            </a:r>
          </a:p>
          <a:p>
            <a:pPr>
              <a:spcAft>
                <a:spcPts val="300"/>
              </a:spcAft>
              <a:buNone/>
            </a:pPr>
            <a:r>
              <a:rPr lang="ja-JP" altLang="en-US" sz="1400" b="1">
                <a:solidFill>
                  <a:schemeClr val="bg1"/>
                </a:solidFill>
                <a:latin typeface="Meiryo" panose="020B0604030504040204" pitchFamily="34" charset="-128"/>
                <a:ea typeface="Meiryo" panose="020B0604030504040204" pitchFamily="34" charset="-128"/>
              </a:rPr>
              <a:t>スモールモデル </a:t>
            </a:r>
            <a:r>
              <a:rPr lang="en-US" altLang="ja-JP" sz="1400" b="1" dirty="0">
                <a:solidFill>
                  <a:schemeClr val="bg1"/>
                </a:solidFill>
                <a:latin typeface="Meiryo" panose="020B0604030504040204" pitchFamily="34" charset="-128"/>
                <a:ea typeface="Meiryo" panose="020B0604030504040204" pitchFamily="34" charset="-128"/>
              </a:rPr>
              <a:t>(</a:t>
            </a:r>
            <a:r>
              <a:rPr lang="ja-JP" altLang="en-US" sz="1400" b="1">
                <a:solidFill>
                  <a:schemeClr val="bg1"/>
                </a:solidFill>
                <a:latin typeface="Meiryo" panose="020B0604030504040204" pitchFamily="34" charset="-128"/>
                <a:ea typeface="Meiryo" panose="020B0604030504040204" pitchFamily="34" charset="-128"/>
              </a:rPr>
              <a:t>小規模モデル</a:t>
            </a:r>
            <a:r>
              <a:rPr lang="en-US" altLang="ja-JP" sz="1400" b="1"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 </a:t>
            </a:r>
            <a:endParaRPr lang="en-US" altLang="ja-JP" sz="1400" dirty="0">
              <a:solidFill>
                <a:schemeClr val="bg1"/>
              </a:solidFill>
              <a:latin typeface="Meiryo" panose="020B0604030504040204" pitchFamily="34" charset="-128"/>
              <a:ea typeface="Meiryo" panose="020B0604030504040204" pitchFamily="34" charset="-128"/>
            </a:endParaRPr>
          </a:p>
          <a:p>
            <a:pPr>
              <a:spcAft>
                <a:spcPts val="300"/>
              </a:spcAft>
              <a:buNone/>
            </a:pP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特定タスクに特化し、低コスト・高効率で動作する</a:t>
            </a:r>
            <a:r>
              <a:rPr lang="en" altLang="ja-JP" sz="1200" dirty="0">
                <a:solidFill>
                  <a:schemeClr val="bg1"/>
                </a:solidFill>
                <a:latin typeface="Meiryo" panose="020B0604030504040204" pitchFamily="34" charset="-128"/>
                <a:ea typeface="Meiryo" panose="020B0604030504040204" pitchFamily="34" charset="-128"/>
              </a:rPr>
              <a:t>AI</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スマートフォンなどデバイス上の利用（エッジ</a:t>
            </a:r>
            <a:r>
              <a:rPr lang="en" altLang="ja-JP" sz="1200" dirty="0">
                <a:solidFill>
                  <a:schemeClr val="bg1"/>
                </a:solidFill>
                <a:latin typeface="Meiryo" panose="020B0604030504040204" pitchFamily="34" charset="-128"/>
                <a:ea typeface="Meiryo" panose="020B0604030504040204" pitchFamily="34" charset="-128"/>
              </a:rPr>
              <a:t>AI</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を促進。</a:t>
            </a:r>
          </a:p>
          <a:p>
            <a:pPr>
              <a:spcAft>
                <a:spcPts val="300"/>
              </a:spcAft>
              <a:buNone/>
            </a:pPr>
            <a:r>
              <a:rPr lang="ja-JP" altLang="en-US" sz="1400" b="1">
                <a:solidFill>
                  <a:schemeClr val="bg1"/>
                </a:solidFill>
                <a:latin typeface="Meiryo" panose="020B0604030504040204" pitchFamily="34" charset="-128"/>
                <a:ea typeface="Meiryo" panose="020B0604030504040204" pitchFamily="34" charset="-128"/>
              </a:rPr>
              <a:t>量子</a:t>
            </a:r>
            <a:r>
              <a:rPr lang="en" altLang="ja-JP" sz="1400" b="1" dirty="0">
                <a:solidFill>
                  <a:schemeClr val="bg1"/>
                </a:solidFill>
                <a:latin typeface="Meiryo" panose="020B0604030504040204" pitchFamily="34" charset="-128"/>
                <a:ea typeface="Meiryo" panose="020B0604030504040204" pitchFamily="34" charset="-128"/>
              </a:rPr>
              <a:t>AI</a:t>
            </a:r>
            <a:r>
              <a:rPr lang="en" altLang="ja-JP" sz="1400" dirty="0">
                <a:solidFill>
                  <a:schemeClr val="bg1"/>
                </a:solidFill>
                <a:latin typeface="Meiryo" panose="020B0604030504040204" pitchFamily="34" charset="-128"/>
                <a:ea typeface="Meiryo" panose="020B0604030504040204" pitchFamily="34" charset="-128"/>
              </a:rPr>
              <a:t> </a:t>
            </a:r>
          </a:p>
          <a:p>
            <a:pPr>
              <a:spcAft>
                <a:spcPts val="300"/>
              </a:spcAft>
              <a:buNone/>
            </a:pP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量子コンピュータの計算能力を</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に応用する技術。創薬や金融など複雑な問題解決への貢献が期待される。</a:t>
            </a:r>
          </a:p>
        </p:txBody>
      </p:sp>
      <p:sp>
        <p:nvSpPr>
          <p:cNvPr id="5" name="テキスト ボックス 4">
            <a:extLst>
              <a:ext uri="{FF2B5EF4-FFF2-40B4-BE49-F238E27FC236}">
                <a16:creationId xmlns:a16="http://schemas.microsoft.com/office/drawing/2014/main" id="{2C386DB7-7471-14DB-4E8E-BFD5AF0C4044}"/>
              </a:ext>
            </a:extLst>
          </p:cNvPr>
          <p:cNvSpPr txBox="1"/>
          <p:nvPr/>
        </p:nvSpPr>
        <p:spPr>
          <a:xfrm>
            <a:off x="786653" y="3860467"/>
            <a:ext cx="8160918" cy="1485022"/>
          </a:xfrm>
          <a:prstGeom prst="rect">
            <a:avLst/>
          </a:prstGeom>
          <a:noFill/>
        </p:spPr>
        <p:txBody>
          <a:bodyPr wrap="square">
            <a:spAutoFit/>
          </a:bodyPr>
          <a:lstStyle/>
          <a:p>
            <a:pPr>
              <a:spcAft>
                <a:spcPts val="300"/>
              </a:spcAft>
              <a:buNone/>
            </a:pPr>
            <a:r>
              <a:rPr lang="ja-JP" altLang="en-US" sz="1400" b="1">
                <a:solidFill>
                  <a:schemeClr val="bg1"/>
                </a:solidFill>
                <a:latin typeface="Meiryo" panose="020B0604030504040204" pitchFamily="34" charset="-128"/>
                <a:ea typeface="Meiryo" panose="020B0604030504040204" pitchFamily="34" charset="-128"/>
              </a:rPr>
              <a:t>生成</a:t>
            </a:r>
            <a:r>
              <a:rPr lang="en" altLang="ja-JP" sz="1400" b="1" dirty="0">
                <a:solidFill>
                  <a:schemeClr val="bg1"/>
                </a:solidFill>
                <a:latin typeface="Meiryo" panose="020B0604030504040204" pitchFamily="34" charset="-128"/>
                <a:ea typeface="Meiryo" panose="020B0604030504040204" pitchFamily="34" charset="-128"/>
              </a:rPr>
              <a:t>AI</a:t>
            </a:r>
            <a:r>
              <a:rPr lang="ja-JP" altLang="en-US" sz="1400" b="1">
                <a:solidFill>
                  <a:schemeClr val="bg1"/>
                </a:solidFill>
                <a:latin typeface="Meiryo" panose="020B0604030504040204" pitchFamily="34" charset="-128"/>
                <a:ea typeface="Meiryo" panose="020B0604030504040204" pitchFamily="34" charset="-128"/>
              </a:rPr>
              <a:t>の進化と深化</a:t>
            </a:r>
            <a:r>
              <a:rPr lang="ja-JP" altLang="en-US" sz="1400">
                <a:solidFill>
                  <a:schemeClr val="bg1"/>
                </a:solidFill>
                <a:latin typeface="Meiryo" panose="020B0604030504040204" pitchFamily="34" charset="-128"/>
                <a:ea typeface="Meiryo" panose="020B0604030504040204" pitchFamily="34" charset="-128"/>
              </a:rPr>
              <a:t> </a:t>
            </a:r>
            <a:endParaRPr lang="en-US" altLang="ja-JP" sz="1400" dirty="0">
              <a:solidFill>
                <a:schemeClr val="bg1"/>
              </a:solidFill>
              <a:latin typeface="Meiryo" panose="020B0604030504040204" pitchFamily="34" charset="-128"/>
              <a:ea typeface="Meiryo" panose="020B0604030504040204" pitchFamily="34" charset="-128"/>
            </a:endParaRPr>
          </a:p>
          <a:p>
            <a:pPr>
              <a:spcAft>
                <a:spcPts val="300"/>
              </a:spcAft>
              <a:buNone/>
            </a:pP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テキストからの動画生成、外部情報参照（</a:t>
            </a:r>
            <a:r>
              <a:rPr lang="en" altLang="ja-JP" sz="1200" dirty="0">
                <a:solidFill>
                  <a:schemeClr val="bg1"/>
                </a:solidFill>
                <a:latin typeface="Meiryo" panose="020B0604030504040204" pitchFamily="34" charset="-128"/>
                <a:ea typeface="Meiryo" panose="020B0604030504040204" pitchFamily="34" charset="-128"/>
              </a:rPr>
              <a:t>RAG</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、特定産業に特化したモデルの登場など応用範囲と信頼性が向上。</a:t>
            </a:r>
          </a:p>
          <a:p>
            <a:pPr>
              <a:spcAft>
                <a:spcPts val="300"/>
              </a:spcAft>
              <a:buNone/>
            </a:pPr>
            <a:r>
              <a:rPr lang="en" altLang="ja-JP" sz="1400" b="1" dirty="0">
                <a:solidFill>
                  <a:schemeClr val="bg1"/>
                </a:solidFill>
                <a:latin typeface="Meiryo" panose="020B0604030504040204" pitchFamily="34" charset="-128"/>
                <a:ea typeface="Meiryo" panose="020B0604030504040204" pitchFamily="34" charset="-128"/>
              </a:rPr>
              <a:t>AI</a:t>
            </a:r>
            <a:r>
              <a:rPr lang="ja-JP" altLang="en-US" sz="1400" b="1">
                <a:solidFill>
                  <a:schemeClr val="bg1"/>
                </a:solidFill>
                <a:latin typeface="Meiryo" panose="020B0604030504040204" pitchFamily="34" charset="-128"/>
                <a:ea typeface="Meiryo" panose="020B0604030504040204" pitchFamily="34" charset="-128"/>
              </a:rPr>
              <a:t>ガバナンスと倫理、セキュリティ</a:t>
            </a:r>
            <a:r>
              <a:rPr lang="ja-JP" altLang="en-US" sz="1400">
                <a:solidFill>
                  <a:schemeClr val="bg1"/>
                </a:solidFill>
                <a:latin typeface="Meiryo" panose="020B0604030504040204" pitchFamily="34" charset="-128"/>
                <a:ea typeface="Meiryo" panose="020B0604030504040204" pitchFamily="34" charset="-128"/>
              </a:rPr>
              <a:t> </a:t>
            </a:r>
            <a:endParaRPr lang="en-US" altLang="ja-JP" sz="1400" dirty="0">
              <a:solidFill>
                <a:schemeClr val="bg1"/>
              </a:solidFill>
              <a:latin typeface="Meiryo" panose="020B0604030504040204" pitchFamily="34" charset="-128"/>
              <a:ea typeface="Meiryo" panose="020B0604030504040204" pitchFamily="34" charset="-128"/>
            </a:endParaRPr>
          </a:p>
          <a:p>
            <a:pPr>
              <a:spcAft>
                <a:spcPts val="300"/>
              </a:spcAft>
              <a:buNone/>
            </a:pPr>
            <a:r>
              <a:rPr lang="en" altLang="ja-JP" sz="1200" dirty="0">
                <a:solidFill>
                  <a:schemeClr val="bg1"/>
                </a:solidFill>
                <a:latin typeface="Meiryo" panose="020B0604030504040204" pitchFamily="34" charset="-128"/>
                <a:ea typeface="Meiryo" panose="020B0604030504040204" pitchFamily="34" charset="-128"/>
              </a:rPr>
              <a:t> AI</a:t>
            </a:r>
            <a:r>
              <a:rPr lang="ja-JP" altLang="en-US" sz="1200">
                <a:solidFill>
                  <a:schemeClr val="bg1"/>
                </a:solidFill>
                <a:latin typeface="Meiryo" panose="020B0604030504040204" pitchFamily="34" charset="-128"/>
                <a:ea typeface="Meiryo" panose="020B0604030504040204" pitchFamily="34" charset="-128"/>
              </a:rPr>
              <a:t>を安全かつ倫理的に利用するためのルール作りや体制整備。偽情報対策やサイバーセキュリティの重要性が増大。</a:t>
            </a:r>
          </a:p>
          <a:p>
            <a:pPr>
              <a:spcAft>
                <a:spcPts val="300"/>
              </a:spcAft>
            </a:pPr>
            <a:r>
              <a:rPr lang="ja-JP" altLang="en-US" sz="1400" b="1">
                <a:solidFill>
                  <a:schemeClr val="bg1"/>
                </a:solidFill>
                <a:latin typeface="Meiryo" panose="020B0604030504040204" pitchFamily="34" charset="-128"/>
                <a:ea typeface="Meiryo" panose="020B0604030504040204" pitchFamily="34" charset="-128"/>
              </a:rPr>
              <a:t>グリーン</a:t>
            </a:r>
            <a:r>
              <a:rPr lang="en" altLang="ja-JP" sz="1400" b="1" dirty="0">
                <a:solidFill>
                  <a:schemeClr val="bg1"/>
                </a:solidFill>
                <a:latin typeface="Meiryo" panose="020B0604030504040204" pitchFamily="34" charset="-128"/>
                <a:ea typeface="Meiryo" panose="020B0604030504040204" pitchFamily="34" charset="-128"/>
              </a:rPr>
              <a:t>AI</a:t>
            </a:r>
            <a:r>
              <a:rPr lang="en" altLang="ja-JP" sz="1400" dirty="0">
                <a:solidFill>
                  <a:schemeClr val="bg1"/>
                </a:solidFill>
                <a:latin typeface="Meiryo" panose="020B0604030504040204" pitchFamily="34" charset="-128"/>
                <a:ea typeface="Meiryo" panose="020B0604030504040204" pitchFamily="34" charset="-128"/>
              </a:rPr>
              <a:t> </a:t>
            </a:r>
          </a:p>
          <a:p>
            <a:pPr>
              <a:spcAft>
                <a:spcPts val="300"/>
              </a:spcAft>
            </a:pPr>
            <a:r>
              <a:rPr lang="en" altLang="ja-JP" sz="1200" dirty="0">
                <a:solidFill>
                  <a:schemeClr val="bg1"/>
                </a:solidFill>
                <a:latin typeface="Meiryo" panose="020B0604030504040204" pitchFamily="34" charset="-128"/>
                <a:ea typeface="Meiryo" panose="020B0604030504040204" pitchFamily="34" charset="-128"/>
              </a:rPr>
              <a:t> AI</a:t>
            </a:r>
            <a:r>
              <a:rPr lang="ja-JP" altLang="en-US" sz="1200">
                <a:solidFill>
                  <a:schemeClr val="bg1"/>
                </a:solidFill>
                <a:latin typeface="Meiryo" panose="020B0604030504040204" pitchFamily="34" charset="-128"/>
                <a:ea typeface="Meiryo" panose="020B0604030504040204" pitchFamily="34" charset="-128"/>
              </a:rPr>
              <a:t>の膨大なエネルギー消費を抑制するための省電力技術。持続可能な</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開発のために不可欠。</a:t>
            </a:r>
          </a:p>
        </p:txBody>
      </p:sp>
      <p:sp>
        <p:nvSpPr>
          <p:cNvPr id="7" name="テキスト ボックス 6">
            <a:extLst>
              <a:ext uri="{FF2B5EF4-FFF2-40B4-BE49-F238E27FC236}">
                <a16:creationId xmlns:a16="http://schemas.microsoft.com/office/drawing/2014/main" id="{1D750C3B-EE4D-51B0-7C91-831B486A3182}"/>
              </a:ext>
            </a:extLst>
          </p:cNvPr>
          <p:cNvSpPr txBox="1"/>
          <p:nvPr/>
        </p:nvSpPr>
        <p:spPr>
          <a:xfrm>
            <a:off x="786653" y="5664165"/>
            <a:ext cx="8160918" cy="715581"/>
          </a:xfrm>
          <a:prstGeom prst="rect">
            <a:avLst/>
          </a:prstGeom>
          <a:noFill/>
        </p:spPr>
        <p:txBody>
          <a:bodyPr wrap="square">
            <a:spAutoFit/>
          </a:bodyPr>
          <a:lstStyle/>
          <a:p>
            <a:pPr>
              <a:spcAft>
                <a:spcPts val="300"/>
              </a:spcAft>
            </a:pPr>
            <a:r>
              <a:rPr lang="en" altLang="ja-JP" sz="1400" b="1" dirty="0">
                <a:solidFill>
                  <a:schemeClr val="bg1"/>
                </a:solidFill>
                <a:latin typeface="Meiryo" panose="020B0604030504040204" pitchFamily="34" charset="-128"/>
                <a:ea typeface="Meiryo" panose="020B0604030504040204" pitchFamily="34" charset="-128"/>
              </a:rPr>
              <a:t>AGI (</a:t>
            </a:r>
            <a:r>
              <a:rPr lang="ja-JP" altLang="en-US" sz="1400" b="1">
                <a:solidFill>
                  <a:schemeClr val="bg1"/>
                </a:solidFill>
                <a:latin typeface="Meiryo" panose="020B0604030504040204" pitchFamily="34" charset="-128"/>
                <a:ea typeface="Meiryo" panose="020B0604030504040204" pitchFamily="34" charset="-128"/>
              </a:rPr>
              <a:t>汎用人工知能</a:t>
            </a:r>
            <a:r>
              <a:rPr lang="en-US" altLang="ja-JP" sz="1400" b="1" dirty="0">
                <a:solidFill>
                  <a:schemeClr val="bg1"/>
                </a:solidFill>
                <a:latin typeface="Meiryo" panose="020B0604030504040204" pitchFamily="34" charset="-128"/>
                <a:ea typeface="Meiryo" panose="020B0604030504040204" pitchFamily="34" charset="-128"/>
              </a:rPr>
              <a:t>) </a:t>
            </a:r>
            <a:r>
              <a:rPr lang="ja-JP" altLang="en-US" sz="1400" b="1">
                <a:solidFill>
                  <a:schemeClr val="bg1"/>
                </a:solidFill>
                <a:latin typeface="Meiryo" panose="020B0604030504040204" pitchFamily="34" charset="-128"/>
                <a:ea typeface="Meiryo" panose="020B0604030504040204" pitchFamily="34" charset="-128"/>
              </a:rPr>
              <a:t>と </a:t>
            </a:r>
            <a:r>
              <a:rPr lang="en" altLang="ja-JP" sz="1400" b="1" dirty="0">
                <a:solidFill>
                  <a:schemeClr val="bg1"/>
                </a:solidFill>
                <a:latin typeface="Meiryo" panose="020B0604030504040204" pitchFamily="34" charset="-128"/>
                <a:ea typeface="Meiryo" panose="020B0604030504040204" pitchFamily="34" charset="-128"/>
              </a:rPr>
              <a:t>ASI (</a:t>
            </a:r>
            <a:r>
              <a:rPr lang="ja-JP" altLang="en-US" sz="1400" b="1">
                <a:solidFill>
                  <a:schemeClr val="bg1"/>
                </a:solidFill>
                <a:latin typeface="Meiryo" panose="020B0604030504040204" pitchFamily="34" charset="-128"/>
                <a:ea typeface="Meiryo" panose="020B0604030504040204" pitchFamily="34" charset="-128"/>
              </a:rPr>
              <a:t>人工超知能</a:t>
            </a:r>
            <a:r>
              <a:rPr lang="en-US" altLang="ja-JP" sz="1400" b="1"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 </a:t>
            </a:r>
            <a:endParaRPr lang="en-US" altLang="ja-JP" sz="1400" dirty="0">
              <a:solidFill>
                <a:schemeClr val="bg1"/>
              </a:solidFill>
              <a:latin typeface="Meiryo" panose="020B0604030504040204" pitchFamily="34" charset="-128"/>
              <a:ea typeface="Meiryo" panose="020B0604030504040204" pitchFamily="34" charset="-128"/>
            </a:endParaRPr>
          </a:p>
          <a:p>
            <a:pPr marL="46038">
              <a:spcAft>
                <a:spcPts val="300"/>
              </a:spcAft>
            </a:pPr>
            <a:r>
              <a:rPr lang="ja-JP" altLang="en-US" sz="1200">
                <a:solidFill>
                  <a:schemeClr val="bg1"/>
                </a:solidFill>
                <a:latin typeface="Meiryo" panose="020B0604030504040204" pitchFamily="34" charset="-128"/>
                <a:ea typeface="Meiryo" panose="020B0604030504040204" pitchFamily="34" charset="-128"/>
              </a:rPr>
              <a:t>人間のように考え行動する</a:t>
            </a:r>
            <a:r>
              <a:rPr lang="en" altLang="ja-JP" sz="1200" dirty="0">
                <a:solidFill>
                  <a:schemeClr val="bg1"/>
                </a:solidFill>
                <a:latin typeface="Meiryo" panose="020B0604030504040204" pitchFamily="34" charset="-128"/>
                <a:ea typeface="Meiryo" panose="020B0604030504040204" pitchFamily="34" charset="-128"/>
              </a:rPr>
              <a:t>AGI</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人間を遥かに超える</a:t>
            </a:r>
            <a:r>
              <a:rPr lang="en" altLang="ja-JP" sz="1200" dirty="0">
                <a:solidFill>
                  <a:schemeClr val="bg1"/>
                </a:solidFill>
                <a:latin typeface="Meiryo" panose="020B0604030504040204" pitchFamily="34" charset="-128"/>
                <a:ea typeface="Meiryo" panose="020B0604030504040204" pitchFamily="34" charset="-128"/>
              </a:rPr>
              <a:t>ASI</a:t>
            </a:r>
            <a:r>
              <a:rPr lang="ja-JP" altLang="en-US" sz="1200">
                <a:solidFill>
                  <a:schemeClr val="bg1"/>
                </a:solidFill>
                <a:latin typeface="Meiryo" panose="020B0604030504040204" pitchFamily="34" charset="-128"/>
                <a:ea typeface="Meiryo" panose="020B0604030504040204" pitchFamily="34" charset="-128"/>
              </a:rPr>
              <a:t>が</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研究の究極的な目標。今後</a:t>
            </a:r>
            <a:r>
              <a:rPr lang="en-US" altLang="ja-JP" sz="1200" dirty="0">
                <a:solidFill>
                  <a:schemeClr val="bg1"/>
                </a:solidFill>
                <a:latin typeface="Meiryo" panose="020B0604030504040204" pitchFamily="34" charset="-128"/>
                <a:ea typeface="Meiryo" panose="020B0604030504040204" pitchFamily="34" charset="-128"/>
              </a:rPr>
              <a:t>3〜5</a:t>
            </a:r>
            <a:r>
              <a:rPr lang="ja-JP" altLang="en-US" sz="1200">
                <a:solidFill>
                  <a:schemeClr val="bg1"/>
                </a:solidFill>
                <a:latin typeface="Meiryo" panose="020B0604030504040204" pitchFamily="34" charset="-128"/>
                <a:ea typeface="Meiryo" panose="020B0604030504040204" pitchFamily="34" charset="-128"/>
              </a:rPr>
              <a:t>年での実現は困難だが、現在の技術トレンドは</a:t>
            </a:r>
            <a:r>
              <a:rPr lang="en" altLang="ja-JP" sz="1200" dirty="0">
                <a:solidFill>
                  <a:schemeClr val="bg1"/>
                </a:solidFill>
                <a:latin typeface="Meiryo" panose="020B0604030504040204" pitchFamily="34" charset="-128"/>
                <a:ea typeface="Meiryo" panose="020B0604030504040204" pitchFamily="34" charset="-128"/>
              </a:rPr>
              <a:t>AGI</a:t>
            </a:r>
            <a:r>
              <a:rPr lang="ja-JP" altLang="en-US" sz="1200">
                <a:solidFill>
                  <a:schemeClr val="bg1"/>
                </a:solidFill>
                <a:latin typeface="Meiryo" panose="020B0604030504040204" pitchFamily="34" charset="-128"/>
                <a:ea typeface="Meiryo" panose="020B0604030504040204" pitchFamily="34" charset="-128"/>
              </a:rPr>
              <a:t>実現に向けた布石であり、その可能性や倫理に関する議論が活発化。</a:t>
            </a:r>
          </a:p>
        </p:txBody>
      </p:sp>
      <p:sp>
        <p:nvSpPr>
          <p:cNvPr id="15" name="テキスト ボックス 14">
            <a:extLst>
              <a:ext uri="{FF2B5EF4-FFF2-40B4-BE49-F238E27FC236}">
                <a16:creationId xmlns:a16="http://schemas.microsoft.com/office/drawing/2014/main" id="{CB4F1B07-EA47-7CE2-0DE0-45638815C464}"/>
              </a:ext>
            </a:extLst>
          </p:cNvPr>
          <p:cNvSpPr txBox="1"/>
          <p:nvPr/>
        </p:nvSpPr>
        <p:spPr>
          <a:xfrm>
            <a:off x="256135" y="5599657"/>
            <a:ext cx="400110" cy="810478"/>
          </a:xfrm>
          <a:prstGeom prst="rect">
            <a:avLst/>
          </a:prstGeom>
          <a:noFill/>
        </p:spPr>
        <p:txBody>
          <a:bodyPr vert="eaVert"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長期展望</a:t>
            </a:r>
          </a:p>
        </p:txBody>
      </p:sp>
      <p:sp>
        <p:nvSpPr>
          <p:cNvPr id="16" name="テキスト ボックス 15">
            <a:extLst>
              <a:ext uri="{FF2B5EF4-FFF2-40B4-BE49-F238E27FC236}">
                <a16:creationId xmlns:a16="http://schemas.microsoft.com/office/drawing/2014/main" id="{BF85CA87-6949-852D-9317-F8664C78D935}"/>
              </a:ext>
            </a:extLst>
          </p:cNvPr>
          <p:cNvSpPr txBox="1"/>
          <p:nvPr/>
        </p:nvSpPr>
        <p:spPr>
          <a:xfrm>
            <a:off x="256135" y="4059048"/>
            <a:ext cx="400110" cy="990015"/>
          </a:xfrm>
          <a:prstGeom prst="rect">
            <a:avLst/>
          </a:prstGeom>
          <a:noFill/>
        </p:spPr>
        <p:txBody>
          <a:bodyPr vert="eaVert"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環境と基盤</a:t>
            </a:r>
          </a:p>
        </p:txBody>
      </p:sp>
      <p:sp>
        <p:nvSpPr>
          <p:cNvPr id="17" name="テキスト ボックス 16">
            <a:extLst>
              <a:ext uri="{FF2B5EF4-FFF2-40B4-BE49-F238E27FC236}">
                <a16:creationId xmlns:a16="http://schemas.microsoft.com/office/drawing/2014/main" id="{02DE2C22-8407-DC4A-267B-BFBA2AB523F7}"/>
              </a:ext>
            </a:extLst>
          </p:cNvPr>
          <p:cNvSpPr txBox="1"/>
          <p:nvPr/>
        </p:nvSpPr>
        <p:spPr>
          <a:xfrm>
            <a:off x="260198" y="1435431"/>
            <a:ext cx="400110" cy="1528624"/>
          </a:xfrm>
          <a:prstGeom prst="rect">
            <a:avLst/>
          </a:prstGeom>
          <a:noFill/>
        </p:spPr>
        <p:txBody>
          <a:bodyPr vert="eaVert"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中核技術と方向性</a:t>
            </a:r>
          </a:p>
        </p:txBody>
      </p:sp>
    </p:spTree>
    <p:extLst>
      <p:ext uri="{BB962C8B-B14F-4D97-AF65-F5344CB8AC3E}">
        <p14:creationId xmlns:p14="http://schemas.microsoft.com/office/powerpoint/2010/main" val="3534851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48FE-9A52-1D77-CDAC-BA1C18025D6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B02A5CE-C993-5BFA-8949-1B906AB3BC9B}"/>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メイリオ" panose="020B0604030504040204" pitchFamily="50" charset="-128"/>
                <a:ea typeface="メイリオ" panose="020B0604030504040204" pitchFamily="50" charset="-128"/>
                <a:cs typeface="Arial" pitchFamily="34" charset="0"/>
              </a:rPr>
              <a:t>ロボティクス</a:t>
            </a:r>
            <a:endParaRPr lang="ja-JP" altLang="en-US" sz="2400" dirty="0">
              <a:solidFill>
                <a:schemeClr val="bg1"/>
              </a:solidFill>
              <a:latin typeface="メイリオ" panose="020B0604030504040204" pitchFamily="50" charset="-128"/>
              <a:ea typeface="メイリオ" panose="020B0604030504040204" pitchFamily="50" charset="-128"/>
              <a:cs typeface="Arial" pitchFamily="34" charset="0"/>
            </a:endParaRPr>
          </a:p>
        </p:txBody>
      </p:sp>
      <p:sp>
        <p:nvSpPr>
          <p:cNvPr id="6" name="正方形/長方形 5">
            <a:extLst>
              <a:ext uri="{FF2B5EF4-FFF2-40B4-BE49-F238E27FC236}">
                <a16:creationId xmlns:a16="http://schemas.microsoft.com/office/drawing/2014/main" id="{3343A73B-1597-B39B-7BCF-AFF71F374B57}"/>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525338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3B97EC-BCC0-C3B5-FE2A-FF1B5638FF3D}"/>
              </a:ext>
            </a:extLst>
          </p:cNvPr>
          <p:cNvSpPr>
            <a:spLocks noGrp="1"/>
          </p:cNvSpPr>
          <p:nvPr>
            <p:ph type="title"/>
          </p:nvPr>
        </p:nvSpPr>
        <p:spPr/>
        <p:txBody>
          <a:bodyPr/>
          <a:lstStyle/>
          <a:p>
            <a:r>
              <a:rPr lang="en-US" altLang="ja-JP" dirty="0"/>
              <a:t>Informational AI</a:t>
            </a:r>
            <a:r>
              <a:rPr lang="ja-JP" altLang="en-US"/>
              <a:t>と</a:t>
            </a:r>
            <a:r>
              <a:rPr lang="en-US" altLang="ja-JP" dirty="0"/>
              <a:t>Physical AI</a:t>
            </a:r>
            <a:endParaRPr lang="ja-JP" altLang="en-US"/>
          </a:p>
        </p:txBody>
      </p:sp>
      <p:graphicFrame>
        <p:nvGraphicFramePr>
          <p:cNvPr id="7" name="表 6">
            <a:extLst>
              <a:ext uri="{FF2B5EF4-FFF2-40B4-BE49-F238E27FC236}">
                <a16:creationId xmlns:a16="http://schemas.microsoft.com/office/drawing/2014/main" id="{3ECFF4F7-120D-4F01-E827-EF8F21C64345}"/>
              </a:ext>
            </a:extLst>
          </p:cNvPr>
          <p:cNvGraphicFramePr>
            <a:graphicFrameLocks noGrp="1"/>
          </p:cNvGraphicFramePr>
          <p:nvPr>
            <p:extLst>
              <p:ext uri="{D42A27DB-BD31-4B8C-83A1-F6EECF244321}">
                <p14:modId xmlns:p14="http://schemas.microsoft.com/office/powerpoint/2010/main" val="2569508375"/>
              </p:ext>
            </p:extLst>
          </p:nvPr>
        </p:nvGraphicFramePr>
        <p:xfrm>
          <a:off x="2658291" y="744583"/>
          <a:ext cx="6258908" cy="5847017"/>
        </p:xfrm>
        <a:graphic>
          <a:graphicData uri="http://schemas.openxmlformats.org/drawingml/2006/table">
            <a:tbl>
              <a:tblPr>
                <a:tableStyleId>{5C22544A-7EE6-4342-B048-85BDC9FD1C3A}</a:tableStyleId>
              </a:tblPr>
              <a:tblGrid>
                <a:gridCol w="1056038">
                  <a:extLst>
                    <a:ext uri="{9D8B030D-6E8A-4147-A177-3AD203B41FA5}">
                      <a16:colId xmlns:a16="http://schemas.microsoft.com/office/drawing/2014/main" val="2116907375"/>
                    </a:ext>
                  </a:extLst>
                </a:gridCol>
                <a:gridCol w="2590811">
                  <a:extLst>
                    <a:ext uri="{9D8B030D-6E8A-4147-A177-3AD203B41FA5}">
                      <a16:colId xmlns:a16="http://schemas.microsoft.com/office/drawing/2014/main" val="3910951100"/>
                    </a:ext>
                  </a:extLst>
                </a:gridCol>
                <a:gridCol w="2612059">
                  <a:extLst>
                    <a:ext uri="{9D8B030D-6E8A-4147-A177-3AD203B41FA5}">
                      <a16:colId xmlns:a16="http://schemas.microsoft.com/office/drawing/2014/main" val="30773964"/>
                    </a:ext>
                  </a:extLst>
                </a:gridCol>
              </a:tblGrid>
              <a:tr h="327297">
                <a:tc>
                  <a:txBody>
                    <a:bodyPr/>
                    <a:lstStyle/>
                    <a:p>
                      <a:pPr marL="0" algn="ctr" rtl="0" fontAlgn="ctr">
                        <a:buNone/>
                      </a:pPr>
                      <a:r>
                        <a:rPr lang="ja-JP" altLang="en-US" sz="1100" b="1" u="none" strike="noStrike">
                          <a:solidFill>
                            <a:schemeClr val="bg1"/>
                          </a:solidFill>
                          <a:effectLst/>
                          <a:latin typeface="Meiryo" panose="020B0604030504040204" pitchFamily="34" charset="-128"/>
                          <a:ea typeface="Meiryo" panose="020B0604030504040204" pitchFamily="34" charset="-128"/>
                        </a:rPr>
                        <a:t>比較項目</a:t>
                      </a:r>
                      <a:endParaRPr lang="ja-JP" altLang="en-US" sz="1100" b="1"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0" algn="ctr" fontAlgn="ctr">
                        <a:lnSpc>
                          <a:spcPct val="100000"/>
                        </a:lnSpc>
                        <a:buNone/>
                      </a:pPr>
                      <a:r>
                        <a:rPr lang="en" sz="1400" b="1" u="none" strike="noStrike" dirty="0">
                          <a:solidFill>
                            <a:schemeClr val="bg1"/>
                          </a:solidFill>
                          <a:effectLst/>
                          <a:latin typeface="Meiryo" panose="020B0604030504040204" pitchFamily="34" charset="-128"/>
                          <a:ea typeface="Meiryo" panose="020B0604030504040204" pitchFamily="34" charset="-128"/>
                        </a:rPr>
                        <a:t>Informational AI</a:t>
                      </a:r>
                      <a:endParaRPr lang="en" sz="1400" b="1" i="0" u="none" strike="noStrike" dirty="0">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marL="0" algn="ctr" fontAlgn="ctr">
                        <a:lnSpc>
                          <a:spcPct val="100000"/>
                        </a:lnSpc>
                        <a:buNone/>
                      </a:pPr>
                      <a:r>
                        <a:rPr lang="en" sz="1400" b="1" u="none" strike="noStrike" dirty="0">
                          <a:solidFill>
                            <a:schemeClr val="bg1"/>
                          </a:solidFill>
                          <a:effectLst/>
                          <a:latin typeface="Meiryo" panose="020B0604030504040204" pitchFamily="34" charset="-128"/>
                          <a:ea typeface="Meiryo" panose="020B0604030504040204" pitchFamily="34" charset="-128"/>
                        </a:rPr>
                        <a:t>Physical AI</a:t>
                      </a:r>
                      <a:endParaRPr lang="en" sz="1400" b="1" i="0" u="none" strike="noStrike" dirty="0">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rgbClr val="0070C0"/>
                    </a:solidFill>
                  </a:tcPr>
                </a:tc>
                <a:extLst>
                  <a:ext uri="{0D108BD9-81ED-4DB2-BD59-A6C34878D82A}">
                    <a16:rowId xmlns:a16="http://schemas.microsoft.com/office/drawing/2014/main" val="2873235354"/>
                  </a:ext>
                </a:extLst>
              </a:tr>
              <a:tr h="320595">
                <a:tc>
                  <a:txBody>
                    <a:bodyPr/>
                    <a:lstStyle/>
                    <a:p>
                      <a:pPr marL="0" algn="ctr" fontAlgn="ctr">
                        <a:buNone/>
                      </a:pPr>
                      <a:r>
                        <a:rPr lang="ja-JP" altLang="en-US" sz="1100" b="1" u="none" strike="noStrike">
                          <a:solidFill>
                            <a:schemeClr val="bg1"/>
                          </a:solidFill>
                          <a:effectLst/>
                          <a:latin typeface="Meiryo" panose="020B0604030504040204" pitchFamily="34" charset="-128"/>
                          <a:ea typeface="Meiryo" panose="020B0604030504040204" pitchFamily="34" charset="-128"/>
                        </a:rPr>
                        <a:t>基本</a:t>
                      </a:r>
                      <a:endParaRPr lang="ja-JP" altLang="en-US" sz="1100" b="1"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algn="l" fontAlgn="ctr">
                        <a:spcAft>
                          <a:spcPts val="600"/>
                        </a:spcAft>
                        <a:buNone/>
                      </a:pPr>
                      <a:r>
                        <a:rPr lang="ja-JP" altLang="en-US" sz="1000" u="none" strike="noStrike">
                          <a:solidFill>
                            <a:schemeClr val="bg1"/>
                          </a:solidFill>
                          <a:effectLst/>
                          <a:latin typeface="Meiryo" panose="020B0604030504040204" pitchFamily="34" charset="-128"/>
                          <a:ea typeface="Meiryo" panose="020B0604030504040204" pitchFamily="34" charset="-128"/>
                        </a:rPr>
                        <a:t>情報を操る</a:t>
                      </a:r>
                      <a:endParaRPr lang="ja-JP" altLang="en-US" sz="10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marL="108000" algn="l" fontAlgn="ctr">
                        <a:spcAft>
                          <a:spcPts val="600"/>
                        </a:spcAft>
                        <a:buNone/>
                      </a:pPr>
                      <a:r>
                        <a:rPr lang="ja-JP" altLang="en-US" sz="1000" u="none" strike="noStrike">
                          <a:solidFill>
                            <a:schemeClr val="bg1"/>
                          </a:solidFill>
                          <a:effectLst/>
                          <a:latin typeface="Meiryo" panose="020B0604030504040204" pitchFamily="34" charset="-128"/>
                          <a:ea typeface="Meiryo" panose="020B0604030504040204" pitchFamily="34" charset="-128"/>
                        </a:rPr>
                        <a:t>身体を操る</a:t>
                      </a:r>
                      <a:endParaRPr lang="ja-JP" altLang="en-US" sz="10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rgbClr val="0070C0"/>
                    </a:solidFill>
                  </a:tcPr>
                </a:tc>
                <a:extLst>
                  <a:ext uri="{0D108BD9-81ED-4DB2-BD59-A6C34878D82A}">
                    <a16:rowId xmlns:a16="http://schemas.microsoft.com/office/drawing/2014/main" val="1873402208"/>
                  </a:ext>
                </a:extLst>
              </a:tr>
              <a:tr h="320595">
                <a:tc>
                  <a:txBody>
                    <a:bodyPr/>
                    <a:lstStyle/>
                    <a:p>
                      <a:pPr marL="0" algn="ctr" fontAlgn="ctr">
                        <a:buNone/>
                      </a:pPr>
                      <a:r>
                        <a:rPr lang="ja-JP" altLang="en-US" sz="1100" b="1" u="none" strike="noStrike">
                          <a:solidFill>
                            <a:schemeClr val="bg1"/>
                          </a:solidFill>
                          <a:effectLst/>
                          <a:latin typeface="Meiryo" panose="020B0604030504040204" pitchFamily="34" charset="-128"/>
                          <a:ea typeface="Meiryo" panose="020B0604030504040204" pitchFamily="34" charset="-128"/>
                        </a:rPr>
                        <a:t>活動場所</a:t>
                      </a:r>
                      <a:endParaRPr lang="ja-JP" altLang="en-US" sz="1100" b="1"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algn="l" fontAlgn="ctr">
                        <a:spcAft>
                          <a:spcPts val="600"/>
                        </a:spcAft>
                        <a:buNone/>
                      </a:pPr>
                      <a:r>
                        <a:rPr lang="ja-JP" altLang="en-US" sz="1000" u="none" strike="noStrike">
                          <a:solidFill>
                            <a:schemeClr val="bg1"/>
                          </a:solidFill>
                          <a:effectLst/>
                          <a:latin typeface="Meiryo" panose="020B0604030504040204" pitchFamily="34" charset="-128"/>
                          <a:ea typeface="Meiryo" panose="020B0604030504040204" pitchFamily="34" charset="-128"/>
                        </a:rPr>
                        <a:t>デジタル空間（</a:t>
                      </a:r>
                      <a:r>
                        <a:rPr lang="en" sz="1000" u="none" strike="noStrike" dirty="0">
                          <a:solidFill>
                            <a:schemeClr val="bg1"/>
                          </a:solidFill>
                          <a:effectLst/>
                          <a:latin typeface="Meiryo" panose="020B0604030504040204" pitchFamily="34" charset="-128"/>
                          <a:ea typeface="Meiryo" panose="020B0604030504040204" pitchFamily="34" charset="-128"/>
                        </a:rPr>
                        <a:t>PC・</a:t>
                      </a:r>
                      <a:r>
                        <a:rPr lang="ja-JP" altLang="en-US" sz="1000" u="none" strike="noStrike">
                          <a:solidFill>
                            <a:schemeClr val="bg1"/>
                          </a:solidFill>
                          <a:effectLst/>
                          <a:latin typeface="Meiryo" panose="020B0604030504040204" pitchFamily="34" charset="-128"/>
                          <a:ea typeface="Meiryo" panose="020B0604030504040204" pitchFamily="34" charset="-128"/>
                        </a:rPr>
                        <a:t>サーバー内）</a:t>
                      </a:r>
                      <a:endParaRPr lang="ja-JP" altLang="en-US" sz="10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marL="108000" algn="l" fontAlgn="ctr">
                        <a:spcAft>
                          <a:spcPts val="600"/>
                        </a:spcAft>
                        <a:buNone/>
                      </a:pPr>
                      <a:r>
                        <a:rPr lang="ja-JP" altLang="en-US" sz="1000" u="none" strike="noStrike">
                          <a:solidFill>
                            <a:schemeClr val="bg1"/>
                          </a:solidFill>
                          <a:effectLst/>
                          <a:latin typeface="Meiryo" panose="020B0604030504040204" pitchFamily="34" charset="-128"/>
                          <a:ea typeface="Meiryo" panose="020B0604030504040204" pitchFamily="34" charset="-128"/>
                        </a:rPr>
                        <a:t>現実空間（道路・工場・家庭など）</a:t>
                      </a:r>
                      <a:endParaRPr lang="ja-JP" altLang="en-US" sz="10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rgbClr val="0070C0"/>
                    </a:solidFill>
                  </a:tcPr>
                </a:tc>
                <a:extLst>
                  <a:ext uri="{0D108BD9-81ED-4DB2-BD59-A6C34878D82A}">
                    <a16:rowId xmlns:a16="http://schemas.microsoft.com/office/drawing/2014/main" val="3032679164"/>
                  </a:ext>
                </a:extLst>
              </a:tr>
              <a:tr h="320595">
                <a:tc>
                  <a:txBody>
                    <a:bodyPr/>
                    <a:lstStyle/>
                    <a:p>
                      <a:pPr marL="0" algn="ctr" fontAlgn="ctr">
                        <a:buNone/>
                      </a:pPr>
                      <a:r>
                        <a:rPr lang="ja-JP" altLang="en-US" sz="1100" b="1" u="none" strike="noStrike">
                          <a:solidFill>
                            <a:schemeClr val="bg1"/>
                          </a:solidFill>
                          <a:effectLst/>
                          <a:latin typeface="Meiryo" panose="020B0604030504040204" pitchFamily="34" charset="-128"/>
                          <a:ea typeface="Meiryo" panose="020B0604030504040204" pitchFamily="34" charset="-128"/>
                        </a:rPr>
                        <a:t>身体</a:t>
                      </a:r>
                      <a:endParaRPr lang="ja-JP" altLang="en-US" sz="1100" b="1"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algn="l" fontAlgn="ctr">
                        <a:spcAft>
                          <a:spcPts val="600"/>
                        </a:spcAft>
                        <a:buNone/>
                      </a:pPr>
                      <a:r>
                        <a:rPr lang="ja-JP" altLang="en-US" sz="1000" u="none" strike="noStrike">
                          <a:solidFill>
                            <a:schemeClr val="bg1"/>
                          </a:solidFill>
                          <a:effectLst/>
                          <a:latin typeface="Meiryo" panose="020B0604030504040204" pitchFamily="34" charset="-128"/>
                          <a:ea typeface="Meiryo" panose="020B0604030504040204" pitchFamily="34" charset="-128"/>
                        </a:rPr>
                        <a:t>なし（ソフトウェア）</a:t>
                      </a:r>
                      <a:endParaRPr lang="ja-JP" altLang="en-US" sz="10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marL="108000" algn="l" fontAlgn="ctr">
                        <a:spcAft>
                          <a:spcPts val="600"/>
                        </a:spcAft>
                        <a:buNone/>
                      </a:pPr>
                      <a:r>
                        <a:rPr lang="ja-JP" altLang="en-US" sz="1000" u="none" strike="noStrike">
                          <a:solidFill>
                            <a:schemeClr val="bg1"/>
                          </a:solidFill>
                          <a:effectLst/>
                          <a:latin typeface="Meiryo" panose="020B0604030504040204" pitchFamily="34" charset="-128"/>
                          <a:ea typeface="Meiryo" panose="020B0604030504040204" pitchFamily="34" charset="-128"/>
                        </a:rPr>
                        <a:t>あり（ロボット、車など）</a:t>
                      </a:r>
                      <a:endParaRPr lang="ja-JP" altLang="en-US" sz="10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rgbClr val="0070C0"/>
                    </a:solidFill>
                  </a:tcPr>
                </a:tc>
                <a:extLst>
                  <a:ext uri="{0D108BD9-81ED-4DB2-BD59-A6C34878D82A}">
                    <a16:rowId xmlns:a16="http://schemas.microsoft.com/office/drawing/2014/main" val="172337049"/>
                  </a:ext>
                </a:extLst>
              </a:tr>
              <a:tr h="1489540">
                <a:tc>
                  <a:txBody>
                    <a:bodyPr/>
                    <a:lstStyle/>
                    <a:p>
                      <a:pPr marL="0" algn="ctr" fontAlgn="ctr">
                        <a:buNone/>
                      </a:pPr>
                      <a:r>
                        <a:rPr lang="ja-JP" altLang="en-US" sz="1100" b="1" u="none" strike="noStrike">
                          <a:solidFill>
                            <a:schemeClr val="bg1"/>
                          </a:solidFill>
                          <a:effectLst/>
                          <a:latin typeface="Meiryo" panose="020B0604030504040204" pitchFamily="34" charset="-128"/>
                          <a:ea typeface="Meiryo" panose="020B0604030504040204" pitchFamily="34" charset="-128"/>
                        </a:rPr>
                        <a:t>主な仕事</a:t>
                      </a:r>
                      <a:endParaRPr lang="ja-JP" altLang="en-US" sz="1100" b="1"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indent="0" rtl="0" fontAlgn="base">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処理・分析</a:t>
                      </a:r>
                      <a:r>
                        <a:rPr lang="en-US" altLang="ja-JP" sz="1000" b="1" i="0" u="none" strike="noStrike" dirty="0">
                          <a:solidFill>
                            <a:schemeClr val="bg1"/>
                          </a:solidFill>
                          <a:effectLst/>
                          <a:latin typeface="Meiryo" panose="020B0604030504040204" pitchFamily="34" charset="-128"/>
                          <a:ea typeface="Meiryo" panose="020B0604030504040204" pitchFamily="34" charset="-128"/>
                        </a:rPr>
                        <a:t>:</a:t>
                      </a:r>
                      <a:r>
                        <a:rPr lang="ja-JP" altLang="en-US" sz="1000" b="0" i="0" u="none" strike="noStrike">
                          <a:solidFill>
                            <a:schemeClr val="bg1"/>
                          </a:solidFill>
                          <a:effectLst/>
                          <a:latin typeface="Meiryo" panose="020B0604030504040204" pitchFamily="34" charset="-128"/>
                          <a:ea typeface="Meiryo" panose="020B0604030504040204" pitchFamily="34" charset="-128"/>
                        </a:rPr>
                        <a:t> 大量のデータからパターンを見つけ出し、情報を整理。</a:t>
                      </a:r>
                    </a:p>
                    <a:p>
                      <a:pPr marL="108000" indent="0" rtl="0" fontAlgn="base">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生成</a:t>
                      </a:r>
                      <a:r>
                        <a:rPr lang="en-US" altLang="ja-JP" sz="1000" b="1" i="0" u="none" strike="noStrike" dirty="0">
                          <a:solidFill>
                            <a:schemeClr val="bg1"/>
                          </a:solidFill>
                          <a:effectLst/>
                          <a:latin typeface="Meiryo" panose="020B0604030504040204" pitchFamily="34" charset="-128"/>
                          <a:ea typeface="Meiryo" panose="020B0604030504040204" pitchFamily="34" charset="-128"/>
                        </a:rPr>
                        <a:t>:</a:t>
                      </a:r>
                      <a:r>
                        <a:rPr lang="ja-JP" altLang="en-US" sz="1000" b="0" i="0" u="none" strike="noStrike">
                          <a:solidFill>
                            <a:schemeClr val="bg1"/>
                          </a:solidFill>
                          <a:effectLst/>
                          <a:latin typeface="Meiryo" panose="020B0604030504040204" pitchFamily="34" charset="-128"/>
                          <a:ea typeface="Meiryo" panose="020B0604030504040204" pitchFamily="34" charset="-128"/>
                        </a:rPr>
                        <a:t> 文章、画像、音楽、コードなど、新しい情報を生み出す。</a:t>
                      </a:r>
                    </a:p>
                    <a:p>
                      <a:pPr marL="108000" indent="0" rtl="0" fontAlgn="base">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予測・推薦</a:t>
                      </a:r>
                      <a:r>
                        <a:rPr lang="en-US" altLang="ja-JP" sz="1000" b="1" i="0" u="none" strike="noStrike" dirty="0">
                          <a:solidFill>
                            <a:schemeClr val="bg1"/>
                          </a:solidFill>
                          <a:effectLst/>
                          <a:latin typeface="Meiryo" panose="020B0604030504040204" pitchFamily="34" charset="-128"/>
                          <a:ea typeface="Meiryo" panose="020B0604030504040204" pitchFamily="34" charset="-128"/>
                        </a:rPr>
                        <a:t>:</a:t>
                      </a:r>
                      <a:r>
                        <a:rPr lang="ja-JP" altLang="en-US" sz="1000" b="0" i="0" u="none" strike="noStrike">
                          <a:solidFill>
                            <a:schemeClr val="bg1"/>
                          </a:solidFill>
                          <a:effectLst/>
                          <a:latin typeface="Meiryo" panose="020B0604030504040204" pitchFamily="34" charset="-128"/>
                          <a:ea typeface="Meiryo" panose="020B0604030504040204" pitchFamily="34" charset="-128"/>
                        </a:rPr>
                        <a:t> 過去のデータから未来を予測、ユーザーに合ったものをおすすめ。</a:t>
                      </a:r>
                    </a:p>
                    <a:p>
                      <a:pPr marL="108000" indent="0" rtl="0" fontAlgn="base">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対話</a:t>
                      </a:r>
                      <a:r>
                        <a:rPr lang="en-US" altLang="ja-JP" sz="1000" b="1" i="0" u="none" strike="noStrike" dirty="0">
                          <a:solidFill>
                            <a:schemeClr val="bg1"/>
                          </a:solidFill>
                          <a:effectLst/>
                          <a:latin typeface="Meiryo" panose="020B0604030504040204" pitchFamily="34" charset="-128"/>
                          <a:ea typeface="Meiryo" panose="020B0604030504040204" pitchFamily="34" charset="-128"/>
                        </a:rPr>
                        <a:t>:</a:t>
                      </a:r>
                      <a:r>
                        <a:rPr lang="ja-JP" altLang="en-US" sz="1000" b="0" i="0" u="none" strike="noStrike">
                          <a:solidFill>
                            <a:schemeClr val="bg1"/>
                          </a:solidFill>
                          <a:effectLst/>
                          <a:latin typeface="Meiryo" panose="020B0604030504040204" pitchFamily="34" charset="-128"/>
                          <a:ea typeface="Meiryo" panose="020B0604030504040204" pitchFamily="34" charset="-128"/>
                        </a:rPr>
                        <a:t> 人間の言葉を理解し、自然な会話。</a:t>
                      </a:r>
                      <a:endParaRPr lang="en-US" altLang="ja-JP" sz="1000" b="0" i="0" u="none" strike="noStrike" dirty="0">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marL="108000" rtl="0" fontAlgn="base">
                        <a:spcAft>
                          <a:spcPts val="600"/>
                        </a:spcAft>
                      </a:pPr>
                      <a:r>
                        <a:rPr kumimoji="1" lang="ja-JP" altLang="en-US" sz="1000" b="1" i="0" u="none" strike="noStrike" kern="1200">
                          <a:solidFill>
                            <a:schemeClr val="bg1"/>
                          </a:solidFill>
                          <a:effectLst/>
                          <a:latin typeface="Meiryo" panose="020B0604030504040204" pitchFamily="34" charset="-128"/>
                          <a:ea typeface="Meiryo" panose="020B0604030504040204" pitchFamily="34" charset="-128"/>
                          <a:cs typeface="+mn-cs"/>
                        </a:rPr>
                        <a:t>認識</a:t>
                      </a:r>
                      <a:r>
                        <a:rPr kumimoji="1" lang="en-US" altLang="ja-JP" sz="1000" b="1" i="0" u="none" strike="noStrike" kern="1200" dirty="0">
                          <a:solidFill>
                            <a:schemeClr val="bg1"/>
                          </a:solidFill>
                          <a:effectLst/>
                          <a:latin typeface="Meiryo" panose="020B0604030504040204" pitchFamily="34" charset="-128"/>
                          <a:ea typeface="Meiryo" panose="020B0604030504040204" pitchFamily="34" charset="-128"/>
                          <a:cs typeface="+mn-cs"/>
                        </a:rPr>
                        <a:t>:</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 センサー（カメラ、マイク、</a:t>
                      </a:r>
                      <a:r>
                        <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rPr>
                        <a:t>LIDAR</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など）を使って、周囲の状況を認識する。</a:t>
                      </a:r>
                    </a:p>
                    <a:p>
                      <a:pPr marL="108000" rtl="0" fontAlgn="base">
                        <a:spcAft>
                          <a:spcPts val="600"/>
                        </a:spcAft>
                      </a:pPr>
                      <a:r>
                        <a:rPr kumimoji="1" lang="ja-JP" altLang="en-US" sz="1000" b="1" i="0" u="none" strike="noStrike" kern="1200">
                          <a:solidFill>
                            <a:schemeClr val="bg1"/>
                          </a:solidFill>
                          <a:effectLst/>
                          <a:latin typeface="Meiryo" panose="020B0604030504040204" pitchFamily="34" charset="-128"/>
                          <a:ea typeface="Meiryo" panose="020B0604030504040204" pitchFamily="34" charset="-128"/>
                          <a:cs typeface="+mn-cs"/>
                        </a:rPr>
                        <a:t>判断</a:t>
                      </a:r>
                      <a:r>
                        <a:rPr kumimoji="1" lang="en-US" altLang="ja-JP" sz="1000" b="1" i="0" u="none" strike="noStrike" kern="1200" dirty="0">
                          <a:solidFill>
                            <a:schemeClr val="bg1"/>
                          </a:solidFill>
                          <a:effectLst/>
                          <a:latin typeface="Meiryo" panose="020B0604030504040204" pitchFamily="34" charset="-128"/>
                          <a:ea typeface="Meiryo" panose="020B0604030504040204" pitchFamily="34" charset="-128"/>
                          <a:cs typeface="+mn-cs"/>
                        </a:rPr>
                        <a:t>:</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 認識した状況に基づき、次にどう動くべきかを判断する（この「脳」の部分には情報</a:t>
                      </a:r>
                      <a:r>
                        <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rPr>
                        <a:t>AI</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の技術が使われます）。</a:t>
                      </a:r>
                    </a:p>
                    <a:p>
                      <a:pPr marL="108000">
                        <a:spcAft>
                          <a:spcPts val="600"/>
                        </a:spcAft>
                      </a:pPr>
                      <a:r>
                        <a:rPr kumimoji="1" lang="ja-JP" altLang="en-US" sz="1000" b="1" i="0" u="none" strike="noStrike" kern="1200">
                          <a:solidFill>
                            <a:schemeClr val="bg1"/>
                          </a:solidFill>
                          <a:effectLst/>
                          <a:latin typeface="Meiryo" panose="020B0604030504040204" pitchFamily="34" charset="-128"/>
                          <a:ea typeface="Meiryo" panose="020B0604030504040204" pitchFamily="34" charset="-128"/>
                          <a:cs typeface="+mn-cs"/>
                        </a:rPr>
                        <a:t>行動</a:t>
                      </a:r>
                      <a:r>
                        <a:rPr kumimoji="1" lang="en-US" altLang="ja-JP" sz="1000" b="1" i="0" u="none" strike="noStrike" kern="1200" dirty="0">
                          <a:solidFill>
                            <a:schemeClr val="bg1"/>
                          </a:solidFill>
                          <a:effectLst/>
                          <a:latin typeface="Meiryo" panose="020B0604030504040204" pitchFamily="34" charset="-128"/>
                          <a:ea typeface="Meiryo" panose="020B0604030504040204" pitchFamily="34" charset="-128"/>
                          <a:cs typeface="+mn-cs"/>
                        </a:rPr>
                        <a:t>:</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 アクチュエーター（モーター、タイヤ、アームなど）を動かし、物理的な作業や移動を行う。</a:t>
                      </a:r>
                      <a:endParaRPr kumimoji="1" lang="en-US" altLang="ja-JP" sz="1000" b="0" i="0" u="none" strike="noStrike" kern="1200" dirty="0">
                        <a:solidFill>
                          <a:schemeClr val="bg1"/>
                        </a:solidFill>
                        <a:effectLst/>
                        <a:latin typeface="Meiryo" panose="020B0604030504040204" pitchFamily="34" charset="-128"/>
                        <a:ea typeface="Meiryo" panose="020B0604030504040204" pitchFamily="34" charset="-128"/>
                        <a:cs typeface="+mn-cs"/>
                      </a:endParaRPr>
                    </a:p>
                  </a:txBody>
                  <a:tcPr marL="9525" marR="9525" marT="9525" marB="0" anchor="ctr">
                    <a:solidFill>
                      <a:srgbClr val="0070C0"/>
                    </a:solidFill>
                  </a:tcPr>
                </a:tc>
                <a:extLst>
                  <a:ext uri="{0D108BD9-81ED-4DB2-BD59-A6C34878D82A}">
                    <a16:rowId xmlns:a16="http://schemas.microsoft.com/office/drawing/2014/main" val="1773152096"/>
                  </a:ext>
                </a:extLst>
              </a:tr>
              <a:tr h="508567">
                <a:tc>
                  <a:txBody>
                    <a:bodyPr/>
                    <a:lstStyle/>
                    <a:p>
                      <a:pPr marL="0" algn="ctr" fontAlgn="ctr">
                        <a:buNone/>
                      </a:pPr>
                      <a:r>
                        <a:rPr lang="ja-JP" altLang="en-US" sz="1100" b="1" i="0" u="none" strike="noStrike">
                          <a:solidFill>
                            <a:schemeClr val="bg1"/>
                          </a:solidFill>
                          <a:effectLst/>
                          <a:latin typeface="Meiryo" panose="020B0604030504040204" pitchFamily="34" charset="-128"/>
                          <a:ea typeface="Meiryo" panose="020B0604030504040204" pitchFamily="34" charset="-128"/>
                        </a:rPr>
                        <a:t>インプット</a:t>
                      </a:r>
                      <a:endParaRPr lang="en-US" altLang="ja-JP" sz="1100" b="1" i="0" u="none" strike="noStrike" dirty="0">
                        <a:solidFill>
                          <a:schemeClr val="bg1"/>
                        </a:solidFill>
                        <a:effectLst/>
                        <a:latin typeface="Meiryo" panose="020B0604030504040204" pitchFamily="34" charset="-128"/>
                        <a:ea typeface="Meiryo" panose="020B0604030504040204" pitchFamily="34" charset="-128"/>
                      </a:endParaRPr>
                    </a:p>
                    <a:p>
                      <a:pPr marL="0" algn="ctr" fontAlgn="ctr">
                        <a:buNone/>
                      </a:pPr>
                      <a:r>
                        <a:rPr lang="ja-JP" altLang="en-US" sz="1100" b="1" i="0" u="none" strike="noStrike">
                          <a:solidFill>
                            <a:schemeClr val="bg1"/>
                          </a:solidFill>
                          <a:effectLst/>
                          <a:latin typeface="Meiryo" panose="020B0604030504040204" pitchFamily="34" charset="-128"/>
                          <a:ea typeface="Meiryo" panose="020B0604030504040204" pitchFamily="34" charset="-128"/>
                        </a:rPr>
                        <a:t>アウトプット</a:t>
                      </a:r>
                    </a:p>
                  </a:txBody>
                  <a:tcPr marL="9525" marR="9525" marT="9525" marB="0" anchor="ctr">
                    <a:solidFill>
                      <a:schemeClr val="tx1">
                        <a:lumMod val="50000"/>
                        <a:lumOff val="50000"/>
                      </a:schemeClr>
                    </a:solidFill>
                  </a:tcPr>
                </a:tc>
                <a:tc>
                  <a:txBody>
                    <a:bodyPr/>
                    <a:lstStyle/>
                    <a:p>
                      <a:pPr marL="108000" indent="0">
                        <a:spcAft>
                          <a:spcPts val="600"/>
                        </a:spcAft>
                        <a:buFont typeface="Arial" panose="020B0604020202020204" pitchFamily="34" charset="0"/>
                        <a:buNone/>
                      </a:pPr>
                      <a:r>
                        <a:rPr lang="ja-JP" altLang="en-US" sz="1000" b="0" i="0" u="none" strike="noStrike">
                          <a:solidFill>
                            <a:schemeClr val="bg1"/>
                          </a:solidFill>
                          <a:effectLst/>
                          <a:latin typeface="Meiryo" panose="020B0604030504040204" pitchFamily="34" charset="-128"/>
                          <a:ea typeface="Meiryo" panose="020B0604030504040204" pitchFamily="34" charset="-128"/>
                        </a:rPr>
                        <a:t>主にテキスト、画像、音声などの「データ」</a:t>
                      </a:r>
                      <a:endParaRPr lang="ja-JP" altLang="en-US" sz="1000">
                        <a:solidFill>
                          <a:schemeClr val="bg1"/>
                        </a:solidFill>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marL="108000">
                        <a:spcAft>
                          <a:spcPts val="600"/>
                        </a:spcAft>
                      </a:pPr>
                      <a:r>
                        <a:rPr lang="ja-JP" altLang="en-US" sz="1000" b="0" i="0" u="none" strike="noStrike">
                          <a:solidFill>
                            <a:schemeClr val="bg1"/>
                          </a:solidFill>
                          <a:effectLst/>
                          <a:latin typeface="Meiryo" panose="020B0604030504040204" pitchFamily="34" charset="-128"/>
                          <a:ea typeface="Meiryo" panose="020B0604030504040204" pitchFamily="34" charset="-128"/>
                        </a:rPr>
                        <a:t>センサーから得た「現実の情報」と、モーターなどへの「物理的な動き」</a:t>
                      </a:r>
                    </a:p>
                  </a:txBody>
                  <a:tcPr marL="9525" marR="9525" marT="9525" marB="0" anchor="ctr">
                    <a:solidFill>
                      <a:srgbClr val="0070C0"/>
                    </a:solidFill>
                  </a:tcPr>
                </a:tc>
                <a:extLst>
                  <a:ext uri="{0D108BD9-81ED-4DB2-BD59-A6C34878D82A}">
                    <a16:rowId xmlns:a16="http://schemas.microsoft.com/office/drawing/2014/main" val="4284247927"/>
                  </a:ext>
                </a:extLst>
              </a:tr>
              <a:tr h="2559828">
                <a:tc>
                  <a:txBody>
                    <a:bodyPr/>
                    <a:lstStyle/>
                    <a:p>
                      <a:pPr marL="0" algn="ctr" fontAlgn="ctr">
                        <a:buNone/>
                      </a:pPr>
                      <a:r>
                        <a:rPr lang="ja-JP" altLang="en-US" sz="1100" b="1" u="none" strike="noStrike">
                          <a:solidFill>
                            <a:schemeClr val="bg1"/>
                          </a:solidFill>
                          <a:effectLst/>
                          <a:latin typeface="Meiryo" panose="020B0604030504040204" pitchFamily="34" charset="-128"/>
                          <a:ea typeface="Meiryo" panose="020B0604030504040204" pitchFamily="34" charset="-128"/>
                        </a:rPr>
                        <a:t>具体例</a:t>
                      </a:r>
                      <a:endParaRPr lang="ja-JP" altLang="en-US" sz="1100" b="1"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rtl="0" fontAlgn="base">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対話型</a:t>
                      </a:r>
                      <a:r>
                        <a:rPr lang="en" altLang="ja-JP" sz="1000" b="1" i="0" u="none" strike="noStrike" dirty="0">
                          <a:solidFill>
                            <a:schemeClr val="bg1"/>
                          </a:solidFill>
                          <a:effectLst/>
                          <a:latin typeface="Meiryo" panose="020B0604030504040204" pitchFamily="34" charset="-128"/>
                          <a:ea typeface="Meiryo" panose="020B0604030504040204" pitchFamily="34" charset="-128"/>
                        </a:rPr>
                        <a:t>AI</a:t>
                      </a:r>
                      <a:r>
                        <a:rPr lang="ja-JP" altLang="en" sz="1000" b="1" i="0" u="none" strike="noStrike">
                          <a:solidFill>
                            <a:schemeClr val="bg1"/>
                          </a:solidFill>
                          <a:effectLst/>
                          <a:latin typeface="Meiryo" panose="020B0604030504040204" pitchFamily="34" charset="-128"/>
                          <a:ea typeface="Meiryo" panose="020B0604030504040204" pitchFamily="34" charset="-128"/>
                        </a:rPr>
                        <a:t>（</a:t>
                      </a:r>
                      <a:r>
                        <a:rPr lang="ja-JP" altLang="en-US" sz="1000" b="1" i="0" u="none" strike="noStrike">
                          <a:solidFill>
                            <a:schemeClr val="bg1"/>
                          </a:solidFill>
                          <a:effectLst/>
                          <a:latin typeface="Meiryo" panose="020B0604030504040204" pitchFamily="34" charset="-128"/>
                          <a:ea typeface="Meiryo" panose="020B0604030504040204" pitchFamily="34" charset="-128"/>
                        </a:rPr>
                        <a:t>チャットボット）</a:t>
                      </a:r>
                      <a:r>
                        <a:rPr lang="en-US" altLang="ja-JP" sz="1000" b="1" i="0" u="none" strike="noStrike" dirty="0">
                          <a:solidFill>
                            <a:schemeClr val="bg1"/>
                          </a:solidFill>
                          <a:effectLst/>
                          <a:latin typeface="Meiryo" panose="020B0604030504040204" pitchFamily="34" charset="-128"/>
                          <a:ea typeface="Meiryo" panose="020B0604030504040204" pitchFamily="34" charset="-128"/>
                        </a:rPr>
                        <a:t>:</a:t>
                      </a:r>
                      <a:r>
                        <a:rPr lang="ja-JP" altLang="en-US" sz="1000" b="0" i="0" u="none" strike="noStrike">
                          <a:solidFill>
                            <a:schemeClr val="bg1"/>
                          </a:solidFill>
                          <a:effectLst/>
                          <a:latin typeface="Meiryo" panose="020B0604030504040204" pitchFamily="34" charset="-128"/>
                          <a:ea typeface="Meiryo" panose="020B0604030504040204" pitchFamily="34" charset="-128"/>
                        </a:rPr>
                        <a:t> </a:t>
                      </a:r>
                      <a:r>
                        <a:rPr lang="en" altLang="ja-JP" sz="1000" b="0" i="0" u="none" strike="noStrike" dirty="0">
                          <a:solidFill>
                            <a:schemeClr val="bg1"/>
                          </a:solidFill>
                          <a:effectLst/>
                          <a:latin typeface="Meiryo" panose="020B0604030504040204" pitchFamily="34" charset="-128"/>
                          <a:ea typeface="Meiryo" panose="020B0604030504040204" pitchFamily="34" charset="-128"/>
                        </a:rPr>
                        <a:t>ChatGPT</a:t>
                      </a:r>
                      <a:r>
                        <a:rPr lang="ja-JP" altLang="en-US" sz="1000" b="0" i="0" u="none" strike="noStrike">
                          <a:solidFill>
                            <a:schemeClr val="bg1"/>
                          </a:solidFill>
                          <a:effectLst/>
                          <a:latin typeface="Meiryo" panose="020B0604030504040204" pitchFamily="34" charset="-128"/>
                          <a:ea typeface="Meiryo" panose="020B0604030504040204" pitchFamily="34" charset="-128"/>
                        </a:rPr>
                        <a:t>や</a:t>
                      </a:r>
                      <a:r>
                        <a:rPr lang="en" altLang="ja-JP" sz="1000" b="0" i="0" u="none" strike="noStrike" dirty="0">
                          <a:solidFill>
                            <a:schemeClr val="bg1"/>
                          </a:solidFill>
                          <a:effectLst/>
                          <a:latin typeface="Meiryo" panose="020B0604030504040204" pitchFamily="34" charset="-128"/>
                          <a:ea typeface="Meiryo" panose="020B0604030504040204" pitchFamily="34" charset="-128"/>
                        </a:rPr>
                        <a:t>Gemini</a:t>
                      </a:r>
                      <a:r>
                        <a:rPr lang="ja-JP" altLang="en-US" sz="1000" b="0" i="0" u="none" strike="noStrike">
                          <a:solidFill>
                            <a:schemeClr val="bg1"/>
                          </a:solidFill>
                          <a:effectLst/>
                          <a:latin typeface="Meiryo" panose="020B0604030504040204" pitchFamily="34" charset="-128"/>
                          <a:ea typeface="Meiryo" panose="020B0604030504040204" pitchFamily="34" charset="-128"/>
                        </a:rPr>
                        <a:t>など、質問に答えたり文章を作成したりする</a:t>
                      </a:r>
                      <a:r>
                        <a:rPr lang="en" altLang="ja-JP" sz="1000" b="0" i="0" u="none" strike="noStrike" dirty="0">
                          <a:solidFill>
                            <a:schemeClr val="bg1"/>
                          </a:solidFill>
                          <a:effectLst/>
                          <a:latin typeface="Meiryo" panose="020B0604030504040204" pitchFamily="34" charset="-128"/>
                          <a:ea typeface="Meiryo" panose="020B0604030504040204" pitchFamily="34" charset="-128"/>
                        </a:rPr>
                        <a:t>AI</a:t>
                      </a:r>
                      <a:r>
                        <a:rPr lang="ja-JP" altLang="en" sz="1000" b="0" i="0" u="none" strike="noStrike">
                          <a:solidFill>
                            <a:schemeClr val="bg1"/>
                          </a:solidFill>
                          <a:effectLst/>
                          <a:latin typeface="Meiryo" panose="020B0604030504040204" pitchFamily="34" charset="-128"/>
                          <a:ea typeface="Meiryo" panose="020B0604030504040204" pitchFamily="34" charset="-128"/>
                        </a:rPr>
                        <a:t>。</a:t>
                      </a:r>
                      <a:endParaRPr lang="en" altLang="ja-JP" sz="1000" b="0" i="0" u="none" strike="noStrike" dirty="0">
                        <a:solidFill>
                          <a:schemeClr val="bg1"/>
                        </a:solidFill>
                        <a:effectLst/>
                        <a:latin typeface="Meiryo" panose="020B0604030504040204" pitchFamily="34" charset="-128"/>
                        <a:ea typeface="Meiryo" panose="020B0604030504040204" pitchFamily="34" charset="-128"/>
                      </a:endParaRPr>
                    </a:p>
                    <a:p>
                      <a:pPr marL="108000" rtl="0" fontAlgn="base">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検索エンジン</a:t>
                      </a:r>
                      <a:r>
                        <a:rPr lang="en-US" altLang="ja-JP" sz="1000" b="1" i="0" u="none" strike="noStrike" dirty="0">
                          <a:solidFill>
                            <a:schemeClr val="bg1"/>
                          </a:solidFill>
                          <a:effectLst/>
                          <a:latin typeface="Meiryo" panose="020B0604030504040204" pitchFamily="34" charset="-128"/>
                          <a:ea typeface="Meiryo" panose="020B0604030504040204" pitchFamily="34" charset="-128"/>
                        </a:rPr>
                        <a:t>:</a:t>
                      </a:r>
                      <a:r>
                        <a:rPr lang="ja-JP" altLang="en-US" sz="1000" b="0" i="0" u="none" strike="noStrike">
                          <a:solidFill>
                            <a:schemeClr val="bg1"/>
                          </a:solidFill>
                          <a:effectLst/>
                          <a:latin typeface="Meiryo" panose="020B0604030504040204" pitchFamily="34" charset="-128"/>
                          <a:ea typeface="Meiryo" panose="020B0604030504040204" pitchFamily="34" charset="-128"/>
                        </a:rPr>
                        <a:t> </a:t>
                      </a:r>
                      <a:r>
                        <a:rPr lang="en" altLang="ja-JP" sz="1000" b="0" i="0" u="none" strike="noStrike" dirty="0">
                          <a:solidFill>
                            <a:schemeClr val="bg1"/>
                          </a:solidFill>
                          <a:effectLst/>
                          <a:latin typeface="Meiryo" panose="020B0604030504040204" pitchFamily="34" charset="-128"/>
                          <a:ea typeface="Meiryo" panose="020B0604030504040204" pitchFamily="34" charset="-128"/>
                        </a:rPr>
                        <a:t>Google</a:t>
                      </a:r>
                      <a:r>
                        <a:rPr lang="ja-JP" altLang="en-US" sz="1000" b="0" i="0" u="none" strike="noStrike">
                          <a:solidFill>
                            <a:schemeClr val="bg1"/>
                          </a:solidFill>
                          <a:effectLst/>
                          <a:latin typeface="Meiryo" panose="020B0604030504040204" pitchFamily="34" charset="-128"/>
                          <a:ea typeface="Meiryo" panose="020B0604030504040204" pitchFamily="34" charset="-128"/>
                        </a:rPr>
                        <a:t>検索など、膨大な情報から最適な答えを探し出す</a:t>
                      </a:r>
                      <a:r>
                        <a:rPr lang="en" altLang="ja-JP" sz="1000" b="0" i="0" u="none" strike="noStrike" dirty="0">
                          <a:solidFill>
                            <a:schemeClr val="bg1"/>
                          </a:solidFill>
                          <a:effectLst/>
                          <a:latin typeface="Meiryo" panose="020B0604030504040204" pitchFamily="34" charset="-128"/>
                          <a:ea typeface="Meiryo" panose="020B0604030504040204" pitchFamily="34" charset="-128"/>
                        </a:rPr>
                        <a:t>AI</a:t>
                      </a:r>
                      <a:r>
                        <a:rPr lang="ja-JP" altLang="en" sz="1000" b="0" i="0" u="none" strike="noStrike">
                          <a:solidFill>
                            <a:schemeClr val="bg1"/>
                          </a:solidFill>
                          <a:effectLst/>
                          <a:latin typeface="Meiryo" panose="020B0604030504040204" pitchFamily="34" charset="-128"/>
                          <a:ea typeface="Meiryo" panose="020B0604030504040204" pitchFamily="34" charset="-128"/>
                        </a:rPr>
                        <a:t>。</a:t>
                      </a:r>
                      <a:endParaRPr lang="en" altLang="ja-JP" sz="1000" b="0" i="0" u="none" strike="noStrike" dirty="0">
                        <a:solidFill>
                          <a:schemeClr val="bg1"/>
                        </a:solidFill>
                        <a:effectLst/>
                        <a:latin typeface="Meiryo" panose="020B0604030504040204" pitchFamily="34" charset="-128"/>
                        <a:ea typeface="Meiryo" panose="020B0604030504040204" pitchFamily="34" charset="-128"/>
                      </a:endParaRPr>
                    </a:p>
                    <a:p>
                      <a:pPr marL="108000" rtl="0" fontAlgn="base">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レコメンデーション</a:t>
                      </a:r>
                      <a:r>
                        <a:rPr lang="en" altLang="ja-JP" sz="1000" b="1" i="0" u="none" strike="noStrike" dirty="0">
                          <a:solidFill>
                            <a:schemeClr val="bg1"/>
                          </a:solidFill>
                          <a:effectLst/>
                          <a:latin typeface="Meiryo" panose="020B0604030504040204" pitchFamily="34" charset="-128"/>
                          <a:ea typeface="Meiryo" panose="020B0604030504040204" pitchFamily="34" charset="-128"/>
                        </a:rPr>
                        <a:t>AI:</a:t>
                      </a:r>
                      <a:r>
                        <a:rPr lang="en" altLang="ja-JP" sz="1000" b="0" i="0" u="none" strike="noStrike" dirty="0">
                          <a:solidFill>
                            <a:schemeClr val="bg1"/>
                          </a:solidFill>
                          <a:effectLst/>
                          <a:latin typeface="Meiryo" panose="020B0604030504040204" pitchFamily="34" charset="-128"/>
                          <a:ea typeface="Meiryo" panose="020B0604030504040204" pitchFamily="34" charset="-128"/>
                        </a:rPr>
                        <a:t> Amazon</a:t>
                      </a:r>
                      <a:r>
                        <a:rPr lang="ja-JP" altLang="en-US" sz="1000" b="0" i="0" u="none" strike="noStrike">
                          <a:solidFill>
                            <a:schemeClr val="bg1"/>
                          </a:solidFill>
                          <a:effectLst/>
                          <a:latin typeface="Meiryo" panose="020B0604030504040204" pitchFamily="34" charset="-128"/>
                          <a:ea typeface="Meiryo" panose="020B0604030504040204" pitchFamily="34" charset="-128"/>
                        </a:rPr>
                        <a:t>の「おすすめ商品」や、</a:t>
                      </a:r>
                      <a:r>
                        <a:rPr lang="en" altLang="ja-JP" sz="1000" b="0" i="0" u="none" strike="noStrike" dirty="0">
                          <a:solidFill>
                            <a:schemeClr val="bg1"/>
                          </a:solidFill>
                          <a:effectLst/>
                          <a:latin typeface="Meiryo" panose="020B0604030504040204" pitchFamily="34" charset="-128"/>
                          <a:ea typeface="Meiryo" panose="020B0604030504040204" pitchFamily="34" charset="-128"/>
                        </a:rPr>
                        <a:t>Netflix</a:t>
                      </a:r>
                      <a:r>
                        <a:rPr lang="ja-JP" altLang="en-US" sz="1000" b="0" i="0" u="none" strike="noStrike">
                          <a:solidFill>
                            <a:schemeClr val="bg1"/>
                          </a:solidFill>
                          <a:effectLst/>
                          <a:latin typeface="Meiryo" panose="020B0604030504040204" pitchFamily="34" charset="-128"/>
                          <a:ea typeface="Meiryo" panose="020B0604030504040204" pitchFamily="34" charset="-128"/>
                        </a:rPr>
                        <a:t>の「おすすめ動画」を表示する</a:t>
                      </a:r>
                      <a:r>
                        <a:rPr lang="en" altLang="ja-JP" sz="1000" b="0" i="0" u="none" strike="noStrike" dirty="0">
                          <a:solidFill>
                            <a:schemeClr val="bg1"/>
                          </a:solidFill>
                          <a:effectLst/>
                          <a:latin typeface="Meiryo" panose="020B0604030504040204" pitchFamily="34" charset="-128"/>
                          <a:ea typeface="Meiryo" panose="020B0604030504040204" pitchFamily="34" charset="-128"/>
                        </a:rPr>
                        <a:t>AI</a:t>
                      </a:r>
                      <a:r>
                        <a:rPr lang="ja-JP" altLang="en" sz="1000" b="0" i="0" u="none" strike="noStrike">
                          <a:solidFill>
                            <a:schemeClr val="bg1"/>
                          </a:solidFill>
                          <a:effectLst/>
                          <a:latin typeface="Meiryo" panose="020B0604030504040204" pitchFamily="34" charset="-128"/>
                          <a:ea typeface="Meiryo" panose="020B0604030504040204" pitchFamily="34" charset="-128"/>
                        </a:rPr>
                        <a:t>。</a:t>
                      </a:r>
                      <a:endParaRPr lang="en" altLang="ja-JP" sz="1000" b="0" i="0" u="none" strike="noStrike" dirty="0">
                        <a:solidFill>
                          <a:schemeClr val="bg1"/>
                        </a:solidFill>
                        <a:effectLst/>
                        <a:latin typeface="Meiryo" panose="020B0604030504040204" pitchFamily="34" charset="-128"/>
                        <a:ea typeface="Meiryo" panose="020B0604030504040204" pitchFamily="34" charset="-128"/>
                      </a:endParaRPr>
                    </a:p>
                    <a:p>
                      <a:pPr marL="108000" rtl="0" fontAlgn="base">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画像生成</a:t>
                      </a:r>
                      <a:r>
                        <a:rPr lang="en" altLang="ja-JP" sz="1000" b="1" i="0" u="none" strike="noStrike" dirty="0">
                          <a:solidFill>
                            <a:schemeClr val="bg1"/>
                          </a:solidFill>
                          <a:effectLst/>
                          <a:latin typeface="Meiryo" panose="020B0604030504040204" pitchFamily="34" charset="-128"/>
                          <a:ea typeface="Meiryo" panose="020B0604030504040204" pitchFamily="34" charset="-128"/>
                        </a:rPr>
                        <a:t>AI:</a:t>
                      </a:r>
                      <a:r>
                        <a:rPr lang="en" altLang="ja-JP" sz="1000" b="0" i="0" u="none" strike="noStrike" dirty="0">
                          <a:solidFill>
                            <a:schemeClr val="bg1"/>
                          </a:solidFill>
                          <a:effectLst/>
                          <a:latin typeface="Meiryo" panose="020B0604030504040204" pitchFamily="34" charset="-128"/>
                          <a:ea typeface="Meiryo" panose="020B0604030504040204" pitchFamily="34" charset="-128"/>
                        </a:rPr>
                        <a:t> DALL-E</a:t>
                      </a:r>
                      <a:r>
                        <a:rPr lang="ja-JP" altLang="en-US" sz="1000" b="0" i="0" u="none" strike="noStrike">
                          <a:solidFill>
                            <a:schemeClr val="bg1"/>
                          </a:solidFill>
                          <a:effectLst/>
                          <a:latin typeface="Meiryo" panose="020B0604030504040204" pitchFamily="34" charset="-128"/>
                          <a:ea typeface="Meiryo" panose="020B0604030504040204" pitchFamily="34" charset="-128"/>
                        </a:rPr>
                        <a:t>や</a:t>
                      </a:r>
                      <a:r>
                        <a:rPr lang="en" altLang="ja-JP" sz="1000" b="0" i="0" u="none" strike="noStrike" dirty="0">
                          <a:solidFill>
                            <a:schemeClr val="bg1"/>
                          </a:solidFill>
                          <a:effectLst/>
                          <a:latin typeface="Meiryo" panose="020B0604030504040204" pitchFamily="34" charset="-128"/>
                          <a:ea typeface="Meiryo" panose="020B0604030504040204" pitchFamily="34" charset="-128"/>
                        </a:rPr>
                        <a:t>Midjourney</a:t>
                      </a:r>
                      <a:r>
                        <a:rPr lang="ja-JP" altLang="en-US" sz="1000" b="0" i="0" u="none" strike="noStrike">
                          <a:solidFill>
                            <a:schemeClr val="bg1"/>
                          </a:solidFill>
                          <a:effectLst/>
                          <a:latin typeface="Meiryo" panose="020B0604030504040204" pitchFamily="34" charset="-128"/>
                          <a:ea typeface="Meiryo" panose="020B0604030504040204" pitchFamily="34" charset="-128"/>
                        </a:rPr>
                        <a:t>など、指示（プロンプト）に基づいて新しい画像を生成する</a:t>
                      </a:r>
                      <a:r>
                        <a:rPr lang="en" altLang="ja-JP" sz="1000" b="0" i="0" u="none" strike="noStrike" dirty="0">
                          <a:solidFill>
                            <a:schemeClr val="bg1"/>
                          </a:solidFill>
                          <a:effectLst/>
                          <a:latin typeface="Meiryo" panose="020B0604030504040204" pitchFamily="34" charset="-128"/>
                          <a:ea typeface="Meiryo" panose="020B0604030504040204" pitchFamily="34" charset="-128"/>
                        </a:rPr>
                        <a:t>AI</a:t>
                      </a:r>
                      <a:r>
                        <a:rPr lang="ja-JP" altLang="en" sz="1000" b="0" i="0" u="none" strike="noStrike">
                          <a:solidFill>
                            <a:schemeClr val="bg1"/>
                          </a:solidFill>
                          <a:effectLst/>
                          <a:latin typeface="Meiryo" panose="020B0604030504040204" pitchFamily="34" charset="-128"/>
                          <a:ea typeface="Meiryo" panose="020B0604030504040204" pitchFamily="34" charset="-128"/>
                        </a:rPr>
                        <a:t>。</a:t>
                      </a:r>
                      <a:endParaRPr lang="en" altLang="ja-JP" sz="1000" b="0" i="0" u="none" strike="noStrike" dirty="0">
                        <a:solidFill>
                          <a:schemeClr val="bg1"/>
                        </a:solidFill>
                        <a:effectLst/>
                        <a:latin typeface="Meiryo" panose="020B0604030504040204" pitchFamily="34" charset="-128"/>
                        <a:ea typeface="Meiryo" panose="020B0604030504040204" pitchFamily="34" charset="-128"/>
                      </a:endParaRPr>
                    </a:p>
                    <a:p>
                      <a:pPr marL="108000" indent="0">
                        <a:spcAft>
                          <a:spcPts val="600"/>
                        </a:spcAft>
                        <a:buFont typeface="Arial" panose="020B0604020202020204" pitchFamily="34" charset="0"/>
                        <a:buNone/>
                      </a:pPr>
                      <a:r>
                        <a:rPr lang="ja-JP" altLang="en-US" sz="1000" b="1" i="0" u="none" strike="noStrike">
                          <a:solidFill>
                            <a:schemeClr val="bg1"/>
                          </a:solidFill>
                          <a:effectLst/>
                          <a:latin typeface="Meiryo" panose="020B0604030504040204" pitchFamily="34" charset="-128"/>
                          <a:ea typeface="Meiryo" panose="020B0604030504040204" pitchFamily="34" charset="-128"/>
                        </a:rPr>
                        <a:t>翻訳</a:t>
                      </a:r>
                      <a:r>
                        <a:rPr lang="en" altLang="ja-JP" sz="1000" b="1" i="0" u="none" strike="noStrike" dirty="0">
                          <a:solidFill>
                            <a:schemeClr val="bg1"/>
                          </a:solidFill>
                          <a:effectLst/>
                          <a:latin typeface="Meiryo" panose="020B0604030504040204" pitchFamily="34" charset="-128"/>
                          <a:ea typeface="Meiryo" panose="020B0604030504040204" pitchFamily="34" charset="-128"/>
                        </a:rPr>
                        <a:t>AI:</a:t>
                      </a:r>
                      <a:r>
                        <a:rPr lang="en" altLang="ja-JP" sz="1000" b="0" i="0" u="none" strike="noStrike" dirty="0">
                          <a:solidFill>
                            <a:schemeClr val="bg1"/>
                          </a:solidFill>
                          <a:effectLst/>
                          <a:latin typeface="Meiryo" panose="020B0604030504040204" pitchFamily="34" charset="-128"/>
                          <a:ea typeface="Meiryo" panose="020B0604030504040204" pitchFamily="34" charset="-128"/>
                        </a:rPr>
                        <a:t> Google</a:t>
                      </a:r>
                      <a:r>
                        <a:rPr lang="ja-JP" altLang="en-US" sz="1000" b="0" i="0" u="none" strike="noStrike">
                          <a:solidFill>
                            <a:schemeClr val="bg1"/>
                          </a:solidFill>
                          <a:effectLst/>
                          <a:latin typeface="Meiryo" panose="020B0604030504040204" pitchFamily="34" charset="-128"/>
                          <a:ea typeface="Meiryo" panose="020B0604030504040204" pitchFamily="34" charset="-128"/>
                        </a:rPr>
                        <a:t>翻訳など、ある言語を別の言語に自動で翻訳する</a:t>
                      </a:r>
                      <a:r>
                        <a:rPr lang="en" altLang="ja-JP" sz="1000" b="0" i="0" u="none" strike="noStrike" dirty="0">
                          <a:solidFill>
                            <a:schemeClr val="bg1"/>
                          </a:solidFill>
                          <a:effectLst/>
                          <a:latin typeface="Meiryo" panose="020B0604030504040204" pitchFamily="34" charset="-128"/>
                          <a:ea typeface="Meiryo" panose="020B0604030504040204" pitchFamily="34" charset="-128"/>
                        </a:rPr>
                        <a:t>AI</a:t>
                      </a:r>
                      <a:r>
                        <a:rPr lang="ja-JP" altLang="en" sz="1000" b="0" i="0" u="none" strike="noStrike">
                          <a:solidFill>
                            <a:schemeClr val="bg1"/>
                          </a:solidFill>
                          <a:effectLst/>
                          <a:latin typeface="Meiryo" panose="020B0604030504040204" pitchFamily="34" charset="-128"/>
                          <a:ea typeface="Meiryo" panose="020B0604030504040204" pitchFamily="34" charset="-128"/>
                        </a:rPr>
                        <a:t>。</a:t>
                      </a:r>
                      <a:endParaRPr lang="ja-JP" altLang="en-US" sz="1000">
                        <a:solidFill>
                          <a:schemeClr val="bg1"/>
                        </a:solidFill>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marL="108000" rtl="0" fontAlgn="base">
                        <a:spcAft>
                          <a:spcPts val="600"/>
                        </a:spcAft>
                      </a:pPr>
                      <a:r>
                        <a:rPr kumimoji="1" lang="ja-JP" altLang="en-US" sz="1000" b="1" i="0" u="none" strike="noStrike" kern="1200">
                          <a:solidFill>
                            <a:schemeClr val="bg1"/>
                          </a:solidFill>
                          <a:effectLst/>
                          <a:latin typeface="Meiryo" panose="020B0604030504040204" pitchFamily="34" charset="-128"/>
                          <a:ea typeface="Meiryo" panose="020B0604030504040204" pitchFamily="34" charset="-128"/>
                          <a:cs typeface="+mn-cs"/>
                        </a:rPr>
                        <a:t>自動運転車</a:t>
                      </a:r>
                      <a:r>
                        <a:rPr kumimoji="1" lang="en-US" altLang="ja-JP" sz="1000" b="1" i="0" u="none" strike="noStrike" kern="1200" dirty="0">
                          <a:solidFill>
                            <a:schemeClr val="bg1"/>
                          </a:solidFill>
                          <a:effectLst/>
                          <a:latin typeface="Meiryo" panose="020B0604030504040204" pitchFamily="34" charset="-128"/>
                          <a:ea typeface="Meiryo" panose="020B0604030504040204" pitchFamily="34" charset="-128"/>
                          <a:cs typeface="+mn-cs"/>
                        </a:rPr>
                        <a:t>:</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 カメラやセンサーで周囲の車や歩行者を認識し、ハンドルやブレーキを操作して走行する</a:t>
                      </a:r>
                      <a:r>
                        <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rPr>
                        <a:t>AI</a:t>
                      </a:r>
                      <a:r>
                        <a:rPr kumimoji="1" lang="ja-JP" altLang="en" sz="1000" b="0" i="0" u="none" strike="noStrike" kern="1200">
                          <a:solidFill>
                            <a:schemeClr val="bg1"/>
                          </a:solidFill>
                          <a:effectLst/>
                          <a:latin typeface="Meiryo" panose="020B0604030504040204" pitchFamily="34" charset="-128"/>
                          <a:ea typeface="Meiryo" panose="020B0604030504040204" pitchFamily="34" charset="-128"/>
                          <a:cs typeface="+mn-cs"/>
                        </a:rPr>
                        <a:t>。</a:t>
                      </a:r>
                      <a:endPar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endParaRPr>
                    </a:p>
                    <a:p>
                      <a:pPr marL="108000" rtl="0" fontAlgn="base">
                        <a:spcAft>
                          <a:spcPts val="600"/>
                        </a:spcAft>
                      </a:pPr>
                      <a:r>
                        <a:rPr kumimoji="1" lang="ja-JP" altLang="en-US" sz="1000" b="1" i="0" u="none" strike="noStrike" kern="1200">
                          <a:solidFill>
                            <a:schemeClr val="bg1"/>
                          </a:solidFill>
                          <a:effectLst/>
                          <a:latin typeface="Meiryo" panose="020B0604030504040204" pitchFamily="34" charset="-128"/>
                          <a:ea typeface="Meiryo" panose="020B0604030504040204" pitchFamily="34" charset="-128"/>
                          <a:cs typeface="+mn-cs"/>
                        </a:rPr>
                        <a:t>お掃除ロボット</a:t>
                      </a:r>
                      <a:r>
                        <a:rPr kumimoji="1" lang="en-US" altLang="ja-JP" sz="1000" b="1" i="0" u="none" strike="noStrike" kern="1200" dirty="0">
                          <a:solidFill>
                            <a:schemeClr val="bg1"/>
                          </a:solidFill>
                          <a:effectLst/>
                          <a:latin typeface="Meiryo" panose="020B0604030504040204" pitchFamily="34" charset="-128"/>
                          <a:ea typeface="Meiryo" panose="020B0604030504040204" pitchFamily="34" charset="-128"/>
                          <a:cs typeface="+mn-cs"/>
                        </a:rPr>
                        <a:t>:</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 部屋の間取りや障害物を認識し、効率的に掃除して回る</a:t>
                      </a:r>
                      <a:r>
                        <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rPr>
                        <a:t>AI</a:t>
                      </a:r>
                      <a:r>
                        <a:rPr kumimoji="1" lang="ja-JP" altLang="en" sz="1000" b="0" i="0" u="none" strike="noStrike" kern="1200">
                          <a:solidFill>
                            <a:schemeClr val="bg1"/>
                          </a:solidFill>
                          <a:effectLst/>
                          <a:latin typeface="Meiryo" panose="020B0604030504040204" pitchFamily="34" charset="-128"/>
                          <a:ea typeface="Meiryo" panose="020B0604030504040204" pitchFamily="34" charset="-128"/>
                          <a:cs typeface="+mn-cs"/>
                        </a:rPr>
                        <a:t>。</a:t>
                      </a:r>
                      <a:endPar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endParaRPr>
                    </a:p>
                    <a:p>
                      <a:pPr marL="108000" rtl="0" fontAlgn="base">
                        <a:spcAft>
                          <a:spcPts val="600"/>
                        </a:spcAft>
                      </a:pPr>
                      <a:r>
                        <a:rPr kumimoji="1" lang="ja-JP" altLang="en-US" sz="1000" b="1" i="0" u="none" strike="noStrike" kern="1200">
                          <a:solidFill>
                            <a:schemeClr val="bg1"/>
                          </a:solidFill>
                          <a:effectLst/>
                          <a:latin typeface="Meiryo" panose="020B0604030504040204" pitchFamily="34" charset="-128"/>
                          <a:ea typeface="Meiryo" panose="020B0604030504040204" pitchFamily="34" charset="-128"/>
                          <a:cs typeface="+mn-cs"/>
                        </a:rPr>
                        <a:t>産業用ロボット</a:t>
                      </a:r>
                      <a:r>
                        <a:rPr kumimoji="1" lang="en-US" altLang="ja-JP" sz="1000" b="1" i="0" u="none" strike="noStrike" kern="1200" dirty="0">
                          <a:solidFill>
                            <a:schemeClr val="bg1"/>
                          </a:solidFill>
                          <a:effectLst/>
                          <a:latin typeface="Meiryo" panose="020B0604030504040204" pitchFamily="34" charset="-128"/>
                          <a:ea typeface="Meiryo" panose="020B0604030504040204" pitchFamily="34" charset="-128"/>
                          <a:cs typeface="+mn-cs"/>
                        </a:rPr>
                        <a:t>:</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 工場のラインで、部品を正確につかんだり、組み立てたりするロボットアーム。</a:t>
                      </a:r>
                    </a:p>
                    <a:p>
                      <a:pPr marL="108000" rtl="0" fontAlgn="base">
                        <a:spcAft>
                          <a:spcPts val="600"/>
                        </a:spcAft>
                      </a:pPr>
                      <a:r>
                        <a:rPr kumimoji="1" lang="ja-JP" altLang="en-US" sz="1000" b="1" i="0" u="none" strike="noStrike" kern="1200">
                          <a:solidFill>
                            <a:schemeClr val="bg1"/>
                          </a:solidFill>
                          <a:effectLst/>
                          <a:latin typeface="Meiryo" panose="020B0604030504040204" pitchFamily="34" charset="-128"/>
                          <a:ea typeface="Meiryo" panose="020B0604030504040204" pitchFamily="34" charset="-128"/>
                          <a:cs typeface="+mn-cs"/>
                        </a:rPr>
                        <a:t>配送ドローン</a:t>
                      </a:r>
                      <a:r>
                        <a:rPr kumimoji="1" lang="en-US" altLang="ja-JP" sz="1000" b="1" i="0" u="none" strike="noStrike" kern="1200" dirty="0">
                          <a:solidFill>
                            <a:schemeClr val="bg1"/>
                          </a:solidFill>
                          <a:effectLst/>
                          <a:latin typeface="Meiryo" panose="020B0604030504040204" pitchFamily="34" charset="-128"/>
                          <a:ea typeface="Meiryo" panose="020B0604030504040204" pitchFamily="34" charset="-128"/>
                          <a:cs typeface="+mn-cs"/>
                        </a:rPr>
                        <a:t>:</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 荷物を指定された場所まで自動で飛行し、届ける</a:t>
                      </a:r>
                      <a:r>
                        <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rPr>
                        <a:t>AI</a:t>
                      </a:r>
                      <a:r>
                        <a:rPr kumimoji="1" lang="ja-JP" altLang="en" sz="1000" b="0" i="0" u="none" strike="noStrike" kern="1200">
                          <a:solidFill>
                            <a:schemeClr val="bg1"/>
                          </a:solidFill>
                          <a:effectLst/>
                          <a:latin typeface="Meiryo" panose="020B0604030504040204" pitchFamily="34" charset="-128"/>
                          <a:ea typeface="Meiryo" panose="020B0604030504040204" pitchFamily="34" charset="-128"/>
                          <a:cs typeface="+mn-cs"/>
                        </a:rPr>
                        <a:t>。</a:t>
                      </a:r>
                      <a:endPar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endParaRPr>
                    </a:p>
                    <a:p>
                      <a:pPr marL="108000">
                        <a:spcAft>
                          <a:spcPts val="600"/>
                        </a:spcAft>
                      </a:pPr>
                      <a:r>
                        <a:rPr kumimoji="1" lang="ja-JP" altLang="en-US" sz="1000" b="1" i="0" u="none" strike="noStrike" kern="1200">
                          <a:solidFill>
                            <a:schemeClr val="bg1"/>
                          </a:solidFill>
                          <a:effectLst/>
                          <a:latin typeface="Meiryo" panose="020B0604030504040204" pitchFamily="34" charset="-128"/>
                          <a:ea typeface="Meiryo" panose="020B0604030504040204" pitchFamily="34" charset="-128"/>
                          <a:cs typeface="+mn-cs"/>
                        </a:rPr>
                        <a:t>人型ロボット</a:t>
                      </a:r>
                      <a:r>
                        <a:rPr kumimoji="1" lang="en-US" altLang="ja-JP" sz="1000" b="1" i="0" u="none" strike="noStrike" kern="1200" dirty="0">
                          <a:solidFill>
                            <a:schemeClr val="bg1"/>
                          </a:solidFill>
                          <a:effectLst/>
                          <a:latin typeface="Meiryo" panose="020B0604030504040204" pitchFamily="34" charset="-128"/>
                          <a:ea typeface="Meiryo" panose="020B0604030504040204" pitchFamily="34" charset="-128"/>
                          <a:cs typeface="+mn-cs"/>
                        </a:rPr>
                        <a:t>:</a:t>
                      </a:r>
                      <a:r>
                        <a:rPr kumimoji="1" lang="ja-JP" altLang="en-US" sz="1000" b="0" i="0" u="none" strike="noStrike" kern="1200">
                          <a:solidFill>
                            <a:schemeClr val="bg1"/>
                          </a:solidFill>
                          <a:effectLst/>
                          <a:latin typeface="Meiryo" panose="020B0604030504040204" pitchFamily="34" charset="-128"/>
                          <a:ea typeface="Meiryo" panose="020B0604030504040204" pitchFamily="34" charset="-128"/>
                          <a:cs typeface="+mn-cs"/>
                        </a:rPr>
                        <a:t> バランスを取りながら二足歩行したり、人間とコミュニケーションをとったりする</a:t>
                      </a:r>
                      <a:r>
                        <a:rPr kumimoji="1" lang="en" altLang="ja-JP" sz="1000" b="0" i="0" u="none" strike="noStrike" kern="1200" dirty="0">
                          <a:solidFill>
                            <a:schemeClr val="bg1"/>
                          </a:solidFill>
                          <a:effectLst/>
                          <a:latin typeface="Meiryo" panose="020B0604030504040204" pitchFamily="34" charset="-128"/>
                          <a:ea typeface="Meiryo" panose="020B0604030504040204" pitchFamily="34" charset="-128"/>
                          <a:cs typeface="+mn-cs"/>
                        </a:rPr>
                        <a:t>AI</a:t>
                      </a:r>
                      <a:r>
                        <a:rPr kumimoji="1" lang="ja-JP" altLang="en" sz="1000" b="0" i="0" u="none" strike="noStrike" kern="1200">
                          <a:solidFill>
                            <a:schemeClr val="bg1"/>
                          </a:solidFill>
                          <a:effectLst/>
                          <a:latin typeface="Meiryo" panose="020B0604030504040204" pitchFamily="34" charset="-128"/>
                          <a:ea typeface="Meiryo" panose="020B0604030504040204" pitchFamily="34" charset="-128"/>
                          <a:cs typeface="+mn-cs"/>
                        </a:rPr>
                        <a:t>。</a:t>
                      </a:r>
                      <a:endParaRPr lang="ja-JP" altLang="en-US" sz="10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rgbClr val="0070C0"/>
                    </a:solidFill>
                  </a:tcPr>
                </a:tc>
                <a:extLst>
                  <a:ext uri="{0D108BD9-81ED-4DB2-BD59-A6C34878D82A}">
                    <a16:rowId xmlns:a16="http://schemas.microsoft.com/office/drawing/2014/main" val="3120143850"/>
                  </a:ext>
                </a:extLst>
              </a:tr>
            </a:tbl>
          </a:graphicData>
        </a:graphic>
      </p:graphicFrame>
      <p:pic>
        <p:nvPicPr>
          <p:cNvPr id="11" name="図 10" descr="ダイアグラム&#10;&#10;AI 生成コンテンツは誤りを含む可能性があります。">
            <a:extLst>
              <a:ext uri="{FF2B5EF4-FFF2-40B4-BE49-F238E27FC236}">
                <a16:creationId xmlns:a16="http://schemas.microsoft.com/office/drawing/2014/main" id="{57A86ED2-3C28-412B-B37B-7AF6623603CC}"/>
              </a:ext>
            </a:extLst>
          </p:cNvPr>
          <p:cNvPicPr>
            <a:picLocks noChangeAspect="1"/>
          </p:cNvPicPr>
          <p:nvPr/>
        </p:nvPicPr>
        <p:blipFill>
          <a:blip r:embed="rId2" cstate="print">
            <a:clrChange>
              <a:clrFrom>
                <a:srgbClr val="F5F5F5"/>
              </a:clrFrom>
              <a:clrTo>
                <a:srgbClr val="F5F5F5">
                  <a:alpha val="0"/>
                </a:srgbClr>
              </a:clrTo>
            </a:clrChange>
            <a:extLst>
              <a:ext uri="{28A0092B-C50C-407E-A947-70E740481C1C}">
                <a14:useLocalDpi xmlns:a14="http://schemas.microsoft.com/office/drawing/2010/main"/>
              </a:ext>
            </a:extLst>
          </a:blip>
          <a:srcRect/>
          <a:stretch>
            <a:fillRect/>
          </a:stretch>
        </p:blipFill>
        <p:spPr>
          <a:xfrm>
            <a:off x="366173" y="876381"/>
            <a:ext cx="1994450" cy="2070726"/>
          </a:xfrm>
          <a:prstGeom prst="rect">
            <a:avLst/>
          </a:prstGeom>
        </p:spPr>
      </p:pic>
      <p:pic>
        <p:nvPicPr>
          <p:cNvPr id="13" name="図 12" descr="テキスト が含まれている画像&#10;&#10;AI 生成コンテンツは誤りを含む可能性があります。">
            <a:extLst>
              <a:ext uri="{FF2B5EF4-FFF2-40B4-BE49-F238E27FC236}">
                <a16:creationId xmlns:a16="http://schemas.microsoft.com/office/drawing/2014/main" id="{AF92E731-B086-9501-8F9F-C9C40C8BD675}"/>
              </a:ext>
            </a:extLst>
          </p:cNvPr>
          <p:cNvPicPr>
            <a:picLocks noChangeAspect="1"/>
          </p:cNvPicPr>
          <p:nvPr/>
        </p:nvPicPr>
        <p:blipFill>
          <a:blip r:embed="rId3" cstate="print">
            <a:clrChange>
              <a:clrFrom>
                <a:srgbClr val="F4F4F4"/>
              </a:clrFrom>
              <a:clrTo>
                <a:srgbClr val="F4F4F4">
                  <a:alpha val="0"/>
                </a:srgbClr>
              </a:clrTo>
            </a:clrChange>
            <a:extLst>
              <a:ext uri="{28A0092B-C50C-407E-A947-70E740481C1C}">
                <a14:useLocalDpi xmlns:a14="http://schemas.microsoft.com/office/drawing/2010/main"/>
              </a:ext>
            </a:extLst>
          </a:blip>
          <a:srcRect/>
          <a:stretch>
            <a:fillRect/>
          </a:stretch>
        </p:blipFill>
        <p:spPr>
          <a:xfrm>
            <a:off x="406433" y="5625784"/>
            <a:ext cx="1935411" cy="878658"/>
          </a:xfrm>
          <a:prstGeom prst="rect">
            <a:avLst/>
          </a:prstGeom>
        </p:spPr>
      </p:pic>
      <p:pic>
        <p:nvPicPr>
          <p:cNvPr id="14" name="図 13" descr="テキスト が含まれている画像&#10;&#10;AI 生成コンテンツは誤りを含む可能性があります。">
            <a:extLst>
              <a:ext uri="{FF2B5EF4-FFF2-40B4-BE49-F238E27FC236}">
                <a16:creationId xmlns:a16="http://schemas.microsoft.com/office/drawing/2014/main" id="{EF99E078-0214-D187-5DB7-9F77C5BAE07B}"/>
              </a:ext>
            </a:extLst>
          </p:cNvPr>
          <p:cNvPicPr>
            <a:picLocks noChangeAspect="1"/>
          </p:cNvPicPr>
          <p:nvPr/>
        </p:nvPicPr>
        <p:blipFill>
          <a:blip r:embed="rId4" cstate="print">
            <a:clrChange>
              <a:clrFrom>
                <a:srgbClr val="F4F4F4"/>
              </a:clrFrom>
              <a:clrTo>
                <a:srgbClr val="F4F4F4">
                  <a:alpha val="0"/>
                </a:srgbClr>
              </a:clrTo>
            </a:clrChange>
            <a:extLst>
              <a:ext uri="{28A0092B-C50C-407E-A947-70E740481C1C}">
                <a14:useLocalDpi xmlns:a14="http://schemas.microsoft.com/office/drawing/2010/main"/>
              </a:ext>
            </a:extLst>
          </a:blip>
          <a:srcRect/>
          <a:stretch>
            <a:fillRect/>
          </a:stretch>
        </p:blipFill>
        <p:spPr>
          <a:xfrm>
            <a:off x="226801" y="4297700"/>
            <a:ext cx="2202627" cy="999971"/>
          </a:xfrm>
          <a:prstGeom prst="rect">
            <a:avLst/>
          </a:prstGeom>
        </p:spPr>
      </p:pic>
      <p:sp>
        <p:nvSpPr>
          <p:cNvPr id="15" name="テキスト ボックス 14">
            <a:extLst>
              <a:ext uri="{FF2B5EF4-FFF2-40B4-BE49-F238E27FC236}">
                <a16:creationId xmlns:a16="http://schemas.microsoft.com/office/drawing/2014/main" id="{7EAADD21-97C5-43A4-8DA8-19C4C51CECDF}"/>
              </a:ext>
            </a:extLst>
          </p:cNvPr>
          <p:cNvSpPr txBox="1"/>
          <p:nvPr/>
        </p:nvSpPr>
        <p:spPr>
          <a:xfrm>
            <a:off x="326090" y="2947107"/>
            <a:ext cx="2074606" cy="369332"/>
          </a:xfrm>
          <a:prstGeom prst="rect">
            <a:avLst/>
          </a:prstGeom>
          <a:noFill/>
        </p:spPr>
        <p:txBody>
          <a:bodyPr wrap="none" rtlCol="0">
            <a:spAutoFit/>
          </a:bodyPr>
          <a:lstStyle/>
          <a:p>
            <a:pPr algn="ctr"/>
            <a:r>
              <a:rPr kumimoji="1" lang="en-US" altLang="ja-JP" dirty="0">
                <a:solidFill>
                  <a:schemeClr val="accent3">
                    <a:lumMod val="75000"/>
                  </a:schemeClr>
                </a:solidFill>
                <a:latin typeface="Meiryo" panose="020B0604030504040204" pitchFamily="34" charset="-128"/>
                <a:ea typeface="Meiryo" panose="020B0604030504040204" pitchFamily="34" charset="-128"/>
              </a:rPr>
              <a:t>Informational </a:t>
            </a:r>
            <a:r>
              <a:rPr kumimoji="1" lang="en-US" altLang="ja-JP" b="1" dirty="0">
                <a:solidFill>
                  <a:schemeClr val="accent3">
                    <a:lumMod val="75000"/>
                  </a:schemeClr>
                </a:solidFill>
                <a:latin typeface="Meiryo" panose="020B0604030504040204" pitchFamily="34" charset="-128"/>
                <a:ea typeface="Meiryo" panose="020B0604030504040204" pitchFamily="34" charset="-128"/>
              </a:rPr>
              <a:t>AI</a:t>
            </a:r>
            <a:endParaRPr kumimoji="1" lang="ja-JP" altLang="en-US" b="1">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D76534B-85BC-C639-3925-8EB2B8CD7997}"/>
              </a:ext>
            </a:extLst>
          </p:cNvPr>
          <p:cNvSpPr txBox="1"/>
          <p:nvPr/>
        </p:nvSpPr>
        <p:spPr>
          <a:xfrm>
            <a:off x="742518" y="5256452"/>
            <a:ext cx="1445781" cy="369332"/>
          </a:xfrm>
          <a:prstGeom prst="rect">
            <a:avLst/>
          </a:prstGeom>
          <a:noFill/>
        </p:spPr>
        <p:txBody>
          <a:bodyPr wrap="none" rtlCol="0">
            <a:spAutoFit/>
          </a:bodyPr>
          <a:lstStyle/>
          <a:p>
            <a:pPr algn="ctr"/>
            <a:r>
              <a:rPr kumimoji="1" lang="en-US" altLang="ja-JP" dirty="0">
                <a:solidFill>
                  <a:srgbClr val="0070C0"/>
                </a:solidFill>
                <a:latin typeface="Meiryo" panose="020B0604030504040204" pitchFamily="34" charset="-128"/>
                <a:ea typeface="Meiryo" panose="020B0604030504040204" pitchFamily="34" charset="-128"/>
              </a:rPr>
              <a:t>Physical </a:t>
            </a:r>
            <a:r>
              <a:rPr kumimoji="1" lang="en-US" altLang="ja-JP" b="1" dirty="0">
                <a:solidFill>
                  <a:srgbClr val="0070C0"/>
                </a:solidFill>
                <a:latin typeface="Meiryo" panose="020B0604030504040204" pitchFamily="34" charset="-128"/>
                <a:ea typeface="Meiryo" panose="020B0604030504040204" pitchFamily="34" charset="-128"/>
              </a:rPr>
              <a:t>AI</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17" name="三角形 16">
            <a:extLst>
              <a:ext uri="{FF2B5EF4-FFF2-40B4-BE49-F238E27FC236}">
                <a16:creationId xmlns:a16="http://schemas.microsoft.com/office/drawing/2014/main" id="{6B275973-978E-0F7D-E78A-F30A42871053}"/>
              </a:ext>
            </a:extLst>
          </p:cNvPr>
          <p:cNvSpPr/>
          <p:nvPr/>
        </p:nvSpPr>
        <p:spPr>
          <a:xfrm rot="10800000">
            <a:off x="398389" y="3234002"/>
            <a:ext cx="1951503" cy="1104916"/>
          </a:xfrm>
          <a:prstGeom prst="triangle">
            <a:avLst>
              <a:gd name="adj" fmla="val 50315"/>
            </a:avLst>
          </a:prstGeom>
          <a:gradFill flip="none" rotWithShape="1">
            <a:gsLst>
              <a:gs pos="0">
                <a:srgbClr val="0070C0"/>
              </a:gs>
              <a:gs pos="61000">
                <a:schemeClr val="accent3"/>
              </a:gs>
              <a:gs pos="100000">
                <a:schemeClr val="accent3">
                  <a:lumMod val="75000"/>
                </a:schemeClr>
              </a:gs>
            </a:gsLst>
            <a:lin ang="5400000" scaled="0"/>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77E2F6E9-02E7-8B9C-BA2F-D5666E0CFC18}"/>
              </a:ext>
            </a:extLst>
          </p:cNvPr>
          <p:cNvSpPr txBox="1"/>
          <p:nvPr/>
        </p:nvSpPr>
        <p:spPr>
          <a:xfrm>
            <a:off x="538488" y="3283281"/>
            <a:ext cx="1649811" cy="338554"/>
          </a:xfrm>
          <a:prstGeom prst="rect">
            <a:avLst/>
          </a:prstGeom>
          <a:noFill/>
        </p:spPr>
        <p:txBody>
          <a:bodyPr wrap="none" rtlCol="0">
            <a:spAutoFit/>
          </a:bodyPr>
          <a:lstStyle/>
          <a:p>
            <a:pPr algn="ctr"/>
            <a:r>
              <a:rPr lang="en" altLang="ja-JP" sz="800" dirty="0">
                <a:solidFill>
                  <a:schemeClr val="bg1"/>
                </a:solidFill>
                <a:latin typeface="Meiryo" panose="020B0604030504040204" pitchFamily="34" charset="-128"/>
                <a:ea typeface="Meiryo" panose="020B0604030504040204" pitchFamily="34" charset="-128"/>
              </a:rPr>
              <a:t>Physical AI</a:t>
            </a:r>
            <a:r>
              <a:rPr lang="ja-JP" altLang="en-US" sz="800">
                <a:solidFill>
                  <a:schemeClr val="bg1"/>
                </a:solidFill>
                <a:latin typeface="Meiryo" panose="020B0604030504040204" pitchFamily="34" charset="-128"/>
                <a:ea typeface="Meiryo" panose="020B0604030504040204" pitchFamily="34" charset="-128"/>
              </a:rPr>
              <a:t>が賢く動かすために</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その「脳」として内蔵</a:t>
            </a:r>
            <a:endParaRPr kumimoji="1" lang="ja-JP" altLang="en-US" sz="8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636231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B787E5E-8CD4-4E08-6C24-6B113468D0C6}"/>
              </a:ext>
            </a:extLst>
          </p:cNvPr>
          <p:cNvSpPr>
            <a:spLocks noGrp="1"/>
          </p:cNvSpPr>
          <p:nvPr>
            <p:ph type="title"/>
          </p:nvPr>
        </p:nvSpPr>
        <p:spPr/>
        <p:txBody>
          <a:bodyPr/>
          <a:lstStyle/>
          <a:p>
            <a:r>
              <a:rPr lang="en-US" altLang="ja-JP" dirty="0"/>
              <a:t>Figure 3</a:t>
            </a:r>
            <a:endParaRPr lang="ja-JP" altLang="en-US"/>
          </a:p>
        </p:txBody>
      </p:sp>
      <p:sp>
        <p:nvSpPr>
          <p:cNvPr id="5" name="テキスト ボックス 4">
            <a:extLst>
              <a:ext uri="{FF2B5EF4-FFF2-40B4-BE49-F238E27FC236}">
                <a16:creationId xmlns:a16="http://schemas.microsoft.com/office/drawing/2014/main" id="{851B6271-F29E-45A8-01B5-2298FCB2F831}"/>
              </a:ext>
            </a:extLst>
          </p:cNvPr>
          <p:cNvSpPr txBox="1"/>
          <p:nvPr/>
        </p:nvSpPr>
        <p:spPr>
          <a:xfrm>
            <a:off x="171188" y="5953361"/>
            <a:ext cx="6550454" cy="738664"/>
          </a:xfrm>
          <a:prstGeom prst="rect">
            <a:avLst/>
          </a:prstGeom>
          <a:noFill/>
        </p:spPr>
        <p:txBody>
          <a:bodyPr wrap="square">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身長</a:t>
            </a:r>
            <a:r>
              <a:rPr lang="en-US" altLang="ja-JP" sz="1400" dirty="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約</a:t>
            </a:r>
            <a:r>
              <a:rPr lang="en-US" altLang="ja-JP" sz="1400" dirty="0">
                <a:latin typeface="Meiryo" panose="020B0604030504040204" pitchFamily="34" charset="-128"/>
                <a:ea typeface="Meiryo" panose="020B0604030504040204" pitchFamily="34" charset="-128"/>
              </a:rPr>
              <a:t>167</a:t>
            </a:r>
            <a:r>
              <a:rPr lang="en" altLang="ja-JP" sz="1400" dirty="0">
                <a:latin typeface="Meiryo" panose="020B0604030504040204" pitchFamily="34" charset="-128"/>
                <a:ea typeface="Meiryo" panose="020B0604030504040204" pitchFamily="34" charset="-128"/>
              </a:rPr>
              <a:t>cm</a:t>
            </a:r>
            <a:r>
              <a:rPr lang="ja-JP" altLang="en-US" sz="1400">
                <a:latin typeface="Meiryo" panose="020B0604030504040204" pitchFamily="34" charset="-128"/>
                <a:ea typeface="Meiryo" panose="020B0604030504040204" pitchFamily="34" charset="-128"/>
              </a:rPr>
              <a:t>、体重</a:t>
            </a:r>
            <a:r>
              <a:rPr lang="en-US" altLang="ja-JP" sz="1400" dirty="0">
                <a:latin typeface="Meiryo" panose="020B0604030504040204" pitchFamily="34" charset="-128"/>
                <a:ea typeface="Meiryo" panose="020B0604030504040204" pitchFamily="34" charset="-128"/>
              </a:rPr>
              <a:t>:60</a:t>
            </a:r>
            <a:r>
              <a:rPr lang="en" altLang="ja-JP" sz="1400" dirty="0">
                <a:latin typeface="Meiryo" panose="020B0604030504040204" pitchFamily="34" charset="-128"/>
                <a:ea typeface="Meiryo" panose="020B0604030504040204" pitchFamily="34" charset="-128"/>
              </a:rPr>
              <a:t>kg</a:t>
            </a:r>
            <a:r>
              <a:rPr lang="ja-JP" altLang="en"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最大</a:t>
            </a:r>
            <a:r>
              <a:rPr lang="en-US" altLang="ja-JP" sz="1400" dirty="0">
                <a:latin typeface="Meiryo" panose="020B0604030504040204" pitchFamily="34" charset="-128"/>
                <a:ea typeface="Meiryo" panose="020B0604030504040204" pitchFamily="34" charset="-128"/>
              </a:rPr>
              <a:t>20</a:t>
            </a:r>
            <a:r>
              <a:rPr lang="en" altLang="ja-JP" sz="1400" dirty="0">
                <a:latin typeface="Meiryo" panose="020B0604030504040204" pitchFamily="34" charset="-128"/>
                <a:ea typeface="Meiryo" panose="020B0604030504040204" pitchFamily="34" charset="-128"/>
              </a:rPr>
              <a:t>kg</a:t>
            </a:r>
            <a:r>
              <a:rPr lang="ja-JP" altLang="en-US" sz="1400">
                <a:latin typeface="Meiryo" panose="020B0604030504040204" pitchFamily="34" charset="-128"/>
                <a:ea typeface="Meiryo" panose="020B0604030504040204" pitchFamily="34" charset="-128"/>
              </a:rPr>
              <a:t>の荷物を運ぶことができ、</a:t>
            </a:r>
            <a:r>
              <a:rPr lang="en-US" altLang="ja-JP" sz="1400" dirty="0">
                <a:latin typeface="Meiryo" panose="020B0604030504040204" pitchFamily="34" charset="-128"/>
                <a:ea typeface="Meiryo" panose="020B0604030504040204" pitchFamily="34" charset="-128"/>
              </a:rPr>
              <a:t>1</a:t>
            </a:r>
            <a:r>
              <a:rPr lang="ja-JP" altLang="en-US" sz="1400">
                <a:latin typeface="Meiryo" panose="020B0604030504040204" pitchFamily="34" charset="-128"/>
                <a:ea typeface="Meiryo" panose="020B0604030504040204" pitchFamily="34" charset="-128"/>
              </a:rPr>
              <a:t>度の充電で</a:t>
            </a:r>
            <a:r>
              <a:rPr lang="en-US" altLang="ja-JP" sz="1400" dirty="0">
                <a:latin typeface="Meiryo" panose="020B0604030504040204" pitchFamily="34" charset="-128"/>
                <a:ea typeface="Meiryo" panose="020B0604030504040204" pitchFamily="34" charset="-128"/>
              </a:rPr>
              <a:t>5</a:t>
            </a:r>
            <a:r>
              <a:rPr lang="ja-JP" altLang="en-US" sz="1400">
                <a:latin typeface="Meiryo" panose="020B0604030504040204" pitchFamily="34" charset="-128"/>
                <a:ea typeface="Meiryo" panose="020B0604030504040204" pitchFamily="34" charset="-128"/>
              </a:rPr>
              <a:t>時間稼働。</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同社が開発したロボット制御のための</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モデル「</a:t>
            </a:r>
            <a:r>
              <a:rPr lang="en" altLang="ja-JP" sz="1400" dirty="0">
                <a:latin typeface="Meiryo" panose="020B0604030504040204" pitchFamily="34" charset="-128"/>
                <a:ea typeface="Meiryo" panose="020B0604030504040204" pitchFamily="34" charset="-128"/>
              </a:rPr>
              <a:t>Helix</a:t>
            </a:r>
            <a:r>
              <a:rPr lang="ja-JP" altLang="en" sz="140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向けに設計。</a:t>
            </a:r>
          </a:p>
        </p:txBody>
      </p:sp>
      <p:pic>
        <p:nvPicPr>
          <p:cNvPr id="2" name="オンライン メディア 1" descr="Introducing Figure 03">
            <a:hlinkClick r:id="" action="ppaction://media"/>
            <a:extLst>
              <a:ext uri="{FF2B5EF4-FFF2-40B4-BE49-F238E27FC236}">
                <a16:creationId xmlns:a16="http://schemas.microsoft.com/office/drawing/2014/main" id="{3B67B639-5C13-9FDC-E24B-2210B2D7684C}"/>
              </a:ext>
            </a:extLst>
          </p:cNvPr>
          <p:cNvPicPr>
            <a:picLocks noRot="1" noChangeAspect="1"/>
          </p:cNvPicPr>
          <p:nvPr>
            <a:videoFile r:link="rId1"/>
          </p:nvPr>
        </p:nvPicPr>
        <p:blipFill>
          <a:blip r:embed="rId4"/>
          <a:stretch>
            <a:fillRect/>
          </a:stretch>
        </p:blipFill>
        <p:spPr>
          <a:xfrm>
            <a:off x="97809" y="826168"/>
            <a:ext cx="8948382" cy="5055836"/>
          </a:xfrm>
          <a:prstGeom prst="rect">
            <a:avLst/>
          </a:prstGeom>
        </p:spPr>
      </p:pic>
    </p:spTree>
    <p:extLst>
      <p:ext uri="{BB962C8B-B14F-4D97-AF65-F5344CB8AC3E}">
        <p14:creationId xmlns:p14="http://schemas.microsoft.com/office/powerpoint/2010/main" val="44293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A6BE472-3D6A-16C8-676F-722A26C85B6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248809" y="2483049"/>
            <a:ext cx="1664791" cy="1248593"/>
          </a:xfrm>
          <a:prstGeom prst="rect">
            <a:avLst/>
          </a:prstGeom>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43089998-0E0E-273D-0ECA-8722C46F0C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8809" y="5183860"/>
            <a:ext cx="1664791" cy="1248593"/>
          </a:xfrm>
          <a:prstGeom prst="rect">
            <a:avLst/>
          </a:prstGeom>
          <a:effectLst>
            <a:outerShdw blurRad="50800" dist="38100" dir="2700000" algn="tl" rotWithShape="0">
              <a:prstClr val="black">
                <a:alpha val="40000"/>
              </a:prstClr>
            </a:outerShdw>
          </a:effectLst>
        </p:spPr>
      </p:pic>
      <p:sp>
        <p:nvSpPr>
          <p:cNvPr id="9" name="タイトル 8">
            <a:extLst>
              <a:ext uri="{FF2B5EF4-FFF2-40B4-BE49-F238E27FC236}">
                <a16:creationId xmlns:a16="http://schemas.microsoft.com/office/drawing/2014/main" id="{13B60003-10DB-BD20-1978-3466BCDBFD2F}"/>
              </a:ext>
            </a:extLst>
          </p:cNvPr>
          <p:cNvSpPr>
            <a:spLocks noGrp="1"/>
          </p:cNvSpPr>
          <p:nvPr>
            <p:ph type="title"/>
          </p:nvPr>
        </p:nvSpPr>
        <p:spPr/>
        <p:txBody>
          <a:bodyPr/>
          <a:lstStyle/>
          <a:p>
            <a:r>
              <a:rPr lang="ja-JP" altLang="en-US"/>
              <a:t>ロボティクス（ロボット工学とは）</a:t>
            </a:r>
          </a:p>
        </p:txBody>
      </p:sp>
      <p:pic>
        <p:nvPicPr>
          <p:cNvPr id="12" name="図 11">
            <a:extLst>
              <a:ext uri="{FF2B5EF4-FFF2-40B4-BE49-F238E27FC236}">
                <a16:creationId xmlns:a16="http://schemas.microsoft.com/office/drawing/2014/main" id="{24ADA6E7-B6F5-37E2-DD95-4FC872E6CB0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248808" y="3833810"/>
            <a:ext cx="1664792" cy="1247882"/>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24CBD5DB-D044-6343-782C-F29145CAF3FC}"/>
              </a:ext>
            </a:extLst>
          </p:cNvPr>
          <p:cNvSpPr txBox="1"/>
          <p:nvPr/>
        </p:nvSpPr>
        <p:spPr>
          <a:xfrm>
            <a:off x="230400" y="921108"/>
            <a:ext cx="8686799" cy="830997"/>
          </a:xfrm>
          <a:prstGeom prst="rect">
            <a:avLst/>
          </a:prstGeom>
          <a:noFill/>
        </p:spPr>
        <p:txBody>
          <a:bodyPr wrap="square">
            <a:spAutoFit/>
          </a:bodyPr>
          <a:lstStyle/>
          <a:p>
            <a:r>
              <a:rPr lang="ja-JP" altLang="en-US" sz="1600">
                <a:latin typeface="Meiryo" panose="020B0604030504040204" pitchFamily="34" charset="-128"/>
                <a:ea typeface="Meiryo" panose="020B0604030504040204" pitchFamily="34" charset="-128"/>
              </a:rPr>
              <a:t>ロボティクスとは、ロボットの構想、設計、製造、運用などを包括的に扱う工学の一分野で、人間の役に立つロボットを実現する学問。ロボット工学とも呼ばれ 、機械工学、電気工学、情報工学など、ロボットの運用に必要な様々な技術や知見を総合的に研究する学問分野。</a:t>
            </a:r>
          </a:p>
        </p:txBody>
      </p:sp>
      <p:sp>
        <p:nvSpPr>
          <p:cNvPr id="16" name="テキスト ボックス 15">
            <a:extLst>
              <a:ext uri="{FF2B5EF4-FFF2-40B4-BE49-F238E27FC236}">
                <a16:creationId xmlns:a16="http://schemas.microsoft.com/office/drawing/2014/main" id="{1C8B7C22-31F1-EE20-C051-E229B067C453}"/>
              </a:ext>
            </a:extLst>
          </p:cNvPr>
          <p:cNvSpPr txBox="1"/>
          <p:nvPr/>
        </p:nvSpPr>
        <p:spPr>
          <a:xfrm>
            <a:off x="230400" y="1990592"/>
            <a:ext cx="6960109" cy="4508927"/>
          </a:xfrm>
          <a:prstGeom prst="rect">
            <a:avLst/>
          </a:prstGeom>
          <a:noFill/>
        </p:spPr>
        <p:txBody>
          <a:bodyPr wrap="square">
            <a:spAutoFit/>
          </a:bodyPr>
          <a:lstStyle/>
          <a:p>
            <a:pPr>
              <a:spcAft>
                <a:spcPts val="600"/>
              </a:spcAft>
            </a:pPr>
            <a:r>
              <a:rPr lang="ja-JP" altLang="en-US" sz="1600" b="1">
                <a:latin typeface="Meiryo" panose="020B0604030504040204" pitchFamily="34" charset="-128"/>
                <a:ea typeface="Meiryo" panose="020B0604030504040204" pitchFamily="34" charset="-128"/>
              </a:rPr>
              <a:t>ロボットの</a:t>
            </a:r>
            <a:r>
              <a:rPr lang="en-US" altLang="ja-JP" sz="1600" b="1" dirty="0">
                <a:latin typeface="Meiryo" panose="020B0604030504040204" pitchFamily="34" charset="-128"/>
                <a:ea typeface="Meiryo" panose="020B0604030504040204" pitchFamily="34" charset="-128"/>
              </a:rPr>
              <a:t>6</a:t>
            </a:r>
            <a:r>
              <a:rPr lang="ja-JP" altLang="en-US" sz="1600" b="1">
                <a:latin typeface="Meiryo" panose="020B0604030504040204" pitchFamily="34" charset="-128"/>
                <a:ea typeface="Meiryo" panose="020B0604030504040204" pitchFamily="34" charset="-128"/>
              </a:rPr>
              <a:t>つのカテゴリー</a:t>
            </a:r>
          </a:p>
          <a:p>
            <a:pPr>
              <a:spcAft>
                <a:spcPts val="600"/>
              </a:spcAft>
            </a:pPr>
            <a:r>
              <a:rPr lang="ja-JP" altLang="en-US" sz="1200" b="1">
                <a:latin typeface="Meiryo" panose="020B0604030504040204" pitchFamily="34" charset="-128"/>
                <a:ea typeface="Meiryo" panose="020B0604030504040204" pitchFamily="34" charset="-128"/>
              </a:rPr>
              <a:t>自律移動ロボット </a:t>
            </a:r>
            <a:r>
              <a:rPr lang="en-US" altLang="ja-JP" sz="1200" b="1" dirty="0">
                <a:latin typeface="Meiryo" panose="020B0604030504040204" pitchFamily="34" charset="-128"/>
                <a:ea typeface="Meiryo" panose="020B0604030504040204" pitchFamily="34" charset="-128"/>
              </a:rPr>
              <a:t>(</a:t>
            </a:r>
            <a:r>
              <a:rPr lang="en" altLang="ja-JP" sz="1200" b="1" dirty="0">
                <a:latin typeface="Meiryo" panose="020B0604030504040204" pitchFamily="34" charset="-128"/>
                <a:ea typeface="Meiryo" panose="020B0604030504040204" pitchFamily="34" charset="-128"/>
              </a:rPr>
              <a:t>AMR):</a:t>
            </a:r>
            <a:r>
              <a:rPr lang="en" altLang="ja-JP" sz="1200" dirty="0">
                <a:latin typeface="Meiryo" panose="020B0604030504040204" pitchFamily="34" charset="-128"/>
                <a:ea typeface="Meiryo" panose="020B0604030504040204" pitchFamily="34" charset="-128"/>
              </a:rPr>
              <a:t> </a:t>
            </a:r>
          </a:p>
          <a:p>
            <a:pPr>
              <a:spcAft>
                <a:spcPts val="600"/>
              </a:spcAft>
            </a:pPr>
            <a:r>
              <a:rPr lang="ja-JP" altLang="en-US" sz="1200">
                <a:latin typeface="Meiryo" panose="020B0604030504040204" pitchFamily="34" charset="-128"/>
                <a:ea typeface="Meiryo" panose="020B0604030504040204" pitchFamily="34" charset="-128"/>
              </a:rPr>
              <a:t>センサーやカメラなどの技術を用いて周囲の状況を把握し、自ら判断して移動するロボット。 例えば、近づいてくる労働者を避けたり、正確な荷物を持ち上げたり、消毒に適した表面を選択したりすることができる。   </a:t>
            </a:r>
          </a:p>
          <a:p>
            <a:pPr>
              <a:spcAft>
                <a:spcPts val="600"/>
              </a:spcAft>
            </a:pPr>
            <a:r>
              <a:rPr lang="ja-JP" altLang="en-US" sz="1200" b="1">
                <a:latin typeface="Meiryo" panose="020B0604030504040204" pitchFamily="34" charset="-128"/>
                <a:ea typeface="Meiryo" panose="020B0604030504040204" pitchFamily="34" charset="-128"/>
              </a:rPr>
              <a:t>無人搬送車 </a:t>
            </a:r>
            <a:r>
              <a:rPr lang="en-US" altLang="ja-JP" sz="1200" b="1" dirty="0">
                <a:latin typeface="Meiryo" panose="020B0604030504040204" pitchFamily="34" charset="-128"/>
                <a:ea typeface="Meiryo" panose="020B0604030504040204" pitchFamily="34" charset="-128"/>
              </a:rPr>
              <a:t>(</a:t>
            </a:r>
            <a:r>
              <a:rPr lang="en" altLang="ja-JP" sz="1200" b="1" dirty="0">
                <a:latin typeface="Meiryo" panose="020B0604030504040204" pitchFamily="34" charset="-128"/>
                <a:ea typeface="Meiryo" panose="020B0604030504040204" pitchFamily="34" charset="-128"/>
              </a:rPr>
              <a:t>AGV):</a:t>
            </a:r>
            <a:r>
              <a:rPr lang="en" altLang="ja-JP" sz="1200" dirty="0">
                <a:latin typeface="Meiryo" panose="020B0604030504040204" pitchFamily="34" charset="-128"/>
                <a:ea typeface="Meiryo" panose="020B0604030504040204" pitchFamily="34" charset="-128"/>
              </a:rPr>
              <a:t> </a:t>
            </a:r>
          </a:p>
          <a:p>
            <a:pPr>
              <a:spcAft>
                <a:spcPts val="600"/>
              </a:spcAft>
            </a:pPr>
            <a:r>
              <a:rPr lang="ja-JP" altLang="en-US" sz="1200">
                <a:latin typeface="Meiryo" panose="020B0604030504040204" pitchFamily="34" charset="-128"/>
                <a:ea typeface="Meiryo" panose="020B0604030504040204" pitchFamily="34" charset="-128"/>
              </a:rPr>
              <a:t>レールや事前に定義された経路に沿って移動するロボット。 多くの場合、オペレーターによる監視が必要。倉庫や工場内の管理された環境で資材を搬送したり、物品を移動したりするのに利用。   </a:t>
            </a:r>
          </a:p>
          <a:p>
            <a:pPr>
              <a:spcAft>
                <a:spcPts val="600"/>
              </a:spcAft>
            </a:pPr>
            <a:r>
              <a:rPr lang="ja-JP" altLang="en-US" sz="1200" b="1">
                <a:latin typeface="Meiryo" panose="020B0604030504040204" pitchFamily="34" charset="-128"/>
                <a:ea typeface="Meiryo" panose="020B0604030504040204" pitchFamily="34" charset="-128"/>
              </a:rPr>
              <a:t>多関節ロボット</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a:latin typeface="Meiryo" panose="020B0604030504040204" pitchFamily="34" charset="-128"/>
                <a:ea typeface="Meiryo" panose="020B0604030504040204" pitchFamily="34" charset="-128"/>
              </a:rPr>
              <a:t>人間の腕の機能を模倣したロボットで、</a:t>
            </a:r>
            <a:r>
              <a:rPr lang="en-US" altLang="ja-JP" sz="1200" dirty="0">
                <a:latin typeface="Meiryo" panose="020B0604030504040204" pitchFamily="34" charset="-128"/>
                <a:ea typeface="Meiryo" panose="020B0604030504040204" pitchFamily="34" charset="-128"/>
              </a:rPr>
              <a:t>2</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10</a:t>
            </a:r>
            <a:r>
              <a:rPr lang="ja-JP" altLang="en-US" sz="1200">
                <a:latin typeface="Meiryo" panose="020B0604030504040204" pitchFamily="34" charset="-128"/>
                <a:ea typeface="Meiryo" panose="020B0604030504040204" pitchFamily="34" charset="-128"/>
              </a:rPr>
              <a:t>個の回転関節を備えている。 関節が多いほど動きの自由度が高くなり、アーク溶接、マテリアルハンドリング、マシンテンディング、パッケージングなどに最適。   </a:t>
            </a:r>
          </a:p>
          <a:p>
            <a:pPr>
              <a:spcAft>
                <a:spcPts val="600"/>
              </a:spcAft>
            </a:pPr>
            <a:r>
              <a:rPr lang="ja-JP" altLang="en-US" sz="1200" b="1">
                <a:latin typeface="Meiryo" panose="020B0604030504040204" pitchFamily="34" charset="-128"/>
                <a:ea typeface="Meiryo" panose="020B0604030504040204" pitchFamily="34" charset="-128"/>
              </a:rPr>
              <a:t>人型ロボット（ヒューマノイド）</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a:latin typeface="Meiryo" panose="020B0604030504040204" pitchFamily="34" charset="-128"/>
                <a:ea typeface="Meiryo" panose="020B0604030504040204" pitchFamily="34" charset="-128"/>
              </a:rPr>
              <a:t>人間の形をしたロボットで、二足歩行や物体操作など、人間に近い動作を行うことができる。</a:t>
            </a:r>
          </a:p>
          <a:p>
            <a:pPr>
              <a:spcAft>
                <a:spcPts val="600"/>
              </a:spcAft>
            </a:pPr>
            <a:r>
              <a:rPr lang="ja-JP" altLang="en-US" sz="1200" b="1">
                <a:latin typeface="Meiryo" panose="020B0604030504040204" pitchFamily="34" charset="-128"/>
                <a:ea typeface="Meiryo" panose="020B0604030504040204" pitchFamily="34" charset="-128"/>
              </a:rPr>
              <a:t>協働ロボット</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人間と協力して作業を行うロボットです。安全柵なしで人間と一緒に作業できるよう、安全性に配慮した設計がされている。   </a:t>
            </a:r>
          </a:p>
          <a:p>
            <a:pPr>
              <a:spcAft>
                <a:spcPts val="600"/>
              </a:spcAft>
            </a:pPr>
            <a:r>
              <a:rPr lang="ja-JP" altLang="en-US" sz="1200" b="1">
                <a:latin typeface="Meiryo" panose="020B0604030504040204" pitchFamily="34" charset="-128"/>
                <a:ea typeface="Meiryo" panose="020B0604030504040204" pitchFamily="34" charset="-128"/>
              </a:rPr>
              <a:t>ハイブリッドロボット</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a:latin typeface="Meiryo" panose="020B0604030504040204" pitchFamily="34" charset="-128"/>
                <a:ea typeface="Meiryo" panose="020B0604030504040204" pitchFamily="34" charset="-128"/>
              </a:rPr>
              <a:t>上記の複数のカテゴリーに属する特徴を持つロボット。例えば、</a:t>
            </a:r>
            <a:r>
              <a:rPr lang="en" altLang="ja-JP" sz="1200" dirty="0">
                <a:latin typeface="Meiryo" panose="020B0604030504040204" pitchFamily="34" charset="-128"/>
                <a:ea typeface="Meiryo" panose="020B0604030504040204" pitchFamily="34" charset="-128"/>
              </a:rPr>
              <a:t>AMR</a:t>
            </a:r>
            <a:r>
              <a:rPr lang="ja-JP" altLang="en-US" sz="1200">
                <a:latin typeface="Meiryo" panose="020B0604030504040204" pitchFamily="34" charset="-128"/>
                <a:ea typeface="Meiryo" panose="020B0604030504040204" pitchFamily="34" charset="-128"/>
              </a:rPr>
              <a:t>と多関節ロボットを組み合わせた、移動しながら作業を行うことができるロボットなど。   </a:t>
            </a:r>
          </a:p>
        </p:txBody>
      </p:sp>
    </p:spTree>
    <p:extLst>
      <p:ext uri="{BB962C8B-B14F-4D97-AF65-F5344CB8AC3E}">
        <p14:creationId xmlns:p14="http://schemas.microsoft.com/office/powerpoint/2010/main" val="34143105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F5750CE6-77E9-3CD0-8773-8EBB70CB440D}"/>
              </a:ext>
            </a:extLst>
          </p:cNvPr>
          <p:cNvSpPr/>
          <p:nvPr/>
        </p:nvSpPr>
        <p:spPr>
          <a:xfrm>
            <a:off x="3079020" y="839005"/>
            <a:ext cx="2985956" cy="1238097"/>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322A0F2D-86C7-D297-0E33-78C7232E7733}"/>
              </a:ext>
            </a:extLst>
          </p:cNvPr>
          <p:cNvSpPr/>
          <p:nvPr/>
        </p:nvSpPr>
        <p:spPr>
          <a:xfrm>
            <a:off x="6064972" y="831616"/>
            <a:ext cx="2902709" cy="1724777"/>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5BBE4999-1C7A-1BA9-7C23-E73E7381FE50}"/>
              </a:ext>
            </a:extLst>
          </p:cNvPr>
          <p:cNvSpPr/>
          <p:nvPr/>
        </p:nvSpPr>
        <p:spPr>
          <a:xfrm>
            <a:off x="181698" y="831617"/>
            <a:ext cx="2897320" cy="1724776"/>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5764B8B7-9789-5F06-313E-4D8CEA8D910F}"/>
              </a:ext>
            </a:extLst>
          </p:cNvPr>
          <p:cNvSpPr/>
          <p:nvPr/>
        </p:nvSpPr>
        <p:spPr>
          <a:xfrm>
            <a:off x="3079022" y="4354615"/>
            <a:ext cx="2985956" cy="2170875"/>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2C822425-7E3F-AA0D-A73E-041939403023}"/>
              </a:ext>
            </a:extLst>
          </p:cNvPr>
          <p:cNvSpPr/>
          <p:nvPr/>
        </p:nvSpPr>
        <p:spPr>
          <a:xfrm>
            <a:off x="6064975" y="3709149"/>
            <a:ext cx="2902709" cy="2816341"/>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B9001934-024C-BD34-E0D7-79DD9C941442}"/>
              </a:ext>
            </a:extLst>
          </p:cNvPr>
          <p:cNvSpPr/>
          <p:nvPr/>
        </p:nvSpPr>
        <p:spPr>
          <a:xfrm>
            <a:off x="181701" y="3709149"/>
            <a:ext cx="2897320" cy="2816341"/>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0A5799F-B6DD-D1F8-8781-ECF1AAC3E7A6}"/>
              </a:ext>
            </a:extLst>
          </p:cNvPr>
          <p:cNvSpPr>
            <a:spLocks noGrp="1"/>
          </p:cNvSpPr>
          <p:nvPr>
            <p:ph type="title"/>
          </p:nvPr>
        </p:nvSpPr>
        <p:spPr/>
        <p:txBody>
          <a:bodyPr/>
          <a:lstStyle/>
          <a:p>
            <a:r>
              <a:rPr kumimoji="1" lang="ja-JP" altLang="en-US"/>
              <a:t>ロボティックスを支える技術とその適用</a:t>
            </a:r>
          </a:p>
        </p:txBody>
      </p:sp>
      <p:grpSp>
        <p:nvGrpSpPr>
          <p:cNvPr id="15" name="グループ化 14">
            <a:extLst>
              <a:ext uri="{FF2B5EF4-FFF2-40B4-BE49-F238E27FC236}">
                <a16:creationId xmlns:a16="http://schemas.microsoft.com/office/drawing/2014/main" id="{FA1BDE7D-62DE-9C41-B2F1-84538AC72849}"/>
              </a:ext>
            </a:extLst>
          </p:cNvPr>
          <p:cNvGrpSpPr/>
          <p:nvPr/>
        </p:nvGrpSpPr>
        <p:grpSpPr>
          <a:xfrm>
            <a:off x="3343828" y="2793862"/>
            <a:ext cx="2456343" cy="1242753"/>
            <a:chOff x="3310614" y="2423161"/>
            <a:chExt cx="2456343" cy="1242753"/>
          </a:xfrm>
        </p:grpSpPr>
        <p:pic>
          <p:nvPicPr>
            <p:cNvPr id="4" name="図 3" descr="アイコン&#10;&#10;AI によって生成されたコンテンツは間違っている可能性があります。">
              <a:extLst>
                <a:ext uri="{FF2B5EF4-FFF2-40B4-BE49-F238E27FC236}">
                  <a16:creationId xmlns:a16="http://schemas.microsoft.com/office/drawing/2014/main" id="{6421FDF5-C223-1A91-FFA2-1D23584BF89D}"/>
                </a:ext>
              </a:extLst>
            </p:cNvPr>
            <p:cNvPicPr>
              <a:picLocks noChangeAspect="1"/>
            </p:cNvPicPr>
            <p:nvPr/>
          </p:nvPicPr>
          <p:blipFill>
            <a:blip r:embed="rId2" cstate="print">
              <a:clrChange>
                <a:clrFrom>
                  <a:srgbClr val="FFFFFF"/>
                </a:clrFrom>
                <a:clrTo>
                  <a:srgbClr val="FFFFFF">
                    <a:alpha val="0"/>
                  </a:srgbClr>
                </a:clrTo>
              </a:clrChange>
              <a:biLevel thresh="75000"/>
              <a:extLst>
                <a:ext uri="{28A0092B-C50C-407E-A947-70E740481C1C}">
                  <a14:useLocalDpi xmlns:a14="http://schemas.microsoft.com/office/drawing/2010/main"/>
                </a:ext>
              </a:extLst>
            </a:blip>
            <a:stretch>
              <a:fillRect/>
            </a:stretch>
          </p:blipFill>
          <p:spPr>
            <a:xfrm>
              <a:off x="3310614" y="2423161"/>
              <a:ext cx="1115915" cy="1242752"/>
            </a:xfrm>
            <a:prstGeom prst="rect">
              <a:avLst/>
            </a:prstGeom>
            <a:effectLst>
              <a:outerShdw blurRad="50800" dist="38100" dir="2700000" algn="tl" rotWithShape="0">
                <a:prstClr val="black">
                  <a:alpha val="40000"/>
                </a:prstClr>
              </a:outerShdw>
            </a:effectLst>
          </p:spPr>
        </p:pic>
        <p:pic>
          <p:nvPicPr>
            <p:cNvPr id="6" name="図 5" descr="図形&#10;&#10;AI によって生成されたコンテンツは間違っている可能性があります。">
              <a:extLst>
                <a:ext uri="{FF2B5EF4-FFF2-40B4-BE49-F238E27FC236}">
                  <a16:creationId xmlns:a16="http://schemas.microsoft.com/office/drawing/2014/main" id="{EE6BF8B3-76A4-BC3C-CC20-33AF49F381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4204" y="2423161"/>
              <a:ext cx="1242753" cy="1242753"/>
            </a:xfrm>
            <a:prstGeom prst="rect">
              <a:avLst/>
            </a:prstGeom>
            <a:effectLst>
              <a:outerShdw blurRad="50800" dist="38100" dir="2700000" algn="tl" rotWithShape="0">
                <a:prstClr val="black">
                  <a:alpha val="40000"/>
                </a:prstClr>
              </a:outerShdw>
            </a:effectLst>
          </p:spPr>
        </p:pic>
      </p:grpSp>
      <p:sp>
        <p:nvSpPr>
          <p:cNvPr id="8" name="テキスト ボックス 7">
            <a:extLst>
              <a:ext uri="{FF2B5EF4-FFF2-40B4-BE49-F238E27FC236}">
                <a16:creationId xmlns:a16="http://schemas.microsoft.com/office/drawing/2014/main" id="{013A3BEF-52EC-E9DA-4C59-F26868AE5068}"/>
              </a:ext>
            </a:extLst>
          </p:cNvPr>
          <p:cNvSpPr txBox="1"/>
          <p:nvPr/>
        </p:nvSpPr>
        <p:spPr>
          <a:xfrm>
            <a:off x="230400" y="3869565"/>
            <a:ext cx="2848623" cy="2539157"/>
          </a:xfrm>
          <a:prstGeom prst="rect">
            <a:avLst/>
          </a:prstGeom>
          <a:noFill/>
        </p:spPr>
        <p:txBody>
          <a:bodyPr wrap="square">
            <a:spAutoFit/>
          </a:bodyPr>
          <a:lstStyle/>
          <a:p>
            <a:pPr algn="ctr">
              <a:spcAft>
                <a:spcPts val="600"/>
              </a:spcAft>
            </a:pPr>
            <a:r>
              <a:rPr lang="en" altLang="ja-JP" sz="2400" b="1" dirty="0">
                <a:solidFill>
                  <a:schemeClr val="bg1"/>
                </a:solidFill>
                <a:latin typeface="Meiryo" panose="020B0604030504040204" pitchFamily="34" charset="-128"/>
                <a:ea typeface="Meiryo" panose="020B0604030504040204" pitchFamily="34" charset="-128"/>
              </a:rPr>
              <a:t>AI </a:t>
            </a:r>
            <a:r>
              <a:rPr lang="ja-JP" altLang="en-US" sz="1400" b="1">
                <a:solidFill>
                  <a:schemeClr val="bg1"/>
                </a:solidFill>
                <a:latin typeface="Meiryo" panose="020B0604030504040204" pitchFamily="34" charset="-128"/>
                <a:ea typeface="Meiryo" panose="020B0604030504040204" pitchFamily="34" charset="-128"/>
              </a:rPr>
              <a:t>人工知能</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ロボットの知能化に不可欠な技術、画像認識、音声認識、自然言語処理など様々な機能を実現。</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l"/>
            </a:pP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研究とロボット研究の融合により、</a:t>
            </a:r>
            <a:r>
              <a:rPr lang="en" altLang="ja-JP" sz="1200" dirty="0">
                <a:solidFill>
                  <a:schemeClr val="bg1"/>
                </a:solidFill>
                <a:latin typeface="Meiryo" panose="020B0604030504040204" pitchFamily="34" charset="-128"/>
                <a:ea typeface="Meiryo" panose="020B0604030504040204" pitchFamily="34" charset="-128"/>
              </a:rPr>
              <a:t>AI</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ロボティクスが誕生し、新たな成長分野として期待。</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l"/>
            </a:pPr>
            <a:r>
              <a:rPr lang="en" altLang="ja-JP" sz="1200" dirty="0">
                <a:solidFill>
                  <a:schemeClr val="bg1"/>
                </a:solidFill>
                <a:latin typeface="Meiryo" panose="020B0604030504040204" pitchFamily="34" charset="-128"/>
                <a:ea typeface="Meiryo" panose="020B0604030504040204" pitchFamily="34" charset="-128"/>
              </a:rPr>
              <a:t>AI</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ロボティクスは、従来の産業用ロボットやサービスロボットだけでなく、あらゆるモノが知能化した社会の実現につながる。   </a:t>
            </a:r>
          </a:p>
        </p:txBody>
      </p:sp>
      <p:sp>
        <p:nvSpPr>
          <p:cNvPr id="12" name="テキスト ボックス 11">
            <a:extLst>
              <a:ext uri="{FF2B5EF4-FFF2-40B4-BE49-F238E27FC236}">
                <a16:creationId xmlns:a16="http://schemas.microsoft.com/office/drawing/2014/main" id="{63ACF484-536B-97D7-45B7-5E91B5B919A1}"/>
              </a:ext>
            </a:extLst>
          </p:cNvPr>
          <p:cNvSpPr txBox="1"/>
          <p:nvPr/>
        </p:nvSpPr>
        <p:spPr>
          <a:xfrm>
            <a:off x="3139094" y="4513617"/>
            <a:ext cx="2865811" cy="1908215"/>
          </a:xfrm>
          <a:prstGeom prst="rect">
            <a:avLst/>
          </a:prstGeom>
          <a:noFill/>
        </p:spPr>
        <p:txBody>
          <a:bodyPr wrap="square">
            <a:spAutoFit/>
          </a:bodyPr>
          <a:lstStyle>
            <a:defPPr>
              <a:defRPr lang="ja-JP"/>
            </a:defPPr>
            <a:lvl1pPr algn="ctr">
              <a:spcAft>
                <a:spcPts val="600"/>
              </a:spcAft>
              <a:defRPr sz="2400" b="1">
                <a:latin typeface="Meiryo" panose="020B0604030504040204" pitchFamily="34" charset="-128"/>
                <a:ea typeface="Meiryo" panose="020B0604030504040204" pitchFamily="34" charset="-128"/>
              </a:defRPr>
            </a:lvl1pPr>
          </a:lstStyle>
          <a:p>
            <a:r>
              <a:rPr lang="en" altLang="ja-JP" dirty="0">
                <a:solidFill>
                  <a:schemeClr val="bg1"/>
                </a:solidFill>
              </a:rPr>
              <a:t>IoT </a:t>
            </a:r>
            <a:r>
              <a:rPr lang="ja-JP" altLang="en-US" sz="1400">
                <a:solidFill>
                  <a:schemeClr val="bg1"/>
                </a:solidFill>
              </a:rPr>
              <a:t>モノのインターネット</a:t>
            </a:r>
            <a:endParaRPr lang="en" altLang="ja-JP" sz="1400" dirty="0">
              <a:solidFill>
                <a:schemeClr val="bg1"/>
              </a:solidFill>
            </a:endParaRPr>
          </a:p>
          <a:p>
            <a:pPr marL="171450" indent="-171450" algn="l">
              <a:buFont typeface="Wingdings" pitchFamily="2" charset="2"/>
              <a:buChar char="l"/>
            </a:pPr>
            <a:r>
              <a:rPr lang="ja-JP" altLang="en-US" sz="1200" b="0">
                <a:solidFill>
                  <a:schemeClr val="bg1"/>
                </a:solidFill>
              </a:rPr>
              <a:t>ロボットをインターネットに接続し、データの収集・分析、遠隔操作、他のデバイスとの連携などが可能。</a:t>
            </a:r>
            <a:endParaRPr lang="en-US" altLang="ja-JP" sz="1200" b="0" dirty="0">
              <a:solidFill>
                <a:schemeClr val="bg1"/>
              </a:solidFill>
            </a:endParaRPr>
          </a:p>
          <a:p>
            <a:pPr marL="171450" indent="-171450" algn="l">
              <a:buFont typeface="Wingdings" pitchFamily="2" charset="2"/>
              <a:buChar char="l"/>
            </a:pPr>
            <a:r>
              <a:rPr lang="ja-JP" altLang="en-US" sz="1200" b="0">
                <a:solidFill>
                  <a:schemeClr val="bg1"/>
                </a:solidFill>
              </a:rPr>
              <a:t> </a:t>
            </a:r>
            <a:r>
              <a:rPr lang="en" altLang="ja-JP" sz="1200" b="0" dirty="0">
                <a:solidFill>
                  <a:schemeClr val="bg1"/>
                </a:solidFill>
              </a:rPr>
              <a:t>IoT</a:t>
            </a:r>
            <a:r>
              <a:rPr lang="ja-JP" altLang="en-US" sz="1200" b="0">
                <a:solidFill>
                  <a:schemeClr val="bg1"/>
                </a:solidFill>
              </a:rPr>
              <a:t>との連携で、ロボットはリアルタイムでデータを収集し、環境に応じた適切な行動ができるようになり、実行パターンの多様化が進む。</a:t>
            </a:r>
          </a:p>
        </p:txBody>
      </p:sp>
      <p:sp>
        <p:nvSpPr>
          <p:cNvPr id="14" name="テキスト ボックス 13">
            <a:extLst>
              <a:ext uri="{FF2B5EF4-FFF2-40B4-BE49-F238E27FC236}">
                <a16:creationId xmlns:a16="http://schemas.microsoft.com/office/drawing/2014/main" id="{AF07EBF5-FEA6-0FCF-CCFF-CF64D54EE378}"/>
              </a:ext>
            </a:extLst>
          </p:cNvPr>
          <p:cNvSpPr txBox="1"/>
          <p:nvPr/>
        </p:nvSpPr>
        <p:spPr>
          <a:xfrm>
            <a:off x="6058989" y="3869565"/>
            <a:ext cx="2848622" cy="2354491"/>
          </a:xfrm>
          <a:prstGeom prst="rect">
            <a:avLst/>
          </a:prstGeom>
          <a:noFill/>
        </p:spPr>
        <p:txBody>
          <a:bodyPr wrap="square">
            <a:spAutoFit/>
          </a:bodyPr>
          <a:lstStyle/>
          <a:p>
            <a:pPr algn="ctr">
              <a:spcAft>
                <a:spcPts val="600"/>
              </a:spcAft>
            </a:pPr>
            <a:r>
              <a:rPr lang="ja-JP" altLang="en-US" sz="2400" b="1">
                <a:solidFill>
                  <a:schemeClr val="bg1"/>
                </a:solidFill>
                <a:latin typeface="Meiryo" panose="020B0604030504040204" pitchFamily="34" charset="-128"/>
                <a:ea typeface="Meiryo" panose="020B0604030504040204" pitchFamily="34" charset="-128"/>
              </a:rPr>
              <a:t>メカトロニクス</a:t>
            </a:r>
            <a:endParaRPr lang="en-US" altLang="ja-JP" sz="2400" b="1" dirty="0">
              <a:solidFill>
                <a:schemeClr val="bg1"/>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機械設計、電子回路、ソフトウェアが一体となってロボットシステムを形成する技術。</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正確な動作を実現するためのフィードバック制御、最適化アルゴリズム、動作計画アルゴリズムなど技術が鍵。</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ロボット間の連携やクラウドとのデータ共有を実現し、遠隔操作や協調動作を可能にすることも含まれる。</a:t>
            </a:r>
          </a:p>
        </p:txBody>
      </p:sp>
      <p:sp>
        <p:nvSpPr>
          <p:cNvPr id="17" name="テキスト ボックス 16">
            <a:extLst>
              <a:ext uri="{FF2B5EF4-FFF2-40B4-BE49-F238E27FC236}">
                <a16:creationId xmlns:a16="http://schemas.microsoft.com/office/drawing/2014/main" id="{A417D987-7528-5B12-4565-280E6C9680EF}"/>
              </a:ext>
            </a:extLst>
          </p:cNvPr>
          <p:cNvSpPr txBox="1"/>
          <p:nvPr/>
        </p:nvSpPr>
        <p:spPr>
          <a:xfrm>
            <a:off x="230399" y="1015885"/>
            <a:ext cx="2848624" cy="129266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労働力不足の解消</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人間の代わりに作業を行うことで、人手不足を解消。 特に、サービス業界や製造など、より多くの業界にとって、ロボティクスは潜在的な解決策となっている。 </a:t>
            </a:r>
          </a:p>
        </p:txBody>
      </p:sp>
      <p:sp>
        <p:nvSpPr>
          <p:cNvPr id="19" name="テキスト ボックス 18">
            <a:extLst>
              <a:ext uri="{FF2B5EF4-FFF2-40B4-BE49-F238E27FC236}">
                <a16:creationId xmlns:a16="http://schemas.microsoft.com/office/drawing/2014/main" id="{EA5CE1DA-03B5-9C7F-3852-1C3490934238}"/>
              </a:ext>
            </a:extLst>
          </p:cNvPr>
          <p:cNvSpPr txBox="1"/>
          <p:nvPr/>
        </p:nvSpPr>
        <p:spPr>
          <a:xfrm>
            <a:off x="6064979" y="1015885"/>
            <a:ext cx="2865811" cy="1477328"/>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危険作業の代替</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危険な作業を代替し労働災害を抑止。危険な環境（放射性物質の検査、爆弾検知、除染など）や製造工程、人間が生存できない場所（宇宙、水中、高温下、危険物質や放射線の洗浄・封じ込めなど）で使用 。   </a:t>
            </a:r>
          </a:p>
        </p:txBody>
      </p:sp>
      <p:sp>
        <p:nvSpPr>
          <p:cNvPr id="21" name="テキスト ボックス 20">
            <a:extLst>
              <a:ext uri="{FF2B5EF4-FFF2-40B4-BE49-F238E27FC236}">
                <a16:creationId xmlns:a16="http://schemas.microsoft.com/office/drawing/2014/main" id="{6B72A88C-B3C0-8750-BFD3-81EE4CF0D454}"/>
              </a:ext>
            </a:extLst>
          </p:cNvPr>
          <p:cNvSpPr txBox="1"/>
          <p:nvPr/>
        </p:nvSpPr>
        <p:spPr>
          <a:xfrm>
            <a:off x="3133107" y="1015885"/>
            <a:ext cx="2848622" cy="923330"/>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高齢化社会への対応</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介護ロボットや医療ロボットにより高齢者の生活を支援。 </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ロボットは高齢者介護問題の解決に役立つと期待。   </a:t>
            </a:r>
          </a:p>
        </p:txBody>
      </p:sp>
      <p:sp>
        <p:nvSpPr>
          <p:cNvPr id="23" name="テキスト ボックス 22">
            <a:extLst>
              <a:ext uri="{FF2B5EF4-FFF2-40B4-BE49-F238E27FC236}">
                <a16:creationId xmlns:a16="http://schemas.microsoft.com/office/drawing/2014/main" id="{8936F835-2DDF-A5E5-B159-0B855C52774A}"/>
              </a:ext>
            </a:extLst>
          </p:cNvPr>
          <p:cNvSpPr txBox="1"/>
          <p:nvPr/>
        </p:nvSpPr>
        <p:spPr>
          <a:xfrm>
            <a:off x="7398738" y="2926565"/>
            <a:ext cx="1563564" cy="461665"/>
          </a:xfrm>
          <a:prstGeom prst="rect">
            <a:avLst/>
          </a:prstGeom>
          <a:noFill/>
        </p:spPr>
        <p:txBody>
          <a:bodyPr wrap="square">
            <a:spAutoFit/>
          </a:bodyPr>
          <a:lstStyle/>
          <a:p>
            <a:pPr algn="ctr"/>
            <a:r>
              <a:rPr lang="ja-JP" altLang="en-US" sz="2400" b="1">
                <a:latin typeface="Meiryo" panose="020B0604030504040204" pitchFamily="34" charset="-128"/>
                <a:ea typeface="Meiryo" panose="020B0604030504040204" pitchFamily="34" charset="-128"/>
              </a:rPr>
              <a:t>宇宙開発</a:t>
            </a:r>
            <a:endParaRPr lang="ja-JP" altLang="en-US" sz="24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CEC3C9B8-C250-A4D6-073C-42F4A42DE8E0}"/>
              </a:ext>
            </a:extLst>
          </p:cNvPr>
          <p:cNvSpPr txBox="1"/>
          <p:nvPr/>
        </p:nvSpPr>
        <p:spPr>
          <a:xfrm>
            <a:off x="181698" y="2926565"/>
            <a:ext cx="1563564" cy="461665"/>
          </a:xfrm>
          <a:prstGeom prst="rect">
            <a:avLst/>
          </a:prstGeom>
          <a:noFill/>
        </p:spPr>
        <p:txBody>
          <a:bodyPr wrap="square">
            <a:spAutoFit/>
          </a:bodyPr>
          <a:lstStyle/>
          <a:p>
            <a:pPr algn="ctr"/>
            <a:r>
              <a:rPr lang="ja-JP" altLang="en-US" sz="2400" b="1">
                <a:latin typeface="Meiryo" panose="020B0604030504040204" pitchFamily="34" charset="-128"/>
                <a:ea typeface="Meiryo" panose="020B0604030504040204" pitchFamily="34" charset="-128"/>
              </a:rPr>
              <a:t>介護福祉</a:t>
            </a:r>
            <a:endParaRPr lang="en-US" altLang="ja-JP" sz="2400" b="1" dirty="0">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A00E2F48-3DC1-FDD1-85A4-6C8FC2E41941}"/>
              </a:ext>
            </a:extLst>
          </p:cNvPr>
          <p:cNvSpPr txBox="1"/>
          <p:nvPr/>
        </p:nvSpPr>
        <p:spPr>
          <a:xfrm>
            <a:off x="3901891" y="2324524"/>
            <a:ext cx="1356175" cy="461665"/>
          </a:xfrm>
          <a:prstGeom prst="rect">
            <a:avLst/>
          </a:prstGeom>
          <a:noFill/>
        </p:spPr>
        <p:txBody>
          <a:bodyPr wrap="square">
            <a:spAutoFit/>
          </a:bodyPr>
          <a:lstStyle/>
          <a:p>
            <a:pPr algn="ctr"/>
            <a:r>
              <a:rPr lang="ja-JP" altLang="en-US" sz="2400" b="1">
                <a:latin typeface="Meiryo" panose="020B0604030504040204" pitchFamily="34" charset="-128"/>
                <a:ea typeface="Meiryo" panose="020B0604030504040204" pitchFamily="34" charset="-128"/>
              </a:rPr>
              <a:t>医療</a:t>
            </a:r>
            <a:endParaRPr lang="en-US" altLang="ja-JP" sz="2400" b="1" dirty="0">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7501CD26-A97F-6687-A5C1-10C1A0AFC21E}"/>
              </a:ext>
            </a:extLst>
          </p:cNvPr>
          <p:cNvSpPr txBox="1"/>
          <p:nvPr/>
        </p:nvSpPr>
        <p:spPr>
          <a:xfrm>
            <a:off x="5715002" y="2926565"/>
            <a:ext cx="1563564" cy="461665"/>
          </a:xfrm>
          <a:prstGeom prst="rect">
            <a:avLst/>
          </a:prstGeom>
          <a:noFill/>
        </p:spPr>
        <p:txBody>
          <a:bodyPr wrap="square">
            <a:spAutoFit/>
          </a:bodyPr>
          <a:lstStyle/>
          <a:p>
            <a:pPr algn="ctr"/>
            <a:r>
              <a:rPr lang="ja-JP" altLang="en-US" sz="2400" b="1">
                <a:latin typeface="Meiryo" panose="020B0604030504040204" pitchFamily="34" charset="-128"/>
                <a:ea typeface="Meiryo" panose="020B0604030504040204" pitchFamily="34" charset="-128"/>
              </a:rPr>
              <a:t>接客</a:t>
            </a:r>
            <a:endParaRPr lang="en-US" altLang="ja-JP" sz="2400" b="1" dirty="0">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95D4D6D-8640-D945-2882-90096A571E3E}"/>
              </a:ext>
            </a:extLst>
          </p:cNvPr>
          <p:cNvSpPr txBox="1"/>
          <p:nvPr/>
        </p:nvSpPr>
        <p:spPr>
          <a:xfrm>
            <a:off x="1842937" y="2931515"/>
            <a:ext cx="1563564" cy="461665"/>
          </a:xfrm>
          <a:prstGeom prst="rect">
            <a:avLst/>
          </a:prstGeom>
          <a:noFill/>
        </p:spPr>
        <p:txBody>
          <a:bodyPr wrap="square">
            <a:spAutoFit/>
          </a:bodyPr>
          <a:lstStyle/>
          <a:p>
            <a:pPr algn="ctr"/>
            <a:r>
              <a:rPr lang="ja-JP" altLang="en-US" sz="2400" b="1">
                <a:latin typeface="Meiryo" panose="020B0604030504040204" pitchFamily="34" charset="-128"/>
                <a:ea typeface="Meiryo" panose="020B0604030504040204" pitchFamily="34" charset="-128"/>
              </a:rPr>
              <a:t>災害対応</a:t>
            </a:r>
            <a:endParaRPr lang="en-US" altLang="ja-JP" sz="24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963304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A7A54-1068-FC73-121C-1EC2669D0293}"/>
              </a:ext>
            </a:extLst>
          </p:cNvPr>
          <p:cNvSpPr>
            <a:spLocks noGrp="1"/>
          </p:cNvSpPr>
          <p:nvPr>
            <p:ph type="title"/>
          </p:nvPr>
        </p:nvSpPr>
        <p:spPr/>
        <p:txBody>
          <a:bodyPr/>
          <a:lstStyle/>
          <a:p>
            <a:r>
              <a:rPr kumimoji="1" lang="ja-JP" altLang="en-US"/>
              <a:t>適用事例</a:t>
            </a:r>
          </a:p>
        </p:txBody>
      </p:sp>
      <p:graphicFrame>
        <p:nvGraphicFramePr>
          <p:cNvPr id="5" name="表 4">
            <a:extLst>
              <a:ext uri="{FF2B5EF4-FFF2-40B4-BE49-F238E27FC236}">
                <a16:creationId xmlns:a16="http://schemas.microsoft.com/office/drawing/2014/main" id="{50EFF000-9E4E-249A-5F8D-4A9788D10BE3}"/>
              </a:ext>
            </a:extLst>
          </p:cNvPr>
          <p:cNvGraphicFramePr>
            <a:graphicFrameLocks noGrp="1"/>
          </p:cNvGraphicFramePr>
          <p:nvPr/>
        </p:nvGraphicFramePr>
        <p:xfrm>
          <a:off x="226800" y="873869"/>
          <a:ext cx="8686800" cy="5613118"/>
        </p:xfrm>
        <a:graphic>
          <a:graphicData uri="http://schemas.openxmlformats.org/drawingml/2006/table">
            <a:tbl>
              <a:tblPr/>
              <a:tblGrid>
                <a:gridCol w="1460684">
                  <a:extLst>
                    <a:ext uri="{9D8B030D-6E8A-4147-A177-3AD203B41FA5}">
                      <a16:colId xmlns:a16="http://schemas.microsoft.com/office/drawing/2014/main" val="2848947128"/>
                    </a:ext>
                  </a:extLst>
                </a:gridCol>
                <a:gridCol w="3449781">
                  <a:extLst>
                    <a:ext uri="{9D8B030D-6E8A-4147-A177-3AD203B41FA5}">
                      <a16:colId xmlns:a16="http://schemas.microsoft.com/office/drawing/2014/main" val="3846562758"/>
                    </a:ext>
                  </a:extLst>
                </a:gridCol>
                <a:gridCol w="3776335">
                  <a:extLst>
                    <a:ext uri="{9D8B030D-6E8A-4147-A177-3AD203B41FA5}">
                      <a16:colId xmlns:a16="http://schemas.microsoft.com/office/drawing/2014/main" val="709155004"/>
                    </a:ext>
                  </a:extLst>
                </a:gridCol>
              </a:tblGrid>
              <a:tr h="252475">
                <a:tc>
                  <a:txBody>
                    <a:bodyPr/>
                    <a:lstStyle/>
                    <a:p>
                      <a:pPr algn="ctr" rtl="0" fontAlgn="t">
                        <a:spcBef>
                          <a:spcPts val="600"/>
                        </a:spcBef>
                        <a:spcAft>
                          <a:spcPts val="600"/>
                        </a:spcAft>
                      </a:pPr>
                      <a:r>
                        <a:rPr lang="en" sz="1200" b="1" i="0" u="none" strike="noStrike" dirty="0" err="1">
                          <a:solidFill>
                            <a:schemeClr val="bg1"/>
                          </a:solidFill>
                          <a:effectLst/>
                          <a:latin typeface="Meiryo" panose="020B0604030504040204" pitchFamily="34" charset="-128"/>
                          <a:ea typeface="Meiryo" panose="020B0604030504040204" pitchFamily="34" charset="-128"/>
                        </a:rPr>
                        <a:t>業界</a:t>
                      </a:r>
                      <a:endParaRPr lang="en" sz="1200" dirty="0">
                        <a:solidFill>
                          <a:schemeClr val="bg1"/>
                        </a:solidFill>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algn="ctr" rtl="0" fontAlgn="t">
                        <a:spcBef>
                          <a:spcPts val="600"/>
                        </a:spcBef>
                        <a:spcAft>
                          <a:spcPts val="600"/>
                        </a:spcAft>
                      </a:pPr>
                      <a:r>
                        <a:rPr lang="en" sz="1200" b="1" i="0" u="none" strike="noStrike" dirty="0" err="1">
                          <a:solidFill>
                            <a:srgbClr val="1B1C1D"/>
                          </a:solidFill>
                          <a:effectLst/>
                          <a:latin typeface="Meiryo" panose="020B0604030504040204" pitchFamily="34" charset="-128"/>
                          <a:ea typeface="Meiryo" panose="020B0604030504040204" pitchFamily="34" charset="-128"/>
                        </a:rPr>
                        <a:t>適用</a:t>
                      </a:r>
                      <a:endParaRPr lang="en" sz="1200" dirty="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t">
                        <a:spcBef>
                          <a:spcPts val="600"/>
                        </a:spcBef>
                        <a:spcAft>
                          <a:spcPts val="600"/>
                        </a:spcAft>
                      </a:pPr>
                      <a:r>
                        <a:rPr lang="en" sz="1200" b="1" i="0" u="none" strike="noStrike" dirty="0" err="1">
                          <a:solidFill>
                            <a:srgbClr val="1B1C1D"/>
                          </a:solidFill>
                          <a:effectLst/>
                          <a:latin typeface="Meiryo" panose="020B0604030504040204" pitchFamily="34" charset="-128"/>
                          <a:ea typeface="Meiryo" panose="020B0604030504040204" pitchFamily="34" charset="-128"/>
                        </a:rPr>
                        <a:t>効果</a:t>
                      </a:r>
                      <a:endParaRPr lang="en" sz="1200" dirty="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748546756"/>
                  </a:ext>
                </a:extLst>
              </a:tr>
              <a:tr h="582226">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製造業</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溶接、塗装、組み立て、検査 、状態監視と異常検知 、マスカスタマイゼーション 、外観検査 </a:t>
                      </a:r>
                      <a:r>
                        <a:rPr lang="en-US" altLang="ja-JP" sz="1050" b="0" i="0" u="none" strike="noStrike" baseline="30000" dirty="0">
                          <a:solidFill>
                            <a:srgbClr val="575B5F"/>
                          </a:solidFill>
                          <a:effectLst/>
                          <a:latin typeface="Meiryo" panose="020B0604030504040204" pitchFamily="34" charset="-128"/>
                          <a:ea typeface="Meiryo" panose="020B0604030504040204" pitchFamily="34" charset="-128"/>
                        </a:rPr>
                        <a:t>19</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労働力不足の解消、生産性向上、品質向上、コスト削減、従業員の安全確保</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1126427091"/>
                  </a:ext>
                </a:extLst>
              </a:tr>
              <a:tr h="747102">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物流業</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倉庫内での搬送作業、配送センターでの仕分け作業、在庫データの把握による自動運搬、複数台のロボットによる連動、自動配送 </a:t>
                      </a:r>
                      <a:r>
                        <a:rPr lang="en-US" altLang="ja-JP" sz="1050" b="0" i="0" u="none" strike="noStrike" baseline="30000" dirty="0">
                          <a:solidFill>
                            <a:srgbClr val="575B5F"/>
                          </a:solidFill>
                          <a:effectLst/>
                          <a:latin typeface="Meiryo" panose="020B0604030504040204" pitchFamily="34" charset="-128"/>
                          <a:ea typeface="Meiryo" panose="020B0604030504040204" pitchFamily="34" charset="-128"/>
                        </a:rPr>
                        <a:t>20</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効率化、コスト削減、人材不足の解消</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1106228225"/>
                  </a:ext>
                </a:extLst>
              </a:tr>
              <a:tr h="582226">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医療・介護</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手術支援ロボット、リハビリテーションロボット、介護支援ロボット、排泄支援ロボット、見守りロボット </a:t>
                      </a:r>
                      <a:r>
                        <a:rPr lang="en-US" altLang="ja-JP" sz="1050" b="0" i="0" u="none" strike="noStrike" baseline="30000" dirty="0">
                          <a:solidFill>
                            <a:srgbClr val="575B5F"/>
                          </a:solidFill>
                          <a:effectLst/>
                          <a:latin typeface="Meiryo" panose="020B0604030504040204" pitchFamily="34" charset="-128"/>
                          <a:ea typeface="Meiryo" panose="020B0604030504040204" pitchFamily="34" charset="-128"/>
                        </a:rPr>
                        <a:t>9</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医療従事者不足の解消、介護者の負担軽減、患者の</a:t>
                      </a:r>
                      <a:r>
                        <a:rPr lang="en" sz="1050" b="0" i="0" u="none" strike="noStrike" dirty="0">
                          <a:solidFill>
                            <a:srgbClr val="1B1C1D"/>
                          </a:solidFill>
                          <a:effectLst/>
                          <a:latin typeface="Meiryo" panose="020B0604030504040204" pitchFamily="34" charset="-128"/>
                          <a:ea typeface="Meiryo" panose="020B0604030504040204" pitchFamily="34" charset="-128"/>
                        </a:rPr>
                        <a:t>QOL</a:t>
                      </a:r>
                      <a:r>
                        <a:rPr lang="ja-JP" altLang="en-US" sz="1050" b="0" i="0" u="none" strike="noStrike">
                          <a:solidFill>
                            <a:srgbClr val="1B1C1D"/>
                          </a:solidFill>
                          <a:effectLst/>
                          <a:latin typeface="Meiryo" panose="020B0604030504040204" pitchFamily="34" charset="-128"/>
                          <a:ea typeface="Meiryo" panose="020B0604030504040204" pitchFamily="34" charset="-128"/>
                        </a:rPr>
                        <a:t>向上</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3670663669"/>
                  </a:ext>
                </a:extLst>
              </a:tr>
              <a:tr h="252475">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農業</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農薬散布、収穫、選別</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省力化、人材不足の解消</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3306948716"/>
                  </a:ext>
                </a:extLst>
              </a:tr>
              <a:tr h="582226">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建設業</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重機を遠隔操作、危険な高所作業の代替、高力ボルトの締め付け、長尺の資機材の自動搬</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労働災害の防止、効率化</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2896730662"/>
                  </a:ext>
                </a:extLst>
              </a:tr>
              <a:tr h="262504">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災害対応</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災害現場での捜索・救助活動、復旧作業</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人命救助、二次災害の防止</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2193944792"/>
                  </a:ext>
                </a:extLst>
              </a:tr>
              <a:tr h="262504">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小売業</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在庫管理、棚詰め、顧客サービス </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効率化、顧客満足度向上</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4210337787"/>
                  </a:ext>
                </a:extLst>
              </a:tr>
              <a:tr h="582226">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スマートシティ</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道案内、情報サービス、商品の配送、安全パトロール、都市の建設、</a:t>
                      </a:r>
                      <a:r>
                        <a:rPr lang="en" sz="1050" b="0" i="0" u="none" strike="noStrike" dirty="0">
                          <a:solidFill>
                            <a:srgbClr val="1B1C1D"/>
                          </a:solidFill>
                          <a:effectLst/>
                          <a:latin typeface="Meiryo" panose="020B0604030504040204" pitchFamily="34" charset="-128"/>
                          <a:ea typeface="Meiryo" panose="020B0604030504040204" pitchFamily="34" charset="-128"/>
                        </a:rPr>
                        <a:t>Woven City</a:t>
                      </a:r>
                      <a:r>
                        <a:rPr lang="ja-JP" altLang="en-US" sz="1050" b="0" i="0" u="none" strike="noStrike">
                          <a:solidFill>
                            <a:srgbClr val="1B1C1D"/>
                          </a:solidFill>
                          <a:effectLst/>
                          <a:latin typeface="Meiryo" panose="020B0604030504040204" pitchFamily="34" charset="-128"/>
                          <a:ea typeface="Meiryo" panose="020B0604030504040204" pitchFamily="34" charset="-128"/>
                        </a:rPr>
                        <a:t>プロジェクト</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利便性向上、安全性向上、効率性向上</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678649194"/>
                  </a:ext>
                </a:extLst>
              </a:tr>
              <a:tr h="582226">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宇宙探査</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軌道上衛星サービス、宇宙での組み立てと製造、衛星サービス、破片の除去</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宇宙開発の進展、新たな知見の獲得</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1146300840"/>
                  </a:ext>
                </a:extLst>
              </a:tr>
              <a:tr h="417351">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教育</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プログラミング教育</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fontAlgn="t"/>
                      <a:br>
                        <a:rPr lang="ja-JP" altLang="en-US" sz="1050">
                          <a:effectLst/>
                          <a:latin typeface="Meiryo" panose="020B0604030504040204" pitchFamily="34" charset="-128"/>
                          <a:ea typeface="Meiryo" panose="020B0604030504040204" pitchFamily="34" charset="-128"/>
                        </a:rPr>
                      </a:b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3384486432"/>
                  </a:ext>
                </a:extLst>
              </a:tr>
              <a:tr h="417351">
                <a:tc>
                  <a:txBody>
                    <a:bodyPr/>
                    <a:lstStyle/>
                    <a:p>
                      <a:pPr algn="ctr" rtl="0" fontAlgn="t">
                        <a:spcBef>
                          <a:spcPts val="600"/>
                        </a:spcBef>
                        <a:spcAft>
                          <a:spcPts val="600"/>
                        </a:spcAft>
                      </a:pPr>
                      <a:r>
                        <a:rPr lang="ja-JP" altLang="en-US" sz="1200" b="1" i="0" u="none" strike="noStrike">
                          <a:solidFill>
                            <a:schemeClr val="bg1"/>
                          </a:solidFill>
                          <a:effectLst/>
                          <a:latin typeface="Meiryo" panose="020B0604030504040204" pitchFamily="34" charset="-128"/>
                          <a:ea typeface="Meiryo" panose="020B0604030504040204" pitchFamily="34" charset="-128"/>
                        </a:rPr>
                        <a:t>その他</a:t>
                      </a:r>
                      <a:endParaRPr lang="ja-JP" altLang="en-US" sz="1200" b="1">
                        <a:solidFill>
                          <a:schemeClr val="bg1"/>
                        </a:solidFill>
                        <a:effectLst/>
                        <a:latin typeface="Meiryo" panose="020B0604030504040204" pitchFamily="34" charset="-128"/>
                        <a:ea typeface="Meiryo" panose="020B0604030504040204" pitchFamily="34" charset="-128"/>
                      </a:endParaRPr>
                    </a:p>
                  </a:txBody>
                  <a:tcPr marL="97167" marR="97167" marT="48583" marB="4858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危険な環境での作業（放射性物質の検査、爆弾検知、除染など）</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rtl="0" fontAlgn="t">
                        <a:spcBef>
                          <a:spcPts val="600"/>
                        </a:spcBef>
                        <a:spcAft>
                          <a:spcPts val="600"/>
                        </a:spcAft>
                      </a:pPr>
                      <a:r>
                        <a:rPr lang="ja-JP" altLang="en-US" sz="1050" b="0" i="0" u="none" strike="noStrike">
                          <a:solidFill>
                            <a:srgbClr val="1B1C1D"/>
                          </a:solidFill>
                          <a:effectLst/>
                          <a:latin typeface="Meiryo" panose="020B0604030504040204" pitchFamily="34" charset="-128"/>
                          <a:ea typeface="Meiryo" panose="020B0604030504040204" pitchFamily="34" charset="-128"/>
                        </a:rPr>
                        <a:t>労働災害の防止</a:t>
                      </a:r>
                      <a:endParaRPr lang="ja-JP" altLang="en-US" sz="1050">
                        <a:effectLst/>
                        <a:latin typeface="Meiryo" panose="020B0604030504040204" pitchFamily="34" charset="-128"/>
                        <a:ea typeface="Meiryo" panose="020B0604030504040204" pitchFamily="34" charset="-128"/>
                      </a:endParaRPr>
                    </a:p>
                  </a:txBody>
                  <a:tcPr marL="97167" marR="97167" marT="48583" marB="48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4F9"/>
                    </a:solidFill>
                  </a:tcPr>
                </a:tc>
                <a:extLst>
                  <a:ext uri="{0D108BD9-81ED-4DB2-BD59-A6C34878D82A}">
                    <a16:rowId xmlns:a16="http://schemas.microsoft.com/office/drawing/2014/main" val="1259012840"/>
                  </a:ext>
                </a:extLst>
              </a:tr>
            </a:tbl>
          </a:graphicData>
        </a:graphic>
      </p:graphicFrame>
    </p:spTree>
    <p:extLst>
      <p:ext uri="{BB962C8B-B14F-4D97-AF65-F5344CB8AC3E}">
        <p14:creationId xmlns:p14="http://schemas.microsoft.com/office/powerpoint/2010/main" val="2971171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F9558-77E2-C356-9F97-279BAB2918D4}"/>
              </a:ext>
            </a:extLst>
          </p:cNvPr>
          <p:cNvSpPr>
            <a:spLocks noGrp="1"/>
          </p:cNvSpPr>
          <p:nvPr>
            <p:ph type="title"/>
          </p:nvPr>
        </p:nvSpPr>
        <p:spPr/>
        <p:txBody>
          <a:bodyPr/>
          <a:lstStyle/>
          <a:p>
            <a:r>
              <a:rPr lang="ja-JP" altLang="en-US" b="1">
                <a:solidFill>
                  <a:srgbClr val="002060"/>
                </a:solidFill>
                <a:latin typeface="YuKyokasho Yoko Medium" panose="02000500000000000000" pitchFamily="2" charset="-128"/>
                <a:ea typeface="YuKyokasho Yoko Medium" panose="02000500000000000000" pitchFamily="2" charset="-128"/>
              </a:rPr>
              <a:t>我々は今、歴史の転換点</a:t>
            </a:r>
            <a:r>
              <a:rPr lang="ja-JP" altLang="en-US" b="1">
                <a:solidFill>
                  <a:srgbClr val="002060"/>
                </a:solidFill>
                <a:latin typeface="YUKYOKASHO YOKO MEDIUM" panose="02000500000000000000" pitchFamily="2" charset="-128"/>
                <a:ea typeface="YUKYOKASHO YOKO MEDIUM" panose="02000500000000000000" pitchFamily="2" charset="-128"/>
              </a:rPr>
              <a:t>にいる</a:t>
            </a:r>
            <a:endParaRPr kumimoji="1" lang="ja-JP" altLang="en-US"/>
          </a:p>
        </p:txBody>
      </p:sp>
      <p:pic>
        <p:nvPicPr>
          <p:cNvPr id="3" name="図 2">
            <a:extLst>
              <a:ext uri="{FF2B5EF4-FFF2-40B4-BE49-F238E27FC236}">
                <a16:creationId xmlns:a16="http://schemas.microsoft.com/office/drawing/2014/main" id="{EB1D4849-C67E-FD6F-CA91-2E0868071C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50679" y="861846"/>
            <a:ext cx="4162926" cy="4162926"/>
          </a:xfrm>
          <a:prstGeom prst="rect">
            <a:avLst/>
          </a:prstGeom>
          <a:ln>
            <a:noFill/>
          </a:ln>
          <a:effectLst>
            <a:softEdge rad="112500"/>
          </a:effectLst>
        </p:spPr>
      </p:pic>
      <p:pic>
        <p:nvPicPr>
          <p:cNvPr id="4" name="図 3">
            <a:extLst>
              <a:ext uri="{FF2B5EF4-FFF2-40B4-BE49-F238E27FC236}">
                <a16:creationId xmlns:a16="http://schemas.microsoft.com/office/drawing/2014/main" id="{94A232EB-DE73-9FD4-6BE0-DB0BC57756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397" y="861846"/>
            <a:ext cx="4162926" cy="4162926"/>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D31F6A80-2BFA-339B-43DC-42F103236EA5}"/>
              </a:ext>
            </a:extLst>
          </p:cNvPr>
          <p:cNvSpPr txBox="1"/>
          <p:nvPr/>
        </p:nvSpPr>
        <p:spPr>
          <a:xfrm>
            <a:off x="267599" y="5024772"/>
            <a:ext cx="8608801" cy="1477328"/>
          </a:xfrm>
          <a:prstGeom prst="rect">
            <a:avLst/>
          </a:prstGeom>
          <a:noFill/>
        </p:spPr>
        <p:txBody>
          <a:bodyPr wrap="square">
            <a:spAutoFit/>
          </a:bodyPr>
          <a:lstStyle/>
          <a:p>
            <a:pPr>
              <a:spcAft>
                <a:spcPts val="1200"/>
              </a:spcAft>
            </a:pPr>
            <a:r>
              <a:rPr lang="ja-JP" altLang="en-US" sz="2000" b="1">
                <a:solidFill>
                  <a:srgbClr val="002060"/>
                </a:solidFill>
                <a:latin typeface="YUKYOKASHO YOKO MEDIUM" panose="02000500000000000000" pitchFamily="2" charset="-128"/>
                <a:ea typeface="YUKYOKASHO YOKO MEDIUM" panose="02000500000000000000" pitchFamily="2" charset="-128"/>
              </a:rPr>
              <a:t>現在の用途から</a:t>
            </a:r>
            <a:r>
              <a:rPr lang="en" altLang="ja-JP" sz="2000" b="1" dirty="0">
                <a:solidFill>
                  <a:srgbClr val="002060"/>
                </a:solidFill>
                <a:latin typeface="YuKyokasho Yoko Medium" panose="02000500000000000000" pitchFamily="2" charset="-128"/>
                <a:ea typeface="YuKyokasho Yoko Medium" panose="02000500000000000000" pitchFamily="2" charset="-128"/>
              </a:rPr>
              <a:t>AI</a:t>
            </a:r>
            <a:r>
              <a:rPr lang="ja-JP" altLang="en-US" sz="2000" b="1">
                <a:solidFill>
                  <a:srgbClr val="002060"/>
                </a:solidFill>
                <a:latin typeface="YuKyokasho Yoko Medium" panose="02000500000000000000" pitchFamily="2" charset="-128"/>
                <a:ea typeface="YuKyokasho Yoko Medium" panose="02000500000000000000" pitchFamily="2" charset="-128"/>
              </a:rPr>
              <a:t>の未来を語るの</a:t>
            </a:r>
            <a:r>
              <a:rPr lang="ja-JP" altLang="en-US" sz="2000" b="1">
                <a:solidFill>
                  <a:srgbClr val="002060"/>
                </a:solidFill>
                <a:latin typeface="YUKYOKASHO YOKO MEDIUM" panose="02000500000000000000" pitchFamily="2" charset="-128"/>
                <a:ea typeface="YUKYOKASHO YOKO MEDIUM" panose="02000500000000000000" pitchFamily="2" charset="-128"/>
              </a:rPr>
              <a:t>は、</a:t>
            </a:r>
            <a:r>
              <a:rPr lang="en-US" altLang="ja-JP" sz="2000" b="1" dirty="0">
                <a:solidFill>
                  <a:srgbClr val="002060"/>
                </a:solidFill>
                <a:latin typeface="YuKyokasho Yoko Medium" panose="02000500000000000000" pitchFamily="2" charset="-128"/>
                <a:ea typeface="YuKyokasho Yoko Medium" panose="02000500000000000000" pitchFamily="2" charset="-128"/>
              </a:rPr>
              <a:t>150</a:t>
            </a:r>
            <a:r>
              <a:rPr lang="ja-JP" altLang="en-US" sz="2000" b="1">
                <a:solidFill>
                  <a:srgbClr val="002060"/>
                </a:solidFill>
                <a:latin typeface="YuKyokasho Yoko Medium" panose="02000500000000000000" pitchFamily="2" charset="-128"/>
                <a:ea typeface="YuKyokasho Yoko Medium" panose="02000500000000000000" pitchFamily="2" charset="-128"/>
              </a:rPr>
              <a:t>年前、はじめて灯った</a:t>
            </a:r>
            <a:r>
              <a:rPr lang="ja-JP" altLang="en-US" sz="2000" b="1">
                <a:solidFill>
                  <a:srgbClr val="002060"/>
                </a:solidFill>
                <a:latin typeface="YUKYOKASHO YOKO MEDIUM" panose="02000500000000000000" pitchFamily="2" charset="-128"/>
                <a:ea typeface="YUKYOKASHO YOKO MEDIUM" panose="02000500000000000000" pitchFamily="2" charset="-128"/>
              </a:rPr>
              <a:t>電灯から、ネットワーク社会の到来を予見するに等しい。</a:t>
            </a:r>
            <a:endParaRPr lang="en-US" altLang="ja-JP" sz="2000" b="1" dirty="0">
              <a:solidFill>
                <a:srgbClr val="002060"/>
              </a:solidFill>
              <a:latin typeface="YUKYOKASHO YOKO MEDIUM" panose="02000500000000000000" pitchFamily="2" charset="-128"/>
              <a:ea typeface="YUKYOKASHO YOKO MEDIUM" panose="02000500000000000000" pitchFamily="2" charset="-128"/>
            </a:endParaRPr>
          </a:p>
          <a:p>
            <a:pPr>
              <a:spcAft>
                <a:spcPts val="1200"/>
              </a:spcAft>
            </a:pPr>
            <a:r>
              <a:rPr lang="en" altLang="ja-JP" sz="2000" b="1" dirty="0">
                <a:solidFill>
                  <a:srgbClr val="002060"/>
                </a:solidFill>
                <a:latin typeface="YuKyokasho Yoko Medium" panose="02000500000000000000" pitchFamily="2" charset="-128"/>
                <a:ea typeface="YuKyokasho Yoko Medium" panose="02000500000000000000" pitchFamily="2" charset="-128"/>
              </a:rPr>
              <a:t>AI</a:t>
            </a:r>
            <a:r>
              <a:rPr lang="ja-JP" altLang="en-US" sz="2000" b="1">
                <a:solidFill>
                  <a:srgbClr val="002060"/>
                </a:solidFill>
                <a:latin typeface="YUKYOKASHO YOKO MEDIUM" panose="02000500000000000000" pitchFamily="2" charset="-128"/>
                <a:ea typeface="YUKYOKASHO YOKO MEDIUM" panose="02000500000000000000" pitchFamily="2" charset="-128"/>
              </a:rPr>
              <a:t>が電気のように社会の基盤となった時、世界は、そして人間は、どう変容するのか。その答えは、まだ白紙の</a:t>
            </a:r>
            <a:r>
              <a:rPr lang="ja-JP" altLang="en-US" sz="2000" b="1">
                <a:solidFill>
                  <a:srgbClr val="002060"/>
                </a:solidFill>
                <a:latin typeface="YuKyokasho Yoko Medium" panose="02000500000000000000" pitchFamily="2" charset="-128"/>
                <a:ea typeface="YuKyokasho Yoko Medium" panose="02000500000000000000" pitchFamily="2" charset="-128"/>
              </a:rPr>
              <a:t>ままである。</a:t>
            </a:r>
            <a:endParaRPr lang="ja-JP" altLang="en-US" sz="2000" b="1">
              <a:solidFill>
                <a:srgbClr val="002060"/>
              </a:solidFill>
              <a:latin typeface="YUKYOKASHO YOKO MEDIUM" panose="02000500000000000000" pitchFamily="2" charset="-128"/>
              <a:ea typeface="YUKYOKASHO YOKO MEDIUM" panose="02000500000000000000" pitchFamily="2" charset="-128"/>
            </a:endParaRPr>
          </a:p>
        </p:txBody>
      </p:sp>
      <p:sp>
        <p:nvSpPr>
          <p:cNvPr id="6" name="テキスト ボックス 5">
            <a:extLst>
              <a:ext uri="{FF2B5EF4-FFF2-40B4-BE49-F238E27FC236}">
                <a16:creationId xmlns:a16="http://schemas.microsoft.com/office/drawing/2014/main" id="{92430E20-764B-AEDC-08B3-134369C8250F}"/>
              </a:ext>
            </a:extLst>
          </p:cNvPr>
          <p:cNvSpPr txBox="1"/>
          <p:nvPr/>
        </p:nvSpPr>
        <p:spPr>
          <a:xfrm>
            <a:off x="3363311" y="4329115"/>
            <a:ext cx="915635" cy="523220"/>
          </a:xfrm>
          <a:prstGeom prst="rect">
            <a:avLst/>
          </a:prstGeom>
          <a:noFill/>
        </p:spPr>
        <p:txBody>
          <a:bodyPr wrap="none" rtlCol="0">
            <a:spAutoFit/>
          </a:bodyPr>
          <a:lstStyle/>
          <a:p>
            <a:r>
              <a:rPr kumimoji="1" lang="en-US" altLang="ja-JP" sz="2800">
                <a:solidFill>
                  <a:schemeClr val="bg1"/>
                </a:solidFill>
              </a:rPr>
              <a:t>1875</a:t>
            </a:r>
            <a:endParaRPr kumimoji="1" lang="ja-JP" altLang="en-US" sz="2800">
              <a:solidFill>
                <a:schemeClr val="bg1"/>
              </a:solidFill>
            </a:endParaRPr>
          </a:p>
        </p:txBody>
      </p:sp>
      <p:sp>
        <p:nvSpPr>
          <p:cNvPr id="7" name="テキスト ボックス 6">
            <a:extLst>
              <a:ext uri="{FF2B5EF4-FFF2-40B4-BE49-F238E27FC236}">
                <a16:creationId xmlns:a16="http://schemas.microsoft.com/office/drawing/2014/main" id="{B7B8EF7B-7EFA-DA15-0659-EEAE819BE75D}"/>
              </a:ext>
            </a:extLst>
          </p:cNvPr>
          <p:cNvSpPr txBox="1"/>
          <p:nvPr/>
        </p:nvSpPr>
        <p:spPr>
          <a:xfrm>
            <a:off x="4945118" y="4329115"/>
            <a:ext cx="915635" cy="523220"/>
          </a:xfrm>
          <a:prstGeom prst="rect">
            <a:avLst/>
          </a:prstGeom>
          <a:noFill/>
        </p:spPr>
        <p:txBody>
          <a:bodyPr wrap="none" rtlCol="0">
            <a:spAutoFit/>
          </a:bodyPr>
          <a:lstStyle/>
          <a:p>
            <a:r>
              <a:rPr kumimoji="1" lang="en-US" altLang="ja-JP" sz="2800" dirty="0">
                <a:solidFill>
                  <a:schemeClr val="bg1"/>
                </a:solidFill>
              </a:rPr>
              <a:t>2025</a:t>
            </a:r>
            <a:endParaRPr kumimoji="1" lang="ja-JP" altLang="en-US" sz="2800">
              <a:solidFill>
                <a:schemeClr val="bg1"/>
              </a:solidFill>
            </a:endParaRPr>
          </a:p>
        </p:txBody>
      </p:sp>
    </p:spTree>
    <p:extLst>
      <p:ext uri="{BB962C8B-B14F-4D97-AF65-F5344CB8AC3E}">
        <p14:creationId xmlns:p14="http://schemas.microsoft.com/office/powerpoint/2010/main" val="24562208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メイリオ" panose="020B0604030504040204" pitchFamily="50" charset="-128"/>
                <a:ea typeface="メイリオ" panose="020B0604030504040204" pitchFamily="50" charset="-128"/>
                <a:cs typeface="Arial" pitchFamily="34" charset="0"/>
              </a:rPr>
              <a:t>データサイエンス</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9673350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5B8BF61A-1BA4-924E-92AD-D3F775E6B875}"/>
              </a:ext>
            </a:extLst>
          </p:cNvPr>
          <p:cNvGrpSpPr/>
          <p:nvPr/>
        </p:nvGrpSpPr>
        <p:grpSpPr>
          <a:xfrm>
            <a:off x="4169056" y="1137308"/>
            <a:ext cx="4229250" cy="4950686"/>
            <a:chOff x="4169056" y="1137308"/>
            <a:chExt cx="4229250" cy="4950686"/>
          </a:xfrm>
        </p:grpSpPr>
        <p:sp>
          <p:nvSpPr>
            <p:cNvPr id="28" name="環状矢印 27">
              <a:extLst>
                <a:ext uri="{FF2B5EF4-FFF2-40B4-BE49-F238E27FC236}">
                  <a16:creationId xmlns:a16="http://schemas.microsoft.com/office/drawing/2014/main" id="{8EB9545E-2D4B-1540-8AF2-17EF5CB96C40}"/>
                </a:ext>
              </a:extLst>
            </p:cNvPr>
            <p:cNvSpPr/>
            <p:nvPr/>
          </p:nvSpPr>
          <p:spPr>
            <a:xfrm rot="18943027">
              <a:off x="6044132" y="2217309"/>
              <a:ext cx="1845494" cy="1845494"/>
            </a:xfrm>
            <a:prstGeom prst="circularArrow">
              <a:avLst>
                <a:gd name="adj1" fmla="val 12500"/>
                <a:gd name="adj2" fmla="val 1142319"/>
                <a:gd name="adj3" fmla="val 20457681"/>
                <a:gd name="adj4" fmla="val 88668"/>
                <a:gd name="adj5" fmla="val 12500"/>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環状矢印 18">
              <a:extLst>
                <a:ext uri="{FF2B5EF4-FFF2-40B4-BE49-F238E27FC236}">
                  <a16:creationId xmlns:a16="http://schemas.microsoft.com/office/drawing/2014/main" id="{3EA49940-B5FB-EE43-998E-017B61E3987C}"/>
                </a:ext>
              </a:extLst>
            </p:cNvPr>
            <p:cNvSpPr/>
            <p:nvPr/>
          </p:nvSpPr>
          <p:spPr>
            <a:xfrm rot="18802498">
              <a:off x="4169056" y="1522655"/>
              <a:ext cx="3265714" cy="3265714"/>
            </a:xfrm>
            <a:prstGeom prst="circularArrow">
              <a:avLst>
                <a:gd name="adj1" fmla="val 12500"/>
                <a:gd name="adj2" fmla="val 1142319"/>
                <a:gd name="adj3" fmla="val 20457681"/>
                <a:gd name="adj4" fmla="val 14562247"/>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環状矢印 22">
              <a:extLst>
                <a:ext uri="{FF2B5EF4-FFF2-40B4-BE49-F238E27FC236}">
                  <a16:creationId xmlns:a16="http://schemas.microsoft.com/office/drawing/2014/main" id="{21C77830-1480-0F46-AABF-01537308B7C7}"/>
                </a:ext>
              </a:extLst>
            </p:cNvPr>
            <p:cNvSpPr/>
            <p:nvPr/>
          </p:nvSpPr>
          <p:spPr>
            <a:xfrm rot="2797502" flipV="1">
              <a:off x="4169056" y="1489942"/>
              <a:ext cx="3265714" cy="3265714"/>
            </a:xfrm>
            <a:prstGeom prst="circularArrow">
              <a:avLst>
                <a:gd name="adj1" fmla="val 12500"/>
                <a:gd name="adj2" fmla="val 1142319"/>
                <a:gd name="adj3" fmla="val 20457681"/>
                <a:gd name="adj4" fmla="val 14562247"/>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127C865A-4908-1B49-BC4D-64D7D68A5AB7}"/>
                </a:ext>
              </a:extLst>
            </p:cNvPr>
            <p:cNvSpPr txBox="1"/>
            <p:nvPr/>
          </p:nvSpPr>
          <p:spPr>
            <a:xfrm>
              <a:off x="5443651" y="3606459"/>
              <a:ext cx="2954655" cy="400110"/>
            </a:xfrm>
            <a:prstGeom prst="rect">
              <a:avLst/>
            </a:prstGeom>
            <a:noFill/>
          </p:spPr>
          <p:txBody>
            <a:bodyPr wrap="none" rtlCol="0">
              <a:spAutoFit/>
            </a:bodyPr>
            <a:lstStyle/>
            <a:p>
              <a:r>
                <a:rPr kumimoji="1" lang="ja-JP" altLang="en-US" sz="20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戦略</a:t>
              </a:r>
              <a:r>
                <a:rPr kumimoji="1" lang="ja-JP" altLang="en-US" sz="16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を俊敏に変化させ続ける</a:t>
              </a:r>
            </a:p>
          </p:txBody>
        </p:sp>
        <p:sp>
          <p:nvSpPr>
            <p:cNvPr id="25" name="テキスト ボックス 24">
              <a:extLst>
                <a:ext uri="{FF2B5EF4-FFF2-40B4-BE49-F238E27FC236}">
                  <a16:creationId xmlns:a16="http://schemas.microsoft.com/office/drawing/2014/main" id="{3E8E9BA8-19DE-5141-814C-F931C32F2F1A}"/>
                </a:ext>
              </a:extLst>
            </p:cNvPr>
            <p:cNvSpPr txBox="1"/>
            <p:nvPr/>
          </p:nvSpPr>
          <p:spPr>
            <a:xfrm>
              <a:off x="5443651" y="2348844"/>
              <a:ext cx="2954655" cy="400110"/>
            </a:xfrm>
            <a:prstGeom prst="rect">
              <a:avLst/>
            </a:prstGeom>
            <a:noFill/>
          </p:spPr>
          <p:txBody>
            <a:bodyPr wrap="none" rtlCol="0">
              <a:spAutoFit/>
            </a:bodyPr>
            <a:lstStyle/>
            <a:p>
              <a:r>
                <a:rPr kumimoji="1" lang="ja-JP" altLang="en-US" sz="20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戦術</a:t>
              </a:r>
              <a:r>
                <a:rPr kumimoji="1" lang="ja-JP" altLang="en-US" sz="16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の最適化を維持し続ける</a:t>
              </a:r>
            </a:p>
          </p:txBody>
        </p:sp>
        <p:sp>
          <p:nvSpPr>
            <p:cNvPr id="26" name="テキスト ボックス 25">
              <a:extLst>
                <a:ext uri="{FF2B5EF4-FFF2-40B4-BE49-F238E27FC236}">
                  <a16:creationId xmlns:a16="http://schemas.microsoft.com/office/drawing/2014/main" id="{5496DE7F-8541-E042-971E-9F31919A3AC5}"/>
                </a:ext>
              </a:extLst>
            </p:cNvPr>
            <p:cNvSpPr txBox="1"/>
            <p:nvPr/>
          </p:nvSpPr>
          <p:spPr>
            <a:xfrm>
              <a:off x="4828098" y="2947654"/>
              <a:ext cx="3570208" cy="461665"/>
            </a:xfrm>
            <a:prstGeom prst="rect">
              <a:avLst/>
            </a:prstGeom>
            <a:noFill/>
          </p:spPr>
          <p:txBody>
            <a:bodyPr wrap="none" rtlCol="0">
              <a:spAutoFit/>
            </a:bodyPr>
            <a:lstStyle/>
            <a:p>
              <a:pPr algn="r"/>
              <a:r>
                <a:rPr kumimoji="1" lang="ja-JP" altLang="en-US" sz="2400" b="1">
                  <a:solidFill>
                    <a:srgbClr val="7030A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事業の存続と企業の成長</a:t>
              </a:r>
            </a:p>
          </p:txBody>
        </p:sp>
        <p:sp>
          <p:nvSpPr>
            <p:cNvPr id="21" name="テキスト ボックス 20">
              <a:extLst>
                <a:ext uri="{FF2B5EF4-FFF2-40B4-BE49-F238E27FC236}">
                  <a16:creationId xmlns:a16="http://schemas.microsoft.com/office/drawing/2014/main" id="{C7785863-9698-4349-94A2-D7CCC497C397}"/>
                </a:ext>
              </a:extLst>
            </p:cNvPr>
            <p:cNvSpPr txBox="1"/>
            <p:nvPr/>
          </p:nvSpPr>
          <p:spPr>
            <a:xfrm>
              <a:off x="4245286" y="1369346"/>
              <a:ext cx="2492990" cy="369332"/>
            </a:xfrm>
            <a:prstGeom prst="rect">
              <a:avLst/>
            </a:prstGeom>
            <a:noFill/>
          </p:spPr>
          <p:txBody>
            <a:bodyPr wrap="none" rtlCol="0">
              <a:spAutoFit/>
            </a:bodyPr>
            <a:lstStyle/>
            <a:p>
              <a:r>
                <a:rPr kumimoji="1" lang="ja-JP" altLang="en-US">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業務の自動化／自律化</a:t>
              </a:r>
            </a:p>
          </p:txBody>
        </p:sp>
        <p:sp>
          <p:nvSpPr>
            <p:cNvPr id="22" name="テキスト ボックス 21">
              <a:extLst>
                <a:ext uri="{FF2B5EF4-FFF2-40B4-BE49-F238E27FC236}">
                  <a16:creationId xmlns:a16="http://schemas.microsoft.com/office/drawing/2014/main" id="{DE853CE4-BBD8-1947-B762-19C4863B1C99}"/>
                </a:ext>
              </a:extLst>
            </p:cNvPr>
            <p:cNvSpPr txBox="1"/>
            <p:nvPr/>
          </p:nvSpPr>
          <p:spPr>
            <a:xfrm>
              <a:off x="4245286" y="4600512"/>
              <a:ext cx="2031325" cy="369332"/>
            </a:xfrm>
            <a:prstGeom prst="rect">
              <a:avLst/>
            </a:prstGeom>
            <a:noFill/>
          </p:spPr>
          <p:txBody>
            <a:bodyPr wrap="none" rtlCol="0">
              <a:spAutoFit/>
            </a:bodyPr>
            <a:lstStyle/>
            <a:p>
              <a:r>
                <a:rPr kumimoji="1" lang="ja-JP" altLang="en-US">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示唆と洞察の提供</a:t>
              </a:r>
            </a:p>
          </p:txBody>
        </p:sp>
        <p:sp>
          <p:nvSpPr>
            <p:cNvPr id="32" name="ホームベース 31">
              <a:extLst>
                <a:ext uri="{FF2B5EF4-FFF2-40B4-BE49-F238E27FC236}">
                  <a16:creationId xmlns:a16="http://schemas.microsoft.com/office/drawing/2014/main" id="{552335CC-0E14-AC4C-9884-6B33A138FECF}"/>
                </a:ext>
              </a:extLst>
            </p:cNvPr>
            <p:cNvSpPr/>
            <p:nvPr/>
          </p:nvSpPr>
          <p:spPr>
            <a:xfrm>
              <a:off x="4335236" y="5307579"/>
              <a:ext cx="4063070" cy="78041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1E886DBB-CC1B-BC43-B833-2AC8AE7F491A}"/>
                </a:ext>
              </a:extLst>
            </p:cNvPr>
            <p:cNvSpPr txBox="1"/>
            <p:nvPr/>
          </p:nvSpPr>
          <p:spPr>
            <a:xfrm>
              <a:off x="4889443" y="5398363"/>
              <a:ext cx="2954655" cy="646331"/>
            </a:xfrm>
            <a:prstGeom prst="rect">
              <a:avLst/>
            </a:prstGeom>
            <a:noFill/>
          </p:spPr>
          <p:txBody>
            <a:bodyPr wrap="none" rtlCol="0">
              <a:spAutoFit/>
            </a:bodyPr>
            <a:lstStyle/>
            <a:p>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圧倒的なスピードの獲得</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イノベーションの繰り返し</a:t>
              </a:r>
            </a:p>
          </p:txBody>
        </p:sp>
        <p:pic>
          <p:nvPicPr>
            <p:cNvPr id="8" name="図 7">
              <a:extLst>
                <a:ext uri="{FF2B5EF4-FFF2-40B4-BE49-F238E27FC236}">
                  <a16:creationId xmlns:a16="http://schemas.microsoft.com/office/drawing/2014/main" id="{582D6C93-00FB-B748-9A4E-0FD3DA4E61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01387" y="3891334"/>
              <a:ext cx="1149178" cy="1149178"/>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97B32DA-0BC0-254E-8739-8603CBCD16F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53388" y="1137308"/>
              <a:ext cx="1018672" cy="1018672"/>
            </a:xfrm>
            <a:prstGeom prst="rect">
              <a:avLst/>
            </a:prstGeom>
            <a:effectLst>
              <a:outerShdw blurRad="50800" dist="38100" dir="2700000" algn="tl" rotWithShape="0">
                <a:prstClr val="black">
                  <a:alpha val="40000"/>
                </a:prstClr>
              </a:outerShdw>
            </a:effectLst>
          </p:spPr>
        </p:pic>
      </p:grpSp>
      <p:sp>
        <p:nvSpPr>
          <p:cNvPr id="5" name="タイトル 4">
            <a:extLst>
              <a:ext uri="{FF2B5EF4-FFF2-40B4-BE49-F238E27FC236}">
                <a16:creationId xmlns:a16="http://schemas.microsoft.com/office/drawing/2014/main" id="{112ADAC8-DA74-2844-939A-4D5A68743A22}"/>
              </a:ext>
            </a:extLst>
          </p:cNvPr>
          <p:cNvSpPr>
            <a:spLocks noGrp="1"/>
          </p:cNvSpPr>
          <p:nvPr>
            <p:ph type="title"/>
          </p:nvPr>
        </p:nvSpPr>
        <p:spPr/>
        <p:txBody>
          <a:bodyPr/>
          <a:lstStyle/>
          <a:p>
            <a:r>
              <a:rPr lang="ja-JP" altLang="en-US"/>
              <a:t>デジタル</a:t>
            </a:r>
            <a:r>
              <a:rPr lang="en-US" altLang="ja-JP" dirty="0"/>
              <a:t>×</a:t>
            </a:r>
            <a:r>
              <a:rPr lang="ja-JP" altLang="en-US"/>
              <a:t>データ</a:t>
            </a:r>
            <a:r>
              <a:rPr lang="en-US" altLang="ja-JP" dirty="0"/>
              <a:t>×AI</a:t>
            </a:r>
            <a:r>
              <a:rPr lang="ja-JP" altLang="en-US"/>
              <a:t>　が支える存続と成長のプロセス</a:t>
            </a:r>
          </a:p>
        </p:txBody>
      </p:sp>
      <p:sp>
        <p:nvSpPr>
          <p:cNvPr id="7" name="環状矢印 6">
            <a:extLst>
              <a:ext uri="{FF2B5EF4-FFF2-40B4-BE49-F238E27FC236}">
                <a16:creationId xmlns:a16="http://schemas.microsoft.com/office/drawing/2014/main" id="{21673247-D25C-654E-8A96-F0F4ADEA0FA3}"/>
              </a:ext>
            </a:extLst>
          </p:cNvPr>
          <p:cNvSpPr/>
          <p:nvPr/>
        </p:nvSpPr>
        <p:spPr>
          <a:xfrm rot="21083656">
            <a:off x="1159332" y="1510394"/>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環状矢印 13">
            <a:extLst>
              <a:ext uri="{FF2B5EF4-FFF2-40B4-BE49-F238E27FC236}">
                <a16:creationId xmlns:a16="http://schemas.microsoft.com/office/drawing/2014/main" id="{A25B8090-7771-BC41-8CAD-4DF7FA350D28}"/>
              </a:ext>
            </a:extLst>
          </p:cNvPr>
          <p:cNvSpPr/>
          <p:nvPr/>
        </p:nvSpPr>
        <p:spPr>
          <a:xfrm rot="6818294">
            <a:off x="1174264" y="1510393"/>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環状矢印 14">
            <a:extLst>
              <a:ext uri="{FF2B5EF4-FFF2-40B4-BE49-F238E27FC236}">
                <a16:creationId xmlns:a16="http://schemas.microsoft.com/office/drawing/2014/main" id="{4024D92E-733C-F643-B1DF-89399CC126B9}"/>
              </a:ext>
            </a:extLst>
          </p:cNvPr>
          <p:cNvSpPr/>
          <p:nvPr/>
        </p:nvSpPr>
        <p:spPr>
          <a:xfrm rot="13968152">
            <a:off x="1174265" y="1510393"/>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5C9AE4F2-CC41-654A-9CE2-C5F9586E998F}"/>
              </a:ext>
            </a:extLst>
          </p:cNvPr>
          <p:cNvSpPr txBox="1"/>
          <p:nvPr/>
        </p:nvSpPr>
        <p:spPr>
          <a:xfrm>
            <a:off x="933384" y="1649971"/>
            <a:ext cx="1415773" cy="584775"/>
          </a:xfrm>
          <a:prstGeom prst="rect">
            <a:avLst/>
          </a:prstGeom>
          <a:noFill/>
        </p:spPr>
        <p:txBody>
          <a:bodyPr wrap="none" rtlCol="0">
            <a:spAutoFit/>
          </a:bodyPr>
          <a:lstStyle/>
          <a:p>
            <a:pPr algn="ctr"/>
            <a:r>
              <a:rPr kumimoji="1" lang="ja-JP" altLang="en-US" sz="32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a:t>
            </a:r>
          </a:p>
        </p:txBody>
      </p:sp>
      <p:sp>
        <p:nvSpPr>
          <p:cNvPr id="18" name="テキスト ボックス 17">
            <a:extLst>
              <a:ext uri="{FF2B5EF4-FFF2-40B4-BE49-F238E27FC236}">
                <a16:creationId xmlns:a16="http://schemas.microsoft.com/office/drawing/2014/main" id="{6DB8CD3C-323A-C54D-8BF9-4E94AD3002F8}"/>
              </a:ext>
            </a:extLst>
          </p:cNvPr>
          <p:cNvSpPr txBox="1"/>
          <p:nvPr/>
        </p:nvSpPr>
        <p:spPr>
          <a:xfrm>
            <a:off x="523016" y="4193527"/>
            <a:ext cx="1826141" cy="584775"/>
          </a:xfrm>
          <a:prstGeom prst="rect">
            <a:avLst/>
          </a:prstGeom>
          <a:noFill/>
        </p:spPr>
        <p:txBody>
          <a:bodyPr wrap="none" rtlCol="0">
            <a:spAutoFit/>
          </a:bodyPr>
          <a:lstStyle/>
          <a:p>
            <a:pPr algn="ctr"/>
            <a:r>
              <a:rPr kumimoji="1" lang="ja-JP" altLang="en-US" sz="32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p>
        </p:txBody>
      </p:sp>
      <p:sp>
        <p:nvSpPr>
          <p:cNvPr id="29" name="テキスト ボックス 28">
            <a:extLst>
              <a:ext uri="{FF2B5EF4-FFF2-40B4-BE49-F238E27FC236}">
                <a16:creationId xmlns:a16="http://schemas.microsoft.com/office/drawing/2014/main" id="{86C66831-457E-8442-8C6E-2CF16C440EA7}"/>
              </a:ext>
            </a:extLst>
          </p:cNvPr>
          <p:cNvSpPr txBox="1"/>
          <p:nvPr/>
        </p:nvSpPr>
        <p:spPr>
          <a:xfrm>
            <a:off x="536771" y="4639802"/>
            <a:ext cx="1107996"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金鉱石を採掘</a:t>
            </a:r>
          </a:p>
        </p:txBody>
      </p:sp>
      <p:sp>
        <p:nvSpPr>
          <p:cNvPr id="30" name="テキスト ボックス 29">
            <a:extLst>
              <a:ext uri="{FF2B5EF4-FFF2-40B4-BE49-F238E27FC236}">
                <a16:creationId xmlns:a16="http://schemas.microsoft.com/office/drawing/2014/main" id="{298B8776-4221-2343-8697-9CBA1BAA51EB}"/>
              </a:ext>
            </a:extLst>
          </p:cNvPr>
          <p:cNvSpPr txBox="1"/>
          <p:nvPr/>
        </p:nvSpPr>
        <p:spPr>
          <a:xfrm>
            <a:off x="929906" y="1420209"/>
            <a:ext cx="646331"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金鉱石</a:t>
            </a:r>
          </a:p>
        </p:txBody>
      </p:sp>
      <p:sp>
        <p:nvSpPr>
          <p:cNvPr id="33" name="ホームベース 32">
            <a:extLst>
              <a:ext uri="{FF2B5EF4-FFF2-40B4-BE49-F238E27FC236}">
                <a16:creationId xmlns:a16="http://schemas.microsoft.com/office/drawing/2014/main" id="{05467D54-E219-3B41-96F8-829C1A0ADA71}"/>
              </a:ext>
            </a:extLst>
          </p:cNvPr>
          <p:cNvSpPr/>
          <p:nvPr/>
        </p:nvSpPr>
        <p:spPr>
          <a:xfrm>
            <a:off x="775586" y="5311763"/>
            <a:ext cx="4063070" cy="78041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474CB22-561F-284C-9F1A-EB0D2181D35F}"/>
              </a:ext>
            </a:extLst>
          </p:cNvPr>
          <p:cNvSpPr txBox="1"/>
          <p:nvPr/>
        </p:nvSpPr>
        <p:spPr>
          <a:xfrm>
            <a:off x="1569870" y="5424165"/>
            <a:ext cx="2031325" cy="646331"/>
          </a:xfrm>
          <a:prstGeom prst="rect">
            <a:avLst/>
          </a:prstGeom>
          <a:noFill/>
        </p:spPr>
        <p:txBody>
          <a:bodyPr wrap="none" rtlCol="0">
            <a:spAutoFit/>
          </a:bodyPr>
          <a:lstStyle/>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迅速な事実の把握</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的確な未来の予測</a:t>
            </a:r>
          </a:p>
        </p:txBody>
      </p:sp>
      <p:grpSp>
        <p:nvGrpSpPr>
          <p:cNvPr id="13" name="グループ化 12">
            <a:extLst>
              <a:ext uri="{FF2B5EF4-FFF2-40B4-BE49-F238E27FC236}">
                <a16:creationId xmlns:a16="http://schemas.microsoft.com/office/drawing/2014/main" id="{716443CC-3F42-FD4A-B5BC-70B42CCD3D66}"/>
              </a:ext>
            </a:extLst>
          </p:cNvPr>
          <p:cNvGrpSpPr/>
          <p:nvPr/>
        </p:nvGrpSpPr>
        <p:grpSpPr>
          <a:xfrm>
            <a:off x="2740526" y="2567885"/>
            <a:ext cx="1962795" cy="924295"/>
            <a:chOff x="2740526" y="2567885"/>
            <a:chExt cx="1962795" cy="924295"/>
          </a:xfrm>
        </p:grpSpPr>
        <p:sp>
          <p:nvSpPr>
            <p:cNvPr id="17" name="テキスト ボックス 16">
              <a:extLst>
                <a:ext uri="{FF2B5EF4-FFF2-40B4-BE49-F238E27FC236}">
                  <a16:creationId xmlns:a16="http://schemas.microsoft.com/office/drawing/2014/main" id="{6F1122E2-6B12-5643-903B-B9946275C203}"/>
                </a:ext>
              </a:extLst>
            </p:cNvPr>
            <p:cNvSpPr txBox="1"/>
            <p:nvPr/>
          </p:nvSpPr>
          <p:spPr>
            <a:xfrm>
              <a:off x="4005694" y="2907405"/>
              <a:ext cx="697627" cy="584775"/>
            </a:xfrm>
            <a:prstGeom prst="rect">
              <a:avLst/>
            </a:prstGeom>
            <a:noFill/>
          </p:spPr>
          <p:txBody>
            <a:bodyPr wrap="none" rtlCol="0">
              <a:spAutoFit/>
            </a:bodyPr>
            <a:lstStyle/>
            <a:p>
              <a:pPr algn="ctr"/>
              <a:r>
                <a:rPr kumimoji="1" lang="en-US" altLang="ja-JP" sz="32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32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EBB40CF-7B95-8749-9C56-03692FBFBF68}"/>
                </a:ext>
              </a:extLst>
            </p:cNvPr>
            <p:cNvSpPr txBox="1"/>
            <p:nvPr/>
          </p:nvSpPr>
          <p:spPr>
            <a:xfrm>
              <a:off x="3021663" y="2945562"/>
              <a:ext cx="1107996" cy="461665"/>
            </a:xfrm>
            <a:prstGeom prst="rect">
              <a:avLst/>
            </a:prstGeom>
            <a:noFill/>
          </p:spPr>
          <p:txBody>
            <a:bodyPr wrap="none" rtlCol="0">
              <a:spAutoFit/>
            </a:bodyPr>
            <a:lstStyle/>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精錬して</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金を取り出す</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93FFEC80-E645-D141-9EE5-D7E5C4FAD9A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0526" y="2567885"/>
              <a:ext cx="751170" cy="751170"/>
            </a:xfrm>
            <a:prstGeom prst="rect">
              <a:avLst/>
            </a:prstGeom>
            <a:effectLst>
              <a:outerShdw blurRad="50800" dist="38100" dir="2700000" algn="tl" rotWithShape="0">
                <a:prstClr val="black">
                  <a:alpha val="40000"/>
                </a:prstClr>
              </a:outerShdw>
            </a:effectLst>
          </p:spPr>
        </p:pic>
      </p:grpSp>
      <p:pic>
        <p:nvPicPr>
          <p:cNvPr id="3" name="図 2">
            <a:extLst>
              <a:ext uri="{FF2B5EF4-FFF2-40B4-BE49-F238E27FC236}">
                <a16:creationId xmlns:a16="http://schemas.microsoft.com/office/drawing/2014/main" id="{06B9C6B6-BB1B-104E-B5B4-7DDB6F93AB76}"/>
              </a:ext>
            </a:extLst>
          </p:cNvPr>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656557" y="2894909"/>
            <a:ext cx="864174" cy="514184"/>
          </a:xfrm>
          <a:prstGeom prst="rect">
            <a:avLst/>
          </a:prstGeom>
          <a:effectLst>
            <a:outerShdw blurRad="50800" dist="38100" dir="2700000" algn="tl" rotWithShape="0">
              <a:prstClr val="black">
                <a:alpha val="40000"/>
              </a:prstClr>
            </a:outerShdw>
          </a:effectLst>
        </p:spPr>
      </p:pic>
      <p:grpSp>
        <p:nvGrpSpPr>
          <p:cNvPr id="12" name="グループ化 11">
            <a:extLst>
              <a:ext uri="{FF2B5EF4-FFF2-40B4-BE49-F238E27FC236}">
                <a16:creationId xmlns:a16="http://schemas.microsoft.com/office/drawing/2014/main" id="{AB4C2FCF-BF59-8B42-BCBC-BA644D66945F}"/>
              </a:ext>
            </a:extLst>
          </p:cNvPr>
          <p:cNvGrpSpPr/>
          <p:nvPr/>
        </p:nvGrpSpPr>
        <p:grpSpPr>
          <a:xfrm>
            <a:off x="1628223" y="921179"/>
            <a:ext cx="1210588" cy="429026"/>
            <a:chOff x="1628223" y="921179"/>
            <a:chExt cx="1210588" cy="429026"/>
          </a:xfrm>
        </p:grpSpPr>
        <p:sp>
          <p:nvSpPr>
            <p:cNvPr id="10" name="四角形吹き出し 9">
              <a:extLst>
                <a:ext uri="{FF2B5EF4-FFF2-40B4-BE49-F238E27FC236}">
                  <a16:creationId xmlns:a16="http://schemas.microsoft.com/office/drawing/2014/main" id="{DD6BEE12-F1E8-1142-A5C2-7416B7C482E2}"/>
                </a:ext>
              </a:extLst>
            </p:cNvPr>
            <p:cNvSpPr/>
            <p:nvPr/>
          </p:nvSpPr>
          <p:spPr>
            <a:xfrm>
              <a:off x="1631273" y="921179"/>
              <a:ext cx="1185329" cy="429026"/>
            </a:xfrm>
            <a:prstGeom prst="wedgeRectCallout">
              <a:avLst>
                <a:gd name="adj1" fmla="val -46547"/>
                <a:gd name="adj2" fmla="val 96478"/>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4FC8A14-E590-0B43-B539-8F6FD6C115B7}"/>
                </a:ext>
              </a:extLst>
            </p:cNvPr>
            <p:cNvSpPr txBox="1"/>
            <p:nvPr/>
          </p:nvSpPr>
          <p:spPr>
            <a:xfrm>
              <a:off x="1628223" y="996260"/>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大半が</a:t>
              </a:r>
              <a:r>
                <a:rPr kumimoji="1" lang="ja-JP" altLang="en-US" sz="1600" b="1">
                  <a:solidFill>
                    <a:schemeClr val="bg1"/>
                  </a:solidFill>
                  <a:latin typeface="Meiryo" panose="020B0604030504040204" pitchFamily="34" charset="-128"/>
                  <a:ea typeface="Meiryo" panose="020B0604030504040204" pitchFamily="34" charset="-128"/>
                </a:rPr>
                <a:t>ゴミ</a:t>
              </a:r>
            </a:p>
          </p:txBody>
        </p:sp>
      </p:grpSp>
    </p:spTree>
    <p:extLst>
      <p:ext uri="{BB962C8B-B14F-4D97-AF65-F5344CB8AC3E}">
        <p14:creationId xmlns:p14="http://schemas.microsoft.com/office/powerpoint/2010/main" val="13994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E719FB-C6B1-8745-9DA1-1AE0A91DE43B}"/>
              </a:ext>
            </a:extLst>
          </p:cNvPr>
          <p:cNvSpPr>
            <a:spLocks noGrp="1"/>
          </p:cNvSpPr>
          <p:nvPr>
            <p:ph type="title"/>
          </p:nvPr>
        </p:nvSpPr>
        <p:spPr/>
        <p:txBody>
          <a:bodyPr/>
          <a:lstStyle/>
          <a:p>
            <a:r>
              <a:rPr lang="ja-JP" altLang="en-US"/>
              <a:t>データ</a:t>
            </a:r>
            <a:r>
              <a:rPr kumimoji="1" lang="ja-JP" altLang="en-US"/>
              <a:t>サイエンス</a:t>
            </a:r>
          </a:p>
        </p:txBody>
      </p:sp>
      <p:sp>
        <p:nvSpPr>
          <p:cNvPr id="5" name="円/楕円 4">
            <a:extLst>
              <a:ext uri="{FF2B5EF4-FFF2-40B4-BE49-F238E27FC236}">
                <a16:creationId xmlns:a16="http://schemas.microsoft.com/office/drawing/2014/main" id="{EE58FD6C-AF6C-5747-9CB3-9EDE89D4D31D}"/>
              </a:ext>
            </a:extLst>
          </p:cNvPr>
          <p:cNvSpPr/>
          <p:nvPr/>
        </p:nvSpPr>
        <p:spPr>
          <a:xfrm>
            <a:off x="3366461" y="2478673"/>
            <a:ext cx="2411078" cy="24110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アーチ 5">
            <a:extLst>
              <a:ext uri="{FF2B5EF4-FFF2-40B4-BE49-F238E27FC236}">
                <a16:creationId xmlns:a16="http://schemas.microsoft.com/office/drawing/2014/main" id="{7D9D68C7-1A12-B140-869C-9F5DB62F5BF0}"/>
              </a:ext>
            </a:extLst>
          </p:cNvPr>
          <p:cNvSpPr/>
          <p:nvPr/>
        </p:nvSpPr>
        <p:spPr>
          <a:xfrm>
            <a:off x="1948082" y="1060291"/>
            <a:ext cx="5247836" cy="5247836"/>
          </a:xfrm>
          <a:prstGeom prst="blockArc">
            <a:avLst>
              <a:gd name="adj1" fmla="val 14363748"/>
              <a:gd name="adj2" fmla="val 0"/>
              <a:gd name="adj3"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アーチ 6">
            <a:extLst>
              <a:ext uri="{FF2B5EF4-FFF2-40B4-BE49-F238E27FC236}">
                <a16:creationId xmlns:a16="http://schemas.microsoft.com/office/drawing/2014/main" id="{D32FE16E-98B6-B34A-A00E-A5BB6037B46A}"/>
              </a:ext>
            </a:extLst>
          </p:cNvPr>
          <p:cNvSpPr/>
          <p:nvPr/>
        </p:nvSpPr>
        <p:spPr>
          <a:xfrm rot="7395904">
            <a:off x="1956865" y="1060292"/>
            <a:ext cx="5247836" cy="5247836"/>
          </a:xfrm>
          <a:prstGeom prst="blockArc">
            <a:avLst>
              <a:gd name="adj1" fmla="val 14259072"/>
              <a:gd name="adj2" fmla="val 0"/>
              <a:gd name="adj3" fmla="val 25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アーチ 7">
            <a:extLst>
              <a:ext uri="{FF2B5EF4-FFF2-40B4-BE49-F238E27FC236}">
                <a16:creationId xmlns:a16="http://schemas.microsoft.com/office/drawing/2014/main" id="{1D566357-E99B-AF4E-AD5F-F89DA2162691}"/>
              </a:ext>
            </a:extLst>
          </p:cNvPr>
          <p:cNvSpPr/>
          <p:nvPr/>
        </p:nvSpPr>
        <p:spPr>
          <a:xfrm rot="14402867">
            <a:off x="1939626" y="1060291"/>
            <a:ext cx="5247836" cy="5247836"/>
          </a:xfrm>
          <a:prstGeom prst="blockArc">
            <a:avLst>
              <a:gd name="adj1" fmla="val 14653141"/>
              <a:gd name="adj2" fmla="val 21529478"/>
              <a:gd name="adj3" fmla="val 2512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AE989D7-593A-3144-B535-FB84C891F896}"/>
              </a:ext>
            </a:extLst>
          </p:cNvPr>
          <p:cNvSpPr txBox="1"/>
          <p:nvPr/>
        </p:nvSpPr>
        <p:spPr>
          <a:xfrm>
            <a:off x="3751889" y="3212976"/>
            <a:ext cx="1646605" cy="1107996"/>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経営</a:t>
            </a:r>
            <a:r>
              <a:rPr kumimoji="1" lang="ja-JP" altLang="en-US" b="1">
                <a:solidFill>
                  <a:schemeClr val="bg1"/>
                </a:solidFill>
                <a:latin typeface="Meiryo" panose="020B0604030504040204" pitchFamily="34" charset="-128"/>
                <a:ea typeface="Meiryo" panose="020B0604030504040204" pitchFamily="34" charset="-128"/>
              </a:rPr>
              <a:t>や</a:t>
            </a:r>
            <a:r>
              <a:rPr kumimoji="1" lang="ja-JP" altLang="en-US" sz="2400" b="1">
                <a:solidFill>
                  <a:schemeClr val="bg1"/>
                </a:solidFill>
                <a:latin typeface="Meiryo" panose="020B0604030504040204" pitchFamily="34" charset="-128"/>
                <a:ea typeface="Meiryo" panose="020B0604030504040204" pitchFamily="34" charset="-128"/>
              </a:rPr>
              <a:t>事業</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の</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課題</a:t>
            </a:r>
            <a:r>
              <a:rPr kumimoji="1" lang="ja-JP" altLang="en-US" b="1">
                <a:solidFill>
                  <a:schemeClr val="bg1"/>
                </a:solidFill>
                <a:latin typeface="Meiryo" panose="020B0604030504040204" pitchFamily="34" charset="-128"/>
                <a:ea typeface="Meiryo" panose="020B0604030504040204" pitchFamily="34" charset="-128"/>
              </a:rPr>
              <a:t>や</a:t>
            </a:r>
            <a:r>
              <a:rPr kumimoji="1" lang="ja-JP" altLang="en-US" sz="2400" b="1">
                <a:solidFill>
                  <a:schemeClr val="bg1"/>
                </a:solidFill>
                <a:latin typeface="Meiryo" panose="020B0604030504040204" pitchFamily="34" charset="-128"/>
                <a:ea typeface="Meiryo" panose="020B0604030504040204" pitchFamily="34" charset="-128"/>
              </a:rPr>
              <a:t>戦略</a:t>
            </a:r>
          </a:p>
        </p:txBody>
      </p:sp>
      <p:sp>
        <p:nvSpPr>
          <p:cNvPr id="10" name="テキスト ボックス 9">
            <a:extLst>
              <a:ext uri="{FF2B5EF4-FFF2-40B4-BE49-F238E27FC236}">
                <a16:creationId xmlns:a16="http://schemas.microsoft.com/office/drawing/2014/main" id="{2836E185-196F-D94E-A29F-D89E1E5FB8BC}"/>
              </a:ext>
            </a:extLst>
          </p:cNvPr>
          <p:cNvSpPr txBox="1"/>
          <p:nvPr/>
        </p:nvSpPr>
        <p:spPr>
          <a:xfrm>
            <a:off x="2197991" y="2839456"/>
            <a:ext cx="902811"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分析</a:t>
            </a:r>
          </a:p>
        </p:txBody>
      </p:sp>
      <p:sp>
        <p:nvSpPr>
          <p:cNvPr id="11" name="テキスト ボックス 10">
            <a:extLst>
              <a:ext uri="{FF2B5EF4-FFF2-40B4-BE49-F238E27FC236}">
                <a16:creationId xmlns:a16="http://schemas.microsoft.com/office/drawing/2014/main" id="{E1C44106-6222-D341-8B48-32F72E75C9F6}"/>
              </a:ext>
            </a:extLst>
          </p:cNvPr>
          <p:cNvSpPr txBox="1"/>
          <p:nvPr/>
        </p:nvSpPr>
        <p:spPr>
          <a:xfrm>
            <a:off x="5091013" y="2067535"/>
            <a:ext cx="1620957"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ビジネス</a:t>
            </a:r>
          </a:p>
        </p:txBody>
      </p:sp>
      <p:sp>
        <p:nvSpPr>
          <p:cNvPr id="12" name="テキスト ボックス 11">
            <a:extLst>
              <a:ext uri="{FF2B5EF4-FFF2-40B4-BE49-F238E27FC236}">
                <a16:creationId xmlns:a16="http://schemas.microsoft.com/office/drawing/2014/main" id="{6392D03B-116B-5442-8F73-DE88590943CC}"/>
              </a:ext>
            </a:extLst>
          </p:cNvPr>
          <p:cNvSpPr txBox="1"/>
          <p:nvPr/>
        </p:nvSpPr>
        <p:spPr>
          <a:xfrm>
            <a:off x="3707904" y="5642198"/>
            <a:ext cx="2031325"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情報システム</a:t>
            </a:r>
          </a:p>
        </p:txBody>
      </p:sp>
      <p:sp>
        <p:nvSpPr>
          <p:cNvPr id="13" name="正方形/長方形 12">
            <a:extLst>
              <a:ext uri="{FF2B5EF4-FFF2-40B4-BE49-F238E27FC236}">
                <a16:creationId xmlns:a16="http://schemas.microsoft.com/office/drawing/2014/main" id="{E2B70002-D3AA-E247-9B41-D7CD68A5824E}"/>
              </a:ext>
            </a:extLst>
          </p:cNvPr>
          <p:cNvSpPr/>
          <p:nvPr/>
        </p:nvSpPr>
        <p:spPr>
          <a:xfrm>
            <a:off x="2075530" y="3799075"/>
            <a:ext cx="1450392" cy="830997"/>
          </a:xfrm>
          <a:prstGeom prst="rect">
            <a:avLst/>
          </a:prstGeom>
        </p:spPr>
        <p:txBody>
          <a:bodyPr wrap="square">
            <a:spAutoFit/>
          </a:bodyPr>
          <a:lstStyle/>
          <a:p>
            <a:r>
              <a:rPr lang="ja-JP" altLang="ja-JP" sz="1600">
                <a:solidFill>
                  <a:schemeClr val="bg1"/>
                </a:solidFill>
                <a:latin typeface="Meiryo" panose="020B0604030504040204" pitchFamily="34" charset="-128"/>
                <a:ea typeface="Meiryo" panose="020B0604030504040204" pitchFamily="34" charset="-128"/>
              </a:rPr>
              <a:t>データから</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ja-JP" sz="1600">
                <a:solidFill>
                  <a:schemeClr val="bg1"/>
                </a:solidFill>
                <a:latin typeface="Meiryo" panose="020B0604030504040204" pitchFamily="34" charset="-128"/>
                <a:ea typeface="Meiryo" panose="020B0604030504040204" pitchFamily="34" charset="-128"/>
              </a:rPr>
              <a:t>課題や仮説</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ja-JP" sz="1600">
                <a:solidFill>
                  <a:schemeClr val="bg1"/>
                </a:solidFill>
                <a:latin typeface="Meiryo" panose="020B0604030504040204" pitchFamily="34" charset="-128"/>
                <a:ea typeface="Meiryo" panose="020B0604030504040204" pitchFamily="34" charset="-128"/>
              </a:rPr>
              <a:t>を導く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E6DF260C-75D4-8F48-BD40-4CB34C962E2D}"/>
              </a:ext>
            </a:extLst>
          </p:cNvPr>
          <p:cNvSpPr/>
          <p:nvPr/>
        </p:nvSpPr>
        <p:spPr>
          <a:xfrm>
            <a:off x="3707904" y="1579875"/>
            <a:ext cx="2679538" cy="338554"/>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事業や経営を理解する</a:t>
            </a:r>
          </a:p>
        </p:txBody>
      </p:sp>
      <p:sp>
        <p:nvSpPr>
          <p:cNvPr id="15" name="正方形/長方形 14">
            <a:extLst>
              <a:ext uri="{FF2B5EF4-FFF2-40B4-BE49-F238E27FC236}">
                <a16:creationId xmlns:a16="http://schemas.microsoft.com/office/drawing/2014/main" id="{0BF89243-53C6-0744-877D-61D36E05A920}"/>
              </a:ext>
            </a:extLst>
          </p:cNvPr>
          <p:cNvSpPr/>
          <p:nvPr/>
        </p:nvSpPr>
        <p:spPr>
          <a:xfrm>
            <a:off x="3646124" y="5039279"/>
            <a:ext cx="3329201" cy="584775"/>
          </a:xfrm>
          <a:prstGeom prst="rect">
            <a:avLst/>
          </a:prstGeom>
        </p:spPr>
        <p:txBody>
          <a:bodyPr wrap="square">
            <a:spAutoFit/>
          </a:bodyPr>
          <a:lstStyle/>
          <a:p>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データを収集す</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る</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仕組みを作り</a:t>
            </a:r>
            <a:endParaRPr lang="en-US" altLang="ja-JP" sz="16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管理、加工</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する</a:t>
            </a:r>
            <a:endParaRPr lang="ja-JP" altLang="en-US" sz="16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003842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0C7E0A-E30D-EC42-8AEE-232C10E1812D}"/>
              </a:ext>
            </a:extLst>
          </p:cNvPr>
          <p:cNvSpPr>
            <a:spLocks noGrp="1"/>
          </p:cNvSpPr>
          <p:nvPr>
            <p:ph type="title"/>
          </p:nvPr>
        </p:nvSpPr>
        <p:spPr/>
        <p:txBody>
          <a:bodyPr/>
          <a:lstStyle/>
          <a:p>
            <a:r>
              <a:rPr kumimoji="1" lang="ja-JP" altLang="en-US"/>
              <a:t>データサイエンティストの定義</a:t>
            </a:r>
          </a:p>
        </p:txBody>
      </p:sp>
      <p:pic>
        <p:nvPicPr>
          <p:cNvPr id="5" name="図 4">
            <a:extLst>
              <a:ext uri="{FF2B5EF4-FFF2-40B4-BE49-F238E27FC236}">
                <a16:creationId xmlns:a16="http://schemas.microsoft.com/office/drawing/2014/main" id="{29CE3D52-4B40-6E40-ADF3-BF932A473512}"/>
              </a:ext>
            </a:extLst>
          </p:cNvPr>
          <p:cNvPicPr>
            <a:picLocks noChangeAspect="1"/>
          </p:cNvPicPr>
          <p:nvPr/>
        </p:nvPicPr>
        <p:blipFill>
          <a:blip r:embed="rId2"/>
          <a:stretch>
            <a:fillRect/>
          </a:stretch>
        </p:blipFill>
        <p:spPr>
          <a:xfrm>
            <a:off x="0" y="2260583"/>
            <a:ext cx="9144000" cy="4009514"/>
          </a:xfrm>
          <a:prstGeom prst="rect">
            <a:avLst/>
          </a:prstGeom>
        </p:spPr>
      </p:pic>
      <p:sp>
        <p:nvSpPr>
          <p:cNvPr id="6" name="正方形/長方形 5">
            <a:extLst>
              <a:ext uri="{FF2B5EF4-FFF2-40B4-BE49-F238E27FC236}">
                <a16:creationId xmlns:a16="http://schemas.microsoft.com/office/drawing/2014/main" id="{B46E9EF8-B4E3-3045-8DF6-845D594A2831}"/>
              </a:ext>
            </a:extLst>
          </p:cNvPr>
          <p:cNvSpPr/>
          <p:nvPr/>
        </p:nvSpPr>
        <p:spPr>
          <a:xfrm>
            <a:off x="230400" y="1117659"/>
            <a:ext cx="8686799" cy="707886"/>
          </a:xfrm>
          <a:prstGeom prst="rect">
            <a:avLst/>
          </a:prstGeom>
        </p:spPr>
        <p:txBody>
          <a:bodyPr wrap="square">
            <a:spAutoFit/>
          </a:bodyPr>
          <a:lstStyle/>
          <a:p>
            <a:r>
              <a:rPr lang="ja-JP" altLang="en-US" sz="2000">
                <a:solidFill>
                  <a:srgbClr val="0070C0"/>
                </a:solidFill>
                <a:latin typeface="Meiryo" panose="020B0604030504040204" pitchFamily="34" charset="-128"/>
                <a:ea typeface="Meiryo" panose="020B0604030504040204" pitchFamily="34" charset="-128"/>
              </a:rPr>
              <a:t>データサイエンス力、データエンジニアリング力をベースに</a:t>
            </a:r>
            <a:endParaRPr lang="en-US" altLang="ja-JP" sz="2000" dirty="0">
              <a:solidFill>
                <a:srgbClr val="0070C0"/>
              </a:solidFill>
              <a:latin typeface="Meiryo" panose="020B0604030504040204" pitchFamily="34" charset="-128"/>
              <a:ea typeface="Meiryo" panose="020B0604030504040204" pitchFamily="34" charset="-128"/>
            </a:endParaRPr>
          </a:p>
          <a:p>
            <a:r>
              <a:rPr lang="ja-JP" altLang="en-US" sz="2000">
                <a:solidFill>
                  <a:srgbClr val="0070C0"/>
                </a:solidFill>
                <a:latin typeface="Meiryo" panose="020B0604030504040204" pitchFamily="34" charset="-128"/>
                <a:ea typeface="Meiryo" panose="020B0604030504040204" pitchFamily="34" charset="-128"/>
              </a:rPr>
              <a:t>データから価値を創出し、ビジネス課題に答えを出すプロフェッショナル</a:t>
            </a:r>
          </a:p>
        </p:txBody>
      </p:sp>
    </p:spTree>
    <p:extLst>
      <p:ext uri="{BB962C8B-B14F-4D97-AF65-F5344CB8AC3E}">
        <p14:creationId xmlns:p14="http://schemas.microsoft.com/office/powerpoint/2010/main" val="10593453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1D80C28-6FD5-DC41-82FB-6C6F79251FBE}"/>
              </a:ext>
            </a:extLst>
          </p:cNvPr>
          <p:cNvSpPr/>
          <p:nvPr/>
        </p:nvSpPr>
        <p:spPr>
          <a:xfrm>
            <a:off x="353568" y="1328928"/>
            <a:ext cx="6303264" cy="140208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34EF3DD8-B45C-2F4E-A422-D02C1F24ED18}"/>
              </a:ext>
            </a:extLst>
          </p:cNvPr>
          <p:cNvSpPr/>
          <p:nvPr/>
        </p:nvSpPr>
        <p:spPr>
          <a:xfrm>
            <a:off x="371856" y="2885271"/>
            <a:ext cx="6303264" cy="1402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5806742-37D4-4B44-A0DA-5DF20A8ECD7E}"/>
              </a:ext>
            </a:extLst>
          </p:cNvPr>
          <p:cNvSpPr/>
          <p:nvPr/>
        </p:nvSpPr>
        <p:spPr>
          <a:xfrm>
            <a:off x="371856" y="4441614"/>
            <a:ext cx="6303264" cy="140208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D2B3BBC-1291-A646-85DC-E69B229B8B7D}"/>
              </a:ext>
            </a:extLst>
          </p:cNvPr>
          <p:cNvSpPr>
            <a:spLocks noGrp="1"/>
          </p:cNvSpPr>
          <p:nvPr>
            <p:ph type="title"/>
          </p:nvPr>
        </p:nvSpPr>
        <p:spPr/>
        <p:txBody>
          <a:bodyPr/>
          <a:lstStyle/>
          <a:p>
            <a:r>
              <a:rPr kumimoji="1" lang="ja-JP" altLang="en-US"/>
              <a:t>データ取得のためのプロセス設計</a:t>
            </a:r>
          </a:p>
        </p:txBody>
      </p:sp>
      <p:sp>
        <p:nvSpPr>
          <p:cNvPr id="3" name="テキスト ボックス 2">
            <a:extLst>
              <a:ext uri="{FF2B5EF4-FFF2-40B4-BE49-F238E27FC236}">
                <a16:creationId xmlns:a16="http://schemas.microsoft.com/office/drawing/2014/main" id="{C8ACEC03-78FA-F84F-81E7-AE8DFA38C4E2}"/>
              </a:ext>
            </a:extLst>
          </p:cNvPr>
          <p:cNvSpPr txBox="1"/>
          <p:nvPr/>
        </p:nvSpPr>
        <p:spPr>
          <a:xfrm>
            <a:off x="445007" y="1505712"/>
            <a:ext cx="5500224" cy="1015663"/>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ステップ１</a:t>
            </a:r>
            <a:r>
              <a:rPr lang="ja-JP" altLang="en-US" b="1">
                <a:solidFill>
                  <a:schemeClr val="bg1"/>
                </a:solidFill>
                <a:latin typeface="Meiryo" panose="020B0604030504040204" pitchFamily="34" charset="-128"/>
                <a:ea typeface="Meiryo" panose="020B0604030504040204" pitchFamily="34" charset="-128"/>
              </a:rPr>
              <a:t>：目的から仮説を導く</a:t>
            </a:r>
            <a:endParaRPr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事業目的を明確にする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その目的を達成する上での事業課題を洗い出す</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事業課題を解消できるソリューション／事業の仮説を設定する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C805EDCD-FCC4-E44F-9953-77C0DA4A57CB}"/>
              </a:ext>
            </a:extLst>
          </p:cNvPr>
          <p:cNvSpPr txBox="1"/>
          <p:nvPr/>
        </p:nvSpPr>
        <p:spPr>
          <a:xfrm>
            <a:off x="445007" y="3078480"/>
            <a:ext cx="5320687" cy="1015663"/>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ステップ２</a:t>
            </a:r>
            <a:r>
              <a:rPr lang="ja-JP" altLang="en-US" b="1">
                <a:solidFill>
                  <a:schemeClr val="bg1"/>
                </a:solidFill>
                <a:latin typeface="Meiryo" panose="020B0604030504040204" pitchFamily="34" charset="-128"/>
                <a:ea typeface="Meiryo" panose="020B0604030504040204" pitchFamily="34" charset="-128"/>
              </a:rPr>
              <a:t>：データ項目とモデルを設定する</a:t>
            </a:r>
            <a:endParaRPr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仮説の有効性を検証するために必要なデータ項目を決定する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必要なデータ項目が取得できる状況や条件を洗い出す</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仮説を裏付けるプロセス・モデルを考える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D3771D1-568B-1644-9994-A4FEDB4251F3}"/>
              </a:ext>
            </a:extLst>
          </p:cNvPr>
          <p:cNvSpPr txBox="1"/>
          <p:nvPr/>
        </p:nvSpPr>
        <p:spPr>
          <a:xfrm>
            <a:off x="445007" y="4651248"/>
            <a:ext cx="6218369" cy="1015663"/>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ステップ</a:t>
            </a:r>
            <a:r>
              <a:rPr kumimoji="1" lang="en-US" altLang="ja-JP" b="1" dirty="0">
                <a:solidFill>
                  <a:schemeClr val="bg1"/>
                </a:solidFill>
                <a:latin typeface="Meiryo" panose="020B0604030504040204" pitchFamily="34" charset="-128"/>
                <a:ea typeface="Meiryo" panose="020B0604030504040204" pitchFamily="34" charset="-128"/>
              </a:rPr>
              <a:t>3</a:t>
            </a:r>
            <a:r>
              <a:rPr lang="ja-JP" altLang="en-US" b="1">
                <a:solidFill>
                  <a:schemeClr val="bg1"/>
                </a:solidFill>
                <a:latin typeface="Meiryo" panose="020B0604030504040204" pitchFamily="34" charset="-128"/>
                <a:ea typeface="Meiryo" panose="020B0604030504040204" pitchFamily="34" charset="-128"/>
              </a:rPr>
              <a:t>：データの取得とフィードバック</a:t>
            </a:r>
            <a:endParaRPr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必要なデータ項目を含むデータとその取得方法を考える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ユースケースやペルソナを設定しデータ取得のストーリーを設計する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ソリューション／事業を開発・実践しフィード・バックを手に入れる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9" name="U ターン矢印 8">
            <a:extLst>
              <a:ext uri="{FF2B5EF4-FFF2-40B4-BE49-F238E27FC236}">
                <a16:creationId xmlns:a16="http://schemas.microsoft.com/office/drawing/2014/main" id="{6C2C1174-E3E5-1548-841E-26F71157B949}"/>
              </a:ext>
            </a:extLst>
          </p:cNvPr>
          <p:cNvSpPr/>
          <p:nvPr/>
        </p:nvSpPr>
        <p:spPr>
          <a:xfrm rot="16200000" flipV="1">
            <a:off x="5626544" y="2913825"/>
            <a:ext cx="3596767" cy="1231391"/>
          </a:xfrm>
          <a:prstGeom prst="uturnArrow">
            <a:avLst>
              <a:gd name="adj1" fmla="val 25000"/>
              <a:gd name="adj2" fmla="val 25000"/>
              <a:gd name="adj3" fmla="val 25000"/>
              <a:gd name="adj4" fmla="val 43750"/>
              <a:gd name="adj5" fmla="val 10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ひし形 9">
            <a:extLst>
              <a:ext uri="{FF2B5EF4-FFF2-40B4-BE49-F238E27FC236}">
                <a16:creationId xmlns:a16="http://schemas.microsoft.com/office/drawing/2014/main" id="{379C4BD0-CDCA-F141-A040-DC5193E60EAB}"/>
              </a:ext>
            </a:extLst>
          </p:cNvPr>
          <p:cNvSpPr/>
          <p:nvPr/>
        </p:nvSpPr>
        <p:spPr>
          <a:xfrm>
            <a:off x="7010400" y="3101647"/>
            <a:ext cx="1761744" cy="969328"/>
          </a:xfrm>
          <a:prstGeom prst="diamond">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0CD59343-1EC3-C243-BA2E-CC934FAAB8EF}"/>
              </a:ext>
            </a:extLst>
          </p:cNvPr>
          <p:cNvSpPr txBox="1"/>
          <p:nvPr/>
        </p:nvSpPr>
        <p:spPr>
          <a:xfrm>
            <a:off x="7221858" y="3429000"/>
            <a:ext cx="133882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評価</a:t>
            </a:r>
            <a:r>
              <a:rPr lang="ja-JP" altLang="en-US" b="1">
                <a:solidFill>
                  <a:schemeClr val="bg1"/>
                </a:solidFill>
                <a:latin typeface="Meiryo" panose="020B0604030504040204" pitchFamily="34" charset="-128"/>
                <a:ea typeface="Meiryo" panose="020B0604030504040204" pitchFamily="34" charset="-128"/>
              </a:rPr>
              <a:t>・改善</a:t>
            </a:r>
            <a:endParaRPr kumimoji="1" lang="ja-JP" altLang="en-US"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627624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正方形/長方形 85">
            <a:extLst>
              <a:ext uri="{FF2B5EF4-FFF2-40B4-BE49-F238E27FC236}">
                <a16:creationId xmlns:a16="http://schemas.microsoft.com/office/drawing/2014/main" id="{41C549F8-4B8D-3C45-9542-ACD93CBCC13E}"/>
              </a:ext>
            </a:extLst>
          </p:cNvPr>
          <p:cNvSpPr/>
          <p:nvPr/>
        </p:nvSpPr>
        <p:spPr>
          <a:xfrm>
            <a:off x="5754402" y="1163083"/>
            <a:ext cx="2495431" cy="211232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36056C3C-7E8E-2642-8B56-B6257BFD16A6}"/>
              </a:ext>
            </a:extLst>
          </p:cNvPr>
          <p:cNvSpPr/>
          <p:nvPr/>
        </p:nvSpPr>
        <p:spPr>
          <a:xfrm>
            <a:off x="875637" y="1187683"/>
            <a:ext cx="2205457" cy="2112326"/>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67FF46AB-C12C-B349-85D0-9D0B5FD5EAE8}"/>
              </a:ext>
            </a:extLst>
          </p:cNvPr>
          <p:cNvSpPr/>
          <p:nvPr/>
        </p:nvSpPr>
        <p:spPr>
          <a:xfrm>
            <a:off x="3081094" y="1174732"/>
            <a:ext cx="2205456" cy="21123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C8E9748-9357-504D-99F9-57267877CE13}"/>
              </a:ext>
            </a:extLst>
          </p:cNvPr>
          <p:cNvSpPr>
            <a:spLocks noGrp="1"/>
          </p:cNvSpPr>
          <p:nvPr>
            <p:ph type="title"/>
          </p:nvPr>
        </p:nvSpPr>
        <p:spPr/>
        <p:txBody>
          <a:bodyPr/>
          <a:lstStyle/>
          <a:p>
            <a:r>
              <a:rPr kumimoji="1" lang="ja-JP" altLang="en-US"/>
              <a:t>データ活用の実践プロセス</a:t>
            </a:r>
          </a:p>
        </p:txBody>
      </p:sp>
      <p:sp>
        <p:nvSpPr>
          <p:cNvPr id="11" name="ホームベース 10">
            <a:extLst>
              <a:ext uri="{FF2B5EF4-FFF2-40B4-BE49-F238E27FC236}">
                <a16:creationId xmlns:a16="http://schemas.microsoft.com/office/drawing/2014/main" id="{F722C91B-582A-4E46-B565-4F7BAA4BEFF9}"/>
              </a:ext>
            </a:extLst>
          </p:cNvPr>
          <p:cNvSpPr/>
          <p:nvPr/>
        </p:nvSpPr>
        <p:spPr>
          <a:xfrm>
            <a:off x="4018774" y="1865790"/>
            <a:ext cx="1281325" cy="738366"/>
          </a:xfrm>
          <a:prstGeom prst="homePlate">
            <a:avLst>
              <a:gd name="adj" fmla="val 232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a:extLst>
              <a:ext uri="{FF2B5EF4-FFF2-40B4-BE49-F238E27FC236}">
                <a16:creationId xmlns:a16="http://schemas.microsoft.com/office/drawing/2014/main" id="{9630B49A-B794-654B-8226-785AE0F6C3ED}"/>
              </a:ext>
            </a:extLst>
          </p:cNvPr>
          <p:cNvSpPr/>
          <p:nvPr/>
        </p:nvSpPr>
        <p:spPr>
          <a:xfrm>
            <a:off x="2977238" y="1865790"/>
            <a:ext cx="1281325" cy="738366"/>
          </a:xfrm>
          <a:prstGeom prst="homePlate">
            <a:avLst>
              <a:gd name="adj" fmla="val 232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F3BAE0B7-2B24-D846-A61F-64796D70B9E9}"/>
              </a:ext>
            </a:extLst>
          </p:cNvPr>
          <p:cNvSpPr/>
          <p:nvPr/>
        </p:nvSpPr>
        <p:spPr>
          <a:xfrm>
            <a:off x="1935702" y="1865790"/>
            <a:ext cx="1281325" cy="738366"/>
          </a:xfrm>
          <a:prstGeom prst="homePlate">
            <a:avLst>
              <a:gd name="adj" fmla="val 2326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36EF82B6-358C-6145-BB71-FB924927403F}"/>
              </a:ext>
            </a:extLst>
          </p:cNvPr>
          <p:cNvSpPr/>
          <p:nvPr/>
        </p:nvSpPr>
        <p:spPr>
          <a:xfrm>
            <a:off x="894166" y="1865790"/>
            <a:ext cx="1281325" cy="738366"/>
          </a:xfrm>
          <a:prstGeom prst="homePlate">
            <a:avLst>
              <a:gd name="adj" fmla="val 2326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B73C5A66-36D9-054A-AEA8-C2C33700FA7E}"/>
              </a:ext>
            </a:extLst>
          </p:cNvPr>
          <p:cNvSpPr txBox="1"/>
          <p:nvPr/>
        </p:nvSpPr>
        <p:spPr>
          <a:xfrm>
            <a:off x="1064146" y="212494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課題定義</a:t>
            </a:r>
          </a:p>
        </p:txBody>
      </p:sp>
      <p:sp>
        <p:nvSpPr>
          <p:cNvPr id="17" name="テキスト ボックス 16">
            <a:extLst>
              <a:ext uri="{FF2B5EF4-FFF2-40B4-BE49-F238E27FC236}">
                <a16:creationId xmlns:a16="http://schemas.microsoft.com/office/drawing/2014/main" id="{D794EC7B-4156-A54D-B296-5CA98C413C42}"/>
              </a:ext>
            </a:extLst>
          </p:cNvPr>
          <p:cNvSpPr txBox="1"/>
          <p:nvPr/>
        </p:nvSpPr>
        <p:spPr>
          <a:xfrm>
            <a:off x="2259387" y="2124950"/>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仮説設定</a:t>
            </a:r>
          </a:p>
        </p:txBody>
      </p:sp>
      <p:sp>
        <p:nvSpPr>
          <p:cNvPr id="18" name="テキスト ボックス 17">
            <a:extLst>
              <a:ext uri="{FF2B5EF4-FFF2-40B4-BE49-F238E27FC236}">
                <a16:creationId xmlns:a16="http://schemas.microsoft.com/office/drawing/2014/main" id="{7A632DCE-352F-D547-86BD-4631E1692B7F}"/>
              </a:ext>
            </a:extLst>
          </p:cNvPr>
          <p:cNvSpPr txBox="1"/>
          <p:nvPr/>
        </p:nvSpPr>
        <p:spPr>
          <a:xfrm>
            <a:off x="3370895" y="2063391"/>
            <a:ext cx="697627" cy="400110"/>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データ</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800" b="1">
                <a:solidFill>
                  <a:schemeClr val="bg1"/>
                </a:solidFill>
                <a:latin typeface="Meiryo" panose="020B0604030504040204" pitchFamily="34" charset="-128"/>
                <a:ea typeface="Meiryo" panose="020B0604030504040204" pitchFamily="34" charset="-128"/>
              </a:rPr>
              <a:t>収集・加工</a:t>
            </a:r>
            <a:endParaRPr kumimoji="1" lang="ja-JP" altLang="en-US" sz="8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DC68D348-9FB4-8C47-B6D1-1526E9FDC1B2}"/>
              </a:ext>
            </a:extLst>
          </p:cNvPr>
          <p:cNvSpPr txBox="1"/>
          <p:nvPr/>
        </p:nvSpPr>
        <p:spPr>
          <a:xfrm>
            <a:off x="4291653" y="2124948"/>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データ探索</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25" name="ホームベース 24">
            <a:extLst>
              <a:ext uri="{FF2B5EF4-FFF2-40B4-BE49-F238E27FC236}">
                <a16:creationId xmlns:a16="http://schemas.microsoft.com/office/drawing/2014/main" id="{C6C51167-0A3B-AD4A-B666-134FFD3FA8BE}"/>
              </a:ext>
            </a:extLst>
          </p:cNvPr>
          <p:cNvSpPr/>
          <p:nvPr/>
        </p:nvSpPr>
        <p:spPr>
          <a:xfrm>
            <a:off x="6968508" y="1630930"/>
            <a:ext cx="1281325" cy="542787"/>
          </a:xfrm>
          <a:prstGeom prst="homePlate">
            <a:avLst>
              <a:gd name="adj" fmla="val 232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ホームベース 25">
            <a:extLst>
              <a:ext uri="{FF2B5EF4-FFF2-40B4-BE49-F238E27FC236}">
                <a16:creationId xmlns:a16="http://schemas.microsoft.com/office/drawing/2014/main" id="{972B7D17-0C1B-DA4B-9D61-7071CE7A5C26}"/>
              </a:ext>
            </a:extLst>
          </p:cNvPr>
          <p:cNvSpPr/>
          <p:nvPr/>
        </p:nvSpPr>
        <p:spPr>
          <a:xfrm>
            <a:off x="6968508" y="2243846"/>
            <a:ext cx="1281325" cy="542787"/>
          </a:xfrm>
          <a:prstGeom prst="homePlate">
            <a:avLst>
              <a:gd name="adj" fmla="val 232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A9EFA266-CD72-2144-9FDD-200E83F91CE4}"/>
              </a:ext>
            </a:extLst>
          </p:cNvPr>
          <p:cNvSpPr txBox="1"/>
          <p:nvPr/>
        </p:nvSpPr>
        <p:spPr>
          <a:xfrm>
            <a:off x="7101232" y="1775227"/>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モデル運用</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7827B16-1F17-4C47-A5E0-FF74E3955DD3}"/>
              </a:ext>
            </a:extLst>
          </p:cNvPr>
          <p:cNvSpPr txBox="1"/>
          <p:nvPr/>
        </p:nvSpPr>
        <p:spPr>
          <a:xfrm>
            <a:off x="7178177" y="2392076"/>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施策実施</a:t>
            </a:r>
          </a:p>
        </p:txBody>
      </p:sp>
      <p:cxnSp>
        <p:nvCxnSpPr>
          <p:cNvPr id="31" name="カギ線コネクタ 30">
            <a:extLst>
              <a:ext uri="{FF2B5EF4-FFF2-40B4-BE49-F238E27FC236}">
                <a16:creationId xmlns:a16="http://schemas.microsoft.com/office/drawing/2014/main" id="{A64F268F-EEEE-8D4A-B481-13910C67404A}"/>
              </a:ext>
            </a:extLst>
          </p:cNvPr>
          <p:cNvCxnSpPr>
            <a:cxnSpLocks/>
            <a:stCxn id="26" idx="3"/>
            <a:endCxn id="14" idx="1"/>
          </p:cNvCxnSpPr>
          <p:nvPr/>
        </p:nvCxnSpPr>
        <p:spPr>
          <a:xfrm flipH="1" flipV="1">
            <a:off x="894166" y="2234973"/>
            <a:ext cx="7355667" cy="280267"/>
          </a:xfrm>
          <a:prstGeom prst="bentConnector5">
            <a:avLst>
              <a:gd name="adj1" fmla="val -3108"/>
              <a:gd name="adj2" fmla="val 579287"/>
              <a:gd name="adj3" fmla="val 103108"/>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カギ線コネクタ 49">
            <a:extLst>
              <a:ext uri="{FF2B5EF4-FFF2-40B4-BE49-F238E27FC236}">
                <a16:creationId xmlns:a16="http://schemas.microsoft.com/office/drawing/2014/main" id="{4CF5A7D4-4110-2849-9AB7-064A52FEE074}"/>
              </a:ext>
            </a:extLst>
          </p:cNvPr>
          <p:cNvCxnSpPr>
            <a:cxnSpLocks/>
            <a:stCxn id="11" idx="3"/>
            <a:endCxn id="10" idx="1"/>
          </p:cNvCxnSpPr>
          <p:nvPr/>
        </p:nvCxnSpPr>
        <p:spPr>
          <a:xfrm>
            <a:off x="5300099" y="2234973"/>
            <a:ext cx="513873" cy="284405"/>
          </a:xfrm>
          <a:prstGeom prst="bentConnector3">
            <a:avLst>
              <a:gd name="adj1" fmla="val 50000"/>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カギ線コネクタ 52">
            <a:extLst>
              <a:ext uri="{FF2B5EF4-FFF2-40B4-BE49-F238E27FC236}">
                <a16:creationId xmlns:a16="http://schemas.microsoft.com/office/drawing/2014/main" id="{4778D2CD-41DF-1B40-A9E0-C3CBE69DA9B9}"/>
              </a:ext>
            </a:extLst>
          </p:cNvPr>
          <p:cNvCxnSpPr>
            <a:cxnSpLocks/>
            <a:stCxn id="11" idx="3"/>
            <a:endCxn id="9" idx="1"/>
          </p:cNvCxnSpPr>
          <p:nvPr/>
        </p:nvCxnSpPr>
        <p:spPr>
          <a:xfrm flipV="1">
            <a:off x="5300099" y="1901698"/>
            <a:ext cx="517299" cy="333275"/>
          </a:xfrm>
          <a:prstGeom prst="bentConnector3">
            <a:avLst>
              <a:gd name="adj1" fmla="val 50000"/>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5ADA2EFA-73C7-B742-8935-9C7330826380}"/>
              </a:ext>
            </a:extLst>
          </p:cNvPr>
          <p:cNvCxnSpPr>
            <a:cxnSpLocks/>
            <a:stCxn id="25" idx="3"/>
            <a:endCxn id="14" idx="1"/>
          </p:cNvCxnSpPr>
          <p:nvPr/>
        </p:nvCxnSpPr>
        <p:spPr>
          <a:xfrm flipH="1">
            <a:off x="894166" y="1902324"/>
            <a:ext cx="7355667" cy="332649"/>
          </a:xfrm>
          <a:prstGeom prst="bentConnector5">
            <a:avLst>
              <a:gd name="adj1" fmla="val -3108"/>
              <a:gd name="adj2" fmla="val -301580"/>
              <a:gd name="adj3" fmla="val 103108"/>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テキスト ボックス 62">
            <a:extLst>
              <a:ext uri="{FF2B5EF4-FFF2-40B4-BE49-F238E27FC236}">
                <a16:creationId xmlns:a16="http://schemas.microsoft.com/office/drawing/2014/main" id="{558760AC-2C55-D44F-B1F8-99765156D570}"/>
              </a:ext>
            </a:extLst>
          </p:cNvPr>
          <p:cNvSpPr txBox="1"/>
          <p:nvPr/>
        </p:nvSpPr>
        <p:spPr>
          <a:xfrm>
            <a:off x="3901109" y="742108"/>
            <a:ext cx="1338828" cy="369332"/>
          </a:xfrm>
          <a:prstGeom prst="rect">
            <a:avLst/>
          </a:prstGeom>
          <a:solidFill>
            <a:schemeClr val="bg1"/>
          </a:solidFill>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評価・改善</a:t>
            </a:r>
          </a:p>
        </p:txBody>
      </p:sp>
      <p:sp>
        <p:nvSpPr>
          <p:cNvPr id="64" name="テキスト ボックス 63">
            <a:extLst>
              <a:ext uri="{FF2B5EF4-FFF2-40B4-BE49-F238E27FC236}">
                <a16:creationId xmlns:a16="http://schemas.microsoft.com/office/drawing/2014/main" id="{D181DA81-5A05-214E-8708-5B8578ECECBF}"/>
              </a:ext>
            </a:extLst>
          </p:cNvPr>
          <p:cNvSpPr txBox="1"/>
          <p:nvPr/>
        </p:nvSpPr>
        <p:spPr>
          <a:xfrm>
            <a:off x="875137" y="1311842"/>
            <a:ext cx="1851789"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業務担当者と分析担当者で</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ビジネスの要件と課題を共有</a:t>
            </a:r>
          </a:p>
        </p:txBody>
      </p:sp>
      <p:sp>
        <p:nvSpPr>
          <p:cNvPr id="65" name="テキスト ボックス 64">
            <a:extLst>
              <a:ext uri="{FF2B5EF4-FFF2-40B4-BE49-F238E27FC236}">
                <a16:creationId xmlns:a16="http://schemas.microsoft.com/office/drawing/2014/main" id="{4AE52691-7AD0-D541-9A28-C0A5CB43DAF6}"/>
              </a:ext>
            </a:extLst>
          </p:cNvPr>
          <p:cNvSpPr txBox="1"/>
          <p:nvPr/>
        </p:nvSpPr>
        <p:spPr>
          <a:xfrm>
            <a:off x="1582407" y="2819296"/>
            <a:ext cx="1467068"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ビジネスの要件と課題</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を踏まえて仮説を設定</a:t>
            </a:r>
          </a:p>
        </p:txBody>
      </p:sp>
      <p:sp>
        <p:nvSpPr>
          <p:cNvPr id="66" name="テキスト ボックス 65">
            <a:extLst>
              <a:ext uri="{FF2B5EF4-FFF2-40B4-BE49-F238E27FC236}">
                <a16:creationId xmlns:a16="http://schemas.microsoft.com/office/drawing/2014/main" id="{5A6E2372-7B5F-2B40-90EF-0D759A1F69BE}"/>
              </a:ext>
            </a:extLst>
          </p:cNvPr>
          <p:cNvSpPr txBox="1"/>
          <p:nvPr/>
        </p:nvSpPr>
        <p:spPr>
          <a:xfrm>
            <a:off x="3084422" y="1311469"/>
            <a:ext cx="1851789"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仮説を検証するためのデータ</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を選定、収集、洗浄、加工</a:t>
            </a:r>
          </a:p>
        </p:txBody>
      </p:sp>
      <p:sp>
        <p:nvSpPr>
          <p:cNvPr id="67" name="テキスト ボックス 66">
            <a:extLst>
              <a:ext uri="{FF2B5EF4-FFF2-40B4-BE49-F238E27FC236}">
                <a16:creationId xmlns:a16="http://schemas.microsoft.com/office/drawing/2014/main" id="{3926C2F1-9A1D-7144-A727-783FAAE2461F}"/>
              </a:ext>
            </a:extLst>
          </p:cNvPr>
          <p:cNvSpPr txBox="1"/>
          <p:nvPr/>
        </p:nvSpPr>
        <p:spPr>
          <a:xfrm>
            <a:off x="3309939" y="2817672"/>
            <a:ext cx="198002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データを分析し統計的に有意な</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データ項目を特定、仮説を検証</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F3924AA8-5C4C-554A-840C-61FB93686D27}"/>
              </a:ext>
            </a:extLst>
          </p:cNvPr>
          <p:cNvSpPr/>
          <p:nvPr/>
        </p:nvSpPr>
        <p:spPr>
          <a:xfrm>
            <a:off x="5817398" y="1630304"/>
            <a:ext cx="1281325" cy="542787"/>
          </a:xfrm>
          <a:prstGeom prst="homePlate">
            <a:avLst>
              <a:gd name="adj" fmla="val 232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E3E5DED4-6D7A-104B-8F2D-D0D91409C23B}"/>
              </a:ext>
            </a:extLst>
          </p:cNvPr>
          <p:cNvSpPr/>
          <p:nvPr/>
        </p:nvSpPr>
        <p:spPr>
          <a:xfrm>
            <a:off x="5813972" y="2247984"/>
            <a:ext cx="1281325" cy="542787"/>
          </a:xfrm>
          <a:prstGeom prst="homePlate">
            <a:avLst>
              <a:gd name="adj" fmla="val 232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92A58CED-C9D2-AC43-8498-CF3E8D612CB5}"/>
              </a:ext>
            </a:extLst>
          </p:cNvPr>
          <p:cNvSpPr txBox="1"/>
          <p:nvPr/>
        </p:nvSpPr>
        <p:spPr>
          <a:xfrm>
            <a:off x="5981006" y="1786485"/>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モデル構築</a:t>
            </a:r>
          </a:p>
        </p:txBody>
      </p:sp>
      <p:sp>
        <p:nvSpPr>
          <p:cNvPr id="21" name="テキスト ボックス 20">
            <a:extLst>
              <a:ext uri="{FF2B5EF4-FFF2-40B4-BE49-F238E27FC236}">
                <a16:creationId xmlns:a16="http://schemas.microsoft.com/office/drawing/2014/main" id="{0543CCE6-F3F7-FF47-A1D5-6E7306BACA62}"/>
              </a:ext>
            </a:extLst>
          </p:cNvPr>
          <p:cNvSpPr txBox="1"/>
          <p:nvPr/>
        </p:nvSpPr>
        <p:spPr>
          <a:xfrm>
            <a:off x="6025715" y="2387255"/>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施策策定</a:t>
            </a:r>
          </a:p>
        </p:txBody>
      </p:sp>
      <p:sp>
        <p:nvSpPr>
          <p:cNvPr id="78" name="テキスト ボックス 77">
            <a:extLst>
              <a:ext uri="{FF2B5EF4-FFF2-40B4-BE49-F238E27FC236}">
                <a16:creationId xmlns:a16="http://schemas.microsoft.com/office/drawing/2014/main" id="{AD883A4A-DD4E-E649-B873-7549E6204B21}"/>
              </a:ext>
            </a:extLst>
          </p:cNvPr>
          <p:cNvSpPr txBox="1"/>
          <p:nvPr/>
        </p:nvSpPr>
        <p:spPr>
          <a:xfrm>
            <a:off x="5813973" y="1215526"/>
            <a:ext cx="159530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施策の有効性を評価する</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予測モデルを構築する</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79" name="テキスト ボックス 78">
            <a:extLst>
              <a:ext uri="{FF2B5EF4-FFF2-40B4-BE49-F238E27FC236}">
                <a16:creationId xmlns:a16="http://schemas.microsoft.com/office/drawing/2014/main" id="{3D109A49-3C46-4E46-B722-92A10642F517}"/>
              </a:ext>
            </a:extLst>
          </p:cNvPr>
          <p:cNvSpPr txBox="1"/>
          <p:nvPr/>
        </p:nvSpPr>
        <p:spPr>
          <a:xfrm>
            <a:off x="5813973" y="2875299"/>
            <a:ext cx="159530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仮説検証の結果を踏まえ</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ビジネス施策を策定</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93" name="正方形/長方形 92">
            <a:extLst>
              <a:ext uri="{FF2B5EF4-FFF2-40B4-BE49-F238E27FC236}">
                <a16:creationId xmlns:a16="http://schemas.microsoft.com/office/drawing/2014/main" id="{F6517564-691D-6F46-9366-8A22AB4FC256}"/>
              </a:ext>
            </a:extLst>
          </p:cNvPr>
          <p:cNvSpPr/>
          <p:nvPr/>
        </p:nvSpPr>
        <p:spPr>
          <a:xfrm>
            <a:off x="317977" y="3440896"/>
            <a:ext cx="8508045" cy="3139321"/>
          </a:xfrm>
          <a:prstGeom prst="rect">
            <a:avLst/>
          </a:prstGeom>
        </p:spPr>
        <p:txBody>
          <a:bodyPr wrap="square">
            <a:spAutoFit/>
          </a:bodyPr>
          <a:lstStyle/>
          <a:p>
            <a:pPr>
              <a:spcAft>
                <a:spcPts val="600"/>
              </a:spcAft>
            </a:pPr>
            <a:r>
              <a:rPr lang="ja-JP" altLang="en-US" sz="1200" b="1" u="sng">
                <a:solidFill>
                  <a:srgbClr val="00B050"/>
                </a:solidFill>
                <a:latin typeface="Meiryo" panose="020B0604030504040204" pitchFamily="34" charset="-128"/>
                <a:ea typeface="Meiryo" panose="020B0604030504040204" pitchFamily="34" charset="-128"/>
              </a:rPr>
              <a:t>課題定義</a:t>
            </a:r>
            <a:r>
              <a:rPr lang="ja-JP" altLang="en-US" sz="1200">
                <a:solidFill>
                  <a:srgbClr val="00B050"/>
                </a:solidFill>
                <a:latin typeface="Meiryo" panose="020B0604030504040204" pitchFamily="34" charset="-128"/>
                <a:ea typeface="Meiryo" panose="020B0604030504040204" pitchFamily="34" charset="-128"/>
              </a:rPr>
              <a:t>：「運送事業者に対する交通事故における保険金支払額を減らす」というビジネス要件を満たすために、「交通事故の発生頻度を減らす」という課題を設定</a:t>
            </a:r>
            <a:endParaRPr lang="en-US" altLang="ja-JP" sz="1200" dirty="0">
              <a:solidFill>
                <a:srgbClr val="00B05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B050"/>
                </a:solidFill>
                <a:latin typeface="Meiryo" panose="020B0604030504040204" pitchFamily="34" charset="-128"/>
                <a:ea typeface="Meiryo" panose="020B0604030504040204" pitchFamily="34" charset="-128"/>
              </a:rPr>
              <a:t>仮説設定</a:t>
            </a:r>
            <a:r>
              <a:rPr lang="ja-JP" altLang="en-US" sz="1200">
                <a:solidFill>
                  <a:srgbClr val="00B050"/>
                </a:solidFill>
                <a:latin typeface="Meiryo" panose="020B0604030504040204" pitchFamily="34" charset="-128"/>
                <a:ea typeface="Meiryo" panose="020B0604030504040204" pitchFamily="34" charset="-128"/>
              </a:rPr>
              <a:t>：事故の発生原因として、安全運転を徹底すれば、課題解決になるとの仮説を設定、合わせて何をもって安全運転かどうかを評価する基準として、事故の発生頻度が、急加速・急減速の発生回数と、「急」の強さを設定</a:t>
            </a:r>
            <a:endParaRPr lang="en-US" altLang="ja-JP" sz="1200" dirty="0">
              <a:solidFill>
                <a:srgbClr val="00B05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70C0"/>
                </a:solidFill>
                <a:latin typeface="Meiryo" panose="020B0604030504040204" pitchFamily="34" charset="-128"/>
                <a:ea typeface="Meiryo" panose="020B0604030504040204" pitchFamily="34" charset="-128"/>
              </a:rPr>
              <a:t>データ収集・加工</a:t>
            </a:r>
            <a:r>
              <a:rPr lang="ja-JP" altLang="en-US" sz="1200">
                <a:solidFill>
                  <a:srgbClr val="0070C0"/>
                </a:solidFill>
                <a:latin typeface="Meiryo" panose="020B0604030504040204" pitchFamily="34" charset="-128"/>
                <a:ea typeface="Meiryo" panose="020B0604030504040204" pitchFamily="34" charset="-128"/>
              </a:rPr>
              <a:t>：契約企業の車両に車両の動きを検知するセンサーを搭載し、丁寧な運転か、乱暴な運転、あるいは、適切に休憩を取っているかなどを時間帯、運転手の性別、運転時間などとの関係とともにデータを収集、無関係と考えられるデータやノイズを除去、利用しやすいデータ形式に加工</a:t>
            </a:r>
            <a:endParaRPr lang="en-US" altLang="ja-JP" sz="1200" dirty="0">
              <a:solidFill>
                <a:srgbClr val="0070C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70C0"/>
                </a:solidFill>
                <a:latin typeface="Meiryo" panose="020B0604030504040204" pitchFamily="34" charset="-128"/>
                <a:ea typeface="Meiryo" panose="020B0604030504040204" pitchFamily="34" charset="-128"/>
              </a:rPr>
              <a:t>データ探索</a:t>
            </a:r>
            <a:r>
              <a:rPr lang="ja-JP" altLang="en-US" sz="1200">
                <a:solidFill>
                  <a:srgbClr val="0070C0"/>
                </a:solidFill>
                <a:latin typeface="Meiryo" panose="020B0604030504040204" pitchFamily="34" charset="-128"/>
                <a:ea typeface="Meiryo" panose="020B0604030504040204" pitchFamily="34" charset="-128"/>
              </a:rPr>
              <a:t>：収集したデータを使って統計あるいは機械学習等の分析ツールを使用し、事故の発生頻度が、急加速・急減速の発生回数と、「急」の強さが、統計的に有意であることを突き止め、仮説の有効性を検証</a:t>
            </a:r>
            <a:endParaRPr lang="en-US" altLang="ja-JP" sz="1200" dirty="0">
              <a:solidFill>
                <a:srgbClr val="0070C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7030A0"/>
                </a:solidFill>
                <a:latin typeface="Meiryo" panose="020B0604030504040204" pitchFamily="34" charset="-128"/>
                <a:ea typeface="Meiryo" panose="020B0604030504040204" pitchFamily="34" charset="-128"/>
              </a:rPr>
              <a:t>施策策定</a:t>
            </a:r>
            <a:r>
              <a:rPr lang="ja-JP" altLang="en-US" sz="1200">
                <a:solidFill>
                  <a:srgbClr val="7030A0"/>
                </a:solidFill>
                <a:latin typeface="Meiryo" panose="020B0604030504040204" pitchFamily="34" charset="-128"/>
                <a:ea typeface="Meiryo" panose="020B0604030504040204" pitchFamily="34" charset="-128"/>
              </a:rPr>
              <a:t>：急加速・急減速の発生回数と「急」の強さを検証する車載センサー開発、契約車両に設置、データ探索で明らかになった確率値を前提に「安全運転スコア」を計算、安全度が高い運転者の保険料率を引き下げることで、事業主に安全運転励行のインセンティブを与える。</a:t>
            </a:r>
            <a:endParaRPr lang="en-US" altLang="ja-JP" sz="1200" dirty="0">
              <a:solidFill>
                <a:srgbClr val="7030A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7030A0"/>
                </a:solidFill>
                <a:latin typeface="Meiryo" panose="020B0604030504040204" pitchFamily="34" charset="-128"/>
                <a:ea typeface="Meiryo" panose="020B0604030504040204" pitchFamily="34" charset="-128"/>
              </a:rPr>
              <a:t>モデル構築</a:t>
            </a:r>
            <a:r>
              <a:rPr lang="ja-JP" altLang="en-US" sz="1200">
                <a:solidFill>
                  <a:srgbClr val="7030A0"/>
                </a:solidFill>
                <a:latin typeface="Meiryo" panose="020B0604030504040204" pitchFamily="34" charset="-128"/>
                <a:ea typeface="Meiryo" panose="020B0604030504040204" pitchFamily="34" charset="-128"/>
              </a:rPr>
              <a:t>：データ探索で明らかになった優位なデータ項目と確率分布に基づき「安全運転スコア」算出する。</a:t>
            </a:r>
          </a:p>
          <a:p>
            <a:pPr>
              <a:spcAft>
                <a:spcPts val="600"/>
              </a:spcAft>
            </a:pPr>
            <a:r>
              <a:rPr lang="ja-JP" altLang="en-US" sz="1200" b="1" u="sng">
                <a:solidFill>
                  <a:schemeClr val="accent6">
                    <a:lumMod val="75000"/>
                  </a:schemeClr>
                </a:solidFill>
                <a:latin typeface="Meiryo" panose="020B0604030504040204" pitchFamily="34" charset="-128"/>
                <a:ea typeface="Meiryo" panose="020B0604030504040204" pitchFamily="34" charset="-128"/>
              </a:rPr>
              <a:t>評価・改善</a:t>
            </a:r>
            <a:r>
              <a:rPr lang="ja-JP" altLang="en-US" sz="1200">
                <a:solidFill>
                  <a:schemeClr val="accent6">
                    <a:lumMod val="75000"/>
                  </a:schemeClr>
                </a:solidFill>
                <a:latin typeface="Meiryo" panose="020B0604030504040204" pitchFamily="34" charset="-128"/>
                <a:ea typeface="Meiryo" panose="020B0604030504040204" pitchFamily="34" charset="-128"/>
              </a:rPr>
              <a:t>：施策実施の結果や「安全運転スコア」モデルの有効性をデータから評価し、改善のサイクルを回す。</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3330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5A267-290D-4C48-9AB3-AD4A3466393B}"/>
              </a:ext>
            </a:extLst>
          </p:cNvPr>
          <p:cNvSpPr>
            <a:spLocks noGrp="1"/>
          </p:cNvSpPr>
          <p:nvPr>
            <p:ph type="title"/>
          </p:nvPr>
        </p:nvSpPr>
        <p:spPr/>
        <p:txBody>
          <a:bodyPr/>
          <a:lstStyle/>
          <a:p>
            <a:r>
              <a:rPr lang="ja-JP" altLang="en-US"/>
              <a:t>参考：データサイエンティストの業務</a:t>
            </a:r>
            <a:endParaRPr kumimoji="1" lang="ja-JP" altLang="en-US"/>
          </a:p>
        </p:txBody>
      </p:sp>
      <p:pic>
        <p:nvPicPr>
          <p:cNvPr id="3" name="図 2">
            <a:extLst>
              <a:ext uri="{FF2B5EF4-FFF2-40B4-BE49-F238E27FC236}">
                <a16:creationId xmlns:a16="http://schemas.microsoft.com/office/drawing/2014/main" id="{6C607CD7-BA83-5F43-AB6D-4F899CA76AF4}"/>
              </a:ext>
            </a:extLst>
          </p:cNvPr>
          <p:cNvPicPr>
            <a:picLocks noChangeAspect="1"/>
          </p:cNvPicPr>
          <p:nvPr/>
        </p:nvPicPr>
        <p:blipFill>
          <a:blip r:embed="rId2"/>
          <a:stretch>
            <a:fillRect/>
          </a:stretch>
        </p:blipFill>
        <p:spPr>
          <a:xfrm>
            <a:off x="637592" y="758890"/>
            <a:ext cx="7868816" cy="5674190"/>
          </a:xfrm>
          <a:prstGeom prst="rect">
            <a:avLst/>
          </a:prstGeom>
        </p:spPr>
      </p:pic>
      <p:sp>
        <p:nvSpPr>
          <p:cNvPr id="4" name="正方形/長方形 3">
            <a:extLst>
              <a:ext uri="{FF2B5EF4-FFF2-40B4-BE49-F238E27FC236}">
                <a16:creationId xmlns:a16="http://schemas.microsoft.com/office/drawing/2014/main" id="{AFD07121-88E4-5D40-B9B2-C203BB4F74EC}"/>
              </a:ext>
            </a:extLst>
          </p:cNvPr>
          <p:cNvSpPr/>
          <p:nvPr/>
        </p:nvSpPr>
        <p:spPr>
          <a:xfrm>
            <a:off x="447869" y="758890"/>
            <a:ext cx="236376" cy="573318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 name="直線コネクタ 5">
            <a:extLst>
              <a:ext uri="{FF2B5EF4-FFF2-40B4-BE49-F238E27FC236}">
                <a16:creationId xmlns:a16="http://schemas.microsoft.com/office/drawing/2014/main" id="{B3EA5BFC-6F98-6141-8C5B-24720361494C}"/>
              </a:ext>
            </a:extLst>
          </p:cNvPr>
          <p:cNvCxnSpPr>
            <a:cxnSpLocks/>
          </p:cNvCxnSpPr>
          <p:nvPr/>
        </p:nvCxnSpPr>
        <p:spPr>
          <a:xfrm>
            <a:off x="684245" y="1110443"/>
            <a:ext cx="0" cy="53226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正方形/長方形 8">
            <a:extLst>
              <a:ext uri="{FF2B5EF4-FFF2-40B4-BE49-F238E27FC236}">
                <a16:creationId xmlns:a16="http://schemas.microsoft.com/office/drawing/2014/main" id="{FC6F5DC6-CC17-EC45-9AA9-E925C33799B8}"/>
              </a:ext>
            </a:extLst>
          </p:cNvPr>
          <p:cNvSpPr/>
          <p:nvPr/>
        </p:nvSpPr>
        <p:spPr>
          <a:xfrm>
            <a:off x="3610964" y="6433080"/>
            <a:ext cx="4895444" cy="215444"/>
          </a:xfrm>
          <a:prstGeom prst="rect">
            <a:avLst/>
          </a:prstGeom>
        </p:spPr>
        <p:txBody>
          <a:bodyPr wrap="square">
            <a:spAutoFit/>
          </a:bodyPr>
          <a:lstStyle/>
          <a:p>
            <a:pPr algn="r"/>
            <a:r>
              <a:rPr lang="ja-JP" altLang="en-US" sz="800">
                <a:latin typeface="Meiryo" panose="020B0604030504040204" pitchFamily="34" charset="-128"/>
                <a:ea typeface="Meiryo" panose="020B0604030504040204" pitchFamily="34" charset="-128"/>
              </a:rPr>
              <a:t>後藤真理絵／リクルートマーケティングパートナーズ Data Scientist、Quipper Data  Scientist</a:t>
            </a:r>
          </a:p>
        </p:txBody>
      </p:sp>
    </p:spTree>
    <p:extLst>
      <p:ext uri="{BB962C8B-B14F-4D97-AF65-F5344CB8AC3E}">
        <p14:creationId xmlns:p14="http://schemas.microsoft.com/office/powerpoint/2010/main" val="37892130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22024</TotalTime>
  <Words>15522</Words>
  <Application>Microsoft Macintosh PowerPoint</Application>
  <PresentationFormat>画面に合わせる (4:3)</PresentationFormat>
  <Paragraphs>1920</Paragraphs>
  <Slides>97</Slides>
  <Notes>28</Notes>
  <HiddenSlides>0</HiddenSlides>
  <MMClips>1</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97</vt:i4>
      </vt:variant>
    </vt:vector>
  </HeadingPairs>
  <TitlesOfParts>
    <vt:vector size="112" baseType="lpstr">
      <vt:lpstr>Hiragino Kaku Gothic Std W8</vt:lpstr>
      <vt:lpstr>Meiryo UI</vt:lpstr>
      <vt:lpstr>ＭＳ Ｐゴシック</vt:lpstr>
      <vt:lpstr>Noto Sans JP</vt:lpstr>
      <vt:lpstr>Osaka-Mono</vt:lpstr>
      <vt:lpstr>YuKyokasho Yoko Medium</vt:lpstr>
      <vt:lpstr>YuKyokasho Yoko Medium</vt:lpstr>
      <vt:lpstr>メイリオ</vt:lpstr>
      <vt:lpstr>メイリオ</vt:lpstr>
      <vt:lpstr>Arial</vt:lpstr>
      <vt:lpstr>Bodoni MT Black</vt:lpstr>
      <vt:lpstr>Calibri</vt:lpstr>
      <vt:lpstr>Franklin Gothic Medium</vt:lpstr>
      <vt:lpstr>Wingdings</vt:lpstr>
      <vt:lpstr>NC標準テンプレート</vt:lpstr>
      <vt:lpstr>PowerPoint プレゼンテーション</vt:lpstr>
      <vt:lpstr>PowerPoint プレゼンテーション</vt:lpstr>
      <vt:lpstr>AI（人工知能）ってなに？</vt:lpstr>
      <vt:lpstr>Cloud-Edge-IoT連携とAIの偏在</vt:lpstr>
      <vt:lpstr>AIエコシステム</vt:lpstr>
      <vt:lpstr>AIエコシステムの階層構造：価値が生まれる6つの舞台</vt:lpstr>
      <vt:lpstr>AI関連エコシステムでの資本の動き</vt:lpstr>
      <vt:lpstr>AI関連エコシステムでの資本の動き</vt:lpstr>
      <vt:lpstr>我々は今、歴史の転換点にいる</vt:lpstr>
      <vt:lpstr>PowerPoint プレゼンテーション</vt:lpstr>
      <vt:lpstr>人間は何を作ってきたのか</vt:lpstr>
      <vt:lpstr>脳と人工知能／AIの関係</vt:lpstr>
      <vt:lpstr>人工知能／AIと汎用型人工知能／AGI</vt:lpstr>
      <vt:lpstr>PowerPoint プレゼンテーション</vt:lpstr>
      <vt:lpstr>人工知能と機械学習とディープラーニングの関係</vt:lpstr>
      <vt:lpstr>学習と推論とモデル</vt:lpstr>
      <vt:lpstr>モデルとは何か？</vt:lpstr>
      <vt:lpstr>特化型モデルと汎用型（基盤）モデル</vt:lpstr>
      <vt:lpstr>AIモデルを作る素材</vt:lpstr>
      <vt:lpstr>学習と推論 1</vt:lpstr>
      <vt:lpstr>学習と推論 2</vt:lpstr>
      <vt:lpstr>機械学習とシステム資源</vt:lpstr>
      <vt:lpstr>学習方法</vt:lpstr>
      <vt:lpstr>参考：様々な学習方法</vt:lpstr>
      <vt:lpstr>コンピューターのやっていること</vt:lpstr>
      <vt:lpstr>モデルとは入力に対する最適な出力を予測する計算式</vt:lpstr>
      <vt:lpstr>学習は最適なモデル／関数を見つける計算</vt:lpstr>
      <vt:lpstr>モデルの精度を高める方法</vt:lpstr>
      <vt:lpstr>機械学習とAIアプリケーション 1</vt:lpstr>
      <vt:lpstr>機械学習とAIアプリケーション 2</vt:lpstr>
      <vt:lpstr>AIがやっていること</vt:lpstr>
      <vt:lpstr>機械学習にできること 1</vt:lpstr>
      <vt:lpstr>機械学習にできること 2</vt:lpstr>
      <vt:lpstr>AIの7階層モデル：歴史的変遷と概念の進化</vt:lpstr>
      <vt:lpstr>PowerPoint プレゼンテーション</vt:lpstr>
      <vt:lpstr>AIの大きなトレンド</vt:lpstr>
      <vt:lpstr>ハルシネーションがどれくらい改善したか</vt:lpstr>
      <vt:lpstr>基盤モデル・大規模言語モデル・生成AIの関係</vt:lpstr>
      <vt:lpstr>AIエージェントの実行プロセス</vt:lpstr>
      <vt:lpstr>AIエージェントの実行プロセス</vt:lpstr>
      <vt:lpstr>AIエージェントとマルチAIエージェント</vt:lpstr>
      <vt:lpstr>AIエージェントとエージェンティックAI：詳細</vt:lpstr>
      <vt:lpstr>AIが人間に寄り添う時代</vt:lpstr>
      <vt:lpstr>生成AIの発展段階</vt:lpstr>
      <vt:lpstr>生成AI以降のトレンド</vt:lpstr>
      <vt:lpstr>AIの進化プロセス</vt:lpstr>
      <vt:lpstr>MCPとA2A：自動車修理工場での応用</vt:lpstr>
      <vt:lpstr>自動車修理工場でのAIエージェント利用</vt:lpstr>
      <vt:lpstr>AIエージェント連携を支えるプロトコル：MCPとA2A</vt:lpstr>
      <vt:lpstr>生成AIモデルの利用形態</vt:lpstr>
      <vt:lpstr>生成AIモデルの利用形態別 比較整理 1/3</vt:lpstr>
      <vt:lpstr>生成AIモデルの利用形態別 比較整理 2/3</vt:lpstr>
      <vt:lpstr>生成AIモデルの利用形態別 比較整理 3/3 利用形態の判断基準</vt:lpstr>
      <vt:lpstr>PowerPoint プレゼンテーション</vt:lpstr>
      <vt:lpstr>ニューラルネットワークの仕組み</vt:lpstr>
      <vt:lpstr>参考：深層学習で行っている計算</vt:lpstr>
      <vt:lpstr>ディープラーニングとは</vt:lpstr>
      <vt:lpstr>ディープラーニングの学習方法</vt:lpstr>
      <vt:lpstr>モデルとニューラルネットワーク</vt:lpstr>
      <vt:lpstr>深層学習の問題点</vt:lpstr>
      <vt:lpstr>PowerPoint プレゼンテーション</vt:lpstr>
      <vt:lpstr>「自動」と「自律」の違い</vt:lpstr>
      <vt:lpstr>自動化と自律化の領域</vt:lpstr>
      <vt:lpstr>人間とAIの役割分担</vt:lpstr>
      <vt:lpstr>AIにできること、人間に求められる能力</vt:lpstr>
      <vt:lpstr>Whyから始める </vt:lpstr>
      <vt:lpstr>AIと人間の知能の違い　1　／効率　</vt:lpstr>
      <vt:lpstr>AIと人間の知能の違い　2　／身体性</vt:lpstr>
      <vt:lpstr>AIと人間で異なる知識</vt:lpstr>
      <vt:lpstr>拡張知性＝AI×OI</vt:lpstr>
      <vt:lpstr>人間とAIの役割分担</vt:lpstr>
      <vt:lpstr>仕事の生産性をあげる</vt:lpstr>
      <vt:lpstr>過去からの教訓</vt:lpstr>
      <vt:lpstr>仕事は０点からのスタートではなく80点からの修正へ</vt:lpstr>
      <vt:lpstr>AI時代に求められる人材像</vt:lpstr>
      <vt:lpstr>AIはGPT（汎用目的技術）である</vt:lpstr>
      <vt:lpstr>AI進化の3ステージと人間の役割</vt:lpstr>
      <vt:lpstr>【業種別】5年後の未来シナリオ　1/2</vt:lpstr>
      <vt:lpstr>【業種別】5年後の未来シナリオ　2/2</vt:lpstr>
      <vt:lpstr>AIがもたらす4つの根源的パラダイムシフト</vt:lpstr>
      <vt:lpstr>AIが変える「仕事のOS」 ～3つの次元での変容～</vt:lpstr>
      <vt:lpstr>未来への教訓</vt:lpstr>
      <vt:lpstr>今後、3〜5年後を想定したAIの主要トレンド</vt:lpstr>
      <vt:lpstr>PowerPoint プレゼンテーション</vt:lpstr>
      <vt:lpstr>Informational AIとPhysical AI</vt:lpstr>
      <vt:lpstr>Figure 3</vt:lpstr>
      <vt:lpstr>ロボティクス（ロボット工学とは）</vt:lpstr>
      <vt:lpstr>ロボティックスを支える技術とその適用</vt:lpstr>
      <vt:lpstr>適用事例</vt:lpstr>
      <vt:lpstr>PowerPoint プレゼンテーション</vt:lpstr>
      <vt:lpstr>デジタル×データ×AI　が支える存続と成長のプロセス</vt:lpstr>
      <vt:lpstr>データサイエンス</vt:lpstr>
      <vt:lpstr>データサイエンティストの定義</vt:lpstr>
      <vt:lpstr>データ取得のためのプロセス設計</vt:lpstr>
      <vt:lpstr>データ活用の実践プロセス</vt:lpstr>
      <vt:lpstr>参考：データサイエンティストの業務</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デジタル・トランスフォーメーションとこれからの働き方 　テレワーク推進の先に見えてくる働き方とは</dc:title>
  <dc:subject/>
  <dc:creator>斎藤昌義</dc:creator>
  <cp:keywords/>
  <dc:description/>
  <cp:lastModifiedBy>斎藤昌義</cp:lastModifiedBy>
  <cp:revision>448</cp:revision>
  <dcterms:created xsi:type="dcterms:W3CDTF">2020-07-18T00:38:33Z</dcterms:created>
  <dcterms:modified xsi:type="dcterms:W3CDTF">2025-10-29T04:13:20Z</dcterms:modified>
  <cp:category/>
</cp:coreProperties>
</file>