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8" r:id="rId2"/>
  </p:sldMasterIdLst>
  <p:notesMasterIdLst>
    <p:notesMasterId r:id="rId57"/>
  </p:notesMasterIdLst>
  <p:sldIdLst>
    <p:sldId id="257" r:id="rId3"/>
    <p:sldId id="2147482648" r:id="rId4"/>
    <p:sldId id="273" r:id="rId5"/>
    <p:sldId id="274" r:id="rId6"/>
    <p:sldId id="276" r:id="rId7"/>
    <p:sldId id="277" r:id="rId8"/>
    <p:sldId id="270" r:id="rId9"/>
    <p:sldId id="263" r:id="rId10"/>
    <p:sldId id="262" r:id="rId11"/>
    <p:sldId id="264" r:id="rId12"/>
    <p:sldId id="265" r:id="rId13"/>
    <p:sldId id="266" r:id="rId14"/>
    <p:sldId id="267" r:id="rId15"/>
    <p:sldId id="2147479379" r:id="rId16"/>
    <p:sldId id="289" r:id="rId17"/>
    <p:sldId id="279" r:id="rId18"/>
    <p:sldId id="280" r:id="rId19"/>
    <p:sldId id="281" r:id="rId20"/>
    <p:sldId id="282" r:id="rId21"/>
    <p:sldId id="283" r:id="rId22"/>
    <p:sldId id="285" r:id="rId23"/>
    <p:sldId id="286" r:id="rId24"/>
    <p:sldId id="287" r:id="rId25"/>
    <p:sldId id="288" r:id="rId26"/>
    <p:sldId id="2147483546" r:id="rId27"/>
    <p:sldId id="2147483639" r:id="rId28"/>
    <p:sldId id="256" r:id="rId29"/>
    <p:sldId id="261" r:id="rId30"/>
    <p:sldId id="268" r:id="rId31"/>
    <p:sldId id="269" r:id="rId32"/>
    <p:sldId id="271" r:id="rId33"/>
    <p:sldId id="2147483640" r:id="rId34"/>
    <p:sldId id="2147483641" r:id="rId35"/>
    <p:sldId id="2147483647" r:id="rId36"/>
    <p:sldId id="272" r:id="rId37"/>
    <p:sldId id="258" r:id="rId38"/>
    <p:sldId id="259" r:id="rId39"/>
    <p:sldId id="260" r:id="rId40"/>
    <p:sldId id="2147483600" r:id="rId41"/>
    <p:sldId id="2147483571" r:id="rId42"/>
    <p:sldId id="2147483611" r:id="rId43"/>
    <p:sldId id="275" r:id="rId44"/>
    <p:sldId id="2147483624" r:id="rId45"/>
    <p:sldId id="317" r:id="rId46"/>
    <p:sldId id="318" r:id="rId47"/>
    <p:sldId id="2147483625" r:id="rId48"/>
    <p:sldId id="2147483634" r:id="rId49"/>
    <p:sldId id="278" r:id="rId50"/>
    <p:sldId id="2147482611" r:id="rId51"/>
    <p:sldId id="2147483627" r:id="rId52"/>
    <p:sldId id="2147483628" r:id="rId53"/>
    <p:sldId id="2147483629" r:id="rId54"/>
    <p:sldId id="2147483630" r:id="rId55"/>
    <p:sldId id="2147483572" r:id="rId5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A6B3"/>
    <a:srgbClr val="B9DDD2"/>
    <a:srgbClr val="258EAE"/>
    <a:srgbClr val="1D3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FAFA6-B7D4-4E29-AABD-1B2066079BAA}" v="3" dt="2026-04-08T04:10:29.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678" autoAdjust="0"/>
  </p:normalViewPr>
  <p:slideViewPr>
    <p:cSldViewPr snapToGrid="0">
      <p:cViewPr varScale="1">
        <p:scale>
          <a:sx n="92" d="100"/>
          <a:sy n="92" d="100"/>
        </p:scale>
        <p:origin x="4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oji Kawano" userId="0439b4d2-f65a-453d-a669-c70d783045fe" providerId="ADAL" clId="{7BE6DF48-B2C2-41AE-B4AF-F588CDA9CA99}"/>
    <pc:docChg chg="custSel addSld delSld modSld sldOrd">
      <pc:chgData name="Shoji Kawano" userId="0439b4d2-f65a-453d-a669-c70d783045fe" providerId="ADAL" clId="{7BE6DF48-B2C2-41AE-B4AF-F588CDA9CA99}" dt="2026-04-08T04:10:29.855" v="181" actId="14826"/>
      <pc:docMkLst>
        <pc:docMk/>
      </pc:docMkLst>
      <pc:sldChg chg="modSp mod">
        <pc:chgData name="Shoji Kawano" userId="0439b4d2-f65a-453d-a669-c70d783045fe" providerId="ADAL" clId="{7BE6DF48-B2C2-41AE-B4AF-F588CDA9CA99}" dt="2026-04-08T04:02:39.473" v="0" actId="20577"/>
        <pc:sldMkLst>
          <pc:docMk/>
          <pc:sldMk cId="1647665300" sldId="257"/>
        </pc:sldMkLst>
        <pc:spChg chg="mod">
          <ac:chgData name="Shoji Kawano" userId="0439b4d2-f65a-453d-a669-c70d783045fe" providerId="ADAL" clId="{7BE6DF48-B2C2-41AE-B4AF-F588CDA9CA99}" dt="2026-04-08T04:02:39.473" v="0" actId="20577"/>
          <ac:spMkLst>
            <pc:docMk/>
            <pc:sldMk cId="1647665300" sldId="257"/>
            <ac:spMk id="4" creationId="{4057F74C-1D26-6688-CA2A-988868201824}"/>
          </ac:spMkLst>
        </pc:spChg>
      </pc:sldChg>
      <pc:sldChg chg="modSp mod">
        <pc:chgData name="Shoji Kawano" userId="0439b4d2-f65a-453d-a669-c70d783045fe" providerId="ADAL" clId="{7BE6DF48-B2C2-41AE-B4AF-F588CDA9CA99}" dt="2026-04-08T04:08:54.354" v="179" actId="26606"/>
        <pc:sldMkLst>
          <pc:docMk/>
          <pc:sldMk cId="1703661316" sldId="260"/>
        </pc:sldMkLst>
        <pc:picChg chg="mod">
          <ac:chgData name="Shoji Kawano" userId="0439b4d2-f65a-453d-a669-c70d783045fe" providerId="ADAL" clId="{7BE6DF48-B2C2-41AE-B4AF-F588CDA9CA99}" dt="2026-04-08T04:08:54.354" v="179" actId="26606"/>
          <ac:picMkLst>
            <pc:docMk/>
            <pc:sldMk cId="1703661316" sldId="260"/>
            <ac:picMk id="3" creationId="{467DF82C-99F4-239E-16E2-FAB420F02CA3}"/>
          </ac:picMkLst>
        </pc:picChg>
      </pc:sldChg>
      <pc:sldChg chg="modSp mod">
        <pc:chgData name="Shoji Kawano" userId="0439b4d2-f65a-453d-a669-c70d783045fe" providerId="ADAL" clId="{7BE6DF48-B2C2-41AE-B4AF-F588CDA9CA99}" dt="2026-04-08T04:08:54.354" v="179" actId="26606"/>
        <pc:sldMkLst>
          <pc:docMk/>
          <pc:sldMk cId="770131742" sldId="266"/>
        </pc:sldMkLst>
        <pc:picChg chg="mod">
          <ac:chgData name="Shoji Kawano" userId="0439b4d2-f65a-453d-a669-c70d783045fe" providerId="ADAL" clId="{7BE6DF48-B2C2-41AE-B4AF-F588CDA9CA99}" dt="2026-04-08T04:08:54.354" v="179" actId="26606"/>
          <ac:picMkLst>
            <pc:docMk/>
            <pc:sldMk cId="770131742" sldId="266"/>
            <ac:picMk id="4" creationId="{3CEDCD72-FE40-97C3-3CA3-38B3F916EC46}"/>
          </ac:picMkLst>
        </pc:picChg>
      </pc:sldChg>
      <pc:sldChg chg="modSp mod">
        <pc:chgData name="Shoji Kawano" userId="0439b4d2-f65a-453d-a669-c70d783045fe" providerId="ADAL" clId="{7BE6DF48-B2C2-41AE-B4AF-F588CDA9CA99}" dt="2026-04-08T04:08:54.354" v="179" actId="26606"/>
        <pc:sldMkLst>
          <pc:docMk/>
          <pc:sldMk cId="3448556223" sldId="267"/>
        </pc:sldMkLst>
        <pc:spChg chg="mod">
          <ac:chgData name="Shoji Kawano" userId="0439b4d2-f65a-453d-a669-c70d783045fe" providerId="ADAL" clId="{7BE6DF48-B2C2-41AE-B4AF-F588CDA9CA99}" dt="2026-04-08T04:08:17.756" v="177" actId="1076"/>
          <ac:spMkLst>
            <pc:docMk/>
            <pc:sldMk cId="3448556223" sldId="267"/>
            <ac:spMk id="6" creationId="{5305DC79-7BC8-1751-67F6-D9AB534659A6}"/>
          </ac:spMkLst>
        </pc:spChg>
        <pc:spChg chg="mod">
          <ac:chgData name="Shoji Kawano" userId="0439b4d2-f65a-453d-a669-c70d783045fe" providerId="ADAL" clId="{7BE6DF48-B2C2-41AE-B4AF-F588CDA9CA99}" dt="2026-04-08T04:08:26.939" v="178" actId="1076"/>
          <ac:spMkLst>
            <pc:docMk/>
            <pc:sldMk cId="3448556223" sldId="267"/>
            <ac:spMk id="8" creationId="{4E4D0503-815A-20CC-F603-4727CEA33D0F}"/>
          </ac:spMkLst>
        </pc:spChg>
        <pc:picChg chg="mod">
          <ac:chgData name="Shoji Kawano" userId="0439b4d2-f65a-453d-a669-c70d783045fe" providerId="ADAL" clId="{7BE6DF48-B2C2-41AE-B4AF-F588CDA9CA99}" dt="2026-04-08T04:08:54.354" v="179" actId="26606"/>
          <ac:picMkLst>
            <pc:docMk/>
            <pc:sldMk cId="3448556223" sldId="267"/>
            <ac:picMk id="21" creationId="{95781983-3998-5590-C200-62979FC09F69}"/>
          </ac:picMkLst>
        </pc:picChg>
        <pc:cxnChg chg="mod">
          <ac:chgData name="Shoji Kawano" userId="0439b4d2-f65a-453d-a669-c70d783045fe" providerId="ADAL" clId="{7BE6DF48-B2C2-41AE-B4AF-F588CDA9CA99}" dt="2026-04-08T04:08:17.756" v="177" actId="1076"/>
          <ac:cxnSpMkLst>
            <pc:docMk/>
            <pc:sldMk cId="3448556223" sldId="267"/>
            <ac:cxnSpMk id="7" creationId="{766A8A30-06D1-A663-3B89-D0FAE620F7B3}"/>
          </ac:cxnSpMkLst>
        </pc:cxnChg>
      </pc:sldChg>
      <pc:sldChg chg="add modNotes">
        <pc:chgData name="Shoji Kawano" userId="0439b4d2-f65a-453d-a669-c70d783045fe" providerId="ADAL" clId="{7BE6DF48-B2C2-41AE-B4AF-F588CDA9CA99}" dt="2026-04-08T04:08:54.354" v="179" actId="26606"/>
        <pc:sldMkLst>
          <pc:docMk/>
          <pc:sldMk cId="3727585625" sldId="279"/>
        </pc:sldMkLst>
      </pc:sldChg>
      <pc:sldChg chg="add modNotes">
        <pc:chgData name="Shoji Kawano" userId="0439b4d2-f65a-453d-a669-c70d783045fe" providerId="ADAL" clId="{7BE6DF48-B2C2-41AE-B4AF-F588CDA9CA99}" dt="2026-04-08T04:08:54.354" v="179" actId="26606"/>
        <pc:sldMkLst>
          <pc:docMk/>
          <pc:sldMk cId="3195006905" sldId="280"/>
        </pc:sldMkLst>
      </pc:sldChg>
      <pc:sldChg chg="add modNotes">
        <pc:chgData name="Shoji Kawano" userId="0439b4d2-f65a-453d-a669-c70d783045fe" providerId="ADAL" clId="{7BE6DF48-B2C2-41AE-B4AF-F588CDA9CA99}" dt="2026-04-08T04:08:54.354" v="179" actId="26606"/>
        <pc:sldMkLst>
          <pc:docMk/>
          <pc:sldMk cId="1881173497" sldId="281"/>
        </pc:sldMkLst>
      </pc:sldChg>
      <pc:sldChg chg="add modNotes">
        <pc:chgData name="Shoji Kawano" userId="0439b4d2-f65a-453d-a669-c70d783045fe" providerId="ADAL" clId="{7BE6DF48-B2C2-41AE-B4AF-F588CDA9CA99}" dt="2026-04-08T04:08:54.354" v="179" actId="26606"/>
        <pc:sldMkLst>
          <pc:docMk/>
          <pc:sldMk cId="1339137583" sldId="282"/>
        </pc:sldMkLst>
      </pc:sldChg>
      <pc:sldChg chg="add modNotes">
        <pc:chgData name="Shoji Kawano" userId="0439b4d2-f65a-453d-a669-c70d783045fe" providerId="ADAL" clId="{7BE6DF48-B2C2-41AE-B4AF-F588CDA9CA99}" dt="2026-04-08T04:08:54.354" v="179" actId="26606"/>
        <pc:sldMkLst>
          <pc:docMk/>
          <pc:sldMk cId="997266217" sldId="283"/>
        </pc:sldMkLst>
      </pc:sldChg>
      <pc:sldChg chg="modSp add del mod modNotes">
        <pc:chgData name="Shoji Kawano" userId="0439b4d2-f65a-453d-a669-c70d783045fe" providerId="ADAL" clId="{7BE6DF48-B2C2-41AE-B4AF-F588CDA9CA99}" dt="2026-04-08T04:09:45.317" v="180" actId="47"/>
        <pc:sldMkLst>
          <pc:docMk/>
          <pc:sldMk cId="2384731771" sldId="284"/>
        </pc:sldMkLst>
        <pc:picChg chg="mod">
          <ac:chgData name="Shoji Kawano" userId="0439b4d2-f65a-453d-a669-c70d783045fe" providerId="ADAL" clId="{7BE6DF48-B2C2-41AE-B4AF-F588CDA9CA99}" dt="2026-04-08T04:08:54.354" v="179" actId="26606"/>
          <ac:picMkLst>
            <pc:docMk/>
            <pc:sldMk cId="2384731771" sldId="284"/>
            <ac:picMk id="21" creationId="{95781983-3998-5590-C200-62979FC09F69}"/>
          </ac:picMkLst>
        </pc:picChg>
      </pc:sldChg>
      <pc:sldChg chg="add modNotes">
        <pc:chgData name="Shoji Kawano" userId="0439b4d2-f65a-453d-a669-c70d783045fe" providerId="ADAL" clId="{7BE6DF48-B2C2-41AE-B4AF-F588CDA9CA99}" dt="2026-04-08T04:08:54.354" v="179" actId="26606"/>
        <pc:sldMkLst>
          <pc:docMk/>
          <pc:sldMk cId="3147433044" sldId="285"/>
        </pc:sldMkLst>
      </pc:sldChg>
      <pc:sldChg chg="add modNotes">
        <pc:chgData name="Shoji Kawano" userId="0439b4d2-f65a-453d-a669-c70d783045fe" providerId="ADAL" clId="{7BE6DF48-B2C2-41AE-B4AF-F588CDA9CA99}" dt="2026-04-08T04:08:54.354" v="179" actId="26606"/>
        <pc:sldMkLst>
          <pc:docMk/>
          <pc:sldMk cId="3180241415" sldId="286"/>
        </pc:sldMkLst>
      </pc:sldChg>
      <pc:sldChg chg="add modNotes">
        <pc:chgData name="Shoji Kawano" userId="0439b4d2-f65a-453d-a669-c70d783045fe" providerId="ADAL" clId="{7BE6DF48-B2C2-41AE-B4AF-F588CDA9CA99}" dt="2026-04-08T04:08:54.354" v="179" actId="26606"/>
        <pc:sldMkLst>
          <pc:docMk/>
          <pc:sldMk cId="45896732" sldId="287"/>
        </pc:sldMkLst>
      </pc:sldChg>
      <pc:sldChg chg="add modNotes">
        <pc:chgData name="Shoji Kawano" userId="0439b4d2-f65a-453d-a669-c70d783045fe" providerId="ADAL" clId="{7BE6DF48-B2C2-41AE-B4AF-F588CDA9CA99}" dt="2026-04-08T04:08:54.354" v="179" actId="26606"/>
        <pc:sldMkLst>
          <pc:docMk/>
          <pc:sldMk cId="3564406373" sldId="288"/>
        </pc:sldMkLst>
      </pc:sldChg>
      <pc:sldChg chg="modSp add mod">
        <pc:chgData name="Shoji Kawano" userId="0439b4d2-f65a-453d-a669-c70d783045fe" providerId="ADAL" clId="{7BE6DF48-B2C2-41AE-B4AF-F588CDA9CA99}" dt="2026-04-08T04:10:29.855" v="181" actId="14826"/>
        <pc:sldMkLst>
          <pc:docMk/>
          <pc:sldMk cId="2025111495" sldId="289"/>
        </pc:sldMkLst>
        <pc:spChg chg="mod">
          <ac:chgData name="Shoji Kawano" userId="0439b4d2-f65a-453d-a669-c70d783045fe" providerId="ADAL" clId="{7BE6DF48-B2C2-41AE-B4AF-F588CDA9CA99}" dt="2026-04-08T04:06:01.860" v="59" actId="20577"/>
          <ac:spMkLst>
            <pc:docMk/>
            <pc:sldMk cId="2025111495" sldId="289"/>
            <ac:spMk id="2" creationId="{7866F6BD-8774-EFC4-9E02-9687DB329744}"/>
          </ac:spMkLst>
        </pc:spChg>
        <pc:spChg chg="mod">
          <ac:chgData name="Shoji Kawano" userId="0439b4d2-f65a-453d-a669-c70d783045fe" providerId="ADAL" clId="{7BE6DF48-B2C2-41AE-B4AF-F588CDA9CA99}" dt="2026-04-08T04:06:24.132" v="167" actId="20577"/>
          <ac:spMkLst>
            <pc:docMk/>
            <pc:sldMk cId="2025111495" sldId="289"/>
            <ac:spMk id="3" creationId="{E217C0C6-CA47-CFFA-FB44-ABD754CEFD85}"/>
          </ac:spMkLst>
        </pc:spChg>
        <pc:picChg chg="mod">
          <ac:chgData name="Shoji Kawano" userId="0439b4d2-f65a-453d-a669-c70d783045fe" providerId="ADAL" clId="{7BE6DF48-B2C2-41AE-B4AF-F588CDA9CA99}" dt="2026-04-08T04:10:29.855" v="181" actId="14826"/>
          <ac:picMkLst>
            <pc:docMk/>
            <pc:sldMk cId="2025111495" sldId="289"/>
            <ac:picMk id="5" creationId="{DBE28C08-964F-0727-94FB-7098A6E259F3}"/>
          </ac:picMkLst>
        </pc:picChg>
      </pc:sldChg>
      <pc:sldChg chg="modNotes">
        <pc:chgData name="Shoji Kawano" userId="0439b4d2-f65a-453d-a669-c70d783045fe" providerId="ADAL" clId="{7BE6DF48-B2C2-41AE-B4AF-F588CDA9CA99}" dt="2026-04-08T04:08:54.354" v="179" actId="26606"/>
        <pc:sldMkLst>
          <pc:docMk/>
          <pc:sldMk cId="2755835287" sldId="317"/>
        </pc:sldMkLst>
      </pc:sldChg>
      <pc:sldChg chg="modNotes">
        <pc:chgData name="Shoji Kawano" userId="0439b4d2-f65a-453d-a669-c70d783045fe" providerId="ADAL" clId="{7BE6DF48-B2C2-41AE-B4AF-F588CDA9CA99}" dt="2026-04-08T04:08:54.354" v="179" actId="26606"/>
        <pc:sldMkLst>
          <pc:docMk/>
          <pc:sldMk cId="2665267584" sldId="318"/>
        </pc:sldMkLst>
      </pc:sldChg>
      <pc:sldChg chg="modSp mod ord">
        <pc:chgData name="Shoji Kawano" userId="0439b4d2-f65a-453d-a669-c70d783045fe" providerId="ADAL" clId="{7BE6DF48-B2C2-41AE-B4AF-F588CDA9CA99}" dt="2026-04-08T04:08:54.354" v="179" actId="26606"/>
        <pc:sldMkLst>
          <pc:docMk/>
          <pc:sldMk cId="2131923252" sldId="2147479379"/>
        </pc:sldMkLst>
        <pc:picChg chg="mod">
          <ac:chgData name="Shoji Kawano" userId="0439b4d2-f65a-453d-a669-c70d783045fe" providerId="ADAL" clId="{7BE6DF48-B2C2-41AE-B4AF-F588CDA9CA99}" dt="2026-04-08T04:08:54.354" v="179" actId="26606"/>
          <ac:picMkLst>
            <pc:docMk/>
            <pc:sldMk cId="2131923252" sldId="2147479379"/>
            <ac:picMk id="5" creationId="{F33A3462-6391-5B1A-5D88-CC9E601268DA}"/>
          </ac:picMkLst>
        </pc:picChg>
      </pc:sldChg>
      <pc:sldChg chg="modNotes">
        <pc:chgData name="Shoji Kawano" userId="0439b4d2-f65a-453d-a669-c70d783045fe" providerId="ADAL" clId="{7BE6DF48-B2C2-41AE-B4AF-F588CDA9CA99}" dt="2026-04-08T04:08:54.354" v="179" actId="26606"/>
        <pc:sldMkLst>
          <pc:docMk/>
          <pc:sldMk cId="3124245993" sldId="2147482611"/>
        </pc:sldMkLst>
      </pc:sldChg>
      <pc:sldChg chg="ord">
        <pc:chgData name="Shoji Kawano" userId="0439b4d2-f65a-453d-a669-c70d783045fe" providerId="ADAL" clId="{7BE6DF48-B2C2-41AE-B4AF-F588CDA9CA99}" dt="2026-04-08T04:03:16.155" v="8"/>
        <pc:sldMkLst>
          <pc:docMk/>
          <pc:sldMk cId="2033607957" sldId="2147482648"/>
        </pc:sldMkLst>
      </pc:sldChg>
      <pc:sldChg chg="modNotes">
        <pc:chgData name="Shoji Kawano" userId="0439b4d2-f65a-453d-a669-c70d783045fe" providerId="ADAL" clId="{7BE6DF48-B2C2-41AE-B4AF-F588CDA9CA99}" dt="2026-04-08T04:08:54.354" v="179" actId="26606"/>
        <pc:sldMkLst>
          <pc:docMk/>
          <pc:sldMk cId="694085427" sldId="2147483624"/>
        </pc:sldMkLst>
      </pc:sldChg>
      <pc:sldChg chg="modNotes">
        <pc:chgData name="Shoji Kawano" userId="0439b4d2-f65a-453d-a669-c70d783045fe" providerId="ADAL" clId="{7BE6DF48-B2C2-41AE-B4AF-F588CDA9CA99}" dt="2026-04-08T04:08:54.354" v="179" actId="26606"/>
        <pc:sldMkLst>
          <pc:docMk/>
          <pc:sldMk cId="2468162140" sldId="2147483625"/>
        </pc:sldMkLst>
      </pc:sldChg>
      <pc:sldChg chg="modNotes">
        <pc:chgData name="Shoji Kawano" userId="0439b4d2-f65a-453d-a669-c70d783045fe" providerId="ADAL" clId="{7BE6DF48-B2C2-41AE-B4AF-F588CDA9CA99}" dt="2026-04-08T04:08:54.354" v="179" actId="26606"/>
        <pc:sldMkLst>
          <pc:docMk/>
          <pc:sldMk cId="2345140617" sldId="2147483627"/>
        </pc:sldMkLst>
      </pc:sldChg>
      <pc:sldChg chg="modNotes">
        <pc:chgData name="Shoji Kawano" userId="0439b4d2-f65a-453d-a669-c70d783045fe" providerId="ADAL" clId="{7BE6DF48-B2C2-41AE-B4AF-F588CDA9CA99}" dt="2026-04-08T04:08:54.354" v="179" actId="26606"/>
        <pc:sldMkLst>
          <pc:docMk/>
          <pc:sldMk cId="1089430888" sldId="2147483628"/>
        </pc:sldMkLst>
      </pc:sldChg>
      <pc:sldChg chg="modNotes">
        <pc:chgData name="Shoji Kawano" userId="0439b4d2-f65a-453d-a669-c70d783045fe" providerId="ADAL" clId="{7BE6DF48-B2C2-41AE-B4AF-F588CDA9CA99}" dt="2026-04-08T04:08:54.354" v="179" actId="26606"/>
        <pc:sldMkLst>
          <pc:docMk/>
          <pc:sldMk cId="2682536206" sldId="2147483629"/>
        </pc:sldMkLst>
      </pc:sldChg>
      <pc:sldChg chg="modNotes">
        <pc:chgData name="Shoji Kawano" userId="0439b4d2-f65a-453d-a669-c70d783045fe" providerId="ADAL" clId="{7BE6DF48-B2C2-41AE-B4AF-F588CDA9CA99}" dt="2026-04-08T04:08:54.354" v="179" actId="26606"/>
        <pc:sldMkLst>
          <pc:docMk/>
          <pc:sldMk cId="1772936538" sldId="2147483630"/>
        </pc:sldMkLst>
      </pc:sldChg>
      <pc:sldChg chg="modNotes">
        <pc:chgData name="Shoji Kawano" userId="0439b4d2-f65a-453d-a669-c70d783045fe" providerId="ADAL" clId="{7BE6DF48-B2C2-41AE-B4AF-F588CDA9CA99}" dt="2026-04-08T04:08:54.354" v="179" actId="26606"/>
        <pc:sldMkLst>
          <pc:docMk/>
          <pc:sldMk cId="1026605766" sldId="21474836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2471B-19B1-EF48-A2AA-DD91505D3C1F}" type="datetimeFigureOut">
              <a:rPr kumimoji="1" lang="ja-JP" altLang="en-US" smtClean="0"/>
              <a:t>2026/4/8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130F3-BADE-AE40-B6E9-E4B0F004EA11}" type="slidenum">
              <a:rPr kumimoji="1" lang="ja-JP" altLang="en-US" smtClean="0"/>
              <a:t>‹#›</a:t>
            </a:fld>
            <a:endParaRPr kumimoji="1" lang="ja-JP" altLang="en-US"/>
          </a:p>
        </p:txBody>
      </p:sp>
    </p:spTree>
    <p:extLst>
      <p:ext uri="{BB962C8B-B14F-4D97-AF65-F5344CB8AC3E}">
        <p14:creationId xmlns:p14="http://schemas.microsoft.com/office/powerpoint/2010/main" val="15343979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6CD5386-BDE1-AA49-9AB0-C0045C42957E}" type="slidenum">
              <a:rPr kumimoji="1" lang="ja-JP" altLang="en-US" smtClean="0"/>
              <a:t>8</a:t>
            </a:fld>
            <a:endParaRPr kumimoji="1" lang="ja-JP" altLang="en-US"/>
          </a:p>
        </p:txBody>
      </p:sp>
    </p:spTree>
    <p:extLst>
      <p:ext uri="{BB962C8B-B14F-4D97-AF65-F5344CB8AC3E}">
        <p14:creationId xmlns:p14="http://schemas.microsoft.com/office/powerpoint/2010/main" val="268490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21</a:t>
            </a:fld>
            <a:endParaRPr kumimoji="1" lang="ja-JP" altLang="en-US"/>
          </a:p>
        </p:txBody>
      </p:sp>
    </p:spTree>
    <p:extLst>
      <p:ext uri="{BB962C8B-B14F-4D97-AF65-F5344CB8AC3E}">
        <p14:creationId xmlns:p14="http://schemas.microsoft.com/office/powerpoint/2010/main" val="424699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22</a:t>
            </a:fld>
            <a:endParaRPr kumimoji="1" lang="ja-JP" altLang="en-US"/>
          </a:p>
        </p:txBody>
      </p:sp>
    </p:spTree>
    <p:extLst>
      <p:ext uri="{BB962C8B-B14F-4D97-AF65-F5344CB8AC3E}">
        <p14:creationId xmlns:p14="http://schemas.microsoft.com/office/powerpoint/2010/main" val="2432310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23</a:t>
            </a:fld>
            <a:endParaRPr kumimoji="1" lang="ja-JP" altLang="en-US"/>
          </a:p>
        </p:txBody>
      </p:sp>
    </p:spTree>
    <p:extLst>
      <p:ext uri="{BB962C8B-B14F-4D97-AF65-F5344CB8AC3E}">
        <p14:creationId xmlns:p14="http://schemas.microsoft.com/office/powerpoint/2010/main" val="4197750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24</a:t>
            </a:fld>
            <a:endParaRPr kumimoji="1" lang="ja-JP" altLang="en-US"/>
          </a:p>
        </p:txBody>
      </p:sp>
    </p:spTree>
    <p:extLst>
      <p:ext uri="{BB962C8B-B14F-4D97-AF65-F5344CB8AC3E}">
        <p14:creationId xmlns:p14="http://schemas.microsoft.com/office/powerpoint/2010/main" val="377164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3C188-B44D-79CE-84B6-59C45A6F05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98953C-151A-F154-87AF-DBEF1F4AEC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B5CAFF-F56F-A525-91D8-CFFB3B31185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F1EF928-B1C1-C541-4C03-3223EB5FF1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AB94E-F57C-D94C-823B-E83C07D8A255}"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90095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AB94E-F57C-D94C-823B-E83C07D8A255}"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57513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95751-86DB-BD17-F9D3-918D46727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A0FC7-7C3B-38EE-C31A-10F171AB0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4B0C5-0AE9-E9F6-BAF3-C9B4F84C068D}"/>
              </a:ext>
            </a:extLst>
          </p:cNvPr>
          <p:cNvSpPr>
            <a:spLocks noGrp="1"/>
          </p:cNvSpPr>
          <p:nvPr>
            <p:ph type="body" idx="1"/>
          </p:nvPr>
        </p:nvSpPr>
        <p:spPr/>
        <p:txBody>
          <a:bodyPr/>
          <a:lstStyle/>
          <a:p>
            <a:endParaRPr lang="ja-JP" altLang="en-US"/>
          </a:p>
        </p:txBody>
      </p:sp>
      <p:sp>
        <p:nvSpPr>
          <p:cNvPr id="4" name="Slide Number Placeholder 3">
            <a:extLst>
              <a:ext uri="{FF2B5EF4-FFF2-40B4-BE49-F238E27FC236}">
                <a16:creationId xmlns:a16="http://schemas.microsoft.com/office/drawing/2014/main" id="{8C984BD8-BEE3-3B3A-6B42-D99C75BB97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1BBF3-ED47-41E0-AD6F-E0C05DD40B69}"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1804919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1BBF3-ED47-41E0-AD6F-E0C05DD40B69}"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2626960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5E30B-2C85-169D-9969-6564A1E18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F1D61-A8FA-C803-034B-BCC0F9CD5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D9AD7-1AA8-28C6-5D46-D4CB7B6DF136}"/>
              </a:ext>
            </a:extLst>
          </p:cNvPr>
          <p:cNvSpPr>
            <a:spLocks noGrp="1"/>
          </p:cNvSpPr>
          <p:nvPr>
            <p:ph type="body" idx="1"/>
          </p:nvPr>
        </p:nvSpPr>
        <p:spPr/>
        <p:txBody>
          <a:bodyPr/>
          <a:lstStyle/>
          <a:p>
            <a:endParaRPr lang="ja-JP" altLang="en-US"/>
          </a:p>
        </p:txBody>
      </p:sp>
      <p:sp>
        <p:nvSpPr>
          <p:cNvPr id="4" name="Slide Number Placeholder 3">
            <a:extLst>
              <a:ext uri="{FF2B5EF4-FFF2-40B4-BE49-F238E27FC236}">
                <a16:creationId xmlns:a16="http://schemas.microsoft.com/office/drawing/2014/main" id="{31BFEBF2-7B55-4468-E96B-D16AF0335D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1BBF3-ED47-41E0-AD6F-E0C05DD40B69}"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3993967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49B0E-2A43-08EC-E37C-DBDA1AEA5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782A1-F642-6A83-651F-9D9E7A0F9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6A4A2-C2B8-1AF8-A0F0-1AAB808C1704}"/>
              </a:ext>
            </a:extLst>
          </p:cNvPr>
          <p:cNvSpPr>
            <a:spLocks noGrp="1"/>
          </p:cNvSpPr>
          <p:nvPr>
            <p:ph type="body" idx="1"/>
          </p:nvPr>
        </p:nvSpPr>
        <p:spPr/>
        <p:txBody>
          <a:bodyPr/>
          <a:lstStyle/>
          <a:p>
            <a:endParaRPr lang="ja-JP" altLang="en-US"/>
          </a:p>
        </p:txBody>
      </p:sp>
      <p:sp>
        <p:nvSpPr>
          <p:cNvPr id="4" name="Slide Number Placeholder 3">
            <a:extLst>
              <a:ext uri="{FF2B5EF4-FFF2-40B4-BE49-F238E27FC236}">
                <a16:creationId xmlns:a16="http://schemas.microsoft.com/office/drawing/2014/main" id="{41F198B5-2B37-9B85-6E4C-0E30526C3F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1BBF3-ED47-41E0-AD6F-E0C05DD40B69}"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3642693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C4068-8E9A-2D10-853B-05D0BEC52B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CB8D3A-E760-9836-7171-6ED8632766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FAC28A9-FC64-EC95-5BB9-654444C93C2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5D76CFF-B012-5192-6232-29AB797D56DE}"/>
              </a:ext>
            </a:extLst>
          </p:cNvPr>
          <p:cNvSpPr>
            <a:spLocks noGrp="1"/>
          </p:cNvSpPr>
          <p:nvPr>
            <p:ph type="sldNum" sz="quarter" idx="5"/>
          </p:nvPr>
        </p:nvSpPr>
        <p:spPr/>
        <p:txBody>
          <a:bodyPr/>
          <a:lstStyle/>
          <a:p>
            <a:fld id="{56CD5386-BDE1-AA49-9AB0-C0045C42957E}" type="slidenum">
              <a:rPr kumimoji="1" lang="ja-JP" altLang="en-US" smtClean="0"/>
              <a:t>9</a:t>
            </a:fld>
            <a:endParaRPr kumimoji="1" lang="ja-JP" altLang="en-US"/>
          </a:p>
        </p:txBody>
      </p:sp>
    </p:spTree>
    <p:extLst>
      <p:ext uri="{BB962C8B-B14F-4D97-AF65-F5344CB8AC3E}">
        <p14:creationId xmlns:p14="http://schemas.microsoft.com/office/powerpoint/2010/main" val="195579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1205E-2B9A-2631-71E3-50DBD3AE5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D00E0-4602-7EE4-269E-D4914544D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62B5C-D032-D3F0-0A88-2C9C2CC949A4}"/>
              </a:ext>
            </a:extLst>
          </p:cNvPr>
          <p:cNvSpPr>
            <a:spLocks noGrp="1"/>
          </p:cNvSpPr>
          <p:nvPr>
            <p:ph type="body" idx="1"/>
          </p:nvPr>
        </p:nvSpPr>
        <p:spPr/>
        <p:txBody>
          <a:bodyPr/>
          <a:lstStyle/>
          <a:p>
            <a:endParaRPr lang="ja-JP" altLang="en-US"/>
          </a:p>
        </p:txBody>
      </p:sp>
      <p:sp>
        <p:nvSpPr>
          <p:cNvPr id="4" name="Slide Number Placeholder 3">
            <a:extLst>
              <a:ext uri="{FF2B5EF4-FFF2-40B4-BE49-F238E27FC236}">
                <a16:creationId xmlns:a16="http://schemas.microsoft.com/office/drawing/2014/main" id="{AB68B781-6D2E-7A07-7293-1EE213790A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1BBF3-ED47-41E0-AD6F-E0C05DD40B69}"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3996937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B130F3-BADE-AE40-B6E9-E4B0F004EA11}" type="slidenum">
              <a:rPr kumimoji="1" lang="ja-JP" altLang="en-US" smtClean="0"/>
              <a:t>48</a:t>
            </a:fld>
            <a:endParaRPr kumimoji="1" lang="ja-JP" altLang="en-US"/>
          </a:p>
        </p:txBody>
      </p:sp>
    </p:spTree>
    <p:extLst>
      <p:ext uri="{BB962C8B-B14F-4D97-AF65-F5344CB8AC3E}">
        <p14:creationId xmlns:p14="http://schemas.microsoft.com/office/powerpoint/2010/main" val="3508142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8C439E27-A01E-854A-AFA9-345B3DE8C82C}" type="slidenum">
              <a:rPr kumimoji="1" lang="ja-JP" altLang="en-US" smtClean="0"/>
              <a:t>49</a:t>
            </a:fld>
            <a:endParaRPr kumimoji="1" lang="ja-JP" altLang="en-US"/>
          </a:p>
        </p:txBody>
      </p:sp>
    </p:spTree>
    <p:extLst>
      <p:ext uri="{BB962C8B-B14F-4D97-AF65-F5344CB8AC3E}">
        <p14:creationId xmlns:p14="http://schemas.microsoft.com/office/powerpoint/2010/main" val="210939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8C439E27-A01E-854A-AFA9-345B3DE8C82C}" type="slidenum">
              <a:rPr kumimoji="1" lang="ja-JP" altLang="en-US" smtClean="0"/>
              <a:t>50</a:t>
            </a:fld>
            <a:endParaRPr kumimoji="1" lang="ja-JP" altLang="en-US"/>
          </a:p>
        </p:txBody>
      </p:sp>
    </p:spTree>
    <p:extLst>
      <p:ext uri="{BB962C8B-B14F-4D97-AF65-F5344CB8AC3E}">
        <p14:creationId xmlns:p14="http://schemas.microsoft.com/office/powerpoint/2010/main" val="90714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8C439E27-A01E-854A-AFA9-345B3DE8C82C}" type="slidenum">
              <a:rPr kumimoji="1" lang="ja-JP" altLang="en-US" smtClean="0"/>
              <a:t>51</a:t>
            </a:fld>
            <a:endParaRPr kumimoji="1" lang="ja-JP" altLang="en-US"/>
          </a:p>
        </p:txBody>
      </p:sp>
    </p:spTree>
    <p:extLst>
      <p:ext uri="{BB962C8B-B14F-4D97-AF65-F5344CB8AC3E}">
        <p14:creationId xmlns:p14="http://schemas.microsoft.com/office/powerpoint/2010/main" val="3431917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7961-61A9-0C19-F458-3633F3D559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3FF107-2234-D9E0-A0BD-DBB2CE339F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4CBB37-B575-2577-8405-084353269F78}"/>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50D4BFC0-BBEF-F6E3-785B-37F47D329295}"/>
              </a:ext>
            </a:extLst>
          </p:cNvPr>
          <p:cNvSpPr>
            <a:spLocks noGrp="1"/>
          </p:cNvSpPr>
          <p:nvPr>
            <p:ph type="sldNum" sz="quarter" idx="5"/>
          </p:nvPr>
        </p:nvSpPr>
        <p:spPr/>
        <p:txBody>
          <a:bodyPr/>
          <a:lstStyle/>
          <a:p>
            <a:fld id="{8C439E27-A01E-854A-AFA9-345B3DE8C82C}" type="slidenum">
              <a:rPr kumimoji="1" lang="ja-JP" altLang="en-US" smtClean="0"/>
              <a:t>52</a:t>
            </a:fld>
            <a:endParaRPr kumimoji="1" lang="ja-JP" altLang="en-US"/>
          </a:p>
        </p:txBody>
      </p:sp>
    </p:spTree>
    <p:extLst>
      <p:ext uri="{BB962C8B-B14F-4D97-AF65-F5344CB8AC3E}">
        <p14:creationId xmlns:p14="http://schemas.microsoft.com/office/powerpoint/2010/main" val="1742193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8C439E27-A01E-854A-AFA9-345B3DE8C82C}" type="slidenum">
              <a:rPr kumimoji="1" lang="ja-JP" altLang="en-US" smtClean="0"/>
              <a:t>53</a:t>
            </a:fld>
            <a:endParaRPr kumimoji="1" lang="ja-JP" altLang="en-US"/>
          </a:p>
        </p:txBody>
      </p:sp>
    </p:spTree>
    <p:extLst>
      <p:ext uri="{BB962C8B-B14F-4D97-AF65-F5344CB8AC3E}">
        <p14:creationId xmlns:p14="http://schemas.microsoft.com/office/powerpoint/2010/main" val="3332099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C320F59-0EE7-9F44-9C81-5317389443BC}" type="slidenum">
              <a:rPr kumimoji="1" lang="ja-JP" altLang="en-US" smtClean="0"/>
              <a:t>54</a:t>
            </a:fld>
            <a:endParaRPr kumimoji="1" lang="ja-JP" altLang="en-US"/>
          </a:p>
        </p:txBody>
      </p:sp>
    </p:spTree>
    <p:extLst>
      <p:ext uri="{BB962C8B-B14F-4D97-AF65-F5344CB8AC3E}">
        <p14:creationId xmlns:p14="http://schemas.microsoft.com/office/powerpoint/2010/main" val="337615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A12C7-97A0-9C9F-E09A-71E8F6FCA8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0DA5EC-A6C6-D93D-BF16-51ABED1AC1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EFD54C-E716-C15E-C55B-D909B4763EC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0E61F17-86C0-6472-3A6E-4A6B340B483D}"/>
              </a:ext>
            </a:extLst>
          </p:cNvPr>
          <p:cNvSpPr>
            <a:spLocks noGrp="1"/>
          </p:cNvSpPr>
          <p:nvPr>
            <p:ph type="sldNum" sz="quarter" idx="5"/>
          </p:nvPr>
        </p:nvSpPr>
        <p:spPr/>
        <p:txBody>
          <a:bodyPr/>
          <a:lstStyle/>
          <a:p>
            <a:fld id="{56CD5386-BDE1-AA49-9AB0-C0045C42957E}" type="slidenum">
              <a:rPr kumimoji="1" lang="ja-JP" altLang="en-US" smtClean="0"/>
              <a:t>10</a:t>
            </a:fld>
            <a:endParaRPr kumimoji="1" lang="ja-JP" altLang="en-US"/>
          </a:p>
        </p:txBody>
      </p:sp>
    </p:spTree>
    <p:extLst>
      <p:ext uri="{BB962C8B-B14F-4D97-AF65-F5344CB8AC3E}">
        <p14:creationId xmlns:p14="http://schemas.microsoft.com/office/powerpoint/2010/main" val="1774688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144EE-EC3D-C048-F238-6D9E7E9A50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F3D211-12B3-5B3B-5A8E-99325D05CAF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CBAD77-9F16-6732-2E76-FD7AF1DC8F6C}"/>
              </a:ext>
            </a:extLst>
          </p:cNvPr>
          <p:cNvSpPr>
            <a:spLocks noGrp="1"/>
          </p:cNvSpPr>
          <p:nvPr>
            <p:ph type="body" idx="1"/>
          </p:nvPr>
        </p:nvSpPr>
        <p:spPr/>
        <p:txBody>
          <a:bodyPr/>
          <a:lstStyle/>
          <a:p>
            <a:endParaRPr kumimoji="1" lang="ja-JP" altLang="en-US"/>
          </a:p>
        </p:txBody>
      </p:sp>
      <p:sp>
        <p:nvSpPr>
          <p:cNvPr id="4" name="ヘッダー プレースホルダー 3">
            <a:extLst>
              <a:ext uri="{FF2B5EF4-FFF2-40B4-BE49-F238E27FC236}">
                <a16:creationId xmlns:a16="http://schemas.microsoft.com/office/drawing/2014/main" id="{FCC2E081-DB24-E065-4ADB-E78B93A298C0}"/>
              </a:ext>
            </a:extLst>
          </p:cNvPr>
          <p:cNvSpPr>
            <a:spLocks noGrp="1"/>
          </p:cNvSpPr>
          <p:nvPr>
            <p:ph type="hdr" sz="quarter"/>
          </p:nvPr>
        </p:nvSpPr>
        <p:spPr/>
        <p:txBody>
          <a:bodyPr/>
          <a:lstStyle/>
          <a:p>
            <a:endParaRPr lang="en-US"/>
          </a:p>
        </p:txBody>
      </p:sp>
      <p:sp>
        <p:nvSpPr>
          <p:cNvPr id="5" name="フッター プレースホルダー 4">
            <a:extLst>
              <a:ext uri="{FF2B5EF4-FFF2-40B4-BE49-F238E27FC236}">
                <a16:creationId xmlns:a16="http://schemas.microsoft.com/office/drawing/2014/main" id="{5CF7C402-662E-F875-C7B6-3D7B350D8268}"/>
              </a:ext>
            </a:extLst>
          </p:cNvPr>
          <p:cNvSpPr>
            <a:spLocks noGrp="1"/>
          </p:cNvSpPr>
          <p:nvPr>
            <p:ph type="ftr" sz="quarter" idx="4"/>
          </p:nvPr>
        </p:nvSpPr>
        <p:spPr/>
        <p:txBody>
          <a:bodyPr/>
          <a:lstStyle/>
          <a:p>
            <a:pPr defTabSz="1635377" eaLnBrk="0" hangingPunct="0"/>
            <a:r>
              <a:rPr lang="en-US" sz="7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日付プレースホルダー 5">
            <a:extLst>
              <a:ext uri="{FF2B5EF4-FFF2-40B4-BE49-F238E27FC236}">
                <a16:creationId xmlns:a16="http://schemas.microsoft.com/office/drawing/2014/main" id="{384ECA1E-31CD-EBB9-DEA1-82E8DD10F205}"/>
              </a:ext>
            </a:extLst>
          </p:cNvPr>
          <p:cNvSpPr>
            <a:spLocks noGrp="1"/>
          </p:cNvSpPr>
          <p:nvPr>
            <p:ph type="dt" idx="1"/>
          </p:nvPr>
        </p:nvSpPr>
        <p:spPr/>
        <p:txBody>
          <a:bodyPr/>
          <a:lstStyle/>
          <a:p>
            <a:fld id="{38EEC551-8CDA-4EB6-89BB-2A86C9F091C8}" type="datetime8">
              <a:rPr lang="en-US" smtClean="0"/>
              <a:t>4/8/2026 1:00 PM</a:t>
            </a:fld>
            <a:endParaRPr lang="en-US"/>
          </a:p>
        </p:txBody>
      </p:sp>
      <p:sp>
        <p:nvSpPr>
          <p:cNvPr id="7" name="スライド番号プレースホルダー 6">
            <a:extLst>
              <a:ext uri="{FF2B5EF4-FFF2-40B4-BE49-F238E27FC236}">
                <a16:creationId xmlns:a16="http://schemas.microsoft.com/office/drawing/2014/main" id="{DC20A962-DCDB-29B0-ECBB-8A7396FBBBE6}"/>
              </a:ext>
            </a:extLst>
          </p:cNvPr>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414723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16</a:t>
            </a:fld>
            <a:endParaRPr kumimoji="1" lang="ja-JP" altLang="en-US"/>
          </a:p>
        </p:txBody>
      </p:sp>
    </p:spTree>
    <p:extLst>
      <p:ext uri="{BB962C8B-B14F-4D97-AF65-F5344CB8AC3E}">
        <p14:creationId xmlns:p14="http://schemas.microsoft.com/office/powerpoint/2010/main" val="219423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17</a:t>
            </a:fld>
            <a:endParaRPr kumimoji="1" lang="ja-JP" altLang="en-US"/>
          </a:p>
        </p:txBody>
      </p:sp>
    </p:spTree>
    <p:extLst>
      <p:ext uri="{BB962C8B-B14F-4D97-AF65-F5344CB8AC3E}">
        <p14:creationId xmlns:p14="http://schemas.microsoft.com/office/powerpoint/2010/main" val="244166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18</a:t>
            </a:fld>
            <a:endParaRPr kumimoji="1" lang="ja-JP" altLang="en-US"/>
          </a:p>
        </p:txBody>
      </p:sp>
    </p:spTree>
    <p:extLst>
      <p:ext uri="{BB962C8B-B14F-4D97-AF65-F5344CB8AC3E}">
        <p14:creationId xmlns:p14="http://schemas.microsoft.com/office/powerpoint/2010/main" val="194195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19</a:t>
            </a:fld>
            <a:endParaRPr kumimoji="1" lang="ja-JP" altLang="en-US"/>
          </a:p>
        </p:txBody>
      </p:sp>
    </p:spTree>
    <p:extLst>
      <p:ext uri="{BB962C8B-B14F-4D97-AF65-F5344CB8AC3E}">
        <p14:creationId xmlns:p14="http://schemas.microsoft.com/office/powerpoint/2010/main" val="14133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B305F99-E826-114D-A686-7F00CF5E1980}" type="slidenum">
              <a:rPr kumimoji="1" lang="ja-JP" altLang="en-US" smtClean="0"/>
              <a:t>20</a:t>
            </a:fld>
            <a:endParaRPr kumimoji="1" lang="ja-JP" altLang="en-US"/>
          </a:p>
        </p:txBody>
      </p:sp>
    </p:spTree>
    <p:extLst>
      <p:ext uri="{BB962C8B-B14F-4D97-AF65-F5344CB8AC3E}">
        <p14:creationId xmlns:p14="http://schemas.microsoft.com/office/powerpoint/2010/main" val="1647250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3" name="Graphic 5">
            <a:extLst>
              <a:ext uri="{FF2B5EF4-FFF2-40B4-BE49-F238E27FC236}">
                <a16:creationId xmlns:a16="http://schemas.microsoft.com/office/drawing/2014/main" id="{D235997E-DE75-DC03-4389-A73BE3F5EEBE}"/>
              </a:ext>
            </a:extLst>
          </p:cNvPr>
          <p:cNvSpPr/>
          <p:nvPr/>
        </p:nvSpPr>
        <p:spPr>
          <a:xfrm>
            <a:off x="5648274" y="291090"/>
            <a:ext cx="7796962" cy="7236295"/>
          </a:xfrm>
          <a:custGeom>
            <a:avLst/>
            <a:gdLst>
              <a:gd name="connsiteX0" fmla="*/ 1203944 w 7389447"/>
              <a:gd name="connsiteY0" fmla="*/ 5181356 h 6858085"/>
              <a:gd name="connsiteX1" fmla="*/ 1565834 w 7389447"/>
              <a:gd name="connsiteY1" fmla="*/ 5354504 h 6858085"/>
              <a:gd name="connsiteX2" fmla="*/ 1755688 w 7389447"/>
              <a:gd name="connsiteY2" fmla="*/ 5836518 h 6858085"/>
              <a:gd name="connsiteX3" fmla="*/ 1764607 w 7389447"/>
              <a:gd name="connsiteY3" fmla="*/ 5866848 h 6858085"/>
              <a:gd name="connsiteX4" fmla="*/ 2069240 w 7389447"/>
              <a:gd name="connsiteY4" fmla="*/ 6522009 h 6858085"/>
              <a:gd name="connsiteX5" fmla="*/ 2887845 w 7389447"/>
              <a:gd name="connsiteY5" fmla="*/ 6858086 h 6858085"/>
              <a:gd name="connsiteX6" fmla="*/ 5268430 w 7389447"/>
              <a:gd name="connsiteY6" fmla="*/ 6858086 h 6858085"/>
              <a:gd name="connsiteX7" fmla="*/ 6378315 w 7389447"/>
              <a:gd name="connsiteY7" fmla="*/ 6141442 h 6858085"/>
              <a:gd name="connsiteX8" fmla="*/ 6997207 w 7389447"/>
              <a:gd name="connsiteY8" fmla="*/ 4715252 h 6858085"/>
              <a:gd name="connsiteX9" fmla="*/ 7389226 w 7389447"/>
              <a:gd name="connsiteY9" fmla="*/ 2826028 h 6858085"/>
              <a:gd name="connsiteX10" fmla="*/ 7132778 w 7389447"/>
              <a:gd name="connsiteY10" fmla="*/ 2016201 h 6858085"/>
              <a:gd name="connsiteX11" fmla="*/ 6261907 w 7389447"/>
              <a:gd name="connsiteY11" fmla="*/ 1677947 h 6858085"/>
              <a:gd name="connsiteX12" fmla="*/ 6233607 w 7389447"/>
              <a:gd name="connsiteY12" fmla="*/ 1677947 h 6858085"/>
              <a:gd name="connsiteX13" fmla="*/ 6216610 w 7389447"/>
              <a:gd name="connsiteY13" fmla="*/ 1677244 h 6858085"/>
              <a:gd name="connsiteX14" fmla="*/ 5823616 w 7389447"/>
              <a:gd name="connsiteY14" fmla="*/ 1503582 h 6858085"/>
              <a:gd name="connsiteX15" fmla="*/ 5633762 w 7389447"/>
              <a:gd name="connsiteY15" fmla="*/ 1021561 h 6858085"/>
              <a:gd name="connsiteX16" fmla="*/ 5624844 w 7389447"/>
              <a:gd name="connsiteY16" fmla="*/ 991237 h 6858085"/>
              <a:gd name="connsiteX17" fmla="*/ 5320210 w 7389447"/>
              <a:gd name="connsiteY17" fmla="*/ 336080 h 6858085"/>
              <a:gd name="connsiteX18" fmla="*/ 4501606 w 7389447"/>
              <a:gd name="connsiteY18" fmla="*/ 0 h 6858085"/>
              <a:gd name="connsiteX19" fmla="*/ 2121020 w 7389447"/>
              <a:gd name="connsiteY19" fmla="*/ 0 h 6858085"/>
              <a:gd name="connsiteX20" fmla="*/ 1011128 w 7389447"/>
              <a:gd name="connsiteY20" fmla="*/ 716827 h 6858085"/>
              <a:gd name="connsiteX21" fmla="*/ 392249 w 7389447"/>
              <a:gd name="connsiteY21" fmla="*/ 2143348 h 6858085"/>
              <a:gd name="connsiteX22" fmla="*/ 221 w 7389447"/>
              <a:gd name="connsiteY22" fmla="*/ 4033036 h 6858085"/>
              <a:gd name="connsiteX23" fmla="*/ 256652 w 7389447"/>
              <a:gd name="connsiteY23" fmla="*/ 4843000 h 6858085"/>
              <a:gd name="connsiteX24" fmla="*/ 1127543 w 7389447"/>
              <a:gd name="connsiteY24" fmla="*/ 5181356 h 6858085"/>
              <a:gd name="connsiteX25" fmla="*/ 1203944 w 7389447"/>
              <a:gd name="connsiteY25" fmla="*/ 5181356 h 6858085"/>
              <a:gd name="connsiteX26" fmla="*/ 792947 w 7389447"/>
              <a:gd name="connsiteY26" fmla="*/ 2271438 h 6858085"/>
              <a:gd name="connsiteX27" fmla="*/ 1358597 w 7389447"/>
              <a:gd name="connsiteY27" fmla="*/ 957473 h 6858085"/>
              <a:gd name="connsiteX28" fmla="*/ 2121020 w 7389447"/>
              <a:gd name="connsiteY28" fmla="*/ 428625 h 6858085"/>
              <a:gd name="connsiteX29" fmla="*/ 3773025 w 7389447"/>
              <a:gd name="connsiteY29" fmla="*/ 428625 h 6858085"/>
              <a:gd name="connsiteX30" fmla="*/ 3567501 w 7389447"/>
              <a:gd name="connsiteY30" fmla="*/ 875587 h 6858085"/>
              <a:gd name="connsiteX31" fmla="*/ 3373918 w 7389447"/>
              <a:gd name="connsiteY31" fmla="*/ 1481499 h 6858085"/>
              <a:gd name="connsiteX32" fmla="*/ 3359692 w 7389447"/>
              <a:gd name="connsiteY32" fmla="*/ 1528888 h 6858085"/>
              <a:gd name="connsiteX33" fmla="*/ 2577836 w 7389447"/>
              <a:gd name="connsiteY33" fmla="*/ 4188626 h 6858085"/>
              <a:gd name="connsiteX34" fmla="*/ 1866538 w 7389447"/>
              <a:gd name="connsiteY34" fmla="*/ 4752200 h 6858085"/>
              <a:gd name="connsiteX35" fmla="*/ 1172834 w 7389447"/>
              <a:gd name="connsiteY35" fmla="*/ 4752200 h 6858085"/>
              <a:gd name="connsiteX36" fmla="*/ 1158096 w 7389447"/>
              <a:gd name="connsiteY36" fmla="*/ 4752731 h 6858085"/>
              <a:gd name="connsiteX37" fmla="*/ 1127543 w 7389447"/>
              <a:gd name="connsiteY37" fmla="*/ 4752731 h 6858085"/>
              <a:gd name="connsiteX38" fmla="*/ 572636 w 7389447"/>
              <a:gd name="connsiteY38" fmla="*/ 4560742 h 6858085"/>
              <a:gd name="connsiteX39" fmla="*/ 420061 w 7389447"/>
              <a:gd name="connsiteY39" fmla="*/ 4026881 h 6858085"/>
              <a:gd name="connsiteX40" fmla="*/ 792947 w 7389447"/>
              <a:gd name="connsiteY40" fmla="*/ 2271438 h 6858085"/>
              <a:gd name="connsiteX41" fmla="*/ 6030871 w 7389447"/>
              <a:gd name="connsiteY41" fmla="*/ 5900743 h 6858085"/>
              <a:gd name="connsiteX42" fmla="*/ 5268430 w 7389447"/>
              <a:gd name="connsiteY42" fmla="*/ 6429461 h 6858085"/>
              <a:gd name="connsiteX43" fmla="*/ 3616476 w 7389447"/>
              <a:gd name="connsiteY43" fmla="*/ 6429461 h 6858085"/>
              <a:gd name="connsiteX44" fmla="*/ 3821950 w 7389447"/>
              <a:gd name="connsiteY44" fmla="*/ 5982696 h 6858085"/>
              <a:gd name="connsiteX45" fmla="*/ 4015533 w 7389447"/>
              <a:gd name="connsiteY45" fmla="*/ 5376946 h 6858085"/>
              <a:gd name="connsiteX46" fmla="*/ 4029741 w 7389447"/>
              <a:gd name="connsiteY46" fmla="*/ 5329558 h 6858085"/>
              <a:gd name="connsiteX47" fmla="*/ 4811581 w 7389447"/>
              <a:gd name="connsiteY47" fmla="*/ 2670608 h 6858085"/>
              <a:gd name="connsiteX48" fmla="*/ 5550995 w 7389447"/>
              <a:gd name="connsiteY48" fmla="*/ 2106572 h 6858085"/>
              <a:gd name="connsiteX49" fmla="*/ 6261907 w 7389447"/>
              <a:gd name="connsiteY49" fmla="*/ 2106572 h 6858085"/>
              <a:gd name="connsiteX50" fmla="*/ 6816841 w 7389447"/>
              <a:gd name="connsiteY50" fmla="*/ 2298510 h 6858085"/>
              <a:gd name="connsiteX51" fmla="*/ 6969393 w 7389447"/>
              <a:gd name="connsiteY51" fmla="*/ 2832183 h 6858085"/>
              <a:gd name="connsiteX52" fmla="*/ 6596504 w 7389447"/>
              <a:gd name="connsiteY52" fmla="*/ 4587145 h 6858085"/>
              <a:gd name="connsiteX53" fmla="*/ 6030871 w 7389447"/>
              <a:gd name="connsiteY53" fmla="*/ 5900743 h 6858085"/>
              <a:gd name="connsiteX54" fmla="*/ 3190798 w 7389447"/>
              <a:gd name="connsiteY54" fmla="*/ 4752200 h 6858085"/>
              <a:gd name="connsiteX55" fmla="*/ 2746411 w 7389447"/>
              <a:gd name="connsiteY55" fmla="*/ 4752200 h 6858085"/>
              <a:gd name="connsiteX56" fmla="*/ 2980437 w 7389447"/>
              <a:gd name="connsiteY56" fmla="*/ 4310322 h 6858085"/>
              <a:gd name="connsiteX57" fmla="*/ 3304604 w 7389447"/>
              <a:gd name="connsiteY57" fmla="*/ 3197697 h 6858085"/>
              <a:gd name="connsiteX58" fmla="*/ 3461757 w 7389447"/>
              <a:gd name="connsiteY58" fmla="*/ 2665053 h 6858085"/>
              <a:gd name="connsiteX59" fmla="*/ 4198837 w 7389447"/>
              <a:gd name="connsiteY59" fmla="*/ 2105869 h 6858085"/>
              <a:gd name="connsiteX60" fmla="*/ 4643997 w 7389447"/>
              <a:gd name="connsiteY60" fmla="*/ 2105869 h 6858085"/>
              <a:gd name="connsiteX61" fmla="*/ 4408997 w 7389447"/>
              <a:gd name="connsiteY61" fmla="*/ 2548896 h 6858085"/>
              <a:gd name="connsiteX62" fmla="*/ 4084797 w 7389447"/>
              <a:gd name="connsiteY62" fmla="*/ 3661280 h 6858085"/>
              <a:gd name="connsiteX63" fmla="*/ 3927861 w 7389447"/>
              <a:gd name="connsiteY63" fmla="*/ 4193084 h 6858085"/>
              <a:gd name="connsiteX64" fmla="*/ 3190798 w 7389447"/>
              <a:gd name="connsiteY64" fmla="*/ 4752200 h 6858085"/>
              <a:gd name="connsiteX65" fmla="*/ 4198837 w 7389447"/>
              <a:gd name="connsiteY65" fmla="*/ 1677244 h 6858085"/>
              <a:gd name="connsiteX66" fmla="*/ 3724100 w 7389447"/>
              <a:gd name="connsiteY66" fmla="*/ 1778057 h 6858085"/>
              <a:gd name="connsiteX67" fmla="*/ 3761151 w 7389447"/>
              <a:gd name="connsiteY67" fmla="*/ 1654510 h 6858085"/>
              <a:gd name="connsiteX68" fmla="*/ 3774234 w 7389447"/>
              <a:gd name="connsiteY68" fmla="*/ 1610893 h 6858085"/>
              <a:gd name="connsiteX69" fmla="*/ 3961065 w 7389447"/>
              <a:gd name="connsiteY69" fmla="*/ 1024942 h 6858085"/>
              <a:gd name="connsiteX70" fmla="*/ 4166808 w 7389447"/>
              <a:gd name="connsiteY70" fmla="*/ 598693 h 6858085"/>
              <a:gd name="connsiteX71" fmla="*/ 4501606 w 7389447"/>
              <a:gd name="connsiteY71" fmla="*/ 428625 h 6858085"/>
              <a:gd name="connsiteX72" fmla="*/ 5002812 w 7389447"/>
              <a:gd name="connsiteY72" fmla="*/ 616687 h 6858085"/>
              <a:gd name="connsiteX73" fmla="*/ 5222747 w 7389447"/>
              <a:gd name="connsiteY73" fmla="*/ 1114648 h 6858085"/>
              <a:gd name="connsiteX74" fmla="*/ 5237342 w 7389447"/>
              <a:gd name="connsiteY74" fmla="*/ 1164608 h 6858085"/>
              <a:gd name="connsiteX75" fmla="*/ 5433680 w 7389447"/>
              <a:gd name="connsiteY75" fmla="*/ 1677244 h 6858085"/>
              <a:gd name="connsiteX76" fmla="*/ 4198837 w 7389447"/>
              <a:gd name="connsiteY76" fmla="*/ 1677244 h 6858085"/>
              <a:gd name="connsiteX77" fmla="*/ 3190798 w 7389447"/>
              <a:gd name="connsiteY77" fmla="*/ 5180825 h 6858085"/>
              <a:gd name="connsiteX78" fmla="*/ 3665451 w 7389447"/>
              <a:gd name="connsiteY78" fmla="*/ 5080047 h 6858085"/>
              <a:gd name="connsiteX79" fmla="*/ 3628317 w 7389447"/>
              <a:gd name="connsiteY79" fmla="*/ 5203902 h 6858085"/>
              <a:gd name="connsiteX80" fmla="*/ 3615216 w 7389447"/>
              <a:gd name="connsiteY80" fmla="*/ 5247502 h 6858085"/>
              <a:gd name="connsiteX81" fmla="*/ 3428385 w 7389447"/>
              <a:gd name="connsiteY81" fmla="*/ 5833312 h 6858085"/>
              <a:gd name="connsiteX82" fmla="*/ 3222659 w 7389447"/>
              <a:gd name="connsiteY82" fmla="*/ 6259434 h 6858085"/>
              <a:gd name="connsiteX83" fmla="*/ 2887845 w 7389447"/>
              <a:gd name="connsiteY83" fmla="*/ 6429461 h 6858085"/>
              <a:gd name="connsiteX84" fmla="*/ 2386638 w 7389447"/>
              <a:gd name="connsiteY84" fmla="*/ 6241397 h 6858085"/>
              <a:gd name="connsiteX85" fmla="*/ 2166704 w 7389447"/>
              <a:gd name="connsiteY85" fmla="*/ 5743438 h 6858085"/>
              <a:gd name="connsiteX86" fmla="*/ 2152108 w 7389447"/>
              <a:gd name="connsiteY86" fmla="*/ 5693478 h 6858085"/>
              <a:gd name="connsiteX87" fmla="*/ 1955771 w 7389447"/>
              <a:gd name="connsiteY87" fmla="*/ 5180825 h 6858085"/>
              <a:gd name="connsiteX88" fmla="*/ 3190798 w 7389447"/>
              <a:gd name="connsiteY88" fmla="*/ 5180825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389447" h="6858085">
                <a:moveTo>
                  <a:pt x="1203944" y="5181356"/>
                </a:moveTo>
                <a:cubicBezTo>
                  <a:pt x="1403541" y="5188163"/>
                  <a:pt x="1499392" y="5261098"/>
                  <a:pt x="1565834" y="5354504"/>
                </a:cubicBezTo>
                <a:cubicBezTo>
                  <a:pt x="1647896" y="5469890"/>
                  <a:pt x="1694201" y="5627384"/>
                  <a:pt x="1755688" y="5836518"/>
                </a:cubicBezTo>
                <a:lnTo>
                  <a:pt x="1764607" y="5866848"/>
                </a:lnTo>
                <a:cubicBezTo>
                  <a:pt x="1824885" y="6071508"/>
                  <a:pt x="1902244" y="6325151"/>
                  <a:pt x="2069240" y="6522009"/>
                </a:cubicBezTo>
                <a:cubicBezTo>
                  <a:pt x="2248833" y="6733682"/>
                  <a:pt x="2510453" y="6858086"/>
                  <a:pt x="2887845" y="6858086"/>
                </a:cubicBezTo>
                <a:lnTo>
                  <a:pt x="5268430" y="6858086"/>
                </a:lnTo>
                <a:cubicBezTo>
                  <a:pt x="5752555" y="6858086"/>
                  <a:pt x="6113520" y="6539738"/>
                  <a:pt x="6378315" y="6141442"/>
                </a:cubicBezTo>
                <a:cubicBezTo>
                  <a:pt x="6644303" y="5741312"/>
                  <a:pt x="6842656" y="5218938"/>
                  <a:pt x="6997207" y="4715252"/>
                </a:cubicBezTo>
                <a:cubicBezTo>
                  <a:pt x="7175019" y="4135734"/>
                  <a:pt x="7397456" y="3409832"/>
                  <a:pt x="7389226" y="2826028"/>
                </a:cubicBezTo>
                <a:cubicBezTo>
                  <a:pt x="7385077" y="2530722"/>
                  <a:pt x="7322162" y="2237080"/>
                  <a:pt x="7132778" y="2016201"/>
                </a:cubicBezTo>
                <a:cubicBezTo>
                  <a:pt x="6938238" y="1789304"/>
                  <a:pt x="6644253" y="1677947"/>
                  <a:pt x="6261907" y="1677947"/>
                </a:cubicBezTo>
                <a:lnTo>
                  <a:pt x="6233607" y="1677947"/>
                </a:lnTo>
                <a:cubicBezTo>
                  <a:pt x="6227997" y="1677484"/>
                  <a:pt x="6222337" y="1677244"/>
                  <a:pt x="6216610" y="1677244"/>
                </a:cubicBezTo>
                <a:cubicBezTo>
                  <a:pt x="5995685" y="1677244"/>
                  <a:pt x="5893418" y="1601703"/>
                  <a:pt x="5823616" y="1503582"/>
                </a:cubicBezTo>
                <a:cubicBezTo>
                  <a:pt x="5741555" y="1388196"/>
                  <a:pt x="5695250" y="1230702"/>
                  <a:pt x="5633762" y="1021561"/>
                </a:cubicBezTo>
                <a:lnTo>
                  <a:pt x="5624844" y="991237"/>
                </a:lnTo>
                <a:cubicBezTo>
                  <a:pt x="5564565" y="786570"/>
                  <a:pt x="5487206" y="532925"/>
                  <a:pt x="5320210" y="336080"/>
                </a:cubicBezTo>
                <a:cubicBezTo>
                  <a:pt x="5140618" y="124396"/>
                  <a:pt x="4878997" y="0"/>
                  <a:pt x="4501606" y="0"/>
                </a:cubicBezTo>
                <a:lnTo>
                  <a:pt x="2121020" y="0"/>
                </a:lnTo>
                <a:cubicBezTo>
                  <a:pt x="1636878" y="0"/>
                  <a:pt x="1275896" y="318439"/>
                  <a:pt x="1011128" y="716827"/>
                </a:cubicBezTo>
                <a:cubicBezTo>
                  <a:pt x="745139" y="1117048"/>
                  <a:pt x="546790" y="1639542"/>
                  <a:pt x="392249" y="2143348"/>
                </a:cubicBezTo>
                <a:cubicBezTo>
                  <a:pt x="214435" y="2723038"/>
                  <a:pt x="-7997" y="3449094"/>
                  <a:pt x="221" y="4033036"/>
                </a:cubicBezTo>
                <a:cubicBezTo>
                  <a:pt x="4378" y="4328393"/>
                  <a:pt x="67283" y="4622086"/>
                  <a:pt x="256652" y="4843000"/>
                </a:cubicBezTo>
                <a:cubicBezTo>
                  <a:pt x="451199" y="5069948"/>
                  <a:pt x="745183" y="5181356"/>
                  <a:pt x="1127543" y="5181356"/>
                </a:cubicBezTo>
                <a:lnTo>
                  <a:pt x="1203944" y="5181356"/>
                </a:lnTo>
                <a:close/>
                <a:moveTo>
                  <a:pt x="792947" y="2271438"/>
                </a:moveTo>
                <a:cubicBezTo>
                  <a:pt x="944088" y="1778708"/>
                  <a:pt x="1127844" y="1304666"/>
                  <a:pt x="1358597" y="957473"/>
                </a:cubicBezTo>
                <a:cubicBezTo>
                  <a:pt x="1590557" y="608456"/>
                  <a:pt x="1840958" y="428625"/>
                  <a:pt x="2121020" y="428625"/>
                </a:cubicBezTo>
                <a:lnTo>
                  <a:pt x="3773025" y="428625"/>
                </a:lnTo>
                <a:cubicBezTo>
                  <a:pt x="3692189" y="560744"/>
                  <a:pt x="3626301" y="714141"/>
                  <a:pt x="3567501" y="875587"/>
                </a:cubicBezTo>
                <a:cubicBezTo>
                  <a:pt x="3500521" y="1059510"/>
                  <a:pt x="3438311" y="1266878"/>
                  <a:pt x="3373918" y="1481499"/>
                </a:cubicBezTo>
                <a:lnTo>
                  <a:pt x="3359692" y="1528888"/>
                </a:lnTo>
                <a:cubicBezTo>
                  <a:pt x="3103782" y="2381115"/>
                  <a:pt x="2783394" y="3479972"/>
                  <a:pt x="2577836" y="4188626"/>
                </a:cubicBezTo>
                <a:cubicBezTo>
                  <a:pt x="2483447" y="4513987"/>
                  <a:pt x="2196381" y="4739993"/>
                  <a:pt x="1866538" y="4752200"/>
                </a:cubicBezTo>
                <a:lnTo>
                  <a:pt x="1172834" y="4752200"/>
                </a:lnTo>
                <a:cubicBezTo>
                  <a:pt x="1167879" y="4752200"/>
                  <a:pt x="1162965" y="4752388"/>
                  <a:pt x="1158096" y="4752731"/>
                </a:cubicBezTo>
                <a:lnTo>
                  <a:pt x="1127543" y="4752731"/>
                </a:lnTo>
                <a:cubicBezTo>
                  <a:pt x="824408" y="4752731"/>
                  <a:pt x="663507" y="4666749"/>
                  <a:pt x="572636" y="4560742"/>
                </a:cubicBezTo>
                <a:cubicBezTo>
                  <a:pt x="476585" y="4448699"/>
                  <a:pt x="423537" y="4273854"/>
                  <a:pt x="420061" y="4026881"/>
                </a:cubicBezTo>
                <a:cubicBezTo>
                  <a:pt x="413015" y="3526161"/>
                  <a:pt x="608605" y="2872388"/>
                  <a:pt x="792947" y="2271438"/>
                </a:cubicBezTo>
                <a:close/>
                <a:moveTo>
                  <a:pt x="6030871" y="5900743"/>
                </a:moveTo>
                <a:cubicBezTo>
                  <a:pt x="5798927" y="6249662"/>
                  <a:pt x="5548526" y="6429461"/>
                  <a:pt x="5268430" y="6429461"/>
                </a:cubicBezTo>
                <a:lnTo>
                  <a:pt x="3616476" y="6429461"/>
                </a:lnTo>
                <a:cubicBezTo>
                  <a:pt x="3697295" y="6297393"/>
                  <a:pt x="3763166" y="6144065"/>
                  <a:pt x="3821950" y="5982696"/>
                </a:cubicBezTo>
                <a:cubicBezTo>
                  <a:pt x="3888929" y="5798817"/>
                  <a:pt x="3951139" y="5591499"/>
                  <a:pt x="4015533" y="5376946"/>
                </a:cubicBezTo>
                <a:lnTo>
                  <a:pt x="4029741" y="5329558"/>
                </a:lnTo>
                <a:cubicBezTo>
                  <a:pt x="4285652" y="4477606"/>
                  <a:pt x="4606023" y="3379091"/>
                  <a:pt x="4811581" y="2670608"/>
                </a:cubicBezTo>
                <a:cubicBezTo>
                  <a:pt x="4908658" y="2336075"/>
                  <a:pt x="5209462" y="2106572"/>
                  <a:pt x="5550995" y="2106572"/>
                </a:cubicBezTo>
                <a:lnTo>
                  <a:pt x="6261907" y="2106572"/>
                </a:lnTo>
                <a:cubicBezTo>
                  <a:pt x="6565063" y="2106572"/>
                  <a:pt x="6725962" y="2192537"/>
                  <a:pt x="6816841" y="2298510"/>
                </a:cubicBezTo>
                <a:cubicBezTo>
                  <a:pt x="6912877" y="2410519"/>
                  <a:pt x="6965916" y="2585295"/>
                  <a:pt x="6969393" y="2832183"/>
                </a:cubicBezTo>
                <a:cubicBezTo>
                  <a:pt x="6976430" y="3332748"/>
                  <a:pt x="6780849" y="3986333"/>
                  <a:pt x="6596504" y="4587145"/>
                </a:cubicBezTo>
                <a:cubicBezTo>
                  <a:pt x="6445362" y="5079738"/>
                  <a:pt x="6261622" y="5553660"/>
                  <a:pt x="6030871" y="5900743"/>
                </a:cubicBezTo>
                <a:close/>
                <a:moveTo>
                  <a:pt x="3190798" y="4752200"/>
                </a:moveTo>
                <a:lnTo>
                  <a:pt x="2746411" y="4752200"/>
                </a:lnTo>
                <a:cubicBezTo>
                  <a:pt x="2851432" y="4625944"/>
                  <a:pt x="2932234" y="4476508"/>
                  <a:pt x="2980437" y="4310322"/>
                </a:cubicBezTo>
                <a:cubicBezTo>
                  <a:pt x="3071283" y="3997100"/>
                  <a:pt x="3184500" y="3607925"/>
                  <a:pt x="3304604" y="3197697"/>
                </a:cubicBezTo>
                <a:lnTo>
                  <a:pt x="3461757" y="2665053"/>
                </a:lnTo>
                <a:cubicBezTo>
                  <a:pt x="3559708" y="2333092"/>
                  <a:pt x="3859219" y="2105869"/>
                  <a:pt x="4198837" y="2105869"/>
                </a:cubicBezTo>
                <a:lnTo>
                  <a:pt x="4643997" y="2105869"/>
                </a:lnTo>
                <a:cubicBezTo>
                  <a:pt x="4538505" y="2232365"/>
                  <a:pt x="4457351" y="2382212"/>
                  <a:pt x="4408997" y="2548896"/>
                </a:cubicBezTo>
                <a:cubicBezTo>
                  <a:pt x="4318134" y="2862049"/>
                  <a:pt x="4204900" y="3251155"/>
                  <a:pt x="4084797" y="3661280"/>
                </a:cubicBezTo>
                <a:lnTo>
                  <a:pt x="3927861" y="4193084"/>
                </a:lnTo>
                <a:cubicBezTo>
                  <a:pt x="3829894" y="4525029"/>
                  <a:pt x="3530400" y="4752200"/>
                  <a:pt x="3190798" y="4752200"/>
                </a:cubicBezTo>
                <a:close/>
                <a:moveTo>
                  <a:pt x="4198837" y="1677244"/>
                </a:moveTo>
                <a:cubicBezTo>
                  <a:pt x="4031606" y="1677244"/>
                  <a:pt x="3870673" y="1712888"/>
                  <a:pt x="3724100" y="1778057"/>
                </a:cubicBezTo>
                <a:cubicBezTo>
                  <a:pt x="3736596" y="1736360"/>
                  <a:pt x="3748940" y="1695161"/>
                  <a:pt x="3761151" y="1654510"/>
                </a:cubicBezTo>
                <a:lnTo>
                  <a:pt x="3774234" y="1610893"/>
                </a:lnTo>
                <a:cubicBezTo>
                  <a:pt x="3839854" y="1392226"/>
                  <a:pt x="3898587" y="1196532"/>
                  <a:pt x="3961065" y="1024942"/>
                </a:cubicBezTo>
                <a:cubicBezTo>
                  <a:pt x="4027961" y="841245"/>
                  <a:pt x="4094101" y="700006"/>
                  <a:pt x="4166808" y="598693"/>
                </a:cubicBezTo>
                <a:cubicBezTo>
                  <a:pt x="4233922" y="505196"/>
                  <a:pt x="4342353" y="428625"/>
                  <a:pt x="4501606" y="428625"/>
                </a:cubicBezTo>
                <a:cubicBezTo>
                  <a:pt x="4777873" y="428625"/>
                  <a:pt x="4915594" y="513887"/>
                  <a:pt x="5002812" y="616687"/>
                </a:cubicBezTo>
                <a:cubicBezTo>
                  <a:pt x="5102610" y="734325"/>
                  <a:pt x="5159529" y="899994"/>
                  <a:pt x="5222747" y="1114648"/>
                </a:cubicBezTo>
                <a:cubicBezTo>
                  <a:pt x="5227534" y="1130919"/>
                  <a:pt x="5232388" y="1147601"/>
                  <a:pt x="5237342" y="1164608"/>
                </a:cubicBezTo>
                <a:cubicBezTo>
                  <a:pt x="5283983" y="1324863"/>
                  <a:pt x="5339189" y="1514538"/>
                  <a:pt x="5433680" y="1677244"/>
                </a:cubicBezTo>
                <a:lnTo>
                  <a:pt x="4198837" y="1677244"/>
                </a:lnTo>
                <a:close/>
                <a:moveTo>
                  <a:pt x="3190798" y="5180825"/>
                </a:moveTo>
                <a:cubicBezTo>
                  <a:pt x="3357996" y="5180825"/>
                  <a:pt x="3518895" y="5145197"/>
                  <a:pt x="3665451" y="5080047"/>
                </a:cubicBezTo>
                <a:cubicBezTo>
                  <a:pt x="3652938" y="5121863"/>
                  <a:pt x="3640544" y="5163166"/>
                  <a:pt x="3628317" y="5203902"/>
                </a:cubicBezTo>
                <a:lnTo>
                  <a:pt x="3615216" y="5247502"/>
                </a:lnTo>
                <a:cubicBezTo>
                  <a:pt x="3549614" y="5466117"/>
                  <a:pt x="3490881" y="5661776"/>
                  <a:pt x="3428385" y="5833312"/>
                </a:cubicBezTo>
                <a:cubicBezTo>
                  <a:pt x="3361489" y="6016953"/>
                  <a:pt x="3295366" y="6158158"/>
                  <a:pt x="3222659" y="6259434"/>
                </a:cubicBezTo>
                <a:cubicBezTo>
                  <a:pt x="3155545" y="6352892"/>
                  <a:pt x="3047131" y="6429461"/>
                  <a:pt x="2887845" y="6429461"/>
                </a:cubicBezTo>
                <a:cubicBezTo>
                  <a:pt x="2611578" y="6429461"/>
                  <a:pt x="2473856" y="6344199"/>
                  <a:pt x="2386638" y="6241397"/>
                </a:cubicBezTo>
                <a:cubicBezTo>
                  <a:pt x="2286840" y="6123765"/>
                  <a:pt x="2229921" y="5958094"/>
                  <a:pt x="2166704" y="5743438"/>
                </a:cubicBezTo>
                <a:cubicBezTo>
                  <a:pt x="2161917" y="5727168"/>
                  <a:pt x="2157063" y="5710485"/>
                  <a:pt x="2152108" y="5693478"/>
                </a:cubicBezTo>
                <a:cubicBezTo>
                  <a:pt x="2105468" y="5533224"/>
                  <a:pt x="2050262" y="5343548"/>
                  <a:pt x="1955771" y="5180825"/>
                </a:cubicBezTo>
                <a:lnTo>
                  <a:pt x="3190798" y="5180825"/>
                </a:lnTo>
                <a:close/>
              </a:path>
            </a:pathLst>
          </a:custGeom>
          <a:solidFill>
            <a:schemeClr val="tx2">
              <a:lumMod val="60000"/>
              <a:lumOff val="40000"/>
            </a:schemeClr>
          </a:solidFill>
          <a:ln w="167562" cap="flat">
            <a:noFill/>
            <a:prstDash val="solid"/>
            <a:miter/>
          </a:ln>
          <a:effectLst>
            <a:glow rad="228600">
              <a:schemeClr val="tx2">
                <a:lumMod val="60000"/>
                <a:lumOff val="40000"/>
                <a:alpha val="40000"/>
              </a:schemeClr>
            </a:glow>
          </a:effectLst>
        </p:spPr>
        <p:txBody>
          <a:bodyPr rtlCol="0" anchor="ctr"/>
          <a:lstStyle/>
          <a:p>
            <a:endParaRPr lang="ja-JP" altLang="en-US"/>
          </a:p>
        </p:txBody>
      </p:sp>
      <p:grpSp>
        <p:nvGrpSpPr>
          <p:cNvPr id="4" name="Group 6">
            <a:extLst>
              <a:ext uri="{FF2B5EF4-FFF2-40B4-BE49-F238E27FC236}">
                <a16:creationId xmlns:a16="http://schemas.microsoft.com/office/drawing/2014/main" id="{41AACFCB-02A9-D558-3908-A5931ED5516E}"/>
              </a:ext>
            </a:extLst>
          </p:cNvPr>
          <p:cNvGrpSpPr/>
          <p:nvPr userDrawn="1"/>
        </p:nvGrpSpPr>
        <p:grpSpPr bwMode="black">
          <a:xfrm>
            <a:off x="734443" y="738188"/>
            <a:ext cx="2308795" cy="294139"/>
            <a:chOff x="582043" y="585788"/>
            <a:chExt cx="2308795" cy="294139"/>
          </a:xfrm>
        </p:grpSpPr>
        <p:pic>
          <p:nvPicPr>
            <p:cNvPr id="6" name="Picture 7">
              <a:extLst>
                <a:ext uri="{FF2B5EF4-FFF2-40B4-BE49-F238E27FC236}">
                  <a16:creationId xmlns:a16="http://schemas.microsoft.com/office/drawing/2014/main" id="{E88DB1F1-9144-EA18-818B-E8DFCBEC5CC9}"/>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7" name="Picture 8">
              <a:extLst>
                <a:ext uri="{FF2B5EF4-FFF2-40B4-BE49-F238E27FC236}">
                  <a16:creationId xmlns:a16="http://schemas.microsoft.com/office/drawing/2014/main" id="{8CA5D12D-9337-057B-56D0-C4EDB40CEE71}"/>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Tree>
    <p:extLst>
      <p:ext uri="{BB962C8B-B14F-4D97-AF65-F5344CB8AC3E}">
        <p14:creationId xmlns:p14="http://schemas.microsoft.com/office/powerpoint/2010/main" val="3738206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7595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ja-JP" altLang="en-US"/>
              <a:t>マスター テキストの書式設定</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867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ja-JP" altLang="en-US"/>
              <a:t>マスター テキストの書式設定</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95004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ja-JP" altLang="en-US"/>
              <a:t>マスター テキストの書式設定</a:t>
            </a:r>
          </a:p>
        </p:txBody>
      </p:sp>
    </p:spTree>
    <p:extLst>
      <p:ext uri="{BB962C8B-B14F-4D97-AF65-F5344CB8AC3E}">
        <p14:creationId xmlns:p14="http://schemas.microsoft.com/office/powerpoint/2010/main" val="25962288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ja-JP" altLang="en-US"/>
              <a:t>マスター タイトルの書式設定</a:t>
            </a:r>
            <a:endParaRPr lang="en-US"/>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ja-JP" altLang="en-US"/>
              <a:t>マスター テキストの書式設定</a:t>
            </a:r>
          </a:p>
        </p:txBody>
      </p:sp>
    </p:spTree>
    <p:extLst>
      <p:ext uri="{BB962C8B-B14F-4D97-AF65-F5344CB8AC3E}">
        <p14:creationId xmlns:p14="http://schemas.microsoft.com/office/powerpoint/2010/main" val="34230454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ja-JP" altLang="en-US"/>
              <a:t>マスター タイトルの書式設定</a:t>
            </a:r>
            <a:endParaRPr lang="en-US"/>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327746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ja-JP" altLang="en-US"/>
              <a:t>マスター タイトルの書式設定</a:t>
            </a:r>
            <a:endParaRPr lang="en-US"/>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442180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679129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675839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449805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4243681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62057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731514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63178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52849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72745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910810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36864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29619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34340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6718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86780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quare Photo placeholder Dk Blu">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658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6872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92749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44126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1029006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33979140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4159699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3428336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708673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907651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7015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quare photo placeholder Dk Green">
    <p:bg>
      <p:bgPr>
        <a:solidFill>
          <a:srgbClr val="054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3412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1465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985898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91096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2584029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ja-JP" altLang="en-US"/>
              <a:t>マスター タイトルの書式設定</a:t>
            </a:r>
            <a:endParaRPr lang="en-US"/>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885548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8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64990B-F420-8C14-3259-EF981CE1964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B5A3A4A-A230-4767-6534-2CDD480B274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13B1F20-D817-ACB3-669F-72EAC9FFF6FF}"/>
              </a:ext>
            </a:extLst>
          </p:cNvPr>
          <p:cNvSpPr>
            <a:spLocks noGrp="1"/>
          </p:cNvSpPr>
          <p:nvPr>
            <p:ph type="dt" sz="half" idx="10"/>
          </p:nvPr>
        </p:nvSpPr>
        <p:spPr/>
        <p:txBody>
          <a:bodyPr/>
          <a:lstStyle/>
          <a:p>
            <a:fld id="{61AFD43F-BDDC-3341-A8A2-C5896DFEBE8E}" type="datetimeFigureOut">
              <a:rPr kumimoji="1" lang="ja-JP" altLang="en-US" smtClean="0"/>
              <a:t>2026/4/8</a:t>
            </a:fld>
            <a:endParaRPr kumimoji="1" lang="ja-JP" altLang="en-US"/>
          </a:p>
        </p:txBody>
      </p:sp>
      <p:sp>
        <p:nvSpPr>
          <p:cNvPr id="5" name="フッター プレースホルダー 4">
            <a:extLst>
              <a:ext uri="{FF2B5EF4-FFF2-40B4-BE49-F238E27FC236}">
                <a16:creationId xmlns:a16="http://schemas.microsoft.com/office/drawing/2014/main" id="{12E69542-1DA2-3FE1-1255-ADDF3550E0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270F27-8DF1-0386-1040-0B6CFF9FA2AF}"/>
              </a:ext>
            </a:extLst>
          </p:cNvPr>
          <p:cNvSpPr>
            <a:spLocks noGrp="1"/>
          </p:cNvSpPr>
          <p:nvPr>
            <p:ph type="sldNum" sz="quarter" idx="12"/>
          </p:nvPr>
        </p:nvSpPr>
        <p:spPr/>
        <p:txBody>
          <a:bodyPr/>
          <a:lstStyle/>
          <a:p>
            <a:fld id="{9086EDE1-7713-E24A-815B-E1F89E0D0529}" type="slidenum">
              <a:rPr kumimoji="1" lang="ja-JP" altLang="en-US" smtClean="0"/>
              <a:t>‹#›</a:t>
            </a:fld>
            <a:endParaRPr kumimoji="1" lang="ja-JP" altLang="en-US"/>
          </a:p>
        </p:txBody>
      </p:sp>
    </p:spTree>
    <p:extLst>
      <p:ext uri="{BB962C8B-B14F-4D97-AF65-F5344CB8AC3E}">
        <p14:creationId xmlns:p14="http://schemas.microsoft.com/office/powerpoint/2010/main" val="16970836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31CB2799-1E22-2742-A710-70C9CF828E74}"/>
              </a:ext>
            </a:extLst>
          </p:cNvPr>
          <p:cNvPicPr>
            <a:picLocks noChangeAspect="1"/>
          </p:cNvPicPr>
          <p:nvPr userDrawn="1"/>
        </p:nvPicPr>
        <p:blipFill rotWithShape="1">
          <a:blip r:embed="rId2"/>
          <a:srcRect l="549" t="12660" r="14920" b="16016"/>
          <a:stretch/>
        </p:blipFill>
        <p:spPr>
          <a:xfrm>
            <a:off x="0" y="0"/>
            <a:ext cx="12192000" cy="6858000"/>
          </a:xfrm>
          <a:prstGeom prst="rect">
            <a:avLst/>
          </a:prstGeom>
        </p:spPr>
      </p:pic>
      <p:sp>
        <p:nvSpPr>
          <p:cNvPr id="7" name="Title 1">
            <a:extLst>
              <a:ext uri="{FF2B5EF4-FFF2-40B4-BE49-F238E27FC236}">
                <a16:creationId xmlns:a16="http://schemas.microsoft.com/office/drawing/2014/main" id="{DE0B333F-28C9-2B48-BE0D-77205F7AB9F5}"/>
              </a:ext>
            </a:extLst>
          </p:cNvPr>
          <p:cNvSpPr>
            <a:spLocks noGrp="1"/>
          </p:cNvSpPr>
          <p:nvPr>
            <p:ph type="title"/>
          </p:nvPr>
        </p:nvSpPr>
        <p:spPr>
          <a:xfrm>
            <a:off x="584200" y="2236016"/>
            <a:ext cx="5083629" cy="553998"/>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ja-JP" altLang="en-US"/>
              <a:t>マスター タイトルの書式設定</a:t>
            </a:r>
            <a:endParaRPr lang="en-US"/>
          </a:p>
        </p:txBody>
      </p:sp>
      <p:sp>
        <p:nvSpPr>
          <p:cNvPr id="8" name="Text Placeholder 4">
            <a:extLst>
              <a:ext uri="{FF2B5EF4-FFF2-40B4-BE49-F238E27FC236}">
                <a16:creationId xmlns:a16="http://schemas.microsoft.com/office/drawing/2014/main" id="{6CD5F185-6E02-AB43-8759-303D1F7AFC5E}"/>
              </a:ext>
            </a:extLst>
          </p:cNvPr>
          <p:cNvSpPr>
            <a:spLocks noGrp="1"/>
          </p:cNvSpPr>
          <p:nvPr>
            <p:ph type="body" sz="quarter" idx="12"/>
          </p:nvPr>
        </p:nvSpPr>
        <p:spPr>
          <a:xfrm>
            <a:off x="584200" y="3218638"/>
            <a:ext cx="5084064" cy="246221"/>
          </a:xfrm>
          <a:prstGeom prst="rect">
            <a:avLst/>
          </a:prstGeo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ja-JP" altLang="en-US"/>
              <a:t>マスター テキストの書式設定</a:t>
            </a:r>
          </a:p>
        </p:txBody>
      </p:sp>
      <p:pic>
        <p:nvPicPr>
          <p:cNvPr id="9" name="MS logo gray - EMF">
            <a:extLst>
              <a:ext uri="{FF2B5EF4-FFF2-40B4-BE49-F238E27FC236}">
                <a16:creationId xmlns:a16="http://schemas.microsoft.com/office/drawing/2014/main" id="{A38BC3A4-1F97-AC4F-8F49-0E6022E594F3}"/>
              </a:ext>
            </a:extLst>
          </p:cNvPr>
          <p:cNvPicPr>
            <a:picLocks noChangeAspect="1"/>
          </p:cNvPicPr>
          <p:nvPr userDrawn="1"/>
        </p:nvPicPr>
        <p:blipFill>
          <a:blip r:embed="rId3"/>
          <a:srcRect/>
          <a:stretch/>
        </p:blipFill>
        <p:spPr bwMode="black">
          <a:xfrm>
            <a:off x="267714" y="292100"/>
            <a:ext cx="3036660" cy="914400"/>
          </a:xfrm>
          <a:prstGeom prst="rect">
            <a:avLst/>
          </a:prstGeom>
        </p:spPr>
      </p:pic>
    </p:spTree>
    <p:extLst>
      <p:ext uri="{BB962C8B-B14F-4D97-AF65-F5344CB8AC3E}">
        <p14:creationId xmlns:p14="http://schemas.microsoft.com/office/powerpoint/2010/main" val="179444700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69262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92CC17-5938-614F-854C-89195F24D574}"/>
              </a:ext>
            </a:extLst>
          </p:cNvPr>
          <p:cNvSpPr>
            <a:spLocks noGrp="1"/>
          </p:cNvSpPr>
          <p:nvPr>
            <p:ph type="title"/>
          </p:nvPr>
        </p:nvSpPr>
        <p:spPr/>
        <p:txBody>
          <a:bodyPr/>
          <a:lstStyle/>
          <a:p>
            <a:r>
              <a:rPr kumimoji="1" lang="ja-JP" altLang="en-US"/>
              <a:t>マスター タイトルの書式設定</a:t>
            </a:r>
          </a:p>
        </p:txBody>
      </p:sp>
      <p:sp>
        <p:nvSpPr>
          <p:cNvPr id="3" name="Text Placeholder 3">
            <a:extLst>
              <a:ext uri="{FF2B5EF4-FFF2-40B4-BE49-F238E27FC236}">
                <a16:creationId xmlns:a16="http://schemas.microsoft.com/office/drawing/2014/main" id="{FDC3308C-6BBE-0F48-A8BC-245065D18FCE}"/>
              </a:ext>
            </a:extLst>
          </p:cNvPr>
          <p:cNvSpPr>
            <a:spLocks noGrp="1"/>
          </p:cNvSpPr>
          <p:nvPr>
            <p:ph idx="1"/>
          </p:nvPr>
        </p:nvSpPr>
        <p:spPr>
          <a:xfrm>
            <a:off x="269241" y="1290320"/>
            <a:ext cx="11653521" cy="5047336"/>
          </a:xfrm>
          <a:prstGeom prst="rect">
            <a:avLst/>
          </a:prstGeom>
        </p:spPr>
        <p:txBody>
          <a:bodyPr vert="horz" wrap="square" lIns="146304" tIns="91440" rIns="146304" bIns="9144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38107746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1_Title Square Photo placeholder Dk Blu">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56884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021822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153766293"/>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2_タイトルとコンテンツ">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ja-JP" altLang="en-US"/>
              <a:t>マスター テキストの書式設定</a:t>
            </a:r>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714212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Rectangle 6">
            <a:extLst>
              <a:ext uri="{FF2B5EF4-FFF2-40B4-BE49-F238E27FC236}">
                <a16:creationId xmlns:a16="http://schemas.microsoft.com/office/drawing/2014/main" id="{0614E108-2258-4959-A182-798030A0C286}"/>
              </a:ext>
            </a:extLst>
          </p:cNvPr>
          <p:cNvSpPr/>
          <p:nvPr/>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8621936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ja-JP" altLang="en-US"/>
              <a:t>マスター タイトルの書式設定</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grpSp>
        <p:nvGrpSpPr>
          <p:cNvPr id="7" name="Group 6">
            <a:extLst>
              <a:ext uri="{FF2B5EF4-FFF2-40B4-BE49-F238E27FC236}">
                <a16:creationId xmlns:a16="http://schemas.microsoft.com/office/drawing/2014/main" id="{CCCF4131-8CCF-4171-B985-EAF865CC55EF}"/>
              </a:ext>
            </a:extLst>
          </p:cNvPr>
          <p:cNvGrpSpPr/>
          <p:nvPr/>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480817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ja-JP" altLang="en-US"/>
              <a:t>マスター タイトルの書式設定</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93207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ja-JP" altLang="en-US"/>
              <a:t>マスター タイトルの書式設定</a:t>
            </a:r>
            <a:endParaRPr lang="en-US"/>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57143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ja-JP" altLang="en-US"/>
              <a:t>マスター タイトルの書式設定</a:t>
            </a:r>
            <a:endParaRPr lang="en-US"/>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ja-JP" altLang="en-US"/>
              <a:t>マスター テキストの書式設定</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ja-JP" altLang="en-US"/>
              <a:t>マスター テキストの書式設定</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8665094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437544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3238230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ja-JP" altLang="en-US"/>
              <a:t>マスター タイトルの書式設定</a:t>
            </a:r>
            <a:endParaRPr lang="en-US"/>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452930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99487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135968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ja-JP" altLang="en-US"/>
              <a:t>マスター タイトルの書式設定</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177609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ja-JP" altLang="en-US"/>
              <a:t>マスター タイトルの書式設定</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168427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ja-JP" altLang="en-US"/>
              <a:t>マスター タイトルの書式設定</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91322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ja-JP" altLang="en-US"/>
              <a:t>マスター タイトルの書式設定</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04777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ja-JP" altLang="en-US"/>
              <a:t>マスター タイトルの書式設定</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93494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ja-JP" altLang="en-US"/>
              <a:t>マスター タイトルの書式設定</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78304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84237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ja-JP" altLang="en-US"/>
              <a:t>マスター タイトルの書式設定</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69089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022533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3572325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770429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47626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736095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76416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14837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984520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4113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52242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2337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28612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78746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53147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61060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64776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1687636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4028146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4051210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1133081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509673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3296099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818686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92CC17-5938-614F-854C-89195F24D574}"/>
              </a:ext>
            </a:extLst>
          </p:cNvPr>
          <p:cNvSpPr>
            <a:spLocks noGrp="1"/>
          </p:cNvSpPr>
          <p:nvPr>
            <p:ph type="title"/>
          </p:nvPr>
        </p:nvSpPr>
        <p:spPr/>
        <p:txBody>
          <a:bodyPr/>
          <a:lstStyle/>
          <a:p>
            <a:r>
              <a:rPr kumimoji="1" lang="ja-JP" altLang="en-US"/>
              <a:t>マスター タイトルの書式設定</a:t>
            </a:r>
          </a:p>
        </p:txBody>
      </p:sp>
      <p:sp>
        <p:nvSpPr>
          <p:cNvPr id="3" name="Text Placeholder 3">
            <a:extLst>
              <a:ext uri="{FF2B5EF4-FFF2-40B4-BE49-F238E27FC236}">
                <a16:creationId xmlns:a16="http://schemas.microsoft.com/office/drawing/2014/main" id="{FDC3308C-6BBE-0F48-A8BC-245065D18FCE}"/>
              </a:ext>
            </a:extLst>
          </p:cNvPr>
          <p:cNvSpPr>
            <a:spLocks noGrp="1"/>
          </p:cNvSpPr>
          <p:nvPr>
            <p:ph idx="1"/>
          </p:nvPr>
        </p:nvSpPr>
        <p:spPr>
          <a:xfrm>
            <a:off x="269241" y="1290320"/>
            <a:ext cx="11653521" cy="5047336"/>
          </a:xfrm>
          <a:prstGeom prst="rect">
            <a:avLst/>
          </a:prstGeom>
        </p:spPr>
        <p:txBody>
          <a:bodyPr vert="horz" wrap="square" lIns="146304" tIns="91440" rIns="146304" bIns="9144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15097420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5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64990B-F420-8C14-3259-EF981CE1964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B5A3A4A-A230-4767-6534-2CDD480B274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493056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3" name="Graphic 5">
            <a:extLst>
              <a:ext uri="{FF2B5EF4-FFF2-40B4-BE49-F238E27FC236}">
                <a16:creationId xmlns:a16="http://schemas.microsoft.com/office/drawing/2014/main" id="{D235997E-DE75-DC03-4389-A73BE3F5EEBE}"/>
              </a:ext>
            </a:extLst>
          </p:cNvPr>
          <p:cNvSpPr/>
          <p:nvPr userDrawn="1"/>
        </p:nvSpPr>
        <p:spPr>
          <a:xfrm>
            <a:off x="5169808" y="344252"/>
            <a:ext cx="7796962" cy="7236295"/>
          </a:xfrm>
          <a:custGeom>
            <a:avLst/>
            <a:gdLst>
              <a:gd name="connsiteX0" fmla="*/ 1203944 w 7389447"/>
              <a:gd name="connsiteY0" fmla="*/ 5181356 h 6858085"/>
              <a:gd name="connsiteX1" fmla="*/ 1565834 w 7389447"/>
              <a:gd name="connsiteY1" fmla="*/ 5354504 h 6858085"/>
              <a:gd name="connsiteX2" fmla="*/ 1755688 w 7389447"/>
              <a:gd name="connsiteY2" fmla="*/ 5836518 h 6858085"/>
              <a:gd name="connsiteX3" fmla="*/ 1764607 w 7389447"/>
              <a:gd name="connsiteY3" fmla="*/ 5866848 h 6858085"/>
              <a:gd name="connsiteX4" fmla="*/ 2069240 w 7389447"/>
              <a:gd name="connsiteY4" fmla="*/ 6522009 h 6858085"/>
              <a:gd name="connsiteX5" fmla="*/ 2887845 w 7389447"/>
              <a:gd name="connsiteY5" fmla="*/ 6858086 h 6858085"/>
              <a:gd name="connsiteX6" fmla="*/ 5268430 w 7389447"/>
              <a:gd name="connsiteY6" fmla="*/ 6858086 h 6858085"/>
              <a:gd name="connsiteX7" fmla="*/ 6378315 w 7389447"/>
              <a:gd name="connsiteY7" fmla="*/ 6141442 h 6858085"/>
              <a:gd name="connsiteX8" fmla="*/ 6997207 w 7389447"/>
              <a:gd name="connsiteY8" fmla="*/ 4715252 h 6858085"/>
              <a:gd name="connsiteX9" fmla="*/ 7389226 w 7389447"/>
              <a:gd name="connsiteY9" fmla="*/ 2826028 h 6858085"/>
              <a:gd name="connsiteX10" fmla="*/ 7132778 w 7389447"/>
              <a:gd name="connsiteY10" fmla="*/ 2016201 h 6858085"/>
              <a:gd name="connsiteX11" fmla="*/ 6261907 w 7389447"/>
              <a:gd name="connsiteY11" fmla="*/ 1677947 h 6858085"/>
              <a:gd name="connsiteX12" fmla="*/ 6233607 w 7389447"/>
              <a:gd name="connsiteY12" fmla="*/ 1677947 h 6858085"/>
              <a:gd name="connsiteX13" fmla="*/ 6216610 w 7389447"/>
              <a:gd name="connsiteY13" fmla="*/ 1677244 h 6858085"/>
              <a:gd name="connsiteX14" fmla="*/ 5823616 w 7389447"/>
              <a:gd name="connsiteY14" fmla="*/ 1503582 h 6858085"/>
              <a:gd name="connsiteX15" fmla="*/ 5633762 w 7389447"/>
              <a:gd name="connsiteY15" fmla="*/ 1021561 h 6858085"/>
              <a:gd name="connsiteX16" fmla="*/ 5624844 w 7389447"/>
              <a:gd name="connsiteY16" fmla="*/ 991237 h 6858085"/>
              <a:gd name="connsiteX17" fmla="*/ 5320210 w 7389447"/>
              <a:gd name="connsiteY17" fmla="*/ 336080 h 6858085"/>
              <a:gd name="connsiteX18" fmla="*/ 4501606 w 7389447"/>
              <a:gd name="connsiteY18" fmla="*/ 0 h 6858085"/>
              <a:gd name="connsiteX19" fmla="*/ 2121020 w 7389447"/>
              <a:gd name="connsiteY19" fmla="*/ 0 h 6858085"/>
              <a:gd name="connsiteX20" fmla="*/ 1011128 w 7389447"/>
              <a:gd name="connsiteY20" fmla="*/ 716827 h 6858085"/>
              <a:gd name="connsiteX21" fmla="*/ 392249 w 7389447"/>
              <a:gd name="connsiteY21" fmla="*/ 2143348 h 6858085"/>
              <a:gd name="connsiteX22" fmla="*/ 221 w 7389447"/>
              <a:gd name="connsiteY22" fmla="*/ 4033036 h 6858085"/>
              <a:gd name="connsiteX23" fmla="*/ 256652 w 7389447"/>
              <a:gd name="connsiteY23" fmla="*/ 4843000 h 6858085"/>
              <a:gd name="connsiteX24" fmla="*/ 1127543 w 7389447"/>
              <a:gd name="connsiteY24" fmla="*/ 5181356 h 6858085"/>
              <a:gd name="connsiteX25" fmla="*/ 1203944 w 7389447"/>
              <a:gd name="connsiteY25" fmla="*/ 5181356 h 6858085"/>
              <a:gd name="connsiteX26" fmla="*/ 792947 w 7389447"/>
              <a:gd name="connsiteY26" fmla="*/ 2271438 h 6858085"/>
              <a:gd name="connsiteX27" fmla="*/ 1358597 w 7389447"/>
              <a:gd name="connsiteY27" fmla="*/ 957473 h 6858085"/>
              <a:gd name="connsiteX28" fmla="*/ 2121020 w 7389447"/>
              <a:gd name="connsiteY28" fmla="*/ 428625 h 6858085"/>
              <a:gd name="connsiteX29" fmla="*/ 3773025 w 7389447"/>
              <a:gd name="connsiteY29" fmla="*/ 428625 h 6858085"/>
              <a:gd name="connsiteX30" fmla="*/ 3567501 w 7389447"/>
              <a:gd name="connsiteY30" fmla="*/ 875587 h 6858085"/>
              <a:gd name="connsiteX31" fmla="*/ 3373918 w 7389447"/>
              <a:gd name="connsiteY31" fmla="*/ 1481499 h 6858085"/>
              <a:gd name="connsiteX32" fmla="*/ 3359692 w 7389447"/>
              <a:gd name="connsiteY32" fmla="*/ 1528888 h 6858085"/>
              <a:gd name="connsiteX33" fmla="*/ 2577836 w 7389447"/>
              <a:gd name="connsiteY33" fmla="*/ 4188626 h 6858085"/>
              <a:gd name="connsiteX34" fmla="*/ 1866538 w 7389447"/>
              <a:gd name="connsiteY34" fmla="*/ 4752200 h 6858085"/>
              <a:gd name="connsiteX35" fmla="*/ 1172834 w 7389447"/>
              <a:gd name="connsiteY35" fmla="*/ 4752200 h 6858085"/>
              <a:gd name="connsiteX36" fmla="*/ 1158096 w 7389447"/>
              <a:gd name="connsiteY36" fmla="*/ 4752731 h 6858085"/>
              <a:gd name="connsiteX37" fmla="*/ 1127543 w 7389447"/>
              <a:gd name="connsiteY37" fmla="*/ 4752731 h 6858085"/>
              <a:gd name="connsiteX38" fmla="*/ 572636 w 7389447"/>
              <a:gd name="connsiteY38" fmla="*/ 4560742 h 6858085"/>
              <a:gd name="connsiteX39" fmla="*/ 420061 w 7389447"/>
              <a:gd name="connsiteY39" fmla="*/ 4026881 h 6858085"/>
              <a:gd name="connsiteX40" fmla="*/ 792947 w 7389447"/>
              <a:gd name="connsiteY40" fmla="*/ 2271438 h 6858085"/>
              <a:gd name="connsiteX41" fmla="*/ 6030871 w 7389447"/>
              <a:gd name="connsiteY41" fmla="*/ 5900743 h 6858085"/>
              <a:gd name="connsiteX42" fmla="*/ 5268430 w 7389447"/>
              <a:gd name="connsiteY42" fmla="*/ 6429461 h 6858085"/>
              <a:gd name="connsiteX43" fmla="*/ 3616476 w 7389447"/>
              <a:gd name="connsiteY43" fmla="*/ 6429461 h 6858085"/>
              <a:gd name="connsiteX44" fmla="*/ 3821950 w 7389447"/>
              <a:gd name="connsiteY44" fmla="*/ 5982696 h 6858085"/>
              <a:gd name="connsiteX45" fmla="*/ 4015533 w 7389447"/>
              <a:gd name="connsiteY45" fmla="*/ 5376946 h 6858085"/>
              <a:gd name="connsiteX46" fmla="*/ 4029741 w 7389447"/>
              <a:gd name="connsiteY46" fmla="*/ 5329558 h 6858085"/>
              <a:gd name="connsiteX47" fmla="*/ 4811581 w 7389447"/>
              <a:gd name="connsiteY47" fmla="*/ 2670608 h 6858085"/>
              <a:gd name="connsiteX48" fmla="*/ 5550995 w 7389447"/>
              <a:gd name="connsiteY48" fmla="*/ 2106572 h 6858085"/>
              <a:gd name="connsiteX49" fmla="*/ 6261907 w 7389447"/>
              <a:gd name="connsiteY49" fmla="*/ 2106572 h 6858085"/>
              <a:gd name="connsiteX50" fmla="*/ 6816841 w 7389447"/>
              <a:gd name="connsiteY50" fmla="*/ 2298510 h 6858085"/>
              <a:gd name="connsiteX51" fmla="*/ 6969393 w 7389447"/>
              <a:gd name="connsiteY51" fmla="*/ 2832183 h 6858085"/>
              <a:gd name="connsiteX52" fmla="*/ 6596504 w 7389447"/>
              <a:gd name="connsiteY52" fmla="*/ 4587145 h 6858085"/>
              <a:gd name="connsiteX53" fmla="*/ 6030871 w 7389447"/>
              <a:gd name="connsiteY53" fmla="*/ 5900743 h 6858085"/>
              <a:gd name="connsiteX54" fmla="*/ 3190798 w 7389447"/>
              <a:gd name="connsiteY54" fmla="*/ 4752200 h 6858085"/>
              <a:gd name="connsiteX55" fmla="*/ 2746411 w 7389447"/>
              <a:gd name="connsiteY55" fmla="*/ 4752200 h 6858085"/>
              <a:gd name="connsiteX56" fmla="*/ 2980437 w 7389447"/>
              <a:gd name="connsiteY56" fmla="*/ 4310322 h 6858085"/>
              <a:gd name="connsiteX57" fmla="*/ 3304604 w 7389447"/>
              <a:gd name="connsiteY57" fmla="*/ 3197697 h 6858085"/>
              <a:gd name="connsiteX58" fmla="*/ 3461757 w 7389447"/>
              <a:gd name="connsiteY58" fmla="*/ 2665053 h 6858085"/>
              <a:gd name="connsiteX59" fmla="*/ 4198837 w 7389447"/>
              <a:gd name="connsiteY59" fmla="*/ 2105869 h 6858085"/>
              <a:gd name="connsiteX60" fmla="*/ 4643997 w 7389447"/>
              <a:gd name="connsiteY60" fmla="*/ 2105869 h 6858085"/>
              <a:gd name="connsiteX61" fmla="*/ 4408997 w 7389447"/>
              <a:gd name="connsiteY61" fmla="*/ 2548896 h 6858085"/>
              <a:gd name="connsiteX62" fmla="*/ 4084797 w 7389447"/>
              <a:gd name="connsiteY62" fmla="*/ 3661280 h 6858085"/>
              <a:gd name="connsiteX63" fmla="*/ 3927861 w 7389447"/>
              <a:gd name="connsiteY63" fmla="*/ 4193084 h 6858085"/>
              <a:gd name="connsiteX64" fmla="*/ 3190798 w 7389447"/>
              <a:gd name="connsiteY64" fmla="*/ 4752200 h 6858085"/>
              <a:gd name="connsiteX65" fmla="*/ 4198837 w 7389447"/>
              <a:gd name="connsiteY65" fmla="*/ 1677244 h 6858085"/>
              <a:gd name="connsiteX66" fmla="*/ 3724100 w 7389447"/>
              <a:gd name="connsiteY66" fmla="*/ 1778057 h 6858085"/>
              <a:gd name="connsiteX67" fmla="*/ 3761151 w 7389447"/>
              <a:gd name="connsiteY67" fmla="*/ 1654510 h 6858085"/>
              <a:gd name="connsiteX68" fmla="*/ 3774234 w 7389447"/>
              <a:gd name="connsiteY68" fmla="*/ 1610893 h 6858085"/>
              <a:gd name="connsiteX69" fmla="*/ 3961065 w 7389447"/>
              <a:gd name="connsiteY69" fmla="*/ 1024942 h 6858085"/>
              <a:gd name="connsiteX70" fmla="*/ 4166808 w 7389447"/>
              <a:gd name="connsiteY70" fmla="*/ 598693 h 6858085"/>
              <a:gd name="connsiteX71" fmla="*/ 4501606 w 7389447"/>
              <a:gd name="connsiteY71" fmla="*/ 428625 h 6858085"/>
              <a:gd name="connsiteX72" fmla="*/ 5002812 w 7389447"/>
              <a:gd name="connsiteY72" fmla="*/ 616687 h 6858085"/>
              <a:gd name="connsiteX73" fmla="*/ 5222747 w 7389447"/>
              <a:gd name="connsiteY73" fmla="*/ 1114648 h 6858085"/>
              <a:gd name="connsiteX74" fmla="*/ 5237342 w 7389447"/>
              <a:gd name="connsiteY74" fmla="*/ 1164608 h 6858085"/>
              <a:gd name="connsiteX75" fmla="*/ 5433680 w 7389447"/>
              <a:gd name="connsiteY75" fmla="*/ 1677244 h 6858085"/>
              <a:gd name="connsiteX76" fmla="*/ 4198837 w 7389447"/>
              <a:gd name="connsiteY76" fmla="*/ 1677244 h 6858085"/>
              <a:gd name="connsiteX77" fmla="*/ 3190798 w 7389447"/>
              <a:gd name="connsiteY77" fmla="*/ 5180825 h 6858085"/>
              <a:gd name="connsiteX78" fmla="*/ 3665451 w 7389447"/>
              <a:gd name="connsiteY78" fmla="*/ 5080047 h 6858085"/>
              <a:gd name="connsiteX79" fmla="*/ 3628317 w 7389447"/>
              <a:gd name="connsiteY79" fmla="*/ 5203902 h 6858085"/>
              <a:gd name="connsiteX80" fmla="*/ 3615216 w 7389447"/>
              <a:gd name="connsiteY80" fmla="*/ 5247502 h 6858085"/>
              <a:gd name="connsiteX81" fmla="*/ 3428385 w 7389447"/>
              <a:gd name="connsiteY81" fmla="*/ 5833312 h 6858085"/>
              <a:gd name="connsiteX82" fmla="*/ 3222659 w 7389447"/>
              <a:gd name="connsiteY82" fmla="*/ 6259434 h 6858085"/>
              <a:gd name="connsiteX83" fmla="*/ 2887845 w 7389447"/>
              <a:gd name="connsiteY83" fmla="*/ 6429461 h 6858085"/>
              <a:gd name="connsiteX84" fmla="*/ 2386638 w 7389447"/>
              <a:gd name="connsiteY84" fmla="*/ 6241397 h 6858085"/>
              <a:gd name="connsiteX85" fmla="*/ 2166704 w 7389447"/>
              <a:gd name="connsiteY85" fmla="*/ 5743438 h 6858085"/>
              <a:gd name="connsiteX86" fmla="*/ 2152108 w 7389447"/>
              <a:gd name="connsiteY86" fmla="*/ 5693478 h 6858085"/>
              <a:gd name="connsiteX87" fmla="*/ 1955771 w 7389447"/>
              <a:gd name="connsiteY87" fmla="*/ 5180825 h 6858085"/>
              <a:gd name="connsiteX88" fmla="*/ 3190798 w 7389447"/>
              <a:gd name="connsiteY88" fmla="*/ 5180825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389447" h="6858085">
                <a:moveTo>
                  <a:pt x="1203944" y="5181356"/>
                </a:moveTo>
                <a:cubicBezTo>
                  <a:pt x="1403541" y="5188163"/>
                  <a:pt x="1499392" y="5261098"/>
                  <a:pt x="1565834" y="5354504"/>
                </a:cubicBezTo>
                <a:cubicBezTo>
                  <a:pt x="1647896" y="5469890"/>
                  <a:pt x="1694201" y="5627384"/>
                  <a:pt x="1755688" y="5836518"/>
                </a:cubicBezTo>
                <a:lnTo>
                  <a:pt x="1764607" y="5866848"/>
                </a:lnTo>
                <a:cubicBezTo>
                  <a:pt x="1824885" y="6071508"/>
                  <a:pt x="1902244" y="6325151"/>
                  <a:pt x="2069240" y="6522009"/>
                </a:cubicBezTo>
                <a:cubicBezTo>
                  <a:pt x="2248833" y="6733682"/>
                  <a:pt x="2510453" y="6858086"/>
                  <a:pt x="2887845" y="6858086"/>
                </a:cubicBezTo>
                <a:lnTo>
                  <a:pt x="5268430" y="6858086"/>
                </a:lnTo>
                <a:cubicBezTo>
                  <a:pt x="5752555" y="6858086"/>
                  <a:pt x="6113520" y="6539738"/>
                  <a:pt x="6378315" y="6141442"/>
                </a:cubicBezTo>
                <a:cubicBezTo>
                  <a:pt x="6644303" y="5741312"/>
                  <a:pt x="6842656" y="5218938"/>
                  <a:pt x="6997207" y="4715252"/>
                </a:cubicBezTo>
                <a:cubicBezTo>
                  <a:pt x="7175019" y="4135734"/>
                  <a:pt x="7397456" y="3409832"/>
                  <a:pt x="7389226" y="2826028"/>
                </a:cubicBezTo>
                <a:cubicBezTo>
                  <a:pt x="7385077" y="2530722"/>
                  <a:pt x="7322162" y="2237080"/>
                  <a:pt x="7132778" y="2016201"/>
                </a:cubicBezTo>
                <a:cubicBezTo>
                  <a:pt x="6938238" y="1789304"/>
                  <a:pt x="6644253" y="1677947"/>
                  <a:pt x="6261907" y="1677947"/>
                </a:cubicBezTo>
                <a:lnTo>
                  <a:pt x="6233607" y="1677947"/>
                </a:lnTo>
                <a:cubicBezTo>
                  <a:pt x="6227997" y="1677484"/>
                  <a:pt x="6222337" y="1677244"/>
                  <a:pt x="6216610" y="1677244"/>
                </a:cubicBezTo>
                <a:cubicBezTo>
                  <a:pt x="5995685" y="1677244"/>
                  <a:pt x="5893418" y="1601703"/>
                  <a:pt x="5823616" y="1503582"/>
                </a:cubicBezTo>
                <a:cubicBezTo>
                  <a:pt x="5741555" y="1388196"/>
                  <a:pt x="5695250" y="1230702"/>
                  <a:pt x="5633762" y="1021561"/>
                </a:cubicBezTo>
                <a:lnTo>
                  <a:pt x="5624844" y="991237"/>
                </a:lnTo>
                <a:cubicBezTo>
                  <a:pt x="5564565" y="786570"/>
                  <a:pt x="5487206" y="532925"/>
                  <a:pt x="5320210" y="336080"/>
                </a:cubicBezTo>
                <a:cubicBezTo>
                  <a:pt x="5140618" y="124396"/>
                  <a:pt x="4878997" y="0"/>
                  <a:pt x="4501606" y="0"/>
                </a:cubicBezTo>
                <a:lnTo>
                  <a:pt x="2121020" y="0"/>
                </a:lnTo>
                <a:cubicBezTo>
                  <a:pt x="1636878" y="0"/>
                  <a:pt x="1275896" y="318439"/>
                  <a:pt x="1011128" y="716827"/>
                </a:cubicBezTo>
                <a:cubicBezTo>
                  <a:pt x="745139" y="1117048"/>
                  <a:pt x="546790" y="1639542"/>
                  <a:pt x="392249" y="2143348"/>
                </a:cubicBezTo>
                <a:cubicBezTo>
                  <a:pt x="214435" y="2723038"/>
                  <a:pt x="-7997" y="3449094"/>
                  <a:pt x="221" y="4033036"/>
                </a:cubicBezTo>
                <a:cubicBezTo>
                  <a:pt x="4378" y="4328393"/>
                  <a:pt x="67283" y="4622086"/>
                  <a:pt x="256652" y="4843000"/>
                </a:cubicBezTo>
                <a:cubicBezTo>
                  <a:pt x="451199" y="5069948"/>
                  <a:pt x="745183" y="5181356"/>
                  <a:pt x="1127543" y="5181356"/>
                </a:cubicBezTo>
                <a:lnTo>
                  <a:pt x="1203944" y="5181356"/>
                </a:lnTo>
                <a:close/>
                <a:moveTo>
                  <a:pt x="792947" y="2271438"/>
                </a:moveTo>
                <a:cubicBezTo>
                  <a:pt x="944088" y="1778708"/>
                  <a:pt x="1127844" y="1304666"/>
                  <a:pt x="1358597" y="957473"/>
                </a:cubicBezTo>
                <a:cubicBezTo>
                  <a:pt x="1590557" y="608456"/>
                  <a:pt x="1840958" y="428625"/>
                  <a:pt x="2121020" y="428625"/>
                </a:cubicBezTo>
                <a:lnTo>
                  <a:pt x="3773025" y="428625"/>
                </a:lnTo>
                <a:cubicBezTo>
                  <a:pt x="3692189" y="560744"/>
                  <a:pt x="3626301" y="714141"/>
                  <a:pt x="3567501" y="875587"/>
                </a:cubicBezTo>
                <a:cubicBezTo>
                  <a:pt x="3500521" y="1059510"/>
                  <a:pt x="3438311" y="1266878"/>
                  <a:pt x="3373918" y="1481499"/>
                </a:cubicBezTo>
                <a:lnTo>
                  <a:pt x="3359692" y="1528888"/>
                </a:lnTo>
                <a:cubicBezTo>
                  <a:pt x="3103782" y="2381115"/>
                  <a:pt x="2783394" y="3479972"/>
                  <a:pt x="2577836" y="4188626"/>
                </a:cubicBezTo>
                <a:cubicBezTo>
                  <a:pt x="2483447" y="4513987"/>
                  <a:pt x="2196381" y="4739993"/>
                  <a:pt x="1866538" y="4752200"/>
                </a:cubicBezTo>
                <a:lnTo>
                  <a:pt x="1172834" y="4752200"/>
                </a:lnTo>
                <a:cubicBezTo>
                  <a:pt x="1167879" y="4752200"/>
                  <a:pt x="1162965" y="4752388"/>
                  <a:pt x="1158096" y="4752731"/>
                </a:cubicBezTo>
                <a:lnTo>
                  <a:pt x="1127543" y="4752731"/>
                </a:lnTo>
                <a:cubicBezTo>
                  <a:pt x="824408" y="4752731"/>
                  <a:pt x="663507" y="4666749"/>
                  <a:pt x="572636" y="4560742"/>
                </a:cubicBezTo>
                <a:cubicBezTo>
                  <a:pt x="476585" y="4448699"/>
                  <a:pt x="423537" y="4273854"/>
                  <a:pt x="420061" y="4026881"/>
                </a:cubicBezTo>
                <a:cubicBezTo>
                  <a:pt x="413015" y="3526161"/>
                  <a:pt x="608605" y="2872388"/>
                  <a:pt x="792947" y="2271438"/>
                </a:cubicBezTo>
                <a:close/>
                <a:moveTo>
                  <a:pt x="6030871" y="5900743"/>
                </a:moveTo>
                <a:cubicBezTo>
                  <a:pt x="5798927" y="6249662"/>
                  <a:pt x="5548526" y="6429461"/>
                  <a:pt x="5268430" y="6429461"/>
                </a:cubicBezTo>
                <a:lnTo>
                  <a:pt x="3616476" y="6429461"/>
                </a:lnTo>
                <a:cubicBezTo>
                  <a:pt x="3697295" y="6297393"/>
                  <a:pt x="3763166" y="6144065"/>
                  <a:pt x="3821950" y="5982696"/>
                </a:cubicBezTo>
                <a:cubicBezTo>
                  <a:pt x="3888929" y="5798817"/>
                  <a:pt x="3951139" y="5591499"/>
                  <a:pt x="4015533" y="5376946"/>
                </a:cubicBezTo>
                <a:lnTo>
                  <a:pt x="4029741" y="5329558"/>
                </a:lnTo>
                <a:cubicBezTo>
                  <a:pt x="4285652" y="4477606"/>
                  <a:pt x="4606023" y="3379091"/>
                  <a:pt x="4811581" y="2670608"/>
                </a:cubicBezTo>
                <a:cubicBezTo>
                  <a:pt x="4908658" y="2336075"/>
                  <a:pt x="5209462" y="2106572"/>
                  <a:pt x="5550995" y="2106572"/>
                </a:cubicBezTo>
                <a:lnTo>
                  <a:pt x="6261907" y="2106572"/>
                </a:lnTo>
                <a:cubicBezTo>
                  <a:pt x="6565063" y="2106572"/>
                  <a:pt x="6725962" y="2192537"/>
                  <a:pt x="6816841" y="2298510"/>
                </a:cubicBezTo>
                <a:cubicBezTo>
                  <a:pt x="6912877" y="2410519"/>
                  <a:pt x="6965916" y="2585295"/>
                  <a:pt x="6969393" y="2832183"/>
                </a:cubicBezTo>
                <a:cubicBezTo>
                  <a:pt x="6976430" y="3332748"/>
                  <a:pt x="6780849" y="3986333"/>
                  <a:pt x="6596504" y="4587145"/>
                </a:cubicBezTo>
                <a:cubicBezTo>
                  <a:pt x="6445362" y="5079738"/>
                  <a:pt x="6261622" y="5553660"/>
                  <a:pt x="6030871" y="5900743"/>
                </a:cubicBezTo>
                <a:close/>
                <a:moveTo>
                  <a:pt x="3190798" y="4752200"/>
                </a:moveTo>
                <a:lnTo>
                  <a:pt x="2746411" y="4752200"/>
                </a:lnTo>
                <a:cubicBezTo>
                  <a:pt x="2851432" y="4625944"/>
                  <a:pt x="2932234" y="4476508"/>
                  <a:pt x="2980437" y="4310322"/>
                </a:cubicBezTo>
                <a:cubicBezTo>
                  <a:pt x="3071283" y="3997100"/>
                  <a:pt x="3184500" y="3607925"/>
                  <a:pt x="3304604" y="3197697"/>
                </a:cubicBezTo>
                <a:lnTo>
                  <a:pt x="3461757" y="2665053"/>
                </a:lnTo>
                <a:cubicBezTo>
                  <a:pt x="3559708" y="2333092"/>
                  <a:pt x="3859219" y="2105869"/>
                  <a:pt x="4198837" y="2105869"/>
                </a:cubicBezTo>
                <a:lnTo>
                  <a:pt x="4643997" y="2105869"/>
                </a:lnTo>
                <a:cubicBezTo>
                  <a:pt x="4538505" y="2232365"/>
                  <a:pt x="4457351" y="2382212"/>
                  <a:pt x="4408997" y="2548896"/>
                </a:cubicBezTo>
                <a:cubicBezTo>
                  <a:pt x="4318134" y="2862049"/>
                  <a:pt x="4204900" y="3251155"/>
                  <a:pt x="4084797" y="3661280"/>
                </a:cubicBezTo>
                <a:lnTo>
                  <a:pt x="3927861" y="4193084"/>
                </a:lnTo>
                <a:cubicBezTo>
                  <a:pt x="3829894" y="4525029"/>
                  <a:pt x="3530400" y="4752200"/>
                  <a:pt x="3190798" y="4752200"/>
                </a:cubicBezTo>
                <a:close/>
                <a:moveTo>
                  <a:pt x="4198837" y="1677244"/>
                </a:moveTo>
                <a:cubicBezTo>
                  <a:pt x="4031606" y="1677244"/>
                  <a:pt x="3870673" y="1712888"/>
                  <a:pt x="3724100" y="1778057"/>
                </a:cubicBezTo>
                <a:cubicBezTo>
                  <a:pt x="3736596" y="1736360"/>
                  <a:pt x="3748940" y="1695161"/>
                  <a:pt x="3761151" y="1654510"/>
                </a:cubicBezTo>
                <a:lnTo>
                  <a:pt x="3774234" y="1610893"/>
                </a:lnTo>
                <a:cubicBezTo>
                  <a:pt x="3839854" y="1392226"/>
                  <a:pt x="3898587" y="1196532"/>
                  <a:pt x="3961065" y="1024942"/>
                </a:cubicBezTo>
                <a:cubicBezTo>
                  <a:pt x="4027961" y="841245"/>
                  <a:pt x="4094101" y="700006"/>
                  <a:pt x="4166808" y="598693"/>
                </a:cubicBezTo>
                <a:cubicBezTo>
                  <a:pt x="4233922" y="505196"/>
                  <a:pt x="4342353" y="428625"/>
                  <a:pt x="4501606" y="428625"/>
                </a:cubicBezTo>
                <a:cubicBezTo>
                  <a:pt x="4777873" y="428625"/>
                  <a:pt x="4915594" y="513887"/>
                  <a:pt x="5002812" y="616687"/>
                </a:cubicBezTo>
                <a:cubicBezTo>
                  <a:pt x="5102610" y="734325"/>
                  <a:pt x="5159529" y="899994"/>
                  <a:pt x="5222747" y="1114648"/>
                </a:cubicBezTo>
                <a:cubicBezTo>
                  <a:pt x="5227534" y="1130919"/>
                  <a:pt x="5232388" y="1147601"/>
                  <a:pt x="5237342" y="1164608"/>
                </a:cubicBezTo>
                <a:cubicBezTo>
                  <a:pt x="5283983" y="1324863"/>
                  <a:pt x="5339189" y="1514538"/>
                  <a:pt x="5433680" y="1677244"/>
                </a:cubicBezTo>
                <a:lnTo>
                  <a:pt x="4198837" y="1677244"/>
                </a:lnTo>
                <a:close/>
                <a:moveTo>
                  <a:pt x="3190798" y="5180825"/>
                </a:moveTo>
                <a:cubicBezTo>
                  <a:pt x="3357996" y="5180825"/>
                  <a:pt x="3518895" y="5145197"/>
                  <a:pt x="3665451" y="5080047"/>
                </a:cubicBezTo>
                <a:cubicBezTo>
                  <a:pt x="3652938" y="5121863"/>
                  <a:pt x="3640544" y="5163166"/>
                  <a:pt x="3628317" y="5203902"/>
                </a:cubicBezTo>
                <a:lnTo>
                  <a:pt x="3615216" y="5247502"/>
                </a:lnTo>
                <a:cubicBezTo>
                  <a:pt x="3549614" y="5466117"/>
                  <a:pt x="3490881" y="5661776"/>
                  <a:pt x="3428385" y="5833312"/>
                </a:cubicBezTo>
                <a:cubicBezTo>
                  <a:pt x="3361489" y="6016953"/>
                  <a:pt x="3295366" y="6158158"/>
                  <a:pt x="3222659" y="6259434"/>
                </a:cubicBezTo>
                <a:cubicBezTo>
                  <a:pt x="3155545" y="6352892"/>
                  <a:pt x="3047131" y="6429461"/>
                  <a:pt x="2887845" y="6429461"/>
                </a:cubicBezTo>
                <a:cubicBezTo>
                  <a:pt x="2611578" y="6429461"/>
                  <a:pt x="2473856" y="6344199"/>
                  <a:pt x="2386638" y="6241397"/>
                </a:cubicBezTo>
                <a:cubicBezTo>
                  <a:pt x="2286840" y="6123765"/>
                  <a:pt x="2229921" y="5958094"/>
                  <a:pt x="2166704" y="5743438"/>
                </a:cubicBezTo>
                <a:cubicBezTo>
                  <a:pt x="2161917" y="5727168"/>
                  <a:pt x="2157063" y="5710485"/>
                  <a:pt x="2152108" y="5693478"/>
                </a:cubicBezTo>
                <a:cubicBezTo>
                  <a:pt x="2105468" y="5533224"/>
                  <a:pt x="2050262" y="5343548"/>
                  <a:pt x="1955771" y="5180825"/>
                </a:cubicBezTo>
                <a:lnTo>
                  <a:pt x="3190798" y="5180825"/>
                </a:lnTo>
                <a:close/>
              </a:path>
            </a:pathLst>
          </a:custGeom>
          <a:solidFill>
            <a:schemeClr val="bg2"/>
          </a:solidFill>
          <a:ln w="167562" cap="flat">
            <a:noFill/>
            <a:prstDash val="solid"/>
            <a:miter/>
          </a:ln>
          <a:effectLst>
            <a:glow rad="228600">
              <a:schemeClr val="bg2">
                <a:lumMod val="50000"/>
                <a:alpha val="40000"/>
              </a:schemeClr>
            </a:glow>
          </a:effectLst>
        </p:spPr>
        <p:txBody>
          <a:bodyPr rtlCol="0" anchor="ctr"/>
          <a:lstStyle/>
          <a:p>
            <a:endParaRPr lang="ja-JP" altLang="en-US"/>
          </a:p>
        </p:txBody>
      </p:sp>
    </p:spTree>
    <p:extLst>
      <p:ext uri="{BB962C8B-B14F-4D97-AF65-F5344CB8AC3E}">
        <p14:creationId xmlns:p14="http://schemas.microsoft.com/office/powerpoint/2010/main" val="334182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4089497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614241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1220203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889194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80617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802497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r="-18"/>
          <a:stretch/>
        </p:blipFill>
        <p:spPr bwMode="invGray">
          <a:xfrm>
            <a:off x="7076792" y="0"/>
            <a:ext cx="5115208" cy="6858000"/>
          </a:xfrm>
          <a:prstGeom prst="rect">
            <a:avLst/>
          </a:prstGeom>
        </p:spPr>
      </p:pic>
    </p:spTree>
    <p:extLst>
      <p:ext uri="{BB962C8B-B14F-4D97-AF65-F5344CB8AC3E}">
        <p14:creationId xmlns:p14="http://schemas.microsoft.com/office/powerpoint/2010/main" val="381646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6095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18462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28423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2162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Blu">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538837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Green">
    <p:bg>
      <p:bgPr>
        <a:solidFill>
          <a:srgbClr val="054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32071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3455681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128623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ja-JP" altLang="en-US"/>
              <a:t>マスター タイトルの書式設定</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866369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r="-18"/>
          <a:stretch/>
        </p:blipFill>
        <p:spPr bwMode="invGray">
          <a:xfrm>
            <a:off x="7076792" y="0"/>
            <a:ext cx="5115208" cy="6858000"/>
          </a:xfrm>
          <a:prstGeom prst="rect">
            <a:avLst/>
          </a:prstGeom>
        </p:spPr>
      </p:pic>
    </p:spTree>
    <p:extLst>
      <p:ext uri="{BB962C8B-B14F-4D97-AF65-F5344CB8AC3E}">
        <p14:creationId xmlns:p14="http://schemas.microsoft.com/office/powerpoint/2010/main" val="3994932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ja-JP" altLang="en-US"/>
              <a:t>マスター タイトルの書式設定</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47422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ja-JP" altLang="en-US"/>
              <a:t>マスター タイトルの書式設定</a:t>
            </a:r>
            <a:endParaRPr lang="en-US"/>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052188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ja-JP" altLang="en-US"/>
              <a:t>マスター タイトルの書式設定</a:t>
            </a:r>
            <a:endParaRPr lang="en-US"/>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74020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ja-JP" altLang="en-US"/>
              <a:t>マスター タイトルの書式設定</a:t>
            </a:r>
            <a:endParaRPr lang="en-US"/>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188035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ja-JP" altLang="en-US"/>
              <a:t>マスター タイトルの書式設定</a:t>
            </a:r>
            <a:endParaRPr lang="en-US"/>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ja-JP" altLang="en-US"/>
              <a:t>マスター テキストの書式設定</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ja-JP" altLang="en-US"/>
              <a:t>マスター テキストの書式設定</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3695111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ja-JP" altLang="en-US"/>
              <a:t>マスター タイトルの書式設定</a:t>
            </a:r>
            <a:endParaRPr lang="en-US"/>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ja-JP" altLang="en-US"/>
              <a:t>マスター テキストの書式設定</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ja-JP" altLang="en-US"/>
              <a:t>マスター テキストの書式設定</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203982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ja-JP" altLang="en-US"/>
              <a:t>マスター タイトルの書式設定</a:t>
            </a:r>
            <a:endParaRPr lang="en-US"/>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ja-JP" altLang="en-US"/>
              <a:t>マスター テキストの書式設定</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ja-JP" altLang="en-US"/>
              <a:t>マスター テキストの書式設定</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ja-JP" altLang="en-US"/>
              <a:t>マスター テキストの書式設定</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7449002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ja-JP" altLang="en-US"/>
              <a:t>マスター タイトルの書式設定</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ja-JP" altLang="en-US"/>
              <a:t>マスター テキストの書式設定</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14608686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ja-JP" altLang="en-US"/>
              <a:t>マスター タイトルの書式設定</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31392630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9098927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164865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ja-JP" altLang="en-US"/>
              <a:t>マスター タイトルの書式設定</a:t>
            </a:r>
            <a:endParaRPr lang="en-US"/>
          </a:p>
        </p:txBody>
      </p:sp>
    </p:spTree>
    <p:extLst>
      <p:ext uri="{BB962C8B-B14F-4D97-AF65-F5344CB8AC3E}">
        <p14:creationId xmlns:p14="http://schemas.microsoft.com/office/powerpoint/2010/main" val="29173932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ja-JP" altLang="en-US"/>
              <a:t>マスター タイトルの書式設定</a:t>
            </a:r>
            <a:endParaRPr lang="en-US"/>
          </a:p>
        </p:txBody>
      </p:sp>
    </p:spTree>
    <p:extLst>
      <p:ext uri="{BB962C8B-B14F-4D97-AF65-F5344CB8AC3E}">
        <p14:creationId xmlns:p14="http://schemas.microsoft.com/office/powerpoint/2010/main" val="24147516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ja-JP" altLang="en-US"/>
              <a:t>マスター テキストの書式設定</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17470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ja-JP" altLang="en-US"/>
              <a:t>マスター タイトルの書式設定</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90289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61660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ja-JP" altLang="en-US"/>
              <a:t>マスター タイトルの書式設定</a:t>
            </a:r>
            <a:endParaRPr lang="en-US"/>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953060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543638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26652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ja-JP" altLang="en-US"/>
              <a:t>マスター タイトルの書式設定</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208001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ja-JP" altLang="en-US"/>
              <a:t>マスター タイトルの書式設定</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8363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99100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ja-JP" altLang="en-US"/>
              <a:t>マスター タイトルの書式設定</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53993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ja-JP" altLang="en-US"/>
              <a:t>マスター タイトルの書式設定</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92825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ja-JP" altLang="en-US"/>
              <a:t>マスター タイトルの書式設定</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ja-JP" altLang="en-US"/>
              <a:t>マスター テキストの書式設定</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904200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ja-JP" altLang="en-US"/>
              <a:t>マスター タイトルの書式設定</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76789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ja-JP" altLang="en-US"/>
              <a:t>マスター タイトルの書式設定</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19322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ja-JP" altLang="en-US"/>
              <a:t>マスター タイトルの書式設定</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23110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ja-JP" altLang="en-US"/>
              <a:t>マスター タイトルの書式設定</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16649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ja-JP" altLang="en-US"/>
              <a:t>マスター タイトルの書式設定</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17834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ja-JP" altLang="en-US"/>
              <a:t>マスター タイトルの書式設定</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5939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ja-JP" altLang="en-US"/>
              <a:t>マスター タイトルの書式設定</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ja-JP" altLang="en-US"/>
              <a:t>マスター テキストの書式設定</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33886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9.xml"/><Relationship Id="rId21" Type="http://schemas.openxmlformats.org/officeDocument/2006/relationships/slideLayout" Target="../slideLayouts/slideLayout74.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63" Type="http://schemas.openxmlformats.org/officeDocument/2006/relationships/slideLayout" Target="../slideLayouts/slideLayout116.xml"/><Relationship Id="rId68" Type="http://schemas.openxmlformats.org/officeDocument/2006/relationships/slideLayout" Target="../slideLayouts/slideLayout121.xml"/><Relationship Id="rId84" Type="http://schemas.openxmlformats.org/officeDocument/2006/relationships/slideLayout" Target="../slideLayouts/slideLayout137.xml"/><Relationship Id="rId89" Type="http://schemas.openxmlformats.org/officeDocument/2006/relationships/theme" Target="../theme/theme2.xml"/><Relationship Id="rId16" Type="http://schemas.openxmlformats.org/officeDocument/2006/relationships/slideLayout" Target="../slideLayouts/slideLayout69.xml"/><Relationship Id="rId11" Type="http://schemas.openxmlformats.org/officeDocument/2006/relationships/slideLayout" Target="../slideLayouts/slideLayout64.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53" Type="http://schemas.openxmlformats.org/officeDocument/2006/relationships/slideLayout" Target="../slideLayouts/slideLayout106.xml"/><Relationship Id="rId58" Type="http://schemas.openxmlformats.org/officeDocument/2006/relationships/slideLayout" Target="../slideLayouts/slideLayout111.xml"/><Relationship Id="rId74" Type="http://schemas.openxmlformats.org/officeDocument/2006/relationships/slideLayout" Target="../slideLayouts/slideLayout127.xml"/><Relationship Id="rId79" Type="http://schemas.openxmlformats.org/officeDocument/2006/relationships/slideLayout" Target="../slideLayouts/slideLayout132.xml"/><Relationship Id="rId5" Type="http://schemas.openxmlformats.org/officeDocument/2006/relationships/slideLayout" Target="../slideLayouts/slideLayout58.xml"/><Relationship Id="rId90" Type="http://schemas.openxmlformats.org/officeDocument/2006/relationships/image" Target="../media/image1.emf"/><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slideLayout" Target="../slideLayouts/slideLayout109.xml"/><Relationship Id="rId64" Type="http://schemas.openxmlformats.org/officeDocument/2006/relationships/slideLayout" Target="../slideLayouts/slideLayout117.xml"/><Relationship Id="rId69" Type="http://schemas.openxmlformats.org/officeDocument/2006/relationships/slideLayout" Target="../slideLayouts/slideLayout122.xml"/><Relationship Id="rId77" Type="http://schemas.openxmlformats.org/officeDocument/2006/relationships/slideLayout" Target="../slideLayouts/slideLayout130.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72" Type="http://schemas.openxmlformats.org/officeDocument/2006/relationships/slideLayout" Target="../slideLayouts/slideLayout125.xml"/><Relationship Id="rId80" Type="http://schemas.openxmlformats.org/officeDocument/2006/relationships/slideLayout" Target="../slideLayouts/slideLayout133.xml"/><Relationship Id="rId85" Type="http://schemas.openxmlformats.org/officeDocument/2006/relationships/slideLayout" Target="../slideLayouts/slideLayout138.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59" Type="http://schemas.openxmlformats.org/officeDocument/2006/relationships/slideLayout" Target="../slideLayouts/slideLayout112.xml"/><Relationship Id="rId67" Type="http://schemas.openxmlformats.org/officeDocument/2006/relationships/slideLayout" Target="../slideLayouts/slideLayout120.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slideLayout" Target="../slideLayouts/slideLayout107.xml"/><Relationship Id="rId62" Type="http://schemas.openxmlformats.org/officeDocument/2006/relationships/slideLayout" Target="../slideLayouts/slideLayout115.xml"/><Relationship Id="rId70" Type="http://schemas.openxmlformats.org/officeDocument/2006/relationships/slideLayout" Target="../slideLayouts/slideLayout123.xml"/><Relationship Id="rId75" Type="http://schemas.openxmlformats.org/officeDocument/2006/relationships/slideLayout" Target="../slideLayouts/slideLayout128.xml"/><Relationship Id="rId83" Type="http://schemas.openxmlformats.org/officeDocument/2006/relationships/slideLayout" Target="../slideLayouts/slideLayout136.xml"/><Relationship Id="rId88" Type="http://schemas.openxmlformats.org/officeDocument/2006/relationships/slideLayout" Target="../slideLayouts/slideLayout141.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slideLayout" Target="../slideLayouts/slideLayout110.xml"/><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60" Type="http://schemas.openxmlformats.org/officeDocument/2006/relationships/slideLayout" Target="../slideLayouts/slideLayout113.xml"/><Relationship Id="rId65" Type="http://schemas.openxmlformats.org/officeDocument/2006/relationships/slideLayout" Target="../slideLayouts/slideLayout118.xml"/><Relationship Id="rId73" Type="http://schemas.openxmlformats.org/officeDocument/2006/relationships/slideLayout" Target="../slideLayouts/slideLayout126.xml"/><Relationship Id="rId78" Type="http://schemas.openxmlformats.org/officeDocument/2006/relationships/slideLayout" Target="../slideLayouts/slideLayout131.xml"/><Relationship Id="rId81" Type="http://schemas.openxmlformats.org/officeDocument/2006/relationships/slideLayout" Target="../slideLayouts/slideLayout134.xml"/><Relationship Id="rId86" Type="http://schemas.openxmlformats.org/officeDocument/2006/relationships/slideLayout" Target="../slideLayouts/slideLayout139.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9" Type="http://schemas.openxmlformats.org/officeDocument/2006/relationships/slideLayout" Target="../slideLayouts/slideLayout92.xml"/><Relationship Id="rId34" Type="http://schemas.openxmlformats.org/officeDocument/2006/relationships/slideLayout" Target="../slideLayouts/slideLayout87.xml"/><Relationship Id="rId50" Type="http://schemas.openxmlformats.org/officeDocument/2006/relationships/slideLayout" Target="../slideLayouts/slideLayout103.xml"/><Relationship Id="rId55" Type="http://schemas.openxmlformats.org/officeDocument/2006/relationships/slideLayout" Target="../slideLayouts/slideLayout108.xml"/><Relationship Id="rId76" Type="http://schemas.openxmlformats.org/officeDocument/2006/relationships/slideLayout" Target="../slideLayouts/slideLayout129.xml"/><Relationship Id="rId7" Type="http://schemas.openxmlformats.org/officeDocument/2006/relationships/slideLayout" Target="../slideLayouts/slideLayout60.xml"/><Relationship Id="rId71" Type="http://schemas.openxmlformats.org/officeDocument/2006/relationships/slideLayout" Target="../slideLayouts/slideLayout124.xml"/><Relationship Id="rId2" Type="http://schemas.openxmlformats.org/officeDocument/2006/relationships/slideLayout" Target="../slideLayouts/slideLayout55.xml"/><Relationship Id="rId29" Type="http://schemas.openxmlformats.org/officeDocument/2006/relationships/slideLayout" Target="../slideLayouts/slideLayout82.xml"/><Relationship Id="rId24" Type="http://schemas.openxmlformats.org/officeDocument/2006/relationships/slideLayout" Target="../slideLayouts/slideLayout77.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66" Type="http://schemas.openxmlformats.org/officeDocument/2006/relationships/slideLayout" Target="../slideLayouts/slideLayout119.xml"/><Relationship Id="rId87" Type="http://schemas.openxmlformats.org/officeDocument/2006/relationships/slideLayout" Target="../slideLayouts/slideLayout140.xml"/><Relationship Id="rId61" Type="http://schemas.openxmlformats.org/officeDocument/2006/relationships/slideLayout" Target="../slideLayouts/slideLayout114.xml"/><Relationship Id="rId82" Type="http://schemas.openxmlformats.org/officeDocument/2006/relationships/slideLayout" Target="../slideLayouts/slideLayout135.xml"/><Relationship Id="rId1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276970"/>
            <a:ext cx="11018520" cy="553998"/>
          </a:xfrm>
          <a:prstGeom prst="rect">
            <a:avLst/>
          </a:prstGeom>
        </p:spPr>
        <p:txBody>
          <a:bodyPr vert="horz" wrap="square" lIns="0" tIns="0" rIns="0" bIns="0" rtlCol="0" anchor="t">
            <a:spAutoFit/>
          </a:bodyPr>
          <a:lstStyle/>
          <a:p>
            <a:r>
              <a:rPr lang="ja-JP" altLang="en-US"/>
              <a:t>マスター タイトルの書式設定</a:t>
            </a:r>
            <a:endParaRPr lang="en-US"/>
          </a:p>
        </p:txBody>
      </p:sp>
      <p:sp>
        <p:nvSpPr>
          <p:cNvPr id="4" name="Text Placeholder 3"/>
          <p:cNvSpPr>
            <a:spLocks noGrp="1"/>
          </p:cNvSpPr>
          <p:nvPr>
            <p:ph type="body" idx="1"/>
          </p:nvPr>
        </p:nvSpPr>
        <p:spPr>
          <a:xfrm>
            <a:off x="584200" y="1435503"/>
            <a:ext cx="11018520" cy="1982081"/>
          </a:xfrm>
          <a:prstGeom prst="rect">
            <a:avLst/>
          </a:prstGeom>
        </p:spPr>
        <p:txBody>
          <a:bodyPr vert="horz" wrap="square" lIns="0" tIns="0" rIns="0" bIns="0" rtlCol="0">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5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134063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transition>
    <p:fade/>
  </p:transition>
  <p:txStyles>
    <p:titleStyle>
      <a:lvl1pPr algn="l" defTabSz="932742" rtl="0" eaLnBrk="1" latinLnBrk="0" hangingPunct="1">
        <a:lnSpc>
          <a:spcPct val="100000"/>
        </a:lnSpc>
        <a:spcBef>
          <a:spcPct val="0"/>
        </a:spcBef>
        <a:buNone/>
        <a:defRPr kumimoji="1" lang="en-US" sz="3600" b="1"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2800" kern="1200" spc="0" baseline="0">
          <a:solidFill>
            <a:schemeClr val="tx1"/>
          </a:solidFill>
          <a:latin typeface="Yu Gothic UI" panose="020B0500000000000000" pitchFamily="34" charset="-128"/>
          <a:ea typeface="Yu Gothic UI" panose="020B0500000000000000" pitchFamily="34" charset="-128"/>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2400" kern="1200" spc="0" baseline="0">
          <a:solidFill>
            <a:schemeClr val="tx1"/>
          </a:solidFill>
          <a:latin typeface="Yu Gothic UI" panose="020B0500000000000000" pitchFamily="34" charset="-128"/>
          <a:ea typeface="Yu Gothic UI" panose="020B0500000000000000" pitchFamily="34" charset="-128"/>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2000" kern="1200" spc="0" baseline="0">
          <a:solidFill>
            <a:schemeClr val="tx1"/>
          </a:solidFill>
          <a:latin typeface="Yu Gothic UI" panose="020B0500000000000000" pitchFamily="34" charset="-128"/>
          <a:ea typeface="Yu Gothic UI" panose="020B0500000000000000" pitchFamily="34" charset="-128"/>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2000" kern="1200" spc="0" baseline="0">
          <a:solidFill>
            <a:schemeClr val="tx1"/>
          </a:solidFill>
          <a:latin typeface="Yu Gothic UI" panose="020B0500000000000000" pitchFamily="34" charset="-128"/>
          <a:ea typeface="Yu Gothic UI" panose="020B0500000000000000" pitchFamily="34" charset="-128"/>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2000" kern="1200" spc="0" baseline="0">
          <a:solidFill>
            <a:schemeClr val="tx1"/>
          </a:solidFill>
          <a:latin typeface="Yu Gothic UI" panose="020B0500000000000000" pitchFamily="34" charset="-128"/>
          <a:ea typeface="Yu Gothic UI" panose="020B0500000000000000" pitchFamily="34" charset="-128"/>
          <a:cs typeface="+mn-cs"/>
        </a:defRPr>
      </a:lvl5pPr>
      <a:lvl6pPr marL="2565040" indent="-233186" algn="l" defTabSz="93274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32742" rtl="0" eaLnBrk="1" latinLnBrk="0" hangingPunct="1">
        <a:defRPr kumimoji="1" sz="1800" kern="1200">
          <a:solidFill>
            <a:schemeClr val="tx1"/>
          </a:solidFill>
          <a:latin typeface="+mn-lt"/>
          <a:ea typeface="+mn-ea"/>
          <a:cs typeface="+mn-cs"/>
        </a:defRPr>
      </a:lvl1pPr>
      <a:lvl2pPr marL="466371" algn="l" defTabSz="932742" rtl="0" eaLnBrk="1" latinLnBrk="0" hangingPunct="1">
        <a:defRPr kumimoji="1" sz="1800" kern="1200">
          <a:solidFill>
            <a:schemeClr val="tx1"/>
          </a:solidFill>
          <a:latin typeface="+mn-lt"/>
          <a:ea typeface="+mn-ea"/>
          <a:cs typeface="+mn-cs"/>
        </a:defRPr>
      </a:lvl2pPr>
      <a:lvl3pPr marL="932742" algn="l" defTabSz="932742" rtl="0" eaLnBrk="1" latinLnBrk="0" hangingPunct="1">
        <a:defRPr kumimoji="1" sz="1800" kern="1200">
          <a:solidFill>
            <a:schemeClr val="tx1"/>
          </a:solidFill>
          <a:latin typeface="+mn-lt"/>
          <a:ea typeface="+mn-ea"/>
          <a:cs typeface="+mn-cs"/>
        </a:defRPr>
      </a:lvl3pPr>
      <a:lvl4pPr marL="1399113" algn="l" defTabSz="932742" rtl="0" eaLnBrk="1" latinLnBrk="0" hangingPunct="1">
        <a:defRPr kumimoji="1" sz="1800" kern="1200">
          <a:solidFill>
            <a:schemeClr val="tx1"/>
          </a:solidFill>
          <a:latin typeface="+mn-lt"/>
          <a:ea typeface="+mn-ea"/>
          <a:cs typeface="+mn-cs"/>
        </a:defRPr>
      </a:lvl4pPr>
      <a:lvl5pPr marL="1865484" algn="l" defTabSz="932742" rtl="0" eaLnBrk="1" latinLnBrk="0" hangingPunct="1">
        <a:defRPr kumimoji="1" sz="1800" kern="1200">
          <a:solidFill>
            <a:schemeClr val="tx1"/>
          </a:solidFill>
          <a:latin typeface="+mn-lt"/>
          <a:ea typeface="+mn-ea"/>
          <a:cs typeface="+mn-cs"/>
        </a:defRPr>
      </a:lvl5pPr>
      <a:lvl6pPr marL="2331856" algn="l" defTabSz="932742" rtl="0" eaLnBrk="1" latinLnBrk="0" hangingPunct="1">
        <a:defRPr kumimoji="1" sz="1800" kern="1200">
          <a:solidFill>
            <a:schemeClr val="tx1"/>
          </a:solidFill>
          <a:latin typeface="+mn-lt"/>
          <a:ea typeface="+mn-ea"/>
          <a:cs typeface="+mn-cs"/>
        </a:defRPr>
      </a:lvl6pPr>
      <a:lvl7pPr marL="2798226" algn="l" defTabSz="932742" rtl="0" eaLnBrk="1" latinLnBrk="0" hangingPunct="1">
        <a:defRPr kumimoji="1" sz="1800" kern="1200">
          <a:solidFill>
            <a:schemeClr val="tx1"/>
          </a:solidFill>
          <a:latin typeface="+mn-lt"/>
          <a:ea typeface="+mn-ea"/>
          <a:cs typeface="+mn-cs"/>
        </a:defRPr>
      </a:lvl7pPr>
      <a:lvl8pPr marL="3264597" algn="l" defTabSz="932742" rtl="0" eaLnBrk="1" latinLnBrk="0" hangingPunct="1">
        <a:defRPr kumimoji="1" sz="1800" kern="1200">
          <a:solidFill>
            <a:schemeClr val="tx1"/>
          </a:solidFill>
          <a:latin typeface="+mn-lt"/>
          <a:ea typeface="+mn-ea"/>
          <a:cs typeface="+mn-cs"/>
        </a:defRPr>
      </a:lvl8pPr>
      <a:lvl9pPr marL="3730969" algn="l" defTabSz="932742"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ja-JP" altLang="en-US"/>
              <a:t>マスター タイトルの書式設定</a:t>
            </a:r>
            <a:endParaRPr lang="en-US"/>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9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2830797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78" r:id="rId50"/>
    <p:sldLayoutId id="2147483779" r:id="rId51"/>
    <p:sldLayoutId id="2147483780" r:id="rId52"/>
    <p:sldLayoutId id="2147483781" r:id="rId53"/>
    <p:sldLayoutId id="2147483782" r:id="rId54"/>
    <p:sldLayoutId id="2147483783" r:id="rId55"/>
    <p:sldLayoutId id="2147483784" r:id="rId56"/>
    <p:sldLayoutId id="2147483785" r:id="rId57"/>
    <p:sldLayoutId id="2147483786" r:id="rId58"/>
    <p:sldLayoutId id="2147483787" r:id="rId59"/>
    <p:sldLayoutId id="2147483788" r:id="rId60"/>
    <p:sldLayoutId id="2147483789" r:id="rId61"/>
    <p:sldLayoutId id="2147483790" r:id="rId62"/>
    <p:sldLayoutId id="2147483791" r:id="rId63"/>
    <p:sldLayoutId id="2147483792" r:id="rId64"/>
    <p:sldLayoutId id="2147483793" r:id="rId65"/>
    <p:sldLayoutId id="2147483794" r:id="rId66"/>
    <p:sldLayoutId id="2147483795" r:id="rId67"/>
    <p:sldLayoutId id="2147483796" r:id="rId68"/>
    <p:sldLayoutId id="2147483797" r:id="rId69"/>
    <p:sldLayoutId id="2147483798" r:id="rId70"/>
    <p:sldLayoutId id="2147483799" r:id="rId71"/>
    <p:sldLayoutId id="2147483800" r:id="rId72"/>
    <p:sldLayoutId id="2147483801" r:id="rId73"/>
    <p:sldLayoutId id="2147483802" r:id="rId74"/>
    <p:sldLayoutId id="2147483803" r:id="rId75"/>
    <p:sldLayoutId id="2147483804" r:id="rId76"/>
    <p:sldLayoutId id="2147483805" r:id="rId77"/>
    <p:sldLayoutId id="2147483806" r:id="rId78"/>
    <p:sldLayoutId id="2147483807" r:id="rId79"/>
    <p:sldLayoutId id="2147483808" r:id="rId80"/>
    <p:sldLayoutId id="2147483809" r:id="rId81"/>
    <p:sldLayoutId id="2147483816" r:id="rId82"/>
    <p:sldLayoutId id="2147483819" r:id="rId83"/>
    <p:sldLayoutId id="2147483820" r:id="rId84"/>
    <p:sldLayoutId id="2147483821" r:id="rId85"/>
    <p:sldLayoutId id="2147483826" r:id="rId86"/>
    <p:sldLayoutId id="2147483827" r:id="rId87"/>
    <p:sldLayoutId id="2147483828" r:id="rId88"/>
  </p:sldLayoutIdLst>
  <p:transition>
    <p:fade/>
  </p:transition>
  <p:hf sldNum="0" hdr="0" ftr="0" dt="0"/>
  <p:txStyles>
    <p:titleStyle>
      <a:lvl1pPr algn="l" defTabSz="932742" rtl="0" eaLnBrk="1" latinLnBrk="0" hangingPunct="1">
        <a:lnSpc>
          <a:spcPct val="100000"/>
        </a:lnSpc>
        <a:spcBef>
          <a:spcPct val="0"/>
        </a:spcBef>
        <a:buNone/>
        <a:defRPr kumimoji="1" lang="en-US" sz="3600" b="1"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32742" rtl="0" eaLnBrk="1" latinLnBrk="0" hangingPunct="1">
        <a:defRPr kumimoji="1" sz="1800" kern="1200">
          <a:solidFill>
            <a:schemeClr val="tx1"/>
          </a:solidFill>
          <a:latin typeface="+mn-lt"/>
          <a:ea typeface="+mn-ea"/>
          <a:cs typeface="+mn-cs"/>
        </a:defRPr>
      </a:lvl1pPr>
      <a:lvl2pPr marL="466371" algn="l" defTabSz="932742" rtl="0" eaLnBrk="1" latinLnBrk="0" hangingPunct="1">
        <a:defRPr kumimoji="1" sz="1800" kern="1200">
          <a:solidFill>
            <a:schemeClr val="tx1"/>
          </a:solidFill>
          <a:latin typeface="+mn-lt"/>
          <a:ea typeface="+mn-ea"/>
          <a:cs typeface="+mn-cs"/>
        </a:defRPr>
      </a:lvl2pPr>
      <a:lvl3pPr marL="932742" algn="l" defTabSz="932742" rtl="0" eaLnBrk="1" latinLnBrk="0" hangingPunct="1">
        <a:defRPr kumimoji="1" sz="1800" kern="1200">
          <a:solidFill>
            <a:schemeClr val="tx1"/>
          </a:solidFill>
          <a:latin typeface="+mn-lt"/>
          <a:ea typeface="+mn-ea"/>
          <a:cs typeface="+mn-cs"/>
        </a:defRPr>
      </a:lvl3pPr>
      <a:lvl4pPr marL="1399113" algn="l" defTabSz="932742" rtl="0" eaLnBrk="1" latinLnBrk="0" hangingPunct="1">
        <a:defRPr kumimoji="1" sz="1800" kern="1200">
          <a:solidFill>
            <a:schemeClr val="tx1"/>
          </a:solidFill>
          <a:latin typeface="+mn-lt"/>
          <a:ea typeface="+mn-ea"/>
          <a:cs typeface="+mn-cs"/>
        </a:defRPr>
      </a:lvl4pPr>
      <a:lvl5pPr marL="1865484" algn="l" defTabSz="932742" rtl="0" eaLnBrk="1" latinLnBrk="0" hangingPunct="1">
        <a:defRPr kumimoji="1" sz="1800" kern="1200">
          <a:solidFill>
            <a:schemeClr val="tx1"/>
          </a:solidFill>
          <a:latin typeface="+mn-lt"/>
          <a:ea typeface="+mn-ea"/>
          <a:cs typeface="+mn-cs"/>
        </a:defRPr>
      </a:lvl5pPr>
      <a:lvl6pPr marL="2331856" algn="l" defTabSz="932742" rtl="0" eaLnBrk="1" latinLnBrk="0" hangingPunct="1">
        <a:defRPr kumimoji="1" sz="1800" kern="1200">
          <a:solidFill>
            <a:schemeClr val="tx1"/>
          </a:solidFill>
          <a:latin typeface="+mn-lt"/>
          <a:ea typeface="+mn-ea"/>
          <a:cs typeface="+mn-cs"/>
        </a:defRPr>
      </a:lvl6pPr>
      <a:lvl7pPr marL="2798226" algn="l" defTabSz="932742" rtl="0" eaLnBrk="1" latinLnBrk="0" hangingPunct="1">
        <a:defRPr kumimoji="1" sz="1800" kern="1200">
          <a:solidFill>
            <a:schemeClr val="tx1"/>
          </a:solidFill>
          <a:latin typeface="+mn-lt"/>
          <a:ea typeface="+mn-ea"/>
          <a:cs typeface="+mn-cs"/>
        </a:defRPr>
      </a:lvl7pPr>
      <a:lvl8pPr marL="3264597" algn="l" defTabSz="932742" rtl="0" eaLnBrk="1" latinLnBrk="0" hangingPunct="1">
        <a:defRPr kumimoji="1" sz="1800" kern="1200">
          <a:solidFill>
            <a:schemeClr val="tx1"/>
          </a:solidFill>
          <a:latin typeface="+mn-lt"/>
          <a:ea typeface="+mn-ea"/>
          <a:cs typeface="+mn-cs"/>
        </a:defRPr>
      </a:lvl8pPr>
      <a:lvl9pPr marL="3730969" algn="l" defTabSz="932742"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3.xml"/><Relationship Id="rId1" Type="http://schemas.openxmlformats.org/officeDocument/2006/relationships/slideLayout" Target="../slideLayouts/slideLayout79.xml"/><Relationship Id="rId4" Type="http://schemas.openxmlformats.org/officeDocument/2006/relationships/image" Target="../media/image49.svg"/></Relationships>
</file>

<file path=ppt/slides/_rels/slide1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54.svg"/><Relationship Id="rId5" Type="http://schemas.openxmlformats.org/officeDocument/2006/relationships/image" Target="../media/image53.svg"/><Relationship Id="rId4" Type="http://schemas.openxmlformats.org/officeDocument/2006/relationships/image" Target="../media/image52.svg"/></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9.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9.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9.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svg"/><Relationship Id="rId1" Type="http://schemas.openxmlformats.org/officeDocument/2006/relationships/slideLayout" Target="../slideLayouts/slideLayout137.xml"/><Relationship Id="rId4" Type="http://schemas.openxmlformats.org/officeDocument/2006/relationships/image" Target="../media/image72.svg"/></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4.sv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image" Target="../media/image74.sv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74.sv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79.svg"/><Relationship Id="rId2" Type="http://schemas.openxmlformats.org/officeDocument/2006/relationships/image" Target="../media/image75.svg"/><Relationship Id="rId1" Type="http://schemas.openxmlformats.org/officeDocument/2006/relationships/slideLayout" Target="../slideLayouts/slideLayout79.xml"/><Relationship Id="rId6" Type="http://schemas.openxmlformats.org/officeDocument/2006/relationships/image" Target="../media/image78.svg"/><Relationship Id="rId5" Type="http://schemas.openxmlformats.org/officeDocument/2006/relationships/image" Target="../media/image77.svg"/><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svg"/><Relationship Id="rId7" Type="http://schemas.openxmlformats.org/officeDocument/2006/relationships/image" Target="../media/image79.svg"/><Relationship Id="rId2" Type="http://schemas.openxmlformats.org/officeDocument/2006/relationships/image" Target="../media/image75.svg"/><Relationship Id="rId1" Type="http://schemas.openxmlformats.org/officeDocument/2006/relationships/slideLayout" Target="../slideLayouts/slideLayout79.xml"/><Relationship Id="rId6" Type="http://schemas.openxmlformats.org/officeDocument/2006/relationships/image" Target="../media/image78.svg"/><Relationship Id="rId5" Type="http://schemas.openxmlformats.org/officeDocument/2006/relationships/image" Target="../media/image77.sv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slideLayout" Target="../slideLayouts/slideLayout79.xml"/><Relationship Id="rId6" Type="http://schemas.openxmlformats.org/officeDocument/2006/relationships/image" Target="../media/image85.svg"/><Relationship Id="rId5" Type="http://schemas.openxmlformats.org/officeDocument/2006/relationships/image" Target="../media/image84.svg"/><Relationship Id="rId4" Type="http://schemas.openxmlformats.org/officeDocument/2006/relationships/image" Target="../media/image83.svg"/></Relationships>
</file>

<file path=ppt/slides/_rels/slide3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slideLayout" Target="../slideLayouts/slideLayout79.xml"/><Relationship Id="rId6" Type="http://schemas.openxmlformats.org/officeDocument/2006/relationships/image" Target="../media/image85.svg"/><Relationship Id="rId5" Type="http://schemas.openxmlformats.org/officeDocument/2006/relationships/image" Target="../media/image84.svg"/><Relationship Id="rId4" Type="http://schemas.openxmlformats.org/officeDocument/2006/relationships/image" Target="../media/image83.svg"/></Relationships>
</file>

<file path=ppt/slides/_rels/slide3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svg"/><Relationship Id="rId3" Type="http://schemas.openxmlformats.org/officeDocument/2006/relationships/image" Target="../media/image87.svg"/><Relationship Id="rId7" Type="http://schemas.openxmlformats.org/officeDocument/2006/relationships/image" Target="../media/image90.svg"/><Relationship Id="rId12" Type="http://schemas.openxmlformats.org/officeDocument/2006/relationships/image" Target="../media/image95.svg"/><Relationship Id="rId2" Type="http://schemas.openxmlformats.org/officeDocument/2006/relationships/image" Target="../media/image86.svg"/><Relationship Id="rId1" Type="http://schemas.openxmlformats.org/officeDocument/2006/relationships/slideLayout" Target="../slideLayouts/slideLayout79.xml"/><Relationship Id="rId6" Type="http://schemas.openxmlformats.org/officeDocument/2006/relationships/image" Target="../media/image89.sv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svg"/><Relationship Id="rId4" Type="http://schemas.openxmlformats.org/officeDocument/2006/relationships/image" Target="../media/image85.sv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88.svg"/><Relationship Id="rId7" Type="http://schemas.openxmlformats.org/officeDocument/2006/relationships/image" Target="../media/image98.svg"/><Relationship Id="rId12" Type="http://schemas.openxmlformats.org/officeDocument/2006/relationships/image" Target="../media/image95.svg"/><Relationship Id="rId2" Type="http://schemas.openxmlformats.org/officeDocument/2006/relationships/image" Target="../media/image87.svg"/><Relationship Id="rId1" Type="http://schemas.openxmlformats.org/officeDocument/2006/relationships/slideLayout" Target="../slideLayouts/slideLayout79.xml"/><Relationship Id="rId6" Type="http://schemas.openxmlformats.org/officeDocument/2006/relationships/image" Target="../media/image97.svg"/><Relationship Id="rId11" Type="http://schemas.openxmlformats.org/officeDocument/2006/relationships/image" Target="../media/image96.svg"/><Relationship Id="rId5" Type="http://schemas.openxmlformats.org/officeDocument/2006/relationships/image" Target="../media/image82.svg"/><Relationship Id="rId10" Type="http://schemas.openxmlformats.org/officeDocument/2006/relationships/image" Target="../media/image93.svg"/><Relationship Id="rId4" Type="http://schemas.openxmlformats.org/officeDocument/2006/relationships/image" Target="../media/image94.svg"/><Relationship Id="rId9" Type="http://schemas.openxmlformats.org/officeDocument/2006/relationships/image" Target="../media/image85.svg"/></Relationships>
</file>

<file path=ppt/slides/_rels/slide3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svg"/><Relationship Id="rId1" Type="http://schemas.openxmlformats.org/officeDocument/2006/relationships/slideLayout" Target="../slideLayouts/slideLayout79.xml"/><Relationship Id="rId6" Type="http://schemas.openxmlformats.org/officeDocument/2006/relationships/image" Target="../media/image104.svg"/><Relationship Id="rId5" Type="http://schemas.openxmlformats.org/officeDocument/2006/relationships/image" Target="../media/image103.svg"/><Relationship Id="rId4" Type="http://schemas.openxmlformats.org/officeDocument/2006/relationships/image" Target="../media/image102.svg"/></Relationships>
</file>

<file path=ppt/slides/_rels/slide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slideLayout" Target="../slideLayouts/slideLayout79.xml"/><Relationship Id="rId4" Type="http://schemas.openxmlformats.org/officeDocument/2006/relationships/image" Target="../media/image40.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image" Target="../media/image110.svg"/></Relationships>
</file>

<file path=ppt/slides/_rels/slide45.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notesSlide" Target="../notesSlides/notesSlide18.xml"/><Relationship Id="rId1" Type="http://schemas.openxmlformats.org/officeDocument/2006/relationships/slideLayout" Target="../slideLayouts/slideLayout79.xml"/><Relationship Id="rId4" Type="http://schemas.openxmlformats.org/officeDocument/2006/relationships/image" Target="../media/image110.svg"/></Relationships>
</file>

<file path=ppt/slides/_rels/slide46.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notesSlide" Target="../notesSlides/notesSlide19.xml"/><Relationship Id="rId1" Type="http://schemas.openxmlformats.org/officeDocument/2006/relationships/slideLayout" Target="../slideLayouts/slideLayout79.xml"/><Relationship Id="rId4" Type="http://schemas.openxmlformats.org/officeDocument/2006/relationships/image" Target="../media/image110.svg"/></Relationships>
</file>

<file path=ppt/slides/_rels/slide47.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notesSlide" Target="../notesSlides/notesSlide20.xml"/><Relationship Id="rId1" Type="http://schemas.openxmlformats.org/officeDocument/2006/relationships/slideLayout" Target="../slideLayouts/slideLayout79.xml"/><Relationship Id="rId6" Type="http://schemas.openxmlformats.org/officeDocument/2006/relationships/image" Target="../media/image114.svg"/><Relationship Id="rId5" Type="http://schemas.openxmlformats.org/officeDocument/2006/relationships/image" Target="../media/image113.svg"/><Relationship Id="rId4" Type="http://schemas.openxmlformats.org/officeDocument/2006/relationships/image" Target="../media/image112.sv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139.xml"/><Relationship Id="rId5" Type="http://schemas.openxmlformats.org/officeDocument/2006/relationships/hyperlink" Target="https://creativecommons.org/licenses/by/3.0/" TargetMode="External"/><Relationship Id="rId4" Type="http://schemas.openxmlformats.org/officeDocument/2006/relationships/hyperlink" Target="https://medium.com/the-data-experience/building-a-data-pipeline-from-scratch-32b712cfb1db"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svg"/><Relationship Id="rId1" Type="http://schemas.openxmlformats.org/officeDocument/2006/relationships/slideLayout" Target="../slideLayouts/slideLayout79.xml"/><Relationship Id="rId6" Type="http://schemas.openxmlformats.org/officeDocument/2006/relationships/image" Target="../media/image42.sv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svg"/></Relationships>
</file>

<file path=ppt/slides/_rels/slide50.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notesSlide" Target="../notesSlides/notesSlide23.xml"/><Relationship Id="rId1" Type="http://schemas.openxmlformats.org/officeDocument/2006/relationships/slideLayout" Target="../slideLayouts/slideLayout79.xml"/><Relationship Id="rId4" Type="http://schemas.openxmlformats.org/officeDocument/2006/relationships/image" Target="../media/image117.svg"/></Relationships>
</file>

<file path=ppt/slides/_rels/slide51.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notesSlide" Target="../notesSlides/notesSlide24.xml"/><Relationship Id="rId1" Type="http://schemas.openxmlformats.org/officeDocument/2006/relationships/slideLayout" Target="../slideLayouts/slideLayout79.xml"/><Relationship Id="rId5" Type="http://schemas.openxmlformats.org/officeDocument/2006/relationships/image" Target="../media/image118.svg"/><Relationship Id="rId4" Type="http://schemas.openxmlformats.org/officeDocument/2006/relationships/image" Target="../media/image117.svg"/></Relationships>
</file>

<file path=ppt/slides/_rels/slide52.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notesSlide" Target="../notesSlides/notesSlide25.xml"/><Relationship Id="rId1" Type="http://schemas.openxmlformats.org/officeDocument/2006/relationships/slideLayout" Target="../slideLayouts/slideLayout79.xml"/><Relationship Id="rId5" Type="http://schemas.openxmlformats.org/officeDocument/2006/relationships/image" Target="../media/image118.svg"/><Relationship Id="rId4" Type="http://schemas.openxmlformats.org/officeDocument/2006/relationships/image" Target="../media/image117.svg"/></Relationships>
</file>

<file path=ppt/slides/_rels/slide53.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notesSlide" Target="../notesSlides/notesSlide26.xml"/><Relationship Id="rId1" Type="http://schemas.openxmlformats.org/officeDocument/2006/relationships/slideLayout" Target="../slideLayouts/slideLayout79.xml"/><Relationship Id="rId5" Type="http://schemas.openxmlformats.org/officeDocument/2006/relationships/image" Target="../media/image118.svg"/><Relationship Id="rId4" Type="http://schemas.openxmlformats.org/officeDocument/2006/relationships/image" Target="../media/image117.svg"/></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7.xml"/><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svg"/><Relationship Id="rId1" Type="http://schemas.openxmlformats.org/officeDocument/2006/relationships/slideLayout" Target="../slideLayouts/slideLayout79.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svg"/></Relationships>
</file>

<file path=ppt/slides/_rels/slide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1.xml"/><Relationship Id="rId1" Type="http://schemas.openxmlformats.org/officeDocument/2006/relationships/slideLayout" Target="../slideLayouts/slideLayout79.xml"/><Relationship Id="rId4" Type="http://schemas.openxmlformats.org/officeDocument/2006/relationships/image" Target="../media/image50.svg"/></Relationships>
</file>

<file path=ppt/slides/_rels/slide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2.xml"/><Relationship Id="rId1" Type="http://schemas.openxmlformats.org/officeDocument/2006/relationships/slideLayout" Target="../slideLayouts/slideLayout79.xml"/><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057F74C-1D26-6688-CA2A-988868201824}"/>
              </a:ext>
            </a:extLst>
          </p:cNvPr>
          <p:cNvSpPr>
            <a:spLocks noGrp="1"/>
          </p:cNvSpPr>
          <p:nvPr>
            <p:ph type="title"/>
          </p:nvPr>
        </p:nvSpPr>
        <p:spPr>
          <a:xfrm>
            <a:off x="691043" y="2534907"/>
            <a:ext cx="9098843" cy="984885"/>
          </a:xfrm>
        </p:spPr>
        <p:txBody>
          <a:bodyPr/>
          <a:lstStyle/>
          <a:p>
            <a:r>
              <a:rPr lang="ja-JP" altLang="en-US" sz="3200" dirty="0">
                <a:latin typeface="Yu Gothic UI Semibold"/>
                <a:ea typeface="Yu Gothic UI"/>
              </a:rPr>
              <a:t>ビジネスレジリエンスを実現する</a:t>
            </a:r>
            <a:br>
              <a:rPr lang="en-US" altLang="ja-JP" sz="3200" dirty="0">
                <a:latin typeface="Yu Gothic UI Semibold"/>
                <a:ea typeface="Yu Gothic UI"/>
              </a:rPr>
            </a:br>
            <a:r>
              <a:rPr lang="ja-JP" altLang="en-US" sz="3200" dirty="0">
                <a:latin typeface="Yu Gothic UI Semibold"/>
                <a:ea typeface="Yu Gothic UI"/>
              </a:rPr>
              <a:t>セキュリティのための</a:t>
            </a:r>
            <a:r>
              <a:rPr lang="en-US" altLang="ja-JP" sz="3200" dirty="0">
                <a:latin typeface="Yu Gothic UI Semibold"/>
                <a:ea typeface="Yu Gothic UI"/>
              </a:rPr>
              <a:t>IT</a:t>
            </a:r>
            <a:r>
              <a:rPr lang="ja-JP" altLang="en-US" sz="3200" dirty="0">
                <a:latin typeface="Yu Gothic UI Semibold"/>
                <a:ea typeface="Yu Gothic UI"/>
              </a:rPr>
              <a:t>基盤構築</a:t>
            </a:r>
            <a:endParaRPr lang="en-US" altLang="ja-JP" sz="4200" b="1" dirty="0">
              <a:latin typeface="Yu Gothic UI" panose="020B0500000000000000" pitchFamily="50" charset="-128"/>
              <a:ea typeface="Yu Gothic UI" panose="020B0500000000000000" pitchFamily="50" charset="-128"/>
            </a:endParaRPr>
          </a:p>
        </p:txBody>
      </p:sp>
      <p:sp>
        <p:nvSpPr>
          <p:cNvPr id="5" name="テキスト プレースホルダー 4">
            <a:extLst>
              <a:ext uri="{FF2B5EF4-FFF2-40B4-BE49-F238E27FC236}">
                <a16:creationId xmlns:a16="http://schemas.microsoft.com/office/drawing/2014/main" id="{B1F82EDE-4E52-F9E5-FE3B-94B08DD4502E}"/>
              </a:ext>
            </a:extLst>
          </p:cNvPr>
          <p:cNvSpPr>
            <a:spLocks noGrp="1"/>
          </p:cNvSpPr>
          <p:nvPr>
            <p:ph type="body" sz="quarter" idx="12"/>
          </p:nvPr>
        </p:nvSpPr>
        <p:spPr>
          <a:xfrm>
            <a:off x="757654" y="4529573"/>
            <a:ext cx="4164583" cy="1015663"/>
          </a:xfrm>
        </p:spPr>
        <p:txBody>
          <a:bodyPr/>
          <a:lstStyle/>
          <a:p>
            <a:r>
              <a:rPr lang="ja-JP" altLang="en-US"/>
              <a:t>日本マイクロソフト株式会社</a:t>
            </a:r>
            <a:endParaRPr lang="en-US" altLang="ja-JP"/>
          </a:p>
          <a:p>
            <a:r>
              <a:rPr lang="en-US" altLang="ja-JP"/>
              <a:t>Chief Security Officer</a:t>
            </a:r>
          </a:p>
          <a:p>
            <a:r>
              <a:rPr lang="ja-JP" altLang="en-US"/>
              <a:t>河野 省二</a:t>
            </a:r>
            <a:r>
              <a:rPr lang="en-US" altLang="ja-JP"/>
              <a:t>, CISSP</a:t>
            </a:r>
            <a:endParaRPr lang="ja-JP" altLang="en-US"/>
          </a:p>
        </p:txBody>
      </p:sp>
    </p:spTree>
    <p:extLst>
      <p:ext uri="{BB962C8B-B14F-4D97-AF65-F5344CB8AC3E}">
        <p14:creationId xmlns:p14="http://schemas.microsoft.com/office/powerpoint/2010/main" val="164766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23070-2784-C16A-A3F6-B64AFED6EC9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62B3EC2-6141-A864-C271-BDD18CA958A4}"/>
              </a:ext>
            </a:extLst>
          </p:cNvPr>
          <p:cNvSpPr>
            <a:spLocks noGrp="1"/>
          </p:cNvSpPr>
          <p:nvPr>
            <p:ph type="title"/>
          </p:nvPr>
        </p:nvSpPr>
        <p:spPr/>
        <p:txBody>
          <a:bodyPr/>
          <a:lstStyle/>
          <a:p>
            <a:r>
              <a:rPr lang="ja-JP" altLang="en-US"/>
              <a:t>サイバーセキュリティへの要求の変化</a:t>
            </a:r>
            <a:r>
              <a:rPr lang="en-US" altLang="ja-JP"/>
              <a:t> – </a:t>
            </a:r>
            <a:r>
              <a:rPr lang="ja-JP" altLang="en-US"/>
              <a:t>現在</a:t>
            </a:r>
          </a:p>
        </p:txBody>
      </p:sp>
      <p:sp>
        <p:nvSpPr>
          <p:cNvPr id="4" name="正方形/長方形 3">
            <a:extLst>
              <a:ext uri="{FF2B5EF4-FFF2-40B4-BE49-F238E27FC236}">
                <a16:creationId xmlns:a16="http://schemas.microsoft.com/office/drawing/2014/main" id="{388705D1-3E16-E419-08A9-95FCBAE90B88}"/>
              </a:ext>
            </a:extLst>
          </p:cNvPr>
          <p:cNvSpPr/>
          <p:nvPr/>
        </p:nvSpPr>
        <p:spPr>
          <a:xfrm>
            <a:off x="4364000" y="1486931"/>
            <a:ext cx="3464000" cy="49056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1" lang="ja-JP" altLang="en-US" sz="1765" b="1" i="0" u="none" strike="noStrike" kern="1200" cap="none" spc="0" normalizeH="0" baseline="0" noProof="0">
              <a:ln>
                <a:noFill/>
              </a:ln>
              <a:solidFill>
                <a:srgbClr val="FFFFFF"/>
              </a:solidFill>
              <a:effectLst/>
              <a:uLnTx/>
              <a:uFillTx/>
              <a:latin typeface="Yu Gothic UI"/>
              <a:ea typeface="Yu Gothic UI"/>
              <a:cs typeface="+mn-cs"/>
            </a:endParaRPr>
          </a:p>
        </p:txBody>
      </p:sp>
      <p:sp>
        <p:nvSpPr>
          <p:cNvPr id="5" name="角丸四角形 7">
            <a:extLst>
              <a:ext uri="{FF2B5EF4-FFF2-40B4-BE49-F238E27FC236}">
                <a16:creationId xmlns:a16="http://schemas.microsoft.com/office/drawing/2014/main" id="{1324FCAC-C35B-DA0D-C8B6-F082DD389570}"/>
              </a:ext>
            </a:extLst>
          </p:cNvPr>
          <p:cNvSpPr/>
          <p:nvPr/>
        </p:nvSpPr>
        <p:spPr>
          <a:xfrm>
            <a:off x="4602995" y="2285191"/>
            <a:ext cx="2986009" cy="485147"/>
          </a:xfrm>
          <a:prstGeom prst="roundRect">
            <a:avLst/>
          </a:prstGeom>
          <a:solidFill>
            <a:schemeClr val="accent1">
              <a:lumMod val="7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事故の発生</a:t>
            </a:r>
          </a:p>
        </p:txBody>
      </p:sp>
      <p:sp>
        <p:nvSpPr>
          <p:cNvPr id="6" name="角丸四角形 12">
            <a:extLst>
              <a:ext uri="{FF2B5EF4-FFF2-40B4-BE49-F238E27FC236}">
                <a16:creationId xmlns:a16="http://schemas.microsoft.com/office/drawing/2014/main" id="{46872EA6-41AE-BF90-89C7-CC8E2E2830D2}"/>
              </a:ext>
            </a:extLst>
          </p:cNvPr>
          <p:cNvSpPr/>
          <p:nvPr/>
        </p:nvSpPr>
        <p:spPr>
          <a:xfrm>
            <a:off x="4602995" y="2981723"/>
            <a:ext cx="1286007" cy="435108"/>
          </a:xfrm>
          <a:prstGeom prst="roundRect">
            <a:avLst/>
          </a:prstGeom>
          <a:solidFill>
            <a:srgbClr val="C00000"/>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脅威</a:t>
            </a:r>
          </a:p>
        </p:txBody>
      </p:sp>
      <p:sp>
        <p:nvSpPr>
          <p:cNvPr id="7" name="角丸四角形 13">
            <a:extLst>
              <a:ext uri="{FF2B5EF4-FFF2-40B4-BE49-F238E27FC236}">
                <a16:creationId xmlns:a16="http://schemas.microsoft.com/office/drawing/2014/main" id="{F0769669-1C48-915F-0973-03772042CB87}"/>
              </a:ext>
            </a:extLst>
          </p:cNvPr>
          <p:cNvSpPr/>
          <p:nvPr/>
        </p:nvSpPr>
        <p:spPr>
          <a:xfrm>
            <a:off x="6306206" y="2981723"/>
            <a:ext cx="1282797" cy="435108"/>
          </a:xfrm>
          <a:prstGeom prst="roundRect">
            <a:avLst/>
          </a:prstGeom>
          <a:solidFill>
            <a:srgbClr val="C00000"/>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ぜい弱性</a:t>
            </a:r>
          </a:p>
        </p:txBody>
      </p:sp>
      <p:sp>
        <p:nvSpPr>
          <p:cNvPr id="8" name="角丸四角形 7">
            <a:extLst>
              <a:ext uri="{FF2B5EF4-FFF2-40B4-BE49-F238E27FC236}">
                <a16:creationId xmlns:a16="http://schemas.microsoft.com/office/drawing/2014/main" id="{55983A62-479A-F2CF-BB65-CFF2AAD47642}"/>
              </a:ext>
            </a:extLst>
          </p:cNvPr>
          <p:cNvSpPr/>
          <p:nvPr/>
        </p:nvSpPr>
        <p:spPr>
          <a:xfrm>
            <a:off x="6306206" y="3768969"/>
            <a:ext cx="1282797" cy="378558"/>
          </a:xfrm>
          <a:prstGeom prst="roundRect">
            <a:avLst/>
          </a:prstGeom>
          <a:solidFill>
            <a:schemeClr val="accent3">
              <a:lumMod val="75000"/>
            </a:schemeClr>
          </a:solidFill>
          <a:ln>
            <a:solidFill>
              <a:schemeClr val="accent3">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対策</a:t>
            </a:r>
          </a:p>
        </p:txBody>
      </p:sp>
      <p:cxnSp>
        <p:nvCxnSpPr>
          <p:cNvPr id="11" name="直線矢印コネクタ 10">
            <a:extLst>
              <a:ext uri="{FF2B5EF4-FFF2-40B4-BE49-F238E27FC236}">
                <a16:creationId xmlns:a16="http://schemas.microsoft.com/office/drawing/2014/main" id="{7776A423-F745-5137-4352-72DB37065859}"/>
              </a:ext>
            </a:extLst>
          </p:cNvPr>
          <p:cNvCxnSpPr>
            <a:cxnSpLocks/>
            <a:stCxn id="7" idx="2"/>
            <a:endCxn id="8" idx="0"/>
          </p:cNvCxnSpPr>
          <p:nvPr/>
        </p:nvCxnSpPr>
        <p:spPr>
          <a:xfrm>
            <a:off x="6947605" y="3416831"/>
            <a:ext cx="0" cy="352138"/>
          </a:xfrm>
          <a:prstGeom prst="straightConnector1">
            <a:avLst/>
          </a:prstGeom>
          <a:ln w="28575">
            <a:solidFill>
              <a:schemeClr val="accent3">
                <a:lumMod val="75000"/>
              </a:schemeClr>
            </a:solidFill>
            <a:tailEnd type="arrow"/>
          </a:ln>
        </p:spPr>
        <p:style>
          <a:lnRef idx="2">
            <a:schemeClr val="accent4"/>
          </a:lnRef>
          <a:fillRef idx="1">
            <a:schemeClr val="lt1"/>
          </a:fillRef>
          <a:effectRef idx="0">
            <a:schemeClr val="accent4"/>
          </a:effectRef>
          <a:fontRef idx="minor">
            <a:schemeClr val="dk1"/>
          </a:fontRef>
        </p:style>
      </p:cxnSp>
      <p:sp>
        <p:nvSpPr>
          <p:cNvPr id="12" name="テキスト ボックス 11">
            <a:extLst>
              <a:ext uri="{FF2B5EF4-FFF2-40B4-BE49-F238E27FC236}">
                <a16:creationId xmlns:a16="http://schemas.microsoft.com/office/drawing/2014/main" id="{53038787-95BF-4EBC-230C-7BE96FFF8431}"/>
              </a:ext>
            </a:extLst>
          </p:cNvPr>
          <p:cNvSpPr txBox="1"/>
          <p:nvPr/>
        </p:nvSpPr>
        <p:spPr>
          <a:xfrm>
            <a:off x="5937143" y="3034330"/>
            <a:ext cx="320922" cy="369332"/>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sz="1765" b="0" i="0" u="none" strike="noStrike" kern="1200" cap="none" spc="0" normalizeH="0" baseline="0" noProof="0">
                <a:ln>
                  <a:noFill/>
                </a:ln>
                <a:solidFill>
                  <a:srgbClr val="000000"/>
                </a:solidFill>
                <a:effectLst/>
                <a:uLnTx/>
                <a:uFillTx/>
                <a:latin typeface="Yu Gothic UI"/>
                <a:ea typeface="Yu Gothic UI"/>
                <a:cs typeface="+mn-cs"/>
              </a:rPr>
              <a:t>X</a:t>
            </a:r>
            <a:endParaRPr kumimoji="1" lang="ja-JP" altLang="en-US" sz="1765" b="0" i="0" u="none" strike="noStrike" kern="1200" cap="none" spc="0" normalizeH="0" baseline="0" noProof="0">
              <a:ln>
                <a:noFill/>
              </a:ln>
              <a:solidFill>
                <a:srgbClr val="000000"/>
              </a:solidFill>
              <a:effectLst/>
              <a:uLnTx/>
              <a:uFillTx/>
              <a:latin typeface="Yu Gothic UI"/>
              <a:ea typeface="Yu Gothic UI"/>
              <a:cs typeface="+mn-cs"/>
            </a:endParaRPr>
          </a:p>
        </p:txBody>
      </p:sp>
      <p:sp>
        <p:nvSpPr>
          <p:cNvPr id="13" name="テキスト ボックス 12">
            <a:extLst>
              <a:ext uri="{FF2B5EF4-FFF2-40B4-BE49-F238E27FC236}">
                <a16:creationId xmlns:a16="http://schemas.microsoft.com/office/drawing/2014/main" id="{49997F8C-F325-ADDB-24AD-80BC6AD3386E}"/>
              </a:ext>
            </a:extLst>
          </p:cNvPr>
          <p:cNvSpPr txBox="1"/>
          <p:nvPr/>
        </p:nvSpPr>
        <p:spPr>
          <a:xfrm>
            <a:off x="4602995" y="4354258"/>
            <a:ext cx="2986008" cy="138499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脅威とぜい弱性が合致することで事故が発生します。つまり、脆弱性がなければ、どのような攻撃も成功しません</a:t>
            </a:r>
            <a:endParaRPr kumimoji="0" lang="en-US" altLang="ja-JP" sz="1400" b="0" i="0" u="none" strike="noStrike" kern="1200" cap="none" spc="0" normalizeH="0" baseline="0" noProof="0">
              <a:ln>
                <a:noFill/>
              </a:ln>
              <a:solidFill>
                <a:srgbClr val="000000"/>
              </a:solidFill>
              <a:effectLst/>
              <a:uLnTx/>
              <a:uFillTx/>
              <a:latin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ぜい弱性が常にない状況を維持することがセキュリティ対策として重要な要素となります</a:t>
            </a:r>
            <a:endParaRPr kumimoji="0" lang="en-US" altLang="ja-JP" sz="1400" b="0" i="0" u="none" strike="noStrike" kern="1200" cap="none" spc="0" normalizeH="0" baseline="0" noProof="0">
              <a:ln>
                <a:noFill/>
              </a:ln>
              <a:solidFill>
                <a:srgbClr val="000000"/>
              </a:solidFill>
              <a:effectLst/>
              <a:uLnTx/>
              <a:uFillTx/>
              <a:latin typeface="+mn-ea"/>
              <a:cs typeface="+mn-cs"/>
            </a:endParaRPr>
          </a:p>
        </p:txBody>
      </p:sp>
      <p:sp>
        <p:nvSpPr>
          <p:cNvPr id="16" name="正方形/長方形 15">
            <a:extLst>
              <a:ext uri="{FF2B5EF4-FFF2-40B4-BE49-F238E27FC236}">
                <a16:creationId xmlns:a16="http://schemas.microsoft.com/office/drawing/2014/main" id="{2C0BA3B3-33B2-621B-C3C3-C58ABE12F723}"/>
              </a:ext>
            </a:extLst>
          </p:cNvPr>
          <p:cNvSpPr/>
          <p:nvPr/>
        </p:nvSpPr>
        <p:spPr>
          <a:xfrm>
            <a:off x="499164" y="1486931"/>
            <a:ext cx="3464000" cy="49056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1" lang="ja-JP" altLang="en-US" sz="1765" b="1" i="0" u="none" strike="noStrike" kern="1200" cap="none" spc="0" normalizeH="0" baseline="0" noProof="0">
              <a:ln>
                <a:noFill/>
              </a:ln>
              <a:solidFill>
                <a:srgbClr val="FFFFFF"/>
              </a:solidFill>
              <a:effectLst/>
              <a:uLnTx/>
              <a:uFillTx/>
              <a:latin typeface="Yu Gothic UI"/>
              <a:ea typeface="Yu Gothic UI"/>
              <a:cs typeface="+mn-cs"/>
            </a:endParaRPr>
          </a:p>
        </p:txBody>
      </p:sp>
      <p:sp>
        <p:nvSpPr>
          <p:cNvPr id="17" name="正方形/長方形 16">
            <a:extLst>
              <a:ext uri="{FF2B5EF4-FFF2-40B4-BE49-F238E27FC236}">
                <a16:creationId xmlns:a16="http://schemas.microsoft.com/office/drawing/2014/main" id="{0A6FFC10-B8E8-819A-6669-16E9AC3B842E}"/>
              </a:ext>
            </a:extLst>
          </p:cNvPr>
          <p:cNvSpPr/>
          <p:nvPr/>
        </p:nvSpPr>
        <p:spPr>
          <a:xfrm>
            <a:off x="8245204" y="1486931"/>
            <a:ext cx="3464000" cy="49056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1" lang="ja-JP" altLang="en-US" sz="1765" b="1" i="0" u="none" strike="noStrike" kern="1200" cap="none" spc="0" normalizeH="0" baseline="0" noProof="0">
              <a:ln>
                <a:noFill/>
              </a:ln>
              <a:solidFill>
                <a:srgbClr val="FFFFFF"/>
              </a:solidFill>
              <a:effectLst/>
              <a:uLnTx/>
              <a:uFillTx/>
              <a:latin typeface="Yu Gothic UI"/>
              <a:ea typeface="Yu Gothic UI"/>
              <a:cs typeface="+mn-cs"/>
            </a:endParaRPr>
          </a:p>
        </p:txBody>
      </p:sp>
      <p:sp>
        <p:nvSpPr>
          <p:cNvPr id="18" name="正方形/長方形 17">
            <a:extLst>
              <a:ext uri="{FF2B5EF4-FFF2-40B4-BE49-F238E27FC236}">
                <a16:creationId xmlns:a16="http://schemas.microsoft.com/office/drawing/2014/main" id="{BC845CC3-58B8-BB4C-6593-C809B6419693}"/>
              </a:ext>
            </a:extLst>
          </p:cNvPr>
          <p:cNvSpPr/>
          <p:nvPr/>
        </p:nvSpPr>
        <p:spPr bwMode="auto">
          <a:xfrm>
            <a:off x="499164" y="1486931"/>
            <a:ext cx="3464000" cy="49427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セキュリティコンプライアンス</a:t>
            </a:r>
            <a:endParaRPr kumimoji="1" lang="ja-JP" altLang="en-US" sz="2000" b="1" i="0" u="none" strike="noStrike" kern="120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9" name="正方形/長方形 18">
            <a:extLst>
              <a:ext uri="{FF2B5EF4-FFF2-40B4-BE49-F238E27FC236}">
                <a16:creationId xmlns:a16="http://schemas.microsoft.com/office/drawing/2014/main" id="{91719F3A-6AA8-947A-D559-44AB938FFAA1}"/>
              </a:ext>
            </a:extLst>
          </p:cNvPr>
          <p:cNvSpPr/>
          <p:nvPr/>
        </p:nvSpPr>
        <p:spPr bwMode="auto">
          <a:xfrm>
            <a:off x="4366828" y="1486931"/>
            <a:ext cx="3461171" cy="49427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サイバーハイジーン</a:t>
            </a:r>
            <a:endParaRPr kumimoji="1" lang="ja-JP" altLang="en-US" sz="2000" b="1" i="0" u="none" strike="noStrike" kern="120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20" name="正方形/長方形 19">
            <a:extLst>
              <a:ext uri="{FF2B5EF4-FFF2-40B4-BE49-F238E27FC236}">
                <a16:creationId xmlns:a16="http://schemas.microsoft.com/office/drawing/2014/main" id="{24AEE8F4-CACD-3D71-AF6A-AC752D43FAB4}"/>
              </a:ext>
            </a:extLst>
          </p:cNvPr>
          <p:cNvSpPr/>
          <p:nvPr/>
        </p:nvSpPr>
        <p:spPr bwMode="auto">
          <a:xfrm>
            <a:off x="8228836" y="1486931"/>
            <a:ext cx="3480368" cy="49427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サイバーレジリエンス</a:t>
            </a:r>
            <a:endParaRPr kumimoji="1" lang="ja-JP" altLang="en-US" sz="2000" b="1" i="0" u="none" strike="noStrike" kern="120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cxnSp>
        <p:nvCxnSpPr>
          <p:cNvPr id="22" name="直線矢印コネクタ 21">
            <a:extLst>
              <a:ext uri="{FF2B5EF4-FFF2-40B4-BE49-F238E27FC236}">
                <a16:creationId xmlns:a16="http://schemas.microsoft.com/office/drawing/2014/main" id="{7BCDBAAF-BD6B-7127-0570-138DABD23888}"/>
              </a:ext>
            </a:extLst>
          </p:cNvPr>
          <p:cNvCxnSpPr>
            <a:stCxn id="16" idx="3"/>
            <a:endCxn id="4" idx="1"/>
          </p:cNvCxnSpPr>
          <p:nvPr/>
        </p:nvCxnSpPr>
        <p:spPr>
          <a:xfrm>
            <a:off x="3963164" y="3939747"/>
            <a:ext cx="400836" cy="0"/>
          </a:xfrm>
          <a:prstGeom prst="straightConnector1">
            <a:avLst/>
          </a:prstGeom>
          <a:ln w="76200">
            <a:solidFill>
              <a:schemeClr val="tx1">
                <a:lumMod val="50000"/>
                <a:lumOff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67D24E3C-367A-A9A6-3BF1-DA012C89E89F}"/>
              </a:ext>
            </a:extLst>
          </p:cNvPr>
          <p:cNvCxnSpPr>
            <a:cxnSpLocks/>
            <a:stCxn id="4" idx="3"/>
            <a:endCxn id="17" idx="1"/>
          </p:cNvCxnSpPr>
          <p:nvPr/>
        </p:nvCxnSpPr>
        <p:spPr>
          <a:xfrm>
            <a:off x="7828000" y="3939747"/>
            <a:ext cx="417204" cy="0"/>
          </a:xfrm>
          <a:prstGeom prst="straightConnector1">
            <a:avLst/>
          </a:prstGeom>
          <a:ln w="76200">
            <a:solidFill>
              <a:schemeClr val="tx1">
                <a:lumMod val="50000"/>
                <a:lumOff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F7D255EB-7BBF-86EB-77A9-A3F9AEC817AE}"/>
              </a:ext>
            </a:extLst>
          </p:cNvPr>
          <p:cNvSpPr txBox="1"/>
          <p:nvPr/>
        </p:nvSpPr>
        <p:spPr>
          <a:xfrm>
            <a:off x="689750" y="4354258"/>
            <a:ext cx="2986008" cy="138499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セキュリティ黎明期には、基準に準拠していることで一連のセキュリティ対策ができていることになっていました</a:t>
            </a:r>
            <a:endParaRPr kumimoji="0" lang="en-US" altLang="ja-JP" sz="1400" b="0" i="0" u="none" strike="noStrike" kern="1200" cap="none" spc="0" normalizeH="0" baseline="0" noProof="0">
              <a:ln>
                <a:noFill/>
              </a:ln>
              <a:solidFill>
                <a:srgbClr val="000000"/>
              </a:solidFill>
              <a:effectLst/>
              <a:uLnTx/>
              <a:uFillTx/>
              <a:latin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しかし、これで安全の証明ができるわけではないことは多くの方が気づいている通りです</a:t>
            </a:r>
            <a:endParaRPr kumimoji="0" lang="en-US" altLang="ja-JP" sz="1400" b="0" i="0" u="none" strike="noStrike" kern="1200" cap="none" spc="0" normalizeH="0" baseline="0" noProof="0">
              <a:ln>
                <a:noFill/>
              </a:ln>
              <a:solidFill>
                <a:srgbClr val="000000"/>
              </a:solidFill>
              <a:effectLst/>
              <a:uLnTx/>
              <a:uFillTx/>
              <a:latin typeface="+mn-ea"/>
              <a:cs typeface="+mn-cs"/>
            </a:endParaRPr>
          </a:p>
        </p:txBody>
      </p:sp>
      <p:sp>
        <p:nvSpPr>
          <p:cNvPr id="31" name="テキスト ボックス 30">
            <a:extLst>
              <a:ext uri="{FF2B5EF4-FFF2-40B4-BE49-F238E27FC236}">
                <a16:creationId xmlns:a16="http://schemas.microsoft.com/office/drawing/2014/main" id="{D5D2CCFD-6B37-B823-315E-92ED05E9622E}"/>
              </a:ext>
            </a:extLst>
          </p:cNvPr>
          <p:cNvSpPr txBox="1"/>
          <p:nvPr/>
        </p:nvSpPr>
        <p:spPr>
          <a:xfrm>
            <a:off x="8492630" y="4354258"/>
            <a:ext cx="2986008" cy="954107"/>
          </a:xfrm>
          <a:prstGeom prst="rect">
            <a:avLst/>
          </a:prstGeom>
          <a:noFill/>
        </p:spPr>
        <p:txBody>
          <a:bodyPr wrap="square" lIns="91440" tIns="45720" rIns="9144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すばやい検知、すばやい対応だけでは、十分とは言えません。ビジネスを止めないために、何ができるのかを考えることが重要です</a:t>
            </a:r>
            <a:endParaRPr kumimoji="0" lang="en-US" altLang="ja-JP" sz="1400" b="0" i="0" u="none" strike="noStrike" kern="1200" cap="none" spc="0" normalizeH="0" baseline="0" noProof="0">
              <a:ln>
                <a:noFill/>
              </a:ln>
              <a:solidFill>
                <a:srgbClr val="000000"/>
              </a:solidFill>
              <a:effectLst/>
              <a:uLnTx/>
              <a:uFillTx/>
              <a:latin typeface="+mn-ea"/>
              <a:cs typeface="+mn-cs"/>
            </a:endParaRPr>
          </a:p>
        </p:txBody>
      </p:sp>
      <p:sp>
        <p:nvSpPr>
          <p:cNvPr id="32" name="角丸四角形 7">
            <a:extLst>
              <a:ext uri="{FF2B5EF4-FFF2-40B4-BE49-F238E27FC236}">
                <a16:creationId xmlns:a16="http://schemas.microsoft.com/office/drawing/2014/main" id="{6F0F2234-D49B-6947-973F-B66ACDB9560B}"/>
              </a:ext>
            </a:extLst>
          </p:cNvPr>
          <p:cNvSpPr/>
          <p:nvPr/>
        </p:nvSpPr>
        <p:spPr>
          <a:xfrm>
            <a:off x="8483071" y="2988945"/>
            <a:ext cx="2986009" cy="485147"/>
          </a:xfrm>
          <a:prstGeom prst="roundRect">
            <a:avLst/>
          </a:prstGeom>
          <a:solidFill>
            <a:schemeClr val="accent1">
              <a:lumMod val="75000"/>
            </a:schemeClr>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事故が発生する前に修正</a:t>
            </a:r>
          </a:p>
        </p:txBody>
      </p:sp>
      <p:sp>
        <p:nvSpPr>
          <p:cNvPr id="33" name="角丸四角形 12">
            <a:extLst>
              <a:ext uri="{FF2B5EF4-FFF2-40B4-BE49-F238E27FC236}">
                <a16:creationId xmlns:a16="http://schemas.microsoft.com/office/drawing/2014/main" id="{87DC912C-60CE-B27A-380C-D22D3D079F11}"/>
              </a:ext>
            </a:extLst>
          </p:cNvPr>
          <p:cNvSpPr/>
          <p:nvPr/>
        </p:nvSpPr>
        <p:spPr>
          <a:xfrm>
            <a:off x="8467831" y="2260984"/>
            <a:ext cx="2986008" cy="435108"/>
          </a:xfrm>
          <a:prstGeom prst="roundRect">
            <a:avLst/>
          </a:prstGeom>
          <a:solidFill>
            <a:srgbClr val="C0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lang="ja-JP" altLang="en-US" sz="1600" b="1">
                <a:solidFill>
                  <a:srgbClr val="FFFFFF"/>
                </a:solidFill>
                <a:latin typeface="Yu Gothic UI" panose="020B0500000000000000" pitchFamily="34" charset="-128"/>
                <a:ea typeface="Yu Gothic UI" panose="020B0500000000000000" pitchFamily="34" charset="-128"/>
              </a:rPr>
              <a:t>セキュリティ事故</a:t>
            </a: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の予兆</a:t>
            </a:r>
          </a:p>
        </p:txBody>
      </p:sp>
      <p:cxnSp>
        <p:nvCxnSpPr>
          <p:cNvPr id="34" name="直線矢印コネクタ 33">
            <a:extLst>
              <a:ext uri="{FF2B5EF4-FFF2-40B4-BE49-F238E27FC236}">
                <a16:creationId xmlns:a16="http://schemas.microsoft.com/office/drawing/2014/main" id="{6DFECD4D-3DF0-3DDF-96FB-CBD235FCE3A7}"/>
              </a:ext>
            </a:extLst>
          </p:cNvPr>
          <p:cNvCxnSpPr>
            <a:cxnSpLocks/>
          </p:cNvCxnSpPr>
          <p:nvPr/>
        </p:nvCxnSpPr>
        <p:spPr>
          <a:xfrm>
            <a:off x="9977204" y="2677067"/>
            <a:ext cx="0" cy="352138"/>
          </a:xfrm>
          <a:prstGeom prst="straightConnector1">
            <a:avLst/>
          </a:prstGeom>
          <a:ln w="28575">
            <a:solidFill>
              <a:srgbClr val="C00000"/>
            </a:solidFill>
            <a:tailEnd type="arrow"/>
          </a:ln>
        </p:spPr>
        <p:style>
          <a:lnRef idx="2">
            <a:schemeClr val="accent4"/>
          </a:lnRef>
          <a:fillRef idx="1">
            <a:schemeClr val="lt1"/>
          </a:fillRef>
          <a:effectRef idx="0">
            <a:schemeClr val="accent4"/>
          </a:effectRef>
          <a:fontRef idx="minor">
            <a:schemeClr val="dk1"/>
          </a:fontRef>
        </p:style>
      </p:cxnSp>
      <p:sp>
        <p:nvSpPr>
          <p:cNvPr id="41" name="角丸四角形 40">
            <a:extLst>
              <a:ext uri="{FF2B5EF4-FFF2-40B4-BE49-F238E27FC236}">
                <a16:creationId xmlns:a16="http://schemas.microsoft.com/office/drawing/2014/main" id="{DCCF3BE4-DD7F-1638-E108-EBF4C74AD13F}"/>
              </a:ext>
            </a:extLst>
          </p:cNvPr>
          <p:cNvSpPr/>
          <p:nvPr/>
        </p:nvSpPr>
        <p:spPr>
          <a:xfrm>
            <a:off x="8492630" y="3734315"/>
            <a:ext cx="2961209" cy="413212"/>
          </a:xfrm>
          <a:prstGeom prst="roundRect">
            <a:avLst/>
          </a:prstGeom>
          <a:solidFill>
            <a:schemeClr val="accent3">
              <a:lumMod val="75000"/>
            </a:schemeClr>
          </a:solidFill>
          <a:ln>
            <a:solidFill>
              <a:schemeClr val="accent3">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ビジネス</a:t>
            </a:r>
            <a:r>
              <a:rPr lang="ja-JP" altLang="en-US" sz="1600" b="1">
                <a:solidFill>
                  <a:srgbClr val="FFFFFF"/>
                </a:solidFill>
                <a:latin typeface="Yu Gothic UI" panose="020B0500000000000000" pitchFamily="34" charset="-128"/>
                <a:ea typeface="Yu Gothic UI" panose="020B0500000000000000" pitchFamily="34" charset="-128"/>
              </a:rPr>
              <a:t>レジリエンス</a:t>
            </a:r>
            <a:endPar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cxnSp>
        <p:nvCxnSpPr>
          <p:cNvPr id="42" name="直線矢印コネクタ 41">
            <a:extLst>
              <a:ext uri="{FF2B5EF4-FFF2-40B4-BE49-F238E27FC236}">
                <a16:creationId xmlns:a16="http://schemas.microsoft.com/office/drawing/2014/main" id="{906C78CE-7610-027D-17DA-C57524005927}"/>
              </a:ext>
            </a:extLst>
          </p:cNvPr>
          <p:cNvCxnSpPr>
            <a:cxnSpLocks/>
          </p:cNvCxnSpPr>
          <p:nvPr/>
        </p:nvCxnSpPr>
        <p:spPr>
          <a:xfrm>
            <a:off x="9977204" y="3393347"/>
            <a:ext cx="0" cy="352138"/>
          </a:xfrm>
          <a:prstGeom prst="straightConnector1">
            <a:avLst/>
          </a:prstGeom>
          <a:ln w="28575">
            <a:solidFill>
              <a:schemeClr val="accent1">
                <a:lumMod val="75000"/>
              </a:schemeClr>
            </a:solidFill>
            <a:tailEnd type="arrow"/>
          </a:ln>
        </p:spPr>
        <p:style>
          <a:lnRef idx="2">
            <a:schemeClr val="accent4"/>
          </a:lnRef>
          <a:fillRef idx="1">
            <a:schemeClr val="lt1"/>
          </a:fillRef>
          <a:effectRef idx="0">
            <a:schemeClr val="accent4"/>
          </a:effectRef>
          <a:fontRef idx="minor">
            <a:schemeClr val="dk1"/>
          </a:fontRef>
        </p:style>
      </p:cxnSp>
      <p:sp>
        <p:nvSpPr>
          <p:cNvPr id="3" name="角丸四角形 2">
            <a:extLst>
              <a:ext uri="{FF2B5EF4-FFF2-40B4-BE49-F238E27FC236}">
                <a16:creationId xmlns:a16="http://schemas.microsoft.com/office/drawing/2014/main" id="{1D0CE7E6-E045-D166-84B6-F6B6F7144F9A}"/>
              </a:ext>
            </a:extLst>
          </p:cNvPr>
          <p:cNvSpPr/>
          <p:nvPr/>
        </p:nvSpPr>
        <p:spPr bwMode="auto">
          <a:xfrm>
            <a:off x="610850" y="5792851"/>
            <a:ext cx="3240627" cy="471340"/>
          </a:xfrm>
          <a:prstGeom prst="roundRect">
            <a:avLst>
              <a:gd name="adj" fmla="val 209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kumimoji="1" lang="ja-JP" altLang="en-US" sz="1600">
                <a:solidFill>
                  <a:srgbClr val="FFFFFF"/>
                </a:solidFill>
                <a:latin typeface="+mj-ea"/>
                <a:ea typeface="+mj-ea"/>
                <a:cs typeface="Segoe UI" pitchFamily="34" charset="0"/>
              </a:rPr>
              <a:t>足りないセキュリティ機能の追加</a:t>
            </a:r>
            <a:endParaRPr kumimoji="1" lang="ja-JP" altLang="en-US" sz="1600" err="1">
              <a:solidFill>
                <a:srgbClr val="FFFFFF"/>
              </a:solidFill>
              <a:latin typeface="+mj-ea"/>
              <a:ea typeface="+mj-ea"/>
              <a:cs typeface="Segoe UI" pitchFamily="34" charset="0"/>
            </a:endParaRPr>
          </a:p>
        </p:txBody>
      </p:sp>
      <p:sp>
        <p:nvSpPr>
          <p:cNvPr id="9" name="角丸四角形 8">
            <a:extLst>
              <a:ext uri="{FF2B5EF4-FFF2-40B4-BE49-F238E27FC236}">
                <a16:creationId xmlns:a16="http://schemas.microsoft.com/office/drawing/2014/main" id="{C4C0F552-9199-EA4F-78BA-B4A548C74B60}"/>
              </a:ext>
            </a:extLst>
          </p:cNvPr>
          <p:cNvSpPr/>
          <p:nvPr/>
        </p:nvSpPr>
        <p:spPr bwMode="auto">
          <a:xfrm>
            <a:off x="4475685" y="5792851"/>
            <a:ext cx="3240627" cy="471340"/>
          </a:xfrm>
          <a:prstGeom prst="roundRect">
            <a:avLst>
              <a:gd name="adj" fmla="val 209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kumimoji="1" lang="ja-JP" altLang="en-US" sz="1600">
                <a:solidFill>
                  <a:srgbClr val="FFFFFF"/>
                </a:solidFill>
                <a:latin typeface="+mj-ea"/>
                <a:ea typeface="+mj-ea"/>
                <a:cs typeface="Segoe UI" pitchFamily="34" charset="0"/>
              </a:rPr>
              <a:t>攻撃に強い</a:t>
            </a:r>
            <a:r>
              <a:rPr kumimoji="1" lang="en-US" altLang="ja-JP" sz="1600">
                <a:solidFill>
                  <a:srgbClr val="FFFFFF"/>
                </a:solidFill>
                <a:latin typeface="+mj-ea"/>
                <a:ea typeface="+mj-ea"/>
                <a:cs typeface="Segoe UI" pitchFamily="34" charset="0"/>
              </a:rPr>
              <a:t>IT</a:t>
            </a:r>
            <a:r>
              <a:rPr kumimoji="1" lang="ja-JP" altLang="en-US" sz="1600">
                <a:solidFill>
                  <a:srgbClr val="FFFFFF"/>
                </a:solidFill>
                <a:latin typeface="+mj-ea"/>
                <a:ea typeface="+mj-ea"/>
                <a:cs typeface="Segoe UI" pitchFamily="34" charset="0"/>
              </a:rPr>
              <a:t>環境の構築</a:t>
            </a:r>
            <a:endParaRPr kumimoji="1" lang="ja-JP" altLang="en-US" sz="1600" err="1">
              <a:solidFill>
                <a:srgbClr val="FFFFFF"/>
              </a:solidFill>
              <a:latin typeface="+mj-ea"/>
              <a:ea typeface="+mj-ea"/>
              <a:cs typeface="Segoe UI" pitchFamily="34" charset="0"/>
            </a:endParaRPr>
          </a:p>
        </p:txBody>
      </p:sp>
      <p:sp>
        <p:nvSpPr>
          <p:cNvPr id="10" name="角丸四角形 9">
            <a:extLst>
              <a:ext uri="{FF2B5EF4-FFF2-40B4-BE49-F238E27FC236}">
                <a16:creationId xmlns:a16="http://schemas.microsoft.com/office/drawing/2014/main" id="{F4D7AAC2-FAC4-3B86-1CF0-3D01EE5A2355}"/>
              </a:ext>
            </a:extLst>
          </p:cNvPr>
          <p:cNvSpPr/>
          <p:nvPr/>
        </p:nvSpPr>
        <p:spPr bwMode="auto">
          <a:xfrm>
            <a:off x="8343597" y="5792851"/>
            <a:ext cx="3240627" cy="471340"/>
          </a:xfrm>
          <a:prstGeom prst="roundRect">
            <a:avLst>
              <a:gd name="adj" fmla="val 209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kumimoji="1" lang="ja-JP" altLang="en-US" sz="1600">
                <a:solidFill>
                  <a:srgbClr val="FFFFFF"/>
                </a:solidFill>
                <a:latin typeface="+mj-ea"/>
                <a:ea typeface="+mj-ea"/>
                <a:cs typeface="Segoe UI" pitchFamily="34" charset="0"/>
              </a:rPr>
              <a:t>ビジネスのための</a:t>
            </a:r>
            <a:r>
              <a:rPr kumimoji="1" lang="en-US" altLang="ja-JP" sz="1600">
                <a:solidFill>
                  <a:srgbClr val="FFFFFF"/>
                </a:solidFill>
                <a:latin typeface="+mj-ea"/>
                <a:ea typeface="+mj-ea"/>
                <a:cs typeface="Segoe UI" pitchFamily="34" charset="0"/>
              </a:rPr>
              <a:t>IT</a:t>
            </a:r>
            <a:r>
              <a:rPr kumimoji="1" lang="ja-JP" altLang="en-US" sz="1600">
                <a:solidFill>
                  <a:srgbClr val="FFFFFF"/>
                </a:solidFill>
                <a:latin typeface="+mj-ea"/>
                <a:ea typeface="+mj-ea"/>
                <a:cs typeface="Segoe UI" pitchFamily="34" charset="0"/>
              </a:rPr>
              <a:t>とセキュリティ</a:t>
            </a:r>
            <a:endParaRPr kumimoji="1" lang="ja-JP" altLang="en-US" sz="1600" err="1">
              <a:solidFill>
                <a:srgbClr val="FFFFFF"/>
              </a:solidFill>
              <a:latin typeface="+mj-ea"/>
              <a:ea typeface="+mj-ea"/>
              <a:cs typeface="Segoe UI" pitchFamily="34" charset="0"/>
            </a:endParaRPr>
          </a:p>
        </p:txBody>
      </p:sp>
      <p:pic>
        <p:nvPicPr>
          <p:cNvPr id="14" name="グラフィックス 13" descr="クリップボード: バッジ 単色塗りつぶし">
            <a:extLst>
              <a:ext uri="{FF2B5EF4-FFF2-40B4-BE49-F238E27FC236}">
                <a16:creationId xmlns:a16="http://schemas.microsoft.com/office/drawing/2014/main" id="{F0ACBA5E-4182-776C-67D1-FAD97575172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3312" y="2355912"/>
            <a:ext cx="1553390" cy="1553390"/>
          </a:xfrm>
          <a:prstGeom prst="rect">
            <a:avLst/>
          </a:prstGeom>
        </p:spPr>
      </p:pic>
      <p:sp>
        <p:nvSpPr>
          <p:cNvPr id="15" name="角丸四角形 14">
            <a:extLst>
              <a:ext uri="{FF2B5EF4-FFF2-40B4-BE49-F238E27FC236}">
                <a16:creationId xmlns:a16="http://schemas.microsoft.com/office/drawing/2014/main" id="{93C46694-B2D7-E99E-C9F5-DCF8732CB40E}"/>
              </a:ext>
            </a:extLst>
          </p:cNvPr>
          <p:cNvSpPr/>
          <p:nvPr/>
        </p:nvSpPr>
        <p:spPr bwMode="auto">
          <a:xfrm>
            <a:off x="1967471" y="2523311"/>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ISO</a:t>
            </a:r>
            <a:endParaRPr kumimoji="1" lang="ja-JP" altLang="en-US" sz="1600" err="1">
              <a:solidFill>
                <a:srgbClr val="FFFFFF"/>
              </a:solidFill>
              <a:latin typeface="+mj-ea"/>
              <a:ea typeface="+mj-ea"/>
              <a:cs typeface="Segoe UI" pitchFamily="34" charset="0"/>
            </a:endParaRPr>
          </a:p>
        </p:txBody>
      </p:sp>
      <p:pic>
        <p:nvPicPr>
          <p:cNvPr id="21" name="グラフィックス 20" descr="バッジ: チェックマーク 1 単色塗りつぶし">
            <a:extLst>
              <a:ext uri="{FF2B5EF4-FFF2-40B4-BE49-F238E27FC236}">
                <a16:creationId xmlns:a16="http://schemas.microsoft.com/office/drawing/2014/main" id="{F8F4FD9F-A759-854C-20B3-6DE10FEE86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24160" y="2541749"/>
            <a:ext cx="351040" cy="351040"/>
          </a:xfrm>
          <a:prstGeom prst="rect">
            <a:avLst/>
          </a:prstGeom>
        </p:spPr>
      </p:pic>
      <p:sp>
        <p:nvSpPr>
          <p:cNvPr id="24" name="角丸四角形 23">
            <a:extLst>
              <a:ext uri="{FF2B5EF4-FFF2-40B4-BE49-F238E27FC236}">
                <a16:creationId xmlns:a16="http://schemas.microsoft.com/office/drawing/2014/main" id="{D6B562B3-D676-3681-5983-23FC5EF97DD6}"/>
              </a:ext>
            </a:extLst>
          </p:cNvPr>
          <p:cNvSpPr/>
          <p:nvPr/>
        </p:nvSpPr>
        <p:spPr bwMode="auto">
          <a:xfrm>
            <a:off x="1967471" y="2962223"/>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P</a:t>
            </a:r>
            <a:r>
              <a:rPr kumimoji="1" lang="ja-JP" altLang="en-US" sz="1600">
                <a:solidFill>
                  <a:srgbClr val="FFFFFF"/>
                </a:solidFill>
                <a:latin typeface="+mj-ea"/>
                <a:ea typeface="+mj-ea"/>
                <a:cs typeface="Segoe UI" pitchFamily="34" charset="0"/>
              </a:rPr>
              <a:t>マーク</a:t>
            </a:r>
            <a:endParaRPr kumimoji="1" lang="ja-JP" altLang="en-US" sz="1600" err="1">
              <a:solidFill>
                <a:srgbClr val="FFFFFF"/>
              </a:solidFill>
              <a:latin typeface="+mj-ea"/>
              <a:ea typeface="+mj-ea"/>
              <a:cs typeface="Segoe UI" pitchFamily="34" charset="0"/>
            </a:endParaRPr>
          </a:p>
        </p:txBody>
      </p:sp>
      <p:pic>
        <p:nvPicPr>
          <p:cNvPr id="25" name="グラフィックス 24" descr="バッジ: チェックマーク 1 単色塗りつぶし">
            <a:extLst>
              <a:ext uri="{FF2B5EF4-FFF2-40B4-BE49-F238E27FC236}">
                <a16:creationId xmlns:a16="http://schemas.microsoft.com/office/drawing/2014/main" id="{F15F2C88-587E-8E14-B489-85BDEBE1E80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24160" y="2980661"/>
            <a:ext cx="351040" cy="351040"/>
          </a:xfrm>
          <a:prstGeom prst="rect">
            <a:avLst/>
          </a:prstGeom>
        </p:spPr>
      </p:pic>
      <p:sp>
        <p:nvSpPr>
          <p:cNvPr id="27" name="角丸四角形 26">
            <a:extLst>
              <a:ext uri="{FF2B5EF4-FFF2-40B4-BE49-F238E27FC236}">
                <a16:creationId xmlns:a16="http://schemas.microsoft.com/office/drawing/2014/main" id="{C7893697-E02C-1077-54D8-9F132CAE98EF}"/>
              </a:ext>
            </a:extLst>
          </p:cNvPr>
          <p:cNvSpPr/>
          <p:nvPr/>
        </p:nvSpPr>
        <p:spPr bwMode="auto">
          <a:xfrm>
            <a:off x="1967471" y="3421647"/>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NIST</a:t>
            </a:r>
            <a:endParaRPr kumimoji="1" lang="ja-JP" altLang="en-US" sz="1600" err="1">
              <a:solidFill>
                <a:srgbClr val="FFFFFF"/>
              </a:solidFill>
              <a:latin typeface="+mj-ea"/>
              <a:ea typeface="+mj-ea"/>
              <a:cs typeface="Segoe UI" pitchFamily="34" charset="0"/>
            </a:endParaRPr>
          </a:p>
        </p:txBody>
      </p:sp>
      <p:pic>
        <p:nvPicPr>
          <p:cNvPr id="35" name="グラフィックス 34" descr="バッジ: チェックマーク 1 単色塗りつぶし">
            <a:extLst>
              <a:ext uri="{FF2B5EF4-FFF2-40B4-BE49-F238E27FC236}">
                <a16:creationId xmlns:a16="http://schemas.microsoft.com/office/drawing/2014/main" id="{A7111626-84C2-1B99-D60D-E1724D60BB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24160" y="3440085"/>
            <a:ext cx="351040" cy="351040"/>
          </a:xfrm>
          <a:prstGeom prst="rect">
            <a:avLst/>
          </a:prstGeom>
        </p:spPr>
      </p:pic>
    </p:spTree>
    <p:extLst>
      <p:ext uri="{BB962C8B-B14F-4D97-AF65-F5344CB8AC3E}">
        <p14:creationId xmlns:p14="http://schemas.microsoft.com/office/powerpoint/2010/main" val="25398428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F312A-4CDE-7406-7672-F4E5A4D0893D}"/>
            </a:ext>
          </a:extLst>
        </p:cNvPr>
        <p:cNvGrpSpPr/>
        <p:nvPr/>
      </p:nvGrpSpPr>
      <p:grpSpPr>
        <a:xfrm>
          <a:off x="0" y="0"/>
          <a:ext cx="0" cy="0"/>
          <a:chOff x="0" y="0"/>
          <a:chExt cx="0" cy="0"/>
        </a:xfrm>
      </p:grpSpPr>
      <p:sp>
        <p:nvSpPr>
          <p:cNvPr id="3" name="タイトル 1">
            <a:extLst>
              <a:ext uri="{FF2B5EF4-FFF2-40B4-BE49-F238E27FC236}">
                <a16:creationId xmlns:a16="http://schemas.microsoft.com/office/drawing/2014/main" id="{72EF83CB-2DD1-8465-A2D5-7B669F569C79}"/>
              </a:ext>
            </a:extLst>
          </p:cNvPr>
          <p:cNvSpPr>
            <a:spLocks noGrp="1"/>
          </p:cNvSpPr>
          <p:nvPr>
            <p:ph type="title"/>
          </p:nvPr>
        </p:nvSpPr>
        <p:spPr/>
        <p:txBody>
          <a:bodyPr/>
          <a:lstStyle/>
          <a:p>
            <a:r>
              <a:rPr lang="ja-JP" altLang="en-US"/>
              <a:t>サプライチェーンにおける</a:t>
            </a:r>
            <a:r>
              <a:rPr lang="en-US" altLang="ja-JP"/>
              <a:t>IT</a:t>
            </a:r>
            <a:r>
              <a:rPr lang="ja-JP" altLang="en-US"/>
              <a:t>継続とビジネス継続の課題</a:t>
            </a:r>
          </a:p>
        </p:txBody>
      </p:sp>
      <p:pic>
        <p:nvPicPr>
          <p:cNvPr id="8" name="グラフィックス 7" descr="工場 枠線">
            <a:extLst>
              <a:ext uri="{FF2B5EF4-FFF2-40B4-BE49-F238E27FC236}">
                <a16:creationId xmlns:a16="http://schemas.microsoft.com/office/drawing/2014/main" id="{68DCD2CE-84AB-C6EB-AA8F-CA38DC05B5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61875" y="1982886"/>
            <a:ext cx="972583" cy="972583"/>
          </a:xfrm>
          <a:prstGeom prst="rect">
            <a:avLst/>
          </a:prstGeom>
        </p:spPr>
      </p:pic>
      <p:pic>
        <p:nvPicPr>
          <p:cNvPr id="10" name="グラフィックス 9" descr="都市 枠線">
            <a:extLst>
              <a:ext uri="{FF2B5EF4-FFF2-40B4-BE49-F238E27FC236}">
                <a16:creationId xmlns:a16="http://schemas.microsoft.com/office/drawing/2014/main" id="{3419D5D2-FC2B-CFE4-6734-15999C8BEB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20748" y="1691675"/>
            <a:ext cx="1299246" cy="1299246"/>
          </a:xfrm>
          <a:prstGeom prst="rect">
            <a:avLst/>
          </a:prstGeom>
        </p:spPr>
      </p:pic>
      <p:pic>
        <p:nvPicPr>
          <p:cNvPr id="12" name="グラフィックス 11" descr="建物 枠線">
            <a:extLst>
              <a:ext uri="{FF2B5EF4-FFF2-40B4-BE49-F238E27FC236}">
                <a16:creationId xmlns:a16="http://schemas.microsoft.com/office/drawing/2014/main" id="{28C56060-A981-1F2A-EDC2-01FBE515EAE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77979" y="1691675"/>
            <a:ext cx="1299246" cy="1299246"/>
          </a:xfrm>
          <a:prstGeom prst="rect">
            <a:avLst/>
          </a:prstGeom>
        </p:spPr>
      </p:pic>
      <p:pic>
        <p:nvPicPr>
          <p:cNvPr id="13" name="グラフィックス 12" descr="工場 枠線">
            <a:extLst>
              <a:ext uri="{FF2B5EF4-FFF2-40B4-BE49-F238E27FC236}">
                <a16:creationId xmlns:a16="http://schemas.microsoft.com/office/drawing/2014/main" id="{3B38C924-264F-EA27-ABF7-135CF5ABC6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89292" y="1691674"/>
            <a:ext cx="972583" cy="972583"/>
          </a:xfrm>
          <a:prstGeom prst="rect">
            <a:avLst/>
          </a:prstGeom>
        </p:spPr>
      </p:pic>
      <p:cxnSp>
        <p:nvCxnSpPr>
          <p:cNvPr id="19" name="直線矢印コネクタ 18">
            <a:extLst>
              <a:ext uri="{FF2B5EF4-FFF2-40B4-BE49-F238E27FC236}">
                <a16:creationId xmlns:a16="http://schemas.microsoft.com/office/drawing/2014/main" id="{E729CAFA-5B6E-83FC-1B8E-FEA84E198391}"/>
              </a:ext>
            </a:extLst>
          </p:cNvPr>
          <p:cNvCxnSpPr>
            <a:stCxn id="12" idx="3"/>
            <a:endCxn id="10" idx="1"/>
          </p:cNvCxnSpPr>
          <p:nvPr/>
        </p:nvCxnSpPr>
        <p:spPr>
          <a:xfrm>
            <a:off x="7177225" y="2341298"/>
            <a:ext cx="1843523" cy="0"/>
          </a:xfrm>
          <a:prstGeom prst="straightConnector1">
            <a:avLst/>
          </a:prstGeom>
          <a:ln w="571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FCB68355-181C-4AA6-0757-7F1742D72C7A}"/>
              </a:ext>
            </a:extLst>
          </p:cNvPr>
          <p:cNvCxnSpPr>
            <a:cxnSpLocks/>
            <a:endCxn id="12" idx="1"/>
          </p:cNvCxnSpPr>
          <p:nvPr/>
        </p:nvCxnSpPr>
        <p:spPr>
          <a:xfrm>
            <a:off x="4361121" y="2341298"/>
            <a:ext cx="1516858" cy="0"/>
          </a:xfrm>
          <a:prstGeom prst="straightConnector1">
            <a:avLst/>
          </a:prstGeom>
          <a:ln w="571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グラフィックス 22" descr="閉じる 単色塗りつぶし">
            <a:extLst>
              <a:ext uri="{FF2B5EF4-FFF2-40B4-BE49-F238E27FC236}">
                <a16:creationId xmlns:a16="http://schemas.microsoft.com/office/drawing/2014/main" id="{A4A66827-C17F-7BBE-534C-7135C40B3DE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05396" y="2073329"/>
            <a:ext cx="566412" cy="566412"/>
          </a:xfrm>
          <a:prstGeom prst="rect">
            <a:avLst/>
          </a:prstGeom>
        </p:spPr>
      </p:pic>
      <p:pic>
        <p:nvPicPr>
          <p:cNvPr id="24" name="グラフィックス 23" descr="閉じる 単色塗りつぶし">
            <a:extLst>
              <a:ext uri="{FF2B5EF4-FFF2-40B4-BE49-F238E27FC236}">
                <a16:creationId xmlns:a16="http://schemas.microsoft.com/office/drawing/2014/main" id="{89AB2FF3-3EE6-F9FE-12DF-C584D3CFF31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15780" y="2067458"/>
            <a:ext cx="566412" cy="566412"/>
          </a:xfrm>
          <a:prstGeom prst="rect">
            <a:avLst/>
          </a:prstGeom>
        </p:spPr>
      </p:pic>
      <p:sp>
        <p:nvSpPr>
          <p:cNvPr id="25" name="テキスト ボックス 24">
            <a:extLst>
              <a:ext uri="{FF2B5EF4-FFF2-40B4-BE49-F238E27FC236}">
                <a16:creationId xmlns:a16="http://schemas.microsoft.com/office/drawing/2014/main" id="{73D6DCB8-479B-58C1-D72F-04DE4E479CE7}"/>
              </a:ext>
            </a:extLst>
          </p:cNvPr>
          <p:cNvSpPr txBox="1"/>
          <p:nvPr/>
        </p:nvSpPr>
        <p:spPr>
          <a:xfrm>
            <a:off x="4708601" y="3007378"/>
            <a:ext cx="3638001" cy="301727"/>
          </a:xfrm>
          <a:prstGeom prst="rect">
            <a:avLst/>
          </a:prstGeom>
          <a:noFill/>
        </p:spPr>
        <p:txBody>
          <a:bodyPr wrap="none" lIns="0" tIns="0" rIns="0" bIns="0" rtlCol="0">
            <a:spAutoFit/>
          </a:bodyPr>
          <a:lstStyle/>
          <a:p>
            <a:pPr algn="ctr"/>
            <a:r>
              <a:rPr lang="ja-JP" altLang="en-US" sz="1961">
                <a:latin typeface="Yu Gothic UI" panose="020B0500000000000000" pitchFamily="34" charset="-128"/>
                <a:ea typeface="Yu Gothic UI" panose="020B0500000000000000" pitchFamily="34" charset="-128"/>
              </a:rPr>
              <a:t>事故によって上下流のどちらにも影響</a:t>
            </a:r>
            <a:endParaRPr lang="ja-JP" altLang="en-US" sz="1961" err="1">
              <a:latin typeface="Yu Gothic UI" panose="020B0500000000000000" pitchFamily="34" charset="-128"/>
              <a:ea typeface="Yu Gothic UI" panose="020B0500000000000000" pitchFamily="34" charset="-128"/>
            </a:endParaRPr>
          </a:p>
        </p:txBody>
      </p:sp>
      <p:sp>
        <p:nvSpPr>
          <p:cNvPr id="26" name="角丸四角形 25">
            <a:extLst>
              <a:ext uri="{FF2B5EF4-FFF2-40B4-BE49-F238E27FC236}">
                <a16:creationId xmlns:a16="http://schemas.microsoft.com/office/drawing/2014/main" id="{5DC139AF-8936-8AA2-43B1-6C80D18136F0}"/>
              </a:ext>
            </a:extLst>
          </p:cNvPr>
          <p:cNvSpPr/>
          <p:nvPr/>
        </p:nvSpPr>
        <p:spPr bwMode="auto">
          <a:xfrm>
            <a:off x="1450287" y="4027332"/>
            <a:ext cx="1797138" cy="486197"/>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pPr>
            <a:r>
              <a:rPr lang="ja-JP" altLang="en-US" sz="1765">
                <a:solidFill>
                  <a:srgbClr val="FFFFFF"/>
                </a:solidFill>
                <a:latin typeface="Yu Gothic UI" panose="020B0500000000000000" pitchFamily="34" charset="-128"/>
                <a:ea typeface="Yu Gothic UI" panose="020B0500000000000000" pitchFamily="34" charset="-128"/>
                <a:cs typeface="Segoe UI" pitchFamily="34" charset="0"/>
              </a:rPr>
              <a:t>検出・調査</a:t>
            </a:r>
          </a:p>
        </p:txBody>
      </p:sp>
      <p:sp>
        <p:nvSpPr>
          <p:cNvPr id="27" name="角丸四角形 26">
            <a:extLst>
              <a:ext uri="{FF2B5EF4-FFF2-40B4-BE49-F238E27FC236}">
                <a16:creationId xmlns:a16="http://schemas.microsoft.com/office/drawing/2014/main" id="{BAB43C67-F5AA-FF50-0774-D35D7BA3FFAC}"/>
              </a:ext>
            </a:extLst>
          </p:cNvPr>
          <p:cNvSpPr/>
          <p:nvPr/>
        </p:nvSpPr>
        <p:spPr bwMode="auto">
          <a:xfrm>
            <a:off x="3642133" y="4027332"/>
            <a:ext cx="1797138" cy="486197"/>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pPr>
            <a:r>
              <a:rPr lang="ja-JP" altLang="en-US" sz="1765">
                <a:solidFill>
                  <a:srgbClr val="FFFFFF"/>
                </a:solidFill>
                <a:latin typeface="Yu Gothic UI" panose="020B0500000000000000" pitchFamily="34" charset="-128"/>
                <a:ea typeface="Yu Gothic UI" panose="020B0500000000000000" pitchFamily="34" charset="-128"/>
                <a:cs typeface="Segoe UI" pitchFamily="34" charset="0"/>
              </a:rPr>
              <a:t>対応</a:t>
            </a:r>
            <a:endParaRPr lang="ja-JP" altLang="en-US" sz="1765" err="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28" name="角丸四角形 27">
            <a:extLst>
              <a:ext uri="{FF2B5EF4-FFF2-40B4-BE49-F238E27FC236}">
                <a16:creationId xmlns:a16="http://schemas.microsoft.com/office/drawing/2014/main" id="{B333E99B-2832-60B8-5E64-1E0DB6DDDA07}"/>
              </a:ext>
            </a:extLst>
          </p:cNvPr>
          <p:cNvSpPr/>
          <p:nvPr/>
        </p:nvSpPr>
        <p:spPr bwMode="auto">
          <a:xfrm>
            <a:off x="5833979" y="4027332"/>
            <a:ext cx="1797138" cy="486197"/>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pPr>
            <a:r>
              <a:rPr lang="ja-JP" altLang="en-US" sz="1765">
                <a:solidFill>
                  <a:srgbClr val="FFFFFF"/>
                </a:solidFill>
                <a:latin typeface="Yu Gothic UI" panose="020B0500000000000000" pitchFamily="34" charset="-128"/>
                <a:ea typeface="Yu Gothic UI" panose="020B0500000000000000" pitchFamily="34" charset="-128"/>
                <a:cs typeface="Segoe UI" pitchFamily="34" charset="0"/>
              </a:rPr>
              <a:t>再発防止</a:t>
            </a:r>
            <a:endParaRPr lang="ja-JP" altLang="en-US" sz="1765" err="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29" name="角丸四角形 28">
            <a:extLst>
              <a:ext uri="{FF2B5EF4-FFF2-40B4-BE49-F238E27FC236}">
                <a16:creationId xmlns:a16="http://schemas.microsoft.com/office/drawing/2014/main" id="{ABC35064-EB05-3636-A23B-E7C52E9F374C}"/>
              </a:ext>
            </a:extLst>
          </p:cNvPr>
          <p:cNvSpPr/>
          <p:nvPr/>
        </p:nvSpPr>
        <p:spPr bwMode="auto">
          <a:xfrm>
            <a:off x="8025825" y="4027332"/>
            <a:ext cx="1797138" cy="486197"/>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pPr>
            <a:r>
              <a:rPr lang="ja-JP" altLang="en-US" sz="1765">
                <a:solidFill>
                  <a:srgbClr val="FFFFFF"/>
                </a:solidFill>
                <a:latin typeface="Yu Gothic UI" panose="020B0500000000000000" pitchFamily="34" charset="-128"/>
                <a:ea typeface="Yu Gothic UI" panose="020B0500000000000000" pitchFamily="34" charset="-128"/>
                <a:cs typeface="Segoe UI" pitchFamily="34" charset="0"/>
              </a:rPr>
              <a:t>ビジネス再開</a:t>
            </a:r>
            <a:endParaRPr lang="ja-JP" altLang="en-US" sz="1765" err="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30" name="角丸四角形 29">
            <a:extLst>
              <a:ext uri="{FF2B5EF4-FFF2-40B4-BE49-F238E27FC236}">
                <a16:creationId xmlns:a16="http://schemas.microsoft.com/office/drawing/2014/main" id="{F743360C-B9F9-5B4C-B3DA-4B0487B6DE06}"/>
              </a:ext>
            </a:extLst>
          </p:cNvPr>
          <p:cNvSpPr/>
          <p:nvPr/>
        </p:nvSpPr>
        <p:spPr bwMode="auto">
          <a:xfrm>
            <a:off x="10217672" y="4027332"/>
            <a:ext cx="1797138" cy="486197"/>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pPr>
            <a:r>
              <a:rPr lang="ja-JP" altLang="en-US" sz="1765">
                <a:solidFill>
                  <a:srgbClr val="FFFFFF"/>
                </a:solidFill>
                <a:latin typeface="Yu Gothic UI" panose="020B0500000000000000" pitchFamily="34" charset="-128"/>
                <a:ea typeface="Yu Gothic UI" panose="020B0500000000000000" pitchFamily="34" charset="-128"/>
                <a:cs typeface="Segoe UI" pitchFamily="34" charset="0"/>
              </a:rPr>
              <a:t>チェーンに復帰</a:t>
            </a:r>
            <a:endParaRPr lang="ja-JP" altLang="en-US" sz="1765" err="1">
              <a:solidFill>
                <a:srgbClr val="FFFFFF"/>
              </a:solidFill>
              <a:latin typeface="Yu Gothic UI" panose="020B0500000000000000" pitchFamily="34" charset="-128"/>
              <a:ea typeface="Yu Gothic UI" panose="020B0500000000000000" pitchFamily="34" charset="-128"/>
              <a:cs typeface="Segoe UI" pitchFamily="34" charset="0"/>
            </a:endParaRPr>
          </a:p>
        </p:txBody>
      </p:sp>
      <p:cxnSp>
        <p:nvCxnSpPr>
          <p:cNvPr id="32" name="直線矢印コネクタ 31">
            <a:extLst>
              <a:ext uri="{FF2B5EF4-FFF2-40B4-BE49-F238E27FC236}">
                <a16:creationId xmlns:a16="http://schemas.microsoft.com/office/drawing/2014/main" id="{663E6DE1-C9A7-0696-DC6A-312B4EB209A7}"/>
              </a:ext>
            </a:extLst>
          </p:cNvPr>
          <p:cNvCxnSpPr>
            <a:cxnSpLocks/>
            <a:stCxn id="26" idx="3"/>
            <a:endCxn id="27" idx="1"/>
          </p:cNvCxnSpPr>
          <p:nvPr/>
        </p:nvCxnSpPr>
        <p:spPr>
          <a:xfrm>
            <a:off x="3247425" y="4270431"/>
            <a:ext cx="3947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42A35F74-F9F9-65C4-6679-E0524D7FDD42}"/>
              </a:ext>
            </a:extLst>
          </p:cNvPr>
          <p:cNvCxnSpPr>
            <a:cxnSpLocks/>
            <a:stCxn id="27" idx="3"/>
            <a:endCxn id="28" idx="1"/>
          </p:cNvCxnSpPr>
          <p:nvPr/>
        </p:nvCxnSpPr>
        <p:spPr>
          <a:xfrm>
            <a:off x="5439271" y="4270431"/>
            <a:ext cx="3947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C3180D0-AC08-2850-BCE6-B3A5EBF01A78}"/>
              </a:ext>
            </a:extLst>
          </p:cNvPr>
          <p:cNvCxnSpPr>
            <a:cxnSpLocks/>
            <a:stCxn id="28" idx="3"/>
            <a:endCxn id="29" idx="1"/>
          </p:cNvCxnSpPr>
          <p:nvPr/>
        </p:nvCxnSpPr>
        <p:spPr>
          <a:xfrm>
            <a:off x="7631117" y="4270431"/>
            <a:ext cx="3947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058CB848-6B6E-2BC1-E561-B76E13A8378A}"/>
              </a:ext>
            </a:extLst>
          </p:cNvPr>
          <p:cNvCxnSpPr>
            <a:cxnSpLocks/>
            <a:stCxn id="29" idx="3"/>
            <a:endCxn id="30" idx="1"/>
          </p:cNvCxnSpPr>
          <p:nvPr/>
        </p:nvCxnSpPr>
        <p:spPr>
          <a:xfrm>
            <a:off x="9822963" y="4270431"/>
            <a:ext cx="394709"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7A36949D-C137-2AAF-9B0E-9655E556ECEF}"/>
              </a:ext>
            </a:extLst>
          </p:cNvPr>
          <p:cNvCxnSpPr>
            <a:cxnSpLocks/>
          </p:cNvCxnSpPr>
          <p:nvPr/>
        </p:nvCxnSpPr>
        <p:spPr>
          <a:xfrm>
            <a:off x="-395032" y="4771822"/>
            <a:ext cx="8005905" cy="0"/>
          </a:xfrm>
          <a:prstGeom prst="straightConnector1">
            <a:avLst/>
          </a:prstGeom>
          <a:ln w="19050">
            <a:solidFill>
              <a:schemeClr val="accent4">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C4A8BDA5-61CC-4433-2852-BCAA9F449388}"/>
              </a:ext>
            </a:extLst>
          </p:cNvPr>
          <p:cNvSpPr txBox="1"/>
          <p:nvPr/>
        </p:nvSpPr>
        <p:spPr>
          <a:xfrm flipH="1">
            <a:off x="2774261" y="4595050"/>
            <a:ext cx="2581870" cy="383929"/>
          </a:xfrm>
          <a:prstGeom prst="rect">
            <a:avLst/>
          </a:prstGeom>
          <a:solidFill>
            <a:schemeClr val="bg1"/>
          </a:solidFill>
        </p:spPr>
        <p:txBody>
          <a:bodyPr wrap="square" lIns="70585" tIns="70585" rIns="70585" bIns="70585" rtlCol="0">
            <a:spAutoFit/>
          </a:bodyPr>
          <a:lstStyle/>
          <a:p>
            <a:pPr algn="ctr"/>
            <a:r>
              <a:rPr lang="en-US" altLang="ja-JP" sz="1568">
                <a:latin typeface="Yu Gothic UI" panose="020B0500000000000000" pitchFamily="34" charset="-128"/>
                <a:ea typeface="Yu Gothic UI" panose="020B0500000000000000" pitchFamily="34" charset="-128"/>
              </a:rPr>
              <a:t>IT</a:t>
            </a:r>
            <a:r>
              <a:rPr lang="ja-JP" altLang="en-US" sz="1568">
                <a:latin typeface="Yu Gothic UI" panose="020B0500000000000000" pitchFamily="34" charset="-128"/>
                <a:ea typeface="Yu Gothic UI" panose="020B0500000000000000" pitchFamily="34" charset="-128"/>
              </a:rPr>
              <a:t>環境の復旧にかかる時間</a:t>
            </a:r>
            <a:endParaRPr lang="ja-JP" altLang="en-US" sz="1568" err="1">
              <a:latin typeface="Yu Gothic UI" panose="020B0500000000000000" pitchFamily="34" charset="-128"/>
              <a:ea typeface="Yu Gothic UI" panose="020B0500000000000000" pitchFamily="34" charset="-128"/>
            </a:endParaRPr>
          </a:p>
        </p:txBody>
      </p:sp>
      <p:cxnSp>
        <p:nvCxnSpPr>
          <p:cNvPr id="48" name="直線矢印コネクタ 47">
            <a:extLst>
              <a:ext uri="{FF2B5EF4-FFF2-40B4-BE49-F238E27FC236}">
                <a16:creationId xmlns:a16="http://schemas.microsoft.com/office/drawing/2014/main" id="{60343832-7076-F4E4-9DE3-23AEB3D31946}"/>
              </a:ext>
            </a:extLst>
          </p:cNvPr>
          <p:cNvCxnSpPr>
            <a:cxnSpLocks/>
          </p:cNvCxnSpPr>
          <p:nvPr/>
        </p:nvCxnSpPr>
        <p:spPr>
          <a:xfrm>
            <a:off x="-488521" y="5212435"/>
            <a:ext cx="12494136" cy="0"/>
          </a:xfrm>
          <a:prstGeom prst="straightConnector1">
            <a:avLst/>
          </a:prstGeom>
          <a:ln w="19050">
            <a:solidFill>
              <a:schemeClr val="accent4">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91FE8DF9-EC29-A915-FFFD-9486358400A0}"/>
              </a:ext>
            </a:extLst>
          </p:cNvPr>
          <p:cNvCxnSpPr>
            <a:cxnSpLocks/>
          </p:cNvCxnSpPr>
          <p:nvPr/>
        </p:nvCxnSpPr>
        <p:spPr>
          <a:xfrm>
            <a:off x="7626519" y="3981752"/>
            <a:ext cx="0" cy="1027614"/>
          </a:xfrm>
          <a:prstGeom prst="line">
            <a:avLst/>
          </a:prstGeom>
          <a:ln>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764751DD-E724-0254-1529-BBC78BCC4A54}"/>
              </a:ext>
            </a:extLst>
          </p:cNvPr>
          <p:cNvCxnSpPr>
            <a:cxnSpLocks/>
          </p:cNvCxnSpPr>
          <p:nvPr/>
        </p:nvCxnSpPr>
        <p:spPr>
          <a:xfrm>
            <a:off x="12005614" y="3981752"/>
            <a:ext cx="0" cy="1428202"/>
          </a:xfrm>
          <a:prstGeom prst="line">
            <a:avLst/>
          </a:prstGeom>
          <a:ln>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107DD344-9D91-1585-095E-30D2E13CEC74}"/>
              </a:ext>
            </a:extLst>
          </p:cNvPr>
          <p:cNvSpPr txBox="1"/>
          <p:nvPr/>
        </p:nvSpPr>
        <p:spPr>
          <a:xfrm flipH="1">
            <a:off x="8098986" y="5020471"/>
            <a:ext cx="2850284" cy="383929"/>
          </a:xfrm>
          <a:prstGeom prst="rect">
            <a:avLst/>
          </a:prstGeom>
          <a:solidFill>
            <a:schemeClr val="bg1"/>
          </a:solidFill>
        </p:spPr>
        <p:txBody>
          <a:bodyPr wrap="square" lIns="70585" tIns="70585" rIns="70585" bIns="70585" rtlCol="0">
            <a:spAutoFit/>
          </a:bodyPr>
          <a:lstStyle/>
          <a:p>
            <a:pPr algn="ctr"/>
            <a:r>
              <a:rPr lang="ja-JP" altLang="en-US" sz="1568">
                <a:latin typeface="Yu Gothic UI" panose="020B0500000000000000" pitchFamily="34" charset="-128"/>
                <a:ea typeface="Yu Gothic UI" panose="020B0500000000000000" pitchFamily="34" charset="-128"/>
              </a:rPr>
              <a:t>ビジネスの復旧にかかる時間</a:t>
            </a:r>
            <a:endParaRPr lang="ja-JP" altLang="en-US" sz="1568" err="1">
              <a:latin typeface="Yu Gothic UI" panose="020B0500000000000000" pitchFamily="34" charset="-128"/>
              <a:ea typeface="Yu Gothic UI" panose="020B0500000000000000" pitchFamily="34" charset="-128"/>
            </a:endParaRPr>
          </a:p>
        </p:txBody>
      </p:sp>
      <p:sp>
        <p:nvSpPr>
          <p:cNvPr id="57" name="テキスト ボックス 56">
            <a:extLst>
              <a:ext uri="{FF2B5EF4-FFF2-40B4-BE49-F238E27FC236}">
                <a16:creationId xmlns:a16="http://schemas.microsoft.com/office/drawing/2014/main" id="{F2209767-1442-08CA-A48C-48E823689794}"/>
              </a:ext>
            </a:extLst>
          </p:cNvPr>
          <p:cNvSpPr txBox="1"/>
          <p:nvPr/>
        </p:nvSpPr>
        <p:spPr>
          <a:xfrm>
            <a:off x="588263" y="5751856"/>
            <a:ext cx="11018520" cy="543108"/>
          </a:xfrm>
          <a:prstGeom prst="rect">
            <a:avLst/>
          </a:prstGeom>
          <a:noFill/>
        </p:spPr>
        <p:txBody>
          <a:bodyPr wrap="square" lIns="0" tIns="0" rIns="0" bIns="0" rtlCol="0">
            <a:spAutoFit/>
          </a:bodyPr>
          <a:lstStyle/>
          <a:p>
            <a:pPr algn="l"/>
            <a:r>
              <a:rPr lang="en-US" altLang="ja-JP" sz="1765">
                <a:latin typeface="Yu Gothic UI" panose="020B0500000000000000" pitchFamily="34" charset="-128"/>
                <a:ea typeface="Yu Gothic UI" panose="020B0500000000000000" pitchFamily="34" charset="-128"/>
              </a:rPr>
              <a:t>IT</a:t>
            </a:r>
            <a:r>
              <a:rPr lang="ja-JP" altLang="en-US" sz="1765">
                <a:latin typeface="Yu Gothic UI" panose="020B0500000000000000" pitchFamily="34" charset="-128"/>
                <a:ea typeface="Yu Gothic UI" panose="020B0500000000000000" pitchFamily="34" charset="-128"/>
              </a:rPr>
              <a:t>環境が</a:t>
            </a:r>
            <a:r>
              <a:rPr lang="en-US" altLang="ja-JP" sz="1765">
                <a:highlight>
                  <a:srgbClr val="FFFF00"/>
                </a:highlight>
                <a:latin typeface="Yu Gothic UI" panose="020B0500000000000000" pitchFamily="34" charset="-128"/>
                <a:ea typeface="Yu Gothic UI" panose="020B0500000000000000" pitchFamily="34" charset="-128"/>
              </a:rPr>
              <a:t>10</a:t>
            </a:r>
            <a:r>
              <a:rPr lang="ja-JP" altLang="en-US" sz="1765">
                <a:highlight>
                  <a:srgbClr val="FFFF00"/>
                </a:highlight>
                <a:latin typeface="Yu Gothic UI" panose="020B0500000000000000" pitchFamily="34" charset="-128"/>
                <a:ea typeface="Yu Gothic UI" panose="020B0500000000000000" pitchFamily="34" charset="-128"/>
              </a:rPr>
              <a:t>日で復旧したとしても</a:t>
            </a:r>
            <a:r>
              <a:rPr lang="ja-JP" altLang="en-US" sz="1765">
                <a:latin typeface="Yu Gothic UI" panose="020B0500000000000000" pitchFamily="34" charset="-128"/>
                <a:ea typeface="Yu Gothic UI" panose="020B0500000000000000" pitchFamily="34" charset="-128"/>
              </a:rPr>
              <a:t>、すでに新たなサプライチェーンは始まっており、もう一度その中に入るには</a:t>
            </a:r>
            <a:r>
              <a:rPr lang="ja-JP" altLang="en-US" sz="1765">
                <a:highlight>
                  <a:srgbClr val="FFFF00"/>
                </a:highlight>
                <a:latin typeface="Yu Gothic UI" panose="020B0500000000000000" pitchFamily="34" charset="-128"/>
                <a:ea typeface="Yu Gothic UI" panose="020B0500000000000000" pitchFamily="34" charset="-128"/>
              </a:rPr>
              <a:t>半年以上かかる</a:t>
            </a:r>
            <a:r>
              <a:rPr lang="ja-JP" altLang="en-US" sz="1765">
                <a:latin typeface="Yu Gothic UI" panose="020B0500000000000000" pitchFamily="34" charset="-128"/>
                <a:ea typeface="Yu Gothic UI" panose="020B0500000000000000" pitchFamily="34" charset="-128"/>
              </a:rPr>
              <a:t>こともあります。サプライチェーンにおける事業継続を徹底している環境ほど、一度抜けたら戻れないというリスクが増大しています</a:t>
            </a:r>
            <a:endParaRPr lang="ja-JP" altLang="en-US" sz="1765" err="1">
              <a:latin typeface="Yu Gothic UI" panose="020B0500000000000000" pitchFamily="34" charset="-128"/>
              <a:ea typeface="Yu Gothic UI" panose="020B0500000000000000" pitchFamily="34" charset="-128"/>
            </a:endParaRPr>
          </a:p>
        </p:txBody>
      </p:sp>
      <p:cxnSp>
        <p:nvCxnSpPr>
          <p:cNvPr id="72" name="直線矢印コネクタ 71">
            <a:extLst>
              <a:ext uri="{FF2B5EF4-FFF2-40B4-BE49-F238E27FC236}">
                <a16:creationId xmlns:a16="http://schemas.microsoft.com/office/drawing/2014/main" id="{FA475FD1-8D38-EF30-D8FD-2E5F06602240}"/>
              </a:ext>
            </a:extLst>
          </p:cNvPr>
          <p:cNvCxnSpPr>
            <a:cxnSpLocks/>
            <a:endCxn id="26" idx="1"/>
          </p:cNvCxnSpPr>
          <p:nvPr/>
        </p:nvCxnSpPr>
        <p:spPr>
          <a:xfrm>
            <a:off x="809610" y="4262440"/>
            <a:ext cx="640678" cy="7991"/>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6" name="角丸四角形 75">
            <a:extLst>
              <a:ext uri="{FF2B5EF4-FFF2-40B4-BE49-F238E27FC236}">
                <a16:creationId xmlns:a16="http://schemas.microsoft.com/office/drawing/2014/main" id="{2119B84D-DE12-274E-944A-63122930DF4F}"/>
              </a:ext>
            </a:extLst>
          </p:cNvPr>
          <p:cNvSpPr/>
          <p:nvPr/>
        </p:nvSpPr>
        <p:spPr bwMode="auto">
          <a:xfrm>
            <a:off x="-739260" y="4019341"/>
            <a:ext cx="1797138" cy="486197"/>
          </a:xfrm>
          <a:prstGeom prst="roundRect">
            <a:avLst>
              <a:gd name="adj" fmla="val 5000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pPr>
            <a:r>
              <a:rPr lang="ja-JP" altLang="en-US" sz="1765">
                <a:solidFill>
                  <a:srgbClr val="FFFFFF"/>
                </a:solidFill>
                <a:latin typeface="Yu Gothic UI" panose="020B0500000000000000" pitchFamily="34" charset="-128"/>
                <a:ea typeface="Yu Gothic UI" panose="020B0500000000000000" pitchFamily="34" charset="-128"/>
                <a:cs typeface="Segoe UI" pitchFamily="34" charset="0"/>
              </a:rPr>
              <a:t>　　発生</a:t>
            </a:r>
            <a:endParaRPr lang="ja-JP" altLang="en-US" sz="1765" err="1">
              <a:solidFill>
                <a:srgbClr val="FFFFFF"/>
              </a:solidFill>
              <a:latin typeface="Yu Gothic UI" panose="020B0500000000000000" pitchFamily="34" charset="-128"/>
              <a:ea typeface="Yu Gothic UI" panose="020B0500000000000000" pitchFamily="34" charset="-128"/>
              <a:cs typeface="Segoe UI" pitchFamily="34" charset="0"/>
            </a:endParaRPr>
          </a:p>
        </p:txBody>
      </p:sp>
    </p:spTree>
    <p:extLst>
      <p:ext uri="{BB962C8B-B14F-4D97-AF65-F5344CB8AC3E}">
        <p14:creationId xmlns:p14="http://schemas.microsoft.com/office/powerpoint/2010/main" val="9914483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81B8-23BC-E2B6-98F8-01B947F78A2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3DE33A-0353-A3B9-0A5D-FE6A3CD4A8DC}"/>
              </a:ext>
            </a:extLst>
          </p:cNvPr>
          <p:cNvSpPr>
            <a:spLocks noGrp="1"/>
          </p:cNvSpPr>
          <p:nvPr>
            <p:ph type="title"/>
          </p:nvPr>
        </p:nvSpPr>
        <p:spPr/>
        <p:txBody>
          <a:bodyPr/>
          <a:lstStyle/>
          <a:p>
            <a:r>
              <a:rPr lang="ja-JP" altLang="en-US"/>
              <a:t>ランサムウェア攻撃のリアルタイム対応</a:t>
            </a:r>
          </a:p>
        </p:txBody>
      </p:sp>
      <p:pic>
        <p:nvPicPr>
          <p:cNvPr id="4" name="図 3" descr="グラフ  AI 生成コンテンツは誤りを含む可能性があります。">
            <a:extLst>
              <a:ext uri="{FF2B5EF4-FFF2-40B4-BE49-F238E27FC236}">
                <a16:creationId xmlns:a16="http://schemas.microsoft.com/office/drawing/2014/main" id="{3CEDCD72-FE40-97C3-3CA3-38B3F916EC46}"/>
              </a:ext>
            </a:extLst>
          </p:cNvPr>
          <p:cNvPicPr>
            <a:picLocks noChangeAspect="1"/>
          </p:cNvPicPr>
          <p:nvPr/>
        </p:nvPicPr>
        <p:blipFill>
          <a:blip r:embed="rId2"/>
          <a:stretch>
            <a:fillRect/>
          </a:stretch>
        </p:blipFill>
        <p:spPr>
          <a:xfrm>
            <a:off x="685800" y="1324719"/>
            <a:ext cx="4753465" cy="4660900"/>
          </a:xfrm>
          <a:prstGeom prst="rect">
            <a:avLst/>
          </a:prstGeom>
        </p:spPr>
      </p:pic>
      <p:sp>
        <p:nvSpPr>
          <p:cNvPr id="5" name="テキスト ボックス 4">
            <a:extLst>
              <a:ext uri="{FF2B5EF4-FFF2-40B4-BE49-F238E27FC236}">
                <a16:creationId xmlns:a16="http://schemas.microsoft.com/office/drawing/2014/main" id="{5DDB1F0A-AB57-84EE-29B7-C8EA1A0073AD}"/>
              </a:ext>
            </a:extLst>
          </p:cNvPr>
          <p:cNvSpPr txBox="1"/>
          <p:nvPr/>
        </p:nvSpPr>
        <p:spPr>
          <a:xfrm>
            <a:off x="5862860" y="1176918"/>
            <a:ext cx="5643340" cy="4847481"/>
          </a:xfrm>
          <a:prstGeom prst="rect">
            <a:avLst/>
          </a:prstGeom>
          <a:noFill/>
        </p:spPr>
        <p:txBody>
          <a:bodyPr wrap="square" lIns="0" tIns="0" rIns="0" bIns="0" rtlCol="0">
            <a:spAutoFit/>
          </a:bodyPr>
          <a:lstStyle/>
          <a:p>
            <a:pPr fontAlgn="t">
              <a:spcAft>
                <a:spcPts val="600"/>
              </a:spcAft>
            </a:pPr>
            <a:r>
              <a:rPr lang="ja-JP" altLang="en-US" sz="2000" b="1"/>
              <a:t>世界的影響を及ぼす可能性のあるランサムウェア攻撃が</a:t>
            </a:r>
            <a:br>
              <a:rPr lang="en-US" altLang="ja-JP" sz="2000" b="1"/>
            </a:br>
            <a:r>
              <a:rPr lang="ja-JP" altLang="en-US" sz="2000" b="1"/>
              <a:t>わずか</a:t>
            </a:r>
            <a:r>
              <a:rPr lang="en-US" altLang="ja-JP" sz="2000" b="1"/>
              <a:t>2</a:t>
            </a:r>
            <a:r>
              <a:rPr lang="ja-JP" altLang="en-US" sz="2000" b="1"/>
              <a:t>分以内に阻止できた理由とは</a:t>
            </a:r>
            <a:endParaRPr lang="ja-JP" altLang="en-US" sz="2000"/>
          </a:p>
          <a:p>
            <a:pPr marL="285750" indent="-285750" fontAlgn="t">
              <a:buFont typeface="Arial" panose="020B0604020202020204" pitchFamily="34" charset="0"/>
              <a:buChar char="•"/>
            </a:pPr>
            <a:r>
              <a:rPr lang="en-US" altLang="ja-JP">
                <a:latin typeface="+mn-ea"/>
              </a:rPr>
              <a:t>2025</a:t>
            </a:r>
            <a:r>
              <a:rPr lang="ja-JP" altLang="en-US">
                <a:latin typeface="+mn-ea"/>
              </a:rPr>
              <a:t>年</a:t>
            </a:r>
            <a:r>
              <a:rPr lang="en-US" altLang="ja-JP">
                <a:latin typeface="+mn-ea"/>
              </a:rPr>
              <a:t>2</a:t>
            </a:r>
            <a:r>
              <a:rPr lang="ja-JP" altLang="en-US">
                <a:latin typeface="+mn-ea"/>
              </a:rPr>
              <a:t>月、世界的な海運会社がランサムウェア攻撃を受けたが、迅速な対応により世界経済の大混乱を回避しました。もし数時間でもシステムが停止していたら、海上輸送が止まり、世界中の貿易や産業に深刻な影響が出ていた可能性がありました</a:t>
            </a:r>
          </a:p>
          <a:p>
            <a:pPr marL="285750" indent="-285750" fontAlgn="t">
              <a:buFont typeface="Arial" panose="020B0604020202020204" pitchFamily="34" charset="0"/>
              <a:buChar char="•"/>
            </a:pPr>
            <a:r>
              <a:rPr lang="ja-JP" altLang="en-US">
                <a:latin typeface="+mn-ea"/>
              </a:rPr>
              <a:t>この事件は、相互接続されたグローバル社会の脆弱性を象徴しており、</a:t>
            </a:r>
            <a:r>
              <a:rPr lang="en-US" altLang="ja-JP">
                <a:latin typeface="+mn-ea"/>
              </a:rPr>
              <a:t>1</a:t>
            </a:r>
            <a:r>
              <a:rPr lang="ja-JP" altLang="en-US">
                <a:latin typeface="+mn-ea"/>
              </a:rPr>
              <a:t>社の攻撃が世界規模の波及効果を持つことを示しています。物理・デジタル両方のサプライチェーンが攻撃対象となり、遠く離れた組織にも影響が及ぶ可能性があります</a:t>
            </a:r>
          </a:p>
          <a:p>
            <a:pPr marL="285750" indent="-285750" fontAlgn="t">
              <a:buFont typeface="Arial" panose="020B0604020202020204" pitchFamily="34" charset="0"/>
              <a:buChar char="•"/>
            </a:pPr>
            <a:r>
              <a:rPr lang="ja-JP" altLang="en-US">
                <a:latin typeface="+mn-ea"/>
              </a:rPr>
              <a:t>しかし今回は、サイバーセキュリティへの事前投資が功を奏し、攻撃は観測から遮断まで</a:t>
            </a:r>
            <a:r>
              <a:rPr lang="en-US" altLang="ja-JP">
                <a:latin typeface="+mn-ea"/>
              </a:rPr>
              <a:t>14</a:t>
            </a:r>
            <a:r>
              <a:rPr lang="ja-JP" altLang="en-US">
                <a:latin typeface="+mn-ea"/>
              </a:rPr>
              <a:t>分、暗号化開始から停止までわずか</a:t>
            </a:r>
            <a:r>
              <a:rPr lang="en-US" altLang="ja-JP">
                <a:latin typeface="+mn-ea"/>
              </a:rPr>
              <a:t>1</a:t>
            </a:r>
            <a:r>
              <a:rPr lang="ja-JP" altLang="en-US">
                <a:latin typeface="+mn-ea"/>
              </a:rPr>
              <a:t>分</a:t>
            </a:r>
            <a:r>
              <a:rPr lang="en-US" altLang="ja-JP">
                <a:latin typeface="+mn-ea"/>
              </a:rPr>
              <a:t>8</a:t>
            </a:r>
            <a:r>
              <a:rPr lang="ja-JP" altLang="en-US">
                <a:latin typeface="+mn-ea"/>
              </a:rPr>
              <a:t>秒で封じ込められました。これは、適切な防御策があればランサムウェアの被害を最小限に抑えられることを示す成功事例です</a:t>
            </a:r>
          </a:p>
        </p:txBody>
      </p:sp>
      <p:sp>
        <p:nvSpPr>
          <p:cNvPr id="3" name="テキスト ボックス 2">
            <a:extLst>
              <a:ext uri="{FF2B5EF4-FFF2-40B4-BE49-F238E27FC236}">
                <a16:creationId xmlns:a16="http://schemas.microsoft.com/office/drawing/2014/main" id="{1658A73C-A0E1-D19F-80BA-7C85DC50CE92}"/>
              </a:ext>
            </a:extLst>
          </p:cNvPr>
          <p:cNvSpPr txBox="1"/>
          <p:nvPr/>
        </p:nvSpPr>
        <p:spPr>
          <a:xfrm>
            <a:off x="2628900" y="6372260"/>
            <a:ext cx="8977883" cy="276999"/>
          </a:xfrm>
          <a:prstGeom prst="rect">
            <a:avLst/>
          </a:prstGeom>
          <a:noFill/>
        </p:spPr>
        <p:txBody>
          <a:bodyPr wrap="square">
            <a:spAutoFit/>
          </a:bodyPr>
          <a:lstStyle/>
          <a:p>
            <a:pPr algn="r"/>
            <a:r>
              <a:rPr lang="en-US" altLang="ja-JP" sz="1200"/>
              <a:t>MDDR 2025 </a:t>
            </a:r>
            <a:r>
              <a:rPr lang="ja-JP" altLang="en-US" sz="1200"/>
              <a:t>https://www.microsoft.com/en-us/corporate-responsibility/cybersecurity/microsoft-digital-defense-report-2025/</a:t>
            </a:r>
          </a:p>
        </p:txBody>
      </p:sp>
    </p:spTree>
    <p:extLst>
      <p:ext uri="{BB962C8B-B14F-4D97-AF65-F5344CB8AC3E}">
        <p14:creationId xmlns:p14="http://schemas.microsoft.com/office/powerpoint/2010/main" val="7701317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A9AF-506B-96A5-89AD-4912B71C6F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D3B7877-FADA-A1B8-CA88-D7830AEEFC2B}"/>
              </a:ext>
            </a:extLst>
          </p:cNvPr>
          <p:cNvSpPr>
            <a:spLocks noGrp="1"/>
          </p:cNvSpPr>
          <p:nvPr>
            <p:ph type="title"/>
          </p:nvPr>
        </p:nvSpPr>
        <p:spPr/>
        <p:txBody>
          <a:bodyPr/>
          <a:lstStyle/>
          <a:p>
            <a:r>
              <a:rPr lang="ja-JP" altLang="en-US"/>
              <a:t>ビジネスレジリエンスを実現したモダンな</a:t>
            </a:r>
            <a:r>
              <a:rPr lang="en-US" altLang="ja-JP"/>
              <a:t>IT</a:t>
            </a:r>
            <a:r>
              <a:rPr lang="ja-JP" altLang="en-US"/>
              <a:t>環境の仕組み</a:t>
            </a:r>
          </a:p>
        </p:txBody>
      </p:sp>
      <p:pic>
        <p:nvPicPr>
          <p:cNvPr id="3" name="図 2">
            <a:extLst>
              <a:ext uri="{FF2B5EF4-FFF2-40B4-BE49-F238E27FC236}">
                <a16:creationId xmlns:a16="http://schemas.microsoft.com/office/drawing/2014/main" id="{88A04513-2BC9-7247-B74D-D63E2F9BE26B}"/>
              </a:ext>
            </a:extLst>
          </p:cNvPr>
          <p:cNvPicPr>
            <a:picLocks noChangeAspect="1"/>
          </p:cNvPicPr>
          <p:nvPr/>
        </p:nvPicPr>
        <p:blipFill>
          <a:blip r:embed="rId2"/>
          <a:stretch>
            <a:fillRect/>
          </a:stretch>
        </p:blipFill>
        <p:spPr>
          <a:xfrm>
            <a:off x="3762564" y="1638091"/>
            <a:ext cx="1837463" cy="2411005"/>
          </a:xfrm>
          <a:prstGeom prst="rect">
            <a:avLst/>
          </a:prstGeom>
        </p:spPr>
      </p:pic>
      <p:sp>
        <p:nvSpPr>
          <p:cNvPr id="5" name="角丸四角形 4">
            <a:extLst>
              <a:ext uri="{FF2B5EF4-FFF2-40B4-BE49-F238E27FC236}">
                <a16:creationId xmlns:a16="http://schemas.microsoft.com/office/drawing/2014/main" id="{C292CEDA-C6D3-FAB7-8F35-E4464E052653}"/>
              </a:ext>
            </a:extLst>
          </p:cNvPr>
          <p:cNvSpPr/>
          <p:nvPr/>
        </p:nvSpPr>
        <p:spPr bwMode="auto">
          <a:xfrm>
            <a:off x="650476" y="2839334"/>
            <a:ext cx="2714175" cy="469018"/>
          </a:xfrm>
          <a:prstGeom prst="roundRect">
            <a:avLst>
              <a:gd name="adj" fmla="val 4394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ja-JP" altLang="en-US" sz="1765"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異常をリアルタイム監視</a:t>
            </a:r>
          </a:p>
        </p:txBody>
      </p:sp>
      <p:sp>
        <p:nvSpPr>
          <p:cNvPr id="6" name="テキスト ボックス 5">
            <a:extLst>
              <a:ext uri="{FF2B5EF4-FFF2-40B4-BE49-F238E27FC236}">
                <a16:creationId xmlns:a16="http://schemas.microsoft.com/office/drawing/2014/main" id="{5305DC79-7BC8-1751-67F6-D9AB534659A6}"/>
              </a:ext>
            </a:extLst>
          </p:cNvPr>
          <p:cNvSpPr txBox="1"/>
          <p:nvPr/>
        </p:nvSpPr>
        <p:spPr>
          <a:xfrm>
            <a:off x="311167" y="4452280"/>
            <a:ext cx="3392793" cy="778454"/>
          </a:xfrm>
          <a:prstGeom prst="rect">
            <a:avLst/>
          </a:prstGeom>
          <a:noFill/>
        </p:spPr>
        <p:txBody>
          <a:bodyPr wrap="square" lIns="179285" tIns="143428" rIns="179285" bIns="143428" rtlCol="0" anchor="ctr">
            <a:spAutoFit/>
          </a:bodyPr>
          <a:lstStyle/>
          <a:p>
            <a:pPr algn="ctr" defTabSz="914247">
              <a:lnSpc>
                <a:spcPct val="90000"/>
              </a:lnSpc>
              <a:spcAft>
                <a:spcPts val="588"/>
              </a:spcAft>
              <a:defRPr/>
            </a:pPr>
            <a:r>
              <a:rPr lang="en-US" altLang="ja-JP" sz="1765" b="1" dirty="0">
                <a:solidFill>
                  <a:srgbClr val="243A5E"/>
                </a:solidFill>
                <a:latin typeface="Yu Gothic UI" panose="020B0500000000000000" pitchFamily="34" charset="-128"/>
                <a:ea typeface="Yu Gothic UI" panose="020B0500000000000000" pitchFamily="34" charset="-128"/>
              </a:rPr>
              <a:t>1</a:t>
            </a:r>
            <a:r>
              <a:rPr lang="ja-JP" altLang="en-US" sz="1765" b="1" dirty="0">
                <a:solidFill>
                  <a:srgbClr val="243A5E"/>
                </a:solidFill>
                <a:latin typeface="Yu Gothic UI" panose="020B0500000000000000" pitchFamily="34" charset="-128"/>
                <a:ea typeface="Yu Gothic UI" panose="020B0500000000000000" pitchFamily="34" charset="-128"/>
              </a:rPr>
              <a:t>日</a:t>
            </a:r>
            <a:r>
              <a:rPr lang="en-US" altLang="ja-JP" sz="1765" b="1" dirty="0">
                <a:solidFill>
                  <a:srgbClr val="243A5E"/>
                </a:solidFill>
                <a:latin typeface="Yu Gothic UI" panose="020B0500000000000000" pitchFamily="34" charset="-128"/>
                <a:ea typeface="Yu Gothic UI" panose="020B0500000000000000" pitchFamily="34" charset="-128"/>
              </a:rPr>
              <a:t>100</a:t>
            </a:r>
            <a:r>
              <a:rPr lang="ja-JP" altLang="en-US" sz="1765" b="1" dirty="0">
                <a:solidFill>
                  <a:srgbClr val="243A5E"/>
                </a:solidFill>
                <a:latin typeface="Yu Gothic UI" panose="020B0500000000000000" pitchFamily="34" charset="-128"/>
                <a:ea typeface="Yu Gothic UI" panose="020B0500000000000000" pitchFamily="34" charset="-128"/>
              </a:rPr>
              <a:t>兆のシグナルから得られる脅威インテリジェンス</a:t>
            </a:r>
          </a:p>
        </p:txBody>
      </p:sp>
      <p:cxnSp>
        <p:nvCxnSpPr>
          <p:cNvPr id="7" name="直線矢印コネクタ 6">
            <a:extLst>
              <a:ext uri="{FF2B5EF4-FFF2-40B4-BE49-F238E27FC236}">
                <a16:creationId xmlns:a16="http://schemas.microsoft.com/office/drawing/2014/main" id="{766A8A30-06D1-A663-3B89-D0FAE620F7B3}"/>
              </a:ext>
            </a:extLst>
          </p:cNvPr>
          <p:cNvCxnSpPr>
            <a:cxnSpLocks/>
            <a:stCxn id="6" idx="0"/>
            <a:endCxn id="5" idx="2"/>
          </p:cNvCxnSpPr>
          <p:nvPr/>
        </p:nvCxnSpPr>
        <p:spPr>
          <a:xfrm flipV="1">
            <a:off x="2007564" y="3308352"/>
            <a:ext cx="0" cy="1143928"/>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4E4D0503-815A-20CC-F603-4727CEA33D0F}"/>
              </a:ext>
            </a:extLst>
          </p:cNvPr>
          <p:cNvSpPr txBox="1"/>
          <p:nvPr/>
        </p:nvSpPr>
        <p:spPr>
          <a:xfrm>
            <a:off x="540227" y="3643346"/>
            <a:ext cx="2890306" cy="576898"/>
          </a:xfrm>
          <a:prstGeom prst="rect">
            <a:avLst/>
          </a:prstGeom>
          <a:solidFill>
            <a:schemeClr val="bg1"/>
          </a:solidFill>
        </p:spPr>
        <p:txBody>
          <a:bodyPr wrap="square" lIns="70585" tIns="70585" rIns="70585" bIns="70585" rtlCol="0" anchor="ctr">
            <a:spAutoFit/>
          </a:bodyPr>
          <a:lstStyle/>
          <a:p>
            <a:pPr algn="ctr" defTabSz="914247">
              <a:lnSpc>
                <a:spcPct val="90000"/>
              </a:lnSpc>
              <a:spcAft>
                <a:spcPts val="588"/>
              </a:spcAft>
              <a:defRPr/>
            </a:pPr>
            <a:r>
              <a:rPr lang="ja-JP" altLang="en-US" sz="1568">
                <a:solidFill>
                  <a:srgbClr val="243A5E"/>
                </a:solidFill>
                <a:latin typeface="Yu Gothic UI" panose="020B0500000000000000" pitchFamily="34" charset="-128"/>
                <a:ea typeface="Yu Gothic UI" panose="020B0500000000000000" pitchFamily="34" charset="-128"/>
              </a:rPr>
              <a:t>攻撃手法などを</a:t>
            </a:r>
            <a:br>
              <a:rPr lang="en-US" altLang="ja-JP" sz="1568">
                <a:solidFill>
                  <a:srgbClr val="243A5E"/>
                </a:solidFill>
                <a:latin typeface="Yu Gothic UI" panose="020B0500000000000000" pitchFamily="34" charset="-128"/>
                <a:ea typeface="Yu Gothic UI" panose="020B0500000000000000" pitchFamily="34" charset="-128"/>
              </a:rPr>
            </a:br>
            <a:r>
              <a:rPr lang="ja-JP" altLang="en-US" sz="1568">
                <a:solidFill>
                  <a:srgbClr val="243A5E"/>
                </a:solidFill>
                <a:latin typeface="Yu Gothic UI" panose="020B0500000000000000" pitchFamily="34" charset="-128"/>
                <a:ea typeface="Yu Gothic UI" panose="020B0500000000000000" pitchFamily="34" charset="-128"/>
              </a:rPr>
              <a:t>リアルタイムにアップデート</a:t>
            </a:r>
            <a:endParaRPr lang="ja-JP" altLang="en-US" sz="1568" err="1">
              <a:solidFill>
                <a:srgbClr val="243A5E"/>
              </a:solidFill>
              <a:latin typeface="Yu Gothic UI" panose="020B0500000000000000" pitchFamily="34" charset="-128"/>
              <a:ea typeface="Yu Gothic UI" panose="020B0500000000000000" pitchFamily="34" charset="-128"/>
            </a:endParaRPr>
          </a:p>
        </p:txBody>
      </p:sp>
      <p:cxnSp>
        <p:nvCxnSpPr>
          <p:cNvPr id="9" name="直線矢印コネクタ 8">
            <a:extLst>
              <a:ext uri="{FF2B5EF4-FFF2-40B4-BE49-F238E27FC236}">
                <a16:creationId xmlns:a16="http://schemas.microsoft.com/office/drawing/2014/main" id="{2EBC1C43-5BCB-72B6-09D6-7A740020F09E}"/>
              </a:ext>
            </a:extLst>
          </p:cNvPr>
          <p:cNvCxnSpPr>
            <a:cxnSpLocks/>
            <a:stCxn id="5" idx="3"/>
            <a:endCxn id="15" idx="1"/>
          </p:cNvCxnSpPr>
          <p:nvPr/>
        </p:nvCxnSpPr>
        <p:spPr>
          <a:xfrm flipV="1">
            <a:off x="3364652" y="3073506"/>
            <a:ext cx="536338" cy="338"/>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E23063D9-B171-F9CD-F457-08A9BFF6AC12}"/>
              </a:ext>
            </a:extLst>
          </p:cNvPr>
          <p:cNvPicPr>
            <a:picLocks noChangeAspect="1"/>
          </p:cNvPicPr>
          <p:nvPr/>
        </p:nvPicPr>
        <p:blipFill>
          <a:blip r:embed="rId3"/>
          <a:stretch>
            <a:fillRect/>
          </a:stretch>
        </p:blipFill>
        <p:spPr>
          <a:xfrm>
            <a:off x="4350382" y="3658978"/>
            <a:ext cx="2024453" cy="1123547"/>
          </a:xfrm>
          <a:prstGeom prst="rect">
            <a:avLst/>
          </a:prstGeom>
        </p:spPr>
      </p:pic>
      <p:pic>
        <p:nvPicPr>
          <p:cNvPr id="11" name="図 10">
            <a:extLst>
              <a:ext uri="{FF2B5EF4-FFF2-40B4-BE49-F238E27FC236}">
                <a16:creationId xmlns:a16="http://schemas.microsoft.com/office/drawing/2014/main" id="{CBB0CDCC-8753-A10F-3BCD-B755612FEDC6}"/>
              </a:ext>
            </a:extLst>
          </p:cNvPr>
          <p:cNvPicPr>
            <a:picLocks noChangeAspect="1"/>
          </p:cNvPicPr>
          <p:nvPr/>
        </p:nvPicPr>
        <p:blipFill rotWithShape="1">
          <a:blip r:embed="rId4"/>
          <a:srcRect r="20854"/>
          <a:stretch/>
        </p:blipFill>
        <p:spPr>
          <a:xfrm>
            <a:off x="7113804" y="3408997"/>
            <a:ext cx="1802473" cy="857205"/>
          </a:xfrm>
          <a:prstGeom prst="rect">
            <a:avLst/>
          </a:prstGeom>
        </p:spPr>
      </p:pic>
      <p:cxnSp>
        <p:nvCxnSpPr>
          <p:cNvPr id="12" name="直線矢印コネクタ 11">
            <a:extLst>
              <a:ext uri="{FF2B5EF4-FFF2-40B4-BE49-F238E27FC236}">
                <a16:creationId xmlns:a16="http://schemas.microsoft.com/office/drawing/2014/main" id="{6D960A87-912F-037A-5B15-3AA938278F42}"/>
              </a:ext>
            </a:extLst>
          </p:cNvPr>
          <p:cNvCxnSpPr>
            <a:cxnSpLocks/>
            <a:stCxn id="15" idx="3"/>
            <a:endCxn id="17" idx="1"/>
          </p:cNvCxnSpPr>
          <p:nvPr/>
        </p:nvCxnSpPr>
        <p:spPr>
          <a:xfrm>
            <a:off x="5925443" y="3073505"/>
            <a:ext cx="536338" cy="0"/>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3" name="Picture 6" descr="[OneDrive の復元] でアクティビティ グラフとアクティビティ フィードを使用してアクティビティを選択しているスクリーン ショット">
            <a:extLst>
              <a:ext uri="{FF2B5EF4-FFF2-40B4-BE49-F238E27FC236}">
                <a16:creationId xmlns:a16="http://schemas.microsoft.com/office/drawing/2014/main" id="{B1926DB6-68F2-B340-EAE9-ECCD7A2F31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0223" y="1855198"/>
            <a:ext cx="2110236" cy="241100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線矢印コネクタ 13">
            <a:extLst>
              <a:ext uri="{FF2B5EF4-FFF2-40B4-BE49-F238E27FC236}">
                <a16:creationId xmlns:a16="http://schemas.microsoft.com/office/drawing/2014/main" id="{07F5EB3C-496A-D4AF-8127-D190CBCE64A1}"/>
              </a:ext>
            </a:extLst>
          </p:cNvPr>
          <p:cNvCxnSpPr>
            <a:cxnSpLocks/>
          </p:cNvCxnSpPr>
          <p:nvPr/>
        </p:nvCxnSpPr>
        <p:spPr>
          <a:xfrm>
            <a:off x="8633599" y="3080069"/>
            <a:ext cx="718426" cy="0"/>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角丸四角形 14">
            <a:extLst>
              <a:ext uri="{FF2B5EF4-FFF2-40B4-BE49-F238E27FC236}">
                <a16:creationId xmlns:a16="http://schemas.microsoft.com/office/drawing/2014/main" id="{D91A6B65-9CD6-7C4A-0192-E80EF692A71C}"/>
              </a:ext>
            </a:extLst>
          </p:cNvPr>
          <p:cNvSpPr/>
          <p:nvPr/>
        </p:nvSpPr>
        <p:spPr bwMode="auto">
          <a:xfrm>
            <a:off x="3900990" y="2838996"/>
            <a:ext cx="2024453" cy="469018"/>
          </a:xfrm>
          <a:prstGeom prst="roundRect">
            <a:avLst>
              <a:gd name="adj" fmla="val 4394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ja-JP" altLang="en-US" sz="1765"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警告と確認</a:t>
            </a:r>
            <a:endParaRPr lang="ja-JP" altLang="en-US" sz="1765"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pic>
        <p:nvPicPr>
          <p:cNvPr id="16" name="Picture 8" descr="Web サイトの [すべてのデバイスをクリーンアップする] 画面OneDriveスクリーンショット">
            <a:extLst>
              <a:ext uri="{FF2B5EF4-FFF2-40B4-BE49-F238E27FC236}">
                <a16:creationId xmlns:a16="http://schemas.microsoft.com/office/drawing/2014/main" id="{F5FB244B-2A9E-8314-A13E-1F89053C75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5468" y="1990343"/>
            <a:ext cx="2609318" cy="747670"/>
          </a:xfrm>
          <a:prstGeom prst="rect">
            <a:avLst/>
          </a:prstGeom>
          <a:noFill/>
          <a:extLst>
            <a:ext uri="{909E8E84-426E-40DD-AFC4-6F175D3DCCD1}">
              <a14:hiddenFill xmlns:a14="http://schemas.microsoft.com/office/drawing/2010/main">
                <a:solidFill>
                  <a:srgbClr val="FFFFFF"/>
                </a:solidFill>
              </a14:hiddenFill>
            </a:ext>
          </a:extLst>
        </p:spPr>
      </p:pic>
      <p:sp>
        <p:nvSpPr>
          <p:cNvPr id="17" name="角丸四角形 16">
            <a:extLst>
              <a:ext uri="{FF2B5EF4-FFF2-40B4-BE49-F238E27FC236}">
                <a16:creationId xmlns:a16="http://schemas.microsoft.com/office/drawing/2014/main" id="{94080B80-A821-0E29-B1C9-40F28223DE8B}"/>
              </a:ext>
            </a:extLst>
          </p:cNvPr>
          <p:cNvSpPr/>
          <p:nvPr/>
        </p:nvSpPr>
        <p:spPr bwMode="auto">
          <a:xfrm>
            <a:off x="6461780" y="2838996"/>
            <a:ext cx="2364732" cy="469018"/>
          </a:xfrm>
          <a:prstGeom prst="roundRect">
            <a:avLst>
              <a:gd name="adj" fmla="val 4394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ja-JP" altLang="en-US" sz="1765"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デバイスクリーンアップ</a:t>
            </a:r>
            <a:endParaRPr lang="ja-JP" altLang="en-US" sz="1765"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sp>
        <p:nvSpPr>
          <p:cNvPr id="18" name="角丸四角形 17">
            <a:extLst>
              <a:ext uri="{FF2B5EF4-FFF2-40B4-BE49-F238E27FC236}">
                <a16:creationId xmlns:a16="http://schemas.microsoft.com/office/drawing/2014/main" id="{B0A0C2CA-E43E-036B-B637-09D1C1E6C400}"/>
              </a:ext>
            </a:extLst>
          </p:cNvPr>
          <p:cNvSpPr/>
          <p:nvPr/>
        </p:nvSpPr>
        <p:spPr bwMode="auto">
          <a:xfrm>
            <a:off x="9362850" y="2838996"/>
            <a:ext cx="2098603" cy="469018"/>
          </a:xfrm>
          <a:prstGeom prst="roundRect">
            <a:avLst>
              <a:gd name="adj" fmla="val 4394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ja-JP" altLang="en-US" sz="1765"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復元データの選択</a:t>
            </a:r>
            <a:endParaRPr lang="ja-JP" altLang="en-US" sz="1765"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sp>
        <p:nvSpPr>
          <p:cNvPr id="19" name="テキスト ボックス 18">
            <a:extLst>
              <a:ext uri="{FF2B5EF4-FFF2-40B4-BE49-F238E27FC236}">
                <a16:creationId xmlns:a16="http://schemas.microsoft.com/office/drawing/2014/main" id="{58427265-4921-6554-49C9-EE1080CF216E}"/>
              </a:ext>
            </a:extLst>
          </p:cNvPr>
          <p:cNvSpPr txBox="1"/>
          <p:nvPr/>
        </p:nvSpPr>
        <p:spPr>
          <a:xfrm>
            <a:off x="3608394" y="5437867"/>
            <a:ext cx="8020228" cy="561211"/>
          </a:xfrm>
          <a:prstGeom prst="rect">
            <a:avLst/>
          </a:prstGeom>
          <a:solidFill>
            <a:schemeClr val="accent3">
              <a:lumMod val="75000"/>
            </a:schemeClr>
          </a:solidFill>
        </p:spPr>
        <p:txBody>
          <a:bodyPr wrap="square" lIns="179285" tIns="143428" rIns="179285" bIns="143428" rtlCol="0">
            <a:spAutoFit/>
          </a:bodyPr>
          <a:lstStyle/>
          <a:p>
            <a:pPr algn="ctr" defTabSz="914247">
              <a:lnSpc>
                <a:spcPct val="90000"/>
              </a:lnSpc>
              <a:spcAft>
                <a:spcPts val="588"/>
              </a:spcAft>
              <a:defRPr/>
            </a:pPr>
            <a:r>
              <a:rPr lang="ja-JP" altLang="en-US" sz="2000" b="1" dirty="0">
                <a:solidFill>
                  <a:srgbClr val="FFFFFF"/>
                </a:solidFill>
                <a:latin typeface="+mj-ea"/>
                <a:ea typeface="+mj-ea"/>
              </a:rPr>
              <a:t>新たな攻撃対策もサブスクリプションの中で対応 </a:t>
            </a:r>
            <a:r>
              <a:rPr lang="en-US" altLang="ja-JP" sz="2000" b="1" dirty="0">
                <a:solidFill>
                  <a:srgbClr val="FFFFFF"/>
                </a:solidFill>
                <a:latin typeface="+mj-ea"/>
                <a:ea typeface="+mj-ea"/>
              </a:rPr>
              <a:t>= Secure by Design </a:t>
            </a:r>
            <a:endParaRPr lang="ja-JP" altLang="en-US" sz="2000" b="1" dirty="0">
              <a:solidFill>
                <a:srgbClr val="FFFFFF"/>
              </a:solidFill>
              <a:latin typeface="+mj-ea"/>
              <a:ea typeface="+mj-ea"/>
            </a:endParaRPr>
          </a:p>
        </p:txBody>
      </p:sp>
      <p:pic>
        <p:nvPicPr>
          <p:cNvPr id="21" name="図 20" descr="ロゴ  AI 生成コンテンツは誤りを含む可能性があります。">
            <a:extLst>
              <a:ext uri="{FF2B5EF4-FFF2-40B4-BE49-F238E27FC236}">
                <a16:creationId xmlns:a16="http://schemas.microsoft.com/office/drawing/2014/main" id="{95781983-3998-5590-C200-62979FC09F69}"/>
              </a:ext>
            </a:extLst>
          </p:cNvPr>
          <p:cNvPicPr>
            <a:picLocks noChangeAspect="1"/>
          </p:cNvPicPr>
          <p:nvPr/>
        </p:nvPicPr>
        <p:blipFill>
          <a:blip r:embed="rId7"/>
          <a:stretch>
            <a:fillRect/>
          </a:stretch>
        </p:blipFill>
        <p:spPr>
          <a:xfrm>
            <a:off x="1465973" y="1416238"/>
            <a:ext cx="1083180" cy="1083180"/>
          </a:xfrm>
          <a:prstGeom prst="rect">
            <a:avLst/>
          </a:prstGeom>
        </p:spPr>
      </p:pic>
      <p:sp>
        <p:nvSpPr>
          <p:cNvPr id="20" name="テキスト ボックス 19">
            <a:extLst>
              <a:ext uri="{FF2B5EF4-FFF2-40B4-BE49-F238E27FC236}">
                <a16:creationId xmlns:a16="http://schemas.microsoft.com/office/drawing/2014/main" id="{8DA40092-2E65-045F-8156-632AD1BFB803}"/>
              </a:ext>
            </a:extLst>
          </p:cNvPr>
          <p:cNvSpPr txBox="1"/>
          <p:nvPr/>
        </p:nvSpPr>
        <p:spPr>
          <a:xfrm>
            <a:off x="1475366" y="2382320"/>
            <a:ext cx="1064394" cy="307777"/>
          </a:xfrm>
          <a:prstGeom prst="rect">
            <a:avLst/>
          </a:prstGeom>
          <a:noFill/>
        </p:spPr>
        <p:txBody>
          <a:bodyPr wrap="none" lIns="0" tIns="0" rIns="0" bIns="0" rtlCol="0">
            <a:spAutoFit/>
          </a:bodyPr>
          <a:lstStyle/>
          <a:p>
            <a:pPr algn="l"/>
            <a:r>
              <a:rPr kumimoji="1" lang="en-US" altLang="ja-JP" sz="2000"/>
              <a:t>OneDrive</a:t>
            </a:r>
            <a:endParaRPr kumimoji="1" lang="ja-JP" altLang="en-US" sz="2000" err="1"/>
          </a:p>
        </p:txBody>
      </p:sp>
    </p:spTree>
    <p:extLst>
      <p:ext uri="{BB962C8B-B14F-4D97-AF65-F5344CB8AC3E}">
        <p14:creationId xmlns:p14="http://schemas.microsoft.com/office/powerpoint/2010/main" val="34485562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A1C959-E465-460A-A300-A76A87EE2919}"/>
              </a:ext>
            </a:extLst>
          </p:cNvPr>
          <p:cNvSpPr>
            <a:spLocks noGrp="1"/>
          </p:cNvSpPr>
          <p:nvPr>
            <p:ph type="title"/>
          </p:nvPr>
        </p:nvSpPr>
        <p:spPr>
          <a:xfrm>
            <a:off x="588263" y="485740"/>
            <a:ext cx="11018520" cy="553998"/>
          </a:xfrm>
        </p:spPr>
        <p:txBody>
          <a:bodyPr/>
          <a:lstStyle/>
          <a:p>
            <a:r>
              <a:rPr lang="ja-JP" altLang="en-US"/>
              <a:t>レジリエンスの第一歩</a:t>
            </a:r>
            <a:r>
              <a:rPr lang="en-US" altLang="ja-JP"/>
              <a:t> - </a:t>
            </a:r>
            <a:r>
              <a:rPr lang="ja-JP" altLang="en-US"/>
              <a:t>セキュリティガバナンスの構築</a:t>
            </a:r>
          </a:p>
        </p:txBody>
      </p:sp>
      <p:pic>
        <p:nvPicPr>
          <p:cNvPr id="5" name="図 4" descr="グラフ, ダイアグラム  自動的に生成された説明">
            <a:extLst>
              <a:ext uri="{FF2B5EF4-FFF2-40B4-BE49-F238E27FC236}">
                <a16:creationId xmlns:a16="http://schemas.microsoft.com/office/drawing/2014/main" id="{F33A3462-6391-5B1A-5D88-CC9E601268DA}"/>
              </a:ext>
            </a:extLst>
          </p:cNvPr>
          <p:cNvPicPr>
            <a:picLocks noChangeAspect="1"/>
          </p:cNvPicPr>
          <p:nvPr/>
        </p:nvPicPr>
        <p:blipFill rotWithShape="1">
          <a:blip r:embed="rId2">
            <a:extLst>
              <a:ext uri="{28A0092B-C50C-407E-A947-70E740481C1C}">
                <a14:useLocalDpi xmlns:a14="http://schemas.microsoft.com/office/drawing/2010/main" val="0"/>
              </a:ext>
            </a:extLst>
          </a:blip>
          <a:srcRect l="11443" r="5687"/>
          <a:stretch/>
        </p:blipFill>
        <p:spPr>
          <a:xfrm>
            <a:off x="1036571" y="1487958"/>
            <a:ext cx="4621427" cy="4708854"/>
          </a:xfrm>
          <a:prstGeom prst="rect">
            <a:avLst/>
          </a:prstGeom>
        </p:spPr>
      </p:pic>
      <p:sp>
        <p:nvSpPr>
          <p:cNvPr id="7" name="角丸四角形 6">
            <a:extLst>
              <a:ext uri="{FF2B5EF4-FFF2-40B4-BE49-F238E27FC236}">
                <a16:creationId xmlns:a16="http://schemas.microsoft.com/office/drawing/2014/main" id="{D0BA96BA-9B0B-10DA-A62C-AF38F914DA4E}"/>
              </a:ext>
            </a:extLst>
          </p:cNvPr>
          <p:cNvSpPr/>
          <p:nvPr/>
        </p:nvSpPr>
        <p:spPr bwMode="auto">
          <a:xfrm>
            <a:off x="6534004" y="1841157"/>
            <a:ext cx="4621428" cy="852616"/>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2400"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全ての状況を把握</a:t>
            </a:r>
            <a:endParaRPr kumimoji="1" lang="ja-JP" altLang="en-US" sz="2400"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sp>
        <p:nvSpPr>
          <p:cNvPr id="8" name="角丸四角形 7">
            <a:extLst>
              <a:ext uri="{FF2B5EF4-FFF2-40B4-BE49-F238E27FC236}">
                <a16:creationId xmlns:a16="http://schemas.microsoft.com/office/drawing/2014/main" id="{61DEA7A0-0ED4-EBDB-D6C6-07EEDA8553D1}"/>
              </a:ext>
            </a:extLst>
          </p:cNvPr>
          <p:cNvSpPr/>
          <p:nvPr/>
        </p:nvSpPr>
        <p:spPr bwMode="auto">
          <a:xfrm>
            <a:off x="6534004" y="3323402"/>
            <a:ext cx="4621428" cy="852616"/>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ja-JP" altLang="en-US" sz="2400"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異常があればすぐに修正</a:t>
            </a:r>
            <a:endParaRPr kumimoji="1" lang="ja-JP" altLang="en-US" sz="2400"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sp>
        <p:nvSpPr>
          <p:cNvPr id="9" name="角丸四角形 8">
            <a:extLst>
              <a:ext uri="{FF2B5EF4-FFF2-40B4-BE49-F238E27FC236}">
                <a16:creationId xmlns:a16="http://schemas.microsoft.com/office/drawing/2014/main" id="{DFDFC19F-576E-421B-2652-8F28A0D6F67B}"/>
              </a:ext>
            </a:extLst>
          </p:cNvPr>
          <p:cNvSpPr/>
          <p:nvPr/>
        </p:nvSpPr>
        <p:spPr bwMode="auto">
          <a:xfrm>
            <a:off x="6534004" y="4941570"/>
            <a:ext cx="4621428" cy="852616"/>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ja-JP" altLang="en-US" sz="2400"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常に安全な状態を維持</a:t>
            </a:r>
            <a:endParaRPr kumimoji="1" lang="ja-JP" altLang="en-US" sz="2400"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cxnSp>
        <p:nvCxnSpPr>
          <p:cNvPr id="14" name="直線矢印コネクタ 13">
            <a:extLst>
              <a:ext uri="{FF2B5EF4-FFF2-40B4-BE49-F238E27FC236}">
                <a16:creationId xmlns:a16="http://schemas.microsoft.com/office/drawing/2014/main" id="{1118B6E4-E441-07C7-ADBB-A1843F215868}"/>
              </a:ext>
            </a:extLst>
          </p:cNvPr>
          <p:cNvCxnSpPr>
            <a:cxnSpLocks/>
            <a:stCxn id="8" idx="2"/>
            <a:endCxn id="9" idx="0"/>
          </p:cNvCxnSpPr>
          <p:nvPr/>
        </p:nvCxnSpPr>
        <p:spPr>
          <a:xfrm>
            <a:off x="8844718" y="4176018"/>
            <a:ext cx="0" cy="765552"/>
          </a:xfrm>
          <a:prstGeom prst="straightConnector1">
            <a:avLst/>
          </a:prstGeom>
          <a:ln w="762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環状矢印 15">
            <a:extLst>
              <a:ext uri="{FF2B5EF4-FFF2-40B4-BE49-F238E27FC236}">
                <a16:creationId xmlns:a16="http://schemas.microsoft.com/office/drawing/2014/main" id="{B5D7A713-61C8-DE69-FE97-5ED7D91C84A3}"/>
              </a:ext>
            </a:extLst>
          </p:cNvPr>
          <p:cNvSpPr/>
          <p:nvPr/>
        </p:nvSpPr>
        <p:spPr>
          <a:xfrm rot="11700000">
            <a:off x="8344918" y="2440829"/>
            <a:ext cx="1135518" cy="1135518"/>
          </a:xfrm>
          <a:prstGeom prst="circularArrow">
            <a:avLst>
              <a:gd name="adj1" fmla="val 10188"/>
              <a:gd name="adj2" fmla="val 1709440"/>
              <a:gd name="adj3" fmla="val 19011519"/>
              <a:gd name="adj4" fmla="val 189895"/>
              <a:gd name="adj5" fmla="val 16151"/>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13192325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D07E-BD0B-BFC5-6CD5-EEF7DDCD9CE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866F6BD-8774-EFC4-9E02-9687DB329744}"/>
              </a:ext>
            </a:extLst>
          </p:cNvPr>
          <p:cNvSpPr>
            <a:spLocks noGrp="1"/>
          </p:cNvSpPr>
          <p:nvPr>
            <p:ph type="title"/>
          </p:nvPr>
        </p:nvSpPr>
        <p:spPr>
          <a:xfrm>
            <a:off x="588263" y="2425541"/>
            <a:ext cx="4167887" cy="1107996"/>
          </a:xfrm>
        </p:spPr>
        <p:txBody>
          <a:bodyPr/>
          <a:lstStyle/>
          <a:p>
            <a:r>
              <a:rPr kumimoji="1" lang="ja-JP" altLang="en-US" dirty="0"/>
              <a:t>サプライチェーン</a:t>
            </a:r>
            <a:br>
              <a:rPr kumimoji="1" lang="en-US" altLang="ja-JP" dirty="0"/>
            </a:br>
            <a:r>
              <a:rPr kumimoji="1" lang="ja-JP" altLang="en-US" dirty="0"/>
              <a:t>セキュリティを考える</a:t>
            </a:r>
          </a:p>
        </p:txBody>
      </p:sp>
      <p:sp>
        <p:nvSpPr>
          <p:cNvPr id="3" name="テキスト プレースホルダー 2">
            <a:extLst>
              <a:ext uri="{FF2B5EF4-FFF2-40B4-BE49-F238E27FC236}">
                <a16:creationId xmlns:a16="http://schemas.microsoft.com/office/drawing/2014/main" id="{E217C0C6-CA47-CFFA-FB44-ABD754CEFD85}"/>
              </a:ext>
            </a:extLst>
          </p:cNvPr>
          <p:cNvSpPr>
            <a:spLocks noGrp="1"/>
          </p:cNvSpPr>
          <p:nvPr>
            <p:ph type="body" sz="quarter" idx="12"/>
          </p:nvPr>
        </p:nvSpPr>
        <p:spPr>
          <a:xfrm>
            <a:off x="582042" y="3962400"/>
            <a:ext cx="4164583" cy="677108"/>
          </a:xfrm>
        </p:spPr>
        <p:txBody>
          <a:bodyPr/>
          <a:lstStyle/>
          <a:p>
            <a:r>
              <a:rPr lang="ja-JP" altLang="en-US" dirty="0"/>
              <a:t>サプライチェーンセキュリティを考える際に重要な「役割」と「責任」</a:t>
            </a:r>
            <a:endParaRPr kumimoji="1" lang="en-US" altLang="ja-JP" dirty="0"/>
          </a:p>
        </p:txBody>
      </p:sp>
      <p:pic>
        <p:nvPicPr>
          <p:cNvPr id="5" name="図 4" descr="コンテナの貨物船、コンテナの保管場所、船の荷下ろしをするクレーンなどがある商業ドック">
            <a:extLst>
              <a:ext uri="{FF2B5EF4-FFF2-40B4-BE49-F238E27FC236}">
                <a16:creationId xmlns:a16="http://schemas.microsoft.com/office/drawing/2014/main" id="{DBE28C08-964F-0727-94FB-7098A6E259F3}"/>
              </a:ext>
            </a:extLst>
          </p:cNvPr>
          <p:cNvPicPr>
            <a:picLocks noChangeAspect="1"/>
          </p:cNvPicPr>
          <p:nvPr/>
        </p:nvPicPr>
        <p:blipFill>
          <a:blip r:embed="rId2"/>
          <a:srcRect l="21919" r="21919"/>
          <a:stretch/>
        </p:blipFill>
        <p:spPr>
          <a:xfrm>
            <a:off x="5336988" y="0"/>
            <a:ext cx="6855012" cy="6858000"/>
          </a:xfrm>
          <a:prstGeom prst="rect">
            <a:avLst/>
          </a:prstGeom>
        </p:spPr>
      </p:pic>
    </p:spTree>
    <p:extLst>
      <p:ext uri="{BB962C8B-B14F-4D97-AF65-F5344CB8AC3E}">
        <p14:creationId xmlns:p14="http://schemas.microsoft.com/office/powerpoint/2010/main" val="202511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3244CF2-50A7-2CC1-DED7-A33141E4BD4F}"/>
              </a:ext>
            </a:extLst>
          </p:cNvPr>
          <p:cNvSpPr>
            <a:spLocks noGrp="1"/>
          </p:cNvSpPr>
          <p:nvPr>
            <p:ph type="title"/>
          </p:nvPr>
        </p:nvSpPr>
        <p:spPr/>
        <p:txBody>
          <a:bodyPr/>
          <a:lstStyle/>
          <a:p>
            <a:r>
              <a:rPr lang="ja-JP" altLang="en-US"/>
              <a:t>セキュリティ対策よりもセキュリティ運用が焦点に</a:t>
            </a:r>
          </a:p>
        </p:txBody>
      </p:sp>
      <p:pic>
        <p:nvPicPr>
          <p:cNvPr id="5" name="図 4" descr="画像1">
            <a:extLst>
              <a:ext uri="{FF2B5EF4-FFF2-40B4-BE49-F238E27FC236}">
                <a16:creationId xmlns:a16="http://schemas.microsoft.com/office/drawing/2014/main" id="{5B29A3F2-2CEF-8D8E-89A6-8C3C5CE7C602}"/>
              </a:ext>
            </a:extLst>
          </p:cNvPr>
          <p:cNvPicPr>
            <a:picLocks noChangeAspect="1"/>
          </p:cNvPicPr>
          <p:nvPr/>
        </p:nvPicPr>
        <p:blipFill>
          <a:blip r:embed="rId3"/>
          <a:stretch>
            <a:fillRect/>
          </a:stretch>
        </p:blipFill>
        <p:spPr>
          <a:xfrm>
            <a:off x="777331" y="1335123"/>
            <a:ext cx="10658931" cy="3803601"/>
          </a:xfrm>
          <a:prstGeom prst="rect">
            <a:avLst/>
          </a:prstGeom>
        </p:spPr>
      </p:pic>
      <p:sp>
        <p:nvSpPr>
          <p:cNvPr id="6" name="正方形/長方形 5">
            <a:extLst>
              <a:ext uri="{FF2B5EF4-FFF2-40B4-BE49-F238E27FC236}">
                <a16:creationId xmlns:a16="http://schemas.microsoft.com/office/drawing/2014/main" id="{E518FA7E-32A4-95EB-FA79-A542E3368A92}"/>
              </a:ext>
            </a:extLst>
          </p:cNvPr>
          <p:cNvSpPr/>
          <p:nvPr/>
        </p:nvSpPr>
        <p:spPr bwMode="auto">
          <a:xfrm>
            <a:off x="2192055" y="4233797"/>
            <a:ext cx="3294345" cy="688932"/>
          </a:xfrm>
          <a:prstGeom prst="rect">
            <a:avLst/>
          </a:prstGeom>
          <a:noFill/>
          <a:ln w="381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 name="角丸四角形 6">
            <a:extLst>
              <a:ext uri="{FF2B5EF4-FFF2-40B4-BE49-F238E27FC236}">
                <a16:creationId xmlns:a16="http://schemas.microsoft.com/office/drawing/2014/main" id="{C3C9BE4D-23DD-D728-14D0-5EAF0B7B6A35}"/>
              </a:ext>
            </a:extLst>
          </p:cNvPr>
          <p:cNvSpPr/>
          <p:nvPr/>
        </p:nvSpPr>
        <p:spPr bwMode="auto">
          <a:xfrm>
            <a:off x="777331" y="5398265"/>
            <a:ext cx="10581059" cy="694063"/>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ja-JP" altLang="en-US" sz="2000">
                <a:solidFill>
                  <a:srgbClr val="FFFFFF"/>
                </a:solidFill>
                <a:latin typeface="+mj-ea"/>
                <a:ea typeface="+mj-ea"/>
                <a:cs typeface="Segoe UI" pitchFamily="34" charset="0"/>
              </a:rPr>
              <a:t>専門家に確認してもらうために「セキュリティの運用状況の提示」が重要なポイントになった</a:t>
            </a:r>
            <a:endParaRPr lang="en-US" altLang="ja-JP" sz="2000">
              <a:solidFill>
                <a:srgbClr val="FFFFFF"/>
              </a:solidFill>
              <a:latin typeface="+mj-ea"/>
              <a:ea typeface="+mj-ea"/>
              <a:cs typeface="Segoe UI" pitchFamily="34" charset="0"/>
            </a:endParaRPr>
          </a:p>
        </p:txBody>
      </p:sp>
    </p:spTree>
    <p:extLst>
      <p:ext uri="{BB962C8B-B14F-4D97-AF65-F5344CB8AC3E}">
        <p14:creationId xmlns:p14="http://schemas.microsoft.com/office/powerpoint/2010/main" val="372758562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A20E2B-36A9-DCED-752E-20230F3A956D}"/>
              </a:ext>
            </a:extLst>
          </p:cNvPr>
          <p:cNvSpPr>
            <a:spLocks noGrp="1"/>
          </p:cNvSpPr>
          <p:nvPr>
            <p:ph type="title"/>
          </p:nvPr>
        </p:nvSpPr>
        <p:spPr/>
        <p:txBody>
          <a:bodyPr/>
          <a:lstStyle/>
          <a:p>
            <a:r>
              <a:rPr lang="en-US" altLang="ja-JP"/>
              <a:t>IT</a:t>
            </a:r>
            <a:r>
              <a:rPr lang="ja-JP" altLang="en-US"/>
              <a:t>ツールを使った可視化を前提とした運用</a:t>
            </a:r>
            <a:endParaRPr kumimoji="1" lang="ja-JP" altLang="en-US"/>
          </a:p>
        </p:txBody>
      </p:sp>
      <p:pic>
        <p:nvPicPr>
          <p:cNvPr id="3" name="図 2" descr="画像2">
            <a:extLst>
              <a:ext uri="{FF2B5EF4-FFF2-40B4-BE49-F238E27FC236}">
                <a16:creationId xmlns:a16="http://schemas.microsoft.com/office/drawing/2014/main" id="{DAE5524E-05CE-99B9-342B-761DD16A451C}"/>
              </a:ext>
            </a:extLst>
          </p:cNvPr>
          <p:cNvPicPr>
            <a:picLocks noChangeAspect="1"/>
          </p:cNvPicPr>
          <p:nvPr/>
        </p:nvPicPr>
        <p:blipFill>
          <a:blip r:embed="rId3"/>
          <a:stretch>
            <a:fillRect/>
          </a:stretch>
        </p:blipFill>
        <p:spPr>
          <a:xfrm>
            <a:off x="1411035" y="1247489"/>
            <a:ext cx="9695605" cy="4363022"/>
          </a:xfrm>
          <a:prstGeom prst="rect">
            <a:avLst/>
          </a:prstGeom>
        </p:spPr>
      </p:pic>
      <p:sp>
        <p:nvSpPr>
          <p:cNvPr id="4" name="正方形/長方形 3">
            <a:extLst>
              <a:ext uri="{FF2B5EF4-FFF2-40B4-BE49-F238E27FC236}">
                <a16:creationId xmlns:a16="http://schemas.microsoft.com/office/drawing/2014/main" id="{24E343C2-4EA2-DC3C-BB87-89721C0E203D}"/>
              </a:ext>
            </a:extLst>
          </p:cNvPr>
          <p:cNvSpPr/>
          <p:nvPr/>
        </p:nvSpPr>
        <p:spPr bwMode="auto">
          <a:xfrm>
            <a:off x="4448827" y="2993720"/>
            <a:ext cx="3367414" cy="789139"/>
          </a:xfrm>
          <a:prstGeom prst="rect">
            <a:avLst/>
          </a:prstGeom>
          <a:noFill/>
          <a:ln w="381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 name="角丸四角形 5">
            <a:extLst>
              <a:ext uri="{FF2B5EF4-FFF2-40B4-BE49-F238E27FC236}">
                <a16:creationId xmlns:a16="http://schemas.microsoft.com/office/drawing/2014/main" id="{85920D79-E88C-5F6E-92CD-74A88CB5ADB1}"/>
              </a:ext>
            </a:extLst>
          </p:cNvPr>
          <p:cNvSpPr/>
          <p:nvPr/>
        </p:nvSpPr>
        <p:spPr bwMode="auto">
          <a:xfrm>
            <a:off x="777331" y="5830273"/>
            <a:ext cx="10581059" cy="694063"/>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ja-JP" altLang="en-US" sz="2000">
                <a:solidFill>
                  <a:srgbClr val="FFFFFF"/>
                </a:solidFill>
                <a:latin typeface="+mj-ea"/>
                <a:ea typeface="+mj-ea"/>
                <a:cs typeface="Segoe UI" pitchFamily="34" charset="0"/>
              </a:rPr>
              <a:t>お助け隊サービスを使わずに「</a:t>
            </a:r>
            <a:r>
              <a:rPr lang="en-US" altLang="ja-JP" sz="2000">
                <a:solidFill>
                  <a:srgbClr val="FFFFFF"/>
                </a:solidFill>
                <a:latin typeface="+mj-ea"/>
                <a:ea typeface="+mj-ea"/>
                <a:cs typeface="Segoe UI" pitchFamily="34" charset="0"/>
              </a:rPr>
              <a:t>IT</a:t>
            </a:r>
            <a:r>
              <a:rPr lang="ja-JP" altLang="en-US" sz="2000">
                <a:solidFill>
                  <a:srgbClr val="FFFFFF"/>
                </a:solidFill>
                <a:latin typeface="+mj-ea"/>
                <a:ea typeface="+mj-ea"/>
                <a:cs typeface="Segoe UI" pitchFamily="34" charset="0"/>
              </a:rPr>
              <a:t>ツール」による運用状況の把握ができれば、自社での運用が可能</a:t>
            </a:r>
            <a:endParaRPr lang="en-US" altLang="ja-JP" sz="2000">
              <a:solidFill>
                <a:srgbClr val="FFFFFF"/>
              </a:solidFill>
              <a:latin typeface="+mj-ea"/>
              <a:ea typeface="+mj-ea"/>
              <a:cs typeface="Segoe UI" pitchFamily="34" charset="0"/>
            </a:endParaRPr>
          </a:p>
        </p:txBody>
      </p:sp>
    </p:spTree>
    <p:extLst>
      <p:ext uri="{BB962C8B-B14F-4D97-AF65-F5344CB8AC3E}">
        <p14:creationId xmlns:p14="http://schemas.microsoft.com/office/powerpoint/2010/main" val="31950069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8379B3-36EC-8865-28C0-65225310820F}"/>
              </a:ext>
            </a:extLst>
          </p:cNvPr>
          <p:cNvSpPr>
            <a:spLocks noGrp="1"/>
          </p:cNvSpPr>
          <p:nvPr>
            <p:ph type="title"/>
          </p:nvPr>
        </p:nvSpPr>
        <p:spPr/>
        <p:txBody>
          <a:bodyPr/>
          <a:lstStyle/>
          <a:p>
            <a:r>
              <a:rPr kumimoji="1" lang="ja-JP" altLang="en-US"/>
              <a:t>情報の保護ではなく、「仕組みづくり」が求められている</a:t>
            </a:r>
          </a:p>
        </p:txBody>
      </p:sp>
      <p:graphicFrame>
        <p:nvGraphicFramePr>
          <p:cNvPr id="3" name="表 2">
            <a:extLst>
              <a:ext uri="{FF2B5EF4-FFF2-40B4-BE49-F238E27FC236}">
                <a16:creationId xmlns:a16="http://schemas.microsoft.com/office/drawing/2014/main" id="{7CB4C64A-092B-525D-1A9F-A614B3688F7D}"/>
              </a:ext>
            </a:extLst>
          </p:cNvPr>
          <p:cNvGraphicFramePr>
            <a:graphicFrameLocks noGrp="1"/>
          </p:cNvGraphicFramePr>
          <p:nvPr/>
        </p:nvGraphicFramePr>
        <p:xfrm>
          <a:off x="588263" y="1415442"/>
          <a:ext cx="10913348" cy="2767016"/>
        </p:xfrm>
        <a:graphic>
          <a:graphicData uri="http://schemas.openxmlformats.org/drawingml/2006/table">
            <a:tbl>
              <a:tblPr>
                <a:solidFill>
                  <a:srgbClr val="BFE4F5"/>
                </a:solidFill>
                <a:tableStyleId>{5C22544A-7EE6-4342-B048-85BDC9FD1C3A}</a:tableStyleId>
              </a:tblPr>
              <a:tblGrid>
                <a:gridCol w="747737">
                  <a:extLst>
                    <a:ext uri="{9D8B030D-6E8A-4147-A177-3AD203B41FA5}">
                      <a16:colId xmlns:a16="http://schemas.microsoft.com/office/drawing/2014/main" val="3767644433"/>
                    </a:ext>
                  </a:extLst>
                </a:gridCol>
                <a:gridCol w="871338">
                  <a:extLst>
                    <a:ext uri="{9D8B030D-6E8A-4147-A177-3AD203B41FA5}">
                      <a16:colId xmlns:a16="http://schemas.microsoft.com/office/drawing/2014/main" val="3949701435"/>
                    </a:ext>
                  </a:extLst>
                </a:gridCol>
                <a:gridCol w="1251957">
                  <a:extLst>
                    <a:ext uri="{9D8B030D-6E8A-4147-A177-3AD203B41FA5}">
                      <a16:colId xmlns:a16="http://schemas.microsoft.com/office/drawing/2014/main" val="1089336044"/>
                    </a:ext>
                  </a:extLst>
                </a:gridCol>
                <a:gridCol w="727114">
                  <a:extLst>
                    <a:ext uri="{9D8B030D-6E8A-4147-A177-3AD203B41FA5}">
                      <a16:colId xmlns:a16="http://schemas.microsoft.com/office/drawing/2014/main" val="3223009044"/>
                    </a:ext>
                  </a:extLst>
                </a:gridCol>
                <a:gridCol w="1145754">
                  <a:extLst>
                    <a:ext uri="{9D8B030D-6E8A-4147-A177-3AD203B41FA5}">
                      <a16:colId xmlns:a16="http://schemas.microsoft.com/office/drawing/2014/main" val="3900337593"/>
                    </a:ext>
                  </a:extLst>
                </a:gridCol>
                <a:gridCol w="6169448">
                  <a:extLst>
                    <a:ext uri="{9D8B030D-6E8A-4147-A177-3AD203B41FA5}">
                      <a16:colId xmlns:a16="http://schemas.microsoft.com/office/drawing/2014/main" val="2820632545"/>
                    </a:ext>
                  </a:extLst>
                </a:gridCol>
              </a:tblGrid>
              <a:tr h="525015">
                <a:tc rowSpan="4">
                  <a:txBody>
                    <a:bodyPr/>
                    <a:lstStyle/>
                    <a:p>
                      <a:pPr algn="l" fontAlgn="t">
                        <a:buNone/>
                      </a:pPr>
                      <a:r>
                        <a:rPr lang="en-US" altLang="ja-JP" sz="2000" u="none" strike="noStrike">
                          <a:effectLst/>
                        </a:rPr>
                        <a:t>3-1-1</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rowSpan="4">
                  <a:txBody>
                    <a:bodyPr/>
                    <a:lstStyle/>
                    <a:p>
                      <a:pPr algn="l" fontAlgn="t">
                        <a:buNone/>
                      </a:pPr>
                      <a:r>
                        <a:rPr lang="ja-JP" altLang="en-US" sz="2000" u="none" strike="noStrike">
                          <a:effectLst/>
                        </a:rPr>
                        <a:t>情報機器、</a:t>
                      </a:r>
                      <a:r>
                        <a:rPr lang="en-US" sz="2000" u="none" strike="noStrike">
                          <a:effectLst/>
                        </a:rPr>
                        <a:t>OS</a:t>
                      </a:r>
                      <a:r>
                        <a:rPr lang="ja-JP" altLang="en-US" sz="2000" u="none" strike="noStrike">
                          <a:effectLst/>
                        </a:rPr>
                        <a:t>及びソフトウェアに関する情報の把握</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rowSpan="4">
                  <a:txBody>
                    <a:bodyPr/>
                    <a:lstStyle/>
                    <a:p>
                      <a:pPr algn="l" fontAlgn="t">
                        <a:buNone/>
                      </a:pPr>
                      <a:r>
                        <a:rPr lang="ja-JP" altLang="en-US" sz="2000" u="none" strike="noStrike">
                          <a:effectLst/>
                        </a:rPr>
                        <a:t>情報機器、</a:t>
                      </a:r>
                      <a:r>
                        <a:rPr lang="en-US" sz="2000" u="none" strike="noStrike">
                          <a:effectLst/>
                        </a:rPr>
                        <a:t>OS</a:t>
                      </a:r>
                      <a:r>
                        <a:rPr lang="ja-JP" altLang="en-US" sz="2000" u="none" strike="noStrike">
                          <a:effectLst/>
                        </a:rPr>
                        <a:t>及びソフトウェアに関する情報を把握すること。　</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rowSpan="4">
                  <a:txBody>
                    <a:bodyPr/>
                    <a:lstStyle/>
                    <a:p>
                      <a:pPr algn="l" fontAlgn="t">
                        <a:buNone/>
                      </a:pPr>
                      <a:r>
                        <a:rPr lang="ja-JP" altLang="en-US" sz="2000" u="none" strike="noStrike">
                          <a:effectLst/>
                        </a:rPr>
                        <a:t>★</a:t>
                      </a:r>
                      <a:r>
                        <a:rPr lang="en-US" altLang="ja-JP" sz="2000" u="none" strike="noStrike">
                          <a:effectLst/>
                        </a:rPr>
                        <a:t>3</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t">
                        <a:buNone/>
                      </a:pPr>
                      <a:r>
                        <a:rPr lang="en-US" altLang="ja-JP" sz="2000" u="none" strike="noStrike">
                          <a:effectLst/>
                        </a:rPr>
                        <a:t>3-1-1-1</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buNone/>
                      </a:pPr>
                      <a:r>
                        <a:rPr lang="ja-JP" altLang="en-US" sz="2000" u="none" strike="noStrike">
                          <a:effectLst/>
                        </a:rPr>
                        <a:t>・パソコン及びシンクライアントの製造元、</a:t>
                      </a:r>
                      <a:r>
                        <a:rPr lang="en-US" sz="2000" u="none" strike="noStrike">
                          <a:effectLst/>
                        </a:rPr>
                        <a:t>OS</a:t>
                      </a:r>
                      <a:r>
                        <a:rPr lang="ja-JP" altLang="en-US" sz="2000" u="none" strike="noStrike">
                          <a:effectLst/>
                        </a:rPr>
                        <a:t>及び台数を把握するための仕組みを整備すること。</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1388455"/>
                  </a:ext>
                </a:extLst>
              </a:tr>
              <a:tr h="53958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t">
                        <a:buNone/>
                      </a:pPr>
                      <a:r>
                        <a:rPr lang="en-US" altLang="ja-JP" sz="2000" u="none" strike="noStrike">
                          <a:effectLst/>
                        </a:rPr>
                        <a:t>3-1-1-2</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buNone/>
                      </a:pPr>
                      <a:r>
                        <a:rPr lang="ja-JP" altLang="en-US" sz="2000" u="none" strike="noStrike">
                          <a:effectLst/>
                        </a:rPr>
                        <a:t>・サーバ、仮想サーバ及びハイパーバイザの製造元、</a:t>
                      </a:r>
                      <a:r>
                        <a:rPr lang="en-US" sz="2000" u="none" strike="noStrike">
                          <a:effectLst/>
                        </a:rPr>
                        <a:t>OS</a:t>
                      </a:r>
                      <a:r>
                        <a:rPr lang="ja-JP" altLang="en-US" sz="2000" u="none" strike="noStrike">
                          <a:effectLst/>
                        </a:rPr>
                        <a:t>及び台数を把握するための仕組みを整備すること。</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5685105"/>
                  </a:ext>
                </a:extLst>
              </a:tr>
              <a:tr h="59608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t">
                        <a:buNone/>
                      </a:pPr>
                      <a:r>
                        <a:rPr lang="en-US" altLang="ja-JP" sz="2000" u="none" strike="noStrike">
                          <a:effectLst/>
                        </a:rPr>
                        <a:t>3-1-1-3</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buNone/>
                      </a:pPr>
                      <a:r>
                        <a:rPr lang="ja-JP" altLang="en-US" sz="2000" u="none" strike="noStrike">
                          <a:effectLst/>
                        </a:rPr>
                        <a:t>・情報機器、</a:t>
                      </a:r>
                      <a:r>
                        <a:rPr lang="en-US" sz="2000" u="none" strike="noStrike">
                          <a:effectLst/>
                        </a:rPr>
                        <a:t>OS</a:t>
                      </a:r>
                      <a:r>
                        <a:rPr lang="ja-JP" altLang="en-US" sz="2000" u="none" strike="noStrike">
                          <a:effectLst/>
                        </a:rPr>
                        <a:t>及びソフトウェアについて、導入、設置、ネットワーク接続及びセキュリティパッチ適用のルールを含む管理ルールを定めること。</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4745222"/>
                  </a:ext>
                </a:extLst>
              </a:tr>
              <a:tr h="5250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t">
                        <a:buNone/>
                      </a:pPr>
                      <a:r>
                        <a:rPr lang="en-US" altLang="ja-JP" sz="2000" u="none" strike="noStrike">
                          <a:effectLst/>
                        </a:rPr>
                        <a:t>3-1-1-4</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buNone/>
                      </a:pPr>
                      <a:r>
                        <a:rPr lang="ja-JP" altLang="en-US" sz="2000" u="none" strike="noStrike">
                          <a:effectLst/>
                        </a:rPr>
                        <a:t>・年</a:t>
                      </a:r>
                      <a:r>
                        <a:rPr lang="en-US" altLang="ja-JP" sz="2000" u="none" strike="noStrike">
                          <a:effectLst/>
                        </a:rPr>
                        <a:t>1</a:t>
                      </a:r>
                      <a:r>
                        <a:rPr lang="ja-JP" altLang="en-US" sz="2000" u="none" strike="noStrike">
                          <a:effectLst/>
                        </a:rPr>
                        <a:t>回以上の頻度で</a:t>
                      </a:r>
                      <a:r>
                        <a:rPr lang="en-US" sz="2000" u="none" strike="noStrike">
                          <a:effectLst/>
                        </a:rPr>
                        <a:t>No.3-1-1-3</a:t>
                      </a:r>
                      <a:r>
                        <a:rPr lang="ja-JP" altLang="en-US" sz="2000" u="none" strike="noStrike">
                          <a:effectLst/>
                        </a:rPr>
                        <a:t>で定めた管理ルールの遵守状況について点検すること。</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2623289"/>
                  </a:ext>
                </a:extLst>
              </a:tr>
            </a:tbl>
          </a:graphicData>
        </a:graphic>
      </p:graphicFrame>
      <p:sp>
        <p:nvSpPr>
          <p:cNvPr id="4" name="正方形/長方形 3">
            <a:extLst>
              <a:ext uri="{FF2B5EF4-FFF2-40B4-BE49-F238E27FC236}">
                <a16:creationId xmlns:a16="http://schemas.microsoft.com/office/drawing/2014/main" id="{B188519F-7C13-42A2-558F-3F5FA52DCBF6}"/>
              </a:ext>
            </a:extLst>
          </p:cNvPr>
          <p:cNvSpPr/>
          <p:nvPr/>
        </p:nvSpPr>
        <p:spPr bwMode="auto">
          <a:xfrm>
            <a:off x="4087258" y="1297123"/>
            <a:ext cx="7516478" cy="1490144"/>
          </a:xfrm>
          <a:prstGeom prst="rect">
            <a:avLst/>
          </a:prstGeom>
          <a:noFill/>
          <a:ln w="381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 name="テキスト ボックス 4">
            <a:extLst>
              <a:ext uri="{FF2B5EF4-FFF2-40B4-BE49-F238E27FC236}">
                <a16:creationId xmlns:a16="http://schemas.microsoft.com/office/drawing/2014/main" id="{88DAFA70-7032-BB52-85FA-C2476057D8D2}"/>
              </a:ext>
            </a:extLst>
          </p:cNvPr>
          <p:cNvSpPr txBox="1"/>
          <p:nvPr/>
        </p:nvSpPr>
        <p:spPr>
          <a:xfrm>
            <a:off x="588263" y="4472848"/>
            <a:ext cx="10913348" cy="1231106"/>
          </a:xfrm>
          <a:prstGeom prst="rect">
            <a:avLst/>
          </a:prstGeom>
          <a:noFill/>
        </p:spPr>
        <p:txBody>
          <a:bodyPr wrap="square" lIns="0" tIns="0" rIns="0" bIns="0" rtlCol="0">
            <a:spAutoFit/>
          </a:bodyPr>
          <a:lstStyle/>
          <a:p>
            <a:pPr algn="l"/>
            <a:r>
              <a:rPr kumimoji="1" lang="ja-JP" altLang="en-US" sz="2000"/>
              <a:t>「仕組みを整備すること」というのは、</a:t>
            </a:r>
            <a:r>
              <a:rPr lang="en-US" altLang="ja-JP" sz="2000"/>
              <a:t>OS</a:t>
            </a:r>
            <a:r>
              <a:rPr lang="ja-JP" altLang="en-US" sz="2000"/>
              <a:t>や</a:t>
            </a:r>
            <a:r>
              <a:rPr kumimoji="1" lang="ja-JP" altLang="en-US" sz="2000"/>
              <a:t>台数を手作業で調べれば良いとういうことではありません。また、インシデント発生時には、これらをリアルタイムで把握する必要があるかもしれません。そのためには状況を知ることができるツールの導入だけではなく、パソコンやシンクライアントなどの「導入時に資産登録を行う仕組み」が求められています。</a:t>
            </a:r>
          </a:p>
        </p:txBody>
      </p:sp>
    </p:spTree>
    <p:extLst>
      <p:ext uri="{BB962C8B-B14F-4D97-AF65-F5344CB8AC3E}">
        <p14:creationId xmlns:p14="http://schemas.microsoft.com/office/powerpoint/2010/main" val="18811734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4C49C-6F31-8B9B-F291-9D6A1772FF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083CCEA-3132-BEF3-966E-941922CC9ADC}"/>
              </a:ext>
            </a:extLst>
          </p:cNvPr>
          <p:cNvSpPr>
            <a:spLocks noGrp="1"/>
          </p:cNvSpPr>
          <p:nvPr>
            <p:ph type="title"/>
          </p:nvPr>
        </p:nvSpPr>
        <p:spPr/>
        <p:txBody>
          <a:bodyPr/>
          <a:lstStyle/>
          <a:p>
            <a:r>
              <a:rPr lang="ja-JP" altLang="en-US"/>
              <a:t>専門家が必要になるような難しい要件は自動化で</a:t>
            </a:r>
            <a:endParaRPr kumimoji="1" lang="ja-JP" altLang="en-US"/>
          </a:p>
        </p:txBody>
      </p:sp>
      <p:graphicFrame>
        <p:nvGraphicFramePr>
          <p:cNvPr id="3" name="表 2">
            <a:extLst>
              <a:ext uri="{FF2B5EF4-FFF2-40B4-BE49-F238E27FC236}">
                <a16:creationId xmlns:a16="http://schemas.microsoft.com/office/drawing/2014/main" id="{FB3EDFFB-4AEB-E466-93C3-C650638A3475}"/>
              </a:ext>
            </a:extLst>
          </p:cNvPr>
          <p:cNvGraphicFramePr>
            <a:graphicFrameLocks noGrp="1"/>
          </p:cNvGraphicFramePr>
          <p:nvPr/>
        </p:nvGraphicFramePr>
        <p:xfrm>
          <a:off x="588263" y="1415442"/>
          <a:ext cx="10913348" cy="3675462"/>
        </p:xfrm>
        <a:graphic>
          <a:graphicData uri="http://schemas.openxmlformats.org/drawingml/2006/table">
            <a:tbl>
              <a:tblPr>
                <a:solidFill>
                  <a:srgbClr val="BFE4F5"/>
                </a:solidFill>
                <a:tableStyleId>{5C22544A-7EE6-4342-B048-85BDC9FD1C3A}</a:tableStyleId>
              </a:tblPr>
              <a:tblGrid>
                <a:gridCol w="747737">
                  <a:extLst>
                    <a:ext uri="{9D8B030D-6E8A-4147-A177-3AD203B41FA5}">
                      <a16:colId xmlns:a16="http://schemas.microsoft.com/office/drawing/2014/main" val="3767644433"/>
                    </a:ext>
                  </a:extLst>
                </a:gridCol>
                <a:gridCol w="871338">
                  <a:extLst>
                    <a:ext uri="{9D8B030D-6E8A-4147-A177-3AD203B41FA5}">
                      <a16:colId xmlns:a16="http://schemas.microsoft.com/office/drawing/2014/main" val="3949701435"/>
                    </a:ext>
                  </a:extLst>
                </a:gridCol>
                <a:gridCol w="1251957">
                  <a:extLst>
                    <a:ext uri="{9D8B030D-6E8A-4147-A177-3AD203B41FA5}">
                      <a16:colId xmlns:a16="http://schemas.microsoft.com/office/drawing/2014/main" val="1089336044"/>
                    </a:ext>
                  </a:extLst>
                </a:gridCol>
                <a:gridCol w="727114">
                  <a:extLst>
                    <a:ext uri="{9D8B030D-6E8A-4147-A177-3AD203B41FA5}">
                      <a16:colId xmlns:a16="http://schemas.microsoft.com/office/drawing/2014/main" val="3223009044"/>
                    </a:ext>
                  </a:extLst>
                </a:gridCol>
                <a:gridCol w="1145754">
                  <a:extLst>
                    <a:ext uri="{9D8B030D-6E8A-4147-A177-3AD203B41FA5}">
                      <a16:colId xmlns:a16="http://schemas.microsoft.com/office/drawing/2014/main" val="3900337593"/>
                    </a:ext>
                  </a:extLst>
                </a:gridCol>
                <a:gridCol w="6169448">
                  <a:extLst>
                    <a:ext uri="{9D8B030D-6E8A-4147-A177-3AD203B41FA5}">
                      <a16:colId xmlns:a16="http://schemas.microsoft.com/office/drawing/2014/main" val="2820632545"/>
                    </a:ext>
                  </a:extLst>
                </a:gridCol>
              </a:tblGrid>
              <a:tr h="525015">
                <a:tc rowSpan="3">
                  <a:txBody>
                    <a:bodyPr/>
                    <a:lstStyle/>
                    <a:p>
                      <a:pPr algn="l" fontAlgn="t">
                        <a:buNone/>
                      </a:pPr>
                      <a:r>
                        <a:rPr lang="en-US" altLang="ja-JP" sz="2000" u="none" strike="noStrike">
                          <a:effectLst/>
                        </a:rPr>
                        <a:t>5-1-1</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rowSpan="3">
                  <a:txBody>
                    <a:bodyPr/>
                    <a:lstStyle/>
                    <a:p>
                      <a:pPr algn="l" fontAlgn="t">
                        <a:buNone/>
                      </a:pPr>
                      <a:r>
                        <a:rPr lang="ja-JP" altLang="en-US" sz="2000" b="0" i="0" u="none" strike="noStrike">
                          <a:solidFill>
                            <a:srgbClr val="000000"/>
                          </a:solidFill>
                          <a:effectLst/>
                          <a:latin typeface="Meiryo UI" panose="020B0604030504040204" pitchFamily="34" charset="-128"/>
                          <a:ea typeface="Meiryo UI" panose="020B0604030504040204" pitchFamily="34" charset="-128"/>
                        </a:rPr>
                        <a:t>ネットワーク接続・データの監視</a:t>
                      </a: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rowSpan="3">
                  <a:txBody>
                    <a:bodyPr/>
                    <a:lstStyle/>
                    <a:p>
                      <a:pPr algn="l" fontAlgn="t">
                        <a:buNone/>
                      </a:pPr>
                      <a:r>
                        <a:rPr lang="ja-JP" altLang="en-US" sz="2000" u="none" strike="noStrike">
                          <a:effectLst/>
                        </a:rPr>
                        <a:t>ネットワーク上の適切な場所でネットワーク接続及びデータ転送を監視すること。</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rowSpan="3">
                  <a:txBody>
                    <a:bodyPr/>
                    <a:lstStyle/>
                    <a:p>
                      <a:pPr algn="l" fontAlgn="t">
                        <a:buNone/>
                      </a:pPr>
                      <a:r>
                        <a:rPr lang="ja-JP" altLang="en-US" sz="2000" u="none" strike="noStrike">
                          <a:effectLst/>
                        </a:rPr>
                        <a:t>★</a:t>
                      </a:r>
                      <a:r>
                        <a:rPr lang="en-US" altLang="ja-JP" sz="2000" u="none" strike="noStrike">
                          <a:effectLst/>
                        </a:rPr>
                        <a:t>3</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t">
                        <a:buNone/>
                      </a:pPr>
                      <a:r>
                        <a:rPr lang="en-US" altLang="ja-JP" sz="2000" u="none" strike="noStrike">
                          <a:effectLst/>
                        </a:rPr>
                        <a:t>5-1-1-1</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buNone/>
                      </a:pPr>
                      <a:r>
                        <a:rPr lang="ja-JP" altLang="en-US" sz="2000" u="none" strike="noStrike">
                          <a:effectLst/>
                        </a:rPr>
                        <a:t>・社内外ネットワークの境界又は端末において、インターネットから社内への通信及び社内から不正なサーバへの通信の双方について、不正アクセスをリアルタイム検知・遮断する仕組みを導入すること。</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1388455"/>
                  </a:ext>
                </a:extLst>
              </a:tr>
              <a:tr h="53958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t">
                        <a:buNone/>
                      </a:pPr>
                      <a:r>
                        <a:rPr lang="en-US" altLang="ja-JP" sz="2000" u="none" strike="noStrike">
                          <a:effectLst/>
                        </a:rPr>
                        <a:t>5-1-1-2</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buNone/>
                      </a:pPr>
                      <a:r>
                        <a:rPr lang="ja-JP" altLang="en-US" sz="2000" u="none" strike="noStrike">
                          <a:effectLst/>
                        </a:rPr>
                        <a:t>・ネットワーク機器のログ及びアラートを分析し、セキュリティ担当部署の担当者又は管理者により不審な事象が発見された場合に、それがセキュリティインシデントに該当するかが判断されること。</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5685105"/>
                  </a:ext>
                </a:extLst>
              </a:tr>
              <a:tr h="59608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t">
                        <a:buNone/>
                      </a:pPr>
                      <a:r>
                        <a:rPr lang="en-US" altLang="ja-JP" sz="2000" u="none" strike="noStrike">
                          <a:effectLst/>
                        </a:rPr>
                        <a:t>5-1-1-3</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buNone/>
                      </a:pPr>
                      <a:r>
                        <a:rPr lang="ja-JP" altLang="en-US" sz="2000" u="none" strike="noStrike">
                          <a:effectLst/>
                        </a:rPr>
                        <a:t>・</a:t>
                      </a:r>
                      <a:r>
                        <a:rPr lang="en-US" altLang="ja-JP" sz="2000" u="none" strike="noStrike">
                          <a:effectLst/>
                        </a:rPr>
                        <a:t>No.5-1-1-1</a:t>
                      </a:r>
                      <a:r>
                        <a:rPr lang="ja-JP" altLang="en-US" sz="2000" u="none" strike="noStrike">
                          <a:effectLst/>
                        </a:rPr>
                        <a:t>で設置したネットワーク機器又はサービスについて、以下の要件を満たす異常時に通知する仕組みを導入すること。</a:t>
                      </a:r>
                    </a:p>
                    <a:p>
                      <a:pPr algn="l" fontAlgn="t">
                        <a:buNone/>
                      </a:pPr>
                      <a:r>
                        <a:rPr lang="en-US" altLang="ja-JP" sz="2000" u="none" strike="noStrike">
                          <a:effectLst/>
                        </a:rPr>
                        <a:t>-</a:t>
                      </a:r>
                      <a:r>
                        <a:rPr lang="ja-JP" altLang="en-US" sz="2000" u="none" strike="noStrike">
                          <a:effectLst/>
                        </a:rPr>
                        <a:t>アラートが速やかに発報されること。</a:t>
                      </a:r>
                    </a:p>
                    <a:p>
                      <a:pPr algn="l" fontAlgn="t">
                        <a:buNone/>
                      </a:pPr>
                      <a:r>
                        <a:rPr lang="en-US" altLang="ja-JP" sz="2000" u="none" strike="noStrike">
                          <a:effectLst/>
                        </a:rPr>
                        <a:t>-</a:t>
                      </a:r>
                      <a:r>
                        <a:rPr lang="ja-JP" altLang="en-US" sz="2000" u="none" strike="noStrike">
                          <a:effectLst/>
                        </a:rPr>
                        <a:t>インシデントの速報レポートが作成され、通知されること。</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5954" marR="5954" marT="59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4745222"/>
                  </a:ext>
                </a:extLst>
              </a:tr>
            </a:tbl>
          </a:graphicData>
        </a:graphic>
      </p:graphicFrame>
      <p:sp>
        <p:nvSpPr>
          <p:cNvPr id="6" name="正方形/長方形 5">
            <a:extLst>
              <a:ext uri="{FF2B5EF4-FFF2-40B4-BE49-F238E27FC236}">
                <a16:creationId xmlns:a16="http://schemas.microsoft.com/office/drawing/2014/main" id="{955292BA-3E9B-748A-0525-605FC19BE097}"/>
              </a:ext>
            </a:extLst>
          </p:cNvPr>
          <p:cNvSpPr/>
          <p:nvPr/>
        </p:nvSpPr>
        <p:spPr bwMode="auto">
          <a:xfrm>
            <a:off x="4087258" y="2508101"/>
            <a:ext cx="7516478" cy="1490144"/>
          </a:xfrm>
          <a:prstGeom prst="rect">
            <a:avLst/>
          </a:prstGeom>
          <a:noFill/>
          <a:ln w="381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 name="テキスト ボックス 6">
            <a:extLst>
              <a:ext uri="{FF2B5EF4-FFF2-40B4-BE49-F238E27FC236}">
                <a16:creationId xmlns:a16="http://schemas.microsoft.com/office/drawing/2014/main" id="{16D8C42E-67FE-1F87-6EFC-002FBAE0BD80}"/>
              </a:ext>
            </a:extLst>
          </p:cNvPr>
          <p:cNvSpPr txBox="1"/>
          <p:nvPr/>
        </p:nvSpPr>
        <p:spPr>
          <a:xfrm>
            <a:off x="588263" y="5349924"/>
            <a:ext cx="10913348" cy="615553"/>
          </a:xfrm>
          <a:prstGeom prst="rect">
            <a:avLst/>
          </a:prstGeom>
          <a:noFill/>
        </p:spPr>
        <p:txBody>
          <a:bodyPr wrap="square" lIns="0" tIns="0" rIns="0" bIns="0" rtlCol="0">
            <a:spAutoFit/>
          </a:bodyPr>
          <a:lstStyle/>
          <a:p>
            <a:pPr algn="l"/>
            <a:r>
              <a:rPr lang="ja-JP" altLang="en-US" sz="2000"/>
              <a:t>外部専門家やマネージドサービスの利用を前提としているような要件については、脅威インテリジェンスを活用した「自動対応の仕組み」を構築することで、セキュリティの運用コストを適正化することが可能です。</a:t>
            </a:r>
            <a:endParaRPr lang="en-US" altLang="ja-JP" sz="2000"/>
          </a:p>
        </p:txBody>
      </p:sp>
    </p:spTree>
    <p:extLst>
      <p:ext uri="{BB962C8B-B14F-4D97-AF65-F5344CB8AC3E}">
        <p14:creationId xmlns:p14="http://schemas.microsoft.com/office/powerpoint/2010/main" val="13391375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452D33-8151-034A-0B7D-EAAB44115CE4}"/>
              </a:ext>
            </a:extLst>
          </p:cNvPr>
          <p:cNvSpPr>
            <a:spLocks noGrp="1"/>
          </p:cNvSpPr>
          <p:nvPr>
            <p:ph type="title"/>
          </p:nvPr>
        </p:nvSpPr>
        <p:spPr/>
        <p:txBody>
          <a:bodyPr/>
          <a:lstStyle/>
          <a:p>
            <a:r>
              <a:rPr lang="en-US" altLang="ja-JP"/>
              <a:t>IT</a:t>
            </a:r>
            <a:r>
              <a:rPr lang="ja-JP" altLang="en-US"/>
              <a:t>ガバナンスによるセキュリティコストの削減</a:t>
            </a:r>
          </a:p>
        </p:txBody>
      </p:sp>
      <p:sp>
        <p:nvSpPr>
          <p:cNvPr id="12" name="角丸四角形 11">
            <a:extLst>
              <a:ext uri="{FF2B5EF4-FFF2-40B4-BE49-F238E27FC236}">
                <a16:creationId xmlns:a16="http://schemas.microsoft.com/office/drawing/2014/main" id="{71553F75-C8E1-D798-0B27-CDAFE6487912}"/>
              </a:ext>
            </a:extLst>
          </p:cNvPr>
          <p:cNvSpPr/>
          <p:nvPr/>
        </p:nvSpPr>
        <p:spPr bwMode="auto">
          <a:xfrm>
            <a:off x="1065173" y="2068461"/>
            <a:ext cx="2002370" cy="7706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インベントリ管理</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13" name="角丸四角形 12">
            <a:extLst>
              <a:ext uri="{FF2B5EF4-FFF2-40B4-BE49-F238E27FC236}">
                <a16:creationId xmlns:a16="http://schemas.microsoft.com/office/drawing/2014/main" id="{EE580BC3-F9DF-DFA8-797A-BC5C394B789B}"/>
              </a:ext>
            </a:extLst>
          </p:cNvPr>
          <p:cNvSpPr/>
          <p:nvPr/>
        </p:nvSpPr>
        <p:spPr bwMode="auto">
          <a:xfrm>
            <a:off x="3750444" y="2068461"/>
            <a:ext cx="2002370" cy="7706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構成管理</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14" name="角丸四角形 13">
            <a:extLst>
              <a:ext uri="{FF2B5EF4-FFF2-40B4-BE49-F238E27FC236}">
                <a16:creationId xmlns:a16="http://schemas.microsoft.com/office/drawing/2014/main" id="{11CB19F0-B51D-45B2-FCD8-F3DEE00C193C}"/>
              </a:ext>
            </a:extLst>
          </p:cNvPr>
          <p:cNvSpPr/>
          <p:nvPr/>
        </p:nvSpPr>
        <p:spPr bwMode="auto">
          <a:xfrm>
            <a:off x="6435716" y="2068461"/>
            <a:ext cx="2002370" cy="7706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脆弱性管理</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15" name="角丸四角形 14">
            <a:extLst>
              <a:ext uri="{FF2B5EF4-FFF2-40B4-BE49-F238E27FC236}">
                <a16:creationId xmlns:a16="http://schemas.microsoft.com/office/drawing/2014/main" id="{D2F8FBCE-30A5-98EE-D890-CAF5907FDF53}"/>
              </a:ext>
            </a:extLst>
          </p:cNvPr>
          <p:cNvSpPr/>
          <p:nvPr/>
        </p:nvSpPr>
        <p:spPr bwMode="auto">
          <a:xfrm>
            <a:off x="9120988" y="2039260"/>
            <a:ext cx="2002370" cy="7706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アクティビティログ</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16" name="角丸四角形 15">
            <a:extLst>
              <a:ext uri="{FF2B5EF4-FFF2-40B4-BE49-F238E27FC236}">
                <a16:creationId xmlns:a16="http://schemas.microsoft.com/office/drawing/2014/main" id="{642B145A-352A-7DDE-D883-11756A996B05}"/>
              </a:ext>
            </a:extLst>
          </p:cNvPr>
          <p:cNvSpPr/>
          <p:nvPr/>
        </p:nvSpPr>
        <p:spPr bwMode="auto">
          <a:xfrm>
            <a:off x="6435716" y="3261277"/>
            <a:ext cx="2002370" cy="7706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異常検出</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17" name="角丸四角形 16">
            <a:extLst>
              <a:ext uri="{FF2B5EF4-FFF2-40B4-BE49-F238E27FC236}">
                <a16:creationId xmlns:a16="http://schemas.microsoft.com/office/drawing/2014/main" id="{EF6BDE30-E9A9-D138-2E80-DAAF2960F3DE}"/>
              </a:ext>
            </a:extLst>
          </p:cNvPr>
          <p:cNvSpPr/>
          <p:nvPr/>
        </p:nvSpPr>
        <p:spPr bwMode="auto">
          <a:xfrm>
            <a:off x="9120988" y="3182032"/>
            <a:ext cx="2002370" cy="7706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モニタリング</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18" name="角丸四角形 17">
            <a:extLst>
              <a:ext uri="{FF2B5EF4-FFF2-40B4-BE49-F238E27FC236}">
                <a16:creationId xmlns:a16="http://schemas.microsoft.com/office/drawing/2014/main" id="{B07B2989-9296-FEC2-9951-C68455BBFE2C}"/>
              </a:ext>
            </a:extLst>
          </p:cNvPr>
          <p:cNvSpPr/>
          <p:nvPr/>
        </p:nvSpPr>
        <p:spPr bwMode="auto">
          <a:xfrm>
            <a:off x="3750444" y="3266281"/>
            <a:ext cx="2002370" cy="770616"/>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修正</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19" name="正方形/長方形 18">
            <a:extLst>
              <a:ext uri="{FF2B5EF4-FFF2-40B4-BE49-F238E27FC236}">
                <a16:creationId xmlns:a16="http://schemas.microsoft.com/office/drawing/2014/main" id="{8839BB68-0CC0-4FD3-EEF5-9FDC47670378}"/>
              </a:ext>
            </a:extLst>
          </p:cNvPr>
          <p:cNvSpPr/>
          <p:nvPr/>
        </p:nvSpPr>
        <p:spPr bwMode="auto">
          <a:xfrm>
            <a:off x="588261" y="1477764"/>
            <a:ext cx="11018520" cy="2787388"/>
          </a:xfrm>
          <a:prstGeom prst="rect">
            <a:avLst/>
          </a:prstGeom>
          <a:no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1400" err="1">
              <a:solidFill>
                <a:srgbClr val="FFFFFF"/>
              </a:solidFill>
              <a:ea typeface="Segoe UI" pitchFamily="34" charset="0"/>
              <a:cs typeface="Segoe UI" pitchFamily="34" charset="0"/>
            </a:endParaRPr>
          </a:p>
        </p:txBody>
      </p:sp>
      <p:sp>
        <p:nvSpPr>
          <p:cNvPr id="20" name="テキスト ボックス 19">
            <a:extLst>
              <a:ext uri="{FF2B5EF4-FFF2-40B4-BE49-F238E27FC236}">
                <a16:creationId xmlns:a16="http://schemas.microsoft.com/office/drawing/2014/main" id="{728A4CB4-C821-25EA-06A3-127CEFFEBF83}"/>
              </a:ext>
            </a:extLst>
          </p:cNvPr>
          <p:cNvSpPr txBox="1"/>
          <p:nvPr/>
        </p:nvSpPr>
        <p:spPr>
          <a:xfrm>
            <a:off x="814403" y="1281950"/>
            <a:ext cx="3479652" cy="391628"/>
          </a:xfrm>
          <a:prstGeom prst="rect">
            <a:avLst/>
          </a:prstGeom>
          <a:solidFill>
            <a:schemeClr val="bg1"/>
          </a:solidFill>
        </p:spPr>
        <p:txBody>
          <a:bodyPr wrap="none" lIns="72000" tIns="72000" rIns="72000" bIns="72000" rtlCol="0">
            <a:spAutoFit/>
          </a:bodyPr>
          <a:lstStyle/>
          <a:p>
            <a:pPr algn="l"/>
            <a:r>
              <a:rPr lang="en-US" altLang="ja-JP" sz="1600" b="1">
                <a:solidFill>
                  <a:schemeClr val="accent1">
                    <a:lumMod val="75000"/>
                  </a:schemeClr>
                </a:solidFill>
                <a:latin typeface="Yu Gothic UI" panose="020B0500000000000000" pitchFamily="34" charset="-128"/>
                <a:ea typeface="Yu Gothic UI" panose="020B0500000000000000" pitchFamily="34" charset="-128"/>
              </a:rPr>
              <a:t>IT</a:t>
            </a:r>
            <a:r>
              <a:rPr lang="ja-JP" altLang="en-US" sz="1600" b="1">
                <a:solidFill>
                  <a:schemeClr val="accent1">
                    <a:lumMod val="75000"/>
                  </a:schemeClr>
                </a:solidFill>
                <a:latin typeface="Yu Gothic UI" panose="020B0500000000000000" pitchFamily="34" charset="-128"/>
                <a:ea typeface="Yu Gothic UI" panose="020B0500000000000000" pitchFamily="34" charset="-128"/>
              </a:rPr>
              <a:t>ガバナンスの基本プロセス（</a:t>
            </a:r>
            <a:r>
              <a:rPr lang="en-US" altLang="ja-JP" sz="1600" b="1">
                <a:solidFill>
                  <a:schemeClr val="accent1">
                    <a:lumMod val="75000"/>
                  </a:schemeClr>
                </a:solidFill>
                <a:latin typeface="Yu Gothic UI" panose="020B0500000000000000" pitchFamily="34" charset="-128"/>
                <a:ea typeface="Yu Gothic UI" panose="020B0500000000000000" pitchFamily="34" charset="-128"/>
              </a:rPr>
              <a:t>IT</a:t>
            </a:r>
            <a:r>
              <a:rPr lang="ja-JP" altLang="en-US" sz="1600" b="1">
                <a:solidFill>
                  <a:schemeClr val="accent1">
                    <a:lumMod val="75000"/>
                  </a:schemeClr>
                </a:solidFill>
                <a:latin typeface="Yu Gothic UI" panose="020B0500000000000000" pitchFamily="34" charset="-128"/>
                <a:ea typeface="Yu Gothic UI" panose="020B0500000000000000" pitchFamily="34" charset="-128"/>
              </a:rPr>
              <a:t>部門）</a:t>
            </a:r>
            <a:endParaRPr kumimoji="1" lang="ja-JP" altLang="en-US" sz="1600" b="1">
              <a:solidFill>
                <a:schemeClr val="accent1">
                  <a:lumMod val="75000"/>
                </a:schemeClr>
              </a:solidFill>
              <a:latin typeface="Yu Gothic UI" panose="020B0500000000000000" pitchFamily="34" charset="-128"/>
              <a:ea typeface="Yu Gothic UI" panose="020B0500000000000000" pitchFamily="34" charset="-128"/>
            </a:endParaRPr>
          </a:p>
        </p:txBody>
      </p:sp>
      <p:sp>
        <p:nvSpPr>
          <p:cNvPr id="23" name="正方形/長方形 22">
            <a:extLst>
              <a:ext uri="{FF2B5EF4-FFF2-40B4-BE49-F238E27FC236}">
                <a16:creationId xmlns:a16="http://schemas.microsoft.com/office/drawing/2014/main" id="{DC4936E6-8860-9B1E-26FD-21F436C8E549}"/>
              </a:ext>
            </a:extLst>
          </p:cNvPr>
          <p:cNvSpPr/>
          <p:nvPr/>
        </p:nvSpPr>
        <p:spPr bwMode="auto">
          <a:xfrm>
            <a:off x="3704111" y="5224268"/>
            <a:ext cx="4733975" cy="1230633"/>
          </a:xfrm>
          <a:prstGeom prst="rect">
            <a:avLst/>
          </a:prstGeom>
          <a:noFill/>
          <a:ln w="19050">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1400" err="1">
              <a:solidFill>
                <a:srgbClr val="FFFFFF"/>
              </a:solidFill>
              <a:ea typeface="Segoe UI" pitchFamily="34" charset="0"/>
              <a:cs typeface="Segoe UI" pitchFamily="34" charset="0"/>
            </a:endParaRPr>
          </a:p>
        </p:txBody>
      </p:sp>
      <p:sp>
        <p:nvSpPr>
          <p:cNvPr id="24" name="テキスト ボックス 23">
            <a:extLst>
              <a:ext uri="{FF2B5EF4-FFF2-40B4-BE49-F238E27FC236}">
                <a16:creationId xmlns:a16="http://schemas.microsoft.com/office/drawing/2014/main" id="{7AE77E61-F9AE-B199-DA77-771ABAD9F5A8}"/>
              </a:ext>
            </a:extLst>
          </p:cNvPr>
          <p:cNvSpPr txBox="1"/>
          <p:nvPr/>
        </p:nvSpPr>
        <p:spPr>
          <a:xfrm>
            <a:off x="3884063" y="5019483"/>
            <a:ext cx="2860893" cy="391628"/>
          </a:xfrm>
          <a:prstGeom prst="rect">
            <a:avLst/>
          </a:prstGeom>
          <a:solidFill>
            <a:schemeClr val="bg1"/>
          </a:solidFill>
        </p:spPr>
        <p:txBody>
          <a:bodyPr wrap="none" lIns="72000" tIns="72000" rIns="72000" bIns="72000" rtlCol="0">
            <a:spAutoFit/>
          </a:bodyPr>
          <a:lstStyle/>
          <a:p>
            <a:pPr algn="l"/>
            <a:r>
              <a:rPr kumimoji="1" lang="ja-JP" altLang="en-US" sz="1600" b="1">
                <a:solidFill>
                  <a:schemeClr val="accent3">
                    <a:lumMod val="75000"/>
                  </a:schemeClr>
                </a:solidFill>
                <a:latin typeface="Yu Gothic UI" panose="020B0500000000000000" pitchFamily="34" charset="-128"/>
                <a:ea typeface="Yu Gothic UI" panose="020B0500000000000000" pitchFamily="34" charset="-128"/>
              </a:rPr>
              <a:t>インシデント対応（</a:t>
            </a:r>
            <a:r>
              <a:rPr kumimoji="1" lang="en-US" altLang="ja-JP" sz="1600" b="1">
                <a:solidFill>
                  <a:schemeClr val="accent3">
                    <a:lumMod val="75000"/>
                  </a:schemeClr>
                </a:solidFill>
                <a:latin typeface="Yu Gothic UI" panose="020B0500000000000000" pitchFamily="34" charset="-128"/>
                <a:ea typeface="Yu Gothic UI" panose="020B0500000000000000" pitchFamily="34" charset="-128"/>
              </a:rPr>
              <a:t>CSIRT</a:t>
            </a:r>
            <a:r>
              <a:rPr kumimoji="1" lang="ja-JP" altLang="en-US" sz="1600" b="1">
                <a:solidFill>
                  <a:schemeClr val="accent3">
                    <a:lumMod val="75000"/>
                  </a:schemeClr>
                </a:solidFill>
                <a:latin typeface="Yu Gothic UI" panose="020B0500000000000000" pitchFamily="34" charset="-128"/>
                <a:ea typeface="Yu Gothic UI" panose="020B0500000000000000" pitchFamily="34" charset="-128"/>
              </a:rPr>
              <a:t>部門）</a:t>
            </a:r>
          </a:p>
        </p:txBody>
      </p:sp>
      <p:sp>
        <p:nvSpPr>
          <p:cNvPr id="25" name="角丸四角形 24">
            <a:extLst>
              <a:ext uri="{FF2B5EF4-FFF2-40B4-BE49-F238E27FC236}">
                <a16:creationId xmlns:a16="http://schemas.microsoft.com/office/drawing/2014/main" id="{C8BB4B25-E7A8-1AA1-E0CA-F2D87A450108}"/>
              </a:ext>
            </a:extLst>
          </p:cNvPr>
          <p:cNvSpPr/>
          <p:nvPr/>
        </p:nvSpPr>
        <p:spPr bwMode="auto">
          <a:xfrm>
            <a:off x="3969443" y="5487964"/>
            <a:ext cx="2002370" cy="770616"/>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対応</a:t>
            </a:r>
            <a:endParaRPr kumimoji="1"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27" name="角丸四角形 26">
            <a:extLst>
              <a:ext uri="{FF2B5EF4-FFF2-40B4-BE49-F238E27FC236}">
                <a16:creationId xmlns:a16="http://schemas.microsoft.com/office/drawing/2014/main" id="{CF6825EA-C9CD-E3AA-1CEC-6C21FA3E8360}"/>
              </a:ext>
            </a:extLst>
          </p:cNvPr>
          <p:cNvSpPr/>
          <p:nvPr/>
        </p:nvSpPr>
        <p:spPr bwMode="auto">
          <a:xfrm>
            <a:off x="6183254" y="5487964"/>
            <a:ext cx="2002370" cy="770616"/>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再発防止</a:t>
            </a:r>
            <a:endParaRPr kumimoji="1"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28" name="角丸四角形 27">
            <a:extLst>
              <a:ext uri="{FF2B5EF4-FFF2-40B4-BE49-F238E27FC236}">
                <a16:creationId xmlns:a16="http://schemas.microsoft.com/office/drawing/2014/main" id="{D4868E0F-FFD1-A791-40BA-68190398B5D3}"/>
              </a:ext>
            </a:extLst>
          </p:cNvPr>
          <p:cNvSpPr/>
          <p:nvPr/>
        </p:nvSpPr>
        <p:spPr bwMode="auto">
          <a:xfrm>
            <a:off x="9078436" y="4750888"/>
            <a:ext cx="2109010" cy="614761"/>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sz="1400" b="1">
                <a:solidFill>
                  <a:srgbClr val="FFFFFF"/>
                </a:solidFill>
                <a:latin typeface="Yu Gothic UI" panose="020B0500000000000000" pitchFamily="34" charset="-128"/>
                <a:ea typeface="Yu Gothic UI" panose="020B0500000000000000" pitchFamily="34" charset="-128"/>
                <a:cs typeface="Segoe UI" pitchFamily="34" charset="0"/>
              </a:rPr>
              <a:t> </a:t>
            </a: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脅威</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a:p>
            <a:pPr algn="ctr" defTabSz="932472" fontAlgn="base">
              <a:spcBef>
                <a:spcPct val="0"/>
              </a:spcBef>
              <a:spcAft>
                <a:spcPct val="0"/>
              </a:spcAft>
            </a:pP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インテリジェンス</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29" name="角丸四角形 28">
            <a:extLst>
              <a:ext uri="{FF2B5EF4-FFF2-40B4-BE49-F238E27FC236}">
                <a16:creationId xmlns:a16="http://schemas.microsoft.com/office/drawing/2014/main" id="{F9938BE5-3497-7FB3-D936-ACC6A0DFD13E}"/>
              </a:ext>
            </a:extLst>
          </p:cNvPr>
          <p:cNvSpPr/>
          <p:nvPr/>
        </p:nvSpPr>
        <p:spPr bwMode="auto">
          <a:xfrm>
            <a:off x="9078436" y="5445736"/>
            <a:ext cx="2109010" cy="614761"/>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sz="1400" b="1">
                <a:solidFill>
                  <a:srgbClr val="FFFFFF"/>
                </a:solidFill>
                <a:latin typeface="Yu Gothic UI" panose="020B0500000000000000" pitchFamily="34" charset="-128"/>
                <a:ea typeface="Yu Gothic UI" panose="020B0500000000000000" pitchFamily="34" charset="-128"/>
                <a:cs typeface="Segoe UI" pitchFamily="34" charset="0"/>
              </a:rPr>
              <a:t> </a:t>
            </a: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セキュリティ</a:t>
            </a:r>
            <a:br>
              <a:rPr lang="en-US" altLang="ja-JP" sz="1400" b="1">
                <a:solidFill>
                  <a:srgbClr val="FFFFFF"/>
                </a:solidFill>
                <a:latin typeface="Yu Gothic UI" panose="020B0500000000000000" pitchFamily="34" charset="-128"/>
                <a:ea typeface="Yu Gothic UI" panose="020B0500000000000000" pitchFamily="34" charset="-128"/>
                <a:cs typeface="Segoe UI" pitchFamily="34" charset="0"/>
              </a:rPr>
            </a:br>
            <a:r>
              <a:rPr lang="ja-JP" altLang="en-US" sz="1400" b="1">
                <a:solidFill>
                  <a:srgbClr val="FFFFFF"/>
                </a:solidFill>
                <a:latin typeface="Yu Gothic UI" panose="020B0500000000000000" pitchFamily="34" charset="-128"/>
                <a:ea typeface="Yu Gothic UI" panose="020B0500000000000000" pitchFamily="34" charset="-128"/>
                <a:cs typeface="Segoe UI" pitchFamily="34" charset="0"/>
              </a:rPr>
              <a:t>マネージドサービス</a:t>
            </a:r>
            <a:endParaRPr lang="en-US" altLang="ja-JP" sz="1400" b="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30" name="正方形/長方形 29">
            <a:extLst>
              <a:ext uri="{FF2B5EF4-FFF2-40B4-BE49-F238E27FC236}">
                <a16:creationId xmlns:a16="http://schemas.microsoft.com/office/drawing/2014/main" id="{F1BF2040-3716-9B1C-04E9-6362FE9C5BBF}"/>
              </a:ext>
            </a:extLst>
          </p:cNvPr>
          <p:cNvSpPr/>
          <p:nvPr/>
        </p:nvSpPr>
        <p:spPr bwMode="auto">
          <a:xfrm>
            <a:off x="8897271" y="4637308"/>
            <a:ext cx="2432208" cy="1837530"/>
          </a:xfrm>
          <a:prstGeom prst="rect">
            <a:avLst/>
          </a:prstGeom>
          <a:noFill/>
          <a:ln w="19050">
            <a:solidFill>
              <a:schemeClr val="accent3">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defTabSz="932472" fontAlgn="base">
              <a:spcBef>
                <a:spcPct val="0"/>
              </a:spcBef>
              <a:spcAft>
                <a:spcPct val="0"/>
              </a:spcAft>
            </a:pPr>
            <a:r>
              <a:rPr kumimoji="1" lang="ja-JP" altLang="en-US" sz="1400">
                <a:solidFill>
                  <a:schemeClr val="accent3">
                    <a:lumMod val="75000"/>
                  </a:schemeClr>
                </a:solidFill>
                <a:latin typeface="Yu Gothic UI" panose="020B0500000000000000" pitchFamily="34" charset="-128"/>
                <a:ea typeface="Yu Gothic UI" panose="020B0500000000000000" pitchFamily="34" charset="-128"/>
                <a:cs typeface="Segoe UI" pitchFamily="34" charset="0"/>
              </a:rPr>
              <a:t>外部リソース</a:t>
            </a:r>
          </a:p>
        </p:txBody>
      </p:sp>
      <p:sp>
        <p:nvSpPr>
          <p:cNvPr id="31" name="正方形/長方形 30">
            <a:extLst>
              <a:ext uri="{FF2B5EF4-FFF2-40B4-BE49-F238E27FC236}">
                <a16:creationId xmlns:a16="http://schemas.microsoft.com/office/drawing/2014/main" id="{C1E1A114-3D30-C98B-8E58-F13D79A912DA}"/>
              </a:ext>
            </a:extLst>
          </p:cNvPr>
          <p:cNvSpPr/>
          <p:nvPr/>
        </p:nvSpPr>
        <p:spPr bwMode="auto">
          <a:xfrm>
            <a:off x="853593" y="1678717"/>
            <a:ext cx="7783972" cy="1359309"/>
          </a:xfrm>
          <a:prstGeom prst="rect">
            <a:avLst/>
          </a:prstGeom>
          <a:noFill/>
          <a:ln w="19050">
            <a:solidFill>
              <a:schemeClr val="accent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defTabSz="932472" fontAlgn="base">
              <a:spcBef>
                <a:spcPct val="0"/>
              </a:spcBef>
              <a:spcAft>
                <a:spcPct val="0"/>
              </a:spcAft>
            </a:pPr>
            <a:r>
              <a:rPr kumimoji="1" lang="ja-JP" altLang="en-US" sz="1400">
                <a:solidFill>
                  <a:schemeClr val="accent1">
                    <a:lumMod val="75000"/>
                  </a:schemeClr>
                </a:solidFill>
                <a:latin typeface="Yu Gothic UI" panose="020B0500000000000000" pitchFamily="34" charset="-128"/>
                <a:ea typeface="Yu Gothic UI" panose="020B0500000000000000" pitchFamily="34" charset="-128"/>
                <a:cs typeface="Segoe UI" pitchFamily="34" charset="0"/>
              </a:rPr>
              <a:t>資産管理の基本構成</a:t>
            </a:r>
            <a:endParaRPr kumimoji="1" lang="ja-JP" altLang="en-US" sz="1400" err="1">
              <a:solidFill>
                <a:schemeClr val="accent1">
                  <a:lumMod val="75000"/>
                </a:schemeClr>
              </a:solidFill>
              <a:latin typeface="Yu Gothic UI" panose="020B0500000000000000" pitchFamily="34" charset="-128"/>
              <a:ea typeface="Yu Gothic UI" panose="020B0500000000000000" pitchFamily="34" charset="-128"/>
              <a:cs typeface="Segoe UI" pitchFamily="34" charset="0"/>
            </a:endParaRPr>
          </a:p>
        </p:txBody>
      </p:sp>
      <p:sp>
        <p:nvSpPr>
          <p:cNvPr id="32" name="正方形/長方形 31">
            <a:extLst>
              <a:ext uri="{FF2B5EF4-FFF2-40B4-BE49-F238E27FC236}">
                <a16:creationId xmlns:a16="http://schemas.microsoft.com/office/drawing/2014/main" id="{D6A969B2-05CE-0C87-2C46-401917929D68}"/>
              </a:ext>
            </a:extLst>
          </p:cNvPr>
          <p:cNvSpPr/>
          <p:nvPr/>
        </p:nvSpPr>
        <p:spPr bwMode="auto">
          <a:xfrm>
            <a:off x="8897271" y="1678718"/>
            <a:ext cx="2432208" cy="2404976"/>
          </a:xfrm>
          <a:prstGeom prst="rect">
            <a:avLst/>
          </a:prstGeom>
          <a:noFill/>
          <a:ln w="19050">
            <a:solidFill>
              <a:schemeClr val="accent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defTabSz="932472" fontAlgn="base">
              <a:spcBef>
                <a:spcPct val="0"/>
              </a:spcBef>
              <a:spcAft>
                <a:spcPct val="0"/>
              </a:spcAft>
            </a:pPr>
            <a:r>
              <a:rPr kumimoji="1" lang="ja-JP" altLang="en-US" sz="1400">
                <a:solidFill>
                  <a:schemeClr val="accent1">
                    <a:lumMod val="75000"/>
                  </a:schemeClr>
                </a:solidFill>
                <a:latin typeface="Yu Gothic UI" panose="020B0500000000000000" pitchFamily="34" charset="-128"/>
                <a:ea typeface="Yu Gothic UI" panose="020B0500000000000000" pitchFamily="34" charset="-128"/>
                <a:cs typeface="Segoe UI" pitchFamily="34" charset="0"/>
              </a:rPr>
              <a:t>アカウンティング</a:t>
            </a:r>
            <a:endParaRPr kumimoji="1" lang="ja-JP" altLang="en-US" sz="1400" err="1">
              <a:solidFill>
                <a:schemeClr val="accent1">
                  <a:lumMod val="75000"/>
                </a:schemeClr>
              </a:solidFill>
              <a:latin typeface="Yu Gothic UI" panose="020B0500000000000000" pitchFamily="34" charset="-128"/>
              <a:ea typeface="Yu Gothic UI" panose="020B0500000000000000" pitchFamily="34" charset="-128"/>
              <a:cs typeface="Segoe UI" pitchFamily="34" charset="0"/>
            </a:endParaRPr>
          </a:p>
        </p:txBody>
      </p:sp>
      <p:cxnSp>
        <p:nvCxnSpPr>
          <p:cNvPr id="33" name="直線矢印コネクタ 32">
            <a:extLst>
              <a:ext uri="{FF2B5EF4-FFF2-40B4-BE49-F238E27FC236}">
                <a16:creationId xmlns:a16="http://schemas.microsoft.com/office/drawing/2014/main" id="{02B73E82-A760-D62D-4E96-147AC3882C8D}"/>
              </a:ext>
            </a:extLst>
          </p:cNvPr>
          <p:cNvCxnSpPr>
            <a:cxnSpLocks/>
            <a:stCxn id="14" idx="2"/>
            <a:endCxn id="16" idx="0"/>
          </p:cNvCxnSpPr>
          <p:nvPr/>
        </p:nvCxnSpPr>
        <p:spPr>
          <a:xfrm>
            <a:off x="7436901" y="2839077"/>
            <a:ext cx="0" cy="422200"/>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9EC582C6-092E-4C30-5558-6E944B852D16}"/>
              </a:ext>
            </a:extLst>
          </p:cNvPr>
          <p:cNvCxnSpPr>
            <a:cxnSpLocks/>
            <a:stCxn id="16" idx="1"/>
            <a:endCxn id="18" idx="3"/>
          </p:cNvCxnSpPr>
          <p:nvPr/>
        </p:nvCxnSpPr>
        <p:spPr>
          <a:xfrm flipH="1">
            <a:off x="5752814" y="3646585"/>
            <a:ext cx="682902" cy="5004"/>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4293FCF9-6AF2-1ABD-FF15-F145FE3F0305}"/>
              </a:ext>
            </a:extLst>
          </p:cNvPr>
          <p:cNvCxnSpPr>
            <a:cxnSpLocks/>
            <a:stCxn id="18" idx="0"/>
            <a:endCxn id="13" idx="2"/>
          </p:cNvCxnSpPr>
          <p:nvPr/>
        </p:nvCxnSpPr>
        <p:spPr>
          <a:xfrm flipV="1">
            <a:off x="4751629" y="2839077"/>
            <a:ext cx="0" cy="427204"/>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9F41A4AF-DD4B-572A-D160-330ABD2CB96A}"/>
              </a:ext>
            </a:extLst>
          </p:cNvPr>
          <p:cNvCxnSpPr>
            <a:cxnSpLocks/>
            <a:stCxn id="13" idx="3"/>
            <a:endCxn id="14" idx="1"/>
          </p:cNvCxnSpPr>
          <p:nvPr/>
        </p:nvCxnSpPr>
        <p:spPr>
          <a:xfrm>
            <a:off x="5752814" y="2453769"/>
            <a:ext cx="682902" cy="0"/>
          </a:xfrm>
          <a:prstGeom prst="straightConnector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2CAE3A60-76E9-C16F-7DD3-EBD65D380058}"/>
              </a:ext>
            </a:extLst>
          </p:cNvPr>
          <p:cNvCxnSpPr>
            <a:cxnSpLocks/>
            <a:stCxn id="12" idx="3"/>
            <a:endCxn id="13" idx="1"/>
          </p:cNvCxnSpPr>
          <p:nvPr/>
        </p:nvCxnSpPr>
        <p:spPr>
          <a:xfrm>
            <a:off x="3067543" y="2453769"/>
            <a:ext cx="682901" cy="0"/>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BA5DBFF5-5E46-CA69-0EC3-0E33CDAA560E}"/>
              </a:ext>
            </a:extLst>
          </p:cNvPr>
          <p:cNvCxnSpPr>
            <a:cxnSpLocks/>
            <a:endCxn id="17" idx="2"/>
          </p:cNvCxnSpPr>
          <p:nvPr/>
        </p:nvCxnSpPr>
        <p:spPr>
          <a:xfrm flipV="1">
            <a:off x="10113375" y="3952648"/>
            <a:ext cx="8798" cy="700566"/>
          </a:xfrm>
          <a:prstGeom prst="straightConnector1">
            <a:avLst/>
          </a:prstGeom>
          <a:ln w="38100">
            <a:solidFill>
              <a:schemeClr val="accent3">
                <a:lumMod val="7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82907451-D7AF-A3E0-6985-E0AFF2710D92}"/>
              </a:ext>
            </a:extLst>
          </p:cNvPr>
          <p:cNvCxnSpPr>
            <a:cxnSpLocks/>
            <a:stCxn id="15" idx="2"/>
            <a:endCxn id="17" idx="0"/>
          </p:cNvCxnSpPr>
          <p:nvPr/>
        </p:nvCxnSpPr>
        <p:spPr>
          <a:xfrm>
            <a:off x="10122173" y="2809876"/>
            <a:ext cx="0" cy="372156"/>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C5ED6E4B-1A12-4A26-62E8-4AFB6740B857}"/>
              </a:ext>
            </a:extLst>
          </p:cNvPr>
          <p:cNvCxnSpPr>
            <a:cxnSpLocks/>
            <a:stCxn id="31" idx="3"/>
          </p:cNvCxnSpPr>
          <p:nvPr/>
        </p:nvCxnSpPr>
        <p:spPr>
          <a:xfrm>
            <a:off x="8637565" y="2358372"/>
            <a:ext cx="259706" cy="0"/>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B36C2542-2D76-AE49-39D0-30D1B2A35124}"/>
              </a:ext>
            </a:extLst>
          </p:cNvPr>
          <p:cNvCxnSpPr>
            <a:cxnSpLocks/>
            <a:stCxn id="16" idx="2"/>
          </p:cNvCxnSpPr>
          <p:nvPr/>
        </p:nvCxnSpPr>
        <p:spPr>
          <a:xfrm>
            <a:off x="7436901" y="4031893"/>
            <a:ext cx="0" cy="1192375"/>
          </a:xfrm>
          <a:prstGeom prst="straightConnector1">
            <a:avLst/>
          </a:prstGeom>
          <a:ln w="38100">
            <a:solidFill>
              <a:schemeClr val="accent3">
                <a:lumMod val="75000"/>
              </a:schemeClr>
            </a:solidFill>
            <a:prstDash val="solid"/>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F23C2DCF-9391-E42C-1B5E-8BDE90AA2E9D}"/>
              </a:ext>
            </a:extLst>
          </p:cNvPr>
          <p:cNvCxnSpPr>
            <a:cxnSpLocks/>
            <a:endCxn id="18" idx="2"/>
          </p:cNvCxnSpPr>
          <p:nvPr/>
        </p:nvCxnSpPr>
        <p:spPr>
          <a:xfrm flipV="1">
            <a:off x="4751629" y="4036897"/>
            <a:ext cx="0" cy="918162"/>
          </a:xfrm>
          <a:prstGeom prst="straightConnector1">
            <a:avLst/>
          </a:prstGeom>
          <a:ln w="38100">
            <a:solidFill>
              <a:schemeClr val="accent3">
                <a:lumMod val="75000"/>
              </a:schemeClr>
            </a:solidFill>
            <a:prstDash val="solid"/>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F71BF8E8-159B-16F1-A26D-929EAD7E5DE0}"/>
              </a:ext>
            </a:extLst>
          </p:cNvPr>
          <p:cNvSpPr txBox="1"/>
          <p:nvPr/>
        </p:nvSpPr>
        <p:spPr>
          <a:xfrm>
            <a:off x="6945424" y="4446120"/>
            <a:ext cx="983777" cy="360850"/>
          </a:xfrm>
          <a:prstGeom prst="rect">
            <a:avLst/>
          </a:prstGeom>
          <a:solidFill>
            <a:schemeClr val="bg1"/>
          </a:solidFill>
        </p:spPr>
        <p:txBody>
          <a:bodyPr wrap="none" lIns="72000" tIns="72000" rIns="72000" bIns="72000" rtlCol="0">
            <a:spAutoFit/>
          </a:bodyPr>
          <a:lstStyle/>
          <a:p>
            <a:pPr algn="ctr"/>
            <a:r>
              <a:rPr kumimoji="1" lang="ja-JP" altLang="en-US" sz="1400">
                <a:solidFill>
                  <a:schemeClr val="accent3">
                    <a:lumMod val="75000"/>
                  </a:schemeClr>
                </a:solidFill>
                <a:latin typeface="Yu Gothic UI" panose="020B0500000000000000" pitchFamily="34" charset="-128"/>
                <a:ea typeface="Yu Gothic UI" panose="020B0500000000000000" pitchFamily="34" charset="-128"/>
              </a:rPr>
              <a:t>アクシデント</a:t>
            </a:r>
          </a:p>
        </p:txBody>
      </p:sp>
      <p:sp>
        <p:nvSpPr>
          <p:cNvPr id="34" name="テキスト ボックス 33">
            <a:extLst>
              <a:ext uri="{FF2B5EF4-FFF2-40B4-BE49-F238E27FC236}">
                <a16:creationId xmlns:a16="http://schemas.microsoft.com/office/drawing/2014/main" id="{D9E66DB2-BBF5-D418-F9B1-82C3E63D3085}"/>
              </a:ext>
            </a:extLst>
          </p:cNvPr>
          <p:cNvSpPr txBox="1"/>
          <p:nvPr/>
        </p:nvSpPr>
        <p:spPr>
          <a:xfrm>
            <a:off x="4313804" y="4446120"/>
            <a:ext cx="863552" cy="360850"/>
          </a:xfrm>
          <a:prstGeom prst="rect">
            <a:avLst/>
          </a:prstGeom>
          <a:solidFill>
            <a:schemeClr val="bg1"/>
          </a:solidFill>
        </p:spPr>
        <p:txBody>
          <a:bodyPr wrap="none" lIns="72000" tIns="72000" rIns="72000" bIns="72000" rtlCol="0">
            <a:spAutoFit/>
          </a:bodyPr>
          <a:lstStyle/>
          <a:p>
            <a:pPr algn="ctr"/>
            <a:r>
              <a:rPr lang="ja-JP" altLang="en-US" sz="1400">
                <a:solidFill>
                  <a:schemeClr val="accent3">
                    <a:lumMod val="75000"/>
                  </a:schemeClr>
                </a:solidFill>
                <a:latin typeface="Yu Gothic UI" panose="020B0500000000000000" pitchFamily="34" charset="-128"/>
                <a:ea typeface="Yu Gothic UI" panose="020B0500000000000000" pitchFamily="34" charset="-128"/>
              </a:rPr>
              <a:t>変更管理</a:t>
            </a:r>
            <a:endParaRPr kumimoji="1" lang="ja-JP" altLang="en-US" sz="1400">
              <a:solidFill>
                <a:schemeClr val="accent3">
                  <a:lumMod val="75000"/>
                </a:schemeClr>
              </a:solidFill>
              <a:latin typeface="Yu Gothic UI" panose="020B0500000000000000" pitchFamily="34" charset="-128"/>
              <a:ea typeface="Yu Gothic UI" panose="020B0500000000000000" pitchFamily="34" charset="-128"/>
            </a:endParaRPr>
          </a:p>
        </p:txBody>
      </p:sp>
      <p:cxnSp>
        <p:nvCxnSpPr>
          <p:cNvPr id="37" name="直線矢印コネクタ 36">
            <a:extLst>
              <a:ext uri="{FF2B5EF4-FFF2-40B4-BE49-F238E27FC236}">
                <a16:creationId xmlns:a16="http://schemas.microsoft.com/office/drawing/2014/main" id="{B858981A-1564-30DD-BF3D-A97E9A81B36F}"/>
              </a:ext>
            </a:extLst>
          </p:cNvPr>
          <p:cNvCxnSpPr>
            <a:cxnSpLocks/>
            <a:endCxn id="16" idx="3"/>
          </p:cNvCxnSpPr>
          <p:nvPr/>
        </p:nvCxnSpPr>
        <p:spPr>
          <a:xfrm flipH="1">
            <a:off x="8438086" y="3635570"/>
            <a:ext cx="459185" cy="11015"/>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BEBBC801-6926-F4D7-E74E-158E4D583C13}"/>
              </a:ext>
            </a:extLst>
          </p:cNvPr>
          <p:cNvSpPr txBox="1"/>
          <p:nvPr/>
        </p:nvSpPr>
        <p:spPr>
          <a:xfrm>
            <a:off x="636128" y="4549336"/>
            <a:ext cx="2772865" cy="1723549"/>
          </a:xfrm>
          <a:prstGeom prst="rect">
            <a:avLst/>
          </a:prstGeom>
          <a:noFill/>
        </p:spPr>
        <p:txBody>
          <a:bodyPr wrap="square" lIns="0" tIns="0" rIns="0" bIns="0" rtlCol="0">
            <a:spAutoFit/>
          </a:bodyPr>
          <a:lstStyle/>
          <a:p>
            <a:pPr algn="just"/>
            <a:r>
              <a:rPr kumimoji="1" lang="ja-JP" altLang="en-US" sz="1600">
                <a:latin typeface="+mn-ea"/>
              </a:rPr>
              <a:t>内部セキュリティ管理の大半は</a:t>
            </a:r>
            <a:r>
              <a:rPr kumimoji="1" lang="en-US" altLang="ja-JP" sz="1600">
                <a:latin typeface="+mn-ea"/>
              </a:rPr>
              <a:t>IT</a:t>
            </a:r>
            <a:r>
              <a:rPr kumimoji="1" lang="ja-JP" altLang="en-US" sz="1600">
                <a:latin typeface="+mn-ea"/>
              </a:rPr>
              <a:t>ガバナンスで対応でき、攻撃対策などの外部セキュリティは外部リソース活用で十分に対応可能</a:t>
            </a:r>
            <a:endParaRPr kumimoji="1" lang="en-US" altLang="ja-JP" sz="1600">
              <a:latin typeface="+mn-ea"/>
            </a:endParaRPr>
          </a:p>
          <a:p>
            <a:pPr algn="just"/>
            <a:r>
              <a:rPr lang="ja-JP" altLang="en-US" sz="1600">
                <a:latin typeface="+mn-ea"/>
              </a:rPr>
              <a:t>ランサム攻撃が成功している組織の多くは「資産管理の基本構成」ができていない</a:t>
            </a:r>
            <a:endParaRPr kumimoji="1" lang="ja-JP" altLang="en-US" sz="1600">
              <a:latin typeface="+mn-ea"/>
            </a:endParaRPr>
          </a:p>
        </p:txBody>
      </p:sp>
    </p:spTree>
    <p:extLst>
      <p:ext uri="{BB962C8B-B14F-4D97-AF65-F5344CB8AC3E}">
        <p14:creationId xmlns:p14="http://schemas.microsoft.com/office/powerpoint/2010/main" val="203360795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F1B126F-D8CD-75AB-3E74-1F4A1FFD2D9E}"/>
              </a:ext>
            </a:extLst>
          </p:cNvPr>
          <p:cNvSpPr/>
          <p:nvPr/>
        </p:nvSpPr>
        <p:spPr bwMode="auto">
          <a:xfrm>
            <a:off x="968474" y="1393371"/>
            <a:ext cx="2966357" cy="2819400"/>
          </a:xfrm>
          <a:prstGeom prst="rect">
            <a:avLst/>
          </a:prstGeom>
          <a:no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defTabSz="932472" fontAlgn="base">
              <a:spcBef>
                <a:spcPct val="0"/>
              </a:spcBef>
              <a:spcAft>
                <a:spcPct val="0"/>
              </a:spcAft>
            </a:pPr>
            <a:r>
              <a:rPr kumimoji="1" lang="ja-JP" altLang="en-US">
                <a:solidFill>
                  <a:schemeClr val="accent1">
                    <a:lumMod val="75000"/>
                  </a:schemeClr>
                </a:solidFill>
                <a:latin typeface="+mj-ea"/>
                <a:ea typeface="+mj-ea"/>
                <a:cs typeface="Segoe UI" pitchFamily="34" charset="0"/>
              </a:rPr>
              <a:t>対策の設計と実装</a:t>
            </a:r>
          </a:p>
        </p:txBody>
      </p:sp>
      <p:sp>
        <p:nvSpPr>
          <p:cNvPr id="2" name="タイトル 1">
            <a:extLst>
              <a:ext uri="{FF2B5EF4-FFF2-40B4-BE49-F238E27FC236}">
                <a16:creationId xmlns:a16="http://schemas.microsoft.com/office/drawing/2014/main" id="{A5F316F5-F0E1-E1EA-B32D-AB688D1BF5BA}"/>
              </a:ext>
            </a:extLst>
          </p:cNvPr>
          <p:cNvSpPr>
            <a:spLocks noGrp="1"/>
          </p:cNvSpPr>
          <p:nvPr>
            <p:ph type="title"/>
          </p:nvPr>
        </p:nvSpPr>
        <p:spPr/>
        <p:txBody>
          <a:bodyPr/>
          <a:lstStyle/>
          <a:p>
            <a:r>
              <a:rPr lang="ja-JP" altLang="en-US"/>
              <a:t>セキュリティ対策は導入がゴールではありません</a:t>
            </a:r>
            <a:endParaRPr kumimoji="1" lang="ja-JP" altLang="en-US"/>
          </a:p>
        </p:txBody>
      </p:sp>
      <p:sp>
        <p:nvSpPr>
          <p:cNvPr id="5" name="四角形: 角を丸くする 4">
            <a:extLst>
              <a:ext uri="{FF2B5EF4-FFF2-40B4-BE49-F238E27FC236}">
                <a16:creationId xmlns:a16="http://schemas.microsoft.com/office/drawing/2014/main" id="{75E4EB2F-5EC3-5003-2BB8-7D28A964C932}"/>
              </a:ext>
            </a:extLst>
          </p:cNvPr>
          <p:cNvSpPr/>
          <p:nvPr/>
        </p:nvSpPr>
        <p:spPr bwMode="auto">
          <a:xfrm>
            <a:off x="1109988" y="1524001"/>
            <a:ext cx="2667000" cy="1017814"/>
          </a:xfrm>
          <a:prstGeom prst="roundRect">
            <a:avLst>
              <a:gd name="adj" fmla="val 6667"/>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kumimoji="1" lang="ja-JP" altLang="en-US" b="1">
                <a:solidFill>
                  <a:srgbClr val="FFFFFF"/>
                </a:solidFill>
                <a:latin typeface="+mn-ea"/>
                <a:cs typeface="Segoe UI" pitchFamily="34" charset="0"/>
              </a:rPr>
              <a:t>セキュリティ運用の</a:t>
            </a:r>
            <a:endParaRPr kumimoji="1" lang="en-US" altLang="ja-JP" b="1">
              <a:solidFill>
                <a:srgbClr val="FFFFFF"/>
              </a:solidFill>
              <a:latin typeface="+mn-ea"/>
              <a:cs typeface="Segoe UI" pitchFamily="34" charset="0"/>
            </a:endParaRPr>
          </a:p>
          <a:p>
            <a:pPr algn="ctr" defTabSz="932472" fontAlgn="base">
              <a:spcBef>
                <a:spcPct val="0"/>
              </a:spcBef>
              <a:spcAft>
                <a:spcPct val="0"/>
              </a:spcAft>
            </a:pPr>
            <a:r>
              <a:rPr kumimoji="1" lang="ja-JP" altLang="en-US" b="1">
                <a:solidFill>
                  <a:srgbClr val="FFFFFF"/>
                </a:solidFill>
                <a:latin typeface="+mn-ea"/>
                <a:cs typeface="Segoe UI" pitchFamily="34" charset="0"/>
              </a:rPr>
              <a:t>仕組み</a:t>
            </a:r>
          </a:p>
        </p:txBody>
      </p:sp>
      <p:sp>
        <p:nvSpPr>
          <p:cNvPr id="6" name="四角形: 角を丸くする 5">
            <a:extLst>
              <a:ext uri="{FF2B5EF4-FFF2-40B4-BE49-F238E27FC236}">
                <a16:creationId xmlns:a16="http://schemas.microsoft.com/office/drawing/2014/main" id="{AD7D4DE5-36B4-F42D-8BC2-45A119B6FB72}"/>
              </a:ext>
            </a:extLst>
          </p:cNvPr>
          <p:cNvSpPr/>
          <p:nvPr/>
        </p:nvSpPr>
        <p:spPr bwMode="auto">
          <a:xfrm>
            <a:off x="1109988" y="2725941"/>
            <a:ext cx="2667000" cy="1017814"/>
          </a:xfrm>
          <a:prstGeom prst="roundRect">
            <a:avLst>
              <a:gd name="adj" fmla="val 6667"/>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b="1">
                <a:solidFill>
                  <a:srgbClr val="FFFFFF"/>
                </a:solidFill>
                <a:latin typeface="+mn-ea"/>
                <a:cs typeface="Segoe UI" pitchFamily="34" charset="0"/>
              </a:rPr>
              <a:t>適切な運用</a:t>
            </a:r>
            <a:r>
              <a:rPr kumimoji="1" lang="ja-JP" altLang="en-US" b="1">
                <a:solidFill>
                  <a:srgbClr val="FFFFFF"/>
                </a:solidFill>
                <a:latin typeface="+mn-ea"/>
                <a:cs typeface="Segoe UI" pitchFamily="34" charset="0"/>
              </a:rPr>
              <a:t>の</a:t>
            </a:r>
            <a:endParaRPr kumimoji="1" lang="en-US" altLang="ja-JP" b="1">
              <a:solidFill>
                <a:srgbClr val="FFFFFF"/>
              </a:solidFill>
              <a:latin typeface="+mn-ea"/>
              <a:cs typeface="Segoe UI" pitchFamily="34" charset="0"/>
            </a:endParaRPr>
          </a:p>
          <a:p>
            <a:pPr algn="ctr" defTabSz="932472" fontAlgn="base">
              <a:spcBef>
                <a:spcPct val="0"/>
              </a:spcBef>
              <a:spcAft>
                <a:spcPct val="0"/>
              </a:spcAft>
            </a:pPr>
            <a:r>
              <a:rPr kumimoji="1" lang="ja-JP" altLang="en-US" b="1">
                <a:solidFill>
                  <a:srgbClr val="FFFFFF"/>
                </a:solidFill>
                <a:latin typeface="+mn-ea"/>
                <a:cs typeface="Segoe UI" pitchFamily="34" charset="0"/>
              </a:rPr>
              <a:t>説明</a:t>
            </a:r>
          </a:p>
        </p:txBody>
      </p:sp>
      <p:cxnSp>
        <p:nvCxnSpPr>
          <p:cNvPr id="16" name="直線矢印コネクタ 15">
            <a:extLst>
              <a:ext uri="{FF2B5EF4-FFF2-40B4-BE49-F238E27FC236}">
                <a16:creationId xmlns:a16="http://schemas.microsoft.com/office/drawing/2014/main" id="{97C743D4-F081-1496-7173-7CEF54BEEE08}"/>
              </a:ext>
            </a:extLst>
          </p:cNvPr>
          <p:cNvCxnSpPr>
            <a:cxnSpLocks/>
            <a:stCxn id="5" idx="3"/>
            <a:endCxn id="23" idx="1"/>
          </p:cNvCxnSpPr>
          <p:nvPr/>
        </p:nvCxnSpPr>
        <p:spPr>
          <a:xfrm>
            <a:off x="3776988" y="2032908"/>
            <a:ext cx="4449416" cy="0"/>
          </a:xfrm>
          <a:prstGeom prst="straightConnector1">
            <a:avLst/>
          </a:prstGeom>
          <a:ln w="38100">
            <a:solidFill>
              <a:schemeClr val="accent1">
                <a:lumMod val="7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9326FD2F-A4DC-7C85-48F7-20160ABEA220}"/>
              </a:ext>
            </a:extLst>
          </p:cNvPr>
          <p:cNvCxnSpPr>
            <a:cxnSpLocks/>
            <a:stCxn id="6" idx="3"/>
            <a:endCxn id="24" idx="1"/>
          </p:cNvCxnSpPr>
          <p:nvPr/>
        </p:nvCxnSpPr>
        <p:spPr>
          <a:xfrm>
            <a:off x="3776988" y="3234848"/>
            <a:ext cx="4449416" cy="0"/>
          </a:xfrm>
          <a:prstGeom prst="straightConnector1">
            <a:avLst/>
          </a:prstGeom>
          <a:ln w="38100">
            <a:solidFill>
              <a:schemeClr val="accent1">
                <a:lumMod val="7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8B2F944B-8EF6-7B5B-AB58-0355AFFD5E25}"/>
              </a:ext>
            </a:extLst>
          </p:cNvPr>
          <p:cNvSpPr/>
          <p:nvPr/>
        </p:nvSpPr>
        <p:spPr bwMode="auto">
          <a:xfrm>
            <a:off x="8084890" y="1393371"/>
            <a:ext cx="2966357" cy="2819400"/>
          </a:xfrm>
          <a:prstGeom prst="rect">
            <a:avLst/>
          </a:prstGeom>
          <a:no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defTabSz="932472" fontAlgn="base">
              <a:spcBef>
                <a:spcPct val="0"/>
              </a:spcBef>
              <a:spcAft>
                <a:spcPct val="0"/>
              </a:spcAft>
            </a:pPr>
            <a:r>
              <a:rPr kumimoji="1" lang="ja-JP" altLang="en-US">
                <a:solidFill>
                  <a:schemeClr val="accent1">
                    <a:lumMod val="75000"/>
                  </a:schemeClr>
                </a:solidFill>
                <a:latin typeface="+mj-ea"/>
                <a:ea typeface="+mj-ea"/>
                <a:cs typeface="Segoe UI" pitchFamily="34" charset="0"/>
              </a:rPr>
              <a:t>運用の省力化</a:t>
            </a:r>
          </a:p>
        </p:txBody>
      </p:sp>
      <p:sp>
        <p:nvSpPr>
          <p:cNvPr id="23" name="四角形: 角を丸くする 22">
            <a:extLst>
              <a:ext uri="{FF2B5EF4-FFF2-40B4-BE49-F238E27FC236}">
                <a16:creationId xmlns:a16="http://schemas.microsoft.com/office/drawing/2014/main" id="{FF4CF47B-0548-8D7C-D72E-4246EC904A25}"/>
              </a:ext>
            </a:extLst>
          </p:cNvPr>
          <p:cNvSpPr/>
          <p:nvPr/>
        </p:nvSpPr>
        <p:spPr bwMode="auto">
          <a:xfrm>
            <a:off x="8226404" y="1524001"/>
            <a:ext cx="2667000" cy="1017814"/>
          </a:xfrm>
          <a:prstGeom prst="roundRect">
            <a:avLst>
              <a:gd name="adj" fmla="val 6667"/>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kumimoji="1" lang="ja-JP" altLang="en-US" b="1">
                <a:solidFill>
                  <a:srgbClr val="FFFFFF"/>
                </a:solidFill>
                <a:latin typeface="+mn-ea"/>
                <a:cs typeface="Segoe UI" pitchFamily="34" charset="0"/>
              </a:rPr>
              <a:t>自動化</a:t>
            </a:r>
          </a:p>
        </p:txBody>
      </p:sp>
      <p:sp>
        <p:nvSpPr>
          <p:cNvPr id="24" name="四角形: 角を丸くする 23">
            <a:extLst>
              <a:ext uri="{FF2B5EF4-FFF2-40B4-BE49-F238E27FC236}">
                <a16:creationId xmlns:a16="http://schemas.microsoft.com/office/drawing/2014/main" id="{C2C35184-82A7-1DC0-634B-DEA7BB8B380C}"/>
              </a:ext>
            </a:extLst>
          </p:cNvPr>
          <p:cNvSpPr/>
          <p:nvPr/>
        </p:nvSpPr>
        <p:spPr bwMode="auto">
          <a:xfrm>
            <a:off x="8226404" y="2725941"/>
            <a:ext cx="2667000" cy="1017814"/>
          </a:xfrm>
          <a:prstGeom prst="roundRect">
            <a:avLst>
              <a:gd name="adj" fmla="val 6667"/>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b="1">
                <a:solidFill>
                  <a:srgbClr val="FFFFFF"/>
                </a:solidFill>
                <a:latin typeface="+mn-ea"/>
                <a:cs typeface="Segoe UI" pitchFamily="34" charset="0"/>
              </a:rPr>
              <a:t>ダッシュボード</a:t>
            </a:r>
            <a:endParaRPr kumimoji="1" lang="ja-JP" altLang="en-US" b="1">
              <a:solidFill>
                <a:srgbClr val="FFFFFF"/>
              </a:solidFill>
              <a:latin typeface="+mn-ea"/>
              <a:cs typeface="Segoe UI" pitchFamily="34" charset="0"/>
            </a:endParaRPr>
          </a:p>
        </p:txBody>
      </p:sp>
      <p:sp>
        <p:nvSpPr>
          <p:cNvPr id="28" name="楕円 27">
            <a:extLst>
              <a:ext uri="{FF2B5EF4-FFF2-40B4-BE49-F238E27FC236}">
                <a16:creationId xmlns:a16="http://schemas.microsoft.com/office/drawing/2014/main" id="{BB1136F7-C477-6619-E664-B649557CA84C}"/>
              </a:ext>
            </a:extLst>
          </p:cNvPr>
          <p:cNvSpPr/>
          <p:nvPr/>
        </p:nvSpPr>
        <p:spPr bwMode="auto">
          <a:xfrm>
            <a:off x="4810420" y="1524001"/>
            <a:ext cx="2272748" cy="227274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sz="1600">
                <a:solidFill>
                  <a:srgbClr val="FFFFFF"/>
                </a:solidFill>
                <a:latin typeface="+mj-ea"/>
                <a:ea typeface="+mj-ea"/>
                <a:cs typeface="Segoe UI" pitchFamily="34" charset="0"/>
              </a:rPr>
              <a:t>運用と説明の</a:t>
            </a:r>
            <a:endParaRPr lang="en-US" altLang="ja-JP" sz="1600">
              <a:solidFill>
                <a:srgbClr val="FFFFFF"/>
              </a:solidFill>
              <a:latin typeface="+mj-ea"/>
              <a:ea typeface="+mj-ea"/>
              <a:cs typeface="Segoe UI" pitchFamily="34" charset="0"/>
            </a:endParaRPr>
          </a:p>
          <a:p>
            <a:pPr algn="ctr" defTabSz="932472" fontAlgn="base">
              <a:spcBef>
                <a:spcPct val="0"/>
              </a:spcBef>
              <a:spcAft>
                <a:spcPct val="0"/>
              </a:spcAft>
            </a:pPr>
            <a:r>
              <a:rPr kumimoji="1" lang="ja-JP" altLang="en-US" sz="1600">
                <a:solidFill>
                  <a:srgbClr val="FFFFFF"/>
                </a:solidFill>
                <a:latin typeface="+mj-ea"/>
                <a:ea typeface="+mj-ea"/>
                <a:cs typeface="Segoe UI" pitchFamily="34" charset="0"/>
              </a:rPr>
              <a:t>繰り返し</a:t>
            </a:r>
          </a:p>
        </p:txBody>
      </p:sp>
      <p:sp>
        <p:nvSpPr>
          <p:cNvPr id="29" name="円弧 28">
            <a:extLst>
              <a:ext uri="{FF2B5EF4-FFF2-40B4-BE49-F238E27FC236}">
                <a16:creationId xmlns:a16="http://schemas.microsoft.com/office/drawing/2014/main" id="{083171CC-0569-5114-F89C-043363784588}"/>
              </a:ext>
            </a:extLst>
          </p:cNvPr>
          <p:cNvSpPr/>
          <p:nvPr/>
        </p:nvSpPr>
        <p:spPr>
          <a:xfrm rot="18900000">
            <a:off x="5078776" y="1792357"/>
            <a:ext cx="1736035" cy="1736035"/>
          </a:xfrm>
          <a:prstGeom prst="arc">
            <a:avLst>
              <a:gd name="adj1" fmla="val 1808484"/>
              <a:gd name="adj2" fmla="val 812128"/>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BEA42AFC-E799-F368-62E8-F0157B0E1D63}"/>
              </a:ext>
            </a:extLst>
          </p:cNvPr>
          <p:cNvSpPr txBox="1"/>
          <p:nvPr/>
        </p:nvSpPr>
        <p:spPr>
          <a:xfrm>
            <a:off x="968474" y="4775174"/>
            <a:ext cx="10082774" cy="923330"/>
          </a:xfrm>
          <a:prstGeom prst="rect">
            <a:avLst/>
          </a:prstGeom>
          <a:noFill/>
        </p:spPr>
        <p:txBody>
          <a:bodyPr wrap="square" lIns="0" tIns="0" rIns="0" bIns="0" rtlCol="0">
            <a:spAutoFit/>
          </a:bodyPr>
          <a:lstStyle/>
          <a:p>
            <a:pPr algn="l"/>
            <a:r>
              <a:rPr lang="ja-JP" altLang="en-US" sz="2000"/>
              <a:t>セキュリティ対策は一度だけ導入すればよいわけではありません。</a:t>
            </a:r>
            <a:endParaRPr lang="en-US" altLang="ja-JP" sz="2000"/>
          </a:p>
          <a:p>
            <a:pPr algn="l"/>
            <a:r>
              <a:rPr lang="ja-JP" altLang="en-US" sz="2000"/>
              <a:t>新たな攻撃手法への対策のたびに新たな費用が求められるのは、良いセキュリティ対策とはいえません。これからずっと続いていく「運用と説明」をどうすれば楽にできるのか・・・まずはそこから始めましょう</a:t>
            </a:r>
            <a:endParaRPr lang="en-US" altLang="ja-JP" sz="2000"/>
          </a:p>
        </p:txBody>
      </p:sp>
    </p:spTree>
    <p:extLst>
      <p:ext uri="{BB962C8B-B14F-4D97-AF65-F5344CB8AC3E}">
        <p14:creationId xmlns:p14="http://schemas.microsoft.com/office/powerpoint/2010/main" val="9972662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FBF61-85EB-680A-0AE3-CDE2CE9D9ABA}"/>
              </a:ext>
            </a:extLst>
          </p:cNvPr>
          <p:cNvSpPr>
            <a:spLocks noGrp="1"/>
          </p:cNvSpPr>
          <p:nvPr>
            <p:ph type="title"/>
          </p:nvPr>
        </p:nvSpPr>
        <p:spPr/>
        <p:txBody>
          <a:bodyPr/>
          <a:lstStyle/>
          <a:p>
            <a:r>
              <a:rPr kumimoji="1" lang="ja-JP" altLang="en-US"/>
              <a:t>ダッシュボードで</a:t>
            </a:r>
            <a:r>
              <a:rPr lang="ja-JP" altLang="en-US"/>
              <a:t>デバイス管理をリアルタイム確認</a:t>
            </a:r>
            <a:endParaRPr kumimoji="1" lang="ja-JP" altLang="en-US"/>
          </a:p>
        </p:txBody>
      </p:sp>
      <p:pic>
        <p:nvPicPr>
          <p:cNvPr id="8" name="図 7">
            <a:extLst>
              <a:ext uri="{FF2B5EF4-FFF2-40B4-BE49-F238E27FC236}">
                <a16:creationId xmlns:a16="http://schemas.microsoft.com/office/drawing/2014/main" id="{7235FBF6-4C1D-EC61-088E-9B977AB849BA}"/>
              </a:ext>
            </a:extLst>
          </p:cNvPr>
          <p:cNvPicPr>
            <a:picLocks noChangeAspect="1"/>
          </p:cNvPicPr>
          <p:nvPr/>
        </p:nvPicPr>
        <p:blipFill>
          <a:blip r:embed="rId3"/>
          <a:stretch>
            <a:fillRect/>
          </a:stretch>
        </p:blipFill>
        <p:spPr>
          <a:xfrm>
            <a:off x="772896" y="1035938"/>
            <a:ext cx="11001660" cy="5490758"/>
          </a:xfrm>
          <a:prstGeom prst="rect">
            <a:avLst/>
          </a:prstGeom>
        </p:spPr>
      </p:pic>
      <p:pic>
        <p:nvPicPr>
          <p:cNvPr id="9" name="図 8">
            <a:extLst>
              <a:ext uri="{FF2B5EF4-FFF2-40B4-BE49-F238E27FC236}">
                <a16:creationId xmlns:a16="http://schemas.microsoft.com/office/drawing/2014/main" id="{BED93AF9-909C-CCBB-2D80-2F84BE0A7360}"/>
              </a:ext>
            </a:extLst>
          </p:cNvPr>
          <p:cNvPicPr>
            <a:picLocks noChangeAspect="1"/>
          </p:cNvPicPr>
          <p:nvPr/>
        </p:nvPicPr>
        <p:blipFill>
          <a:blip r:embed="rId4"/>
          <a:stretch>
            <a:fillRect/>
          </a:stretch>
        </p:blipFill>
        <p:spPr>
          <a:xfrm>
            <a:off x="194858" y="4993155"/>
            <a:ext cx="5192151" cy="1438444"/>
          </a:xfrm>
          <a:prstGeom prst="rect">
            <a:avLst/>
          </a:prstGeom>
        </p:spPr>
      </p:pic>
    </p:spTree>
    <p:extLst>
      <p:ext uri="{BB962C8B-B14F-4D97-AF65-F5344CB8AC3E}">
        <p14:creationId xmlns:p14="http://schemas.microsoft.com/office/powerpoint/2010/main" val="314743304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ED20B-CD1F-232C-65F4-4B9A535CDAA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5A660A-524D-5E0C-A76B-68DD5FBD2B74}"/>
              </a:ext>
            </a:extLst>
          </p:cNvPr>
          <p:cNvSpPr>
            <a:spLocks noGrp="1"/>
          </p:cNvSpPr>
          <p:nvPr>
            <p:ph type="title"/>
          </p:nvPr>
        </p:nvSpPr>
        <p:spPr/>
        <p:txBody>
          <a:bodyPr/>
          <a:lstStyle/>
          <a:p>
            <a:r>
              <a:rPr lang="ja-JP" altLang="en-US"/>
              <a:t>ダッシュボードでデバイス管理をリアルタイム確認</a:t>
            </a:r>
            <a:endParaRPr kumimoji="1" lang="ja-JP" altLang="en-US"/>
          </a:p>
        </p:txBody>
      </p:sp>
      <p:pic>
        <p:nvPicPr>
          <p:cNvPr id="8" name="図 7">
            <a:extLst>
              <a:ext uri="{FF2B5EF4-FFF2-40B4-BE49-F238E27FC236}">
                <a16:creationId xmlns:a16="http://schemas.microsoft.com/office/drawing/2014/main" id="{247138DA-C316-0625-EAFE-5090A3CA5798}"/>
              </a:ext>
            </a:extLst>
          </p:cNvPr>
          <p:cNvPicPr>
            <a:picLocks noChangeAspect="1"/>
          </p:cNvPicPr>
          <p:nvPr/>
        </p:nvPicPr>
        <p:blipFill>
          <a:blip r:embed="rId3"/>
          <a:stretch>
            <a:fillRect/>
          </a:stretch>
        </p:blipFill>
        <p:spPr>
          <a:xfrm>
            <a:off x="772896" y="1035938"/>
            <a:ext cx="11001660" cy="5490758"/>
          </a:xfrm>
          <a:prstGeom prst="rect">
            <a:avLst/>
          </a:prstGeom>
        </p:spPr>
      </p:pic>
      <p:pic>
        <p:nvPicPr>
          <p:cNvPr id="9" name="図 8">
            <a:extLst>
              <a:ext uri="{FF2B5EF4-FFF2-40B4-BE49-F238E27FC236}">
                <a16:creationId xmlns:a16="http://schemas.microsoft.com/office/drawing/2014/main" id="{13A86DC2-BADB-9267-DCBB-F8302D510198}"/>
              </a:ext>
            </a:extLst>
          </p:cNvPr>
          <p:cNvPicPr>
            <a:picLocks noChangeAspect="1"/>
          </p:cNvPicPr>
          <p:nvPr/>
        </p:nvPicPr>
        <p:blipFill>
          <a:blip r:embed="rId4"/>
          <a:stretch>
            <a:fillRect/>
          </a:stretch>
        </p:blipFill>
        <p:spPr>
          <a:xfrm>
            <a:off x="194858" y="4993155"/>
            <a:ext cx="5192151" cy="1438444"/>
          </a:xfrm>
          <a:prstGeom prst="rect">
            <a:avLst/>
          </a:prstGeom>
        </p:spPr>
      </p:pic>
      <p:pic>
        <p:nvPicPr>
          <p:cNvPr id="10" name="図 9">
            <a:extLst>
              <a:ext uri="{FF2B5EF4-FFF2-40B4-BE49-F238E27FC236}">
                <a16:creationId xmlns:a16="http://schemas.microsoft.com/office/drawing/2014/main" id="{83FC1C69-6EBB-1BA7-4606-F8EA06D2DCFA}"/>
              </a:ext>
            </a:extLst>
          </p:cNvPr>
          <p:cNvPicPr>
            <a:picLocks noChangeAspect="1"/>
          </p:cNvPicPr>
          <p:nvPr/>
        </p:nvPicPr>
        <p:blipFill>
          <a:blip r:embed="rId3"/>
          <a:srcRect l="50984" t="26611" r="23008" b="32278"/>
          <a:stretch>
            <a:fillRect/>
          </a:stretch>
        </p:blipFill>
        <p:spPr>
          <a:xfrm>
            <a:off x="6587899" y="1498141"/>
            <a:ext cx="4573631" cy="3608303"/>
          </a:xfrm>
          <a:prstGeom prst="rect">
            <a:avLst/>
          </a:prstGeom>
          <a:ln w="38100">
            <a:solidFill>
              <a:schemeClr val="accent1">
                <a:lumMod val="75000"/>
              </a:schemeClr>
            </a:solidFill>
          </a:ln>
        </p:spPr>
      </p:pic>
      <p:sp>
        <p:nvSpPr>
          <p:cNvPr id="3" name="正方形/長方形 2">
            <a:extLst>
              <a:ext uri="{FF2B5EF4-FFF2-40B4-BE49-F238E27FC236}">
                <a16:creationId xmlns:a16="http://schemas.microsoft.com/office/drawing/2014/main" id="{2973ECED-CD72-2AC7-56F6-1D7E4C36C429}"/>
              </a:ext>
            </a:extLst>
          </p:cNvPr>
          <p:cNvSpPr/>
          <p:nvPr/>
        </p:nvSpPr>
        <p:spPr bwMode="auto">
          <a:xfrm>
            <a:off x="6559826" y="5135217"/>
            <a:ext cx="4638261" cy="576470"/>
          </a:xfrm>
          <a:prstGeom prst="rect">
            <a:avLst/>
          </a:prstGeom>
          <a:solidFill>
            <a:schemeClr val="accent1">
              <a:lumMod val="75000"/>
            </a:schemeClr>
          </a:solidFill>
          <a:ln w="381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kumimoji="1" lang="ja-JP" altLang="en-US" sz="1400">
                <a:solidFill>
                  <a:srgbClr val="FFFFFF"/>
                </a:solidFill>
                <a:latin typeface="+mj-ea"/>
                <a:ea typeface="+mj-ea"/>
                <a:cs typeface="Segoe UI" pitchFamily="34" charset="0"/>
              </a:rPr>
              <a:t>デバイス登録の自動化で、</a:t>
            </a:r>
            <a:endParaRPr kumimoji="1" lang="en-US" altLang="ja-JP" sz="1400">
              <a:solidFill>
                <a:srgbClr val="FFFFFF"/>
              </a:solidFill>
              <a:latin typeface="+mj-ea"/>
              <a:ea typeface="+mj-ea"/>
              <a:cs typeface="Segoe UI" pitchFamily="34" charset="0"/>
            </a:endParaRPr>
          </a:p>
          <a:p>
            <a:pPr algn="l" defTabSz="932472" fontAlgn="base">
              <a:spcBef>
                <a:spcPct val="0"/>
              </a:spcBef>
              <a:spcAft>
                <a:spcPct val="0"/>
              </a:spcAft>
            </a:pPr>
            <a:r>
              <a:rPr kumimoji="1" lang="ja-JP" altLang="en-US" sz="1400">
                <a:solidFill>
                  <a:srgbClr val="FFFFFF"/>
                </a:solidFill>
                <a:latin typeface="+mj-ea"/>
                <a:ea typeface="+mj-ea"/>
                <a:cs typeface="Segoe UI" pitchFamily="34" charset="0"/>
              </a:rPr>
              <a:t>デバイス管理とソフトウェア管理も自動化</a:t>
            </a:r>
          </a:p>
        </p:txBody>
      </p:sp>
    </p:spTree>
    <p:extLst>
      <p:ext uri="{BB962C8B-B14F-4D97-AF65-F5344CB8AC3E}">
        <p14:creationId xmlns:p14="http://schemas.microsoft.com/office/powerpoint/2010/main" val="318024141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C93B6-506D-6965-434C-1ECAE645203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DDA4056-D975-7FA8-1E0A-D7E1AE6CA8E7}"/>
              </a:ext>
            </a:extLst>
          </p:cNvPr>
          <p:cNvSpPr>
            <a:spLocks noGrp="1"/>
          </p:cNvSpPr>
          <p:nvPr>
            <p:ph type="title"/>
          </p:nvPr>
        </p:nvSpPr>
        <p:spPr/>
        <p:txBody>
          <a:bodyPr/>
          <a:lstStyle/>
          <a:p>
            <a:r>
              <a:rPr lang="ja-JP" altLang="en-US"/>
              <a:t>ダッシュボードでインシデント対応をリアルタイム確認</a:t>
            </a:r>
            <a:endParaRPr kumimoji="1" lang="ja-JP" altLang="en-US"/>
          </a:p>
        </p:txBody>
      </p:sp>
      <p:pic>
        <p:nvPicPr>
          <p:cNvPr id="8" name="図 7">
            <a:extLst>
              <a:ext uri="{FF2B5EF4-FFF2-40B4-BE49-F238E27FC236}">
                <a16:creationId xmlns:a16="http://schemas.microsoft.com/office/drawing/2014/main" id="{905F5163-926E-82BC-27B2-9C008074D590}"/>
              </a:ext>
            </a:extLst>
          </p:cNvPr>
          <p:cNvPicPr>
            <a:picLocks noChangeAspect="1"/>
          </p:cNvPicPr>
          <p:nvPr/>
        </p:nvPicPr>
        <p:blipFill>
          <a:blip r:embed="rId3"/>
          <a:srcRect/>
          <a:stretch/>
        </p:blipFill>
        <p:spPr>
          <a:xfrm>
            <a:off x="772933" y="1035938"/>
            <a:ext cx="11001586" cy="5490758"/>
          </a:xfrm>
          <a:prstGeom prst="rect">
            <a:avLst/>
          </a:prstGeom>
        </p:spPr>
      </p:pic>
      <p:pic>
        <p:nvPicPr>
          <p:cNvPr id="11" name="図 10">
            <a:extLst>
              <a:ext uri="{FF2B5EF4-FFF2-40B4-BE49-F238E27FC236}">
                <a16:creationId xmlns:a16="http://schemas.microsoft.com/office/drawing/2014/main" id="{D1690BF9-08D7-1056-BE0E-56DAFC9C729B}"/>
              </a:ext>
            </a:extLst>
          </p:cNvPr>
          <p:cNvPicPr>
            <a:picLocks noChangeAspect="1"/>
          </p:cNvPicPr>
          <p:nvPr/>
        </p:nvPicPr>
        <p:blipFill>
          <a:blip r:embed="rId4"/>
          <a:stretch>
            <a:fillRect/>
          </a:stretch>
        </p:blipFill>
        <p:spPr>
          <a:xfrm>
            <a:off x="347258" y="4768227"/>
            <a:ext cx="4633741" cy="1639199"/>
          </a:xfrm>
          <a:prstGeom prst="rect">
            <a:avLst/>
          </a:prstGeom>
        </p:spPr>
      </p:pic>
    </p:spTree>
    <p:extLst>
      <p:ext uri="{BB962C8B-B14F-4D97-AF65-F5344CB8AC3E}">
        <p14:creationId xmlns:p14="http://schemas.microsoft.com/office/powerpoint/2010/main" val="458967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8858D-7888-C818-C430-6B02908828D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F8197A-FD4A-EBBC-1ED5-2CBD1AEF5F16}"/>
              </a:ext>
            </a:extLst>
          </p:cNvPr>
          <p:cNvSpPr>
            <a:spLocks noGrp="1"/>
          </p:cNvSpPr>
          <p:nvPr>
            <p:ph type="title"/>
          </p:nvPr>
        </p:nvSpPr>
        <p:spPr/>
        <p:txBody>
          <a:bodyPr/>
          <a:lstStyle/>
          <a:p>
            <a:r>
              <a:rPr lang="ja-JP" altLang="en-US"/>
              <a:t>ダッシュボードでインシデント対応をリアルタイム確認</a:t>
            </a:r>
            <a:endParaRPr kumimoji="1" lang="ja-JP" altLang="en-US"/>
          </a:p>
        </p:txBody>
      </p:sp>
      <p:pic>
        <p:nvPicPr>
          <p:cNvPr id="8" name="図 7">
            <a:extLst>
              <a:ext uri="{FF2B5EF4-FFF2-40B4-BE49-F238E27FC236}">
                <a16:creationId xmlns:a16="http://schemas.microsoft.com/office/drawing/2014/main" id="{D2869D51-B5BF-9EE7-934A-D59F8316ECC9}"/>
              </a:ext>
            </a:extLst>
          </p:cNvPr>
          <p:cNvPicPr>
            <a:picLocks noChangeAspect="1"/>
          </p:cNvPicPr>
          <p:nvPr/>
        </p:nvPicPr>
        <p:blipFill>
          <a:blip r:embed="rId3"/>
          <a:srcRect/>
          <a:stretch/>
        </p:blipFill>
        <p:spPr>
          <a:xfrm>
            <a:off x="772933" y="1035938"/>
            <a:ext cx="11001586" cy="5490758"/>
          </a:xfrm>
          <a:prstGeom prst="rect">
            <a:avLst/>
          </a:prstGeom>
        </p:spPr>
      </p:pic>
      <p:sp>
        <p:nvSpPr>
          <p:cNvPr id="4" name="正方形/長方形 3">
            <a:extLst>
              <a:ext uri="{FF2B5EF4-FFF2-40B4-BE49-F238E27FC236}">
                <a16:creationId xmlns:a16="http://schemas.microsoft.com/office/drawing/2014/main" id="{2E80A078-10C6-2614-B2F6-EE87B1DBC463}"/>
              </a:ext>
            </a:extLst>
          </p:cNvPr>
          <p:cNvSpPr/>
          <p:nvPr/>
        </p:nvSpPr>
        <p:spPr bwMode="auto">
          <a:xfrm>
            <a:off x="8819322" y="5902127"/>
            <a:ext cx="2888936" cy="576470"/>
          </a:xfrm>
          <a:prstGeom prst="rect">
            <a:avLst/>
          </a:prstGeom>
          <a:solidFill>
            <a:schemeClr val="accent1">
              <a:lumMod val="75000"/>
            </a:schemeClr>
          </a:solidFill>
          <a:ln w="381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kumimoji="1" lang="ja-JP" altLang="en-US" sz="1400">
                <a:solidFill>
                  <a:srgbClr val="FFFFFF"/>
                </a:solidFill>
                <a:latin typeface="+mj-ea"/>
                <a:ea typeface="+mj-ea"/>
                <a:cs typeface="Segoe UI" pitchFamily="34" charset="0"/>
              </a:rPr>
              <a:t>インシデントは自動で処理され、</a:t>
            </a:r>
            <a:endParaRPr kumimoji="1" lang="en-US" altLang="ja-JP" sz="1400">
              <a:solidFill>
                <a:srgbClr val="FFFFFF"/>
              </a:solidFill>
              <a:latin typeface="+mj-ea"/>
              <a:ea typeface="+mj-ea"/>
              <a:cs typeface="Segoe UI" pitchFamily="34" charset="0"/>
            </a:endParaRPr>
          </a:p>
          <a:p>
            <a:pPr algn="l" defTabSz="932472" fontAlgn="base">
              <a:spcBef>
                <a:spcPct val="0"/>
              </a:spcBef>
              <a:spcAft>
                <a:spcPct val="0"/>
              </a:spcAft>
            </a:pPr>
            <a:r>
              <a:rPr lang="ja-JP" altLang="en-US" sz="1400">
                <a:solidFill>
                  <a:srgbClr val="FFFFFF"/>
                </a:solidFill>
                <a:latin typeface="+mj-ea"/>
                <a:ea typeface="+mj-ea"/>
                <a:cs typeface="Segoe UI" pitchFamily="34" charset="0"/>
              </a:rPr>
              <a:t>レポートは</a:t>
            </a:r>
            <a:r>
              <a:rPr lang="en-US" altLang="ja-JP" sz="1400">
                <a:solidFill>
                  <a:srgbClr val="FFFFFF"/>
                </a:solidFill>
                <a:latin typeface="+mj-ea"/>
                <a:ea typeface="+mj-ea"/>
                <a:cs typeface="Segoe UI" pitchFamily="34" charset="0"/>
              </a:rPr>
              <a:t>AI</a:t>
            </a:r>
            <a:r>
              <a:rPr lang="ja-JP" altLang="en-US" sz="1400">
                <a:solidFill>
                  <a:srgbClr val="FFFFFF"/>
                </a:solidFill>
                <a:latin typeface="+mj-ea"/>
                <a:ea typeface="+mj-ea"/>
                <a:cs typeface="Segoe UI" pitchFamily="34" charset="0"/>
              </a:rPr>
              <a:t>が自動生成</a:t>
            </a:r>
            <a:endParaRPr lang="en-US" altLang="ja-JP" sz="1400">
              <a:solidFill>
                <a:srgbClr val="FFFFFF"/>
              </a:solidFill>
              <a:latin typeface="+mj-ea"/>
              <a:ea typeface="+mj-ea"/>
              <a:cs typeface="Segoe UI" pitchFamily="34" charset="0"/>
            </a:endParaRPr>
          </a:p>
        </p:txBody>
      </p:sp>
      <p:pic>
        <p:nvPicPr>
          <p:cNvPr id="10" name="図 9">
            <a:extLst>
              <a:ext uri="{FF2B5EF4-FFF2-40B4-BE49-F238E27FC236}">
                <a16:creationId xmlns:a16="http://schemas.microsoft.com/office/drawing/2014/main" id="{E99C5DE3-6920-FB37-0D5A-B204E5F171B7}"/>
              </a:ext>
            </a:extLst>
          </p:cNvPr>
          <p:cNvPicPr>
            <a:picLocks noChangeAspect="1"/>
          </p:cNvPicPr>
          <p:nvPr/>
        </p:nvPicPr>
        <p:blipFill>
          <a:blip r:embed="rId4"/>
          <a:stretch>
            <a:fillRect/>
          </a:stretch>
        </p:blipFill>
        <p:spPr>
          <a:xfrm>
            <a:off x="347258" y="4768227"/>
            <a:ext cx="4633741" cy="1639199"/>
          </a:xfrm>
          <a:prstGeom prst="rect">
            <a:avLst/>
          </a:prstGeom>
        </p:spPr>
      </p:pic>
      <p:sp>
        <p:nvSpPr>
          <p:cNvPr id="11" name="正方形/長方形 10">
            <a:extLst>
              <a:ext uri="{FF2B5EF4-FFF2-40B4-BE49-F238E27FC236}">
                <a16:creationId xmlns:a16="http://schemas.microsoft.com/office/drawing/2014/main" id="{214866DB-6D08-45D4-8485-99F08E91E18D}"/>
              </a:ext>
            </a:extLst>
          </p:cNvPr>
          <p:cNvSpPr/>
          <p:nvPr/>
        </p:nvSpPr>
        <p:spPr bwMode="auto">
          <a:xfrm>
            <a:off x="8819322" y="1272209"/>
            <a:ext cx="2888936" cy="4629918"/>
          </a:xfrm>
          <a:prstGeom prst="rect">
            <a:avLst/>
          </a:prstGeom>
          <a:noFill/>
          <a:ln w="381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5644063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楕円 63">
            <a:extLst>
              <a:ext uri="{FF2B5EF4-FFF2-40B4-BE49-F238E27FC236}">
                <a16:creationId xmlns:a16="http://schemas.microsoft.com/office/drawing/2014/main" id="{99B62083-9DAC-A3DF-F259-A33DA259CA3C}"/>
              </a:ext>
            </a:extLst>
          </p:cNvPr>
          <p:cNvSpPr/>
          <p:nvPr/>
        </p:nvSpPr>
        <p:spPr bwMode="auto">
          <a:xfrm>
            <a:off x="588263" y="2540999"/>
            <a:ext cx="5760918" cy="374648"/>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2" name="タイトル 1">
            <a:extLst>
              <a:ext uri="{FF2B5EF4-FFF2-40B4-BE49-F238E27FC236}">
                <a16:creationId xmlns:a16="http://schemas.microsoft.com/office/drawing/2014/main" id="{17DF29C3-4D25-FD28-43BB-62C9F9260410}"/>
              </a:ext>
            </a:extLst>
          </p:cNvPr>
          <p:cNvSpPr>
            <a:spLocks noGrp="1"/>
          </p:cNvSpPr>
          <p:nvPr>
            <p:ph type="title"/>
          </p:nvPr>
        </p:nvSpPr>
        <p:spPr>
          <a:xfrm>
            <a:off x="588263" y="485740"/>
            <a:ext cx="11018520" cy="553998"/>
          </a:xfrm>
        </p:spPr>
        <p:txBody>
          <a:bodyPr/>
          <a:lstStyle/>
          <a:p>
            <a:r>
              <a:rPr lang="ja-JP" altLang="en-US"/>
              <a:t>サプライチェーンにおけるセキュリティ要求事項を整理</a:t>
            </a:r>
          </a:p>
        </p:txBody>
      </p:sp>
      <p:sp>
        <p:nvSpPr>
          <p:cNvPr id="12" name="四角形: 角を丸くする 11">
            <a:extLst>
              <a:ext uri="{FF2B5EF4-FFF2-40B4-BE49-F238E27FC236}">
                <a16:creationId xmlns:a16="http://schemas.microsoft.com/office/drawing/2014/main" id="{93929AE8-0A35-86AC-AA0D-4B30D04DDBDC}"/>
              </a:ext>
            </a:extLst>
          </p:cNvPr>
          <p:cNvSpPr/>
          <p:nvPr/>
        </p:nvSpPr>
        <p:spPr bwMode="auto">
          <a:xfrm>
            <a:off x="642540" y="3139009"/>
            <a:ext cx="1158688" cy="863254"/>
          </a:xfrm>
          <a:prstGeom prst="roundRect">
            <a:avLst/>
          </a:prstGeom>
          <a:solidFill>
            <a:schemeClr val="accent1">
              <a:lumMod val="5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mj-ea"/>
                <a:ea typeface="+mj-ea"/>
                <a:cs typeface="Segoe UI" pitchFamily="34" charset="0"/>
              </a:rPr>
              <a:t>役割</a:t>
            </a:r>
            <a:endParaRPr kumimoji="1" lang="en-US" altLang="ja-JP" sz="2000" b="1" i="0" u="none" strike="noStrike" kern="1200" cap="none" spc="0" normalizeH="0" baseline="0" noProof="0">
              <a:ln>
                <a:noFill/>
              </a:ln>
              <a:solidFill>
                <a:srgbClr val="FFFFFF"/>
              </a:solidFill>
              <a:effectLst/>
              <a:uLnTx/>
              <a:uFillTx/>
              <a:latin typeface="+mj-ea"/>
              <a:ea typeface="+mj-ea"/>
              <a:cs typeface="Segoe UI" pitchFamily="34" charset="0"/>
            </a:endParaRPr>
          </a:p>
        </p:txBody>
      </p:sp>
      <p:sp>
        <p:nvSpPr>
          <p:cNvPr id="37" name="角丸四角形 36">
            <a:extLst>
              <a:ext uri="{FF2B5EF4-FFF2-40B4-BE49-F238E27FC236}">
                <a16:creationId xmlns:a16="http://schemas.microsoft.com/office/drawing/2014/main" id="{09138AB4-9D45-BE1A-C0D1-D07C46E71506}"/>
              </a:ext>
            </a:extLst>
          </p:cNvPr>
          <p:cNvSpPr/>
          <p:nvPr/>
        </p:nvSpPr>
        <p:spPr bwMode="auto">
          <a:xfrm>
            <a:off x="8648793" y="3110200"/>
            <a:ext cx="2935866" cy="360851"/>
          </a:xfrm>
          <a:prstGeom prst="roundRect">
            <a:avLst>
              <a:gd name="adj" fmla="val 50000"/>
            </a:avLst>
          </a:prstGeom>
          <a:solidFill>
            <a:schemeClr val="accent1">
              <a:lumMod val="5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a:ea typeface="Yu Gothic UI"/>
                <a:cs typeface="+mn-cs"/>
              </a:rPr>
              <a:t>役割に応じたリセキュリティ対策</a:t>
            </a:r>
          </a:p>
        </p:txBody>
      </p:sp>
      <p:pic>
        <p:nvPicPr>
          <p:cNvPr id="9" name="グラフィックス 8" descr="都市 単色塗りつぶし">
            <a:extLst>
              <a:ext uri="{FF2B5EF4-FFF2-40B4-BE49-F238E27FC236}">
                <a16:creationId xmlns:a16="http://schemas.microsoft.com/office/drawing/2014/main" id="{CC1786B1-39C2-F3FA-8508-A509D0A1DBF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5979" y="2066528"/>
            <a:ext cx="720000" cy="720000"/>
          </a:xfrm>
          <a:prstGeom prst="rect">
            <a:avLst/>
          </a:prstGeom>
        </p:spPr>
      </p:pic>
      <p:pic>
        <p:nvPicPr>
          <p:cNvPr id="20" name="グラフィックス 19" descr="工場 単色塗りつぶし">
            <a:extLst>
              <a:ext uri="{FF2B5EF4-FFF2-40B4-BE49-F238E27FC236}">
                <a16:creationId xmlns:a16="http://schemas.microsoft.com/office/drawing/2014/main" id="{59AC01DD-322C-59A3-C894-449F916C578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93636" y="2066528"/>
            <a:ext cx="720000" cy="720000"/>
          </a:xfrm>
          <a:prstGeom prst="rect">
            <a:avLst/>
          </a:prstGeom>
        </p:spPr>
      </p:pic>
      <p:pic>
        <p:nvPicPr>
          <p:cNvPr id="23" name="グラフィックス 22" descr="建物 単色塗りつぶし">
            <a:extLst>
              <a:ext uri="{FF2B5EF4-FFF2-40B4-BE49-F238E27FC236}">
                <a16:creationId xmlns:a16="http://schemas.microsoft.com/office/drawing/2014/main" id="{ADCED260-0F74-F04A-AB7E-A9204386985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0931" y="1419993"/>
            <a:ext cx="1315229" cy="1315229"/>
          </a:xfrm>
          <a:prstGeom prst="rect">
            <a:avLst/>
          </a:prstGeom>
        </p:spPr>
      </p:pic>
      <p:pic>
        <p:nvPicPr>
          <p:cNvPr id="24" name="グラフィックス 23" descr="建物 単色塗りつぶし">
            <a:extLst>
              <a:ext uri="{FF2B5EF4-FFF2-40B4-BE49-F238E27FC236}">
                <a16:creationId xmlns:a16="http://schemas.microsoft.com/office/drawing/2014/main" id="{8E0C888C-F575-E76E-A076-BA3623AE24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43455" y="1988940"/>
            <a:ext cx="720000" cy="720000"/>
          </a:xfrm>
          <a:prstGeom prst="rect">
            <a:avLst/>
          </a:prstGeom>
        </p:spPr>
      </p:pic>
      <p:pic>
        <p:nvPicPr>
          <p:cNvPr id="26" name="グラフィックス 25" descr="工場 単色塗りつぶし">
            <a:extLst>
              <a:ext uri="{FF2B5EF4-FFF2-40B4-BE49-F238E27FC236}">
                <a16:creationId xmlns:a16="http://schemas.microsoft.com/office/drawing/2014/main" id="{8D749012-8649-A6CD-E5B8-11DD84086A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21112" y="2066528"/>
            <a:ext cx="720000" cy="720000"/>
          </a:xfrm>
          <a:prstGeom prst="rect">
            <a:avLst/>
          </a:prstGeom>
        </p:spPr>
      </p:pic>
      <p:sp>
        <p:nvSpPr>
          <p:cNvPr id="39" name="正方形/長方形 38">
            <a:extLst>
              <a:ext uri="{FF2B5EF4-FFF2-40B4-BE49-F238E27FC236}">
                <a16:creationId xmlns:a16="http://schemas.microsoft.com/office/drawing/2014/main" id="{767EE18E-8066-BBA1-9ABC-2DE144F27D4B}"/>
              </a:ext>
            </a:extLst>
          </p:cNvPr>
          <p:cNvSpPr/>
          <p:nvPr/>
        </p:nvSpPr>
        <p:spPr bwMode="auto">
          <a:xfrm>
            <a:off x="1614879" y="3140063"/>
            <a:ext cx="4616313" cy="863254"/>
          </a:xfrm>
          <a:prstGeom prst="rect">
            <a:avLst/>
          </a:prstGeom>
          <a:solidFill>
            <a:schemeClr val="bg1"/>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72000" rIns="72000" bIns="72000" numCol="1" spcCol="0" rtlCol="0" fromWordArt="0" anchor="t" anchorCtr="0" forceAA="0" compatLnSpc="1">
            <a:prstTxWarp prst="textNoShape">
              <a:avLst/>
            </a:prstTxWarp>
            <a:noAutofit/>
          </a:bodyPr>
          <a:lstStyle/>
          <a:p>
            <a:pPr algn="l" defTabSz="932472" fontAlgn="base">
              <a:spcBef>
                <a:spcPct val="0"/>
              </a:spcBef>
              <a:spcAft>
                <a:spcPct val="0"/>
              </a:spcAft>
            </a:pPr>
            <a:r>
              <a:rPr kumimoji="1" lang="ja-JP" altLang="en-US" sz="1400" b="1">
                <a:solidFill>
                  <a:schemeClr val="tx2"/>
                </a:solidFill>
                <a:latin typeface="+mj-ea"/>
                <a:ea typeface="+mj-ea"/>
                <a:cs typeface="Segoe UI" pitchFamily="34" charset="0"/>
              </a:rPr>
              <a:t>サプライチェーンにおける役割と責任</a:t>
            </a:r>
            <a:endParaRPr kumimoji="1" lang="en-US" altLang="ja-JP" sz="1400" b="1">
              <a:solidFill>
                <a:schemeClr val="tx2"/>
              </a:solidFill>
              <a:latin typeface="+mj-ea"/>
              <a:ea typeface="+mj-ea"/>
              <a:cs typeface="Segoe UI" pitchFamily="34" charset="0"/>
            </a:endParaRPr>
          </a:p>
          <a:p>
            <a:pPr marL="285750" indent="-285750" algn="l" defTabSz="932472" fontAlgn="base">
              <a:spcBef>
                <a:spcPct val="0"/>
              </a:spcBef>
              <a:spcAft>
                <a:spcPct val="0"/>
              </a:spcAft>
              <a:buFont typeface="Arial" panose="020B0604020202020204" pitchFamily="34" charset="0"/>
              <a:buChar char="•"/>
            </a:pPr>
            <a:r>
              <a:rPr kumimoji="1" lang="ja-JP" altLang="en-US" sz="1400">
                <a:solidFill>
                  <a:schemeClr val="tx2"/>
                </a:solidFill>
                <a:latin typeface="+mn-ea"/>
                <a:cs typeface="Segoe UI" pitchFamily="34" charset="0"/>
              </a:rPr>
              <a:t>サプライチェーンにおける役割に応じたセキュリティ対策</a:t>
            </a:r>
            <a:endParaRPr lang="en-US" altLang="ja-JP" sz="1400">
              <a:solidFill>
                <a:schemeClr val="tx2"/>
              </a:solidFill>
              <a:latin typeface="+mn-ea"/>
              <a:cs typeface="Segoe UI" pitchFamily="34" charset="0"/>
            </a:endParaRPr>
          </a:p>
          <a:p>
            <a:pPr marL="285750" indent="-285750" algn="l" defTabSz="932472" fontAlgn="base">
              <a:spcBef>
                <a:spcPct val="0"/>
              </a:spcBef>
              <a:spcAft>
                <a:spcPct val="0"/>
              </a:spcAft>
              <a:buFont typeface="Arial" panose="020B0604020202020204" pitchFamily="34" charset="0"/>
              <a:buChar char="•"/>
            </a:pPr>
            <a:r>
              <a:rPr lang="ja-JP" altLang="en-US" sz="1400">
                <a:solidFill>
                  <a:schemeClr val="tx2"/>
                </a:solidFill>
                <a:latin typeface="+mn-ea"/>
                <a:cs typeface="Segoe UI" pitchFamily="34" charset="0"/>
              </a:rPr>
              <a:t>全体のレジリエンスを意識して、機能や情報を提供</a:t>
            </a:r>
            <a:endParaRPr kumimoji="1" lang="en-US" altLang="ja-JP" sz="1400">
              <a:solidFill>
                <a:schemeClr val="tx2"/>
              </a:solidFill>
              <a:latin typeface="+mn-ea"/>
              <a:cs typeface="Segoe UI" pitchFamily="34" charset="0"/>
            </a:endParaRPr>
          </a:p>
        </p:txBody>
      </p:sp>
      <p:sp>
        <p:nvSpPr>
          <p:cNvPr id="40" name="四角形: 角を丸くする 39">
            <a:extLst>
              <a:ext uri="{FF2B5EF4-FFF2-40B4-BE49-F238E27FC236}">
                <a16:creationId xmlns:a16="http://schemas.microsoft.com/office/drawing/2014/main" id="{FC7105D2-1A41-F155-D61B-C01AC776EE1A}"/>
              </a:ext>
            </a:extLst>
          </p:cNvPr>
          <p:cNvSpPr/>
          <p:nvPr/>
        </p:nvSpPr>
        <p:spPr bwMode="auto">
          <a:xfrm>
            <a:off x="642540" y="4137787"/>
            <a:ext cx="1158688" cy="863254"/>
          </a:xfrm>
          <a:prstGeom prst="roundRect">
            <a:avLst/>
          </a:prstGeom>
          <a:solidFill>
            <a:schemeClr val="accent1">
              <a:lumMod val="5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lang="ja-JP" altLang="en-US" sz="2000" b="1">
                <a:solidFill>
                  <a:srgbClr val="FFFFFF"/>
                </a:solidFill>
                <a:latin typeface="+mj-ea"/>
                <a:ea typeface="+mj-ea"/>
                <a:cs typeface="Segoe UI" pitchFamily="34" charset="0"/>
              </a:rPr>
              <a:t>期待</a:t>
            </a:r>
            <a:endParaRPr kumimoji="1" lang="ja-JP" altLang="en-US" sz="2000" b="1" i="0" u="none" strike="noStrike" kern="1200" cap="none" spc="0" normalizeH="0" baseline="0" noProof="0">
              <a:ln>
                <a:noFill/>
              </a:ln>
              <a:solidFill>
                <a:srgbClr val="FFFFFF"/>
              </a:solidFill>
              <a:effectLst/>
              <a:uLnTx/>
              <a:uFillTx/>
              <a:latin typeface="+mj-ea"/>
              <a:ea typeface="+mj-ea"/>
              <a:cs typeface="Segoe UI" pitchFamily="34" charset="0"/>
            </a:endParaRPr>
          </a:p>
        </p:txBody>
      </p:sp>
      <p:sp>
        <p:nvSpPr>
          <p:cNvPr id="44" name="正方形/長方形 43">
            <a:extLst>
              <a:ext uri="{FF2B5EF4-FFF2-40B4-BE49-F238E27FC236}">
                <a16:creationId xmlns:a16="http://schemas.microsoft.com/office/drawing/2014/main" id="{552DEC42-0233-AAA6-AC88-7B32F7AF7ABC}"/>
              </a:ext>
            </a:extLst>
          </p:cNvPr>
          <p:cNvSpPr/>
          <p:nvPr/>
        </p:nvSpPr>
        <p:spPr bwMode="auto">
          <a:xfrm>
            <a:off x="1614879" y="4137787"/>
            <a:ext cx="4616313" cy="863254"/>
          </a:xfrm>
          <a:prstGeom prst="rect">
            <a:avLst/>
          </a:prstGeom>
          <a:solidFill>
            <a:schemeClr val="bg1"/>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72000" rIns="72000" bIns="72000" numCol="1" spcCol="0" rtlCol="0" fromWordArt="0" anchor="t" anchorCtr="0" forceAA="0" compatLnSpc="1">
            <a:prstTxWarp prst="textNoShape">
              <a:avLst/>
            </a:prstTxWarp>
            <a:noAutofit/>
          </a:bodyPr>
          <a:lstStyle/>
          <a:p>
            <a:pPr algn="l" defTabSz="932472" fontAlgn="base">
              <a:spcBef>
                <a:spcPct val="0"/>
              </a:spcBef>
              <a:spcAft>
                <a:spcPct val="0"/>
              </a:spcAft>
            </a:pPr>
            <a:r>
              <a:rPr lang="ja-JP" altLang="en-US" sz="1400" b="1">
                <a:solidFill>
                  <a:schemeClr val="tx2"/>
                </a:solidFill>
                <a:latin typeface="+mj-ea"/>
                <a:ea typeface="+mj-ea"/>
                <a:cs typeface="Segoe UI" pitchFamily="34" charset="0"/>
              </a:rPr>
              <a:t>社会における信頼性</a:t>
            </a:r>
            <a:endParaRPr kumimoji="1" lang="en-US" altLang="ja-JP" sz="1400" b="1">
              <a:solidFill>
                <a:schemeClr val="tx2"/>
              </a:solidFill>
              <a:latin typeface="+mj-ea"/>
              <a:ea typeface="+mj-ea"/>
              <a:cs typeface="Segoe UI" pitchFamily="34" charset="0"/>
            </a:endParaRPr>
          </a:p>
          <a:p>
            <a:pPr marL="285750" indent="-285750" algn="l" defTabSz="932472" fontAlgn="base">
              <a:spcBef>
                <a:spcPct val="0"/>
              </a:spcBef>
              <a:spcAft>
                <a:spcPct val="0"/>
              </a:spcAft>
              <a:buFont typeface="Arial" panose="020B0604020202020204" pitchFamily="34" charset="0"/>
              <a:buChar char="•"/>
            </a:pPr>
            <a:r>
              <a:rPr lang="ja-JP" altLang="en-US" sz="1400">
                <a:solidFill>
                  <a:schemeClr val="tx2"/>
                </a:solidFill>
                <a:latin typeface="+mn-ea"/>
                <a:cs typeface="Segoe UI" pitchFamily="34" charset="0"/>
              </a:rPr>
              <a:t>適切なガバナンスを実現している</a:t>
            </a:r>
            <a:endParaRPr lang="en-US" altLang="ja-JP" sz="1400">
              <a:solidFill>
                <a:schemeClr val="tx2"/>
              </a:solidFill>
              <a:latin typeface="+mn-ea"/>
              <a:cs typeface="Segoe UI" pitchFamily="34" charset="0"/>
            </a:endParaRPr>
          </a:p>
          <a:p>
            <a:pPr marL="285750" indent="-285750" algn="l" defTabSz="932472" fontAlgn="base">
              <a:spcBef>
                <a:spcPct val="0"/>
              </a:spcBef>
              <a:spcAft>
                <a:spcPct val="0"/>
              </a:spcAft>
              <a:buFont typeface="Arial" panose="020B0604020202020204" pitchFamily="34" charset="0"/>
              <a:buChar char="•"/>
            </a:pPr>
            <a:r>
              <a:rPr kumimoji="1" lang="ja-JP" altLang="en-US" sz="1400">
                <a:solidFill>
                  <a:schemeClr val="tx2"/>
                </a:solidFill>
                <a:latin typeface="+mn-ea"/>
                <a:cs typeface="Segoe UI" pitchFamily="34" charset="0"/>
              </a:rPr>
              <a:t>最低限のセキュリティ機能を有し、報告できる</a:t>
            </a:r>
            <a:endParaRPr kumimoji="1" lang="en-US" altLang="ja-JP" sz="1400">
              <a:solidFill>
                <a:schemeClr val="tx2"/>
              </a:solidFill>
              <a:latin typeface="+mn-ea"/>
              <a:cs typeface="Segoe UI" pitchFamily="34" charset="0"/>
            </a:endParaRPr>
          </a:p>
        </p:txBody>
      </p:sp>
      <p:sp>
        <p:nvSpPr>
          <p:cNvPr id="47" name="角丸四角形 36">
            <a:extLst>
              <a:ext uri="{FF2B5EF4-FFF2-40B4-BE49-F238E27FC236}">
                <a16:creationId xmlns:a16="http://schemas.microsoft.com/office/drawing/2014/main" id="{6BF6BA37-5C7A-AC0D-9233-AE4B59D6E14B}"/>
              </a:ext>
            </a:extLst>
          </p:cNvPr>
          <p:cNvSpPr/>
          <p:nvPr/>
        </p:nvSpPr>
        <p:spPr bwMode="auto">
          <a:xfrm>
            <a:off x="8648793" y="4154529"/>
            <a:ext cx="2935866" cy="360851"/>
          </a:xfrm>
          <a:prstGeom prst="roundRect">
            <a:avLst>
              <a:gd name="adj" fmla="val 50000"/>
            </a:avLst>
          </a:prstGeom>
          <a:solidFill>
            <a:schemeClr val="accent1">
              <a:lumMod val="5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a:ea typeface="Yu Gothic UI"/>
                <a:cs typeface="+mn-cs"/>
              </a:rPr>
              <a:t>一般的なセキュリティ対策</a:t>
            </a:r>
          </a:p>
        </p:txBody>
      </p:sp>
      <p:cxnSp>
        <p:nvCxnSpPr>
          <p:cNvPr id="48" name="直線矢印コネクタ 47">
            <a:extLst>
              <a:ext uri="{FF2B5EF4-FFF2-40B4-BE49-F238E27FC236}">
                <a16:creationId xmlns:a16="http://schemas.microsoft.com/office/drawing/2014/main" id="{0AC764EE-59F9-A9A5-2510-190443246FF5}"/>
              </a:ext>
            </a:extLst>
          </p:cNvPr>
          <p:cNvCxnSpPr>
            <a:cxnSpLocks/>
          </p:cNvCxnSpPr>
          <p:nvPr/>
        </p:nvCxnSpPr>
        <p:spPr>
          <a:xfrm flipV="1">
            <a:off x="6231192" y="4323963"/>
            <a:ext cx="2417601" cy="21982"/>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FEFF221B-8ED5-89D1-F30F-0FAAFF5AB541}"/>
              </a:ext>
            </a:extLst>
          </p:cNvPr>
          <p:cNvCxnSpPr>
            <a:cxnSpLocks/>
          </p:cNvCxnSpPr>
          <p:nvPr/>
        </p:nvCxnSpPr>
        <p:spPr>
          <a:xfrm flipV="1">
            <a:off x="6231192" y="3264667"/>
            <a:ext cx="2417601" cy="51917"/>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30374CA2-71EF-3C16-FCB5-CAB44C905CB6}"/>
              </a:ext>
            </a:extLst>
          </p:cNvPr>
          <p:cNvSpPr txBox="1"/>
          <p:nvPr/>
        </p:nvSpPr>
        <p:spPr>
          <a:xfrm>
            <a:off x="6667026" y="3110200"/>
            <a:ext cx="1754649" cy="360850"/>
          </a:xfrm>
          <a:prstGeom prst="rect">
            <a:avLst/>
          </a:prstGeom>
          <a:solidFill>
            <a:schemeClr val="bg1"/>
          </a:solidFill>
          <a:ln w="28575">
            <a:noFill/>
          </a:ln>
        </p:spPr>
        <p:txBody>
          <a:bodyPr wrap="square" lIns="36000" tIns="36000" rIns="36000" bIns="36000" rtlCol="0" anchor="ctr">
            <a:normAutofit/>
          </a:bodyPr>
          <a:lstStyle/>
          <a:p>
            <a:pPr algn="ctr"/>
            <a:r>
              <a:rPr kumimoji="1" lang="ja-JP" altLang="en-US" sz="1400" b="1">
                <a:solidFill>
                  <a:schemeClr val="tx2"/>
                </a:solidFill>
              </a:rPr>
              <a:t>サプライチェーンの</a:t>
            </a:r>
            <a:r>
              <a:rPr lang="ja-JP" altLang="en-US" sz="1400" b="1">
                <a:solidFill>
                  <a:schemeClr val="tx2"/>
                </a:solidFill>
              </a:rPr>
              <a:t>リスク</a:t>
            </a:r>
            <a:endParaRPr kumimoji="1" lang="ja-JP" altLang="en-US" sz="1400" b="1">
              <a:solidFill>
                <a:schemeClr val="tx2"/>
              </a:solidFill>
            </a:endParaRPr>
          </a:p>
        </p:txBody>
      </p:sp>
      <p:sp>
        <p:nvSpPr>
          <p:cNvPr id="68" name="正方形/長方形 67">
            <a:extLst>
              <a:ext uri="{FF2B5EF4-FFF2-40B4-BE49-F238E27FC236}">
                <a16:creationId xmlns:a16="http://schemas.microsoft.com/office/drawing/2014/main" id="{1E28A9A7-82B4-C91B-F8C1-69E5214C49FD}"/>
              </a:ext>
            </a:extLst>
          </p:cNvPr>
          <p:cNvSpPr/>
          <p:nvPr/>
        </p:nvSpPr>
        <p:spPr bwMode="auto">
          <a:xfrm>
            <a:off x="6515650" y="3002668"/>
            <a:ext cx="5215746" cy="2068377"/>
          </a:xfrm>
          <a:prstGeom prst="rect">
            <a:avLst/>
          </a:prstGeom>
          <a:noFill/>
          <a:ln w="19050">
            <a:solidFill>
              <a:schemeClr val="tx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defTabSz="932472" fontAlgn="base">
              <a:spcBef>
                <a:spcPct val="0"/>
              </a:spcBef>
              <a:spcAft>
                <a:spcPct val="0"/>
              </a:spcAft>
            </a:pPr>
            <a:endParaRPr kumimoji="1" lang="ja-JP" altLang="en-US" sz="1400">
              <a:solidFill>
                <a:schemeClr val="tx2"/>
              </a:solidFill>
              <a:latin typeface="+mj-ea"/>
              <a:ea typeface="+mj-ea"/>
              <a:cs typeface="Segoe UI" pitchFamily="34" charset="0"/>
            </a:endParaRPr>
          </a:p>
        </p:txBody>
      </p:sp>
      <p:sp>
        <p:nvSpPr>
          <p:cNvPr id="3" name="テキスト ボックス 2">
            <a:extLst>
              <a:ext uri="{FF2B5EF4-FFF2-40B4-BE49-F238E27FC236}">
                <a16:creationId xmlns:a16="http://schemas.microsoft.com/office/drawing/2014/main" id="{35FAE01F-D198-2020-AD24-69FE7B249C43}"/>
              </a:ext>
            </a:extLst>
          </p:cNvPr>
          <p:cNvSpPr txBox="1"/>
          <p:nvPr/>
        </p:nvSpPr>
        <p:spPr>
          <a:xfrm>
            <a:off x="6778750" y="4154529"/>
            <a:ext cx="1487278" cy="360850"/>
          </a:xfrm>
          <a:prstGeom prst="rect">
            <a:avLst/>
          </a:prstGeom>
          <a:solidFill>
            <a:schemeClr val="bg1"/>
          </a:solidFill>
          <a:ln w="28575">
            <a:noFill/>
          </a:ln>
        </p:spPr>
        <p:txBody>
          <a:bodyPr wrap="square" lIns="36000" tIns="36000" rIns="36000" bIns="36000" rtlCol="0" anchor="ctr">
            <a:normAutofit/>
          </a:bodyPr>
          <a:lstStyle/>
          <a:p>
            <a:pPr algn="ctr"/>
            <a:r>
              <a:rPr lang="ja-JP" altLang="en-US" sz="1400" b="1">
                <a:solidFill>
                  <a:schemeClr val="tx2"/>
                </a:solidFill>
              </a:rPr>
              <a:t>各組織</a:t>
            </a:r>
            <a:r>
              <a:rPr kumimoji="1" lang="ja-JP" altLang="en-US" sz="1400" b="1">
                <a:solidFill>
                  <a:schemeClr val="tx2"/>
                </a:solidFill>
              </a:rPr>
              <a:t>の</a:t>
            </a:r>
            <a:r>
              <a:rPr lang="ja-JP" altLang="en-US" sz="1400" b="1">
                <a:solidFill>
                  <a:schemeClr val="tx2"/>
                </a:solidFill>
              </a:rPr>
              <a:t>リスク</a:t>
            </a:r>
            <a:endParaRPr kumimoji="1" lang="ja-JP" altLang="en-US" sz="1400" b="1">
              <a:solidFill>
                <a:schemeClr val="tx2"/>
              </a:solidFill>
            </a:endParaRPr>
          </a:p>
        </p:txBody>
      </p:sp>
      <p:sp>
        <p:nvSpPr>
          <p:cNvPr id="7" name="正方形/長方形 6">
            <a:extLst>
              <a:ext uri="{FF2B5EF4-FFF2-40B4-BE49-F238E27FC236}">
                <a16:creationId xmlns:a16="http://schemas.microsoft.com/office/drawing/2014/main" id="{E9D9759B-9D23-2C9B-F7BF-EFF7E375019D}"/>
              </a:ext>
            </a:extLst>
          </p:cNvPr>
          <p:cNvSpPr/>
          <p:nvPr/>
        </p:nvSpPr>
        <p:spPr bwMode="auto">
          <a:xfrm>
            <a:off x="6515650" y="1459088"/>
            <a:ext cx="5215746" cy="1253184"/>
          </a:xfrm>
          <a:prstGeom prst="rect">
            <a:avLst/>
          </a:prstGeom>
          <a:noFill/>
          <a:ln w="19050">
            <a:solidFill>
              <a:schemeClr val="tx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44000" rIns="180000" bIns="144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Yu Gothic UI"/>
                <a:ea typeface="Yu Gothic UI"/>
                <a:cs typeface="+mn-cs"/>
              </a:rPr>
              <a:t>サプライチェーンセキュリティにおけるガバナンスの課題</a:t>
            </a:r>
            <a:endParaRPr kumimoji="1" lang="en-US" altLang="ja-JP" sz="1800" b="1" i="0" u="none" strike="noStrike" kern="1200" cap="none" spc="0" normalizeH="0" baseline="0" noProof="0">
              <a:ln>
                <a:noFill/>
              </a:ln>
              <a:solidFill>
                <a:srgbClr val="000000"/>
              </a:solidFill>
              <a:effectLst/>
              <a:uLnTx/>
              <a:uFillTx/>
              <a:latin typeface="Yu Gothic UI"/>
              <a:ea typeface="Yu Gothic UI"/>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サプライチェーンにおける目標の欠如</a:t>
            </a:r>
            <a:endParaRPr kumimoji="1" lang="en-US" altLang="ja-JP" sz="1600" b="0" i="0" u="none" strike="noStrike" kern="1200" cap="none" spc="0" normalizeH="0" baseline="0" noProof="0">
              <a:ln>
                <a:noFill/>
              </a:ln>
              <a:solidFill>
                <a:srgbClr val="000000"/>
              </a:solidFill>
              <a:effectLst/>
              <a:uLnTx/>
              <a:uFillTx/>
              <a:latin typeface="Yu Gothic UI"/>
              <a:ea typeface="Yu Gothic UI"/>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安全な状態に対するコンセンサスの欠如</a:t>
            </a:r>
            <a:endParaRPr kumimoji="1" lang="en-US" altLang="ja-JP" sz="1600" b="0" i="0" u="none" strike="noStrike" kern="1200" cap="none" spc="0" normalizeH="0" baseline="0" noProof="0">
              <a:ln>
                <a:noFill/>
              </a:ln>
              <a:solidFill>
                <a:srgbClr val="000000"/>
              </a:solidFill>
              <a:effectLst/>
              <a:uLnTx/>
              <a:uFillTx/>
              <a:latin typeface="Yu Gothic UI"/>
              <a:ea typeface="Yu Gothic UI"/>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ガバナンスボディの欠如</a:t>
            </a:r>
            <a:endParaRPr kumimoji="1" lang="en-US" altLang="ja-JP" sz="1600" b="0" i="0" u="none" strike="noStrike" kern="1200" cap="none" spc="0" normalizeH="0" baseline="0" noProof="0">
              <a:ln>
                <a:noFill/>
              </a:ln>
              <a:solidFill>
                <a:srgbClr val="000000"/>
              </a:solidFill>
              <a:effectLst/>
              <a:uLnTx/>
              <a:uFillTx/>
              <a:latin typeface="Yu Gothic UI"/>
              <a:ea typeface="Yu Gothic UI"/>
              <a:cs typeface="+mn-cs"/>
            </a:endParaRPr>
          </a:p>
        </p:txBody>
      </p:sp>
      <p:cxnSp>
        <p:nvCxnSpPr>
          <p:cNvPr id="10" name="直線矢印コネクタ 9">
            <a:extLst>
              <a:ext uri="{FF2B5EF4-FFF2-40B4-BE49-F238E27FC236}">
                <a16:creationId xmlns:a16="http://schemas.microsoft.com/office/drawing/2014/main" id="{5D264FCC-41DB-A597-F4C4-021F7A3967D0}"/>
              </a:ext>
            </a:extLst>
          </p:cNvPr>
          <p:cNvCxnSpPr>
            <a:cxnSpLocks/>
            <a:stCxn id="7" idx="2"/>
            <a:endCxn id="68" idx="0"/>
          </p:cNvCxnSpPr>
          <p:nvPr/>
        </p:nvCxnSpPr>
        <p:spPr>
          <a:xfrm>
            <a:off x="9123523" y="2712272"/>
            <a:ext cx="0" cy="290396"/>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367125E7-C316-7BB2-003D-3C44731AF116}"/>
              </a:ext>
            </a:extLst>
          </p:cNvPr>
          <p:cNvCxnSpPr>
            <a:cxnSpLocks/>
          </p:cNvCxnSpPr>
          <p:nvPr/>
        </p:nvCxnSpPr>
        <p:spPr>
          <a:xfrm>
            <a:off x="9123523" y="5071045"/>
            <a:ext cx="0" cy="309847"/>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5E1A2F0B-009F-D06A-9DED-EE23D160B518}"/>
              </a:ext>
            </a:extLst>
          </p:cNvPr>
          <p:cNvSpPr txBox="1"/>
          <p:nvPr/>
        </p:nvSpPr>
        <p:spPr>
          <a:xfrm>
            <a:off x="8648793" y="3495223"/>
            <a:ext cx="2935866" cy="490432"/>
          </a:xfrm>
          <a:prstGeom prst="rect">
            <a:avLst/>
          </a:prstGeom>
          <a:solidFill>
            <a:schemeClr val="bg1"/>
          </a:solidFill>
          <a:ln w="28575">
            <a:noFill/>
          </a:ln>
        </p:spPr>
        <p:txBody>
          <a:bodyPr wrap="square" lIns="36000" tIns="36000" rIns="36000" bIns="36000" rtlCol="0" anchor="t">
            <a:noAutofit/>
          </a:bodyPr>
          <a:lstStyle/>
          <a:p>
            <a:r>
              <a:rPr kumimoji="1" lang="ja-JP" altLang="en-US" sz="1200">
                <a:solidFill>
                  <a:schemeClr val="tx2"/>
                </a:solidFill>
              </a:rPr>
              <a:t>複数のサプライチェーンに参加する際には、それぞれのチェーンにおける役割を全うする</a:t>
            </a:r>
          </a:p>
        </p:txBody>
      </p:sp>
      <p:sp>
        <p:nvSpPr>
          <p:cNvPr id="32" name="テキスト ボックス 31">
            <a:extLst>
              <a:ext uri="{FF2B5EF4-FFF2-40B4-BE49-F238E27FC236}">
                <a16:creationId xmlns:a16="http://schemas.microsoft.com/office/drawing/2014/main" id="{12F328D3-25B2-AA7E-FE0A-A629430B0828}"/>
              </a:ext>
            </a:extLst>
          </p:cNvPr>
          <p:cNvSpPr txBox="1"/>
          <p:nvPr/>
        </p:nvSpPr>
        <p:spPr>
          <a:xfrm>
            <a:off x="8648793" y="4565439"/>
            <a:ext cx="2935866" cy="456853"/>
          </a:xfrm>
          <a:prstGeom prst="rect">
            <a:avLst/>
          </a:prstGeom>
          <a:solidFill>
            <a:schemeClr val="bg1"/>
          </a:solidFill>
          <a:ln w="28575">
            <a:noFill/>
          </a:ln>
        </p:spPr>
        <p:txBody>
          <a:bodyPr wrap="square" lIns="36000" tIns="36000" rIns="36000" bIns="36000" rtlCol="0" anchor="t">
            <a:noAutofit/>
          </a:bodyPr>
          <a:lstStyle/>
          <a:p>
            <a:r>
              <a:rPr kumimoji="1" lang="ja-JP" altLang="en-US" sz="1200">
                <a:solidFill>
                  <a:schemeClr val="tx2"/>
                </a:solidFill>
              </a:rPr>
              <a:t>複数のサプライチェーンに参加していても、組織としてリスクは変化しないため同一で良い</a:t>
            </a:r>
          </a:p>
        </p:txBody>
      </p:sp>
      <p:sp>
        <p:nvSpPr>
          <p:cNvPr id="43" name="四角形: 角を丸くする 11">
            <a:extLst>
              <a:ext uri="{FF2B5EF4-FFF2-40B4-BE49-F238E27FC236}">
                <a16:creationId xmlns:a16="http://schemas.microsoft.com/office/drawing/2014/main" id="{C856AEAE-8650-8432-8E54-B91B832FD42F}"/>
              </a:ext>
            </a:extLst>
          </p:cNvPr>
          <p:cNvSpPr/>
          <p:nvPr/>
        </p:nvSpPr>
        <p:spPr bwMode="auto">
          <a:xfrm>
            <a:off x="642540" y="5409914"/>
            <a:ext cx="11088856" cy="863254"/>
          </a:xfrm>
          <a:prstGeom prst="roundRect">
            <a:avLst/>
          </a:prstGeom>
          <a:solidFill>
            <a:schemeClr val="accent1">
              <a:lumMod val="5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i="0" u="none" strike="noStrike" kern="1200" cap="none" spc="0" normalizeH="0" baseline="0" noProof="0">
                <a:ln>
                  <a:noFill/>
                </a:ln>
                <a:solidFill>
                  <a:srgbClr val="FFFFFF"/>
                </a:solidFill>
                <a:effectLst/>
                <a:uLnTx/>
                <a:uFillTx/>
                <a:latin typeface="+mj-ea"/>
                <a:ea typeface="+mj-ea"/>
                <a:cs typeface="Segoe UI" pitchFamily="34" charset="0"/>
              </a:rPr>
              <a:t>サプライチェーンのガバナンスボディに、何をどんな頻度で報告するのかを設定することから設計する</a:t>
            </a:r>
            <a:endParaRPr kumimoji="1" lang="en-US" altLang="ja-JP" i="0" u="none" strike="noStrike" kern="1200" cap="none" spc="0" normalizeH="0" baseline="0" noProof="0">
              <a:ln>
                <a:noFill/>
              </a:ln>
              <a:solidFill>
                <a:srgbClr val="FFFFFF"/>
              </a:solidFill>
              <a:effectLst/>
              <a:uLnTx/>
              <a:uFillTx/>
              <a:latin typeface="+mj-ea"/>
              <a:ea typeface="+mj-ea"/>
              <a:cs typeface="Segoe UI" pitchFamily="34" charset="0"/>
            </a:endParaRPr>
          </a:p>
        </p:txBody>
      </p:sp>
    </p:spTree>
    <p:extLst>
      <p:ext uri="{BB962C8B-B14F-4D97-AF65-F5344CB8AC3E}">
        <p14:creationId xmlns:p14="http://schemas.microsoft.com/office/powerpoint/2010/main" val="33341765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4E2DD-0AB3-7BB4-2C9F-E6AC4FA922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0331E80-E53B-240F-B1B7-EBB6260C2B29}"/>
              </a:ext>
            </a:extLst>
          </p:cNvPr>
          <p:cNvSpPr>
            <a:spLocks noGrp="1"/>
          </p:cNvSpPr>
          <p:nvPr>
            <p:ph type="title"/>
          </p:nvPr>
        </p:nvSpPr>
        <p:spPr/>
        <p:txBody>
          <a:bodyPr/>
          <a:lstStyle/>
          <a:p>
            <a:r>
              <a:rPr kumimoji="1" lang="ja-JP" altLang="en-US"/>
              <a:t>働き方改革における</a:t>
            </a:r>
            <a:br>
              <a:rPr kumimoji="1" lang="en-US" altLang="ja-JP"/>
            </a:br>
            <a:r>
              <a:rPr kumimoji="1" lang="ja-JP" altLang="en-US"/>
              <a:t>ガバナンスの欠如</a:t>
            </a:r>
          </a:p>
        </p:txBody>
      </p:sp>
      <p:sp>
        <p:nvSpPr>
          <p:cNvPr id="3" name="テキスト プレースホルダー 2">
            <a:extLst>
              <a:ext uri="{FF2B5EF4-FFF2-40B4-BE49-F238E27FC236}">
                <a16:creationId xmlns:a16="http://schemas.microsoft.com/office/drawing/2014/main" id="{07E03C87-CE12-4EEF-E83A-8285CE21859A}"/>
              </a:ext>
            </a:extLst>
          </p:cNvPr>
          <p:cNvSpPr>
            <a:spLocks noGrp="1"/>
          </p:cNvSpPr>
          <p:nvPr>
            <p:ph type="body" sz="quarter" idx="12"/>
          </p:nvPr>
        </p:nvSpPr>
        <p:spPr/>
        <p:txBody>
          <a:bodyPr/>
          <a:lstStyle/>
          <a:p>
            <a:r>
              <a:rPr kumimoji="1" lang="ja-JP" altLang="en-US"/>
              <a:t>すべてのことを把握し、すぐに修正できるように準備する</a:t>
            </a:r>
            <a:endParaRPr kumimoji="1" lang="en-US" altLang="ja-JP"/>
          </a:p>
        </p:txBody>
      </p:sp>
      <p:pic>
        <p:nvPicPr>
          <p:cNvPr id="5" name="図 4" descr="パズル">
            <a:extLst>
              <a:ext uri="{FF2B5EF4-FFF2-40B4-BE49-F238E27FC236}">
                <a16:creationId xmlns:a16="http://schemas.microsoft.com/office/drawing/2014/main" id="{3BB645D6-E2D5-3FD3-AA3C-51D17E7C147D}"/>
              </a:ext>
            </a:extLst>
          </p:cNvPr>
          <p:cNvPicPr>
            <a:picLocks noChangeAspect="1"/>
          </p:cNvPicPr>
          <p:nvPr/>
        </p:nvPicPr>
        <p:blipFill>
          <a:blip r:embed="rId2"/>
          <a:srcRect l="16714" r="16714"/>
          <a:stretch/>
        </p:blipFill>
        <p:spPr>
          <a:xfrm>
            <a:off x="5336988" y="0"/>
            <a:ext cx="6855012" cy="6858000"/>
          </a:xfrm>
          <a:prstGeom prst="rect">
            <a:avLst/>
          </a:prstGeom>
        </p:spPr>
      </p:pic>
    </p:spTree>
    <p:extLst>
      <p:ext uri="{BB962C8B-B14F-4D97-AF65-F5344CB8AC3E}">
        <p14:creationId xmlns:p14="http://schemas.microsoft.com/office/powerpoint/2010/main" val="20658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74E87D4-A39B-3A86-858B-61515B27728A}"/>
              </a:ext>
            </a:extLst>
          </p:cNvPr>
          <p:cNvSpPr>
            <a:spLocks noGrp="1"/>
          </p:cNvSpPr>
          <p:nvPr>
            <p:ph type="title"/>
          </p:nvPr>
        </p:nvSpPr>
        <p:spPr/>
        <p:txBody>
          <a:bodyPr/>
          <a:lstStyle/>
          <a:p>
            <a:r>
              <a:rPr lang="ja-JP" altLang="en-US"/>
              <a:t>なぜ事故は継続して起きるのか・・・</a:t>
            </a:r>
          </a:p>
        </p:txBody>
      </p:sp>
      <p:sp>
        <p:nvSpPr>
          <p:cNvPr id="2" name="片側の 2 つの角を丸めた四角形 1">
            <a:extLst>
              <a:ext uri="{FF2B5EF4-FFF2-40B4-BE49-F238E27FC236}">
                <a16:creationId xmlns:a16="http://schemas.microsoft.com/office/drawing/2014/main" id="{FF911174-A9C6-2380-BEAE-AE6A2414C872}"/>
              </a:ext>
            </a:extLst>
          </p:cNvPr>
          <p:cNvSpPr/>
          <p:nvPr/>
        </p:nvSpPr>
        <p:spPr bwMode="auto">
          <a:xfrm>
            <a:off x="935034" y="1985859"/>
            <a:ext cx="4582283" cy="3238279"/>
          </a:xfrm>
          <a:prstGeom prst="round2SameRect">
            <a:avLst>
              <a:gd name="adj1" fmla="val 0"/>
              <a:gd name="adj2" fmla="val 6212"/>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err="1">
              <a:ln>
                <a:noFill/>
              </a:ln>
              <a:solidFill>
                <a:srgbClr val="0078D4">
                  <a:lumMod val="75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pic>
        <p:nvPicPr>
          <p:cNvPr id="3" name="グラフィックス 2" descr="ノート PC 単色塗りつぶし">
            <a:extLst>
              <a:ext uri="{FF2B5EF4-FFF2-40B4-BE49-F238E27FC236}">
                <a16:creationId xmlns:a16="http://schemas.microsoft.com/office/drawing/2014/main" id="{57429A6D-A649-709E-FC44-B2F2BC8BB85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509515" y="2889795"/>
            <a:ext cx="789696" cy="789696"/>
          </a:xfrm>
          <a:prstGeom prst="rect">
            <a:avLst/>
          </a:prstGeom>
        </p:spPr>
      </p:pic>
      <p:sp>
        <p:nvSpPr>
          <p:cNvPr id="5" name="円弧 4">
            <a:extLst>
              <a:ext uri="{FF2B5EF4-FFF2-40B4-BE49-F238E27FC236}">
                <a16:creationId xmlns:a16="http://schemas.microsoft.com/office/drawing/2014/main" id="{2A538804-725D-92FB-F476-75C00CECBCB3}"/>
              </a:ext>
            </a:extLst>
          </p:cNvPr>
          <p:cNvSpPr/>
          <p:nvPr/>
        </p:nvSpPr>
        <p:spPr>
          <a:xfrm>
            <a:off x="1259272" y="2795722"/>
            <a:ext cx="1290181" cy="1290181"/>
          </a:xfrm>
          <a:prstGeom prst="arc">
            <a:avLst>
              <a:gd name="adj1" fmla="val 10779766"/>
              <a:gd name="adj2" fmla="val 0"/>
            </a:avLst>
          </a:prstGeom>
          <a:ln w="28575">
            <a:solidFill>
              <a:schemeClr val="accent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Yu Gothic UI"/>
              <a:ea typeface="Yu Gothic UI"/>
              <a:cs typeface="+mn-cs"/>
            </a:endParaRPr>
          </a:p>
        </p:txBody>
      </p:sp>
      <p:grpSp>
        <p:nvGrpSpPr>
          <p:cNvPr id="6" name="グループ化 5">
            <a:extLst>
              <a:ext uri="{FF2B5EF4-FFF2-40B4-BE49-F238E27FC236}">
                <a16:creationId xmlns:a16="http://schemas.microsoft.com/office/drawing/2014/main" id="{F281D529-6EFF-E2B9-6FBF-FFE51972DC2E}"/>
              </a:ext>
            </a:extLst>
          </p:cNvPr>
          <p:cNvGrpSpPr/>
          <p:nvPr/>
        </p:nvGrpSpPr>
        <p:grpSpPr>
          <a:xfrm>
            <a:off x="1509515" y="2227603"/>
            <a:ext cx="776996" cy="541750"/>
            <a:chOff x="8347064" y="2235809"/>
            <a:chExt cx="776996" cy="541750"/>
          </a:xfrm>
        </p:grpSpPr>
        <p:cxnSp>
          <p:nvCxnSpPr>
            <p:cNvPr id="7" name="直線コネクタ 6">
              <a:extLst>
                <a:ext uri="{FF2B5EF4-FFF2-40B4-BE49-F238E27FC236}">
                  <a16:creationId xmlns:a16="http://schemas.microsoft.com/office/drawing/2014/main" id="{AAC0AF84-75EF-6043-2251-233488599E0E}"/>
                </a:ext>
              </a:extLst>
            </p:cNvPr>
            <p:cNvCxnSpPr/>
            <p:nvPr/>
          </p:nvCxnSpPr>
          <p:spPr>
            <a:xfrm>
              <a:off x="8347064" y="2235809"/>
              <a:ext cx="394847" cy="541750"/>
            </a:xfrm>
            <a:prstGeom prst="line">
              <a:avLst/>
            </a:prstGeom>
            <a:ln w="28575">
              <a:solidFill>
                <a:srgbClr val="D83B01"/>
              </a:solidFill>
              <a:beve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9A370DB2-A1A9-38B1-BE6F-99DECABC3D1C}"/>
                </a:ext>
              </a:extLst>
            </p:cNvPr>
            <p:cNvCxnSpPr>
              <a:cxnSpLocks/>
            </p:cNvCxnSpPr>
            <p:nvPr/>
          </p:nvCxnSpPr>
          <p:spPr>
            <a:xfrm flipV="1">
              <a:off x="8729211" y="2367245"/>
              <a:ext cx="394849" cy="403964"/>
            </a:xfrm>
            <a:prstGeom prst="straightConnector1">
              <a:avLst/>
            </a:prstGeom>
            <a:ln w="28575">
              <a:solidFill>
                <a:srgbClr val="D83B01"/>
              </a:solidFill>
              <a:miter lim="800000"/>
              <a:headEnd type="none"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9" name="正方形/長方形 8">
            <a:extLst>
              <a:ext uri="{FF2B5EF4-FFF2-40B4-BE49-F238E27FC236}">
                <a16:creationId xmlns:a16="http://schemas.microsoft.com/office/drawing/2014/main" id="{839010CA-D5F5-1395-6E3F-40BCF8D09A1E}"/>
              </a:ext>
            </a:extLst>
          </p:cNvPr>
          <p:cNvSpPr/>
          <p:nvPr/>
        </p:nvSpPr>
        <p:spPr bwMode="auto">
          <a:xfrm>
            <a:off x="1244642" y="3693515"/>
            <a:ext cx="1290182" cy="530756"/>
          </a:xfrm>
          <a:prstGeom prst="rect">
            <a:avLst/>
          </a:prstGeom>
          <a:solidFill>
            <a:schemeClr val="bg1"/>
          </a:solidFill>
          <a:ln w="28575">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rPr>
              <a:t>脆弱性は</a:t>
            </a:r>
            <a:endParaRPr kumimoji="1" lang="en-US" altLang="ja-JP"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rPr>
              <a:t>残ったまま</a:t>
            </a:r>
            <a:endParaRPr kumimoji="1" lang="ja-JP" altLang="en-US" sz="1400" b="1" i="0" u="none" strike="noStrike" kern="1200" cap="none" spc="0" normalizeH="0" baseline="0" noProof="0" err="1">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0" name="テキスト ボックス 9">
            <a:extLst>
              <a:ext uri="{FF2B5EF4-FFF2-40B4-BE49-F238E27FC236}">
                <a16:creationId xmlns:a16="http://schemas.microsoft.com/office/drawing/2014/main" id="{21A52683-1D2B-2CE1-45EC-A58D3DF8535A}"/>
              </a:ext>
            </a:extLst>
          </p:cNvPr>
          <p:cNvSpPr txBox="1"/>
          <p:nvPr/>
        </p:nvSpPr>
        <p:spPr>
          <a:xfrm>
            <a:off x="2891663" y="2138350"/>
            <a:ext cx="2380907"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攻撃対象を覆い隠すようなセキュリティ対策は、本質的な弱さを残したままなので、いつかは攻撃されてしまう可能性がある</a:t>
            </a:r>
          </a:p>
        </p:txBody>
      </p:sp>
      <p:sp>
        <p:nvSpPr>
          <p:cNvPr id="18" name="片側の 2 つの角を丸めた四角形 17">
            <a:extLst>
              <a:ext uri="{FF2B5EF4-FFF2-40B4-BE49-F238E27FC236}">
                <a16:creationId xmlns:a16="http://schemas.microsoft.com/office/drawing/2014/main" id="{0EE61E43-628B-5B49-29A0-179E90D8C5B6}"/>
              </a:ext>
            </a:extLst>
          </p:cNvPr>
          <p:cNvSpPr/>
          <p:nvPr/>
        </p:nvSpPr>
        <p:spPr bwMode="auto">
          <a:xfrm>
            <a:off x="935033" y="4391391"/>
            <a:ext cx="4582283" cy="837989"/>
          </a:xfrm>
          <a:prstGeom prst="round2SameRect">
            <a:avLst>
              <a:gd name="adj1" fmla="val 0"/>
              <a:gd name="adj2" fmla="val 26188"/>
            </a:avLst>
          </a:prstGeom>
          <a:solidFill>
            <a:schemeClr val="accent1">
              <a:lumMod val="20000"/>
              <a:lumOff val="8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IT</a:t>
            </a: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環境を変更することなく</a:t>
            </a:r>
            <a:endParaRPr kumimoji="1" lang="en-US" altLang="ja-JP"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セキュリティ機能を導入できる</a:t>
            </a:r>
          </a:p>
        </p:txBody>
      </p:sp>
      <p:sp>
        <p:nvSpPr>
          <p:cNvPr id="20" name="正方形/長方形 19">
            <a:extLst>
              <a:ext uri="{FF2B5EF4-FFF2-40B4-BE49-F238E27FC236}">
                <a16:creationId xmlns:a16="http://schemas.microsoft.com/office/drawing/2014/main" id="{86B392D6-7D36-3388-93BD-BBCCE4787C88}"/>
              </a:ext>
            </a:extLst>
          </p:cNvPr>
          <p:cNvSpPr/>
          <p:nvPr/>
        </p:nvSpPr>
        <p:spPr bwMode="auto">
          <a:xfrm>
            <a:off x="2859060" y="3693515"/>
            <a:ext cx="2398879" cy="530756"/>
          </a:xfrm>
          <a:prstGeom prst="rect">
            <a:avLst/>
          </a:prstGeom>
          <a:solidFill>
            <a:srgbClr val="C00000"/>
          </a:solidFill>
          <a:ln w="28575">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セキュリティ依存で</a:t>
            </a:r>
            <a:endParaRPr kumimoji="1" lang="en-US" altLang="ja-JP"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新しいことができない</a:t>
            </a:r>
          </a:p>
        </p:txBody>
      </p:sp>
      <p:cxnSp>
        <p:nvCxnSpPr>
          <p:cNvPr id="22" name="直線矢印コネクタ 21">
            <a:extLst>
              <a:ext uri="{FF2B5EF4-FFF2-40B4-BE49-F238E27FC236}">
                <a16:creationId xmlns:a16="http://schemas.microsoft.com/office/drawing/2014/main" id="{D8D1D563-EBEC-4CD9-CFDB-73EC6F6C7A4E}"/>
              </a:ext>
            </a:extLst>
          </p:cNvPr>
          <p:cNvCxnSpPr>
            <a:stCxn id="9" idx="3"/>
            <a:endCxn id="20" idx="1"/>
          </p:cNvCxnSpPr>
          <p:nvPr/>
        </p:nvCxnSpPr>
        <p:spPr>
          <a:xfrm>
            <a:off x="2534824" y="3958893"/>
            <a:ext cx="324236" cy="0"/>
          </a:xfrm>
          <a:prstGeom prst="straightConnector1">
            <a:avLst/>
          </a:prstGeom>
          <a:ln w="38100">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6" name="角丸四角形 25">
            <a:extLst>
              <a:ext uri="{FF2B5EF4-FFF2-40B4-BE49-F238E27FC236}">
                <a16:creationId xmlns:a16="http://schemas.microsoft.com/office/drawing/2014/main" id="{5767EBB9-C416-42DB-B2EC-D67093602E02}"/>
              </a:ext>
            </a:extLst>
          </p:cNvPr>
          <p:cNvSpPr/>
          <p:nvPr/>
        </p:nvSpPr>
        <p:spPr bwMode="auto">
          <a:xfrm>
            <a:off x="935032" y="5534271"/>
            <a:ext cx="4582284" cy="837989"/>
          </a:xfrm>
          <a:prstGeom prst="roundRect">
            <a:avLst/>
          </a:prstGeom>
          <a:solidFill>
            <a:srgbClr val="C00000"/>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環境に依存しているため、</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セキュリティ製品の傘の下でしか利用できない</a:t>
            </a:r>
          </a:p>
        </p:txBody>
      </p:sp>
      <p:cxnSp>
        <p:nvCxnSpPr>
          <p:cNvPr id="27" name="直線矢印コネクタ 26">
            <a:extLst>
              <a:ext uri="{FF2B5EF4-FFF2-40B4-BE49-F238E27FC236}">
                <a16:creationId xmlns:a16="http://schemas.microsoft.com/office/drawing/2014/main" id="{8FA9E07F-D9BB-0F97-AA8C-D639160A81B2}"/>
              </a:ext>
            </a:extLst>
          </p:cNvPr>
          <p:cNvCxnSpPr/>
          <p:nvPr/>
        </p:nvCxnSpPr>
        <p:spPr>
          <a:xfrm>
            <a:off x="3226174" y="5230729"/>
            <a:ext cx="0" cy="303542"/>
          </a:xfrm>
          <a:prstGeom prst="straightConnector1">
            <a:avLst/>
          </a:prstGeom>
          <a:ln w="57150">
            <a:solidFill>
              <a:srgbClr val="D83B0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 name="片側の 2 つの角を丸めた四角形 27">
            <a:extLst>
              <a:ext uri="{FF2B5EF4-FFF2-40B4-BE49-F238E27FC236}">
                <a16:creationId xmlns:a16="http://schemas.microsoft.com/office/drawing/2014/main" id="{F2D83142-B9EC-B9F0-1EEE-66E3379E9789}"/>
              </a:ext>
            </a:extLst>
          </p:cNvPr>
          <p:cNvSpPr/>
          <p:nvPr/>
        </p:nvSpPr>
        <p:spPr bwMode="auto">
          <a:xfrm>
            <a:off x="935034" y="1361953"/>
            <a:ext cx="4582283" cy="623907"/>
          </a:xfrm>
          <a:prstGeom prst="round2SameRect">
            <a:avLst>
              <a:gd name="adj1" fmla="val 35417"/>
              <a:gd name="adj2" fmla="val 0"/>
            </a:avLst>
          </a:prstGeom>
          <a:solidFill>
            <a:schemeClr val="tx2"/>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レガシーな</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IT</a:t>
            </a: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環境</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 </a:t>
            </a: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後付けセキュリティ</a:t>
            </a:r>
          </a:p>
        </p:txBody>
      </p:sp>
    </p:spTree>
    <p:extLst>
      <p:ext uri="{BB962C8B-B14F-4D97-AF65-F5344CB8AC3E}">
        <p14:creationId xmlns:p14="http://schemas.microsoft.com/office/powerpoint/2010/main" val="1944983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7721F-95C0-E065-11F4-7CD39990F35C}"/>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E6909EB7-1F5E-D1D8-0E62-10586B3FED9D}"/>
              </a:ext>
            </a:extLst>
          </p:cNvPr>
          <p:cNvSpPr>
            <a:spLocks noGrp="1"/>
          </p:cNvSpPr>
          <p:nvPr>
            <p:ph type="title"/>
          </p:nvPr>
        </p:nvSpPr>
        <p:spPr/>
        <p:txBody>
          <a:bodyPr/>
          <a:lstStyle/>
          <a:p>
            <a:r>
              <a:rPr lang="ja-JP" altLang="en-US"/>
              <a:t>事故に対応できるような「修正しやすい」</a:t>
            </a:r>
            <a:r>
              <a:rPr lang="en-US" altLang="ja-JP"/>
              <a:t>IT</a:t>
            </a:r>
            <a:r>
              <a:rPr lang="ja-JP" altLang="en-US"/>
              <a:t>環境</a:t>
            </a:r>
          </a:p>
        </p:txBody>
      </p:sp>
      <p:sp>
        <p:nvSpPr>
          <p:cNvPr id="2" name="片側の 2 つの角を丸めた四角形 1">
            <a:extLst>
              <a:ext uri="{FF2B5EF4-FFF2-40B4-BE49-F238E27FC236}">
                <a16:creationId xmlns:a16="http://schemas.microsoft.com/office/drawing/2014/main" id="{7CA0509D-45D0-FE0F-5B98-BD69CD764BE9}"/>
              </a:ext>
            </a:extLst>
          </p:cNvPr>
          <p:cNvSpPr/>
          <p:nvPr/>
        </p:nvSpPr>
        <p:spPr bwMode="auto">
          <a:xfrm>
            <a:off x="935034" y="1985859"/>
            <a:ext cx="4582283" cy="3238279"/>
          </a:xfrm>
          <a:prstGeom prst="round2SameRect">
            <a:avLst>
              <a:gd name="adj1" fmla="val 0"/>
              <a:gd name="adj2" fmla="val 6212"/>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err="1">
              <a:ln>
                <a:noFill/>
              </a:ln>
              <a:solidFill>
                <a:srgbClr val="0078D4">
                  <a:lumMod val="75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pic>
        <p:nvPicPr>
          <p:cNvPr id="3" name="グラフィックス 2" descr="ノート PC 単色塗りつぶし">
            <a:extLst>
              <a:ext uri="{FF2B5EF4-FFF2-40B4-BE49-F238E27FC236}">
                <a16:creationId xmlns:a16="http://schemas.microsoft.com/office/drawing/2014/main" id="{F3072FD1-1B42-DF3A-B827-591A957F5BE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509515" y="2889795"/>
            <a:ext cx="789696" cy="789696"/>
          </a:xfrm>
          <a:prstGeom prst="rect">
            <a:avLst/>
          </a:prstGeom>
        </p:spPr>
      </p:pic>
      <p:sp>
        <p:nvSpPr>
          <p:cNvPr id="5" name="円弧 4">
            <a:extLst>
              <a:ext uri="{FF2B5EF4-FFF2-40B4-BE49-F238E27FC236}">
                <a16:creationId xmlns:a16="http://schemas.microsoft.com/office/drawing/2014/main" id="{65ED9D21-2A2E-8D47-E946-E21BC39EEC88}"/>
              </a:ext>
            </a:extLst>
          </p:cNvPr>
          <p:cNvSpPr/>
          <p:nvPr/>
        </p:nvSpPr>
        <p:spPr>
          <a:xfrm>
            <a:off x="1259272" y="2795722"/>
            <a:ext cx="1290181" cy="1290181"/>
          </a:xfrm>
          <a:prstGeom prst="arc">
            <a:avLst>
              <a:gd name="adj1" fmla="val 10779766"/>
              <a:gd name="adj2" fmla="val 0"/>
            </a:avLst>
          </a:prstGeom>
          <a:ln w="28575">
            <a:solidFill>
              <a:schemeClr val="accent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Yu Gothic UI"/>
              <a:ea typeface="Yu Gothic UI"/>
              <a:cs typeface="+mn-cs"/>
            </a:endParaRPr>
          </a:p>
        </p:txBody>
      </p:sp>
      <p:grpSp>
        <p:nvGrpSpPr>
          <p:cNvPr id="6" name="グループ化 5">
            <a:extLst>
              <a:ext uri="{FF2B5EF4-FFF2-40B4-BE49-F238E27FC236}">
                <a16:creationId xmlns:a16="http://schemas.microsoft.com/office/drawing/2014/main" id="{2E863866-9B8C-07D6-384A-917B67FA9BCE}"/>
              </a:ext>
            </a:extLst>
          </p:cNvPr>
          <p:cNvGrpSpPr/>
          <p:nvPr/>
        </p:nvGrpSpPr>
        <p:grpSpPr>
          <a:xfrm>
            <a:off x="1509515" y="2227603"/>
            <a:ext cx="776996" cy="541750"/>
            <a:chOff x="8347064" y="2235809"/>
            <a:chExt cx="776996" cy="541750"/>
          </a:xfrm>
        </p:grpSpPr>
        <p:cxnSp>
          <p:nvCxnSpPr>
            <p:cNvPr id="7" name="直線コネクタ 6">
              <a:extLst>
                <a:ext uri="{FF2B5EF4-FFF2-40B4-BE49-F238E27FC236}">
                  <a16:creationId xmlns:a16="http://schemas.microsoft.com/office/drawing/2014/main" id="{8393C6D8-6779-2958-A5D4-51DE1868E283}"/>
                </a:ext>
              </a:extLst>
            </p:cNvPr>
            <p:cNvCxnSpPr/>
            <p:nvPr/>
          </p:nvCxnSpPr>
          <p:spPr>
            <a:xfrm>
              <a:off x="8347064" y="2235809"/>
              <a:ext cx="394847" cy="541750"/>
            </a:xfrm>
            <a:prstGeom prst="line">
              <a:avLst/>
            </a:prstGeom>
            <a:ln w="28575">
              <a:solidFill>
                <a:srgbClr val="D83B01"/>
              </a:solidFill>
              <a:beve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427CECBF-1A06-C1BD-FAAD-9EEAAC88B4A0}"/>
                </a:ext>
              </a:extLst>
            </p:cNvPr>
            <p:cNvCxnSpPr>
              <a:cxnSpLocks/>
            </p:cNvCxnSpPr>
            <p:nvPr/>
          </p:nvCxnSpPr>
          <p:spPr>
            <a:xfrm flipV="1">
              <a:off x="8729211" y="2367245"/>
              <a:ext cx="394849" cy="403964"/>
            </a:xfrm>
            <a:prstGeom prst="straightConnector1">
              <a:avLst/>
            </a:prstGeom>
            <a:ln w="28575">
              <a:solidFill>
                <a:srgbClr val="D83B01"/>
              </a:solidFill>
              <a:miter lim="800000"/>
              <a:headEnd type="none"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9" name="正方形/長方形 8">
            <a:extLst>
              <a:ext uri="{FF2B5EF4-FFF2-40B4-BE49-F238E27FC236}">
                <a16:creationId xmlns:a16="http://schemas.microsoft.com/office/drawing/2014/main" id="{B16D0360-ECC7-BAA6-F0B6-6BF7FD8D58E9}"/>
              </a:ext>
            </a:extLst>
          </p:cNvPr>
          <p:cNvSpPr/>
          <p:nvPr/>
        </p:nvSpPr>
        <p:spPr bwMode="auto">
          <a:xfrm>
            <a:off x="1244642" y="3693515"/>
            <a:ext cx="1290182" cy="530756"/>
          </a:xfrm>
          <a:prstGeom prst="rect">
            <a:avLst/>
          </a:prstGeom>
          <a:solidFill>
            <a:schemeClr val="bg1"/>
          </a:solidFill>
          <a:ln w="28575">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rPr>
              <a:t>脆弱性は</a:t>
            </a:r>
            <a:endParaRPr kumimoji="1" lang="en-US" altLang="ja-JP"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rPr>
              <a:t>残ったまま</a:t>
            </a:r>
            <a:endParaRPr kumimoji="1" lang="ja-JP" altLang="en-US" sz="1400" b="1" i="0" u="none" strike="noStrike" kern="1200" cap="none" spc="0" normalizeH="0" baseline="0" noProof="0" err="1">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0" name="テキスト ボックス 9">
            <a:extLst>
              <a:ext uri="{FF2B5EF4-FFF2-40B4-BE49-F238E27FC236}">
                <a16:creationId xmlns:a16="http://schemas.microsoft.com/office/drawing/2014/main" id="{6F3E20E6-2460-3EAA-412D-E185B9392B2C}"/>
              </a:ext>
            </a:extLst>
          </p:cNvPr>
          <p:cNvSpPr txBox="1"/>
          <p:nvPr/>
        </p:nvSpPr>
        <p:spPr>
          <a:xfrm>
            <a:off x="2891663" y="2138350"/>
            <a:ext cx="2380907"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攻撃対象を覆い隠すようなセキュリティ対策は、本質的な弱さを残したままなので、いつかは攻撃されてしまう可能性がある</a:t>
            </a:r>
          </a:p>
        </p:txBody>
      </p:sp>
      <p:sp>
        <p:nvSpPr>
          <p:cNvPr id="11" name="片側の 2 つの角を丸めた四角形 10">
            <a:extLst>
              <a:ext uri="{FF2B5EF4-FFF2-40B4-BE49-F238E27FC236}">
                <a16:creationId xmlns:a16="http://schemas.microsoft.com/office/drawing/2014/main" id="{049AF17A-BB66-810B-2C6E-1C51C26A7609}"/>
              </a:ext>
            </a:extLst>
          </p:cNvPr>
          <p:cNvSpPr/>
          <p:nvPr/>
        </p:nvSpPr>
        <p:spPr bwMode="auto">
          <a:xfrm>
            <a:off x="6528380" y="1985859"/>
            <a:ext cx="4582283" cy="3238279"/>
          </a:xfrm>
          <a:prstGeom prst="round2SameRect">
            <a:avLst>
              <a:gd name="adj1" fmla="val 0"/>
              <a:gd name="adj2" fmla="val 7906"/>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err="1">
              <a:ln>
                <a:noFill/>
              </a:ln>
              <a:solidFill>
                <a:srgbClr val="0078D4">
                  <a:lumMod val="75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pic>
        <p:nvPicPr>
          <p:cNvPr id="12" name="グラフィックス 11" descr="ノート PC 単色塗りつぶし">
            <a:extLst>
              <a:ext uri="{FF2B5EF4-FFF2-40B4-BE49-F238E27FC236}">
                <a16:creationId xmlns:a16="http://schemas.microsoft.com/office/drawing/2014/main" id="{35BD8A45-1E9F-7778-B341-E7D8B6EC6CC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02861" y="2889795"/>
            <a:ext cx="789696" cy="789696"/>
          </a:xfrm>
          <a:prstGeom prst="rect">
            <a:avLst/>
          </a:prstGeom>
        </p:spPr>
      </p:pic>
      <p:grpSp>
        <p:nvGrpSpPr>
          <p:cNvPr id="13" name="グループ化 12">
            <a:extLst>
              <a:ext uri="{FF2B5EF4-FFF2-40B4-BE49-F238E27FC236}">
                <a16:creationId xmlns:a16="http://schemas.microsoft.com/office/drawing/2014/main" id="{0C0B4170-452A-4FD5-D16F-CF30FC822C9E}"/>
              </a:ext>
            </a:extLst>
          </p:cNvPr>
          <p:cNvGrpSpPr/>
          <p:nvPr/>
        </p:nvGrpSpPr>
        <p:grpSpPr>
          <a:xfrm>
            <a:off x="7110932" y="2492128"/>
            <a:ext cx="776996" cy="541750"/>
            <a:chOff x="8347064" y="2235809"/>
            <a:chExt cx="776996" cy="541750"/>
          </a:xfrm>
        </p:grpSpPr>
        <p:cxnSp>
          <p:nvCxnSpPr>
            <p:cNvPr id="14" name="直線コネクタ 13">
              <a:extLst>
                <a:ext uri="{FF2B5EF4-FFF2-40B4-BE49-F238E27FC236}">
                  <a16:creationId xmlns:a16="http://schemas.microsoft.com/office/drawing/2014/main" id="{A75614B7-95FA-F18A-49BA-DE99E8EC8690}"/>
                </a:ext>
              </a:extLst>
            </p:cNvPr>
            <p:cNvCxnSpPr/>
            <p:nvPr/>
          </p:nvCxnSpPr>
          <p:spPr>
            <a:xfrm>
              <a:off x="8347064" y="2235809"/>
              <a:ext cx="394847" cy="541750"/>
            </a:xfrm>
            <a:prstGeom prst="line">
              <a:avLst/>
            </a:prstGeom>
            <a:ln w="28575">
              <a:solidFill>
                <a:srgbClr val="D83B01"/>
              </a:solidFill>
              <a:beve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168240FC-FA99-8E7C-C0EF-FEF5F8B3879E}"/>
                </a:ext>
              </a:extLst>
            </p:cNvPr>
            <p:cNvCxnSpPr>
              <a:cxnSpLocks/>
            </p:cNvCxnSpPr>
            <p:nvPr/>
          </p:nvCxnSpPr>
          <p:spPr>
            <a:xfrm flipV="1">
              <a:off x="8729211" y="2367245"/>
              <a:ext cx="394849" cy="403964"/>
            </a:xfrm>
            <a:prstGeom prst="straightConnector1">
              <a:avLst/>
            </a:prstGeom>
            <a:ln w="28575">
              <a:solidFill>
                <a:srgbClr val="D83B01"/>
              </a:solidFill>
              <a:miter lim="800000"/>
              <a:headEnd type="none"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16" name="正方形/長方形 15">
            <a:extLst>
              <a:ext uri="{FF2B5EF4-FFF2-40B4-BE49-F238E27FC236}">
                <a16:creationId xmlns:a16="http://schemas.microsoft.com/office/drawing/2014/main" id="{4A14EC97-7CFA-DD8A-EA83-E99A7EBDEB53}"/>
              </a:ext>
            </a:extLst>
          </p:cNvPr>
          <p:cNvSpPr/>
          <p:nvPr/>
        </p:nvSpPr>
        <p:spPr bwMode="auto">
          <a:xfrm>
            <a:off x="6837988" y="3693515"/>
            <a:ext cx="1290182" cy="530756"/>
          </a:xfrm>
          <a:prstGeom prst="rect">
            <a:avLst/>
          </a:prstGeom>
          <a:solidFill>
            <a:schemeClr val="bg1"/>
          </a:solidFill>
          <a:ln w="28575">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107C10">
                    <a:lumMod val="50000"/>
                  </a:srgbClr>
                </a:solidFill>
                <a:effectLst/>
                <a:uLnTx/>
                <a:uFillTx/>
                <a:latin typeface="Yu Gothic UI" panose="020B0500000000000000" pitchFamily="34" charset="-128"/>
                <a:ea typeface="Yu Gothic UI" panose="020B0500000000000000" pitchFamily="34" charset="-128"/>
                <a:cs typeface="Segoe UI" pitchFamily="34" charset="0"/>
              </a:rPr>
              <a:t>セキュリティを含めた設計</a:t>
            </a:r>
            <a:endParaRPr kumimoji="1" lang="ja-JP" altLang="en-US" sz="1400" b="1" i="0" u="none" strike="noStrike" kern="1200" cap="none" spc="0" normalizeH="0" baseline="0" noProof="0" err="1">
              <a:ln>
                <a:noFill/>
              </a:ln>
              <a:solidFill>
                <a:srgbClr val="107C10">
                  <a:lumMod val="50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7" name="テキスト ボックス 16">
            <a:extLst>
              <a:ext uri="{FF2B5EF4-FFF2-40B4-BE49-F238E27FC236}">
                <a16:creationId xmlns:a16="http://schemas.microsoft.com/office/drawing/2014/main" id="{50DE33D1-17BA-8FB0-77B5-DACABCB40218}"/>
              </a:ext>
            </a:extLst>
          </p:cNvPr>
          <p:cNvSpPr txBox="1"/>
          <p:nvPr/>
        </p:nvSpPr>
        <p:spPr>
          <a:xfrm>
            <a:off x="8475108" y="2224134"/>
            <a:ext cx="231131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セキュリティを考慮した設計と実装をおこなっているので、外的な対策を実行する必要がなく、可搬性が高い</a:t>
            </a:r>
            <a:endParaRPr kumimoji="1" lang="ja-JP" altLang="en-US" sz="1600" b="0" i="0" u="none" strike="noStrike" kern="1200" cap="none" spc="0" normalizeH="0" baseline="0" noProof="0" err="1">
              <a:ln>
                <a:noFill/>
              </a:ln>
              <a:solidFill>
                <a:srgbClr val="000000"/>
              </a:solidFill>
              <a:effectLst/>
              <a:uLnTx/>
              <a:uFillTx/>
              <a:latin typeface="Yu Gothic UI"/>
              <a:ea typeface="Yu Gothic UI"/>
              <a:cs typeface="+mn-cs"/>
            </a:endParaRPr>
          </a:p>
        </p:txBody>
      </p:sp>
      <p:sp>
        <p:nvSpPr>
          <p:cNvPr id="18" name="片側の 2 つの角を丸めた四角形 17">
            <a:extLst>
              <a:ext uri="{FF2B5EF4-FFF2-40B4-BE49-F238E27FC236}">
                <a16:creationId xmlns:a16="http://schemas.microsoft.com/office/drawing/2014/main" id="{1D37B820-6577-0EFD-CF68-A4069D9961F6}"/>
              </a:ext>
            </a:extLst>
          </p:cNvPr>
          <p:cNvSpPr/>
          <p:nvPr/>
        </p:nvSpPr>
        <p:spPr bwMode="auto">
          <a:xfrm>
            <a:off x="935033" y="4391391"/>
            <a:ext cx="4582283" cy="837989"/>
          </a:xfrm>
          <a:prstGeom prst="round2SameRect">
            <a:avLst>
              <a:gd name="adj1" fmla="val 0"/>
              <a:gd name="adj2" fmla="val 26188"/>
            </a:avLst>
          </a:prstGeom>
          <a:solidFill>
            <a:schemeClr val="accent1">
              <a:lumMod val="20000"/>
              <a:lumOff val="8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IT</a:t>
            </a: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環境を変更することなく</a:t>
            </a:r>
            <a:endParaRPr kumimoji="1" lang="en-US" altLang="ja-JP"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セキュリティ機能を導入できる</a:t>
            </a:r>
          </a:p>
        </p:txBody>
      </p:sp>
      <p:sp>
        <p:nvSpPr>
          <p:cNvPr id="19" name="片側の 2 つの角を丸めた四角形 18">
            <a:extLst>
              <a:ext uri="{FF2B5EF4-FFF2-40B4-BE49-F238E27FC236}">
                <a16:creationId xmlns:a16="http://schemas.microsoft.com/office/drawing/2014/main" id="{1A2842F1-EEF0-51A6-A330-5284F4FD2E16}"/>
              </a:ext>
            </a:extLst>
          </p:cNvPr>
          <p:cNvSpPr/>
          <p:nvPr/>
        </p:nvSpPr>
        <p:spPr bwMode="auto">
          <a:xfrm>
            <a:off x="6528379" y="4392740"/>
            <a:ext cx="4582284" cy="837989"/>
          </a:xfrm>
          <a:prstGeom prst="round2SameRect">
            <a:avLst>
              <a:gd name="adj1" fmla="val 0"/>
              <a:gd name="adj2" fmla="val 30553"/>
            </a:avLst>
          </a:prstGeom>
          <a:solidFill>
            <a:schemeClr val="accent1">
              <a:lumMod val="20000"/>
              <a:lumOff val="8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セキュリティ機能を含んでいるため、</a:t>
            </a:r>
            <a:endParaRPr kumimoji="1" lang="en-US" altLang="ja-JP"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どこでも利用可能</a:t>
            </a:r>
          </a:p>
        </p:txBody>
      </p:sp>
      <p:sp>
        <p:nvSpPr>
          <p:cNvPr id="20" name="正方形/長方形 19">
            <a:extLst>
              <a:ext uri="{FF2B5EF4-FFF2-40B4-BE49-F238E27FC236}">
                <a16:creationId xmlns:a16="http://schemas.microsoft.com/office/drawing/2014/main" id="{A3235710-0866-B534-0DFE-E42E198D474C}"/>
              </a:ext>
            </a:extLst>
          </p:cNvPr>
          <p:cNvSpPr/>
          <p:nvPr/>
        </p:nvSpPr>
        <p:spPr bwMode="auto">
          <a:xfrm>
            <a:off x="2859060" y="3693515"/>
            <a:ext cx="2398879" cy="530756"/>
          </a:xfrm>
          <a:prstGeom prst="rect">
            <a:avLst/>
          </a:prstGeom>
          <a:solidFill>
            <a:srgbClr val="C00000"/>
          </a:solidFill>
          <a:ln w="28575">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セキュリティ依存で</a:t>
            </a:r>
            <a:endParaRPr kumimoji="1" lang="en-US" altLang="ja-JP"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新しいことができない</a:t>
            </a:r>
          </a:p>
        </p:txBody>
      </p:sp>
      <p:sp>
        <p:nvSpPr>
          <p:cNvPr id="21" name="正方形/長方形 20">
            <a:extLst>
              <a:ext uri="{FF2B5EF4-FFF2-40B4-BE49-F238E27FC236}">
                <a16:creationId xmlns:a16="http://schemas.microsoft.com/office/drawing/2014/main" id="{9667982E-9144-F08D-F18E-3255A92FDBC9}"/>
              </a:ext>
            </a:extLst>
          </p:cNvPr>
          <p:cNvSpPr/>
          <p:nvPr/>
        </p:nvSpPr>
        <p:spPr bwMode="auto">
          <a:xfrm>
            <a:off x="8460478" y="3693515"/>
            <a:ext cx="2398879" cy="530756"/>
          </a:xfrm>
          <a:prstGeom prst="rect">
            <a:avLst/>
          </a:prstGeom>
          <a:solidFill>
            <a:schemeClr val="accent3">
              <a:lumMod val="50000"/>
            </a:schemeClr>
          </a:solidFill>
          <a:ln w="28575">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自由度が高く</a:t>
            </a:r>
            <a:br>
              <a:rPr kumimoji="1" lang="en-US" altLang="ja-JP"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b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新しい環境に移行しやすい</a:t>
            </a:r>
          </a:p>
        </p:txBody>
      </p:sp>
      <p:cxnSp>
        <p:nvCxnSpPr>
          <p:cNvPr id="22" name="直線矢印コネクタ 21">
            <a:extLst>
              <a:ext uri="{FF2B5EF4-FFF2-40B4-BE49-F238E27FC236}">
                <a16:creationId xmlns:a16="http://schemas.microsoft.com/office/drawing/2014/main" id="{32CDC4ED-182F-1C68-0476-0EAB6F024836}"/>
              </a:ext>
            </a:extLst>
          </p:cNvPr>
          <p:cNvCxnSpPr>
            <a:stCxn id="9" idx="3"/>
            <a:endCxn id="20" idx="1"/>
          </p:cNvCxnSpPr>
          <p:nvPr/>
        </p:nvCxnSpPr>
        <p:spPr>
          <a:xfrm>
            <a:off x="2534824" y="3958893"/>
            <a:ext cx="324236" cy="0"/>
          </a:xfrm>
          <a:prstGeom prst="straightConnector1">
            <a:avLst/>
          </a:prstGeom>
          <a:ln w="38100">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0C38B607-3890-7D09-ADA5-3CF96D18501B}"/>
              </a:ext>
            </a:extLst>
          </p:cNvPr>
          <p:cNvCxnSpPr/>
          <p:nvPr/>
        </p:nvCxnSpPr>
        <p:spPr>
          <a:xfrm>
            <a:off x="8128170" y="3958893"/>
            <a:ext cx="324236" cy="0"/>
          </a:xfrm>
          <a:prstGeom prst="straightConnector1">
            <a:avLst/>
          </a:prstGeom>
          <a:ln w="38100">
            <a:solidFill>
              <a:schemeClr val="accent3">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6" name="角丸四角形 25">
            <a:extLst>
              <a:ext uri="{FF2B5EF4-FFF2-40B4-BE49-F238E27FC236}">
                <a16:creationId xmlns:a16="http://schemas.microsoft.com/office/drawing/2014/main" id="{8246CCDC-47CE-0570-239A-92491060F450}"/>
              </a:ext>
            </a:extLst>
          </p:cNvPr>
          <p:cNvSpPr/>
          <p:nvPr/>
        </p:nvSpPr>
        <p:spPr bwMode="auto">
          <a:xfrm>
            <a:off x="935032" y="5534271"/>
            <a:ext cx="4582284" cy="837989"/>
          </a:xfrm>
          <a:prstGeom prst="roundRect">
            <a:avLst/>
          </a:prstGeom>
          <a:solidFill>
            <a:srgbClr val="C00000"/>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環境に依存しているため、</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セキュリティ製品の傘の下でしか利用できない</a:t>
            </a:r>
          </a:p>
        </p:txBody>
      </p:sp>
      <p:cxnSp>
        <p:nvCxnSpPr>
          <p:cNvPr id="27" name="直線矢印コネクタ 26">
            <a:extLst>
              <a:ext uri="{FF2B5EF4-FFF2-40B4-BE49-F238E27FC236}">
                <a16:creationId xmlns:a16="http://schemas.microsoft.com/office/drawing/2014/main" id="{A71526CD-C874-38D7-C096-24678F67D5DE}"/>
              </a:ext>
            </a:extLst>
          </p:cNvPr>
          <p:cNvCxnSpPr/>
          <p:nvPr/>
        </p:nvCxnSpPr>
        <p:spPr>
          <a:xfrm>
            <a:off x="3226174" y="5230729"/>
            <a:ext cx="0" cy="303542"/>
          </a:xfrm>
          <a:prstGeom prst="straightConnector1">
            <a:avLst/>
          </a:prstGeom>
          <a:ln w="57150">
            <a:solidFill>
              <a:srgbClr val="D83B0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 name="片側の 2 つの角を丸めた四角形 27">
            <a:extLst>
              <a:ext uri="{FF2B5EF4-FFF2-40B4-BE49-F238E27FC236}">
                <a16:creationId xmlns:a16="http://schemas.microsoft.com/office/drawing/2014/main" id="{97D62314-2B34-11E5-ADA3-BF4CB3F87F4E}"/>
              </a:ext>
            </a:extLst>
          </p:cNvPr>
          <p:cNvSpPr/>
          <p:nvPr/>
        </p:nvSpPr>
        <p:spPr bwMode="auto">
          <a:xfrm>
            <a:off x="935034" y="1361953"/>
            <a:ext cx="4582283" cy="623907"/>
          </a:xfrm>
          <a:prstGeom prst="round2SameRect">
            <a:avLst>
              <a:gd name="adj1" fmla="val 35417"/>
              <a:gd name="adj2" fmla="val 0"/>
            </a:avLst>
          </a:prstGeom>
          <a:solidFill>
            <a:schemeClr val="tx2"/>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レガシーな</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IT</a:t>
            </a: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環境</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 </a:t>
            </a: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後付けセキュリティ</a:t>
            </a:r>
          </a:p>
        </p:txBody>
      </p:sp>
      <p:sp>
        <p:nvSpPr>
          <p:cNvPr id="29" name="片側の 2 つの角を丸めた四角形 28">
            <a:extLst>
              <a:ext uri="{FF2B5EF4-FFF2-40B4-BE49-F238E27FC236}">
                <a16:creationId xmlns:a16="http://schemas.microsoft.com/office/drawing/2014/main" id="{112167DA-FB63-B4F6-7640-D00F5DFC548E}"/>
              </a:ext>
            </a:extLst>
          </p:cNvPr>
          <p:cNvSpPr/>
          <p:nvPr/>
        </p:nvSpPr>
        <p:spPr bwMode="auto">
          <a:xfrm>
            <a:off x="6528380" y="1361953"/>
            <a:ext cx="4582283" cy="623907"/>
          </a:xfrm>
          <a:prstGeom prst="round2SameRect">
            <a:avLst>
              <a:gd name="adj1" fmla="val 35417"/>
              <a:gd name="adj2" fmla="val 0"/>
            </a:avLst>
          </a:prstGeom>
          <a:solidFill>
            <a:schemeClr val="tx2"/>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モダンな</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IT</a:t>
            </a: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環境</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 </a:t>
            </a:r>
            <a:r>
              <a:rPr kumimoji="1" lang="en-US" altLang="ja-JP"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Secure by Design</a:t>
            </a:r>
            <a:endPar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cxnSp>
        <p:nvCxnSpPr>
          <p:cNvPr id="30" name="直線矢印コネクタ 29">
            <a:extLst>
              <a:ext uri="{FF2B5EF4-FFF2-40B4-BE49-F238E27FC236}">
                <a16:creationId xmlns:a16="http://schemas.microsoft.com/office/drawing/2014/main" id="{8A22D62D-D9CD-FAEA-B214-BC3802C9F360}"/>
              </a:ext>
            </a:extLst>
          </p:cNvPr>
          <p:cNvCxnSpPr>
            <a:cxnSpLocks/>
          </p:cNvCxnSpPr>
          <p:nvPr/>
        </p:nvCxnSpPr>
        <p:spPr>
          <a:xfrm>
            <a:off x="5517316" y="3169759"/>
            <a:ext cx="1011063" cy="0"/>
          </a:xfrm>
          <a:prstGeom prst="straightConnector1">
            <a:avLst/>
          </a:prstGeom>
          <a:ln w="762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45182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0BCF4-4BA4-17EC-18B1-75E32C2645D0}"/>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4DF02D60-DA80-485F-EEE3-956D981CC918}"/>
              </a:ext>
            </a:extLst>
          </p:cNvPr>
          <p:cNvSpPr>
            <a:spLocks noGrp="1"/>
          </p:cNvSpPr>
          <p:nvPr>
            <p:ph type="title"/>
          </p:nvPr>
        </p:nvSpPr>
        <p:spPr/>
        <p:txBody>
          <a:bodyPr/>
          <a:lstStyle/>
          <a:p>
            <a:r>
              <a:rPr lang="ja-JP" altLang="en-US"/>
              <a:t>生産性と引き換えにガバナンスの欠如が課題に</a:t>
            </a:r>
          </a:p>
        </p:txBody>
      </p:sp>
      <p:sp>
        <p:nvSpPr>
          <p:cNvPr id="6" name="片側の 2 つの角を丸めた四角形 5">
            <a:extLst>
              <a:ext uri="{FF2B5EF4-FFF2-40B4-BE49-F238E27FC236}">
                <a16:creationId xmlns:a16="http://schemas.microsoft.com/office/drawing/2014/main" id="{EE7E059F-5182-87F5-C90A-014510C376DB}"/>
              </a:ext>
            </a:extLst>
          </p:cNvPr>
          <p:cNvSpPr/>
          <p:nvPr/>
        </p:nvSpPr>
        <p:spPr bwMode="auto">
          <a:xfrm>
            <a:off x="935034" y="1985859"/>
            <a:ext cx="4582283" cy="3238279"/>
          </a:xfrm>
          <a:prstGeom prst="round2SameRect">
            <a:avLst>
              <a:gd name="adj1" fmla="val 0"/>
              <a:gd name="adj2" fmla="val 6212"/>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err="1">
              <a:ln>
                <a:noFill/>
              </a:ln>
              <a:solidFill>
                <a:srgbClr val="0078D4">
                  <a:lumMod val="75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pic>
        <p:nvPicPr>
          <p:cNvPr id="8" name="グラフィックス 7" descr="ノート PC 単色塗りつぶし">
            <a:extLst>
              <a:ext uri="{FF2B5EF4-FFF2-40B4-BE49-F238E27FC236}">
                <a16:creationId xmlns:a16="http://schemas.microsoft.com/office/drawing/2014/main" id="{0C57F897-657B-81B2-92A7-E224C1E7461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509515" y="2889795"/>
            <a:ext cx="789696" cy="789696"/>
          </a:xfrm>
          <a:prstGeom prst="rect">
            <a:avLst/>
          </a:prstGeom>
        </p:spPr>
      </p:pic>
      <p:sp>
        <p:nvSpPr>
          <p:cNvPr id="9" name="円弧 8">
            <a:extLst>
              <a:ext uri="{FF2B5EF4-FFF2-40B4-BE49-F238E27FC236}">
                <a16:creationId xmlns:a16="http://schemas.microsoft.com/office/drawing/2014/main" id="{7D0EB8D8-0D27-2E02-252A-D4AE77A32518}"/>
              </a:ext>
            </a:extLst>
          </p:cNvPr>
          <p:cNvSpPr/>
          <p:nvPr/>
        </p:nvSpPr>
        <p:spPr>
          <a:xfrm>
            <a:off x="1259272" y="2795722"/>
            <a:ext cx="1290181" cy="1290181"/>
          </a:xfrm>
          <a:prstGeom prst="arc">
            <a:avLst>
              <a:gd name="adj1" fmla="val 10779766"/>
              <a:gd name="adj2" fmla="val 0"/>
            </a:avLst>
          </a:prstGeom>
          <a:ln w="28575">
            <a:solidFill>
              <a:schemeClr val="accent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Yu Gothic UI"/>
              <a:ea typeface="Yu Gothic UI"/>
              <a:cs typeface="+mn-cs"/>
            </a:endParaRPr>
          </a:p>
        </p:txBody>
      </p:sp>
      <p:grpSp>
        <p:nvGrpSpPr>
          <p:cNvPr id="16" name="グループ化 15">
            <a:extLst>
              <a:ext uri="{FF2B5EF4-FFF2-40B4-BE49-F238E27FC236}">
                <a16:creationId xmlns:a16="http://schemas.microsoft.com/office/drawing/2014/main" id="{F66E2E83-C90A-E649-E106-11E5400FD7ED}"/>
              </a:ext>
            </a:extLst>
          </p:cNvPr>
          <p:cNvGrpSpPr/>
          <p:nvPr/>
        </p:nvGrpSpPr>
        <p:grpSpPr>
          <a:xfrm>
            <a:off x="1509515" y="2227603"/>
            <a:ext cx="776996" cy="541750"/>
            <a:chOff x="8347064" y="2235809"/>
            <a:chExt cx="776996" cy="541750"/>
          </a:xfrm>
        </p:grpSpPr>
        <p:cxnSp>
          <p:nvCxnSpPr>
            <p:cNvPr id="11" name="直線コネクタ 10">
              <a:extLst>
                <a:ext uri="{FF2B5EF4-FFF2-40B4-BE49-F238E27FC236}">
                  <a16:creationId xmlns:a16="http://schemas.microsoft.com/office/drawing/2014/main" id="{D11FB0BD-4866-3482-BF48-B3A5988F5836}"/>
                </a:ext>
              </a:extLst>
            </p:cNvPr>
            <p:cNvCxnSpPr/>
            <p:nvPr/>
          </p:nvCxnSpPr>
          <p:spPr>
            <a:xfrm>
              <a:off x="8347064" y="2235809"/>
              <a:ext cx="394847" cy="541750"/>
            </a:xfrm>
            <a:prstGeom prst="line">
              <a:avLst/>
            </a:prstGeom>
            <a:ln w="28575">
              <a:solidFill>
                <a:srgbClr val="D83B01"/>
              </a:solidFill>
              <a:beve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8BC1AB09-72DD-0BA4-E615-770AB35CF831}"/>
                </a:ext>
              </a:extLst>
            </p:cNvPr>
            <p:cNvCxnSpPr>
              <a:cxnSpLocks/>
            </p:cNvCxnSpPr>
            <p:nvPr/>
          </p:nvCxnSpPr>
          <p:spPr>
            <a:xfrm flipV="1">
              <a:off x="8729211" y="2367245"/>
              <a:ext cx="394849" cy="403964"/>
            </a:xfrm>
            <a:prstGeom prst="straightConnector1">
              <a:avLst/>
            </a:prstGeom>
            <a:ln w="28575">
              <a:solidFill>
                <a:srgbClr val="D83B01"/>
              </a:solidFill>
              <a:miter lim="800000"/>
              <a:headEnd type="none"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17" name="正方形/長方形 16">
            <a:extLst>
              <a:ext uri="{FF2B5EF4-FFF2-40B4-BE49-F238E27FC236}">
                <a16:creationId xmlns:a16="http://schemas.microsoft.com/office/drawing/2014/main" id="{5528F57D-E385-FE14-1C8D-D96A441D2061}"/>
              </a:ext>
            </a:extLst>
          </p:cNvPr>
          <p:cNvSpPr/>
          <p:nvPr/>
        </p:nvSpPr>
        <p:spPr bwMode="auto">
          <a:xfrm>
            <a:off x="1244642" y="3693515"/>
            <a:ext cx="1290182" cy="530756"/>
          </a:xfrm>
          <a:prstGeom prst="rect">
            <a:avLst/>
          </a:prstGeom>
          <a:solidFill>
            <a:schemeClr val="bg1"/>
          </a:solidFill>
          <a:ln w="28575">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rPr>
              <a:t>脆弱性は</a:t>
            </a:r>
            <a:endParaRPr kumimoji="1" lang="en-US" altLang="ja-JP"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rPr>
              <a:t>残ったまま</a:t>
            </a:r>
            <a:endParaRPr kumimoji="1" lang="ja-JP" altLang="en-US" sz="1400" b="1" i="0" u="none" strike="noStrike" kern="1200" cap="none" spc="0" normalizeH="0" baseline="0" noProof="0" err="1">
              <a:ln>
                <a:noFill/>
              </a:ln>
              <a:solidFill>
                <a:srgbClr val="C00000"/>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8" name="テキスト ボックス 17">
            <a:extLst>
              <a:ext uri="{FF2B5EF4-FFF2-40B4-BE49-F238E27FC236}">
                <a16:creationId xmlns:a16="http://schemas.microsoft.com/office/drawing/2014/main" id="{ACC56186-95A5-A496-C8C4-95534C119313}"/>
              </a:ext>
            </a:extLst>
          </p:cNvPr>
          <p:cNvSpPr txBox="1"/>
          <p:nvPr/>
        </p:nvSpPr>
        <p:spPr>
          <a:xfrm>
            <a:off x="2891663" y="2138350"/>
            <a:ext cx="2380907"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攻撃対象を覆い隠すようなセキュリティ対策は、本質的な弱さを残したままなので、いつかは攻撃されてしまう可能性がある</a:t>
            </a:r>
          </a:p>
        </p:txBody>
      </p:sp>
      <p:sp>
        <p:nvSpPr>
          <p:cNvPr id="20" name="片側の 2 つの角を丸めた四角形 19">
            <a:extLst>
              <a:ext uri="{FF2B5EF4-FFF2-40B4-BE49-F238E27FC236}">
                <a16:creationId xmlns:a16="http://schemas.microsoft.com/office/drawing/2014/main" id="{F7BCFAB8-389E-B06A-041E-4EE3A8936D81}"/>
              </a:ext>
            </a:extLst>
          </p:cNvPr>
          <p:cNvSpPr/>
          <p:nvPr/>
        </p:nvSpPr>
        <p:spPr bwMode="auto">
          <a:xfrm>
            <a:off x="6528380" y="1985859"/>
            <a:ext cx="4582283" cy="3238279"/>
          </a:xfrm>
          <a:prstGeom prst="round2SameRect">
            <a:avLst>
              <a:gd name="adj1" fmla="val 0"/>
              <a:gd name="adj2" fmla="val 7906"/>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err="1">
              <a:ln>
                <a:noFill/>
              </a:ln>
              <a:solidFill>
                <a:srgbClr val="0078D4">
                  <a:lumMod val="75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pic>
        <p:nvPicPr>
          <p:cNvPr id="21" name="グラフィックス 20" descr="ノート PC 単色塗りつぶし">
            <a:extLst>
              <a:ext uri="{FF2B5EF4-FFF2-40B4-BE49-F238E27FC236}">
                <a16:creationId xmlns:a16="http://schemas.microsoft.com/office/drawing/2014/main" id="{58292A90-BCBD-8015-5C26-73DFD9EF52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02861" y="2889795"/>
            <a:ext cx="789696" cy="789696"/>
          </a:xfrm>
          <a:prstGeom prst="rect">
            <a:avLst/>
          </a:prstGeom>
        </p:spPr>
      </p:pic>
      <p:grpSp>
        <p:nvGrpSpPr>
          <p:cNvPr id="23" name="グループ化 22">
            <a:extLst>
              <a:ext uri="{FF2B5EF4-FFF2-40B4-BE49-F238E27FC236}">
                <a16:creationId xmlns:a16="http://schemas.microsoft.com/office/drawing/2014/main" id="{313E360B-9870-EFA1-3D20-221753E038A2}"/>
              </a:ext>
            </a:extLst>
          </p:cNvPr>
          <p:cNvGrpSpPr/>
          <p:nvPr/>
        </p:nvGrpSpPr>
        <p:grpSpPr>
          <a:xfrm>
            <a:off x="7110932" y="2492128"/>
            <a:ext cx="776996" cy="541750"/>
            <a:chOff x="8347064" y="2235809"/>
            <a:chExt cx="776996" cy="541750"/>
          </a:xfrm>
        </p:grpSpPr>
        <p:cxnSp>
          <p:nvCxnSpPr>
            <p:cNvPr id="24" name="直線コネクタ 23">
              <a:extLst>
                <a:ext uri="{FF2B5EF4-FFF2-40B4-BE49-F238E27FC236}">
                  <a16:creationId xmlns:a16="http://schemas.microsoft.com/office/drawing/2014/main" id="{DE23FC61-942D-A722-BD52-838D993D1DFA}"/>
                </a:ext>
              </a:extLst>
            </p:cNvPr>
            <p:cNvCxnSpPr/>
            <p:nvPr/>
          </p:nvCxnSpPr>
          <p:spPr>
            <a:xfrm>
              <a:off x="8347064" y="2235809"/>
              <a:ext cx="394847" cy="541750"/>
            </a:xfrm>
            <a:prstGeom prst="line">
              <a:avLst/>
            </a:prstGeom>
            <a:ln w="28575">
              <a:solidFill>
                <a:srgbClr val="D83B01"/>
              </a:solidFill>
              <a:beve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4981F461-914A-5224-5211-CCDFB7B01491}"/>
                </a:ext>
              </a:extLst>
            </p:cNvPr>
            <p:cNvCxnSpPr>
              <a:cxnSpLocks/>
            </p:cNvCxnSpPr>
            <p:nvPr/>
          </p:nvCxnSpPr>
          <p:spPr>
            <a:xfrm flipV="1">
              <a:off x="8729211" y="2367245"/>
              <a:ext cx="394849" cy="403964"/>
            </a:xfrm>
            <a:prstGeom prst="straightConnector1">
              <a:avLst/>
            </a:prstGeom>
            <a:ln w="28575">
              <a:solidFill>
                <a:srgbClr val="D83B01"/>
              </a:solidFill>
              <a:miter lim="800000"/>
              <a:headEnd type="none"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26" name="正方形/長方形 25">
            <a:extLst>
              <a:ext uri="{FF2B5EF4-FFF2-40B4-BE49-F238E27FC236}">
                <a16:creationId xmlns:a16="http://schemas.microsoft.com/office/drawing/2014/main" id="{E86A6F90-D96C-327B-D387-7DFD7B138C7E}"/>
              </a:ext>
            </a:extLst>
          </p:cNvPr>
          <p:cNvSpPr/>
          <p:nvPr/>
        </p:nvSpPr>
        <p:spPr bwMode="auto">
          <a:xfrm>
            <a:off x="6837988" y="3693515"/>
            <a:ext cx="1290182" cy="530756"/>
          </a:xfrm>
          <a:prstGeom prst="rect">
            <a:avLst/>
          </a:prstGeom>
          <a:solidFill>
            <a:schemeClr val="bg1"/>
          </a:solidFill>
          <a:ln w="28575">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107C10">
                    <a:lumMod val="50000"/>
                  </a:srgbClr>
                </a:solidFill>
                <a:effectLst/>
                <a:uLnTx/>
                <a:uFillTx/>
                <a:latin typeface="Yu Gothic UI" panose="020B0500000000000000" pitchFamily="34" charset="-128"/>
                <a:ea typeface="Yu Gothic UI" panose="020B0500000000000000" pitchFamily="34" charset="-128"/>
                <a:cs typeface="Segoe UI" pitchFamily="34" charset="0"/>
              </a:rPr>
              <a:t>セキュリティを含めた設計</a:t>
            </a:r>
            <a:endParaRPr kumimoji="1" lang="ja-JP" altLang="en-US" sz="1400" b="1" i="0" u="none" strike="noStrike" kern="1200" cap="none" spc="0" normalizeH="0" baseline="0" noProof="0" err="1">
              <a:ln>
                <a:noFill/>
              </a:ln>
              <a:solidFill>
                <a:srgbClr val="107C10">
                  <a:lumMod val="50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28" name="テキスト ボックス 27">
            <a:extLst>
              <a:ext uri="{FF2B5EF4-FFF2-40B4-BE49-F238E27FC236}">
                <a16:creationId xmlns:a16="http://schemas.microsoft.com/office/drawing/2014/main" id="{4452E7D3-C425-FF72-E95A-A2AE52F1E263}"/>
              </a:ext>
            </a:extLst>
          </p:cNvPr>
          <p:cNvSpPr txBox="1"/>
          <p:nvPr/>
        </p:nvSpPr>
        <p:spPr>
          <a:xfrm>
            <a:off x="8475108" y="2224134"/>
            <a:ext cx="231131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セキュリティを考慮した設計と実装をおこなっているので、外的な対策を実行する必要がなく、可搬性が高い</a:t>
            </a:r>
            <a:endParaRPr kumimoji="1" lang="ja-JP" altLang="en-US" sz="1600" b="0" i="0" u="none" strike="noStrike" kern="1200" cap="none" spc="0" normalizeH="0" baseline="0" noProof="0" err="1">
              <a:ln>
                <a:noFill/>
              </a:ln>
              <a:solidFill>
                <a:srgbClr val="000000"/>
              </a:solidFill>
              <a:effectLst/>
              <a:uLnTx/>
              <a:uFillTx/>
              <a:latin typeface="Yu Gothic UI"/>
              <a:ea typeface="Yu Gothic UI"/>
              <a:cs typeface="+mn-cs"/>
            </a:endParaRPr>
          </a:p>
        </p:txBody>
      </p:sp>
      <p:sp>
        <p:nvSpPr>
          <p:cNvPr id="31" name="片側の 2 つの角を丸めた四角形 30">
            <a:extLst>
              <a:ext uri="{FF2B5EF4-FFF2-40B4-BE49-F238E27FC236}">
                <a16:creationId xmlns:a16="http://schemas.microsoft.com/office/drawing/2014/main" id="{9C2A5B10-7D38-4F00-9AB3-C5FA4CB083F9}"/>
              </a:ext>
            </a:extLst>
          </p:cNvPr>
          <p:cNvSpPr/>
          <p:nvPr/>
        </p:nvSpPr>
        <p:spPr bwMode="auto">
          <a:xfrm>
            <a:off x="935033" y="4391391"/>
            <a:ext cx="4582283" cy="837989"/>
          </a:xfrm>
          <a:prstGeom prst="round2SameRect">
            <a:avLst>
              <a:gd name="adj1" fmla="val 0"/>
              <a:gd name="adj2" fmla="val 26188"/>
            </a:avLst>
          </a:prstGeom>
          <a:solidFill>
            <a:schemeClr val="accent1">
              <a:lumMod val="20000"/>
              <a:lumOff val="8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IT</a:t>
            </a: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環境を変更することなく</a:t>
            </a:r>
            <a:endParaRPr kumimoji="1" lang="en-US" altLang="ja-JP"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セキュリティ機能を導入できる</a:t>
            </a:r>
          </a:p>
        </p:txBody>
      </p:sp>
      <p:sp>
        <p:nvSpPr>
          <p:cNvPr id="32" name="片側の 2 つの角を丸めた四角形 31">
            <a:extLst>
              <a:ext uri="{FF2B5EF4-FFF2-40B4-BE49-F238E27FC236}">
                <a16:creationId xmlns:a16="http://schemas.microsoft.com/office/drawing/2014/main" id="{EA0274AE-53A5-8A0D-1DCE-1F518BF6A6E4}"/>
              </a:ext>
            </a:extLst>
          </p:cNvPr>
          <p:cNvSpPr/>
          <p:nvPr/>
        </p:nvSpPr>
        <p:spPr bwMode="auto">
          <a:xfrm>
            <a:off x="6528379" y="4392740"/>
            <a:ext cx="4582284" cy="837989"/>
          </a:xfrm>
          <a:prstGeom prst="round2SameRect">
            <a:avLst>
              <a:gd name="adj1" fmla="val 0"/>
              <a:gd name="adj2" fmla="val 30553"/>
            </a:avLst>
          </a:prstGeom>
          <a:solidFill>
            <a:schemeClr val="accent1">
              <a:lumMod val="20000"/>
              <a:lumOff val="80000"/>
            </a:schemeClr>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セキュリティ機能を含んでいるため、</a:t>
            </a:r>
            <a:endParaRPr kumimoji="1" lang="en-US" altLang="ja-JP"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どこでも利用可能</a:t>
            </a:r>
          </a:p>
        </p:txBody>
      </p:sp>
      <p:sp>
        <p:nvSpPr>
          <p:cNvPr id="14" name="正方形/長方形 13">
            <a:extLst>
              <a:ext uri="{FF2B5EF4-FFF2-40B4-BE49-F238E27FC236}">
                <a16:creationId xmlns:a16="http://schemas.microsoft.com/office/drawing/2014/main" id="{0115FF1C-9DCC-E967-C76B-F49CDEC5667F}"/>
              </a:ext>
            </a:extLst>
          </p:cNvPr>
          <p:cNvSpPr/>
          <p:nvPr/>
        </p:nvSpPr>
        <p:spPr bwMode="auto">
          <a:xfrm>
            <a:off x="2859060" y="3693515"/>
            <a:ext cx="2398879" cy="530756"/>
          </a:xfrm>
          <a:prstGeom prst="rect">
            <a:avLst/>
          </a:prstGeom>
          <a:solidFill>
            <a:srgbClr val="C00000"/>
          </a:solidFill>
          <a:ln w="28575">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セキュリティ依存で</a:t>
            </a:r>
            <a:endParaRPr kumimoji="1" lang="en-US" altLang="ja-JP"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新しいことができない</a:t>
            </a:r>
          </a:p>
        </p:txBody>
      </p:sp>
      <p:sp>
        <p:nvSpPr>
          <p:cNvPr id="15" name="正方形/長方形 14">
            <a:extLst>
              <a:ext uri="{FF2B5EF4-FFF2-40B4-BE49-F238E27FC236}">
                <a16:creationId xmlns:a16="http://schemas.microsoft.com/office/drawing/2014/main" id="{2083432E-4DDB-D2E8-E2EB-E05CB9FE01EE}"/>
              </a:ext>
            </a:extLst>
          </p:cNvPr>
          <p:cNvSpPr/>
          <p:nvPr/>
        </p:nvSpPr>
        <p:spPr bwMode="auto">
          <a:xfrm>
            <a:off x="8460478" y="3693515"/>
            <a:ext cx="2398879" cy="530756"/>
          </a:xfrm>
          <a:prstGeom prst="rect">
            <a:avLst/>
          </a:prstGeom>
          <a:solidFill>
            <a:schemeClr val="accent3">
              <a:lumMod val="75000"/>
            </a:schemeClr>
          </a:solidFill>
          <a:ln w="28575">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自由度が高く</a:t>
            </a:r>
            <a:br>
              <a:rPr kumimoji="1" lang="en-US" altLang="ja-JP"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b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新しい環境に移行しやすい</a:t>
            </a:r>
          </a:p>
        </p:txBody>
      </p:sp>
      <p:cxnSp>
        <p:nvCxnSpPr>
          <p:cNvPr id="27" name="直線矢印コネクタ 26">
            <a:extLst>
              <a:ext uri="{FF2B5EF4-FFF2-40B4-BE49-F238E27FC236}">
                <a16:creationId xmlns:a16="http://schemas.microsoft.com/office/drawing/2014/main" id="{78D1BE4B-9FBA-1454-D82D-5DE28DB3982B}"/>
              </a:ext>
            </a:extLst>
          </p:cNvPr>
          <p:cNvCxnSpPr>
            <a:stCxn id="17" idx="3"/>
            <a:endCxn id="14" idx="1"/>
          </p:cNvCxnSpPr>
          <p:nvPr/>
        </p:nvCxnSpPr>
        <p:spPr>
          <a:xfrm>
            <a:off x="2534824" y="3958893"/>
            <a:ext cx="324236" cy="0"/>
          </a:xfrm>
          <a:prstGeom prst="straightConnector1">
            <a:avLst/>
          </a:prstGeom>
          <a:ln w="38100">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911C4BEF-9B3A-9D3F-05B5-02FE85CAE563}"/>
              </a:ext>
            </a:extLst>
          </p:cNvPr>
          <p:cNvCxnSpPr/>
          <p:nvPr/>
        </p:nvCxnSpPr>
        <p:spPr>
          <a:xfrm>
            <a:off x="8128170" y="3958893"/>
            <a:ext cx="324236" cy="0"/>
          </a:xfrm>
          <a:prstGeom prst="straightConnector1">
            <a:avLst/>
          </a:prstGeom>
          <a:ln w="38100">
            <a:solidFill>
              <a:schemeClr val="accent3">
                <a:lumMod val="7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0" name="角丸四角形 29">
            <a:extLst>
              <a:ext uri="{FF2B5EF4-FFF2-40B4-BE49-F238E27FC236}">
                <a16:creationId xmlns:a16="http://schemas.microsoft.com/office/drawing/2014/main" id="{96B1E689-C5DA-4F25-A5C7-E01E6FBDBEAA}"/>
              </a:ext>
            </a:extLst>
          </p:cNvPr>
          <p:cNvSpPr/>
          <p:nvPr/>
        </p:nvSpPr>
        <p:spPr bwMode="auto">
          <a:xfrm>
            <a:off x="6528379" y="5534271"/>
            <a:ext cx="4582284" cy="837989"/>
          </a:xfrm>
          <a:prstGeom prst="roundRect">
            <a:avLst/>
          </a:prstGeom>
          <a:solidFill>
            <a:srgbClr val="C00000"/>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生産性の向上の一方で</a:t>
            </a:r>
            <a:endParaRPr kumimoji="1" lang="en-US" altLang="ja-JP"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ガバナンスを効かせるのが難しくなった</a:t>
            </a:r>
          </a:p>
        </p:txBody>
      </p:sp>
      <p:cxnSp>
        <p:nvCxnSpPr>
          <p:cNvPr id="34" name="直線矢印コネクタ 33">
            <a:extLst>
              <a:ext uri="{FF2B5EF4-FFF2-40B4-BE49-F238E27FC236}">
                <a16:creationId xmlns:a16="http://schemas.microsoft.com/office/drawing/2014/main" id="{5EB43279-1E3B-53DC-B782-3ADB57E9236A}"/>
              </a:ext>
            </a:extLst>
          </p:cNvPr>
          <p:cNvCxnSpPr/>
          <p:nvPr/>
        </p:nvCxnSpPr>
        <p:spPr>
          <a:xfrm>
            <a:off x="8819521" y="5230729"/>
            <a:ext cx="0" cy="303542"/>
          </a:xfrm>
          <a:prstGeom prst="straightConnector1">
            <a:avLst/>
          </a:prstGeom>
          <a:ln w="57150">
            <a:solidFill>
              <a:srgbClr val="D83B0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 name="角丸四角形 1">
            <a:extLst>
              <a:ext uri="{FF2B5EF4-FFF2-40B4-BE49-F238E27FC236}">
                <a16:creationId xmlns:a16="http://schemas.microsoft.com/office/drawing/2014/main" id="{B911A21A-0F8E-1E3B-EBC7-CC9F4F31797E}"/>
              </a:ext>
            </a:extLst>
          </p:cNvPr>
          <p:cNvSpPr/>
          <p:nvPr/>
        </p:nvSpPr>
        <p:spPr bwMode="auto">
          <a:xfrm>
            <a:off x="935032" y="5534271"/>
            <a:ext cx="4582284" cy="837989"/>
          </a:xfrm>
          <a:prstGeom prst="roundRect">
            <a:avLst/>
          </a:prstGeom>
          <a:solidFill>
            <a:srgbClr val="C00000"/>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環境に依存しているため、</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セキュリティ製品の傘の下でしか利用できない</a:t>
            </a:r>
          </a:p>
        </p:txBody>
      </p:sp>
      <p:cxnSp>
        <p:nvCxnSpPr>
          <p:cNvPr id="3" name="直線矢印コネクタ 2">
            <a:extLst>
              <a:ext uri="{FF2B5EF4-FFF2-40B4-BE49-F238E27FC236}">
                <a16:creationId xmlns:a16="http://schemas.microsoft.com/office/drawing/2014/main" id="{DABD4663-1611-8BE9-C473-99E64F635D55}"/>
              </a:ext>
            </a:extLst>
          </p:cNvPr>
          <p:cNvCxnSpPr/>
          <p:nvPr/>
        </p:nvCxnSpPr>
        <p:spPr>
          <a:xfrm>
            <a:off x="3226174" y="5230729"/>
            <a:ext cx="0" cy="303542"/>
          </a:xfrm>
          <a:prstGeom prst="straightConnector1">
            <a:avLst/>
          </a:prstGeom>
          <a:ln w="57150">
            <a:solidFill>
              <a:srgbClr val="D83B0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 name="片側の 2 つの角を丸めた四角形 6">
            <a:extLst>
              <a:ext uri="{FF2B5EF4-FFF2-40B4-BE49-F238E27FC236}">
                <a16:creationId xmlns:a16="http://schemas.microsoft.com/office/drawing/2014/main" id="{A2A666CB-033D-230A-37DA-D9EE190CDDE9}"/>
              </a:ext>
            </a:extLst>
          </p:cNvPr>
          <p:cNvSpPr/>
          <p:nvPr/>
        </p:nvSpPr>
        <p:spPr bwMode="auto">
          <a:xfrm>
            <a:off x="935034" y="1361953"/>
            <a:ext cx="4582283" cy="623907"/>
          </a:xfrm>
          <a:prstGeom prst="round2SameRect">
            <a:avLst>
              <a:gd name="adj1" fmla="val 35417"/>
              <a:gd name="adj2" fmla="val 0"/>
            </a:avLst>
          </a:prstGeom>
          <a:solidFill>
            <a:schemeClr val="tx2"/>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レガシーな</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IT</a:t>
            </a: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環境</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 </a:t>
            </a:r>
            <a:r>
              <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後付けセキュリティ</a:t>
            </a:r>
          </a:p>
        </p:txBody>
      </p:sp>
      <p:sp>
        <p:nvSpPr>
          <p:cNvPr id="10" name="片側の 2 つの角を丸めた四角形 9">
            <a:extLst>
              <a:ext uri="{FF2B5EF4-FFF2-40B4-BE49-F238E27FC236}">
                <a16:creationId xmlns:a16="http://schemas.microsoft.com/office/drawing/2014/main" id="{40A96C13-786B-6E90-B857-3EAA4C2A2150}"/>
              </a:ext>
            </a:extLst>
          </p:cNvPr>
          <p:cNvSpPr/>
          <p:nvPr/>
        </p:nvSpPr>
        <p:spPr bwMode="auto">
          <a:xfrm>
            <a:off x="6528380" y="1361953"/>
            <a:ext cx="4582283" cy="623907"/>
          </a:xfrm>
          <a:prstGeom prst="round2SameRect">
            <a:avLst>
              <a:gd name="adj1" fmla="val 35417"/>
              <a:gd name="adj2" fmla="val 0"/>
            </a:avLst>
          </a:prstGeom>
          <a:solidFill>
            <a:schemeClr val="tx2"/>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モダンな</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IT</a:t>
            </a: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環境</a:t>
            </a:r>
            <a:r>
              <a:rPr kumimoji="1" lang="en-US" altLang="ja-JP"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 </a:t>
            </a:r>
            <a:r>
              <a:rPr kumimoji="1" lang="en-US" altLang="ja-JP"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Secure by Design</a:t>
            </a:r>
            <a:endParaRPr kumimoji="1" lang="ja-JP" altLang="en-US" sz="14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cxnSp>
        <p:nvCxnSpPr>
          <p:cNvPr id="12" name="直線矢印コネクタ 11">
            <a:extLst>
              <a:ext uri="{FF2B5EF4-FFF2-40B4-BE49-F238E27FC236}">
                <a16:creationId xmlns:a16="http://schemas.microsoft.com/office/drawing/2014/main" id="{DC33851E-49A4-1C30-E750-FF9DA9F2A96C}"/>
              </a:ext>
            </a:extLst>
          </p:cNvPr>
          <p:cNvCxnSpPr>
            <a:cxnSpLocks/>
          </p:cNvCxnSpPr>
          <p:nvPr/>
        </p:nvCxnSpPr>
        <p:spPr>
          <a:xfrm>
            <a:off x="5517316" y="3169759"/>
            <a:ext cx="1011063" cy="0"/>
          </a:xfrm>
          <a:prstGeom prst="straightConnector1">
            <a:avLst/>
          </a:prstGeom>
          <a:ln w="762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7246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B053D-75A0-14AC-F387-D190375E859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42875FF-1EF8-99FE-BD4C-917D7CC49EDB}"/>
              </a:ext>
            </a:extLst>
          </p:cNvPr>
          <p:cNvSpPr>
            <a:spLocks noGrp="1"/>
          </p:cNvSpPr>
          <p:nvPr>
            <p:ph type="title"/>
          </p:nvPr>
        </p:nvSpPr>
        <p:spPr>
          <a:xfrm>
            <a:off x="588263" y="2425541"/>
            <a:ext cx="4167887" cy="1107996"/>
          </a:xfrm>
        </p:spPr>
        <p:txBody>
          <a:bodyPr/>
          <a:lstStyle/>
          <a:p>
            <a:r>
              <a:rPr lang="ja-JP" altLang="en-US"/>
              <a:t>インシデント報告書は</a:t>
            </a:r>
            <a:br>
              <a:rPr lang="en-US" altLang="ja-JP"/>
            </a:br>
            <a:r>
              <a:rPr lang="ja-JP" altLang="en-US"/>
              <a:t>どれくらい正確か</a:t>
            </a:r>
            <a:endParaRPr kumimoji="1" lang="ja-JP" altLang="en-US"/>
          </a:p>
        </p:txBody>
      </p:sp>
      <p:sp>
        <p:nvSpPr>
          <p:cNvPr id="3" name="テキスト プレースホルダー 2">
            <a:extLst>
              <a:ext uri="{FF2B5EF4-FFF2-40B4-BE49-F238E27FC236}">
                <a16:creationId xmlns:a16="http://schemas.microsoft.com/office/drawing/2014/main" id="{DE8CA045-A13C-0B80-CE18-F3D941F57094}"/>
              </a:ext>
            </a:extLst>
          </p:cNvPr>
          <p:cNvSpPr>
            <a:spLocks noGrp="1"/>
          </p:cNvSpPr>
          <p:nvPr>
            <p:ph type="body" sz="quarter" idx="12"/>
          </p:nvPr>
        </p:nvSpPr>
        <p:spPr>
          <a:xfrm>
            <a:off x="582042" y="3962400"/>
            <a:ext cx="4164583" cy="1354217"/>
          </a:xfrm>
        </p:spPr>
        <p:txBody>
          <a:bodyPr/>
          <a:lstStyle/>
          <a:p>
            <a:r>
              <a:rPr lang="ja-JP" altLang="en-US"/>
              <a:t>セキュリティインシデントに関する報告書は本当に信頼できるのか。報告書を作成するためのエビデンスの実際は？</a:t>
            </a:r>
            <a:endParaRPr kumimoji="1" lang="en-US" altLang="ja-JP"/>
          </a:p>
        </p:txBody>
      </p:sp>
      <p:sp>
        <p:nvSpPr>
          <p:cNvPr id="4" name="図プレースホルダー 3">
            <a:extLst>
              <a:ext uri="{FF2B5EF4-FFF2-40B4-BE49-F238E27FC236}">
                <a16:creationId xmlns:a16="http://schemas.microsoft.com/office/drawing/2014/main" id="{EC3487B0-0983-4725-4543-E8D0BF06E7A9}"/>
              </a:ext>
            </a:extLst>
          </p:cNvPr>
          <p:cNvSpPr>
            <a:spLocks noGrp="1"/>
          </p:cNvSpPr>
          <p:nvPr>
            <p:ph type="pic" sz="quarter" idx="11"/>
          </p:nvPr>
        </p:nvSpPr>
        <p:spPr/>
        <p:txBody>
          <a:bodyPr/>
          <a:lstStyle/>
          <a:p>
            <a:endParaRPr lang="ja-JP" altLang="en-US"/>
          </a:p>
        </p:txBody>
      </p:sp>
      <p:pic>
        <p:nvPicPr>
          <p:cNvPr id="5" name="図 4" descr="赤いアラーム ライトの背景には人々">
            <a:extLst>
              <a:ext uri="{FF2B5EF4-FFF2-40B4-BE49-F238E27FC236}">
                <a16:creationId xmlns:a16="http://schemas.microsoft.com/office/drawing/2014/main" id="{633429EB-584D-F465-FD67-615AD457031C}"/>
              </a:ext>
            </a:extLst>
          </p:cNvPr>
          <p:cNvPicPr>
            <a:picLocks noChangeAspect="1"/>
          </p:cNvPicPr>
          <p:nvPr/>
        </p:nvPicPr>
        <p:blipFill>
          <a:blip r:embed="rId2"/>
          <a:srcRect l="16681" r="16681"/>
          <a:stretch/>
        </p:blipFill>
        <p:spPr>
          <a:xfrm>
            <a:off x="5336988" y="0"/>
            <a:ext cx="6855012" cy="6858000"/>
          </a:xfrm>
          <a:prstGeom prst="rect">
            <a:avLst/>
          </a:prstGeom>
        </p:spPr>
      </p:pic>
    </p:spTree>
    <p:extLst>
      <p:ext uri="{BB962C8B-B14F-4D97-AF65-F5344CB8AC3E}">
        <p14:creationId xmlns:p14="http://schemas.microsoft.com/office/powerpoint/2010/main" val="37465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円/楕円 64">
            <a:extLst>
              <a:ext uri="{FF2B5EF4-FFF2-40B4-BE49-F238E27FC236}">
                <a16:creationId xmlns:a16="http://schemas.microsoft.com/office/drawing/2014/main" id="{C04A7A60-DC17-1850-F628-5C02BC246B8F}"/>
              </a:ext>
            </a:extLst>
          </p:cNvPr>
          <p:cNvSpPr/>
          <p:nvPr/>
        </p:nvSpPr>
        <p:spPr bwMode="auto">
          <a:xfrm>
            <a:off x="5528045" y="2734329"/>
            <a:ext cx="1104551" cy="1104551"/>
          </a:xfrm>
          <a:prstGeom prst="ellipse">
            <a:avLst/>
          </a:prstGeom>
          <a:solidFill>
            <a:schemeClr val="bg1"/>
          </a:solidFill>
          <a:ln w="3810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err="1">
              <a:ln>
                <a:noFill/>
              </a:ln>
              <a:solidFill>
                <a:srgbClr val="243A5E"/>
              </a:solidFill>
              <a:effectLst/>
              <a:uLnTx/>
              <a:uFillTx/>
              <a:latin typeface="Yu Gothic UI"/>
              <a:ea typeface="Yu Gothic UI"/>
              <a:cs typeface="Segoe UI" pitchFamily="34" charset="0"/>
            </a:endParaRPr>
          </a:p>
        </p:txBody>
      </p:sp>
      <p:sp>
        <p:nvSpPr>
          <p:cNvPr id="2" name="タイトル 1">
            <a:extLst>
              <a:ext uri="{FF2B5EF4-FFF2-40B4-BE49-F238E27FC236}">
                <a16:creationId xmlns:a16="http://schemas.microsoft.com/office/drawing/2014/main" id="{A5346972-EA31-E1CF-F596-551E0EA693D1}"/>
              </a:ext>
            </a:extLst>
          </p:cNvPr>
          <p:cNvSpPr>
            <a:spLocks noGrp="1"/>
          </p:cNvSpPr>
          <p:nvPr>
            <p:ph type="title"/>
          </p:nvPr>
        </p:nvSpPr>
        <p:spPr/>
        <p:txBody>
          <a:bodyPr/>
          <a:lstStyle/>
          <a:p>
            <a:r>
              <a:rPr lang="ja-JP" altLang="en-US"/>
              <a:t>働き方改革によるガバナンスの欠如</a:t>
            </a:r>
          </a:p>
        </p:txBody>
      </p:sp>
      <p:sp>
        <p:nvSpPr>
          <p:cNvPr id="6" name="角丸四角形 5">
            <a:extLst>
              <a:ext uri="{FF2B5EF4-FFF2-40B4-BE49-F238E27FC236}">
                <a16:creationId xmlns:a16="http://schemas.microsoft.com/office/drawing/2014/main" id="{4C8D0F74-2CD8-E627-BB97-030EBDE2B095}"/>
              </a:ext>
            </a:extLst>
          </p:cNvPr>
          <p:cNvSpPr/>
          <p:nvPr/>
        </p:nvSpPr>
        <p:spPr bwMode="auto">
          <a:xfrm>
            <a:off x="538569" y="1642336"/>
            <a:ext cx="3432517" cy="3432517"/>
          </a:xfrm>
          <a:prstGeom prst="roundRect">
            <a:avLst>
              <a:gd name="adj" fmla="val 5191"/>
            </a:avLst>
          </a:prstGeom>
          <a:solidFill>
            <a:schemeClr val="bg1"/>
          </a:solidFill>
          <a:ln w="3810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243A5E"/>
                </a:solidFill>
                <a:effectLst/>
                <a:uLnTx/>
                <a:uFillTx/>
                <a:latin typeface="Yu Gothic UI"/>
                <a:ea typeface="Yu Gothic UI"/>
                <a:cs typeface="Segoe UI" pitchFamily="34" charset="0"/>
              </a:rPr>
              <a:t>見通しよく、状況を容易に把握</a:t>
            </a:r>
            <a:endParaRPr kumimoji="1" lang="ja-JP" altLang="en-US" sz="1400" b="1" i="0" u="none" strike="noStrike" kern="1200" cap="none" spc="0" normalizeH="0" baseline="0" noProof="0" err="1">
              <a:ln>
                <a:noFill/>
              </a:ln>
              <a:solidFill>
                <a:srgbClr val="243A5E"/>
              </a:solidFill>
              <a:effectLst/>
              <a:uLnTx/>
              <a:uFillTx/>
              <a:latin typeface="Yu Gothic UI"/>
              <a:ea typeface="Yu Gothic UI"/>
              <a:cs typeface="Segoe UI" pitchFamily="34" charset="0"/>
            </a:endParaRPr>
          </a:p>
        </p:txBody>
      </p:sp>
      <p:sp>
        <p:nvSpPr>
          <p:cNvPr id="7" name="テキスト ボックス 6">
            <a:extLst>
              <a:ext uri="{FF2B5EF4-FFF2-40B4-BE49-F238E27FC236}">
                <a16:creationId xmlns:a16="http://schemas.microsoft.com/office/drawing/2014/main" id="{6097357F-93C1-0E2D-8D06-4DA1A4C650CE}"/>
              </a:ext>
            </a:extLst>
          </p:cNvPr>
          <p:cNvSpPr txBox="1"/>
          <p:nvPr/>
        </p:nvSpPr>
        <p:spPr>
          <a:xfrm>
            <a:off x="1294154" y="1301419"/>
            <a:ext cx="1867032" cy="699404"/>
          </a:xfrm>
          <a:prstGeom prst="rect">
            <a:avLst/>
          </a:prstGeom>
          <a:solidFill>
            <a:schemeClr val="bg1"/>
          </a:solidFill>
        </p:spPr>
        <p:txBody>
          <a:bodyPr wrap="non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a:ea typeface="Yu Gothic UI"/>
                <a:cs typeface="+mn-cs"/>
              </a:rPr>
              <a:t>ローカルネットワーク</a:t>
            </a:r>
            <a:endParaRPr kumimoji="1" lang="en-US" altLang="ja-JP" sz="1800" b="1" i="0" u="none" strike="noStrike" kern="1200" cap="none" spc="0" normalizeH="0" baseline="0" noProof="0">
              <a:ln>
                <a:noFill/>
              </a:ln>
              <a:solidFill>
                <a:srgbClr val="243A5E"/>
              </a:solidFill>
              <a:effectLst/>
              <a:uLnTx/>
              <a:uFillTx/>
              <a:latin typeface="Yu Gothic UI"/>
              <a:ea typeface="Yu Gothic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a:ea typeface="Yu Gothic UI"/>
                <a:cs typeface="+mn-cs"/>
              </a:rPr>
              <a:t>目の前で作業</a:t>
            </a:r>
            <a:endParaRPr kumimoji="1" lang="ja-JP" altLang="en-US" sz="1800" b="1" i="0" u="none" strike="noStrike" kern="1200" cap="none" spc="0" normalizeH="0" baseline="0" noProof="0" err="1">
              <a:ln>
                <a:noFill/>
              </a:ln>
              <a:solidFill>
                <a:srgbClr val="243A5E"/>
              </a:solidFill>
              <a:effectLst/>
              <a:uLnTx/>
              <a:uFillTx/>
              <a:latin typeface="Yu Gothic UI"/>
              <a:ea typeface="Yu Gothic UI"/>
              <a:cs typeface="+mn-cs"/>
            </a:endParaRPr>
          </a:p>
        </p:txBody>
      </p:sp>
      <p:pic>
        <p:nvPicPr>
          <p:cNvPr id="25" name="グラフィックス 24" descr="オフィス ワーカー (男性) 単色塗りつぶし">
            <a:extLst>
              <a:ext uri="{FF2B5EF4-FFF2-40B4-BE49-F238E27FC236}">
                <a16:creationId xmlns:a16="http://schemas.microsoft.com/office/drawing/2014/main" id="{6D4BCD88-8C03-D0BF-EE6B-909B93CDD0B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52910" y="2043744"/>
            <a:ext cx="914400" cy="914400"/>
          </a:xfrm>
          <a:prstGeom prst="rect">
            <a:avLst/>
          </a:prstGeom>
        </p:spPr>
      </p:pic>
      <p:pic>
        <p:nvPicPr>
          <p:cNvPr id="33" name="グラフィックス 32" descr="プログラマー女性 単色塗りつぶし">
            <a:extLst>
              <a:ext uri="{FF2B5EF4-FFF2-40B4-BE49-F238E27FC236}">
                <a16:creationId xmlns:a16="http://schemas.microsoft.com/office/drawing/2014/main" id="{76895B17-EE5F-0280-C3F5-5ACD97D5FB6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2193" y="2902509"/>
            <a:ext cx="637849" cy="637849"/>
          </a:xfrm>
          <a:prstGeom prst="rect">
            <a:avLst/>
          </a:prstGeom>
        </p:spPr>
      </p:pic>
      <p:pic>
        <p:nvPicPr>
          <p:cNvPr id="35" name="グラフィックス 34" descr="プログラマー男性 単色塗りつぶし">
            <a:extLst>
              <a:ext uri="{FF2B5EF4-FFF2-40B4-BE49-F238E27FC236}">
                <a16:creationId xmlns:a16="http://schemas.microsoft.com/office/drawing/2014/main" id="{1BDD53F1-13A9-2376-7B41-816E503124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70343" y="3147501"/>
            <a:ext cx="637849" cy="637849"/>
          </a:xfrm>
          <a:prstGeom prst="rect">
            <a:avLst/>
          </a:prstGeom>
        </p:spPr>
      </p:pic>
      <p:pic>
        <p:nvPicPr>
          <p:cNvPr id="43" name="グラフィックス 42" descr="在宅勤務Wi-Fi 単色塗りつぶし">
            <a:extLst>
              <a:ext uri="{FF2B5EF4-FFF2-40B4-BE49-F238E27FC236}">
                <a16:creationId xmlns:a16="http://schemas.microsoft.com/office/drawing/2014/main" id="{C1874DAE-390D-8ED5-853F-460203128DC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83215" y="2432716"/>
            <a:ext cx="428093" cy="428093"/>
          </a:xfrm>
          <a:prstGeom prst="rect">
            <a:avLst/>
          </a:prstGeom>
        </p:spPr>
      </p:pic>
      <p:pic>
        <p:nvPicPr>
          <p:cNvPr id="44" name="グラフィックス 43" descr="プログラマー男性 単色塗りつぶし">
            <a:extLst>
              <a:ext uri="{FF2B5EF4-FFF2-40B4-BE49-F238E27FC236}">
                <a16:creationId xmlns:a16="http://schemas.microsoft.com/office/drawing/2014/main" id="{31571331-73A6-07BB-946F-25D193791A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03390" y="2852079"/>
            <a:ext cx="637849" cy="637849"/>
          </a:xfrm>
          <a:prstGeom prst="rect">
            <a:avLst/>
          </a:prstGeom>
        </p:spPr>
      </p:pic>
      <p:pic>
        <p:nvPicPr>
          <p:cNvPr id="45" name="グラフィックス 44" descr="プログラマー女性 単色塗りつぶし">
            <a:extLst>
              <a:ext uri="{FF2B5EF4-FFF2-40B4-BE49-F238E27FC236}">
                <a16:creationId xmlns:a16="http://schemas.microsoft.com/office/drawing/2014/main" id="{68C27C43-9838-8D81-00F9-C1BD4F8B45E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09128" y="3366743"/>
            <a:ext cx="637849" cy="637849"/>
          </a:xfrm>
          <a:prstGeom prst="rect">
            <a:avLst/>
          </a:prstGeom>
        </p:spPr>
      </p:pic>
      <p:pic>
        <p:nvPicPr>
          <p:cNvPr id="46" name="グラフィックス 45" descr="プログラマー女性 単色塗りつぶし">
            <a:extLst>
              <a:ext uri="{FF2B5EF4-FFF2-40B4-BE49-F238E27FC236}">
                <a16:creationId xmlns:a16="http://schemas.microsoft.com/office/drawing/2014/main" id="{966024B9-3D79-2A1C-E42C-400B17B1130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06937" y="3746570"/>
            <a:ext cx="637849" cy="637849"/>
          </a:xfrm>
          <a:prstGeom prst="rect">
            <a:avLst/>
          </a:prstGeom>
        </p:spPr>
      </p:pic>
      <p:pic>
        <p:nvPicPr>
          <p:cNvPr id="47" name="グラフィックス 46" descr="プログラマー男性 単色塗りつぶし">
            <a:extLst>
              <a:ext uri="{FF2B5EF4-FFF2-40B4-BE49-F238E27FC236}">
                <a16:creationId xmlns:a16="http://schemas.microsoft.com/office/drawing/2014/main" id="{1AE69F28-2716-4AA6-62C3-6613751E371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61186" y="3780547"/>
            <a:ext cx="637849" cy="637849"/>
          </a:xfrm>
          <a:prstGeom prst="rect">
            <a:avLst/>
          </a:prstGeom>
        </p:spPr>
      </p:pic>
      <p:pic>
        <p:nvPicPr>
          <p:cNvPr id="48" name="グラフィックス 47" descr="オフィス ワーカー (男性) 単色塗りつぶし">
            <a:extLst>
              <a:ext uri="{FF2B5EF4-FFF2-40B4-BE49-F238E27FC236}">
                <a16:creationId xmlns:a16="http://schemas.microsoft.com/office/drawing/2014/main" id="{FA71F1D3-AD38-65BE-4948-2608C3B601B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20245" y="2809629"/>
            <a:ext cx="914400" cy="914400"/>
          </a:xfrm>
          <a:prstGeom prst="rect">
            <a:avLst/>
          </a:prstGeom>
        </p:spPr>
      </p:pic>
      <p:pic>
        <p:nvPicPr>
          <p:cNvPr id="49" name="グラフィックス 48" descr="プログラマー女性 単色塗りつぶし">
            <a:extLst>
              <a:ext uri="{FF2B5EF4-FFF2-40B4-BE49-F238E27FC236}">
                <a16:creationId xmlns:a16="http://schemas.microsoft.com/office/drawing/2014/main" id="{62B5D525-F5B7-EB5A-DEBC-45A5DEA606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29267" y="2219861"/>
            <a:ext cx="637849" cy="637849"/>
          </a:xfrm>
          <a:prstGeom prst="rect">
            <a:avLst/>
          </a:prstGeom>
        </p:spPr>
      </p:pic>
      <p:pic>
        <p:nvPicPr>
          <p:cNvPr id="51" name="グラフィックス 50" descr="プログラマー男性 単色塗りつぶし">
            <a:extLst>
              <a:ext uri="{FF2B5EF4-FFF2-40B4-BE49-F238E27FC236}">
                <a16:creationId xmlns:a16="http://schemas.microsoft.com/office/drawing/2014/main" id="{28647CCF-AD5E-0EF7-18C9-385D3C820A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02846" y="3685667"/>
            <a:ext cx="637849" cy="637849"/>
          </a:xfrm>
          <a:prstGeom prst="rect">
            <a:avLst/>
          </a:prstGeom>
        </p:spPr>
      </p:pic>
      <p:pic>
        <p:nvPicPr>
          <p:cNvPr id="52" name="グラフィックス 51" descr="プログラマー女性 単色塗りつぶし">
            <a:extLst>
              <a:ext uri="{FF2B5EF4-FFF2-40B4-BE49-F238E27FC236}">
                <a16:creationId xmlns:a16="http://schemas.microsoft.com/office/drawing/2014/main" id="{0AC8673C-762B-EA6E-756E-A7461B98C45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13268" y="3304707"/>
            <a:ext cx="637849" cy="637849"/>
          </a:xfrm>
          <a:prstGeom prst="rect">
            <a:avLst/>
          </a:prstGeom>
        </p:spPr>
      </p:pic>
      <p:pic>
        <p:nvPicPr>
          <p:cNvPr id="53" name="グラフィックス 52" descr="プログラマー女性 単色塗りつぶし">
            <a:extLst>
              <a:ext uri="{FF2B5EF4-FFF2-40B4-BE49-F238E27FC236}">
                <a16:creationId xmlns:a16="http://schemas.microsoft.com/office/drawing/2014/main" id="{EDB503C2-5ED7-1DE4-A593-C01C6265A6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2192" y="4340697"/>
            <a:ext cx="637849" cy="637849"/>
          </a:xfrm>
          <a:prstGeom prst="rect">
            <a:avLst/>
          </a:prstGeom>
        </p:spPr>
      </p:pic>
      <p:pic>
        <p:nvPicPr>
          <p:cNvPr id="54" name="グラフィックス 53" descr="プログラマー男性 単色塗りつぶし">
            <a:extLst>
              <a:ext uri="{FF2B5EF4-FFF2-40B4-BE49-F238E27FC236}">
                <a16:creationId xmlns:a16="http://schemas.microsoft.com/office/drawing/2014/main" id="{48EF3D01-2CC9-CD6D-E72C-8E49E5B094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02846" y="2429306"/>
            <a:ext cx="637849" cy="637849"/>
          </a:xfrm>
          <a:prstGeom prst="rect">
            <a:avLst/>
          </a:prstGeom>
        </p:spPr>
      </p:pic>
      <p:pic>
        <p:nvPicPr>
          <p:cNvPr id="56" name="グラフィックス 55" descr="在宅勤務Wi-Fi 単色塗りつぶし">
            <a:extLst>
              <a:ext uri="{FF2B5EF4-FFF2-40B4-BE49-F238E27FC236}">
                <a16:creationId xmlns:a16="http://schemas.microsoft.com/office/drawing/2014/main" id="{7831BBAA-D0BC-B469-2D95-4C31271DE10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7783" y="3499729"/>
            <a:ext cx="428093" cy="428093"/>
          </a:xfrm>
          <a:prstGeom prst="rect">
            <a:avLst/>
          </a:prstGeom>
        </p:spPr>
      </p:pic>
      <p:pic>
        <p:nvPicPr>
          <p:cNvPr id="57" name="グラフィックス 56" descr="在宅勤務Wi-Fi 単色塗りつぶし">
            <a:extLst>
              <a:ext uri="{FF2B5EF4-FFF2-40B4-BE49-F238E27FC236}">
                <a16:creationId xmlns:a16="http://schemas.microsoft.com/office/drawing/2014/main" id="{CEE76A4F-A440-BD76-0CD6-8A05C4C776D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71142" y="2156344"/>
            <a:ext cx="428093" cy="428093"/>
          </a:xfrm>
          <a:prstGeom prst="rect">
            <a:avLst/>
          </a:prstGeom>
        </p:spPr>
      </p:pic>
      <p:pic>
        <p:nvPicPr>
          <p:cNvPr id="58" name="グラフィックス 57" descr="在宅勤務Wi-Fi 単色塗りつぶし">
            <a:extLst>
              <a:ext uri="{FF2B5EF4-FFF2-40B4-BE49-F238E27FC236}">
                <a16:creationId xmlns:a16="http://schemas.microsoft.com/office/drawing/2014/main" id="{D207A360-99EB-BDCE-8A86-BFFFB5F78EE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78717" y="3650149"/>
            <a:ext cx="428093" cy="428093"/>
          </a:xfrm>
          <a:prstGeom prst="rect">
            <a:avLst/>
          </a:prstGeom>
        </p:spPr>
      </p:pic>
      <p:pic>
        <p:nvPicPr>
          <p:cNvPr id="59" name="グラフィックス 58" descr="在宅勤務Wi-Fi 単色塗りつぶし">
            <a:extLst>
              <a:ext uri="{FF2B5EF4-FFF2-40B4-BE49-F238E27FC236}">
                <a16:creationId xmlns:a16="http://schemas.microsoft.com/office/drawing/2014/main" id="{80496545-F63F-3514-C9E1-A3588F074D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64851" y="4136677"/>
            <a:ext cx="428093" cy="428093"/>
          </a:xfrm>
          <a:prstGeom prst="rect">
            <a:avLst/>
          </a:prstGeom>
        </p:spPr>
      </p:pic>
      <p:sp>
        <p:nvSpPr>
          <p:cNvPr id="60" name="テキスト ボックス 59">
            <a:extLst>
              <a:ext uri="{FF2B5EF4-FFF2-40B4-BE49-F238E27FC236}">
                <a16:creationId xmlns:a16="http://schemas.microsoft.com/office/drawing/2014/main" id="{00CDD70F-F976-7D73-651F-7B4FB0BE5ED1}"/>
              </a:ext>
            </a:extLst>
          </p:cNvPr>
          <p:cNvSpPr txBox="1"/>
          <p:nvPr/>
        </p:nvSpPr>
        <p:spPr>
          <a:xfrm>
            <a:off x="5469720" y="1432081"/>
            <a:ext cx="1309187" cy="422405"/>
          </a:xfrm>
          <a:prstGeom prst="rect">
            <a:avLst/>
          </a:prstGeom>
          <a:solidFill>
            <a:schemeClr val="bg1"/>
          </a:solidFill>
        </p:spPr>
        <p:txBody>
          <a:bodyPr wrap="non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a:ea typeface="Yu Gothic UI"/>
                <a:cs typeface="+mn-cs"/>
              </a:rPr>
              <a:t>リモートワーク</a:t>
            </a:r>
            <a:endParaRPr kumimoji="1" lang="en-US" altLang="ja-JP" sz="1800" b="1" i="0" u="none" strike="noStrike" kern="1200" cap="none" spc="0" normalizeH="0" baseline="0" noProof="0">
              <a:ln>
                <a:noFill/>
              </a:ln>
              <a:solidFill>
                <a:srgbClr val="243A5E"/>
              </a:solidFill>
              <a:effectLst/>
              <a:uLnTx/>
              <a:uFillTx/>
              <a:latin typeface="Yu Gothic UI"/>
              <a:ea typeface="Yu Gothic UI"/>
              <a:cs typeface="+mn-cs"/>
            </a:endParaRPr>
          </a:p>
        </p:txBody>
      </p:sp>
      <p:pic>
        <p:nvPicPr>
          <p:cNvPr id="62" name="グラフィックス 61" descr="疑問符 単色塗りつぶし">
            <a:extLst>
              <a:ext uri="{FF2B5EF4-FFF2-40B4-BE49-F238E27FC236}">
                <a16:creationId xmlns:a16="http://schemas.microsoft.com/office/drawing/2014/main" id="{9F55F1C1-7316-2D3F-DBE2-9FDE35ED8E5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587927">
            <a:off x="6219971" y="2358363"/>
            <a:ext cx="435170" cy="435170"/>
          </a:xfrm>
          <a:prstGeom prst="rect">
            <a:avLst/>
          </a:prstGeom>
        </p:spPr>
      </p:pic>
      <p:pic>
        <p:nvPicPr>
          <p:cNvPr id="64" name="グラフィックス 63" descr="チェック マーク 単色塗りつぶし">
            <a:extLst>
              <a:ext uri="{FF2B5EF4-FFF2-40B4-BE49-F238E27FC236}">
                <a16:creationId xmlns:a16="http://schemas.microsoft.com/office/drawing/2014/main" id="{A78E50F9-C116-1520-6F08-DF619C78D19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81645" y="1994154"/>
            <a:ext cx="380961" cy="380961"/>
          </a:xfrm>
          <a:prstGeom prst="rect">
            <a:avLst/>
          </a:prstGeom>
        </p:spPr>
      </p:pic>
      <p:sp>
        <p:nvSpPr>
          <p:cNvPr id="67" name="テキスト ボックス 66">
            <a:extLst>
              <a:ext uri="{FF2B5EF4-FFF2-40B4-BE49-F238E27FC236}">
                <a16:creationId xmlns:a16="http://schemas.microsoft.com/office/drawing/2014/main" id="{300012EA-24AC-EE88-6DF3-1D32360A8B2F}"/>
              </a:ext>
            </a:extLst>
          </p:cNvPr>
          <p:cNvSpPr txBox="1"/>
          <p:nvPr/>
        </p:nvSpPr>
        <p:spPr>
          <a:xfrm>
            <a:off x="5649889" y="4607798"/>
            <a:ext cx="2543762" cy="307777"/>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243A5E"/>
                </a:solidFill>
                <a:effectLst/>
                <a:uLnTx/>
                <a:uFillTx/>
                <a:latin typeface="Yu Gothic UI"/>
                <a:ea typeface="Yu Gothic UI"/>
                <a:cs typeface="Segoe UI" pitchFamily="34" charset="0"/>
              </a:rPr>
              <a:t>ガバナンスの欠如</a:t>
            </a:r>
            <a:endParaRPr kumimoji="1" lang="ja-JP" altLang="en-US" sz="1400" b="1" i="0" u="none" strike="noStrike" kern="1200" cap="none" spc="0" normalizeH="0" baseline="0" noProof="0" err="1">
              <a:ln>
                <a:noFill/>
              </a:ln>
              <a:solidFill>
                <a:srgbClr val="243A5E"/>
              </a:solidFill>
              <a:effectLst/>
              <a:uLnTx/>
              <a:uFillTx/>
              <a:latin typeface="Yu Gothic UI"/>
              <a:ea typeface="Yu Gothic UI"/>
              <a:cs typeface="Segoe UI" pitchFamily="34" charset="0"/>
            </a:endParaRPr>
          </a:p>
        </p:txBody>
      </p:sp>
      <p:cxnSp>
        <p:nvCxnSpPr>
          <p:cNvPr id="69" name="直線矢印コネクタ 68">
            <a:extLst>
              <a:ext uri="{FF2B5EF4-FFF2-40B4-BE49-F238E27FC236}">
                <a16:creationId xmlns:a16="http://schemas.microsoft.com/office/drawing/2014/main" id="{0E24E9AE-3654-C0FA-A519-6D8BBA054AAC}"/>
              </a:ext>
            </a:extLst>
          </p:cNvPr>
          <p:cNvCxnSpPr>
            <a:cxnSpLocks/>
            <a:stCxn id="6" idx="3"/>
          </p:cNvCxnSpPr>
          <p:nvPr/>
        </p:nvCxnSpPr>
        <p:spPr>
          <a:xfrm>
            <a:off x="3971086" y="3358595"/>
            <a:ext cx="562777" cy="8148"/>
          </a:xfrm>
          <a:prstGeom prst="straightConnector1">
            <a:avLst/>
          </a:prstGeom>
          <a:ln w="762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8680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E7E3-2B94-94F6-331C-DECAA99631DE}"/>
            </a:ext>
          </a:extLst>
        </p:cNvPr>
        <p:cNvGrpSpPr/>
        <p:nvPr/>
      </p:nvGrpSpPr>
      <p:grpSpPr>
        <a:xfrm>
          <a:off x="0" y="0"/>
          <a:ext cx="0" cy="0"/>
          <a:chOff x="0" y="0"/>
          <a:chExt cx="0" cy="0"/>
        </a:xfrm>
      </p:grpSpPr>
      <p:sp>
        <p:nvSpPr>
          <p:cNvPr id="65" name="円/楕円 64">
            <a:extLst>
              <a:ext uri="{FF2B5EF4-FFF2-40B4-BE49-F238E27FC236}">
                <a16:creationId xmlns:a16="http://schemas.microsoft.com/office/drawing/2014/main" id="{ED8849EF-D15D-81CE-74E8-F72D718C02BC}"/>
              </a:ext>
            </a:extLst>
          </p:cNvPr>
          <p:cNvSpPr/>
          <p:nvPr/>
        </p:nvSpPr>
        <p:spPr bwMode="auto">
          <a:xfrm>
            <a:off x="5528045" y="2734329"/>
            <a:ext cx="1104551" cy="1104551"/>
          </a:xfrm>
          <a:prstGeom prst="ellipse">
            <a:avLst/>
          </a:prstGeom>
          <a:solidFill>
            <a:schemeClr val="bg1"/>
          </a:solidFill>
          <a:ln w="3810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err="1">
              <a:ln>
                <a:noFill/>
              </a:ln>
              <a:solidFill>
                <a:srgbClr val="243A5E"/>
              </a:solidFill>
              <a:effectLst/>
              <a:uLnTx/>
              <a:uFillTx/>
              <a:latin typeface="Yu Gothic UI"/>
              <a:ea typeface="Yu Gothic UI"/>
              <a:cs typeface="Segoe UI" pitchFamily="34" charset="0"/>
            </a:endParaRPr>
          </a:p>
        </p:txBody>
      </p:sp>
      <p:sp>
        <p:nvSpPr>
          <p:cNvPr id="2" name="タイトル 1">
            <a:extLst>
              <a:ext uri="{FF2B5EF4-FFF2-40B4-BE49-F238E27FC236}">
                <a16:creationId xmlns:a16="http://schemas.microsoft.com/office/drawing/2014/main" id="{51B4DA07-E63E-931F-68AB-F537F364F897}"/>
              </a:ext>
            </a:extLst>
          </p:cNvPr>
          <p:cNvSpPr>
            <a:spLocks noGrp="1"/>
          </p:cNvSpPr>
          <p:nvPr>
            <p:ph type="title"/>
          </p:nvPr>
        </p:nvSpPr>
        <p:spPr/>
        <p:txBody>
          <a:bodyPr/>
          <a:lstStyle/>
          <a:p>
            <a:r>
              <a:rPr lang="ja-JP" altLang="en-US"/>
              <a:t>ガバナンスを効かせるための仕組みの検討</a:t>
            </a:r>
          </a:p>
        </p:txBody>
      </p:sp>
      <p:sp>
        <p:nvSpPr>
          <p:cNvPr id="6" name="角丸四角形 5">
            <a:extLst>
              <a:ext uri="{FF2B5EF4-FFF2-40B4-BE49-F238E27FC236}">
                <a16:creationId xmlns:a16="http://schemas.microsoft.com/office/drawing/2014/main" id="{EBC5A0B5-3F2D-BA62-995C-AF6193855CC0}"/>
              </a:ext>
            </a:extLst>
          </p:cNvPr>
          <p:cNvSpPr/>
          <p:nvPr/>
        </p:nvSpPr>
        <p:spPr bwMode="auto">
          <a:xfrm>
            <a:off x="538569" y="1642336"/>
            <a:ext cx="3432517" cy="3432517"/>
          </a:xfrm>
          <a:prstGeom prst="roundRect">
            <a:avLst>
              <a:gd name="adj" fmla="val 5191"/>
            </a:avLst>
          </a:prstGeom>
          <a:solidFill>
            <a:schemeClr val="bg1"/>
          </a:solidFill>
          <a:ln w="3810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243A5E"/>
                </a:solidFill>
                <a:effectLst/>
                <a:uLnTx/>
                <a:uFillTx/>
                <a:latin typeface="Yu Gothic UI"/>
                <a:ea typeface="Yu Gothic UI"/>
                <a:cs typeface="Segoe UI" pitchFamily="34" charset="0"/>
              </a:rPr>
              <a:t>見通しよく、状況を容易に把握</a:t>
            </a:r>
            <a:endParaRPr kumimoji="1" lang="ja-JP" altLang="en-US" sz="1400" b="1" i="0" u="none" strike="noStrike" kern="1200" cap="none" spc="0" normalizeH="0" baseline="0" noProof="0" err="1">
              <a:ln>
                <a:noFill/>
              </a:ln>
              <a:solidFill>
                <a:srgbClr val="243A5E"/>
              </a:solidFill>
              <a:effectLst/>
              <a:uLnTx/>
              <a:uFillTx/>
              <a:latin typeface="Yu Gothic UI"/>
              <a:ea typeface="Yu Gothic UI"/>
              <a:cs typeface="Segoe UI" pitchFamily="34" charset="0"/>
            </a:endParaRPr>
          </a:p>
        </p:txBody>
      </p:sp>
      <p:sp>
        <p:nvSpPr>
          <p:cNvPr id="7" name="テキスト ボックス 6">
            <a:extLst>
              <a:ext uri="{FF2B5EF4-FFF2-40B4-BE49-F238E27FC236}">
                <a16:creationId xmlns:a16="http://schemas.microsoft.com/office/drawing/2014/main" id="{F7093E80-661A-8EC6-FD65-3214A2015C96}"/>
              </a:ext>
            </a:extLst>
          </p:cNvPr>
          <p:cNvSpPr txBox="1"/>
          <p:nvPr/>
        </p:nvSpPr>
        <p:spPr>
          <a:xfrm>
            <a:off x="1294154" y="1301419"/>
            <a:ext cx="1867032" cy="699404"/>
          </a:xfrm>
          <a:prstGeom prst="rect">
            <a:avLst/>
          </a:prstGeom>
          <a:solidFill>
            <a:schemeClr val="bg1"/>
          </a:solidFill>
        </p:spPr>
        <p:txBody>
          <a:bodyPr wrap="non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a:ea typeface="Yu Gothic UI"/>
                <a:cs typeface="+mn-cs"/>
              </a:rPr>
              <a:t>ローカルネットワーク</a:t>
            </a:r>
            <a:endParaRPr kumimoji="1" lang="en-US" altLang="ja-JP" sz="1800" b="1" i="0" u="none" strike="noStrike" kern="1200" cap="none" spc="0" normalizeH="0" baseline="0" noProof="0">
              <a:ln>
                <a:noFill/>
              </a:ln>
              <a:solidFill>
                <a:srgbClr val="243A5E"/>
              </a:solidFill>
              <a:effectLst/>
              <a:uLnTx/>
              <a:uFillTx/>
              <a:latin typeface="Yu Gothic UI"/>
              <a:ea typeface="Yu Gothic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a:ea typeface="Yu Gothic UI"/>
                <a:cs typeface="+mn-cs"/>
              </a:rPr>
              <a:t>目の前で作業</a:t>
            </a:r>
            <a:endParaRPr kumimoji="1" lang="ja-JP" altLang="en-US" sz="1800" b="1" i="0" u="none" strike="noStrike" kern="1200" cap="none" spc="0" normalizeH="0" baseline="0" noProof="0" err="1">
              <a:ln>
                <a:noFill/>
              </a:ln>
              <a:solidFill>
                <a:srgbClr val="243A5E"/>
              </a:solidFill>
              <a:effectLst/>
              <a:uLnTx/>
              <a:uFillTx/>
              <a:latin typeface="Yu Gothic UI"/>
              <a:ea typeface="Yu Gothic UI"/>
              <a:cs typeface="+mn-cs"/>
            </a:endParaRPr>
          </a:p>
        </p:txBody>
      </p:sp>
      <p:pic>
        <p:nvPicPr>
          <p:cNvPr id="25" name="グラフィックス 24" descr="オフィス ワーカー (男性) 単色塗りつぶし">
            <a:extLst>
              <a:ext uri="{FF2B5EF4-FFF2-40B4-BE49-F238E27FC236}">
                <a16:creationId xmlns:a16="http://schemas.microsoft.com/office/drawing/2014/main" id="{D234033B-C468-927A-3C7F-BF600896027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52910" y="2043744"/>
            <a:ext cx="914400" cy="914400"/>
          </a:xfrm>
          <a:prstGeom prst="rect">
            <a:avLst/>
          </a:prstGeom>
        </p:spPr>
      </p:pic>
      <p:pic>
        <p:nvPicPr>
          <p:cNvPr id="33" name="グラフィックス 32" descr="プログラマー女性 単色塗りつぶし">
            <a:extLst>
              <a:ext uri="{FF2B5EF4-FFF2-40B4-BE49-F238E27FC236}">
                <a16:creationId xmlns:a16="http://schemas.microsoft.com/office/drawing/2014/main" id="{60FD9D50-BE59-24C3-15E5-CC692B263C6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2193" y="2902509"/>
            <a:ext cx="637849" cy="637849"/>
          </a:xfrm>
          <a:prstGeom prst="rect">
            <a:avLst/>
          </a:prstGeom>
        </p:spPr>
      </p:pic>
      <p:pic>
        <p:nvPicPr>
          <p:cNvPr id="35" name="グラフィックス 34" descr="プログラマー男性 単色塗りつぶし">
            <a:extLst>
              <a:ext uri="{FF2B5EF4-FFF2-40B4-BE49-F238E27FC236}">
                <a16:creationId xmlns:a16="http://schemas.microsoft.com/office/drawing/2014/main" id="{0812C0F2-545B-B49D-C20D-60A54A63408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70343" y="3147501"/>
            <a:ext cx="637849" cy="637849"/>
          </a:xfrm>
          <a:prstGeom prst="rect">
            <a:avLst/>
          </a:prstGeom>
        </p:spPr>
      </p:pic>
      <p:pic>
        <p:nvPicPr>
          <p:cNvPr id="43" name="グラフィックス 42" descr="在宅勤務Wi-Fi 単色塗りつぶし">
            <a:extLst>
              <a:ext uri="{FF2B5EF4-FFF2-40B4-BE49-F238E27FC236}">
                <a16:creationId xmlns:a16="http://schemas.microsoft.com/office/drawing/2014/main" id="{184357BB-5CEF-AA8D-E98D-3E0BEC8103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83215" y="2432716"/>
            <a:ext cx="428093" cy="428093"/>
          </a:xfrm>
          <a:prstGeom prst="rect">
            <a:avLst/>
          </a:prstGeom>
        </p:spPr>
      </p:pic>
      <p:pic>
        <p:nvPicPr>
          <p:cNvPr id="44" name="グラフィックス 43" descr="プログラマー男性 単色塗りつぶし">
            <a:extLst>
              <a:ext uri="{FF2B5EF4-FFF2-40B4-BE49-F238E27FC236}">
                <a16:creationId xmlns:a16="http://schemas.microsoft.com/office/drawing/2014/main" id="{D953D303-B0B9-86E8-C4F3-0C8477ECCAE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03390" y="2852079"/>
            <a:ext cx="637849" cy="637849"/>
          </a:xfrm>
          <a:prstGeom prst="rect">
            <a:avLst/>
          </a:prstGeom>
        </p:spPr>
      </p:pic>
      <p:pic>
        <p:nvPicPr>
          <p:cNvPr id="45" name="グラフィックス 44" descr="プログラマー女性 単色塗りつぶし">
            <a:extLst>
              <a:ext uri="{FF2B5EF4-FFF2-40B4-BE49-F238E27FC236}">
                <a16:creationId xmlns:a16="http://schemas.microsoft.com/office/drawing/2014/main" id="{C7C70425-2CE2-1570-64CF-B1591A0F72B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09128" y="3366743"/>
            <a:ext cx="637849" cy="637849"/>
          </a:xfrm>
          <a:prstGeom prst="rect">
            <a:avLst/>
          </a:prstGeom>
        </p:spPr>
      </p:pic>
      <p:pic>
        <p:nvPicPr>
          <p:cNvPr id="46" name="グラフィックス 45" descr="プログラマー女性 単色塗りつぶし">
            <a:extLst>
              <a:ext uri="{FF2B5EF4-FFF2-40B4-BE49-F238E27FC236}">
                <a16:creationId xmlns:a16="http://schemas.microsoft.com/office/drawing/2014/main" id="{7CAC955F-2AB0-80DD-5F4F-23CBE321A8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06937" y="3746570"/>
            <a:ext cx="637849" cy="637849"/>
          </a:xfrm>
          <a:prstGeom prst="rect">
            <a:avLst/>
          </a:prstGeom>
        </p:spPr>
      </p:pic>
      <p:pic>
        <p:nvPicPr>
          <p:cNvPr id="47" name="グラフィックス 46" descr="プログラマー男性 単色塗りつぶし">
            <a:extLst>
              <a:ext uri="{FF2B5EF4-FFF2-40B4-BE49-F238E27FC236}">
                <a16:creationId xmlns:a16="http://schemas.microsoft.com/office/drawing/2014/main" id="{0D5FECCD-F985-3CA1-CF8D-6572F4B84D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61186" y="3780547"/>
            <a:ext cx="637849" cy="637849"/>
          </a:xfrm>
          <a:prstGeom prst="rect">
            <a:avLst/>
          </a:prstGeom>
        </p:spPr>
      </p:pic>
      <p:pic>
        <p:nvPicPr>
          <p:cNvPr id="48" name="グラフィックス 47" descr="オフィス ワーカー (男性) 単色塗りつぶし">
            <a:extLst>
              <a:ext uri="{FF2B5EF4-FFF2-40B4-BE49-F238E27FC236}">
                <a16:creationId xmlns:a16="http://schemas.microsoft.com/office/drawing/2014/main" id="{8D5E13B6-BF62-05CA-BB83-5832E64C8EE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20245" y="2809629"/>
            <a:ext cx="914400" cy="914400"/>
          </a:xfrm>
          <a:prstGeom prst="rect">
            <a:avLst/>
          </a:prstGeom>
        </p:spPr>
      </p:pic>
      <p:pic>
        <p:nvPicPr>
          <p:cNvPr id="49" name="グラフィックス 48" descr="プログラマー女性 単色塗りつぶし">
            <a:extLst>
              <a:ext uri="{FF2B5EF4-FFF2-40B4-BE49-F238E27FC236}">
                <a16:creationId xmlns:a16="http://schemas.microsoft.com/office/drawing/2014/main" id="{4783E4EB-0675-953A-DA17-8209300FAAA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29267" y="2219861"/>
            <a:ext cx="637849" cy="637849"/>
          </a:xfrm>
          <a:prstGeom prst="rect">
            <a:avLst/>
          </a:prstGeom>
        </p:spPr>
      </p:pic>
      <p:pic>
        <p:nvPicPr>
          <p:cNvPr id="51" name="グラフィックス 50" descr="プログラマー男性 単色塗りつぶし">
            <a:extLst>
              <a:ext uri="{FF2B5EF4-FFF2-40B4-BE49-F238E27FC236}">
                <a16:creationId xmlns:a16="http://schemas.microsoft.com/office/drawing/2014/main" id="{64A1311E-1B88-ACC8-F6DA-01B43DB919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02846" y="3685667"/>
            <a:ext cx="637849" cy="637849"/>
          </a:xfrm>
          <a:prstGeom prst="rect">
            <a:avLst/>
          </a:prstGeom>
        </p:spPr>
      </p:pic>
      <p:pic>
        <p:nvPicPr>
          <p:cNvPr id="52" name="グラフィックス 51" descr="プログラマー女性 単色塗りつぶし">
            <a:extLst>
              <a:ext uri="{FF2B5EF4-FFF2-40B4-BE49-F238E27FC236}">
                <a16:creationId xmlns:a16="http://schemas.microsoft.com/office/drawing/2014/main" id="{FE6A1C02-76CC-4FF7-1506-48BDB60FE5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13268" y="3304707"/>
            <a:ext cx="637849" cy="637849"/>
          </a:xfrm>
          <a:prstGeom prst="rect">
            <a:avLst/>
          </a:prstGeom>
        </p:spPr>
      </p:pic>
      <p:pic>
        <p:nvPicPr>
          <p:cNvPr id="53" name="グラフィックス 52" descr="プログラマー女性 単色塗りつぶし">
            <a:extLst>
              <a:ext uri="{FF2B5EF4-FFF2-40B4-BE49-F238E27FC236}">
                <a16:creationId xmlns:a16="http://schemas.microsoft.com/office/drawing/2014/main" id="{352DB4B7-22BD-DFC5-F775-4A89E105ED2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2192" y="4340697"/>
            <a:ext cx="637849" cy="637849"/>
          </a:xfrm>
          <a:prstGeom prst="rect">
            <a:avLst/>
          </a:prstGeom>
        </p:spPr>
      </p:pic>
      <p:pic>
        <p:nvPicPr>
          <p:cNvPr id="54" name="グラフィックス 53" descr="プログラマー男性 単色塗りつぶし">
            <a:extLst>
              <a:ext uri="{FF2B5EF4-FFF2-40B4-BE49-F238E27FC236}">
                <a16:creationId xmlns:a16="http://schemas.microsoft.com/office/drawing/2014/main" id="{B6C8ABE5-D12E-F8F2-BBAE-B4C4097557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02846" y="2429306"/>
            <a:ext cx="637849" cy="637849"/>
          </a:xfrm>
          <a:prstGeom prst="rect">
            <a:avLst/>
          </a:prstGeom>
        </p:spPr>
      </p:pic>
      <p:pic>
        <p:nvPicPr>
          <p:cNvPr id="56" name="グラフィックス 55" descr="在宅勤務Wi-Fi 単色塗りつぶし">
            <a:extLst>
              <a:ext uri="{FF2B5EF4-FFF2-40B4-BE49-F238E27FC236}">
                <a16:creationId xmlns:a16="http://schemas.microsoft.com/office/drawing/2014/main" id="{0F201045-1994-54EB-CDA6-48B01C9C31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7783" y="3499729"/>
            <a:ext cx="428093" cy="428093"/>
          </a:xfrm>
          <a:prstGeom prst="rect">
            <a:avLst/>
          </a:prstGeom>
        </p:spPr>
      </p:pic>
      <p:pic>
        <p:nvPicPr>
          <p:cNvPr id="57" name="グラフィックス 56" descr="在宅勤務Wi-Fi 単色塗りつぶし">
            <a:extLst>
              <a:ext uri="{FF2B5EF4-FFF2-40B4-BE49-F238E27FC236}">
                <a16:creationId xmlns:a16="http://schemas.microsoft.com/office/drawing/2014/main" id="{23193103-F96E-800C-2DEE-1992F886734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71142" y="2156344"/>
            <a:ext cx="428093" cy="428093"/>
          </a:xfrm>
          <a:prstGeom prst="rect">
            <a:avLst/>
          </a:prstGeom>
        </p:spPr>
      </p:pic>
      <p:pic>
        <p:nvPicPr>
          <p:cNvPr id="58" name="グラフィックス 57" descr="在宅勤務Wi-Fi 単色塗りつぶし">
            <a:extLst>
              <a:ext uri="{FF2B5EF4-FFF2-40B4-BE49-F238E27FC236}">
                <a16:creationId xmlns:a16="http://schemas.microsoft.com/office/drawing/2014/main" id="{A0503FDD-97EF-EFCD-A953-604DDB22AA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78717" y="3650149"/>
            <a:ext cx="428093" cy="428093"/>
          </a:xfrm>
          <a:prstGeom prst="rect">
            <a:avLst/>
          </a:prstGeom>
        </p:spPr>
      </p:pic>
      <p:pic>
        <p:nvPicPr>
          <p:cNvPr id="59" name="グラフィックス 58" descr="在宅勤務Wi-Fi 単色塗りつぶし">
            <a:extLst>
              <a:ext uri="{FF2B5EF4-FFF2-40B4-BE49-F238E27FC236}">
                <a16:creationId xmlns:a16="http://schemas.microsoft.com/office/drawing/2014/main" id="{AF6AE12C-DF2C-C4E6-8062-D4DE9718CF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64851" y="4136677"/>
            <a:ext cx="428093" cy="428093"/>
          </a:xfrm>
          <a:prstGeom prst="rect">
            <a:avLst/>
          </a:prstGeom>
        </p:spPr>
      </p:pic>
      <p:sp>
        <p:nvSpPr>
          <p:cNvPr id="60" name="テキスト ボックス 59">
            <a:extLst>
              <a:ext uri="{FF2B5EF4-FFF2-40B4-BE49-F238E27FC236}">
                <a16:creationId xmlns:a16="http://schemas.microsoft.com/office/drawing/2014/main" id="{C78DBDDE-5EF2-ECDB-3952-C85000B6DD08}"/>
              </a:ext>
            </a:extLst>
          </p:cNvPr>
          <p:cNvSpPr txBox="1"/>
          <p:nvPr/>
        </p:nvSpPr>
        <p:spPr>
          <a:xfrm>
            <a:off x="5469720" y="1432081"/>
            <a:ext cx="1309187" cy="422405"/>
          </a:xfrm>
          <a:prstGeom prst="rect">
            <a:avLst/>
          </a:prstGeom>
          <a:solidFill>
            <a:schemeClr val="bg1"/>
          </a:solidFill>
        </p:spPr>
        <p:txBody>
          <a:bodyPr wrap="non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a:ea typeface="Yu Gothic UI"/>
                <a:cs typeface="+mn-cs"/>
              </a:rPr>
              <a:t>リモートワーク</a:t>
            </a:r>
            <a:endParaRPr kumimoji="1" lang="en-US" altLang="ja-JP" sz="1800" b="1" i="0" u="none" strike="noStrike" kern="1200" cap="none" spc="0" normalizeH="0" baseline="0" noProof="0">
              <a:ln>
                <a:noFill/>
              </a:ln>
              <a:solidFill>
                <a:srgbClr val="243A5E"/>
              </a:solidFill>
              <a:effectLst/>
              <a:uLnTx/>
              <a:uFillTx/>
              <a:latin typeface="Yu Gothic UI"/>
              <a:ea typeface="Yu Gothic UI"/>
              <a:cs typeface="+mn-cs"/>
            </a:endParaRPr>
          </a:p>
        </p:txBody>
      </p:sp>
      <p:pic>
        <p:nvPicPr>
          <p:cNvPr id="62" name="グラフィックス 61" descr="疑問符 単色塗りつぶし">
            <a:extLst>
              <a:ext uri="{FF2B5EF4-FFF2-40B4-BE49-F238E27FC236}">
                <a16:creationId xmlns:a16="http://schemas.microsoft.com/office/drawing/2014/main" id="{728AA110-C0BF-6C7C-6F4F-60E8E8E36C8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587927">
            <a:off x="6219971" y="2358363"/>
            <a:ext cx="435170" cy="435170"/>
          </a:xfrm>
          <a:prstGeom prst="rect">
            <a:avLst/>
          </a:prstGeom>
        </p:spPr>
      </p:pic>
      <p:pic>
        <p:nvPicPr>
          <p:cNvPr id="64" name="グラフィックス 63" descr="チェック マーク 単色塗りつぶし">
            <a:extLst>
              <a:ext uri="{FF2B5EF4-FFF2-40B4-BE49-F238E27FC236}">
                <a16:creationId xmlns:a16="http://schemas.microsoft.com/office/drawing/2014/main" id="{6750FA4B-DA41-F962-454E-5385AA3772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81645" y="1994154"/>
            <a:ext cx="380961" cy="380961"/>
          </a:xfrm>
          <a:prstGeom prst="rect">
            <a:avLst/>
          </a:prstGeom>
        </p:spPr>
      </p:pic>
      <p:sp>
        <p:nvSpPr>
          <p:cNvPr id="67" name="テキスト ボックス 66">
            <a:extLst>
              <a:ext uri="{FF2B5EF4-FFF2-40B4-BE49-F238E27FC236}">
                <a16:creationId xmlns:a16="http://schemas.microsoft.com/office/drawing/2014/main" id="{1440ECF2-D623-A929-AA3E-1FEE02A79AAF}"/>
              </a:ext>
            </a:extLst>
          </p:cNvPr>
          <p:cNvSpPr txBox="1"/>
          <p:nvPr/>
        </p:nvSpPr>
        <p:spPr>
          <a:xfrm>
            <a:off x="5649889" y="4607798"/>
            <a:ext cx="2543762" cy="307777"/>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243A5E"/>
                </a:solidFill>
                <a:effectLst/>
                <a:uLnTx/>
                <a:uFillTx/>
                <a:latin typeface="Yu Gothic UI"/>
                <a:ea typeface="Yu Gothic UI"/>
                <a:cs typeface="Segoe UI" pitchFamily="34" charset="0"/>
              </a:rPr>
              <a:t>ガバナンスの欠如</a:t>
            </a:r>
            <a:endParaRPr kumimoji="1" lang="ja-JP" altLang="en-US" sz="1400" b="1" i="0" u="none" strike="noStrike" kern="1200" cap="none" spc="0" normalizeH="0" baseline="0" noProof="0" err="1">
              <a:ln>
                <a:noFill/>
              </a:ln>
              <a:solidFill>
                <a:srgbClr val="243A5E"/>
              </a:solidFill>
              <a:effectLst/>
              <a:uLnTx/>
              <a:uFillTx/>
              <a:latin typeface="Yu Gothic UI"/>
              <a:ea typeface="Yu Gothic UI"/>
              <a:cs typeface="Segoe UI" pitchFamily="34" charset="0"/>
            </a:endParaRPr>
          </a:p>
        </p:txBody>
      </p:sp>
      <p:cxnSp>
        <p:nvCxnSpPr>
          <p:cNvPr id="69" name="直線矢印コネクタ 68">
            <a:extLst>
              <a:ext uri="{FF2B5EF4-FFF2-40B4-BE49-F238E27FC236}">
                <a16:creationId xmlns:a16="http://schemas.microsoft.com/office/drawing/2014/main" id="{4674FC51-2834-2124-8524-D9962C79C659}"/>
              </a:ext>
            </a:extLst>
          </p:cNvPr>
          <p:cNvCxnSpPr>
            <a:cxnSpLocks/>
            <a:stCxn id="6" idx="3"/>
          </p:cNvCxnSpPr>
          <p:nvPr/>
        </p:nvCxnSpPr>
        <p:spPr>
          <a:xfrm>
            <a:off x="3971086" y="3358595"/>
            <a:ext cx="562777" cy="8148"/>
          </a:xfrm>
          <a:prstGeom prst="straightConnector1">
            <a:avLst/>
          </a:prstGeom>
          <a:ln w="762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B0161638-E6BF-0A8F-F88F-7D9597892F38}"/>
              </a:ext>
            </a:extLst>
          </p:cNvPr>
          <p:cNvCxnSpPr/>
          <p:nvPr/>
        </p:nvCxnSpPr>
        <p:spPr>
          <a:xfrm>
            <a:off x="7700575" y="3372663"/>
            <a:ext cx="562777" cy="8148"/>
          </a:xfrm>
          <a:prstGeom prst="straightConnector1">
            <a:avLst/>
          </a:prstGeom>
          <a:ln w="762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1" name="角丸四角形 70">
            <a:extLst>
              <a:ext uri="{FF2B5EF4-FFF2-40B4-BE49-F238E27FC236}">
                <a16:creationId xmlns:a16="http://schemas.microsoft.com/office/drawing/2014/main" id="{C7731CE3-E295-3000-939B-7850B69E3501}"/>
              </a:ext>
            </a:extLst>
          </p:cNvPr>
          <p:cNvSpPr/>
          <p:nvPr/>
        </p:nvSpPr>
        <p:spPr bwMode="auto">
          <a:xfrm>
            <a:off x="8238505" y="1642336"/>
            <a:ext cx="3432517" cy="3432517"/>
          </a:xfrm>
          <a:prstGeom prst="roundRect">
            <a:avLst>
              <a:gd name="adj" fmla="val 0"/>
            </a:avLst>
          </a:prstGeom>
          <a:solidFill>
            <a:schemeClr val="bg1"/>
          </a:solidFill>
          <a:ln w="38100">
            <a:solidFill>
              <a:schemeClr val="tx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err="1">
              <a:ln>
                <a:noFill/>
              </a:ln>
              <a:solidFill>
                <a:srgbClr val="243A5E"/>
              </a:solidFill>
              <a:effectLst/>
              <a:uLnTx/>
              <a:uFillTx/>
              <a:latin typeface="Yu Gothic UI"/>
              <a:ea typeface="Yu Gothic UI"/>
              <a:cs typeface="Segoe UI" pitchFamily="34" charset="0"/>
            </a:endParaRPr>
          </a:p>
        </p:txBody>
      </p:sp>
      <p:sp>
        <p:nvSpPr>
          <p:cNvPr id="72" name="テキスト ボックス 71">
            <a:extLst>
              <a:ext uri="{FF2B5EF4-FFF2-40B4-BE49-F238E27FC236}">
                <a16:creationId xmlns:a16="http://schemas.microsoft.com/office/drawing/2014/main" id="{9DBBB50C-2113-5C3C-5464-06E84B5962B0}"/>
              </a:ext>
            </a:extLst>
          </p:cNvPr>
          <p:cNvSpPr txBox="1"/>
          <p:nvPr/>
        </p:nvSpPr>
        <p:spPr>
          <a:xfrm>
            <a:off x="8875685" y="1301420"/>
            <a:ext cx="2012905" cy="699404"/>
          </a:xfrm>
          <a:prstGeom prst="rect">
            <a:avLst/>
          </a:prstGeom>
          <a:solidFill>
            <a:schemeClr val="bg1"/>
          </a:solidFill>
        </p:spPr>
        <p:txBody>
          <a:bodyPr wrap="non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a:ea typeface="Yu Gothic UI"/>
                <a:cs typeface="+mn-cs"/>
              </a:rPr>
              <a:t>ゼロトラスト</a:t>
            </a:r>
            <a:endParaRPr kumimoji="1" lang="en-US" altLang="ja-JP" sz="1800" b="1" i="0" u="none" strike="noStrike" kern="1200" cap="none" spc="0" normalizeH="0" baseline="0" noProof="0">
              <a:ln>
                <a:noFill/>
              </a:ln>
              <a:solidFill>
                <a:srgbClr val="243A5E"/>
              </a:solidFill>
              <a:effectLst/>
              <a:uLnTx/>
              <a:uFillTx/>
              <a:latin typeface="Yu Gothic UI"/>
              <a:ea typeface="Yu Gothic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43A5E"/>
                </a:solidFill>
                <a:effectLst/>
                <a:uLnTx/>
                <a:uFillTx/>
                <a:latin typeface="Yu Gothic UI"/>
                <a:ea typeface="Yu Gothic UI"/>
                <a:cs typeface="+mn-cs"/>
              </a:rPr>
              <a:t>アーキテクチャの採用</a:t>
            </a:r>
            <a:endParaRPr kumimoji="1" lang="ja-JP" altLang="en-US" sz="1800" b="1" i="0" u="none" strike="noStrike" kern="1200" cap="none" spc="0" normalizeH="0" baseline="0" noProof="0" err="1">
              <a:ln>
                <a:noFill/>
              </a:ln>
              <a:solidFill>
                <a:srgbClr val="243A5E"/>
              </a:solidFill>
              <a:effectLst/>
              <a:uLnTx/>
              <a:uFillTx/>
              <a:latin typeface="Yu Gothic UI"/>
              <a:ea typeface="Yu Gothic UI"/>
              <a:cs typeface="+mn-cs"/>
            </a:endParaRPr>
          </a:p>
        </p:txBody>
      </p:sp>
      <p:pic>
        <p:nvPicPr>
          <p:cNvPr id="73" name="Content Placeholder 6">
            <a:extLst>
              <a:ext uri="{FF2B5EF4-FFF2-40B4-BE49-F238E27FC236}">
                <a16:creationId xmlns:a16="http://schemas.microsoft.com/office/drawing/2014/main" id="{8C7813E9-BFF2-3464-2ABD-D52A888C4FD0}"/>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8435828" y="2049991"/>
            <a:ext cx="2945719" cy="1029835"/>
          </a:xfrm>
          <a:prstGeom prst="rect">
            <a:avLst/>
          </a:prstGeom>
        </p:spPr>
      </p:pic>
      <p:sp>
        <p:nvSpPr>
          <p:cNvPr id="74" name="テキスト ボックス 73">
            <a:extLst>
              <a:ext uri="{FF2B5EF4-FFF2-40B4-BE49-F238E27FC236}">
                <a16:creationId xmlns:a16="http://schemas.microsoft.com/office/drawing/2014/main" id="{4B52FF74-A884-1125-6B4C-3012FB772E11}"/>
              </a:ext>
            </a:extLst>
          </p:cNvPr>
          <p:cNvSpPr txBox="1"/>
          <p:nvPr/>
        </p:nvSpPr>
        <p:spPr>
          <a:xfrm>
            <a:off x="8459304" y="3193224"/>
            <a:ext cx="2922243" cy="172354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0000"/>
                </a:solidFill>
                <a:effectLst/>
                <a:uLnTx/>
                <a:uFillTx/>
                <a:latin typeface="Yu Gothic UI"/>
                <a:ea typeface="Yu Gothic UI"/>
                <a:cs typeface="+mn-cs"/>
              </a:rPr>
              <a:t>DX</a:t>
            </a: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を徹底し、すべての行動を仲介する仕組みを構築。仲介時には動的に構成されたポリシーを反映し、アクセス条件を決定。</a:t>
            </a:r>
            <a:endParaRPr kumimoji="1" lang="en-US" altLang="ja-JP" sz="1600" b="0" i="0" u="none" strike="noStrike" kern="1200" cap="none" spc="0" normalizeH="0" baseline="0" noProof="0">
              <a:ln>
                <a:noFill/>
              </a:ln>
              <a:solidFill>
                <a:srgbClr val="000000"/>
              </a:solidFill>
              <a:effectLst/>
              <a:uLnTx/>
              <a:uFillTx/>
              <a:latin typeface="Yu Gothic UI"/>
              <a:ea typeface="Yu Gothic UI"/>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Yu Gothic UI"/>
                <a:ea typeface="Yu Gothic UI"/>
                <a:cs typeface="+mn-cs"/>
              </a:rPr>
              <a:t>活動の全てを記録することで、ビジネスインテリジェンスも構築でき、学習した結果を活かすことができる</a:t>
            </a:r>
            <a:endParaRPr kumimoji="1" lang="en-US" altLang="ja-JP" sz="1600" b="0" i="0" u="none" strike="noStrike" kern="1200" cap="none" spc="0" normalizeH="0" baseline="0" noProof="0">
              <a:ln>
                <a:noFill/>
              </a:ln>
              <a:solidFill>
                <a:srgbClr val="000000"/>
              </a:solidFill>
              <a:effectLst/>
              <a:uLnTx/>
              <a:uFillTx/>
              <a:latin typeface="Yu Gothic UI"/>
              <a:ea typeface="Yu Gothic UI"/>
              <a:cs typeface="+mn-cs"/>
            </a:endParaRPr>
          </a:p>
        </p:txBody>
      </p:sp>
      <p:sp>
        <p:nvSpPr>
          <p:cNvPr id="75" name="テキスト ボックス 74">
            <a:extLst>
              <a:ext uri="{FF2B5EF4-FFF2-40B4-BE49-F238E27FC236}">
                <a16:creationId xmlns:a16="http://schemas.microsoft.com/office/drawing/2014/main" id="{1E3A383F-7847-38C3-98DD-D83F990D1109}"/>
              </a:ext>
            </a:extLst>
          </p:cNvPr>
          <p:cNvSpPr txBox="1"/>
          <p:nvPr/>
        </p:nvSpPr>
        <p:spPr>
          <a:xfrm>
            <a:off x="344620" y="5472332"/>
            <a:ext cx="1142201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Yu Gothic UI"/>
                <a:ea typeface="Yu Gothic UI"/>
                <a:cs typeface="+mn-cs"/>
              </a:rPr>
              <a:t>米国政府では、働き方改革に伴うガバナンスの欠如が課題となっていました。それを取り戻すために、いくつかのアーキテクチャを検討し、セキュリティとガバナンスを共存させることができる「ゼロトラストアーキテクチャ」を採用しました</a:t>
            </a:r>
          </a:p>
        </p:txBody>
      </p:sp>
    </p:spTree>
    <p:extLst>
      <p:ext uri="{BB962C8B-B14F-4D97-AF65-F5344CB8AC3E}">
        <p14:creationId xmlns:p14="http://schemas.microsoft.com/office/powerpoint/2010/main" val="27548095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EB565-EB6F-162F-919A-CE90AFC6C8BD}"/>
            </a:ext>
          </a:extLst>
        </p:cNvPr>
        <p:cNvGrpSpPr/>
        <p:nvPr/>
      </p:nvGrpSpPr>
      <p:grpSpPr>
        <a:xfrm>
          <a:off x="0" y="0"/>
          <a:ext cx="0" cy="0"/>
          <a:chOff x="0" y="0"/>
          <a:chExt cx="0" cy="0"/>
        </a:xfrm>
      </p:grpSpPr>
      <p:sp>
        <p:nvSpPr>
          <p:cNvPr id="38" name="タイトル 37">
            <a:extLst>
              <a:ext uri="{FF2B5EF4-FFF2-40B4-BE49-F238E27FC236}">
                <a16:creationId xmlns:a16="http://schemas.microsoft.com/office/drawing/2014/main" id="{6026CEDC-10D4-90C7-7549-C1346F5C111B}"/>
              </a:ext>
            </a:extLst>
          </p:cNvPr>
          <p:cNvSpPr>
            <a:spLocks noGrp="1"/>
          </p:cNvSpPr>
          <p:nvPr>
            <p:ph type="title"/>
          </p:nvPr>
        </p:nvSpPr>
        <p:spPr/>
        <p:txBody>
          <a:bodyPr/>
          <a:lstStyle/>
          <a:p>
            <a:r>
              <a:rPr lang="ja-JP" altLang="en-US"/>
              <a:t>働き方改革におけるガバナンスの実現とゼロトラスト</a:t>
            </a:r>
          </a:p>
        </p:txBody>
      </p:sp>
      <p:pic>
        <p:nvPicPr>
          <p:cNvPr id="2" name="Content Placeholder 6">
            <a:extLst>
              <a:ext uri="{FF2B5EF4-FFF2-40B4-BE49-F238E27FC236}">
                <a16:creationId xmlns:a16="http://schemas.microsoft.com/office/drawing/2014/main" id="{CE297D30-65B4-F2DC-5F1F-54DFACEAFCD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45898" y="1489819"/>
            <a:ext cx="10338350" cy="3614330"/>
          </a:xfrm>
          <a:prstGeom prst="rect">
            <a:avLst/>
          </a:prstGeom>
        </p:spPr>
      </p:pic>
      <p:sp>
        <p:nvSpPr>
          <p:cNvPr id="17" name="テキスト ボックス 16">
            <a:extLst>
              <a:ext uri="{FF2B5EF4-FFF2-40B4-BE49-F238E27FC236}">
                <a16:creationId xmlns:a16="http://schemas.microsoft.com/office/drawing/2014/main" id="{60FA2AA1-7DD0-634A-7E3D-7DC2E6D30AD9}"/>
              </a:ext>
            </a:extLst>
          </p:cNvPr>
          <p:cNvSpPr txBox="1"/>
          <p:nvPr/>
        </p:nvSpPr>
        <p:spPr>
          <a:xfrm>
            <a:off x="734518" y="5478905"/>
            <a:ext cx="10403174" cy="923330"/>
          </a:xfrm>
          <a:prstGeom prst="rect">
            <a:avLst/>
          </a:prstGeom>
          <a:noFill/>
        </p:spPr>
        <p:txBody>
          <a:bodyPr wrap="square" lIns="0" tIns="0" rIns="0" bIns="0" rtlCol="0" anchor="t">
            <a:spAutoFit/>
          </a:bodyPr>
          <a:lstStyle/>
          <a:p>
            <a:pPr algn="l"/>
            <a:r>
              <a:rPr kumimoji="1" lang="ja-JP" altLang="en-US" sz="2000"/>
              <a:t>米国政府では、働き方改革のおける働く場所の選択によって、</a:t>
            </a:r>
            <a:r>
              <a:rPr kumimoji="1" lang="en-US" altLang="ja-JP" sz="2000"/>
              <a:t>IT</a:t>
            </a:r>
            <a:r>
              <a:rPr kumimoji="1" lang="ja-JP" altLang="en-US" sz="2000"/>
              <a:t>ガバナンスが失われたという課題を抱えていました。ゼロトラストアーキテクチャ（</a:t>
            </a:r>
            <a:r>
              <a:rPr kumimoji="1" lang="en-US" altLang="ja-JP" sz="2000"/>
              <a:t>NIST </a:t>
            </a:r>
            <a:r>
              <a:rPr lang="en-US" altLang="ja-JP" sz="2000"/>
              <a:t>SP800-207</a:t>
            </a:r>
            <a:r>
              <a:rPr kumimoji="1" lang="ja-JP" altLang="en-US" sz="2000"/>
              <a:t>）を採用することによって、すべてのアクセスを仲介し、把握しつつ、リスクベースのアクセス制御を実現しようと考え</a:t>
            </a:r>
            <a:r>
              <a:rPr lang="ja-JP" altLang="en-US" sz="2000"/>
              <a:t>ました</a:t>
            </a:r>
            <a:endParaRPr kumimoji="1" lang="en-US" altLang="ja-JP" sz="2000"/>
          </a:p>
        </p:txBody>
      </p:sp>
      <p:sp>
        <p:nvSpPr>
          <p:cNvPr id="3" name="テキスト ボックス 2">
            <a:extLst>
              <a:ext uri="{FF2B5EF4-FFF2-40B4-BE49-F238E27FC236}">
                <a16:creationId xmlns:a16="http://schemas.microsoft.com/office/drawing/2014/main" id="{E7F0B305-AAAB-C7A0-8C0F-93AE74161B4E}"/>
              </a:ext>
            </a:extLst>
          </p:cNvPr>
          <p:cNvSpPr txBox="1"/>
          <p:nvPr/>
        </p:nvSpPr>
        <p:spPr>
          <a:xfrm>
            <a:off x="3059706" y="1606731"/>
            <a:ext cx="2217688" cy="444138"/>
          </a:xfrm>
          <a:prstGeom prst="rect">
            <a:avLst/>
          </a:prstGeom>
          <a:solidFill>
            <a:schemeClr val="bg1"/>
          </a:solidFill>
        </p:spPr>
        <p:txBody>
          <a:bodyPr wrap="none" lIns="0" tIns="0" rIns="0" bIns="0" rtlCol="0" anchor="ctr">
            <a:noAutofit/>
          </a:bodyPr>
          <a:lstStyle/>
          <a:p>
            <a:r>
              <a:rPr kumimoji="1" lang="ja-JP" altLang="en-US" b="1"/>
              <a:t>コントロールプレーン</a:t>
            </a:r>
            <a:endParaRPr kumimoji="1" lang="ja-JP" altLang="en-US" b="1" err="1"/>
          </a:p>
        </p:txBody>
      </p:sp>
      <p:sp>
        <p:nvSpPr>
          <p:cNvPr id="4" name="テキスト ボックス 3">
            <a:extLst>
              <a:ext uri="{FF2B5EF4-FFF2-40B4-BE49-F238E27FC236}">
                <a16:creationId xmlns:a16="http://schemas.microsoft.com/office/drawing/2014/main" id="{BA422405-4845-89BE-E52C-F2E4411E3095}"/>
              </a:ext>
            </a:extLst>
          </p:cNvPr>
          <p:cNvSpPr txBox="1"/>
          <p:nvPr/>
        </p:nvSpPr>
        <p:spPr>
          <a:xfrm>
            <a:off x="7067006" y="4702627"/>
            <a:ext cx="1776549" cy="336207"/>
          </a:xfrm>
          <a:prstGeom prst="rect">
            <a:avLst/>
          </a:prstGeom>
          <a:solidFill>
            <a:schemeClr val="bg1"/>
          </a:solidFill>
        </p:spPr>
        <p:txBody>
          <a:bodyPr wrap="none" lIns="0" tIns="0" rIns="0" bIns="0" rtlCol="0" anchor="ctr">
            <a:noAutofit/>
          </a:bodyPr>
          <a:lstStyle/>
          <a:p>
            <a:pPr algn="r"/>
            <a:r>
              <a:rPr kumimoji="1" lang="ja-JP" altLang="en-US" b="1"/>
              <a:t>データプレーン</a:t>
            </a:r>
            <a:endParaRPr kumimoji="1" lang="ja-JP" altLang="en-US" b="1" err="1"/>
          </a:p>
        </p:txBody>
      </p:sp>
      <p:sp>
        <p:nvSpPr>
          <p:cNvPr id="5" name="テキスト ボックス 4">
            <a:extLst>
              <a:ext uri="{FF2B5EF4-FFF2-40B4-BE49-F238E27FC236}">
                <a16:creationId xmlns:a16="http://schemas.microsoft.com/office/drawing/2014/main" id="{C2446539-B6DA-78D6-E849-9A0BF4AEAB24}"/>
              </a:ext>
            </a:extLst>
          </p:cNvPr>
          <p:cNvSpPr txBox="1"/>
          <p:nvPr/>
        </p:nvSpPr>
        <p:spPr>
          <a:xfrm>
            <a:off x="3059706" y="4702627"/>
            <a:ext cx="1776549" cy="336207"/>
          </a:xfrm>
          <a:prstGeom prst="rect">
            <a:avLst/>
          </a:prstGeom>
          <a:solidFill>
            <a:schemeClr val="bg1"/>
          </a:solidFill>
        </p:spPr>
        <p:txBody>
          <a:bodyPr wrap="none" lIns="0" tIns="0" rIns="0" bIns="0" rtlCol="0" anchor="ctr">
            <a:noAutofit/>
          </a:bodyPr>
          <a:lstStyle/>
          <a:p>
            <a:r>
              <a:rPr kumimoji="1" lang="ja-JP" altLang="en-US" b="1"/>
              <a:t>アプリケーションプレーン</a:t>
            </a:r>
            <a:endParaRPr kumimoji="1" lang="ja-JP" altLang="en-US" b="1" err="1"/>
          </a:p>
        </p:txBody>
      </p:sp>
    </p:spTree>
    <p:extLst>
      <p:ext uri="{BB962C8B-B14F-4D97-AF65-F5344CB8AC3E}">
        <p14:creationId xmlns:p14="http://schemas.microsoft.com/office/powerpoint/2010/main" val="34487915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DA7466-DF05-C3E4-67B9-6CCC78E0D19D}"/>
              </a:ext>
            </a:extLst>
          </p:cNvPr>
          <p:cNvSpPr>
            <a:spLocks noGrp="1"/>
          </p:cNvSpPr>
          <p:nvPr>
            <p:ph type="title"/>
          </p:nvPr>
        </p:nvSpPr>
        <p:spPr/>
        <p:txBody>
          <a:bodyPr/>
          <a:lstStyle/>
          <a:p>
            <a:r>
              <a:rPr lang="ja-JP" altLang="en-US"/>
              <a:t>リファレンスモニターによる強制アクセス制御</a:t>
            </a:r>
          </a:p>
        </p:txBody>
      </p:sp>
      <p:pic>
        <p:nvPicPr>
          <p:cNvPr id="5" name="グラフィックス 4" descr="プログラマー女性 単色塗りつぶし">
            <a:extLst>
              <a:ext uri="{FF2B5EF4-FFF2-40B4-BE49-F238E27FC236}">
                <a16:creationId xmlns:a16="http://schemas.microsoft.com/office/drawing/2014/main" id="{EC0395B5-3E21-33C5-7259-0DA045C2385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64900" y="3236361"/>
            <a:ext cx="955147" cy="955147"/>
          </a:xfrm>
          <a:prstGeom prst="rect">
            <a:avLst/>
          </a:prstGeom>
        </p:spPr>
      </p:pic>
      <p:pic>
        <p:nvPicPr>
          <p:cNvPr id="6" name="グラフィックス 5" descr="プレイブック 枠線">
            <a:extLst>
              <a:ext uri="{FF2B5EF4-FFF2-40B4-BE49-F238E27FC236}">
                <a16:creationId xmlns:a16="http://schemas.microsoft.com/office/drawing/2014/main" id="{5A51DD9D-29F8-3A93-2A5C-791D1BF7B11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385" y="3236361"/>
            <a:ext cx="1018072" cy="1018072"/>
          </a:xfrm>
          <a:prstGeom prst="rect">
            <a:avLst/>
          </a:prstGeom>
        </p:spPr>
      </p:pic>
      <p:pic>
        <p:nvPicPr>
          <p:cNvPr id="7" name="グラフィックス 6" descr="UI UX 枠線">
            <a:extLst>
              <a:ext uri="{FF2B5EF4-FFF2-40B4-BE49-F238E27FC236}">
                <a16:creationId xmlns:a16="http://schemas.microsoft.com/office/drawing/2014/main" id="{CF1428AD-6351-83FE-9F04-71B9B61D58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7890" y="3295603"/>
            <a:ext cx="926594" cy="926594"/>
          </a:xfrm>
          <a:prstGeom prst="rect">
            <a:avLst/>
          </a:prstGeom>
        </p:spPr>
      </p:pic>
      <p:pic>
        <p:nvPicPr>
          <p:cNvPr id="8" name="グラフィックス 7" descr="クリップボード 枠線">
            <a:extLst>
              <a:ext uri="{FF2B5EF4-FFF2-40B4-BE49-F238E27FC236}">
                <a16:creationId xmlns:a16="http://schemas.microsoft.com/office/drawing/2014/main" id="{B40CAC71-D638-79E5-EF93-3D48EAC3093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1988" y="1875156"/>
            <a:ext cx="904866" cy="904866"/>
          </a:xfrm>
          <a:prstGeom prst="rect">
            <a:avLst/>
          </a:prstGeom>
        </p:spPr>
      </p:pic>
      <p:cxnSp>
        <p:nvCxnSpPr>
          <p:cNvPr id="10" name="直線矢印コネクタ 9">
            <a:extLst>
              <a:ext uri="{FF2B5EF4-FFF2-40B4-BE49-F238E27FC236}">
                <a16:creationId xmlns:a16="http://schemas.microsoft.com/office/drawing/2014/main" id="{B95681F9-8DA4-71F7-B2FA-5C8152A26B63}"/>
              </a:ext>
            </a:extLst>
          </p:cNvPr>
          <p:cNvCxnSpPr/>
          <p:nvPr/>
        </p:nvCxnSpPr>
        <p:spPr>
          <a:xfrm>
            <a:off x="1920048" y="3768065"/>
            <a:ext cx="700414" cy="0"/>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6889C4C6-4715-7119-9981-6FC606FE33C8}"/>
              </a:ext>
            </a:extLst>
          </p:cNvPr>
          <p:cNvCxnSpPr/>
          <p:nvPr/>
        </p:nvCxnSpPr>
        <p:spPr>
          <a:xfrm>
            <a:off x="3703457" y="3768065"/>
            <a:ext cx="700414" cy="0"/>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6A36867-D11E-0892-5197-A061C8D72048}"/>
              </a:ext>
            </a:extLst>
          </p:cNvPr>
          <p:cNvCxnSpPr>
            <a:cxnSpLocks/>
          </p:cNvCxnSpPr>
          <p:nvPr/>
        </p:nvCxnSpPr>
        <p:spPr>
          <a:xfrm flipV="1">
            <a:off x="3125564" y="2780022"/>
            <a:ext cx="0" cy="456339"/>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F24FECF9-C01E-B598-6FF8-A6E466E61572}"/>
              </a:ext>
            </a:extLst>
          </p:cNvPr>
          <p:cNvCxnSpPr>
            <a:cxnSpLocks/>
          </p:cNvCxnSpPr>
          <p:nvPr/>
        </p:nvCxnSpPr>
        <p:spPr>
          <a:xfrm>
            <a:off x="3314785" y="2780022"/>
            <a:ext cx="0" cy="456339"/>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9" name="グラフィックス 18" descr="データベース 単色塗りつぶし">
            <a:extLst>
              <a:ext uri="{FF2B5EF4-FFF2-40B4-BE49-F238E27FC236}">
                <a16:creationId xmlns:a16="http://schemas.microsoft.com/office/drawing/2014/main" id="{6B354944-20CF-2062-3689-076DFE468F1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789057" y="4669864"/>
            <a:ext cx="914400" cy="914400"/>
          </a:xfrm>
          <a:prstGeom prst="rect">
            <a:avLst/>
          </a:prstGeom>
        </p:spPr>
      </p:pic>
      <p:cxnSp>
        <p:nvCxnSpPr>
          <p:cNvPr id="20" name="直線矢印コネクタ 19">
            <a:extLst>
              <a:ext uri="{FF2B5EF4-FFF2-40B4-BE49-F238E27FC236}">
                <a16:creationId xmlns:a16="http://schemas.microsoft.com/office/drawing/2014/main" id="{C50B79A5-838B-49E3-9D07-EE7F760E2511}"/>
              </a:ext>
            </a:extLst>
          </p:cNvPr>
          <p:cNvCxnSpPr>
            <a:cxnSpLocks/>
          </p:cNvCxnSpPr>
          <p:nvPr/>
        </p:nvCxnSpPr>
        <p:spPr>
          <a:xfrm>
            <a:off x="3241141" y="4191514"/>
            <a:ext cx="0" cy="456339"/>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1A492C65-4ED6-EE81-B439-5ACEF8B6761E}"/>
              </a:ext>
            </a:extLst>
          </p:cNvPr>
          <p:cNvSpPr txBox="1"/>
          <p:nvPr/>
        </p:nvSpPr>
        <p:spPr>
          <a:xfrm>
            <a:off x="3623018" y="2391130"/>
            <a:ext cx="780853" cy="248398"/>
          </a:xfrm>
          <a:prstGeom prst="rect">
            <a:avLst/>
          </a:prstGeom>
          <a:noFill/>
        </p:spPr>
        <p:txBody>
          <a:bodyPr wrap="square" lIns="0" tIns="0" rIns="0" bIns="0" rtlCol="0">
            <a:spAutoFit/>
          </a:bodyPr>
          <a:lstStyle/>
          <a:p>
            <a:pPr algn="ctr"/>
            <a:r>
              <a:rPr kumimoji="1" lang="ja-JP" altLang="en-US" sz="1600"/>
              <a:t>ポリシー</a:t>
            </a:r>
          </a:p>
        </p:txBody>
      </p:sp>
      <p:sp>
        <p:nvSpPr>
          <p:cNvPr id="22" name="テキスト ボックス 21">
            <a:extLst>
              <a:ext uri="{FF2B5EF4-FFF2-40B4-BE49-F238E27FC236}">
                <a16:creationId xmlns:a16="http://schemas.microsoft.com/office/drawing/2014/main" id="{A413EB80-8591-D40F-0C48-1B0CEE4950BA}"/>
              </a:ext>
            </a:extLst>
          </p:cNvPr>
          <p:cNvSpPr txBox="1"/>
          <p:nvPr/>
        </p:nvSpPr>
        <p:spPr>
          <a:xfrm>
            <a:off x="2850714" y="5577366"/>
            <a:ext cx="780853" cy="248398"/>
          </a:xfrm>
          <a:prstGeom prst="rect">
            <a:avLst/>
          </a:prstGeom>
          <a:noFill/>
        </p:spPr>
        <p:txBody>
          <a:bodyPr wrap="square" lIns="0" tIns="0" rIns="0" bIns="0" rtlCol="0">
            <a:spAutoFit/>
          </a:bodyPr>
          <a:lstStyle/>
          <a:p>
            <a:pPr algn="ctr"/>
            <a:r>
              <a:rPr kumimoji="1" lang="ja-JP" altLang="en-US" sz="1600"/>
              <a:t>ログ</a:t>
            </a:r>
          </a:p>
        </p:txBody>
      </p:sp>
      <p:sp>
        <p:nvSpPr>
          <p:cNvPr id="23" name="テキスト ボックス 22">
            <a:extLst>
              <a:ext uri="{FF2B5EF4-FFF2-40B4-BE49-F238E27FC236}">
                <a16:creationId xmlns:a16="http://schemas.microsoft.com/office/drawing/2014/main" id="{F3D03448-D7F2-5736-2D25-BF2AFAD63A2D}"/>
              </a:ext>
            </a:extLst>
          </p:cNvPr>
          <p:cNvSpPr txBox="1"/>
          <p:nvPr/>
        </p:nvSpPr>
        <p:spPr>
          <a:xfrm>
            <a:off x="951819" y="4273982"/>
            <a:ext cx="1018072" cy="246221"/>
          </a:xfrm>
          <a:prstGeom prst="rect">
            <a:avLst/>
          </a:prstGeom>
          <a:noFill/>
        </p:spPr>
        <p:txBody>
          <a:bodyPr wrap="square" lIns="0" tIns="0" rIns="0" bIns="0" rtlCol="0">
            <a:spAutoFit/>
          </a:bodyPr>
          <a:lstStyle/>
          <a:p>
            <a:pPr algn="ctr"/>
            <a:r>
              <a:rPr lang="ja-JP" altLang="en-US" sz="1600"/>
              <a:t>サブジェクト</a:t>
            </a:r>
            <a:endParaRPr kumimoji="1" lang="ja-JP" altLang="en-US" sz="1600"/>
          </a:p>
        </p:txBody>
      </p:sp>
      <p:sp>
        <p:nvSpPr>
          <p:cNvPr id="24" name="テキスト ボックス 23">
            <a:extLst>
              <a:ext uri="{FF2B5EF4-FFF2-40B4-BE49-F238E27FC236}">
                <a16:creationId xmlns:a16="http://schemas.microsoft.com/office/drawing/2014/main" id="{7B644C52-33FB-C485-BE24-7F59127EA0A1}"/>
              </a:ext>
            </a:extLst>
          </p:cNvPr>
          <p:cNvSpPr txBox="1"/>
          <p:nvPr/>
        </p:nvSpPr>
        <p:spPr>
          <a:xfrm>
            <a:off x="4426412" y="3049382"/>
            <a:ext cx="1018072" cy="246221"/>
          </a:xfrm>
          <a:prstGeom prst="rect">
            <a:avLst/>
          </a:prstGeom>
          <a:noFill/>
        </p:spPr>
        <p:txBody>
          <a:bodyPr wrap="square" lIns="0" tIns="0" rIns="0" bIns="0" rtlCol="0">
            <a:spAutoFit/>
          </a:bodyPr>
          <a:lstStyle/>
          <a:p>
            <a:pPr algn="ctr"/>
            <a:r>
              <a:rPr lang="ja-JP" altLang="en-US" sz="1600"/>
              <a:t>オブジェクト</a:t>
            </a:r>
            <a:endParaRPr kumimoji="1" lang="ja-JP" altLang="en-US" sz="1600"/>
          </a:p>
        </p:txBody>
      </p:sp>
      <p:sp>
        <p:nvSpPr>
          <p:cNvPr id="25" name="テキスト ボックス 24">
            <a:extLst>
              <a:ext uri="{FF2B5EF4-FFF2-40B4-BE49-F238E27FC236}">
                <a16:creationId xmlns:a16="http://schemas.microsoft.com/office/drawing/2014/main" id="{66D515D0-EA43-DC61-7DEB-15750E6A7301}"/>
              </a:ext>
            </a:extLst>
          </p:cNvPr>
          <p:cNvSpPr txBox="1"/>
          <p:nvPr/>
        </p:nvSpPr>
        <p:spPr>
          <a:xfrm>
            <a:off x="3494320" y="4101775"/>
            <a:ext cx="1018072" cy="492443"/>
          </a:xfrm>
          <a:prstGeom prst="rect">
            <a:avLst/>
          </a:prstGeom>
          <a:noFill/>
        </p:spPr>
        <p:txBody>
          <a:bodyPr wrap="square" lIns="0" tIns="0" rIns="0" bIns="0" rtlCol="0">
            <a:spAutoFit/>
          </a:bodyPr>
          <a:lstStyle/>
          <a:p>
            <a:pPr algn="ctr"/>
            <a:r>
              <a:rPr lang="ja-JP" altLang="en-US" sz="1600"/>
              <a:t>リファレンス</a:t>
            </a:r>
            <a:endParaRPr lang="en-US" altLang="ja-JP" sz="1600"/>
          </a:p>
          <a:p>
            <a:pPr algn="ctr"/>
            <a:r>
              <a:rPr lang="ja-JP" altLang="en-US" sz="1600"/>
              <a:t>モニター</a:t>
            </a:r>
            <a:endParaRPr kumimoji="1" lang="ja-JP" altLang="en-US" sz="1600"/>
          </a:p>
        </p:txBody>
      </p:sp>
      <p:sp>
        <p:nvSpPr>
          <p:cNvPr id="26" name="テキスト ボックス 25">
            <a:extLst>
              <a:ext uri="{FF2B5EF4-FFF2-40B4-BE49-F238E27FC236}">
                <a16:creationId xmlns:a16="http://schemas.microsoft.com/office/drawing/2014/main" id="{D203DE66-D980-F1A5-6083-F477C7DBBAF9}"/>
              </a:ext>
            </a:extLst>
          </p:cNvPr>
          <p:cNvSpPr txBox="1"/>
          <p:nvPr/>
        </p:nvSpPr>
        <p:spPr>
          <a:xfrm>
            <a:off x="6462169" y="1747662"/>
            <a:ext cx="4778009" cy="4001095"/>
          </a:xfrm>
          <a:prstGeom prst="rect">
            <a:avLst/>
          </a:prstGeom>
          <a:noFill/>
        </p:spPr>
        <p:txBody>
          <a:bodyPr wrap="square" lIns="0" tIns="0" rIns="0" bIns="0" rtlCol="0">
            <a:spAutoFit/>
          </a:bodyPr>
          <a:lstStyle/>
          <a:p>
            <a:pPr algn="l"/>
            <a:r>
              <a:rPr kumimoji="1" lang="ja-JP" altLang="en-US" sz="2000" b="1"/>
              <a:t>完全仲介の実現</a:t>
            </a:r>
            <a:endParaRPr kumimoji="1" lang="en-US" altLang="ja-JP" sz="2000" b="1"/>
          </a:p>
          <a:p>
            <a:pPr algn="l"/>
            <a:r>
              <a:rPr kumimoji="1" lang="ja-JP" altLang="en-US" sz="2000"/>
              <a:t>リファレンスモニターはサブジェクトがオブジェクトにアクセスする際にすべてを仲介する。これによってすべてのアクティビティは記録され、ガバナンスの実現に貢献する</a:t>
            </a:r>
            <a:endParaRPr kumimoji="1" lang="en-US" altLang="ja-JP" sz="2000"/>
          </a:p>
          <a:p>
            <a:pPr algn="l"/>
            <a:endParaRPr lang="en-US" altLang="ja-JP" sz="2000"/>
          </a:p>
          <a:p>
            <a:pPr algn="l"/>
            <a:r>
              <a:rPr kumimoji="1" lang="ja-JP" altLang="en-US" sz="2000" b="1"/>
              <a:t>ポリシー制御</a:t>
            </a:r>
            <a:endParaRPr kumimoji="1" lang="en-US" altLang="ja-JP" sz="2000" b="1"/>
          </a:p>
          <a:p>
            <a:pPr algn="l"/>
            <a:r>
              <a:rPr kumimoji="1" lang="ja-JP" altLang="en-US" sz="2000"/>
              <a:t>すべてのアクセスにおいてはポリシーが参照（リファレンス）される。このポリシーをリアルタイムに変更することで、動的なアクセス制御を実現できる</a:t>
            </a:r>
            <a:endParaRPr kumimoji="1" lang="en-US" altLang="ja-JP" sz="2000"/>
          </a:p>
          <a:p>
            <a:pPr algn="l"/>
            <a:r>
              <a:rPr kumimoji="1" lang="ja-JP" altLang="en-US" sz="2000"/>
              <a:t>サブジェクトが持つ属性によって判断を行うことで、より詳細なアクセス制御が実現できる</a:t>
            </a:r>
            <a:endParaRPr kumimoji="1" lang="en-US" altLang="ja-JP" sz="2000"/>
          </a:p>
        </p:txBody>
      </p:sp>
    </p:spTree>
    <p:extLst>
      <p:ext uri="{BB962C8B-B14F-4D97-AF65-F5344CB8AC3E}">
        <p14:creationId xmlns:p14="http://schemas.microsoft.com/office/powerpoint/2010/main" val="344756224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F4701-438F-AECC-6A73-186B2F0538F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1D8EC77-4214-CB8E-33E4-438C15C59F6D}"/>
              </a:ext>
            </a:extLst>
          </p:cNvPr>
          <p:cNvSpPr>
            <a:spLocks noGrp="1"/>
          </p:cNvSpPr>
          <p:nvPr>
            <p:ph type="title"/>
          </p:nvPr>
        </p:nvSpPr>
        <p:spPr/>
        <p:txBody>
          <a:bodyPr/>
          <a:lstStyle/>
          <a:p>
            <a:r>
              <a:rPr lang="ja-JP" altLang="en-US"/>
              <a:t>リファレンスモニターによる強制アクセス制御</a:t>
            </a:r>
          </a:p>
        </p:txBody>
      </p:sp>
      <p:pic>
        <p:nvPicPr>
          <p:cNvPr id="5" name="グラフィックス 4" descr="プログラマー女性 単色塗りつぶし">
            <a:extLst>
              <a:ext uri="{FF2B5EF4-FFF2-40B4-BE49-F238E27FC236}">
                <a16:creationId xmlns:a16="http://schemas.microsoft.com/office/drawing/2014/main" id="{4B710472-9AE6-97EF-2FBE-E1CA3277568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64900" y="3236361"/>
            <a:ext cx="955147" cy="955147"/>
          </a:xfrm>
          <a:prstGeom prst="rect">
            <a:avLst/>
          </a:prstGeom>
        </p:spPr>
      </p:pic>
      <p:pic>
        <p:nvPicPr>
          <p:cNvPr id="6" name="グラフィックス 5" descr="プレイブック 枠線">
            <a:extLst>
              <a:ext uri="{FF2B5EF4-FFF2-40B4-BE49-F238E27FC236}">
                <a16:creationId xmlns:a16="http://schemas.microsoft.com/office/drawing/2014/main" id="{C73A3BD7-EEF1-A3CC-6F51-7942D6400C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385" y="3236361"/>
            <a:ext cx="1018072" cy="1018072"/>
          </a:xfrm>
          <a:prstGeom prst="rect">
            <a:avLst/>
          </a:prstGeom>
        </p:spPr>
      </p:pic>
      <p:pic>
        <p:nvPicPr>
          <p:cNvPr id="7" name="グラフィックス 6" descr="UI UX 枠線">
            <a:extLst>
              <a:ext uri="{FF2B5EF4-FFF2-40B4-BE49-F238E27FC236}">
                <a16:creationId xmlns:a16="http://schemas.microsoft.com/office/drawing/2014/main" id="{EC2C7438-9FA6-B915-357F-BE9D89D0BF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7890" y="3295603"/>
            <a:ext cx="926594" cy="926594"/>
          </a:xfrm>
          <a:prstGeom prst="rect">
            <a:avLst/>
          </a:prstGeom>
        </p:spPr>
      </p:pic>
      <p:pic>
        <p:nvPicPr>
          <p:cNvPr id="8" name="グラフィックス 7" descr="クリップボード 枠線">
            <a:extLst>
              <a:ext uri="{FF2B5EF4-FFF2-40B4-BE49-F238E27FC236}">
                <a16:creationId xmlns:a16="http://schemas.microsoft.com/office/drawing/2014/main" id="{FF2DAE40-3B8F-DDC5-DC15-E990D76519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1988" y="1875156"/>
            <a:ext cx="904866" cy="904866"/>
          </a:xfrm>
          <a:prstGeom prst="rect">
            <a:avLst/>
          </a:prstGeom>
        </p:spPr>
      </p:pic>
      <p:cxnSp>
        <p:nvCxnSpPr>
          <p:cNvPr id="10" name="直線矢印コネクタ 9">
            <a:extLst>
              <a:ext uri="{FF2B5EF4-FFF2-40B4-BE49-F238E27FC236}">
                <a16:creationId xmlns:a16="http://schemas.microsoft.com/office/drawing/2014/main" id="{CD711DCF-ED2A-2FE9-50A9-3DD1FCAD9E58}"/>
              </a:ext>
            </a:extLst>
          </p:cNvPr>
          <p:cNvCxnSpPr/>
          <p:nvPr/>
        </p:nvCxnSpPr>
        <p:spPr>
          <a:xfrm>
            <a:off x="1920048" y="3768065"/>
            <a:ext cx="700414" cy="0"/>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B1F75071-87E3-C70D-4FFF-5A064671EB21}"/>
              </a:ext>
            </a:extLst>
          </p:cNvPr>
          <p:cNvCxnSpPr/>
          <p:nvPr/>
        </p:nvCxnSpPr>
        <p:spPr>
          <a:xfrm>
            <a:off x="3703457" y="3768065"/>
            <a:ext cx="700414" cy="0"/>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534B7338-C12A-1945-3120-26718F2BA93A}"/>
              </a:ext>
            </a:extLst>
          </p:cNvPr>
          <p:cNvCxnSpPr>
            <a:cxnSpLocks/>
          </p:cNvCxnSpPr>
          <p:nvPr/>
        </p:nvCxnSpPr>
        <p:spPr>
          <a:xfrm flipV="1">
            <a:off x="3125564" y="2780022"/>
            <a:ext cx="0" cy="456339"/>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175746E0-5786-4C3B-F416-4995AB48B20F}"/>
              </a:ext>
            </a:extLst>
          </p:cNvPr>
          <p:cNvCxnSpPr>
            <a:cxnSpLocks/>
          </p:cNvCxnSpPr>
          <p:nvPr/>
        </p:nvCxnSpPr>
        <p:spPr>
          <a:xfrm>
            <a:off x="3314785" y="2780022"/>
            <a:ext cx="0" cy="456339"/>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9" name="グラフィックス 18" descr="データベース 単色塗りつぶし">
            <a:extLst>
              <a:ext uri="{FF2B5EF4-FFF2-40B4-BE49-F238E27FC236}">
                <a16:creationId xmlns:a16="http://schemas.microsoft.com/office/drawing/2014/main" id="{658C68A6-1861-6AB5-CAB7-A1D1D9F3683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789057" y="4669864"/>
            <a:ext cx="914400" cy="914400"/>
          </a:xfrm>
          <a:prstGeom prst="rect">
            <a:avLst/>
          </a:prstGeom>
        </p:spPr>
      </p:pic>
      <p:cxnSp>
        <p:nvCxnSpPr>
          <p:cNvPr id="20" name="直線矢印コネクタ 19">
            <a:extLst>
              <a:ext uri="{FF2B5EF4-FFF2-40B4-BE49-F238E27FC236}">
                <a16:creationId xmlns:a16="http://schemas.microsoft.com/office/drawing/2014/main" id="{AF6AF818-9873-48BA-1A23-AC59BD56EA77}"/>
              </a:ext>
            </a:extLst>
          </p:cNvPr>
          <p:cNvCxnSpPr>
            <a:cxnSpLocks/>
          </p:cNvCxnSpPr>
          <p:nvPr/>
        </p:nvCxnSpPr>
        <p:spPr>
          <a:xfrm>
            <a:off x="3241141" y="4191514"/>
            <a:ext cx="0" cy="456339"/>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5FF10EA9-7E9F-EF7A-232C-AE84AAA58A92}"/>
              </a:ext>
            </a:extLst>
          </p:cNvPr>
          <p:cNvSpPr txBox="1"/>
          <p:nvPr/>
        </p:nvSpPr>
        <p:spPr>
          <a:xfrm>
            <a:off x="3623018" y="2391130"/>
            <a:ext cx="780853" cy="248398"/>
          </a:xfrm>
          <a:prstGeom prst="rect">
            <a:avLst/>
          </a:prstGeom>
          <a:noFill/>
        </p:spPr>
        <p:txBody>
          <a:bodyPr wrap="square" lIns="0" tIns="0" rIns="0" bIns="0" rtlCol="0">
            <a:spAutoFit/>
          </a:bodyPr>
          <a:lstStyle/>
          <a:p>
            <a:pPr algn="ctr"/>
            <a:r>
              <a:rPr kumimoji="1" lang="ja-JP" altLang="en-US" sz="1600"/>
              <a:t>ポリシー</a:t>
            </a:r>
          </a:p>
        </p:txBody>
      </p:sp>
      <p:sp>
        <p:nvSpPr>
          <p:cNvPr id="23" name="テキスト ボックス 22">
            <a:extLst>
              <a:ext uri="{FF2B5EF4-FFF2-40B4-BE49-F238E27FC236}">
                <a16:creationId xmlns:a16="http://schemas.microsoft.com/office/drawing/2014/main" id="{D3A84BF5-9D89-4915-A000-68FA9A8A25F3}"/>
              </a:ext>
            </a:extLst>
          </p:cNvPr>
          <p:cNvSpPr txBox="1"/>
          <p:nvPr/>
        </p:nvSpPr>
        <p:spPr>
          <a:xfrm>
            <a:off x="951819" y="4273982"/>
            <a:ext cx="1018072" cy="246221"/>
          </a:xfrm>
          <a:prstGeom prst="rect">
            <a:avLst/>
          </a:prstGeom>
          <a:noFill/>
        </p:spPr>
        <p:txBody>
          <a:bodyPr wrap="square" lIns="0" tIns="0" rIns="0" bIns="0" rtlCol="0">
            <a:spAutoFit/>
          </a:bodyPr>
          <a:lstStyle/>
          <a:p>
            <a:pPr algn="ctr"/>
            <a:r>
              <a:rPr lang="ja-JP" altLang="en-US" sz="1600"/>
              <a:t>サブジェクト</a:t>
            </a:r>
            <a:endParaRPr kumimoji="1" lang="ja-JP" altLang="en-US" sz="1600"/>
          </a:p>
        </p:txBody>
      </p:sp>
      <p:sp>
        <p:nvSpPr>
          <p:cNvPr id="24" name="テキスト ボックス 23">
            <a:extLst>
              <a:ext uri="{FF2B5EF4-FFF2-40B4-BE49-F238E27FC236}">
                <a16:creationId xmlns:a16="http://schemas.microsoft.com/office/drawing/2014/main" id="{A61ACF6A-19FE-BF6B-E060-0CA1B396EE29}"/>
              </a:ext>
            </a:extLst>
          </p:cNvPr>
          <p:cNvSpPr txBox="1"/>
          <p:nvPr/>
        </p:nvSpPr>
        <p:spPr>
          <a:xfrm>
            <a:off x="4426412" y="3049382"/>
            <a:ext cx="1018072" cy="246221"/>
          </a:xfrm>
          <a:prstGeom prst="rect">
            <a:avLst/>
          </a:prstGeom>
          <a:noFill/>
        </p:spPr>
        <p:txBody>
          <a:bodyPr wrap="square" lIns="0" tIns="0" rIns="0" bIns="0" rtlCol="0">
            <a:spAutoFit/>
          </a:bodyPr>
          <a:lstStyle/>
          <a:p>
            <a:pPr algn="ctr"/>
            <a:r>
              <a:rPr lang="ja-JP" altLang="en-US" sz="1600"/>
              <a:t>オブジェクト</a:t>
            </a:r>
            <a:endParaRPr kumimoji="1" lang="ja-JP" altLang="en-US" sz="1600"/>
          </a:p>
        </p:txBody>
      </p:sp>
      <p:sp>
        <p:nvSpPr>
          <p:cNvPr id="25" name="テキスト ボックス 24">
            <a:extLst>
              <a:ext uri="{FF2B5EF4-FFF2-40B4-BE49-F238E27FC236}">
                <a16:creationId xmlns:a16="http://schemas.microsoft.com/office/drawing/2014/main" id="{8A8D674A-3C29-718C-E2E0-C0D3F116FBF3}"/>
              </a:ext>
            </a:extLst>
          </p:cNvPr>
          <p:cNvSpPr txBox="1"/>
          <p:nvPr/>
        </p:nvSpPr>
        <p:spPr>
          <a:xfrm>
            <a:off x="3494320" y="4101775"/>
            <a:ext cx="1018072" cy="492443"/>
          </a:xfrm>
          <a:prstGeom prst="rect">
            <a:avLst/>
          </a:prstGeom>
          <a:noFill/>
        </p:spPr>
        <p:txBody>
          <a:bodyPr wrap="square" lIns="0" tIns="0" rIns="0" bIns="0" rtlCol="0">
            <a:spAutoFit/>
          </a:bodyPr>
          <a:lstStyle/>
          <a:p>
            <a:pPr algn="ctr"/>
            <a:r>
              <a:rPr lang="ja-JP" altLang="en-US" sz="1600"/>
              <a:t>リファレンス</a:t>
            </a:r>
            <a:endParaRPr lang="en-US" altLang="ja-JP" sz="1600"/>
          </a:p>
          <a:p>
            <a:pPr algn="ctr"/>
            <a:r>
              <a:rPr lang="ja-JP" altLang="en-US" sz="1600"/>
              <a:t>モニター</a:t>
            </a:r>
            <a:endParaRPr kumimoji="1" lang="ja-JP" altLang="en-US" sz="1600"/>
          </a:p>
        </p:txBody>
      </p:sp>
      <p:sp>
        <p:nvSpPr>
          <p:cNvPr id="26" name="テキスト ボックス 25">
            <a:extLst>
              <a:ext uri="{FF2B5EF4-FFF2-40B4-BE49-F238E27FC236}">
                <a16:creationId xmlns:a16="http://schemas.microsoft.com/office/drawing/2014/main" id="{D4F4F27A-BFF6-51E2-65E3-129DE5ADA67A}"/>
              </a:ext>
            </a:extLst>
          </p:cNvPr>
          <p:cNvSpPr txBox="1"/>
          <p:nvPr/>
        </p:nvSpPr>
        <p:spPr>
          <a:xfrm>
            <a:off x="6462169" y="1747662"/>
            <a:ext cx="4778009" cy="4001095"/>
          </a:xfrm>
          <a:prstGeom prst="rect">
            <a:avLst/>
          </a:prstGeom>
          <a:noFill/>
        </p:spPr>
        <p:txBody>
          <a:bodyPr wrap="square" lIns="0" tIns="0" rIns="0" bIns="0" rtlCol="0">
            <a:spAutoFit/>
          </a:bodyPr>
          <a:lstStyle/>
          <a:p>
            <a:pPr algn="l"/>
            <a:r>
              <a:rPr kumimoji="1" lang="ja-JP" altLang="en-US" sz="2000" b="1"/>
              <a:t>完全仲介の実現</a:t>
            </a:r>
            <a:endParaRPr kumimoji="1" lang="en-US" altLang="ja-JP" sz="2000" b="1"/>
          </a:p>
          <a:p>
            <a:pPr algn="l"/>
            <a:r>
              <a:rPr kumimoji="1" lang="ja-JP" altLang="en-US" sz="2000"/>
              <a:t>リファレンスモニターはサブジェクトがオブジェクトにアクセスする際にすべてを仲介する。これによってすべてのアクティビティは記録され、ガバナンスの実現に貢献する</a:t>
            </a:r>
            <a:endParaRPr kumimoji="1" lang="en-US" altLang="ja-JP" sz="2000"/>
          </a:p>
          <a:p>
            <a:pPr algn="l"/>
            <a:endParaRPr lang="en-US" altLang="ja-JP" sz="2000"/>
          </a:p>
          <a:p>
            <a:pPr algn="l"/>
            <a:r>
              <a:rPr kumimoji="1" lang="ja-JP" altLang="en-US" sz="2000" b="1"/>
              <a:t>ポリシー制御</a:t>
            </a:r>
            <a:endParaRPr kumimoji="1" lang="en-US" altLang="ja-JP" sz="2000" b="1"/>
          </a:p>
          <a:p>
            <a:pPr algn="l"/>
            <a:r>
              <a:rPr kumimoji="1" lang="ja-JP" altLang="en-US" sz="2000"/>
              <a:t>すべてのアクセスにおいてはポリシーが参照（リファレンス）される。このポリシーをリアルタイムに変更することで、動的なアクセス制御を実現できる</a:t>
            </a:r>
            <a:endParaRPr kumimoji="1" lang="en-US" altLang="ja-JP" sz="2000"/>
          </a:p>
          <a:p>
            <a:pPr algn="l"/>
            <a:r>
              <a:rPr kumimoji="1" lang="ja-JP" altLang="en-US" sz="2000"/>
              <a:t>サブジェクトが持つ属性によって判断を行うことで、より詳細なアクセス制御が実現できる</a:t>
            </a:r>
            <a:endParaRPr kumimoji="1" lang="en-US" altLang="ja-JP" sz="2000"/>
          </a:p>
        </p:txBody>
      </p:sp>
      <p:sp>
        <p:nvSpPr>
          <p:cNvPr id="3" name="正方形/長方形 2">
            <a:extLst>
              <a:ext uri="{FF2B5EF4-FFF2-40B4-BE49-F238E27FC236}">
                <a16:creationId xmlns:a16="http://schemas.microsoft.com/office/drawing/2014/main" id="{4207C48D-48B3-31AA-78BF-629B54FF8413}"/>
              </a:ext>
            </a:extLst>
          </p:cNvPr>
          <p:cNvSpPr/>
          <p:nvPr/>
        </p:nvSpPr>
        <p:spPr bwMode="auto">
          <a:xfrm>
            <a:off x="2367419" y="1415441"/>
            <a:ext cx="1691014" cy="4922729"/>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 name="テキスト ボックス 3">
            <a:extLst>
              <a:ext uri="{FF2B5EF4-FFF2-40B4-BE49-F238E27FC236}">
                <a16:creationId xmlns:a16="http://schemas.microsoft.com/office/drawing/2014/main" id="{86DFFD19-19BD-F1D6-204C-BBD40B01215C}"/>
              </a:ext>
            </a:extLst>
          </p:cNvPr>
          <p:cNvSpPr txBox="1"/>
          <p:nvPr/>
        </p:nvSpPr>
        <p:spPr>
          <a:xfrm>
            <a:off x="2850714" y="5577366"/>
            <a:ext cx="780853" cy="248398"/>
          </a:xfrm>
          <a:prstGeom prst="rect">
            <a:avLst/>
          </a:prstGeom>
          <a:noFill/>
        </p:spPr>
        <p:txBody>
          <a:bodyPr wrap="square" lIns="0" tIns="0" rIns="0" bIns="0" rtlCol="0">
            <a:spAutoFit/>
          </a:bodyPr>
          <a:lstStyle/>
          <a:p>
            <a:pPr algn="ctr"/>
            <a:r>
              <a:rPr kumimoji="1" lang="ja-JP" altLang="en-US" sz="1600"/>
              <a:t>ログ</a:t>
            </a:r>
          </a:p>
        </p:txBody>
      </p:sp>
      <p:sp>
        <p:nvSpPr>
          <p:cNvPr id="9" name="テキスト ボックス 8">
            <a:extLst>
              <a:ext uri="{FF2B5EF4-FFF2-40B4-BE49-F238E27FC236}">
                <a16:creationId xmlns:a16="http://schemas.microsoft.com/office/drawing/2014/main" id="{1E151E98-3E4E-1B92-4553-194488DCE510}"/>
              </a:ext>
            </a:extLst>
          </p:cNvPr>
          <p:cNvSpPr txBox="1"/>
          <p:nvPr/>
        </p:nvSpPr>
        <p:spPr>
          <a:xfrm>
            <a:off x="2496616" y="1205492"/>
            <a:ext cx="1395609" cy="430887"/>
          </a:xfrm>
          <a:prstGeom prst="rect">
            <a:avLst/>
          </a:prstGeom>
          <a:solidFill>
            <a:schemeClr val="bg1"/>
          </a:solidFill>
        </p:spPr>
        <p:txBody>
          <a:bodyPr wrap="square" lIns="0" tIns="0" rIns="0" bIns="0" rtlCol="0">
            <a:spAutoFit/>
          </a:bodyPr>
          <a:lstStyle/>
          <a:p>
            <a:pPr algn="ctr"/>
            <a:r>
              <a:rPr kumimoji="1" lang="ja-JP" altLang="en-US" sz="1400">
                <a:latin typeface="Yu Gothic UI" panose="020B0500000000000000" pitchFamily="34" charset="-128"/>
                <a:ea typeface="Yu Gothic UI" panose="020B0500000000000000" pitchFamily="34" charset="-128"/>
              </a:rPr>
              <a:t>コントロール</a:t>
            </a:r>
            <a:endParaRPr kumimoji="1" lang="en-US" altLang="ja-JP" sz="1400">
              <a:latin typeface="Yu Gothic UI" panose="020B0500000000000000" pitchFamily="34" charset="-128"/>
              <a:ea typeface="Yu Gothic UI" panose="020B0500000000000000" pitchFamily="34" charset="-128"/>
            </a:endParaRPr>
          </a:p>
          <a:p>
            <a:pPr algn="ctr"/>
            <a:r>
              <a:rPr kumimoji="1" lang="ja-JP" altLang="en-US" sz="1400">
                <a:latin typeface="Yu Gothic UI" panose="020B0500000000000000" pitchFamily="34" charset="-128"/>
                <a:ea typeface="Yu Gothic UI" panose="020B0500000000000000" pitchFamily="34" charset="-128"/>
              </a:rPr>
              <a:t>プレーン</a:t>
            </a:r>
          </a:p>
        </p:txBody>
      </p:sp>
      <p:sp>
        <p:nvSpPr>
          <p:cNvPr id="13" name="正方形/長方形 12">
            <a:extLst>
              <a:ext uri="{FF2B5EF4-FFF2-40B4-BE49-F238E27FC236}">
                <a16:creationId xmlns:a16="http://schemas.microsoft.com/office/drawing/2014/main" id="{1075A03B-CED6-F975-C76D-90CBBC590085}"/>
              </a:ext>
            </a:extLst>
          </p:cNvPr>
          <p:cNvSpPr/>
          <p:nvPr/>
        </p:nvSpPr>
        <p:spPr bwMode="auto">
          <a:xfrm>
            <a:off x="475989" y="1415441"/>
            <a:ext cx="1691014" cy="4922729"/>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14" name="テキスト ボックス 13">
            <a:extLst>
              <a:ext uri="{FF2B5EF4-FFF2-40B4-BE49-F238E27FC236}">
                <a16:creationId xmlns:a16="http://schemas.microsoft.com/office/drawing/2014/main" id="{98368262-D350-1ADC-86FB-7D096E9A2D58}"/>
              </a:ext>
            </a:extLst>
          </p:cNvPr>
          <p:cNvSpPr txBox="1"/>
          <p:nvPr/>
        </p:nvSpPr>
        <p:spPr>
          <a:xfrm>
            <a:off x="605186" y="1205492"/>
            <a:ext cx="1395609" cy="430887"/>
          </a:xfrm>
          <a:prstGeom prst="rect">
            <a:avLst/>
          </a:prstGeom>
          <a:solidFill>
            <a:schemeClr val="bg1"/>
          </a:solidFill>
        </p:spPr>
        <p:txBody>
          <a:bodyPr wrap="square" lIns="0" tIns="0" rIns="0" bIns="0" rtlCol="0">
            <a:spAutoFit/>
          </a:bodyPr>
          <a:lstStyle/>
          <a:p>
            <a:pPr algn="ctr"/>
            <a:r>
              <a:rPr kumimoji="1" lang="ja-JP" altLang="en-US" sz="1400">
                <a:latin typeface="Yu Gothic UI" panose="020B0500000000000000" pitchFamily="34" charset="-128"/>
                <a:ea typeface="Yu Gothic UI" panose="020B0500000000000000" pitchFamily="34" charset="-128"/>
              </a:rPr>
              <a:t>アプリケーション</a:t>
            </a:r>
            <a:endParaRPr kumimoji="1" lang="en-US" altLang="ja-JP" sz="1400">
              <a:latin typeface="Yu Gothic UI" panose="020B0500000000000000" pitchFamily="34" charset="-128"/>
              <a:ea typeface="Yu Gothic UI" panose="020B0500000000000000" pitchFamily="34" charset="-128"/>
            </a:endParaRPr>
          </a:p>
          <a:p>
            <a:pPr algn="ctr"/>
            <a:r>
              <a:rPr kumimoji="1" lang="ja-JP" altLang="en-US" sz="1400">
                <a:latin typeface="Yu Gothic UI" panose="020B0500000000000000" pitchFamily="34" charset="-128"/>
                <a:ea typeface="Yu Gothic UI" panose="020B0500000000000000" pitchFamily="34" charset="-128"/>
              </a:rPr>
              <a:t>プレーン</a:t>
            </a:r>
          </a:p>
        </p:txBody>
      </p:sp>
      <p:sp>
        <p:nvSpPr>
          <p:cNvPr id="16" name="正方形/長方形 15">
            <a:extLst>
              <a:ext uri="{FF2B5EF4-FFF2-40B4-BE49-F238E27FC236}">
                <a16:creationId xmlns:a16="http://schemas.microsoft.com/office/drawing/2014/main" id="{90883A06-2F06-E6AF-65FB-9CE7C19B13CF}"/>
              </a:ext>
            </a:extLst>
          </p:cNvPr>
          <p:cNvSpPr/>
          <p:nvPr/>
        </p:nvSpPr>
        <p:spPr bwMode="auto">
          <a:xfrm>
            <a:off x="4266968" y="1415441"/>
            <a:ext cx="1691014" cy="4922729"/>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17" name="テキスト ボックス 16">
            <a:extLst>
              <a:ext uri="{FF2B5EF4-FFF2-40B4-BE49-F238E27FC236}">
                <a16:creationId xmlns:a16="http://schemas.microsoft.com/office/drawing/2014/main" id="{A2645BFF-BCAC-4922-1C70-26A4ABD2C886}"/>
              </a:ext>
            </a:extLst>
          </p:cNvPr>
          <p:cNvSpPr txBox="1"/>
          <p:nvPr/>
        </p:nvSpPr>
        <p:spPr>
          <a:xfrm>
            <a:off x="4603439" y="1205492"/>
            <a:ext cx="1018072" cy="430887"/>
          </a:xfrm>
          <a:prstGeom prst="rect">
            <a:avLst/>
          </a:prstGeom>
          <a:solidFill>
            <a:schemeClr val="bg1"/>
          </a:solidFill>
        </p:spPr>
        <p:txBody>
          <a:bodyPr wrap="square" lIns="0" tIns="0" rIns="0" bIns="0" rtlCol="0">
            <a:spAutoFit/>
          </a:bodyPr>
          <a:lstStyle/>
          <a:p>
            <a:pPr algn="ctr"/>
            <a:r>
              <a:rPr kumimoji="1" lang="ja-JP" altLang="en-US" sz="1400">
                <a:latin typeface="Yu Gothic UI" panose="020B0500000000000000" pitchFamily="34" charset="-128"/>
                <a:ea typeface="Yu Gothic UI" panose="020B0500000000000000" pitchFamily="34" charset="-128"/>
              </a:rPr>
              <a:t>データ</a:t>
            </a:r>
            <a:endParaRPr kumimoji="1" lang="en-US" altLang="ja-JP" sz="1400">
              <a:latin typeface="Yu Gothic UI" panose="020B0500000000000000" pitchFamily="34" charset="-128"/>
              <a:ea typeface="Yu Gothic UI" panose="020B0500000000000000" pitchFamily="34" charset="-128"/>
            </a:endParaRPr>
          </a:p>
          <a:p>
            <a:pPr algn="ctr"/>
            <a:r>
              <a:rPr kumimoji="1" lang="ja-JP" altLang="en-US" sz="1400">
                <a:latin typeface="Yu Gothic UI" panose="020B0500000000000000" pitchFamily="34" charset="-128"/>
                <a:ea typeface="Yu Gothic UI" panose="020B0500000000000000" pitchFamily="34" charset="-128"/>
              </a:rPr>
              <a:t>プレーン</a:t>
            </a:r>
          </a:p>
        </p:txBody>
      </p:sp>
    </p:spTree>
    <p:extLst>
      <p:ext uri="{BB962C8B-B14F-4D97-AF65-F5344CB8AC3E}">
        <p14:creationId xmlns:p14="http://schemas.microsoft.com/office/powerpoint/2010/main" val="243049223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BA333A-CC10-C288-C37E-5303C7031DFA}"/>
              </a:ext>
            </a:extLst>
          </p:cNvPr>
          <p:cNvSpPr>
            <a:spLocks noGrp="1"/>
          </p:cNvSpPr>
          <p:nvPr>
            <p:ph type="title"/>
          </p:nvPr>
        </p:nvSpPr>
        <p:spPr>
          <a:xfrm>
            <a:off x="588263" y="485740"/>
            <a:ext cx="11018520" cy="553998"/>
          </a:xfrm>
        </p:spPr>
        <p:txBody>
          <a:bodyPr/>
          <a:lstStyle/>
          <a:p>
            <a:r>
              <a:rPr lang="ja-JP" altLang="en-US"/>
              <a:t>モダン</a:t>
            </a:r>
            <a:r>
              <a:rPr lang="en-US" altLang="ja-JP"/>
              <a:t>OS</a:t>
            </a:r>
            <a:r>
              <a:rPr lang="ja-JP" altLang="en-US"/>
              <a:t>におけるゼロトラスト </a:t>
            </a:r>
            <a:r>
              <a:rPr lang="en-US" altLang="ja-JP"/>
              <a:t>– </a:t>
            </a:r>
            <a:r>
              <a:rPr lang="ja-JP" altLang="en-US"/>
              <a:t>セキュアカーネル</a:t>
            </a:r>
          </a:p>
        </p:txBody>
      </p:sp>
      <p:sp>
        <p:nvSpPr>
          <p:cNvPr id="3" name="楕円 2">
            <a:extLst>
              <a:ext uri="{FF2B5EF4-FFF2-40B4-BE49-F238E27FC236}">
                <a16:creationId xmlns:a16="http://schemas.microsoft.com/office/drawing/2014/main" id="{B70D1847-0C8B-B81E-0577-E7B846878A11}"/>
              </a:ext>
            </a:extLst>
          </p:cNvPr>
          <p:cNvSpPr/>
          <p:nvPr/>
        </p:nvSpPr>
        <p:spPr bwMode="auto">
          <a:xfrm>
            <a:off x="940305" y="3192714"/>
            <a:ext cx="3615309" cy="1131363"/>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ja-JP" alt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 name="グラフィックス 4" descr="プロセッサ 単色塗りつぶし">
            <a:extLst>
              <a:ext uri="{FF2B5EF4-FFF2-40B4-BE49-F238E27FC236}">
                <a16:creationId xmlns:a16="http://schemas.microsoft.com/office/drawing/2014/main" id="{38B375C4-C660-99B3-86AF-50B1F188C10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82296" y="3251631"/>
            <a:ext cx="914400" cy="914400"/>
          </a:xfrm>
          <a:prstGeom prst="rect">
            <a:avLst/>
          </a:prstGeom>
        </p:spPr>
      </p:pic>
      <p:pic>
        <p:nvPicPr>
          <p:cNvPr id="5" name="グラフィックス 5" descr="UI UX 単色塗りつぶし">
            <a:extLst>
              <a:ext uri="{FF2B5EF4-FFF2-40B4-BE49-F238E27FC236}">
                <a16:creationId xmlns:a16="http://schemas.microsoft.com/office/drawing/2014/main" id="{CFA431EC-508F-CDC3-0C9F-143C007433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8963" y="3251631"/>
            <a:ext cx="914400" cy="914400"/>
          </a:xfrm>
          <a:prstGeom prst="rect">
            <a:avLst/>
          </a:prstGeom>
        </p:spPr>
      </p:pic>
      <p:pic>
        <p:nvPicPr>
          <p:cNvPr id="6" name="グラフィックス 6" descr="データベース 単色塗りつぶし">
            <a:extLst>
              <a:ext uri="{FF2B5EF4-FFF2-40B4-BE49-F238E27FC236}">
                <a16:creationId xmlns:a16="http://schemas.microsoft.com/office/drawing/2014/main" id="{E2908A5E-5089-6B78-8542-36A5E74E1EB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2296" y="5058945"/>
            <a:ext cx="914400" cy="914400"/>
          </a:xfrm>
          <a:prstGeom prst="rect">
            <a:avLst/>
          </a:prstGeom>
        </p:spPr>
      </p:pic>
      <p:pic>
        <p:nvPicPr>
          <p:cNvPr id="7" name="グラフィックス 7" descr="クリップボード: チェックマーク 単色塗りつぶし">
            <a:extLst>
              <a:ext uri="{FF2B5EF4-FFF2-40B4-BE49-F238E27FC236}">
                <a16:creationId xmlns:a16="http://schemas.microsoft.com/office/drawing/2014/main" id="{7F58CDD0-9C3E-FC7C-32F4-18CF0E05028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75240" y="1685298"/>
            <a:ext cx="914400" cy="914400"/>
          </a:xfrm>
          <a:prstGeom prst="rect">
            <a:avLst/>
          </a:prstGeom>
        </p:spPr>
      </p:pic>
      <p:pic>
        <p:nvPicPr>
          <p:cNvPr id="8" name="グラフィックス 8" descr="優良在庫 単色塗りつぶし">
            <a:extLst>
              <a:ext uri="{FF2B5EF4-FFF2-40B4-BE49-F238E27FC236}">
                <a16:creationId xmlns:a16="http://schemas.microsoft.com/office/drawing/2014/main" id="{B6A98210-4476-80BA-D407-5A924D95F37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77393" y="3253395"/>
            <a:ext cx="914400" cy="914400"/>
          </a:xfrm>
          <a:prstGeom prst="rect">
            <a:avLst/>
          </a:prstGeom>
        </p:spPr>
      </p:pic>
      <p:cxnSp>
        <p:nvCxnSpPr>
          <p:cNvPr id="9" name="直線矢印コネクタ 8">
            <a:extLst>
              <a:ext uri="{FF2B5EF4-FFF2-40B4-BE49-F238E27FC236}">
                <a16:creationId xmlns:a16="http://schemas.microsoft.com/office/drawing/2014/main" id="{42EEFD89-6144-935A-49FC-97F6C90D3D92}"/>
              </a:ext>
            </a:extLst>
          </p:cNvPr>
          <p:cNvCxnSpPr/>
          <p:nvPr/>
        </p:nvCxnSpPr>
        <p:spPr>
          <a:xfrm flipV="1">
            <a:off x="3326517" y="3714473"/>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B8F556E3-588F-ECF5-D7EC-94B53D9D86F8}"/>
              </a:ext>
            </a:extLst>
          </p:cNvPr>
          <p:cNvCxnSpPr>
            <a:cxnSpLocks/>
          </p:cNvCxnSpPr>
          <p:nvPr/>
        </p:nvCxnSpPr>
        <p:spPr>
          <a:xfrm flipV="1">
            <a:off x="1576739" y="3707417"/>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3CBC5D6E-7C3C-19D0-B5EB-781AB0271B65}"/>
              </a:ext>
            </a:extLst>
          </p:cNvPr>
          <p:cNvCxnSpPr>
            <a:cxnSpLocks/>
          </p:cNvCxnSpPr>
          <p:nvPr/>
        </p:nvCxnSpPr>
        <p:spPr>
          <a:xfrm flipH="1" flipV="1">
            <a:off x="2628017" y="2620862"/>
            <a:ext cx="2821" cy="531988"/>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16BA32F9-8163-00A1-4EE5-C593C60519D1}"/>
              </a:ext>
            </a:extLst>
          </p:cNvPr>
          <p:cNvCxnSpPr>
            <a:cxnSpLocks/>
          </p:cNvCxnSpPr>
          <p:nvPr/>
        </p:nvCxnSpPr>
        <p:spPr>
          <a:xfrm>
            <a:off x="2856615" y="2623684"/>
            <a:ext cx="11290" cy="519286"/>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E6236EE5-5E61-9E5A-96B2-14D89056968D}"/>
              </a:ext>
            </a:extLst>
          </p:cNvPr>
          <p:cNvCxnSpPr>
            <a:cxnSpLocks/>
            <a:endCxn id="6" idx="0"/>
          </p:cNvCxnSpPr>
          <p:nvPr/>
        </p:nvCxnSpPr>
        <p:spPr>
          <a:xfrm>
            <a:off x="2736670" y="4218239"/>
            <a:ext cx="2826" cy="840706"/>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4" name="グラフィックス 13" descr="チェックマークの付いた盾 単色塗りつぶし">
            <a:extLst>
              <a:ext uri="{FF2B5EF4-FFF2-40B4-BE49-F238E27FC236}">
                <a16:creationId xmlns:a16="http://schemas.microsoft.com/office/drawing/2014/main" id="{AE131432-7FD5-B9D9-CAD3-2C26272E68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6992" y="4963438"/>
            <a:ext cx="914400" cy="914400"/>
          </a:xfrm>
          <a:prstGeom prst="rect">
            <a:avLst/>
          </a:prstGeom>
        </p:spPr>
      </p:pic>
      <p:pic>
        <p:nvPicPr>
          <p:cNvPr id="15" name="グラフィックス 6" descr="データベース 単色塗りつぶし">
            <a:extLst>
              <a:ext uri="{FF2B5EF4-FFF2-40B4-BE49-F238E27FC236}">
                <a16:creationId xmlns:a16="http://schemas.microsoft.com/office/drawing/2014/main" id="{BEB1C2B5-0708-7D8C-16A3-136D8BAB4C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3437" y="5058945"/>
            <a:ext cx="914400" cy="914400"/>
          </a:xfrm>
          <a:prstGeom prst="rect">
            <a:avLst/>
          </a:prstGeom>
        </p:spPr>
      </p:pic>
      <p:cxnSp>
        <p:nvCxnSpPr>
          <p:cNvPr id="16" name="直線矢印コネクタ 15">
            <a:extLst>
              <a:ext uri="{FF2B5EF4-FFF2-40B4-BE49-F238E27FC236}">
                <a16:creationId xmlns:a16="http://schemas.microsoft.com/office/drawing/2014/main" id="{F014719A-2F49-501F-0AFA-93C365108207}"/>
              </a:ext>
            </a:extLst>
          </p:cNvPr>
          <p:cNvCxnSpPr>
            <a:cxnSpLocks/>
          </p:cNvCxnSpPr>
          <p:nvPr/>
        </p:nvCxnSpPr>
        <p:spPr>
          <a:xfrm flipV="1">
            <a:off x="5223530" y="5516145"/>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208DCEE3-244D-5F9B-8B76-A7AB24C2B4F9}"/>
              </a:ext>
            </a:extLst>
          </p:cNvPr>
          <p:cNvCxnSpPr/>
          <p:nvPr/>
        </p:nvCxnSpPr>
        <p:spPr>
          <a:xfrm flipV="1">
            <a:off x="6821392" y="5516145"/>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8" name="グラフィックス 17" descr="頭の中の脳 単色塗りつぶし">
            <a:extLst>
              <a:ext uri="{FF2B5EF4-FFF2-40B4-BE49-F238E27FC236}">
                <a16:creationId xmlns:a16="http://schemas.microsoft.com/office/drawing/2014/main" id="{79CCBA4B-378C-469B-AF46-14EEFDC05A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3676" y="3192714"/>
            <a:ext cx="914400" cy="914400"/>
          </a:xfrm>
          <a:prstGeom prst="rect">
            <a:avLst/>
          </a:prstGeom>
        </p:spPr>
      </p:pic>
      <p:sp>
        <p:nvSpPr>
          <p:cNvPr id="19" name="テキスト ボックス 18">
            <a:extLst>
              <a:ext uri="{FF2B5EF4-FFF2-40B4-BE49-F238E27FC236}">
                <a16:creationId xmlns:a16="http://schemas.microsoft.com/office/drawing/2014/main" id="{B9ED3BC9-ACB0-C964-C371-66A8E1DB9B69}"/>
              </a:ext>
            </a:extLst>
          </p:cNvPr>
          <p:cNvSpPr txBox="1"/>
          <p:nvPr/>
        </p:nvSpPr>
        <p:spPr>
          <a:xfrm>
            <a:off x="5739210" y="5810131"/>
            <a:ext cx="1433726" cy="760208"/>
          </a:xfrm>
          <a:prstGeom prst="rect">
            <a:avLst/>
          </a:prstGeom>
          <a:noFill/>
        </p:spPr>
        <p:txBody>
          <a:bodyPr wrap="none" lIns="182880" tIns="146304" rIns="182880" bIns="146304" rtlCol="0">
            <a:spAutoFit/>
          </a:bodyPr>
          <a:lstStyle/>
          <a:p>
            <a:pPr algn="ctr">
              <a:lnSpc>
                <a:spcPct val="90000"/>
              </a:lnSpc>
              <a:spcAft>
                <a:spcPts val="600"/>
              </a:spcAft>
            </a:pPr>
            <a:r>
              <a:rPr kumimoji="1" lang="en-US" altLang="ja-JP" sz="1400">
                <a:solidFill>
                  <a:schemeClr val="accent1">
                    <a:lumMod val="50000"/>
                  </a:schemeClr>
                </a:solidFill>
                <a:latin typeface="Yu Gothic UI" panose="020B0500000000000000" pitchFamily="50" charset="-128"/>
                <a:ea typeface="Yu Gothic UI" panose="020B0500000000000000" pitchFamily="50" charset="-128"/>
              </a:rPr>
              <a:t>EDR</a:t>
            </a: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機能で</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a:p>
            <a:pPr algn="ct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シグナルを抽出</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326D6CBC-EC22-0104-496E-E90637F2555A}"/>
              </a:ext>
            </a:extLst>
          </p:cNvPr>
          <p:cNvSpPr txBox="1"/>
          <p:nvPr/>
        </p:nvSpPr>
        <p:spPr>
          <a:xfrm>
            <a:off x="7699663" y="5945553"/>
            <a:ext cx="1376018" cy="489365"/>
          </a:xfrm>
          <a:prstGeom prst="rect">
            <a:avLst/>
          </a:prstGeom>
          <a:noFill/>
        </p:spPr>
        <p:txBody>
          <a:bodyPr wrap="none" lIns="182880" tIns="146304" rIns="182880" bIns="146304" rtlCol="0">
            <a:spAutoFit/>
          </a:bodyPr>
          <a:lstStyle/>
          <a:p>
            <a:pP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アラートの抽出</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sp>
        <p:nvSpPr>
          <p:cNvPr id="21" name="テキスト ボックス 20">
            <a:extLst>
              <a:ext uri="{FF2B5EF4-FFF2-40B4-BE49-F238E27FC236}">
                <a16:creationId xmlns:a16="http://schemas.microsoft.com/office/drawing/2014/main" id="{62C8F21B-FD62-E60D-C173-D7EA6D5369A6}"/>
              </a:ext>
            </a:extLst>
          </p:cNvPr>
          <p:cNvSpPr txBox="1"/>
          <p:nvPr/>
        </p:nvSpPr>
        <p:spPr>
          <a:xfrm>
            <a:off x="7438938" y="4062046"/>
            <a:ext cx="1775166" cy="489365"/>
          </a:xfrm>
          <a:prstGeom prst="rect">
            <a:avLst/>
          </a:prstGeom>
          <a:noFill/>
        </p:spPr>
        <p:txBody>
          <a:bodyPr wrap="none" lIns="182880" tIns="146304" rIns="182880" bIns="146304" rtlCol="0">
            <a:spAutoFit/>
          </a:bodyPr>
          <a:lstStyle/>
          <a:p>
            <a:pP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脅威インテリジェンス</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cxnSp>
        <p:nvCxnSpPr>
          <p:cNvPr id="22" name="直線矢印コネクタ 21">
            <a:extLst>
              <a:ext uri="{FF2B5EF4-FFF2-40B4-BE49-F238E27FC236}">
                <a16:creationId xmlns:a16="http://schemas.microsoft.com/office/drawing/2014/main" id="{B3079152-6BD4-5B1B-C4B2-0E9EBA37FD6F}"/>
              </a:ext>
            </a:extLst>
          </p:cNvPr>
          <p:cNvCxnSpPr>
            <a:cxnSpLocks/>
          </p:cNvCxnSpPr>
          <p:nvPr/>
        </p:nvCxnSpPr>
        <p:spPr>
          <a:xfrm>
            <a:off x="8320876" y="4493612"/>
            <a:ext cx="11290" cy="519286"/>
          </a:xfrm>
          <a:prstGeom prst="straightConnector1">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1A75801-F2C0-C548-4B02-40EAFD25A556}"/>
              </a:ext>
            </a:extLst>
          </p:cNvPr>
          <p:cNvSpPr txBox="1"/>
          <p:nvPr/>
        </p:nvSpPr>
        <p:spPr>
          <a:xfrm>
            <a:off x="1036048" y="1778989"/>
            <a:ext cx="1315104" cy="760208"/>
          </a:xfrm>
          <a:prstGeom prst="rect">
            <a:avLst/>
          </a:prstGeom>
          <a:noFill/>
        </p:spPr>
        <p:txBody>
          <a:bodyPr wrap="none" lIns="182880" tIns="146304" rIns="182880" bIns="146304" rtlCol="0">
            <a:spAutoFit/>
          </a:bodyPr>
          <a:lstStyle/>
          <a:p>
            <a:pPr algn="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ポリシーによる</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a:p>
            <a:pPr algn="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アクセス制御</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cxnSp>
        <p:nvCxnSpPr>
          <p:cNvPr id="24" name="コネクタ: カギ線 23">
            <a:extLst>
              <a:ext uri="{FF2B5EF4-FFF2-40B4-BE49-F238E27FC236}">
                <a16:creationId xmlns:a16="http://schemas.microsoft.com/office/drawing/2014/main" id="{D4CF07AB-21E2-D7C2-90A9-7CDE25BD2E77}"/>
              </a:ext>
            </a:extLst>
          </p:cNvPr>
          <p:cNvCxnSpPr>
            <a:cxnSpLocks/>
            <a:stCxn id="25" idx="0"/>
            <a:endCxn id="7" idx="3"/>
          </p:cNvCxnSpPr>
          <p:nvPr/>
        </p:nvCxnSpPr>
        <p:spPr>
          <a:xfrm rot="16200000" flipV="1">
            <a:off x="5354969" y="-22830"/>
            <a:ext cx="804629" cy="5135286"/>
          </a:xfrm>
          <a:prstGeom prst="bentConnector2">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30AD040B-A5C8-7A50-65EF-AA4FB001CB65}"/>
              </a:ext>
            </a:extLst>
          </p:cNvPr>
          <p:cNvSpPr/>
          <p:nvPr/>
        </p:nvSpPr>
        <p:spPr bwMode="auto">
          <a:xfrm>
            <a:off x="7509493" y="2947127"/>
            <a:ext cx="1630865" cy="3484970"/>
          </a:xfrm>
          <a:prstGeom prst="rect">
            <a:avLst/>
          </a:prstGeom>
          <a:noFill/>
          <a:ln w="3810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ja-JP" alt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6" name="グラフィックス 25" descr="クラウド コンピューティング 単色塗りつぶし">
            <a:extLst>
              <a:ext uri="{FF2B5EF4-FFF2-40B4-BE49-F238E27FC236}">
                <a16:creationId xmlns:a16="http://schemas.microsoft.com/office/drawing/2014/main" id="{5C792036-0C63-2510-7F6C-F3906BFA6CF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43117" y="3171228"/>
            <a:ext cx="914400" cy="914400"/>
          </a:xfrm>
          <a:prstGeom prst="rect">
            <a:avLst/>
          </a:prstGeom>
        </p:spPr>
      </p:pic>
      <p:cxnSp>
        <p:nvCxnSpPr>
          <p:cNvPr id="27" name="直線矢印コネクタ 26">
            <a:extLst>
              <a:ext uri="{FF2B5EF4-FFF2-40B4-BE49-F238E27FC236}">
                <a16:creationId xmlns:a16="http://schemas.microsoft.com/office/drawing/2014/main" id="{ED0E965B-AD84-A793-0850-90FD44CF54BB}"/>
              </a:ext>
            </a:extLst>
          </p:cNvPr>
          <p:cNvCxnSpPr>
            <a:cxnSpLocks/>
            <a:stCxn id="26" idx="1"/>
            <a:endCxn id="18" idx="3"/>
          </p:cNvCxnSpPr>
          <p:nvPr/>
        </p:nvCxnSpPr>
        <p:spPr>
          <a:xfrm flipH="1">
            <a:off x="8778076" y="3628428"/>
            <a:ext cx="1165041" cy="21486"/>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F0EE2B9-E781-98C6-8756-72E716E5BB56}"/>
              </a:ext>
            </a:extLst>
          </p:cNvPr>
          <p:cNvSpPr txBox="1"/>
          <p:nvPr/>
        </p:nvSpPr>
        <p:spPr>
          <a:xfrm>
            <a:off x="9255917" y="4085628"/>
            <a:ext cx="2183931" cy="760208"/>
          </a:xfrm>
          <a:prstGeom prst="rect">
            <a:avLst/>
          </a:prstGeom>
          <a:noFill/>
        </p:spPr>
        <p:txBody>
          <a:bodyPr wrap="none" lIns="182880" tIns="146304" rIns="182880" bIns="146304" rtlCol="0">
            <a:spAutoFit/>
          </a:bodyPr>
          <a:lstStyle/>
          <a:p>
            <a:pPr algn="ct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外部サービスや組織からの</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a:p>
            <a:pPr algn="ct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シグナル提供</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sp>
        <p:nvSpPr>
          <p:cNvPr id="29" name="テキスト ボックス 28">
            <a:extLst>
              <a:ext uri="{FF2B5EF4-FFF2-40B4-BE49-F238E27FC236}">
                <a16:creationId xmlns:a16="http://schemas.microsoft.com/office/drawing/2014/main" id="{58CD652E-7542-ECDE-21A4-988CFD811174}"/>
              </a:ext>
            </a:extLst>
          </p:cNvPr>
          <p:cNvSpPr txBox="1"/>
          <p:nvPr/>
        </p:nvSpPr>
        <p:spPr>
          <a:xfrm>
            <a:off x="4722934" y="1840491"/>
            <a:ext cx="1854392" cy="610149"/>
          </a:xfrm>
          <a:prstGeom prst="rect">
            <a:avLst/>
          </a:prstGeom>
          <a:solidFill>
            <a:schemeClr val="bg1"/>
          </a:solidFill>
        </p:spPr>
        <p:txBody>
          <a:bodyPr wrap="square" lIns="72000" tIns="72000" rIns="72000" bIns="72000" rtlCol="0">
            <a:spAutoFit/>
          </a:bodyPr>
          <a:lstStyle/>
          <a:p>
            <a:pPr algn="ct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リスクベースでの</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a:p>
            <a:pPr algn="ct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リアルタイムポリシー変更</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sp>
        <p:nvSpPr>
          <p:cNvPr id="30" name="テキスト ボックス 29">
            <a:extLst>
              <a:ext uri="{FF2B5EF4-FFF2-40B4-BE49-F238E27FC236}">
                <a16:creationId xmlns:a16="http://schemas.microsoft.com/office/drawing/2014/main" id="{7C2C743C-9C67-1B04-0CB4-FDCA97E22D3D}"/>
              </a:ext>
            </a:extLst>
          </p:cNvPr>
          <p:cNvSpPr txBox="1"/>
          <p:nvPr/>
        </p:nvSpPr>
        <p:spPr>
          <a:xfrm>
            <a:off x="8646662" y="1378022"/>
            <a:ext cx="3187956" cy="1449628"/>
          </a:xfrm>
          <a:prstGeom prst="rect">
            <a:avLst/>
          </a:prstGeom>
          <a:noFill/>
        </p:spPr>
        <p:txBody>
          <a:bodyPr wrap="square" lIns="182880" tIns="146304" rIns="182880" bIns="146304" rtlCol="0">
            <a:spAutoFit/>
          </a:bodyPr>
          <a:lstStyle/>
          <a:p>
            <a:pPr algn="just">
              <a:spcAft>
                <a:spcPts val="600"/>
              </a:spcAft>
            </a:pPr>
            <a:r>
              <a:rPr kumimoji="1" lang="ja-JP" altLang="en-US" sz="1400">
                <a:gradFill>
                  <a:gsLst>
                    <a:gs pos="2917">
                      <a:schemeClr val="tx1"/>
                    </a:gs>
                    <a:gs pos="30000">
                      <a:schemeClr val="tx1"/>
                    </a:gs>
                  </a:gsLst>
                  <a:lin ang="5400000" scaled="0"/>
                </a:gradFill>
                <a:latin typeface="Yu Gothic UI" panose="020B0500000000000000" pitchFamily="50" charset="-128"/>
                <a:ea typeface="Yu Gothic UI" panose="020B0500000000000000" pitchFamily="50" charset="-128"/>
              </a:rPr>
              <a:t>モダン</a:t>
            </a:r>
            <a:r>
              <a:rPr kumimoji="1" lang="en-US" altLang="ja-JP" sz="1400">
                <a:gradFill>
                  <a:gsLst>
                    <a:gs pos="2917">
                      <a:schemeClr val="tx1"/>
                    </a:gs>
                    <a:gs pos="30000">
                      <a:schemeClr val="tx1"/>
                    </a:gs>
                  </a:gsLst>
                  <a:lin ang="5400000" scaled="0"/>
                </a:gradFill>
                <a:latin typeface="Yu Gothic UI" panose="020B0500000000000000" pitchFamily="50" charset="-128"/>
                <a:ea typeface="Yu Gothic UI" panose="020B0500000000000000" pitchFamily="50" charset="-128"/>
              </a:rPr>
              <a:t>OS</a:t>
            </a:r>
            <a:r>
              <a:rPr kumimoji="1" lang="ja-JP" altLang="en-US" sz="1400">
                <a:gradFill>
                  <a:gsLst>
                    <a:gs pos="2917">
                      <a:schemeClr val="tx1"/>
                    </a:gs>
                    <a:gs pos="30000">
                      <a:schemeClr val="tx1"/>
                    </a:gs>
                  </a:gsLst>
                  <a:lin ang="5400000" scaled="0"/>
                </a:gradFill>
                <a:latin typeface="Yu Gothic UI" panose="020B0500000000000000" pitchFamily="50" charset="-128"/>
                <a:ea typeface="Yu Gothic UI" panose="020B0500000000000000" pitchFamily="50" charset="-128"/>
              </a:rPr>
              <a:t>やモダンアプリは</a:t>
            </a:r>
            <a:r>
              <a:rPr kumimoji="1" lang="en-US" altLang="ja-JP" sz="1400">
                <a:gradFill>
                  <a:gsLst>
                    <a:gs pos="2917">
                      <a:schemeClr val="tx1"/>
                    </a:gs>
                    <a:gs pos="30000">
                      <a:schemeClr val="tx1"/>
                    </a:gs>
                  </a:gsLst>
                  <a:lin ang="5400000" scaled="0"/>
                </a:gradFill>
                <a:latin typeface="Yu Gothic UI" panose="020B0500000000000000" pitchFamily="50" charset="-128"/>
                <a:ea typeface="Yu Gothic UI" panose="020B0500000000000000" pitchFamily="50" charset="-128"/>
              </a:rPr>
              <a:t>API</a:t>
            </a:r>
            <a:r>
              <a:rPr kumimoji="1" lang="ja-JP" altLang="en-US" sz="1400">
                <a:gradFill>
                  <a:gsLst>
                    <a:gs pos="2917">
                      <a:schemeClr val="tx1"/>
                    </a:gs>
                    <a:gs pos="30000">
                      <a:schemeClr val="tx1"/>
                    </a:gs>
                  </a:gsLst>
                  <a:lin ang="5400000" scaled="0"/>
                </a:gradFill>
                <a:latin typeface="Yu Gothic UI" panose="020B0500000000000000" pitchFamily="50" charset="-128"/>
                <a:ea typeface="Yu Gothic UI" panose="020B0500000000000000" pitchFamily="50" charset="-128"/>
              </a:rPr>
              <a:t>で構成されているために、パッチを充てることなく様々な機能の制限が可能</a:t>
            </a:r>
            <a:endParaRPr kumimoji="1" lang="en-US" altLang="ja-JP" sz="1400">
              <a:gradFill>
                <a:gsLst>
                  <a:gs pos="2917">
                    <a:schemeClr val="tx1"/>
                  </a:gs>
                  <a:gs pos="30000">
                    <a:schemeClr val="tx1"/>
                  </a:gs>
                </a:gsLst>
                <a:lin ang="5400000" scaled="0"/>
              </a:gradFill>
              <a:latin typeface="Yu Gothic UI" panose="020B0500000000000000" pitchFamily="50" charset="-128"/>
              <a:ea typeface="Yu Gothic UI" panose="020B0500000000000000" pitchFamily="50" charset="-128"/>
            </a:endParaRPr>
          </a:p>
          <a:p>
            <a:pPr algn="just">
              <a:spcAft>
                <a:spcPts val="600"/>
              </a:spcAft>
            </a:pPr>
            <a:r>
              <a:rPr kumimoji="1" lang="ja-JP" altLang="en-US" sz="1400">
                <a:gradFill>
                  <a:gsLst>
                    <a:gs pos="2917">
                      <a:schemeClr val="tx1"/>
                    </a:gs>
                    <a:gs pos="30000">
                      <a:schemeClr val="tx1"/>
                    </a:gs>
                  </a:gsLst>
                  <a:lin ang="5400000" scaled="0"/>
                </a:gradFill>
                <a:latin typeface="Yu Gothic UI" panose="020B0500000000000000" pitchFamily="50" charset="-128"/>
                <a:ea typeface="Yu Gothic UI" panose="020B0500000000000000" pitchFamily="50" charset="-128"/>
              </a:rPr>
              <a:t>これによって、リアルタイムにセキュリティ対策を行うことが可能。</a:t>
            </a:r>
            <a:endParaRPr kumimoji="1" lang="en-US" altLang="ja-JP" sz="1400">
              <a:gradFill>
                <a:gsLst>
                  <a:gs pos="2917">
                    <a:schemeClr val="tx1"/>
                  </a:gs>
                  <a:gs pos="30000">
                    <a:schemeClr val="tx1"/>
                  </a:gs>
                </a:gsLst>
                <a:lin ang="5400000" scaled="0"/>
              </a:gradFill>
              <a:latin typeface="Yu Gothic UI" panose="020B0500000000000000" pitchFamily="50" charset="-128"/>
              <a:ea typeface="Yu Gothic UI" panose="020B0500000000000000" pitchFamily="50" charset="-128"/>
            </a:endParaRPr>
          </a:p>
        </p:txBody>
      </p:sp>
      <p:cxnSp>
        <p:nvCxnSpPr>
          <p:cNvPr id="31" name="直線矢印コネクタ 30">
            <a:extLst>
              <a:ext uri="{FF2B5EF4-FFF2-40B4-BE49-F238E27FC236}">
                <a16:creationId xmlns:a16="http://schemas.microsoft.com/office/drawing/2014/main" id="{4DB5F662-0916-1815-ED82-DC51B55A67EE}"/>
              </a:ext>
            </a:extLst>
          </p:cNvPr>
          <p:cNvCxnSpPr>
            <a:cxnSpLocks/>
          </p:cNvCxnSpPr>
          <p:nvPr/>
        </p:nvCxnSpPr>
        <p:spPr>
          <a:xfrm flipV="1">
            <a:off x="8852749" y="5518968"/>
            <a:ext cx="1138861" cy="1"/>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2" name="グラフィックス 31" descr="散布図 単色塗りつぶし">
            <a:extLst>
              <a:ext uri="{FF2B5EF4-FFF2-40B4-BE49-F238E27FC236}">
                <a16:creationId xmlns:a16="http://schemas.microsoft.com/office/drawing/2014/main" id="{10AA9710-0C73-8771-5AB7-5173B4EE70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00156" y="5053143"/>
            <a:ext cx="914400" cy="914400"/>
          </a:xfrm>
          <a:prstGeom prst="rect">
            <a:avLst/>
          </a:prstGeom>
        </p:spPr>
      </p:pic>
      <p:sp>
        <p:nvSpPr>
          <p:cNvPr id="33" name="テキスト ボックス 32">
            <a:extLst>
              <a:ext uri="{FF2B5EF4-FFF2-40B4-BE49-F238E27FC236}">
                <a16:creationId xmlns:a16="http://schemas.microsoft.com/office/drawing/2014/main" id="{AE3F9E57-2782-84A2-ACAF-A4BEE6D04485}"/>
              </a:ext>
            </a:extLst>
          </p:cNvPr>
          <p:cNvSpPr txBox="1"/>
          <p:nvPr/>
        </p:nvSpPr>
        <p:spPr>
          <a:xfrm>
            <a:off x="9911821" y="5862547"/>
            <a:ext cx="1194878" cy="760208"/>
          </a:xfrm>
          <a:prstGeom prst="rect">
            <a:avLst/>
          </a:prstGeom>
          <a:noFill/>
        </p:spPr>
        <p:txBody>
          <a:bodyPr wrap="none" lIns="182880" tIns="146304" rIns="182880" bIns="146304" rtlCol="0">
            <a:spAutoFit/>
          </a:bodyPr>
          <a:lstStyle/>
          <a:p>
            <a:pPr algn="ctr">
              <a:lnSpc>
                <a:spcPct val="90000"/>
              </a:lnSpc>
              <a:spcAft>
                <a:spcPts val="600"/>
              </a:spcAft>
            </a:pPr>
            <a:r>
              <a:rPr lang="en-US" altLang="ja-JP" sz="1400">
                <a:solidFill>
                  <a:schemeClr val="accent1">
                    <a:lumMod val="50000"/>
                  </a:schemeClr>
                </a:solidFill>
                <a:latin typeface="Yu Gothic UI" panose="020B0500000000000000" pitchFamily="50" charset="-128"/>
                <a:ea typeface="Yu Gothic UI" panose="020B0500000000000000" pitchFamily="50" charset="-128"/>
              </a:rPr>
              <a:t>SIEM</a:t>
            </a:r>
            <a:r>
              <a:rPr lang="ja-JP" altLang="en-US" sz="1400">
                <a:solidFill>
                  <a:schemeClr val="accent1">
                    <a:lumMod val="50000"/>
                  </a:schemeClr>
                </a:solidFill>
                <a:latin typeface="Yu Gothic UI" panose="020B0500000000000000" pitchFamily="50" charset="-128"/>
                <a:ea typeface="Yu Gothic UI" panose="020B0500000000000000" pitchFamily="50" charset="-128"/>
              </a:rPr>
              <a:t>などで</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a:p>
            <a:pPr algn="ct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攻撃分析</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sp>
        <p:nvSpPr>
          <p:cNvPr id="34" name="テキスト ボックス 33">
            <a:extLst>
              <a:ext uri="{FF2B5EF4-FFF2-40B4-BE49-F238E27FC236}">
                <a16:creationId xmlns:a16="http://schemas.microsoft.com/office/drawing/2014/main" id="{480423A9-1B83-121A-7626-A33F1B1EC9E5}"/>
              </a:ext>
            </a:extLst>
          </p:cNvPr>
          <p:cNvSpPr txBox="1"/>
          <p:nvPr/>
        </p:nvSpPr>
        <p:spPr>
          <a:xfrm>
            <a:off x="403019" y="4277307"/>
            <a:ext cx="2347439" cy="760208"/>
          </a:xfrm>
          <a:prstGeom prst="rect">
            <a:avLst/>
          </a:prstGeom>
          <a:noFill/>
        </p:spPr>
        <p:txBody>
          <a:bodyPr wrap="none" lIns="182880" tIns="146304" rIns="182880" bIns="146304" rtlCol="0">
            <a:spAutoFit/>
          </a:bodyPr>
          <a:lstStyle/>
          <a:p>
            <a:pPr algn="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セキュアカーネルの完全仲介</a:t>
            </a:r>
            <a:endParaRPr lang="en-US" altLang="ja-JP" sz="1400">
              <a:solidFill>
                <a:schemeClr val="accent1">
                  <a:lumMod val="50000"/>
                </a:schemeClr>
              </a:solidFill>
              <a:latin typeface="Yu Gothic UI" panose="020B0500000000000000" pitchFamily="50" charset="-128"/>
              <a:ea typeface="Yu Gothic UI" panose="020B0500000000000000" pitchFamily="50" charset="-128"/>
            </a:endParaRPr>
          </a:p>
          <a:p>
            <a:pPr algn="r">
              <a:lnSpc>
                <a:spcPct val="90000"/>
              </a:lnSpc>
              <a:spcAft>
                <a:spcPts val="600"/>
              </a:spcAft>
            </a:pPr>
            <a:r>
              <a:rPr lang="ja-JP" altLang="en-US" sz="1400">
                <a:solidFill>
                  <a:schemeClr val="accent1">
                    <a:lumMod val="50000"/>
                  </a:schemeClr>
                </a:solidFill>
                <a:latin typeface="Yu Gothic UI" panose="020B0500000000000000" pitchFamily="50" charset="-128"/>
                <a:ea typeface="Yu Gothic UI" panose="020B0500000000000000" pitchFamily="50" charset="-128"/>
              </a:rPr>
              <a:t>によってイベントログを取得</a:t>
            </a:r>
            <a:endParaRPr kumimoji="1" lang="ja-JP" altLang="en-US" sz="1400">
              <a:solidFill>
                <a:schemeClr val="accent1">
                  <a:lumMod val="50000"/>
                </a:schemeClr>
              </a:solidFill>
              <a:latin typeface="Yu Gothic UI" panose="020B0500000000000000" pitchFamily="50" charset="-128"/>
              <a:ea typeface="Yu Gothic UI" panose="020B0500000000000000" pitchFamily="50" charset="-128"/>
            </a:endParaRPr>
          </a:p>
        </p:txBody>
      </p:sp>
      <p:pic>
        <p:nvPicPr>
          <p:cNvPr id="38" name="グラフィックス 37" descr="雲 単色塗りつぶし">
            <a:extLst>
              <a:ext uri="{FF2B5EF4-FFF2-40B4-BE49-F238E27FC236}">
                <a16:creationId xmlns:a16="http://schemas.microsoft.com/office/drawing/2014/main" id="{BB509A20-F43B-F818-73EC-E3E57E958B4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778253" y="4687447"/>
            <a:ext cx="1429749" cy="1429749"/>
          </a:xfrm>
          <a:prstGeom prst="rect">
            <a:avLst/>
          </a:prstGeom>
        </p:spPr>
      </p:pic>
      <p:pic>
        <p:nvPicPr>
          <p:cNvPr id="39" name="グラフィックス 38" descr="人と循環 単色塗りつぶし">
            <a:extLst>
              <a:ext uri="{FF2B5EF4-FFF2-40B4-BE49-F238E27FC236}">
                <a16:creationId xmlns:a16="http://schemas.microsoft.com/office/drawing/2014/main" id="{6433531A-8184-D6C2-A47E-4EDACD22BA9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081025" y="5060467"/>
            <a:ext cx="714479" cy="714479"/>
          </a:xfrm>
          <a:prstGeom prst="rect">
            <a:avLst/>
          </a:prstGeom>
        </p:spPr>
      </p:pic>
      <p:pic>
        <p:nvPicPr>
          <p:cNvPr id="42" name="グラフィックス 41" descr="リサーチ 単色塗りつぶし">
            <a:extLst>
              <a:ext uri="{FF2B5EF4-FFF2-40B4-BE49-F238E27FC236}">
                <a16:creationId xmlns:a16="http://schemas.microsoft.com/office/drawing/2014/main" id="{181B57D0-78AF-CB7D-A0BE-086EA9422E56}"/>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386673" y="5265757"/>
            <a:ext cx="596790" cy="596790"/>
          </a:xfrm>
          <a:prstGeom prst="rect">
            <a:avLst/>
          </a:prstGeom>
        </p:spPr>
      </p:pic>
      <p:sp>
        <p:nvSpPr>
          <p:cNvPr id="35" name="テキスト ボックス 34">
            <a:extLst>
              <a:ext uri="{FF2B5EF4-FFF2-40B4-BE49-F238E27FC236}">
                <a16:creationId xmlns:a16="http://schemas.microsoft.com/office/drawing/2014/main" id="{BCEC9909-6B1C-F6B6-E831-625DFB91AEE1}"/>
              </a:ext>
            </a:extLst>
          </p:cNvPr>
          <p:cNvSpPr txBox="1"/>
          <p:nvPr/>
        </p:nvSpPr>
        <p:spPr>
          <a:xfrm>
            <a:off x="3799426" y="5835216"/>
            <a:ext cx="1358385" cy="760208"/>
          </a:xfrm>
          <a:prstGeom prst="rect">
            <a:avLst/>
          </a:prstGeom>
          <a:noFill/>
        </p:spPr>
        <p:txBody>
          <a:bodyPr wrap="none" lIns="182880" tIns="146304" rIns="182880" bIns="146304" rtlCol="0">
            <a:spAutoFit/>
          </a:bodyPr>
          <a:lstStyle/>
          <a:p>
            <a:pP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クラウド上の</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a:p>
            <a:pP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ログ管理基盤</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cxnSp>
        <p:nvCxnSpPr>
          <p:cNvPr id="41" name="直線矢印コネクタ 40">
            <a:extLst>
              <a:ext uri="{FF2B5EF4-FFF2-40B4-BE49-F238E27FC236}">
                <a16:creationId xmlns:a16="http://schemas.microsoft.com/office/drawing/2014/main" id="{C8ECE4A1-8141-9A3C-21E4-B70D399C074E}"/>
              </a:ext>
            </a:extLst>
          </p:cNvPr>
          <p:cNvCxnSpPr>
            <a:cxnSpLocks/>
          </p:cNvCxnSpPr>
          <p:nvPr/>
        </p:nvCxnSpPr>
        <p:spPr>
          <a:xfrm flipV="1">
            <a:off x="3145897" y="5516144"/>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2347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BA333A-CC10-C288-C37E-5303C7031DFA}"/>
              </a:ext>
            </a:extLst>
          </p:cNvPr>
          <p:cNvSpPr>
            <a:spLocks noGrp="1"/>
          </p:cNvSpPr>
          <p:nvPr>
            <p:ph type="title"/>
          </p:nvPr>
        </p:nvSpPr>
        <p:spPr>
          <a:xfrm>
            <a:off x="588263" y="485740"/>
            <a:ext cx="11018520" cy="553998"/>
          </a:xfrm>
        </p:spPr>
        <p:txBody>
          <a:bodyPr/>
          <a:lstStyle/>
          <a:p>
            <a:r>
              <a:rPr lang="ja-JP" altLang="en-US"/>
              <a:t>クラウドサービス利用におけるゼロトラスト </a:t>
            </a:r>
            <a:r>
              <a:rPr lang="en-US" altLang="ja-JP"/>
              <a:t>– CASB</a:t>
            </a:r>
            <a:endParaRPr lang="ja-JP" altLang="en-US"/>
          </a:p>
        </p:txBody>
      </p:sp>
      <p:sp>
        <p:nvSpPr>
          <p:cNvPr id="35" name="テキスト ボックス 34">
            <a:extLst>
              <a:ext uri="{FF2B5EF4-FFF2-40B4-BE49-F238E27FC236}">
                <a16:creationId xmlns:a16="http://schemas.microsoft.com/office/drawing/2014/main" id="{BCEC9909-6B1C-F6B6-E831-625DFB91AEE1}"/>
              </a:ext>
            </a:extLst>
          </p:cNvPr>
          <p:cNvSpPr txBox="1"/>
          <p:nvPr/>
        </p:nvSpPr>
        <p:spPr>
          <a:xfrm>
            <a:off x="2279028" y="5835216"/>
            <a:ext cx="1358385" cy="760208"/>
          </a:xfrm>
          <a:prstGeom prst="rect">
            <a:avLst/>
          </a:prstGeom>
          <a:noFill/>
        </p:spPr>
        <p:txBody>
          <a:bodyPr wrap="none" lIns="182880" tIns="146304" rIns="182880" bIns="146304" rtlCol="0">
            <a:spAutoFit/>
          </a:bodyPr>
          <a:lstStyle/>
          <a:p>
            <a:pP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クラウド上の</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a:p>
            <a:pP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ログ管理基盤</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sp>
        <p:nvSpPr>
          <p:cNvPr id="51" name="楕円 2">
            <a:extLst>
              <a:ext uri="{FF2B5EF4-FFF2-40B4-BE49-F238E27FC236}">
                <a16:creationId xmlns:a16="http://schemas.microsoft.com/office/drawing/2014/main" id="{976A060C-2B00-FB9A-96FD-00461D41B082}"/>
              </a:ext>
            </a:extLst>
          </p:cNvPr>
          <p:cNvSpPr/>
          <p:nvPr/>
        </p:nvSpPr>
        <p:spPr bwMode="auto">
          <a:xfrm>
            <a:off x="1133221" y="3192714"/>
            <a:ext cx="3615309" cy="1131363"/>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ja-JP" alt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2" name="グラフィックス 5" descr="UI UX 単色塗りつぶし">
            <a:extLst>
              <a:ext uri="{FF2B5EF4-FFF2-40B4-BE49-F238E27FC236}">
                <a16:creationId xmlns:a16="http://schemas.microsoft.com/office/drawing/2014/main" id="{D8924CF5-6922-A26D-4762-832AD9A11D2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81879" y="3251631"/>
            <a:ext cx="914400" cy="914400"/>
          </a:xfrm>
          <a:prstGeom prst="rect">
            <a:avLst/>
          </a:prstGeom>
        </p:spPr>
      </p:pic>
      <p:pic>
        <p:nvPicPr>
          <p:cNvPr id="54" name="グラフィックス 7" descr="クリップボード: チェックマーク 単色塗りつぶし">
            <a:extLst>
              <a:ext uri="{FF2B5EF4-FFF2-40B4-BE49-F238E27FC236}">
                <a16:creationId xmlns:a16="http://schemas.microsoft.com/office/drawing/2014/main" id="{D56C75BC-AA32-727E-4A7A-93021712E76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68156" y="1685298"/>
            <a:ext cx="914400" cy="914400"/>
          </a:xfrm>
          <a:prstGeom prst="rect">
            <a:avLst/>
          </a:prstGeom>
        </p:spPr>
      </p:pic>
      <p:cxnSp>
        <p:nvCxnSpPr>
          <p:cNvPr id="55" name="直線矢印コネクタ 54">
            <a:extLst>
              <a:ext uri="{FF2B5EF4-FFF2-40B4-BE49-F238E27FC236}">
                <a16:creationId xmlns:a16="http://schemas.microsoft.com/office/drawing/2014/main" id="{A5EAAA7A-CDBB-41E0-4C80-805E65EED04F}"/>
              </a:ext>
            </a:extLst>
          </p:cNvPr>
          <p:cNvCxnSpPr/>
          <p:nvPr/>
        </p:nvCxnSpPr>
        <p:spPr>
          <a:xfrm flipV="1">
            <a:off x="3417833" y="3714473"/>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04BA105A-C5E4-8943-13C2-F5445C8E08BD}"/>
              </a:ext>
            </a:extLst>
          </p:cNvPr>
          <p:cNvCxnSpPr>
            <a:cxnSpLocks/>
          </p:cNvCxnSpPr>
          <p:nvPr/>
        </p:nvCxnSpPr>
        <p:spPr>
          <a:xfrm flipV="1">
            <a:off x="1769655" y="3707417"/>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EE0985A8-63A3-990D-F3DF-528712334FDF}"/>
              </a:ext>
            </a:extLst>
          </p:cNvPr>
          <p:cNvCxnSpPr>
            <a:cxnSpLocks/>
          </p:cNvCxnSpPr>
          <p:nvPr/>
        </p:nvCxnSpPr>
        <p:spPr>
          <a:xfrm flipH="1" flipV="1">
            <a:off x="2820933" y="2620862"/>
            <a:ext cx="2821" cy="531988"/>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61BD6384-0CA7-7533-F8FB-B937DBE3C274}"/>
              </a:ext>
            </a:extLst>
          </p:cNvPr>
          <p:cNvCxnSpPr>
            <a:cxnSpLocks/>
          </p:cNvCxnSpPr>
          <p:nvPr/>
        </p:nvCxnSpPr>
        <p:spPr>
          <a:xfrm>
            <a:off x="3049531" y="2623684"/>
            <a:ext cx="11290" cy="519286"/>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D8BA6D90-14F3-2817-775E-595CD7CC5C48}"/>
              </a:ext>
            </a:extLst>
          </p:cNvPr>
          <p:cNvCxnSpPr>
            <a:cxnSpLocks/>
          </p:cNvCxnSpPr>
          <p:nvPr/>
        </p:nvCxnSpPr>
        <p:spPr>
          <a:xfrm>
            <a:off x="2932412" y="4399445"/>
            <a:ext cx="0" cy="659500"/>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60" name="グラフィックス 59" descr="雲 単色塗りつぶし">
            <a:extLst>
              <a:ext uri="{FF2B5EF4-FFF2-40B4-BE49-F238E27FC236}">
                <a16:creationId xmlns:a16="http://schemas.microsoft.com/office/drawing/2014/main" id="{3DE9F4E3-4AD6-981A-BDD7-FEDDA31780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41140" y="3010951"/>
            <a:ext cx="1243482" cy="1243482"/>
          </a:xfrm>
          <a:prstGeom prst="rect">
            <a:avLst/>
          </a:prstGeom>
        </p:spPr>
      </p:pic>
      <p:pic>
        <p:nvPicPr>
          <p:cNvPr id="61" name="グラフィックス 60" descr="プレイブック 枠線">
            <a:extLst>
              <a:ext uri="{FF2B5EF4-FFF2-40B4-BE49-F238E27FC236}">
                <a16:creationId xmlns:a16="http://schemas.microsoft.com/office/drawing/2014/main" id="{6B0D59A6-4A61-4D2B-1D85-CCF82569FCA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9144" y="3173790"/>
            <a:ext cx="1018072" cy="1018072"/>
          </a:xfrm>
          <a:prstGeom prst="rect">
            <a:avLst/>
          </a:prstGeom>
        </p:spPr>
      </p:pic>
      <p:pic>
        <p:nvPicPr>
          <p:cNvPr id="62" name="グラフィックス 61" descr="評価の星 単色塗りつぶし">
            <a:extLst>
              <a:ext uri="{FF2B5EF4-FFF2-40B4-BE49-F238E27FC236}">
                <a16:creationId xmlns:a16="http://schemas.microsoft.com/office/drawing/2014/main" id="{D092357B-DE12-B1CD-CF41-FBD434CEE03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54299" y="2027206"/>
            <a:ext cx="740402" cy="740402"/>
          </a:xfrm>
          <a:prstGeom prst="rect">
            <a:avLst/>
          </a:prstGeom>
        </p:spPr>
      </p:pic>
      <p:pic>
        <p:nvPicPr>
          <p:cNvPr id="63" name="グラフィックス 62" descr="チェックマークの付いた盾 単色塗りつぶし">
            <a:extLst>
              <a:ext uri="{FF2B5EF4-FFF2-40B4-BE49-F238E27FC236}">
                <a16:creationId xmlns:a16="http://schemas.microsoft.com/office/drawing/2014/main" id="{8B7DF490-E567-FD8A-24CE-3404771961C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42740" y="1723398"/>
            <a:ext cx="914400" cy="914400"/>
          </a:xfrm>
          <a:prstGeom prst="rect">
            <a:avLst/>
          </a:prstGeom>
        </p:spPr>
      </p:pic>
      <p:cxnSp>
        <p:nvCxnSpPr>
          <p:cNvPr id="64" name="直線矢印コネクタ 63">
            <a:extLst>
              <a:ext uri="{FF2B5EF4-FFF2-40B4-BE49-F238E27FC236}">
                <a16:creationId xmlns:a16="http://schemas.microsoft.com/office/drawing/2014/main" id="{9B658B3B-83DB-E548-1252-58301815729D}"/>
              </a:ext>
            </a:extLst>
          </p:cNvPr>
          <p:cNvCxnSpPr>
            <a:cxnSpLocks/>
          </p:cNvCxnSpPr>
          <p:nvPr/>
        </p:nvCxnSpPr>
        <p:spPr>
          <a:xfrm flipH="1">
            <a:off x="3407216" y="2180598"/>
            <a:ext cx="1035524" cy="0"/>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208A5278-F29A-560B-D1AB-C36B9AF875CC}"/>
              </a:ext>
            </a:extLst>
          </p:cNvPr>
          <p:cNvSpPr txBox="1"/>
          <p:nvPr/>
        </p:nvSpPr>
        <p:spPr>
          <a:xfrm>
            <a:off x="4221637" y="5967543"/>
            <a:ext cx="1265411" cy="683264"/>
          </a:xfrm>
          <a:prstGeom prst="rect">
            <a:avLst/>
          </a:prstGeom>
          <a:noFill/>
        </p:spPr>
        <p:txBody>
          <a:bodyPr wrap="none" lIns="182880" tIns="146304" rIns="182880" bIns="146304" rtlCol="0">
            <a:spAutoFit/>
          </a:bodyPr>
          <a:lstStyle/>
          <a:p>
            <a:pPr algn="ct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ユーザレビュー</a:t>
            </a:r>
            <a:br>
              <a:rPr kumimoji="1" lang="en-US" altLang="ja-JP" sz="1400">
                <a:solidFill>
                  <a:schemeClr val="accent1">
                    <a:lumMod val="50000"/>
                  </a:schemeClr>
                </a:solidFill>
                <a:latin typeface="Yu Gothic UI" panose="020B0500000000000000" pitchFamily="50" charset="-128"/>
                <a:ea typeface="Yu Gothic UI" panose="020B0500000000000000" pitchFamily="50" charset="-128"/>
              </a:rPr>
            </a:br>
            <a:r>
              <a:rPr kumimoji="1" lang="en-US" altLang="ja-JP" sz="1400">
                <a:solidFill>
                  <a:schemeClr val="accent1">
                    <a:lumMod val="50000"/>
                  </a:schemeClr>
                </a:solidFill>
                <a:latin typeface="Yu Gothic UI" panose="020B0500000000000000" pitchFamily="50" charset="-128"/>
                <a:ea typeface="Yu Gothic UI" panose="020B0500000000000000" pitchFamily="50" charset="-128"/>
              </a:rPr>
              <a:t>UEBA</a:t>
            </a:r>
          </a:p>
        </p:txBody>
      </p:sp>
      <p:sp>
        <p:nvSpPr>
          <p:cNvPr id="66" name="テキスト ボックス 65">
            <a:extLst>
              <a:ext uri="{FF2B5EF4-FFF2-40B4-BE49-F238E27FC236}">
                <a16:creationId xmlns:a16="http://schemas.microsoft.com/office/drawing/2014/main" id="{C25A9EA0-59C5-E6FD-0476-9806932F7A7C}"/>
              </a:ext>
            </a:extLst>
          </p:cNvPr>
          <p:cNvSpPr txBox="1"/>
          <p:nvPr/>
        </p:nvSpPr>
        <p:spPr>
          <a:xfrm>
            <a:off x="5177838" y="1495198"/>
            <a:ext cx="1433726" cy="760208"/>
          </a:xfrm>
          <a:prstGeom prst="rect">
            <a:avLst/>
          </a:prstGeom>
          <a:noFill/>
        </p:spPr>
        <p:txBody>
          <a:bodyPr wrap="none" lIns="182880" tIns="146304" rIns="182880" bIns="146304" rtlCol="0">
            <a:spAutoFit/>
          </a:bodyPr>
          <a:lstStyle/>
          <a:p>
            <a:pPr>
              <a:lnSpc>
                <a:spcPct val="90000"/>
              </a:lnSpc>
              <a:spcAft>
                <a:spcPts val="600"/>
              </a:spcAft>
            </a:pPr>
            <a:r>
              <a:rPr kumimoji="1" lang="ja-JP" altLang="en-US" sz="1400">
                <a:solidFill>
                  <a:schemeClr val="accent5">
                    <a:lumMod val="50000"/>
                  </a:schemeClr>
                </a:solidFill>
                <a:latin typeface="Yu Gothic UI" panose="020B0500000000000000" pitchFamily="50" charset="-128"/>
                <a:ea typeface="Yu Gothic UI" panose="020B0500000000000000" pitchFamily="50" charset="-128"/>
              </a:rPr>
              <a:t>セキュリティ</a:t>
            </a:r>
            <a:endParaRPr kumimoji="1" lang="en-US" altLang="ja-JP" sz="1400">
              <a:solidFill>
                <a:schemeClr val="accent5">
                  <a:lumMod val="50000"/>
                </a:schemeClr>
              </a:solidFill>
              <a:latin typeface="Yu Gothic UI" panose="020B0500000000000000" pitchFamily="50" charset="-128"/>
              <a:ea typeface="Yu Gothic UI" panose="020B0500000000000000" pitchFamily="50" charset="-128"/>
            </a:endParaRPr>
          </a:p>
          <a:p>
            <a:pPr>
              <a:lnSpc>
                <a:spcPct val="90000"/>
              </a:lnSpc>
              <a:spcAft>
                <a:spcPts val="600"/>
              </a:spcAft>
            </a:pPr>
            <a:r>
              <a:rPr lang="ja-JP" altLang="en-US" sz="1400">
                <a:solidFill>
                  <a:schemeClr val="accent5">
                    <a:lumMod val="50000"/>
                  </a:schemeClr>
                </a:solidFill>
                <a:latin typeface="Yu Gothic UI" panose="020B0500000000000000" pitchFamily="50" charset="-128"/>
                <a:ea typeface="Yu Gothic UI" panose="020B0500000000000000" pitchFamily="50" charset="-128"/>
              </a:rPr>
              <a:t>レビュテーション</a:t>
            </a:r>
            <a:endParaRPr kumimoji="1" lang="en-US" altLang="ja-JP" sz="1400">
              <a:solidFill>
                <a:schemeClr val="accent5">
                  <a:lumMod val="50000"/>
                </a:schemeClr>
              </a:solidFill>
              <a:latin typeface="Yu Gothic UI" panose="020B0500000000000000" pitchFamily="50" charset="-128"/>
              <a:ea typeface="Yu Gothic UI" panose="020B0500000000000000" pitchFamily="50" charset="-128"/>
            </a:endParaRPr>
          </a:p>
        </p:txBody>
      </p:sp>
      <p:pic>
        <p:nvPicPr>
          <p:cNvPr id="67" name="グラフィックス 66" descr="社員証 単色塗りつぶし">
            <a:extLst>
              <a:ext uri="{FF2B5EF4-FFF2-40B4-BE49-F238E27FC236}">
                <a16:creationId xmlns:a16="http://schemas.microsoft.com/office/drawing/2014/main" id="{C4A42E00-0CA6-E782-F93A-8457DF80E0B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88789" y="1817555"/>
            <a:ext cx="649886" cy="649886"/>
          </a:xfrm>
          <a:prstGeom prst="rect">
            <a:avLst/>
          </a:prstGeom>
        </p:spPr>
      </p:pic>
      <p:cxnSp>
        <p:nvCxnSpPr>
          <p:cNvPr id="68" name="直線矢印コネクタ 67">
            <a:extLst>
              <a:ext uri="{FF2B5EF4-FFF2-40B4-BE49-F238E27FC236}">
                <a16:creationId xmlns:a16="http://schemas.microsoft.com/office/drawing/2014/main" id="{1D4E61BC-FE4B-FCD0-BD2D-633E95CA5D2E}"/>
              </a:ext>
            </a:extLst>
          </p:cNvPr>
          <p:cNvCxnSpPr>
            <a:cxnSpLocks/>
          </p:cNvCxnSpPr>
          <p:nvPr/>
        </p:nvCxnSpPr>
        <p:spPr>
          <a:xfrm flipV="1">
            <a:off x="1777463" y="2178438"/>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03555220-0FED-95DA-9B4D-F4C477B10275}"/>
              </a:ext>
            </a:extLst>
          </p:cNvPr>
          <p:cNvSpPr txBox="1"/>
          <p:nvPr/>
        </p:nvSpPr>
        <p:spPr>
          <a:xfrm>
            <a:off x="659626" y="2436856"/>
            <a:ext cx="1087477" cy="489365"/>
          </a:xfrm>
          <a:prstGeom prst="rect">
            <a:avLst/>
          </a:prstGeom>
          <a:noFill/>
        </p:spPr>
        <p:txBody>
          <a:bodyPr wrap="none" lIns="182880" tIns="146304" rIns="182880" bIns="146304" rtlCol="0">
            <a:spAutoFit/>
          </a:bodyPr>
          <a:lstStyle/>
          <a:p>
            <a:pP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権限管理</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pic>
        <p:nvPicPr>
          <p:cNvPr id="70" name="グラフィックス 6" descr="データベース 単色塗りつぶし">
            <a:extLst>
              <a:ext uri="{FF2B5EF4-FFF2-40B4-BE49-F238E27FC236}">
                <a16:creationId xmlns:a16="http://schemas.microsoft.com/office/drawing/2014/main" id="{8973AEFB-3FB2-603A-E934-02AA3D312E8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97143" y="5058945"/>
            <a:ext cx="914400" cy="914400"/>
          </a:xfrm>
          <a:prstGeom prst="rect">
            <a:avLst/>
          </a:prstGeom>
        </p:spPr>
      </p:pic>
      <p:cxnSp>
        <p:nvCxnSpPr>
          <p:cNvPr id="71" name="直線矢印コネクタ 70">
            <a:extLst>
              <a:ext uri="{FF2B5EF4-FFF2-40B4-BE49-F238E27FC236}">
                <a16:creationId xmlns:a16="http://schemas.microsoft.com/office/drawing/2014/main" id="{2565D997-CB88-648F-C2E0-177D5A3BBD76}"/>
              </a:ext>
            </a:extLst>
          </p:cNvPr>
          <p:cNvCxnSpPr>
            <a:cxnSpLocks/>
          </p:cNvCxnSpPr>
          <p:nvPr/>
        </p:nvCxnSpPr>
        <p:spPr>
          <a:xfrm>
            <a:off x="5871724" y="5518969"/>
            <a:ext cx="608681" cy="0"/>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2" name="グラフィックス 71" descr="散布図 単色塗りつぶし">
            <a:extLst>
              <a:ext uri="{FF2B5EF4-FFF2-40B4-BE49-F238E27FC236}">
                <a16:creationId xmlns:a16="http://schemas.microsoft.com/office/drawing/2014/main" id="{8FEF2D5C-F34B-74EB-FAC7-1F87488055C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0405" y="5053143"/>
            <a:ext cx="914400" cy="914400"/>
          </a:xfrm>
          <a:prstGeom prst="rect">
            <a:avLst/>
          </a:prstGeom>
        </p:spPr>
      </p:pic>
      <p:pic>
        <p:nvPicPr>
          <p:cNvPr id="73" name="グラフィックス 72" descr="リサーチ 単色塗りつぶし">
            <a:extLst>
              <a:ext uri="{FF2B5EF4-FFF2-40B4-BE49-F238E27FC236}">
                <a16:creationId xmlns:a16="http://schemas.microsoft.com/office/drawing/2014/main" id="{63EB8F49-B212-D0B9-9B55-4F882ED73F9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140379" y="5265757"/>
            <a:ext cx="596790" cy="596790"/>
          </a:xfrm>
          <a:prstGeom prst="rect">
            <a:avLst/>
          </a:prstGeom>
        </p:spPr>
      </p:pic>
      <p:sp>
        <p:nvSpPr>
          <p:cNvPr id="75" name="テキスト ボックス 74">
            <a:extLst>
              <a:ext uri="{FF2B5EF4-FFF2-40B4-BE49-F238E27FC236}">
                <a16:creationId xmlns:a16="http://schemas.microsoft.com/office/drawing/2014/main" id="{6406B2B9-FB73-A218-A637-B5FB27974806}"/>
              </a:ext>
            </a:extLst>
          </p:cNvPr>
          <p:cNvSpPr txBox="1"/>
          <p:nvPr/>
        </p:nvSpPr>
        <p:spPr>
          <a:xfrm>
            <a:off x="5996302" y="5967543"/>
            <a:ext cx="1911421" cy="489365"/>
          </a:xfrm>
          <a:prstGeom prst="rect">
            <a:avLst/>
          </a:prstGeom>
          <a:noFill/>
        </p:spPr>
        <p:txBody>
          <a:bodyPr wrap="none" lIns="182880" tIns="146304" rIns="182880" bIns="146304" rtlCol="0">
            <a:spAutoFit/>
          </a:bodyPr>
          <a:lstStyle/>
          <a:p>
            <a:pP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他の分析基盤に連携</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sp>
        <p:nvSpPr>
          <p:cNvPr id="76" name="テキスト ボックス 75">
            <a:extLst>
              <a:ext uri="{FF2B5EF4-FFF2-40B4-BE49-F238E27FC236}">
                <a16:creationId xmlns:a16="http://schemas.microsoft.com/office/drawing/2014/main" id="{1F2E9F06-CA3A-E4FC-8BE7-5A49647B443B}"/>
              </a:ext>
            </a:extLst>
          </p:cNvPr>
          <p:cNvSpPr txBox="1"/>
          <p:nvPr/>
        </p:nvSpPr>
        <p:spPr>
          <a:xfrm>
            <a:off x="4257239" y="4008411"/>
            <a:ext cx="1411284" cy="489365"/>
          </a:xfrm>
          <a:prstGeom prst="rect">
            <a:avLst/>
          </a:prstGeom>
          <a:noFill/>
        </p:spPr>
        <p:txBody>
          <a:bodyPr wrap="none" lIns="182880" tIns="146304" rIns="182880" bIns="146304" rtlCol="0">
            <a:spAutoFit/>
          </a:bodyPr>
          <a:lstStyle/>
          <a:p>
            <a:pPr algn="ctr">
              <a:lnSpc>
                <a:spcPct val="90000"/>
              </a:lnSpc>
              <a:spcAft>
                <a:spcPts val="600"/>
              </a:spcAft>
            </a:pPr>
            <a:r>
              <a:rPr kumimoji="1" lang="ja-JP" altLang="en-US" sz="1400">
                <a:solidFill>
                  <a:schemeClr val="accent1">
                    <a:lumMod val="50000"/>
                  </a:schemeClr>
                </a:solidFill>
                <a:latin typeface="Yu Gothic UI" panose="020B0500000000000000" pitchFamily="50" charset="-128"/>
                <a:ea typeface="Yu Gothic UI" panose="020B0500000000000000" pitchFamily="50" charset="-128"/>
              </a:rPr>
              <a:t>クラウドサービス</a:t>
            </a:r>
            <a:endParaRPr kumimoji="1" lang="en-US" altLang="ja-JP" sz="1400">
              <a:solidFill>
                <a:schemeClr val="accent1">
                  <a:lumMod val="50000"/>
                </a:schemeClr>
              </a:solidFill>
              <a:latin typeface="Yu Gothic UI" panose="020B0500000000000000" pitchFamily="50" charset="-128"/>
              <a:ea typeface="Yu Gothic UI" panose="020B0500000000000000" pitchFamily="50" charset="-128"/>
            </a:endParaRPr>
          </a:p>
        </p:txBody>
      </p:sp>
      <p:sp>
        <p:nvSpPr>
          <p:cNvPr id="77" name="テキスト ボックス 76">
            <a:extLst>
              <a:ext uri="{FF2B5EF4-FFF2-40B4-BE49-F238E27FC236}">
                <a16:creationId xmlns:a16="http://schemas.microsoft.com/office/drawing/2014/main" id="{E8B42A55-DE4E-341C-3A88-AD66FA57DD48}"/>
              </a:ext>
            </a:extLst>
          </p:cNvPr>
          <p:cNvSpPr txBox="1"/>
          <p:nvPr/>
        </p:nvSpPr>
        <p:spPr>
          <a:xfrm>
            <a:off x="2528292" y="3970311"/>
            <a:ext cx="794128" cy="489365"/>
          </a:xfrm>
          <a:prstGeom prst="rect">
            <a:avLst/>
          </a:prstGeom>
          <a:noFill/>
        </p:spPr>
        <p:txBody>
          <a:bodyPr wrap="none" lIns="182880" tIns="146304" rIns="182880" bIns="146304" rtlCol="0">
            <a:spAutoFit/>
          </a:bodyPr>
          <a:lstStyle/>
          <a:p>
            <a:pPr algn="ctr">
              <a:lnSpc>
                <a:spcPct val="90000"/>
              </a:lnSpc>
              <a:spcAft>
                <a:spcPts val="600"/>
              </a:spcAft>
            </a:pPr>
            <a:r>
              <a:rPr kumimoji="1" lang="en-US" altLang="ja-JP" sz="1400">
                <a:solidFill>
                  <a:schemeClr val="accent1">
                    <a:lumMod val="50000"/>
                  </a:schemeClr>
                </a:solidFill>
                <a:latin typeface="Yu Gothic UI" panose="020B0500000000000000" pitchFamily="50" charset="-128"/>
                <a:ea typeface="Yu Gothic UI" panose="020B0500000000000000" pitchFamily="50" charset="-128"/>
              </a:rPr>
              <a:t>CASB</a:t>
            </a:r>
          </a:p>
        </p:txBody>
      </p:sp>
      <p:pic>
        <p:nvPicPr>
          <p:cNvPr id="78" name="グラフィックス 77" descr="雲 単色塗りつぶし">
            <a:extLst>
              <a:ext uri="{FF2B5EF4-FFF2-40B4-BE49-F238E27FC236}">
                <a16:creationId xmlns:a16="http://schemas.microsoft.com/office/drawing/2014/main" id="{523EDB28-852A-FE68-EB2C-4A45F1217E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69795" y="4687336"/>
            <a:ext cx="1429749" cy="1429749"/>
          </a:xfrm>
          <a:prstGeom prst="rect">
            <a:avLst/>
          </a:prstGeom>
        </p:spPr>
      </p:pic>
      <p:pic>
        <p:nvPicPr>
          <p:cNvPr id="79" name="グラフィックス 78" descr="人と循環 単色塗りつぶし">
            <a:extLst>
              <a:ext uri="{FF2B5EF4-FFF2-40B4-BE49-F238E27FC236}">
                <a16:creationId xmlns:a16="http://schemas.microsoft.com/office/drawing/2014/main" id="{04C871BF-B03D-FCD1-AA97-0F6DCBDBFF0A}"/>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536377" y="5060356"/>
            <a:ext cx="714479" cy="714479"/>
          </a:xfrm>
          <a:prstGeom prst="rect">
            <a:avLst/>
          </a:prstGeom>
        </p:spPr>
      </p:pic>
      <p:cxnSp>
        <p:nvCxnSpPr>
          <p:cNvPr id="83" name="直線矢印コネクタ 82">
            <a:extLst>
              <a:ext uri="{FF2B5EF4-FFF2-40B4-BE49-F238E27FC236}">
                <a16:creationId xmlns:a16="http://schemas.microsoft.com/office/drawing/2014/main" id="{4140359D-E94A-3754-34AB-287FA4E3692D}"/>
              </a:ext>
            </a:extLst>
          </p:cNvPr>
          <p:cNvCxnSpPr/>
          <p:nvPr/>
        </p:nvCxnSpPr>
        <p:spPr>
          <a:xfrm flipV="1">
            <a:off x="3808017" y="5454790"/>
            <a:ext cx="646288" cy="2823"/>
          </a:xfrm>
          <a:prstGeom prst="straightConnector1">
            <a:avLst/>
          </a:prstGeom>
          <a:ln w="571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555C1BAF-86AB-7AD7-1B75-B887D051B67C}"/>
              </a:ext>
            </a:extLst>
          </p:cNvPr>
          <p:cNvSpPr txBox="1"/>
          <p:nvPr/>
        </p:nvSpPr>
        <p:spPr>
          <a:xfrm>
            <a:off x="6976126" y="1855601"/>
            <a:ext cx="4778009" cy="3077766"/>
          </a:xfrm>
          <a:prstGeom prst="rect">
            <a:avLst/>
          </a:prstGeom>
          <a:noFill/>
        </p:spPr>
        <p:txBody>
          <a:bodyPr wrap="square" lIns="0" tIns="0" rIns="0" bIns="0" rtlCol="0">
            <a:spAutoFit/>
          </a:bodyPr>
          <a:lstStyle/>
          <a:p>
            <a:pPr algn="l"/>
            <a:r>
              <a:rPr kumimoji="1" lang="ja-JP" altLang="en-US" sz="2000" b="1"/>
              <a:t>クラウドサービスへのアクセスを完全仲介</a:t>
            </a:r>
            <a:endParaRPr kumimoji="1" lang="en-US" altLang="ja-JP" sz="2000" b="1"/>
          </a:p>
          <a:p>
            <a:pPr algn="l"/>
            <a:r>
              <a:rPr lang="ja-JP" altLang="en-US">
                <a:latin typeface="Yu Gothic UI" panose="020B0500000000000000" pitchFamily="34" charset="-128"/>
                <a:ea typeface="Yu Gothic UI" panose="020B0500000000000000" pitchFamily="34" charset="-128"/>
              </a:rPr>
              <a:t>すべてのクラウドサービスには</a:t>
            </a:r>
            <a:r>
              <a:rPr kumimoji="1" lang="ja-JP" altLang="en-US">
                <a:latin typeface="Yu Gothic UI" panose="020B0500000000000000" pitchFamily="34" charset="-128"/>
                <a:ea typeface="Yu Gothic UI" panose="020B0500000000000000" pitchFamily="34" charset="-128"/>
              </a:rPr>
              <a:t>仲介者（ブローカー）となる</a:t>
            </a:r>
            <a:r>
              <a:rPr kumimoji="1" lang="en-US" altLang="ja-JP">
                <a:latin typeface="Yu Gothic UI" panose="020B0500000000000000" pitchFamily="34" charset="-128"/>
                <a:ea typeface="Yu Gothic UI" panose="020B0500000000000000" pitchFamily="34" charset="-128"/>
              </a:rPr>
              <a:t>CASB</a:t>
            </a:r>
            <a:r>
              <a:rPr kumimoji="1" lang="ja-JP" altLang="en-US">
                <a:latin typeface="Yu Gothic UI" panose="020B0500000000000000" pitchFamily="34" charset="-128"/>
                <a:ea typeface="Yu Gothic UI" panose="020B0500000000000000" pitchFamily="34" charset="-128"/>
              </a:rPr>
              <a:t>を通してアクセスをします</a:t>
            </a:r>
            <a:endParaRPr kumimoji="1" lang="en-US" altLang="ja-JP">
              <a:latin typeface="Yu Gothic UI" panose="020B0500000000000000" pitchFamily="34" charset="-128"/>
              <a:ea typeface="Yu Gothic UI" panose="020B0500000000000000" pitchFamily="34" charset="-128"/>
            </a:endParaRPr>
          </a:p>
          <a:p>
            <a:pPr algn="l"/>
            <a:r>
              <a:rPr lang="ja-JP" altLang="en-US">
                <a:latin typeface="Yu Gothic UI" panose="020B0500000000000000" pitchFamily="34" charset="-128"/>
                <a:ea typeface="Yu Gothic UI" panose="020B0500000000000000" pitchFamily="34" charset="-128"/>
              </a:rPr>
              <a:t>仲介者はポリシーを参照（リファレンス）して、誰がどのクラウドサービスにアクセスできるかを判断します。ポリシーに具体的な権限が設定されている場合は、アクセスの可否（認証）だけではなく、アクティビティの可否（認可）を提供することができます</a:t>
            </a:r>
            <a:endParaRPr lang="en-US" altLang="ja-JP">
              <a:latin typeface="Yu Gothic UI" panose="020B0500000000000000" pitchFamily="34" charset="-128"/>
              <a:ea typeface="Yu Gothic UI" panose="020B0500000000000000" pitchFamily="34" charset="-128"/>
            </a:endParaRPr>
          </a:p>
          <a:p>
            <a:pPr algn="l"/>
            <a:r>
              <a:rPr kumimoji="1" lang="ja-JP" altLang="en-US">
                <a:latin typeface="Yu Gothic UI" panose="020B0500000000000000" pitchFamily="34" charset="-128"/>
                <a:ea typeface="Yu Gothic UI" panose="020B0500000000000000" pitchFamily="34" charset="-128"/>
              </a:rPr>
              <a:t>古いタイプのネットワーク型</a:t>
            </a:r>
            <a:r>
              <a:rPr kumimoji="1" lang="en-US" altLang="ja-JP">
                <a:latin typeface="Yu Gothic UI" panose="020B0500000000000000" pitchFamily="34" charset="-128"/>
                <a:ea typeface="Yu Gothic UI" panose="020B0500000000000000" pitchFamily="34" charset="-128"/>
              </a:rPr>
              <a:t>CASB</a:t>
            </a:r>
            <a:r>
              <a:rPr kumimoji="1" lang="ja-JP" altLang="en-US">
                <a:latin typeface="Yu Gothic UI" panose="020B0500000000000000" pitchFamily="34" charset="-128"/>
                <a:ea typeface="Yu Gothic UI" panose="020B0500000000000000" pitchFamily="34" charset="-128"/>
              </a:rPr>
              <a:t>ではアクティビティの管理はできず、ユーザレビューも十分に行うことができないことがあります</a:t>
            </a:r>
            <a:endParaRPr kumimoji="1" lang="en-US" altLang="ja-JP">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92986836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2CAECA-3D0D-9B06-52B0-ED63E1C80755}"/>
              </a:ext>
            </a:extLst>
          </p:cNvPr>
          <p:cNvSpPr>
            <a:spLocks noGrp="1"/>
          </p:cNvSpPr>
          <p:nvPr>
            <p:ph type="title"/>
          </p:nvPr>
        </p:nvSpPr>
        <p:spPr/>
        <p:txBody>
          <a:bodyPr/>
          <a:lstStyle/>
          <a:p>
            <a:r>
              <a:rPr lang="ja-JP" altLang="en-US"/>
              <a:t>ネットワークにおけるゼロトラスト </a:t>
            </a:r>
            <a:r>
              <a:rPr lang="en-US" altLang="ja-JP"/>
              <a:t>- SDN</a:t>
            </a:r>
            <a:endParaRPr lang="ja-JP" altLang="en-US"/>
          </a:p>
        </p:txBody>
      </p:sp>
      <p:grpSp>
        <p:nvGrpSpPr>
          <p:cNvPr id="5" name="グループ化 4">
            <a:extLst>
              <a:ext uri="{FF2B5EF4-FFF2-40B4-BE49-F238E27FC236}">
                <a16:creationId xmlns:a16="http://schemas.microsoft.com/office/drawing/2014/main" id="{8CED5697-1B2E-7C5E-4177-3C73B132A72B}"/>
              </a:ext>
            </a:extLst>
          </p:cNvPr>
          <p:cNvGrpSpPr/>
          <p:nvPr/>
        </p:nvGrpSpPr>
        <p:grpSpPr>
          <a:xfrm>
            <a:off x="2513194" y="3589068"/>
            <a:ext cx="1657005" cy="377468"/>
            <a:chOff x="2754283" y="2531112"/>
            <a:chExt cx="2207707" cy="502919"/>
          </a:xfrm>
        </p:grpSpPr>
        <p:sp>
          <p:nvSpPr>
            <p:cNvPr id="6" name="正方形/長方形 5">
              <a:extLst>
                <a:ext uri="{FF2B5EF4-FFF2-40B4-BE49-F238E27FC236}">
                  <a16:creationId xmlns:a16="http://schemas.microsoft.com/office/drawing/2014/main" id="{DDA1E39D-9A8F-747C-948A-F0826364313F}"/>
                </a:ext>
              </a:extLst>
            </p:cNvPr>
            <p:cNvSpPr/>
            <p:nvPr/>
          </p:nvSpPr>
          <p:spPr bwMode="auto">
            <a:xfrm>
              <a:off x="2754283" y="2531112"/>
              <a:ext cx="2207707" cy="432262"/>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 name="正方形/長方形 6">
              <a:extLst>
                <a:ext uri="{FF2B5EF4-FFF2-40B4-BE49-F238E27FC236}">
                  <a16:creationId xmlns:a16="http://schemas.microsoft.com/office/drawing/2014/main" id="{E42EC045-13F6-01E5-DF30-404D54DBF4CC}"/>
                </a:ext>
              </a:extLst>
            </p:cNvPr>
            <p:cNvSpPr/>
            <p:nvPr/>
          </p:nvSpPr>
          <p:spPr bwMode="auto">
            <a:xfrm>
              <a:off x="3709542" y="2620940"/>
              <a:ext cx="837522" cy="98481"/>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8" name="正方形/長方形 7">
              <a:extLst>
                <a:ext uri="{FF2B5EF4-FFF2-40B4-BE49-F238E27FC236}">
                  <a16:creationId xmlns:a16="http://schemas.microsoft.com/office/drawing/2014/main" id="{15CBD090-750F-BD23-F476-DBF9FBD33194}"/>
                </a:ext>
              </a:extLst>
            </p:cNvPr>
            <p:cNvSpPr/>
            <p:nvPr/>
          </p:nvSpPr>
          <p:spPr bwMode="auto">
            <a:xfrm>
              <a:off x="3715084" y="2790078"/>
              <a:ext cx="837522" cy="98481"/>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9" name="正方形/長方形 8">
              <a:extLst>
                <a:ext uri="{FF2B5EF4-FFF2-40B4-BE49-F238E27FC236}">
                  <a16:creationId xmlns:a16="http://schemas.microsoft.com/office/drawing/2014/main" id="{41087D98-02B5-D6A7-4874-76CDE9A766AF}"/>
                </a:ext>
              </a:extLst>
            </p:cNvPr>
            <p:cNvSpPr/>
            <p:nvPr/>
          </p:nvSpPr>
          <p:spPr bwMode="auto">
            <a:xfrm>
              <a:off x="4632960" y="2593683"/>
              <a:ext cx="266006" cy="300418"/>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10" name="正方形/長方形 9">
              <a:extLst>
                <a:ext uri="{FF2B5EF4-FFF2-40B4-BE49-F238E27FC236}">
                  <a16:creationId xmlns:a16="http://schemas.microsoft.com/office/drawing/2014/main" id="{245C5592-42EE-A468-4671-97B4491A8D28}"/>
                </a:ext>
              </a:extLst>
            </p:cNvPr>
            <p:cNvSpPr/>
            <p:nvPr/>
          </p:nvSpPr>
          <p:spPr bwMode="auto">
            <a:xfrm>
              <a:off x="2885341" y="2631272"/>
              <a:ext cx="665020" cy="257287"/>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11" name="正方形/長方形 10">
              <a:extLst>
                <a:ext uri="{FF2B5EF4-FFF2-40B4-BE49-F238E27FC236}">
                  <a16:creationId xmlns:a16="http://schemas.microsoft.com/office/drawing/2014/main" id="{178ED874-3961-0621-36E9-89E749216A85}"/>
                </a:ext>
              </a:extLst>
            </p:cNvPr>
            <p:cNvSpPr/>
            <p:nvPr/>
          </p:nvSpPr>
          <p:spPr bwMode="auto">
            <a:xfrm>
              <a:off x="2821611" y="2963374"/>
              <a:ext cx="2044106" cy="70657"/>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sp>
        <p:nvSpPr>
          <p:cNvPr id="12" name="フローチャート: 結合子 11">
            <a:extLst>
              <a:ext uri="{FF2B5EF4-FFF2-40B4-BE49-F238E27FC236}">
                <a16:creationId xmlns:a16="http://schemas.microsoft.com/office/drawing/2014/main" id="{E01BBD3C-8BED-8C6E-A911-1A95842F2767}"/>
              </a:ext>
            </a:extLst>
          </p:cNvPr>
          <p:cNvSpPr/>
          <p:nvPr/>
        </p:nvSpPr>
        <p:spPr bwMode="auto">
          <a:xfrm>
            <a:off x="2172489" y="5095150"/>
            <a:ext cx="2269334" cy="881206"/>
          </a:xfrm>
          <a:prstGeom prst="flowChartConnector">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nvGrpSpPr>
          <p:cNvPr id="13" name="グループ化 12">
            <a:extLst>
              <a:ext uri="{FF2B5EF4-FFF2-40B4-BE49-F238E27FC236}">
                <a16:creationId xmlns:a16="http://schemas.microsoft.com/office/drawing/2014/main" id="{F91650F6-6342-BF20-B1A6-0B93770A925D}"/>
              </a:ext>
            </a:extLst>
          </p:cNvPr>
          <p:cNvGrpSpPr/>
          <p:nvPr/>
        </p:nvGrpSpPr>
        <p:grpSpPr>
          <a:xfrm>
            <a:off x="1835132" y="4981422"/>
            <a:ext cx="2919748" cy="1236019"/>
            <a:chOff x="1674419" y="4406819"/>
            <a:chExt cx="3448220" cy="1459737"/>
          </a:xfrm>
        </p:grpSpPr>
        <p:grpSp>
          <p:nvGrpSpPr>
            <p:cNvPr id="14" name="グループ化 13">
              <a:extLst>
                <a:ext uri="{FF2B5EF4-FFF2-40B4-BE49-F238E27FC236}">
                  <a16:creationId xmlns:a16="http://schemas.microsoft.com/office/drawing/2014/main" id="{B136833C-3CAB-971E-0B98-3877BF381C8A}"/>
                </a:ext>
              </a:extLst>
            </p:cNvPr>
            <p:cNvGrpSpPr/>
            <p:nvPr/>
          </p:nvGrpSpPr>
          <p:grpSpPr>
            <a:xfrm>
              <a:off x="1674419" y="4406819"/>
              <a:ext cx="1028009" cy="370155"/>
              <a:chOff x="1332806" y="4268274"/>
              <a:chExt cx="1028009" cy="370155"/>
            </a:xfrm>
          </p:grpSpPr>
          <p:sp>
            <p:nvSpPr>
              <p:cNvPr id="71" name="正方形/長方形 70">
                <a:extLst>
                  <a:ext uri="{FF2B5EF4-FFF2-40B4-BE49-F238E27FC236}">
                    <a16:creationId xmlns:a16="http://schemas.microsoft.com/office/drawing/2014/main" id="{92CDE433-5C7B-F664-8B74-B67E3FF90F12}"/>
                  </a:ext>
                </a:extLst>
              </p:cNvPr>
              <p:cNvSpPr/>
              <p:nvPr/>
            </p:nvSpPr>
            <p:spPr bwMode="auto">
              <a:xfrm>
                <a:off x="1332806" y="4268274"/>
                <a:ext cx="1028009" cy="324436"/>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2" name="正方形/長方形 71">
                <a:extLst>
                  <a:ext uri="{FF2B5EF4-FFF2-40B4-BE49-F238E27FC236}">
                    <a16:creationId xmlns:a16="http://schemas.microsoft.com/office/drawing/2014/main" id="{5E2B375B-D670-2054-7F22-888F9C383C73}"/>
                  </a:ext>
                </a:extLst>
              </p:cNvPr>
              <p:cNvSpPr/>
              <p:nvPr/>
            </p:nvSpPr>
            <p:spPr bwMode="auto">
              <a:xfrm>
                <a:off x="16862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3" name="正方形/長方形 72">
                <a:extLst>
                  <a:ext uri="{FF2B5EF4-FFF2-40B4-BE49-F238E27FC236}">
                    <a16:creationId xmlns:a16="http://schemas.microsoft.com/office/drawing/2014/main" id="{CD85126F-B86A-3E84-AB39-9E35E0CDDB5E}"/>
                  </a:ext>
                </a:extLst>
              </p:cNvPr>
              <p:cNvSpPr/>
              <p:nvPr/>
            </p:nvSpPr>
            <p:spPr bwMode="auto">
              <a:xfrm>
                <a:off x="1431172" y="4360076"/>
                <a:ext cx="126079" cy="119192"/>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4" name="正方形/長方形 73">
                <a:extLst>
                  <a:ext uri="{FF2B5EF4-FFF2-40B4-BE49-F238E27FC236}">
                    <a16:creationId xmlns:a16="http://schemas.microsoft.com/office/drawing/2014/main" id="{8A401D83-28A4-410F-30FF-7C07D26CF633}"/>
                  </a:ext>
                </a:extLst>
              </p:cNvPr>
              <p:cNvSpPr/>
              <p:nvPr/>
            </p:nvSpPr>
            <p:spPr bwMode="auto">
              <a:xfrm>
                <a:off x="1413688" y="4592710"/>
                <a:ext cx="850014" cy="45719"/>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5" name="正方形/長方形 74">
                <a:extLst>
                  <a:ext uri="{FF2B5EF4-FFF2-40B4-BE49-F238E27FC236}">
                    <a16:creationId xmlns:a16="http://schemas.microsoft.com/office/drawing/2014/main" id="{BA8D9FF3-5D08-DE7F-286F-C8FF9F21E9F2}"/>
                  </a:ext>
                </a:extLst>
              </p:cNvPr>
              <p:cNvSpPr/>
              <p:nvPr/>
            </p:nvSpPr>
            <p:spPr bwMode="auto">
              <a:xfrm>
                <a:off x="18386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6" name="正方形/長方形 75">
                <a:extLst>
                  <a:ext uri="{FF2B5EF4-FFF2-40B4-BE49-F238E27FC236}">
                    <a16:creationId xmlns:a16="http://schemas.microsoft.com/office/drawing/2014/main" id="{33F63FA0-6A27-4C8B-CFD4-1D922CA4E679}"/>
                  </a:ext>
                </a:extLst>
              </p:cNvPr>
              <p:cNvSpPr/>
              <p:nvPr/>
            </p:nvSpPr>
            <p:spPr bwMode="auto">
              <a:xfrm>
                <a:off x="19910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7" name="正方形/長方形 76">
                <a:extLst>
                  <a:ext uri="{FF2B5EF4-FFF2-40B4-BE49-F238E27FC236}">
                    <a16:creationId xmlns:a16="http://schemas.microsoft.com/office/drawing/2014/main" id="{FECCE190-2A70-B84F-C320-4E0ECCF89E73}"/>
                  </a:ext>
                </a:extLst>
              </p:cNvPr>
              <p:cNvSpPr/>
              <p:nvPr/>
            </p:nvSpPr>
            <p:spPr bwMode="auto">
              <a:xfrm>
                <a:off x="21434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grpSp>
          <p:nvGrpSpPr>
            <p:cNvPr id="15" name="グループ化 14">
              <a:extLst>
                <a:ext uri="{FF2B5EF4-FFF2-40B4-BE49-F238E27FC236}">
                  <a16:creationId xmlns:a16="http://schemas.microsoft.com/office/drawing/2014/main" id="{B36AAA86-6863-3537-EE91-601265B7D220}"/>
                </a:ext>
              </a:extLst>
            </p:cNvPr>
            <p:cNvGrpSpPr/>
            <p:nvPr/>
          </p:nvGrpSpPr>
          <p:grpSpPr>
            <a:xfrm>
              <a:off x="2892640" y="4406819"/>
              <a:ext cx="1028009" cy="370155"/>
              <a:chOff x="1332806" y="4268274"/>
              <a:chExt cx="1028009" cy="370155"/>
            </a:xfrm>
          </p:grpSpPr>
          <p:sp>
            <p:nvSpPr>
              <p:cNvPr id="64" name="正方形/長方形 63">
                <a:extLst>
                  <a:ext uri="{FF2B5EF4-FFF2-40B4-BE49-F238E27FC236}">
                    <a16:creationId xmlns:a16="http://schemas.microsoft.com/office/drawing/2014/main" id="{6F3BA405-81B9-DDCB-9DBB-FFBD45565C05}"/>
                  </a:ext>
                </a:extLst>
              </p:cNvPr>
              <p:cNvSpPr/>
              <p:nvPr/>
            </p:nvSpPr>
            <p:spPr bwMode="auto">
              <a:xfrm>
                <a:off x="1332806" y="4268274"/>
                <a:ext cx="1028009" cy="324436"/>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5" name="正方形/長方形 64">
                <a:extLst>
                  <a:ext uri="{FF2B5EF4-FFF2-40B4-BE49-F238E27FC236}">
                    <a16:creationId xmlns:a16="http://schemas.microsoft.com/office/drawing/2014/main" id="{2A911E9C-A444-79CC-59B8-02A49BC03E10}"/>
                  </a:ext>
                </a:extLst>
              </p:cNvPr>
              <p:cNvSpPr/>
              <p:nvPr/>
            </p:nvSpPr>
            <p:spPr bwMode="auto">
              <a:xfrm>
                <a:off x="16862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6" name="正方形/長方形 65">
                <a:extLst>
                  <a:ext uri="{FF2B5EF4-FFF2-40B4-BE49-F238E27FC236}">
                    <a16:creationId xmlns:a16="http://schemas.microsoft.com/office/drawing/2014/main" id="{3D2F8710-D4AA-EC29-CBDD-2B150C98197F}"/>
                  </a:ext>
                </a:extLst>
              </p:cNvPr>
              <p:cNvSpPr/>
              <p:nvPr/>
            </p:nvSpPr>
            <p:spPr bwMode="auto">
              <a:xfrm>
                <a:off x="1431172" y="4360076"/>
                <a:ext cx="126079" cy="119192"/>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7" name="正方形/長方形 66">
                <a:extLst>
                  <a:ext uri="{FF2B5EF4-FFF2-40B4-BE49-F238E27FC236}">
                    <a16:creationId xmlns:a16="http://schemas.microsoft.com/office/drawing/2014/main" id="{B0A25E89-78AB-D350-4532-A0592734448E}"/>
                  </a:ext>
                </a:extLst>
              </p:cNvPr>
              <p:cNvSpPr/>
              <p:nvPr/>
            </p:nvSpPr>
            <p:spPr bwMode="auto">
              <a:xfrm>
                <a:off x="1413688" y="4592710"/>
                <a:ext cx="850014" cy="45719"/>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8" name="正方形/長方形 67">
                <a:extLst>
                  <a:ext uri="{FF2B5EF4-FFF2-40B4-BE49-F238E27FC236}">
                    <a16:creationId xmlns:a16="http://schemas.microsoft.com/office/drawing/2014/main" id="{C15B330C-D75F-BBCF-E754-6573B786CA58}"/>
                  </a:ext>
                </a:extLst>
              </p:cNvPr>
              <p:cNvSpPr/>
              <p:nvPr/>
            </p:nvSpPr>
            <p:spPr bwMode="auto">
              <a:xfrm>
                <a:off x="18386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9" name="正方形/長方形 68">
                <a:extLst>
                  <a:ext uri="{FF2B5EF4-FFF2-40B4-BE49-F238E27FC236}">
                    <a16:creationId xmlns:a16="http://schemas.microsoft.com/office/drawing/2014/main" id="{4B5E17FE-D5C7-C361-EA94-5C339EA907F3}"/>
                  </a:ext>
                </a:extLst>
              </p:cNvPr>
              <p:cNvSpPr/>
              <p:nvPr/>
            </p:nvSpPr>
            <p:spPr bwMode="auto">
              <a:xfrm>
                <a:off x="19910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70" name="正方形/長方形 69">
                <a:extLst>
                  <a:ext uri="{FF2B5EF4-FFF2-40B4-BE49-F238E27FC236}">
                    <a16:creationId xmlns:a16="http://schemas.microsoft.com/office/drawing/2014/main" id="{1DE62174-CDC4-F093-D9C9-2696C8D12519}"/>
                  </a:ext>
                </a:extLst>
              </p:cNvPr>
              <p:cNvSpPr/>
              <p:nvPr/>
            </p:nvSpPr>
            <p:spPr bwMode="auto">
              <a:xfrm>
                <a:off x="21434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grpSp>
          <p:nvGrpSpPr>
            <p:cNvPr id="16" name="グループ化 15">
              <a:extLst>
                <a:ext uri="{FF2B5EF4-FFF2-40B4-BE49-F238E27FC236}">
                  <a16:creationId xmlns:a16="http://schemas.microsoft.com/office/drawing/2014/main" id="{2BFE635D-CB48-F4FB-A688-9817865150B5}"/>
                </a:ext>
              </a:extLst>
            </p:cNvPr>
            <p:cNvGrpSpPr/>
            <p:nvPr/>
          </p:nvGrpSpPr>
          <p:grpSpPr>
            <a:xfrm>
              <a:off x="4094630" y="4406819"/>
              <a:ext cx="1028009" cy="370155"/>
              <a:chOff x="1332806" y="4268274"/>
              <a:chExt cx="1028009" cy="370155"/>
            </a:xfrm>
          </p:grpSpPr>
          <p:sp>
            <p:nvSpPr>
              <p:cNvPr id="57" name="正方形/長方形 56">
                <a:extLst>
                  <a:ext uri="{FF2B5EF4-FFF2-40B4-BE49-F238E27FC236}">
                    <a16:creationId xmlns:a16="http://schemas.microsoft.com/office/drawing/2014/main" id="{328F0890-B0AC-2942-A85D-805A8DB4AE80}"/>
                  </a:ext>
                </a:extLst>
              </p:cNvPr>
              <p:cNvSpPr/>
              <p:nvPr/>
            </p:nvSpPr>
            <p:spPr bwMode="auto">
              <a:xfrm>
                <a:off x="1332806" y="4268274"/>
                <a:ext cx="1028009" cy="324436"/>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8" name="正方形/長方形 57">
                <a:extLst>
                  <a:ext uri="{FF2B5EF4-FFF2-40B4-BE49-F238E27FC236}">
                    <a16:creationId xmlns:a16="http://schemas.microsoft.com/office/drawing/2014/main" id="{61C493EC-A707-9F44-6242-4DCA88A418B3}"/>
                  </a:ext>
                </a:extLst>
              </p:cNvPr>
              <p:cNvSpPr/>
              <p:nvPr/>
            </p:nvSpPr>
            <p:spPr bwMode="auto">
              <a:xfrm>
                <a:off x="16862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9" name="正方形/長方形 58">
                <a:extLst>
                  <a:ext uri="{FF2B5EF4-FFF2-40B4-BE49-F238E27FC236}">
                    <a16:creationId xmlns:a16="http://schemas.microsoft.com/office/drawing/2014/main" id="{8E44ED27-CFA3-B140-D3A0-14B4634DFD52}"/>
                  </a:ext>
                </a:extLst>
              </p:cNvPr>
              <p:cNvSpPr/>
              <p:nvPr/>
            </p:nvSpPr>
            <p:spPr bwMode="auto">
              <a:xfrm>
                <a:off x="1431172" y="4360076"/>
                <a:ext cx="126079" cy="119192"/>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0" name="正方形/長方形 59">
                <a:extLst>
                  <a:ext uri="{FF2B5EF4-FFF2-40B4-BE49-F238E27FC236}">
                    <a16:creationId xmlns:a16="http://schemas.microsoft.com/office/drawing/2014/main" id="{DBE2DDC7-CB7E-0A57-D05F-3BCA8E7F524B}"/>
                  </a:ext>
                </a:extLst>
              </p:cNvPr>
              <p:cNvSpPr/>
              <p:nvPr/>
            </p:nvSpPr>
            <p:spPr bwMode="auto">
              <a:xfrm>
                <a:off x="1413688" y="4592710"/>
                <a:ext cx="850014" cy="45719"/>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1" name="正方形/長方形 60">
                <a:extLst>
                  <a:ext uri="{FF2B5EF4-FFF2-40B4-BE49-F238E27FC236}">
                    <a16:creationId xmlns:a16="http://schemas.microsoft.com/office/drawing/2014/main" id="{8C9431F1-F96C-5E42-9257-ADFE6812F7CC}"/>
                  </a:ext>
                </a:extLst>
              </p:cNvPr>
              <p:cNvSpPr/>
              <p:nvPr/>
            </p:nvSpPr>
            <p:spPr bwMode="auto">
              <a:xfrm>
                <a:off x="18386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2" name="正方形/長方形 61">
                <a:extLst>
                  <a:ext uri="{FF2B5EF4-FFF2-40B4-BE49-F238E27FC236}">
                    <a16:creationId xmlns:a16="http://schemas.microsoft.com/office/drawing/2014/main" id="{D9924D25-F424-D219-D91B-6C865EB80F94}"/>
                  </a:ext>
                </a:extLst>
              </p:cNvPr>
              <p:cNvSpPr/>
              <p:nvPr/>
            </p:nvSpPr>
            <p:spPr bwMode="auto">
              <a:xfrm>
                <a:off x="19910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63" name="正方形/長方形 62">
                <a:extLst>
                  <a:ext uri="{FF2B5EF4-FFF2-40B4-BE49-F238E27FC236}">
                    <a16:creationId xmlns:a16="http://schemas.microsoft.com/office/drawing/2014/main" id="{7516DDBA-05AA-341D-D98E-B968DC6C652D}"/>
                  </a:ext>
                </a:extLst>
              </p:cNvPr>
              <p:cNvSpPr/>
              <p:nvPr/>
            </p:nvSpPr>
            <p:spPr bwMode="auto">
              <a:xfrm>
                <a:off x="21434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grpSp>
          <p:nvGrpSpPr>
            <p:cNvPr id="17" name="グループ化 16">
              <a:extLst>
                <a:ext uri="{FF2B5EF4-FFF2-40B4-BE49-F238E27FC236}">
                  <a16:creationId xmlns:a16="http://schemas.microsoft.com/office/drawing/2014/main" id="{71ACE197-5B44-24D7-5ECF-FC9BC66F3A91}"/>
                </a:ext>
              </a:extLst>
            </p:cNvPr>
            <p:cNvGrpSpPr/>
            <p:nvPr/>
          </p:nvGrpSpPr>
          <p:grpSpPr>
            <a:xfrm>
              <a:off x="2238957" y="4949917"/>
              <a:ext cx="1028009" cy="370155"/>
              <a:chOff x="1332806" y="4268274"/>
              <a:chExt cx="1028009" cy="370155"/>
            </a:xfrm>
          </p:grpSpPr>
          <p:sp>
            <p:nvSpPr>
              <p:cNvPr id="50" name="正方形/長方形 49">
                <a:extLst>
                  <a:ext uri="{FF2B5EF4-FFF2-40B4-BE49-F238E27FC236}">
                    <a16:creationId xmlns:a16="http://schemas.microsoft.com/office/drawing/2014/main" id="{1345855C-F828-636A-F0F1-78D340C4C818}"/>
                  </a:ext>
                </a:extLst>
              </p:cNvPr>
              <p:cNvSpPr/>
              <p:nvPr/>
            </p:nvSpPr>
            <p:spPr bwMode="auto">
              <a:xfrm>
                <a:off x="1332806" y="4268274"/>
                <a:ext cx="1028009" cy="324436"/>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1" name="正方形/長方形 50">
                <a:extLst>
                  <a:ext uri="{FF2B5EF4-FFF2-40B4-BE49-F238E27FC236}">
                    <a16:creationId xmlns:a16="http://schemas.microsoft.com/office/drawing/2014/main" id="{3EA29138-1999-B116-4CB3-B4EB325D90A6}"/>
                  </a:ext>
                </a:extLst>
              </p:cNvPr>
              <p:cNvSpPr/>
              <p:nvPr/>
            </p:nvSpPr>
            <p:spPr bwMode="auto">
              <a:xfrm>
                <a:off x="16862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2" name="正方形/長方形 51">
                <a:extLst>
                  <a:ext uri="{FF2B5EF4-FFF2-40B4-BE49-F238E27FC236}">
                    <a16:creationId xmlns:a16="http://schemas.microsoft.com/office/drawing/2014/main" id="{A5579510-6FD0-FC28-FC1E-2557531121C6}"/>
                  </a:ext>
                </a:extLst>
              </p:cNvPr>
              <p:cNvSpPr/>
              <p:nvPr/>
            </p:nvSpPr>
            <p:spPr bwMode="auto">
              <a:xfrm>
                <a:off x="1431172" y="4360076"/>
                <a:ext cx="126079" cy="119192"/>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3" name="正方形/長方形 52">
                <a:extLst>
                  <a:ext uri="{FF2B5EF4-FFF2-40B4-BE49-F238E27FC236}">
                    <a16:creationId xmlns:a16="http://schemas.microsoft.com/office/drawing/2014/main" id="{5B9E2F05-B41B-590A-4F41-0838805F9326}"/>
                  </a:ext>
                </a:extLst>
              </p:cNvPr>
              <p:cNvSpPr/>
              <p:nvPr/>
            </p:nvSpPr>
            <p:spPr bwMode="auto">
              <a:xfrm>
                <a:off x="1413688" y="4592710"/>
                <a:ext cx="850014" cy="45719"/>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4" name="正方形/長方形 53">
                <a:extLst>
                  <a:ext uri="{FF2B5EF4-FFF2-40B4-BE49-F238E27FC236}">
                    <a16:creationId xmlns:a16="http://schemas.microsoft.com/office/drawing/2014/main" id="{50FCA0D8-2614-4C65-B3E7-62BA41530903}"/>
                  </a:ext>
                </a:extLst>
              </p:cNvPr>
              <p:cNvSpPr/>
              <p:nvPr/>
            </p:nvSpPr>
            <p:spPr bwMode="auto">
              <a:xfrm>
                <a:off x="18386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5" name="正方形/長方形 54">
                <a:extLst>
                  <a:ext uri="{FF2B5EF4-FFF2-40B4-BE49-F238E27FC236}">
                    <a16:creationId xmlns:a16="http://schemas.microsoft.com/office/drawing/2014/main" id="{69EFF304-2163-215A-CFFB-432EA4E13F0C}"/>
                  </a:ext>
                </a:extLst>
              </p:cNvPr>
              <p:cNvSpPr/>
              <p:nvPr/>
            </p:nvSpPr>
            <p:spPr bwMode="auto">
              <a:xfrm>
                <a:off x="19910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56" name="正方形/長方形 55">
                <a:extLst>
                  <a:ext uri="{FF2B5EF4-FFF2-40B4-BE49-F238E27FC236}">
                    <a16:creationId xmlns:a16="http://schemas.microsoft.com/office/drawing/2014/main" id="{15A57778-9B94-42E5-FF2A-F9C7857D6293}"/>
                  </a:ext>
                </a:extLst>
              </p:cNvPr>
              <p:cNvSpPr/>
              <p:nvPr/>
            </p:nvSpPr>
            <p:spPr bwMode="auto">
              <a:xfrm>
                <a:off x="21434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grpSp>
          <p:nvGrpSpPr>
            <p:cNvPr id="18" name="グループ化 17">
              <a:extLst>
                <a:ext uri="{FF2B5EF4-FFF2-40B4-BE49-F238E27FC236}">
                  <a16:creationId xmlns:a16="http://schemas.microsoft.com/office/drawing/2014/main" id="{DE75E032-C5DF-F0AB-7A3B-9E965ACD5E1A}"/>
                </a:ext>
              </a:extLst>
            </p:cNvPr>
            <p:cNvGrpSpPr/>
            <p:nvPr/>
          </p:nvGrpSpPr>
          <p:grpSpPr>
            <a:xfrm>
              <a:off x="3457178" y="4949917"/>
              <a:ext cx="1028009" cy="370155"/>
              <a:chOff x="1332806" y="4268274"/>
              <a:chExt cx="1028009" cy="370155"/>
            </a:xfrm>
          </p:grpSpPr>
          <p:sp>
            <p:nvSpPr>
              <p:cNvPr id="43" name="正方形/長方形 42">
                <a:extLst>
                  <a:ext uri="{FF2B5EF4-FFF2-40B4-BE49-F238E27FC236}">
                    <a16:creationId xmlns:a16="http://schemas.microsoft.com/office/drawing/2014/main" id="{DB93D96C-FC3B-7D7C-8D55-21534B29E75E}"/>
                  </a:ext>
                </a:extLst>
              </p:cNvPr>
              <p:cNvSpPr/>
              <p:nvPr/>
            </p:nvSpPr>
            <p:spPr bwMode="auto">
              <a:xfrm>
                <a:off x="1332806" y="4268274"/>
                <a:ext cx="1028009" cy="324436"/>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4" name="正方形/長方形 43">
                <a:extLst>
                  <a:ext uri="{FF2B5EF4-FFF2-40B4-BE49-F238E27FC236}">
                    <a16:creationId xmlns:a16="http://schemas.microsoft.com/office/drawing/2014/main" id="{A0ECB0BA-D085-86A9-F796-A23D43D1C8BA}"/>
                  </a:ext>
                </a:extLst>
              </p:cNvPr>
              <p:cNvSpPr/>
              <p:nvPr/>
            </p:nvSpPr>
            <p:spPr bwMode="auto">
              <a:xfrm>
                <a:off x="16862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5" name="正方形/長方形 44">
                <a:extLst>
                  <a:ext uri="{FF2B5EF4-FFF2-40B4-BE49-F238E27FC236}">
                    <a16:creationId xmlns:a16="http://schemas.microsoft.com/office/drawing/2014/main" id="{94F0EE13-8B6C-5225-6C2A-DBDC7A7CD61D}"/>
                  </a:ext>
                </a:extLst>
              </p:cNvPr>
              <p:cNvSpPr/>
              <p:nvPr/>
            </p:nvSpPr>
            <p:spPr bwMode="auto">
              <a:xfrm>
                <a:off x="1431172" y="4360076"/>
                <a:ext cx="126079" cy="119192"/>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6" name="正方形/長方形 45">
                <a:extLst>
                  <a:ext uri="{FF2B5EF4-FFF2-40B4-BE49-F238E27FC236}">
                    <a16:creationId xmlns:a16="http://schemas.microsoft.com/office/drawing/2014/main" id="{AFCBE5BB-4F03-ED5D-06A0-8C9E75E018A7}"/>
                  </a:ext>
                </a:extLst>
              </p:cNvPr>
              <p:cNvSpPr/>
              <p:nvPr/>
            </p:nvSpPr>
            <p:spPr bwMode="auto">
              <a:xfrm>
                <a:off x="1413688" y="4592710"/>
                <a:ext cx="850014" cy="45719"/>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7" name="正方形/長方形 46">
                <a:extLst>
                  <a:ext uri="{FF2B5EF4-FFF2-40B4-BE49-F238E27FC236}">
                    <a16:creationId xmlns:a16="http://schemas.microsoft.com/office/drawing/2014/main" id="{D34C6A43-95BC-496C-B4E2-9B5118C4AFA2}"/>
                  </a:ext>
                </a:extLst>
              </p:cNvPr>
              <p:cNvSpPr/>
              <p:nvPr/>
            </p:nvSpPr>
            <p:spPr bwMode="auto">
              <a:xfrm>
                <a:off x="18386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8" name="正方形/長方形 47">
                <a:extLst>
                  <a:ext uri="{FF2B5EF4-FFF2-40B4-BE49-F238E27FC236}">
                    <a16:creationId xmlns:a16="http://schemas.microsoft.com/office/drawing/2014/main" id="{0CA8DFF1-898E-C0F4-0425-60E9CA960B44}"/>
                  </a:ext>
                </a:extLst>
              </p:cNvPr>
              <p:cNvSpPr/>
              <p:nvPr/>
            </p:nvSpPr>
            <p:spPr bwMode="auto">
              <a:xfrm>
                <a:off x="19910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9" name="正方形/長方形 48">
                <a:extLst>
                  <a:ext uri="{FF2B5EF4-FFF2-40B4-BE49-F238E27FC236}">
                    <a16:creationId xmlns:a16="http://schemas.microsoft.com/office/drawing/2014/main" id="{BC50144B-7525-BC7E-4C57-C9C9A68A958F}"/>
                  </a:ext>
                </a:extLst>
              </p:cNvPr>
              <p:cNvSpPr/>
              <p:nvPr/>
            </p:nvSpPr>
            <p:spPr bwMode="auto">
              <a:xfrm>
                <a:off x="21434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grpSp>
          <p:nvGrpSpPr>
            <p:cNvPr id="19" name="グループ化 18">
              <a:extLst>
                <a:ext uri="{FF2B5EF4-FFF2-40B4-BE49-F238E27FC236}">
                  <a16:creationId xmlns:a16="http://schemas.microsoft.com/office/drawing/2014/main" id="{FCCD6F67-5199-5F31-1592-2DEA8DA73B10}"/>
                </a:ext>
              </a:extLst>
            </p:cNvPr>
            <p:cNvGrpSpPr/>
            <p:nvPr/>
          </p:nvGrpSpPr>
          <p:grpSpPr>
            <a:xfrm>
              <a:off x="1674419" y="5496401"/>
              <a:ext cx="1028009" cy="370155"/>
              <a:chOff x="1332806" y="4268274"/>
              <a:chExt cx="1028009" cy="370155"/>
            </a:xfrm>
          </p:grpSpPr>
          <p:sp>
            <p:nvSpPr>
              <p:cNvPr id="36" name="正方形/長方形 35">
                <a:extLst>
                  <a:ext uri="{FF2B5EF4-FFF2-40B4-BE49-F238E27FC236}">
                    <a16:creationId xmlns:a16="http://schemas.microsoft.com/office/drawing/2014/main" id="{78BB1528-D630-236D-183B-9AFC78CABBD5}"/>
                  </a:ext>
                </a:extLst>
              </p:cNvPr>
              <p:cNvSpPr/>
              <p:nvPr/>
            </p:nvSpPr>
            <p:spPr bwMode="auto">
              <a:xfrm>
                <a:off x="1332806" y="4268274"/>
                <a:ext cx="1028009" cy="324436"/>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7" name="正方形/長方形 36">
                <a:extLst>
                  <a:ext uri="{FF2B5EF4-FFF2-40B4-BE49-F238E27FC236}">
                    <a16:creationId xmlns:a16="http://schemas.microsoft.com/office/drawing/2014/main" id="{990078CF-90E7-F09A-84A3-956E1D30A7FD}"/>
                  </a:ext>
                </a:extLst>
              </p:cNvPr>
              <p:cNvSpPr/>
              <p:nvPr/>
            </p:nvSpPr>
            <p:spPr bwMode="auto">
              <a:xfrm>
                <a:off x="16862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8" name="正方形/長方形 37">
                <a:extLst>
                  <a:ext uri="{FF2B5EF4-FFF2-40B4-BE49-F238E27FC236}">
                    <a16:creationId xmlns:a16="http://schemas.microsoft.com/office/drawing/2014/main" id="{3EDE8D21-BD59-F3C1-EE40-9990F6FC2A98}"/>
                  </a:ext>
                </a:extLst>
              </p:cNvPr>
              <p:cNvSpPr/>
              <p:nvPr/>
            </p:nvSpPr>
            <p:spPr bwMode="auto">
              <a:xfrm>
                <a:off x="1431172" y="4360076"/>
                <a:ext cx="126079" cy="119192"/>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9" name="正方形/長方形 38">
                <a:extLst>
                  <a:ext uri="{FF2B5EF4-FFF2-40B4-BE49-F238E27FC236}">
                    <a16:creationId xmlns:a16="http://schemas.microsoft.com/office/drawing/2014/main" id="{F9025FF8-AA99-AE1F-69A5-15EC42572962}"/>
                  </a:ext>
                </a:extLst>
              </p:cNvPr>
              <p:cNvSpPr/>
              <p:nvPr/>
            </p:nvSpPr>
            <p:spPr bwMode="auto">
              <a:xfrm>
                <a:off x="1413688" y="4592710"/>
                <a:ext cx="850014" cy="45719"/>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0" name="正方形/長方形 39">
                <a:extLst>
                  <a:ext uri="{FF2B5EF4-FFF2-40B4-BE49-F238E27FC236}">
                    <a16:creationId xmlns:a16="http://schemas.microsoft.com/office/drawing/2014/main" id="{645C98DC-BD49-9062-1556-AB81F41CF4F3}"/>
                  </a:ext>
                </a:extLst>
              </p:cNvPr>
              <p:cNvSpPr/>
              <p:nvPr/>
            </p:nvSpPr>
            <p:spPr bwMode="auto">
              <a:xfrm>
                <a:off x="18386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1" name="正方形/長方形 40">
                <a:extLst>
                  <a:ext uri="{FF2B5EF4-FFF2-40B4-BE49-F238E27FC236}">
                    <a16:creationId xmlns:a16="http://schemas.microsoft.com/office/drawing/2014/main" id="{E90205F1-5BDE-16D7-234C-C1F235A07841}"/>
                  </a:ext>
                </a:extLst>
              </p:cNvPr>
              <p:cNvSpPr/>
              <p:nvPr/>
            </p:nvSpPr>
            <p:spPr bwMode="auto">
              <a:xfrm>
                <a:off x="19910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2" name="正方形/長方形 41">
                <a:extLst>
                  <a:ext uri="{FF2B5EF4-FFF2-40B4-BE49-F238E27FC236}">
                    <a16:creationId xmlns:a16="http://schemas.microsoft.com/office/drawing/2014/main" id="{269AB79C-11CB-B052-CF62-97073A5D0F9C}"/>
                  </a:ext>
                </a:extLst>
              </p:cNvPr>
              <p:cNvSpPr/>
              <p:nvPr/>
            </p:nvSpPr>
            <p:spPr bwMode="auto">
              <a:xfrm>
                <a:off x="21434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grpSp>
          <p:nvGrpSpPr>
            <p:cNvPr id="20" name="グループ化 19">
              <a:extLst>
                <a:ext uri="{FF2B5EF4-FFF2-40B4-BE49-F238E27FC236}">
                  <a16:creationId xmlns:a16="http://schemas.microsoft.com/office/drawing/2014/main" id="{149BD177-256E-F0AC-85D6-0C2412E170AF}"/>
                </a:ext>
              </a:extLst>
            </p:cNvPr>
            <p:cNvGrpSpPr/>
            <p:nvPr/>
          </p:nvGrpSpPr>
          <p:grpSpPr>
            <a:xfrm>
              <a:off x="2892640" y="5496401"/>
              <a:ext cx="1028009" cy="370155"/>
              <a:chOff x="1332806" y="4268274"/>
              <a:chExt cx="1028009" cy="370155"/>
            </a:xfrm>
          </p:grpSpPr>
          <p:sp>
            <p:nvSpPr>
              <p:cNvPr id="29" name="正方形/長方形 28">
                <a:extLst>
                  <a:ext uri="{FF2B5EF4-FFF2-40B4-BE49-F238E27FC236}">
                    <a16:creationId xmlns:a16="http://schemas.microsoft.com/office/drawing/2014/main" id="{6392FF78-C070-933E-D77F-4F9331DAF5F3}"/>
                  </a:ext>
                </a:extLst>
              </p:cNvPr>
              <p:cNvSpPr/>
              <p:nvPr/>
            </p:nvSpPr>
            <p:spPr bwMode="auto">
              <a:xfrm>
                <a:off x="1332806" y="4268274"/>
                <a:ext cx="1028009" cy="324436"/>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0" name="正方形/長方形 29">
                <a:extLst>
                  <a:ext uri="{FF2B5EF4-FFF2-40B4-BE49-F238E27FC236}">
                    <a16:creationId xmlns:a16="http://schemas.microsoft.com/office/drawing/2014/main" id="{B1F22950-00A9-A8A8-805C-3B50912CA8B5}"/>
                  </a:ext>
                </a:extLst>
              </p:cNvPr>
              <p:cNvSpPr/>
              <p:nvPr/>
            </p:nvSpPr>
            <p:spPr bwMode="auto">
              <a:xfrm>
                <a:off x="16862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1" name="正方形/長方形 30">
                <a:extLst>
                  <a:ext uri="{FF2B5EF4-FFF2-40B4-BE49-F238E27FC236}">
                    <a16:creationId xmlns:a16="http://schemas.microsoft.com/office/drawing/2014/main" id="{9C2147E3-4CD4-44D1-11CD-5AE9A0B37088}"/>
                  </a:ext>
                </a:extLst>
              </p:cNvPr>
              <p:cNvSpPr/>
              <p:nvPr/>
            </p:nvSpPr>
            <p:spPr bwMode="auto">
              <a:xfrm>
                <a:off x="1431172" y="4360076"/>
                <a:ext cx="126079" cy="119192"/>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2" name="正方形/長方形 31">
                <a:extLst>
                  <a:ext uri="{FF2B5EF4-FFF2-40B4-BE49-F238E27FC236}">
                    <a16:creationId xmlns:a16="http://schemas.microsoft.com/office/drawing/2014/main" id="{C22A5432-7FF5-FFFF-A0AA-70F120BF5B90}"/>
                  </a:ext>
                </a:extLst>
              </p:cNvPr>
              <p:cNvSpPr/>
              <p:nvPr/>
            </p:nvSpPr>
            <p:spPr bwMode="auto">
              <a:xfrm>
                <a:off x="1413688" y="4592710"/>
                <a:ext cx="850014" cy="45719"/>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3" name="正方形/長方形 32">
                <a:extLst>
                  <a:ext uri="{FF2B5EF4-FFF2-40B4-BE49-F238E27FC236}">
                    <a16:creationId xmlns:a16="http://schemas.microsoft.com/office/drawing/2014/main" id="{7D73FC49-AB5C-DBEE-400A-6F272AF7752A}"/>
                  </a:ext>
                </a:extLst>
              </p:cNvPr>
              <p:cNvSpPr/>
              <p:nvPr/>
            </p:nvSpPr>
            <p:spPr bwMode="auto">
              <a:xfrm>
                <a:off x="18386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4" name="正方形/長方形 33">
                <a:extLst>
                  <a:ext uri="{FF2B5EF4-FFF2-40B4-BE49-F238E27FC236}">
                    <a16:creationId xmlns:a16="http://schemas.microsoft.com/office/drawing/2014/main" id="{516ED3F2-120A-FA40-1336-AA4338BEFC64}"/>
                  </a:ext>
                </a:extLst>
              </p:cNvPr>
              <p:cNvSpPr/>
              <p:nvPr/>
            </p:nvSpPr>
            <p:spPr bwMode="auto">
              <a:xfrm>
                <a:off x="19910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5" name="正方形/長方形 34">
                <a:extLst>
                  <a:ext uri="{FF2B5EF4-FFF2-40B4-BE49-F238E27FC236}">
                    <a16:creationId xmlns:a16="http://schemas.microsoft.com/office/drawing/2014/main" id="{D4B48415-9E28-C89A-1730-613DFCDB11D1}"/>
                  </a:ext>
                </a:extLst>
              </p:cNvPr>
              <p:cNvSpPr/>
              <p:nvPr/>
            </p:nvSpPr>
            <p:spPr bwMode="auto">
              <a:xfrm>
                <a:off x="21434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grpSp>
          <p:nvGrpSpPr>
            <p:cNvPr id="21" name="グループ化 20">
              <a:extLst>
                <a:ext uri="{FF2B5EF4-FFF2-40B4-BE49-F238E27FC236}">
                  <a16:creationId xmlns:a16="http://schemas.microsoft.com/office/drawing/2014/main" id="{DBC45B1B-2CA4-1B29-1A89-A605C9E2EC23}"/>
                </a:ext>
              </a:extLst>
            </p:cNvPr>
            <p:cNvGrpSpPr/>
            <p:nvPr/>
          </p:nvGrpSpPr>
          <p:grpSpPr>
            <a:xfrm>
              <a:off x="4094630" y="5496401"/>
              <a:ext cx="1028009" cy="370155"/>
              <a:chOff x="1332806" y="4268274"/>
              <a:chExt cx="1028009" cy="370155"/>
            </a:xfrm>
          </p:grpSpPr>
          <p:sp>
            <p:nvSpPr>
              <p:cNvPr id="22" name="正方形/長方形 21">
                <a:extLst>
                  <a:ext uri="{FF2B5EF4-FFF2-40B4-BE49-F238E27FC236}">
                    <a16:creationId xmlns:a16="http://schemas.microsoft.com/office/drawing/2014/main" id="{2F550464-3B24-2DDD-8F88-92DC239DDF77}"/>
                  </a:ext>
                </a:extLst>
              </p:cNvPr>
              <p:cNvSpPr/>
              <p:nvPr/>
            </p:nvSpPr>
            <p:spPr bwMode="auto">
              <a:xfrm>
                <a:off x="1332806" y="4268274"/>
                <a:ext cx="1028009" cy="324436"/>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23" name="正方形/長方形 22">
                <a:extLst>
                  <a:ext uri="{FF2B5EF4-FFF2-40B4-BE49-F238E27FC236}">
                    <a16:creationId xmlns:a16="http://schemas.microsoft.com/office/drawing/2014/main" id="{8DA98AAE-0FBF-894E-07B4-F288661BEAE6}"/>
                  </a:ext>
                </a:extLst>
              </p:cNvPr>
              <p:cNvSpPr/>
              <p:nvPr/>
            </p:nvSpPr>
            <p:spPr bwMode="auto">
              <a:xfrm>
                <a:off x="16862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24" name="正方形/長方形 23">
                <a:extLst>
                  <a:ext uri="{FF2B5EF4-FFF2-40B4-BE49-F238E27FC236}">
                    <a16:creationId xmlns:a16="http://schemas.microsoft.com/office/drawing/2014/main" id="{9F8C0BFB-68A1-A997-AB00-989E3F7D23CD}"/>
                  </a:ext>
                </a:extLst>
              </p:cNvPr>
              <p:cNvSpPr/>
              <p:nvPr/>
            </p:nvSpPr>
            <p:spPr bwMode="auto">
              <a:xfrm>
                <a:off x="1431172" y="4360076"/>
                <a:ext cx="126079" cy="119192"/>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25" name="正方形/長方形 24">
                <a:extLst>
                  <a:ext uri="{FF2B5EF4-FFF2-40B4-BE49-F238E27FC236}">
                    <a16:creationId xmlns:a16="http://schemas.microsoft.com/office/drawing/2014/main" id="{DD79CF62-EEAC-7A98-7490-A432C4312953}"/>
                  </a:ext>
                </a:extLst>
              </p:cNvPr>
              <p:cNvSpPr/>
              <p:nvPr/>
            </p:nvSpPr>
            <p:spPr bwMode="auto">
              <a:xfrm>
                <a:off x="1413688" y="4592710"/>
                <a:ext cx="850014" cy="45719"/>
              </a:xfrm>
              <a:prstGeom prst="rect">
                <a:avLst/>
              </a:prstGeom>
              <a:solidFill>
                <a:schemeClr val="tx2">
                  <a:lumMod val="20000"/>
                  <a:lumOff val="8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26" name="正方形/長方形 25">
                <a:extLst>
                  <a:ext uri="{FF2B5EF4-FFF2-40B4-BE49-F238E27FC236}">
                    <a16:creationId xmlns:a16="http://schemas.microsoft.com/office/drawing/2014/main" id="{21BD8C5E-A69E-BD2B-24E0-3702B6CE489D}"/>
                  </a:ext>
                </a:extLst>
              </p:cNvPr>
              <p:cNvSpPr/>
              <p:nvPr/>
            </p:nvSpPr>
            <p:spPr bwMode="auto">
              <a:xfrm>
                <a:off x="18386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27" name="正方形/長方形 26">
                <a:extLst>
                  <a:ext uri="{FF2B5EF4-FFF2-40B4-BE49-F238E27FC236}">
                    <a16:creationId xmlns:a16="http://schemas.microsoft.com/office/drawing/2014/main" id="{5A3B62C8-7652-FA7A-E61F-3EC5766295F6}"/>
                  </a:ext>
                </a:extLst>
              </p:cNvPr>
              <p:cNvSpPr/>
              <p:nvPr/>
            </p:nvSpPr>
            <p:spPr bwMode="auto">
              <a:xfrm>
                <a:off x="19910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28" name="正方形/長方形 27">
                <a:extLst>
                  <a:ext uri="{FF2B5EF4-FFF2-40B4-BE49-F238E27FC236}">
                    <a16:creationId xmlns:a16="http://schemas.microsoft.com/office/drawing/2014/main" id="{EC9A9962-92E7-137A-B6ED-2CF3F77FB7CB}"/>
                  </a:ext>
                </a:extLst>
              </p:cNvPr>
              <p:cNvSpPr/>
              <p:nvPr/>
            </p:nvSpPr>
            <p:spPr bwMode="auto">
              <a:xfrm>
                <a:off x="2143495" y="4353707"/>
                <a:ext cx="89858" cy="9776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grpSp>
      </p:grpSp>
      <p:pic>
        <p:nvPicPr>
          <p:cNvPr id="78" name="グラフィックス 77" descr="インターネット 枠線">
            <a:extLst>
              <a:ext uri="{FF2B5EF4-FFF2-40B4-BE49-F238E27FC236}">
                <a16:creationId xmlns:a16="http://schemas.microsoft.com/office/drawing/2014/main" id="{0927FEDB-68E8-D29C-001E-24EA79E8929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946635" y="1982426"/>
            <a:ext cx="770162" cy="770162"/>
          </a:xfrm>
          <a:prstGeom prst="rect">
            <a:avLst/>
          </a:prstGeom>
        </p:spPr>
      </p:pic>
      <p:pic>
        <p:nvPicPr>
          <p:cNvPr id="79" name="グラフィックス 78" descr="オンライン ネットワーク 枠線">
            <a:extLst>
              <a:ext uri="{FF2B5EF4-FFF2-40B4-BE49-F238E27FC236}">
                <a16:creationId xmlns:a16="http://schemas.microsoft.com/office/drawing/2014/main" id="{F8A74628-1746-8048-D210-C06AF1B0C3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0683120">
            <a:off x="2383581" y="1575710"/>
            <a:ext cx="584019" cy="584019"/>
          </a:xfrm>
          <a:prstGeom prst="rect">
            <a:avLst/>
          </a:prstGeom>
        </p:spPr>
      </p:pic>
      <p:pic>
        <p:nvPicPr>
          <p:cNvPr id="80" name="グラフィックス 79" descr="クリップボード: 混合 枠線">
            <a:extLst>
              <a:ext uri="{FF2B5EF4-FFF2-40B4-BE49-F238E27FC236}">
                <a16:creationId xmlns:a16="http://schemas.microsoft.com/office/drawing/2014/main" id="{1E4AE73F-C40D-5CB5-D170-61F4793D165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20503" y="3368368"/>
            <a:ext cx="760281" cy="760281"/>
          </a:xfrm>
          <a:prstGeom prst="rect">
            <a:avLst/>
          </a:prstGeom>
        </p:spPr>
      </p:pic>
      <p:pic>
        <p:nvPicPr>
          <p:cNvPr id="81" name="グラフィックス 80" descr="E コマース 枠線">
            <a:extLst>
              <a:ext uri="{FF2B5EF4-FFF2-40B4-BE49-F238E27FC236}">
                <a16:creationId xmlns:a16="http://schemas.microsoft.com/office/drawing/2014/main" id="{5814143A-0CB8-7092-3126-073FA4DDBE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561278">
            <a:off x="4067055" y="1959033"/>
            <a:ext cx="548261" cy="548261"/>
          </a:xfrm>
          <a:prstGeom prst="rect">
            <a:avLst/>
          </a:prstGeom>
        </p:spPr>
      </p:pic>
      <p:pic>
        <p:nvPicPr>
          <p:cNvPr id="82" name="グラフィックス 81" descr="オンライン会議 枠線">
            <a:extLst>
              <a:ext uri="{FF2B5EF4-FFF2-40B4-BE49-F238E27FC236}">
                <a16:creationId xmlns:a16="http://schemas.microsoft.com/office/drawing/2014/main" id="{CF310421-0666-4A91-ADC9-CBE9E47F3B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79470" y="1981975"/>
            <a:ext cx="752145" cy="752145"/>
          </a:xfrm>
          <a:prstGeom prst="rect">
            <a:avLst/>
          </a:prstGeom>
        </p:spPr>
      </p:pic>
      <p:pic>
        <p:nvPicPr>
          <p:cNvPr id="83" name="グラフィックス 82" descr="プログラマー女性 枠線">
            <a:extLst>
              <a:ext uri="{FF2B5EF4-FFF2-40B4-BE49-F238E27FC236}">
                <a16:creationId xmlns:a16="http://schemas.microsoft.com/office/drawing/2014/main" id="{80489117-A625-5643-2968-D020EFA87E8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63132" y="1471117"/>
            <a:ext cx="571954" cy="571954"/>
          </a:xfrm>
          <a:prstGeom prst="rect">
            <a:avLst/>
          </a:prstGeom>
        </p:spPr>
      </p:pic>
      <p:sp>
        <p:nvSpPr>
          <p:cNvPr id="84" name="正方形/長方形 83">
            <a:extLst>
              <a:ext uri="{FF2B5EF4-FFF2-40B4-BE49-F238E27FC236}">
                <a16:creationId xmlns:a16="http://schemas.microsoft.com/office/drawing/2014/main" id="{AFA9825D-BAB6-3180-6089-4906CBDFAA8E}"/>
              </a:ext>
            </a:extLst>
          </p:cNvPr>
          <p:cNvSpPr/>
          <p:nvPr/>
        </p:nvSpPr>
        <p:spPr bwMode="auto">
          <a:xfrm>
            <a:off x="1134621" y="2997738"/>
            <a:ext cx="4356596" cy="1491695"/>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85" name="テキスト ボックス 84">
            <a:extLst>
              <a:ext uri="{FF2B5EF4-FFF2-40B4-BE49-F238E27FC236}">
                <a16:creationId xmlns:a16="http://schemas.microsoft.com/office/drawing/2014/main" id="{2BBD0E63-1F2A-8ECF-6FDB-A4AFADA300B3}"/>
              </a:ext>
            </a:extLst>
          </p:cNvPr>
          <p:cNvSpPr txBox="1"/>
          <p:nvPr/>
        </p:nvSpPr>
        <p:spPr>
          <a:xfrm>
            <a:off x="1213887" y="3072285"/>
            <a:ext cx="1395609" cy="215444"/>
          </a:xfrm>
          <a:prstGeom prst="rect">
            <a:avLst/>
          </a:prstGeom>
          <a:solidFill>
            <a:schemeClr val="bg1"/>
          </a:solidFill>
        </p:spPr>
        <p:txBody>
          <a:bodyPr wrap="square" lIns="0" tIns="0" rIns="0" bIns="0" rtlCol="0">
            <a:spAutoFit/>
          </a:bodyPr>
          <a:lstStyle/>
          <a:p>
            <a:r>
              <a:rPr kumimoji="1" lang="ja-JP" altLang="en-US" sz="1400">
                <a:latin typeface="Yu Gothic UI" panose="020B0500000000000000" pitchFamily="34" charset="-128"/>
                <a:ea typeface="Yu Gothic UI" panose="020B0500000000000000" pitchFamily="34" charset="-128"/>
              </a:rPr>
              <a:t>コントロールプレーン</a:t>
            </a:r>
          </a:p>
        </p:txBody>
      </p:sp>
      <p:sp>
        <p:nvSpPr>
          <p:cNvPr id="86" name="正方形/長方形 85">
            <a:extLst>
              <a:ext uri="{FF2B5EF4-FFF2-40B4-BE49-F238E27FC236}">
                <a16:creationId xmlns:a16="http://schemas.microsoft.com/office/drawing/2014/main" id="{9FA03F77-D241-7EFD-B934-E304C9A98FA5}"/>
              </a:ext>
            </a:extLst>
          </p:cNvPr>
          <p:cNvSpPr/>
          <p:nvPr/>
        </p:nvSpPr>
        <p:spPr bwMode="auto">
          <a:xfrm>
            <a:off x="1134621" y="1191487"/>
            <a:ext cx="4356596" cy="1728465"/>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87" name="テキスト ボックス 86">
            <a:extLst>
              <a:ext uri="{FF2B5EF4-FFF2-40B4-BE49-F238E27FC236}">
                <a16:creationId xmlns:a16="http://schemas.microsoft.com/office/drawing/2014/main" id="{67914929-8082-877F-169A-737884B692E4}"/>
              </a:ext>
            </a:extLst>
          </p:cNvPr>
          <p:cNvSpPr txBox="1"/>
          <p:nvPr/>
        </p:nvSpPr>
        <p:spPr>
          <a:xfrm>
            <a:off x="1206636" y="1269346"/>
            <a:ext cx="1660013" cy="215444"/>
          </a:xfrm>
          <a:prstGeom prst="rect">
            <a:avLst/>
          </a:prstGeom>
          <a:solidFill>
            <a:schemeClr val="bg1"/>
          </a:solidFill>
        </p:spPr>
        <p:txBody>
          <a:bodyPr wrap="square" lIns="0" tIns="0" rIns="0" bIns="0" rtlCol="0">
            <a:spAutoFit/>
          </a:bodyPr>
          <a:lstStyle/>
          <a:p>
            <a:r>
              <a:rPr kumimoji="1" lang="ja-JP" altLang="en-US" sz="1400">
                <a:latin typeface="Yu Gothic UI" panose="020B0500000000000000" pitchFamily="34" charset="-128"/>
                <a:ea typeface="Yu Gothic UI" panose="020B0500000000000000" pitchFamily="34" charset="-128"/>
              </a:rPr>
              <a:t>アプリケーションプレーン</a:t>
            </a:r>
          </a:p>
        </p:txBody>
      </p:sp>
      <p:sp>
        <p:nvSpPr>
          <p:cNvPr id="88" name="正方形/長方形 87">
            <a:extLst>
              <a:ext uri="{FF2B5EF4-FFF2-40B4-BE49-F238E27FC236}">
                <a16:creationId xmlns:a16="http://schemas.microsoft.com/office/drawing/2014/main" id="{134C3978-9BA0-893C-1118-037834218651}"/>
              </a:ext>
            </a:extLst>
          </p:cNvPr>
          <p:cNvSpPr/>
          <p:nvPr/>
        </p:nvSpPr>
        <p:spPr bwMode="auto">
          <a:xfrm>
            <a:off x="1134621" y="4563980"/>
            <a:ext cx="4356596" cy="1920508"/>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89" name="テキスト ボックス 88">
            <a:extLst>
              <a:ext uri="{FF2B5EF4-FFF2-40B4-BE49-F238E27FC236}">
                <a16:creationId xmlns:a16="http://schemas.microsoft.com/office/drawing/2014/main" id="{F2937344-E313-EFE4-A312-720E09857C1A}"/>
              </a:ext>
            </a:extLst>
          </p:cNvPr>
          <p:cNvSpPr txBox="1"/>
          <p:nvPr/>
        </p:nvSpPr>
        <p:spPr>
          <a:xfrm>
            <a:off x="1206636" y="4641830"/>
            <a:ext cx="1660013" cy="215444"/>
          </a:xfrm>
          <a:prstGeom prst="rect">
            <a:avLst/>
          </a:prstGeom>
          <a:solidFill>
            <a:schemeClr val="bg1"/>
          </a:solidFill>
        </p:spPr>
        <p:txBody>
          <a:bodyPr wrap="square" lIns="0" tIns="0" rIns="0" bIns="0" rtlCol="0">
            <a:spAutoFit/>
          </a:bodyPr>
          <a:lstStyle/>
          <a:p>
            <a:r>
              <a:rPr kumimoji="1" lang="ja-JP" altLang="en-US" sz="1400">
                <a:latin typeface="Yu Gothic UI" panose="020B0500000000000000" pitchFamily="34" charset="-128"/>
                <a:ea typeface="Yu Gothic UI" panose="020B0500000000000000" pitchFamily="34" charset="-128"/>
              </a:rPr>
              <a:t>データプレーン</a:t>
            </a:r>
          </a:p>
        </p:txBody>
      </p:sp>
      <p:pic>
        <p:nvPicPr>
          <p:cNvPr id="90" name="グラフィックス 89" descr="データベース 枠線">
            <a:extLst>
              <a:ext uri="{FF2B5EF4-FFF2-40B4-BE49-F238E27FC236}">
                <a16:creationId xmlns:a16="http://schemas.microsoft.com/office/drawing/2014/main" id="{9C638D3B-FF45-67E8-EF85-8E0473D350A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602609" y="3397077"/>
            <a:ext cx="694277" cy="694277"/>
          </a:xfrm>
          <a:prstGeom prst="rect">
            <a:avLst/>
          </a:prstGeom>
        </p:spPr>
      </p:pic>
      <p:cxnSp>
        <p:nvCxnSpPr>
          <p:cNvPr id="91" name="直線矢印コネクタ 90">
            <a:extLst>
              <a:ext uri="{FF2B5EF4-FFF2-40B4-BE49-F238E27FC236}">
                <a16:creationId xmlns:a16="http://schemas.microsoft.com/office/drawing/2014/main" id="{9163E707-9B96-EC58-01C6-2644C69B1293}"/>
              </a:ext>
            </a:extLst>
          </p:cNvPr>
          <p:cNvCxnSpPr>
            <a:cxnSpLocks/>
          </p:cNvCxnSpPr>
          <p:nvPr/>
        </p:nvCxnSpPr>
        <p:spPr>
          <a:xfrm>
            <a:off x="2042129" y="3730404"/>
            <a:ext cx="413068" cy="0"/>
          </a:xfrm>
          <a:prstGeom prst="straightConnector1">
            <a:avLst/>
          </a:prstGeom>
          <a:ln w="28575">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56DB1F6E-CC90-AF5E-F8B0-6BB5EBBDE833}"/>
              </a:ext>
            </a:extLst>
          </p:cNvPr>
          <p:cNvCxnSpPr>
            <a:cxnSpLocks/>
          </p:cNvCxnSpPr>
          <p:nvPr/>
        </p:nvCxnSpPr>
        <p:spPr>
          <a:xfrm>
            <a:off x="4253080" y="3730404"/>
            <a:ext cx="413068" cy="0"/>
          </a:xfrm>
          <a:prstGeom prst="straightConnector1">
            <a:avLst/>
          </a:prstGeom>
          <a:ln w="28575">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46AE94E9-2C8B-6BD2-6073-1B4CAD66C484}"/>
              </a:ext>
            </a:extLst>
          </p:cNvPr>
          <p:cNvCxnSpPr>
            <a:cxnSpLocks/>
          </p:cNvCxnSpPr>
          <p:nvPr/>
        </p:nvCxnSpPr>
        <p:spPr>
          <a:xfrm flipV="1">
            <a:off x="3312919" y="2774756"/>
            <a:ext cx="0" cy="381004"/>
          </a:xfrm>
          <a:prstGeom prst="straightConnector1">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F547FAFA-4761-281B-EFFB-093C3BB7AE35}"/>
              </a:ext>
            </a:extLst>
          </p:cNvPr>
          <p:cNvCxnSpPr>
            <a:cxnSpLocks/>
          </p:cNvCxnSpPr>
          <p:nvPr/>
        </p:nvCxnSpPr>
        <p:spPr>
          <a:xfrm flipV="1">
            <a:off x="3312919" y="4326641"/>
            <a:ext cx="0" cy="381004"/>
          </a:xfrm>
          <a:prstGeom prst="straightConnector1">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891B5CDF-3324-D7AF-67B9-6D31E249A4C4}"/>
              </a:ext>
            </a:extLst>
          </p:cNvPr>
          <p:cNvSpPr txBox="1"/>
          <p:nvPr/>
        </p:nvSpPr>
        <p:spPr>
          <a:xfrm>
            <a:off x="6462169" y="1354568"/>
            <a:ext cx="4778009" cy="4170372"/>
          </a:xfrm>
          <a:prstGeom prst="rect">
            <a:avLst/>
          </a:prstGeom>
          <a:noFill/>
        </p:spPr>
        <p:txBody>
          <a:bodyPr wrap="square" lIns="0" tIns="0" rIns="0" bIns="0" rtlCol="0">
            <a:spAutoFit/>
          </a:bodyPr>
          <a:lstStyle/>
          <a:p>
            <a:pPr algn="l">
              <a:spcBef>
                <a:spcPts val="600"/>
              </a:spcBef>
              <a:spcAft>
                <a:spcPts val="600"/>
              </a:spcAft>
            </a:pPr>
            <a:r>
              <a:rPr kumimoji="1" lang="ja-JP" altLang="en-US" b="1" dirty="0"/>
              <a:t>リファレンスモニターとしてのコントロールプレーン</a:t>
            </a:r>
            <a:endParaRPr kumimoji="1" lang="en-US" altLang="ja-JP" b="1" dirty="0"/>
          </a:p>
          <a:p>
            <a:pPr algn="l"/>
            <a:r>
              <a:rPr kumimoji="1" lang="en-US" altLang="ja-JP" sz="1600" dirty="0"/>
              <a:t>Software Defined Network</a:t>
            </a:r>
            <a:r>
              <a:rPr kumimoji="1" lang="ja-JP" altLang="en-US" sz="1600" dirty="0"/>
              <a:t>（</a:t>
            </a:r>
            <a:r>
              <a:rPr kumimoji="1" lang="en-US" altLang="ja-JP" sz="1600" dirty="0"/>
              <a:t>SDN</a:t>
            </a:r>
            <a:r>
              <a:rPr kumimoji="1" lang="ja-JP" altLang="en-US" sz="1600" dirty="0"/>
              <a:t>）では、コントロールプレーンがすべてのアクセスを仲介するため、ネットワークのアクセス記録をデータプレーンのネットワークデバイスのログから集める必要がない</a:t>
            </a:r>
            <a:endParaRPr lang="en-US" altLang="ja-JP" dirty="0"/>
          </a:p>
          <a:p>
            <a:pPr algn="l">
              <a:spcBef>
                <a:spcPts val="600"/>
              </a:spcBef>
              <a:spcAft>
                <a:spcPts val="600"/>
              </a:spcAft>
            </a:pPr>
            <a:r>
              <a:rPr kumimoji="1" lang="ja-JP" altLang="en-US" b="1" dirty="0"/>
              <a:t>ポリシー制御によるアクセス制御</a:t>
            </a:r>
          </a:p>
          <a:p>
            <a:pPr algn="l"/>
            <a:r>
              <a:rPr kumimoji="1" lang="ja-JP" altLang="en-US" sz="1600" dirty="0"/>
              <a:t>コントロールプレーンで動的なポリシー制御を実現することで、アカウントに応じたサービスアクセスの仲介ができ、</a:t>
            </a:r>
            <a:r>
              <a:rPr kumimoji="1" lang="en-US" altLang="ja-JP" sz="1600" dirty="0"/>
              <a:t>CASB</a:t>
            </a:r>
            <a:r>
              <a:rPr kumimoji="1" lang="ja-JP" altLang="en-US" sz="1600" dirty="0"/>
              <a:t>のような機能を持たせることもできる。その記録も一元的に管理できるため、</a:t>
            </a:r>
            <a:r>
              <a:rPr lang="en-US" altLang="ja-JP" sz="1600" dirty="0"/>
              <a:t>CSPM</a:t>
            </a:r>
            <a:r>
              <a:rPr lang="ja-JP" altLang="en-US" sz="1600" dirty="0"/>
              <a:t>や</a:t>
            </a:r>
            <a:r>
              <a:rPr kumimoji="1" lang="en-US" altLang="ja-JP" sz="1600" dirty="0"/>
              <a:t>XDR</a:t>
            </a:r>
            <a:r>
              <a:rPr kumimoji="1" lang="ja-JP" altLang="en-US" sz="1600" dirty="0"/>
              <a:t>などでも活用できる</a:t>
            </a:r>
            <a:endParaRPr lang="en-US" altLang="ja-JP" dirty="0"/>
          </a:p>
          <a:p>
            <a:pPr algn="l">
              <a:spcBef>
                <a:spcPts val="600"/>
              </a:spcBef>
              <a:spcAft>
                <a:spcPts val="600"/>
              </a:spcAft>
            </a:pPr>
            <a:r>
              <a:rPr kumimoji="1" lang="ja-JP" altLang="en-US" b="1" dirty="0"/>
              <a:t>複数のコントロールプレーンを一元管理</a:t>
            </a:r>
            <a:endParaRPr kumimoji="1" lang="en-US" altLang="ja-JP" b="1" dirty="0"/>
          </a:p>
          <a:p>
            <a:pPr algn="l"/>
            <a:r>
              <a:rPr kumimoji="1" lang="ja-JP" altLang="en-US" sz="1600" dirty="0"/>
              <a:t>複数のコントロールプレーンでポリシーやログを共有すれば、一元管理が可能になる。これはネットワークだけでなく、</a:t>
            </a:r>
            <a:r>
              <a:rPr lang="ja-JP" altLang="en-US" sz="1600" dirty="0"/>
              <a:t>クラウドサービスや</a:t>
            </a:r>
            <a:r>
              <a:rPr lang="en-US" altLang="ja-JP" sz="1600" dirty="0"/>
              <a:t>API</a:t>
            </a:r>
            <a:r>
              <a:rPr lang="ja-JP" altLang="en-US" sz="1600" dirty="0"/>
              <a:t>も同様で、すべてのリソースの一元管理によるガバナンスが有効になる</a:t>
            </a:r>
            <a:endParaRPr kumimoji="1" lang="en-US" altLang="ja-JP" sz="1600" dirty="0"/>
          </a:p>
        </p:txBody>
      </p:sp>
    </p:spTree>
    <p:extLst>
      <p:ext uri="{BB962C8B-B14F-4D97-AF65-F5344CB8AC3E}">
        <p14:creationId xmlns:p14="http://schemas.microsoft.com/office/powerpoint/2010/main" val="302635497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A6DDCC-C692-5952-DACB-F27963D2297A}"/>
              </a:ext>
            </a:extLst>
          </p:cNvPr>
          <p:cNvSpPr>
            <a:spLocks noGrp="1"/>
          </p:cNvSpPr>
          <p:nvPr>
            <p:ph type="title"/>
          </p:nvPr>
        </p:nvSpPr>
        <p:spPr/>
        <p:txBody>
          <a:bodyPr/>
          <a:lstStyle/>
          <a:p>
            <a:r>
              <a:rPr lang="en-US" altLang="ja-JP"/>
              <a:t>AI</a:t>
            </a:r>
            <a:r>
              <a:rPr lang="ja-JP" altLang="en-US"/>
              <a:t>エージェントにおけるゼロトラスト </a:t>
            </a:r>
            <a:r>
              <a:rPr lang="en-US" altLang="ja-JP"/>
              <a:t>– Microsoft Agent 365</a:t>
            </a:r>
            <a:endParaRPr lang="ja-JP" altLang="en-US"/>
          </a:p>
        </p:txBody>
      </p:sp>
      <p:pic>
        <p:nvPicPr>
          <p:cNvPr id="3" name="図 2" descr="グラフィカル ユーザー インターフェイス, アプリケーション, Teams  AI 生成コンテンツは誤りを含む可能性があります。">
            <a:extLst>
              <a:ext uri="{FF2B5EF4-FFF2-40B4-BE49-F238E27FC236}">
                <a16:creationId xmlns:a16="http://schemas.microsoft.com/office/drawing/2014/main" id="{467DF82C-99F4-239E-16E2-FAB420F02CA3}"/>
              </a:ext>
            </a:extLst>
          </p:cNvPr>
          <p:cNvPicPr>
            <a:picLocks noChangeAspect="1"/>
          </p:cNvPicPr>
          <p:nvPr/>
        </p:nvPicPr>
        <p:blipFill>
          <a:blip r:embed="rId2">
            <a:extLst>
              <a:ext uri="{28A0092B-C50C-407E-A947-70E740481C1C}">
                <a14:useLocalDpi xmlns:a14="http://schemas.microsoft.com/office/drawing/2010/main" val="0"/>
              </a:ext>
            </a:extLst>
          </a:blip>
          <a:srcRect l="9262" t="9664" r="9625" b="9709"/>
          <a:stretch>
            <a:fillRect/>
          </a:stretch>
        </p:blipFill>
        <p:spPr>
          <a:xfrm>
            <a:off x="728827" y="2257947"/>
            <a:ext cx="5707487" cy="3191192"/>
          </a:xfrm>
          <a:prstGeom prst="rect">
            <a:avLst/>
          </a:prstGeom>
          <a:solidFill>
            <a:schemeClr val="bg1">
              <a:lumMod val="50000"/>
            </a:schemeClr>
          </a:solidFill>
          <a:ln>
            <a:solidFill>
              <a:schemeClr val="bg1">
                <a:lumMod val="50000"/>
              </a:schemeClr>
            </a:solidFill>
          </a:ln>
        </p:spPr>
      </p:pic>
      <p:sp>
        <p:nvSpPr>
          <p:cNvPr id="6" name="テキスト ボックス 5">
            <a:extLst>
              <a:ext uri="{FF2B5EF4-FFF2-40B4-BE49-F238E27FC236}">
                <a16:creationId xmlns:a16="http://schemas.microsoft.com/office/drawing/2014/main" id="{52138165-F914-892F-A1B3-997737A52603}"/>
              </a:ext>
            </a:extLst>
          </p:cNvPr>
          <p:cNvSpPr txBox="1"/>
          <p:nvPr/>
        </p:nvSpPr>
        <p:spPr>
          <a:xfrm>
            <a:off x="728827" y="1301774"/>
            <a:ext cx="5791716" cy="715089"/>
          </a:xfrm>
          <a:prstGeom prst="roundRect">
            <a:avLst/>
          </a:prstGeom>
          <a:solidFill>
            <a:schemeClr val="tx2"/>
          </a:solidFill>
        </p:spPr>
        <p:txBody>
          <a:bodyPr wrap="square">
            <a:spAutoFit/>
          </a:bodyPr>
          <a:lstStyle/>
          <a:p>
            <a:pPr algn="ctr"/>
            <a:r>
              <a:rPr lang="en-US" altLang="ja-JP" b="1">
                <a:solidFill>
                  <a:schemeClr val="bg1"/>
                </a:solidFill>
              </a:rPr>
              <a:t>Agent 365</a:t>
            </a:r>
            <a:r>
              <a:rPr lang="ja-JP" altLang="en-US" b="1">
                <a:solidFill>
                  <a:schemeClr val="bg1"/>
                </a:solidFill>
              </a:rPr>
              <a:t>が</a:t>
            </a:r>
            <a:r>
              <a:rPr lang="en-US" altLang="ja-JP" b="1">
                <a:solidFill>
                  <a:schemeClr val="bg1"/>
                </a:solidFill>
              </a:rPr>
              <a:t>AI</a:t>
            </a:r>
            <a:r>
              <a:rPr lang="ja-JP" altLang="en-US" b="1">
                <a:solidFill>
                  <a:schemeClr val="bg1"/>
                </a:solidFill>
              </a:rPr>
              <a:t>エージェントのすべての活動を仲介し</a:t>
            </a:r>
            <a:endParaRPr lang="en-US" altLang="ja-JP" b="1">
              <a:solidFill>
                <a:schemeClr val="bg1"/>
              </a:solidFill>
            </a:endParaRPr>
          </a:p>
          <a:p>
            <a:pPr algn="ctr"/>
            <a:r>
              <a:rPr lang="ja-JP" altLang="en-US" b="1">
                <a:solidFill>
                  <a:schemeClr val="bg1"/>
                </a:solidFill>
              </a:rPr>
              <a:t>コントロールプレーンとして、ガバナンス構築を支援</a:t>
            </a:r>
            <a:endParaRPr lang="en-US" altLang="ja-JP" b="1">
              <a:solidFill>
                <a:schemeClr val="bg1"/>
              </a:solidFill>
            </a:endParaRPr>
          </a:p>
        </p:txBody>
      </p:sp>
      <p:sp>
        <p:nvSpPr>
          <p:cNvPr id="7" name="テキスト ボックス 6">
            <a:extLst>
              <a:ext uri="{FF2B5EF4-FFF2-40B4-BE49-F238E27FC236}">
                <a16:creationId xmlns:a16="http://schemas.microsoft.com/office/drawing/2014/main" id="{C93EDD79-AA37-8D0C-CA23-46E87BE32C5F}"/>
              </a:ext>
            </a:extLst>
          </p:cNvPr>
          <p:cNvSpPr txBox="1"/>
          <p:nvPr/>
        </p:nvSpPr>
        <p:spPr>
          <a:xfrm>
            <a:off x="728827" y="5645220"/>
            <a:ext cx="5707487" cy="821182"/>
          </a:xfrm>
          <a:prstGeom prst="rect">
            <a:avLst/>
          </a:prstGeom>
          <a:noFill/>
        </p:spPr>
        <p:txBody>
          <a:bodyPr wrap="square" lIns="36000" tIns="36000" rIns="36000" bIns="36000">
            <a:spAutoFit/>
          </a:bodyPr>
          <a:lstStyle/>
          <a:p>
            <a:pPr algn="just"/>
            <a:r>
              <a:rPr lang="ja-JP" altLang="en-US" sz="1600"/>
              <a:t>エージェント</a:t>
            </a:r>
            <a:r>
              <a:rPr lang="en-US" altLang="ja-JP" sz="1600"/>
              <a:t>ID</a:t>
            </a:r>
            <a:r>
              <a:rPr lang="ja-JP" altLang="en-US" sz="1600"/>
              <a:t>を持つエージェント、自分で登録したエージェント、シャドウエージェントを含む、組織内のすべてのエージェントの完全なビューを取得。セキュリティの適用や活動状況を把握</a:t>
            </a:r>
          </a:p>
        </p:txBody>
      </p:sp>
      <p:sp>
        <p:nvSpPr>
          <p:cNvPr id="8" name="テキスト ボックス 7">
            <a:extLst>
              <a:ext uri="{FF2B5EF4-FFF2-40B4-BE49-F238E27FC236}">
                <a16:creationId xmlns:a16="http://schemas.microsoft.com/office/drawing/2014/main" id="{78361A91-781F-2058-9418-A088B904B6E4}"/>
              </a:ext>
            </a:extLst>
          </p:cNvPr>
          <p:cNvSpPr txBox="1"/>
          <p:nvPr/>
        </p:nvSpPr>
        <p:spPr>
          <a:xfrm>
            <a:off x="6781800" y="1106476"/>
            <a:ext cx="4941598" cy="5494133"/>
          </a:xfrm>
          <a:prstGeom prst="rect">
            <a:avLst/>
          </a:prstGeom>
          <a:noFill/>
        </p:spPr>
        <p:txBody>
          <a:bodyPr wrap="square">
            <a:spAutoFit/>
          </a:bodyPr>
          <a:lstStyle/>
          <a:p>
            <a:pPr>
              <a:lnSpc>
                <a:spcPct val="120000"/>
              </a:lnSpc>
            </a:pPr>
            <a:r>
              <a:rPr lang="ja-JP" altLang="en-US" b="1">
                <a:latin typeface="+mj-lt"/>
              </a:rPr>
              <a:t>可視化 </a:t>
            </a:r>
            <a:endParaRPr lang="en-US" altLang="ja-JP" b="1">
              <a:latin typeface="+mj-lt"/>
            </a:endParaRPr>
          </a:p>
          <a:p>
            <a:pPr marL="285750" indent="-285750">
              <a:lnSpc>
                <a:spcPct val="120000"/>
              </a:lnSpc>
              <a:buFont typeface="Arial" panose="020B0604020202020204" pitchFamily="34" charset="0"/>
              <a:buChar char="•"/>
            </a:pPr>
            <a:r>
              <a:rPr lang="ja-JP" altLang="en-US" sz="1600">
                <a:latin typeface="+mj-lt"/>
              </a:rPr>
              <a:t>エージェント、人、データ間のつながりを調査</a:t>
            </a:r>
            <a:endParaRPr lang="en-US" altLang="ja-JP" sz="1600">
              <a:latin typeface="+mj-lt"/>
            </a:endParaRPr>
          </a:p>
          <a:p>
            <a:pPr marL="285750" indent="-285750">
              <a:lnSpc>
                <a:spcPct val="120000"/>
              </a:lnSpc>
              <a:buFont typeface="Arial" panose="020B0604020202020204" pitchFamily="34" charset="0"/>
              <a:buChar char="•"/>
            </a:pPr>
            <a:r>
              <a:rPr lang="ja-JP" altLang="en-US" sz="1600">
                <a:latin typeface="+mj-lt"/>
              </a:rPr>
              <a:t>エージェントの行動とパフォーマンスをリアルタイムで監視して、組織への影響を評価</a:t>
            </a:r>
          </a:p>
          <a:p>
            <a:pPr>
              <a:lnSpc>
                <a:spcPct val="120000"/>
              </a:lnSpc>
            </a:pPr>
            <a:r>
              <a:rPr lang="ja-JP" altLang="en-US" b="1">
                <a:latin typeface="+mj-lt"/>
              </a:rPr>
              <a:t>相互運用性</a:t>
            </a:r>
            <a:endParaRPr lang="en-US" altLang="ja-JP" sz="1600" b="1">
              <a:latin typeface="+mj-lt"/>
            </a:endParaRPr>
          </a:p>
          <a:p>
            <a:pPr marL="285750" indent="-285750">
              <a:lnSpc>
                <a:spcPct val="120000"/>
              </a:lnSpc>
              <a:buFont typeface="Arial" panose="020B0604020202020204" pitchFamily="34" charset="0"/>
              <a:buChar char="•"/>
            </a:pPr>
            <a:r>
              <a:rPr lang="ja-JP" altLang="en-US" sz="1600">
                <a:latin typeface="+mj-lt"/>
              </a:rPr>
              <a:t>人間とエージェントのワークフローを簡素化するために、エージェントにアプリとデータを装備</a:t>
            </a:r>
            <a:endParaRPr lang="en-US" altLang="ja-JP" sz="1600">
              <a:latin typeface="+mj-lt"/>
            </a:endParaRPr>
          </a:p>
          <a:p>
            <a:pPr marL="285750" indent="-285750">
              <a:lnSpc>
                <a:spcPct val="120000"/>
              </a:lnSpc>
              <a:buFont typeface="Arial" panose="020B0604020202020204" pitchFamily="34" charset="0"/>
              <a:buChar char="•"/>
            </a:pPr>
            <a:r>
              <a:rPr lang="ja-JP" altLang="en-US" sz="1600">
                <a:latin typeface="+mj-lt"/>
              </a:rPr>
              <a:t>エージェントを</a:t>
            </a:r>
            <a:r>
              <a:rPr lang="en-US" altLang="ja-JP" sz="1600">
                <a:latin typeface="+mj-lt"/>
              </a:rPr>
              <a:t>Work IQ</a:t>
            </a:r>
            <a:r>
              <a:rPr lang="ja-JP" altLang="en-US" sz="1600">
                <a:latin typeface="+mj-lt"/>
              </a:rPr>
              <a:t>に接続し、業務のコンテキストを提供することで、ビジネスプロセスに組み込むことが可能</a:t>
            </a:r>
          </a:p>
          <a:p>
            <a:pPr>
              <a:lnSpc>
                <a:spcPct val="120000"/>
              </a:lnSpc>
            </a:pPr>
            <a:r>
              <a:rPr lang="ja-JP" altLang="en-US" b="1"/>
              <a:t>アクセスコントロール</a:t>
            </a:r>
            <a:r>
              <a:rPr lang="ja-JP" altLang="en-US" sz="1600" b="1"/>
              <a:t>とセキュリティ</a:t>
            </a:r>
            <a:endParaRPr lang="en-US" altLang="ja-JP" sz="1600" b="1"/>
          </a:p>
          <a:p>
            <a:pPr marL="285750" indent="-285750">
              <a:lnSpc>
                <a:spcPct val="120000"/>
              </a:lnSpc>
              <a:buFont typeface="Arial" panose="020B0604020202020204" pitchFamily="34" charset="0"/>
              <a:buChar char="•"/>
            </a:pPr>
            <a:r>
              <a:rPr lang="ja-JP" altLang="en-US" sz="1600"/>
              <a:t>エージェントを管理下に置き、必要なリソースのみにアクセスできるように制限</a:t>
            </a:r>
            <a:endParaRPr lang="en-US" altLang="ja-JP" sz="1600"/>
          </a:p>
          <a:p>
            <a:pPr marL="285750" indent="-285750">
              <a:lnSpc>
                <a:spcPct val="120000"/>
              </a:lnSpc>
              <a:buFont typeface="Arial" panose="020B0604020202020204" pitchFamily="34" charset="0"/>
              <a:buChar char="•"/>
            </a:pPr>
            <a:r>
              <a:rPr lang="ja-JP" altLang="en-US" sz="1600"/>
              <a:t>リスクベースの条件付アクセスポリシーでエージェントの侵害を防止</a:t>
            </a:r>
            <a:endParaRPr lang="en-US" altLang="ja-JP" sz="1600" b="1">
              <a:latin typeface="+mj-lt"/>
            </a:endParaRPr>
          </a:p>
          <a:p>
            <a:pPr marL="285750" indent="-285750">
              <a:lnSpc>
                <a:spcPct val="120000"/>
              </a:lnSpc>
              <a:buFont typeface="Arial" panose="020B0604020202020204" pitchFamily="34" charset="0"/>
              <a:buChar char="•"/>
            </a:pPr>
            <a:r>
              <a:rPr lang="ja-JP" altLang="en-US" sz="1600">
                <a:latin typeface="+mj-lt"/>
              </a:rPr>
              <a:t>エージェントを脅威や脆弱性から保護し、エージェントを標的とした攻撃を検出、調査、修復</a:t>
            </a:r>
            <a:endParaRPr lang="en-US" altLang="ja-JP" sz="1600">
              <a:latin typeface="+mj-lt"/>
            </a:endParaRPr>
          </a:p>
          <a:p>
            <a:pPr marL="285750" indent="-285750">
              <a:lnSpc>
                <a:spcPct val="120000"/>
              </a:lnSpc>
              <a:buFont typeface="Arial" panose="020B0604020202020204" pitchFamily="34" charset="0"/>
              <a:buChar char="•"/>
            </a:pPr>
            <a:r>
              <a:rPr lang="ja-JP" altLang="en-US" sz="1600">
                <a:latin typeface="+mj-lt"/>
              </a:rPr>
              <a:t>エージェントが作成し使用するデータを、過剰共有、漏えい、エージェントの危険な行動から保護</a:t>
            </a:r>
            <a:endParaRPr lang="en-US" altLang="ja-JP" sz="1600">
              <a:latin typeface="+mj-lt"/>
            </a:endParaRPr>
          </a:p>
        </p:txBody>
      </p:sp>
    </p:spTree>
    <p:extLst>
      <p:ext uri="{BB962C8B-B14F-4D97-AF65-F5344CB8AC3E}">
        <p14:creationId xmlns:p14="http://schemas.microsoft.com/office/powerpoint/2010/main" val="170366131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B7F44-9F70-AB02-66AF-1E381992D193}"/>
            </a:ext>
          </a:extLst>
        </p:cNvPr>
        <p:cNvGrpSpPr/>
        <p:nvPr/>
      </p:nvGrpSpPr>
      <p:grpSpPr>
        <a:xfrm>
          <a:off x="0" y="0"/>
          <a:ext cx="0" cy="0"/>
          <a:chOff x="0" y="0"/>
          <a:chExt cx="0" cy="0"/>
        </a:xfrm>
      </p:grpSpPr>
      <p:cxnSp>
        <p:nvCxnSpPr>
          <p:cNvPr id="26" name="直線矢印コネクタ 25">
            <a:extLst>
              <a:ext uri="{FF2B5EF4-FFF2-40B4-BE49-F238E27FC236}">
                <a16:creationId xmlns:a16="http://schemas.microsoft.com/office/drawing/2014/main" id="{067A9B4E-5111-DF2D-588C-5BEDA9941960}"/>
              </a:ext>
            </a:extLst>
          </p:cNvPr>
          <p:cNvCxnSpPr>
            <a:cxnSpLocks/>
            <a:stCxn id="6" idx="2"/>
          </p:cNvCxnSpPr>
          <p:nvPr/>
        </p:nvCxnSpPr>
        <p:spPr>
          <a:xfrm>
            <a:off x="2034822" y="3769617"/>
            <a:ext cx="0" cy="424197"/>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C0B13C56-88BA-923A-3F93-AC8372E3CBFD}"/>
              </a:ext>
            </a:extLst>
          </p:cNvPr>
          <p:cNvSpPr>
            <a:spLocks noGrp="1"/>
          </p:cNvSpPr>
          <p:nvPr>
            <p:ph type="title"/>
          </p:nvPr>
        </p:nvSpPr>
        <p:spPr/>
        <p:txBody>
          <a:bodyPr/>
          <a:lstStyle/>
          <a:p>
            <a:r>
              <a:rPr lang="ja-JP" altLang="en-US"/>
              <a:t>最新のセキュリティを実現するには</a:t>
            </a:r>
            <a:r>
              <a:rPr lang="en-US" altLang="ja-JP"/>
              <a:t>IT</a:t>
            </a:r>
            <a:r>
              <a:rPr lang="ja-JP" altLang="en-US"/>
              <a:t>基盤の変更が必須</a:t>
            </a:r>
          </a:p>
        </p:txBody>
      </p:sp>
      <p:sp>
        <p:nvSpPr>
          <p:cNvPr id="3" name="正方形/長方形 2">
            <a:extLst>
              <a:ext uri="{FF2B5EF4-FFF2-40B4-BE49-F238E27FC236}">
                <a16:creationId xmlns:a16="http://schemas.microsoft.com/office/drawing/2014/main" id="{23A35BBD-6656-2CFB-39EA-ED473BB95E92}"/>
              </a:ext>
            </a:extLst>
          </p:cNvPr>
          <p:cNvSpPr/>
          <p:nvPr/>
        </p:nvSpPr>
        <p:spPr bwMode="auto">
          <a:xfrm>
            <a:off x="852311" y="1264356"/>
            <a:ext cx="2365022" cy="16425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kumimoji="1" lang="ja-JP" altLang="en-US">
                <a:solidFill>
                  <a:srgbClr val="FFFFFF"/>
                </a:solidFill>
                <a:latin typeface="+mj-ea"/>
                <a:ea typeface="+mj-ea"/>
                <a:cs typeface="Segoe UI" pitchFamily="34" charset="0"/>
              </a:rPr>
              <a:t>レガシーな</a:t>
            </a:r>
            <a:r>
              <a:rPr kumimoji="1" lang="en-US" altLang="ja-JP">
                <a:solidFill>
                  <a:srgbClr val="FFFFFF"/>
                </a:solidFill>
                <a:latin typeface="+mj-ea"/>
                <a:ea typeface="+mj-ea"/>
                <a:cs typeface="Segoe UI" pitchFamily="34" charset="0"/>
              </a:rPr>
              <a:t>IT</a:t>
            </a:r>
            <a:r>
              <a:rPr kumimoji="1" lang="ja-JP" altLang="en-US">
                <a:solidFill>
                  <a:srgbClr val="FFFFFF"/>
                </a:solidFill>
                <a:latin typeface="+mj-ea"/>
                <a:ea typeface="+mj-ea"/>
                <a:cs typeface="Segoe UI" pitchFamily="34" charset="0"/>
              </a:rPr>
              <a:t>環境</a:t>
            </a:r>
          </a:p>
        </p:txBody>
      </p:sp>
      <p:sp>
        <p:nvSpPr>
          <p:cNvPr id="5" name="正方形/長方形 4">
            <a:extLst>
              <a:ext uri="{FF2B5EF4-FFF2-40B4-BE49-F238E27FC236}">
                <a16:creationId xmlns:a16="http://schemas.microsoft.com/office/drawing/2014/main" id="{66F59B8B-7EF3-710A-7A4F-AD2D09E72BDC}"/>
              </a:ext>
            </a:extLst>
          </p:cNvPr>
          <p:cNvSpPr/>
          <p:nvPr/>
        </p:nvSpPr>
        <p:spPr bwMode="auto">
          <a:xfrm>
            <a:off x="4114800" y="1264355"/>
            <a:ext cx="2365022" cy="25052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j-ea"/>
                <a:ea typeface="+mj-ea"/>
                <a:cs typeface="Segoe UI" pitchFamily="34" charset="0"/>
              </a:rPr>
              <a:t>モダンな</a:t>
            </a:r>
            <a:r>
              <a:rPr lang="en-US" altLang="ja-JP">
                <a:solidFill>
                  <a:srgbClr val="FFFFFF"/>
                </a:solidFill>
                <a:latin typeface="+mj-ea"/>
                <a:ea typeface="+mj-ea"/>
                <a:cs typeface="Segoe UI" pitchFamily="34" charset="0"/>
              </a:rPr>
              <a:t>IT</a:t>
            </a:r>
            <a:r>
              <a:rPr lang="ja-JP" altLang="en-US">
                <a:solidFill>
                  <a:srgbClr val="FFFFFF"/>
                </a:solidFill>
                <a:latin typeface="+mj-ea"/>
                <a:ea typeface="+mj-ea"/>
                <a:cs typeface="Segoe UI" pitchFamily="34" charset="0"/>
              </a:rPr>
              <a:t>環境</a:t>
            </a:r>
            <a:endParaRPr kumimoji="1" lang="ja-JP" altLang="en-US">
              <a:solidFill>
                <a:srgbClr val="FFFFFF"/>
              </a:solidFill>
              <a:latin typeface="+mj-ea"/>
              <a:ea typeface="+mj-ea"/>
              <a:cs typeface="Segoe UI" pitchFamily="34" charset="0"/>
            </a:endParaRPr>
          </a:p>
        </p:txBody>
      </p:sp>
      <p:sp>
        <p:nvSpPr>
          <p:cNvPr id="6" name="正方形/長方形 5">
            <a:extLst>
              <a:ext uri="{FF2B5EF4-FFF2-40B4-BE49-F238E27FC236}">
                <a16:creationId xmlns:a16="http://schemas.microsoft.com/office/drawing/2014/main" id="{A43693C8-6087-0069-00B1-C0E5A0971BBD}"/>
              </a:ext>
            </a:extLst>
          </p:cNvPr>
          <p:cNvSpPr/>
          <p:nvPr/>
        </p:nvSpPr>
        <p:spPr bwMode="auto">
          <a:xfrm>
            <a:off x="852311" y="3160017"/>
            <a:ext cx="2365022" cy="609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kumimoji="1" lang="ja-JP" altLang="en-US" sz="1600">
                <a:solidFill>
                  <a:srgbClr val="FFFFFF"/>
                </a:solidFill>
                <a:latin typeface="+mj-ea"/>
                <a:ea typeface="+mj-ea"/>
                <a:cs typeface="Segoe UI" pitchFamily="34" charset="0"/>
              </a:rPr>
              <a:t>後付けセキュリティ</a:t>
            </a:r>
          </a:p>
        </p:txBody>
      </p:sp>
      <p:sp>
        <p:nvSpPr>
          <p:cNvPr id="7" name="正方形/長方形 6">
            <a:extLst>
              <a:ext uri="{FF2B5EF4-FFF2-40B4-BE49-F238E27FC236}">
                <a16:creationId xmlns:a16="http://schemas.microsoft.com/office/drawing/2014/main" id="{6513FCDE-20CE-BA7E-FCF2-19461101B649}"/>
              </a:ext>
            </a:extLst>
          </p:cNvPr>
          <p:cNvSpPr/>
          <p:nvPr/>
        </p:nvSpPr>
        <p:spPr bwMode="auto">
          <a:xfrm>
            <a:off x="4199468" y="3126672"/>
            <a:ext cx="2212625" cy="580502"/>
          </a:xfrm>
          <a:prstGeom prst="rect">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sz="1600">
                <a:solidFill>
                  <a:srgbClr val="FFFFFF"/>
                </a:solidFill>
                <a:latin typeface="+mj-ea"/>
                <a:cs typeface="Segoe UI" pitchFamily="34" charset="0"/>
              </a:rPr>
              <a:t>Secure by Design</a:t>
            </a:r>
            <a:endParaRPr lang="ja-JP" altLang="en-US" sz="1600">
              <a:solidFill>
                <a:srgbClr val="FFFFFF"/>
              </a:solidFill>
              <a:latin typeface="+mj-ea"/>
              <a:cs typeface="Segoe UI" pitchFamily="34" charset="0"/>
            </a:endParaRPr>
          </a:p>
        </p:txBody>
      </p:sp>
      <p:sp>
        <p:nvSpPr>
          <p:cNvPr id="8" name="矢印: 左右 7">
            <a:extLst>
              <a:ext uri="{FF2B5EF4-FFF2-40B4-BE49-F238E27FC236}">
                <a16:creationId xmlns:a16="http://schemas.microsoft.com/office/drawing/2014/main" id="{B1EA91FC-8423-B7BD-2E95-AB099218128A}"/>
              </a:ext>
            </a:extLst>
          </p:cNvPr>
          <p:cNvSpPr/>
          <p:nvPr/>
        </p:nvSpPr>
        <p:spPr bwMode="auto">
          <a:xfrm>
            <a:off x="2754488" y="1964271"/>
            <a:ext cx="1811867" cy="609600"/>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kumimoji="1" lang="ja-JP" altLang="en-US" sz="1400">
                <a:solidFill>
                  <a:srgbClr val="FFFFFF"/>
                </a:solidFill>
                <a:latin typeface="+mj-ea"/>
                <a:ea typeface="+mj-ea"/>
                <a:cs typeface="Segoe UI" pitchFamily="34" charset="0"/>
              </a:rPr>
              <a:t>暗号化通信</a:t>
            </a:r>
          </a:p>
        </p:txBody>
      </p:sp>
      <p:sp>
        <p:nvSpPr>
          <p:cNvPr id="9" name="テキスト ボックス 8">
            <a:extLst>
              <a:ext uri="{FF2B5EF4-FFF2-40B4-BE49-F238E27FC236}">
                <a16:creationId xmlns:a16="http://schemas.microsoft.com/office/drawing/2014/main" id="{5CEB77D5-C81A-9C2D-0034-F955F11B4A21}"/>
              </a:ext>
            </a:extLst>
          </p:cNvPr>
          <p:cNvSpPr txBox="1"/>
          <p:nvPr/>
        </p:nvSpPr>
        <p:spPr>
          <a:xfrm>
            <a:off x="7264400" y="1264356"/>
            <a:ext cx="3753556" cy="2369880"/>
          </a:xfrm>
          <a:prstGeom prst="rect">
            <a:avLst/>
          </a:prstGeom>
          <a:noFill/>
        </p:spPr>
        <p:txBody>
          <a:bodyPr wrap="square" lIns="0" tIns="0" rIns="0" bIns="0" rtlCol="0">
            <a:spAutoFit/>
          </a:bodyPr>
          <a:lstStyle/>
          <a:p>
            <a:pPr marL="342900" indent="-342900" algn="l">
              <a:spcAft>
                <a:spcPts val="600"/>
              </a:spcAft>
              <a:buFont typeface="Arial" panose="020B0604020202020204" pitchFamily="34" charset="0"/>
              <a:buChar char="•"/>
            </a:pPr>
            <a:r>
              <a:rPr kumimoji="1" lang="ja-JP" altLang="en-US">
                <a:latin typeface="+mn-ea"/>
              </a:rPr>
              <a:t>多くの組織は複数の後付けセキュリティ（ベスト・オブ・ブリード）によってセキュリティ運用を複雑にしている</a:t>
            </a:r>
            <a:endParaRPr kumimoji="1" lang="en-US" altLang="ja-JP">
              <a:latin typeface="+mn-ea"/>
            </a:endParaRPr>
          </a:p>
          <a:p>
            <a:pPr marL="342900" indent="-342900" algn="l">
              <a:spcAft>
                <a:spcPts val="600"/>
              </a:spcAft>
              <a:buFont typeface="Arial" panose="020B0604020202020204" pitchFamily="34" charset="0"/>
              <a:buChar char="•"/>
            </a:pPr>
            <a:r>
              <a:rPr kumimoji="1" lang="ja-JP" altLang="en-US">
                <a:latin typeface="+mn-ea"/>
              </a:rPr>
              <a:t>セキュリティの運用コストを低減するには、モダンな</a:t>
            </a:r>
            <a:r>
              <a:rPr kumimoji="1" lang="en-US" altLang="ja-JP">
                <a:latin typeface="+mn-ea"/>
              </a:rPr>
              <a:t>IT</a:t>
            </a:r>
            <a:r>
              <a:rPr kumimoji="1" lang="ja-JP" altLang="en-US">
                <a:latin typeface="+mn-ea"/>
              </a:rPr>
              <a:t>環境に移行していくことが重要</a:t>
            </a:r>
            <a:endParaRPr kumimoji="1" lang="en-US" altLang="ja-JP">
              <a:latin typeface="+mn-ea"/>
            </a:endParaRPr>
          </a:p>
          <a:p>
            <a:pPr marL="342900" indent="-342900" algn="l">
              <a:spcAft>
                <a:spcPts val="600"/>
              </a:spcAft>
              <a:buFont typeface="Arial" panose="020B0604020202020204" pitchFamily="34" charset="0"/>
              <a:buChar char="•"/>
            </a:pPr>
            <a:r>
              <a:rPr lang="ja-JP" altLang="en-US">
                <a:latin typeface="+mn-ea"/>
              </a:rPr>
              <a:t>運用をシンプルにするために管理基盤を共通化</a:t>
            </a:r>
            <a:endParaRPr kumimoji="1" lang="ja-JP" altLang="en-US">
              <a:latin typeface="+mn-ea"/>
            </a:endParaRPr>
          </a:p>
        </p:txBody>
      </p:sp>
      <p:sp>
        <p:nvSpPr>
          <p:cNvPr id="11" name="四角形: 角を丸くする 10">
            <a:extLst>
              <a:ext uri="{FF2B5EF4-FFF2-40B4-BE49-F238E27FC236}">
                <a16:creationId xmlns:a16="http://schemas.microsoft.com/office/drawing/2014/main" id="{79C4838F-EB4F-586D-BB83-482E9EE29089}"/>
              </a:ext>
            </a:extLst>
          </p:cNvPr>
          <p:cNvSpPr/>
          <p:nvPr/>
        </p:nvSpPr>
        <p:spPr bwMode="auto">
          <a:xfrm>
            <a:off x="1049866" y="4306717"/>
            <a:ext cx="5317067"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n-ea"/>
                <a:cs typeface="Segoe UI" pitchFamily="34" charset="0"/>
              </a:rPr>
              <a:t>ログ管理基盤</a:t>
            </a:r>
            <a:endParaRPr kumimoji="1" lang="ja-JP" altLang="en-US">
              <a:solidFill>
                <a:srgbClr val="FFFFFF"/>
              </a:solidFill>
              <a:latin typeface="+mn-ea"/>
              <a:cs typeface="Segoe UI" pitchFamily="34" charset="0"/>
            </a:endParaRPr>
          </a:p>
        </p:txBody>
      </p:sp>
      <p:sp>
        <p:nvSpPr>
          <p:cNvPr id="12" name="四角形: 角を丸くする 11">
            <a:extLst>
              <a:ext uri="{FF2B5EF4-FFF2-40B4-BE49-F238E27FC236}">
                <a16:creationId xmlns:a16="http://schemas.microsoft.com/office/drawing/2014/main" id="{A5D9D941-D47C-9108-7D64-93A61D3EBBC3}"/>
              </a:ext>
            </a:extLst>
          </p:cNvPr>
          <p:cNvSpPr/>
          <p:nvPr/>
        </p:nvSpPr>
        <p:spPr bwMode="auto">
          <a:xfrm>
            <a:off x="1049866" y="4887219"/>
            <a:ext cx="5317067"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a:solidFill>
                  <a:srgbClr val="FFFFFF"/>
                </a:solidFill>
                <a:latin typeface="+mn-ea"/>
                <a:cs typeface="Segoe UI" pitchFamily="34" charset="0"/>
              </a:rPr>
              <a:t>ID</a:t>
            </a:r>
            <a:r>
              <a:rPr lang="ja-JP" altLang="en-US">
                <a:solidFill>
                  <a:srgbClr val="FFFFFF"/>
                </a:solidFill>
                <a:latin typeface="+mn-ea"/>
                <a:cs typeface="Segoe UI" pitchFamily="34" charset="0"/>
              </a:rPr>
              <a:t>管理基盤</a:t>
            </a:r>
            <a:endParaRPr kumimoji="1" lang="ja-JP" altLang="en-US">
              <a:solidFill>
                <a:srgbClr val="FFFFFF"/>
              </a:solidFill>
              <a:latin typeface="+mn-ea"/>
              <a:cs typeface="Segoe UI" pitchFamily="34" charset="0"/>
            </a:endParaRPr>
          </a:p>
        </p:txBody>
      </p:sp>
      <p:sp>
        <p:nvSpPr>
          <p:cNvPr id="13" name="四角形: 角を丸くする 12">
            <a:extLst>
              <a:ext uri="{FF2B5EF4-FFF2-40B4-BE49-F238E27FC236}">
                <a16:creationId xmlns:a16="http://schemas.microsoft.com/office/drawing/2014/main" id="{4B3B2A20-1BA9-AB44-4490-F3AAD8685E32}"/>
              </a:ext>
            </a:extLst>
          </p:cNvPr>
          <p:cNvSpPr/>
          <p:nvPr/>
        </p:nvSpPr>
        <p:spPr bwMode="auto">
          <a:xfrm>
            <a:off x="1049866" y="5467721"/>
            <a:ext cx="5317067"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n-ea"/>
                <a:cs typeface="Segoe UI" pitchFamily="34" charset="0"/>
              </a:rPr>
              <a:t>データ、資産、構成管理基盤</a:t>
            </a:r>
            <a:endParaRPr kumimoji="1" lang="ja-JP" altLang="en-US">
              <a:solidFill>
                <a:srgbClr val="FFFFFF"/>
              </a:solidFill>
              <a:latin typeface="+mn-ea"/>
              <a:cs typeface="Segoe UI" pitchFamily="34" charset="0"/>
            </a:endParaRPr>
          </a:p>
        </p:txBody>
      </p:sp>
      <p:sp>
        <p:nvSpPr>
          <p:cNvPr id="14" name="正方形/長方形 13">
            <a:extLst>
              <a:ext uri="{FF2B5EF4-FFF2-40B4-BE49-F238E27FC236}">
                <a16:creationId xmlns:a16="http://schemas.microsoft.com/office/drawing/2014/main" id="{DE4ED2EE-983A-814E-A3B5-1C6128508AE4}"/>
              </a:ext>
            </a:extLst>
          </p:cNvPr>
          <p:cNvSpPr/>
          <p:nvPr/>
        </p:nvSpPr>
        <p:spPr bwMode="auto">
          <a:xfrm>
            <a:off x="852311" y="4193814"/>
            <a:ext cx="5627512" cy="2353734"/>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r>
              <a:rPr kumimoji="1" lang="ja-JP" altLang="en-US">
                <a:solidFill>
                  <a:schemeClr val="accent1">
                    <a:lumMod val="50000"/>
                  </a:schemeClr>
                </a:solidFill>
                <a:latin typeface="+mj-ea"/>
                <a:ea typeface="+mj-ea"/>
                <a:cs typeface="Segoe UI" pitchFamily="34" charset="0"/>
              </a:rPr>
              <a:t>いつどこで誰がなにをどうした（アカウンティング）</a:t>
            </a:r>
          </a:p>
        </p:txBody>
      </p:sp>
      <p:cxnSp>
        <p:nvCxnSpPr>
          <p:cNvPr id="28" name="直線矢印コネクタ 27">
            <a:extLst>
              <a:ext uri="{FF2B5EF4-FFF2-40B4-BE49-F238E27FC236}">
                <a16:creationId xmlns:a16="http://schemas.microsoft.com/office/drawing/2014/main" id="{546CC20E-3E60-3C44-E404-44D9216A1199}"/>
              </a:ext>
            </a:extLst>
          </p:cNvPr>
          <p:cNvCxnSpPr>
            <a:cxnSpLocks/>
          </p:cNvCxnSpPr>
          <p:nvPr/>
        </p:nvCxnSpPr>
        <p:spPr>
          <a:xfrm>
            <a:off x="5314244" y="3769616"/>
            <a:ext cx="0" cy="424198"/>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正方形/長方形 29">
            <a:extLst>
              <a:ext uri="{FF2B5EF4-FFF2-40B4-BE49-F238E27FC236}">
                <a16:creationId xmlns:a16="http://schemas.microsoft.com/office/drawing/2014/main" id="{03D5A9D7-6AC8-C8FA-EE97-17E73D8696B9}"/>
              </a:ext>
            </a:extLst>
          </p:cNvPr>
          <p:cNvSpPr/>
          <p:nvPr/>
        </p:nvSpPr>
        <p:spPr bwMode="auto">
          <a:xfrm>
            <a:off x="6914443" y="4193814"/>
            <a:ext cx="2506135" cy="2353734"/>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r>
              <a:rPr kumimoji="1" lang="en-US" altLang="ja-JP">
                <a:solidFill>
                  <a:schemeClr val="accent1">
                    <a:lumMod val="50000"/>
                  </a:schemeClr>
                </a:solidFill>
                <a:latin typeface="+mj-ea"/>
                <a:ea typeface="+mj-ea"/>
                <a:cs typeface="Segoe UI" pitchFamily="34" charset="0"/>
              </a:rPr>
              <a:t>DX</a:t>
            </a:r>
            <a:r>
              <a:rPr kumimoji="1" lang="ja-JP" altLang="en-US">
                <a:solidFill>
                  <a:schemeClr val="accent1">
                    <a:lumMod val="50000"/>
                  </a:schemeClr>
                </a:solidFill>
                <a:latin typeface="+mj-ea"/>
                <a:ea typeface="+mj-ea"/>
                <a:cs typeface="Segoe UI" pitchFamily="34" charset="0"/>
              </a:rPr>
              <a:t>による</a:t>
            </a:r>
            <a:r>
              <a:rPr kumimoji="1" lang="en-US" altLang="ja-JP">
                <a:solidFill>
                  <a:schemeClr val="accent1">
                    <a:lumMod val="50000"/>
                  </a:schemeClr>
                </a:solidFill>
                <a:latin typeface="+mj-ea"/>
                <a:ea typeface="+mj-ea"/>
                <a:cs typeface="Segoe UI" pitchFamily="34" charset="0"/>
              </a:rPr>
              <a:t>BI</a:t>
            </a:r>
            <a:r>
              <a:rPr kumimoji="1" lang="ja-JP" altLang="en-US">
                <a:solidFill>
                  <a:schemeClr val="accent1">
                    <a:lumMod val="50000"/>
                  </a:schemeClr>
                </a:solidFill>
                <a:latin typeface="+mj-ea"/>
                <a:ea typeface="+mj-ea"/>
                <a:cs typeface="Segoe UI" pitchFamily="34" charset="0"/>
              </a:rPr>
              <a:t>活用</a:t>
            </a:r>
          </a:p>
        </p:txBody>
      </p:sp>
      <p:sp>
        <p:nvSpPr>
          <p:cNvPr id="31" name="四角形: 角を丸くする 30">
            <a:extLst>
              <a:ext uri="{FF2B5EF4-FFF2-40B4-BE49-F238E27FC236}">
                <a16:creationId xmlns:a16="http://schemas.microsoft.com/office/drawing/2014/main" id="{A8882FFB-2F0A-3987-75EA-B3974F0C983A}"/>
              </a:ext>
            </a:extLst>
          </p:cNvPr>
          <p:cNvSpPr/>
          <p:nvPr/>
        </p:nvSpPr>
        <p:spPr bwMode="auto">
          <a:xfrm>
            <a:off x="7066845" y="4306717"/>
            <a:ext cx="2212622"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n-ea"/>
                <a:cs typeface="Segoe UI" pitchFamily="34" charset="0"/>
              </a:rPr>
              <a:t>働き方改革</a:t>
            </a:r>
            <a:endParaRPr kumimoji="1" lang="ja-JP" altLang="en-US">
              <a:solidFill>
                <a:srgbClr val="FFFFFF"/>
              </a:solidFill>
              <a:latin typeface="+mn-ea"/>
              <a:cs typeface="Segoe UI" pitchFamily="34" charset="0"/>
            </a:endParaRPr>
          </a:p>
        </p:txBody>
      </p:sp>
      <p:sp>
        <p:nvSpPr>
          <p:cNvPr id="32" name="四角形: 角を丸くする 31">
            <a:extLst>
              <a:ext uri="{FF2B5EF4-FFF2-40B4-BE49-F238E27FC236}">
                <a16:creationId xmlns:a16="http://schemas.microsoft.com/office/drawing/2014/main" id="{89559537-7094-9BC8-F1FD-63A8BE33ECCC}"/>
              </a:ext>
            </a:extLst>
          </p:cNvPr>
          <p:cNvSpPr/>
          <p:nvPr/>
        </p:nvSpPr>
        <p:spPr bwMode="auto">
          <a:xfrm>
            <a:off x="7066845" y="4887219"/>
            <a:ext cx="2212622"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n-ea"/>
                <a:cs typeface="Segoe UI" pitchFamily="34" charset="0"/>
              </a:rPr>
              <a:t>内部不正対策</a:t>
            </a:r>
            <a:endParaRPr kumimoji="1" lang="ja-JP" altLang="en-US">
              <a:solidFill>
                <a:srgbClr val="FFFFFF"/>
              </a:solidFill>
              <a:latin typeface="+mn-ea"/>
              <a:cs typeface="Segoe UI" pitchFamily="34" charset="0"/>
            </a:endParaRPr>
          </a:p>
        </p:txBody>
      </p:sp>
      <p:sp>
        <p:nvSpPr>
          <p:cNvPr id="33" name="四角形: 角を丸くする 32">
            <a:extLst>
              <a:ext uri="{FF2B5EF4-FFF2-40B4-BE49-F238E27FC236}">
                <a16:creationId xmlns:a16="http://schemas.microsoft.com/office/drawing/2014/main" id="{FF97383B-193C-A3BE-4037-C60725D64316}"/>
              </a:ext>
            </a:extLst>
          </p:cNvPr>
          <p:cNvSpPr/>
          <p:nvPr/>
        </p:nvSpPr>
        <p:spPr bwMode="auto">
          <a:xfrm>
            <a:off x="7066845" y="5467721"/>
            <a:ext cx="2212622"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kumimoji="1" lang="ja-JP" altLang="en-US">
                <a:solidFill>
                  <a:srgbClr val="FFFFFF"/>
                </a:solidFill>
                <a:latin typeface="+mn-ea"/>
                <a:cs typeface="Segoe UI" pitchFamily="34" charset="0"/>
              </a:rPr>
              <a:t>セキュリティ</a:t>
            </a:r>
          </a:p>
        </p:txBody>
      </p:sp>
      <p:sp>
        <p:nvSpPr>
          <p:cNvPr id="34" name="矢印: 右 33">
            <a:extLst>
              <a:ext uri="{FF2B5EF4-FFF2-40B4-BE49-F238E27FC236}">
                <a16:creationId xmlns:a16="http://schemas.microsoft.com/office/drawing/2014/main" id="{06E85AF3-6139-C7D1-4BFE-E1DE87933622}"/>
              </a:ext>
            </a:extLst>
          </p:cNvPr>
          <p:cNvSpPr/>
          <p:nvPr/>
        </p:nvSpPr>
        <p:spPr bwMode="auto">
          <a:xfrm>
            <a:off x="6479822" y="4933237"/>
            <a:ext cx="536222" cy="55399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4" name="矢印: 上 3">
            <a:extLst>
              <a:ext uri="{FF2B5EF4-FFF2-40B4-BE49-F238E27FC236}">
                <a16:creationId xmlns:a16="http://schemas.microsoft.com/office/drawing/2014/main" id="{9965FDF1-D552-DC81-7D68-6ACD3AD89EEE}"/>
              </a:ext>
            </a:extLst>
          </p:cNvPr>
          <p:cNvSpPr/>
          <p:nvPr/>
        </p:nvSpPr>
        <p:spPr bwMode="auto">
          <a:xfrm>
            <a:off x="1797756" y="2810933"/>
            <a:ext cx="474133" cy="349084"/>
          </a:xfrm>
          <a:prstGeom prst="upArrow">
            <a:avLst>
              <a:gd name="adj1" fmla="val 50000"/>
              <a:gd name="adj2" fmla="val 5808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10" name="矢印: 右 34">
            <a:extLst>
              <a:ext uri="{FF2B5EF4-FFF2-40B4-BE49-F238E27FC236}">
                <a16:creationId xmlns:a16="http://schemas.microsoft.com/office/drawing/2014/main" id="{A507E323-4B7E-6F7E-DDE5-577377F7B4A7}"/>
              </a:ext>
            </a:extLst>
          </p:cNvPr>
          <p:cNvSpPr/>
          <p:nvPr/>
        </p:nvSpPr>
        <p:spPr bwMode="auto">
          <a:xfrm>
            <a:off x="9420578" y="4933237"/>
            <a:ext cx="536222" cy="55399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15" name="四角形: 角を丸くする 35">
            <a:extLst>
              <a:ext uri="{FF2B5EF4-FFF2-40B4-BE49-F238E27FC236}">
                <a16:creationId xmlns:a16="http://schemas.microsoft.com/office/drawing/2014/main" id="{04652AC2-8821-154C-3B68-D0B52EDD8E27}"/>
              </a:ext>
            </a:extLst>
          </p:cNvPr>
          <p:cNvSpPr/>
          <p:nvPr/>
        </p:nvSpPr>
        <p:spPr bwMode="auto">
          <a:xfrm>
            <a:off x="10013244" y="4494261"/>
            <a:ext cx="1890892" cy="1431950"/>
          </a:xfrm>
          <a:prstGeom prst="roundRect">
            <a:avLst>
              <a:gd name="adj" fmla="val 8254"/>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a:solidFill>
                  <a:srgbClr val="FFFFFF"/>
                </a:solidFill>
                <a:latin typeface="+mn-ea"/>
                <a:cs typeface="Segoe UI" pitchFamily="34" charset="0"/>
              </a:rPr>
              <a:t>AI</a:t>
            </a:r>
            <a:r>
              <a:rPr lang="ja-JP" altLang="en-US">
                <a:solidFill>
                  <a:srgbClr val="FFFFFF"/>
                </a:solidFill>
                <a:latin typeface="+mn-ea"/>
                <a:cs typeface="Segoe UI" pitchFamily="34" charset="0"/>
              </a:rPr>
              <a:t>の活用による</a:t>
            </a:r>
            <a:endParaRPr lang="en-US" altLang="ja-JP">
              <a:solidFill>
                <a:srgbClr val="FFFFFF"/>
              </a:solidFill>
              <a:latin typeface="+mn-ea"/>
              <a:cs typeface="Segoe UI" pitchFamily="34" charset="0"/>
            </a:endParaRPr>
          </a:p>
          <a:p>
            <a:pPr algn="ctr" defTabSz="932472" fontAlgn="base">
              <a:spcBef>
                <a:spcPct val="0"/>
              </a:spcBef>
              <a:spcAft>
                <a:spcPct val="0"/>
              </a:spcAft>
            </a:pPr>
            <a:r>
              <a:rPr kumimoji="1" lang="ja-JP" altLang="en-US">
                <a:solidFill>
                  <a:srgbClr val="FFFFFF"/>
                </a:solidFill>
                <a:latin typeface="+mn-ea"/>
                <a:cs typeface="Segoe UI" pitchFamily="34" charset="0"/>
              </a:rPr>
              <a:t>運用効率化</a:t>
            </a:r>
          </a:p>
        </p:txBody>
      </p:sp>
    </p:spTree>
    <p:extLst>
      <p:ext uri="{BB962C8B-B14F-4D97-AF65-F5344CB8AC3E}">
        <p14:creationId xmlns:p14="http://schemas.microsoft.com/office/powerpoint/2010/main" val="21490121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A8190-A698-9DAD-BF8D-BB23615DD069}"/>
              </a:ext>
            </a:extLst>
          </p:cNvPr>
          <p:cNvSpPr>
            <a:spLocks noGrp="1"/>
          </p:cNvSpPr>
          <p:nvPr>
            <p:ph type="title"/>
          </p:nvPr>
        </p:nvSpPr>
        <p:spPr>
          <a:xfrm>
            <a:off x="588263" y="457200"/>
            <a:ext cx="11018520" cy="553998"/>
          </a:xfrm>
        </p:spPr>
        <p:txBody>
          <a:bodyPr/>
          <a:lstStyle/>
          <a:p>
            <a:r>
              <a:rPr lang="ja-JP" altLang="en-US"/>
              <a:t>ランサム攻撃被害企業の共通点</a:t>
            </a:r>
          </a:p>
        </p:txBody>
      </p:sp>
      <p:sp>
        <p:nvSpPr>
          <p:cNvPr id="6" name="片側の 2 つの角を丸めた四角形 5">
            <a:extLst>
              <a:ext uri="{FF2B5EF4-FFF2-40B4-BE49-F238E27FC236}">
                <a16:creationId xmlns:a16="http://schemas.microsoft.com/office/drawing/2014/main" id="{8D7810C7-6F50-E38E-8178-21D180A77EC6}"/>
              </a:ext>
            </a:extLst>
          </p:cNvPr>
          <p:cNvSpPr/>
          <p:nvPr/>
        </p:nvSpPr>
        <p:spPr bwMode="auto">
          <a:xfrm>
            <a:off x="423671" y="1467386"/>
            <a:ext cx="3634943" cy="4207551"/>
          </a:xfrm>
          <a:prstGeom prst="round2SameRect">
            <a:avLst>
              <a:gd name="adj1" fmla="val 7569"/>
              <a:gd name="adj2" fmla="val 6212"/>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kumimoji="1" lang="ja-JP" altLang="en-US" sz="2000" b="1">
                <a:solidFill>
                  <a:schemeClr val="tx2"/>
                </a:solidFill>
                <a:latin typeface="Yu Gothic UI" panose="020B0500000000000000" pitchFamily="34" charset="-128"/>
                <a:ea typeface="Yu Gothic UI" panose="020B0500000000000000" pitchFamily="34" charset="-128"/>
                <a:cs typeface="Segoe UI" pitchFamily="34" charset="0"/>
              </a:rPr>
              <a:t>ランサム攻撃被害企業の特徴</a:t>
            </a:r>
            <a:endParaRPr kumimoji="1" lang="ja-JP" altLang="en-US" sz="2000" b="1" err="1">
              <a:solidFill>
                <a:schemeClr val="tx2"/>
              </a:solidFill>
              <a:latin typeface="Yu Gothic UI" panose="020B0500000000000000" pitchFamily="34" charset="-128"/>
              <a:ea typeface="Yu Gothic UI" panose="020B0500000000000000" pitchFamily="34" charset="-128"/>
              <a:cs typeface="Segoe UI" pitchFamily="34" charset="0"/>
            </a:endParaRPr>
          </a:p>
        </p:txBody>
      </p:sp>
      <p:pic>
        <p:nvPicPr>
          <p:cNvPr id="9" name="グラフィックス 8" descr="箱 単色塗りつぶし">
            <a:extLst>
              <a:ext uri="{FF2B5EF4-FFF2-40B4-BE49-F238E27FC236}">
                <a16:creationId xmlns:a16="http://schemas.microsoft.com/office/drawing/2014/main" id="{49AD3053-508A-8DF9-2554-A6B647B73B7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12412" y="2235688"/>
            <a:ext cx="783792" cy="783792"/>
          </a:xfrm>
          <a:prstGeom prst="rect">
            <a:avLst/>
          </a:prstGeom>
        </p:spPr>
      </p:pic>
      <p:pic>
        <p:nvPicPr>
          <p:cNvPr id="11" name="グラフィックス 10" descr="開いた荷箱 単色塗りつぶし">
            <a:extLst>
              <a:ext uri="{FF2B5EF4-FFF2-40B4-BE49-F238E27FC236}">
                <a16:creationId xmlns:a16="http://schemas.microsoft.com/office/drawing/2014/main" id="{D511ADB8-0D4A-EB61-8AE8-88D4C01FD95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39533" y="2235688"/>
            <a:ext cx="783792" cy="783792"/>
          </a:xfrm>
          <a:prstGeom prst="rect">
            <a:avLst/>
          </a:prstGeom>
        </p:spPr>
      </p:pic>
      <p:cxnSp>
        <p:nvCxnSpPr>
          <p:cNvPr id="12" name="直線矢印コネクタ 11">
            <a:extLst>
              <a:ext uri="{FF2B5EF4-FFF2-40B4-BE49-F238E27FC236}">
                <a16:creationId xmlns:a16="http://schemas.microsoft.com/office/drawing/2014/main" id="{BD0FBC87-7AB8-B82A-BD9F-1318A2A2F939}"/>
              </a:ext>
            </a:extLst>
          </p:cNvPr>
          <p:cNvCxnSpPr>
            <a:cxnSpLocks/>
          </p:cNvCxnSpPr>
          <p:nvPr/>
        </p:nvCxnSpPr>
        <p:spPr>
          <a:xfrm>
            <a:off x="1996204" y="2627584"/>
            <a:ext cx="477738" cy="0"/>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角丸四角形 14">
            <a:extLst>
              <a:ext uri="{FF2B5EF4-FFF2-40B4-BE49-F238E27FC236}">
                <a16:creationId xmlns:a16="http://schemas.microsoft.com/office/drawing/2014/main" id="{D4EF0CE2-3E5F-BC7F-7992-4D8466677E53}"/>
              </a:ext>
            </a:extLst>
          </p:cNvPr>
          <p:cNvSpPr/>
          <p:nvPr/>
        </p:nvSpPr>
        <p:spPr bwMode="auto">
          <a:xfrm>
            <a:off x="627257" y="3266437"/>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lang="ja-JP" altLang="en-US" sz="1600">
                <a:solidFill>
                  <a:srgbClr val="FFFFFF"/>
                </a:solidFill>
                <a:latin typeface="+mj-ea"/>
                <a:ea typeface="+mj-ea"/>
                <a:cs typeface="Segoe UI" pitchFamily="34" charset="0"/>
              </a:rPr>
              <a:t>資産を把握できていない</a:t>
            </a:r>
            <a:endParaRPr kumimoji="1" lang="ja-JP" altLang="en-US" sz="1600" err="1">
              <a:solidFill>
                <a:srgbClr val="FFFFFF"/>
              </a:solidFill>
              <a:latin typeface="+mj-ea"/>
              <a:ea typeface="+mj-ea"/>
              <a:cs typeface="Segoe UI" pitchFamily="34" charset="0"/>
            </a:endParaRPr>
          </a:p>
        </p:txBody>
      </p:sp>
      <p:pic>
        <p:nvPicPr>
          <p:cNvPr id="17" name="グラフィックス 16" descr="バッジ: バツ 単色塗りつぶし">
            <a:extLst>
              <a:ext uri="{FF2B5EF4-FFF2-40B4-BE49-F238E27FC236}">
                <a16:creationId xmlns:a16="http://schemas.microsoft.com/office/drawing/2014/main" id="{572F1540-EA76-9DD0-639F-56AD236F1A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3287763"/>
            <a:ext cx="428689" cy="428689"/>
          </a:xfrm>
          <a:prstGeom prst="rect">
            <a:avLst/>
          </a:prstGeom>
        </p:spPr>
      </p:pic>
      <p:sp>
        <p:nvSpPr>
          <p:cNvPr id="18" name="角丸四角形 17">
            <a:extLst>
              <a:ext uri="{FF2B5EF4-FFF2-40B4-BE49-F238E27FC236}">
                <a16:creationId xmlns:a16="http://schemas.microsoft.com/office/drawing/2014/main" id="{B0A60937-D697-18C3-8286-10DF538746A2}"/>
              </a:ext>
            </a:extLst>
          </p:cNvPr>
          <p:cNvSpPr/>
          <p:nvPr/>
        </p:nvSpPr>
        <p:spPr bwMode="auto">
          <a:xfrm>
            <a:off x="627257" y="3875868"/>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lang="ja-JP" altLang="en-US" sz="1600">
                <a:solidFill>
                  <a:srgbClr val="FFFFFF"/>
                </a:solidFill>
                <a:latin typeface="+mj-ea"/>
                <a:ea typeface="+mj-ea"/>
                <a:cs typeface="Segoe UI" pitchFamily="34" charset="0"/>
              </a:rPr>
              <a:t>資産の利用状況が不明</a:t>
            </a:r>
            <a:endParaRPr kumimoji="1" lang="ja-JP" altLang="en-US" sz="1600">
              <a:solidFill>
                <a:srgbClr val="FFFFFF"/>
              </a:solidFill>
              <a:latin typeface="+mj-ea"/>
              <a:ea typeface="+mj-ea"/>
              <a:cs typeface="Segoe UI" pitchFamily="34" charset="0"/>
            </a:endParaRPr>
          </a:p>
        </p:txBody>
      </p:sp>
      <p:pic>
        <p:nvPicPr>
          <p:cNvPr id="19" name="グラフィックス 18" descr="バッジ: バツ 単色塗りつぶし">
            <a:extLst>
              <a:ext uri="{FF2B5EF4-FFF2-40B4-BE49-F238E27FC236}">
                <a16:creationId xmlns:a16="http://schemas.microsoft.com/office/drawing/2014/main" id="{75790AF6-FD2A-EE25-5D6C-6B0AA163E9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3897194"/>
            <a:ext cx="428689" cy="428689"/>
          </a:xfrm>
          <a:prstGeom prst="rect">
            <a:avLst/>
          </a:prstGeom>
        </p:spPr>
      </p:pic>
      <p:sp>
        <p:nvSpPr>
          <p:cNvPr id="20" name="角丸四角形 19">
            <a:extLst>
              <a:ext uri="{FF2B5EF4-FFF2-40B4-BE49-F238E27FC236}">
                <a16:creationId xmlns:a16="http://schemas.microsoft.com/office/drawing/2014/main" id="{976ECDAB-9D9C-AD17-606A-A55248C66E74}"/>
              </a:ext>
            </a:extLst>
          </p:cNvPr>
          <p:cNvSpPr/>
          <p:nvPr/>
        </p:nvSpPr>
        <p:spPr bwMode="auto">
          <a:xfrm>
            <a:off x="627257" y="4485299"/>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lang="ja-JP" altLang="en-US" sz="1600">
                <a:solidFill>
                  <a:srgbClr val="FFFFFF"/>
                </a:solidFill>
                <a:latin typeface="+mj-ea"/>
                <a:ea typeface="+mj-ea"/>
                <a:cs typeface="Segoe UI" pitchFamily="34" charset="0"/>
              </a:rPr>
              <a:t>トラブルを</a:t>
            </a:r>
            <a:r>
              <a:rPr kumimoji="1" lang="ja-JP" altLang="en-US" sz="1600">
                <a:solidFill>
                  <a:srgbClr val="FFFFFF"/>
                </a:solidFill>
                <a:latin typeface="+mj-ea"/>
                <a:ea typeface="+mj-ea"/>
                <a:cs typeface="Segoe UI" pitchFamily="34" charset="0"/>
              </a:rPr>
              <a:t>すぐに修正できない</a:t>
            </a:r>
            <a:endParaRPr kumimoji="1" lang="ja-JP" altLang="en-US" sz="1600" err="1">
              <a:solidFill>
                <a:srgbClr val="FFFFFF"/>
              </a:solidFill>
              <a:latin typeface="+mj-ea"/>
              <a:ea typeface="+mj-ea"/>
              <a:cs typeface="Segoe UI" pitchFamily="34" charset="0"/>
            </a:endParaRPr>
          </a:p>
        </p:txBody>
      </p:sp>
      <p:pic>
        <p:nvPicPr>
          <p:cNvPr id="21" name="グラフィックス 20" descr="バッジ: バツ 単色塗りつぶし">
            <a:extLst>
              <a:ext uri="{FF2B5EF4-FFF2-40B4-BE49-F238E27FC236}">
                <a16:creationId xmlns:a16="http://schemas.microsoft.com/office/drawing/2014/main" id="{EF7E37D6-3AE0-A256-D2CB-18D727A658F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4506625"/>
            <a:ext cx="428689" cy="428689"/>
          </a:xfrm>
          <a:prstGeom prst="rect">
            <a:avLst/>
          </a:prstGeom>
        </p:spPr>
      </p:pic>
      <p:sp>
        <p:nvSpPr>
          <p:cNvPr id="22" name="正方形/長方形 21">
            <a:extLst>
              <a:ext uri="{FF2B5EF4-FFF2-40B4-BE49-F238E27FC236}">
                <a16:creationId xmlns:a16="http://schemas.microsoft.com/office/drawing/2014/main" id="{B3E7FEB8-2141-A884-5E00-C5C631698CBF}"/>
              </a:ext>
            </a:extLst>
          </p:cNvPr>
          <p:cNvSpPr/>
          <p:nvPr/>
        </p:nvSpPr>
        <p:spPr bwMode="auto">
          <a:xfrm>
            <a:off x="542416" y="3101419"/>
            <a:ext cx="3403080" cy="2337848"/>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r>
              <a:rPr lang="ja-JP" altLang="en-US" sz="1400">
                <a:solidFill>
                  <a:schemeClr val="accent1"/>
                </a:solidFill>
                <a:latin typeface="+mj-ea"/>
                <a:ea typeface="+mj-ea"/>
                <a:cs typeface="Segoe UI" pitchFamily="34" charset="0"/>
              </a:rPr>
              <a:t>ガバナンスの欠如</a:t>
            </a:r>
            <a:endParaRPr kumimoji="1" lang="ja-JP" altLang="en-US" sz="1400" err="1">
              <a:solidFill>
                <a:schemeClr val="accent1"/>
              </a:solidFill>
              <a:latin typeface="+mj-ea"/>
              <a:ea typeface="+mj-ea"/>
              <a:cs typeface="Segoe UI" pitchFamily="34" charset="0"/>
            </a:endParaRPr>
          </a:p>
        </p:txBody>
      </p:sp>
    </p:spTree>
    <p:extLst>
      <p:ext uri="{BB962C8B-B14F-4D97-AF65-F5344CB8AC3E}">
        <p14:creationId xmlns:p14="http://schemas.microsoft.com/office/powerpoint/2010/main" val="7246396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FC445-9B54-1D6B-76B4-51A4393C458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1036CF5-A088-03C8-6A51-110114B538FD}"/>
              </a:ext>
            </a:extLst>
          </p:cNvPr>
          <p:cNvSpPr>
            <a:spLocks noGrp="1"/>
          </p:cNvSpPr>
          <p:nvPr>
            <p:ph type="title"/>
          </p:nvPr>
        </p:nvSpPr>
        <p:spPr/>
        <p:txBody>
          <a:bodyPr/>
          <a:lstStyle/>
          <a:p>
            <a:r>
              <a:rPr lang="ja-JP" altLang="en-US"/>
              <a:t>環境を分離しつつ、 アカウンティングでガバナンスを実現</a:t>
            </a:r>
          </a:p>
        </p:txBody>
      </p:sp>
      <p:sp>
        <p:nvSpPr>
          <p:cNvPr id="3" name="正方形/長方形 2">
            <a:extLst>
              <a:ext uri="{FF2B5EF4-FFF2-40B4-BE49-F238E27FC236}">
                <a16:creationId xmlns:a16="http://schemas.microsoft.com/office/drawing/2014/main" id="{5880E3AB-0F33-343F-E759-B3C0DC0F75FB}"/>
              </a:ext>
            </a:extLst>
          </p:cNvPr>
          <p:cNvSpPr/>
          <p:nvPr/>
        </p:nvSpPr>
        <p:spPr bwMode="auto">
          <a:xfrm>
            <a:off x="852311" y="1264356"/>
            <a:ext cx="2365022" cy="16425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kumimoji="1" lang="ja-JP" altLang="en-US">
                <a:solidFill>
                  <a:srgbClr val="FFFFFF"/>
                </a:solidFill>
                <a:latin typeface="+mj-ea"/>
                <a:ea typeface="+mj-ea"/>
                <a:cs typeface="Segoe UI" pitchFamily="34" charset="0"/>
              </a:rPr>
              <a:t>レガシーな</a:t>
            </a:r>
            <a:r>
              <a:rPr kumimoji="1" lang="en-US" altLang="ja-JP">
                <a:solidFill>
                  <a:srgbClr val="FFFFFF"/>
                </a:solidFill>
                <a:latin typeface="+mj-ea"/>
                <a:ea typeface="+mj-ea"/>
                <a:cs typeface="Segoe UI" pitchFamily="34" charset="0"/>
              </a:rPr>
              <a:t>IT</a:t>
            </a:r>
            <a:r>
              <a:rPr kumimoji="1" lang="ja-JP" altLang="en-US">
                <a:solidFill>
                  <a:srgbClr val="FFFFFF"/>
                </a:solidFill>
                <a:latin typeface="+mj-ea"/>
                <a:ea typeface="+mj-ea"/>
                <a:cs typeface="Segoe UI" pitchFamily="34" charset="0"/>
              </a:rPr>
              <a:t>環境</a:t>
            </a:r>
          </a:p>
        </p:txBody>
      </p:sp>
      <p:sp>
        <p:nvSpPr>
          <p:cNvPr id="5" name="正方形/長方形 4">
            <a:extLst>
              <a:ext uri="{FF2B5EF4-FFF2-40B4-BE49-F238E27FC236}">
                <a16:creationId xmlns:a16="http://schemas.microsoft.com/office/drawing/2014/main" id="{E971BA14-8FE3-48A9-24C6-8065A2B6CAB0}"/>
              </a:ext>
            </a:extLst>
          </p:cNvPr>
          <p:cNvSpPr/>
          <p:nvPr/>
        </p:nvSpPr>
        <p:spPr bwMode="auto">
          <a:xfrm>
            <a:off x="4114800" y="1264355"/>
            <a:ext cx="2365022" cy="25052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j-ea"/>
                <a:ea typeface="+mj-ea"/>
                <a:cs typeface="Segoe UI" pitchFamily="34" charset="0"/>
              </a:rPr>
              <a:t>モダンな</a:t>
            </a:r>
            <a:r>
              <a:rPr lang="en-US" altLang="ja-JP">
                <a:solidFill>
                  <a:srgbClr val="FFFFFF"/>
                </a:solidFill>
                <a:latin typeface="+mj-ea"/>
                <a:ea typeface="+mj-ea"/>
                <a:cs typeface="Segoe UI" pitchFamily="34" charset="0"/>
              </a:rPr>
              <a:t>IT</a:t>
            </a:r>
            <a:r>
              <a:rPr lang="ja-JP" altLang="en-US">
                <a:solidFill>
                  <a:srgbClr val="FFFFFF"/>
                </a:solidFill>
                <a:latin typeface="+mj-ea"/>
                <a:ea typeface="+mj-ea"/>
                <a:cs typeface="Segoe UI" pitchFamily="34" charset="0"/>
              </a:rPr>
              <a:t>環境</a:t>
            </a:r>
            <a:endParaRPr kumimoji="1" lang="ja-JP" altLang="en-US">
              <a:solidFill>
                <a:srgbClr val="FFFFFF"/>
              </a:solidFill>
              <a:latin typeface="+mj-ea"/>
              <a:ea typeface="+mj-ea"/>
              <a:cs typeface="Segoe UI" pitchFamily="34" charset="0"/>
            </a:endParaRPr>
          </a:p>
        </p:txBody>
      </p:sp>
      <p:sp>
        <p:nvSpPr>
          <p:cNvPr id="7" name="正方形/長方形 6">
            <a:extLst>
              <a:ext uri="{FF2B5EF4-FFF2-40B4-BE49-F238E27FC236}">
                <a16:creationId xmlns:a16="http://schemas.microsoft.com/office/drawing/2014/main" id="{5916F110-74A5-BFE7-A30D-5D53D4171E67}"/>
              </a:ext>
            </a:extLst>
          </p:cNvPr>
          <p:cNvSpPr/>
          <p:nvPr/>
        </p:nvSpPr>
        <p:spPr bwMode="auto">
          <a:xfrm>
            <a:off x="4199468" y="3126672"/>
            <a:ext cx="2212625" cy="580502"/>
          </a:xfrm>
          <a:prstGeom prst="rect">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sz="1600">
                <a:solidFill>
                  <a:srgbClr val="FFFFFF"/>
                </a:solidFill>
                <a:latin typeface="+mj-ea"/>
                <a:cs typeface="Segoe UI" pitchFamily="34" charset="0"/>
              </a:rPr>
              <a:t>Secure by Design</a:t>
            </a:r>
            <a:endParaRPr lang="ja-JP" altLang="en-US" sz="1600">
              <a:solidFill>
                <a:srgbClr val="FFFFFF"/>
              </a:solidFill>
              <a:latin typeface="+mj-ea"/>
              <a:cs typeface="Segoe UI" pitchFamily="34" charset="0"/>
            </a:endParaRPr>
          </a:p>
        </p:txBody>
      </p:sp>
      <p:sp>
        <p:nvSpPr>
          <p:cNvPr id="9" name="テキスト ボックス 8">
            <a:extLst>
              <a:ext uri="{FF2B5EF4-FFF2-40B4-BE49-F238E27FC236}">
                <a16:creationId xmlns:a16="http://schemas.microsoft.com/office/drawing/2014/main" id="{84940EE4-EB0B-738F-738D-F0C14F7E447B}"/>
              </a:ext>
            </a:extLst>
          </p:cNvPr>
          <p:cNvSpPr txBox="1"/>
          <p:nvPr/>
        </p:nvSpPr>
        <p:spPr>
          <a:xfrm>
            <a:off x="7264400" y="1264356"/>
            <a:ext cx="3753556" cy="2369880"/>
          </a:xfrm>
          <a:prstGeom prst="rect">
            <a:avLst/>
          </a:prstGeom>
          <a:noFill/>
        </p:spPr>
        <p:txBody>
          <a:bodyPr wrap="square" lIns="0" tIns="0" rIns="0" bIns="0" rtlCol="0">
            <a:spAutoFit/>
          </a:bodyPr>
          <a:lstStyle/>
          <a:p>
            <a:pPr marL="342900" indent="-342900" algn="l">
              <a:spcAft>
                <a:spcPts val="600"/>
              </a:spcAft>
              <a:buFont typeface="Arial" panose="020B0604020202020204" pitchFamily="34" charset="0"/>
              <a:buChar char="•"/>
            </a:pPr>
            <a:r>
              <a:rPr kumimoji="1" lang="ja-JP" altLang="en-US">
                <a:latin typeface="+mn-ea"/>
              </a:rPr>
              <a:t>多くの組織は複数の後付けセキュリティ（ベスト・オブ・ブリード）によってセキュリティ運用を複雑にしている</a:t>
            </a:r>
            <a:endParaRPr kumimoji="1" lang="en-US" altLang="ja-JP">
              <a:latin typeface="+mn-ea"/>
            </a:endParaRPr>
          </a:p>
          <a:p>
            <a:pPr marL="342900" indent="-342900" algn="l">
              <a:spcAft>
                <a:spcPts val="600"/>
              </a:spcAft>
              <a:buFont typeface="Arial" panose="020B0604020202020204" pitchFamily="34" charset="0"/>
              <a:buChar char="•"/>
            </a:pPr>
            <a:r>
              <a:rPr kumimoji="1" lang="ja-JP" altLang="en-US">
                <a:latin typeface="+mn-ea"/>
              </a:rPr>
              <a:t>セキュリティの運用コストを低減するには、モダンな</a:t>
            </a:r>
            <a:r>
              <a:rPr kumimoji="1" lang="en-US" altLang="ja-JP">
                <a:latin typeface="+mn-ea"/>
              </a:rPr>
              <a:t>IT</a:t>
            </a:r>
            <a:r>
              <a:rPr kumimoji="1" lang="ja-JP" altLang="en-US">
                <a:latin typeface="+mn-ea"/>
              </a:rPr>
              <a:t>環境に移行していくことが重要</a:t>
            </a:r>
            <a:endParaRPr kumimoji="1" lang="en-US" altLang="ja-JP">
              <a:latin typeface="+mn-ea"/>
            </a:endParaRPr>
          </a:p>
          <a:p>
            <a:pPr marL="342900" indent="-342900" algn="l">
              <a:spcAft>
                <a:spcPts val="600"/>
              </a:spcAft>
              <a:buFont typeface="Arial" panose="020B0604020202020204" pitchFamily="34" charset="0"/>
              <a:buChar char="•"/>
            </a:pPr>
            <a:r>
              <a:rPr lang="ja-JP" altLang="en-US">
                <a:latin typeface="+mn-ea"/>
              </a:rPr>
              <a:t>運用をシンプルにするために管理基盤を共通化</a:t>
            </a:r>
            <a:endParaRPr kumimoji="1" lang="ja-JP" altLang="en-US">
              <a:latin typeface="+mn-ea"/>
            </a:endParaRPr>
          </a:p>
        </p:txBody>
      </p:sp>
      <p:sp>
        <p:nvSpPr>
          <p:cNvPr id="11" name="四角形: 角を丸くする 10">
            <a:extLst>
              <a:ext uri="{FF2B5EF4-FFF2-40B4-BE49-F238E27FC236}">
                <a16:creationId xmlns:a16="http://schemas.microsoft.com/office/drawing/2014/main" id="{728622A6-8A59-B0C0-BA65-F8CF5B0A5A2C}"/>
              </a:ext>
            </a:extLst>
          </p:cNvPr>
          <p:cNvSpPr/>
          <p:nvPr/>
        </p:nvSpPr>
        <p:spPr bwMode="auto">
          <a:xfrm>
            <a:off x="1049866" y="4306717"/>
            <a:ext cx="5317067"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n-ea"/>
                <a:cs typeface="Segoe UI" pitchFamily="34" charset="0"/>
              </a:rPr>
              <a:t>ログ管理基盤</a:t>
            </a:r>
            <a:endParaRPr kumimoji="1" lang="ja-JP" altLang="en-US">
              <a:solidFill>
                <a:srgbClr val="FFFFFF"/>
              </a:solidFill>
              <a:latin typeface="+mn-ea"/>
              <a:cs typeface="Segoe UI" pitchFamily="34" charset="0"/>
            </a:endParaRPr>
          </a:p>
        </p:txBody>
      </p:sp>
      <p:sp>
        <p:nvSpPr>
          <p:cNvPr id="12" name="四角形: 角を丸くする 11">
            <a:extLst>
              <a:ext uri="{FF2B5EF4-FFF2-40B4-BE49-F238E27FC236}">
                <a16:creationId xmlns:a16="http://schemas.microsoft.com/office/drawing/2014/main" id="{BED04F90-B979-E549-1900-EF8FA6815A28}"/>
              </a:ext>
            </a:extLst>
          </p:cNvPr>
          <p:cNvSpPr/>
          <p:nvPr/>
        </p:nvSpPr>
        <p:spPr bwMode="auto">
          <a:xfrm>
            <a:off x="1049866" y="4887219"/>
            <a:ext cx="5317067"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a:solidFill>
                  <a:srgbClr val="FFFFFF"/>
                </a:solidFill>
                <a:latin typeface="+mn-ea"/>
                <a:cs typeface="Segoe UI" pitchFamily="34" charset="0"/>
              </a:rPr>
              <a:t>ID</a:t>
            </a:r>
            <a:r>
              <a:rPr lang="ja-JP" altLang="en-US">
                <a:solidFill>
                  <a:srgbClr val="FFFFFF"/>
                </a:solidFill>
                <a:latin typeface="+mn-ea"/>
                <a:cs typeface="Segoe UI" pitchFamily="34" charset="0"/>
              </a:rPr>
              <a:t>管理基盤</a:t>
            </a:r>
            <a:endParaRPr kumimoji="1" lang="ja-JP" altLang="en-US">
              <a:solidFill>
                <a:srgbClr val="FFFFFF"/>
              </a:solidFill>
              <a:latin typeface="+mn-ea"/>
              <a:cs typeface="Segoe UI" pitchFamily="34" charset="0"/>
            </a:endParaRPr>
          </a:p>
        </p:txBody>
      </p:sp>
      <p:sp>
        <p:nvSpPr>
          <p:cNvPr id="13" name="四角形: 角を丸くする 12">
            <a:extLst>
              <a:ext uri="{FF2B5EF4-FFF2-40B4-BE49-F238E27FC236}">
                <a16:creationId xmlns:a16="http://schemas.microsoft.com/office/drawing/2014/main" id="{B27F86F6-1392-B389-F1FA-B782AC7FB6F1}"/>
              </a:ext>
            </a:extLst>
          </p:cNvPr>
          <p:cNvSpPr/>
          <p:nvPr/>
        </p:nvSpPr>
        <p:spPr bwMode="auto">
          <a:xfrm>
            <a:off x="1049866" y="5467721"/>
            <a:ext cx="5317067"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n-ea"/>
                <a:cs typeface="Segoe UI" pitchFamily="34" charset="0"/>
              </a:rPr>
              <a:t>データ、資産、構成管理基盤</a:t>
            </a:r>
            <a:endParaRPr kumimoji="1" lang="ja-JP" altLang="en-US">
              <a:solidFill>
                <a:srgbClr val="FFFFFF"/>
              </a:solidFill>
              <a:latin typeface="+mn-ea"/>
              <a:cs typeface="Segoe UI" pitchFamily="34" charset="0"/>
            </a:endParaRPr>
          </a:p>
        </p:txBody>
      </p:sp>
      <p:sp>
        <p:nvSpPr>
          <p:cNvPr id="14" name="正方形/長方形 13">
            <a:extLst>
              <a:ext uri="{FF2B5EF4-FFF2-40B4-BE49-F238E27FC236}">
                <a16:creationId xmlns:a16="http://schemas.microsoft.com/office/drawing/2014/main" id="{2964C388-B0BB-9F86-9944-1CE60CDC6B20}"/>
              </a:ext>
            </a:extLst>
          </p:cNvPr>
          <p:cNvSpPr/>
          <p:nvPr/>
        </p:nvSpPr>
        <p:spPr bwMode="auto">
          <a:xfrm>
            <a:off x="852311" y="4193814"/>
            <a:ext cx="5627512" cy="2353734"/>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r>
              <a:rPr kumimoji="1" lang="ja-JP" altLang="en-US">
                <a:solidFill>
                  <a:schemeClr val="accent1">
                    <a:lumMod val="50000"/>
                  </a:schemeClr>
                </a:solidFill>
                <a:latin typeface="+mj-ea"/>
                <a:ea typeface="+mj-ea"/>
                <a:cs typeface="Segoe UI" pitchFamily="34" charset="0"/>
              </a:rPr>
              <a:t>いつどこで誰がなにをどうした（アカウンティング）</a:t>
            </a:r>
          </a:p>
        </p:txBody>
      </p:sp>
      <p:cxnSp>
        <p:nvCxnSpPr>
          <p:cNvPr id="28" name="直線矢印コネクタ 27">
            <a:extLst>
              <a:ext uri="{FF2B5EF4-FFF2-40B4-BE49-F238E27FC236}">
                <a16:creationId xmlns:a16="http://schemas.microsoft.com/office/drawing/2014/main" id="{E997C7DA-0935-A234-B8E1-26BFCC24CA54}"/>
              </a:ext>
            </a:extLst>
          </p:cNvPr>
          <p:cNvCxnSpPr>
            <a:cxnSpLocks/>
          </p:cNvCxnSpPr>
          <p:nvPr/>
        </p:nvCxnSpPr>
        <p:spPr>
          <a:xfrm>
            <a:off x="5314244" y="3769616"/>
            <a:ext cx="0" cy="424198"/>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正方形/長方形 29">
            <a:extLst>
              <a:ext uri="{FF2B5EF4-FFF2-40B4-BE49-F238E27FC236}">
                <a16:creationId xmlns:a16="http://schemas.microsoft.com/office/drawing/2014/main" id="{C834594C-9AAD-2C77-5BF4-922F47912F46}"/>
              </a:ext>
            </a:extLst>
          </p:cNvPr>
          <p:cNvSpPr/>
          <p:nvPr/>
        </p:nvSpPr>
        <p:spPr bwMode="auto">
          <a:xfrm>
            <a:off x="6914443" y="4193814"/>
            <a:ext cx="2506135" cy="2353734"/>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r>
              <a:rPr kumimoji="1" lang="en-US" altLang="ja-JP">
                <a:solidFill>
                  <a:schemeClr val="accent1">
                    <a:lumMod val="50000"/>
                  </a:schemeClr>
                </a:solidFill>
                <a:latin typeface="+mj-ea"/>
                <a:ea typeface="+mj-ea"/>
                <a:cs typeface="Segoe UI" pitchFamily="34" charset="0"/>
              </a:rPr>
              <a:t>DX</a:t>
            </a:r>
            <a:r>
              <a:rPr kumimoji="1" lang="ja-JP" altLang="en-US">
                <a:solidFill>
                  <a:schemeClr val="accent1">
                    <a:lumMod val="50000"/>
                  </a:schemeClr>
                </a:solidFill>
                <a:latin typeface="+mj-ea"/>
                <a:ea typeface="+mj-ea"/>
                <a:cs typeface="Segoe UI" pitchFamily="34" charset="0"/>
              </a:rPr>
              <a:t>による</a:t>
            </a:r>
            <a:r>
              <a:rPr kumimoji="1" lang="en-US" altLang="ja-JP">
                <a:solidFill>
                  <a:schemeClr val="accent1">
                    <a:lumMod val="50000"/>
                  </a:schemeClr>
                </a:solidFill>
                <a:latin typeface="+mj-ea"/>
                <a:ea typeface="+mj-ea"/>
                <a:cs typeface="Segoe UI" pitchFamily="34" charset="0"/>
              </a:rPr>
              <a:t>BI</a:t>
            </a:r>
            <a:r>
              <a:rPr kumimoji="1" lang="ja-JP" altLang="en-US">
                <a:solidFill>
                  <a:schemeClr val="accent1">
                    <a:lumMod val="50000"/>
                  </a:schemeClr>
                </a:solidFill>
                <a:latin typeface="+mj-ea"/>
                <a:ea typeface="+mj-ea"/>
                <a:cs typeface="Segoe UI" pitchFamily="34" charset="0"/>
              </a:rPr>
              <a:t>活用</a:t>
            </a:r>
          </a:p>
        </p:txBody>
      </p:sp>
      <p:sp>
        <p:nvSpPr>
          <p:cNvPr id="31" name="四角形: 角を丸くする 30">
            <a:extLst>
              <a:ext uri="{FF2B5EF4-FFF2-40B4-BE49-F238E27FC236}">
                <a16:creationId xmlns:a16="http://schemas.microsoft.com/office/drawing/2014/main" id="{C594BA30-B8C7-DF85-932F-D339436315CD}"/>
              </a:ext>
            </a:extLst>
          </p:cNvPr>
          <p:cNvSpPr/>
          <p:nvPr/>
        </p:nvSpPr>
        <p:spPr bwMode="auto">
          <a:xfrm>
            <a:off x="7066845" y="4306717"/>
            <a:ext cx="2212622"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n-ea"/>
                <a:cs typeface="Segoe UI" pitchFamily="34" charset="0"/>
              </a:rPr>
              <a:t>働き方改革</a:t>
            </a:r>
            <a:endParaRPr kumimoji="1" lang="ja-JP" altLang="en-US">
              <a:solidFill>
                <a:srgbClr val="FFFFFF"/>
              </a:solidFill>
              <a:latin typeface="+mn-ea"/>
              <a:cs typeface="Segoe UI" pitchFamily="34" charset="0"/>
            </a:endParaRPr>
          </a:p>
        </p:txBody>
      </p:sp>
      <p:sp>
        <p:nvSpPr>
          <p:cNvPr id="32" name="四角形: 角を丸くする 31">
            <a:extLst>
              <a:ext uri="{FF2B5EF4-FFF2-40B4-BE49-F238E27FC236}">
                <a16:creationId xmlns:a16="http://schemas.microsoft.com/office/drawing/2014/main" id="{1DF38F09-3FED-2607-ADB6-B551F28030A9}"/>
              </a:ext>
            </a:extLst>
          </p:cNvPr>
          <p:cNvSpPr/>
          <p:nvPr/>
        </p:nvSpPr>
        <p:spPr bwMode="auto">
          <a:xfrm>
            <a:off x="7066845" y="4887219"/>
            <a:ext cx="2212622"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ja-JP" altLang="en-US">
                <a:solidFill>
                  <a:srgbClr val="FFFFFF"/>
                </a:solidFill>
                <a:latin typeface="+mn-ea"/>
                <a:cs typeface="Segoe UI" pitchFamily="34" charset="0"/>
              </a:rPr>
              <a:t>内部不正対策</a:t>
            </a:r>
            <a:endParaRPr kumimoji="1" lang="ja-JP" altLang="en-US">
              <a:solidFill>
                <a:srgbClr val="FFFFFF"/>
              </a:solidFill>
              <a:latin typeface="+mn-ea"/>
              <a:cs typeface="Segoe UI" pitchFamily="34" charset="0"/>
            </a:endParaRPr>
          </a:p>
        </p:txBody>
      </p:sp>
      <p:sp>
        <p:nvSpPr>
          <p:cNvPr id="33" name="四角形: 角を丸くする 32">
            <a:extLst>
              <a:ext uri="{FF2B5EF4-FFF2-40B4-BE49-F238E27FC236}">
                <a16:creationId xmlns:a16="http://schemas.microsoft.com/office/drawing/2014/main" id="{D9BD0FF9-384D-E8F5-95E8-84BF643B0C0B}"/>
              </a:ext>
            </a:extLst>
          </p:cNvPr>
          <p:cNvSpPr/>
          <p:nvPr/>
        </p:nvSpPr>
        <p:spPr bwMode="auto">
          <a:xfrm>
            <a:off x="7066845" y="5467721"/>
            <a:ext cx="2212622" cy="4797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kumimoji="1" lang="ja-JP" altLang="en-US">
                <a:solidFill>
                  <a:srgbClr val="FFFFFF"/>
                </a:solidFill>
                <a:latin typeface="+mn-ea"/>
                <a:cs typeface="Segoe UI" pitchFamily="34" charset="0"/>
              </a:rPr>
              <a:t>セキュリティ</a:t>
            </a:r>
          </a:p>
        </p:txBody>
      </p:sp>
      <p:sp>
        <p:nvSpPr>
          <p:cNvPr id="34" name="矢印: 右 33">
            <a:extLst>
              <a:ext uri="{FF2B5EF4-FFF2-40B4-BE49-F238E27FC236}">
                <a16:creationId xmlns:a16="http://schemas.microsoft.com/office/drawing/2014/main" id="{CB30DCD0-FC27-7367-47C5-534A585FBA36}"/>
              </a:ext>
            </a:extLst>
          </p:cNvPr>
          <p:cNvSpPr/>
          <p:nvPr/>
        </p:nvSpPr>
        <p:spPr bwMode="auto">
          <a:xfrm>
            <a:off x="6479822" y="4933237"/>
            <a:ext cx="536222" cy="55399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5" name="矢印: 右 34">
            <a:extLst>
              <a:ext uri="{FF2B5EF4-FFF2-40B4-BE49-F238E27FC236}">
                <a16:creationId xmlns:a16="http://schemas.microsoft.com/office/drawing/2014/main" id="{BB46BA44-0F63-56C2-F289-F5CA95FE52E5}"/>
              </a:ext>
            </a:extLst>
          </p:cNvPr>
          <p:cNvSpPr/>
          <p:nvPr/>
        </p:nvSpPr>
        <p:spPr bwMode="auto">
          <a:xfrm>
            <a:off x="9420578" y="4933237"/>
            <a:ext cx="536222" cy="55399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36" name="四角形: 角を丸くする 35">
            <a:extLst>
              <a:ext uri="{FF2B5EF4-FFF2-40B4-BE49-F238E27FC236}">
                <a16:creationId xmlns:a16="http://schemas.microsoft.com/office/drawing/2014/main" id="{C9F80974-B59F-44C8-0874-F9AB0F2771E0}"/>
              </a:ext>
            </a:extLst>
          </p:cNvPr>
          <p:cNvSpPr/>
          <p:nvPr/>
        </p:nvSpPr>
        <p:spPr bwMode="auto">
          <a:xfrm>
            <a:off x="10013244" y="4494261"/>
            <a:ext cx="1890892" cy="1431950"/>
          </a:xfrm>
          <a:prstGeom prst="roundRect">
            <a:avLst>
              <a:gd name="adj" fmla="val 8254"/>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a:solidFill>
                  <a:srgbClr val="FFFFFF"/>
                </a:solidFill>
                <a:latin typeface="+mn-ea"/>
                <a:cs typeface="Segoe UI" pitchFamily="34" charset="0"/>
              </a:rPr>
              <a:t>AI</a:t>
            </a:r>
            <a:r>
              <a:rPr lang="ja-JP" altLang="en-US">
                <a:solidFill>
                  <a:srgbClr val="FFFFFF"/>
                </a:solidFill>
                <a:latin typeface="+mn-ea"/>
                <a:cs typeface="Segoe UI" pitchFamily="34" charset="0"/>
              </a:rPr>
              <a:t>の活用による</a:t>
            </a:r>
            <a:endParaRPr lang="en-US" altLang="ja-JP">
              <a:solidFill>
                <a:srgbClr val="FFFFFF"/>
              </a:solidFill>
              <a:latin typeface="+mn-ea"/>
              <a:cs typeface="Segoe UI" pitchFamily="34" charset="0"/>
            </a:endParaRPr>
          </a:p>
          <a:p>
            <a:pPr algn="ctr" defTabSz="932472" fontAlgn="base">
              <a:spcBef>
                <a:spcPct val="0"/>
              </a:spcBef>
              <a:spcAft>
                <a:spcPct val="0"/>
              </a:spcAft>
            </a:pPr>
            <a:r>
              <a:rPr kumimoji="1" lang="ja-JP" altLang="en-US">
                <a:solidFill>
                  <a:srgbClr val="FFFFFF"/>
                </a:solidFill>
                <a:latin typeface="+mn-ea"/>
                <a:cs typeface="Segoe UI" pitchFamily="34" charset="0"/>
              </a:rPr>
              <a:t>運用効率化</a:t>
            </a:r>
          </a:p>
        </p:txBody>
      </p:sp>
      <p:sp>
        <p:nvSpPr>
          <p:cNvPr id="4" name="矢印: 上 3">
            <a:extLst>
              <a:ext uri="{FF2B5EF4-FFF2-40B4-BE49-F238E27FC236}">
                <a16:creationId xmlns:a16="http://schemas.microsoft.com/office/drawing/2014/main" id="{2E1B9443-419C-B5EC-612C-85D193E34F0D}"/>
              </a:ext>
            </a:extLst>
          </p:cNvPr>
          <p:cNvSpPr/>
          <p:nvPr/>
        </p:nvSpPr>
        <p:spPr bwMode="auto">
          <a:xfrm>
            <a:off x="1797756" y="2810932"/>
            <a:ext cx="474133" cy="1382881"/>
          </a:xfrm>
          <a:prstGeom prst="upArrow">
            <a:avLst>
              <a:gd name="adj1" fmla="val 50000"/>
              <a:gd name="adj2" fmla="val 5808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
        <p:nvSpPr>
          <p:cNvPr id="16" name="正方形/長方形 15">
            <a:extLst>
              <a:ext uri="{FF2B5EF4-FFF2-40B4-BE49-F238E27FC236}">
                <a16:creationId xmlns:a16="http://schemas.microsoft.com/office/drawing/2014/main" id="{512077E4-E7F8-603F-C61B-E5FE0B5C5CEC}"/>
              </a:ext>
            </a:extLst>
          </p:cNvPr>
          <p:cNvSpPr/>
          <p:nvPr/>
        </p:nvSpPr>
        <p:spPr bwMode="auto">
          <a:xfrm>
            <a:off x="1064266" y="3258482"/>
            <a:ext cx="2019011" cy="609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ltLang="ja-JP" sz="1600">
                <a:solidFill>
                  <a:srgbClr val="FFFFFF"/>
                </a:solidFill>
                <a:latin typeface="+mj-ea"/>
                <a:ea typeface="+mj-ea"/>
                <a:cs typeface="Segoe UI" pitchFamily="34" charset="0"/>
              </a:rPr>
              <a:t>ZTNA</a:t>
            </a:r>
            <a:r>
              <a:rPr lang="ja-JP" altLang="en-US" sz="1600">
                <a:solidFill>
                  <a:srgbClr val="FFFFFF"/>
                </a:solidFill>
                <a:latin typeface="+mj-ea"/>
                <a:ea typeface="+mj-ea"/>
                <a:cs typeface="Segoe UI" pitchFamily="34" charset="0"/>
              </a:rPr>
              <a:t>による</a:t>
            </a:r>
            <a:endParaRPr lang="en-US" altLang="ja-JP" sz="1600">
              <a:solidFill>
                <a:srgbClr val="FFFFFF"/>
              </a:solidFill>
              <a:latin typeface="+mj-ea"/>
              <a:ea typeface="+mj-ea"/>
              <a:cs typeface="Segoe UI" pitchFamily="34" charset="0"/>
            </a:endParaRPr>
          </a:p>
          <a:p>
            <a:pPr algn="ctr" defTabSz="932472" fontAlgn="base">
              <a:spcBef>
                <a:spcPct val="0"/>
              </a:spcBef>
              <a:spcAft>
                <a:spcPct val="0"/>
              </a:spcAft>
            </a:pPr>
            <a:r>
              <a:rPr lang="en-US" altLang="ja-JP" sz="1600">
                <a:solidFill>
                  <a:srgbClr val="FFFFFF"/>
                </a:solidFill>
                <a:latin typeface="+mj-ea"/>
                <a:ea typeface="+mj-ea"/>
                <a:cs typeface="Segoe UI" pitchFamily="34" charset="0"/>
              </a:rPr>
              <a:t>ID</a:t>
            </a:r>
            <a:r>
              <a:rPr lang="ja-JP" altLang="en-US" sz="1600">
                <a:solidFill>
                  <a:srgbClr val="FFFFFF"/>
                </a:solidFill>
                <a:latin typeface="+mj-ea"/>
                <a:ea typeface="+mj-ea"/>
                <a:cs typeface="Segoe UI" pitchFamily="34" charset="0"/>
              </a:rPr>
              <a:t>ガバナンス</a:t>
            </a:r>
            <a:endParaRPr kumimoji="1" lang="ja-JP" altLang="en-US" sz="1600">
              <a:solidFill>
                <a:srgbClr val="FFFFFF"/>
              </a:solidFill>
              <a:latin typeface="+mj-ea"/>
              <a:ea typeface="+mj-ea"/>
              <a:cs typeface="Segoe UI" pitchFamily="34" charset="0"/>
            </a:endParaRPr>
          </a:p>
        </p:txBody>
      </p:sp>
    </p:spTree>
    <p:extLst>
      <p:ext uri="{BB962C8B-B14F-4D97-AF65-F5344CB8AC3E}">
        <p14:creationId xmlns:p14="http://schemas.microsoft.com/office/powerpoint/2010/main" val="137368657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4E2DD-0AB3-7BB4-2C9F-E6AC4FA922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0331E80-E53B-240F-B1B7-EBB6260C2B29}"/>
              </a:ext>
            </a:extLst>
          </p:cNvPr>
          <p:cNvSpPr>
            <a:spLocks noGrp="1"/>
          </p:cNvSpPr>
          <p:nvPr>
            <p:ph type="title"/>
          </p:nvPr>
        </p:nvSpPr>
        <p:spPr>
          <a:xfrm>
            <a:off x="582042" y="2166159"/>
            <a:ext cx="4503525" cy="1107996"/>
          </a:xfrm>
        </p:spPr>
        <p:txBody>
          <a:bodyPr/>
          <a:lstStyle/>
          <a:p>
            <a:r>
              <a:rPr lang="en-US" altLang="ja-JP"/>
              <a:t>Agentic AI</a:t>
            </a:r>
            <a:r>
              <a:rPr lang="ja-JP" altLang="en-US"/>
              <a:t>時代の</a:t>
            </a:r>
            <a:br>
              <a:rPr lang="en-US" altLang="ja-JP"/>
            </a:br>
            <a:r>
              <a:rPr lang="ja-JP" altLang="en-US"/>
              <a:t>セキュリティ</a:t>
            </a:r>
            <a:r>
              <a:rPr lang="en-US" altLang="ja-JP"/>
              <a:t> </a:t>
            </a:r>
            <a:r>
              <a:rPr lang="ja-JP" altLang="en-US"/>
              <a:t>プランニング</a:t>
            </a:r>
            <a:endParaRPr kumimoji="1" lang="ja-JP" altLang="en-US"/>
          </a:p>
        </p:txBody>
      </p:sp>
      <p:sp>
        <p:nvSpPr>
          <p:cNvPr id="3" name="テキスト プレースホルダー 2">
            <a:extLst>
              <a:ext uri="{FF2B5EF4-FFF2-40B4-BE49-F238E27FC236}">
                <a16:creationId xmlns:a16="http://schemas.microsoft.com/office/drawing/2014/main" id="{07E03C87-CE12-4EEF-E83A-8285CE21859A}"/>
              </a:ext>
            </a:extLst>
          </p:cNvPr>
          <p:cNvSpPr>
            <a:spLocks noGrp="1"/>
          </p:cNvSpPr>
          <p:nvPr>
            <p:ph type="body" sz="quarter" idx="12"/>
          </p:nvPr>
        </p:nvSpPr>
        <p:spPr>
          <a:xfrm>
            <a:off x="582042" y="4313207"/>
            <a:ext cx="4164583" cy="1015663"/>
          </a:xfrm>
        </p:spPr>
        <p:txBody>
          <a:bodyPr/>
          <a:lstStyle/>
          <a:p>
            <a:r>
              <a:rPr lang="en-US" altLang="ja-JP"/>
              <a:t>Secure by Design</a:t>
            </a:r>
            <a:r>
              <a:rPr lang="ja-JP" altLang="en-US"/>
              <a:t>を念頭に、</a:t>
            </a:r>
            <a:endParaRPr lang="en-US" altLang="ja-JP"/>
          </a:p>
          <a:p>
            <a:r>
              <a:rPr lang="en-US" altLang="ja-JP"/>
              <a:t>AI</a:t>
            </a:r>
            <a:r>
              <a:rPr lang="ja-JP" altLang="en-US"/>
              <a:t>エージェントに求められるセキュリティを考える</a:t>
            </a:r>
            <a:endParaRPr kumimoji="1" lang="en-US" altLang="ja-JP"/>
          </a:p>
        </p:txBody>
      </p:sp>
      <p:pic>
        <p:nvPicPr>
          <p:cNvPr id="5" name="図 4" descr="青い椅子に座ってノート PC を使っているロボット">
            <a:extLst>
              <a:ext uri="{FF2B5EF4-FFF2-40B4-BE49-F238E27FC236}">
                <a16:creationId xmlns:a16="http://schemas.microsoft.com/office/drawing/2014/main" id="{3BB645D6-E2D5-3FD3-AA3C-51D17E7C147D}"/>
              </a:ext>
            </a:extLst>
          </p:cNvPr>
          <p:cNvPicPr>
            <a:picLocks noChangeAspect="1"/>
          </p:cNvPicPr>
          <p:nvPr/>
        </p:nvPicPr>
        <p:blipFill>
          <a:blip r:embed="rId2"/>
          <a:srcRect l="27641" r="16133"/>
          <a:stretch>
            <a:fillRect/>
          </a:stretch>
        </p:blipFill>
        <p:spPr>
          <a:xfrm>
            <a:off x="5336988" y="0"/>
            <a:ext cx="6855012" cy="6858000"/>
          </a:xfrm>
          <a:prstGeom prst="rect">
            <a:avLst/>
          </a:prstGeom>
        </p:spPr>
      </p:pic>
    </p:spTree>
    <p:extLst>
      <p:ext uri="{BB962C8B-B14F-4D97-AF65-F5344CB8AC3E}">
        <p14:creationId xmlns:p14="http://schemas.microsoft.com/office/powerpoint/2010/main" val="238991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0">
            <a:extLst>
              <a:ext uri="{FF2B5EF4-FFF2-40B4-BE49-F238E27FC236}">
                <a16:creationId xmlns:a16="http://schemas.microsoft.com/office/drawing/2014/main" id="{DBCF9DD3-9513-33F2-41DE-E8FB1559009E}"/>
              </a:ext>
            </a:extLst>
          </p:cNvPr>
          <p:cNvSpPr/>
          <p:nvPr/>
        </p:nvSpPr>
        <p:spPr bwMode="auto">
          <a:xfrm>
            <a:off x="396393" y="1882874"/>
            <a:ext cx="2596408" cy="2625742"/>
          </a:xfrm>
          <a:prstGeom prst="roundRect">
            <a:avLst>
              <a:gd name="adj" fmla="val 8775"/>
            </a:avLst>
          </a:prstGeom>
          <a:solidFill>
            <a:schemeClr val="accent1">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4" name="Title 1">
            <a:extLst>
              <a:ext uri="{FF2B5EF4-FFF2-40B4-BE49-F238E27FC236}">
                <a16:creationId xmlns:a16="http://schemas.microsoft.com/office/drawing/2014/main" id="{895E7B37-7005-0D34-6E81-A8463B0175BA}"/>
              </a:ext>
            </a:extLst>
          </p:cNvPr>
          <p:cNvSpPr txBox="1">
            <a:spLocks/>
          </p:cNvSpPr>
          <p:nvPr/>
        </p:nvSpPr>
        <p:spPr>
          <a:xfrm>
            <a:off x="490405" y="2250693"/>
            <a:ext cx="2408385" cy="367546"/>
          </a:xfrm>
          <a:prstGeom prst="rect">
            <a:avLst/>
          </a:prstGeom>
          <a:solidFill>
            <a:schemeClr val="accent1">
              <a:lumMod val="50000"/>
            </a:schemeClr>
          </a:solid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Level 0</a:t>
            </a:r>
          </a:p>
        </p:txBody>
      </p:sp>
      <p:sp>
        <p:nvSpPr>
          <p:cNvPr id="5" name="Title 1">
            <a:extLst>
              <a:ext uri="{FF2B5EF4-FFF2-40B4-BE49-F238E27FC236}">
                <a16:creationId xmlns:a16="http://schemas.microsoft.com/office/drawing/2014/main" id="{EDDEC706-E7B2-5162-C6EB-AE3D9E6FE90F}"/>
              </a:ext>
            </a:extLst>
          </p:cNvPr>
          <p:cNvSpPr txBox="1">
            <a:spLocks/>
          </p:cNvSpPr>
          <p:nvPr/>
        </p:nvSpPr>
        <p:spPr>
          <a:xfrm>
            <a:off x="490405" y="3027390"/>
            <a:ext cx="2408385" cy="923330"/>
          </a:xfrm>
          <a:prstGeom prst="rect">
            <a:avLst/>
          </a:prstGeom>
          <a:solidFill>
            <a:schemeClr val="accent1">
              <a:lumMod val="50000"/>
            </a:schemeClr>
          </a:solid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人間の動作を模倣し、</a:t>
            </a:r>
            <a:endParaRPr kumimoji="0" lang="en-US" altLang="ja-JP"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反復的なルールベースのタスクを自動化</a:t>
            </a:r>
            <a:endParaRPr kumimoji="0" lang="en-US"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6" name="Rectangle: Rounded Corners 20">
            <a:extLst>
              <a:ext uri="{FF2B5EF4-FFF2-40B4-BE49-F238E27FC236}">
                <a16:creationId xmlns:a16="http://schemas.microsoft.com/office/drawing/2014/main" id="{80A0ABC5-DDD6-FACC-BE25-A45C752E9FDB}"/>
              </a:ext>
            </a:extLst>
          </p:cNvPr>
          <p:cNvSpPr/>
          <p:nvPr/>
        </p:nvSpPr>
        <p:spPr bwMode="auto">
          <a:xfrm>
            <a:off x="3335536" y="1882874"/>
            <a:ext cx="2596408" cy="2625742"/>
          </a:xfrm>
          <a:prstGeom prst="roundRect">
            <a:avLst>
              <a:gd name="adj" fmla="val 8775"/>
            </a:avLst>
          </a:prstGeom>
          <a:solidFill>
            <a:schemeClr val="accent1">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7" name="Rectangle: Rounded Corners 20">
            <a:extLst>
              <a:ext uri="{FF2B5EF4-FFF2-40B4-BE49-F238E27FC236}">
                <a16:creationId xmlns:a16="http://schemas.microsoft.com/office/drawing/2014/main" id="{D1CCB16F-4ADE-7016-56D5-96F844786AF1}"/>
              </a:ext>
            </a:extLst>
          </p:cNvPr>
          <p:cNvSpPr/>
          <p:nvPr/>
        </p:nvSpPr>
        <p:spPr bwMode="auto">
          <a:xfrm>
            <a:off x="6271687" y="1882874"/>
            <a:ext cx="2596408" cy="2625742"/>
          </a:xfrm>
          <a:prstGeom prst="roundRect">
            <a:avLst>
              <a:gd name="adj" fmla="val 8775"/>
            </a:avLst>
          </a:prstGeom>
          <a:solidFill>
            <a:schemeClr val="accent1">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8" name="Rectangle: Rounded Corners 20">
            <a:extLst>
              <a:ext uri="{FF2B5EF4-FFF2-40B4-BE49-F238E27FC236}">
                <a16:creationId xmlns:a16="http://schemas.microsoft.com/office/drawing/2014/main" id="{41AB2B4E-DD96-59AF-120B-11DDBBE34C1D}"/>
              </a:ext>
            </a:extLst>
          </p:cNvPr>
          <p:cNvSpPr/>
          <p:nvPr/>
        </p:nvSpPr>
        <p:spPr bwMode="auto">
          <a:xfrm>
            <a:off x="9166584" y="1882874"/>
            <a:ext cx="2596408" cy="2625742"/>
          </a:xfrm>
          <a:prstGeom prst="roundRect">
            <a:avLst>
              <a:gd name="adj" fmla="val 8775"/>
            </a:avLst>
          </a:prstGeom>
          <a:solidFill>
            <a:schemeClr val="accent1">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0" name="Title 1">
            <a:extLst>
              <a:ext uri="{FF2B5EF4-FFF2-40B4-BE49-F238E27FC236}">
                <a16:creationId xmlns:a16="http://schemas.microsoft.com/office/drawing/2014/main" id="{76D5679F-AC5C-41D2-866A-57BB97F0C5CC}"/>
              </a:ext>
            </a:extLst>
          </p:cNvPr>
          <p:cNvSpPr txBox="1">
            <a:spLocks/>
          </p:cNvSpPr>
          <p:nvPr/>
        </p:nvSpPr>
        <p:spPr>
          <a:xfrm>
            <a:off x="3429548" y="2250693"/>
            <a:ext cx="2408385" cy="367546"/>
          </a:xfrm>
          <a:prstGeom prst="rect">
            <a:avLst/>
          </a:prstGeom>
          <a:solidFill>
            <a:schemeClr val="accent1">
              <a:lumMod val="50000"/>
            </a:schemeClr>
          </a:solid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Level 1</a:t>
            </a:r>
          </a:p>
        </p:txBody>
      </p:sp>
      <p:sp>
        <p:nvSpPr>
          <p:cNvPr id="11" name="Title 1">
            <a:extLst>
              <a:ext uri="{FF2B5EF4-FFF2-40B4-BE49-F238E27FC236}">
                <a16:creationId xmlns:a16="http://schemas.microsoft.com/office/drawing/2014/main" id="{E371E0BB-C1C3-8614-58AC-719E74B460C9}"/>
              </a:ext>
            </a:extLst>
          </p:cNvPr>
          <p:cNvSpPr txBox="1">
            <a:spLocks/>
          </p:cNvSpPr>
          <p:nvPr/>
        </p:nvSpPr>
        <p:spPr>
          <a:xfrm>
            <a:off x="3429548" y="3027390"/>
            <a:ext cx="2408385" cy="923330"/>
          </a:xfrm>
          <a:prstGeom prst="rect">
            <a:avLst/>
          </a:prstGeom>
          <a:solidFill>
            <a:schemeClr val="accent1">
              <a:lumMod val="50000"/>
            </a:schemeClr>
          </a:solid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エージェントによる推論とツールの活用による明示的な目標の達成</a:t>
            </a:r>
            <a:endParaRPr kumimoji="0" lang="en-US" altLang="ja-JP"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2" name="Title 1">
            <a:extLst>
              <a:ext uri="{FF2B5EF4-FFF2-40B4-BE49-F238E27FC236}">
                <a16:creationId xmlns:a16="http://schemas.microsoft.com/office/drawing/2014/main" id="{EFAC4872-5946-8C1D-ED8B-A4DEDF7F9329}"/>
              </a:ext>
            </a:extLst>
          </p:cNvPr>
          <p:cNvSpPr txBox="1">
            <a:spLocks/>
          </p:cNvSpPr>
          <p:nvPr/>
        </p:nvSpPr>
        <p:spPr>
          <a:xfrm>
            <a:off x="6365699" y="2250693"/>
            <a:ext cx="2408385" cy="367546"/>
          </a:xfrm>
          <a:prstGeom prst="rect">
            <a:avLst/>
          </a:prstGeom>
          <a:solidFill>
            <a:schemeClr val="accent1">
              <a:lumMod val="50000"/>
            </a:schemeClr>
          </a:solid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Level 2</a:t>
            </a:r>
          </a:p>
        </p:txBody>
      </p:sp>
      <p:sp>
        <p:nvSpPr>
          <p:cNvPr id="13" name="Title 1">
            <a:extLst>
              <a:ext uri="{FF2B5EF4-FFF2-40B4-BE49-F238E27FC236}">
                <a16:creationId xmlns:a16="http://schemas.microsoft.com/office/drawing/2014/main" id="{AAC9D11D-1EC3-843A-B843-DC7B9CC12CF1}"/>
              </a:ext>
            </a:extLst>
          </p:cNvPr>
          <p:cNvSpPr txBox="1">
            <a:spLocks/>
          </p:cNvSpPr>
          <p:nvPr/>
        </p:nvSpPr>
        <p:spPr>
          <a:xfrm>
            <a:off x="6365699" y="3027390"/>
            <a:ext cx="2408385" cy="923330"/>
          </a:xfrm>
          <a:prstGeom prst="rect">
            <a:avLst/>
          </a:prstGeom>
          <a:solidFill>
            <a:schemeClr val="accent1">
              <a:lumMod val="50000"/>
            </a:schemeClr>
          </a:solid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a:rPr>
              <a:t>明示的に宣言された目標を達成するために、</a:t>
            </a:r>
            <a:endParaRPr kumimoji="0" lang="en-US" altLang="ja-JP"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a:endParaRPr>
          </a:p>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a:rPr>
              <a:t>自己修正及び改善</a:t>
            </a:r>
            <a:endParaRPr kumimoji="0" lang="en-US" altLang="ja-JP"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a:endParaRPr>
          </a:p>
        </p:txBody>
      </p:sp>
      <p:sp>
        <p:nvSpPr>
          <p:cNvPr id="14" name="Title 1">
            <a:extLst>
              <a:ext uri="{FF2B5EF4-FFF2-40B4-BE49-F238E27FC236}">
                <a16:creationId xmlns:a16="http://schemas.microsoft.com/office/drawing/2014/main" id="{70818829-BFAF-046D-6E07-CB98FB2F3E28}"/>
              </a:ext>
            </a:extLst>
          </p:cNvPr>
          <p:cNvSpPr txBox="1">
            <a:spLocks/>
          </p:cNvSpPr>
          <p:nvPr/>
        </p:nvSpPr>
        <p:spPr>
          <a:xfrm>
            <a:off x="9260596" y="2250693"/>
            <a:ext cx="2408385" cy="367546"/>
          </a:xfrm>
          <a:prstGeom prst="rect">
            <a:avLst/>
          </a:prstGeom>
          <a:solidFill>
            <a:schemeClr val="accent1">
              <a:lumMod val="50000"/>
            </a:schemeClr>
          </a:solid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Level 3</a:t>
            </a:r>
          </a:p>
        </p:txBody>
      </p:sp>
      <p:sp>
        <p:nvSpPr>
          <p:cNvPr id="15" name="Title 1">
            <a:extLst>
              <a:ext uri="{FF2B5EF4-FFF2-40B4-BE49-F238E27FC236}">
                <a16:creationId xmlns:a16="http://schemas.microsoft.com/office/drawing/2014/main" id="{E2176D78-6CD1-A3DF-990C-858EDBF9B482}"/>
              </a:ext>
            </a:extLst>
          </p:cNvPr>
          <p:cNvSpPr txBox="1">
            <a:spLocks/>
          </p:cNvSpPr>
          <p:nvPr/>
        </p:nvSpPr>
        <p:spPr>
          <a:xfrm>
            <a:off x="9260596" y="3027390"/>
            <a:ext cx="2408385" cy="923330"/>
          </a:xfrm>
          <a:prstGeom prst="rect">
            <a:avLst/>
          </a:prstGeom>
          <a:solidFill>
            <a:schemeClr val="accent1">
              <a:lumMod val="50000"/>
            </a:schemeClr>
          </a:solid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エージェントがタスクを実行するために必要に応じて明示的な目標を変更</a:t>
            </a:r>
            <a:endParaRPr kumimoji="0" lang="en-US" altLang="ja-JP" sz="2000" b="0" i="0" u="none" strike="noStrike" kern="1200" cap="none" spc="-38" normalizeH="0" baseline="0" noProof="0">
              <a:ln w="3175">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cxnSp>
        <p:nvCxnSpPr>
          <p:cNvPr id="16" name="Straight Arrow Connector 21">
            <a:extLst>
              <a:ext uri="{FF2B5EF4-FFF2-40B4-BE49-F238E27FC236}">
                <a16:creationId xmlns:a16="http://schemas.microsoft.com/office/drawing/2014/main" id="{09B6793E-E6DD-6792-DB6F-2DD0FD16FEC6}"/>
              </a:ext>
            </a:extLst>
          </p:cNvPr>
          <p:cNvCxnSpPr>
            <a:cxnSpLocks/>
          </p:cNvCxnSpPr>
          <p:nvPr/>
        </p:nvCxnSpPr>
        <p:spPr>
          <a:xfrm>
            <a:off x="238814" y="4808029"/>
            <a:ext cx="11714372" cy="0"/>
          </a:xfrm>
          <a:prstGeom prst="straightConnector1">
            <a:avLst/>
          </a:prstGeom>
          <a:noFill/>
          <a:ln w="127000" cap="rnd" cmpd="sng" algn="ctr">
            <a:solidFill>
              <a:schemeClr val="accent1">
                <a:lumMod val="50000"/>
              </a:schemeClr>
            </a:solidFill>
            <a:prstDash val="solid"/>
            <a:headEnd type="none" w="lg" len="med"/>
            <a:tailEnd type="none" w="med" len="med"/>
          </a:ln>
          <a:effectLst/>
        </p:spPr>
      </p:cxnSp>
      <p:grpSp>
        <p:nvGrpSpPr>
          <p:cNvPr id="18" name="Group 34">
            <a:extLst>
              <a:ext uri="{FF2B5EF4-FFF2-40B4-BE49-F238E27FC236}">
                <a16:creationId xmlns:a16="http://schemas.microsoft.com/office/drawing/2014/main" id="{0FF997B9-F8CF-E996-E0C5-421E49FDAD09}"/>
              </a:ext>
              <a:ext uri="{C183D7F6-B498-43B3-948B-1728B52AA6E4}">
                <adec:decorative xmlns:adec="http://schemas.microsoft.com/office/drawing/2017/decorative" val="1"/>
              </a:ext>
            </a:extLst>
          </p:cNvPr>
          <p:cNvGrpSpPr/>
          <p:nvPr/>
        </p:nvGrpSpPr>
        <p:grpSpPr>
          <a:xfrm>
            <a:off x="2794189" y="4616192"/>
            <a:ext cx="596247" cy="383673"/>
            <a:chOff x="4019310" y="1923910"/>
            <a:chExt cx="487607" cy="313765"/>
          </a:xfrm>
        </p:grpSpPr>
        <p:sp>
          <p:nvSpPr>
            <p:cNvPr id="19" name="Freeform 33">
              <a:extLst>
                <a:ext uri="{FF2B5EF4-FFF2-40B4-BE49-F238E27FC236}">
                  <a16:creationId xmlns:a16="http://schemas.microsoft.com/office/drawing/2014/main" id="{C0462A07-5C73-7D4A-B13E-507D67C51A20}"/>
                </a:ext>
              </a:extLst>
            </p:cNvPr>
            <p:cNvSpPr/>
            <p:nvPr/>
          </p:nvSpPr>
          <p:spPr bwMode="auto">
            <a:xfrm rot="18900000">
              <a:off x="4193152" y="1923910"/>
              <a:ext cx="313765" cy="313765"/>
            </a:xfrm>
            <a:custGeom>
              <a:avLst/>
              <a:gdLst>
                <a:gd name="connsiteX0" fmla="*/ 1592338 w 1648494"/>
                <a:gd name="connsiteY0" fmla="*/ 56156 h 1648493"/>
                <a:gd name="connsiteX1" fmla="*/ 1648494 w 1648494"/>
                <a:gd name="connsiteY1" fmla="*/ 191729 h 1648493"/>
                <a:gd name="connsiteX2" fmla="*/ 1648494 w 1648494"/>
                <a:gd name="connsiteY2" fmla="*/ 1452716 h 1648493"/>
                <a:gd name="connsiteX3" fmla="*/ 1592338 w 1648494"/>
                <a:gd name="connsiteY3" fmla="*/ 1588289 h 1648493"/>
                <a:gd name="connsiteX4" fmla="*/ 1589920 w 1648494"/>
                <a:gd name="connsiteY4" fmla="*/ 1589919 h 1648493"/>
                <a:gd name="connsiteX5" fmla="*/ 1588289 w 1648494"/>
                <a:gd name="connsiteY5" fmla="*/ 1592338 h 1648493"/>
                <a:gd name="connsiteX6" fmla="*/ 1452717 w 1648494"/>
                <a:gd name="connsiteY6" fmla="*/ 1648493 h 1648493"/>
                <a:gd name="connsiteX7" fmla="*/ 191729 w 1648494"/>
                <a:gd name="connsiteY7" fmla="*/ 1648493 h 1648493"/>
                <a:gd name="connsiteX8" fmla="*/ 0 w 1648494"/>
                <a:gd name="connsiteY8" fmla="*/ 1456764 h 1648493"/>
                <a:gd name="connsiteX9" fmla="*/ 191729 w 1648494"/>
                <a:gd name="connsiteY9" fmla="*/ 1265036 h 1648493"/>
                <a:gd name="connsiteX10" fmla="*/ 1265036 w 1648494"/>
                <a:gd name="connsiteY10" fmla="*/ 1265036 h 1648493"/>
                <a:gd name="connsiteX11" fmla="*/ 1265036 w 1648494"/>
                <a:gd name="connsiteY11" fmla="*/ 191729 h 1648493"/>
                <a:gd name="connsiteX12" fmla="*/ 1456765 w 1648494"/>
                <a:gd name="connsiteY12" fmla="*/ 0 h 1648493"/>
                <a:gd name="connsiteX13" fmla="*/ 1592338 w 1648494"/>
                <a:gd name="connsiteY13" fmla="*/ 56156 h 164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8494" h="1648493">
                  <a:moveTo>
                    <a:pt x="1592338" y="56156"/>
                  </a:moveTo>
                  <a:cubicBezTo>
                    <a:pt x="1627034" y="90852"/>
                    <a:pt x="1648494" y="138785"/>
                    <a:pt x="1648494" y="191729"/>
                  </a:cubicBezTo>
                  <a:lnTo>
                    <a:pt x="1648494" y="1452716"/>
                  </a:lnTo>
                  <a:cubicBezTo>
                    <a:pt x="1648494" y="1505661"/>
                    <a:pt x="1627034" y="1553593"/>
                    <a:pt x="1592338" y="1588289"/>
                  </a:cubicBezTo>
                  <a:lnTo>
                    <a:pt x="1589920" y="1589919"/>
                  </a:lnTo>
                  <a:lnTo>
                    <a:pt x="1588289" y="1592338"/>
                  </a:lnTo>
                  <a:cubicBezTo>
                    <a:pt x="1553593" y="1627034"/>
                    <a:pt x="1505661" y="1648493"/>
                    <a:pt x="1452717" y="1648493"/>
                  </a:cubicBezTo>
                  <a:lnTo>
                    <a:pt x="191729" y="1648493"/>
                  </a:lnTo>
                  <a:cubicBezTo>
                    <a:pt x="85840" y="1648494"/>
                    <a:pt x="0" y="1562654"/>
                    <a:pt x="0" y="1456764"/>
                  </a:cubicBezTo>
                  <a:cubicBezTo>
                    <a:pt x="0" y="1350876"/>
                    <a:pt x="85841" y="1265035"/>
                    <a:pt x="191729" y="1265036"/>
                  </a:cubicBezTo>
                  <a:lnTo>
                    <a:pt x="1265036" y="1265036"/>
                  </a:lnTo>
                  <a:lnTo>
                    <a:pt x="1265036" y="191729"/>
                  </a:lnTo>
                  <a:cubicBezTo>
                    <a:pt x="1265036" y="85840"/>
                    <a:pt x="1350876" y="0"/>
                    <a:pt x="1456765" y="0"/>
                  </a:cubicBezTo>
                  <a:cubicBezTo>
                    <a:pt x="1509710" y="0"/>
                    <a:pt x="1557642" y="21460"/>
                    <a:pt x="1592338" y="56156"/>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20" name="Freeform 47">
              <a:extLst>
                <a:ext uri="{FF2B5EF4-FFF2-40B4-BE49-F238E27FC236}">
                  <a16:creationId xmlns:a16="http://schemas.microsoft.com/office/drawing/2014/main" id="{15D49957-546E-6FDF-E9EE-CBC814DF3749}"/>
                </a:ext>
              </a:extLst>
            </p:cNvPr>
            <p:cNvSpPr/>
            <p:nvPr/>
          </p:nvSpPr>
          <p:spPr bwMode="auto">
            <a:xfrm rot="18900000">
              <a:off x="4019310" y="1923910"/>
              <a:ext cx="313765" cy="313765"/>
            </a:xfrm>
            <a:custGeom>
              <a:avLst/>
              <a:gdLst>
                <a:gd name="connsiteX0" fmla="*/ 1592338 w 1648494"/>
                <a:gd name="connsiteY0" fmla="*/ 56156 h 1648493"/>
                <a:gd name="connsiteX1" fmla="*/ 1648494 w 1648494"/>
                <a:gd name="connsiteY1" fmla="*/ 191729 h 1648493"/>
                <a:gd name="connsiteX2" fmla="*/ 1648494 w 1648494"/>
                <a:gd name="connsiteY2" fmla="*/ 1452716 h 1648493"/>
                <a:gd name="connsiteX3" fmla="*/ 1592338 w 1648494"/>
                <a:gd name="connsiteY3" fmla="*/ 1588289 h 1648493"/>
                <a:gd name="connsiteX4" fmla="*/ 1589920 w 1648494"/>
                <a:gd name="connsiteY4" fmla="*/ 1589919 h 1648493"/>
                <a:gd name="connsiteX5" fmla="*/ 1588289 w 1648494"/>
                <a:gd name="connsiteY5" fmla="*/ 1592338 h 1648493"/>
                <a:gd name="connsiteX6" fmla="*/ 1452717 w 1648494"/>
                <a:gd name="connsiteY6" fmla="*/ 1648493 h 1648493"/>
                <a:gd name="connsiteX7" fmla="*/ 191729 w 1648494"/>
                <a:gd name="connsiteY7" fmla="*/ 1648493 h 1648493"/>
                <a:gd name="connsiteX8" fmla="*/ 0 w 1648494"/>
                <a:gd name="connsiteY8" fmla="*/ 1456764 h 1648493"/>
                <a:gd name="connsiteX9" fmla="*/ 191729 w 1648494"/>
                <a:gd name="connsiteY9" fmla="*/ 1265036 h 1648493"/>
                <a:gd name="connsiteX10" fmla="*/ 1265036 w 1648494"/>
                <a:gd name="connsiteY10" fmla="*/ 1265036 h 1648493"/>
                <a:gd name="connsiteX11" fmla="*/ 1265036 w 1648494"/>
                <a:gd name="connsiteY11" fmla="*/ 191729 h 1648493"/>
                <a:gd name="connsiteX12" fmla="*/ 1456765 w 1648494"/>
                <a:gd name="connsiteY12" fmla="*/ 0 h 1648493"/>
                <a:gd name="connsiteX13" fmla="*/ 1592338 w 1648494"/>
                <a:gd name="connsiteY13" fmla="*/ 56156 h 164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8494" h="1648493">
                  <a:moveTo>
                    <a:pt x="1592338" y="56156"/>
                  </a:moveTo>
                  <a:cubicBezTo>
                    <a:pt x="1627034" y="90852"/>
                    <a:pt x="1648494" y="138785"/>
                    <a:pt x="1648494" y="191729"/>
                  </a:cubicBezTo>
                  <a:lnTo>
                    <a:pt x="1648494" y="1452716"/>
                  </a:lnTo>
                  <a:cubicBezTo>
                    <a:pt x="1648494" y="1505661"/>
                    <a:pt x="1627034" y="1553593"/>
                    <a:pt x="1592338" y="1588289"/>
                  </a:cubicBezTo>
                  <a:lnTo>
                    <a:pt x="1589920" y="1589919"/>
                  </a:lnTo>
                  <a:lnTo>
                    <a:pt x="1588289" y="1592338"/>
                  </a:lnTo>
                  <a:cubicBezTo>
                    <a:pt x="1553593" y="1627034"/>
                    <a:pt x="1505661" y="1648493"/>
                    <a:pt x="1452717" y="1648493"/>
                  </a:cubicBezTo>
                  <a:lnTo>
                    <a:pt x="191729" y="1648493"/>
                  </a:lnTo>
                  <a:cubicBezTo>
                    <a:pt x="85840" y="1648494"/>
                    <a:pt x="0" y="1562654"/>
                    <a:pt x="0" y="1456764"/>
                  </a:cubicBezTo>
                  <a:cubicBezTo>
                    <a:pt x="0" y="1350876"/>
                    <a:pt x="85841" y="1265035"/>
                    <a:pt x="191729" y="1265036"/>
                  </a:cubicBezTo>
                  <a:lnTo>
                    <a:pt x="1265036" y="1265036"/>
                  </a:lnTo>
                  <a:lnTo>
                    <a:pt x="1265036" y="191729"/>
                  </a:lnTo>
                  <a:cubicBezTo>
                    <a:pt x="1265036" y="85840"/>
                    <a:pt x="1350876" y="0"/>
                    <a:pt x="1456765" y="0"/>
                  </a:cubicBezTo>
                  <a:cubicBezTo>
                    <a:pt x="1509710" y="0"/>
                    <a:pt x="1557642" y="21460"/>
                    <a:pt x="1592338" y="56156"/>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grpSp>
      <p:grpSp>
        <p:nvGrpSpPr>
          <p:cNvPr id="21" name="Group 34">
            <a:extLst>
              <a:ext uri="{FF2B5EF4-FFF2-40B4-BE49-F238E27FC236}">
                <a16:creationId xmlns:a16="http://schemas.microsoft.com/office/drawing/2014/main" id="{DDED52C3-02DF-27AA-54ED-933218500550}"/>
              </a:ext>
              <a:ext uri="{C183D7F6-B498-43B3-948B-1728B52AA6E4}">
                <adec:decorative xmlns:adec="http://schemas.microsoft.com/office/drawing/2017/decorative" val="1"/>
              </a:ext>
            </a:extLst>
          </p:cNvPr>
          <p:cNvGrpSpPr/>
          <p:nvPr/>
        </p:nvGrpSpPr>
        <p:grpSpPr>
          <a:xfrm>
            <a:off x="8503441" y="4616192"/>
            <a:ext cx="596247" cy="383673"/>
            <a:chOff x="4019310" y="1923910"/>
            <a:chExt cx="487607" cy="313765"/>
          </a:xfrm>
        </p:grpSpPr>
        <p:sp>
          <p:nvSpPr>
            <p:cNvPr id="22" name="Freeform 33">
              <a:extLst>
                <a:ext uri="{FF2B5EF4-FFF2-40B4-BE49-F238E27FC236}">
                  <a16:creationId xmlns:a16="http://schemas.microsoft.com/office/drawing/2014/main" id="{0EE96073-29BC-564B-7211-A8F4424F0B76}"/>
                </a:ext>
              </a:extLst>
            </p:cNvPr>
            <p:cNvSpPr/>
            <p:nvPr/>
          </p:nvSpPr>
          <p:spPr bwMode="auto">
            <a:xfrm rot="18900000">
              <a:off x="4193152" y="1923910"/>
              <a:ext cx="313765" cy="313765"/>
            </a:xfrm>
            <a:custGeom>
              <a:avLst/>
              <a:gdLst>
                <a:gd name="connsiteX0" fmla="*/ 1592338 w 1648494"/>
                <a:gd name="connsiteY0" fmla="*/ 56156 h 1648493"/>
                <a:gd name="connsiteX1" fmla="*/ 1648494 w 1648494"/>
                <a:gd name="connsiteY1" fmla="*/ 191729 h 1648493"/>
                <a:gd name="connsiteX2" fmla="*/ 1648494 w 1648494"/>
                <a:gd name="connsiteY2" fmla="*/ 1452716 h 1648493"/>
                <a:gd name="connsiteX3" fmla="*/ 1592338 w 1648494"/>
                <a:gd name="connsiteY3" fmla="*/ 1588289 h 1648493"/>
                <a:gd name="connsiteX4" fmla="*/ 1589920 w 1648494"/>
                <a:gd name="connsiteY4" fmla="*/ 1589919 h 1648493"/>
                <a:gd name="connsiteX5" fmla="*/ 1588289 w 1648494"/>
                <a:gd name="connsiteY5" fmla="*/ 1592338 h 1648493"/>
                <a:gd name="connsiteX6" fmla="*/ 1452717 w 1648494"/>
                <a:gd name="connsiteY6" fmla="*/ 1648493 h 1648493"/>
                <a:gd name="connsiteX7" fmla="*/ 191729 w 1648494"/>
                <a:gd name="connsiteY7" fmla="*/ 1648493 h 1648493"/>
                <a:gd name="connsiteX8" fmla="*/ 0 w 1648494"/>
                <a:gd name="connsiteY8" fmla="*/ 1456764 h 1648493"/>
                <a:gd name="connsiteX9" fmla="*/ 191729 w 1648494"/>
                <a:gd name="connsiteY9" fmla="*/ 1265036 h 1648493"/>
                <a:gd name="connsiteX10" fmla="*/ 1265036 w 1648494"/>
                <a:gd name="connsiteY10" fmla="*/ 1265036 h 1648493"/>
                <a:gd name="connsiteX11" fmla="*/ 1265036 w 1648494"/>
                <a:gd name="connsiteY11" fmla="*/ 191729 h 1648493"/>
                <a:gd name="connsiteX12" fmla="*/ 1456765 w 1648494"/>
                <a:gd name="connsiteY12" fmla="*/ 0 h 1648493"/>
                <a:gd name="connsiteX13" fmla="*/ 1592338 w 1648494"/>
                <a:gd name="connsiteY13" fmla="*/ 56156 h 164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8494" h="1648493">
                  <a:moveTo>
                    <a:pt x="1592338" y="56156"/>
                  </a:moveTo>
                  <a:cubicBezTo>
                    <a:pt x="1627034" y="90852"/>
                    <a:pt x="1648494" y="138785"/>
                    <a:pt x="1648494" y="191729"/>
                  </a:cubicBezTo>
                  <a:lnTo>
                    <a:pt x="1648494" y="1452716"/>
                  </a:lnTo>
                  <a:cubicBezTo>
                    <a:pt x="1648494" y="1505661"/>
                    <a:pt x="1627034" y="1553593"/>
                    <a:pt x="1592338" y="1588289"/>
                  </a:cubicBezTo>
                  <a:lnTo>
                    <a:pt x="1589920" y="1589919"/>
                  </a:lnTo>
                  <a:lnTo>
                    <a:pt x="1588289" y="1592338"/>
                  </a:lnTo>
                  <a:cubicBezTo>
                    <a:pt x="1553593" y="1627034"/>
                    <a:pt x="1505661" y="1648493"/>
                    <a:pt x="1452717" y="1648493"/>
                  </a:cubicBezTo>
                  <a:lnTo>
                    <a:pt x="191729" y="1648493"/>
                  </a:lnTo>
                  <a:cubicBezTo>
                    <a:pt x="85840" y="1648494"/>
                    <a:pt x="0" y="1562654"/>
                    <a:pt x="0" y="1456764"/>
                  </a:cubicBezTo>
                  <a:cubicBezTo>
                    <a:pt x="0" y="1350876"/>
                    <a:pt x="85841" y="1265035"/>
                    <a:pt x="191729" y="1265036"/>
                  </a:cubicBezTo>
                  <a:lnTo>
                    <a:pt x="1265036" y="1265036"/>
                  </a:lnTo>
                  <a:lnTo>
                    <a:pt x="1265036" y="191729"/>
                  </a:lnTo>
                  <a:cubicBezTo>
                    <a:pt x="1265036" y="85840"/>
                    <a:pt x="1350876" y="0"/>
                    <a:pt x="1456765" y="0"/>
                  </a:cubicBezTo>
                  <a:cubicBezTo>
                    <a:pt x="1509710" y="0"/>
                    <a:pt x="1557642" y="21460"/>
                    <a:pt x="1592338" y="56156"/>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23" name="Freeform 47">
              <a:extLst>
                <a:ext uri="{FF2B5EF4-FFF2-40B4-BE49-F238E27FC236}">
                  <a16:creationId xmlns:a16="http://schemas.microsoft.com/office/drawing/2014/main" id="{CAE8F857-8BF9-0A4A-410D-2D3AE53FF536}"/>
                </a:ext>
              </a:extLst>
            </p:cNvPr>
            <p:cNvSpPr/>
            <p:nvPr/>
          </p:nvSpPr>
          <p:spPr bwMode="auto">
            <a:xfrm rot="18900000">
              <a:off x="4019310" y="1923910"/>
              <a:ext cx="313765" cy="313765"/>
            </a:xfrm>
            <a:custGeom>
              <a:avLst/>
              <a:gdLst>
                <a:gd name="connsiteX0" fmla="*/ 1592338 w 1648494"/>
                <a:gd name="connsiteY0" fmla="*/ 56156 h 1648493"/>
                <a:gd name="connsiteX1" fmla="*/ 1648494 w 1648494"/>
                <a:gd name="connsiteY1" fmla="*/ 191729 h 1648493"/>
                <a:gd name="connsiteX2" fmla="*/ 1648494 w 1648494"/>
                <a:gd name="connsiteY2" fmla="*/ 1452716 h 1648493"/>
                <a:gd name="connsiteX3" fmla="*/ 1592338 w 1648494"/>
                <a:gd name="connsiteY3" fmla="*/ 1588289 h 1648493"/>
                <a:gd name="connsiteX4" fmla="*/ 1589920 w 1648494"/>
                <a:gd name="connsiteY4" fmla="*/ 1589919 h 1648493"/>
                <a:gd name="connsiteX5" fmla="*/ 1588289 w 1648494"/>
                <a:gd name="connsiteY5" fmla="*/ 1592338 h 1648493"/>
                <a:gd name="connsiteX6" fmla="*/ 1452717 w 1648494"/>
                <a:gd name="connsiteY6" fmla="*/ 1648493 h 1648493"/>
                <a:gd name="connsiteX7" fmla="*/ 191729 w 1648494"/>
                <a:gd name="connsiteY7" fmla="*/ 1648493 h 1648493"/>
                <a:gd name="connsiteX8" fmla="*/ 0 w 1648494"/>
                <a:gd name="connsiteY8" fmla="*/ 1456764 h 1648493"/>
                <a:gd name="connsiteX9" fmla="*/ 191729 w 1648494"/>
                <a:gd name="connsiteY9" fmla="*/ 1265036 h 1648493"/>
                <a:gd name="connsiteX10" fmla="*/ 1265036 w 1648494"/>
                <a:gd name="connsiteY10" fmla="*/ 1265036 h 1648493"/>
                <a:gd name="connsiteX11" fmla="*/ 1265036 w 1648494"/>
                <a:gd name="connsiteY11" fmla="*/ 191729 h 1648493"/>
                <a:gd name="connsiteX12" fmla="*/ 1456765 w 1648494"/>
                <a:gd name="connsiteY12" fmla="*/ 0 h 1648493"/>
                <a:gd name="connsiteX13" fmla="*/ 1592338 w 1648494"/>
                <a:gd name="connsiteY13" fmla="*/ 56156 h 164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8494" h="1648493">
                  <a:moveTo>
                    <a:pt x="1592338" y="56156"/>
                  </a:moveTo>
                  <a:cubicBezTo>
                    <a:pt x="1627034" y="90852"/>
                    <a:pt x="1648494" y="138785"/>
                    <a:pt x="1648494" y="191729"/>
                  </a:cubicBezTo>
                  <a:lnTo>
                    <a:pt x="1648494" y="1452716"/>
                  </a:lnTo>
                  <a:cubicBezTo>
                    <a:pt x="1648494" y="1505661"/>
                    <a:pt x="1627034" y="1553593"/>
                    <a:pt x="1592338" y="1588289"/>
                  </a:cubicBezTo>
                  <a:lnTo>
                    <a:pt x="1589920" y="1589919"/>
                  </a:lnTo>
                  <a:lnTo>
                    <a:pt x="1588289" y="1592338"/>
                  </a:lnTo>
                  <a:cubicBezTo>
                    <a:pt x="1553593" y="1627034"/>
                    <a:pt x="1505661" y="1648493"/>
                    <a:pt x="1452717" y="1648493"/>
                  </a:cubicBezTo>
                  <a:lnTo>
                    <a:pt x="191729" y="1648493"/>
                  </a:lnTo>
                  <a:cubicBezTo>
                    <a:pt x="85840" y="1648494"/>
                    <a:pt x="0" y="1562654"/>
                    <a:pt x="0" y="1456764"/>
                  </a:cubicBezTo>
                  <a:cubicBezTo>
                    <a:pt x="0" y="1350876"/>
                    <a:pt x="85841" y="1265035"/>
                    <a:pt x="191729" y="1265036"/>
                  </a:cubicBezTo>
                  <a:lnTo>
                    <a:pt x="1265036" y="1265036"/>
                  </a:lnTo>
                  <a:lnTo>
                    <a:pt x="1265036" y="191729"/>
                  </a:lnTo>
                  <a:cubicBezTo>
                    <a:pt x="1265036" y="85840"/>
                    <a:pt x="1350876" y="0"/>
                    <a:pt x="1456765" y="0"/>
                  </a:cubicBezTo>
                  <a:cubicBezTo>
                    <a:pt x="1509710" y="0"/>
                    <a:pt x="1557642" y="21460"/>
                    <a:pt x="1592338" y="56156"/>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grpSp>
      <p:sp>
        <p:nvSpPr>
          <p:cNvPr id="24" name="Title 1">
            <a:extLst>
              <a:ext uri="{FF2B5EF4-FFF2-40B4-BE49-F238E27FC236}">
                <a16:creationId xmlns:a16="http://schemas.microsoft.com/office/drawing/2014/main" id="{C4C1121F-CB90-6AB1-5FBB-1ACFE7B26637}"/>
              </a:ext>
            </a:extLst>
          </p:cNvPr>
          <p:cNvSpPr txBox="1">
            <a:spLocks/>
          </p:cNvSpPr>
          <p:nvPr/>
        </p:nvSpPr>
        <p:spPr>
          <a:xfrm>
            <a:off x="211382" y="5091586"/>
            <a:ext cx="3045942" cy="307777"/>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38" normalizeH="0" baseline="0" noProof="0" err="1">
                <a:ln w="3175">
                  <a:noFill/>
                </a:ln>
                <a:solidFill>
                  <a:srgbClr val="243A5E"/>
                </a:solidFill>
                <a:effectLst/>
                <a:uLnTx/>
                <a:uFillTx/>
                <a:latin typeface="Yu Gothic UI" panose="020B0500000000000000" pitchFamily="34" charset="-128"/>
                <a:ea typeface="Yu Gothic UI" panose="020B0500000000000000" pitchFamily="34" charset="-128"/>
                <a:cs typeface="Segoe UI"/>
              </a:rPr>
              <a:t>現在</a:t>
            </a:r>
            <a:endParaRPr kumimoji="0" lang="en-US" sz="2000" b="1" i="0" u="none" strike="noStrike" kern="1200" cap="none" spc="-38"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25" name="Title 1">
            <a:extLst>
              <a:ext uri="{FF2B5EF4-FFF2-40B4-BE49-F238E27FC236}">
                <a16:creationId xmlns:a16="http://schemas.microsoft.com/office/drawing/2014/main" id="{62B5CF5E-3E72-B7D2-2DF8-7C3E58A5EE12}"/>
              </a:ext>
            </a:extLst>
          </p:cNvPr>
          <p:cNvSpPr txBox="1">
            <a:spLocks/>
          </p:cNvSpPr>
          <p:nvPr/>
        </p:nvSpPr>
        <p:spPr>
          <a:xfrm>
            <a:off x="9179150" y="5025472"/>
            <a:ext cx="2650789" cy="307777"/>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38"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a:rPr>
              <a:t>18〜24ヶ月</a:t>
            </a:r>
            <a:endParaRPr kumimoji="0" lang="en-US" sz="2000" b="1" i="0" u="none" strike="noStrike" kern="1200" cap="none" spc="-38"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26" name="Title 1">
            <a:extLst>
              <a:ext uri="{FF2B5EF4-FFF2-40B4-BE49-F238E27FC236}">
                <a16:creationId xmlns:a16="http://schemas.microsoft.com/office/drawing/2014/main" id="{9349EFCC-7445-FFA7-8836-C21DA8513786}"/>
              </a:ext>
            </a:extLst>
          </p:cNvPr>
          <p:cNvSpPr txBox="1">
            <a:spLocks/>
          </p:cNvSpPr>
          <p:nvPr/>
        </p:nvSpPr>
        <p:spPr>
          <a:xfrm>
            <a:off x="3414235" y="5062426"/>
            <a:ext cx="2518522" cy="307777"/>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38"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a:rPr>
              <a:t>0〜6ヶ月後</a:t>
            </a:r>
            <a:endParaRPr kumimoji="0" lang="en-US" sz="2000" b="1" i="0" u="none" strike="noStrike" kern="1200" cap="none" spc="-38"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27" name="Title 1">
            <a:extLst>
              <a:ext uri="{FF2B5EF4-FFF2-40B4-BE49-F238E27FC236}">
                <a16:creationId xmlns:a16="http://schemas.microsoft.com/office/drawing/2014/main" id="{33D391CB-6E52-4A53-16DB-6E98BD6358DC}"/>
              </a:ext>
            </a:extLst>
          </p:cNvPr>
          <p:cNvSpPr txBox="1">
            <a:spLocks/>
          </p:cNvSpPr>
          <p:nvPr/>
        </p:nvSpPr>
        <p:spPr>
          <a:xfrm>
            <a:off x="6401326" y="5078769"/>
            <a:ext cx="2416642" cy="307777"/>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38"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a:rPr>
              <a:t>12〜18ヶ月</a:t>
            </a:r>
            <a:endParaRPr kumimoji="0" lang="en-US" sz="2000" b="1" i="0" u="none" strike="noStrike" kern="1200" cap="none" spc="-38"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29" name="Title 1">
            <a:extLst>
              <a:ext uri="{FF2B5EF4-FFF2-40B4-BE49-F238E27FC236}">
                <a16:creationId xmlns:a16="http://schemas.microsoft.com/office/drawing/2014/main" id="{4C34B322-3F59-BB8F-FA3F-715032050698}"/>
              </a:ext>
            </a:extLst>
          </p:cNvPr>
          <p:cNvSpPr txBox="1">
            <a:spLocks/>
          </p:cNvSpPr>
          <p:nvPr/>
        </p:nvSpPr>
        <p:spPr>
          <a:xfrm>
            <a:off x="2163143" y="1436129"/>
            <a:ext cx="2070912" cy="307777"/>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1" i="0" u="none" strike="noStrike" kern="1200" cap="none" spc="-240"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業務</a:t>
            </a:r>
            <a:r>
              <a:rPr kumimoji="0" lang="en-US" sz="2000" b="1" i="0" u="none" strike="noStrike" kern="1200" cap="none" spc="-240" normalizeH="0" baseline="0" noProof="0" err="1">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支援</a:t>
            </a:r>
            <a:endParaRPr kumimoji="0" lang="en-US" sz="2000" b="1" i="0" u="none" strike="noStrike" kern="1200" cap="none" spc="-240"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30" name="Title 1">
            <a:extLst>
              <a:ext uri="{FF2B5EF4-FFF2-40B4-BE49-F238E27FC236}">
                <a16:creationId xmlns:a16="http://schemas.microsoft.com/office/drawing/2014/main" id="{0ACB3AC0-F798-4D47-B2C5-078636D6CB24}"/>
              </a:ext>
            </a:extLst>
          </p:cNvPr>
          <p:cNvSpPr txBox="1">
            <a:spLocks/>
          </p:cNvSpPr>
          <p:nvPr/>
        </p:nvSpPr>
        <p:spPr>
          <a:xfrm>
            <a:off x="6221560" y="1430986"/>
            <a:ext cx="2596408" cy="307777"/>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1" i="0" u="none" strike="noStrike" kern="1200" cap="none" spc="-240"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部分的な自律性 </a:t>
            </a:r>
            <a:endParaRPr kumimoji="0" lang="en-US" sz="2000" b="1" i="0" u="none" strike="noStrike" kern="1200" cap="none" spc="-240"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31" name="Title 1">
            <a:extLst>
              <a:ext uri="{FF2B5EF4-FFF2-40B4-BE49-F238E27FC236}">
                <a16:creationId xmlns:a16="http://schemas.microsoft.com/office/drawing/2014/main" id="{9C0361CA-1503-9AA3-DB92-8A3639FA2E15}"/>
              </a:ext>
            </a:extLst>
          </p:cNvPr>
          <p:cNvSpPr txBox="1">
            <a:spLocks/>
          </p:cNvSpPr>
          <p:nvPr/>
        </p:nvSpPr>
        <p:spPr>
          <a:xfrm>
            <a:off x="9163543" y="1430986"/>
            <a:ext cx="2596408" cy="307777"/>
          </a:xfrm>
          <a:prstGeom prst="rect">
            <a:avLst/>
          </a:prstGeom>
          <a:noFill/>
        </p:spPr>
        <p:txBody>
          <a:bodyPr vert="horz" wrap="square" lIns="0" tIns="0" rIns="0" bIns="0" rtlCol="0" anchor="t">
            <a:spAutoFit/>
          </a:bodyPr>
          <a:lst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ja-JP" altLang="en-US" sz="2000" b="1" i="0" u="none" strike="noStrike" kern="1200" cap="none" spc="-240"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rPr>
              <a:t>高い自律性</a:t>
            </a:r>
            <a:endParaRPr kumimoji="0" lang="en-US" sz="2000" b="1" i="0" u="none" strike="noStrike" kern="1200" cap="none" spc="-240" normalizeH="0" baseline="0" noProof="0">
              <a:ln w="3175">
                <a:noFill/>
              </a:ln>
              <a:solidFill>
                <a:srgbClr val="243A5E"/>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38" name="タイトル 37">
            <a:extLst>
              <a:ext uri="{FF2B5EF4-FFF2-40B4-BE49-F238E27FC236}">
                <a16:creationId xmlns:a16="http://schemas.microsoft.com/office/drawing/2014/main" id="{B45F62ED-B966-CFB7-9751-D1DA9965E3EF}"/>
              </a:ext>
            </a:extLst>
          </p:cNvPr>
          <p:cNvSpPr>
            <a:spLocks noGrp="1"/>
          </p:cNvSpPr>
          <p:nvPr>
            <p:ph type="title"/>
          </p:nvPr>
        </p:nvSpPr>
        <p:spPr/>
        <p:txBody>
          <a:bodyPr/>
          <a:lstStyle/>
          <a:p>
            <a:r>
              <a:rPr lang="en-US" altLang="ja-JP"/>
              <a:t>AI</a:t>
            </a:r>
            <a:r>
              <a:rPr lang="ja-JP" altLang="en-US"/>
              <a:t>エージェントから、</a:t>
            </a:r>
            <a:r>
              <a:rPr lang="en-US" altLang="ja-JP"/>
              <a:t>Agentic AI</a:t>
            </a:r>
            <a:r>
              <a:rPr lang="ja-JP" altLang="en-US"/>
              <a:t>へ・・・</a:t>
            </a:r>
          </a:p>
        </p:txBody>
      </p:sp>
      <p:sp>
        <p:nvSpPr>
          <p:cNvPr id="9" name="テキスト ボックス 8">
            <a:extLst>
              <a:ext uri="{FF2B5EF4-FFF2-40B4-BE49-F238E27FC236}">
                <a16:creationId xmlns:a16="http://schemas.microsoft.com/office/drawing/2014/main" id="{E4636E85-592E-B520-7DE0-062420C5A9B9}"/>
              </a:ext>
            </a:extLst>
          </p:cNvPr>
          <p:cNvSpPr txBox="1"/>
          <p:nvPr/>
        </p:nvSpPr>
        <p:spPr>
          <a:xfrm>
            <a:off x="396393" y="5575359"/>
            <a:ext cx="11363558" cy="92333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Yu Gothic UI"/>
                <a:ea typeface="Yu Gothic UI"/>
                <a:cs typeface="+mn-cs"/>
              </a:rPr>
              <a:t>マクロ同様にプログラムされた</a:t>
            </a:r>
            <a:r>
              <a:rPr kumimoji="1" lang="en-US" altLang="ja-JP" sz="20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2000" b="0" i="0" u="none" strike="noStrike" kern="1200" cap="none" spc="0" normalizeH="0" baseline="0" noProof="0">
                <a:ln>
                  <a:noFill/>
                </a:ln>
                <a:solidFill>
                  <a:srgbClr val="000000"/>
                </a:solidFill>
                <a:effectLst/>
                <a:uLnTx/>
                <a:uFillTx/>
                <a:latin typeface="Yu Gothic UI"/>
                <a:ea typeface="Yu Gothic UI"/>
                <a:cs typeface="+mn-cs"/>
              </a:rPr>
              <a:t>エージェントは人間が管理しやすく、予防的な運用が可能だが、自律性をもった</a:t>
            </a:r>
            <a:r>
              <a:rPr kumimoji="1" lang="en-US" altLang="ja-JP" sz="20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2000" b="0" i="0" u="none" strike="noStrike" kern="1200" cap="none" spc="0" normalizeH="0" baseline="0" noProof="0">
                <a:ln>
                  <a:noFill/>
                </a:ln>
                <a:solidFill>
                  <a:srgbClr val="000000"/>
                </a:solidFill>
                <a:effectLst/>
                <a:uLnTx/>
                <a:uFillTx/>
                <a:latin typeface="Yu Gothic UI"/>
                <a:ea typeface="Yu Gothic UI"/>
                <a:cs typeface="+mn-cs"/>
              </a:rPr>
              <a:t>エージェント（</a:t>
            </a:r>
            <a:r>
              <a:rPr kumimoji="1" lang="en-US" altLang="ja-JP" sz="2000" b="0" i="0" u="none" strike="noStrike" kern="1200" cap="none" spc="0" normalizeH="0" baseline="0" noProof="0">
                <a:ln>
                  <a:noFill/>
                </a:ln>
                <a:solidFill>
                  <a:srgbClr val="000000"/>
                </a:solidFill>
                <a:effectLst/>
                <a:uLnTx/>
                <a:uFillTx/>
                <a:latin typeface="Yu Gothic UI"/>
                <a:ea typeface="Yu Gothic UI"/>
                <a:cs typeface="+mn-cs"/>
              </a:rPr>
              <a:t>Agentic AI</a:t>
            </a:r>
            <a:r>
              <a:rPr kumimoji="1" lang="ja-JP" altLang="en-US" sz="2000" b="0" i="0" u="none" strike="noStrike" kern="1200" cap="none" spc="0" normalizeH="0" baseline="0" noProof="0">
                <a:ln>
                  <a:noFill/>
                </a:ln>
                <a:solidFill>
                  <a:srgbClr val="000000"/>
                </a:solidFill>
                <a:effectLst/>
                <a:uLnTx/>
                <a:uFillTx/>
                <a:latin typeface="Yu Gothic UI"/>
                <a:ea typeface="Yu Gothic UI"/>
                <a:cs typeface="+mn-cs"/>
              </a:rPr>
              <a:t>）はどのような行動をするかを予想困難で、そのモニタリングとリアルタイムな制御が必要になるだろう</a:t>
            </a:r>
          </a:p>
        </p:txBody>
      </p:sp>
    </p:spTree>
    <p:extLst>
      <p:ext uri="{BB962C8B-B14F-4D97-AF65-F5344CB8AC3E}">
        <p14:creationId xmlns:p14="http://schemas.microsoft.com/office/powerpoint/2010/main" val="314822686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5464A-92C6-F80D-C934-05BFF447D82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FFF0DA-3ED9-1909-87B3-FDEC146BA547}"/>
              </a:ext>
            </a:extLst>
          </p:cNvPr>
          <p:cNvSpPr>
            <a:spLocks noGrp="1"/>
          </p:cNvSpPr>
          <p:nvPr>
            <p:ph type="title"/>
          </p:nvPr>
        </p:nvSpPr>
        <p:spPr/>
        <p:txBody>
          <a:bodyPr/>
          <a:lstStyle/>
          <a:p>
            <a:r>
              <a:rPr kumimoji="1" lang="en-US" altLang="ja-JP"/>
              <a:t>Agentic AI</a:t>
            </a:r>
            <a:r>
              <a:rPr lang="ja-JP" altLang="en-US"/>
              <a:t>時代のセキュリティ対策を考える</a:t>
            </a:r>
            <a:endParaRPr kumimoji="1" lang="ja-JP" altLang="en-US"/>
          </a:p>
        </p:txBody>
      </p:sp>
      <p:sp>
        <p:nvSpPr>
          <p:cNvPr id="3" name="正方形/長方形 2">
            <a:extLst>
              <a:ext uri="{FF2B5EF4-FFF2-40B4-BE49-F238E27FC236}">
                <a16:creationId xmlns:a16="http://schemas.microsoft.com/office/drawing/2014/main" id="{FF49261C-FFB0-8FAC-FA4B-42554B9F904D}"/>
              </a:ext>
            </a:extLst>
          </p:cNvPr>
          <p:cNvSpPr/>
          <p:nvPr/>
        </p:nvSpPr>
        <p:spPr bwMode="auto">
          <a:xfrm>
            <a:off x="563907"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VBA - </a:t>
            </a:r>
            <a:r>
              <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マクロ</a:t>
            </a:r>
          </a:p>
        </p:txBody>
      </p:sp>
      <p:sp>
        <p:nvSpPr>
          <p:cNvPr id="5" name="正方形/長方形 4">
            <a:extLst>
              <a:ext uri="{FF2B5EF4-FFF2-40B4-BE49-F238E27FC236}">
                <a16:creationId xmlns:a16="http://schemas.microsoft.com/office/drawing/2014/main" id="{4D851455-9626-5264-45D3-3944FA2A9FA3}"/>
              </a:ext>
            </a:extLst>
          </p:cNvPr>
          <p:cNvSpPr/>
          <p:nvPr/>
        </p:nvSpPr>
        <p:spPr bwMode="auto">
          <a:xfrm>
            <a:off x="563907"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6" name="角丸四角形 10">
            <a:extLst>
              <a:ext uri="{FF2B5EF4-FFF2-40B4-BE49-F238E27FC236}">
                <a16:creationId xmlns:a16="http://schemas.microsoft.com/office/drawing/2014/main" id="{AC56A067-48B0-28C1-1657-D69A02278EC3}"/>
              </a:ext>
            </a:extLst>
          </p:cNvPr>
          <p:cNvSpPr/>
          <p:nvPr/>
        </p:nvSpPr>
        <p:spPr bwMode="auto">
          <a:xfrm>
            <a:off x="701171"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err="1">
                <a:ln>
                  <a:noFill/>
                </a:ln>
                <a:solidFill>
                  <a:srgbClr val="FFFFFF"/>
                </a:solidFill>
                <a:effectLst/>
                <a:uLnTx/>
                <a:uFillTx/>
                <a:latin typeface="Yu Gothic UI"/>
                <a:ea typeface="Yu Gothic UI"/>
                <a:cs typeface="Segoe UI" pitchFamily="34" charset="0"/>
              </a:rPr>
              <a:t>Emotet</a:t>
            </a:r>
            <a:r>
              <a:rPr kumimoji="1" lang="en-US" altLang="ja-JP" sz="1600" b="0" i="0" u="none" strike="noStrike" kern="1200" cap="none" spc="0" normalizeH="0" baseline="0" noProof="0">
                <a:ln>
                  <a:noFill/>
                </a:ln>
                <a:solidFill>
                  <a:srgbClr val="FFFFFF"/>
                </a:solidFill>
                <a:effectLst/>
                <a:uLnTx/>
                <a:uFillTx/>
                <a:latin typeface="Yu Gothic UI"/>
                <a:ea typeface="Yu Gothic UI"/>
                <a:cs typeface="Segoe UI" pitchFamily="34" charset="0"/>
              </a:rPr>
              <a:t> - </a:t>
            </a: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マクロ型ウイルス</a:t>
            </a:r>
          </a:p>
        </p:txBody>
      </p:sp>
      <p:sp>
        <p:nvSpPr>
          <p:cNvPr id="7" name="角丸四角形 11">
            <a:extLst>
              <a:ext uri="{FF2B5EF4-FFF2-40B4-BE49-F238E27FC236}">
                <a16:creationId xmlns:a16="http://schemas.microsoft.com/office/drawing/2014/main" id="{62B57A81-B3BF-5D2C-D9A9-394B3D67DA38}"/>
              </a:ext>
            </a:extLst>
          </p:cNvPr>
          <p:cNvSpPr/>
          <p:nvPr/>
        </p:nvSpPr>
        <p:spPr bwMode="auto">
          <a:xfrm>
            <a:off x="809676" y="3814856"/>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署名のないプログラム</a:t>
            </a:r>
          </a:p>
        </p:txBody>
      </p:sp>
      <p:sp>
        <p:nvSpPr>
          <p:cNvPr id="28" name="角丸四角形 11">
            <a:extLst>
              <a:ext uri="{FF2B5EF4-FFF2-40B4-BE49-F238E27FC236}">
                <a16:creationId xmlns:a16="http://schemas.microsoft.com/office/drawing/2014/main" id="{0FA2E4C7-9A66-038B-A504-A196AE3D3125}"/>
              </a:ext>
            </a:extLst>
          </p:cNvPr>
          <p:cNvSpPr/>
          <p:nvPr/>
        </p:nvSpPr>
        <p:spPr bwMode="auto">
          <a:xfrm>
            <a:off x="809676" y="4332441"/>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実行者の権限を活用</a:t>
            </a:r>
          </a:p>
        </p:txBody>
      </p:sp>
      <p:sp>
        <p:nvSpPr>
          <p:cNvPr id="30" name="角丸四角形 11">
            <a:extLst>
              <a:ext uri="{FF2B5EF4-FFF2-40B4-BE49-F238E27FC236}">
                <a16:creationId xmlns:a16="http://schemas.microsoft.com/office/drawing/2014/main" id="{C4AC268F-5C8A-1E49-B6CD-4A6777BDD590}"/>
              </a:ext>
            </a:extLst>
          </p:cNvPr>
          <p:cNvSpPr/>
          <p:nvPr/>
        </p:nvSpPr>
        <p:spPr bwMode="auto">
          <a:xfrm>
            <a:off x="809676" y="4850026"/>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61950"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実行の記録が残らない</a:t>
            </a:r>
          </a:p>
        </p:txBody>
      </p:sp>
      <p:pic>
        <p:nvPicPr>
          <p:cNvPr id="32" name="グラフィックス 31" descr="細菌 単色塗りつぶし">
            <a:extLst>
              <a:ext uri="{FF2B5EF4-FFF2-40B4-BE49-F238E27FC236}">
                <a16:creationId xmlns:a16="http://schemas.microsoft.com/office/drawing/2014/main" id="{852049F1-C543-3812-D9CA-C8FC24009B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3857379"/>
            <a:ext cx="359455" cy="359455"/>
          </a:xfrm>
          <a:prstGeom prst="rect">
            <a:avLst/>
          </a:prstGeom>
        </p:spPr>
      </p:pic>
      <p:pic>
        <p:nvPicPr>
          <p:cNvPr id="33" name="グラフィックス 32" descr="細菌 単色塗りつぶし">
            <a:extLst>
              <a:ext uri="{FF2B5EF4-FFF2-40B4-BE49-F238E27FC236}">
                <a16:creationId xmlns:a16="http://schemas.microsoft.com/office/drawing/2014/main" id="{EAA605C3-EB5C-2CC3-4EF4-C59E510308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4374964"/>
            <a:ext cx="359455" cy="359455"/>
          </a:xfrm>
          <a:prstGeom prst="rect">
            <a:avLst/>
          </a:prstGeom>
        </p:spPr>
      </p:pic>
      <p:pic>
        <p:nvPicPr>
          <p:cNvPr id="34" name="グラフィックス 33" descr="細菌 単色塗りつぶし">
            <a:extLst>
              <a:ext uri="{FF2B5EF4-FFF2-40B4-BE49-F238E27FC236}">
                <a16:creationId xmlns:a16="http://schemas.microsoft.com/office/drawing/2014/main" id="{9B2E3727-0EB3-47A6-3DC3-385A84CD58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4892549"/>
            <a:ext cx="359455" cy="359455"/>
          </a:xfrm>
          <a:prstGeom prst="rect">
            <a:avLst/>
          </a:prstGeom>
        </p:spPr>
      </p:pic>
      <p:sp>
        <p:nvSpPr>
          <p:cNvPr id="35" name="テキスト ボックス 34">
            <a:extLst>
              <a:ext uri="{FF2B5EF4-FFF2-40B4-BE49-F238E27FC236}">
                <a16:creationId xmlns:a16="http://schemas.microsoft.com/office/drawing/2014/main" id="{2B54D2F5-9B4C-7DC4-7E39-939A07C2664E}"/>
              </a:ext>
            </a:extLst>
          </p:cNvPr>
          <p:cNvSpPr txBox="1"/>
          <p:nvPr/>
        </p:nvSpPr>
        <p:spPr>
          <a:xfrm>
            <a:off x="701171" y="2352294"/>
            <a:ext cx="3035300"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Excel</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Word</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PDF</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などのマクロ機能を悪用したウイルス。日本国内では、プログラムに署名するという習慣がなく、マクロの実行に注意できなかった。マクロはアプリオーナーの権限で動くため、情報やアプリに容易にアクセスでき、組織の中の情報を盗まれていた</a:t>
            </a:r>
          </a:p>
        </p:txBody>
      </p:sp>
    </p:spTree>
    <p:extLst>
      <p:ext uri="{BB962C8B-B14F-4D97-AF65-F5344CB8AC3E}">
        <p14:creationId xmlns:p14="http://schemas.microsoft.com/office/powerpoint/2010/main" val="69408542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F3988-803B-FC61-FF87-CA8830D3159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32BC1D2-67C7-7DEF-5B29-CCCDC69D3D63}"/>
              </a:ext>
            </a:extLst>
          </p:cNvPr>
          <p:cNvSpPr>
            <a:spLocks noGrp="1"/>
          </p:cNvSpPr>
          <p:nvPr>
            <p:ph type="title"/>
          </p:nvPr>
        </p:nvSpPr>
        <p:spPr/>
        <p:txBody>
          <a:bodyPr/>
          <a:lstStyle/>
          <a:p>
            <a:r>
              <a:rPr kumimoji="1" lang="en-US" altLang="ja-JP"/>
              <a:t>Agentic AI</a:t>
            </a:r>
            <a:r>
              <a:rPr lang="ja-JP" altLang="en-US"/>
              <a:t>時代のセキュリティ対策を考える</a:t>
            </a:r>
            <a:endParaRPr kumimoji="1" lang="ja-JP" altLang="en-US"/>
          </a:p>
        </p:txBody>
      </p:sp>
      <p:sp>
        <p:nvSpPr>
          <p:cNvPr id="3" name="正方形/長方形 2">
            <a:extLst>
              <a:ext uri="{FF2B5EF4-FFF2-40B4-BE49-F238E27FC236}">
                <a16:creationId xmlns:a16="http://schemas.microsoft.com/office/drawing/2014/main" id="{3E5E3159-2792-A77A-BA32-9176B61B13A4}"/>
              </a:ext>
            </a:extLst>
          </p:cNvPr>
          <p:cNvSpPr/>
          <p:nvPr/>
        </p:nvSpPr>
        <p:spPr bwMode="auto">
          <a:xfrm>
            <a:off x="563907"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VBA - </a:t>
            </a:r>
            <a:r>
              <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マクロ</a:t>
            </a:r>
          </a:p>
        </p:txBody>
      </p:sp>
      <p:sp>
        <p:nvSpPr>
          <p:cNvPr id="5" name="正方形/長方形 4">
            <a:extLst>
              <a:ext uri="{FF2B5EF4-FFF2-40B4-BE49-F238E27FC236}">
                <a16:creationId xmlns:a16="http://schemas.microsoft.com/office/drawing/2014/main" id="{29AD8AB9-0FD9-8E37-2380-89ABE75ACFE6}"/>
              </a:ext>
            </a:extLst>
          </p:cNvPr>
          <p:cNvSpPr/>
          <p:nvPr/>
        </p:nvSpPr>
        <p:spPr bwMode="auto">
          <a:xfrm>
            <a:off x="563907"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6" name="角丸四角形 10">
            <a:extLst>
              <a:ext uri="{FF2B5EF4-FFF2-40B4-BE49-F238E27FC236}">
                <a16:creationId xmlns:a16="http://schemas.microsoft.com/office/drawing/2014/main" id="{AFFB99A4-E393-F188-02BE-0A4607205DC4}"/>
              </a:ext>
            </a:extLst>
          </p:cNvPr>
          <p:cNvSpPr/>
          <p:nvPr/>
        </p:nvSpPr>
        <p:spPr bwMode="auto">
          <a:xfrm>
            <a:off x="701171"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err="1">
                <a:ln>
                  <a:noFill/>
                </a:ln>
                <a:solidFill>
                  <a:srgbClr val="FFFFFF"/>
                </a:solidFill>
                <a:effectLst/>
                <a:uLnTx/>
                <a:uFillTx/>
                <a:latin typeface="Yu Gothic UI"/>
                <a:ea typeface="Yu Gothic UI"/>
                <a:cs typeface="Segoe UI" pitchFamily="34" charset="0"/>
              </a:rPr>
              <a:t>Emotet</a:t>
            </a:r>
            <a:r>
              <a:rPr kumimoji="1" lang="en-US" altLang="ja-JP" sz="1600" b="0" i="0" u="none" strike="noStrike" kern="1200" cap="none" spc="0" normalizeH="0" baseline="0" noProof="0">
                <a:ln>
                  <a:noFill/>
                </a:ln>
                <a:solidFill>
                  <a:srgbClr val="FFFFFF"/>
                </a:solidFill>
                <a:effectLst/>
                <a:uLnTx/>
                <a:uFillTx/>
                <a:latin typeface="Yu Gothic UI"/>
                <a:ea typeface="Yu Gothic UI"/>
                <a:cs typeface="Segoe UI" pitchFamily="34" charset="0"/>
              </a:rPr>
              <a:t> - </a:t>
            </a: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マクロ型ウイルス</a:t>
            </a:r>
          </a:p>
        </p:txBody>
      </p:sp>
      <p:sp>
        <p:nvSpPr>
          <p:cNvPr id="7" name="角丸四角形 11">
            <a:extLst>
              <a:ext uri="{FF2B5EF4-FFF2-40B4-BE49-F238E27FC236}">
                <a16:creationId xmlns:a16="http://schemas.microsoft.com/office/drawing/2014/main" id="{C288C079-A482-A62A-3F7A-F867E28B9F4E}"/>
              </a:ext>
            </a:extLst>
          </p:cNvPr>
          <p:cNvSpPr/>
          <p:nvPr/>
        </p:nvSpPr>
        <p:spPr bwMode="auto">
          <a:xfrm>
            <a:off x="809676" y="3814856"/>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署名のないプログラム</a:t>
            </a:r>
          </a:p>
        </p:txBody>
      </p:sp>
      <p:sp>
        <p:nvSpPr>
          <p:cNvPr id="11" name="正方形/長方形 10">
            <a:extLst>
              <a:ext uri="{FF2B5EF4-FFF2-40B4-BE49-F238E27FC236}">
                <a16:creationId xmlns:a16="http://schemas.microsoft.com/office/drawing/2014/main" id="{8E672151-D3D3-D6C6-D3F0-1A76D5387025}"/>
              </a:ext>
            </a:extLst>
          </p:cNvPr>
          <p:cNvSpPr/>
          <p:nvPr/>
        </p:nvSpPr>
        <p:spPr bwMode="auto">
          <a:xfrm>
            <a:off x="4448827"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AI</a:t>
            </a:r>
            <a:r>
              <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エージェント</a:t>
            </a:r>
          </a:p>
        </p:txBody>
      </p:sp>
      <p:sp>
        <p:nvSpPr>
          <p:cNvPr id="12" name="正方形/長方形 11">
            <a:extLst>
              <a:ext uri="{FF2B5EF4-FFF2-40B4-BE49-F238E27FC236}">
                <a16:creationId xmlns:a16="http://schemas.microsoft.com/office/drawing/2014/main" id="{66D02695-7392-0AFE-E478-6EA8F274434A}"/>
              </a:ext>
            </a:extLst>
          </p:cNvPr>
          <p:cNvSpPr/>
          <p:nvPr/>
        </p:nvSpPr>
        <p:spPr bwMode="auto">
          <a:xfrm>
            <a:off x="4448827"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28" name="角丸四角形 11">
            <a:extLst>
              <a:ext uri="{FF2B5EF4-FFF2-40B4-BE49-F238E27FC236}">
                <a16:creationId xmlns:a16="http://schemas.microsoft.com/office/drawing/2014/main" id="{53649D10-03B0-67B5-2710-1CABE0454971}"/>
              </a:ext>
            </a:extLst>
          </p:cNvPr>
          <p:cNvSpPr/>
          <p:nvPr/>
        </p:nvSpPr>
        <p:spPr bwMode="auto">
          <a:xfrm>
            <a:off x="809676" y="4332441"/>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実行者の権限を活用</a:t>
            </a:r>
          </a:p>
        </p:txBody>
      </p:sp>
      <p:sp>
        <p:nvSpPr>
          <p:cNvPr id="30" name="角丸四角形 11">
            <a:extLst>
              <a:ext uri="{FF2B5EF4-FFF2-40B4-BE49-F238E27FC236}">
                <a16:creationId xmlns:a16="http://schemas.microsoft.com/office/drawing/2014/main" id="{D5AA19F9-8DBC-B6E7-F026-6020C9125C64}"/>
              </a:ext>
            </a:extLst>
          </p:cNvPr>
          <p:cNvSpPr/>
          <p:nvPr/>
        </p:nvSpPr>
        <p:spPr bwMode="auto">
          <a:xfrm>
            <a:off x="809676" y="4850026"/>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61950"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実行の記録が残らない</a:t>
            </a:r>
          </a:p>
        </p:txBody>
      </p:sp>
      <p:pic>
        <p:nvPicPr>
          <p:cNvPr id="32" name="グラフィックス 31" descr="細菌 単色塗りつぶし">
            <a:extLst>
              <a:ext uri="{FF2B5EF4-FFF2-40B4-BE49-F238E27FC236}">
                <a16:creationId xmlns:a16="http://schemas.microsoft.com/office/drawing/2014/main" id="{A704598A-8733-063E-DE66-0EFFFB64ECE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3857379"/>
            <a:ext cx="359455" cy="359455"/>
          </a:xfrm>
          <a:prstGeom prst="rect">
            <a:avLst/>
          </a:prstGeom>
        </p:spPr>
      </p:pic>
      <p:pic>
        <p:nvPicPr>
          <p:cNvPr id="33" name="グラフィックス 32" descr="細菌 単色塗りつぶし">
            <a:extLst>
              <a:ext uri="{FF2B5EF4-FFF2-40B4-BE49-F238E27FC236}">
                <a16:creationId xmlns:a16="http://schemas.microsoft.com/office/drawing/2014/main" id="{393D10E3-D7BB-5656-A96A-8BE68C6F26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4374964"/>
            <a:ext cx="359455" cy="359455"/>
          </a:xfrm>
          <a:prstGeom prst="rect">
            <a:avLst/>
          </a:prstGeom>
        </p:spPr>
      </p:pic>
      <p:pic>
        <p:nvPicPr>
          <p:cNvPr id="34" name="グラフィックス 33" descr="細菌 単色塗りつぶし">
            <a:extLst>
              <a:ext uri="{FF2B5EF4-FFF2-40B4-BE49-F238E27FC236}">
                <a16:creationId xmlns:a16="http://schemas.microsoft.com/office/drawing/2014/main" id="{711A4705-32CD-44B2-CFC5-8EEBDD0CD6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4892549"/>
            <a:ext cx="359455" cy="359455"/>
          </a:xfrm>
          <a:prstGeom prst="rect">
            <a:avLst/>
          </a:prstGeom>
        </p:spPr>
      </p:pic>
      <p:sp>
        <p:nvSpPr>
          <p:cNvPr id="35" name="テキスト ボックス 34">
            <a:extLst>
              <a:ext uri="{FF2B5EF4-FFF2-40B4-BE49-F238E27FC236}">
                <a16:creationId xmlns:a16="http://schemas.microsoft.com/office/drawing/2014/main" id="{BAE0F1B4-766C-BE6E-8CF3-BCAC992041F8}"/>
              </a:ext>
            </a:extLst>
          </p:cNvPr>
          <p:cNvSpPr txBox="1"/>
          <p:nvPr/>
        </p:nvSpPr>
        <p:spPr>
          <a:xfrm>
            <a:off x="701171" y="2352294"/>
            <a:ext cx="3035300"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Excel</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Word</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PDF</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などのマクロ機能を悪用したウイルス。日本国内では、プログラムに署名するという習慣がなく、マクロの実行に注意できなかった。マクロはアプリオーナーの権限で動くため、情報やアプリに容易にアクセスでき、組織の中の情報を盗まれていた</a:t>
            </a:r>
          </a:p>
        </p:txBody>
      </p:sp>
      <p:sp>
        <p:nvSpPr>
          <p:cNvPr id="36" name="角丸四角形 10">
            <a:extLst>
              <a:ext uri="{FF2B5EF4-FFF2-40B4-BE49-F238E27FC236}">
                <a16:creationId xmlns:a16="http://schemas.microsoft.com/office/drawing/2014/main" id="{9D74B0B1-251D-FFB7-86E1-3EA296FB0E65}"/>
              </a:ext>
            </a:extLst>
          </p:cNvPr>
          <p:cNvSpPr/>
          <p:nvPr/>
        </p:nvSpPr>
        <p:spPr bwMode="auto">
          <a:xfrm>
            <a:off x="4578349"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オーナーシップとアカウンティング</a:t>
            </a:r>
          </a:p>
        </p:txBody>
      </p:sp>
      <p:sp>
        <p:nvSpPr>
          <p:cNvPr id="37" name="テキスト ボックス 36">
            <a:extLst>
              <a:ext uri="{FF2B5EF4-FFF2-40B4-BE49-F238E27FC236}">
                <a16:creationId xmlns:a16="http://schemas.microsoft.com/office/drawing/2014/main" id="{07669A14-494F-28E1-1039-5025F87E4D0E}"/>
              </a:ext>
            </a:extLst>
          </p:cNvPr>
          <p:cNvSpPr txBox="1"/>
          <p:nvPr/>
        </p:nvSpPr>
        <p:spPr>
          <a:xfrm>
            <a:off x="4578349" y="2352294"/>
            <a:ext cx="3035300"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エージェントもマクロ同様に「人間の活動をまねしたもの」ということを考えると、マクロウイルスをベースにセキュリティを検討できる</a:t>
            </a:r>
            <a:endParaRPr kumimoji="1" lang="en-US" altLang="ja-JP" sz="1400" b="0" i="0" u="none" strike="noStrike" kern="1200" cap="none" spc="0" normalizeH="0" baseline="0" noProof="0">
              <a:ln>
                <a:noFill/>
              </a:ln>
              <a:solidFill>
                <a:srgbClr val="000000"/>
              </a:solidFill>
              <a:effectLst/>
              <a:uLnTx/>
              <a:uFillTx/>
              <a:latin typeface="Yu Gothic UI"/>
              <a:ea typeface="Yu Gothic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エージェントのオーナーシップと権限管理、そしてアカウンタビリティを明確にする</a:t>
            </a:r>
            <a:endParaRPr kumimoji="1" lang="en-US" altLang="ja-JP" sz="1400" b="0" i="0" u="none" strike="noStrike" kern="1200" cap="none" spc="0" normalizeH="0" baseline="0" noProof="0">
              <a:ln>
                <a:noFill/>
              </a:ln>
              <a:solidFill>
                <a:srgbClr val="000000"/>
              </a:solidFill>
              <a:effectLst/>
              <a:uLnTx/>
              <a:uFillTx/>
              <a:latin typeface="Yu Gothic UI"/>
              <a:ea typeface="Yu Gothic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Yu Gothic UI"/>
              <a:ea typeface="Yu Gothic UI"/>
              <a:cs typeface="+mn-cs"/>
            </a:endParaRPr>
          </a:p>
        </p:txBody>
      </p:sp>
      <p:sp>
        <p:nvSpPr>
          <p:cNvPr id="38" name="角丸四角形 11">
            <a:extLst>
              <a:ext uri="{FF2B5EF4-FFF2-40B4-BE49-F238E27FC236}">
                <a16:creationId xmlns:a16="http://schemas.microsoft.com/office/drawing/2014/main" id="{ED325CF9-B04A-C65E-02F2-CAB5A47A1702}"/>
              </a:ext>
            </a:extLst>
          </p:cNvPr>
          <p:cNvSpPr/>
          <p:nvPr/>
        </p:nvSpPr>
        <p:spPr bwMode="auto">
          <a:xfrm>
            <a:off x="4694596" y="3814856"/>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エージェントのオーナーは誰か</a:t>
            </a:r>
          </a:p>
        </p:txBody>
      </p:sp>
      <p:pic>
        <p:nvPicPr>
          <p:cNvPr id="39" name="グラフィックス 38" descr="親指を立てるしぐさ 単色塗りつぶし">
            <a:extLst>
              <a:ext uri="{FF2B5EF4-FFF2-40B4-BE49-F238E27FC236}">
                <a16:creationId xmlns:a16="http://schemas.microsoft.com/office/drawing/2014/main" id="{D6287F9E-CED1-CA6D-A1AF-6662F1ACE7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3814856"/>
            <a:ext cx="401978" cy="401978"/>
          </a:xfrm>
          <a:prstGeom prst="rect">
            <a:avLst/>
          </a:prstGeom>
        </p:spPr>
      </p:pic>
      <p:sp>
        <p:nvSpPr>
          <p:cNvPr id="43" name="角丸四角形 11">
            <a:extLst>
              <a:ext uri="{FF2B5EF4-FFF2-40B4-BE49-F238E27FC236}">
                <a16:creationId xmlns:a16="http://schemas.microsoft.com/office/drawing/2014/main" id="{EC389848-FB16-29BF-6C33-642EA2E7979C}"/>
              </a:ext>
            </a:extLst>
          </p:cNvPr>
          <p:cNvSpPr/>
          <p:nvPr/>
        </p:nvSpPr>
        <p:spPr bwMode="auto">
          <a:xfrm>
            <a:off x="4694596" y="4332441"/>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リソースへのアクセス権管理</a:t>
            </a:r>
          </a:p>
        </p:txBody>
      </p:sp>
      <p:pic>
        <p:nvPicPr>
          <p:cNvPr id="44" name="グラフィックス 43" descr="親指を立てるしぐさ 単色塗りつぶし">
            <a:extLst>
              <a:ext uri="{FF2B5EF4-FFF2-40B4-BE49-F238E27FC236}">
                <a16:creationId xmlns:a16="http://schemas.microsoft.com/office/drawing/2014/main" id="{8CE019DF-9A0A-D657-D940-E1D07F9245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4332441"/>
            <a:ext cx="401978" cy="401978"/>
          </a:xfrm>
          <a:prstGeom prst="rect">
            <a:avLst/>
          </a:prstGeom>
        </p:spPr>
      </p:pic>
      <p:sp>
        <p:nvSpPr>
          <p:cNvPr id="45" name="角丸四角形 11">
            <a:extLst>
              <a:ext uri="{FF2B5EF4-FFF2-40B4-BE49-F238E27FC236}">
                <a16:creationId xmlns:a16="http://schemas.microsoft.com/office/drawing/2014/main" id="{1C3F499B-4AD3-9E87-2041-C624DAC97F83}"/>
              </a:ext>
            </a:extLst>
          </p:cNvPr>
          <p:cNvSpPr/>
          <p:nvPr/>
        </p:nvSpPr>
        <p:spPr bwMode="auto">
          <a:xfrm>
            <a:off x="4694596" y="4834431"/>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アクティビティログの管理</a:t>
            </a:r>
          </a:p>
        </p:txBody>
      </p:sp>
      <p:pic>
        <p:nvPicPr>
          <p:cNvPr id="46" name="グラフィックス 45" descr="親指を立てるしぐさ 単色塗りつぶし">
            <a:extLst>
              <a:ext uri="{FF2B5EF4-FFF2-40B4-BE49-F238E27FC236}">
                <a16:creationId xmlns:a16="http://schemas.microsoft.com/office/drawing/2014/main" id="{6283A49E-A3D7-45B5-ADF9-3736C1E69B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4834431"/>
            <a:ext cx="401978" cy="401978"/>
          </a:xfrm>
          <a:prstGeom prst="rect">
            <a:avLst/>
          </a:prstGeom>
        </p:spPr>
      </p:pic>
      <p:cxnSp>
        <p:nvCxnSpPr>
          <p:cNvPr id="52" name="直線矢印コネクタ 51">
            <a:extLst>
              <a:ext uri="{FF2B5EF4-FFF2-40B4-BE49-F238E27FC236}">
                <a16:creationId xmlns:a16="http://schemas.microsoft.com/office/drawing/2014/main" id="{D5E8243E-C33B-105B-A8CC-7DABB18AD581}"/>
              </a:ext>
            </a:extLst>
          </p:cNvPr>
          <p:cNvCxnSpPr>
            <a:cxnSpLocks/>
            <a:stCxn id="7" idx="3"/>
            <a:endCxn id="38" idx="1"/>
          </p:cNvCxnSpPr>
          <p:nvPr/>
        </p:nvCxnSpPr>
        <p:spPr>
          <a:xfrm>
            <a:off x="3612482" y="4037106"/>
            <a:ext cx="1082114" cy="0"/>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6E584B6-E5E0-AEBA-D224-1074C90E804E}"/>
              </a:ext>
            </a:extLst>
          </p:cNvPr>
          <p:cNvCxnSpPr>
            <a:cxnSpLocks/>
            <a:stCxn id="28" idx="3"/>
            <a:endCxn id="43" idx="1"/>
          </p:cNvCxnSpPr>
          <p:nvPr/>
        </p:nvCxnSpPr>
        <p:spPr>
          <a:xfrm>
            <a:off x="3612482" y="4554691"/>
            <a:ext cx="1082114" cy="0"/>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1DA46E12-C3C6-185F-7FEA-83A10756DC63}"/>
              </a:ext>
            </a:extLst>
          </p:cNvPr>
          <p:cNvCxnSpPr>
            <a:cxnSpLocks/>
            <a:stCxn id="30" idx="3"/>
            <a:endCxn id="45" idx="1"/>
          </p:cNvCxnSpPr>
          <p:nvPr/>
        </p:nvCxnSpPr>
        <p:spPr>
          <a:xfrm flipV="1">
            <a:off x="3612482" y="5056681"/>
            <a:ext cx="1082114" cy="15595"/>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83528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77E9D-2724-DDE2-F4AD-8E0D6A2758E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B0E96AD-FE15-FB5E-2F40-FD25E80ACBD6}"/>
              </a:ext>
            </a:extLst>
          </p:cNvPr>
          <p:cNvSpPr>
            <a:spLocks noGrp="1"/>
          </p:cNvSpPr>
          <p:nvPr>
            <p:ph type="title"/>
          </p:nvPr>
        </p:nvSpPr>
        <p:spPr/>
        <p:txBody>
          <a:bodyPr/>
          <a:lstStyle/>
          <a:p>
            <a:r>
              <a:rPr lang="en-US" altLang="ja-JP"/>
              <a:t>Agentic AI</a:t>
            </a:r>
            <a:r>
              <a:rPr lang="ja-JP" altLang="en-US"/>
              <a:t>時代のセキュリティ対策を考える</a:t>
            </a:r>
            <a:endParaRPr kumimoji="1" lang="ja-JP" altLang="en-US"/>
          </a:p>
        </p:txBody>
      </p:sp>
      <p:sp>
        <p:nvSpPr>
          <p:cNvPr id="3" name="正方形/長方形 2">
            <a:extLst>
              <a:ext uri="{FF2B5EF4-FFF2-40B4-BE49-F238E27FC236}">
                <a16:creationId xmlns:a16="http://schemas.microsoft.com/office/drawing/2014/main" id="{82A96998-3975-04AF-74A9-A4A96375709D}"/>
              </a:ext>
            </a:extLst>
          </p:cNvPr>
          <p:cNvSpPr/>
          <p:nvPr/>
        </p:nvSpPr>
        <p:spPr bwMode="auto">
          <a:xfrm>
            <a:off x="563907"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VBA - </a:t>
            </a:r>
            <a:r>
              <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マクロ</a:t>
            </a:r>
          </a:p>
        </p:txBody>
      </p:sp>
      <p:sp>
        <p:nvSpPr>
          <p:cNvPr id="5" name="正方形/長方形 4">
            <a:extLst>
              <a:ext uri="{FF2B5EF4-FFF2-40B4-BE49-F238E27FC236}">
                <a16:creationId xmlns:a16="http://schemas.microsoft.com/office/drawing/2014/main" id="{EEF0F207-C932-0A18-F03F-7B7092CF5183}"/>
              </a:ext>
            </a:extLst>
          </p:cNvPr>
          <p:cNvSpPr/>
          <p:nvPr/>
        </p:nvSpPr>
        <p:spPr bwMode="auto">
          <a:xfrm>
            <a:off x="563907"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6" name="角丸四角形 10">
            <a:extLst>
              <a:ext uri="{FF2B5EF4-FFF2-40B4-BE49-F238E27FC236}">
                <a16:creationId xmlns:a16="http://schemas.microsoft.com/office/drawing/2014/main" id="{9FAFD2E4-E850-FAAC-CCEC-3336D4CEEC37}"/>
              </a:ext>
            </a:extLst>
          </p:cNvPr>
          <p:cNvSpPr/>
          <p:nvPr/>
        </p:nvSpPr>
        <p:spPr bwMode="auto">
          <a:xfrm>
            <a:off x="701171"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err="1">
                <a:ln>
                  <a:noFill/>
                </a:ln>
                <a:solidFill>
                  <a:srgbClr val="FFFFFF"/>
                </a:solidFill>
                <a:effectLst/>
                <a:uLnTx/>
                <a:uFillTx/>
                <a:latin typeface="Yu Gothic UI"/>
                <a:ea typeface="Yu Gothic UI"/>
                <a:cs typeface="Segoe UI" pitchFamily="34" charset="0"/>
              </a:rPr>
              <a:t>Emotet</a:t>
            </a:r>
            <a:r>
              <a:rPr kumimoji="1" lang="en-US" altLang="ja-JP" sz="1600" b="0" i="0" u="none" strike="noStrike" kern="1200" cap="none" spc="0" normalizeH="0" baseline="0" noProof="0">
                <a:ln>
                  <a:noFill/>
                </a:ln>
                <a:solidFill>
                  <a:srgbClr val="FFFFFF"/>
                </a:solidFill>
                <a:effectLst/>
                <a:uLnTx/>
                <a:uFillTx/>
                <a:latin typeface="Yu Gothic UI"/>
                <a:ea typeface="Yu Gothic UI"/>
                <a:cs typeface="Segoe UI" pitchFamily="34" charset="0"/>
              </a:rPr>
              <a:t> - </a:t>
            </a: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マクロ型ウイルス</a:t>
            </a:r>
          </a:p>
        </p:txBody>
      </p:sp>
      <p:sp>
        <p:nvSpPr>
          <p:cNvPr id="7" name="角丸四角形 11">
            <a:extLst>
              <a:ext uri="{FF2B5EF4-FFF2-40B4-BE49-F238E27FC236}">
                <a16:creationId xmlns:a16="http://schemas.microsoft.com/office/drawing/2014/main" id="{C5B393CD-4692-3F76-8C8C-AB5B67EDAE62}"/>
              </a:ext>
            </a:extLst>
          </p:cNvPr>
          <p:cNvSpPr/>
          <p:nvPr/>
        </p:nvSpPr>
        <p:spPr bwMode="auto">
          <a:xfrm>
            <a:off x="809676" y="3814856"/>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署名のないプログラム</a:t>
            </a:r>
          </a:p>
        </p:txBody>
      </p:sp>
      <p:sp>
        <p:nvSpPr>
          <p:cNvPr id="11" name="正方形/長方形 10">
            <a:extLst>
              <a:ext uri="{FF2B5EF4-FFF2-40B4-BE49-F238E27FC236}">
                <a16:creationId xmlns:a16="http://schemas.microsoft.com/office/drawing/2014/main" id="{5268B23A-E54A-2322-5DEC-D0E58F49F535}"/>
              </a:ext>
            </a:extLst>
          </p:cNvPr>
          <p:cNvSpPr/>
          <p:nvPr/>
        </p:nvSpPr>
        <p:spPr bwMode="auto">
          <a:xfrm>
            <a:off x="4448827"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AI</a:t>
            </a:r>
            <a:r>
              <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エージェント</a:t>
            </a:r>
          </a:p>
        </p:txBody>
      </p:sp>
      <p:sp>
        <p:nvSpPr>
          <p:cNvPr id="12" name="正方形/長方形 11">
            <a:extLst>
              <a:ext uri="{FF2B5EF4-FFF2-40B4-BE49-F238E27FC236}">
                <a16:creationId xmlns:a16="http://schemas.microsoft.com/office/drawing/2014/main" id="{F07B4D5A-1397-3170-2F2A-F50B28026853}"/>
              </a:ext>
            </a:extLst>
          </p:cNvPr>
          <p:cNvSpPr/>
          <p:nvPr/>
        </p:nvSpPr>
        <p:spPr bwMode="auto">
          <a:xfrm>
            <a:off x="4448827"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20" name="正方形/長方形 19">
            <a:extLst>
              <a:ext uri="{FF2B5EF4-FFF2-40B4-BE49-F238E27FC236}">
                <a16:creationId xmlns:a16="http://schemas.microsoft.com/office/drawing/2014/main" id="{3E2331DB-7B58-241D-C830-CAF2BB58E4E3}"/>
              </a:ext>
            </a:extLst>
          </p:cNvPr>
          <p:cNvSpPr/>
          <p:nvPr/>
        </p:nvSpPr>
        <p:spPr bwMode="auto">
          <a:xfrm>
            <a:off x="8333750"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Agentic AI</a:t>
            </a:r>
            <a:endPar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endParaRPr>
          </a:p>
        </p:txBody>
      </p:sp>
      <p:sp>
        <p:nvSpPr>
          <p:cNvPr id="21" name="正方形/長方形 20">
            <a:extLst>
              <a:ext uri="{FF2B5EF4-FFF2-40B4-BE49-F238E27FC236}">
                <a16:creationId xmlns:a16="http://schemas.microsoft.com/office/drawing/2014/main" id="{40664C57-DB76-1729-BB34-8CA29E063FC0}"/>
              </a:ext>
            </a:extLst>
          </p:cNvPr>
          <p:cNvSpPr/>
          <p:nvPr/>
        </p:nvSpPr>
        <p:spPr bwMode="auto">
          <a:xfrm>
            <a:off x="8333750"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28" name="角丸四角形 11">
            <a:extLst>
              <a:ext uri="{FF2B5EF4-FFF2-40B4-BE49-F238E27FC236}">
                <a16:creationId xmlns:a16="http://schemas.microsoft.com/office/drawing/2014/main" id="{5A2736D7-BEEC-62D0-1C84-56AED922DA59}"/>
              </a:ext>
            </a:extLst>
          </p:cNvPr>
          <p:cNvSpPr/>
          <p:nvPr/>
        </p:nvSpPr>
        <p:spPr bwMode="auto">
          <a:xfrm>
            <a:off x="809676" y="4332441"/>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実行者の権限を活用</a:t>
            </a:r>
          </a:p>
        </p:txBody>
      </p:sp>
      <p:sp>
        <p:nvSpPr>
          <p:cNvPr id="30" name="角丸四角形 11">
            <a:extLst>
              <a:ext uri="{FF2B5EF4-FFF2-40B4-BE49-F238E27FC236}">
                <a16:creationId xmlns:a16="http://schemas.microsoft.com/office/drawing/2014/main" id="{B2B1DA2E-9C94-55A4-2A24-367E1293909F}"/>
              </a:ext>
            </a:extLst>
          </p:cNvPr>
          <p:cNvSpPr/>
          <p:nvPr/>
        </p:nvSpPr>
        <p:spPr bwMode="auto">
          <a:xfrm>
            <a:off x="809676" y="4850026"/>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61950"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実行の記録が残らない</a:t>
            </a:r>
          </a:p>
        </p:txBody>
      </p:sp>
      <p:pic>
        <p:nvPicPr>
          <p:cNvPr id="32" name="グラフィックス 31" descr="細菌 単色塗りつぶし">
            <a:extLst>
              <a:ext uri="{FF2B5EF4-FFF2-40B4-BE49-F238E27FC236}">
                <a16:creationId xmlns:a16="http://schemas.microsoft.com/office/drawing/2014/main" id="{B208638C-F344-ADC9-7E99-EA3E4A8019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3857379"/>
            <a:ext cx="359455" cy="359455"/>
          </a:xfrm>
          <a:prstGeom prst="rect">
            <a:avLst/>
          </a:prstGeom>
        </p:spPr>
      </p:pic>
      <p:pic>
        <p:nvPicPr>
          <p:cNvPr id="33" name="グラフィックス 32" descr="細菌 単色塗りつぶし">
            <a:extLst>
              <a:ext uri="{FF2B5EF4-FFF2-40B4-BE49-F238E27FC236}">
                <a16:creationId xmlns:a16="http://schemas.microsoft.com/office/drawing/2014/main" id="{4722C9FB-3E32-2B67-1529-F52D854B6C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4374964"/>
            <a:ext cx="359455" cy="359455"/>
          </a:xfrm>
          <a:prstGeom prst="rect">
            <a:avLst/>
          </a:prstGeom>
        </p:spPr>
      </p:pic>
      <p:pic>
        <p:nvPicPr>
          <p:cNvPr id="34" name="グラフィックス 33" descr="細菌 単色塗りつぶし">
            <a:extLst>
              <a:ext uri="{FF2B5EF4-FFF2-40B4-BE49-F238E27FC236}">
                <a16:creationId xmlns:a16="http://schemas.microsoft.com/office/drawing/2014/main" id="{465D0AE0-5E00-343C-D840-F2B45360C2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4892549"/>
            <a:ext cx="359455" cy="359455"/>
          </a:xfrm>
          <a:prstGeom prst="rect">
            <a:avLst/>
          </a:prstGeom>
        </p:spPr>
      </p:pic>
      <p:sp>
        <p:nvSpPr>
          <p:cNvPr id="35" name="テキスト ボックス 34">
            <a:extLst>
              <a:ext uri="{FF2B5EF4-FFF2-40B4-BE49-F238E27FC236}">
                <a16:creationId xmlns:a16="http://schemas.microsoft.com/office/drawing/2014/main" id="{B0B52FEA-5878-77F4-3471-B66C70ECC654}"/>
              </a:ext>
            </a:extLst>
          </p:cNvPr>
          <p:cNvSpPr txBox="1"/>
          <p:nvPr/>
        </p:nvSpPr>
        <p:spPr>
          <a:xfrm>
            <a:off x="701171" y="2352294"/>
            <a:ext cx="3035300"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Excel</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Word</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PDF</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などのマクロ機能を悪用したウイルス。日本国内では、プログラムに署名するという習慣がなく、マクロの実行に注意できなかった。マクロはアプリオーナーの権限で動くため、情報やアプリに容易にアクセスでき、組織の中の情報を盗まれていた</a:t>
            </a:r>
          </a:p>
        </p:txBody>
      </p:sp>
      <p:sp>
        <p:nvSpPr>
          <p:cNvPr id="36" name="角丸四角形 10">
            <a:extLst>
              <a:ext uri="{FF2B5EF4-FFF2-40B4-BE49-F238E27FC236}">
                <a16:creationId xmlns:a16="http://schemas.microsoft.com/office/drawing/2014/main" id="{35D9BE4D-E535-94AC-CFEA-D8C6A8B860B1}"/>
              </a:ext>
            </a:extLst>
          </p:cNvPr>
          <p:cNvSpPr/>
          <p:nvPr/>
        </p:nvSpPr>
        <p:spPr bwMode="auto">
          <a:xfrm>
            <a:off x="4578349"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オーナーシップとアカウンティング</a:t>
            </a:r>
          </a:p>
        </p:txBody>
      </p:sp>
      <p:sp>
        <p:nvSpPr>
          <p:cNvPr id="37" name="テキスト ボックス 36">
            <a:extLst>
              <a:ext uri="{FF2B5EF4-FFF2-40B4-BE49-F238E27FC236}">
                <a16:creationId xmlns:a16="http://schemas.microsoft.com/office/drawing/2014/main" id="{E9073BEB-E71D-5AB7-CF75-2A5D8E1A3502}"/>
              </a:ext>
            </a:extLst>
          </p:cNvPr>
          <p:cNvSpPr txBox="1"/>
          <p:nvPr/>
        </p:nvSpPr>
        <p:spPr>
          <a:xfrm>
            <a:off x="4578349" y="2352294"/>
            <a:ext cx="3035300"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エージェントもマクロ同様に「人間の活動をまねしたもの」ということを考えると、マクロウイルスをベースにセキュリティを検討できる</a:t>
            </a:r>
            <a:endParaRPr kumimoji="1" lang="en-US" altLang="ja-JP" sz="1400" b="0" i="0" u="none" strike="noStrike" kern="1200" cap="none" spc="0" normalizeH="0" baseline="0" noProof="0">
              <a:ln>
                <a:noFill/>
              </a:ln>
              <a:solidFill>
                <a:srgbClr val="000000"/>
              </a:solidFill>
              <a:effectLst/>
              <a:uLnTx/>
              <a:uFillTx/>
              <a:latin typeface="Yu Gothic UI"/>
              <a:ea typeface="Yu Gothic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エージェントのオーナーシップと権限管理、そしてアカウンタビリティを明確にする</a:t>
            </a:r>
            <a:endParaRPr kumimoji="1" lang="en-US" altLang="ja-JP" sz="1400" b="0" i="0" u="none" strike="noStrike" kern="1200" cap="none" spc="0" normalizeH="0" baseline="0" noProof="0">
              <a:ln>
                <a:noFill/>
              </a:ln>
              <a:solidFill>
                <a:srgbClr val="000000"/>
              </a:solidFill>
              <a:effectLst/>
              <a:uLnTx/>
              <a:uFillTx/>
              <a:latin typeface="Yu Gothic UI"/>
              <a:ea typeface="Yu Gothic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Yu Gothic UI"/>
              <a:ea typeface="Yu Gothic UI"/>
              <a:cs typeface="+mn-cs"/>
            </a:endParaRPr>
          </a:p>
        </p:txBody>
      </p:sp>
      <p:sp>
        <p:nvSpPr>
          <p:cNvPr id="38" name="角丸四角形 11">
            <a:extLst>
              <a:ext uri="{FF2B5EF4-FFF2-40B4-BE49-F238E27FC236}">
                <a16:creationId xmlns:a16="http://schemas.microsoft.com/office/drawing/2014/main" id="{571668D0-9E94-07C8-F47B-0AD07F71869A}"/>
              </a:ext>
            </a:extLst>
          </p:cNvPr>
          <p:cNvSpPr/>
          <p:nvPr/>
        </p:nvSpPr>
        <p:spPr bwMode="auto">
          <a:xfrm>
            <a:off x="4694596" y="3814856"/>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エージェントのオーナーは誰か</a:t>
            </a:r>
          </a:p>
        </p:txBody>
      </p:sp>
      <p:pic>
        <p:nvPicPr>
          <p:cNvPr id="39" name="グラフィックス 38" descr="親指を立てるしぐさ 単色塗りつぶし">
            <a:extLst>
              <a:ext uri="{FF2B5EF4-FFF2-40B4-BE49-F238E27FC236}">
                <a16:creationId xmlns:a16="http://schemas.microsoft.com/office/drawing/2014/main" id="{77CC9631-0C2C-0BA3-5F4C-FD9C9BF571E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3814856"/>
            <a:ext cx="401978" cy="401978"/>
          </a:xfrm>
          <a:prstGeom prst="rect">
            <a:avLst/>
          </a:prstGeom>
        </p:spPr>
      </p:pic>
      <p:sp>
        <p:nvSpPr>
          <p:cNvPr id="43" name="角丸四角形 11">
            <a:extLst>
              <a:ext uri="{FF2B5EF4-FFF2-40B4-BE49-F238E27FC236}">
                <a16:creationId xmlns:a16="http://schemas.microsoft.com/office/drawing/2014/main" id="{1FB52128-06C8-39D7-CA72-D8F6EBC22254}"/>
              </a:ext>
            </a:extLst>
          </p:cNvPr>
          <p:cNvSpPr/>
          <p:nvPr/>
        </p:nvSpPr>
        <p:spPr bwMode="auto">
          <a:xfrm>
            <a:off x="4694596" y="4332441"/>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リソースへのアクセス権管理</a:t>
            </a:r>
          </a:p>
        </p:txBody>
      </p:sp>
      <p:pic>
        <p:nvPicPr>
          <p:cNvPr id="44" name="グラフィックス 43" descr="親指を立てるしぐさ 単色塗りつぶし">
            <a:extLst>
              <a:ext uri="{FF2B5EF4-FFF2-40B4-BE49-F238E27FC236}">
                <a16:creationId xmlns:a16="http://schemas.microsoft.com/office/drawing/2014/main" id="{3E3FBDD6-503C-7326-E275-3F3C4ACF0C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4332441"/>
            <a:ext cx="401978" cy="401978"/>
          </a:xfrm>
          <a:prstGeom prst="rect">
            <a:avLst/>
          </a:prstGeom>
        </p:spPr>
      </p:pic>
      <p:sp>
        <p:nvSpPr>
          <p:cNvPr id="45" name="角丸四角形 11">
            <a:extLst>
              <a:ext uri="{FF2B5EF4-FFF2-40B4-BE49-F238E27FC236}">
                <a16:creationId xmlns:a16="http://schemas.microsoft.com/office/drawing/2014/main" id="{8B83B53A-565F-315E-18F4-8078D65730C0}"/>
              </a:ext>
            </a:extLst>
          </p:cNvPr>
          <p:cNvSpPr/>
          <p:nvPr/>
        </p:nvSpPr>
        <p:spPr bwMode="auto">
          <a:xfrm>
            <a:off x="4694596" y="4834431"/>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アクティビティログの管理</a:t>
            </a:r>
          </a:p>
        </p:txBody>
      </p:sp>
      <p:pic>
        <p:nvPicPr>
          <p:cNvPr id="46" name="グラフィックス 45" descr="親指を立てるしぐさ 単色塗りつぶし">
            <a:extLst>
              <a:ext uri="{FF2B5EF4-FFF2-40B4-BE49-F238E27FC236}">
                <a16:creationId xmlns:a16="http://schemas.microsoft.com/office/drawing/2014/main" id="{FC87F7CF-255D-C0FF-890E-501502C5ED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4834431"/>
            <a:ext cx="401978" cy="401978"/>
          </a:xfrm>
          <a:prstGeom prst="rect">
            <a:avLst/>
          </a:prstGeom>
        </p:spPr>
      </p:pic>
      <p:sp>
        <p:nvSpPr>
          <p:cNvPr id="47" name="角丸四角形 10">
            <a:extLst>
              <a:ext uri="{FF2B5EF4-FFF2-40B4-BE49-F238E27FC236}">
                <a16:creationId xmlns:a16="http://schemas.microsoft.com/office/drawing/2014/main" id="{978C2EFF-4D72-791D-AD2C-F5D819D75DB4}"/>
              </a:ext>
            </a:extLst>
          </p:cNvPr>
          <p:cNvSpPr/>
          <p:nvPr/>
        </p:nvSpPr>
        <p:spPr bwMode="auto">
          <a:xfrm>
            <a:off x="8463272"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自律型</a:t>
            </a:r>
            <a:r>
              <a:rPr kumimoji="1" lang="en-US" altLang="ja-JP" sz="1600" b="0" i="0" u="none" strike="noStrike" kern="1200" cap="none" spc="0" normalizeH="0" baseline="0" noProof="0">
                <a:ln>
                  <a:noFill/>
                </a:ln>
                <a:solidFill>
                  <a:srgbClr val="FFFFFF"/>
                </a:solidFill>
                <a:effectLst/>
                <a:uLnTx/>
                <a:uFillTx/>
                <a:latin typeface="Yu Gothic UI"/>
                <a:ea typeface="Yu Gothic UI"/>
                <a:cs typeface="Segoe UI" pitchFamily="34" charset="0"/>
              </a:rPr>
              <a:t>AI</a:t>
            </a: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のコントロール</a:t>
            </a:r>
          </a:p>
        </p:txBody>
      </p:sp>
      <p:sp>
        <p:nvSpPr>
          <p:cNvPr id="48" name="テキスト ボックス 47">
            <a:extLst>
              <a:ext uri="{FF2B5EF4-FFF2-40B4-BE49-F238E27FC236}">
                <a16:creationId xmlns:a16="http://schemas.microsoft.com/office/drawing/2014/main" id="{9ABC9E7D-D495-943E-131F-4B48FC7EB5A4}"/>
              </a:ext>
            </a:extLst>
          </p:cNvPr>
          <p:cNvSpPr txBox="1"/>
          <p:nvPr/>
        </p:nvSpPr>
        <p:spPr>
          <a:xfrm>
            <a:off x="8463272" y="2352294"/>
            <a:ext cx="3035300"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初期の</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エージェントはプログラムされた通りに動作をするが、自律型の</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エージェントは、目的達成のために、自由な動きをすることがある。これらをすべて管理するためには、</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ガバナンスが必要になる</a:t>
            </a:r>
            <a:endParaRPr kumimoji="1" lang="en-US" altLang="ja-JP" sz="1400" b="0" i="0" u="none" strike="noStrike" kern="1200" cap="none" spc="0" normalizeH="0" baseline="0" noProof="0">
              <a:ln>
                <a:noFill/>
              </a:ln>
              <a:solidFill>
                <a:srgbClr val="000000"/>
              </a:solidFill>
              <a:effectLst/>
              <a:uLnTx/>
              <a:uFillTx/>
              <a:latin typeface="Yu Gothic UI"/>
              <a:ea typeface="Yu Gothic UI"/>
              <a:cs typeface="+mn-cs"/>
            </a:endParaRPr>
          </a:p>
        </p:txBody>
      </p:sp>
      <p:cxnSp>
        <p:nvCxnSpPr>
          <p:cNvPr id="52" name="直線矢印コネクタ 51">
            <a:extLst>
              <a:ext uri="{FF2B5EF4-FFF2-40B4-BE49-F238E27FC236}">
                <a16:creationId xmlns:a16="http://schemas.microsoft.com/office/drawing/2014/main" id="{5B6C6D7C-5F46-41F4-11BC-23C6A187A542}"/>
              </a:ext>
            </a:extLst>
          </p:cNvPr>
          <p:cNvCxnSpPr>
            <a:stCxn id="7" idx="3"/>
            <a:endCxn id="38" idx="1"/>
          </p:cNvCxnSpPr>
          <p:nvPr/>
        </p:nvCxnSpPr>
        <p:spPr>
          <a:xfrm>
            <a:off x="3612482" y="4037106"/>
            <a:ext cx="1082114" cy="0"/>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18FFE850-6F1C-701D-DA7C-B4D3549FBDDF}"/>
              </a:ext>
            </a:extLst>
          </p:cNvPr>
          <p:cNvCxnSpPr>
            <a:cxnSpLocks/>
            <a:stCxn id="28" idx="3"/>
            <a:endCxn id="43" idx="1"/>
          </p:cNvCxnSpPr>
          <p:nvPr/>
        </p:nvCxnSpPr>
        <p:spPr>
          <a:xfrm>
            <a:off x="3612482" y="4554691"/>
            <a:ext cx="1082114" cy="0"/>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AC927C60-8BE0-2BB8-A650-F7A5BFCA63C4}"/>
              </a:ext>
            </a:extLst>
          </p:cNvPr>
          <p:cNvCxnSpPr>
            <a:cxnSpLocks/>
            <a:stCxn id="30" idx="3"/>
            <a:endCxn id="45" idx="1"/>
          </p:cNvCxnSpPr>
          <p:nvPr/>
        </p:nvCxnSpPr>
        <p:spPr>
          <a:xfrm flipV="1">
            <a:off x="3612482" y="5056681"/>
            <a:ext cx="1082114" cy="15595"/>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角丸四角形 11">
            <a:extLst>
              <a:ext uri="{FF2B5EF4-FFF2-40B4-BE49-F238E27FC236}">
                <a16:creationId xmlns:a16="http://schemas.microsoft.com/office/drawing/2014/main" id="{6D4A76A7-2C4B-7200-49D5-68A201597C0C}"/>
              </a:ext>
            </a:extLst>
          </p:cNvPr>
          <p:cNvSpPr/>
          <p:nvPr/>
        </p:nvSpPr>
        <p:spPr bwMode="auto">
          <a:xfrm>
            <a:off x="8562772" y="3857379"/>
            <a:ext cx="2802806" cy="1347534"/>
          </a:xfrm>
          <a:prstGeom prst="roundRect">
            <a:avLst>
              <a:gd name="adj" fmla="val 7797"/>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ライフサイクルにわたる</a:t>
            </a:r>
            <a:endParaRPr kumimoji="1" lang="en-US" altLang="ja-JP" sz="1600" b="0" i="0" u="none" strike="noStrike" kern="1200" cap="none" spc="0" normalizeH="0" baseline="0" noProof="0">
              <a:ln>
                <a:noFill/>
              </a:ln>
              <a:solidFill>
                <a:srgbClr val="FFFFFF"/>
              </a:solidFill>
              <a:effectLst/>
              <a:uLnTx/>
              <a:uFillTx/>
              <a:latin typeface="Yu Gothic UI"/>
              <a:ea typeface="Yu Gothic UI"/>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err="1">
                <a:ln>
                  <a:noFill/>
                </a:ln>
                <a:solidFill>
                  <a:srgbClr val="FFFFFF"/>
                </a:solidFill>
                <a:effectLst/>
                <a:uLnTx/>
                <a:uFillTx/>
                <a:latin typeface="Yu Gothic UI"/>
                <a:ea typeface="Yu Gothic UI"/>
                <a:cs typeface="Segoe UI"/>
              </a:rPr>
              <a:t>AIセキュリティ</a:t>
            </a: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a:rPr>
              <a:t>ガバナンス</a:t>
            </a:r>
          </a:p>
        </p:txBody>
      </p:sp>
      <p:sp>
        <p:nvSpPr>
          <p:cNvPr id="82" name="右大かっこ 81">
            <a:extLst>
              <a:ext uri="{FF2B5EF4-FFF2-40B4-BE49-F238E27FC236}">
                <a16:creationId xmlns:a16="http://schemas.microsoft.com/office/drawing/2014/main" id="{FEB24660-DE17-50C0-7D61-C155FA763661}"/>
              </a:ext>
            </a:extLst>
          </p:cNvPr>
          <p:cNvSpPr/>
          <p:nvPr/>
        </p:nvSpPr>
        <p:spPr>
          <a:xfrm>
            <a:off x="7547066" y="3786865"/>
            <a:ext cx="66584" cy="1527922"/>
          </a:xfrm>
          <a:prstGeom prst="rightBracket">
            <a:avLst/>
          </a:prstGeom>
          <a:ln w="57150">
            <a:solidFill>
              <a:schemeClr val="accent3">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Yu Gothic UI"/>
              <a:ea typeface="Yu Gothic UI"/>
              <a:cs typeface="+mn-cs"/>
            </a:endParaRPr>
          </a:p>
        </p:txBody>
      </p:sp>
      <p:cxnSp>
        <p:nvCxnSpPr>
          <p:cNvPr id="83" name="直線矢印コネクタ 82">
            <a:extLst>
              <a:ext uri="{FF2B5EF4-FFF2-40B4-BE49-F238E27FC236}">
                <a16:creationId xmlns:a16="http://schemas.microsoft.com/office/drawing/2014/main" id="{093771FA-A98D-564B-AC7D-80EA28E6958D}"/>
              </a:ext>
            </a:extLst>
          </p:cNvPr>
          <p:cNvCxnSpPr>
            <a:cxnSpLocks/>
          </p:cNvCxnSpPr>
          <p:nvPr/>
        </p:nvCxnSpPr>
        <p:spPr>
          <a:xfrm>
            <a:off x="7613649" y="4554691"/>
            <a:ext cx="965870" cy="0"/>
          </a:xfrm>
          <a:prstGeom prst="straightConnector1">
            <a:avLst/>
          </a:prstGeom>
          <a:ln w="57150">
            <a:solidFill>
              <a:schemeClr val="accent3">
                <a:lumMod val="75000"/>
              </a:schemeClr>
            </a:solidFill>
            <a:prstDash val="solid"/>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26758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11CE7-9ACC-6DBF-2D9C-125E2B38AA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DC00DA9-ED29-9EB7-04D1-42A4A60DB3A2}"/>
              </a:ext>
            </a:extLst>
          </p:cNvPr>
          <p:cNvSpPr>
            <a:spLocks noGrp="1"/>
          </p:cNvSpPr>
          <p:nvPr>
            <p:ph type="title"/>
          </p:nvPr>
        </p:nvSpPr>
        <p:spPr/>
        <p:txBody>
          <a:bodyPr/>
          <a:lstStyle/>
          <a:p>
            <a:r>
              <a:rPr lang="en-US" altLang="ja-JP"/>
              <a:t>Agentic AI</a:t>
            </a:r>
            <a:r>
              <a:rPr lang="ja-JP" altLang="en-US"/>
              <a:t>時代のセキュリティ対策を考える</a:t>
            </a:r>
            <a:endParaRPr kumimoji="1" lang="ja-JP" altLang="en-US"/>
          </a:p>
        </p:txBody>
      </p:sp>
      <p:sp>
        <p:nvSpPr>
          <p:cNvPr id="3" name="正方形/長方形 2">
            <a:extLst>
              <a:ext uri="{FF2B5EF4-FFF2-40B4-BE49-F238E27FC236}">
                <a16:creationId xmlns:a16="http://schemas.microsoft.com/office/drawing/2014/main" id="{7A8F4CC3-1D61-509B-1018-8CB1E65E0DFA}"/>
              </a:ext>
            </a:extLst>
          </p:cNvPr>
          <p:cNvSpPr/>
          <p:nvPr/>
        </p:nvSpPr>
        <p:spPr bwMode="auto">
          <a:xfrm>
            <a:off x="563907"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VBA - </a:t>
            </a:r>
            <a:r>
              <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マクロ</a:t>
            </a:r>
          </a:p>
        </p:txBody>
      </p:sp>
      <p:sp>
        <p:nvSpPr>
          <p:cNvPr id="5" name="正方形/長方形 4">
            <a:extLst>
              <a:ext uri="{FF2B5EF4-FFF2-40B4-BE49-F238E27FC236}">
                <a16:creationId xmlns:a16="http://schemas.microsoft.com/office/drawing/2014/main" id="{E94B0B03-3E96-DE2D-8229-69EDED12F406}"/>
              </a:ext>
            </a:extLst>
          </p:cNvPr>
          <p:cNvSpPr/>
          <p:nvPr/>
        </p:nvSpPr>
        <p:spPr bwMode="auto">
          <a:xfrm>
            <a:off x="563907"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6" name="角丸四角形 10">
            <a:extLst>
              <a:ext uri="{FF2B5EF4-FFF2-40B4-BE49-F238E27FC236}">
                <a16:creationId xmlns:a16="http://schemas.microsoft.com/office/drawing/2014/main" id="{34479612-52C8-C857-079E-7A91D563C8AF}"/>
              </a:ext>
            </a:extLst>
          </p:cNvPr>
          <p:cNvSpPr/>
          <p:nvPr/>
        </p:nvSpPr>
        <p:spPr bwMode="auto">
          <a:xfrm>
            <a:off x="701171"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err="1">
                <a:ln>
                  <a:noFill/>
                </a:ln>
                <a:solidFill>
                  <a:srgbClr val="FFFFFF"/>
                </a:solidFill>
                <a:effectLst/>
                <a:uLnTx/>
                <a:uFillTx/>
                <a:latin typeface="Yu Gothic UI"/>
                <a:ea typeface="Yu Gothic UI"/>
                <a:cs typeface="Segoe UI" pitchFamily="34" charset="0"/>
              </a:rPr>
              <a:t>Emotet</a:t>
            </a:r>
            <a:r>
              <a:rPr kumimoji="1" lang="en-US" altLang="ja-JP" sz="1600" b="0" i="0" u="none" strike="noStrike" kern="1200" cap="none" spc="0" normalizeH="0" baseline="0" noProof="0">
                <a:ln>
                  <a:noFill/>
                </a:ln>
                <a:solidFill>
                  <a:srgbClr val="FFFFFF"/>
                </a:solidFill>
                <a:effectLst/>
                <a:uLnTx/>
                <a:uFillTx/>
                <a:latin typeface="Yu Gothic UI"/>
                <a:ea typeface="Yu Gothic UI"/>
                <a:cs typeface="Segoe UI" pitchFamily="34" charset="0"/>
              </a:rPr>
              <a:t> - </a:t>
            </a: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マクロ型ウイルス</a:t>
            </a:r>
          </a:p>
        </p:txBody>
      </p:sp>
      <p:sp>
        <p:nvSpPr>
          <p:cNvPr id="7" name="角丸四角形 11">
            <a:extLst>
              <a:ext uri="{FF2B5EF4-FFF2-40B4-BE49-F238E27FC236}">
                <a16:creationId xmlns:a16="http://schemas.microsoft.com/office/drawing/2014/main" id="{9881B104-8C31-94DE-C9F1-0D16DE52440F}"/>
              </a:ext>
            </a:extLst>
          </p:cNvPr>
          <p:cNvSpPr/>
          <p:nvPr/>
        </p:nvSpPr>
        <p:spPr bwMode="auto">
          <a:xfrm>
            <a:off x="809676" y="3814856"/>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署名のないプログラム</a:t>
            </a:r>
          </a:p>
        </p:txBody>
      </p:sp>
      <p:sp>
        <p:nvSpPr>
          <p:cNvPr id="11" name="正方形/長方形 10">
            <a:extLst>
              <a:ext uri="{FF2B5EF4-FFF2-40B4-BE49-F238E27FC236}">
                <a16:creationId xmlns:a16="http://schemas.microsoft.com/office/drawing/2014/main" id="{016A793B-F94D-8985-1D71-A57A74A1A556}"/>
              </a:ext>
            </a:extLst>
          </p:cNvPr>
          <p:cNvSpPr/>
          <p:nvPr/>
        </p:nvSpPr>
        <p:spPr bwMode="auto">
          <a:xfrm>
            <a:off x="4448827"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AI</a:t>
            </a:r>
            <a:r>
              <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エージェント</a:t>
            </a:r>
          </a:p>
        </p:txBody>
      </p:sp>
      <p:sp>
        <p:nvSpPr>
          <p:cNvPr id="12" name="正方形/長方形 11">
            <a:extLst>
              <a:ext uri="{FF2B5EF4-FFF2-40B4-BE49-F238E27FC236}">
                <a16:creationId xmlns:a16="http://schemas.microsoft.com/office/drawing/2014/main" id="{8310F106-8E24-F756-39D5-ABAC5B0BD43B}"/>
              </a:ext>
            </a:extLst>
          </p:cNvPr>
          <p:cNvSpPr/>
          <p:nvPr/>
        </p:nvSpPr>
        <p:spPr bwMode="auto">
          <a:xfrm>
            <a:off x="4448827"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20" name="正方形/長方形 19">
            <a:extLst>
              <a:ext uri="{FF2B5EF4-FFF2-40B4-BE49-F238E27FC236}">
                <a16:creationId xmlns:a16="http://schemas.microsoft.com/office/drawing/2014/main" id="{14AE05C7-9B95-6693-8900-AA16DC0CD047}"/>
              </a:ext>
            </a:extLst>
          </p:cNvPr>
          <p:cNvSpPr/>
          <p:nvPr/>
        </p:nvSpPr>
        <p:spPr bwMode="auto">
          <a:xfrm>
            <a:off x="8333750" y="1196856"/>
            <a:ext cx="3294345" cy="553998"/>
          </a:xfrm>
          <a:prstGeom prst="rect">
            <a:avLst/>
          </a:prstGeom>
          <a:solidFill>
            <a:schemeClr val="tx2"/>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rPr>
              <a:t>Agentic AI</a:t>
            </a:r>
            <a:endParaRPr kumimoji="1" lang="ja-JP" altLang="en-US" sz="2000" b="0" i="0" u="none" strike="noStrike" kern="1200" cap="none" spc="0" normalizeH="0" baseline="0" noProof="0">
              <a:ln>
                <a:noFill/>
              </a:ln>
              <a:solidFill>
                <a:srgbClr val="FFFFFF"/>
              </a:solidFill>
              <a:effectLst/>
              <a:uLnTx/>
              <a:uFillTx/>
              <a:latin typeface="Yu Gothic UI Semibold"/>
              <a:ea typeface="Yu Gothic UI Semibold"/>
              <a:cs typeface="Segoe UI" pitchFamily="34" charset="0"/>
            </a:endParaRPr>
          </a:p>
        </p:txBody>
      </p:sp>
      <p:sp>
        <p:nvSpPr>
          <p:cNvPr id="21" name="正方形/長方形 20">
            <a:extLst>
              <a:ext uri="{FF2B5EF4-FFF2-40B4-BE49-F238E27FC236}">
                <a16:creationId xmlns:a16="http://schemas.microsoft.com/office/drawing/2014/main" id="{A5701426-7EE9-5D2A-C20D-8B2E6C7D3515}"/>
              </a:ext>
            </a:extLst>
          </p:cNvPr>
          <p:cNvSpPr/>
          <p:nvPr/>
        </p:nvSpPr>
        <p:spPr bwMode="auto">
          <a:xfrm>
            <a:off x="8333750" y="1735475"/>
            <a:ext cx="3294345" cy="3707956"/>
          </a:xfrm>
          <a:prstGeom prst="rect">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28" name="角丸四角形 11">
            <a:extLst>
              <a:ext uri="{FF2B5EF4-FFF2-40B4-BE49-F238E27FC236}">
                <a16:creationId xmlns:a16="http://schemas.microsoft.com/office/drawing/2014/main" id="{C6B85A64-13D2-F1E5-74A0-9B1E23531031}"/>
              </a:ext>
            </a:extLst>
          </p:cNvPr>
          <p:cNvSpPr/>
          <p:nvPr/>
        </p:nvSpPr>
        <p:spPr bwMode="auto">
          <a:xfrm>
            <a:off x="809676" y="4332441"/>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実行者の権限を活用</a:t>
            </a:r>
          </a:p>
        </p:txBody>
      </p:sp>
      <p:sp>
        <p:nvSpPr>
          <p:cNvPr id="30" name="角丸四角形 11">
            <a:extLst>
              <a:ext uri="{FF2B5EF4-FFF2-40B4-BE49-F238E27FC236}">
                <a16:creationId xmlns:a16="http://schemas.microsoft.com/office/drawing/2014/main" id="{DA15A6FF-89AA-72E6-6813-C8D173591EA7}"/>
              </a:ext>
            </a:extLst>
          </p:cNvPr>
          <p:cNvSpPr/>
          <p:nvPr/>
        </p:nvSpPr>
        <p:spPr bwMode="auto">
          <a:xfrm>
            <a:off x="809676" y="4850026"/>
            <a:ext cx="2802806" cy="444500"/>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61950"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実行の記録が残らない</a:t>
            </a:r>
          </a:p>
        </p:txBody>
      </p:sp>
      <p:pic>
        <p:nvPicPr>
          <p:cNvPr id="32" name="グラフィックス 31" descr="細菌 単色塗りつぶし">
            <a:extLst>
              <a:ext uri="{FF2B5EF4-FFF2-40B4-BE49-F238E27FC236}">
                <a16:creationId xmlns:a16="http://schemas.microsoft.com/office/drawing/2014/main" id="{2C865BCA-7B01-A21E-3785-8AE487E8FF2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3857379"/>
            <a:ext cx="359455" cy="359455"/>
          </a:xfrm>
          <a:prstGeom prst="rect">
            <a:avLst/>
          </a:prstGeom>
        </p:spPr>
      </p:pic>
      <p:pic>
        <p:nvPicPr>
          <p:cNvPr id="33" name="グラフィックス 32" descr="細菌 単色塗りつぶし">
            <a:extLst>
              <a:ext uri="{FF2B5EF4-FFF2-40B4-BE49-F238E27FC236}">
                <a16:creationId xmlns:a16="http://schemas.microsoft.com/office/drawing/2014/main" id="{BA1258B6-9272-81B9-2FA3-00708473A71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4374964"/>
            <a:ext cx="359455" cy="359455"/>
          </a:xfrm>
          <a:prstGeom prst="rect">
            <a:avLst/>
          </a:prstGeom>
        </p:spPr>
      </p:pic>
      <p:pic>
        <p:nvPicPr>
          <p:cNvPr id="34" name="グラフィックス 33" descr="細菌 単色塗りつぶし">
            <a:extLst>
              <a:ext uri="{FF2B5EF4-FFF2-40B4-BE49-F238E27FC236}">
                <a16:creationId xmlns:a16="http://schemas.microsoft.com/office/drawing/2014/main" id="{D495A96A-52A6-3ED1-CEFA-45935734EE6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06" y="4892549"/>
            <a:ext cx="359455" cy="359455"/>
          </a:xfrm>
          <a:prstGeom prst="rect">
            <a:avLst/>
          </a:prstGeom>
        </p:spPr>
      </p:pic>
      <p:sp>
        <p:nvSpPr>
          <p:cNvPr id="35" name="テキスト ボックス 34">
            <a:extLst>
              <a:ext uri="{FF2B5EF4-FFF2-40B4-BE49-F238E27FC236}">
                <a16:creationId xmlns:a16="http://schemas.microsoft.com/office/drawing/2014/main" id="{026214A1-827F-73E3-3FEA-4E5015F16DD6}"/>
              </a:ext>
            </a:extLst>
          </p:cNvPr>
          <p:cNvSpPr txBox="1"/>
          <p:nvPr/>
        </p:nvSpPr>
        <p:spPr>
          <a:xfrm>
            <a:off x="701171" y="2352294"/>
            <a:ext cx="3035300"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Excel</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Word</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PDF</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などのマクロ機能を悪用したウイルス。日本国内では、プログラムに署名するという習慣がなく、マクロの実行に注意できなかった。マクロはアプリオーナーの権限で動くため、情報やアプリに容易にアクセスでき、組織の中の情報を盗まれていた</a:t>
            </a:r>
          </a:p>
        </p:txBody>
      </p:sp>
      <p:sp>
        <p:nvSpPr>
          <p:cNvPr id="36" name="角丸四角形 10">
            <a:extLst>
              <a:ext uri="{FF2B5EF4-FFF2-40B4-BE49-F238E27FC236}">
                <a16:creationId xmlns:a16="http://schemas.microsoft.com/office/drawing/2014/main" id="{C29F2F8B-F04F-1C7C-88B2-C05EEAD780EA}"/>
              </a:ext>
            </a:extLst>
          </p:cNvPr>
          <p:cNvSpPr/>
          <p:nvPr/>
        </p:nvSpPr>
        <p:spPr bwMode="auto">
          <a:xfrm>
            <a:off x="4578349"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オーナーシップとアカウンティング</a:t>
            </a:r>
          </a:p>
        </p:txBody>
      </p:sp>
      <p:sp>
        <p:nvSpPr>
          <p:cNvPr id="37" name="テキスト ボックス 36">
            <a:extLst>
              <a:ext uri="{FF2B5EF4-FFF2-40B4-BE49-F238E27FC236}">
                <a16:creationId xmlns:a16="http://schemas.microsoft.com/office/drawing/2014/main" id="{51064918-A64F-BF63-67FE-5B0EA31038F0}"/>
              </a:ext>
            </a:extLst>
          </p:cNvPr>
          <p:cNvSpPr txBox="1"/>
          <p:nvPr/>
        </p:nvSpPr>
        <p:spPr>
          <a:xfrm>
            <a:off x="4578349" y="2352294"/>
            <a:ext cx="3035300"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エージェントもマクロ同様に「人間の活動をまねしたもの」ということを考えると、マクロウイルスをベースにセキュリティを検討できる</a:t>
            </a:r>
            <a:endParaRPr kumimoji="1" lang="en-US" altLang="ja-JP" sz="1400" b="0" i="0" u="none" strike="noStrike" kern="1200" cap="none" spc="0" normalizeH="0" baseline="0" noProof="0">
              <a:ln>
                <a:noFill/>
              </a:ln>
              <a:solidFill>
                <a:srgbClr val="000000"/>
              </a:solidFill>
              <a:effectLst/>
              <a:uLnTx/>
              <a:uFillTx/>
              <a:latin typeface="Yu Gothic UI"/>
              <a:ea typeface="Yu Gothic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エージェントのオーナーシップと権限管理、そしてアカウンタビリティを明確にする</a:t>
            </a:r>
            <a:endParaRPr kumimoji="1" lang="en-US" altLang="ja-JP" sz="1400" b="0" i="0" u="none" strike="noStrike" kern="1200" cap="none" spc="0" normalizeH="0" baseline="0" noProof="0">
              <a:ln>
                <a:noFill/>
              </a:ln>
              <a:solidFill>
                <a:srgbClr val="000000"/>
              </a:solidFill>
              <a:effectLst/>
              <a:uLnTx/>
              <a:uFillTx/>
              <a:latin typeface="Yu Gothic UI"/>
              <a:ea typeface="Yu Gothic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Yu Gothic UI"/>
              <a:ea typeface="Yu Gothic UI"/>
              <a:cs typeface="+mn-cs"/>
            </a:endParaRPr>
          </a:p>
        </p:txBody>
      </p:sp>
      <p:sp>
        <p:nvSpPr>
          <p:cNvPr id="38" name="角丸四角形 11">
            <a:extLst>
              <a:ext uri="{FF2B5EF4-FFF2-40B4-BE49-F238E27FC236}">
                <a16:creationId xmlns:a16="http://schemas.microsoft.com/office/drawing/2014/main" id="{48106914-FDC3-C136-017E-8502C1C2937B}"/>
              </a:ext>
            </a:extLst>
          </p:cNvPr>
          <p:cNvSpPr/>
          <p:nvPr/>
        </p:nvSpPr>
        <p:spPr bwMode="auto">
          <a:xfrm>
            <a:off x="4694596" y="3814856"/>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エージェントのオーナーは誰か</a:t>
            </a:r>
          </a:p>
        </p:txBody>
      </p:sp>
      <p:pic>
        <p:nvPicPr>
          <p:cNvPr id="39" name="グラフィックス 38" descr="親指を立てるしぐさ 単色塗りつぶし">
            <a:extLst>
              <a:ext uri="{FF2B5EF4-FFF2-40B4-BE49-F238E27FC236}">
                <a16:creationId xmlns:a16="http://schemas.microsoft.com/office/drawing/2014/main" id="{D7B2DB13-4AE4-39F8-3EAB-9A2766886F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3814856"/>
            <a:ext cx="401978" cy="401978"/>
          </a:xfrm>
          <a:prstGeom prst="rect">
            <a:avLst/>
          </a:prstGeom>
        </p:spPr>
      </p:pic>
      <p:sp>
        <p:nvSpPr>
          <p:cNvPr id="43" name="角丸四角形 11">
            <a:extLst>
              <a:ext uri="{FF2B5EF4-FFF2-40B4-BE49-F238E27FC236}">
                <a16:creationId xmlns:a16="http://schemas.microsoft.com/office/drawing/2014/main" id="{2F0D533B-50D8-0874-96F2-9654F93D996C}"/>
              </a:ext>
            </a:extLst>
          </p:cNvPr>
          <p:cNvSpPr/>
          <p:nvPr/>
        </p:nvSpPr>
        <p:spPr bwMode="auto">
          <a:xfrm>
            <a:off x="4694596" y="4332441"/>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リソースへのアクセス権管理</a:t>
            </a:r>
          </a:p>
        </p:txBody>
      </p:sp>
      <p:pic>
        <p:nvPicPr>
          <p:cNvPr id="44" name="グラフィックス 43" descr="親指を立てるしぐさ 単色塗りつぶし">
            <a:extLst>
              <a:ext uri="{FF2B5EF4-FFF2-40B4-BE49-F238E27FC236}">
                <a16:creationId xmlns:a16="http://schemas.microsoft.com/office/drawing/2014/main" id="{031E5969-72B9-76D3-2473-F03D19D7AE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4332441"/>
            <a:ext cx="401978" cy="401978"/>
          </a:xfrm>
          <a:prstGeom prst="rect">
            <a:avLst/>
          </a:prstGeom>
        </p:spPr>
      </p:pic>
      <p:sp>
        <p:nvSpPr>
          <p:cNvPr id="45" name="角丸四角形 11">
            <a:extLst>
              <a:ext uri="{FF2B5EF4-FFF2-40B4-BE49-F238E27FC236}">
                <a16:creationId xmlns:a16="http://schemas.microsoft.com/office/drawing/2014/main" id="{468002A8-CCB9-5E53-7304-A69299EAAC64}"/>
              </a:ext>
            </a:extLst>
          </p:cNvPr>
          <p:cNvSpPr/>
          <p:nvPr/>
        </p:nvSpPr>
        <p:spPr bwMode="auto">
          <a:xfrm>
            <a:off x="4694596" y="4834431"/>
            <a:ext cx="2802806" cy="4445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58775" marR="0" lvl="0" indent="0" algn="l" defTabSz="93247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Segoe UI" pitchFamily="34" charset="0"/>
              </a:rPr>
              <a:t>アクティビティログの管理</a:t>
            </a:r>
          </a:p>
        </p:txBody>
      </p:sp>
      <p:pic>
        <p:nvPicPr>
          <p:cNvPr id="46" name="グラフィックス 45" descr="親指を立てるしぐさ 単色塗りつぶし">
            <a:extLst>
              <a:ext uri="{FF2B5EF4-FFF2-40B4-BE49-F238E27FC236}">
                <a16:creationId xmlns:a16="http://schemas.microsoft.com/office/drawing/2014/main" id="{193CDB7E-981F-469A-5126-1C596C1B9B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4259" y="4834431"/>
            <a:ext cx="401978" cy="401978"/>
          </a:xfrm>
          <a:prstGeom prst="rect">
            <a:avLst/>
          </a:prstGeom>
        </p:spPr>
      </p:pic>
      <p:sp>
        <p:nvSpPr>
          <p:cNvPr id="47" name="角丸四角形 10">
            <a:extLst>
              <a:ext uri="{FF2B5EF4-FFF2-40B4-BE49-F238E27FC236}">
                <a16:creationId xmlns:a16="http://schemas.microsoft.com/office/drawing/2014/main" id="{18E7AEB2-370F-93A3-E1A3-119A14FE19EA}"/>
              </a:ext>
            </a:extLst>
          </p:cNvPr>
          <p:cNvSpPr/>
          <p:nvPr/>
        </p:nvSpPr>
        <p:spPr bwMode="auto">
          <a:xfrm>
            <a:off x="8463272" y="1823939"/>
            <a:ext cx="3035300" cy="444500"/>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自律型</a:t>
            </a:r>
            <a:r>
              <a:rPr kumimoji="1" lang="en-US" altLang="ja-JP" sz="1600" b="0" i="0" u="none" strike="noStrike" kern="1200" cap="none" spc="0" normalizeH="0" baseline="0" noProof="0">
                <a:ln>
                  <a:noFill/>
                </a:ln>
                <a:solidFill>
                  <a:srgbClr val="FFFFFF"/>
                </a:solidFill>
                <a:effectLst/>
                <a:uLnTx/>
                <a:uFillTx/>
                <a:latin typeface="Yu Gothic UI"/>
                <a:ea typeface="Yu Gothic UI"/>
                <a:cs typeface="Segoe UI" pitchFamily="34" charset="0"/>
              </a:rPr>
              <a:t>AI</a:t>
            </a: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のコントロール</a:t>
            </a:r>
          </a:p>
        </p:txBody>
      </p:sp>
      <p:sp>
        <p:nvSpPr>
          <p:cNvPr id="48" name="テキスト ボックス 47">
            <a:extLst>
              <a:ext uri="{FF2B5EF4-FFF2-40B4-BE49-F238E27FC236}">
                <a16:creationId xmlns:a16="http://schemas.microsoft.com/office/drawing/2014/main" id="{27EEAAAA-9A38-EFBF-AA2C-BACD70208CEE}"/>
              </a:ext>
            </a:extLst>
          </p:cNvPr>
          <p:cNvSpPr txBox="1"/>
          <p:nvPr/>
        </p:nvSpPr>
        <p:spPr>
          <a:xfrm>
            <a:off x="8463272" y="2352294"/>
            <a:ext cx="3035300"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初期の</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エージェントはプログラムされた通りに動作をするが、自律型の</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エージェントは、目的達成のために、自由な動きをすることがある。これらをすべて管理するためには、</a:t>
            </a:r>
            <a:r>
              <a:rPr kumimoji="1" lang="en-US" altLang="ja-JP" sz="1400" b="0" i="0" u="none" strike="noStrike" kern="1200" cap="none" spc="0" normalizeH="0" baseline="0" noProof="0">
                <a:ln>
                  <a:noFill/>
                </a:ln>
                <a:solidFill>
                  <a:srgbClr val="000000"/>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000000"/>
                </a:solidFill>
                <a:effectLst/>
                <a:uLnTx/>
                <a:uFillTx/>
                <a:latin typeface="Yu Gothic UI"/>
                <a:ea typeface="Yu Gothic UI"/>
                <a:cs typeface="+mn-cs"/>
              </a:rPr>
              <a:t>ガバナンスが必要になる</a:t>
            </a:r>
            <a:endParaRPr kumimoji="1" lang="en-US" altLang="ja-JP" sz="1400" b="0" i="0" u="none" strike="noStrike" kern="1200" cap="none" spc="0" normalizeH="0" baseline="0" noProof="0">
              <a:ln>
                <a:noFill/>
              </a:ln>
              <a:solidFill>
                <a:srgbClr val="000000"/>
              </a:solidFill>
              <a:effectLst/>
              <a:uLnTx/>
              <a:uFillTx/>
              <a:latin typeface="Yu Gothic UI"/>
              <a:ea typeface="Yu Gothic UI"/>
              <a:cs typeface="+mn-cs"/>
            </a:endParaRPr>
          </a:p>
        </p:txBody>
      </p:sp>
      <p:cxnSp>
        <p:nvCxnSpPr>
          <p:cNvPr id="52" name="直線矢印コネクタ 51">
            <a:extLst>
              <a:ext uri="{FF2B5EF4-FFF2-40B4-BE49-F238E27FC236}">
                <a16:creationId xmlns:a16="http://schemas.microsoft.com/office/drawing/2014/main" id="{0A4470C5-354B-2908-DCDD-A68C68FC81A9}"/>
              </a:ext>
            </a:extLst>
          </p:cNvPr>
          <p:cNvCxnSpPr>
            <a:stCxn id="7" idx="3"/>
            <a:endCxn id="38" idx="1"/>
          </p:cNvCxnSpPr>
          <p:nvPr/>
        </p:nvCxnSpPr>
        <p:spPr>
          <a:xfrm>
            <a:off x="3612482" y="4037106"/>
            <a:ext cx="1082114" cy="0"/>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EFB9AFDE-FF64-44D5-2794-374A332357B4}"/>
              </a:ext>
            </a:extLst>
          </p:cNvPr>
          <p:cNvCxnSpPr>
            <a:cxnSpLocks/>
            <a:stCxn id="28" idx="3"/>
            <a:endCxn id="43" idx="1"/>
          </p:cNvCxnSpPr>
          <p:nvPr/>
        </p:nvCxnSpPr>
        <p:spPr>
          <a:xfrm>
            <a:off x="3612482" y="4554691"/>
            <a:ext cx="1082114" cy="0"/>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1C7EBF7B-1B5B-4A3E-70A8-B34CF54C5C73}"/>
              </a:ext>
            </a:extLst>
          </p:cNvPr>
          <p:cNvCxnSpPr>
            <a:cxnSpLocks/>
            <a:stCxn id="30" idx="3"/>
            <a:endCxn id="45" idx="1"/>
          </p:cNvCxnSpPr>
          <p:nvPr/>
        </p:nvCxnSpPr>
        <p:spPr>
          <a:xfrm flipV="1">
            <a:off x="3612482" y="5056681"/>
            <a:ext cx="1082114" cy="15595"/>
          </a:xfrm>
          <a:prstGeom prst="straightConnector1">
            <a:avLst/>
          </a:prstGeom>
          <a:ln w="57150">
            <a:solidFill>
              <a:srgbClr val="C00000"/>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角丸四角形 11">
            <a:extLst>
              <a:ext uri="{FF2B5EF4-FFF2-40B4-BE49-F238E27FC236}">
                <a16:creationId xmlns:a16="http://schemas.microsoft.com/office/drawing/2014/main" id="{374BBB60-C595-10AC-75E8-4D188B0642AB}"/>
              </a:ext>
            </a:extLst>
          </p:cNvPr>
          <p:cNvSpPr/>
          <p:nvPr/>
        </p:nvSpPr>
        <p:spPr bwMode="auto">
          <a:xfrm>
            <a:off x="8562772" y="3857379"/>
            <a:ext cx="2802806" cy="1347534"/>
          </a:xfrm>
          <a:prstGeom prst="roundRect">
            <a:avLst>
              <a:gd name="adj" fmla="val 7797"/>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pitchFamily="34" charset="0"/>
              </a:rPr>
              <a:t>ライフサイクルにわたる</a:t>
            </a:r>
            <a:endParaRPr kumimoji="1" lang="en-US" altLang="ja-JP" sz="1600" b="0" i="0" u="none" strike="noStrike" kern="1200" cap="none" spc="0" normalizeH="0" baseline="0" noProof="0">
              <a:ln>
                <a:noFill/>
              </a:ln>
              <a:solidFill>
                <a:srgbClr val="FFFFFF"/>
              </a:solidFill>
              <a:effectLst/>
              <a:uLnTx/>
              <a:uFillTx/>
              <a:latin typeface="Yu Gothic UI"/>
              <a:ea typeface="Yu Gothic UI"/>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err="1">
                <a:ln>
                  <a:noFill/>
                </a:ln>
                <a:solidFill>
                  <a:srgbClr val="FFFFFF"/>
                </a:solidFill>
                <a:effectLst/>
                <a:uLnTx/>
                <a:uFillTx/>
                <a:latin typeface="Yu Gothic UI"/>
                <a:ea typeface="Yu Gothic UI"/>
                <a:cs typeface="Segoe UI"/>
              </a:rPr>
              <a:t>AIセキュリティ</a:t>
            </a:r>
            <a:r>
              <a:rPr kumimoji="1" lang="ja-JP" altLang="en-US" sz="1600" b="0" i="0" u="none" strike="noStrike" kern="1200" cap="none" spc="0" normalizeH="0" baseline="0" noProof="0">
                <a:ln>
                  <a:noFill/>
                </a:ln>
                <a:solidFill>
                  <a:srgbClr val="FFFFFF"/>
                </a:solidFill>
                <a:effectLst/>
                <a:uLnTx/>
                <a:uFillTx/>
                <a:latin typeface="Yu Gothic UI"/>
                <a:ea typeface="Yu Gothic UI"/>
                <a:cs typeface="Segoe UI"/>
              </a:rPr>
              <a:t>ガバナンス</a:t>
            </a:r>
          </a:p>
        </p:txBody>
      </p:sp>
      <p:sp>
        <p:nvSpPr>
          <p:cNvPr id="82" name="右大かっこ 81">
            <a:extLst>
              <a:ext uri="{FF2B5EF4-FFF2-40B4-BE49-F238E27FC236}">
                <a16:creationId xmlns:a16="http://schemas.microsoft.com/office/drawing/2014/main" id="{21D31C17-7A77-6D03-EB1C-E2AED2EC4350}"/>
              </a:ext>
            </a:extLst>
          </p:cNvPr>
          <p:cNvSpPr/>
          <p:nvPr/>
        </p:nvSpPr>
        <p:spPr>
          <a:xfrm>
            <a:off x="7547066" y="3786865"/>
            <a:ext cx="66584" cy="1527922"/>
          </a:xfrm>
          <a:prstGeom prst="rightBracket">
            <a:avLst/>
          </a:prstGeom>
          <a:ln w="57150">
            <a:solidFill>
              <a:schemeClr val="accent3">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Yu Gothic UI"/>
              <a:ea typeface="Yu Gothic UI"/>
              <a:cs typeface="+mn-cs"/>
            </a:endParaRPr>
          </a:p>
        </p:txBody>
      </p:sp>
      <p:cxnSp>
        <p:nvCxnSpPr>
          <p:cNvPr id="83" name="直線矢印コネクタ 82">
            <a:extLst>
              <a:ext uri="{FF2B5EF4-FFF2-40B4-BE49-F238E27FC236}">
                <a16:creationId xmlns:a16="http://schemas.microsoft.com/office/drawing/2014/main" id="{F77709AA-A4BA-F7DF-E4DB-528A1C9FEB30}"/>
              </a:ext>
            </a:extLst>
          </p:cNvPr>
          <p:cNvCxnSpPr>
            <a:cxnSpLocks/>
          </p:cNvCxnSpPr>
          <p:nvPr/>
        </p:nvCxnSpPr>
        <p:spPr>
          <a:xfrm>
            <a:off x="7613649" y="4554691"/>
            <a:ext cx="965870" cy="0"/>
          </a:xfrm>
          <a:prstGeom prst="straightConnector1">
            <a:avLst/>
          </a:prstGeom>
          <a:ln w="57150">
            <a:solidFill>
              <a:schemeClr val="accent3">
                <a:lumMod val="75000"/>
              </a:schemeClr>
            </a:solidFill>
            <a:prstDash val="solid"/>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D37A05E1-4117-A060-DEB6-06625EBB2736}"/>
              </a:ext>
            </a:extLst>
          </p:cNvPr>
          <p:cNvSpPr txBox="1"/>
          <p:nvPr/>
        </p:nvSpPr>
        <p:spPr>
          <a:xfrm flipH="1">
            <a:off x="540560" y="5622491"/>
            <a:ext cx="11042876" cy="832562"/>
          </a:xfrm>
          <a:prstGeom prst="rect">
            <a:avLst/>
          </a:prstGeom>
          <a:solidFill>
            <a:schemeClr val="accent1">
              <a:lumMod val="75000"/>
            </a:schemeClr>
          </a:solidFill>
        </p:spPr>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a:ea typeface="Yu Gothic UI"/>
                <a:cs typeface="+mn-cs"/>
              </a:rPr>
              <a:t>プラットフォームが変わっても、セキュリティの基本的な考え方は変わりません</a:t>
            </a:r>
            <a:endParaRPr kumimoji="1" lang="en-US" altLang="ja-JP" sz="1800" b="0" i="0" u="none" strike="noStrike" kern="1200" cap="none" spc="0" normalizeH="0" baseline="0" noProof="0">
              <a:ln>
                <a:noFill/>
              </a:ln>
              <a:solidFill>
                <a:srgbClr val="FFFFFF"/>
              </a:solidFill>
              <a:effectLst/>
              <a:uLnTx/>
              <a:uFillTx/>
              <a:latin typeface="Yu Gothic UI"/>
              <a:ea typeface="Yu Gothic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a:ea typeface="Yu Gothic UI"/>
                <a:cs typeface="+mn-cs"/>
              </a:rPr>
              <a:t>ガバナンス、資産管理、アカウント管理、アクセス制御をベースに、すべてを把握するために何ができるかを考えましょう</a:t>
            </a:r>
          </a:p>
        </p:txBody>
      </p:sp>
    </p:spTree>
    <p:extLst>
      <p:ext uri="{BB962C8B-B14F-4D97-AF65-F5344CB8AC3E}">
        <p14:creationId xmlns:p14="http://schemas.microsoft.com/office/powerpoint/2010/main" val="246816214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9D8F2-A545-5599-B503-DABF6D5A9E1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20EF875-21A1-0817-10E2-B8B44B038C26}"/>
              </a:ext>
            </a:extLst>
          </p:cNvPr>
          <p:cNvSpPr>
            <a:spLocks noGrp="1"/>
          </p:cNvSpPr>
          <p:nvPr>
            <p:ph type="title"/>
          </p:nvPr>
        </p:nvSpPr>
        <p:spPr/>
        <p:txBody>
          <a:bodyPr/>
          <a:lstStyle/>
          <a:p>
            <a:r>
              <a:rPr kumimoji="1" lang="en-US" altLang="ja-JP"/>
              <a:t>AI</a:t>
            </a:r>
            <a:r>
              <a:rPr kumimoji="1" lang="ja-JP" altLang="en-US"/>
              <a:t>エージェントライフサイクルにおけるセキュリティガバナンス</a:t>
            </a:r>
          </a:p>
        </p:txBody>
      </p:sp>
      <p:sp>
        <p:nvSpPr>
          <p:cNvPr id="3" name="四角形: 角を丸くする 2">
            <a:extLst>
              <a:ext uri="{FF2B5EF4-FFF2-40B4-BE49-F238E27FC236}">
                <a16:creationId xmlns:a16="http://schemas.microsoft.com/office/drawing/2014/main" id="{A4302C5D-F282-FAE3-E47B-3D31C2AFCB2C}"/>
              </a:ext>
            </a:extLst>
          </p:cNvPr>
          <p:cNvSpPr/>
          <p:nvPr/>
        </p:nvSpPr>
        <p:spPr bwMode="auto">
          <a:xfrm>
            <a:off x="759572" y="1458684"/>
            <a:ext cx="3606800" cy="3207659"/>
          </a:xfrm>
          <a:prstGeom prst="roundRect">
            <a:avLst>
              <a:gd name="adj" fmla="val 4192"/>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5" name="四角形: 角を丸くする 4">
            <a:extLst>
              <a:ext uri="{FF2B5EF4-FFF2-40B4-BE49-F238E27FC236}">
                <a16:creationId xmlns:a16="http://schemas.microsoft.com/office/drawing/2014/main" id="{5B512856-BE75-3135-EDEE-7426382965BE}"/>
              </a:ext>
            </a:extLst>
          </p:cNvPr>
          <p:cNvSpPr/>
          <p:nvPr/>
        </p:nvSpPr>
        <p:spPr bwMode="auto">
          <a:xfrm>
            <a:off x="5193687" y="1458685"/>
            <a:ext cx="6023428" cy="1738783"/>
          </a:xfrm>
          <a:prstGeom prst="roundRect">
            <a:avLst>
              <a:gd name="adj" fmla="val 4192"/>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7" name="テキスト ボックス 6">
            <a:extLst>
              <a:ext uri="{FF2B5EF4-FFF2-40B4-BE49-F238E27FC236}">
                <a16:creationId xmlns:a16="http://schemas.microsoft.com/office/drawing/2014/main" id="{5E59551F-7A2E-C25B-5169-4FD4B4C2CCF8}"/>
              </a:ext>
            </a:extLst>
          </p:cNvPr>
          <p:cNvSpPr txBox="1"/>
          <p:nvPr/>
        </p:nvSpPr>
        <p:spPr>
          <a:xfrm>
            <a:off x="5417250" y="1221676"/>
            <a:ext cx="1323614" cy="422405"/>
          </a:xfrm>
          <a:prstGeom prst="rect">
            <a:avLst/>
          </a:prstGeom>
          <a:solidFill>
            <a:schemeClr val="bg1"/>
          </a:solidFill>
        </p:spPr>
        <p:txBody>
          <a:bodyPr wrap="none" lIns="72000" tIns="72000" rIns="72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243A5E"/>
                </a:solidFill>
                <a:effectLst/>
                <a:uLnTx/>
                <a:uFillTx/>
                <a:latin typeface="Yu Gothic UI"/>
                <a:ea typeface="Yu Gothic UI"/>
                <a:cs typeface="+mn-cs"/>
              </a:rPr>
              <a:t>Computing</a:t>
            </a:r>
          </a:p>
        </p:txBody>
      </p:sp>
      <p:sp>
        <p:nvSpPr>
          <p:cNvPr id="8" name="テキスト ボックス 7">
            <a:extLst>
              <a:ext uri="{FF2B5EF4-FFF2-40B4-BE49-F238E27FC236}">
                <a16:creationId xmlns:a16="http://schemas.microsoft.com/office/drawing/2014/main" id="{2D424709-BD7F-0235-DCBD-74DE365D89BE}"/>
              </a:ext>
            </a:extLst>
          </p:cNvPr>
          <p:cNvSpPr txBox="1"/>
          <p:nvPr/>
        </p:nvSpPr>
        <p:spPr>
          <a:xfrm>
            <a:off x="1003717" y="1232092"/>
            <a:ext cx="1559255" cy="422405"/>
          </a:xfrm>
          <a:prstGeom prst="rect">
            <a:avLst/>
          </a:prstGeom>
          <a:solidFill>
            <a:schemeClr val="bg1"/>
          </a:solidFill>
        </p:spPr>
        <p:txBody>
          <a:bodyPr wrap="none" lIns="72000" tIns="72000" rIns="72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243A5E"/>
                </a:solidFill>
                <a:effectLst/>
                <a:uLnTx/>
                <a:uFillTx/>
                <a:latin typeface="Yu Gothic UI"/>
                <a:ea typeface="Yu Gothic UI"/>
                <a:cs typeface="+mn-cs"/>
              </a:rPr>
              <a:t>Development</a:t>
            </a:r>
          </a:p>
        </p:txBody>
      </p:sp>
      <p:sp>
        <p:nvSpPr>
          <p:cNvPr id="9" name="四角形: 角を丸くする 8">
            <a:extLst>
              <a:ext uri="{FF2B5EF4-FFF2-40B4-BE49-F238E27FC236}">
                <a16:creationId xmlns:a16="http://schemas.microsoft.com/office/drawing/2014/main" id="{5927E758-A3FC-92BC-5B50-9EDC358936D3}"/>
              </a:ext>
            </a:extLst>
          </p:cNvPr>
          <p:cNvSpPr/>
          <p:nvPr/>
        </p:nvSpPr>
        <p:spPr bwMode="auto">
          <a:xfrm>
            <a:off x="5193687" y="3893716"/>
            <a:ext cx="6023428" cy="1618344"/>
          </a:xfrm>
          <a:prstGeom prst="roundRect">
            <a:avLst>
              <a:gd name="adj" fmla="val 4192"/>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err="1">
              <a:ln>
                <a:noFill/>
              </a:ln>
              <a:solidFill>
                <a:srgbClr val="FFFFFF"/>
              </a:solidFill>
              <a:effectLst/>
              <a:uLnTx/>
              <a:uFillTx/>
              <a:latin typeface="Yu Gothic UI"/>
              <a:ea typeface="Segoe UI" pitchFamily="34" charset="0"/>
              <a:cs typeface="Segoe UI" pitchFamily="34" charset="0"/>
            </a:endParaRPr>
          </a:p>
        </p:txBody>
      </p:sp>
      <p:sp>
        <p:nvSpPr>
          <p:cNvPr id="10" name="テキスト ボックス 9">
            <a:extLst>
              <a:ext uri="{FF2B5EF4-FFF2-40B4-BE49-F238E27FC236}">
                <a16:creationId xmlns:a16="http://schemas.microsoft.com/office/drawing/2014/main" id="{ED450537-2637-C844-9FDA-1DE95F9712A7}"/>
              </a:ext>
            </a:extLst>
          </p:cNvPr>
          <p:cNvSpPr txBox="1"/>
          <p:nvPr/>
        </p:nvSpPr>
        <p:spPr>
          <a:xfrm>
            <a:off x="9398195" y="3669852"/>
            <a:ext cx="1512768" cy="422405"/>
          </a:xfrm>
          <a:prstGeom prst="rect">
            <a:avLst/>
          </a:prstGeom>
          <a:solidFill>
            <a:schemeClr val="bg1"/>
          </a:solidFill>
        </p:spPr>
        <p:txBody>
          <a:bodyPr wrap="none" lIns="72000" tIns="72000" rIns="72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243A5E"/>
                </a:solidFill>
                <a:effectLst/>
                <a:uLnTx/>
                <a:uFillTx/>
                <a:latin typeface="Yu Gothic UI"/>
                <a:ea typeface="Yu Gothic UI"/>
                <a:cs typeface="+mn-cs"/>
              </a:rPr>
              <a:t>Data Storage</a:t>
            </a:r>
          </a:p>
        </p:txBody>
      </p:sp>
      <p:pic>
        <p:nvPicPr>
          <p:cNvPr id="16" name="グラフィックス 15" descr="人工知能 単色塗りつぶし">
            <a:extLst>
              <a:ext uri="{FF2B5EF4-FFF2-40B4-BE49-F238E27FC236}">
                <a16:creationId xmlns:a16="http://schemas.microsoft.com/office/drawing/2014/main" id="{66873AE2-11B0-CEB5-837A-19A14B56C67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11997" y="1795985"/>
            <a:ext cx="840207" cy="840207"/>
          </a:xfrm>
          <a:prstGeom prst="rect">
            <a:avLst/>
          </a:prstGeom>
        </p:spPr>
      </p:pic>
      <p:pic>
        <p:nvPicPr>
          <p:cNvPr id="18" name="グラフィックス 17" descr="データベース 単色塗りつぶし">
            <a:extLst>
              <a:ext uri="{FF2B5EF4-FFF2-40B4-BE49-F238E27FC236}">
                <a16:creationId xmlns:a16="http://schemas.microsoft.com/office/drawing/2014/main" id="{C98D490A-507D-F874-3ED7-80433899C6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74900" y="4212979"/>
            <a:ext cx="914400" cy="914400"/>
          </a:xfrm>
          <a:prstGeom prst="rect">
            <a:avLst/>
          </a:prstGeom>
        </p:spPr>
      </p:pic>
      <p:pic>
        <p:nvPicPr>
          <p:cNvPr id="20" name="グラフィックス 19" descr="人工知能 枠線">
            <a:extLst>
              <a:ext uri="{FF2B5EF4-FFF2-40B4-BE49-F238E27FC236}">
                <a16:creationId xmlns:a16="http://schemas.microsoft.com/office/drawing/2014/main" id="{7D30A0DA-CBB2-715D-FAFF-852B39374E1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91001" y="1758888"/>
            <a:ext cx="914400" cy="914400"/>
          </a:xfrm>
          <a:prstGeom prst="rect">
            <a:avLst/>
          </a:prstGeom>
        </p:spPr>
      </p:pic>
      <p:pic>
        <p:nvPicPr>
          <p:cNvPr id="25" name="グラフィックス 24" descr="人工知能 枠線">
            <a:extLst>
              <a:ext uri="{FF2B5EF4-FFF2-40B4-BE49-F238E27FC236}">
                <a16:creationId xmlns:a16="http://schemas.microsoft.com/office/drawing/2014/main" id="{292EDF02-42A6-BFD5-CC5E-6AE40458BC9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31115" y="1758888"/>
            <a:ext cx="914400" cy="914400"/>
          </a:xfrm>
          <a:prstGeom prst="rect">
            <a:avLst/>
          </a:prstGeom>
        </p:spPr>
      </p:pic>
      <p:pic>
        <p:nvPicPr>
          <p:cNvPr id="27" name="グラフィックス 26" descr="プログラマー女性 単色塗りつぶし">
            <a:extLst>
              <a:ext uri="{FF2B5EF4-FFF2-40B4-BE49-F238E27FC236}">
                <a16:creationId xmlns:a16="http://schemas.microsoft.com/office/drawing/2014/main" id="{70EE37B7-BAFD-A70B-FEF1-BBC98684A7D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8715" y="1758888"/>
            <a:ext cx="914400" cy="914400"/>
          </a:xfrm>
          <a:prstGeom prst="rect">
            <a:avLst/>
          </a:prstGeom>
        </p:spPr>
      </p:pic>
      <p:pic>
        <p:nvPicPr>
          <p:cNvPr id="28" name="グラフィックス 27" descr="人工知能 単色塗りつぶし">
            <a:extLst>
              <a:ext uri="{FF2B5EF4-FFF2-40B4-BE49-F238E27FC236}">
                <a16:creationId xmlns:a16="http://schemas.microsoft.com/office/drawing/2014/main" id="{2491798E-E053-708B-91DB-42BEA913B1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61260" y="1795985"/>
            <a:ext cx="840207" cy="840207"/>
          </a:xfrm>
          <a:prstGeom prst="rect">
            <a:avLst/>
          </a:prstGeom>
        </p:spPr>
      </p:pic>
      <p:cxnSp>
        <p:nvCxnSpPr>
          <p:cNvPr id="33" name="直線矢印コネクタ 32">
            <a:extLst>
              <a:ext uri="{FF2B5EF4-FFF2-40B4-BE49-F238E27FC236}">
                <a16:creationId xmlns:a16="http://schemas.microsoft.com/office/drawing/2014/main" id="{D9B75E4E-A26D-3D3F-6F8A-6936CD017892}"/>
              </a:ext>
            </a:extLst>
          </p:cNvPr>
          <p:cNvCxnSpPr>
            <a:cxnSpLocks/>
          </p:cNvCxnSpPr>
          <p:nvPr/>
        </p:nvCxnSpPr>
        <p:spPr>
          <a:xfrm>
            <a:off x="3929939" y="2216088"/>
            <a:ext cx="1691918"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720FD1A6-5173-414E-7F34-DDB2313243F4}"/>
              </a:ext>
            </a:extLst>
          </p:cNvPr>
          <p:cNvCxnSpPr>
            <a:cxnSpLocks/>
          </p:cNvCxnSpPr>
          <p:nvPr/>
        </p:nvCxnSpPr>
        <p:spPr>
          <a:xfrm flipV="1">
            <a:off x="2039142" y="2206950"/>
            <a:ext cx="816783" cy="913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242FBC16-0FCF-93FE-43EB-E9963586DAB0}"/>
              </a:ext>
            </a:extLst>
          </p:cNvPr>
          <p:cNvCxnSpPr/>
          <p:nvPr/>
        </p:nvCxnSpPr>
        <p:spPr>
          <a:xfrm>
            <a:off x="6499161" y="2206950"/>
            <a:ext cx="79184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31553E6A-4EF9-F147-3FE3-B31B44B5800B}"/>
              </a:ext>
            </a:extLst>
          </p:cNvPr>
          <p:cNvCxnSpPr/>
          <p:nvPr/>
        </p:nvCxnSpPr>
        <p:spPr>
          <a:xfrm>
            <a:off x="8139275" y="2206950"/>
            <a:ext cx="79184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コネクタ: カギ線 45">
            <a:extLst>
              <a:ext uri="{FF2B5EF4-FFF2-40B4-BE49-F238E27FC236}">
                <a16:creationId xmlns:a16="http://schemas.microsoft.com/office/drawing/2014/main" id="{56BEF658-C7E5-1229-A2CE-79257DC50DF7}"/>
              </a:ext>
            </a:extLst>
          </p:cNvPr>
          <p:cNvCxnSpPr>
            <a:cxnSpLocks/>
            <a:stCxn id="16" idx="2"/>
            <a:endCxn id="18" idx="0"/>
          </p:cNvCxnSpPr>
          <p:nvPr/>
        </p:nvCxnSpPr>
        <p:spPr>
          <a:xfrm rot="5400000">
            <a:off x="5143708" y="3424585"/>
            <a:ext cx="1576787" cy="1"/>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7" name="コネクタ: カギ線 46">
            <a:extLst>
              <a:ext uri="{FF2B5EF4-FFF2-40B4-BE49-F238E27FC236}">
                <a16:creationId xmlns:a16="http://schemas.microsoft.com/office/drawing/2014/main" id="{2E05951B-2ABD-88DA-BFE5-FB147D3B079F}"/>
              </a:ext>
            </a:extLst>
          </p:cNvPr>
          <p:cNvCxnSpPr>
            <a:cxnSpLocks/>
            <a:stCxn id="20" idx="2"/>
            <a:endCxn id="18" idx="0"/>
          </p:cNvCxnSpPr>
          <p:nvPr/>
        </p:nvCxnSpPr>
        <p:spPr>
          <a:xfrm rot="5400000">
            <a:off x="6070306" y="2535083"/>
            <a:ext cx="1539691" cy="1816101"/>
          </a:xfrm>
          <a:prstGeom prst="bentConnector3">
            <a:avLst>
              <a:gd name="adj1" fmla="val 5282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6BEADC17-C072-5131-D73A-0DE7DEF0234E}"/>
              </a:ext>
            </a:extLst>
          </p:cNvPr>
          <p:cNvSpPr txBox="1"/>
          <p:nvPr/>
        </p:nvSpPr>
        <p:spPr>
          <a:xfrm>
            <a:off x="7169846" y="1092590"/>
            <a:ext cx="4436937" cy="637601"/>
          </a:xfrm>
          <a:prstGeom prst="roundRect">
            <a:avLst/>
          </a:prstGeom>
          <a:solidFill>
            <a:srgbClr val="C00000"/>
          </a:solidFill>
        </p:spPr>
        <p:txBody>
          <a:bodyPr wrap="square" lIns="72000" tIns="72000" rIns="72000" bIns="72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いつどこでだれが何をした（説明責任）の記録とモニタリング</a:t>
            </a:r>
            <a:endParaRPr kumimoji="1" lang="en-US" altLang="ja-JP" sz="1400" b="0" i="0" u="none" strike="noStrike" kern="1200" cap="none" spc="0" normalizeH="0" baseline="0" noProof="0">
              <a:ln>
                <a:noFill/>
              </a:ln>
              <a:solidFill>
                <a:srgbClr val="FFFFFF"/>
              </a:solidFill>
              <a:effectLst/>
              <a:uLnTx/>
              <a:uFillTx/>
              <a:latin typeface="Yu Gothic UI"/>
              <a:ea typeface="Yu Gothic UI"/>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不審な動きにすぐに対応、安全な状態の維持</a:t>
            </a:r>
          </a:p>
        </p:txBody>
      </p:sp>
      <p:sp>
        <p:nvSpPr>
          <p:cNvPr id="57" name="テキスト ボックス 56">
            <a:extLst>
              <a:ext uri="{FF2B5EF4-FFF2-40B4-BE49-F238E27FC236}">
                <a16:creationId xmlns:a16="http://schemas.microsoft.com/office/drawing/2014/main" id="{E84CDD94-ED61-B54C-BC36-FA90AEAF0796}"/>
              </a:ext>
            </a:extLst>
          </p:cNvPr>
          <p:cNvSpPr txBox="1"/>
          <p:nvPr/>
        </p:nvSpPr>
        <p:spPr>
          <a:xfrm>
            <a:off x="6568916" y="4290799"/>
            <a:ext cx="1461508"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インベントリ管理</a:t>
            </a:r>
          </a:p>
        </p:txBody>
      </p:sp>
      <p:sp>
        <p:nvSpPr>
          <p:cNvPr id="58" name="テキスト ボックス 57">
            <a:extLst>
              <a:ext uri="{FF2B5EF4-FFF2-40B4-BE49-F238E27FC236}">
                <a16:creationId xmlns:a16="http://schemas.microsoft.com/office/drawing/2014/main" id="{E21DC35B-91D4-0A1C-A5EE-61D72FF2397D}"/>
              </a:ext>
            </a:extLst>
          </p:cNvPr>
          <p:cNvSpPr txBox="1"/>
          <p:nvPr/>
        </p:nvSpPr>
        <p:spPr>
          <a:xfrm>
            <a:off x="8093922" y="4290799"/>
            <a:ext cx="1461508"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構成管理</a:t>
            </a:r>
          </a:p>
        </p:txBody>
      </p:sp>
      <p:sp>
        <p:nvSpPr>
          <p:cNvPr id="59" name="テキスト ボックス 58">
            <a:extLst>
              <a:ext uri="{FF2B5EF4-FFF2-40B4-BE49-F238E27FC236}">
                <a16:creationId xmlns:a16="http://schemas.microsoft.com/office/drawing/2014/main" id="{3723732A-1649-FD5C-B859-56865F365741}"/>
              </a:ext>
            </a:extLst>
          </p:cNvPr>
          <p:cNvSpPr txBox="1"/>
          <p:nvPr/>
        </p:nvSpPr>
        <p:spPr>
          <a:xfrm>
            <a:off x="9613689" y="4276369"/>
            <a:ext cx="1461508"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ラベリング</a:t>
            </a:r>
          </a:p>
        </p:txBody>
      </p:sp>
      <p:sp>
        <p:nvSpPr>
          <p:cNvPr id="60" name="テキスト ボックス 59">
            <a:extLst>
              <a:ext uri="{FF2B5EF4-FFF2-40B4-BE49-F238E27FC236}">
                <a16:creationId xmlns:a16="http://schemas.microsoft.com/office/drawing/2014/main" id="{5E5D28A9-4ABB-77C7-89BE-C16EF51463AF}"/>
              </a:ext>
            </a:extLst>
          </p:cNvPr>
          <p:cNvSpPr txBox="1"/>
          <p:nvPr/>
        </p:nvSpPr>
        <p:spPr>
          <a:xfrm>
            <a:off x="6560653" y="4787920"/>
            <a:ext cx="4514543"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solidFill>
                  <a:srgbClr val="FFFFFF"/>
                </a:solidFill>
                <a:latin typeface="Yu Gothic UI"/>
                <a:ea typeface="Yu Gothic UI"/>
              </a:rPr>
              <a:t>資産同士の関係性</a:t>
            </a: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管理</a:t>
            </a:r>
          </a:p>
        </p:txBody>
      </p:sp>
      <p:sp>
        <p:nvSpPr>
          <p:cNvPr id="61" name="テキスト ボックス 60">
            <a:extLst>
              <a:ext uri="{FF2B5EF4-FFF2-40B4-BE49-F238E27FC236}">
                <a16:creationId xmlns:a16="http://schemas.microsoft.com/office/drawing/2014/main" id="{02397E8C-A2E9-1582-3824-43C9104F03C2}"/>
              </a:ext>
            </a:extLst>
          </p:cNvPr>
          <p:cNvSpPr txBox="1"/>
          <p:nvPr/>
        </p:nvSpPr>
        <p:spPr>
          <a:xfrm>
            <a:off x="5511997" y="3303968"/>
            <a:ext cx="1461508"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アクセス管理</a:t>
            </a:r>
          </a:p>
        </p:txBody>
      </p:sp>
      <p:sp>
        <p:nvSpPr>
          <p:cNvPr id="62" name="テキスト ボックス 61">
            <a:extLst>
              <a:ext uri="{FF2B5EF4-FFF2-40B4-BE49-F238E27FC236}">
                <a16:creationId xmlns:a16="http://schemas.microsoft.com/office/drawing/2014/main" id="{84F9DE11-2D13-9DA0-124B-0D0BDB1AD2CF}"/>
              </a:ext>
            </a:extLst>
          </p:cNvPr>
          <p:cNvSpPr txBox="1"/>
          <p:nvPr/>
        </p:nvSpPr>
        <p:spPr>
          <a:xfrm>
            <a:off x="7089676" y="2673288"/>
            <a:ext cx="2755838"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solidFill>
                <a:effectLst/>
                <a:uLnTx/>
                <a:uFillTx/>
                <a:latin typeface="Yu Gothic UI"/>
                <a:ea typeface="Yu Gothic UI"/>
                <a:cs typeface="+mn-cs"/>
              </a:rPr>
              <a:t>Co-Agent</a:t>
            </a: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の管理</a:t>
            </a:r>
          </a:p>
        </p:txBody>
      </p:sp>
      <p:sp>
        <p:nvSpPr>
          <p:cNvPr id="63" name="テキスト ボックス 62">
            <a:extLst>
              <a:ext uri="{FF2B5EF4-FFF2-40B4-BE49-F238E27FC236}">
                <a16:creationId xmlns:a16="http://schemas.microsoft.com/office/drawing/2014/main" id="{CD754969-0A19-2E9F-7181-8FD0A312E58E}"/>
              </a:ext>
            </a:extLst>
          </p:cNvPr>
          <p:cNvSpPr txBox="1"/>
          <p:nvPr/>
        </p:nvSpPr>
        <p:spPr>
          <a:xfrm>
            <a:off x="1174101" y="2872907"/>
            <a:ext cx="2755838"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安全な開発環境</a:t>
            </a:r>
          </a:p>
        </p:txBody>
      </p:sp>
      <p:sp>
        <p:nvSpPr>
          <p:cNvPr id="65" name="テキスト ボックス 64">
            <a:extLst>
              <a:ext uri="{FF2B5EF4-FFF2-40B4-BE49-F238E27FC236}">
                <a16:creationId xmlns:a16="http://schemas.microsoft.com/office/drawing/2014/main" id="{075622A1-9F16-9C95-EA03-A6726E8A72C3}"/>
              </a:ext>
            </a:extLst>
          </p:cNvPr>
          <p:cNvSpPr txBox="1"/>
          <p:nvPr/>
        </p:nvSpPr>
        <p:spPr>
          <a:xfrm>
            <a:off x="1174101" y="3400968"/>
            <a:ext cx="2755838"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目的を明確にした開発</a:t>
            </a:r>
          </a:p>
        </p:txBody>
      </p:sp>
      <p:sp>
        <p:nvSpPr>
          <p:cNvPr id="66" name="テキスト ボックス 65">
            <a:extLst>
              <a:ext uri="{FF2B5EF4-FFF2-40B4-BE49-F238E27FC236}">
                <a16:creationId xmlns:a16="http://schemas.microsoft.com/office/drawing/2014/main" id="{40CCBF7C-EEBB-3FCF-C548-3572FF2EEADE}"/>
              </a:ext>
            </a:extLst>
          </p:cNvPr>
          <p:cNvSpPr txBox="1"/>
          <p:nvPr/>
        </p:nvSpPr>
        <p:spPr>
          <a:xfrm>
            <a:off x="1174101" y="3940942"/>
            <a:ext cx="2755838" cy="399238"/>
          </a:xfrm>
          <a:prstGeom prst="roundRect">
            <a:avLst/>
          </a:prstGeom>
          <a:solidFill>
            <a:srgbClr val="C00000"/>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solidFill>
                <a:effectLst/>
                <a:uLnTx/>
                <a:uFillTx/>
                <a:latin typeface="Yu Gothic UI"/>
                <a:ea typeface="Yu Gothic UI"/>
                <a:cs typeface="+mn-cs"/>
              </a:rPr>
              <a:t>AI</a:t>
            </a: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エージェントに署名と</a:t>
            </a:r>
            <a:r>
              <a:rPr kumimoji="1" lang="en-US" altLang="ja-JP" sz="1400" b="0" i="0" u="none" strike="noStrike" kern="1200" cap="none" spc="0" normalizeH="0" baseline="0" noProof="0">
                <a:ln>
                  <a:noFill/>
                </a:ln>
                <a:solidFill>
                  <a:srgbClr val="FFFFFF"/>
                </a:solidFill>
                <a:effectLst/>
                <a:uLnTx/>
                <a:uFillTx/>
                <a:latin typeface="Yu Gothic UI"/>
                <a:ea typeface="Yu Gothic UI"/>
                <a:cs typeface="+mn-cs"/>
              </a:rPr>
              <a:t>ID</a:t>
            </a: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管理</a:t>
            </a:r>
          </a:p>
        </p:txBody>
      </p:sp>
      <p:cxnSp>
        <p:nvCxnSpPr>
          <p:cNvPr id="72" name="コネクタ: カギ線 71">
            <a:extLst>
              <a:ext uri="{FF2B5EF4-FFF2-40B4-BE49-F238E27FC236}">
                <a16:creationId xmlns:a16="http://schemas.microsoft.com/office/drawing/2014/main" id="{F0EF627F-F168-1D06-B246-5E8D133E7316}"/>
              </a:ext>
            </a:extLst>
          </p:cNvPr>
          <p:cNvCxnSpPr>
            <a:cxnSpLocks/>
            <a:stCxn id="5" idx="3"/>
            <a:endCxn id="3" idx="2"/>
          </p:cNvCxnSpPr>
          <p:nvPr/>
        </p:nvCxnSpPr>
        <p:spPr>
          <a:xfrm flipH="1">
            <a:off x="2562972" y="2328077"/>
            <a:ext cx="8654143" cy="2338266"/>
          </a:xfrm>
          <a:prstGeom prst="bentConnector4">
            <a:avLst>
              <a:gd name="adj1" fmla="val -2642"/>
              <a:gd name="adj2" fmla="val 14608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6" name="コネクタ: カギ線 75">
            <a:extLst>
              <a:ext uri="{FF2B5EF4-FFF2-40B4-BE49-F238E27FC236}">
                <a16:creationId xmlns:a16="http://schemas.microsoft.com/office/drawing/2014/main" id="{01046960-6387-0AE9-6EE8-93367F74A6CB}"/>
              </a:ext>
            </a:extLst>
          </p:cNvPr>
          <p:cNvCxnSpPr>
            <a:cxnSpLocks/>
            <a:stCxn id="9" idx="3"/>
            <a:endCxn id="3" idx="2"/>
          </p:cNvCxnSpPr>
          <p:nvPr/>
        </p:nvCxnSpPr>
        <p:spPr>
          <a:xfrm flipH="1" flipV="1">
            <a:off x="2562972" y="4666343"/>
            <a:ext cx="8654143" cy="36545"/>
          </a:xfrm>
          <a:prstGeom prst="bentConnector4">
            <a:avLst>
              <a:gd name="adj1" fmla="val -2642"/>
              <a:gd name="adj2" fmla="val -283971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1" name="テキスト ボックス 80">
            <a:extLst>
              <a:ext uri="{FF2B5EF4-FFF2-40B4-BE49-F238E27FC236}">
                <a16:creationId xmlns:a16="http://schemas.microsoft.com/office/drawing/2014/main" id="{E2D085DC-F4A7-985F-4FCD-83718D0F2BF2}"/>
              </a:ext>
            </a:extLst>
          </p:cNvPr>
          <p:cNvSpPr txBox="1"/>
          <p:nvPr/>
        </p:nvSpPr>
        <p:spPr>
          <a:xfrm>
            <a:off x="1158715" y="4887516"/>
            <a:ext cx="2755838" cy="637601"/>
          </a:xfrm>
          <a:prstGeom prst="roundRect">
            <a:avLst/>
          </a:prstGeom>
          <a:solidFill>
            <a:schemeClr val="tx2"/>
          </a:solidFill>
        </p:spPr>
        <p:txBody>
          <a:bodyPr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solidFill>
                <a:effectLst/>
                <a:uLnTx/>
                <a:uFillTx/>
                <a:latin typeface="Yu Gothic UI"/>
                <a:ea typeface="Yu Gothic UI"/>
                <a:cs typeface="+mn-cs"/>
              </a:rPr>
              <a:t>Ops</a:t>
            </a: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からのフィードバックによる</a:t>
            </a:r>
            <a:endParaRPr kumimoji="1" lang="en-US" altLang="ja-JP" sz="1400" b="0" i="0" u="none" strike="noStrike" kern="1200" cap="none" spc="0" normalizeH="0" baseline="0" noProof="0">
              <a:ln>
                <a:noFill/>
              </a:ln>
              <a:solidFill>
                <a:srgbClr val="FFFFFF"/>
              </a:solidFill>
              <a:effectLst/>
              <a:uLnTx/>
              <a:uFillTx/>
              <a:latin typeface="Yu Gothic UI"/>
              <a:ea typeface="Yu Gothic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Yu Gothic UI"/>
                <a:ea typeface="Yu Gothic UI"/>
                <a:cs typeface="+mn-cs"/>
              </a:rPr>
              <a:t>リエンジニアリング</a:t>
            </a:r>
          </a:p>
        </p:txBody>
      </p:sp>
      <p:sp>
        <p:nvSpPr>
          <p:cNvPr id="95" name="テキスト ボックス 94">
            <a:extLst>
              <a:ext uri="{FF2B5EF4-FFF2-40B4-BE49-F238E27FC236}">
                <a16:creationId xmlns:a16="http://schemas.microsoft.com/office/drawing/2014/main" id="{9E61D275-1173-E4FD-D95D-D056E0EEB15E}"/>
              </a:ext>
            </a:extLst>
          </p:cNvPr>
          <p:cNvSpPr txBox="1"/>
          <p:nvPr/>
        </p:nvSpPr>
        <p:spPr>
          <a:xfrm flipH="1">
            <a:off x="540560" y="5965423"/>
            <a:ext cx="11042876" cy="489629"/>
          </a:xfrm>
          <a:prstGeom prst="rect">
            <a:avLst/>
          </a:prstGeom>
          <a:solidFill>
            <a:schemeClr val="accent1">
              <a:lumMod val="75000"/>
            </a:schemeClr>
          </a:solidFill>
        </p:spPr>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Yu Gothic UI"/>
                <a:ea typeface="Yu Gothic UI"/>
                <a:cs typeface="+mn-cs"/>
              </a:rPr>
              <a:t>それぞれのエリアで独立したセキュリティ対策をしながらも、一元的に管理できるダッシュボードなどが必要</a:t>
            </a:r>
          </a:p>
        </p:txBody>
      </p:sp>
    </p:spTree>
    <p:extLst>
      <p:ext uri="{BB962C8B-B14F-4D97-AF65-F5344CB8AC3E}">
        <p14:creationId xmlns:p14="http://schemas.microsoft.com/office/powerpoint/2010/main" val="102660576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5FA84-96E6-A1B1-2974-099ECF49761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FB79114-B54C-32D5-AA9F-77F3FC124131}"/>
              </a:ext>
            </a:extLst>
          </p:cNvPr>
          <p:cNvSpPr>
            <a:spLocks noGrp="1"/>
          </p:cNvSpPr>
          <p:nvPr>
            <p:ph type="title"/>
          </p:nvPr>
        </p:nvSpPr>
        <p:spPr>
          <a:xfrm>
            <a:off x="582042" y="2166159"/>
            <a:ext cx="4503525" cy="1107996"/>
          </a:xfrm>
        </p:spPr>
        <p:txBody>
          <a:bodyPr/>
          <a:lstStyle/>
          <a:p>
            <a:r>
              <a:rPr kumimoji="1" lang="en-US" altLang="ja-JP"/>
              <a:t>AI</a:t>
            </a:r>
            <a:r>
              <a:rPr kumimoji="1" lang="ja-JP" altLang="en-US"/>
              <a:t>活用のための</a:t>
            </a:r>
            <a:br>
              <a:rPr kumimoji="1" lang="en-US" altLang="ja-JP"/>
            </a:br>
            <a:r>
              <a:rPr kumimoji="1" lang="ja-JP" altLang="en-US"/>
              <a:t>データガバナンス</a:t>
            </a:r>
          </a:p>
        </p:txBody>
      </p:sp>
      <p:sp>
        <p:nvSpPr>
          <p:cNvPr id="3" name="テキスト プレースホルダー 2">
            <a:extLst>
              <a:ext uri="{FF2B5EF4-FFF2-40B4-BE49-F238E27FC236}">
                <a16:creationId xmlns:a16="http://schemas.microsoft.com/office/drawing/2014/main" id="{DD3A3865-3A60-E8C4-DC14-F5D42D624FC4}"/>
              </a:ext>
            </a:extLst>
          </p:cNvPr>
          <p:cNvSpPr>
            <a:spLocks noGrp="1"/>
          </p:cNvSpPr>
          <p:nvPr>
            <p:ph type="body" sz="quarter" idx="12"/>
          </p:nvPr>
        </p:nvSpPr>
        <p:spPr>
          <a:xfrm>
            <a:off x="582042" y="4313207"/>
            <a:ext cx="4164583" cy="1015663"/>
          </a:xfrm>
        </p:spPr>
        <p:txBody>
          <a:bodyPr/>
          <a:lstStyle/>
          <a:p>
            <a:r>
              <a:rPr lang="en-US" altLang="ja-JP"/>
              <a:t>AI</a:t>
            </a:r>
            <a:r>
              <a:rPr lang="ja-JP" altLang="en-US"/>
              <a:t>活用のためには</a:t>
            </a:r>
            <a:r>
              <a:rPr lang="en-US" altLang="ja-JP"/>
              <a:t>DX</a:t>
            </a:r>
            <a:r>
              <a:rPr lang="ja-JP" altLang="en-US"/>
              <a:t>によるデータの集約が必要になります。コンピュータがわかりやすいデータ管理とは</a:t>
            </a:r>
            <a:endParaRPr lang="en-US" altLang="ja-JP"/>
          </a:p>
        </p:txBody>
      </p:sp>
      <p:pic>
        <p:nvPicPr>
          <p:cNvPr id="5" name="図 4">
            <a:extLst>
              <a:ext uri="{FF2B5EF4-FFF2-40B4-BE49-F238E27FC236}">
                <a16:creationId xmlns:a16="http://schemas.microsoft.com/office/drawing/2014/main" id="{617CC6AA-843C-F77C-31AC-0F8B77613DA4}"/>
              </a:ext>
            </a:extLst>
          </p:cNvPr>
          <p:cNvPicPr>
            <a:picLocks noChangeAspect="1"/>
          </p:cNvPicPr>
          <p:nvPr/>
        </p:nvPicPr>
        <p:blipFill>
          <a:blip r:embed="rId3">
            <a:extLst>
              <a:ext uri="{837473B0-CC2E-450A-ABE3-18F120FF3D39}">
                <a1611:picAttrSrcUrl xmlns:a1611="http://schemas.microsoft.com/office/drawing/2016/11/main" r:id="rId4"/>
              </a:ext>
            </a:extLst>
          </a:blip>
          <a:srcRect l="21887" r="21887"/>
          <a:stretch/>
        </p:blipFill>
        <p:spPr>
          <a:xfrm>
            <a:off x="5336988" y="0"/>
            <a:ext cx="6855012" cy="6858000"/>
          </a:xfrm>
          <a:prstGeom prst="rect">
            <a:avLst/>
          </a:prstGeom>
        </p:spPr>
      </p:pic>
      <p:sp>
        <p:nvSpPr>
          <p:cNvPr id="4" name="テキスト ボックス 3">
            <a:extLst>
              <a:ext uri="{FF2B5EF4-FFF2-40B4-BE49-F238E27FC236}">
                <a16:creationId xmlns:a16="http://schemas.microsoft.com/office/drawing/2014/main" id="{716E4AE4-5BEB-C9C7-6918-38461920EE8A}"/>
              </a:ext>
            </a:extLst>
          </p:cNvPr>
          <p:cNvSpPr txBox="1"/>
          <p:nvPr/>
        </p:nvSpPr>
        <p:spPr>
          <a:xfrm>
            <a:off x="5336988" y="6858000"/>
            <a:ext cx="6855012" cy="138499"/>
          </a:xfrm>
          <a:prstGeom prst="rect">
            <a:avLst/>
          </a:prstGeom>
          <a:noFill/>
        </p:spPr>
        <p:txBody>
          <a:bodyPr wrap="square" lIns="0" tIns="0" rIns="0" bIns="0" rtlCol="0">
            <a:spAutoFit/>
          </a:bodyPr>
          <a:lstStyle/>
          <a:p>
            <a:r>
              <a:rPr lang="ja-JP" altLang="en-US" sz="900" dirty="0">
                <a:hlinkClick r:id="rId4" tooltip="https://medium.com/the-data-experience/building-a-data-pipeline-from-scratch-32b712cfb1db"/>
              </a:rPr>
              <a:t>この写真</a:t>
            </a:r>
            <a:r>
              <a:rPr lang="ja-JP" altLang="en-US" sz="900" dirty="0"/>
              <a:t> の作成者 不明な作成者 は </a:t>
            </a:r>
            <a:r>
              <a:rPr lang="ja-JP" altLang="en-US" sz="900" dirty="0">
                <a:hlinkClick r:id="rId5" tooltip="https://creativecommons.org/licenses/by/3.0/"/>
              </a:rPr>
              <a:t>CC BY</a:t>
            </a:r>
            <a:r>
              <a:rPr lang="ja-JP" altLang="en-US" sz="900" dirty="0"/>
              <a:t> のライセンスを許諾されています</a:t>
            </a:r>
          </a:p>
        </p:txBody>
      </p:sp>
    </p:spTree>
    <p:extLst>
      <p:ext uri="{BB962C8B-B14F-4D97-AF65-F5344CB8AC3E}">
        <p14:creationId xmlns:p14="http://schemas.microsoft.com/office/powerpoint/2010/main" val="396063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37C36-398E-699C-ED86-1BFABB84C2A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A6C5240-C3E6-BB10-11C2-F45459DA32DB}"/>
              </a:ext>
            </a:extLst>
          </p:cNvPr>
          <p:cNvSpPr>
            <a:spLocks noGrp="1"/>
          </p:cNvSpPr>
          <p:nvPr>
            <p:ph type="title"/>
          </p:nvPr>
        </p:nvSpPr>
        <p:spPr/>
        <p:txBody>
          <a:bodyPr/>
          <a:lstStyle/>
          <a:p>
            <a:r>
              <a:rPr lang="en-US" altLang="ja-JP"/>
              <a:t>AI</a:t>
            </a:r>
            <a:r>
              <a:rPr lang="ja-JP" altLang="en-US"/>
              <a:t>のための</a:t>
            </a:r>
            <a:r>
              <a:rPr lang="en-US" altLang="ja-JP"/>
              <a:t>DX</a:t>
            </a:r>
            <a:r>
              <a:rPr lang="ja-JP" altLang="en-US"/>
              <a:t>プラットフォーム</a:t>
            </a:r>
            <a:r>
              <a:rPr lang="en-US" altLang="ja-JP"/>
              <a:t> </a:t>
            </a:r>
            <a:r>
              <a:rPr lang="en-US" altLang="ja-JP" sz="2400"/>
              <a:t>– </a:t>
            </a:r>
            <a:r>
              <a:rPr lang="ja-JP" altLang="en-US" sz="2400"/>
              <a:t>データガバナンスとセキュリティ</a:t>
            </a:r>
          </a:p>
        </p:txBody>
      </p:sp>
      <p:sp>
        <p:nvSpPr>
          <p:cNvPr id="50" name="角丸四角形 49">
            <a:extLst>
              <a:ext uri="{FF2B5EF4-FFF2-40B4-BE49-F238E27FC236}">
                <a16:creationId xmlns:a16="http://schemas.microsoft.com/office/drawing/2014/main" id="{D4179BB1-4896-D7CF-B63D-C276B5E32DCA}"/>
              </a:ext>
            </a:extLst>
          </p:cNvPr>
          <p:cNvSpPr/>
          <p:nvPr/>
        </p:nvSpPr>
        <p:spPr bwMode="auto">
          <a:xfrm>
            <a:off x="509278" y="1442946"/>
            <a:ext cx="3385057" cy="924472"/>
          </a:xfrm>
          <a:prstGeom prst="roundRect">
            <a:avLst>
              <a:gd name="adj" fmla="val 1549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人間がわかりやすい</a:t>
            </a:r>
          </a:p>
          <a:p>
            <a:pPr algn="ctr"/>
            <a:r>
              <a:rPr lang="ja-JP" altLang="en-US" sz="2000"/>
              <a:t>データ管理</a:t>
            </a:r>
          </a:p>
        </p:txBody>
      </p:sp>
      <p:grpSp>
        <p:nvGrpSpPr>
          <p:cNvPr id="81" name="グループ化 80">
            <a:extLst>
              <a:ext uri="{FF2B5EF4-FFF2-40B4-BE49-F238E27FC236}">
                <a16:creationId xmlns:a16="http://schemas.microsoft.com/office/drawing/2014/main" id="{39193AE9-030C-92DB-9C84-43969CAB8C90}"/>
              </a:ext>
            </a:extLst>
          </p:cNvPr>
          <p:cNvGrpSpPr/>
          <p:nvPr/>
        </p:nvGrpSpPr>
        <p:grpSpPr>
          <a:xfrm>
            <a:off x="899720" y="2511939"/>
            <a:ext cx="2604173" cy="537674"/>
            <a:chOff x="886223" y="2624674"/>
            <a:chExt cx="2604173" cy="537674"/>
          </a:xfrm>
        </p:grpSpPr>
        <p:pic>
          <p:nvPicPr>
            <p:cNvPr id="8" name="グラフィックス 7" descr="開いたフォルダー 単色塗りつぶし">
              <a:extLst>
                <a:ext uri="{FF2B5EF4-FFF2-40B4-BE49-F238E27FC236}">
                  <a16:creationId xmlns:a16="http://schemas.microsoft.com/office/drawing/2014/main" id="{3181DFE5-5802-3184-B6F2-10E65B567E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6223" y="2624674"/>
              <a:ext cx="537674" cy="537674"/>
            </a:xfrm>
            <a:prstGeom prst="rect">
              <a:avLst/>
            </a:prstGeom>
          </p:spPr>
        </p:pic>
        <p:sp>
          <p:nvSpPr>
            <p:cNvPr id="53" name="テキスト ボックス 52">
              <a:extLst>
                <a:ext uri="{FF2B5EF4-FFF2-40B4-BE49-F238E27FC236}">
                  <a16:creationId xmlns:a16="http://schemas.microsoft.com/office/drawing/2014/main" id="{A874E43F-9BE1-CA26-245E-9DEDCE91DC98}"/>
                </a:ext>
              </a:extLst>
            </p:cNvPr>
            <p:cNvSpPr txBox="1"/>
            <p:nvPr/>
          </p:nvSpPr>
          <p:spPr>
            <a:xfrm>
              <a:off x="1549159" y="2778415"/>
              <a:ext cx="1941237" cy="246221"/>
            </a:xfrm>
            <a:prstGeom prst="rect">
              <a:avLst/>
            </a:prstGeom>
            <a:noFill/>
          </p:spPr>
          <p:txBody>
            <a:bodyPr wrap="none" lIns="0" tIns="0" rIns="0" bIns="0" rtlCol="0">
              <a:spAutoFit/>
            </a:bodyPr>
            <a:lstStyle/>
            <a:p>
              <a:pPr algn="l"/>
              <a:r>
                <a:rPr kumimoji="1" lang="ja-JP" altLang="en-US" sz="1600"/>
                <a:t>フォルダによるデータ管理</a:t>
              </a:r>
              <a:endParaRPr kumimoji="1" lang="ja-JP" altLang="en-US" sz="1600" err="1"/>
            </a:p>
          </p:txBody>
        </p:sp>
      </p:grpSp>
      <p:cxnSp>
        <p:nvCxnSpPr>
          <p:cNvPr id="55" name="直線矢印コネクタ 54">
            <a:extLst>
              <a:ext uri="{FF2B5EF4-FFF2-40B4-BE49-F238E27FC236}">
                <a16:creationId xmlns:a16="http://schemas.microsoft.com/office/drawing/2014/main" id="{E4CD8463-3728-760B-6099-6F5580257EEB}"/>
              </a:ext>
            </a:extLst>
          </p:cNvPr>
          <p:cNvCxnSpPr>
            <a:cxnSpLocks/>
          </p:cNvCxnSpPr>
          <p:nvPr/>
        </p:nvCxnSpPr>
        <p:spPr>
          <a:xfrm>
            <a:off x="2201806"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3DCD8898-9194-9016-685B-A2214EA31B0F}"/>
              </a:ext>
            </a:extLst>
          </p:cNvPr>
          <p:cNvSpPr txBox="1"/>
          <p:nvPr/>
        </p:nvSpPr>
        <p:spPr>
          <a:xfrm>
            <a:off x="598248"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フォルダごとの整理と権限管理により、データの重複による管理コストの増大、データの安全性担保が難しい</a:t>
            </a:r>
            <a:endParaRPr kumimoji="1" lang="ja-JP" altLang="en-US" sz="1600" err="1">
              <a:latin typeface="+mn-ea"/>
            </a:endParaRPr>
          </a:p>
        </p:txBody>
      </p:sp>
      <p:sp>
        <p:nvSpPr>
          <p:cNvPr id="74" name="角丸四角形 73">
            <a:extLst>
              <a:ext uri="{FF2B5EF4-FFF2-40B4-BE49-F238E27FC236}">
                <a16:creationId xmlns:a16="http://schemas.microsoft.com/office/drawing/2014/main" id="{4B180157-D0A4-9BBC-73D1-62DE6FCC2318}"/>
              </a:ext>
            </a:extLst>
          </p:cNvPr>
          <p:cNvSpPr/>
          <p:nvPr/>
        </p:nvSpPr>
        <p:spPr bwMode="auto">
          <a:xfrm>
            <a:off x="509278" y="4490583"/>
            <a:ext cx="3385057" cy="543572"/>
          </a:xfrm>
          <a:prstGeom prst="roundRect">
            <a:avLst>
              <a:gd name="adj" fmla="val 2926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1600"/>
              <a:t>メールやファイルサーバでのデータ共有</a:t>
            </a:r>
          </a:p>
        </p:txBody>
      </p:sp>
    </p:spTree>
    <p:extLst>
      <p:ext uri="{BB962C8B-B14F-4D97-AF65-F5344CB8AC3E}">
        <p14:creationId xmlns:p14="http://schemas.microsoft.com/office/powerpoint/2010/main" val="31242459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24094-C985-B722-4A30-E908058BD4A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57B61E8-5549-BD58-2BE0-F13071039E88}"/>
              </a:ext>
            </a:extLst>
          </p:cNvPr>
          <p:cNvSpPr>
            <a:spLocks noGrp="1"/>
          </p:cNvSpPr>
          <p:nvPr>
            <p:ph type="title"/>
          </p:nvPr>
        </p:nvSpPr>
        <p:spPr>
          <a:xfrm>
            <a:off x="588263" y="457200"/>
            <a:ext cx="11018520" cy="553998"/>
          </a:xfrm>
        </p:spPr>
        <p:txBody>
          <a:bodyPr/>
          <a:lstStyle/>
          <a:p>
            <a:r>
              <a:rPr lang="ja-JP" altLang="en-US"/>
              <a:t>ランサム攻撃の報告書があいまいなのは・・・</a:t>
            </a:r>
          </a:p>
        </p:txBody>
      </p:sp>
      <p:sp>
        <p:nvSpPr>
          <p:cNvPr id="6" name="片側の 2 つの角を丸めた四角形 5">
            <a:extLst>
              <a:ext uri="{FF2B5EF4-FFF2-40B4-BE49-F238E27FC236}">
                <a16:creationId xmlns:a16="http://schemas.microsoft.com/office/drawing/2014/main" id="{6515D9DB-2E9F-CF3A-8328-26B11C0E5086}"/>
              </a:ext>
            </a:extLst>
          </p:cNvPr>
          <p:cNvSpPr/>
          <p:nvPr/>
        </p:nvSpPr>
        <p:spPr bwMode="auto">
          <a:xfrm>
            <a:off x="423671" y="1467386"/>
            <a:ext cx="3634943" cy="4207551"/>
          </a:xfrm>
          <a:prstGeom prst="round2SameRect">
            <a:avLst>
              <a:gd name="adj1" fmla="val 7569"/>
              <a:gd name="adj2" fmla="val 6212"/>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kumimoji="1" lang="ja-JP" altLang="en-US" sz="2000" b="1">
                <a:solidFill>
                  <a:schemeClr val="tx2"/>
                </a:solidFill>
                <a:latin typeface="Yu Gothic UI" panose="020B0500000000000000" pitchFamily="34" charset="-128"/>
                <a:ea typeface="Yu Gothic UI" panose="020B0500000000000000" pitchFamily="34" charset="-128"/>
                <a:cs typeface="Segoe UI" pitchFamily="34" charset="0"/>
              </a:rPr>
              <a:t>ランサム攻撃被害企業の特徴</a:t>
            </a:r>
            <a:endParaRPr kumimoji="1" lang="ja-JP" altLang="en-US" sz="2000" b="1" err="1">
              <a:solidFill>
                <a:schemeClr val="tx2"/>
              </a:solidFill>
              <a:latin typeface="Yu Gothic UI" panose="020B0500000000000000" pitchFamily="34" charset="-128"/>
              <a:ea typeface="Yu Gothic UI" panose="020B0500000000000000" pitchFamily="34" charset="-128"/>
              <a:cs typeface="Segoe UI" pitchFamily="34" charset="0"/>
            </a:endParaRPr>
          </a:p>
        </p:txBody>
      </p:sp>
      <p:pic>
        <p:nvPicPr>
          <p:cNvPr id="9" name="グラフィックス 8" descr="箱 単色塗りつぶし">
            <a:extLst>
              <a:ext uri="{FF2B5EF4-FFF2-40B4-BE49-F238E27FC236}">
                <a16:creationId xmlns:a16="http://schemas.microsoft.com/office/drawing/2014/main" id="{B793FA3C-9D4B-989E-5819-628B11F4743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12412" y="2235688"/>
            <a:ext cx="783792" cy="783792"/>
          </a:xfrm>
          <a:prstGeom prst="rect">
            <a:avLst/>
          </a:prstGeom>
        </p:spPr>
      </p:pic>
      <p:pic>
        <p:nvPicPr>
          <p:cNvPr id="11" name="グラフィックス 10" descr="開いた荷箱 単色塗りつぶし">
            <a:extLst>
              <a:ext uri="{FF2B5EF4-FFF2-40B4-BE49-F238E27FC236}">
                <a16:creationId xmlns:a16="http://schemas.microsoft.com/office/drawing/2014/main" id="{2E1F662C-0AD5-FC88-5B76-84AAE9481D9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39533" y="2235688"/>
            <a:ext cx="783792" cy="783792"/>
          </a:xfrm>
          <a:prstGeom prst="rect">
            <a:avLst/>
          </a:prstGeom>
        </p:spPr>
      </p:pic>
      <p:cxnSp>
        <p:nvCxnSpPr>
          <p:cNvPr id="12" name="直線矢印コネクタ 11">
            <a:extLst>
              <a:ext uri="{FF2B5EF4-FFF2-40B4-BE49-F238E27FC236}">
                <a16:creationId xmlns:a16="http://schemas.microsoft.com/office/drawing/2014/main" id="{A78D5934-4E1C-0D91-64FD-669A1171F9A6}"/>
              </a:ext>
            </a:extLst>
          </p:cNvPr>
          <p:cNvCxnSpPr>
            <a:cxnSpLocks/>
          </p:cNvCxnSpPr>
          <p:nvPr/>
        </p:nvCxnSpPr>
        <p:spPr>
          <a:xfrm>
            <a:off x="1996204" y="2627584"/>
            <a:ext cx="477738" cy="0"/>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角丸四角形 14">
            <a:extLst>
              <a:ext uri="{FF2B5EF4-FFF2-40B4-BE49-F238E27FC236}">
                <a16:creationId xmlns:a16="http://schemas.microsoft.com/office/drawing/2014/main" id="{39A55669-3F54-6E99-F034-ED48262FC013}"/>
              </a:ext>
            </a:extLst>
          </p:cNvPr>
          <p:cNvSpPr/>
          <p:nvPr/>
        </p:nvSpPr>
        <p:spPr bwMode="auto">
          <a:xfrm>
            <a:off x="627257" y="3266437"/>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lang="ja-JP" altLang="en-US" sz="1600">
                <a:solidFill>
                  <a:srgbClr val="FFFFFF"/>
                </a:solidFill>
                <a:latin typeface="+mj-ea"/>
                <a:ea typeface="+mj-ea"/>
                <a:cs typeface="Segoe UI" pitchFamily="34" charset="0"/>
              </a:rPr>
              <a:t>資産を把握できていない</a:t>
            </a:r>
            <a:endParaRPr kumimoji="1" lang="ja-JP" altLang="en-US" sz="1600" err="1">
              <a:solidFill>
                <a:srgbClr val="FFFFFF"/>
              </a:solidFill>
              <a:latin typeface="+mj-ea"/>
              <a:ea typeface="+mj-ea"/>
              <a:cs typeface="Segoe UI" pitchFamily="34" charset="0"/>
            </a:endParaRPr>
          </a:p>
        </p:txBody>
      </p:sp>
      <p:pic>
        <p:nvPicPr>
          <p:cNvPr id="17" name="グラフィックス 16" descr="バッジ: バツ 単色塗りつぶし">
            <a:extLst>
              <a:ext uri="{FF2B5EF4-FFF2-40B4-BE49-F238E27FC236}">
                <a16:creationId xmlns:a16="http://schemas.microsoft.com/office/drawing/2014/main" id="{4BEB7DBF-EEB6-F375-A9B3-D771E12780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3287763"/>
            <a:ext cx="428689" cy="428689"/>
          </a:xfrm>
          <a:prstGeom prst="rect">
            <a:avLst/>
          </a:prstGeom>
        </p:spPr>
      </p:pic>
      <p:sp>
        <p:nvSpPr>
          <p:cNvPr id="18" name="角丸四角形 17">
            <a:extLst>
              <a:ext uri="{FF2B5EF4-FFF2-40B4-BE49-F238E27FC236}">
                <a16:creationId xmlns:a16="http://schemas.microsoft.com/office/drawing/2014/main" id="{507DB500-FA04-8757-C184-1BD72B68732A}"/>
              </a:ext>
            </a:extLst>
          </p:cNvPr>
          <p:cNvSpPr/>
          <p:nvPr/>
        </p:nvSpPr>
        <p:spPr bwMode="auto">
          <a:xfrm>
            <a:off x="627257" y="3875868"/>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defTabSz="932472" fontAlgn="base">
              <a:spcBef>
                <a:spcPct val="0"/>
              </a:spcBef>
              <a:spcAft>
                <a:spcPct val="0"/>
              </a:spcAft>
            </a:pPr>
            <a:r>
              <a:rPr lang="ja-JP" altLang="en-US" sz="1600" b="1">
                <a:solidFill>
                  <a:srgbClr val="FFFFFF"/>
                </a:solidFill>
                <a:latin typeface="+mj-ea"/>
                <a:cs typeface="Segoe UI" pitchFamily="34" charset="0"/>
              </a:rPr>
              <a:t>資産の利用状況が不明</a:t>
            </a:r>
          </a:p>
        </p:txBody>
      </p:sp>
      <p:pic>
        <p:nvPicPr>
          <p:cNvPr id="19" name="グラフィックス 18" descr="バッジ: バツ 単色塗りつぶし">
            <a:extLst>
              <a:ext uri="{FF2B5EF4-FFF2-40B4-BE49-F238E27FC236}">
                <a16:creationId xmlns:a16="http://schemas.microsoft.com/office/drawing/2014/main" id="{EE8D390B-B473-A6E8-90DE-8AF0D1EA18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3897194"/>
            <a:ext cx="428689" cy="428689"/>
          </a:xfrm>
          <a:prstGeom prst="rect">
            <a:avLst/>
          </a:prstGeom>
        </p:spPr>
      </p:pic>
      <p:sp>
        <p:nvSpPr>
          <p:cNvPr id="20" name="角丸四角形 19">
            <a:extLst>
              <a:ext uri="{FF2B5EF4-FFF2-40B4-BE49-F238E27FC236}">
                <a16:creationId xmlns:a16="http://schemas.microsoft.com/office/drawing/2014/main" id="{45ECEF82-F258-0592-5146-31308DE705A9}"/>
              </a:ext>
            </a:extLst>
          </p:cNvPr>
          <p:cNvSpPr/>
          <p:nvPr/>
        </p:nvSpPr>
        <p:spPr bwMode="auto">
          <a:xfrm>
            <a:off x="627257" y="4485299"/>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lang="ja-JP" altLang="en-US" sz="1600">
                <a:solidFill>
                  <a:srgbClr val="FFFFFF"/>
                </a:solidFill>
                <a:latin typeface="+mj-ea"/>
                <a:ea typeface="+mj-ea"/>
                <a:cs typeface="Segoe UI" pitchFamily="34" charset="0"/>
              </a:rPr>
              <a:t>トラブルを</a:t>
            </a:r>
            <a:r>
              <a:rPr kumimoji="1" lang="ja-JP" altLang="en-US" sz="1600">
                <a:solidFill>
                  <a:srgbClr val="FFFFFF"/>
                </a:solidFill>
                <a:latin typeface="+mj-ea"/>
                <a:ea typeface="+mj-ea"/>
                <a:cs typeface="Segoe UI" pitchFamily="34" charset="0"/>
              </a:rPr>
              <a:t>すぐに修正できない</a:t>
            </a:r>
            <a:endParaRPr kumimoji="1" lang="ja-JP" altLang="en-US" sz="1600" err="1">
              <a:solidFill>
                <a:srgbClr val="FFFFFF"/>
              </a:solidFill>
              <a:latin typeface="+mj-ea"/>
              <a:ea typeface="+mj-ea"/>
              <a:cs typeface="Segoe UI" pitchFamily="34" charset="0"/>
            </a:endParaRPr>
          </a:p>
        </p:txBody>
      </p:sp>
      <p:pic>
        <p:nvPicPr>
          <p:cNvPr id="21" name="グラフィックス 20" descr="バッジ: バツ 単色塗りつぶし">
            <a:extLst>
              <a:ext uri="{FF2B5EF4-FFF2-40B4-BE49-F238E27FC236}">
                <a16:creationId xmlns:a16="http://schemas.microsoft.com/office/drawing/2014/main" id="{23EB4A49-9886-EDFD-D7EC-207E9C37453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4506625"/>
            <a:ext cx="428689" cy="428689"/>
          </a:xfrm>
          <a:prstGeom prst="rect">
            <a:avLst/>
          </a:prstGeom>
        </p:spPr>
      </p:pic>
      <p:sp>
        <p:nvSpPr>
          <p:cNvPr id="22" name="正方形/長方形 21">
            <a:extLst>
              <a:ext uri="{FF2B5EF4-FFF2-40B4-BE49-F238E27FC236}">
                <a16:creationId xmlns:a16="http://schemas.microsoft.com/office/drawing/2014/main" id="{29548D5E-79F5-7856-CEC8-1CD7D7FCA93C}"/>
              </a:ext>
            </a:extLst>
          </p:cNvPr>
          <p:cNvSpPr/>
          <p:nvPr/>
        </p:nvSpPr>
        <p:spPr bwMode="auto">
          <a:xfrm>
            <a:off x="542416" y="3101419"/>
            <a:ext cx="3403080" cy="2337848"/>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r>
              <a:rPr lang="ja-JP" altLang="en-US" sz="1400">
                <a:solidFill>
                  <a:schemeClr val="accent1"/>
                </a:solidFill>
                <a:latin typeface="+mj-ea"/>
                <a:ea typeface="+mj-ea"/>
                <a:cs typeface="Segoe UI" pitchFamily="34" charset="0"/>
              </a:rPr>
              <a:t>ガバナンスの欠如</a:t>
            </a:r>
            <a:endParaRPr kumimoji="1" lang="ja-JP" altLang="en-US" sz="1400" err="1">
              <a:solidFill>
                <a:schemeClr val="accent1"/>
              </a:solidFill>
              <a:latin typeface="+mj-ea"/>
              <a:ea typeface="+mj-ea"/>
              <a:cs typeface="Segoe UI" pitchFamily="34" charset="0"/>
            </a:endParaRPr>
          </a:p>
        </p:txBody>
      </p:sp>
      <p:sp>
        <p:nvSpPr>
          <p:cNvPr id="23" name="片側の 2 つの角を丸めた四角形 22">
            <a:extLst>
              <a:ext uri="{FF2B5EF4-FFF2-40B4-BE49-F238E27FC236}">
                <a16:creationId xmlns:a16="http://schemas.microsoft.com/office/drawing/2014/main" id="{362C16E9-5CBE-8B68-28DC-1C523CB94A9F}"/>
              </a:ext>
            </a:extLst>
          </p:cNvPr>
          <p:cNvSpPr/>
          <p:nvPr/>
        </p:nvSpPr>
        <p:spPr bwMode="auto">
          <a:xfrm>
            <a:off x="4342349" y="1467386"/>
            <a:ext cx="3634943" cy="4207551"/>
          </a:xfrm>
          <a:prstGeom prst="round2SameRect">
            <a:avLst>
              <a:gd name="adj1" fmla="val 7569"/>
              <a:gd name="adj2" fmla="val 5953"/>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ja-JP" altLang="en-US" sz="2000" b="1">
                <a:solidFill>
                  <a:schemeClr val="tx2"/>
                </a:solidFill>
                <a:latin typeface="Yu Gothic UI" panose="020B0500000000000000" pitchFamily="34" charset="-128"/>
                <a:ea typeface="Yu Gothic UI" panose="020B0500000000000000" pitchFamily="34" charset="-128"/>
                <a:cs typeface="Segoe UI" pitchFamily="34" charset="0"/>
              </a:rPr>
              <a:t>専門家の憶測による報告書</a:t>
            </a:r>
            <a:endParaRPr kumimoji="1" lang="ja-JP" altLang="en-US" sz="2000" b="1" err="1">
              <a:solidFill>
                <a:schemeClr val="tx2"/>
              </a:solidFill>
              <a:latin typeface="Yu Gothic UI" panose="020B0500000000000000" pitchFamily="34" charset="-128"/>
              <a:ea typeface="Yu Gothic UI" panose="020B0500000000000000" pitchFamily="34" charset="-128"/>
              <a:cs typeface="Segoe UI" pitchFamily="34" charset="0"/>
            </a:endParaRPr>
          </a:p>
        </p:txBody>
      </p:sp>
      <p:pic>
        <p:nvPicPr>
          <p:cNvPr id="27" name="グラフィックス 26" descr="プログラマー男性 単色塗りつぶし">
            <a:extLst>
              <a:ext uri="{FF2B5EF4-FFF2-40B4-BE49-F238E27FC236}">
                <a16:creationId xmlns:a16="http://schemas.microsoft.com/office/drawing/2014/main" id="{8ECDC450-07EF-7B03-D105-DD561718289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05526" y="2194573"/>
            <a:ext cx="792269" cy="792269"/>
          </a:xfrm>
          <a:prstGeom prst="rect">
            <a:avLst/>
          </a:prstGeom>
        </p:spPr>
      </p:pic>
      <p:pic>
        <p:nvPicPr>
          <p:cNvPr id="28" name="グラフィックス 27" descr="疑問符 単色塗りつぶし">
            <a:extLst>
              <a:ext uri="{FF2B5EF4-FFF2-40B4-BE49-F238E27FC236}">
                <a16:creationId xmlns:a16="http://schemas.microsoft.com/office/drawing/2014/main" id="{22D44493-B926-AC6B-5777-224DB163E39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587927">
            <a:off x="6734684" y="2135531"/>
            <a:ext cx="435170" cy="435170"/>
          </a:xfrm>
          <a:prstGeom prst="rect">
            <a:avLst/>
          </a:prstGeom>
        </p:spPr>
      </p:pic>
      <p:pic>
        <p:nvPicPr>
          <p:cNvPr id="30" name="グラフィックス 29" descr="データベース 単色塗りつぶし">
            <a:extLst>
              <a:ext uri="{FF2B5EF4-FFF2-40B4-BE49-F238E27FC236}">
                <a16:creationId xmlns:a16="http://schemas.microsoft.com/office/drawing/2014/main" id="{50FEA7EC-3D9F-9FD0-F9CE-190F009F376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262976" y="2273396"/>
            <a:ext cx="498085" cy="498085"/>
          </a:xfrm>
          <a:prstGeom prst="rect">
            <a:avLst/>
          </a:prstGeom>
        </p:spPr>
      </p:pic>
      <p:pic>
        <p:nvPicPr>
          <p:cNvPr id="31" name="グラフィックス 30" descr="バッジ: バツ 単色塗りつぶし">
            <a:extLst>
              <a:ext uri="{FF2B5EF4-FFF2-40B4-BE49-F238E27FC236}">
                <a16:creationId xmlns:a16="http://schemas.microsoft.com/office/drawing/2014/main" id="{FA0F4EE2-6B80-90C8-739C-4AA9EB213E2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062159" y="2138770"/>
            <a:ext cx="428689" cy="428689"/>
          </a:xfrm>
          <a:prstGeom prst="rect">
            <a:avLst/>
          </a:prstGeom>
        </p:spPr>
      </p:pic>
      <p:pic>
        <p:nvPicPr>
          <p:cNvPr id="32" name="グラフィックス 31" descr="接続 単色塗りつぶし">
            <a:extLst>
              <a:ext uri="{FF2B5EF4-FFF2-40B4-BE49-F238E27FC236}">
                <a16:creationId xmlns:a16="http://schemas.microsoft.com/office/drawing/2014/main" id="{82ECDED4-5842-A453-705F-383B6CF6C0B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512018" y="2559103"/>
            <a:ext cx="498085" cy="498085"/>
          </a:xfrm>
          <a:prstGeom prst="rect">
            <a:avLst/>
          </a:prstGeom>
        </p:spPr>
      </p:pic>
      <p:sp>
        <p:nvSpPr>
          <p:cNvPr id="33" name="角丸四角形 32">
            <a:extLst>
              <a:ext uri="{FF2B5EF4-FFF2-40B4-BE49-F238E27FC236}">
                <a16:creationId xmlns:a16="http://schemas.microsoft.com/office/drawing/2014/main" id="{4675FF7B-89BB-4B05-1FCC-E3BD8F06FACB}"/>
              </a:ext>
            </a:extLst>
          </p:cNvPr>
          <p:cNvSpPr/>
          <p:nvPr/>
        </p:nvSpPr>
        <p:spPr bwMode="auto">
          <a:xfrm>
            <a:off x="4545934" y="3266437"/>
            <a:ext cx="3240627" cy="471340"/>
          </a:xfrm>
          <a:prstGeom prst="roundRect">
            <a:avLst>
              <a:gd name="adj" fmla="val 5000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ja-JP" altLang="en-US" sz="1600">
                <a:solidFill>
                  <a:srgbClr val="FFFFFF"/>
                </a:solidFill>
                <a:latin typeface="+mj-ea"/>
                <a:ea typeface="+mj-ea"/>
                <a:cs typeface="Segoe UI" pitchFamily="34" charset="0"/>
              </a:rPr>
              <a:t>網羅性のない報告書</a:t>
            </a:r>
            <a:endParaRPr kumimoji="1" lang="ja-JP" altLang="en-US" sz="1600" err="1">
              <a:solidFill>
                <a:srgbClr val="FFFFFF"/>
              </a:solidFill>
              <a:latin typeface="+mj-ea"/>
              <a:ea typeface="+mj-ea"/>
              <a:cs typeface="Segoe UI" pitchFamily="34" charset="0"/>
            </a:endParaRPr>
          </a:p>
        </p:txBody>
      </p:sp>
      <p:pic>
        <p:nvPicPr>
          <p:cNvPr id="34" name="グラフィックス 33" descr="バッジ: バツ 単色塗りつぶし">
            <a:extLst>
              <a:ext uri="{FF2B5EF4-FFF2-40B4-BE49-F238E27FC236}">
                <a16:creationId xmlns:a16="http://schemas.microsoft.com/office/drawing/2014/main" id="{189C00EA-CFA4-3B57-6C5B-F68D9ACCDA6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9275" y="3287763"/>
            <a:ext cx="428689" cy="428689"/>
          </a:xfrm>
          <a:prstGeom prst="rect">
            <a:avLst/>
          </a:prstGeom>
        </p:spPr>
      </p:pic>
      <p:sp>
        <p:nvSpPr>
          <p:cNvPr id="35" name="角丸四角形 34">
            <a:extLst>
              <a:ext uri="{FF2B5EF4-FFF2-40B4-BE49-F238E27FC236}">
                <a16:creationId xmlns:a16="http://schemas.microsoft.com/office/drawing/2014/main" id="{8A38FF72-D746-9311-CEE0-6AA36AF97EB8}"/>
              </a:ext>
            </a:extLst>
          </p:cNvPr>
          <p:cNvSpPr/>
          <p:nvPr/>
        </p:nvSpPr>
        <p:spPr bwMode="auto">
          <a:xfrm>
            <a:off x="4545934" y="3875868"/>
            <a:ext cx="3240627" cy="471340"/>
          </a:xfrm>
          <a:prstGeom prst="roundRect">
            <a:avLst>
              <a:gd name="adj" fmla="val 5000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ja-JP" altLang="en-US" sz="1600">
                <a:solidFill>
                  <a:srgbClr val="FFFFFF"/>
                </a:solidFill>
                <a:latin typeface="+mj-ea"/>
                <a:ea typeface="+mj-ea"/>
                <a:cs typeface="Segoe UI" pitchFamily="34" charset="0"/>
              </a:rPr>
              <a:t>根拠のない原因究明</a:t>
            </a:r>
            <a:endParaRPr kumimoji="1" lang="ja-JP" altLang="en-US" sz="1600" err="1">
              <a:solidFill>
                <a:srgbClr val="FFFFFF"/>
              </a:solidFill>
              <a:latin typeface="+mj-ea"/>
              <a:ea typeface="+mj-ea"/>
              <a:cs typeface="Segoe UI" pitchFamily="34" charset="0"/>
            </a:endParaRPr>
          </a:p>
        </p:txBody>
      </p:sp>
      <p:pic>
        <p:nvPicPr>
          <p:cNvPr id="36" name="グラフィックス 35" descr="バッジ: バツ 単色塗りつぶし">
            <a:extLst>
              <a:ext uri="{FF2B5EF4-FFF2-40B4-BE49-F238E27FC236}">
                <a16:creationId xmlns:a16="http://schemas.microsoft.com/office/drawing/2014/main" id="{3F3BD34D-4080-F593-6865-0338DC719BD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9275" y="3897194"/>
            <a:ext cx="428689" cy="428689"/>
          </a:xfrm>
          <a:prstGeom prst="rect">
            <a:avLst/>
          </a:prstGeom>
        </p:spPr>
      </p:pic>
      <p:sp>
        <p:nvSpPr>
          <p:cNvPr id="37" name="角丸四角形 36">
            <a:extLst>
              <a:ext uri="{FF2B5EF4-FFF2-40B4-BE49-F238E27FC236}">
                <a16:creationId xmlns:a16="http://schemas.microsoft.com/office/drawing/2014/main" id="{CE84C880-DD52-6FBF-690A-819921230C4A}"/>
              </a:ext>
            </a:extLst>
          </p:cNvPr>
          <p:cNvSpPr/>
          <p:nvPr/>
        </p:nvSpPr>
        <p:spPr bwMode="auto">
          <a:xfrm>
            <a:off x="4465804" y="4591548"/>
            <a:ext cx="3403081" cy="799065"/>
          </a:xfrm>
          <a:prstGeom prst="roundRect">
            <a:avLst>
              <a:gd name="adj" fmla="val 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lang="ja-JP" altLang="en-US" sz="1600">
                <a:solidFill>
                  <a:srgbClr val="FFFFFF"/>
                </a:solidFill>
                <a:latin typeface="+mj-ea"/>
                <a:ea typeface="+mj-ea"/>
                <a:cs typeface="Segoe UI" pitchFamily="34" charset="0"/>
              </a:rPr>
              <a:t>事故の原因は結局わからないまま</a:t>
            </a:r>
            <a:endParaRPr lang="en-US" altLang="ja-JP" sz="1600">
              <a:solidFill>
                <a:srgbClr val="FFFFFF"/>
              </a:solidFill>
              <a:latin typeface="+mj-ea"/>
              <a:ea typeface="+mj-ea"/>
              <a:cs typeface="Segoe UI" pitchFamily="34" charset="0"/>
            </a:endParaRPr>
          </a:p>
          <a:p>
            <a:pPr marL="7938" algn="ctr" defTabSz="932472" fontAlgn="base">
              <a:spcBef>
                <a:spcPct val="0"/>
              </a:spcBef>
              <a:spcAft>
                <a:spcPct val="0"/>
              </a:spcAft>
            </a:pPr>
            <a:r>
              <a:rPr kumimoji="1" lang="ja-JP" altLang="en-US" sz="1600">
                <a:solidFill>
                  <a:srgbClr val="FFFFFF"/>
                </a:solidFill>
                <a:latin typeface="+mj-ea"/>
                <a:ea typeface="+mj-ea"/>
                <a:cs typeface="Segoe UI" pitchFamily="34" charset="0"/>
              </a:rPr>
              <a:t>対応</a:t>
            </a:r>
            <a:r>
              <a:rPr lang="ja-JP" altLang="en-US" sz="1600">
                <a:solidFill>
                  <a:srgbClr val="FFFFFF"/>
                </a:solidFill>
                <a:latin typeface="+mj-ea"/>
                <a:ea typeface="+mj-ea"/>
                <a:cs typeface="Segoe UI" pitchFamily="34" charset="0"/>
              </a:rPr>
              <a:t>しなければならない</a:t>
            </a:r>
            <a:endParaRPr kumimoji="1" lang="ja-JP" altLang="en-US" sz="1600" err="1">
              <a:solidFill>
                <a:srgbClr val="FFFFFF"/>
              </a:solidFill>
              <a:latin typeface="+mj-ea"/>
              <a:ea typeface="+mj-ea"/>
              <a:cs typeface="Segoe UI" pitchFamily="34" charset="0"/>
            </a:endParaRPr>
          </a:p>
        </p:txBody>
      </p:sp>
      <p:sp>
        <p:nvSpPr>
          <p:cNvPr id="38" name="正方形/長方形 37">
            <a:extLst>
              <a:ext uri="{FF2B5EF4-FFF2-40B4-BE49-F238E27FC236}">
                <a16:creationId xmlns:a16="http://schemas.microsoft.com/office/drawing/2014/main" id="{69544EA2-399D-1399-FCD1-61ACA5888E8F}"/>
              </a:ext>
            </a:extLst>
          </p:cNvPr>
          <p:cNvSpPr/>
          <p:nvPr/>
        </p:nvSpPr>
        <p:spPr bwMode="auto">
          <a:xfrm>
            <a:off x="4465804" y="3096132"/>
            <a:ext cx="3403080" cy="1389167"/>
          </a:xfrm>
          <a:prstGeom prst="rect">
            <a:avLst/>
          </a:prstGeom>
          <a:noFill/>
          <a:ln w="19050">
            <a:solidFill>
              <a:srgbClr val="D83B0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kumimoji="1" lang="ja-JP" altLang="en-US" sz="1400" err="1">
              <a:solidFill>
                <a:schemeClr val="accent1"/>
              </a:solidFill>
              <a:latin typeface="+mj-ea"/>
              <a:ea typeface="+mj-ea"/>
              <a:cs typeface="Segoe UI" pitchFamily="34" charset="0"/>
            </a:endParaRPr>
          </a:p>
        </p:txBody>
      </p:sp>
      <p:cxnSp>
        <p:nvCxnSpPr>
          <p:cNvPr id="42" name="直線矢印コネクタ 41">
            <a:extLst>
              <a:ext uri="{FF2B5EF4-FFF2-40B4-BE49-F238E27FC236}">
                <a16:creationId xmlns:a16="http://schemas.microsoft.com/office/drawing/2014/main" id="{F6B7FF96-3036-9205-0023-D4535E3DEB57}"/>
              </a:ext>
            </a:extLst>
          </p:cNvPr>
          <p:cNvCxnSpPr>
            <a:cxnSpLocks/>
            <a:stCxn id="15" idx="3"/>
            <a:endCxn id="33" idx="1"/>
          </p:cNvCxnSpPr>
          <p:nvPr/>
        </p:nvCxnSpPr>
        <p:spPr>
          <a:xfrm>
            <a:off x="3867884" y="3502107"/>
            <a:ext cx="678050" cy="0"/>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756EED94-1551-36C5-B4C7-E6979F2C6987}"/>
              </a:ext>
            </a:extLst>
          </p:cNvPr>
          <p:cNvCxnSpPr>
            <a:cxnSpLocks/>
            <a:stCxn id="18" idx="3"/>
            <a:endCxn id="35" idx="1"/>
          </p:cNvCxnSpPr>
          <p:nvPr/>
        </p:nvCxnSpPr>
        <p:spPr>
          <a:xfrm>
            <a:off x="3867884" y="4111538"/>
            <a:ext cx="678050" cy="0"/>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53457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37C36-398E-699C-ED86-1BFABB84C2A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A6C5240-C3E6-BB10-11C2-F45459DA32DB}"/>
              </a:ext>
            </a:extLst>
          </p:cNvPr>
          <p:cNvSpPr>
            <a:spLocks noGrp="1"/>
          </p:cNvSpPr>
          <p:nvPr>
            <p:ph type="title"/>
          </p:nvPr>
        </p:nvSpPr>
        <p:spPr/>
        <p:txBody>
          <a:bodyPr/>
          <a:lstStyle/>
          <a:p>
            <a:r>
              <a:rPr lang="en-US" altLang="ja-JP"/>
              <a:t>AI</a:t>
            </a:r>
            <a:r>
              <a:rPr lang="ja-JP" altLang="en-US"/>
              <a:t>のための</a:t>
            </a:r>
            <a:r>
              <a:rPr lang="en-US" altLang="ja-JP"/>
              <a:t>DX</a:t>
            </a:r>
            <a:r>
              <a:rPr lang="ja-JP" altLang="en-US"/>
              <a:t>プラットフォーム</a:t>
            </a:r>
            <a:r>
              <a:rPr lang="en-US" altLang="ja-JP"/>
              <a:t> </a:t>
            </a:r>
            <a:r>
              <a:rPr lang="en-US" altLang="ja-JP" sz="2400"/>
              <a:t>– </a:t>
            </a:r>
            <a:r>
              <a:rPr lang="ja-JP" altLang="en-US" sz="2400"/>
              <a:t>データガバナンスとセキュリティ</a:t>
            </a:r>
          </a:p>
        </p:txBody>
      </p:sp>
      <p:sp>
        <p:nvSpPr>
          <p:cNvPr id="50" name="角丸四角形 49">
            <a:extLst>
              <a:ext uri="{FF2B5EF4-FFF2-40B4-BE49-F238E27FC236}">
                <a16:creationId xmlns:a16="http://schemas.microsoft.com/office/drawing/2014/main" id="{D4179BB1-4896-D7CF-B63D-C276B5E32DCA}"/>
              </a:ext>
            </a:extLst>
          </p:cNvPr>
          <p:cNvSpPr/>
          <p:nvPr/>
        </p:nvSpPr>
        <p:spPr bwMode="auto">
          <a:xfrm>
            <a:off x="509278" y="1442946"/>
            <a:ext cx="3385057" cy="924472"/>
          </a:xfrm>
          <a:prstGeom prst="roundRect">
            <a:avLst>
              <a:gd name="adj" fmla="val 1549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人間がわかりやすい</a:t>
            </a:r>
          </a:p>
          <a:p>
            <a:pPr algn="ctr"/>
            <a:r>
              <a:rPr lang="ja-JP" altLang="en-US" sz="2000"/>
              <a:t>データ管理</a:t>
            </a:r>
          </a:p>
        </p:txBody>
      </p:sp>
      <p:sp>
        <p:nvSpPr>
          <p:cNvPr id="51" name="角丸四角形 50">
            <a:extLst>
              <a:ext uri="{FF2B5EF4-FFF2-40B4-BE49-F238E27FC236}">
                <a16:creationId xmlns:a16="http://schemas.microsoft.com/office/drawing/2014/main" id="{675DCC59-975C-E619-9424-9130775AC2A7}"/>
              </a:ext>
            </a:extLst>
          </p:cNvPr>
          <p:cNvSpPr/>
          <p:nvPr/>
        </p:nvSpPr>
        <p:spPr bwMode="auto">
          <a:xfrm>
            <a:off x="4419543" y="1442946"/>
            <a:ext cx="3385057" cy="924472"/>
          </a:xfrm>
          <a:prstGeom prst="roundRect">
            <a:avLst>
              <a:gd name="adj" fmla="val 15494"/>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コンピュータが扱いやすい</a:t>
            </a:r>
            <a:endParaRPr lang="en-US" altLang="ja-JP" sz="2000"/>
          </a:p>
          <a:p>
            <a:pPr algn="ctr"/>
            <a:r>
              <a:rPr lang="ja-JP" altLang="en-US" sz="2000"/>
              <a:t>データ管理</a:t>
            </a:r>
          </a:p>
        </p:txBody>
      </p:sp>
      <p:grpSp>
        <p:nvGrpSpPr>
          <p:cNvPr id="81" name="グループ化 80">
            <a:extLst>
              <a:ext uri="{FF2B5EF4-FFF2-40B4-BE49-F238E27FC236}">
                <a16:creationId xmlns:a16="http://schemas.microsoft.com/office/drawing/2014/main" id="{39193AE9-030C-92DB-9C84-43969CAB8C90}"/>
              </a:ext>
            </a:extLst>
          </p:cNvPr>
          <p:cNvGrpSpPr/>
          <p:nvPr/>
        </p:nvGrpSpPr>
        <p:grpSpPr>
          <a:xfrm>
            <a:off x="899720" y="2511939"/>
            <a:ext cx="2604173" cy="537674"/>
            <a:chOff x="886223" y="2624674"/>
            <a:chExt cx="2604173" cy="537674"/>
          </a:xfrm>
        </p:grpSpPr>
        <p:pic>
          <p:nvPicPr>
            <p:cNvPr id="8" name="グラフィックス 7" descr="開いたフォルダー 単色塗りつぶし">
              <a:extLst>
                <a:ext uri="{FF2B5EF4-FFF2-40B4-BE49-F238E27FC236}">
                  <a16:creationId xmlns:a16="http://schemas.microsoft.com/office/drawing/2014/main" id="{3181DFE5-5802-3184-B6F2-10E65B567E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6223" y="2624674"/>
              <a:ext cx="537674" cy="537674"/>
            </a:xfrm>
            <a:prstGeom prst="rect">
              <a:avLst/>
            </a:prstGeom>
          </p:spPr>
        </p:pic>
        <p:sp>
          <p:nvSpPr>
            <p:cNvPr id="53" name="テキスト ボックス 52">
              <a:extLst>
                <a:ext uri="{FF2B5EF4-FFF2-40B4-BE49-F238E27FC236}">
                  <a16:creationId xmlns:a16="http://schemas.microsoft.com/office/drawing/2014/main" id="{A874E43F-9BE1-CA26-245E-9DEDCE91DC98}"/>
                </a:ext>
              </a:extLst>
            </p:cNvPr>
            <p:cNvSpPr txBox="1"/>
            <p:nvPr/>
          </p:nvSpPr>
          <p:spPr>
            <a:xfrm>
              <a:off x="1549159" y="2778415"/>
              <a:ext cx="1941237" cy="246221"/>
            </a:xfrm>
            <a:prstGeom prst="rect">
              <a:avLst/>
            </a:prstGeom>
            <a:noFill/>
          </p:spPr>
          <p:txBody>
            <a:bodyPr wrap="none" lIns="0" tIns="0" rIns="0" bIns="0" rtlCol="0">
              <a:spAutoFit/>
            </a:bodyPr>
            <a:lstStyle/>
            <a:p>
              <a:pPr algn="l"/>
              <a:r>
                <a:rPr kumimoji="1" lang="ja-JP" altLang="en-US" sz="1600"/>
                <a:t>フォルダによるデータ管理</a:t>
              </a:r>
              <a:endParaRPr kumimoji="1" lang="ja-JP" altLang="en-US" sz="1600" err="1"/>
            </a:p>
          </p:txBody>
        </p:sp>
      </p:grpSp>
      <p:cxnSp>
        <p:nvCxnSpPr>
          <p:cNvPr id="55" name="直線矢印コネクタ 54">
            <a:extLst>
              <a:ext uri="{FF2B5EF4-FFF2-40B4-BE49-F238E27FC236}">
                <a16:creationId xmlns:a16="http://schemas.microsoft.com/office/drawing/2014/main" id="{E4CD8463-3728-760B-6099-6F5580257EEB}"/>
              </a:ext>
            </a:extLst>
          </p:cNvPr>
          <p:cNvCxnSpPr>
            <a:cxnSpLocks/>
          </p:cNvCxnSpPr>
          <p:nvPr/>
        </p:nvCxnSpPr>
        <p:spPr>
          <a:xfrm>
            <a:off x="2201806"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3DCD8898-9194-9016-685B-A2214EA31B0F}"/>
              </a:ext>
            </a:extLst>
          </p:cNvPr>
          <p:cNvSpPr txBox="1"/>
          <p:nvPr/>
        </p:nvSpPr>
        <p:spPr>
          <a:xfrm>
            <a:off x="598248"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フォルダごとの整理と権限管理により、データの重複による管理コストの増大、データの安全性担保が難しい</a:t>
            </a:r>
            <a:endParaRPr kumimoji="1" lang="ja-JP" altLang="en-US" sz="1600" err="1">
              <a:latin typeface="+mn-ea"/>
            </a:endParaRPr>
          </a:p>
        </p:txBody>
      </p:sp>
      <p:grpSp>
        <p:nvGrpSpPr>
          <p:cNvPr id="82" name="グループ化 81">
            <a:extLst>
              <a:ext uri="{FF2B5EF4-FFF2-40B4-BE49-F238E27FC236}">
                <a16:creationId xmlns:a16="http://schemas.microsoft.com/office/drawing/2014/main" id="{9777ADF3-FCAA-5B68-EECE-B4F63AB106BE}"/>
              </a:ext>
            </a:extLst>
          </p:cNvPr>
          <p:cNvGrpSpPr/>
          <p:nvPr/>
        </p:nvGrpSpPr>
        <p:grpSpPr>
          <a:xfrm>
            <a:off x="4732564" y="2519953"/>
            <a:ext cx="2759014" cy="537674"/>
            <a:chOff x="4691890" y="2632688"/>
            <a:chExt cx="2759014" cy="537674"/>
          </a:xfrm>
        </p:grpSpPr>
        <p:sp>
          <p:nvSpPr>
            <p:cNvPr id="58" name="テキスト ボックス 57">
              <a:extLst>
                <a:ext uri="{FF2B5EF4-FFF2-40B4-BE49-F238E27FC236}">
                  <a16:creationId xmlns:a16="http://schemas.microsoft.com/office/drawing/2014/main" id="{D24760DD-6238-9736-7E6B-EA96C3F27398}"/>
                </a:ext>
              </a:extLst>
            </p:cNvPr>
            <p:cNvSpPr txBox="1"/>
            <p:nvPr/>
          </p:nvSpPr>
          <p:spPr>
            <a:xfrm>
              <a:off x="5333337" y="2778415"/>
              <a:ext cx="2117567" cy="246221"/>
            </a:xfrm>
            <a:prstGeom prst="rect">
              <a:avLst/>
            </a:prstGeom>
            <a:noFill/>
          </p:spPr>
          <p:txBody>
            <a:bodyPr wrap="none" lIns="0" tIns="0" rIns="0" bIns="0" rtlCol="0">
              <a:spAutoFit/>
            </a:bodyPr>
            <a:lstStyle/>
            <a:p>
              <a:pPr algn="l"/>
              <a:r>
                <a:rPr lang="ja-JP" altLang="en-US" sz="1600"/>
                <a:t>メタデータ</a:t>
              </a:r>
              <a:r>
                <a:rPr kumimoji="1" lang="ja-JP" altLang="en-US" sz="1600"/>
                <a:t>によるデータ管理</a:t>
              </a:r>
              <a:endParaRPr kumimoji="1" lang="ja-JP" altLang="en-US" sz="1600" err="1"/>
            </a:p>
          </p:txBody>
        </p:sp>
        <p:pic>
          <p:nvPicPr>
            <p:cNvPr id="60" name="グラフィックス 59" descr="タグ 単色塗りつぶし">
              <a:extLst>
                <a:ext uri="{FF2B5EF4-FFF2-40B4-BE49-F238E27FC236}">
                  <a16:creationId xmlns:a16="http://schemas.microsoft.com/office/drawing/2014/main" id="{86F89BC6-8A00-5DB8-5E2B-3314DF97DC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91890" y="2632688"/>
              <a:ext cx="537674" cy="537674"/>
            </a:xfrm>
            <a:prstGeom prst="rect">
              <a:avLst/>
            </a:prstGeom>
          </p:spPr>
        </p:pic>
      </p:grpSp>
      <p:cxnSp>
        <p:nvCxnSpPr>
          <p:cNvPr id="61" name="直線矢印コネクタ 60">
            <a:extLst>
              <a:ext uri="{FF2B5EF4-FFF2-40B4-BE49-F238E27FC236}">
                <a16:creationId xmlns:a16="http://schemas.microsoft.com/office/drawing/2014/main" id="{823DFB1E-F7F1-56A7-CB88-EB96B3E46C30}"/>
              </a:ext>
            </a:extLst>
          </p:cNvPr>
          <p:cNvCxnSpPr>
            <a:cxnSpLocks/>
          </p:cNvCxnSpPr>
          <p:nvPr/>
        </p:nvCxnSpPr>
        <p:spPr>
          <a:xfrm>
            <a:off x="6112071"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94DD68D0-4665-4BD0-0241-2CFD9AC3FE6A}"/>
              </a:ext>
            </a:extLst>
          </p:cNvPr>
          <p:cNvSpPr txBox="1"/>
          <p:nvPr/>
        </p:nvSpPr>
        <p:spPr>
          <a:xfrm>
            <a:off x="4508513"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ファイルの属性によって柔軟な管理ができ、データを最小限にすることが可能。</a:t>
            </a:r>
            <a:r>
              <a:rPr lang="en-US" altLang="ja-JP" sz="1600">
                <a:latin typeface="+mn-ea"/>
              </a:rPr>
              <a:t>DX</a:t>
            </a:r>
            <a:r>
              <a:rPr lang="ja-JP" altLang="en-US" sz="1600">
                <a:latin typeface="+mn-ea"/>
              </a:rPr>
              <a:t>の基盤として最低限の要件</a:t>
            </a:r>
            <a:endParaRPr kumimoji="1" lang="ja-JP" altLang="en-US" sz="1600" err="1">
              <a:latin typeface="+mn-ea"/>
            </a:endParaRPr>
          </a:p>
        </p:txBody>
      </p:sp>
      <p:cxnSp>
        <p:nvCxnSpPr>
          <p:cNvPr id="77" name="直線矢印コネクタ 76">
            <a:extLst>
              <a:ext uri="{FF2B5EF4-FFF2-40B4-BE49-F238E27FC236}">
                <a16:creationId xmlns:a16="http://schemas.microsoft.com/office/drawing/2014/main" id="{1511992B-25A0-AAA1-3E07-200949C7441B}"/>
              </a:ext>
            </a:extLst>
          </p:cNvPr>
          <p:cNvCxnSpPr>
            <a:stCxn id="50" idx="3"/>
            <a:endCxn id="51" idx="1"/>
          </p:cNvCxnSpPr>
          <p:nvPr/>
        </p:nvCxnSpPr>
        <p:spPr>
          <a:xfrm>
            <a:off x="3894335" y="1905182"/>
            <a:ext cx="5252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 name="角丸四角形 2">
            <a:extLst>
              <a:ext uri="{FF2B5EF4-FFF2-40B4-BE49-F238E27FC236}">
                <a16:creationId xmlns:a16="http://schemas.microsoft.com/office/drawing/2014/main" id="{F111AF46-F76F-5AB2-BA13-F6585661E4F9}"/>
              </a:ext>
            </a:extLst>
          </p:cNvPr>
          <p:cNvSpPr/>
          <p:nvPr/>
        </p:nvSpPr>
        <p:spPr bwMode="auto">
          <a:xfrm>
            <a:off x="509278" y="4490583"/>
            <a:ext cx="3385057" cy="543572"/>
          </a:xfrm>
          <a:prstGeom prst="roundRect">
            <a:avLst>
              <a:gd name="adj" fmla="val 2926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1600"/>
              <a:t>メールやファイルサーバでのデータ共有</a:t>
            </a:r>
          </a:p>
        </p:txBody>
      </p:sp>
    </p:spTree>
    <p:extLst>
      <p:ext uri="{BB962C8B-B14F-4D97-AF65-F5344CB8AC3E}">
        <p14:creationId xmlns:p14="http://schemas.microsoft.com/office/powerpoint/2010/main" val="234514061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37C36-398E-699C-ED86-1BFABB84C2A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A6C5240-C3E6-BB10-11C2-F45459DA32DB}"/>
              </a:ext>
            </a:extLst>
          </p:cNvPr>
          <p:cNvSpPr>
            <a:spLocks noGrp="1"/>
          </p:cNvSpPr>
          <p:nvPr>
            <p:ph type="title"/>
          </p:nvPr>
        </p:nvSpPr>
        <p:spPr/>
        <p:txBody>
          <a:bodyPr/>
          <a:lstStyle/>
          <a:p>
            <a:r>
              <a:rPr lang="en-US" altLang="ja-JP"/>
              <a:t>AI</a:t>
            </a:r>
            <a:r>
              <a:rPr lang="ja-JP" altLang="en-US"/>
              <a:t>のための</a:t>
            </a:r>
            <a:r>
              <a:rPr lang="en-US" altLang="ja-JP"/>
              <a:t>DX</a:t>
            </a:r>
            <a:r>
              <a:rPr lang="ja-JP" altLang="en-US"/>
              <a:t>プラットフォーム</a:t>
            </a:r>
            <a:r>
              <a:rPr lang="en-US" altLang="ja-JP"/>
              <a:t> </a:t>
            </a:r>
            <a:r>
              <a:rPr lang="en-US" altLang="ja-JP" sz="2400"/>
              <a:t>– </a:t>
            </a:r>
            <a:r>
              <a:rPr lang="ja-JP" altLang="en-US" sz="2400"/>
              <a:t>データガバナンスとセキュリティ</a:t>
            </a:r>
          </a:p>
        </p:txBody>
      </p:sp>
      <p:sp>
        <p:nvSpPr>
          <p:cNvPr id="50" name="角丸四角形 49">
            <a:extLst>
              <a:ext uri="{FF2B5EF4-FFF2-40B4-BE49-F238E27FC236}">
                <a16:creationId xmlns:a16="http://schemas.microsoft.com/office/drawing/2014/main" id="{D4179BB1-4896-D7CF-B63D-C276B5E32DCA}"/>
              </a:ext>
            </a:extLst>
          </p:cNvPr>
          <p:cNvSpPr/>
          <p:nvPr/>
        </p:nvSpPr>
        <p:spPr bwMode="auto">
          <a:xfrm>
            <a:off x="509278" y="1442946"/>
            <a:ext cx="3385057" cy="924472"/>
          </a:xfrm>
          <a:prstGeom prst="roundRect">
            <a:avLst>
              <a:gd name="adj" fmla="val 1549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人間がわかりやすい</a:t>
            </a:r>
          </a:p>
          <a:p>
            <a:pPr algn="ctr"/>
            <a:r>
              <a:rPr lang="ja-JP" altLang="en-US" sz="2000"/>
              <a:t>データ管理</a:t>
            </a:r>
          </a:p>
        </p:txBody>
      </p:sp>
      <p:sp>
        <p:nvSpPr>
          <p:cNvPr id="51" name="角丸四角形 50">
            <a:extLst>
              <a:ext uri="{FF2B5EF4-FFF2-40B4-BE49-F238E27FC236}">
                <a16:creationId xmlns:a16="http://schemas.microsoft.com/office/drawing/2014/main" id="{675DCC59-975C-E619-9424-9130775AC2A7}"/>
              </a:ext>
            </a:extLst>
          </p:cNvPr>
          <p:cNvSpPr/>
          <p:nvPr/>
        </p:nvSpPr>
        <p:spPr bwMode="auto">
          <a:xfrm>
            <a:off x="4419543" y="1442946"/>
            <a:ext cx="3385057" cy="924472"/>
          </a:xfrm>
          <a:prstGeom prst="roundRect">
            <a:avLst>
              <a:gd name="adj" fmla="val 15494"/>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コンピュータが扱いやすい</a:t>
            </a:r>
            <a:endParaRPr lang="en-US" altLang="ja-JP" sz="2000"/>
          </a:p>
          <a:p>
            <a:pPr algn="ctr"/>
            <a:r>
              <a:rPr lang="ja-JP" altLang="en-US" sz="2000"/>
              <a:t>データ管理</a:t>
            </a:r>
          </a:p>
        </p:txBody>
      </p:sp>
      <p:sp>
        <p:nvSpPr>
          <p:cNvPr id="52" name="角丸四角形 51">
            <a:extLst>
              <a:ext uri="{FF2B5EF4-FFF2-40B4-BE49-F238E27FC236}">
                <a16:creationId xmlns:a16="http://schemas.microsoft.com/office/drawing/2014/main" id="{79C95076-7C47-CA37-8005-CFCD18BC12E0}"/>
              </a:ext>
            </a:extLst>
          </p:cNvPr>
          <p:cNvSpPr/>
          <p:nvPr/>
        </p:nvSpPr>
        <p:spPr bwMode="auto">
          <a:xfrm>
            <a:off x="8329808" y="1442946"/>
            <a:ext cx="3385057" cy="924472"/>
          </a:xfrm>
          <a:prstGeom prst="roundRect">
            <a:avLst>
              <a:gd name="adj" fmla="val 1549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ビジネスインテリジェンスと</a:t>
            </a:r>
            <a:endParaRPr lang="en-US" altLang="ja-JP" sz="2000"/>
          </a:p>
          <a:p>
            <a:pPr algn="ctr"/>
            <a:r>
              <a:rPr lang="en-US" altLang="ja-JP" sz="2000"/>
              <a:t>AI</a:t>
            </a:r>
            <a:r>
              <a:rPr lang="ja-JP" altLang="en-US" sz="2000"/>
              <a:t>活用</a:t>
            </a:r>
            <a:endParaRPr lang="ja-JP" altLang="en-US" sz="2000" err="1"/>
          </a:p>
        </p:txBody>
      </p:sp>
      <p:grpSp>
        <p:nvGrpSpPr>
          <p:cNvPr id="81" name="グループ化 80">
            <a:extLst>
              <a:ext uri="{FF2B5EF4-FFF2-40B4-BE49-F238E27FC236}">
                <a16:creationId xmlns:a16="http://schemas.microsoft.com/office/drawing/2014/main" id="{39193AE9-030C-92DB-9C84-43969CAB8C90}"/>
              </a:ext>
            </a:extLst>
          </p:cNvPr>
          <p:cNvGrpSpPr/>
          <p:nvPr/>
        </p:nvGrpSpPr>
        <p:grpSpPr>
          <a:xfrm>
            <a:off x="899720" y="2511939"/>
            <a:ext cx="2604173" cy="537674"/>
            <a:chOff x="886223" y="2624674"/>
            <a:chExt cx="2604173" cy="537674"/>
          </a:xfrm>
        </p:grpSpPr>
        <p:pic>
          <p:nvPicPr>
            <p:cNvPr id="8" name="グラフィックス 7" descr="開いたフォルダー 単色塗りつぶし">
              <a:extLst>
                <a:ext uri="{FF2B5EF4-FFF2-40B4-BE49-F238E27FC236}">
                  <a16:creationId xmlns:a16="http://schemas.microsoft.com/office/drawing/2014/main" id="{3181DFE5-5802-3184-B6F2-10E65B567E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6223" y="2624674"/>
              <a:ext cx="537674" cy="537674"/>
            </a:xfrm>
            <a:prstGeom prst="rect">
              <a:avLst/>
            </a:prstGeom>
          </p:spPr>
        </p:pic>
        <p:sp>
          <p:nvSpPr>
            <p:cNvPr id="53" name="テキスト ボックス 52">
              <a:extLst>
                <a:ext uri="{FF2B5EF4-FFF2-40B4-BE49-F238E27FC236}">
                  <a16:creationId xmlns:a16="http://schemas.microsoft.com/office/drawing/2014/main" id="{A874E43F-9BE1-CA26-245E-9DEDCE91DC98}"/>
                </a:ext>
              </a:extLst>
            </p:cNvPr>
            <p:cNvSpPr txBox="1"/>
            <p:nvPr/>
          </p:nvSpPr>
          <p:spPr>
            <a:xfrm>
              <a:off x="1549159" y="2778415"/>
              <a:ext cx="1941237" cy="246221"/>
            </a:xfrm>
            <a:prstGeom prst="rect">
              <a:avLst/>
            </a:prstGeom>
            <a:noFill/>
          </p:spPr>
          <p:txBody>
            <a:bodyPr wrap="none" lIns="0" tIns="0" rIns="0" bIns="0" rtlCol="0">
              <a:spAutoFit/>
            </a:bodyPr>
            <a:lstStyle/>
            <a:p>
              <a:pPr algn="l"/>
              <a:r>
                <a:rPr kumimoji="1" lang="ja-JP" altLang="en-US" sz="1600"/>
                <a:t>フォルダによるデータ管理</a:t>
              </a:r>
              <a:endParaRPr kumimoji="1" lang="ja-JP" altLang="en-US" sz="1600" err="1"/>
            </a:p>
          </p:txBody>
        </p:sp>
      </p:grpSp>
      <p:cxnSp>
        <p:nvCxnSpPr>
          <p:cNvPr id="55" name="直線矢印コネクタ 54">
            <a:extLst>
              <a:ext uri="{FF2B5EF4-FFF2-40B4-BE49-F238E27FC236}">
                <a16:creationId xmlns:a16="http://schemas.microsoft.com/office/drawing/2014/main" id="{E4CD8463-3728-760B-6099-6F5580257EEB}"/>
              </a:ext>
            </a:extLst>
          </p:cNvPr>
          <p:cNvCxnSpPr>
            <a:cxnSpLocks/>
          </p:cNvCxnSpPr>
          <p:nvPr/>
        </p:nvCxnSpPr>
        <p:spPr>
          <a:xfrm>
            <a:off x="2201806"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3DCD8898-9194-9016-685B-A2214EA31B0F}"/>
              </a:ext>
            </a:extLst>
          </p:cNvPr>
          <p:cNvSpPr txBox="1"/>
          <p:nvPr/>
        </p:nvSpPr>
        <p:spPr>
          <a:xfrm>
            <a:off x="598248"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フォルダごとの整理と権限管理により、データの重複による管理コストの増大、データの安全性担保が難しい</a:t>
            </a:r>
            <a:endParaRPr kumimoji="1" lang="ja-JP" altLang="en-US" sz="1600" err="1">
              <a:latin typeface="+mn-ea"/>
            </a:endParaRPr>
          </a:p>
        </p:txBody>
      </p:sp>
      <p:grpSp>
        <p:nvGrpSpPr>
          <p:cNvPr id="82" name="グループ化 81">
            <a:extLst>
              <a:ext uri="{FF2B5EF4-FFF2-40B4-BE49-F238E27FC236}">
                <a16:creationId xmlns:a16="http://schemas.microsoft.com/office/drawing/2014/main" id="{9777ADF3-FCAA-5B68-EECE-B4F63AB106BE}"/>
              </a:ext>
            </a:extLst>
          </p:cNvPr>
          <p:cNvGrpSpPr/>
          <p:nvPr/>
        </p:nvGrpSpPr>
        <p:grpSpPr>
          <a:xfrm>
            <a:off x="4732564" y="2519953"/>
            <a:ext cx="2759014" cy="537674"/>
            <a:chOff x="4691890" y="2632688"/>
            <a:chExt cx="2759014" cy="537674"/>
          </a:xfrm>
        </p:grpSpPr>
        <p:sp>
          <p:nvSpPr>
            <p:cNvPr id="58" name="テキスト ボックス 57">
              <a:extLst>
                <a:ext uri="{FF2B5EF4-FFF2-40B4-BE49-F238E27FC236}">
                  <a16:creationId xmlns:a16="http://schemas.microsoft.com/office/drawing/2014/main" id="{D24760DD-6238-9736-7E6B-EA96C3F27398}"/>
                </a:ext>
              </a:extLst>
            </p:cNvPr>
            <p:cNvSpPr txBox="1"/>
            <p:nvPr/>
          </p:nvSpPr>
          <p:spPr>
            <a:xfrm>
              <a:off x="5333337" y="2778415"/>
              <a:ext cx="2117567" cy="246221"/>
            </a:xfrm>
            <a:prstGeom prst="rect">
              <a:avLst/>
            </a:prstGeom>
            <a:noFill/>
          </p:spPr>
          <p:txBody>
            <a:bodyPr wrap="none" lIns="0" tIns="0" rIns="0" bIns="0" rtlCol="0">
              <a:spAutoFit/>
            </a:bodyPr>
            <a:lstStyle/>
            <a:p>
              <a:pPr algn="l"/>
              <a:r>
                <a:rPr lang="ja-JP" altLang="en-US" sz="1600"/>
                <a:t>メタデータ</a:t>
              </a:r>
              <a:r>
                <a:rPr kumimoji="1" lang="ja-JP" altLang="en-US" sz="1600"/>
                <a:t>によるデータ管理</a:t>
              </a:r>
              <a:endParaRPr kumimoji="1" lang="ja-JP" altLang="en-US" sz="1600" err="1"/>
            </a:p>
          </p:txBody>
        </p:sp>
        <p:pic>
          <p:nvPicPr>
            <p:cNvPr id="60" name="グラフィックス 59" descr="タグ 単色塗りつぶし">
              <a:extLst>
                <a:ext uri="{FF2B5EF4-FFF2-40B4-BE49-F238E27FC236}">
                  <a16:creationId xmlns:a16="http://schemas.microsoft.com/office/drawing/2014/main" id="{86F89BC6-8A00-5DB8-5E2B-3314DF97DC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91890" y="2632688"/>
              <a:ext cx="537674" cy="537674"/>
            </a:xfrm>
            <a:prstGeom prst="rect">
              <a:avLst/>
            </a:prstGeom>
          </p:spPr>
        </p:pic>
      </p:grpSp>
      <p:cxnSp>
        <p:nvCxnSpPr>
          <p:cNvPr id="61" name="直線矢印コネクタ 60">
            <a:extLst>
              <a:ext uri="{FF2B5EF4-FFF2-40B4-BE49-F238E27FC236}">
                <a16:creationId xmlns:a16="http://schemas.microsoft.com/office/drawing/2014/main" id="{823DFB1E-F7F1-56A7-CB88-EB96B3E46C30}"/>
              </a:ext>
            </a:extLst>
          </p:cNvPr>
          <p:cNvCxnSpPr>
            <a:cxnSpLocks/>
          </p:cNvCxnSpPr>
          <p:nvPr/>
        </p:nvCxnSpPr>
        <p:spPr>
          <a:xfrm>
            <a:off x="6112071"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94DD68D0-4665-4BD0-0241-2CFD9AC3FE6A}"/>
              </a:ext>
            </a:extLst>
          </p:cNvPr>
          <p:cNvSpPr txBox="1"/>
          <p:nvPr/>
        </p:nvSpPr>
        <p:spPr>
          <a:xfrm>
            <a:off x="4508513"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ファイルの属性によって柔軟な管理ができ、データを最小限にすることが可能。</a:t>
            </a:r>
            <a:r>
              <a:rPr lang="en-US" altLang="ja-JP" sz="1600">
                <a:latin typeface="+mn-ea"/>
              </a:rPr>
              <a:t>DX</a:t>
            </a:r>
            <a:r>
              <a:rPr lang="ja-JP" altLang="en-US" sz="1600">
                <a:latin typeface="+mn-ea"/>
              </a:rPr>
              <a:t>の基盤として最低限の要件</a:t>
            </a:r>
            <a:endParaRPr kumimoji="1" lang="ja-JP" altLang="en-US" sz="1600" err="1">
              <a:latin typeface="+mn-ea"/>
            </a:endParaRPr>
          </a:p>
        </p:txBody>
      </p:sp>
      <p:grpSp>
        <p:nvGrpSpPr>
          <p:cNvPr id="83" name="グループ化 82">
            <a:extLst>
              <a:ext uri="{FF2B5EF4-FFF2-40B4-BE49-F238E27FC236}">
                <a16:creationId xmlns:a16="http://schemas.microsoft.com/office/drawing/2014/main" id="{C550EB30-14BD-679F-D307-5B52A5CE7131}"/>
              </a:ext>
            </a:extLst>
          </p:cNvPr>
          <p:cNvGrpSpPr/>
          <p:nvPr/>
        </p:nvGrpSpPr>
        <p:grpSpPr>
          <a:xfrm>
            <a:off x="8926768" y="2524897"/>
            <a:ext cx="2191137" cy="537674"/>
            <a:chOff x="8554407" y="2637632"/>
            <a:chExt cx="2191137" cy="537674"/>
          </a:xfrm>
        </p:grpSpPr>
        <p:pic>
          <p:nvPicPr>
            <p:cNvPr id="22" name="グラフィックス 21" descr="バイナリ型 単色塗りつぶし">
              <a:extLst>
                <a:ext uri="{FF2B5EF4-FFF2-40B4-BE49-F238E27FC236}">
                  <a16:creationId xmlns:a16="http://schemas.microsoft.com/office/drawing/2014/main" id="{58C84A6F-FF9E-76A5-38C0-8AA4E28EF6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4407" y="2637632"/>
              <a:ext cx="537674" cy="537674"/>
            </a:xfrm>
            <a:prstGeom prst="rect">
              <a:avLst/>
            </a:prstGeom>
          </p:spPr>
        </p:pic>
        <p:sp>
          <p:nvSpPr>
            <p:cNvPr id="63" name="テキスト ボックス 62">
              <a:extLst>
                <a:ext uri="{FF2B5EF4-FFF2-40B4-BE49-F238E27FC236}">
                  <a16:creationId xmlns:a16="http://schemas.microsoft.com/office/drawing/2014/main" id="{35E55DE2-EA10-CC9B-5D71-EBDCA402F629}"/>
                </a:ext>
              </a:extLst>
            </p:cNvPr>
            <p:cNvSpPr txBox="1"/>
            <p:nvPr/>
          </p:nvSpPr>
          <p:spPr>
            <a:xfrm>
              <a:off x="9257957" y="2778415"/>
              <a:ext cx="1487587" cy="246221"/>
            </a:xfrm>
            <a:prstGeom prst="rect">
              <a:avLst/>
            </a:prstGeom>
            <a:noFill/>
          </p:spPr>
          <p:txBody>
            <a:bodyPr wrap="none" lIns="0" tIns="0" rIns="0" bIns="0" rtlCol="0">
              <a:spAutoFit/>
            </a:bodyPr>
            <a:lstStyle/>
            <a:p>
              <a:pPr algn="l"/>
              <a:r>
                <a:rPr lang="en-US" altLang="ja-JP" sz="1600"/>
                <a:t>DX</a:t>
              </a:r>
              <a:r>
                <a:rPr lang="ja-JP" altLang="en-US" sz="1600"/>
                <a:t>による</a:t>
              </a:r>
              <a:r>
                <a:rPr lang="en-US" altLang="ja-JP" sz="1600"/>
                <a:t>BI</a:t>
              </a:r>
              <a:r>
                <a:rPr lang="ja-JP" altLang="en-US" sz="1600"/>
                <a:t>の実現</a:t>
              </a:r>
              <a:endParaRPr kumimoji="1" lang="ja-JP" altLang="en-US" sz="1600" err="1"/>
            </a:p>
          </p:txBody>
        </p:sp>
      </p:grpSp>
      <p:cxnSp>
        <p:nvCxnSpPr>
          <p:cNvPr id="64" name="直線矢印コネクタ 63">
            <a:extLst>
              <a:ext uri="{FF2B5EF4-FFF2-40B4-BE49-F238E27FC236}">
                <a16:creationId xmlns:a16="http://schemas.microsoft.com/office/drawing/2014/main" id="{640A96E2-6B94-615B-1E6F-3685181E56FE}"/>
              </a:ext>
            </a:extLst>
          </p:cNvPr>
          <p:cNvCxnSpPr>
            <a:cxnSpLocks/>
          </p:cNvCxnSpPr>
          <p:nvPr/>
        </p:nvCxnSpPr>
        <p:spPr>
          <a:xfrm>
            <a:off x="10022336"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F1FEEC74-B61A-308B-4EA6-9B72695595FD}"/>
              </a:ext>
            </a:extLst>
          </p:cNvPr>
          <p:cNvSpPr txBox="1"/>
          <p:nvPr/>
        </p:nvSpPr>
        <p:spPr>
          <a:xfrm>
            <a:off x="8418778"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ファイルの属性によって柔軟な管理ができ、データを最小限にすることが可能。</a:t>
            </a:r>
            <a:r>
              <a:rPr lang="en-US" altLang="ja-JP" sz="1600">
                <a:latin typeface="+mn-ea"/>
              </a:rPr>
              <a:t>DX</a:t>
            </a:r>
            <a:r>
              <a:rPr lang="ja-JP" altLang="en-US" sz="1600">
                <a:latin typeface="+mn-ea"/>
              </a:rPr>
              <a:t>の基盤として最低限の要件</a:t>
            </a:r>
            <a:endParaRPr kumimoji="1" lang="ja-JP" altLang="en-US" sz="1600" err="1">
              <a:latin typeface="+mn-ea"/>
            </a:endParaRPr>
          </a:p>
        </p:txBody>
      </p:sp>
      <p:sp>
        <p:nvSpPr>
          <p:cNvPr id="74" name="角丸四角形 73">
            <a:extLst>
              <a:ext uri="{FF2B5EF4-FFF2-40B4-BE49-F238E27FC236}">
                <a16:creationId xmlns:a16="http://schemas.microsoft.com/office/drawing/2014/main" id="{4B180157-D0A4-9BBC-73D1-62DE6FCC2318}"/>
              </a:ext>
            </a:extLst>
          </p:cNvPr>
          <p:cNvSpPr/>
          <p:nvPr/>
        </p:nvSpPr>
        <p:spPr bwMode="auto">
          <a:xfrm>
            <a:off x="509278" y="4490583"/>
            <a:ext cx="3385057" cy="543572"/>
          </a:xfrm>
          <a:prstGeom prst="roundRect">
            <a:avLst>
              <a:gd name="adj" fmla="val 2926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1600"/>
              <a:t>メールやファイルサーバでのデータ共有</a:t>
            </a:r>
          </a:p>
        </p:txBody>
      </p:sp>
      <p:cxnSp>
        <p:nvCxnSpPr>
          <p:cNvPr id="77" name="直線矢印コネクタ 76">
            <a:extLst>
              <a:ext uri="{FF2B5EF4-FFF2-40B4-BE49-F238E27FC236}">
                <a16:creationId xmlns:a16="http://schemas.microsoft.com/office/drawing/2014/main" id="{1511992B-25A0-AAA1-3E07-200949C7441B}"/>
              </a:ext>
            </a:extLst>
          </p:cNvPr>
          <p:cNvCxnSpPr>
            <a:stCxn id="50" idx="3"/>
            <a:endCxn id="51" idx="1"/>
          </p:cNvCxnSpPr>
          <p:nvPr/>
        </p:nvCxnSpPr>
        <p:spPr>
          <a:xfrm>
            <a:off x="3894335" y="1905182"/>
            <a:ext cx="5252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8F3945CD-8537-091A-D12F-F6583F890168}"/>
              </a:ext>
            </a:extLst>
          </p:cNvPr>
          <p:cNvCxnSpPr>
            <a:cxnSpLocks/>
            <a:stCxn id="51" idx="3"/>
            <a:endCxn id="52" idx="1"/>
          </p:cNvCxnSpPr>
          <p:nvPr/>
        </p:nvCxnSpPr>
        <p:spPr>
          <a:xfrm>
            <a:off x="7804600" y="1905182"/>
            <a:ext cx="5252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3088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B2CD7-737B-8F8A-D73B-446700E6605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B932EC9-A568-FB41-ED18-70D3D07D35D6}"/>
              </a:ext>
            </a:extLst>
          </p:cNvPr>
          <p:cNvSpPr>
            <a:spLocks noGrp="1"/>
          </p:cNvSpPr>
          <p:nvPr>
            <p:ph type="title"/>
          </p:nvPr>
        </p:nvSpPr>
        <p:spPr/>
        <p:txBody>
          <a:bodyPr/>
          <a:lstStyle/>
          <a:p>
            <a:r>
              <a:rPr lang="en-US" altLang="ja-JP"/>
              <a:t>AI</a:t>
            </a:r>
            <a:r>
              <a:rPr lang="ja-JP" altLang="en-US"/>
              <a:t>のための</a:t>
            </a:r>
            <a:r>
              <a:rPr lang="en-US" altLang="ja-JP"/>
              <a:t>DX</a:t>
            </a:r>
            <a:r>
              <a:rPr lang="ja-JP" altLang="en-US"/>
              <a:t>プラットフォーム</a:t>
            </a:r>
            <a:r>
              <a:rPr lang="en-US" altLang="ja-JP"/>
              <a:t> </a:t>
            </a:r>
            <a:r>
              <a:rPr lang="en-US" altLang="ja-JP" sz="2400"/>
              <a:t>– </a:t>
            </a:r>
            <a:r>
              <a:rPr lang="ja-JP" altLang="en-US" sz="2400"/>
              <a:t>データガバナンスとセキュリティ</a:t>
            </a:r>
          </a:p>
        </p:txBody>
      </p:sp>
      <p:sp>
        <p:nvSpPr>
          <p:cNvPr id="50" name="角丸四角形 49">
            <a:extLst>
              <a:ext uri="{FF2B5EF4-FFF2-40B4-BE49-F238E27FC236}">
                <a16:creationId xmlns:a16="http://schemas.microsoft.com/office/drawing/2014/main" id="{85D7DB52-0629-C859-AFF8-C00FEAEE3728}"/>
              </a:ext>
            </a:extLst>
          </p:cNvPr>
          <p:cNvSpPr/>
          <p:nvPr/>
        </p:nvSpPr>
        <p:spPr bwMode="auto">
          <a:xfrm>
            <a:off x="509278" y="1442946"/>
            <a:ext cx="3385057" cy="924472"/>
          </a:xfrm>
          <a:prstGeom prst="roundRect">
            <a:avLst>
              <a:gd name="adj" fmla="val 1549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人間がわかりやすい</a:t>
            </a:r>
          </a:p>
          <a:p>
            <a:pPr algn="ctr"/>
            <a:r>
              <a:rPr lang="ja-JP" altLang="en-US" sz="2000"/>
              <a:t>データ管理</a:t>
            </a:r>
          </a:p>
        </p:txBody>
      </p:sp>
      <p:sp>
        <p:nvSpPr>
          <p:cNvPr id="51" name="角丸四角形 50">
            <a:extLst>
              <a:ext uri="{FF2B5EF4-FFF2-40B4-BE49-F238E27FC236}">
                <a16:creationId xmlns:a16="http://schemas.microsoft.com/office/drawing/2014/main" id="{F374AF33-5128-19DD-0F95-ADBC95EB9D4A}"/>
              </a:ext>
            </a:extLst>
          </p:cNvPr>
          <p:cNvSpPr/>
          <p:nvPr/>
        </p:nvSpPr>
        <p:spPr bwMode="auto">
          <a:xfrm>
            <a:off x="4419543" y="1442946"/>
            <a:ext cx="3385057" cy="924472"/>
          </a:xfrm>
          <a:prstGeom prst="roundRect">
            <a:avLst>
              <a:gd name="adj" fmla="val 15494"/>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コンピュータが扱いやすい</a:t>
            </a:r>
            <a:endParaRPr lang="en-US" altLang="ja-JP" sz="2000"/>
          </a:p>
          <a:p>
            <a:pPr algn="ctr"/>
            <a:r>
              <a:rPr lang="ja-JP" altLang="en-US" sz="2000"/>
              <a:t>データ管理</a:t>
            </a:r>
          </a:p>
        </p:txBody>
      </p:sp>
      <p:sp>
        <p:nvSpPr>
          <p:cNvPr id="52" name="角丸四角形 51">
            <a:extLst>
              <a:ext uri="{FF2B5EF4-FFF2-40B4-BE49-F238E27FC236}">
                <a16:creationId xmlns:a16="http://schemas.microsoft.com/office/drawing/2014/main" id="{6DE8B16B-5019-5370-C92C-90D9B59DE41E}"/>
              </a:ext>
            </a:extLst>
          </p:cNvPr>
          <p:cNvSpPr/>
          <p:nvPr/>
        </p:nvSpPr>
        <p:spPr bwMode="auto">
          <a:xfrm>
            <a:off x="8329808" y="1442946"/>
            <a:ext cx="3385057" cy="924472"/>
          </a:xfrm>
          <a:prstGeom prst="roundRect">
            <a:avLst>
              <a:gd name="adj" fmla="val 1549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ビジネスインテリジェンスと</a:t>
            </a:r>
            <a:endParaRPr lang="en-US" altLang="ja-JP" sz="2000"/>
          </a:p>
          <a:p>
            <a:pPr algn="ctr"/>
            <a:r>
              <a:rPr lang="en-US" altLang="ja-JP" sz="2000"/>
              <a:t>AI</a:t>
            </a:r>
            <a:r>
              <a:rPr lang="ja-JP" altLang="en-US" sz="2000"/>
              <a:t>活用</a:t>
            </a:r>
            <a:endParaRPr lang="ja-JP" altLang="en-US" sz="2000" err="1"/>
          </a:p>
        </p:txBody>
      </p:sp>
      <p:grpSp>
        <p:nvGrpSpPr>
          <p:cNvPr id="81" name="グループ化 80">
            <a:extLst>
              <a:ext uri="{FF2B5EF4-FFF2-40B4-BE49-F238E27FC236}">
                <a16:creationId xmlns:a16="http://schemas.microsoft.com/office/drawing/2014/main" id="{B69357C2-199E-0EC3-5FB8-5E4EFECA6927}"/>
              </a:ext>
            </a:extLst>
          </p:cNvPr>
          <p:cNvGrpSpPr/>
          <p:nvPr/>
        </p:nvGrpSpPr>
        <p:grpSpPr>
          <a:xfrm>
            <a:off x="899720" y="2511939"/>
            <a:ext cx="2604173" cy="537674"/>
            <a:chOff x="886223" y="2624674"/>
            <a:chExt cx="2604173" cy="537674"/>
          </a:xfrm>
        </p:grpSpPr>
        <p:pic>
          <p:nvPicPr>
            <p:cNvPr id="8" name="グラフィックス 7" descr="開いたフォルダー 単色塗りつぶし">
              <a:extLst>
                <a:ext uri="{FF2B5EF4-FFF2-40B4-BE49-F238E27FC236}">
                  <a16:creationId xmlns:a16="http://schemas.microsoft.com/office/drawing/2014/main" id="{2D5C48AD-C57B-88ED-BEBE-E8DDB663122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6223" y="2624674"/>
              <a:ext cx="537674" cy="537674"/>
            </a:xfrm>
            <a:prstGeom prst="rect">
              <a:avLst/>
            </a:prstGeom>
          </p:spPr>
        </p:pic>
        <p:sp>
          <p:nvSpPr>
            <p:cNvPr id="53" name="テキスト ボックス 52">
              <a:extLst>
                <a:ext uri="{FF2B5EF4-FFF2-40B4-BE49-F238E27FC236}">
                  <a16:creationId xmlns:a16="http://schemas.microsoft.com/office/drawing/2014/main" id="{B1EEE182-91A2-0AA3-EBD5-C137657FA12F}"/>
                </a:ext>
              </a:extLst>
            </p:cNvPr>
            <p:cNvSpPr txBox="1"/>
            <p:nvPr/>
          </p:nvSpPr>
          <p:spPr>
            <a:xfrm>
              <a:off x="1549159" y="2778415"/>
              <a:ext cx="1941237" cy="246221"/>
            </a:xfrm>
            <a:prstGeom prst="rect">
              <a:avLst/>
            </a:prstGeom>
            <a:noFill/>
          </p:spPr>
          <p:txBody>
            <a:bodyPr wrap="none" lIns="0" tIns="0" rIns="0" bIns="0" rtlCol="0">
              <a:spAutoFit/>
            </a:bodyPr>
            <a:lstStyle/>
            <a:p>
              <a:pPr algn="l"/>
              <a:r>
                <a:rPr kumimoji="1" lang="ja-JP" altLang="en-US" sz="1600"/>
                <a:t>フォルダによるデータ管理</a:t>
              </a:r>
              <a:endParaRPr kumimoji="1" lang="ja-JP" altLang="en-US" sz="1600" err="1"/>
            </a:p>
          </p:txBody>
        </p:sp>
      </p:grpSp>
      <p:cxnSp>
        <p:nvCxnSpPr>
          <p:cNvPr id="55" name="直線矢印コネクタ 54">
            <a:extLst>
              <a:ext uri="{FF2B5EF4-FFF2-40B4-BE49-F238E27FC236}">
                <a16:creationId xmlns:a16="http://schemas.microsoft.com/office/drawing/2014/main" id="{E852EE24-DBB1-2E25-2572-7A23AC55943E}"/>
              </a:ext>
            </a:extLst>
          </p:cNvPr>
          <p:cNvCxnSpPr>
            <a:cxnSpLocks/>
          </p:cNvCxnSpPr>
          <p:nvPr/>
        </p:nvCxnSpPr>
        <p:spPr>
          <a:xfrm>
            <a:off x="2201806"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EFBA5539-DD33-288D-3140-ACE869076E50}"/>
              </a:ext>
            </a:extLst>
          </p:cNvPr>
          <p:cNvSpPr txBox="1"/>
          <p:nvPr/>
        </p:nvSpPr>
        <p:spPr>
          <a:xfrm>
            <a:off x="598248"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フォルダごとの整理と権限管理により、データの重複による管理コストの増大、データの安全性担保が難しい</a:t>
            </a:r>
            <a:endParaRPr kumimoji="1" lang="ja-JP" altLang="en-US" sz="1600" err="1">
              <a:latin typeface="+mn-ea"/>
            </a:endParaRPr>
          </a:p>
        </p:txBody>
      </p:sp>
      <p:grpSp>
        <p:nvGrpSpPr>
          <p:cNvPr id="82" name="グループ化 81">
            <a:extLst>
              <a:ext uri="{FF2B5EF4-FFF2-40B4-BE49-F238E27FC236}">
                <a16:creationId xmlns:a16="http://schemas.microsoft.com/office/drawing/2014/main" id="{8F3C8827-0F08-9CB1-5BA8-B89BFD555BD0}"/>
              </a:ext>
            </a:extLst>
          </p:cNvPr>
          <p:cNvGrpSpPr/>
          <p:nvPr/>
        </p:nvGrpSpPr>
        <p:grpSpPr>
          <a:xfrm>
            <a:off x="4732564" y="2519953"/>
            <a:ext cx="2759014" cy="537674"/>
            <a:chOff x="4691890" y="2632688"/>
            <a:chExt cx="2759014" cy="537674"/>
          </a:xfrm>
        </p:grpSpPr>
        <p:sp>
          <p:nvSpPr>
            <p:cNvPr id="58" name="テキスト ボックス 57">
              <a:extLst>
                <a:ext uri="{FF2B5EF4-FFF2-40B4-BE49-F238E27FC236}">
                  <a16:creationId xmlns:a16="http://schemas.microsoft.com/office/drawing/2014/main" id="{4719E5B0-9AA0-49DC-89EF-9C0C8220E3A5}"/>
                </a:ext>
              </a:extLst>
            </p:cNvPr>
            <p:cNvSpPr txBox="1"/>
            <p:nvPr/>
          </p:nvSpPr>
          <p:spPr>
            <a:xfrm>
              <a:off x="5333337" y="2778415"/>
              <a:ext cx="2117567" cy="246221"/>
            </a:xfrm>
            <a:prstGeom prst="rect">
              <a:avLst/>
            </a:prstGeom>
            <a:noFill/>
          </p:spPr>
          <p:txBody>
            <a:bodyPr wrap="none" lIns="0" tIns="0" rIns="0" bIns="0" rtlCol="0">
              <a:spAutoFit/>
            </a:bodyPr>
            <a:lstStyle/>
            <a:p>
              <a:pPr algn="l"/>
              <a:r>
                <a:rPr lang="ja-JP" altLang="en-US" sz="1600"/>
                <a:t>メタデータ</a:t>
              </a:r>
              <a:r>
                <a:rPr kumimoji="1" lang="ja-JP" altLang="en-US" sz="1600"/>
                <a:t>によるデータ管理</a:t>
              </a:r>
              <a:endParaRPr kumimoji="1" lang="ja-JP" altLang="en-US" sz="1600" err="1"/>
            </a:p>
          </p:txBody>
        </p:sp>
        <p:pic>
          <p:nvPicPr>
            <p:cNvPr id="60" name="グラフィックス 59" descr="タグ 単色塗りつぶし">
              <a:extLst>
                <a:ext uri="{FF2B5EF4-FFF2-40B4-BE49-F238E27FC236}">
                  <a16:creationId xmlns:a16="http://schemas.microsoft.com/office/drawing/2014/main" id="{4A07E136-F4FA-F340-4985-61A86325E5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91890" y="2632688"/>
              <a:ext cx="537674" cy="537674"/>
            </a:xfrm>
            <a:prstGeom prst="rect">
              <a:avLst/>
            </a:prstGeom>
          </p:spPr>
        </p:pic>
      </p:grpSp>
      <p:cxnSp>
        <p:nvCxnSpPr>
          <p:cNvPr id="61" name="直線矢印コネクタ 60">
            <a:extLst>
              <a:ext uri="{FF2B5EF4-FFF2-40B4-BE49-F238E27FC236}">
                <a16:creationId xmlns:a16="http://schemas.microsoft.com/office/drawing/2014/main" id="{B213573F-2B82-A5E6-770D-661E5DE0974F}"/>
              </a:ext>
            </a:extLst>
          </p:cNvPr>
          <p:cNvCxnSpPr>
            <a:cxnSpLocks/>
          </p:cNvCxnSpPr>
          <p:nvPr/>
        </p:nvCxnSpPr>
        <p:spPr>
          <a:xfrm>
            <a:off x="6112071"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CA70C689-2CD9-8CD8-760F-D526775011B1}"/>
              </a:ext>
            </a:extLst>
          </p:cNvPr>
          <p:cNvSpPr txBox="1"/>
          <p:nvPr/>
        </p:nvSpPr>
        <p:spPr>
          <a:xfrm>
            <a:off x="4508513"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ファイルの属性によって柔軟な管理ができ、データを最小限にすることが可能。</a:t>
            </a:r>
            <a:r>
              <a:rPr lang="en-US" altLang="ja-JP" sz="1600">
                <a:latin typeface="+mn-ea"/>
              </a:rPr>
              <a:t>DX</a:t>
            </a:r>
            <a:r>
              <a:rPr lang="ja-JP" altLang="en-US" sz="1600">
                <a:latin typeface="+mn-ea"/>
              </a:rPr>
              <a:t>の基盤として最低限の要件</a:t>
            </a:r>
            <a:endParaRPr kumimoji="1" lang="ja-JP" altLang="en-US" sz="1600" err="1">
              <a:latin typeface="+mn-ea"/>
            </a:endParaRPr>
          </a:p>
        </p:txBody>
      </p:sp>
      <p:grpSp>
        <p:nvGrpSpPr>
          <p:cNvPr id="83" name="グループ化 82">
            <a:extLst>
              <a:ext uri="{FF2B5EF4-FFF2-40B4-BE49-F238E27FC236}">
                <a16:creationId xmlns:a16="http://schemas.microsoft.com/office/drawing/2014/main" id="{56411171-FA47-71A6-74D5-6CFC658D52E5}"/>
              </a:ext>
            </a:extLst>
          </p:cNvPr>
          <p:cNvGrpSpPr/>
          <p:nvPr/>
        </p:nvGrpSpPr>
        <p:grpSpPr>
          <a:xfrm>
            <a:off x="8926768" y="2524897"/>
            <a:ext cx="2191137" cy="537674"/>
            <a:chOff x="8554407" y="2637632"/>
            <a:chExt cx="2191137" cy="537674"/>
          </a:xfrm>
        </p:grpSpPr>
        <p:pic>
          <p:nvPicPr>
            <p:cNvPr id="22" name="グラフィックス 21" descr="バイナリ型 単色塗りつぶし">
              <a:extLst>
                <a:ext uri="{FF2B5EF4-FFF2-40B4-BE49-F238E27FC236}">
                  <a16:creationId xmlns:a16="http://schemas.microsoft.com/office/drawing/2014/main" id="{8947E8B2-BBC0-71D0-5D0C-016F486F0F3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4407" y="2637632"/>
              <a:ext cx="537674" cy="537674"/>
            </a:xfrm>
            <a:prstGeom prst="rect">
              <a:avLst/>
            </a:prstGeom>
          </p:spPr>
        </p:pic>
        <p:sp>
          <p:nvSpPr>
            <p:cNvPr id="63" name="テキスト ボックス 62">
              <a:extLst>
                <a:ext uri="{FF2B5EF4-FFF2-40B4-BE49-F238E27FC236}">
                  <a16:creationId xmlns:a16="http://schemas.microsoft.com/office/drawing/2014/main" id="{A5FF705A-BE3C-FD07-3133-8531161C38C2}"/>
                </a:ext>
              </a:extLst>
            </p:cNvPr>
            <p:cNvSpPr txBox="1"/>
            <p:nvPr/>
          </p:nvSpPr>
          <p:spPr>
            <a:xfrm>
              <a:off x="9257957" y="2778415"/>
              <a:ext cx="1487587" cy="246221"/>
            </a:xfrm>
            <a:prstGeom prst="rect">
              <a:avLst/>
            </a:prstGeom>
            <a:noFill/>
          </p:spPr>
          <p:txBody>
            <a:bodyPr wrap="none" lIns="0" tIns="0" rIns="0" bIns="0" rtlCol="0">
              <a:spAutoFit/>
            </a:bodyPr>
            <a:lstStyle/>
            <a:p>
              <a:pPr algn="l"/>
              <a:r>
                <a:rPr lang="en-US" altLang="ja-JP" sz="1600"/>
                <a:t>DX</a:t>
              </a:r>
              <a:r>
                <a:rPr lang="ja-JP" altLang="en-US" sz="1600"/>
                <a:t>による</a:t>
              </a:r>
              <a:r>
                <a:rPr lang="en-US" altLang="ja-JP" sz="1600"/>
                <a:t>BI</a:t>
              </a:r>
              <a:r>
                <a:rPr lang="ja-JP" altLang="en-US" sz="1600"/>
                <a:t>の実現</a:t>
              </a:r>
              <a:endParaRPr kumimoji="1" lang="ja-JP" altLang="en-US" sz="1600" err="1"/>
            </a:p>
          </p:txBody>
        </p:sp>
      </p:grpSp>
      <p:cxnSp>
        <p:nvCxnSpPr>
          <p:cNvPr id="64" name="直線矢印コネクタ 63">
            <a:extLst>
              <a:ext uri="{FF2B5EF4-FFF2-40B4-BE49-F238E27FC236}">
                <a16:creationId xmlns:a16="http://schemas.microsoft.com/office/drawing/2014/main" id="{86F078E3-B06C-6730-5F29-A19BFDE3A3B8}"/>
              </a:ext>
            </a:extLst>
          </p:cNvPr>
          <p:cNvCxnSpPr>
            <a:cxnSpLocks/>
          </p:cNvCxnSpPr>
          <p:nvPr/>
        </p:nvCxnSpPr>
        <p:spPr>
          <a:xfrm>
            <a:off x="10022336"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C49335FA-D1A9-516D-9776-5F589746FBB7}"/>
              </a:ext>
            </a:extLst>
          </p:cNvPr>
          <p:cNvSpPr txBox="1"/>
          <p:nvPr/>
        </p:nvSpPr>
        <p:spPr>
          <a:xfrm>
            <a:off x="8418778"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ファイルの属性によって柔軟な管理ができ、データを最小限にすることが可能。</a:t>
            </a:r>
            <a:r>
              <a:rPr lang="en-US" altLang="ja-JP" sz="1600">
                <a:latin typeface="+mn-ea"/>
              </a:rPr>
              <a:t>DX</a:t>
            </a:r>
            <a:r>
              <a:rPr lang="ja-JP" altLang="en-US" sz="1600">
                <a:latin typeface="+mn-ea"/>
              </a:rPr>
              <a:t>の基盤として最低限の要件</a:t>
            </a:r>
            <a:endParaRPr kumimoji="1" lang="ja-JP" altLang="en-US" sz="1600" err="1">
              <a:latin typeface="+mn-ea"/>
            </a:endParaRPr>
          </a:p>
        </p:txBody>
      </p:sp>
      <p:sp>
        <p:nvSpPr>
          <p:cNvPr id="74" name="角丸四角形 73">
            <a:extLst>
              <a:ext uri="{FF2B5EF4-FFF2-40B4-BE49-F238E27FC236}">
                <a16:creationId xmlns:a16="http://schemas.microsoft.com/office/drawing/2014/main" id="{63F1270C-E6E9-565B-FE63-0F1C6F146716}"/>
              </a:ext>
            </a:extLst>
          </p:cNvPr>
          <p:cNvSpPr/>
          <p:nvPr/>
        </p:nvSpPr>
        <p:spPr bwMode="auto">
          <a:xfrm>
            <a:off x="509278" y="4490583"/>
            <a:ext cx="3385057" cy="543572"/>
          </a:xfrm>
          <a:prstGeom prst="roundRect">
            <a:avLst>
              <a:gd name="adj" fmla="val 2926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1600"/>
              <a:t>メールやファイルサーバでのデータ共有</a:t>
            </a:r>
          </a:p>
        </p:txBody>
      </p:sp>
      <p:sp>
        <p:nvSpPr>
          <p:cNvPr id="75" name="角丸四角形 74">
            <a:extLst>
              <a:ext uri="{FF2B5EF4-FFF2-40B4-BE49-F238E27FC236}">
                <a16:creationId xmlns:a16="http://schemas.microsoft.com/office/drawing/2014/main" id="{03514A9F-95C0-9013-B679-CE173F18A26E}"/>
              </a:ext>
            </a:extLst>
          </p:cNvPr>
          <p:cNvSpPr/>
          <p:nvPr/>
        </p:nvSpPr>
        <p:spPr bwMode="auto">
          <a:xfrm>
            <a:off x="4403470" y="4490583"/>
            <a:ext cx="7311395" cy="543572"/>
          </a:xfrm>
          <a:prstGeom prst="roundRect">
            <a:avLst>
              <a:gd name="adj" fmla="val 29261"/>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1600"/>
              <a:t>データ管理基盤を利用したデータ共有</a:t>
            </a:r>
          </a:p>
        </p:txBody>
      </p:sp>
      <p:cxnSp>
        <p:nvCxnSpPr>
          <p:cNvPr id="77" name="直線矢印コネクタ 76">
            <a:extLst>
              <a:ext uri="{FF2B5EF4-FFF2-40B4-BE49-F238E27FC236}">
                <a16:creationId xmlns:a16="http://schemas.microsoft.com/office/drawing/2014/main" id="{72874AE6-08FC-9FD3-A10A-0D0876D5BF13}"/>
              </a:ext>
            </a:extLst>
          </p:cNvPr>
          <p:cNvCxnSpPr>
            <a:stCxn id="50" idx="3"/>
            <a:endCxn id="51" idx="1"/>
          </p:cNvCxnSpPr>
          <p:nvPr/>
        </p:nvCxnSpPr>
        <p:spPr>
          <a:xfrm>
            <a:off x="3894335" y="1905182"/>
            <a:ext cx="5252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A5565F4D-E74B-E4C4-6EFD-B609E4A64964}"/>
              </a:ext>
            </a:extLst>
          </p:cNvPr>
          <p:cNvCxnSpPr>
            <a:cxnSpLocks/>
            <a:stCxn id="51" idx="3"/>
            <a:endCxn id="52" idx="1"/>
          </p:cNvCxnSpPr>
          <p:nvPr/>
        </p:nvCxnSpPr>
        <p:spPr>
          <a:xfrm>
            <a:off x="7804600" y="1905182"/>
            <a:ext cx="5252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2D541641-00E2-2F06-63CB-92272B1B30BC}"/>
              </a:ext>
            </a:extLst>
          </p:cNvPr>
          <p:cNvCxnSpPr>
            <a:cxnSpLocks/>
            <a:stCxn id="74" idx="3"/>
            <a:endCxn id="75" idx="1"/>
          </p:cNvCxnSpPr>
          <p:nvPr/>
        </p:nvCxnSpPr>
        <p:spPr>
          <a:xfrm>
            <a:off x="3894335" y="4762369"/>
            <a:ext cx="509135" cy="0"/>
          </a:xfrm>
          <a:prstGeom prst="straightConnector1">
            <a:avLst/>
          </a:prstGeom>
          <a:ln w="57150">
            <a:solidFill>
              <a:schemeClr val="accent1">
                <a:lumMod val="7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3620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37C36-398E-699C-ED86-1BFABB84C2A8}"/>
            </a:ext>
          </a:extLst>
        </p:cNvPr>
        <p:cNvGrpSpPr/>
        <p:nvPr/>
      </p:nvGrpSpPr>
      <p:grpSpPr>
        <a:xfrm>
          <a:off x="0" y="0"/>
          <a:ext cx="0" cy="0"/>
          <a:chOff x="0" y="0"/>
          <a:chExt cx="0" cy="0"/>
        </a:xfrm>
      </p:grpSpPr>
      <p:sp>
        <p:nvSpPr>
          <p:cNvPr id="92" name="正方形/長方形 91">
            <a:extLst>
              <a:ext uri="{FF2B5EF4-FFF2-40B4-BE49-F238E27FC236}">
                <a16:creationId xmlns:a16="http://schemas.microsoft.com/office/drawing/2014/main" id="{B91EE4ED-3782-3729-BDFE-0FC04B8C695A}"/>
              </a:ext>
            </a:extLst>
          </p:cNvPr>
          <p:cNvSpPr/>
          <p:nvPr/>
        </p:nvSpPr>
        <p:spPr bwMode="auto">
          <a:xfrm>
            <a:off x="2943615" y="5398718"/>
            <a:ext cx="8771250" cy="1152394"/>
          </a:xfrm>
          <a:prstGeom prst="rect">
            <a:avLst/>
          </a:prstGeom>
          <a:solidFill>
            <a:schemeClr val="bg1"/>
          </a:solid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just" defTabSz="932472" fontAlgn="base">
              <a:spcBef>
                <a:spcPct val="0"/>
              </a:spcBef>
              <a:spcAft>
                <a:spcPct val="0"/>
              </a:spcAft>
            </a:pPr>
            <a:r>
              <a:rPr kumimoji="1" lang="ja-JP" altLang="en-US">
                <a:solidFill>
                  <a:schemeClr val="accent3"/>
                </a:solidFill>
                <a:latin typeface="Yu Gothic UI" panose="020B0500000000000000" pitchFamily="34" charset="-128"/>
                <a:ea typeface="Yu Gothic UI" panose="020B0500000000000000" pitchFamily="34" charset="-128"/>
                <a:cs typeface="Segoe UI" pitchFamily="34" charset="0"/>
              </a:rPr>
              <a:t>フォルダによるデータ管理、チャットやメールへのファイル添付による共有をやめ、データ単位でやり取りの記録が残るようなデータ管理基盤を採用します。全てのサービスの利用を</a:t>
            </a:r>
            <a:r>
              <a:rPr kumimoji="1" lang="en-US" altLang="ja-JP">
                <a:solidFill>
                  <a:schemeClr val="accent3"/>
                </a:solidFill>
                <a:latin typeface="Yu Gothic UI" panose="020B0500000000000000" pitchFamily="34" charset="-128"/>
                <a:ea typeface="Yu Gothic UI" panose="020B0500000000000000" pitchFamily="34" charset="-128"/>
                <a:cs typeface="Segoe UI" pitchFamily="34" charset="0"/>
              </a:rPr>
              <a:t>1</a:t>
            </a:r>
            <a:r>
              <a:rPr kumimoji="1" lang="ja-JP" altLang="en-US">
                <a:solidFill>
                  <a:schemeClr val="accent3"/>
                </a:solidFill>
                <a:latin typeface="Yu Gothic UI" panose="020B0500000000000000" pitchFamily="34" charset="-128"/>
                <a:ea typeface="Yu Gothic UI" panose="020B0500000000000000" pitchFamily="34" charset="-128"/>
                <a:cs typeface="Segoe UI" pitchFamily="34" charset="0"/>
              </a:rPr>
              <a:t>つの</a:t>
            </a:r>
            <a:r>
              <a:rPr kumimoji="1" lang="en-US" altLang="ja-JP">
                <a:solidFill>
                  <a:schemeClr val="accent3"/>
                </a:solidFill>
                <a:latin typeface="Yu Gothic UI" panose="020B0500000000000000" pitchFamily="34" charset="-128"/>
                <a:ea typeface="Yu Gothic UI" panose="020B0500000000000000" pitchFamily="34" charset="-128"/>
                <a:cs typeface="Segoe UI" pitchFamily="34" charset="0"/>
              </a:rPr>
              <a:t>ID</a:t>
            </a:r>
            <a:r>
              <a:rPr kumimoji="1" lang="ja-JP" altLang="en-US">
                <a:solidFill>
                  <a:schemeClr val="accent3"/>
                </a:solidFill>
                <a:latin typeface="Yu Gothic UI" panose="020B0500000000000000" pitchFamily="34" charset="-128"/>
                <a:ea typeface="Yu Gothic UI" panose="020B0500000000000000" pitchFamily="34" charset="-128"/>
                <a:cs typeface="Segoe UI" pitchFamily="34" charset="0"/>
              </a:rPr>
              <a:t>で実施することから始めましょう。これが</a:t>
            </a:r>
            <a:r>
              <a:rPr kumimoji="1" lang="en-US" altLang="ja-JP">
                <a:solidFill>
                  <a:schemeClr val="accent3"/>
                </a:solidFill>
                <a:latin typeface="Yu Gothic UI" panose="020B0500000000000000" pitchFamily="34" charset="-128"/>
                <a:ea typeface="Yu Gothic UI" panose="020B0500000000000000" pitchFamily="34" charset="-128"/>
                <a:cs typeface="Segoe UI" pitchFamily="34" charset="0"/>
              </a:rPr>
              <a:t>AI</a:t>
            </a:r>
            <a:r>
              <a:rPr kumimoji="1" lang="ja-JP" altLang="en-US">
                <a:solidFill>
                  <a:schemeClr val="accent3"/>
                </a:solidFill>
                <a:latin typeface="Yu Gothic UI" panose="020B0500000000000000" pitchFamily="34" charset="-128"/>
                <a:ea typeface="Yu Gothic UI" panose="020B0500000000000000" pitchFamily="34" charset="-128"/>
                <a:cs typeface="Segoe UI" pitchFamily="34" charset="0"/>
              </a:rPr>
              <a:t>活用のためのデータガバナンス実現の近道です</a:t>
            </a:r>
          </a:p>
        </p:txBody>
      </p:sp>
      <p:sp>
        <p:nvSpPr>
          <p:cNvPr id="2" name="タイトル 1">
            <a:extLst>
              <a:ext uri="{FF2B5EF4-FFF2-40B4-BE49-F238E27FC236}">
                <a16:creationId xmlns:a16="http://schemas.microsoft.com/office/drawing/2014/main" id="{DA6C5240-C3E6-BB10-11C2-F45459DA32DB}"/>
              </a:ext>
            </a:extLst>
          </p:cNvPr>
          <p:cNvSpPr>
            <a:spLocks noGrp="1"/>
          </p:cNvSpPr>
          <p:nvPr>
            <p:ph type="title"/>
          </p:nvPr>
        </p:nvSpPr>
        <p:spPr/>
        <p:txBody>
          <a:bodyPr/>
          <a:lstStyle/>
          <a:p>
            <a:r>
              <a:rPr lang="en-US" altLang="ja-JP"/>
              <a:t>AI</a:t>
            </a:r>
            <a:r>
              <a:rPr lang="ja-JP" altLang="en-US"/>
              <a:t>のための</a:t>
            </a:r>
            <a:r>
              <a:rPr lang="en-US" altLang="ja-JP"/>
              <a:t>DX</a:t>
            </a:r>
            <a:r>
              <a:rPr lang="ja-JP" altLang="en-US"/>
              <a:t>プラットフォーム</a:t>
            </a:r>
            <a:r>
              <a:rPr lang="en-US" altLang="ja-JP"/>
              <a:t> </a:t>
            </a:r>
            <a:r>
              <a:rPr lang="en-US" altLang="ja-JP" sz="2400"/>
              <a:t>– </a:t>
            </a:r>
            <a:r>
              <a:rPr lang="ja-JP" altLang="en-US" sz="2400"/>
              <a:t>データガバナンスとセキュリティ</a:t>
            </a:r>
          </a:p>
        </p:txBody>
      </p:sp>
      <p:sp>
        <p:nvSpPr>
          <p:cNvPr id="50" name="角丸四角形 49">
            <a:extLst>
              <a:ext uri="{FF2B5EF4-FFF2-40B4-BE49-F238E27FC236}">
                <a16:creationId xmlns:a16="http://schemas.microsoft.com/office/drawing/2014/main" id="{D4179BB1-4896-D7CF-B63D-C276B5E32DCA}"/>
              </a:ext>
            </a:extLst>
          </p:cNvPr>
          <p:cNvSpPr/>
          <p:nvPr/>
        </p:nvSpPr>
        <p:spPr bwMode="auto">
          <a:xfrm>
            <a:off x="509278" y="1442946"/>
            <a:ext cx="3385057" cy="924472"/>
          </a:xfrm>
          <a:prstGeom prst="roundRect">
            <a:avLst>
              <a:gd name="adj" fmla="val 1549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人間がわかりやすい</a:t>
            </a:r>
          </a:p>
          <a:p>
            <a:pPr algn="ctr"/>
            <a:r>
              <a:rPr lang="ja-JP" altLang="en-US" sz="2000"/>
              <a:t>データ管理</a:t>
            </a:r>
          </a:p>
        </p:txBody>
      </p:sp>
      <p:sp>
        <p:nvSpPr>
          <p:cNvPr id="51" name="角丸四角形 50">
            <a:extLst>
              <a:ext uri="{FF2B5EF4-FFF2-40B4-BE49-F238E27FC236}">
                <a16:creationId xmlns:a16="http://schemas.microsoft.com/office/drawing/2014/main" id="{675DCC59-975C-E619-9424-9130775AC2A7}"/>
              </a:ext>
            </a:extLst>
          </p:cNvPr>
          <p:cNvSpPr/>
          <p:nvPr/>
        </p:nvSpPr>
        <p:spPr bwMode="auto">
          <a:xfrm>
            <a:off x="4419543" y="1442946"/>
            <a:ext cx="3385057" cy="924472"/>
          </a:xfrm>
          <a:prstGeom prst="roundRect">
            <a:avLst>
              <a:gd name="adj" fmla="val 15494"/>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コンピュータが扱いやすい</a:t>
            </a:r>
            <a:endParaRPr lang="en-US" altLang="ja-JP" sz="2000"/>
          </a:p>
          <a:p>
            <a:pPr algn="ctr"/>
            <a:r>
              <a:rPr lang="ja-JP" altLang="en-US" sz="2000"/>
              <a:t>データ管理</a:t>
            </a:r>
          </a:p>
        </p:txBody>
      </p:sp>
      <p:sp>
        <p:nvSpPr>
          <p:cNvPr id="52" name="角丸四角形 51">
            <a:extLst>
              <a:ext uri="{FF2B5EF4-FFF2-40B4-BE49-F238E27FC236}">
                <a16:creationId xmlns:a16="http://schemas.microsoft.com/office/drawing/2014/main" id="{79C95076-7C47-CA37-8005-CFCD18BC12E0}"/>
              </a:ext>
            </a:extLst>
          </p:cNvPr>
          <p:cNvSpPr/>
          <p:nvPr/>
        </p:nvSpPr>
        <p:spPr bwMode="auto">
          <a:xfrm>
            <a:off x="8329808" y="1442946"/>
            <a:ext cx="3385057" cy="924472"/>
          </a:xfrm>
          <a:prstGeom prst="roundRect">
            <a:avLst>
              <a:gd name="adj" fmla="val 1549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2000"/>
              <a:t>ビジネスインテリジェンスと</a:t>
            </a:r>
            <a:endParaRPr lang="en-US" altLang="ja-JP" sz="2000"/>
          </a:p>
          <a:p>
            <a:pPr algn="ctr"/>
            <a:r>
              <a:rPr lang="en-US" altLang="ja-JP" sz="2000"/>
              <a:t>AI</a:t>
            </a:r>
            <a:r>
              <a:rPr lang="ja-JP" altLang="en-US" sz="2000"/>
              <a:t>活用</a:t>
            </a:r>
            <a:endParaRPr lang="ja-JP" altLang="en-US" sz="2000" err="1"/>
          </a:p>
        </p:txBody>
      </p:sp>
      <p:grpSp>
        <p:nvGrpSpPr>
          <p:cNvPr id="81" name="グループ化 80">
            <a:extLst>
              <a:ext uri="{FF2B5EF4-FFF2-40B4-BE49-F238E27FC236}">
                <a16:creationId xmlns:a16="http://schemas.microsoft.com/office/drawing/2014/main" id="{39193AE9-030C-92DB-9C84-43969CAB8C90}"/>
              </a:ext>
            </a:extLst>
          </p:cNvPr>
          <p:cNvGrpSpPr/>
          <p:nvPr/>
        </p:nvGrpSpPr>
        <p:grpSpPr>
          <a:xfrm>
            <a:off x="899720" y="2511939"/>
            <a:ext cx="2604173" cy="537674"/>
            <a:chOff x="886223" y="2624674"/>
            <a:chExt cx="2604173" cy="537674"/>
          </a:xfrm>
        </p:grpSpPr>
        <p:pic>
          <p:nvPicPr>
            <p:cNvPr id="8" name="グラフィックス 7" descr="開いたフォルダー 単色塗りつぶし">
              <a:extLst>
                <a:ext uri="{FF2B5EF4-FFF2-40B4-BE49-F238E27FC236}">
                  <a16:creationId xmlns:a16="http://schemas.microsoft.com/office/drawing/2014/main" id="{3181DFE5-5802-3184-B6F2-10E65B567E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6223" y="2624674"/>
              <a:ext cx="537674" cy="537674"/>
            </a:xfrm>
            <a:prstGeom prst="rect">
              <a:avLst/>
            </a:prstGeom>
          </p:spPr>
        </p:pic>
        <p:sp>
          <p:nvSpPr>
            <p:cNvPr id="53" name="テキスト ボックス 52">
              <a:extLst>
                <a:ext uri="{FF2B5EF4-FFF2-40B4-BE49-F238E27FC236}">
                  <a16:creationId xmlns:a16="http://schemas.microsoft.com/office/drawing/2014/main" id="{A874E43F-9BE1-CA26-245E-9DEDCE91DC98}"/>
                </a:ext>
              </a:extLst>
            </p:cNvPr>
            <p:cNvSpPr txBox="1"/>
            <p:nvPr/>
          </p:nvSpPr>
          <p:spPr>
            <a:xfrm>
              <a:off x="1549159" y="2778415"/>
              <a:ext cx="1941237" cy="246221"/>
            </a:xfrm>
            <a:prstGeom prst="rect">
              <a:avLst/>
            </a:prstGeom>
            <a:noFill/>
          </p:spPr>
          <p:txBody>
            <a:bodyPr wrap="none" lIns="0" tIns="0" rIns="0" bIns="0" rtlCol="0">
              <a:spAutoFit/>
            </a:bodyPr>
            <a:lstStyle/>
            <a:p>
              <a:pPr algn="l"/>
              <a:r>
                <a:rPr kumimoji="1" lang="ja-JP" altLang="en-US" sz="1600"/>
                <a:t>フォルダによるデータ管理</a:t>
              </a:r>
              <a:endParaRPr kumimoji="1" lang="ja-JP" altLang="en-US" sz="1600" err="1"/>
            </a:p>
          </p:txBody>
        </p:sp>
      </p:grpSp>
      <p:cxnSp>
        <p:nvCxnSpPr>
          <p:cNvPr id="55" name="直線矢印コネクタ 54">
            <a:extLst>
              <a:ext uri="{FF2B5EF4-FFF2-40B4-BE49-F238E27FC236}">
                <a16:creationId xmlns:a16="http://schemas.microsoft.com/office/drawing/2014/main" id="{E4CD8463-3728-760B-6099-6F5580257EEB}"/>
              </a:ext>
            </a:extLst>
          </p:cNvPr>
          <p:cNvCxnSpPr>
            <a:cxnSpLocks/>
          </p:cNvCxnSpPr>
          <p:nvPr/>
        </p:nvCxnSpPr>
        <p:spPr>
          <a:xfrm>
            <a:off x="2201806"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3DCD8898-9194-9016-685B-A2214EA31B0F}"/>
              </a:ext>
            </a:extLst>
          </p:cNvPr>
          <p:cNvSpPr txBox="1"/>
          <p:nvPr/>
        </p:nvSpPr>
        <p:spPr>
          <a:xfrm>
            <a:off x="598248"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フォルダごとの整理と権限管理により、データの重複による管理コストの増大、データの安全性担保が難しい</a:t>
            </a:r>
            <a:endParaRPr kumimoji="1" lang="ja-JP" altLang="en-US" sz="1600" err="1">
              <a:latin typeface="+mn-ea"/>
            </a:endParaRPr>
          </a:p>
        </p:txBody>
      </p:sp>
      <p:grpSp>
        <p:nvGrpSpPr>
          <p:cNvPr id="82" name="グループ化 81">
            <a:extLst>
              <a:ext uri="{FF2B5EF4-FFF2-40B4-BE49-F238E27FC236}">
                <a16:creationId xmlns:a16="http://schemas.microsoft.com/office/drawing/2014/main" id="{9777ADF3-FCAA-5B68-EECE-B4F63AB106BE}"/>
              </a:ext>
            </a:extLst>
          </p:cNvPr>
          <p:cNvGrpSpPr/>
          <p:nvPr/>
        </p:nvGrpSpPr>
        <p:grpSpPr>
          <a:xfrm>
            <a:off x="4732564" y="2519953"/>
            <a:ext cx="2759014" cy="537674"/>
            <a:chOff x="4691890" y="2632688"/>
            <a:chExt cx="2759014" cy="537674"/>
          </a:xfrm>
        </p:grpSpPr>
        <p:sp>
          <p:nvSpPr>
            <p:cNvPr id="58" name="テキスト ボックス 57">
              <a:extLst>
                <a:ext uri="{FF2B5EF4-FFF2-40B4-BE49-F238E27FC236}">
                  <a16:creationId xmlns:a16="http://schemas.microsoft.com/office/drawing/2014/main" id="{D24760DD-6238-9736-7E6B-EA96C3F27398}"/>
                </a:ext>
              </a:extLst>
            </p:cNvPr>
            <p:cNvSpPr txBox="1"/>
            <p:nvPr/>
          </p:nvSpPr>
          <p:spPr>
            <a:xfrm>
              <a:off x="5333337" y="2778415"/>
              <a:ext cx="2117567" cy="246221"/>
            </a:xfrm>
            <a:prstGeom prst="rect">
              <a:avLst/>
            </a:prstGeom>
            <a:noFill/>
          </p:spPr>
          <p:txBody>
            <a:bodyPr wrap="none" lIns="0" tIns="0" rIns="0" bIns="0" rtlCol="0">
              <a:spAutoFit/>
            </a:bodyPr>
            <a:lstStyle/>
            <a:p>
              <a:pPr algn="l"/>
              <a:r>
                <a:rPr lang="ja-JP" altLang="en-US" sz="1600"/>
                <a:t>メタデータ</a:t>
              </a:r>
              <a:r>
                <a:rPr kumimoji="1" lang="ja-JP" altLang="en-US" sz="1600"/>
                <a:t>によるデータ管理</a:t>
              </a:r>
              <a:endParaRPr kumimoji="1" lang="ja-JP" altLang="en-US" sz="1600" err="1"/>
            </a:p>
          </p:txBody>
        </p:sp>
        <p:pic>
          <p:nvPicPr>
            <p:cNvPr id="60" name="グラフィックス 59" descr="タグ 単色塗りつぶし">
              <a:extLst>
                <a:ext uri="{FF2B5EF4-FFF2-40B4-BE49-F238E27FC236}">
                  <a16:creationId xmlns:a16="http://schemas.microsoft.com/office/drawing/2014/main" id="{86F89BC6-8A00-5DB8-5E2B-3314DF97DC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91890" y="2632688"/>
              <a:ext cx="537674" cy="537674"/>
            </a:xfrm>
            <a:prstGeom prst="rect">
              <a:avLst/>
            </a:prstGeom>
          </p:spPr>
        </p:pic>
      </p:grpSp>
      <p:cxnSp>
        <p:nvCxnSpPr>
          <p:cNvPr id="61" name="直線矢印コネクタ 60">
            <a:extLst>
              <a:ext uri="{FF2B5EF4-FFF2-40B4-BE49-F238E27FC236}">
                <a16:creationId xmlns:a16="http://schemas.microsoft.com/office/drawing/2014/main" id="{823DFB1E-F7F1-56A7-CB88-EB96B3E46C30}"/>
              </a:ext>
            </a:extLst>
          </p:cNvPr>
          <p:cNvCxnSpPr>
            <a:cxnSpLocks/>
          </p:cNvCxnSpPr>
          <p:nvPr/>
        </p:nvCxnSpPr>
        <p:spPr>
          <a:xfrm>
            <a:off x="6112071"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94DD68D0-4665-4BD0-0241-2CFD9AC3FE6A}"/>
              </a:ext>
            </a:extLst>
          </p:cNvPr>
          <p:cNvSpPr txBox="1"/>
          <p:nvPr/>
        </p:nvSpPr>
        <p:spPr>
          <a:xfrm>
            <a:off x="4508513"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ファイルの属性によって柔軟な管理ができ、データを最小限にすることが可能。</a:t>
            </a:r>
            <a:r>
              <a:rPr lang="en-US" altLang="ja-JP" sz="1600">
                <a:latin typeface="+mn-ea"/>
              </a:rPr>
              <a:t>DX</a:t>
            </a:r>
            <a:r>
              <a:rPr lang="ja-JP" altLang="en-US" sz="1600">
                <a:latin typeface="+mn-ea"/>
              </a:rPr>
              <a:t>の基盤として最低限の要件</a:t>
            </a:r>
            <a:endParaRPr kumimoji="1" lang="ja-JP" altLang="en-US" sz="1600" err="1">
              <a:latin typeface="+mn-ea"/>
            </a:endParaRPr>
          </a:p>
        </p:txBody>
      </p:sp>
      <p:grpSp>
        <p:nvGrpSpPr>
          <p:cNvPr id="83" name="グループ化 82">
            <a:extLst>
              <a:ext uri="{FF2B5EF4-FFF2-40B4-BE49-F238E27FC236}">
                <a16:creationId xmlns:a16="http://schemas.microsoft.com/office/drawing/2014/main" id="{C550EB30-14BD-679F-D307-5B52A5CE7131}"/>
              </a:ext>
            </a:extLst>
          </p:cNvPr>
          <p:cNvGrpSpPr/>
          <p:nvPr/>
        </p:nvGrpSpPr>
        <p:grpSpPr>
          <a:xfrm>
            <a:off x="8926768" y="2524897"/>
            <a:ext cx="2191137" cy="537674"/>
            <a:chOff x="8554407" y="2637632"/>
            <a:chExt cx="2191137" cy="537674"/>
          </a:xfrm>
        </p:grpSpPr>
        <p:pic>
          <p:nvPicPr>
            <p:cNvPr id="22" name="グラフィックス 21" descr="バイナリ型 単色塗りつぶし">
              <a:extLst>
                <a:ext uri="{FF2B5EF4-FFF2-40B4-BE49-F238E27FC236}">
                  <a16:creationId xmlns:a16="http://schemas.microsoft.com/office/drawing/2014/main" id="{58C84A6F-FF9E-76A5-38C0-8AA4E28EF6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4407" y="2637632"/>
              <a:ext cx="537674" cy="537674"/>
            </a:xfrm>
            <a:prstGeom prst="rect">
              <a:avLst/>
            </a:prstGeom>
          </p:spPr>
        </p:pic>
        <p:sp>
          <p:nvSpPr>
            <p:cNvPr id="63" name="テキスト ボックス 62">
              <a:extLst>
                <a:ext uri="{FF2B5EF4-FFF2-40B4-BE49-F238E27FC236}">
                  <a16:creationId xmlns:a16="http://schemas.microsoft.com/office/drawing/2014/main" id="{35E55DE2-EA10-CC9B-5D71-EBDCA402F629}"/>
                </a:ext>
              </a:extLst>
            </p:cNvPr>
            <p:cNvSpPr txBox="1"/>
            <p:nvPr/>
          </p:nvSpPr>
          <p:spPr>
            <a:xfrm>
              <a:off x="9257957" y="2778415"/>
              <a:ext cx="1487587" cy="246221"/>
            </a:xfrm>
            <a:prstGeom prst="rect">
              <a:avLst/>
            </a:prstGeom>
            <a:noFill/>
          </p:spPr>
          <p:txBody>
            <a:bodyPr wrap="none" lIns="0" tIns="0" rIns="0" bIns="0" rtlCol="0">
              <a:spAutoFit/>
            </a:bodyPr>
            <a:lstStyle/>
            <a:p>
              <a:pPr algn="l"/>
              <a:r>
                <a:rPr lang="en-US" altLang="ja-JP" sz="1600"/>
                <a:t>DX</a:t>
              </a:r>
              <a:r>
                <a:rPr lang="ja-JP" altLang="en-US" sz="1600"/>
                <a:t>による</a:t>
              </a:r>
              <a:r>
                <a:rPr lang="en-US" altLang="ja-JP" sz="1600"/>
                <a:t>BI</a:t>
              </a:r>
              <a:r>
                <a:rPr lang="ja-JP" altLang="en-US" sz="1600"/>
                <a:t>の実現</a:t>
              </a:r>
              <a:endParaRPr kumimoji="1" lang="ja-JP" altLang="en-US" sz="1600" err="1"/>
            </a:p>
          </p:txBody>
        </p:sp>
      </p:grpSp>
      <p:cxnSp>
        <p:nvCxnSpPr>
          <p:cNvPr id="64" name="直線矢印コネクタ 63">
            <a:extLst>
              <a:ext uri="{FF2B5EF4-FFF2-40B4-BE49-F238E27FC236}">
                <a16:creationId xmlns:a16="http://schemas.microsoft.com/office/drawing/2014/main" id="{640A96E2-6B94-615B-1E6F-3685181E56FE}"/>
              </a:ext>
            </a:extLst>
          </p:cNvPr>
          <p:cNvCxnSpPr>
            <a:cxnSpLocks/>
          </p:cNvCxnSpPr>
          <p:nvPr/>
        </p:nvCxnSpPr>
        <p:spPr>
          <a:xfrm>
            <a:off x="10022336" y="2974457"/>
            <a:ext cx="0" cy="266652"/>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F1FEEC74-B61A-308B-4EA6-9B72695595FD}"/>
              </a:ext>
            </a:extLst>
          </p:cNvPr>
          <p:cNvSpPr txBox="1"/>
          <p:nvPr/>
        </p:nvSpPr>
        <p:spPr>
          <a:xfrm>
            <a:off x="8418778" y="3353769"/>
            <a:ext cx="3207117" cy="884070"/>
          </a:xfrm>
          <a:prstGeom prst="rect">
            <a:avLst/>
          </a:prstGeom>
          <a:noFill/>
          <a:ln w="19050">
            <a:solidFill>
              <a:schemeClr val="tx2"/>
            </a:solidFill>
            <a:prstDash val="dash"/>
          </a:ln>
        </p:spPr>
        <p:txBody>
          <a:bodyPr wrap="square" lIns="72000" tIns="72000" rIns="72000" bIns="72000" rtlCol="0">
            <a:spAutoFit/>
          </a:bodyPr>
          <a:lstStyle/>
          <a:p>
            <a:pPr algn="just"/>
            <a:r>
              <a:rPr lang="ja-JP" altLang="en-US" sz="1600">
                <a:latin typeface="+mn-ea"/>
              </a:rPr>
              <a:t>ファイルの属性によって柔軟な管理ができ、データを最小限にすることが可能。</a:t>
            </a:r>
            <a:r>
              <a:rPr lang="en-US" altLang="ja-JP" sz="1600">
                <a:latin typeface="+mn-ea"/>
              </a:rPr>
              <a:t>DX</a:t>
            </a:r>
            <a:r>
              <a:rPr lang="ja-JP" altLang="en-US" sz="1600">
                <a:latin typeface="+mn-ea"/>
              </a:rPr>
              <a:t>の基盤として最低限の要件</a:t>
            </a:r>
            <a:endParaRPr kumimoji="1" lang="ja-JP" altLang="en-US" sz="1600" err="1">
              <a:latin typeface="+mn-ea"/>
            </a:endParaRPr>
          </a:p>
        </p:txBody>
      </p:sp>
      <p:sp>
        <p:nvSpPr>
          <p:cNvPr id="74" name="角丸四角形 73">
            <a:extLst>
              <a:ext uri="{FF2B5EF4-FFF2-40B4-BE49-F238E27FC236}">
                <a16:creationId xmlns:a16="http://schemas.microsoft.com/office/drawing/2014/main" id="{4B180157-D0A4-9BBC-73D1-62DE6FCC2318}"/>
              </a:ext>
            </a:extLst>
          </p:cNvPr>
          <p:cNvSpPr/>
          <p:nvPr/>
        </p:nvSpPr>
        <p:spPr bwMode="auto">
          <a:xfrm>
            <a:off x="509278" y="4490583"/>
            <a:ext cx="3385057" cy="543572"/>
          </a:xfrm>
          <a:prstGeom prst="roundRect">
            <a:avLst>
              <a:gd name="adj" fmla="val 2926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1600"/>
              <a:t>メールやファイルサーバでのデータ共有</a:t>
            </a:r>
          </a:p>
        </p:txBody>
      </p:sp>
      <p:sp>
        <p:nvSpPr>
          <p:cNvPr id="75" name="角丸四角形 74">
            <a:extLst>
              <a:ext uri="{FF2B5EF4-FFF2-40B4-BE49-F238E27FC236}">
                <a16:creationId xmlns:a16="http://schemas.microsoft.com/office/drawing/2014/main" id="{379EC067-1A33-E1AB-87DA-3A414A0D781F}"/>
              </a:ext>
            </a:extLst>
          </p:cNvPr>
          <p:cNvSpPr/>
          <p:nvPr/>
        </p:nvSpPr>
        <p:spPr bwMode="auto">
          <a:xfrm>
            <a:off x="4403470" y="4490583"/>
            <a:ext cx="7311395" cy="543572"/>
          </a:xfrm>
          <a:prstGeom prst="roundRect">
            <a:avLst>
              <a:gd name="adj" fmla="val 29261"/>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ja-JP" altLang="en-US" sz="1600"/>
              <a:t>データ管理基盤を利用したデータ共有</a:t>
            </a:r>
          </a:p>
        </p:txBody>
      </p:sp>
      <p:cxnSp>
        <p:nvCxnSpPr>
          <p:cNvPr id="77" name="直線矢印コネクタ 76">
            <a:extLst>
              <a:ext uri="{FF2B5EF4-FFF2-40B4-BE49-F238E27FC236}">
                <a16:creationId xmlns:a16="http://schemas.microsoft.com/office/drawing/2014/main" id="{1511992B-25A0-AAA1-3E07-200949C7441B}"/>
              </a:ext>
            </a:extLst>
          </p:cNvPr>
          <p:cNvCxnSpPr>
            <a:stCxn id="50" idx="3"/>
            <a:endCxn id="51" idx="1"/>
          </p:cNvCxnSpPr>
          <p:nvPr/>
        </p:nvCxnSpPr>
        <p:spPr>
          <a:xfrm>
            <a:off x="3894335" y="1905182"/>
            <a:ext cx="5252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8F3945CD-8537-091A-D12F-F6583F890168}"/>
              </a:ext>
            </a:extLst>
          </p:cNvPr>
          <p:cNvCxnSpPr>
            <a:cxnSpLocks/>
            <a:stCxn id="51" idx="3"/>
            <a:endCxn id="52" idx="1"/>
          </p:cNvCxnSpPr>
          <p:nvPr/>
        </p:nvCxnSpPr>
        <p:spPr>
          <a:xfrm>
            <a:off x="7804600" y="1905182"/>
            <a:ext cx="525208" cy="0"/>
          </a:xfrm>
          <a:prstGeom prst="straightConnector1">
            <a:avLst/>
          </a:prstGeom>
          <a:ln w="5715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5ABA5E80-3D35-E1BA-EC53-81CD76BCC50E}"/>
              </a:ext>
            </a:extLst>
          </p:cNvPr>
          <p:cNvCxnSpPr>
            <a:cxnSpLocks/>
            <a:stCxn id="74" idx="3"/>
            <a:endCxn id="75" idx="1"/>
          </p:cNvCxnSpPr>
          <p:nvPr/>
        </p:nvCxnSpPr>
        <p:spPr>
          <a:xfrm>
            <a:off x="3894335" y="4762369"/>
            <a:ext cx="509135" cy="0"/>
          </a:xfrm>
          <a:prstGeom prst="straightConnector1">
            <a:avLst/>
          </a:prstGeom>
          <a:ln w="57150">
            <a:solidFill>
              <a:schemeClr val="accent1">
                <a:lumMod val="7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9" name="正方形/長方形 88">
            <a:extLst>
              <a:ext uri="{FF2B5EF4-FFF2-40B4-BE49-F238E27FC236}">
                <a16:creationId xmlns:a16="http://schemas.microsoft.com/office/drawing/2014/main" id="{81CFE146-4B8B-A7DA-93C3-0B07CE54985A}"/>
              </a:ext>
            </a:extLst>
          </p:cNvPr>
          <p:cNvSpPr/>
          <p:nvPr/>
        </p:nvSpPr>
        <p:spPr bwMode="auto">
          <a:xfrm>
            <a:off x="509278" y="5398718"/>
            <a:ext cx="2434337" cy="1152394"/>
          </a:xfrm>
          <a:prstGeom prst="rect">
            <a:avLst/>
          </a:prstGeom>
          <a:solidFill>
            <a:schemeClr val="accent3"/>
          </a:solid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FFFFFF"/>
                </a:solidFill>
                <a:effectLst/>
                <a:uLnTx/>
                <a:uFillTx/>
                <a:latin typeface="Yu Gothic UI"/>
                <a:ea typeface="Yu Gothic UI"/>
                <a:cs typeface="+mn-cs"/>
              </a:rPr>
              <a:t>AI</a:t>
            </a:r>
            <a:r>
              <a:rPr kumimoji="1" lang="ja-JP" altLang="en-US" sz="1600" b="1" i="0" u="none" strike="noStrike" kern="1200" cap="none" spc="0" normalizeH="0" baseline="0" noProof="0">
                <a:ln>
                  <a:noFill/>
                </a:ln>
                <a:solidFill>
                  <a:srgbClr val="FFFFFF"/>
                </a:solidFill>
                <a:effectLst/>
                <a:uLnTx/>
                <a:uFillTx/>
                <a:latin typeface="Yu Gothic UI"/>
                <a:ea typeface="Yu Gothic UI"/>
                <a:cs typeface="+mn-cs"/>
              </a:rPr>
              <a:t>活用のための</a:t>
            </a:r>
            <a:endParaRPr kumimoji="1" lang="en-US" altLang="ja-JP" sz="1600" b="1" i="0" u="none" strike="noStrike" kern="1200" cap="none" spc="0" normalizeH="0" baseline="0" noProof="0">
              <a:ln>
                <a:noFill/>
              </a:ln>
              <a:solidFill>
                <a:srgbClr val="FFFFFF"/>
              </a:solidFill>
              <a:effectLst/>
              <a:uLnTx/>
              <a:uFillTx/>
              <a:latin typeface="Yu Gothic UI"/>
              <a:ea typeface="Yu Gothic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400" b="1" i="0" u="none" strike="noStrike" kern="1200" cap="none" spc="0" normalizeH="0" baseline="0" noProof="0">
                <a:ln>
                  <a:noFill/>
                </a:ln>
                <a:solidFill>
                  <a:srgbClr val="FFFFFF"/>
                </a:solidFill>
                <a:effectLst/>
                <a:uLnTx/>
                <a:uFillTx/>
                <a:latin typeface="Yu Gothic UI"/>
                <a:ea typeface="Yu Gothic UI"/>
                <a:cs typeface="+mn-cs"/>
              </a:rPr>
              <a:t>1</a:t>
            </a:r>
            <a:r>
              <a:rPr kumimoji="1" lang="en-US" altLang="ja-JP" sz="3400" b="1" i="0" u="none" strike="noStrike" kern="1200" cap="none" spc="0" normalizeH="0" baseline="30000" noProof="0">
                <a:ln>
                  <a:noFill/>
                </a:ln>
                <a:solidFill>
                  <a:srgbClr val="FFFFFF"/>
                </a:solidFill>
                <a:effectLst/>
                <a:uLnTx/>
                <a:uFillTx/>
                <a:latin typeface="Yu Gothic UI"/>
                <a:ea typeface="Yu Gothic UI"/>
                <a:cs typeface="+mn-cs"/>
              </a:rPr>
              <a:t>st</a:t>
            </a:r>
            <a:r>
              <a:rPr kumimoji="1" lang="en-US" altLang="ja-JP" sz="3400" b="1" i="0" u="none" strike="noStrike" kern="1200" cap="none" spc="0" normalizeH="0" baseline="0" noProof="0">
                <a:ln>
                  <a:noFill/>
                </a:ln>
                <a:solidFill>
                  <a:srgbClr val="FFFFFF"/>
                </a:solidFill>
                <a:effectLst/>
                <a:uLnTx/>
                <a:uFillTx/>
                <a:latin typeface="Yu Gothic UI"/>
                <a:ea typeface="Yu Gothic UI"/>
                <a:cs typeface="+mn-cs"/>
              </a:rPr>
              <a:t> STEP</a:t>
            </a:r>
            <a:endParaRPr kumimoji="1" lang="ja-JP" altLang="en-US" sz="3400" b="1" i="0" u="none" strike="noStrike" kern="1200" cap="none" spc="0" normalizeH="0" baseline="0" noProof="0">
              <a:ln>
                <a:noFill/>
              </a:ln>
              <a:solidFill>
                <a:srgbClr val="FFFFFF"/>
              </a:solidFill>
              <a:effectLst/>
              <a:uLnTx/>
              <a:uFillTx/>
              <a:latin typeface="Yu Gothic UI"/>
              <a:ea typeface="Yu Gothic UI"/>
              <a:cs typeface="+mn-cs"/>
            </a:endParaRPr>
          </a:p>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7293653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7C379-AF83-B114-BD16-44434245246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049187-6B61-7708-0710-ED1FB54138AC}"/>
              </a:ext>
            </a:extLst>
          </p:cNvPr>
          <p:cNvSpPr>
            <a:spLocks noGrp="1"/>
          </p:cNvSpPr>
          <p:nvPr>
            <p:ph type="title"/>
          </p:nvPr>
        </p:nvSpPr>
        <p:spPr>
          <a:xfrm>
            <a:off x="588263" y="2811241"/>
            <a:ext cx="4401575" cy="553998"/>
          </a:xfrm>
        </p:spPr>
        <p:txBody>
          <a:bodyPr/>
          <a:lstStyle/>
          <a:p>
            <a:pPr algn="ctr"/>
            <a:r>
              <a:rPr lang="en-US" altLang="ja-JP"/>
              <a:t>Thank you!</a:t>
            </a:r>
            <a:endParaRPr kumimoji="1" lang="ja-JP" altLang="en-US"/>
          </a:p>
        </p:txBody>
      </p:sp>
      <p:pic>
        <p:nvPicPr>
          <p:cNvPr id="5" name="図 4">
            <a:extLst>
              <a:ext uri="{FF2B5EF4-FFF2-40B4-BE49-F238E27FC236}">
                <a16:creationId xmlns:a16="http://schemas.microsoft.com/office/drawing/2014/main" id="{02D76559-B072-7368-CD79-5258BF04A891}"/>
              </a:ext>
            </a:extLst>
          </p:cNvPr>
          <p:cNvPicPr>
            <a:picLocks noChangeAspect="1"/>
          </p:cNvPicPr>
          <p:nvPr/>
        </p:nvPicPr>
        <p:blipFill>
          <a:blip r:embed="rId3"/>
          <a:srcRect l="12401" r="20863"/>
          <a:stretch/>
        </p:blipFill>
        <p:spPr>
          <a:xfrm>
            <a:off x="5336988" y="0"/>
            <a:ext cx="6855012" cy="6858000"/>
          </a:xfrm>
          <a:prstGeom prst="rect">
            <a:avLst/>
          </a:prstGeom>
        </p:spPr>
      </p:pic>
    </p:spTree>
    <p:extLst>
      <p:ext uri="{BB962C8B-B14F-4D97-AF65-F5344CB8AC3E}">
        <p14:creationId xmlns:p14="http://schemas.microsoft.com/office/powerpoint/2010/main" val="185181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FE005-054F-5440-474E-A715B427F5D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3D88315-768E-AA28-CE73-158D1396CA31}"/>
              </a:ext>
            </a:extLst>
          </p:cNvPr>
          <p:cNvSpPr>
            <a:spLocks noGrp="1"/>
          </p:cNvSpPr>
          <p:nvPr>
            <p:ph type="title"/>
          </p:nvPr>
        </p:nvSpPr>
        <p:spPr>
          <a:xfrm>
            <a:off x="588263" y="457200"/>
            <a:ext cx="11018520" cy="553998"/>
          </a:xfrm>
        </p:spPr>
        <p:txBody>
          <a:bodyPr/>
          <a:lstStyle/>
          <a:p>
            <a:r>
              <a:rPr lang="ja-JP" altLang="en-US"/>
              <a:t>莫大な追加対応費用で経営に影響が・・・</a:t>
            </a:r>
          </a:p>
        </p:txBody>
      </p:sp>
      <p:sp>
        <p:nvSpPr>
          <p:cNvPr id="6" name="片側の 2 つの角を丸めた四角形 5">
            <a:extLst>
              <a:ext uri="{FF2B5EF4-FFF2-40B4-BE49-F238E27FC236}">
                <a16:creationId xmlns:a16="http://schemas.microsoft.com/office/drawing/2014/main" id="{623B9DEA-A20C-0766-AACA-044E531C030F}"/>
              </a:ext>
            </a:extLst>
          </p:cNvPr>
          <p:cNvSpPr/>
          <p:nvPr/>
        </p:nvSpPr>
        <p:spPr bwMode="auto">
          <a:xfrm>
            <a:off x="423671" y="1467386"/>
            <a:ext cx="3634943" cy="4207551"/>
          </a:xfrm>
          <a:prstGeom prst="round2SameRect">
            <a:avLst>
              <a:gd name="adj1" fmla="val 7569"/>
              <a:gd name="adj2" fmla="val 6212"/>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kumimoji="1" lang="ja-JP" altLang="en-US" sz="2000" b="1">
                <a:solidFill>
                  <a:schemeClr val="tx2"/>
                </a:solidFill>
                <a:latin typeface="Yu Gothic UI" panose="020B0500000000000000" pitchFamily="34" charset="-128"/>
                <a:ea typeface="Yu Gothic UI" panose="020B0500000000000000" pitchFamily="34" charset="-128"/>
                <a:cs typeface="Segoe UI" pitchFamily="34" charset="0"/>
              </a:rPr>
              <a:t>ランサム攻撃被害企業の特徴</a:t>
            </a:r>
            <a:endParaRPr kumimoji="1" lang="ja-JP" altLang="en-US" sz="2000" b="1" err="1">
              <a:solidFill>
                <a:schemeClr val="tx2"/>
              </a:solidFill>
              <a:latin typeface="Yu Gothic UI" panose="020B0500000000000000" pitchFamily="34" charset="-128"/>
              <a:ea typeface="Yu Gothic UI" panose="020B0500000000000000" pitchFamily="34" charset="-128"/>
              <a:cs typeface="Segoe UI" pitchFamily="34" charset="0"/>
            </a:endParaRPr>
          </a:p>
        </p:txBody>
      </p:sp>
      <p:pic>
        <p:nvPicPr>
          <p:cNvPr id="9" name="グラフィックス 8" descr="箱 単色塗りつぶし">
            <a:extLst>
              <a:ext uri="{FF2B5EF4-FFF2-40B4-BE49-F238E27FC236}">
                <a16:creationId xmlns:a16="http://schemas.microsoft.com/office/drawing/2014/main" id="{7205219E-066A-2EC6-C9C7-6572BE2607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12412" y="2235688"/>
            <a:ext cx="783792" cy="783792"/>
          </a:xfrm>
          <a:prstGeom prst="rect">
            <a:avLst/>
          </a:prstGeom>
        </p:spPr>
      </p:pic>
      <p:pic>
        <p:nvPicPr>
          <p:cNvPr id="11" name="グラフィックス 10" descr="開いた荷箱 単色塗りつぶし">
            <a:extLst>
              <a:ext uri="{FF2B5EF4-FFF2-40B4-BE49-F238E27FC236}">
                <a16:creationId xmlns:a16="http://schemas.microsoft.com/office/drawing/2014/main" id="{76D1F9A8-C575-47AE-0AA0-D6AD71E9A06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39533" y="2235688"/>
            <a:ext cx="783792" cy="783792"/>
          </a:xfrm>
          <a:prstGeom prst="rect">
            <a:avLst/>
          </a:prstGeom>
        </p:spPr>
      </p:pic>
      <p:cxnSp>
        <p:nvCxnSpPr>
          <p:cNvPr id="12" name="直線矢印コネクタ 11">
            <a:extLst>
              <a:ext uri="{FF2B5EF4-FFF2-40B4-BE49-F238E27FC236}">
                <a16:creationId xmlns:a16="http://schemas.microsoft.com/office/drawing/2014/main" id="{BB144998-15E5-303E-6EE4-1F25F287390E}"/>
              </a:ext>
            </a:extLst>
          </p:cNvPr>
          <p:cNvCxnSpPr>
            <a:cxnSpLocks/>
          </p:cNvCxnSpPr>
          <p:nvPr/>
        </p:nvCxnSpPr>
        <p:spPr>
          <a:xfrm>
            <a:off x="1996204" y="2627584"/>
            <a:ext cx="477738" cy="0"/>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角丸四角形 14">
            <a:extLst>
              <a:ext uri="{FF2B5EF4-FFF2-40B4-BE49-F238E27FC236}">
                <a16:creationId xmlns:a16="http://schemas.microsoft.com/office/drawing/2014/main" id="{5F298E52-E27B-ED22-B4AA-320AB20916F3}"/>
              </a:ext>
            </a:extLst>
          </p:cNvPr>
          <p:cNvSpPr/>
          <p:nvPr/>
        </p:nvSpPr>
        <p:spPr bwMode="auto">
          <a:xfrm>
            <a:off x="627257" y="3266437"/>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lang="ja-JP" altLang="en-US" sz="1600">
                <a:solidFill>
                  <a:srgbClr val="FFFFFF"/>
                </a:solidFill>
                <a:latin typeface="+mj-ea"/>
                <a:ea typeface="+mj-ea"/>
                <a:cs typeface="Segoe UI" pitchFamily="34" charset="0"/>
              </a:rPr>
              <a:t>資産を把握できていない</a:t>
            </a:r>
            <a:endParaRPr kumimoji="1" lang="ja-JP" altLang="en-US" sz="1600" err="1">
              <a:solidFill>
                <a:srgbClr val="FFFFFF"/>
              </a:solidFill>
              <a:latin typeface="+mj-ea"/>
              <a:ea typeface="+mj-ea"/>
              <a:cs typeface="Segoe UI" pitchFamily="34" charset="0"/>
            </a:endParaRPr>
          </a:p>
        </p:txBody>
      </p:sp>
      <p:pic>
        <p:nvPicPr>
          <p:cNvPr id="17" name="グラフィックス 16" descr="バッジ: バツ 単色塗りつぶし">
            <a:extLst>
              <a:ext uri="{FF2B5EF4-FFF2-40B4-BE49-F238E27FC236}">
                <a16:creationId xmlns:a16="http://schemas.microsoft.com/office/drawing/2014/main" id="{18FFC3EC-1AE0-E7F5-D6E5-D8C9EFF7FB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3287763"/>
            <a:ext cx="428689" cy="428689"/>
          </a:xfrm>
          <a:prstGeom prst="rect">
            <a:avLst/>
          </a:prstGeom>
        </p:spPr>
      </p:pic>
      <p:sp>
        <p:nvSpPr>
          <p:cNvPr id="18" name="角丸四角形 17">
            <a:extLst>
              <a:ext uri="{FF2B5EF4-FFF2-40B4-BE49-F238E27FC236}">
                <a16:creationId xmlns:a16="http://schemas.microsoft.com/office/drawing/2014/main" id="{415984E8-8C3E-8DF0-E35B-5861045D6409}"/>
              </a:ext>
            </a:extLst>
          </p:cNvPr>
          <p:cNvSpPr/>
          <p:nvPr/>
        </p:nvSpPr>
        <p:spPr bwMode="auto">
          <a:xfrm>
            <a:off x="627257" y="3875868"/>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ja-JP" altLang="en-US" sz="1600">
                <a:solidFill>
                  <a:srgbClr val="FFFFFF"/>
                </a:solidFill>
                <a:latin typeface="+mj-ea"/>
                <a:ea typeface="+mj-ea"/>
                <a:cs typeface="Segoe UI" pitchFamily="34" charset="0"/>
              </a:rPr>
              <a:t>資産の利用状況が不明</a:t>
            </a:r>
          </a:p>
        </p:txBody>
      </p:sp>
      <p:pic>
        <p:nvPicPr>
          <p:cNvPr id="19" name="グラフィックス 18" descr="バッジ: バツ 単色塗りつぶし">
            <a:extLst>
              <a:ext uri="{FF2B5EF4-FFF2-40B4-BE49-F238E27FC236}">
                <a16:creationId xmlns:a16="http://schemas.microsoft.com/office/drawing/2014/main" id="{D11E396A-DB8D-0F52-7C25-D8EA54FD703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3897194"/>
            <a:ext cx="428689" cy="428689"/>
          </a:xfrm>
          <a:prstGeom prst="rect">
            <a:avLst/>
          </a:prstGeom>
        </p:spPr>
      </p:pic>
      <p:sp>
        <p:nvSpPr>
          <p:cNvPr id="20" name="角丸四角形 19">
            <a:extLst>
              <a:ext uri="{FF2B5EF4-FFF2-40B4-BE49-F238E27FC236}">
                <a16:creationId xmlns:a16="http://schemas.microsoft.com/office/drawing/2014/main" id="{A35E3CEC-BCA8-599C-D575-1F022846062D}"/>
              </a:ext>
            </a:extLst>
          </p:cNvPr>
          <p:cNvSpPr/>
          <p:nvPr/>
        </p:nvSpPr>
        <p:spPr bwMode="auto">
          <a:xfrm>
            <a:off x="627257" y="4485299"/>
            <a:ext cx="3240627" cy="47134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lang="ja-JP" altLang="en-US" sz="1600">
                <a:solidFill>
                  <a:srgbClr val="FFFFFF"/>
                </a:solidFill>
                <a:latin typeface="+mj-ea"/>
                <a:ea typeface="+mj-ea"/>
                <a:cs typeface="Segoe UI" pitchFamily="34" charset="0"/>
              </a:rPr>
              <a:t>トラブルを</a:t>
            </a:r>
            <a:r>
              <a:rPr kumimoji="1" lang="ja-JP" altLang="en-US" sz="1600">
                <a:solidFill>
                  <a:srgbClr val="FFFFFF"/>
                </a:solidFill>
                <a:latin typeface="+mj-ea"/>
                <a:ea typeface="+mj-ea"/>
                <a:cs typeface="Segoe UI" pitchFamily="34" charset="0"/>
              </a:rPr>
              <a:t>すぐに修正できない</a:t>
            </a:r>
            <a:endParaRPr kumimoji="1" lang="ja-JP" altLang="en-US" sz="1600" err="1">
              <a:solidFill>
                <a:srgbClr val="FFFFFF"/>
              </a:solidFill>
              <a:latin typeface="+mj-ea"/>
              <a:ea typeface="+mj-ea"/>
              <a:cs typeface="Segoe UI" pitchFamily="34" charset="0"/>
            </a:endParaRPr>
          </a:p>
        </p:txBody>
      </p:sp>
      <p:pic>
        <p:nvPicPr>
          <p:cNvPr id="21" name="グラフィックス 20" descr="バッジ: バツ 単色塗りつぶし">
            <a:extLst>
              <a:ext uri="{FF2B5EF4-FFF2-40B4-BE49-F238E27FC236}">
                <a16:creationId xmlns:a16="http://schemas.microsoft.com/office/drawing/2014/main" id="{04FFC0BD-6C6B-C28F-BF6A-D1F2037EF6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598" y="4506625"/>
            <a:ext cx="428689" cy="428689"/>
          </a:xfrm>
          <a:prstGeom prst="rect">
            <a:avLst/>
          </a:prstGeom>
        </p:spPr>
      </p:pic>
      <p:sp>
        <p:nvSpPr>
          <p:cNvPr id="22" name="正方形/長方形 21">
            <a:extLst>
              <a:ext uri="{FF2B5EF4-FFF2-40B4-BE49-F238E27FC236}">
                <a16:creationId xmlns:a16="http://schemas.microsoft.com/office/drawing/2014/main" id="{6FD96788-BEBD-B97C-B68E-F1969BC5F607}"/>
              </a:ext>
            </a:extLst>
          </p:cNvPr>
          <p:cNvSpPr/>
          <p:nvPr/>
        </p:nvSpPr>
        <p:spPr bwMode="auto">
          <a:xfrm>
            <a:off x="542416" y="3101419"/>
            <a:ext cx="3403080" cy="2337848"/>
          </a:xfrm>
          <a:prstGeom prst="rect">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r>
              <a:rPr lang="ja-JP" altLang="en-US" sz="1400">
                <a:solidFill>
                  <a:schemeClr val="accent1"/>
                </a:solidFill>
                <a:latin typeface="+mj-ea"/>
                <a:ea typeface="+mj-ea"/>
                <a:cs typeface="Segoe UI" pitchFamily="34" charset="0"/>
              </a:rPr>
              <a:t>ガバナンスの欠如</a:t>
            </a:r>
            <a:endParaRPr kumimoji="1" lang="ja-JP" altLang="en-US" sz="1400" err="1">
              <a:solidFill>
                <a:schemeClr val="accent1"/>
              </a:solidFill>
              <a:latin typeface="+mj-ea"/>
              <a:ea typeface="+mj-ea"/>
              <a:cs typeface="Segoe UI" pitchFamily="34" charset="0"/>
            </a:endParaRPr>
          </a:p>
        </p:txBody>
      </p:sp>
      <p:sp>
        <p:nvSpPr>
          <p:cNvPr id="23" name="片側の 2 つの角を丸めた四角形 22">
            <a:extLst>
              <a:ext uri="{FF2B5EF4-FFF2-40B4-BE49-F238E27FC236}">
                <a16:creationId xmlns:a16="http://schemas.microsoft.com/office/drawing/2014/main" id="{BC5FEDC2-BC0B-154B-86A5-0E14300CCCB2}"/>
              </a:ext>
            </a:extLst>
          </p:cNvPr>
          <p:cNvSpPr/>
          <p:nvPr/>
        </p:nvSpPr>
        <p:spPr bwMode="auto">
          <a:xfrm>
            <a:off x="4342349" y="1467386"/>
            <a:ext cx="3634943" cy="4207551"/>
          </a:xfrm>
          <a:prstGeom prst="round2SameRect">
            <a:avLst>
              <a:gd name="adj1" fmla="val 7569"/>
              <a:gd name="adj2" fmla="val 5953"/>
            </a:avLst>
          </a:prstGeom>
          <a:no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ja-JP" altLang="en-US" sz="2000" b="1">
                <a:solidFill>
                  <a:schemeClr val="tx2"/>
                </a:solidFill>
                <a:latin typeface="Yu Gothic UI" panose="020B0500000000000000" pitchFamily="34" charset="-128"/>
                <a:ea typeface="Yu Gothic UI" panose="020B0500000000000000" pitchFamily="34" charset="-128"/>
                <a:cs typeface="Segoe UI" pitchFamily="34" charset="0"/>
              </a:rPr>
              <a:t>専門家の憶測による報告書</a:t>
            </a:r>
            <a:endParaRPr kumimoji="1" lang="ja-JP" altLang="en-US" sz="2000" b="1" err="1">
              <a:solidFill>
                <a:schemeClr val="tx2"/>
              </a:solidFill>
              <a:latin typeface="Yu Gothic UI" panose="020B0500000000000000" pitchFamily="34" charset="-128"/>
              <a:ea typeface="Yu Gothic UI" panose="020B0500000000000000" pitchFamily="34" charset="-128"/>
              <a:cs typeface="Segoe UI" pitchFamily="34" charset="0"/>
            </a:endParaRPr>
          </a:p>
        </p:txBody>
      </p:sp>
      <p:pic>
        <p:nvPicPr>
          <p:cNvPr id="27" name="グラフィックス 26" descr="プログラマー男性 単色塗りつぶし">
            <a:extLst>
              <a:ext uri="{FF2B5EF4-FFF2-40B4-BE49-F238E27FC236}">
                <a16:creationId xmlns:a16="http://schemas.microsoft.com/office/drawing/2014/main" id="{FC8CE3D0-FD4E-EB40-61DC-2D1D001A4B5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05526" y="2194573"/>
            <a:ext cx="792269" cy="792269"/>
          </a:xfrm>
          <a:prstGeom prst="rect">
            <a:avLst/>
          </a:prstGeom>
        </p:spPr>
      </p:pic>
      <p:pic>
        <p:nvPicPr>
          <p:cNvPr id="28" name="グラフィックス 27" descr="疑問符 単色塗りつぶし">
            <a:extLst>
              <a:ext uri="{FF2B5EF4-FFF2-40B4-BE49-F238E27FC236}">
                <a16:creationId xmlns:a16="http://schemas.microsoft.com/office/drawing/2014/main" id="{6DFADD89-CCF0-D841-105B-D0B0AA31068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587927">
            <a:off x="6734684" y="2135531"/>
            <a:ext cx="435170" cy="435170"/>
          </a:xfrm>
          <a:prstGeom prst="rect">
            <a:avLst/>
          </a:prstGeom>
        </p:spPr>
      </p:pic>
      <p:pic>
        <p:nvPicPr>
          <p:cNvPr id="30" name="グラフィックス 29" descr="データベース 単色塗りつぶし">
            <a:extLst>
              <a:ext uri="{FF2B5EF4-FFF2-40B4-BE49-F238E27FC236}">
                <a16:creationId xmlns:a16="http://schemas.microsoft.com/office/drawing/2014/main" id="{FE6E6904-E22C-0582-13C7-4DBDE5547FC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262976" y="2273396"/>
            <a:ext cx="498085" cy="498085"/>
          </a:xfrm>
          <a:prstGeom prst="rect">
            <a:avLst/>
          </a:prstGeom>
        </p:spPr>
      </p:pic>
      <p:pic>
        <p:nvPicPr>
          <p:cNvPr id="31" name="グラフィックス 30" descr="バッジ: バツ 単色塗りつぶし">
            <a:extLst>
              <a:ext uri="{FF2B5EF4-FFF2-40B4-BE49-F238E27FC236}">
                <a16:creationId xmlns:a16="http://schemas.microsoft.com/office/drawing/2014/main" id="{F626FB7E-67E8-7192-E652-950A5330901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062159" y="2138770"/>
            <a:ext cx="428689" cy="428689"/>
          </a:xfrm>
          <a:prstGeom prst="rect">
            <a:avLst/>
          </a:prstGeom>
        </p:spPr>
      </p:pic>
      <p:pic>
        <p:nvPicPr>
          <p:cNvPr id="32" name="グラフィックス 31" descr="接続 単色塗りつぶし">
            <a:extLst>
              <a:ext uri="{FF2B5EF4-FFF2-40B4-BE49-F238E27FC236}">
                <a16:creationId xmlns:a16="http://schemas.microsoft.com/office/drawing/2014/main" id="{D8289108-A2C5-4128-CFCB-BF21AA8D6B3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512018" y="2559103"/>
            <a:ext cx="498085" cy="498085"/>
          </a:xfrm>
          <a:prstGeom prst="rect">
            <a:avLst/>
          </a:prstGeom>
        </p:spPr>
      </p:pic>
      <p:sp>
        <p:nvSpPr>
          <p:cNvPr id="33" name="角丸四角形 32">
            <a:extLst>
              <a:ext uri="{FF2B5EF4-FFF2-40B4-BE49-F238E27FC236}">
                <a16:creationId xmlns:a16="http://schemas.microsoft.com/office/drawing/2014/main" id="{4BD17AA5-331B-7754-B42C-2C3B4C7DC2B8}"/>
              </a:ext>
            </a:extLst>
          </p:cNvPr>
          <p:cNvSpPr/>
          <p:nvPr/>
        </p:nvSpPr>
        <p:spPr bwMode="auto">
          <a:xfrm>
            <a:off x="4545934" y="3266437"/>
            <a:ext cx="3240627" cy="471340"/>
          </a:xfrm>
          <a:prstGeom prst="roundRect">
            <a:avLst>
              <a:gd name="adj" fmla="val 5000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ja-JP" altLang="en-US" sz="1600">
                <a:solidFill>
                  <a:srgbClr val="FFFFFF"/>
                </a:solidFill>
                <a:latin typeface="+mj-ea"/>
                <a:ea typeface="+mj-ea"/>
                <a:cs typeface="Segoe UI" pitchFamily="34" charset="0"/>
              </a:rPr>
              <a:t>網羅性のない報告書</a:t>
            </a:r>
            <a:endParaRPr kumimoji="1" lang="ja-JP" altLang="en-US" sz="1600" err="1">
              <a:solidFill>
                <a:srgbClr val="FFFFFF"/>
              </a:solidFill>
              <a:latin typeface="+mj-ea"/>
              <a:ea typeface="+mj-ea"/>
              <a:cs typeface="Segoe UI" pitchFamily="34" charset="0"/>
            </a:endParaRPr>
          </a:p>
        </p:txBody>
      </p:sp>
      <p:pic>
        <p:nvPicPr>
          <p:cNvPr id="34" name="グラフィックス 33" descr="バッジ: バツ 単色塗りつぶし">
            <a:extLst>
              <a:ext uri="{FF2B5EF4-FFF2-40B4-BE49-F238E27FC236}">
                <a16:creationId xmlns:a16="http://schemas.microsoft.com/office/drawing/2014/main" id="{6E3140EC-8DB9-E425-B1AC-9BF04F0C9F7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9275" y="3287763"/>
            <a:ext cx="428689" cy="428689"/>
          </a:xfrm>
          <a:prstGeom prst="rect">
            <a:avLst/>
          </a:prstGeom>
        </p:spPr>
      </p:pic>
      <p:sp>
        <p:nvSpPr>
          <p:cNvPr id="35" name="角丸四角形 34">
            <a:extLst>
              <a:ext uri="{FF2B5EF4-FFF2-40B4-BE49-F238E27FC236}">
                <a16:creationId xmlns:a16="http://schemas.microsoft.com/office/drawing/2014/main" id="{3A504F3A-15A8-65AB-1CBA-379F59FAAB98}"/>
              </a:ext>
            </a:extLst>
          </p:cNvPr>
          <p:cNvSpPr/>
          <p:nvPr/>
        </p:nvSpPr>
        <p:spPr bwMode="auto">
          <a:xfrm>
            <a:off x="4545934" y="3875868"/>
            <a:ext cx="3240627" cy="471340"/>
          </a:xfrm>
          <a:prstGeom prst="roundRect">
            <a:avLst>
              <a:gd name="adj" fmla="val 5000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ja-JP" altLang="en-US" sz="1600">
                <a:solidFill>
                  <a:srgbClr val="FFFFFF"/>
                </a:solidFill>
                <a:latin typeface="+mj-ea"/>
                <a:ea typeface="+mj-ea"/>
                <a:cs typeface="Segoe UI" pitchFamily="34" charset="0"/>
              </a:rPr>
              <a:t>根拠のない原因究明</a:t>
            </a:r>
            <a:endParaRPr kumimoji="1" lang="ja-JP" altLang="en-US" sz="1600" err="1">
              <a:solidFill>
                <a:srgbClr val="FFFFFF"/>
              </a:solidFill>
              <a:latin typeface="+mj-ea"/>
              <a:ea typeface="+mj-ea"/>
              <a:cs typeface="Segoe UI" pitchFamily="34" charset="0"/>
            </a:endParaRPr>
          </a:p>
        </p:txBody>
      </p:sp>
      <p:pic>
        <p:nvPicPr>
          <p:cNvPr id="36" name="グラフィックス 35" descr="バッジ: バツ 単色塗りつぶし">
            <a:extLst>
              <a:ext uri="{FF2B5EF4-FFF2-40B4-BE49-F238E27FC236}">
                <a16:creationId xmlns:a16="http://schemas.microsoft.com/office/drawing/2014/main" id="{08438060-A755-667E-E071-263395E4FB7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89275" y="3897194"/>
            <a:ext cx="428689" cy="428689"/>
          </a:xfrm>
          <a:prstGeom prst="rect">
            <a:avLst/>
          </a:prstGeom>
        </p:spPr>
      </p:pic>
      <p:sp>
        <p:nvSpPr>
          <p:cNvPr id="38" name="正方形/長方形 37">
            <a:extLst>
              <a:ext uri="{FF2B5EF4-FFF2-40B4-BE49-F238E27FC236}">
                <a16:creationId xmlns:a16="http://schemas.microsoft.com/office/drawing/2014/main" id="{9AAF6B72-FBF8-E965-0841-85A86098EF5F}"/>
              </a:ext>
            </a:extLst>
          </p:cNvPr>
          <p:cNvSpPr/>
          <p:nvPr/>
        </p:nvSpPr>
        <p:spPr bwMode="auto">
          <a:xfrm>
            <a:off x="4465804" y="3096132"/>
            <a:ext cx="3403080" cy="1389167"/>
          </a:xfrm>
          <a:prstGeom prst="rect">
            <a:avLst/>
          </a:prstGeom>
          <a:noFill/>
          <a:ln w="19050">
            <a:solidFill>
              <a:srgbClr val="D83B0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kumimoji="1" lang="ja-JP" altLang="en-US" sz="1400" err="1">
              <a:solidFill>
                <a:schemeClr val="accent1"/>
              </a:solidFill>
              <a:latin typeface="+mj-ea"/>
              <a:ea typeface="+mj-ea"/>
              <a:cs typeface="Segoe UI" pitchFamily="34" charset="0"/>
            </a:endParaRPr>
          </a:p>
        </p:txBody>
      </p:sp>
      <p:cxnSp>
        <p:nvCxnSpPr>
          <p:cNvPr id="42" name="直線矢印コネクタ 41">
            <a:extLst>
              <a:ext uri="{FF2B5EF4-FFF2-40B4-BE49-F238E27FC236}">
                <a16:creationId xmlns:a16="http://schemas.microsoft.com/office/drawing/2014/main" id="{A9BDF1CB-96BC-76F9-D1CF-FD3A102B83AB}"/>
              </a:ext>
            </a:extLst>
          </p:cNvPr>
          <p:cNvCxnSpPr>
            <a:cxnSpLocks/>
            <a:stCxn id="15" idx="3"/>
            <a:endCxn id="33" idx="1"/>
          </p:cNvCxnSpPr>
          <p:nvPr/>
        </p:nvCxnSpPr>
        <p:spPr>
          <a:xfrm>
            <a:off x="3867884" y="3502107"/>
            <a:ext cx="678050" cy="0"/>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6E6FDEB1-1005-82D7-FB47-0115D9F5BAB1}"/>
              </a:ext>
            </a:extLst>
          </p:cNvPr>
          <p:cNvCxnSpPr>
            <a:cxnSpLocks/>
            <a:stCxn id="18" idx="3"/>
            <a:endCxn id="35" idx="1"/>
          </p:cNvCxnSpPr>
          <p:nvPr/>
        </p:nvCxnSpPr>
        <p:spPr>
          <a:xfrm>
            <a:off x="3867884" y="4111538"/>
            <a:ext cx="678050" cy="0"/>
          </a:xfrm>
          <a:prstGeom prst="straightConnector1">
            <a:avLst/>
          </a:prstGeom>
          <a:ln w="381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91A13834-7BF0-5659-C44E-D5B9F285193A}"/>
              </a:ext>
            </a:extLst>
          </p:cNvPr>
          <p:cNvGrpSpPr/>
          <p:nvPr/>
        </p:nvGrpSpPr>
        <p:grpSpPr>
          <a:xfrm>
            <a:off x="8415588" y="2579441"/>
            <a:ext cx="566928" cy="566928"/>
            <a:chOff x="9115200" y="2060656"/>
            <a:chExt cx="566928" cy="566928"/>
          </a:xfrm>
        </p:grpSpPr>
        <p:sp>
          <p:nvSpPr>
            <p:cNvPr id="13" name="円/楕円 12">
              <a:extLst>
                <a:ext uri="{FF2B5EF4-FFF2-40B4-BE49-F238E27FC236}">
                  <a16:creationId xmlns:a16="http://schemas.microsoft.com/office/drawing/2014/main" id="{B2467C0C-56EA-B201-C3A4-1265160712C1}"/>
                </a:ext>
              </a:extLst>
            </p:cNvPr>
            <p:cNvSpPr/>
            <p:nvPr/>
          </p:nvSpPr>
          <p:spPr bwMode="auto">
            <a:xfrm>
              <a:off x="9115200" y="2060656"/>
              <a:ext cx="566928" cy="566928"/>
            </a:xfrm>
            <a:prstGeom prst="ellips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kumimoji="1" lang="ja-JP" altLang="en-US" sz="2000" err="1">
                <a:solidFill>
                  <a:srgbClr val="FFFFFF"/>
                </a:solidFill>
                <a:ea typeface="Segoe UI" pitchFamily="34" charset="0"/>
                <a:cs typeface="Segoe UI" pitchFamily="34" charset="0"/>
              </a:endParaRPr>
            </a:p>
          </p:txBody>
        </p:sp>
        <p:pic>
          <p:nvPicPr>
            <p:cNvPr id="10" name="グラフィックス 9" descr="親指を下げるしぐさ 単色塗りつぶし">
              <a:extLst>
                <a:ext uri="{FF2B5EF4-FFF2-40B4-BE49-F238E27FC236}">
                  <a16:creationId xmlns:a16="http://schemas.microsoft.com/office/drawing/2014/main" id="{3B4F255F-BF09-A7EE-7125-38C608F2345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189642" y="2135098"/>
              <a:ext cx="418044" cy="418044"/>
            </a:xfrm>
            <a:prstGeom prst="rect">
              <a:avLst/>
            </a:prstGeom>
          </p:spPr>
        </p:pic>
      </p:grpSp>
      <p:sp>
        <p:nvSpPr>
          <p:cNvPr id="16" name="片側の 2 つの角を丸めた四角形 15">
            <a:extLst>
              <a:ext uri="{FF2B5EF4-FFF2-40B4-BE49-F238E27FC236}">
                <a16:creationId xmlns:a16="http://schemas.microsoft.com/office/drawing/2014/main" id="{848AD327-2581-9A38-D9C1-0AFB0B5DFFF3}"/>
              </a:ext>
            </a:extLst>
          </p:cNvPr>
          <p:cNvSpPr/>
          <p:nvPr/>
        </p:nvSpPr>
        <p:spPr bwMode="auto">
          <a:xfrm>
            <a:off x="8276344" y="2466754"/>
            <a:ext cx="3634943" cy="3208184"/>
          </a:xfrm>
          <a:prstGeom prst="round2SameRect">
            <a:avLst>
              <a:gd name="adj1" fmla="val 7569"/>
              <a:gd name="adj2" fmla="val 5953"/>
            </a:avLst>
          </a:prstGeom>
          <a:noFill/>
          <a:ln w="381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711200" defTabSz="932472" fontAlgn="base">
              <a:spcBef>
                <a:spcPct val="0"/>
              </a:spcBef>
              <a:spcAft>
                <a:spcPct val="0"/>
              </a:spcAft>
            </a:pPr>
            <a:r>
              <a:rPr lang="ja-JP" altLang="en-US" sz="2000" b="1" dirty="0">
                <a:solidFill>
                  <a:srgbClr val="D83B01"/>
                </a:solidFill>
                <a:latin typeface="Yu Gothic UI" panose="020B0500000000000000" pitchFamily="34" charset="-128"/>
                <a:ea typeface="Yu Gothic UI" panose="020B0500000000000000" pitchFamily="34" charset="-128"/>
                <a:cs typeface="Segoe UI" pitchFamily="34" charset="0"/>
              </a:rPr>
              <a:t>外野から無駄な要望</a:t>
            </a:r>
            <a:endParaRPr kumimoji="1" lang="ja-JP" altLang="en-US" sz="2000" b="1" dirty="0">
              <a:solidFill>
                <a:srgbClr val="D83B01"/>
              </a:solidFill>
              <a:latin typeface="Yu Gothic UI" panose="020B0500000000000000" pitchFamily="34" charset="-128"/>
              <a:ea typeface="Yu Gothic UI" panose="020B0500000000000000" pitchFamily="34" charset="-128"/>
              <a:cs typeface="Segoe UI" pitchFamily="34" charset="0"/>
            </a:endParaRPr>
          </a:p>
        </p:txBody>
      </p:sp>
      <p:sp>
        <p:nvSpPr>
          <p:cNvPr id="25" name="角丸四角形 24">
            <a:extLst>
              <a:ext uri="{FF2B5EF4-FFF2-40B4-BE49-F238E27FC236}">
                <a16:creationId xmlns:a16="http://schemas.microsoft.com/office/drawing/2014/main" id="{69B5517B-43B5-46A0-6A51-B05EEE862410}"/>
              </a:ext>
            </a:extLst>
          </p:cNvPr>
          <p:cNvSpPr/>
          <p:nvPr/>
        </p:nvSpPr>
        <p:spPr bwMode="auto">
          <a:xfrm>
            <a:off x="8714233" y="3401805"/>
            <a:ext cx="2850510" cy="697532"/>
          </a:xfrm>
          <a:prstGeom prst="roundRect">
            <a:avLst>
              <a:gd name="adj" fmla="val 12712"/>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lang="ja-JP" altLang="en-US" sz="1600">
                <a:solidFill>
                  <a:srgbClr val="FFFFFF"/>
                </a:solidFill>
                <a:latin typeface="+mj-ea"/>
                <a:ea typeface="+mj-ea"/>
                <a:cs typeface="Segoe UI" pitchFamily="34" charset="0"/>
              </a:rPr>
              <a:t>終わらない報告対応</a:t>
            </a:r>
            <a:endParaRPr kumimoji="1" lang="ja-JP" altLang="en-US" sz="1600" err="1">
              <a:solidFill>
                <a:srgbClr val="FFFFFF"/>
              </a:solidFill>
              <a:latin typeface="+mj-ea"/>
              <a:ea typeface="+mj-ea"/>
              <a:cs typeface="Segoe UI" pitchFamily="34" charset="0"/>
            </a:endParaRPr>
          </a:p>
        </p:txBody>
      </p:sp>
      <p:sp>
        <p:nvSpPr>
          <p:cNvPr id="26" name="角丸四角形 25">
            <a:extLst>
              <a:ext uri="{FF2B5EF4-FFF2-40B4-BE49-F238E27FC236}">
                <a16:creationId xmlns:a16="http://schemas.microsoft.com/office/drawing/2014/main" id="{97B3529B-7188-88FA-0A47-0C7ADA6C58A3}"/>
              </a:ext>
            </a:extLst>
          </p:cNvPr>
          <p:cNvSpPr/>
          <p:nvPr/>
        </p:nvSpPr>
        <p:spPr bwMode="auto">
          <a:xfrm>
            <a:off x="8714233" y="4320448"/>
            <a:ext cx="2850510" cy="1089829"/>
          </a:xfrm>
          <a:prstGeom prst="roundRect">
            <a:avLst>
              <a:gd name="adj" fmla="val 7628"/>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lang="ja-JP" altLang="en-US" sz="1600" dirty="0">
                <a:solidFill>
                  <a:srgbClr val="FFFFFF"/>
                </a:solidFill>
                <a:latin typeface="+mj-ea"/>
                <a:ea typeface="+mj-ea"/>
                <a:cs typeface="Segoe UI" pitchFamily="34" charset="0"/>
              </a:rPr>
              <a:t>必要のない対策ソリューション</a:t>
            </a:r>
            <a:endParaRPr lang="en-US" altLang="ja-JP" sz="1600" dirty="0">
              <a:solidFill>
                <a:srgbClr val="FFFFFF"/>
              </a:solidFill>
              <a:latin typeface="+mj-ea"/>
              <a:ea typeface="+mj-ea"/>
              <a:cs typeface="Segoe UI" pitchFamily="34" charset="0"/>
            </a:endParaRPr>
          </a:p>
          <a:p>
            <a:pPr marL="7938" algn="ctr" defTabSz="932472" fontAlgn="base">
              <a:spcBef>
                <a:spcPct val="0"/>
              </a:spcBef>
              <a:spcAft>
                <a:spcPct val="0"/>
              </a:spcAft>
            </a:pPr>
            <a:r>
              <a:rPr lang="ja-JP" altLang="en-US" sz="1600" dirty="0">
                <a:solidFill>
                  <a:srgbClr val="FFFFFF"/>
                </a:solidFill>
                <a:latin typeface="+mj-ea"/>
                <a:ea typeface="+mj-ea"/>
                <a:cs typeface="Segoe UI" pitchFamily="34" charset="0"/>
              </a:rPr>
              <a:t>文化を無視した統制の強要</a:t>
            </a:r>
            <a:endParaRPr kumimoji="1" lang="ja-JP" altLang="en-US" sz="1600" dirty="0">
              <a:solidFill>
                <a:srgbClr val="FFFFFF"/>
              </a:solidFill>
              <a:latin typeface="+mj-ea"/>
              <a:ea typeface="+mj-ea"/>
              <a:cs typeface="Segoe UI" pitchFamily="34" charset="0"/>
            </a:endParaRPr>
          </a:p>
        </p:txBody>
      </p:sp>
      <p:cxnSp>
        <p:nvCxnSpPr>
          <p:cNvPr id="51" name="直線矢印コネクタ 50">
            <a:extLst>
              <a:ext uri="{FF2B5EF4-FFF2-40B4-BE49-F238E27FC236}">
                <a16:creationId xmlns:a16="http://schemas.microsoft.com/office/drawing/2014/main" id="{2E07B400-2C7F-192F-4AFD-A9936F7C33D1}"/>
              </a:ext>
            </a:extLst>
          </p:cNvPr>
          <p:cNvCxnSpPr>
            <a:cxnSpLocks/>
          </p:cNvCxnSpPr>
          <p:nvPr/>
        </p:nvCxnSpPr>
        <p:spPr>
          <a:xfrm>
            <a:off x="7868885" y="4971890"/>
            <a:ext cx="881924" cy="0"/>
          </a:xfrm>
          <a:prstGeom prst="straightConnector1">
            <a:avLst/>
          </a:prstGeom>
          <a:ln w="38100">
            <a:solidFill>
              <a:srgbClr val="D83B0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AD8E23F8-6BED-667F-E103-06ACC3387D5D}"/>
              </a:ext>
            </a:extLst>
          </p:cNvPr>
          <p:cNvCxnSpPr>
            <a:cxnSpLocks/>
          </p:cNvCxnSpPr>
          <p:nvPr/>
        </p:nvCxnSpPr>
        <p:spPr>
          <a:xfrm>
            <a:off x="7868885" y="3762007"/>
            <a:ext cx="881924" cy="0"/>
          </a:xfrm>
          <a:prstGeom prst="straightConnector1">
            <a:avLst/>
          </a:prstGeom>
          <a:ln w="38100">
            <a:solidFill>
              <a:srgbClr val="D83B0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9A87CAB9-7360-D9F7-B6A4-1BB43DCF85EF}"/>
              </a:ext>
            </a:extLst>
          </p:cNvPr>
          <p:cNvSpPr txBox="1"/>
          <p:nvPr/>
        </p:nvSpPr>
        <p:spPr>
          <a:xfrm>
            <a:off x="423671" y="5888736"/>
            <a:ext cx="11487616" cy="307777"/>
          </a:xfrm>
          <a:prstGeom prst="rect">
            <a:avLst/>
          </a:prstGeom>
          <a:noFill/>
        </p:spPr>
        <p:txBody>
          <a:bodyPr wrap="square" lIns="0" tIns="0" rIns="0" bIns="0" rtlCol="0">
            <a:spAutoFit/>
          </a:bodyPr>
          <a:lstStyle/>
          <a:p>
            <a:pPr algn="ctr"/>
            <a:r>
              <a:rPr kumimoji="1" lang="ja-JP" altLang="en-US" sz="2000"/>
              <a:t>必要のない対応コストを支払わされることになり、過去には数百億円の追加対応費用を支払うことになった事例も</a:t>
            </a:r>
            <a:endParaRPr kumimoji="1" lang="ja-JP" altLang="en-US" sz="2000" err="1"/>
          </a:p>
        </p:txBody>
      </p:sp>
      <p:sp>
        <p:nvSpPr>
          <p:cNvPr id="5" name="角丸四角形 2">
            <a:extLst>
              <a:ext uri="{FF2B5EF4-FFF2-40B4-BE49-F238E27FC236}">
                <a16:creationId xmlns:a16="http://schemas.microsoft.com/office/drawing/2014/main" id="{8C3281E9-EFA2-FAB1-89BA-DF02881B1D2D}"/>
              </a:ext>
            </a:extLst>
          </p:cNvPr>
          <p:cNvSpPr/>
          <p:nvPr/>
        </p:nvSpPr>
        <p:spPr bwMode="auto">
          <a:xfrm>
            <a:off x="4465804" y="4591548"/>
            <a:ext cx="3403081" cy="799065"/>
          </a:xfrm>
          <a:prstGeom prst="roundRect">
            <a:avLst>
              <a:gd name="adj" fmla="val 14564"/>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lang="ja-JP" altLang="en-US" sz="1600" dirty="0">
                <a:solidFill>
                  <a:srgbClr val="FFFFFF"/>
                </a:solidFill>
                <a:latin typeface="+mj-ea"/>
                <a:ea typeface="+mj-ea"/>
                <a:cs typeface="Segoe UI" pitchFamily="34" charset="0"/>
              </a:rPr>
              <a:t>事故の原因は結局わからないまま</a:t>
            </a:r>
            <a:endParaRPr lang="en-US" altLang="ja-JP" sz="1600" dirty="0">
              <a:solidFill>
                <a:srgbClr val="FFFFFF"/>
              </a:solidFill>
              <a:latin typeface="+mj-ea"/>
              <a:ea typeface="+mj-ea"/>
              <a:cs typeface="Segoe UI" pitchFamily="34" charset="0"/>
            </a:endParaRPr>
          </a:p>
          <a:p>
            <a:pPr marL="7938" algn="ctr" defTabSz="932472" fontAlgn="base">
              <a:spcBef>
                <a:spcPct val="0"/>
              </a:spcBef>
              <a:spcAft>
                <a:spcPct val="0"/>
              </a:spcAft>
            </a:pPr>
            <a:r>
              <a:rPr kumimoji="1" lang="ja-JP" altLang="en-US" sz="1600" dirty="0">
                <a:solidFill>
                  <a:srgbClr val="FFFFFF"/>
                </a:solidFill>
                <a:latin typeface="+mj-ea"/>
                <a:ea typeface="+mj-ea"/>
                <a:cs typeface="Segoe UI" pitchFamily="34" charset="0"/>
              </a:rPr>
              <a:t>対応</a:t>
            </a:r>
            <a:r>
              <a:rPr lang="ja-JP" altLang="en-US" sz="1600" dirty="0">
                <a:solidFill>
                  <a:srgbClr val="FFFFFF"/>
                </a:solidFill>
                <a:latin typeface="+mj-ea"/>
                <a:ea typeface="+mj-ea"/>
                <a:cs typeface="Segoe UI" pitchFamily="34" charset="0"/>
              </a:rPr>
              <a:t>しなければならない</a:t>
            </a:r>
            <a:endParaRPr kumimoji="1" lang="ja-JP" altLang="en-US" sz="1600" dirty="0">
              <a:solidFill>
                <a:srgbClr val="FFFFFF"/>
              </a:solidFill>
              <a:latin typeface="+mj-ea"/>
              <a:ea typeface="+mj-ea"/>
              <a:cs typeface="Segoe UI" pitchFamily="34" charset="0"/>
            </a:endParaRPr>
          </a:p>
        </p:txBody>
      </p:sp>
    </p:spTree>
    <p:extLst>
      <p:ext uri="{BB962C8B-B14F-4D97-AF65-F5344CB8AC3E}">
        <p14:creationId xmlns:p14="http://schemas.microsoft.com/office/powerpoint/2010/main" val="33155601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3237B-EB7C-3906-6C4C-A647A31804A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9334A6B-798A-1B59-F76C-5B71AB37135C}"/>
              </a:ext>
            </a:extLst>
          </p:cNvPr>
          <p:cNvSpPr>
            <a:spLocks noGrp="1"/>
          </p:cNvSpPr>
          <p:nvPr>
            <p:ph type="title"/>
          </p:nvPr>
        </p:nvSpPr>
        <p:spPr/>
        <p:txBody>
          <a:bodyPr/>
          <a:lstStyle/>
          <a:p>
            <a:r>
              <a:rPr kumimoji="1" lang="ja-JP" altLang="en-US"/>
              <a:t>ビジネスレジリエンス</a:t>
            </a:r>
          </a:p>
        </p:txBody>
      </p:sp>
      <p:sp>
        <p:nvSpPr>
          <p:cNvPr id="3" name="テキスト プレースホルダー 2">
            <a:extLst>
              <a:ext uri="{FF2B5EF4-FFF2-40B4-BE49-F238E27FC236}">
                <a16:creationId xmlns:a16="http://schemas.microsoft.com/office/drawing/2014/main" id="{751DA5D7-160E-64C0-1275-131BBD847BB4}"/>
              </a:ext>
            </a:extLst>
          </p:cNvPr>
          <p:cNvSpPr>
            <a:spLocks noGrp="1"/>
          </p:cNvSpPr>
          <p:nvPr>
            <p:ph type="body" sz="quarter" idx="12"/>
          </p:nvPr>
        </p:nvSpPr>
        <p:spPr/>
        <p:txBody>
          <a:bodyPr/>
          <a:lstStyle/>
          <a:p>
            <a:r>
              <a:rPr lang="en-US" altLang="ja-JP"/>
              <a:t>IT</a:t>
            </a:r>
            <a:r>
              <a:rPr lang="ja-JP" altLang="en-US"/>
              <a:t>の復旧ではなく、ビジネスの復旧のための</a:t>
            </a:r>
            <a:r>
              <a:rPr lang="en-US" altLang="ja-JP"/>
              <a:t>IT</a:t>
            </a:r>
            <a:r>
              <a:rPr lang="ja-JP" altLang="en-US"/>
              <a:t>環境構築が求められています</a:t>
            </a:r>
            <a:endParaRPr kumimoji="1" lang="en-US" altLang="ja-JP"/>
          </a:p>
        </p:txBody>
      </p:sp>
      <p:sp>
        <p:nvSpPr>
          <p:cNvPr id="4" name="図プレースホルダー 3">
            <a:extLst>
              <a:ext uri="{FF2B5EF4-FFF2-40B4-BE49-F238E27FC236}">
                <a16:creationId xmlns:a16="http://schemas.microsoft.com/office/drawing/2014/main" id="{7965E6BD-780F-3C56-91A0-8D970FEDE4F3}"/>
              </a:ext>
            </a:extLst>
          </p:cNvPr>
          <p:cNvSpPr>
            <a:spLocks noGrp="1"/>
          </p:cNvSpPr>
          <p:nvPr>
            <p:ph type="pic" sz="quarter" idx="11"/>
          </p:nvPr>
        </p:nvSpPr>
        <p:spPr/>
        <p:txBody>
          <a:bodyPr/>
          <a:lstStyle/>
          <a:p>
            <a:endParaRPr lang="ja-JP" altLang="en-US"/>
          </a:p>
        </p:txBody>
      </p:sp>
      <p:pic>
        <p:nvPicPr>
          <p:cNvPr id="5" name="図 4" descr="仕事でのストレスを感じている男性">
            <a:extLst>
              <a:ext uri="{FF2B5EF4-FFF2-40B4-BE49-F238E27FC236}">
                <a16:creationId xmlns:a16="http://schemas.microsoft.com/office/drawing/2014/main" id="{51A06864-0270-635C-6390-7149EC93F470}"/>
              </a:ext>
            </a:extLst>
          </p:cNvPr>
          <p:cNvPicPr>
            <a:picLocks noChangeAspect="1"/>
          </p:cNvPicPr>
          <p:nvPr/>
        </p:nvPicPr>
        <p:blipFill>
          <a:blip r:embed="rId2"/>
          <a:srcRect l="33368"/>
          <a:stretch>
            <a:fillRect/>
          </a:stretch>
        </p:blipFill>
        <p:spPr>
          <a:xfrm>
            <a:off x="5336988" y="0"/>
            <a:ext cx="6855012" cy="6858000"/>
          </a:xfrm>
          <a:prstGeom prst="rect">
            <a:avLst/>
          </a:prstGeom>
        </p:spPr>
      </p:pic>
    </p:spTree>
    <p:extLst>
      <p:ext uri="{BB962C8B-B14F-4D97-AF65-F5344CB8AC3E}">
        <p14:creationId xmlns:p14="http://schemas.microsoft.com/office/powerpoint/2010/main" val="5786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717BF-FB5B-8C4E-8E07-CF5BCB5DC63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EA7B635-90F4-F514-66CB-94F41F397D59}"/>
              </a:ext>
            </a:extLst>
          </p:cNvPr>
          <p:cNvSpPr>
            <a:spLocks noGrp="1"/>
          </p:cNvSpPr>
          <p:nvPr>
            <p:ph type="title"/>
          </p:nvPr>
        </p:nvSpPr>
        <p:spPr/>
        <p:txBody>
          <a:bodyPr/>
          <a:lstStyle/>
          <a:p>
            <a:r>
              <a:rPr lang="ja-JP" altLang="en-US"/>
              <a:t>サイバーセキュリティへの要求の変化</a:t>
            </a:r>
            <a:r>
              <a:rPr lang="en-US" altLang="ja-JP"/>
              <a:t> – 2000</a:t>
            </a:r>
            <a:r>
              <a:rPr lang="ja-JP" altLang="en-US"/>
              <a:t>年ごろ</a:t>
            </a:r>
          </a:p>
        </p:txBody>
      </p:sp>
      <p:sp>
        <p:nvSpPr>
          <p:cNvPr id="16" name="正方形/長方形 15">
            <a:extLst>
              <a:ext uri="{FF2B5EF4-FFF2-40B4-BE49-F238E27FC236}">
                <a16:creationId xmlns:a16="http://schemas.microsoft.com/office/drawing/2014/main" id="{DDB77AA3-20A9-EC79-3605-5083E77F2685}"/>
              </a:ext>
            </a:extLst>
          </p:cNvPr>
          <p:cNvSpPr/>
          <p:nvPr/>
        </p:nvSpPr>
        <p:spPr>
          <a:xfrm>
            <a:off x="499164" y="1486931"/>
            <a:ext cx="3464000" cy="49056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1" lang="ja-JP" altLang="en-US" sz="1765" b="1" i="0" u="none" strike="noStrike" kern="1200" cap="none" spc="0" normalizeH="0" baseline="0" noProof="0">
              <a:ln>
                <a:noFill/>
              </a:ln>
              <a:solidFill>
                <a:srgbClr val="FFFFFF"/>
              </a:solidFill>
              <a:effectLst/>
              <a:uLnTx/>
              <a:uFillTx/>
              <a:latin typeface="Yu Gothic UI"/>
              <a:ea typeface="Yu Gothic UI"/>
              <a:cs typeface="+mn-cs"/>
            </a:endParaRPr>
          </a:p>
        </p:txBody>
      </p:sp>
      <p:sp>
        <p:nvSpPr>
          <p:cNvPr id="18" name="正方形/長方形 17">
            <a:extLst>
              <a:ext uri="{FF2B5EF4-FFF2-40B4-BE49-F238E27FC236}">
                <a16:creationId xmlns:a16="http://schemas.microsoft.com/office/drawing/2014/main" id="{E1246505-B80F-725E-F8B8-090AD475E5E0}"/>
              </a:ext>
            </a:extLst>
          </p:cNvPr>
          <p:cNvSpPr/>
          <p:nvPr/>
        </p:nvSpPr>
        <p:spPr bwMode="auto">
          <a:xfrm>
            <a:off x="499164" y="1486931"/>
            <a:ext cx="3464000" cy="49427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セキュリティコンプライアンス</a:t>
            </a:r>
            <a:endParaRPr kumimoji="1" lang="ja-JP" altLang="en-US" sz="2000" b="1" i="0" u="none" strike="noStrike" kern="120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30" name="テキスト ボックス 29">
            <a:extLst>
              <a:ext uri="{FF2B5EF4-FFF2-40B4-BE49-F238E27FC236}">
                <a16:creationId xmlns:a16="http://schemas.microsoft.com/office/drawing/2014/main" id="{595D86A1-935D-98C7-29D3-EDF874C2A59D}"/>
              </a:ext>
            </a:extLst>
          </p:cNvPr>
          <p:cNvSpPr txBox="1"/>
          <p:nvPr/>
        </p:nvSpPr>
        <p:spPr>
          <a:xfrm>
            <a:off x="689750" y="4354258"/>
            <a:ext cx="2986008" cy="138499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セキュリティ黎明期には、基準に準拠していることで一連のセキュリティ対策ができていることになっていました</a:t>
            </a:r>
            <a:endParaRPr kumimoji="0" lang="en-US" altLang="ja-JP" sz="1400" b="0" i="0" u="none" strike="noStrike" kern="1200" cap="none" spc="0" normalizeH="0" baseline="0" noProof="0">
              <a:ln>
                <a:noFill/>
              </a:ln>
              <a:solidFill>
                <a:srgbClr val="000000"/>
              </a:solidFill>
              <a:effectLst/>
              <a:uLnTx/>
              <a:uFillTx/>
              <a:latin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しかし、これで安全の証明ができるわけではないことは多くの方が気づいている通りです</a:t>
            </a:r>
            <a:endParaRPr kumimoji="0" lang="en-US" altLang="ja-JP" sz="1400" b="0" i="0" u="none" strike="noStrike" kern="1200" cap="none" spc="0" normalizeH="0" baseline="0" noProof="0">
              <a:ln>
                <a:noFill/>
              </a:ln>
              <a:solidFill>
                <a:srgbClr val="000000"/>
              </a:solidFill>
              <a:effectLst/>
              <a:uLnTx/>
              <a:uFillTx/>
              <a:latin typeface="+mn-ea"/>
              <a:cs typeface="+mn-cs"/>
            </a:endParaRPr>
          </a:p>
        </p:txBody>
      </p:sp>
      <p:sp>
        <p:nvSpPr>
          <p:cNvPr id="3" name="角丸四角形 2">
            <a:extLst>
              <a:ext uri="{FF2B5EF4-FFF2-40B4-BE49-F238E27FC236}">
                <a16:creationId xmlns:a16="http://schemas.microsoft.com/office/drawing/2014/main" id="{98ABC1EF-05CD-7E5D-7614-198FD79DE786}"/>
              </a:ext>
            </a:extLst>
          </p:cNvPr>
          <p:cNvSpPr/>
          <p:nvPr/>
        </p:nvSpPr>
        <p:spPr bwMode="auto">
          <a:xfrm>
            <a:off x="610850" y="5792851"/>
            <a:ext cx="3240627" cy="471340"/>
          </a:xfrm>
          <a:prstGeom prst="roundRect">
            <a:avLst>
              <a:gd name="adj" fmla="val 209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kumimoji="1" lang="ja-JP" altLang="en-US" sz="1600">
                <a:solidFill>
                  <a:srgbClr val="FFFFFF"/>
                </a:solidFill>
                <a:latin typeface="+mj-ea"/>
                <a:ea typeface="+mj-ea"/>
                <a:cs typeface="Segoe UI" pitchFamily="34" charset="0"/>
              </a:rPr>
              <a:t>足りないセキュリティ機能の追加</a:t>
            </a:r>
            <a:endParaRPr kumimoji="1" lang="ja-JP" altLang="en-US" sz="1600" err="1">
              <a:solidFill>
                <a:srgbClr val="FFFFFF"/>
              </a:solidFill>
              <a:latin typeface="+mj-ea"/>
              <a:ea typeface="+mj-ea"/>
              <a:cs typeface="Segoe UI" pitchFamily="34" charset="0"/>
            </a:endParaRPr>
          </a:p>
        </p:txBody>
      </p:sp>
      <p:sp>
        <p:nvSpPr>
          <p:cNvPr id="5" name="角丸四角形 4">
            <a:extLst>
              <a:ext uri="{FF2B5EF4-FFF2-40B4-BE49-F238E27FC236}">
                <a16:creationId xmlns:a16="http://schemas.microsoft.com/office/drawing/2014/main" id="{794DDBCA-3373-627B-01D0-0E040F5A3D94}"/>
              </a:ext>
            </a:extLst>
          </p:cNvPr>
          <p:cNvSpPr/>
          <p:nvPr/>
        </p:nvSpPr>
        <p:spPr bwMode="auto">
          <a:xfrm>
            <a:off x="1967471" y="2523311"/>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ISO</a:t>
            </a:r>
            <a:endParaRPr kumimoji="1" lang="ja-JP" altLang="en-US" sz="1600" err="1">
              <a:solidFill>
                <a:srgbClr val="FFFFFF"/>
              </a:solidFill>
              <a:latin typeface="+mj-ea"/>
              <a:ea typeface="+mj-ea"/>
              <a:cs typeface="Segoe UI" pitchFamily="34" charset="0"/>
            </a:endParaRPr>
          </a:p>
        </p:txBody>
      </p:sp>
      <p:pic>
        <p:nvPicPr>
          <p:cNvPr id="6" name="グラフィックス 5" descr="バッジ: チェックマーク 1 単色塗りつぶし">
            <a:extLst>
              <a:ext uri="{FF2B5EF4-FFF2-40B4-BE49-F238E27FC236}">
                <a16:creationId xmlns:a16="http://schemas.microsoft.com/office/drawing/2014/main" id="{2A7D8528-EC41-61FB-EEA5-B11CF463326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4160" y="2541749"/>
            <a:ext cx="351040" cy="351040"/>
          </a:xfrm>
          <a:prstGeom prst="rect">
            <a:avLst/>
          </a:prstGeom>
        </p:spPr>
      </p:pic>
      <p:sp>
        <p:nvSpPr>
          <p:cNvPr id="7" name="角丸四角形 6">
            <a:extLst>
              <a:ext uri="{FF2B5EF4-FFF2-40B4-BE49-F238E27FC236}">
                <a16:creationId xmlns:a16="http://schemas.microsoft.com/office/drawing/2014/main" id="{785FB770-A51C-FB86-EDAE-576A2677BADC}"/>
              </a:ext>
            </a:extLst>
          </p:cNvPr>
          <p:cNvSpPr/>
          <p:nvPr/>
        </p:nvSpPr>
        <p:spPr bwMode="auto">
          <a:xfrm>
            <a:off x="1967471" y="2962223"/>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P</a:t>
            </a:r>
            <a:r>
              <a:rPr kumimoji="1" lang="ja-JP" altLang="en-US" sz="1600">
                <a:solidFill>
                  <a:srgbClr val="FFFFFF"/>
                </a:solidFill>
                <a:latin typeface="+mj-ea"/>
                <a:ea typeface="+mj-ea"/>
                <a:cs typeface="Segoe UI" pitchFamily="34" charset="0"/>
              </a:rPr>
              <a:t>マーク</a:t>
            </a:r>
            <a:endParaRPr kumimoji="1" lang="ja-JP" altLang="en-US" sz="1600" err="1">
              <a:solidFill>
                <a:srgbClr val="FFFFFF"/>
              </a:solidFill>
              <a:latin typeface="+mj-ea"/>
              <a:ea typeface="+mj-ea"/>
              <a:cs typeface="Segoe UI" pitchFamily="34" charset="0"/>
            </a:endParaRPr>
          </a:p>
        </p:txBody>
      </p:sp>
      <p:pic>
        <p:nvPicPr>
          <p:cNvPr id="8" name="グラフィックス 7" descr="バッジ: チェックマーク 1 単色塗りつぶし">
            <a:extLst>
              <a:ext uri="{FF2B5EF4-FFF2-40B4-BE49-F238E27FC236}">
                <a16:creationId xmlns:a16="http://schemas.microsoft.com/office/drawing/2014/main" id="{18AABD32-F49B-7565-ACA5-6EFF468E329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4160" y="2980661"/>
            <a:ext cx="351040" cy="351040"/>
          </a:xfrm>
          <a:prstGeom prst="rect">
            <a:avLst/>
          </a:prstGeom>
        </p:spPr>
      </p:pic>
      <p:sp>
        <p:nvSpPr>
          <p:cNvPr id="9" name="角丸四角形 8">
            <a:extLst>
              <a:ext uri="{FF2B5EF4-FFF2-40B4-BE49-F238E27FC236}">
                <a16:creationId xmlns:a16="http://schemas.microsoft.com/office/drawing/2014/main" id="{9E68C8C2-4D13-888C-6E37-9A4F859E2C90}"/>
              </a:ext>
            </a:extLst>
          </p:cNvPr>
          <p:cNvSpPr/>
          <p:nvPr/>
        </p:nvSpPr>
        <p:spPr bwMode="auto">
          <a:xfrm>
            <a:off x="1967471" y="3421647"/>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NIST</a:t>
            </a:r>
            <a:endParaRPr kumimoji="1" lang="ja-JP" altLang="en-US" sz="1600" err="1">
              <a:solidFill>
                <a:srgbClr val="FFFFFF"/>
              </a:solidFill>
              <a:latin typeface="+mj-ea"/>
              <a:ea typeface="+mj-ea"/>
              <a:cs typeface="Segoe UI" pitchFamily="34" charset="0"/>
            </a:endParaRPr>
          </a:p>
        </p:txBody>
      </p:sp>
      <p:pic>
        <p:nvPicPr>
          <p:cNvPr id="10" name="グラフィックス 9" descr="バッジ: チェックマーク 1 単色塗りつぶし">
            <a:extLst>
              <a:ext uri="{FF2B5EF4-FFF2-40B4-BE49-F238E27FC236}">
                <a16:creationId xmlns:a16="http://schemas.microsoft.com/office/drawing/2014/main" id="{0057621B-8037-96BA-80F8-375EABE7E58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4160" y="3440085"/>
            <a:ext cx="351040" cy="351040"/>
          </a:xfrm>
          <a:prstGeom prst="rect">
            <a:avLst/>
          </a:prstGeom>
        </p:spPr>
      </p:pic>
      <p:pic>
        <p:nvPicPr>
          <p:cNvPr id="11" name="グラフィックス 10" descr="クリップボード: バッジ 単色塗りつぶし">
            <a:extLst>
              <a:ext uri="{FF2B5EF4-FFF2-40B4-BE49-F238E27FC236}">
                <a16:creationId xmlns:a16="http://schemas.microsoft.com/office/drawing/2014/main" id="{6E8F95BD-5679-DD96-92FE-A92623261F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3312" y="2355912"/>
            <a:ext cx="1553390" cy="1553390"/>
          </a:xfrm>
          <a:prstGeom prst="rect">
            <a:avLst/>
          </a:prstGeom>
        </p:spPr>
      </p:pic>
    </p:spTree>
    <p:extLst>
      <p:ext uri="{BB962C8B-B14F-4D97-AF65-F5344CB8AC3E}">
        <p14:creationId xmlns:p14="http://schemas.microsoft.com/office/powerpoint/2010/main" val="282245199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074A4-5D4F-72C3-7625-0A814D23BAD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F6BBA3B-B51E-27E9-F553-16D44720C423}"/>
              </a:ext>
            </a:extLst>
          </p:cNvPr>
          <p:cNvSpPr>
            <a:spLocks noGrp="1"/>
          </p:cNvSpPr>
          <p:nvPr>
            <p:ph type="title"/>
          </p:nvPr>
        </p:nvSpPr>
        <p:spPr/>
        <p:txBody>
          <a:bodyPr/>
          <a:lstStyle/>
          <a:p>
            <a:r>
              <a:rPr lang="ja-JP" altLang="en-US"/>
              <a:t>サイバーセキュリティへの要求の変化</a:t>
            </a:r>
            <a:r>
              <a:rPr lang="en-US" altLang="ja-JP"/>
              <a:t> – 2015</a:t>
            </a:r>
            <a:r>
              <a:rPr lang="ja-JP" altLang="en-US"/>
              <a:t>年ごろ</a:t>
            </a:r>
          </a:p>
        </p:txBody>
      </p:sp>
      <p:sp>
        <p:nvSpPr>
          <p:cNvPr id="4" name="正方形/長方形 3">
            <a:extLst>
              <a:ext uri="{FF2B5EF4-FFF2-40B4-BE49-F238E27FC236}">
                <a16:creationId xmlns:a16="http://schemas.microsoft.com/office/drawing/2014/main" id="{81CBF106-72D2-AB15-D323-2DD7B394C690}"/>
              </a:ext>
            </a:extLst>
          </p:cNvPr>
          <p:cNvSpPr/>
          <p:nvPr/>
        </p:nvSpPr>
        <p:spPr>
          <a:xfrm>
            <a:off x="4364000" y="1486931"/>
            <a:ext cx="3464000" cy="49056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1" lang="ja-JP" altLang="en-US" sz="1765" b="1" i="0" u="none" strike="noStrike" kern="1200" cap="none" spc="0" normalizeH="0" baseline="0" noProof="0">
              <a:ln>
                <a:noFill/>
              </a:ln>
              <a:solidFill>
                <a:srgbClr val="FFFFFF"/>
              </a:solidFill>
              <a:effectLst/>
              <a:uLnTx/>
              <a:uFillTx/>
              <a:latin typeface="Yu Gothic UI"/>
              <a:ea typeface="Yu Gothic UI"/>
              <a:cs typeface="+mn-cs"/>
            </a:endParaRPr>
          </a:p>
        </p:txBody>
      </p:sp>
      <p:sp>
        <p:nvSpPr>
          <p:cNvPr id="5" name="角丸四角形 7">
            <a:extLst>
              <a:ext uri="{FF2B5EF4-FFF2-40B4-BE49-F238E27FC236}">
                <a16:creationId xmlns:a16="http://schemas.microsoft.com/office/drawing/2014/main" id="{55005FA8-81E5-F9D1-9E34-222C85414E63}"/>
              </a:ext>
            </a:extLst>
          </p:cNvPr>
          <p:cNvSpPr/>
          <p:nvPr/>
        </p:nvSpPr>
        <p:spPr>
          <a:xfrm>
            <a:off x="4602995" y="2285191"/>
            <a:ext cx="2986009" cy="485147"/>
          </a:xfrm>
          <a:prstGeom prst="roundRect">
            <a:avLst/>
          </a:prstGeom>
          <a:solidFill>
            <a:schemeClr val="accent1">
              <a:lumMod val="7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事故の発生</a:t>
            </a:r>
          </a:p>
        </p:txBody>
      </p:sp>
      <p:sp>
        <p:nvSpPr>
          <p:cNvPr id="6" name="角丸四角形 12">
            <a:extLst>
              <a:ext uri="{FF2B5EF4-FFF2-40B4-BE49-F238E27FC236}">
                <a16:creationId xmlns:a16="http://schemas.microsoft.com/office/drawing/2014/main" id="{5678C047-6152-B7E4-F421-92BB9A98D237}"/>
              </a:ext>
            </a:extLst>
          </p:cNvPr>
          <p:cNvSpPr/>
          <p:nvPr/>
        </p:nvSpPr>
        <p:spPr>
          <a:xfrm>
            <a:off x="4602995" y="2981723"/>
            <a:ext cx="1286007" cy="435108"/>
          </a:xfrm>
          <a:prstGeom prst="roundRect">
            <a:avLst/>
          </a:prstGeom>
          <a:solidFill>
            <a:srgbClr val="C00000"/>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脅威</a:t>
            </a:r>
          </a:p>
        </p:txBody>
      </p:sp>
      <p:sp>
        <p:nvSpPr>
          <p:cNvPr id="7" name="角丸四角形 13">
            <a:extLst>
              <a:ext uri="{FF2B5EF4-FFF2-40B4-BE49-F238E27FC236}">
                <a16:creationId xmlns:a16="http://schemas.microsoft.com/office/drawing/2014/main" id="{4042005C-F6F5-66DA-CC09-BD513C839E33}"/>
              </a:ext>
            </a:extLst>
          </p:cNvPr>
          <p:cNvSpPr/>
          <p:nvPr/>
        </p:nvSpPr>
        <p:spPr>
          <a:xfrm>
            <a:off x="6306206" y="2981723"/>
            <a:ext cx="1282797" cy="435108"/>
          </a:xfrm>
          <a:prstGeom prst="roundRect">
            <a:avLst/>
          </a:prstGeom>
          <a:solidFill>
            <a:srgbClr val="C00000"/>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ぜい弱性</a:t>
            </a:r>
          </a:p>
        </p:txBody>
      </p:sp>
      <p:sp>
        <p:nvSpPr>
          <p:cNvPr id="8" name="角丸四角形 7">
            <a:extLst>
              <a:ext uri="{FF2B5EF4-FFF2-40B4-BE49-F238E27FC236}">
                <a16:creationId xmlns:a16="http://schemas.microsoft.com/office/drawing/2014/main" id="{23D84618-5BE5-1F56-AA31-C5A8344334F5}"/>
              </a:ext>
            </a:extLst>
          </p:cNvPr>
          <p:cNvSpPr/>
          <p:nvPr/>
        </p:nvSpPr>
        <p:spPr>
          <a:xfrm>
            <a:off x="6306206" y="3768969"/>
            <a:ext cx="1282797" cy="378558"/>
          </a:xfrm>
          <a:prstGeom prst="roundRect">
            <a:avLst/>
          </a:prstGeom>
          <a:solidFill>
            <a:schemeClr val="accent3">
              <a:lumMod val="75000"/>
            </a:schemeClr>
          </a:solidFill>
          <a:ln>
            <a:solidFill>
              <a:schemeClr val="accent3">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対策</a:t>
            </a:r>
          </a:p>
        </p:txBody>
      </p:sp>
      <p:cxnSp>
        <p:nvCxnSpPr>
          <p:cNvPr id="11" name="直線矢印コネクタ 10">
            <a:extLst>
              <a:ext uri="{FF2B5EF4-FFF2-40B4-BE49-F238E27FC236}">
                <a16:creationId xmlns:a16="http://schemas.microsoft.com/office/drawing/2014/main" id="{EF54C67D-D81C-A4EB-1E71-F832C583C4B5}"/>
              </a:ext>
            </a:extLst>
          </p:cNvPr>
          <p:cNvCxnSpPr>
            <a:cxnSpLocks/>
            <a:stCxn id="7" idx="2"/>
            <a:endCxn id="8" idx="0"/>
          </p:cNvCxnSpPr>
          <p:nvPr/>
        </p:nvCxnSpPr>
        <p:spPr>
          <a:xfrm>
            <a:off x="6947605" y="3416831"/>
            <a:ext cx="0" cy="352138"/>
          </a:xfrm>
          <a:prstGeom prst="straightConnector1">
            <a:avLst/>
          </a:prstGeom>
          <a:ln w="28575">
            <a:solidFill>
              <a:schemeClr val="accent3">
                <a:lumMod val="75000"/>
              </a:schemeClr>
            </a:solidFill>
            <a:tailEnd type="arrow"/>
          </a:ln>
        </p:spPr>
        <p:style>
          <a:lnRef idx="2">
            <a:schemeClr val="accent4"/>
          </a:lnRef>
          <a:fillRef idx="1">
            <a:schemeClr val="lt1"/>
          </a:fillRef>
          <a:effectRef idx="0">
            <a:schemeClr val="accent4"/>
          </a:effectRef>
          <a:fontRef idx="minor">
            <a:schemeClr val="dk1"/>
          </a:fontRef>
        </p:style>
      </p:cxnSp>
      <p:sp>
        <p:nvSpPr>
          <p:cNvPr id="12" name="テキスト ボックス 11">
            <a:extLst>
              <a:ext uri="{FF2B5EF4-FFF2-40B4-BE49-F238E27FC236}">
                <a16:creationId xmlns:a16="http://schemas.microsoft.com/office/drawing/2014/main" id="{5F5F6C85-235A-4727-30F0-A856B3578682}"/>
              </a:ext>
            </a:extLst>
          </p:cNvPr>
          <p:cNvSpPr txBox="1"/>
          <p:nvPr/>
        </p:nvSpPr>
        <p:spPr>
          <a:xfrm>
            <a:off x="5937143" y="3034330"/>
            <a:ext cx="320922" cy="369332"/>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1" lang="en-US" altLang="ja-JP" sz="1765" b="0" i="0" u="none" strike="noStrike" kern="1200" cap="none" spc="0" normalizeH="0" baseline="0" noProof="0">
                <a:ln>
                  <a:noFill/>
                </a:ln>
                <a:solidFill>
                  <a:srgbClr val="000000"/>
                </a:solidFill>
                <a:effectLst/>
                <a:uLnTx/>
                <a:uFillTx/>
                <a:latin typeface="Yu Gothic UI"/>
                <a:ea typeface="Yu Gothic UI"/>
                <a:cs typeface="+mn-cs"/>
              </a:rPr>
              <a:t>X</a:t>
            </a:r>
            <a:endParaRPr kumimoji="1" lang="ja-JP" altLang="en-US" sz="1765" b="0" i="0" u="none" strike="noStrike" kern="1200" cap="none" spc="0" normalizeH="0" baseline="0" noProof="0">
              <a:ln>
                <a:noFill/>
              </a:ln>
              <a:solidFill>
                <a:srgbClr val="000000"/>
              </a:solidFill>
              <a:effectLst/>
              <a:uLnTx/>
              <a:uFillTx/>
              <a:latin typeface="Yu Gothic UI"/>
              <a:ea typeface="Yu Gothic UI"/>
              <a:cs typeface="+mn-cs"/>
            </a:endParaRPr>
          </a:p>
        </p:txBody>
      </p:sp>
      <p:sp>
        <p:nvSpPr>
          <p:cNvPr id="13" name="テキスト ボックス 12">
            <a:extLst>
              <a:ext uri="{FF2B5EF4-FFF2-40B4-BE49-F238E27FC236}">
                <a16:creationId xmlns:a16="http://schemas.microsoft.com/office/drawing/2014/main" id="{6A3D681C-E1E1-625F-C61C-BBB5C1DABD7F}"/>
              </a:ext>
            </a:extLst>
          </p:cNvPr>
          <p:cNvSpPr txBox="1"/>
          <p:nvPr/>
        </p:nvSpPr>
        <p:spPr>
          <a:xfrm>
            <a:off x="4602995" y="4354258"/>
            <a:ext cx="2986008" cy="138499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脅威とぜい弱性が合致することで事故が発生します。つまり、脆弱性がなければ、どのような攻撃も成功しません</a:t>
            </a:r>
            <a:endParaRPr kumimoji="0" lang="en-US" altLang="ja-JP" sz="1400" b="0" i="0" u="none" strike="noStrike" kern="1200" cap="none" spc="0" normalizeH="0" baseline="0" noProof="0">
              <a:ln>
                <a:noFill/>
              </a:ln>
              <a:solidFill>
                <a:srgbClr val="000000"/>
              </a:solidFill>
              <a:effectLst/>
              <a:uLnTx/>
              <a:uFillTx/>
              <a:latin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ぜい弱性が常にない状況を維持することがセキュリティ対策として重要な要素となります</a:t>
            </a:r>
            <a:endParaRPr kumimoji="0" lang="en-US" altLang="ja-JP" sz="1400" b="0" i="0" u="none" strike="noStrike" kern="1200" cap="none" spc="0" normalizeH="0" baseline="0" noProof="0">
              <a:ln>
                <a:noFill/>
              </a:ln>
              <a:solidFill>
                <a:srgbClr val="000000"/>
              </a:solidFill>
              <a:effectLst/>
              <a:uLnTx/>
              <a:uFillTx/>
              <a:latin typeface="+mn-ea"/>
              <a:cs typeface="+mn-cs"/>
            </a:endParaRPr>
          </a:p>
        </p:txBody>
      </p:sp>
      <p:sp>
        <p:nvSpPr>
          <p:cNvPr id="16" name="正方形/長方形 15">
            <a:extLst>
              <a:ext uri="{FF2B5EF4-FFF2-40B4-BE49-F238E27FC236}">
                <a16:creationId xmlns:a16="http://schemas.microsoft.com/office/drawing/2014/main" id="{D4C7272B-FF10-EA0F-62A5-54D22438ED57}"/>
              </a:ext>
            </a:extLst>
          </p:cNvPr>
          <p:cNvSpPr/>
          <p:nvPr/>
        </p:nvSpPr>
        <p:spPr>
          <a:xfrm>
            <a:off x="499164" y="1486931"/>
            <a:ext cx="3464000" cy="49056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1" lang="ja-JP" altLang="en-US" sz="1765" b="1" i="0" u="none" strike="noStrike" kern="1200" cap="none" spc="0" normalizeH="0" baseline="0" noProof="0">
              <a:ln>
                <a:noFill/>
              </a:ln>
              <a:solidFill>
                <a:srgbClr val="FFFFFF"/>
              </a:solidFill>
              <a:effectLst/>
              <a:uLnTx/>
              <a:uFillTx/>
              <a:latin typeface="Yu Gothic UI"/>
              <a:ea typeface="Yu Gothic UI"/>
              <a:cs typeface="+mn-cs"/>
            </a:endParaRPr>
          </a:p>
        </p:txBody>
      </p:sp>
      <p:sp>
        <p:nvSpPr>
          <p:cNvPr id="18" name="正方形/長方形 17">
            <a:extLst>
              <a:ext uri="{FF2B5EF4-FFF2-40B4-BE49-F238E27FC236}">
                <a16:creationId xmlns:a16="http://schemas.microsoft.com/office/drawing/2014/main" id="{D8AC7905-B527-0A3C-CE23-34A298DD3783}"/>
              </a:ext>
            </a:extLst>
          </p:cNvPr>
          <p:cNvSpPr/>
          <p:nvPr/>
        </p:nvSpPr>
        <p:spPr bwMode="auto">
          <a:xfrm>
            <a:off x="499164" y="1486931"/>
            <a:ext cx="3464000" cy="49427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セキュリティコンプライアンス</a:t>
            </a:r>
            <a:endParaRPr kumimoji="1" lang="ja-JP" altLang="en-US" sz="2000" b="1" i="0" u="none" strike="noStrike" kern="120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9" name="正方形/長方形 18">
            <a:extLst>
              <a:ext uri="{FF2B5EF4-FFF2-40B4-BE49-F238E27FC236}">
                <a16:creationId xmlns:a16="http://schemas.microsoft.com/office/drawing/2014/main" id="{90084A85-AAC6-6578-731D-945DDECC51F1}"/>
              </a:ext>
            </a:extLst>
          </p:cNvPr>
          <p:cNvSpPr/>
          <p:nvPr/>
        </p:nvSpPr>
        <p:spPr bwMode="auto">
          <a:xfrm>
            <a:off x="4366828" y="1486931"/>
            <a:ext cx="3461171" cy="49427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rPr>
              <a:t>サイバーハイジーン</a:t>
            </a:r>
            <a:endParaRPr kumimoji="1" lang="ja-JP" altLang="en-US" sz="2000" b="1" i="0" u="none" strike="noStrike" kern="1200" cap="none" spc="0" normalizeH="0" baseline="0" noProof="0" err="1">
              <a:ln>
                <a:noFill/>
              </a:ln>
              <a:solidFill>
                <a:srgbClr val="FFFFFF"/>
              </a:solidFill>
              <a:effectLst/>
              <a:uLnTx/>
              <a:uFillTx/>
              <a:latin typeface="Yu Gothic UI" panose="020B0500000000000000" pitchFamily="34" charset="-128"/>
              <a:ea typeface="Yu Gothic UI" panose="020B0500000000000000" pitchFamily="34" charset="-128"/>
              <a:cs typeface="Segoe UI" pitchFamily="34" charset="0"/>
            </a:endParaRPr>
          </a:p>
        </p:txBody>
      </p:sp>
      <p:cxnSp>
        <p:nvCxnSpPr>
          <p:cNvPr id="22" name="直線矢印コネクタ 21">
            <a:extLst>
              <a:ext uri="{FF2B5EF4-FFF2-40B4-BE49-F238E27FC236}">
                <a16:creationId xmlns:a16="http://schemas.microsoft.com/office/drawing/2014/main" id="{C32DAA1E-028E-F909-6811-1EE34E3588A4}"/>
              </a:ext>
            </a:extLst>
          </p:cNvPr>
          <p:cNvCxnSpPr>
            <a:stCxn id="16" idx="3"/>
            <a:endCxn id="4" idx="1"/>
          </p:cNvCxnSpPr>
          <p:nvPr/>
        </p:nvCxnSpPr>
        <p:spPr>
          <a:xfrm>
            <a:off x="3963164" y="3939747"/>
            <a:ext cx="400836" cy="0"/>
          </a:xfrm>
          <a:prstGeom prst="straightConnector1">
            <a:avLst/>
          </a:prstGeom>
          <a:ln w="76200">
            <a:solidFill>
              <a:schemeClr val="tx1">
                <a:lumMod val="50000"/>
                <a:lumOff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D618268C-E020-E898-C281-EFCC14C38C1D}"/>
              </a:ext>
            </a:extLst>
          </p:cNvPr>
          <p:cNvSpPr txBox="1"/>
          <p:nvPr/>
        </p:nvSpPr>
        <p:spPr>
          <a:xfrm>
            <a:off x="689750" y="4354258"/>
            <a:ext cx="2986008" cy="138499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セキュリティ黎明期には、基準に準拠していることで一連のセキュリティ対策ができていることになっていました</a:t>
            </a:r>
            <a:endParaRPr kumimoji="0" lang="en-US" altLang="ja-JP" sz="1400" b="0" i="0" u="none" strike="noStrike" kern="1200" cap="none" spc="0" normalizeH="0" baseline="0" noProof="0">
              <a:ln>
                <a:noFill/>
              </a:ln>
              <a:solidFill>
                <a:srgbClr val="000000"/>
              </a:solidFill>
              <a:effectLst/>
              <a:uLnTx/>
              <a:uFillTx/>
              <a:latin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mn-ea"/>
                <a:cs typeface="+mn-cs"/>
              </a:rPr>
              <a:t>しかし、これで安全の証明ができるわけではないことは多くの方が気づいている通りです</a:t>
            </a:r>
            <a:endParaRPr kumimoji="0" lang="en-US" altLang="ja-JP" sz="1400" b="0" i="0" u="none" strike="noStrike" kern="1200" cap="none" spc="0" normalizeH="0" baseline="0" noProof="0">
              <a:ln>
                <a:noFill/>
              </a:ln>
              <a:solidFill>
                <a:srgbClr val="000000"/>
              </a:solidFill>
              <a:effectLst/>
              <a:uLnTx/>
              <a:uFillTx/>
              <a:latin typeface="+mn-ea"/>
              <a:cs typeface="+mn-cs"/>
            </a:endParaRPr>
          </a:p>
        </p:txBody>
      </p:sp>
      <p:sp>
        <p:nvSpPr>
          <p:cNvPr id="3" name="角丸四角形 2">
            <a:extLst>
              <a:ext uri="{FF2B5EF4-FFF2-40B4-BE49-F238E27FC236}">
                <a16:creationId xmlns:a16="http://schemas.microsoft.com/office/drawing/2014/main" id="{364583AA-8504-EBF6-E5D1-3F4E6A4AD7F7}"/>
              </a:ext>
            </a:extLst>
          </p:cNvPr>
          <p:cNvSpPr/>
          <p:nvPr/>
        </p:nvSpPr>
        <p:spPr bwMode="auto">
          <a:xfrm>
            <a:off x="610850" y="5792851"/>
            <a:ext cx="3240627" cy="471340"/>
          </a:xfrm>
          <a:prstGeom prst="roundRect">
            <a:avLst>
              <a:gd name="adj" fmla="val 209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kumimoji="1" lang="ja-JP" altLang="en-US" sz="1600">
                <a:solidFill>
                  <a:srgbClr val="FFFFFF"/>
                </a:solidFill>
                <a:latin typeface="+mj-ea"/>
                <a:ea typeface="+mj-ea"/>
                <a:cs typeface="Segoe UI" pitchFamily="34" charset="0"/>
              </a:rPr>
              <a:t>足りないセキュリティ機能の追加</a:t>
            </a:r>
            <a:endParaRPr kumimoji="1" lang="ja-JP" altLang="en-US" sz="1600" err="1">
              <a:solidFill>
                <a:srgbClr val="FFFFFF"/>
              </a:solidFill>
              <a:latin typeface="+mj-ea"/>
              <a:ea typeface="+mj-ea"/>
              <a:cs typeface="Segoe UI" pitchFamily="34" charset="0"/>
            </a:endParaRPr>
          </a:p>
        </p:txBody>
      </p:sp>
      <p:sp>
        <p:nvSpPr>
          <p:cNvPr id="9" name="角丸四角形 8">
            <a:extLst>
              <a:ext uri="{FF2B5EF4-FFF2-40B4-BE49-F238E27FC236}">
                <a16:creationId xmlns:a16="http://schemas.microsoft.com/office/drawing/2014/main" id="{66C9BFF1-25C9-229A-C417-7AEA7D665F7B}"/>
              </a:ext>
            </a:extLst>
          </p:cNvPr>
          <p:cNvSpPr/>
          <p:nvPr/>
        </p:nvSpPr>
        <p:spPr bwMode="auto">
          <a:xfrm>
            <a:off x="4475685" y="5792851"/>
            <a:ext cx="3240627" cy="471340"/>
          </a:xfrm>
          <a:prstGeom prst="roundRect">
            <a:avLst>
              <a:gd name="adj" fmla="val 209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algn="ctr" defTabSz="932472" fontAlgn="base">
              <a:spcBef>
                <a:spcPct val="0"/>
              </a:spcBef>
              <a:spcAft>
                <a:spcPct val="0"/>
              </a:spcAft>
            </a:pPr>
            <a:r>
              <a:rPr kumimoji="1" lang="ja-JP" altLang="en-US" sz="1600">
                <a:solidFill>
                  <a:srgbClr val="FFFFFF"/>
                </a:solidFill>
                <a:latin typeface="+mj-ea"/>
                <a:ea typeface="+mj-ea"/>
                <a:cs typeface="Segoe UI" pitchFamily="34" charset="0"/>
              </a:rPr>
              <a:t>攻撃に強い</a:t>
            </a:r>
            <a:r>
              <a:rPr kumimoji="1" lang="en-US" altLang="ja-JP" sz="1600">
                <a:solidFill>
                  <a:srgbClr val="FFFFFF"/>
                </a:solidFill>
                <a:latin typeface="+mj-ea"/>
                <a:ea typeface="+mj-ea"/>
                <a:cs typeface="Segoe UI" pitchFamily="34" charset="0"/>
              </a:rPr>
              <a:t>IT</a:t>
            </a:r>
            <a:r>
              <a:rPr kumimoji="1" lang="ja-JP" altLang="en-US" sz="1600">
                <a:solidFill>
                  <a:srgbClr val="FFFFFF"/>
                </a:solidFill>
                <a:latin typeface="+mj-ea"/>
                <a:ea typeface="+mj-ea"/>
                <a:cs typeface="Segoe UI" pitchFamily="34" charset="0"/>
              </a:rPr>
              <a:t>環境の構築</a:t>
            </a:r>
            <a:endParaRPr kumimoji="1" lang="ja-JP" altLang="en-US" sz="1600" err="1">
              <a:solidFill>
                <a:srgbClr val="FFFFFF"/>
              </a:solidFill>
              <a:latin typeface="+mj-ea"/>
              <a:ea typeface="+mj-ea"/>
              <a:cs typeface="Segoe UI" pitchFamily="34" charset="0"/>
            </a:endParaRPr>
          </a:p>
        </p:txBody>
      </p:sp>
      <p:sp>
        <p:nvSpPr>
          <p:cNvPr id="17" name="角丸四角形 16">
            <a:extLst>
              <a:ext uri="{FF2B5EF4-FFF2-40B4-BE49-F238E27FC236}">
                <a16:creationId xmlns:a16="http://schemas.microsoft.com/office/drawing/2014/main" id="{A1B4BACC-8FBD-17EB-B087-CAF638C91976}"/>
              </a:ext>
            </a:extLst>
          </p:cNvPr>
          <p:cNvSpPr/>
          <p:nvPr/>
        </p:nvSpPr>
        <p:spPr bwMode="auto">
          <a:xfrm>
            <a:off x="1967471" y="2523311"/>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ISO</a:t>
            </a:r>
            <a:endParaRPr kumimoji="1" lang="ja-JP" altLang="en-US" sz="1600" err="1">
              <a:solidFill>
                <a:srgbClr val="FFFFFF"/>
              </a:solidFill>
              <a:latin typeface="+mj-ea"/>
              <a:ea typeface="+mj-ea"/>
              <a:cs typeface="Segoe UI" pitchFamily="34" charset="0"/>
            </a:endParaRPr>
          </a:p>
        </p:txBody>
      </p:sp>
      <p:pic>
        <p:nvPicPr>
          <p:cNvPr id="20" name="グラフィックス 19" descr="バッジ: チェックマーク 1 単色塗りつぶし">
            <a:extLst>
              <a:ext uri="{FF2B5EF4-FFF2-40B4-BE49-F238E27FC236}">
                <a16:creationId xmlns:a16="http://schemas.microsoft.com/office/drawing/2014/main" id="{1E868FC4-F53C-1F2E-E72A-07769411CBF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4160" y="2541749"/>
            <a:ext cx="351040" cy="351040"/>
          </a:xfrm>
          <a:prstGeom prst="rect">
            <a:avLst/>
          </a:prstGeom>
        </p:spPr>
      </p:pic>
      <p:sp>
        <p:nvSpPr>
          <p:cNvPr id="23" name="角丸四角形 22">
            <a:extLst>
              <a:ext uri="{FF2B5EF4-FFF2-40B4-BE49-F238E27FC236}">
                <a16:creationId xmlns:a16="http://schemas.microsoft.com/office/drawing/2014/main" id="{02CAE18E-54A8-4032-4476-31D8DC9B21EF}"/>
              </a:ext>
            </a:extLst>
          </p:cNvPr>
          <p:cNvSpPr/>
          <p:nvPr/>
        </p:nvSpPr>
        <p:spPr bwMode="auto">
          <a:xfrm>
            <a:off x="1967471" y="2962223"/>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P</a:t>
            </a:r>
            <a:r>
              <a:rPr kumimoji="1" lang="ja-JP" altLang="en-US" sz="1600">
                <a:solidFill>
                  <a:srgbClr val="FFFFFF"/>
                </a:solidFill>
                <a:latin typeface="+mj-ea"/>
                <a:ea typeface="+mj-ea"/>
                <a:cs typeface="Segoe UI" pitchFamily="34" charset="0"/>
              </a:rPr>
              <a:t>マーク</a:t>
            </a:r>
            <a:endParaRPr kumimoji="1" lang="ja-JP" altLang="en-US" sz="1600" err="1">
              <a:solidFill>
                <a:srgbClr val="FFFFFF"/>
              </a:solidFill>
              <a:latin typeface="+mj-ea"/>
              <a:ea typeface="+mj-ea"/>
              <a:cs typeface="Segoe UI" pitchFamily="34" charset="0"/>
            </a:endParaRPr>
          </a:p>
        </p:txBody>
      </p:sp>
      <p:pic>
        <p:nvPicPr>
          <p:cNvPr id="26" name="グラフィックス 25" descr="バッジ: チェックマーク 1 単色塗りつぶし">
            <a:extLst>
              <a:ext uri="{FF2B5EF4-FFF2-40B4-BE49-F238E27FC236}">
                <a16:creationId xmlns:a16="http://schemas.microsoft.com/office/drawing/2014/main" id="{2C883080-D92C-6CAF-E4B0-B4D8611D54F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4160" y="2980661"/>
            <a:ext cx="351040" cy="351040"/>
          </a:xfrm>
          <a:prstGeom prst="rect">
            <a:avLst/>
          </a:prstGeom>
        </p:spPr>
      </p:pic>
      <p:sp>
        <p:nvSpPr>
          <p:cNvPr id="28" name="角丸四角形 27">
            <a:extLst>
              <a:ext uri="{FF2B5EF4-FFF2-40B4-BE49-F238E27FC236}">
                <a16:creationId xmlns:a16="http://schemas.microsoft.com/office/drawing/2014/main" id="{3584B8A0-5A16-00F6-3460-1C5273021E6B}"/>
              </a:ext>
            </a:extLst>
          </p:cNvPr>
          <p:cNvSpPr/>
          <p:nvPr/>
        </p:nvSpPr>
        <p:spPr bwMode="auto">
          <a:xfrm>
            <a:off x="1967471" y="3421647"/>
            <a:ext cx="1695319" cy="379385"/>
          </a:xfrm>
          <a:prstGeom prst="roundRect">
            <a:avLst>
              <a:gd name="adj" fmla="val 5000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00050" algn="l" defTabSz="932472" fontAlgn="base">
              <a:spcBef>
                <a:spcPct val="0"/>
              </a:spcBef>
              <a:spcAft>
                <a:spcPct val="0"/>
              </a:spcAft>
            </a:pPr>
            <a:r>
              <a:rPr kumimoji="1" lang="en-US" altLang="ja-JP" sz="1600">
                <a:solidFill>
                  <a:srgbClr val="FFFFFF"/>
                </a:solidFill>
                <a:latin typeface="+mj-ea"/>
                <a:ea typeface="+mj-ea"/>
                <a:cs typeface="Segoe UI" pitchFamily="34" charset="0"/>
              </a:rPr>
              <a:t>NIST</a:t>
            </a:r>
            <a:endParaRPr kumimoji="1" lang="ja-JP" altLang="en-US" sz="1600" err="1">
              <a:solidFill>
                <a:srgbClr val="FFFFFF"/>
              </a:solidFill>
              <a:latin typeface="+mj-ea"/>
              <a:ea typeface="+mj-ea"/>
              <a:cs typeface="Segoe UI" pitchFamily="34" charset="0"/>
            </a:endParaRPr>
          </a:p>
        </p:txBody>
      </p:sp>
      <p:pic>
        <p:nvPicPr>
          <p:cNvPr id="29" name="グラフィックス 28" descr="バッジ: チェックマーク 1 単色塗りつぶし">
            <a:extLst>
              <a:ext uri="{FF2B5EF4-FFF2-40B4-BE49-F238E27FC236}">
                <a16:creationId xmlns:a16="http://schemas.microsoft.com/office/drawing/2014/main" id="{C3F8A5DC-E6BB-7B16-30C0-19DE96286A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4160" y="3440085"/>
            <a:ext cx="351040" cy="351040"/>
          </a:xfrm>
          <a:prstGeom prst="rect">
            <a:avLst/>
          </a:prstGeom>
        </p:spPr>
      </p:pic>
      <p:pic>
        <p:nvPicPr>
          <p:cNvPr id="14" name="グラフィックス 13" descr="クリップボード: バッジ 単色塗りつぶし">
            <a:extLst>
              <a:ext uri="{FF2B5EF4-FFF2-40B4-BE49-F238E27FC236}">
                <a16:creationId xmlns:a16="http://schemas.microsoft.com/office/drawing/2014/main" id="{75D09C1F-9DFC-2AAE-580F-29D24AAE5A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3312" y="2355912"/>
            <a:ext cx="1553390" cy="1553390"/>
          </a:xfrm>
          <a:prstGeom prst="rect">
            <a:avLst/>
          </a:prstGeom>
        </p:spPr>
      </p:pic>
    </p:spTree>
    <p:extLst>
      <p:ext uri="{BB962C8B-B14F-4D97-AF65-F5344CB8AC3E}">
        <p14:creationId xmlns:p14="http://schemas.microsoft.com/office/powerpoint/2010/main" val="4073710771"/>
      </p:ext>
    </p:extLst>
  </p:cSld>
  <p:clrMapOvr>
    <a:masterClrMapping/>
  </p:clrMapOvr>
  <p:transition>
    <p:fade/>
  </p:transition>
</p:sld>
</file>

<file path=ppt/theme/theme1.xml><?xml version="1.0" encoding="utf-8"?>
<a:theme xmlns:a="http://schemas.openxmlformats.org/drawingml/2006/main" name="1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Yu Gothic">
      <a:majorFont>
        <a:latin typeface="Yu Gothic UI Semibold"/>
        <a:ea typeface="Yu Gothic UI Semibold"/>
        <a:cs typeface=""/>
      </a:majorFont>
      <a:minorFont>
        <a:latin typeface="Yu Gothic UI"/>
        <a:ea typeface="Yu Gothic UI"/>
        <a:cs typeface=""/>
      </a:minorFont>
    </a:fontScheme>
    <a:fmtScheme name="クチュール">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 Security with Copilot Yu Gothic UI" id="{7DF58672-D38C-46A0-AF13-BFE572BA3877}" vid="{54C51600-1B1E-4F3A-83F8-F9E36ADD8196}"/>
    </a:ext>
  </a:extLst>
</a:theme>
</file>

<file path=ppt/theme/theme2.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Yu Gothic">
      <a:majorFont>
        <a:latin typeface="Yu Gothic UI Semibold"/>
        <a:ea typeface="Yu Gothic UI Semibold"/>
        <a:cs typeface=""/>
      </a:majorFont>
      <a:minorFont>
        <a:latin typeface="Yu Gothic UI"/>
        <a:ea typeface="Yu Gothic UI"/>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 Security brand template.potx" id="{C2238F5F-88FF-42D2-B2B7-0AA68068F996}" vid="{6D1610A7-A963-40D5-9923-AA1928F2CAEB}"/>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295</TotalTime>
  <Words>11755</Words>
  <Application>Microsoft Office PowerPoint</Application>
  <PresentationFormat>ワイド画面</PresentationFormat>
  <Paragraphs>612</Paragraphs>
  <Slides>54</Slides>
  <Notes>27</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54</vt:i4>
      </vt:variant>
    </vt:vector>
  </HeadingPairs>
  <TitlesOfParts>
    <vt:vector size="64" baseType="lpstr">
      <vt:lpstr>Meiryo UI</vt:lpstr>
      <vt:lpstr>Yu Gothic UI</vt:lpstr>
      <vt:lpstr>Yu Gothic UI Semibold</vt:lpstr>
      <vt:lpstr>游ゴシック</vt:lpstr>
      <vt:lpstr>Arial</vt:lpstr>
      <vt:lpstr>Consolas</vt:lpstr>
      <vt:lpstr>Segoe UI</vt:lpstr>
      <vt:lpstr>Wingdings</vt:lpstr>
      <vt:lpstr>1_Microsoft Security template</vt:lpstr>
      <vt:lpstr>Microsoft Security template</vt:lpstr>
      <vt:lpstr>ビジネスレジリエンスを実現する セキュリティのためのIT基盤構築</vt:lpstr>
      <vt:lpstr>ITガバナンスによるセキュリティコストの削減</vt:lpstr>
      <vt:lpstr>インシデント報告書は どれくらい正確か</vt:lpstr>
      <vt:lpstr>ランサム攻撃被害企業の共通点</vt:lpstr>
      <vt:lpstr>ランサム攻撃の報告書があいまいなのは・・・</vt:lpstr>
      <vt:lpstr>莫大な追加対応費用で経営に影響が・・・</vt:lpstr>
      <vt:lpstr>ビジネスレジリエンス</vt:lpstr>
      <vt:lpstr>サイバーセキュリティへの要求の変化 – 2000年ごろ</vt:lpstr>
      <vt:lpstr>サイバーセキュリティへの要求の変化 – 2015年ごろ</vt:lpstr>
      <vt:lpstr>サイバーセキュリティへの要求の変化 – 現在</vt:lpstr>
      <vt:lpstr>サプライチェーンにおけるIT継続とビジネス継続の課題</vt:lpstr>
      <vt:lpstr>ランサムウェア攻撃のリアルタイム対応</vt:lpstr>
      <vt:lpstr>ビジネスレジリエンスを実現したモダンなIT環境の仕組み</vt:lpstr>
      <vt:lpstr>レジリエンスの第一歩 - セキュリティガバナンスの構築</vt:lpstr>
      <vt:lpstr>サプライチェーン セキュリティを考える</vt:lpstr>
      <vt:lpstr>セキュリティ対策よりもセキュリティ運用が焦点に</vt:lpstr>
      <vt:lpstr>ITツールを使った可視化を前提とした運用</vt:lpstr>
      <vt:lpstr>情報の保護ではなく、「仕組みづくり」が求められている</vt:lpstr>
      <vt:lpstr>専門家が必要になるような難しい要件は自動化で</vt:lpstr>
      <vt:lpstr>セキュリティ対策は導入がゴールではありません</vt:lpstr>
      <vt:lpstr>ダッシュボードでデバイス管理をリアルタイム確認</vt:lpstr>
      <vt:lpstr>ダッシュボードでデバイス管理をリアルタイム確認</vt:lpstr>
      <vt:lpstr>ダッシュボードでインシデント対応をリアルタイム確認</vt:lpstr>
      <vt:lpstr>ダッシュボードでインシデント対応をリアルタイム確認</vt:lpstr>
      <vt:lpstr>サプライチェーンにおけるセキュリティ要求事項を整理</vt:lpstr>
      <vt:lpstr>働き方改革における ガバナンスの欠如</vt:lpstr>
      <vt:lpstr>なぜ事故は継続して起きるのか・・・</vt:lpstr>
      <vt:lpstr>事故に対応できるような「修正しやすい」IT環境</vt:lpstr>
      <vt:lpstr>生産性と引き換えにガバナンスの欠如が課題に</vt:lpstr>
      <vt:lpstr>働き方改革によるガバナンスの欠如</vt:lpstr>
      <vt:lpstr>ガバナンスを効かせるための仕組みの検討</vt:lpstr>
      <vt:lpstr>働き方改革におけるガバナンスの実現とゼロトラスト</vt:lpstr>
      <vt:lpstr>リファレンスモニターによる強制アクセス制御</vt:lpstr>
      <vt:lpstr>リファレンスモニターによる強制アクセス制御</vt:lpstr>
      <vt:lpstr>モダンOSにおけるゼロトラスト – セキュアカーネル</vt:lpstr>
      <vt:lpstr>クラウドサービス利用におけるゼロトラスト – CASB</vt:lpstr>
      <vt:lpstr>ネットワークにおけるゼロトラスト - SDN</vt:lpstr>
      <vt:lpstr>AIエージェントにおけるゼロトラスト – Microsoft Agent 365</vt:lpstr>
      <vt:lpstr>最新のセキュリティを実現するにはIT基盤の変更が必須</vt:lpstr>
      <vt:lpstr>環境を分離しつつ、 アカウンティングでガバナンスを実現</vt:lpstr>
      <vt:lpstr>Agentic AI時代の セキュリティ プランニング</vt:lpstr>
      <vt:lpstr>AIエージェントから、Agentic AIへ・・・</vt:lpstr>
      <vt:lpstr>Agentic AI時代のセキュリティ対策を考える</vt:lpstr>
      <vt:lpstr>Agentic AI時代のセキュリティ対策を考える</vt:lpstr>
      <vt:lpstr>Agentic AI時代のセキュリティ対策を考える</vt:lpstr>
      <vt:lpstr>Agentic AI時代のセキュリティ対策を考える</vt:lpstr>
      <vt:lpstr>AIエージェントライフサイクルにおけるセキュリティガバナンス</vt:lpstr>
      <vt:lpstr>AI活用のための データガバナンス</vt:lpstr>
      <vt:lpstr>AIのためのDXプラットフォーム – データガバナンスとセキュリティ</vt:lpstr>
      <vt:lpstr>AIのためのDXプラットフォーム – データガバナンスとセキュリティ</vt:lpstr>
      <vt:lpstr>AIのためのDXプラットフォーム – データガバナンスとセキュリティ</vt:lpstr>
      <vt:lpstr>AIのためのDXプラットフォーム – データガバナンスとセキュリティ</vt:lpstr>
      <vt:lpstr>AIのためのDXプラットフォーム – データガバナンスとセキュリティ</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Digital Defense Report 2025から読み解く AI関連セキュリティのトレンドと AIガバナンス構築の考え方</dc:title>
  <dc:creator>Shoji Kawano</dc:creator>
  <cp:lastModifiedBy>Shoji Kawano</cp:lastModifiedBy>
  <cp:revision>8</cp:revision>
  <dcterms:created xsi:type="dcterms:W3CDTF">2025-11-24T08:48:47Z</dcterms:created>
  <dcterms:modified xsi:type="dcterms:W3CDTF">2026-04-08T04:10:36Z</dcterms:modified>
</cp:coreProperties>
</file>