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1201" r:id="rId2"/>
    <p:sldId id="1323" r:id="rId3"/>
    <p:sldId id="1324" r:id="rId4"/>
    <p:sldId id="1325" r:id="rId5"/>
    <p:sldId id="1304" r:id="rId6"/>
    <p:sldId id="1222" r:id="rId7"/>
    <p:sldId id="1223" r:id="rId8"/>
    <p:sldId id="1306" r:id="rId9"/>
    <p:sldId id="1307" r:id="rId10"/>
    <p:sldId id="1310" r:id="rId11"/>
    <p:sldId id="1315" r:id="rId12"/>
    <p:sldId id="1224" r:id="rId13"/>
    <p:sldId id="1322" r:id="rId14"/>
    <p:sldId id="1301" r:id="rId15"/>
    <p:sldId id="1300" r:id="rId16"/>
    <p:sldId id="1278" r:id="rId17"/>
    <p:sldId id="1302" r:id="rId18"/>
    <p:sldId id="1303" r:id="rId19"/>
    <p:sldId id="1316" r:id="rId20"/>
    <p:sldId id="1317" r:id="rId21"/>
    <p:sldId id="1284" r:id="rId22"/>
    <p:sldId id="1321" r:id="rId23"/>
    <p:sldId id="1318" r:id="rId24"/>
    <p:sldId id="1289" r:id="rId25"/>
    <p:sldId id="1319" r:id="rId26"/>
    <p:sldId id="1320" r:id="rId27"/>
    <p:sldId id="715" r:id="rId28"/>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FF6666"/>
    <a:srgbClr val="009051"/>
    <a:srgbClr val="66CC00"/>
    <a:srgbClr val="FFFBD2"/>
    <a:srgbClr val="E46C0A"/>
    <a:srgbClr val="3366FF"/>
    <a:srgbClr val="0070C0"/>
    <a:srgbClr val="80FF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67"/>
    <p:restoredTop sz="94199" autoAdjust="0"/>
  </p:normalViewPr>
  <p:slideViewPr>
    <p:cSldViewPr snapToObjects="1" showGuides="1">
      <p:cViewPr varScale="1">
        <p:scale>
          <a:sx n="89" d="100"/>
          <a:sy n="89" d="100"/>
        </p:scale>
        <p:origin x="184" y="288"/>
      </p:cViewPr>
      <p:guideLst>
        <p:guide orient="horz" pos="527"/>
        <p:guide pos="2880"/>
      </p:guideLst>
    </p:cSldViewPr>
  </p:slideViewPr>
  <p:notesTextViewPr>
    <p:cViewPr>
      <p:scale>
        <a:sx n="100" d="100"/>
        <a:sy n="100" d="100"/>
      </p:scale>
      <p:origin x="0" y="0"/>
    </p:cViewPr>
  </p:notesTextViewPr>
  <p:sorterViewPr>
    <p:cViewPr>
      <p:scale>
        <a:sx n="111" d="100"/>
        <a:sy n="111" d="100"/>
      </p:scale>
      <p:origin x="0" y="9937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2017/7/6</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2017/7/6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5</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099342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21</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1565206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26</a:t>
            </a:fld>
            <a:endParaRPr kumimoji="1" lang="ja-JP" altLang="en-US"/>
          </a:p>
        </p:txBody>
      </p:sp>
    </p:spTree>
    <p:extLst>
      <p:ext uri="{BB962C8B-B14F-4D97-AF65-F5344CB8AC3E}">
        <p14:creationId xmlns:p14="http://schemas.microsoft.com/office/powerpoint/2010/main" val="42248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「クラウド・コンピューティング」という言葉を知らない人は、もはやいないほどに、広く定着しました。この言葉が使われるようになったのは、</a:t>
            </a:r>
            <a:r>
              <a:rPr kumimoji="1" lang="en-US" altLang="ja-JP" sz="1200" kern="1200" dirty="0" smtClean="0">
                <a:solidFill>
                  <a:schemeClr val="tx1"/>
                </a:solidFill>
                <a:effectLst/>
                <a:latin typeface="+mn-lt"/>
                <a:ea typeface="+mn-ea"/>
                <a:cs typeface="+mn-cs"/>
              </a:rPr>
              <a:t>2006</a:t>
            </a:r>
            <a:r>
              <a:rPr kumimoji="1" lang="ja-JP" altLang="ja-JP" sz="1200" kern="1200" dirty="0" smtClean="0">
                <a:solidFill>
                  <a:schemeClr val="tx1"/>
                </a:solidFill>
                <a:effectLst/>
                <a:latin typeface="+mn-lt"/>
                <a:ea typeface="+mn-ea"/>
                <a:cs typeface="+mn-cs"/>
              </a:rPr>
              <a:t>年、当時</a:t>
            </a:r>
            <a:r>
              <a:rPr kumimoji="1" lang="en-US" altLang="ja-JP" sz="1200" kern="1200" dirty="0" smtClean="0">
                <a:solidFill>
                  <a:schemeClr val="tx1"/>
                </a:solidFill>
                <a:effectLst/>
                <a:latin typeface="+mn-lt"/>
                <a:ea typeface="+mn-ea"/>
                <a:cs typeface="+mn-cs"/>
              </a:rPr>
              <a:t>Google</a:t>
            </a:r>
            <a:r>
              <a:rPr kumimoji="1" lang="ja-JP" altLang="ja-JP" sz="1200" kern="1200" dirty="0" smtClean="0">
                <a:solidFill>
                  <a:schemeClr val="tx1"/>
                </a:solidFill>
                <a:effectLst/>
                <a:latin typeface="+mn-lt"/>
                <a:ea typeface="+mn-ea"/>
                <a:cs typeface="+mn-cs"/>
              </a:rPr>
              <a:t>の</a:t>
            </a:r>
            <a:r>
              <a:rPr kumimoji="1" lang="en-US" altLang="ja-JP" sz="1200" kern="1200" dirty="0" smtClean="0">
                <a:solidFill>
                  <a:schemeClr val="tx1"/>
                </a:solidFill>
                <a:effectLst/>
                <a:latin typeface="+mn-lt"/>
                <a:ea typeface="+mn-ea"/>
                <a:cs typeface="+mn-cs"/>
              </a:rPr>
              <a:t>CEO</a:t>
            </a:r>
            <a:r>
              <a:rPr kumimoji="1" lang="ja-JP" altLang="ja-JP" sz="1200" kern="1200" dirty="0" smtClean="0">
                <a:solidFill>
                  <a:schemeClr val="tx1"/>
                </a:solidFill>
                <a:effectLst/>
                <a:latin typeface="+mn-lt"/>
                <a:ea typeface="+mn-ea"/>
                <a:cs typeface="+mn-cs"/>
              </a:rPr>
              <a:t>を努めていたエリック・シュミットの次のスピーチがきっかけだと言われています。</a:t>
            </a:r>
          </a:p>
          <a:p>
            <a:r>
              <a:rPr kumimoji="1" lang="ja-JP" altLang="ja-JP" sz="1200" kern="1200" dirty="0" smtClean="0">
                <a:solidFill>
                  <a:schemeClr val="tx1"/>
                </a:solidFill>
                <a:effectLst/>
                <a:latin typeface="+mn-lt"/>
                <a:ea typeface="+mn-ea"/>
                <a:cs typeface="+mn-cs"/>
              </a:rPr>
              <a:t>「データもプログラムも、サーバー群の上に置いておこう。そういったものは、どこか “雲（クラウド）”の中にあればいい。必要なのはブラウザーとインターネットへのアクセス。パソコン、マック、携帯電話、ブラックベリー（スマートフォン）、とにかく手元にあるどんな端末からでも使える。データもデータ処理も、その他あれやこれやもみんなサーバーに、だ。」</a:t>
            </a:r>
          </a:p>
          <a:p>
            <a:r>
              <a:rPr kumimoji="1" lang="ja-JP" altLang="ja-JP" sz="1200" kern="1200" dirty="0" smtClean="0">
                <a:solidFill>
                  <a:schemeClr val="tx1"/>
                </a:solidFill>
                <a:effectLst/>
                <a:latin typeface="+mn-lt"/>
                <a:ea typeface="+mn-ea"/>
                <a:cs typeface="+mn-cs"/>
              </a:rPr>
              <a:t>彼の言う“雲（クラウド）”とは、インターネットを意味しています。当時、ネットワークの模式図として雲の絵がよく使かわれていたことから、このような表現になりました。</a:t>
            </a:r>
          </a:p>
          <a:p>
            <a:r>
              <a:rPr kumimoji="1" lang="ja-JP" altLang="ja-JP" sz="1200" kern="1200" dirty="0" smtClean="0">
                <a:solidFill>
                  <a:schemeClr val="tx1"/>
                </a:solidFill>
                <a:effectLst/>
                <a:latin typeface="+mn-lt"/>
                <a:ea typeface="+mn-ea"/>
                <a:cs typeface="+mn-cs"/>
              </a:rPr>
              <a:t>改めて整理してみると、次のようになるのでしょう。</a:t>
            </a:r>
          </a:p>
          <a:p>
            <a:pPr lvl="0"/>
            <a:r>
              <a:rPr kumimoji="1" lang="ja-JP" altLang="ja-JP" sz="1200" kern="1200" dirty="0" smtClean="0">
                <a:solidFill>
                  <a:schemeClr val="tx1"/>
                </a:solidFill>
                <a:effectLst/>
                <a:latin typeface="+mn-lt"/>
                <a:ea typeface="+mn-ea"/>
                <a:cs typeface="+mn-cs"/>
              </a:rPr>
              <a:t>インターネットの向こうに設置したシステム群を使い、</a:t>
            </a:r>
          </a:p>
          <a:p>
            <a:pPr lvl="0"/>
            <a:r>
              <a:rPr kumimoji="1" lang="ja-JP" altLang="ja-JP" sz="1200" kern="1200" dirty="0" smtClean="0">
                <a:solidFill>
                  <a:schemeClr val="tx1"/>
                </a:solidFill>
                <a:effectLst/>
                <a:latin typeface="+mn-lt"/>
                <a:ea typeface="+mn-ea"/>
                <a:cs typeface="+mn-cs"/>
              </a:rPr>
              <a:t>インターネットとブラウザーが使える様々なデバイスから、</a:t>
            </a:r>
          </a:p>
          <a:p>
            <a:pPr lvl="0"/>
            <a:r>
              <a:rPr kumimoji="1" lang="ja-JP" altLang="ja-JP" sz="1200" kern="1200" dirty="0" smtClean="0">
                <a:solidFill>
                  <a:schemeClr val="tx1"/>
                </a:solidFill>
                <a:effectLst/>
                <a:latin typeface="+mn-lt"/>
                <a:ea typeface="+mn-ea"/>
                <a:cs typeface="+mn-cs"/>
              </a:rPr>
              <a:t>情報システムの様々な機能を使える仕組み。</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インフラストラクチャー」とは、業務を処理するための計算装置、データを保管するための記憶装置、通信のためのネットワーク、それらを設置し、運用するための施設や設備のことです。「プラットフォーム」とは、様々な業務で共用して利用されるデータベースや運用管理などのソフトウェアのことです「アプリケーション」とは、私たちが最も身近に接する業務サービスのこと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それでは、これらから「クラウド・コンピューティング」について詳しく見てゆくことにしましょう。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6</a:t>
            </a:fld>
            <a:endParaRPr kumimoji="1" lang="ja-JP" altLang="en-US"/>
          </a:p>
        </p:txBody>
      </p:sp>
    </p:spTree>
    <p:extLst>
      <p:ext uri="{BB962C8B-B14F-4D97-AF65-F5344CB8AC3E}">
        <p14:creationId xmlns:p14="http://schemas.microsoft.com/office/powerpoint/2010/main" val="738784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かつて電力が工業生産に用いられるようになった頃、電力を安定的に確保するために自家発電設備を持つことは常識とされていました。しかし、発電機は高価なうえ、保守・運用も自分たちでまかなわなくてはならず、効率の悪いものでした。また、所有している発電機の能力には限界があり、急な増産や需要の変動に臨機応変に対応できないことも課題となってい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課題を解決したのが、発電所を構える電力会社でした。技術の進歩とともに、電力会社は送電網によって電力を安定供給できるようになり、効率も上がって料金も下がってきました。また、共用によって、ひとつの工場に大きな電力需要の変動があっても、全体としては相殺され、必要な電力を需要の変動に応じて安定して確保できるようになりました。そうして、もはや自前で発電設備を持つ必要がなくなったのです。</a:t>
            </a:r>
          </a:p>
          <a:p>
            <a:r>
              <a:rPr kumimoji="1" lang="ja-JP" altLang="ja-JP" sz="1200" kern="1200" dirty="0" smtClean="0">
                <a:solidFill>
                  <a:schemeClr val="tx1"/>
                </a:solidFill>
                <a:effectLst/>
                <a:latin typeface="+mn-lt"/>
                <a:ea typeface="+mn-ea"/>
                <a:cs typeface="+mn-cs"/>
              </a:rPr>
              <a:t>これを情報システムに置き換えてみければ、何が起こっているかかが、想像がつくのではないでしょうか。</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発電所は、コンピュータ資源を設置したデータセンターです。送電網は、インターネットです。需要の変動に対しても、能力の上限が決まっている自社システムと異なり、柔軟に対応することができます。</a:t>
            </a:r>
          </a:p>
          <a:p>
            <a:r>
              <a:rPr kumimoji="1" lang="ja-JP" altLang="ja-JP" sz="1200" kern="1200" dirty="0" smtClean="0">
                <a:solidFill>
                  <a:schemeClr val="tx1"/>
                </a:solidFill>
                <a:effectLst/>
                <a:latin typeface="+mn-lt"/>
                <a:ea typeface="+mn-ea"/>
                <a:cs typeface="+mn-cs"/>
              </a:rPr>
              <a:t>また、電力と同様に、利用した分だけ支払う従量課金ができるので、大きな初期投資を必要としません。これもまた、発電機を購入しなくてよくなったことと同じです。</a:t>
            </a:r>
          </a:p>
          <a:p>
            <a:r>
              <a:rPr kumimoji="1" lang="ja-JP" altLang="ja-JP" sz="1200" kern="1200" dirty="0" smtClean="0">
                <a:solidFill>
                  <a:schemeClr val="tx1"/>
                </a:solidFill>
                <a:effectLst/>
                <a:latin typeface="+mn-lt"/>
                <a:ea typeface="+mn-ea"/>
                <a:cs typeface="+mn-cs"/>
              </a:rPr>
              <a:t>コンセントにプラグを差し込むように、インターネットに接続すればシステム資源を必要な時に必要なだけ手に入れられる時代を迎えたのです。情報システムを「所有」する時代から「使用」する時代への転換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7</a:t>
            </a:fld>
            <a:endParaRPr kumimoji="1" lang="ja-JP" altLang="en-US"/>
          </a:p>
        </p:txBody>
      </p:sp>
    </p:spTree>
    <p:extLst>
      <p:ext uri="{BB962C8B-B14F-4D97-AF65-F5344CB8AC3E}">
        <p14:creationId xmlns:p14="http://schemas.microsoft.com/office/powerpoint/2010/main" val="34697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pPr defTabSz="913232"/>
            <a:fld id="{E26728EA-0FFF-4A63-B395-E6982821CD75}" type="slidenum">
              <a:rPr lang="ja-JP" altLang="en-US" smtClean="0"/>
              <a:pPr defTabSz="913232"/>
              <a:t>8</a:t>
            </a:fld>
            <a:endParaRPr lang="en-US" altLang="ja-JP" smtClean="0"/>
          </a:p>
        </p:txBody>
      </p:sp>
      <p:sp>
        <p:nvSpPr>
          <p:cNvPr id="28674" name="Rectangle 2"/>
          <p:cNvSpPr>
            <a:spLocks noGrp="1" noRot="1" noChangeAspect="1" noChangeArrowheads="1" noTextEdit="1"/>
          </p:cNvSpPr>
          <p:nvPr>
            <p:ph type="sldImg"/>
          </p:nvPr>
        </p:nvSpPr>
        <p:spPr>
          <a:xfrm>
            <a:off x="1143000" y="685800"/>
            <a:ext cx="4575175" cy="3430588"/>
          </a:xfrm>
          <a:ln/>
        </p:spPr>
      </p:sp>
      <p:sp>
        <p:nvSpPr>
          <p:cNvPr id="28675" name="Rectangle 3"/>
          <p:cNvSpPr>
            <a:spLocks noGrp="1" noChangeArrowheads="1"/>
          </p:cNvSpPr>
          <p:nvPr>
            <p:ph type="body" idx="1"/>
          </p:nvPr>
        </p:nvSpPr>
        <p:spPr>
          <a:xfrm>
            <a:off x="915138" y="4343110"/>
            <a:ext cx="5027724" cy="4115670"/>
          </a:xfrm>
          <a:noFill/>
          <a:ln/>
        </p:spPr>
        <p:txBody>
          <a:bodyPr/>
          <a:lstStyle/>
          <a:p>
            <a:r>
              <a:rPr kumimoji="1" lang="ja-JP" altLang="ja-JP" sz="1200" kern="1200" dirty="0" smtClean="0">
                <a:solidFill>
                  <a:schemeClr val="tx1"/>
                </a:solidFill>
                <a:effectLst/>
                <a:latin typeface="+mn-lt"/>
                <a:ea typeface="+mn-ea"/>
                <a:cs typeface="+mn-cs"/>
              </a:rPr>
              <a:t>クラウドをサービスとして提供するシステム資源の違いによって分類する考え方が「サービス・モデル（</a:t>
            </a:r>
            <a:r>
              <a:rPr kumimoji="1" lang="en-US" altLang="ja-JP" sz="1200" kern="1200" dirty="0" smtClean="0">
                <a:solidFill>
                  <a:schemeClr val="tx1"/>
                </a:solidFill>
                <a:effectLst/>
                <a:latin typeface="+mn-lt"/>
                <a:ea typeface="+mn-ea"/>
                <a:cs typeface="+mn-cs"/>
              </a:rPr>
              <a:t>Service Model</a:t>
            </a:r>
            <a:r>
              <a:rPr kumimoji="1" lang="ja-JP" altLang="ja-JP" sz="1200" kern="1200" dirty="0" smtClean="0">
                <a:solidFill>
                  <a:schemeClr val="tx1"/>
                </a:solidFill>
                <a:effectLst/>
                <a:latin typeface="+mn-lt"/>
                <a:ea typeface="+mn-ea"/>
                <a:cs typeface="+mn-cs"/>
              </a:rPr>
              <a:t>）」です。</a:t>
            </a:r>
          </a:p>
          <a:p>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Software as a Service</a:t>
            </a:r>
            <a:r>
              <a:rPr kumimoji="1" lang="ja-JP" altLang="ja-JP" sz="1200" kern="1200" dirty="0" smtClean="0">
                <a:solidFill>
                  <a:schemeClr val="tx1"/>
                </a:solidFill>
                <a:effectLst/>
                <a:latin typeface="+mn-lt"/>
                <a:ea typeface="+mn-ea"/>
                <a:cs typeface="+mn-cs"/>
              </a:rPr>
              <a:t>）は、電子メールやスケジュール管理、文書作成や表計算、財務会計や販売管理などのアプリケーションをネット越しに提供するサービスです。ユーザーは、アプリケーションを動かすためのハードウエアや</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、ミドルウェアの知識がなくても、アプリケーションについての設定や機能を理解していれば使うことができます。例えば、</a:t>
            </a:r>
            <a:r>
              <a:rPr kumimoji="1" lang="en-US" altLang="ja-JP" sz="1200" kern="1200" dirty="0" err="1" smtClean="0">
                <a:solidFill>
                  <a:schemeClr val="tx1"/>
                </a:solidFill>
                <a:effectLst/>
                <a:latin typeface="+mn-lt"/>
                <a:ea typeface="+mn-ea"/>
                <a:cs typeface="+mn-cs"/>
              </a:rPr>
              <a:t>Salesforce.com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Office 365</a:t>
            </a:r>
            <a:r>
              <a:rPr kumimoji="1" lang="ja-JP" altLang="ja-JP" sz="1200" kern="1200" dirty="0" smtClean="0">
                <a:solidFill>
                  <a:schemeClr val="tx1"/>
                </a:solidFill>
                <a:effectLst/>
                <a:latin typeface="+mn-lt"/>
                <a:ea typeface="+mn-ea"/>
                <a:cs typeface="+mn-cs"/>
              </a:rPr>
              <a:t>などがあります。</a:t>
            </a:r>
          </a:p>
          <a:p>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Platform as a Service</a:t>
            </a:r>
            <a:r>
              <a:rPr kumimoji="1" lang="ja-JP" altLang="ja-JP" sz="1200" kern="1200" dirty="0" smtClean="0">
                <a:solidFill>
                  <a:schemeClr val="tx1"/>
                </a:solidFill>
                <a:effectLst/>
                <a:latin typeface="+mn-lt"/>
                <a:ea typeface="+mn-ea"/>
                <a:cs typeface="+mn-cs"/>
              </a:rPr>
              <a:t>）は、アプリケーションを開発や実行するためのシステム機能をサービスとして提供します。データベース、開発フレームワーク、実行時に必要なライブリーやモジュールを提供します。ユーザーは、インフラ構築や設定に煩わされることなく、アプリケーションを開発し、実行することができます。例えば、</a:t>
            </a:r>
            <a:r>
              <a:rPr kumimoji="1" lang="en-US" altLang="ja-JP" sz="1200" kern="1200" dirty="0" smtClean="0">
                <a:solidFill>
                  <a:schemeClr val="tx1"/>
                </a:solidFill>
                <a:effectLst/>
                <a:latin typeface="+mn-lt"/>
                <a:ea typeface="+mn-ea"/>
                <a:cs typeface="+mn-cs"/>
              </a:rPr>
              <a:t>Microsoft Azure Platform</a:t>
            </a:r>
            <a:r>
              <a:rPr kumimoji="1" lang="ja-JP"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Force.com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App Engine</a:t>
            </a:r>
            <a:r>
              <a:rPr kumimoji="1" lang="ja-JP" altLang="ja-JP" sz="1200" kern="1200" dirty="0" smtClean="0">
                <a:solidFill>
                  <a:schemeClr val="tx1"/>
                </a:solidFill>
                <a:effectLst/>
                <a:latin typeface="+mn-lt"/>
                <a:ea typeface="+mn-ea"/>
                <a:cs typeface="+mn-cs"/>
              </a:rPr>
              <a:t>などがあげられます。</a:t>
            </a:r>
          </a:p>
          <a:p>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Infrastructure as a Service</a:t>
            </a:r>
            <a:r>
              <a:rPr kumimoji="1" lang="ja-JP" altLang="ja-JP" sz="1200" kern="1200" dirty="0" smtClean="0">
                <a:solidFill>
                  <a:schemeClr val="tx1"/>
                </a:solidFill>
                <a:effectLst/>
                <a:latin typeface="+mn-lt"/>
                <a:ea typeface="+mn-ea"/>
                <a:cs typeface="+mn-cs"/>
              </a:rPr>
              <a:t>）は、サーバー、ストレージなどのシステム資源を提供するサービスです。ユーザーは、自分で</a:t>
            </a:r>
            <a:r>
              <a:rPr kumimoji="1" lang="en-US" altLang="ja-JP" sz="1200" kern="1200" dirty="0" smtClean="0">
                <a:solidFill>
                  <a:schemeClr val="tx1"/>
                </a:solidFill>
                <a:effectLst/>
                <a:latin typeface="+mn-lt"/>
                <a:ea typeface="+mn-ea"/>
                <a:cs typeface="+mn-cs"/>
              </a:rPr>
              <a:t>OS</a:t>
            </a:r>
            <a:r>
              <a:rPr kumimoji="1" lang="ja-JP" altLang="ja-JP" sz="1200" kern="1200" dirty="0" smtClean="0">
                <a:solidFill>
                  <a:schemeClr val="tx1"/>
                </a:solidFill>
                <a:effectLst/>
                <a:latin typeface="+mn-lt"/>
                <a:ea typeface="+mn-ea"/>
                <a:cs typeface="+mn-cs"/>
              </a:rPr>
              <a:t>やミドルウェアを導入し、設定を行わなくてはなりません。その上で動かすアプリケーションも自分で用意します。</a:t>
            </a:r>
          </a:p>
          <a:p>
            <a:r>
              <a:rPr kumimoji="1" lang="ja-JP" altLang="ja-JP" sz="1200" kern="1200" dirty="0" smtClean="0">
                <a:solidFill>
                  <a:schemeClr val="tx1"/>
                </a:solidFill>
                <a:effectLst/>
                <a:latin typeface="+mn-lt"/>
                <a:ea typeface="+mn-ea"/>
                <a:cs typeface="+mn-cs"/>
              </a:rPr>
              <a:t>「所有」するシステムであれば、その都度、ベンダーと交渉し、手続きや据え付け導入作業をしなければなりません。しかし</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を使うと、メニュー画面であるセルフサービス・ポータルから、設定するだけで使うことができます。また、ストレージ容量やサーバー数は、必要に応じて、簡単に増減できます。そのスピードと変更に対する柔軟性は、比べものになりません。例えば、</a:t>
            </a:r>
            <a:r>
              <a:rPr kumimoji="1" lang="en-US" altLang="ja-JP" sz="1200" kern="1200" dirty="0" smtClean="0">
                <a:solidFill>
                  <a:schemeClr val="tx1"/>
                </a:solidFill>
                <a:effectLst/>
                <a:latin typeface="+mn-lt"/>
                <a:ea typeface="+mn-ea"/>
                <a:cs typeface="+mn-cs"/>
              </a:rPr>
              <a:t>Amazon EC2</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IIJ GIO</a:t>
            </a:r>
            <a:r>
              <a:rPr kumimoji="1" lang="ja-JP" altLang="ja-JP" sz="1200" kern="1200" dirty="0" smtClean="0">
                <a:solidFill>
                  <a:schemeClr val="tx1"/>
                </a:solidFill>
                <a:effectLst/>
                <a:latin typeface="+mn-lt"/>
                <a:ea typeface="+mn-ea"/>
                <a:cs typeface="+mn-cs"/>
              </a:rPr>
              <a:t>クラウド、</a:t>
            </a:r>
            <a:r>
              <a:rPr kumimoji="1" lang="en-US" altLang="ja-JP" sz="1200" kern="1200" dirty="0" smtClean="0">
                <a:solidFill>
                  <a:schemeClr val="tx1"/>
                </a:solidFill>
                <a:effectLst/>
                <a:latin typeface="+mn-lt"/>
                <a:ea typeface="+mn-ea"/>
                <a:cs typeface="+mn-cs"/>
              </a:rPr>
              <a:t>Google Compute Engine</a:t>
            </a:r>
            <a:r>
              <a:rPr kumimoji="1" lang="ja-JP" altLang="ja-JP" sz="1200" kern="1200" dirty="0" smtClean="0">
                <a:solidFill>
                  <a:schemeClr val="tx1"/>
                </a:solidFill>
                <a:effectLst/>
                <a:latin typeface="+mn-lt"/>
                <a:ea typeface="+mn-ea"/>
                <a:cs typeface="+mn-cs"/>
              </a:rPr>
              <a:t>などがあげられます。</a:t>
            </a:r>
          </a:p>
          <a:p>
            <a:pPr eaLnBrk="1" hangingPunct="1"/>
            <a:endParaRPr lang="ja-JP" altLang="en-US" dirty="0" smtClean="0"/>
          </a:p>
        </p:txBody>
      </p:sp>
    </p:spTree>
    <p:extLst>
      <p:ext uri="{BB962C8B-B14F-4D97-AF65-F5344CB8AC3E}">
        <p14:creationId xmlns:p14="http://schemas.microsoft.com/office/powerpoint/2010/main" val="32054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pPr defTabSz="913232"/>
            <a:fld id="{0814F00D-3174-4CAA-B5C7-F5134A634A62}" type="slidenum">
              <a:rPr lang="ja-JP" altLang="en-US" smtClean="0"/>
              <a:pPr defTabSz="913232"/>
              <a:t>9</a:t>
            </a:fld>
            <a:endParaRPr lang="en-US" altLang="ja-JP" dirty="0" smtClean="0"/>
          </a:p>
        </p:txBody>
      </p:sp>
      <p:sp>
        <p:nvSpPr>
          <p:cNvPr id="22530" name="Rectangle 2"/>
          <p:cNvSpPr>
            <a:spLocks noGrp="1" noRot="1" noChangeAspect="1" noChangeArrowheads="1" noTextEdit="1"/>
          </p:cNvSpPr>
          <p:nvPr>
            <p:ph type="sldImg"/>
          </p:nvPr>
        </p:nvSpPr>
        <p:spPr>
          <a:xfrm>
            <a:off x="1143000" y="685800"/>
            <a:ext cx="4573588" cy="3430588"/>
          </a:xfrm>
          <a:ln/>
        </p:spPr>
      </p:sp>
      <p:sp>
        <p:nvSpPr>
          <p:cNvPr id="22531" name="Rectangle 3"/>
          <p:cNvSpPr>
            <a:spLocks noGrp="1" noChangeArrowheads="1"/>
          </p:cNvSpPr>
          <p:nvPr>
            <p:ph type="body" idx="1"/>
          </p:nvPr>
        </p:nvSpPr>
        <p:spPr>
          <a:xfrm>
            <a:off x="684378" y="4343110"/>
            <a:ext cx="5489244" cy="4115670"/>
          </a:xfrm>
          <a:noFill/>
          <a:ln/>
        </p:spPr>
        <p:txBody>
          <a:bodyPr/>
          <a:lstStyle/>
          <a:p>
            <a:r>
              <a:rPr kumimoji="1" lang="ja-JP" altLang="ja-JP" sz="1200" kern="1200" dirty="0" smtClean="0">
                <a:solidFill>
                  <a:schemeClr val="tx1"/>
                </a:solidFill>
                <a:effectLst/>
                <a:latin typeface="+mn-lt"/>
                <a:ea typeface="+mn-ea"/>
                <a:cs typeface="+mn-cs"/>
              </a:rPr>
              <a:t>次は、「配置モデル（</a:t>
            </a:r>
            <a:r>
              <a:rPr kumimoji="1" lang="en-US" altLang="ja-JP" sz="1200" kern="1200" dirty="0" smtClean="0">
                <a:solidFill>
                  <a:schemeClr val="tx1"/>
                </a:solidFill>
                <a:effectLst/>
                <a:latin typeface="+mn-lt"/>
                <a:ea typeface="+mn-ea"/>
                <a:cs typeface="+mn-cs"/>
              </a:rPr>
              <a:t>Deployment Model</a:t>
            </a:r>
            <a:r>
              <a:rPr kumimoji="1" lang="ja-JP" altLang="ja-JP" sz="1200" kern="1200" dirty="0" smtClean="0">
                <a:solidFill>
                  <a:schemeClr val="tx1"/>
                </a:solidFill>
                <a:effectLst/>
                <a:latin typeface="+mn-lt"/>
                <a:ea typeface="+mn-ea"/>
                <a:cs typeface="+mn-cs"/>
              </a:rPr>
              <a:t>）」です。システムの設置場所の違いによって、分類しようという考え方です。</a:t>
            </a:r>
          </a:p>
          <a:p>
            <a:r>
              <a:rPr kumimoji="1" lang="ja-JP" altLang="ja-JP" sz="1200" kern="1200" dirty="0" smtClean="0">
                <a:solidFill>
                  <a:schemeClr val="tx1"/>
                </a:solidFill>
                <a:effectLst/>
                <a:latin typeface="+mn-lt"/>
                <a:ea typeface="+mn-ea"/>
                <a:cs typeface="+mn-cs"/>
              </a:rPr>
              <a:t>ひとつは、複数のユーザー企業がインターネットを介して共用するパブリック・クラウドです。これに対して、企業がシステム資源を自社で所有し、自社専用のクラウドとして使用するプライベート・クラウドがあります。</a:t>
            </a:r>
          </a:p>
          <a:p>
            <a:r>
              <a:rPr kumimoji="1" lang="ja-JP" altLang="ja-JP" sz="1200" kern="1200" dirty="0" smtClean="0">
                <a:solidFill>
                  <a:schemeClr val="tx1"/>
                </a:solidFill>
                <a:effectLst/>
                <a:latin typeface="+mn-lt"/>
                <a:ea typeface="+mn-ea"/>
                <a:cs typeface="+mn-cs"/>
              </a:rPr>
              <a:t>もともとクラウド・コンピューティングは、先に紹介したエリック・シュミットの言葉にもあるように、パブリック・クラウドを説明するものでした。しかし、クラウドの技術を自社で占有するシステムに使えば、利用効率を高め、運用管理の負担を軽減できるとの考えから、プライベート・クラウドという言葉が生まれました。</a:t>
            </a:r>
          </a:p>
          <a:p>
            <a:r>
              <a:rPr kumimoji="1" lang="ja-JP" altLang="ja-JP" sz="1200" kern="1200" dirty="0" smtClean="0">
                <a:solidFill>
                  <a:schemeClr val="tx1"/>
                </a:solidFill>
                <a:effectLst/>
                <a:latin typeface="+mn-lt"/>
                <a:ea typeface="+mn-ea"/>
                <a:cs typeface="+mn-cs"/>
              </a:rPr>
              <a:t>他にも</a:t>
            </a:r>
            <a:r>
              <a:rPr kumimoji="1" lang="en-US" altLang="ja-JP" sz="1200" kern="1200" dirty="0" smtClean="0">
                <a:solidFill>
                  <a:schemeClr val="tx1"/>
                </a:solidFill>
                <a:effectLst/>
                <a:latin typeface="+mn-lt"/>
                <a:ea typeface="+mn-ea"/>
                <a:cs typeface="+mn-cs"/>
              </a:rPr>
              <a:t>NIST</a:t>
            </a:r>
            <a:r>
              <a:rPr kumimoji="1" lang="ja-JP" altLang="ja-JP" sz="1200" kern="1200" dirty="0" smtClean="0">
                <a:solidFill>
                  <a:schemeClr val="tx1"/>
                </a:solidFill>
                <a:effectLst/>
                <a:latin typeface="+mn-lt"/>
                <a:ea typeface="+mn-ea"/>
                <a:cs typeface="+mn-cs"/>
              </a:rPr>
              <a:t>の定義には含まれてはいませんが、「バーチャル・プライベート・クラウド」または、「ホステッド・プライベート・クラウド」という言葉が、最近では使われるようになりました。</a:t>
            </a:r>
          </a:p>
          <a:p>
            <a:r>
              <a:rPr kumimoji="1" lang="ja-JP" altLang="ja-JP" sz="1200" kern="1200" dirty="0" smtClean="0">
                <a:solidFill>
                  <a:schemeClr val="tx1"/>
                </a:solidFill>
                <a:effectLst/>
                <a:latin typeface="+mn-lt"/>
                <a:ea typeface="+mn-ea"/>
                <a:cs typeface="+mn-cs"/>
              </a:rPr>
              <a:t>「パブリック・クラウドのコストパフォーマンスを享受したいが、他ユーザーの影響を受けるようでは、使い勝手が悪い。また、インターネットを介することでセキュリティの不安も払拭できない。しかし、プライベート・クラウドを自ら構築するだけの技術力も資金力もない。」</a:t>
            </a:r>
          </a:p>
          <a:p>
            <a:r>
              <a:rPr kumimoji="1" lang="ja-JP" altLang="ja-JP" sz="1200" kern="1200" dirty="0" smtClean="0">
                <a:solidFill>
                  <a:schemeClr val="tx1"/>
                </a:solidFill>
                <a:effectLst/>
                <a:latin typeface="+mn-lt"/>
                <a:ea typeface="+mn-ea"/>
                <a:cs typeface="+mn-cs"/>
              </a:rPr>
              <a:t>こんなニーズに応えようというものです。これらは、パブリック・クラウドのシステム資源の一部を特定のユーザー専用に割り当て、他ユーザーには使わせないようにし、専用線や暗号化されたインターネット（</a:t>
            </a:r>
            <a:r>
              <a:rPr kumimoji="1" lang="en-US" altLang="ja-JP" sz="1200" kern="1200" dirty="0" smtClean="0">
                <a:solidFill>
                  <a:schemeClr val="tx1"/>
                </a:solidFill>
                <a:effectLst/>
                <a:latin typeface="+mn-lt"/>
                <a:ea typeface="+mn-ea"/>
                <a:cs typeface="+mn-cs"/>
              </a:rPr>
              <a:t>VPN: Virtual Private Network</a:t>
            </a:r>
            <a:r>
              <a:rPr kumimoji="1" lang="ja-JP" altLang="ja-JP" sz="1200" kern="1200" dirty="0" smtClean="0">
                <a:solidFill>
                  <a:schemeClr val="tx1"/>
                </a:solidFill>
                <a:effectLst/>
                <a:latin typeface="+mn-lt"/>
                <a:ea typeface="+mn-ea"/>
                <a:cs typeface="+mn-cs"/>
              </a:rPr>
              <a:t>）で接続して、あたかも自社専用のプライベート・クラウドのように利用させるサービスです。</a:t>
            </a:r>
          </a:p>
          <a:p>
            <a:r>
              <a:rPr kumimoji="1" lang="ja-JP" altLang="ja-JP" sz="1200" kern="1200" dirty="0" smtClean="0">
                <a:solidFill>
                  <a:schemeClr val="tx1"/>
                </a:solidFill>
                <a:effectLst/>
                <a:latin typeface="+mn-lt"/>
                <a:ea typeface="+mn-ea"/>
                <a:cs typeface="+mn-cs"/>
              </a:rPr>
              <a:t>パブリックとプライベートのふたつを組み合わせて利用する形態をハイブリッド・クラウドといいます。</a:t>
            </a:r>
            <a:endParaRPr kumimoji="1" lang="ja-JP" altLang="ja-JP"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91289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【図解】コレ１枚でわかるハイブリッドクラウド</a:t>
            </a:r>
          </a:p>
          <a:p>
            <a:r>
              <a:rPr kumimoji="1" lang="ja-JP" altLang="ja-JP" sz="1200" kern="1200" dirty="0" smtClean="0">
                <a:solidFill>
                  <a:schemeClr val="tx1"/>
                </a:solidFill>
                <a:effectLst/>
                <a:latin typeface="+mn-lt"/>
                <a:ea typeface="+mn-ea"/>
                <a:cs typeface="+mn-cs"/>
              </a:rPr>
              <a:t>パブリックとプライベートを組み合わせ、それぞれの得意不得意を補完し合いながら両者を使い分ければ、コストパフォーマンスの高いシステムの使い方ができます。</a:t>
            </a:r>
          </a:p>
          <a:p>
            <a:r>
              <a:rPr kumimoji="1" lang="ja-JP" altLang="ja-JP" sz="1200" kern="1200" dirty="0" smtClean="0">
                <a:solidFill>
                  <a:schemeClr val="tx1"/>
                </a:solidFill>
                <a:effectLst/>
                <a:latin typeface="+mn-lt"/>
                <a:ea typeface="+mn-ea"/>
                <a:cs typeface="+mn-cs"/>
              </a:rPr>
              <a:t>例えば、電子メールや情報共有などのコラボレーション機能など、自社の独自性がないものは、パブリック・クラウドの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を利用し、セキュリティを厳しく管理しなければならない人事情報や個人認証は、プライベート・クラウドでおこない、その情報を使って</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を利用できるようにするという使い方があります。</a:t>
            </a:r>
          </a:p>
          <a:p>
            <a:r>
              <a:rPr kumimoji="1" lang="ja-JP" altLang="ja-JP" sz="1200" kern="1200" dirty="0" smtClean="0">
                <a:solidFill>
                  <a:schemeClr val="tx1"/>
                </a:solidFill>
                <a:effectLst/>
                <a:latin typeface="+mn-lt"/>
                <a:ea typeface="+mn-ea"/>
                <a:cs typeface="+mn-cs"/>
              </a:rPr>
              <a:t>また、モバイルで、世界中どこからも使える経費精算サービスをパブリック・クラウドの</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として利用し、そのデータを、プライベート・クラウドの自社専用の会計システムに取り込んで処理するという使い方も考えられます。</a:t>
            </a:r>
          </a:p>
          <a:p>
            <a:r>
              <a:rPr kumimoji="1" lang="ja-JP" altLang="ja-JP" sz="1200" kern="1200" dirty="0" smtClean="0">
                <a:solidFill>
                  <a:schemeClr val="tx1"/>
                </a:solidFill>
                <a:effectLst/>
                <a:latin typeface="+mn-lt"/>
                <a:ea typeface="+mn-ea"/>
                <a:cs typeface="+mn-cs"/>
              </a:rPr>
              <a:t>他にも、アプリケーション・システムを開発する際、社外のプログラマーと共同で作業を進めることや、開発に便利なツールを簡単に利用できるパブリックを使い、本番は自社専用のプライベート・クラウドに移して稼働させるといった使い方もあります。</a:t>
            </a:r>
          </a:p>
          <a:p>
            <a:r>
              <a:rPr kumimoji="1" lang="ja-JP" altLang="ja-JP" sz="1200" kern="1200" dirty="0" smtClean="0">
                <a:solidFill>
                  <a:schemeClr val="tx1"/>
                </a:solidFill>
                <a:effectLst/>
                <a:latin typeface="+mn-lt"/>
                <a:ea typeface="+mn-ea"/>
                <a:cs typeface="+mn-cs"/>
              </a:rPr>
              <a:t>さらに、災害への対応を考え、通常はプライベート・クラウドを使用し、データのバックアップや災害時の代替システムをパブリック・クラウドに置いておき、災害のためにプライベート・クラウドが使えなくなったら切り替えて使用し、業務を継続させようという使い方もあります。</a:t>
            </a:r>
          </a:p>
          <a:p>
            <a:r>
              <a:rPr kumimoji="1" lang="ja-JP" altLang="ja-JP" sz="1200" kern="1200" dirty="0" smtClean="0">
                <a:solidFill>
                  <a:schemeClr val="tx1"/>
                </a:solidFill>
                <a:effectLst/>
                <a:latin typeface="+mn-lt"/>
                <a:ea typeface="+mn-ea"/>
                <a:cs typeface="+mn-cs"/>
              </a:rPr>
              <a:t>このように、パブリックとプライベートそれぞれの得意をうまく組み合わせ、利便性やコストパフォーマンスの高いシステムを実現しようというのが、ハイブリット・クラウドについての一般的理解です。</a:t>
            </a:r>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10</a:t>
            </a:fld>
            <a:endParaRPr kumimoji="1" lang="ja-JP" altLang="en-US"/>
          </a:p>
        </p:txBody>
      </p:sp>
    </p:spTree>
    <p:extLst>
      <p:ext uri="{BB962C8B-B14F-4D97-AF65-F5344CB8AC3E}">
        <p14:creationId xmlns:p14="http://schemas.microsoft.com/office/powerpoint/2010/main" val="148709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【図解】コレ１枚で分かるマルチ・クラウド</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クラウド・コンピューティングとは、何かを改めて整理してみると次のようになります。</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コンピューティングリソース（ネットワーク、サーバー、ストレージ、アプリケーション、開発実行環境など）を共用する。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物理的なハードウェアの設置や接続などの作業を必要とせず、ソフトウエア的な設定だけで調達や構築ができる。</a:t>
            </a:r>
          </a:p>
          <a:p>
            <a:r>
              <a:rPr kumimoji="1" lang="ja-JP" altLang="en-US"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ネットワークを介して、利用できる。</a:t>
            </a:r>
          </a:p>
          <a:p>
            <a:r>
              <a:rPr kumimoji="1" lang="ja-JP" altLang="ja-JP" sz="1200" kern="1200" dirty="0" smtClean="0">
                <a:solidFill>
                  <a:schemeClr val="tx1"/>
                </a:solidFill>
                <a:effectLst/>
                <a:latin typeface="+mn-lt"/>
                <a:ea typeface="+mn-ea"/>
                <a:cs typeface="+mn-cs"/>
              </a:rPr>
              <a:t>そんなサービスのことです。</a:t>
            </a:r>
            <a:endParaRPr kumimoji="1" lang="en-US" altLang="ja-JP"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の仕組みを特定の企業や組織で占有利用する場合を「プライベート・クラウド」といいます。例えば、企業や組織にとって独自性の高いアプリケーションの運用に際し、その運用方法やリソースの管理について、独自のやり方にこだわりたい場合や、コンプライアンス上の理由からデータやシステムのハードウェア基盤を他の企業や組織と共用することが赦されない場合などは、この方式が選択されます。ただ、独自にシステム基盤を所有し、これを運用管理しなければならないための投資や、構築、運用管理のためのスキルや人材を自ら確保する必要があります。また、システムを設置する場所や設備を自ら所有するか、自分達専用にデータセンターを借り受けなければなりません。</a:t>
            </a:r>
          </a:p>
          <a:p>
            <a:r>
              <a:rPr kumimoji="1" lang="ja-JP" altLang="ja-JP" sz="1200" kern="1200" dirty="0" smtClean="0">
                <a:solidFill>
                  <a:schemeClr val="tx1"/>
                </a:solidFill>
                <a:effectLst/>
                <a:latin typeface="+mn-lt"/>
                <a:ea typeface="+mn-ea"/>
                <a:cs typeface="+mn-cs"/>
              </a:rPr>
              <a:t>一方、異なる複数の企業や組織（テナントと言います）で共用する場合を「パブリック・クラウド」と言います。システムの構築や運用管理は、クラウド・サービス・プロバイダーから提供される機能やサービスの範囲で、自社の業務要件やシステム要件に合わせて設定し、利用します。利用者にとっては、初期の設備投資は不要となり、運用管理の多くもプロバイダーに任せることができるので、少ない運用管理負担で使うことができます。もちろん、複数テナントで利用してもセキュリティを確保し、安定して運用するための機能や仕組みは備わっています。ただ、それぞれのパブリック・クラウドの標準に従い、これら機能や仕組みを使いこなすためのスキルは必要です。</a:t>
            </a:r>
          </a:p>
          <a:p>
            <a:r>
              <a:rPr kumimoji="1" lang="ja-JP" altLang="ja-JP" sz="1200" kern="1200" dirty="0" smtClean="0">
                <a:solidFill>
                  <a:schemeClr val="tx1"/>
                </a:solidFill>
                <a:effectLst/>
                <a:latin typeface="+mn-lt"/>
                <a:ea typeface="+mn-ea"/>
                <a:cs typeface="+mn-cs"/>
              </a:rPr>
              <a:t>プライベートもパブリックも、運用の自動化やシステム・リソースの調達や構成変更を簡単にしてくれる機能が備わっている点では同じです。アプリケーション毎にハードウェアを導入し運用管理する場合に比べて、遥かにシステム・リソースの調達や構築、構成変更や運用管理が容易になります。</a:t>
            </a:r>
          </a:p>
          <a:p>
            <a:pPr marL="0" marR="0" indent="0" algn="l" defTabSz="4572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仮想化は、このようなクラウド・コンピューティングを支える技術のひとつです。仮想化の技術を使えば、ハードウェア的な作業を必要とせず、システムの調達や構築が可能になります。ただ、</a:t>
            </a:r>
            <a:r>
              <a:rPr kumimoji="1" lang="ja-JP" altLang="en-US" sz="1200" kern="1200" dirty="0" smtClean="0">
                <a:solidFill>
                  <a:schemeClr val="tx1"/>
                </a:solidFill>
                <a:effectLst/>
                <a:latin typeface="+mn-lt"/>
                <a:ea typeface="+mn-ea"/>
                <a:cs typeface="+mn-cs"/>
              </a:rPr>
              <a:t>仮想化の技術だけでは、</a:t>
            </a:r>
            <a:r>
              <a:rPr kumimoji="1" lang="ja-JP" altLang="ja-JP" sz="1200" kern="1200" dirty="0" smtClean="0">
                <a:solidFill>
                  <a:schemeClr val="tx1"/>
                </a:solidFill>
                <a:effectLst/>
                <a:latin typeface="+mn-lt"/>
                <a:ea typeface="+mn-ea"/>
                <a:cs typeface="+mn-cs"/>
              </a:rPr>
              <a:t>調達や構築、運用管理に関わる様々な設定は、エンジニアが自分でやらなければなりません。クラウドは、これらを自動化することで、その負担を大幅に削減し、エンジニアの生産性を高めてくれます。なお、仮想化は、</a:t>
            </a:r>
            <a:r>
              <a:rPr kumimoji="1" lang="en-US" altLang="ja-JP" sz="1200" kern="1200" dirty="0" err="1" smtClean="0">
                <a:solidFill>
                  <a:schemeClr val="tx1"/>
                </a:solidFill>
                <a:effectLst/>
                <a:latin typeface="+mn-lt"/>
                <a:ea typeface="+mn-ea"/>
                <a:cs typeface="+mn-cs"/>
              </a:rPr>
              <a:t>IaaS</a:t>
            </a:r>
            <a:r>
              <a:rPr kumimoji="1" lang="ja-JP" altLang="ja-JP" sz="1200" kern="1200" dirty="0" smtClean="0">
                <a:solidFill>
                  <a:schemeClr val="tx1"/>
                </a:solidFill>
                <a:effectLst/>
                <a:latin typeface="+mn-lt"/>
                <a:ea typeface="+mn-ea"/>
                <a:cs typeface="+mn-cs"/>
              </a:rPr>
              <a:t>のようにサーバーやストレージなどのシステム・インフラをサービスとして提供する場合には使われますが、</a:t>
            </a:r>
            <a:r>
              <a:rPr kumimoji="1" lang="en-US" altLang="ja-JP" sz="1200" kern="1200" dirty="0" err="1" smtClean="0">
                <a:solidFill>
                  <a:schemeClr val="tx1"/>
                </a:solidFill>
                <a:effectLst/>
                <a:latin typeface="+mn-lt"/>
                <a:ea typeface="+mn-ea"/>
                <a:cs typeface="+mn-cs"/>
              </a:rPr>
              <a:t>PaaS</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SaaS</a:t>
            </a:r>
            <a:r>
              <a:rPr kumimoji="1" lang="ja-JP" altLang="ja-JP" sz="1200" kern="1200" dirty="0" smtClean="0">
                <a:solidFill>
                  <a:schemeClr val="tx1"/>
                </a:solidFill>
                <a:effectLst/>
                <a:latin typeface="+mn-lt"/>
                <a:ea typeface="+mn-ea"/>
                <a:cs typeface="+mn-cs"/>
              </a:rPr>
              <a:t>のようにインフラを隠蔽し、ユーザーには意識させない使い方の場合は、他の方法で複数のテナントに共用させる仕組みが使われる場合が、一般的です。</a:t>
            </a:r>
          </a:p>
          <a:p>
            <a:r>
              <a:rPr kumimoji="1" lang="ja-JP" altLang="ja-JP" sz="1200" kern="1200" dirty="0" smtClean="0">
                <a:solidFill>
                  <a:schemeClr val="tx1"/>
                </a:solidFill>
                <a:effectLst/>
                <a:latin typeface="+mn-lt"/>
                <a:ea typeface="+mn-ea"/>
                <a:cs typeface="+mn-cs"/>
              </a:rPr>
              <a:t>このクラウドを機能や役割に応じて組み合わせる利用形態を「ハイブリッド・クラウド」と呼んでいます。両者は、個別独立して運用されますが、使われる技術基盤を標準化された共通の仕組みで作っておければ、データとアプリケーションを容易に移動し、負荷や役割に応じて使い分けることができます。例えば、セキュリティ的に慎重に管理しなければならいデータやアプリケーションは、プライベート・クラウドを使い、汎用的でグローバルなネットワークが必要となるアプリケーションはパブリック・クラウドを使い、両者を必要に応じて連携するなどの使い方です。</a:t>
            </a:r>
          </a:p>
          <a:p>
            <a:r>
              <a:rPr kumimoji="1" lang="ja-JP" altLang="ja-JP" sz="1200" kern="1200" dirty="0" smtClean="0">
                <a:solidFill>
                  <a:schemeClr val="tx1"/>
                </a:solidFill>
                <a:effectLst/>
                <a:latin typeface="+mn-lt"/>
                <a:ea typeface="+mn-ea"/>
                <a:cs typeface="+mn-cs"/>
              </a:rPr>
              <a:t>このようなクラウドを構築するために必要な機能を集めたオープンソースのパッケージ・ソフトウェアとして、</a:t>
            </a:r>
            <a:r>
              <a:rPr kumimoji="1" lang="en-US" altLang="ja-JP" sz="1200" kern="1200" dirty="0" err="1" smtClean="0">
                <a:solidFill>
                  <a:schemeClr val="tx1"/>
                </a:solidFill>
                <a:effectLst/>
                <a:latin typeface="+mn-lt"/>
                <a:ea typeface="+mn-ea"/>
                <a:cs typeface="+mn-cs"/>
              </a:rPr>
              <a:t>OpenStack</a:t>
            </a:r>
            <a:r>
              <a:rPr kumimoji="1" lang="ja-JP" altLang="ja-JP" sz="1200" kern="1200" dirty="0" smtClean="0">
                <a:solidFill>
                  <a:schemeClr val="tx1"/>
                </a:solidFill>
                <a:effectLst/>
                <a:latin typeface="+mn-lt"/>
                <a:ea typeface="+mn-ea"/>
                <a:cs typeface="+mn-cs"/>
              </a:rPr>
              <a:t>や</a:t>
            </a:r>
            <a:r>
              <a:rPr kumimoji="1" lang="en-US" altLang="ja-JP" sz="1200" kern="1200" dirty="0" err="1" smtClean="0">
                <a:solidFill>
                  <a:schemeClr val="tx1"/>
                </a:solidFill>
                <a:effectLst/>
                <a:latin typeface="+mn-lt"/>
                <a:ea typeface="+mn-ea"/>
                <a:cs typeface="+mn-cs"/>
              </a:rPr>
              <a:t>CloudStack</a:t>
            </a:r>
            <a:r>
              <a:rPr kumimoji="1" lang="ja-JP" altLang="ja-JP" sz="1200" kern="1200" dirty="0" smtClean="0">
                <a:solidFill>
                  <a:schemeClr val="tx1"/>
                </a:solidFill>
                <a:effectLst/>
                <a:latin typeface="+mn-lt"/>
                <a:ea typeface="+mn-ea"/>
                <a:cs typeface="+mn-cs"/>
              </a:rPr>
              <a:t>などがあります。これらを使うことで、クラウド基盤の構築が容易になるだけではなく、パブリックとプライベートで同じものを使っていれば、ハイブリット・クラウドの実現も容易になります。</a:t>
            </a:r>
          </a:p>
          <a:p>
            <a:r>
              <a:rPr kumimoji="1" lang="ja-JP" altLang="ja-JP" sz="1200" kern="1200" dirty="0" smtClean="0">
                <a:solidFill>
                  <a:schemeClr val="tx1"/>
                </a:solidFill>
                <a:effectLst/>
                <a:latin typeface="+mn-lt"/>
                <a:ea typeface="+mn-ea"/>
                <a:cs typeface="+mn-cs"/>
              </a:rPr>
              <a:t>また、異なるパブリック・クラウド、例えば、</a:t>
            </a:r>
            <a:r>
              <a:rPr kumimoji="1" lang="en-US" altLang="ja-JP" sz="1200" kern="1200" dirty="0" smtClean="0">
                <a:solidFill>
                  <a:schemeClr val="tx1"/>
                </a:solidFill>
                <a:effectLst/>
                <a:latin typeface="+mn-lt"/>
                <a:ea typeface="+mn-ea"/>
                <a:cs typeface="+mn-cs"/>
              </a:rPr>
              <a:t>Amazon Web Services</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Google Cloud Platform</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Microsoft Windows Azure Platform</a:t>
            </a:r>
            <a:r>
              <a:rPr kumimoji="1" lang="ja-JP" altLang="ja-JP" sz="1200" kern="1200" dirty="0" smtClean="0">
                <a:solidFill>
                  <a:schemeClr val="tx1"/>
                </a:solidFill>
                <a:effectLst/>
                <a:latin typeface="+mn-lt"/>
                <a:ea typeface="+mn-ea"/>
                <a:cs typeface="+mn-cs"/>
              </a:rPr>
              <a:t>などには、それぞれに得意とする機能やサービスがありますが、これらを目的に応じて組合せ、自分達にとって最適なサービスを実現するクラウドの利用形態を「マルチ・クラウド」と呼びます。</a:t>
            </a:r>
          </a:p>
          <a:p>
            <a:r>
              <a:rPr kumimoji="1" lang="ja-JP" altLang="ja-JP" sz="1200" kern="1200" dirty="0" smtClean="0">
                <a:solidFill>
                  <a:schemeClr val="tx1"/>
                </a:solidFill>
                <a:effectLst/>
                <a:latin typeface="+mn-lt"/>
                <a:ea typeface="+mn-ea"/>
                <a:cs typeface="+mn-cs"/>
              </a:rPr>
              <a:t>ユーザーにとって大切なことは、自分達にとって機能やコスト、使い勝手において最適なサービスを実現することです。その背後でどのようなシステムが使われるかは、必ずしも重要なことではありません。システムを提供し、その管理を担う人たちは、パブリック・クラウドやプライベート・クラウド、ハイブリッド・クラウドやマルチ・クラウドを使い分けてゆくことが大切になりま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466655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637290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【図解】コレ１枚でわかるクラウドのガバナンス</a:t>
            </a:r>
          </a:p>
          <a:p>
            <a:r>
              <a:rPr kumimoji="1" lang="ja-JP" altLang="ja-JP" sz="1200" kern="1200" dirty="0" smtClean="0">
                <a:solidFill>
                  <a:schemeClr val="tx1"/>
                </a:solidFill>
                <a:effectLst/>
                <a:latin typeface="+mn-lt"/>
                <a:ea typeface="+mn-ea"/>
                <a:cs typeface="+mn-cs"/>
              </a:rPr>
              <a:t>「ガバナンスが不安なので、パブリック・クラウドは使えない」という話を聞くことがあります。</a:t>
            </a:r>
          </a:p>
          <a:p>
            <a:r>
              <a:rPr kumimoji="1" lang="ja-JP" altLang="ja-JP" sz="1200" kern="1200" dirty="0" smtClean="0">
                <a:solidFill>
                  <a:schemeClr val="tx1"/>
                </a:solidFill>
                <a:effectLst/>
                <a:latin typeface="+mn-lt"/>
                <a:ea typeface="+mn-ea"/>
                <a:cs typeface="+mn-cs"/>
              </a:rPr>
              <a:t>本来、ガバナンスとは、「命令や指示などなくても、普段通りの業務をこなしていれば、業務や経営の目的が達成されるビジネス・プロセスを構築し、それを運用すること」です。セキュリティを確保するあるいは、コンプライアンスを守るといったことも、これに含まれます。</a:t>
            </a:r>
          </a:p>
          <a:p>
            <a:r>
              <a:rPr kumimoji="1" lang="ja-JP" altLang="ja-JP" sz="1200" kern="1200" dirty="0" smtClean="0">
                <a:solidFill>
                  <a:schemeClr val="tx1"/>
                </a:solidFill>
                <a:effectLst/>
                <a:latin typeface="+mn-lt"/>
                <a:ea typeface="+mn-ea"/>
                <a:cs typeface="+mn-cs"/>
              </a:rPr>
              <a:t>決して、指示され、命令され、自らも負担を感じてルールや規律を守ることではありません。このような行為は、指示・命令する側にとっても、守る側にとっても大きな負担です。また、結果として、「やらされる」側の人たちの中には、楽をしようと考えてセキュリティやコンプライアンスに反する行為を行うことにもなりかねません。さらに、マニュアルの整備、研修、管理・監視など、コスト的にも作業的にも大きな負担となってしまいます。このような行為は、「ガバナンス」ではありません。</a:t>
            </a:r>
          </a:p>
          <a:p>
            <a:r>
              <a:rPr kumimoji="1" lang="ja-JP" altLang="ja-JP" sz="1200" kern="1200" dirty="0" smtClean="0">
                <a:solidFill>
                  <a:schemeClr val="tx1"/>
                </a:solidFill>
                <a:effectLst/>
                <a:latin typeface="+mn-lt"/>
                <a:ea typeface="+mn-ea"/>
                <a:cs typeface="+mn-cs"/>
              </a:rPr>
              <a:t>本来のガバナンスとは、日常の業務を普通にこなしていれば、「効率」も上がり、「コスト」も抑制され、「リスク」も低減され、「利便性」も向上する。そんな業務の仕組みを作り運用することなのです。</a:t>
            </a:r>
          </a:p>
          <a:p>
            <a:r>
              <a:rPr kumimoji="1" lang="ja-JP" altLang="ja-JP" sz="1200" kern="1200" dirty="0" smtClean="0">
                <a:solidFill>
                  <a:schemeClr val="tx1"/>
                </a:solidFill>
                <a:effectLst/>
                <a:latin typeface="+mn-lt"/>
                <a:ea typeface="+mn-ea"/>
                <a:cs typeface="+mn-cs"/>
              </a:rPr>
              <a:t>しかし、この理想を完全に実現することは、コスト的にも技術的にも容易なことではありません。そこで、どこまでなら許容できるかの「許容水準」とどこまでできたら達成とするかの「達成基準」を設定し、最適な施策を打つことになります。そのためには、「効率」、「コスト」、「リスク」、「利便性」の</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つの状況がいつでも見えていて、その状況を必要に応じて調整・変更できなくてはなりません。このような仕組みが整っていていることを、「ガバナンスが担保されている」と言います。</a:t>
            </a:r>
          </a:p>
          <a:p>
            <a:r>
              <a:rPr kumimoji="1" lang="ja-JP" altLang="ja-JP" sz="1200" kern="1200" dirty="0" smtClean="0">
                <a:solidFill>
                  <a:schemeClr val="tx1"/>
                </a:solidFill>
                <a:effectLst/>
                <a:latin typeface="+mn-lt"/>
                <a:ea typeface="+mn-ea"/>
                <a:cs typeface="+mn-cs"/>
              </a:rPr>
              <a:t>この視点でパブリック・クラウドを評価すると、どうなるのでしょうか。</a:t>
            </a:r>
          </a:p>
          <a:p>
            <a:r>
              <a:rPr kumimoji="1" lang="ja-JP" altLang="ja-JP" sz="1200" kern="1200" dirty="0" smtClean="0">
                <a:solidFill>
                  <a:schemeClr val="tx1"/>
                </a:solidFill>
                <a:effectLst/>
                <a:latin typeface="+mn-lt"/>
                <a:ea typeface="+mn-ea"/>
                <a:cs typeface="+mn-cs"/>
              </a:rPr>
              <a:t>一元管理され利用状況を計測でき、利用ログを把握できる。</a:t>
            </a:r>
          </a:p>
          <a:p>
            <a:r>
              <a:rPr kumimoji="1" lang="ja-JP" altLang="ja-JP" sz="1200" kern="1200" dirty="0" smtClean="0">
                <a:solidFill>
                  <a:schemeClr val="tx1"/>
                </a:solidFill>
                <a:effectLst/>
                <a:latin typeface="+mn-lt"/>
                <a:ea typeface="+mn-ea"/>
                <a:cs typeface="+mn-cs"/>
              </a:rPr>
              <a:t>必要な時に必要な機能／性能／資源を調達・利用できる。</a:t>
            </a:r>
          </a:p>
          <a:p>
            <a:r>
              <a:rPr kumimoji="1" lang="ja-JP" altLang="ja-JP" sz="1200" kern="1200" dirty="0" smtClean="0">
                <a:solidFill>
                  <a:schemeClr val="tx1"/>
                </a:solidFill>
                <a:effectLst/>
                <a:latin typeface="+mn-lt"/>
                <a:ea typeface="+mn-ea"/>
                <a:cs typeface="+mn-cs"/>
              </a:rPr>
              <a:t>管理の対象が少なく、管理負担が少ない。</a:t>
            </a:r>
          </a:p>
          <a:p>
            <a:r>
              <a:rPr kumimoji="1" lang="ja-JP" altLang="ja-JP" sz="1200" kern="1200" dirty="0" smtClean="0">
                <a:solidFill>
                  <a:schemeClr val="tx1"/>
                </a:solidFill>
                <a:effectLst/>
                <a:latin typeface="+mn-lt"/>
                <a:ea typeface="+mn-ea"/>
                <a:cs typeface="+mn-cs"/>
              </a:rPr>
              <a:t>なるほど、パブリック・クラウドはガバナンスを担保するための要件を満たしているようです。むしろ、一元管理もされず個別バラバラに導入されているシステムのほうが、よほどガバナンスは担保されていません。</a:t>
            </a:r>
          </a:p>
          <a:p>
            <a:r>
              <a:rPr kumimoji="1" lang="ja-JP" altLang="ja-JP" sz="1200" kern="1200" dirty="0" smtClean="0">
                <a:solidFill>
                  <a:schemeClr val="tx1"/>
                </a:solidFill>
                <a:effectLst/>
                <a:latin typeface="+mn-lt"/>
                <a:ea typeface="+mn-ea"/>
                <a:cs typeface="+mn-cs"/>
              </a:rPr>
              <a:t>こう考えるとパブリック・クラウドでは、ガバナンスが担保できないと断じることは、できないことが分かります。</a:t>
            </a:r>
          </a:p>
          <a:p>
            <a:r>
              <a:rPr kumimoji="1" lang="ja-JP" altLang="ja-JP" sz="1200" kern="1200" dirty="0" smtClean="0">
                <a:solidFill>
                  <a:schemeClr val="tx1"/>
                </a:solidFill>
                <a:effectLst/>
                <a:latin typeface="+mn-lt"/>
                <a:ea typeface="+mn-ea"/>
                <a:cs typeface="+mn-cs"/>
              </a:rPr>
              <a:t>だからと言って、これら仕組みがあるから、「パブリック・クラウドは、ガバナンスが担保できる安心・安全なシステム」だと断じることもまた短絡的な発想です。パブリック・クラウドは、カバナンスを担保するための「見える化」の仕組みや「調整・変更」が容易にできる仕組みが整っているということにすぎません。それらを使いこなさなければ、パブリック・クラウドといえども、ガバナンスを担保できるわけではありません。この点については、自社で所有し管理するシステムについても同様であり、この点において本質的な違いはないのです。</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7545845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432236"/>
            <a:ext cx="9144000" cy="685800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正方形/長方形 8"/>
          <p:cNvSpPr/>
          <p:nvPr userDrawn="1"/>
        </p:nvSpPr>
        <p:spPr>
          <a:xfrm flipV="1">
            <a:off x="685800" y="2276971"/>
            <a:ext cx="7772400" cy="93308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ctrTitle"/>
          </p:nvPr>
        </p:nvSpPr>
        <p:spPr>
          <a:xfrm>
            <a:off x="685800" y="2276971"/>
            <a:ext cx="7772400" cy="933083"/>
          </a:xfrm>
        </p:spPr>
        <p:txBody>
          <a:bodyPr/>
          <a:lstStyle>
            <a:lvl1pPr algn="r">
              <a:defRPr sz="3600">
                <a:solidFill>
                  <a:schemeClr val="bg1"/>
                </a:solidFill>
              </a:defRPr>
            </a:lvl1pPr>
          </a:lstStyle>
          <a:p>
            <a:r>
              <a:rPr kumimoji="1" lang="ja-JP" altLang="en-US" smtClean="0"/>
              <a:t>マスター タイトルの書式設定</a:t>
            </a:r>
            <a:endParaRPr kumimoji="1" lang="ja-JP" altLang="en-US" dirty="0"/>
          </a:p>
        </p:txBody>
      </p:sp>
      <p:sp>
        <p:nvSpPr>
          <p:cNvPr id="3" name="サブタイトル 2"/>
          <p:cNvSpPr>
            <a:spLocks noGrp="1"/>
          </p:cNvSpPr>
          <p:nvPr>
            <p:ph type="subTitle" idx="1"/>
          </p:nvPr>
        </p:nvSpPr>
        <p:spPr>
          <a:xfrm>
            <a:off x="685800" y="3886200"/>
            <a:ext cx="7772400" cy="566005"/>
          </a:xfrm>
        </p:spPr>
        <p:txBody>
          <a:bodyPr>
            <a:normAutofit/>
          </a:bodyPr>
          <a:lstStyle>
            <a:lvl1pPr marL="0" indent="0" algn="r">
              <a:buNone/>
              <a:defRPr sz="240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dirty="0"/>
          </a:p>
        </p:txBody>
      </p:sp>
      <p:sp>
        <p:nvSpPr>
          <p:cNvPr id="10" name="正方形/長方形 9"/>
          <p:cNvSpPr/>
          <p:nvPr userDrawn="1"/>
        </p:nvSpPr>
        <p:spPr>
          <a:xfrm flipV="1">
            <a:off x="0" y="-1"/>
            <a:ext cx="244235" cy="237265"/>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3" name="正方形/長方形 12"/>
          <p:cNvSpPr/>
          <p:nvPr userDrawn="1"/>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正方形/長方形 15"/>
          <p:cNvSpPr/>
          <p:nvPr userDrawn="1"/>
        </p:nvSpPr>
        <p:spPr>
          <a:xfrm flipV="1">
            <a:off x="244236" y="0"/>
            <a:ext cx="244235" cy="237265"/>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8" name="図 17"/>
          <p:cNvPicPr>
            <a:picLocks noChangeAspect="1"/>
          </p:cNvPicPr>
          <p:nvPr userDrawn="1"/>
        </p:nvPicPr>
        <p:blipFill>
          <a:blip r:embed="rId2"/>
          <a:stretch>
            <a:fillRect/>
          </a:stretch>
        </p:blipFill>
        <p:spPr>
          <a:xfrm>
            <a:off x="99885" y="6717943"/>
            <a:ext cx="639634" cy="95299"/>
          </a:xfrm>
          <a:prstGeom prst="rect">
            <a:avLst/>
          </a:prstGeom>
        </p:spPr>
      </p:pic>
      <p:pic>
        <p:nvPicPr>
          <p:cNvPr id="19" name="図 18"/>
          <p:cNvPicPr>
            <a:picLocks noChangeAspect="1"/>
          </p:cNvPicPr>
          <p:nvPr userDrawn="1"/>
        </p:nvPicPr>
        <p:blipFill>
          <a:blip r:embed="rId3"/>
          <a:stretch>
            <a:fillRect/>
          </a:stretch>
        </p:blipFill>
        <p:spPr>
          <a:xfrm>
            <a:off x="742723" y="6719347"/>
            <a:ext cx="401579" cy="103634"/>
          </a:xfrm>
          <a:prstGeom prst="rect">
            <a:avLst/>
          </a:prstGeom>
        </p:spPr>
      </p:pic>
      <p:sp>
        <p:nvSpPr>
          <p:cNvPr id="22" name="正方形/長方形 21"/>
          <p:cNvSpPr/>
          <p:nvPr userDrawn="1"/>
        </p:nvSpPr>
        <p:spPr>
          <a:xfrm flipH="1" flipV="1">
            <a:off x="9059333" y="-2"/>
            <a:ext cx="97309" cy="6858002"/>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正方形/長方形 20"/>
          <p:cNvSpPr/>
          <p:nvPr userDrawn="1"/>
        </p:nvSpPr>
        <p:spPr>
          <a:xfrm flipV="1">
            <a:off x="9059334" y="6662710"/>
            <a:ext cx="97896"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5" name="図 14" descr="単独LOGO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6296" y="5128351"/>
            <a:ext cx="1221904" cy="1339395"/>
          </a:xfrm>
          <a:prstGeom prst="rect">
            <a:avLst/>
          </a:prstGeom>
        </p:spPr>
      </p:pic>
    </p:spTree>
    <p:extLst>
      <p:ext uri="{BB962C8B-B14F-4D97-AF65-F5344CB8AC3E}">
        <p14:creationId xmlns:p14="http://schemas.microsoft.com/office/powerpoint/2010/main" val="42372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90743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0" y="6658020"/>
            <a:ext cx="1095570" cy="199979"/>
          </a:xfrm>
          <a:prstGeom prst="rect">
            <a:avLst/>
          </a:prstGeom>
        </p:spPr>
        <p:txBody>
          <a:bodyPr/>
          <a:lstStyle/>
          <a:p>
            <a:endParaRPr kumimoji="1" lang="ja-JP" altLang="en-US" dirty="0"/>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7179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367214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8" name="フッター プレースホルダー 7"/>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81582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95907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1093683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122703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プレースホルダーまでドラッグするかアイコンをクリックして図を追加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7" name="スライド番号プレースホルダー 6"/>
          <p:cNvSpPr>
            <a:spLocks noGrp="1"/>
          </p:cNvSpPr>
          <p:nvPr>
            <p:ph type="sldNum" sz="quarter" idx="12"/>
          </p:nvPr>
        </p:nvSpPr>
        <p:spPr/>
        <p:txBody>
          <a:bodyPr/>
          <a:lstStyle/>
          <a:p>
            <a:fld id="{8FF8CC5D-A65D-5946-99B5-645367A967AD}" type="slidenum">
              <a:rPr kumimoji="1" lang="ja-JP" altLang="en-US" smtClean="0"/>
              <a:t>‹#›</a:t>
            </a:fld>
            <a:endParaRPr kumimoji="1" lang="ja-JP" altLang="en-US"/>
          </a:p>
        </p:txBody>
      </p:sp>
    </p:spTree>
    <p:extLst>
      <p:ext uri="{BB962C8B-B14F-4D97-AF65-F5344CB8AC3E}">
        <p14:creationId xmlns:p14="http://schemas.microsoft.com/office/powerpoint/2010/main" val="2567116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pic>
        <p:nvPicPr>
          <p:cNvPr id="12" name="図 11"/>
          <p:cNvPicPr>
            <a:picLocks noChangeAspect="1"/>
          </p:cNvPicPr>
          <p:nvPr/>
        </p:nvPicPr>
        <p:blipFill>
          <a:blip r:embed="rId13"/>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p:cNvPicPr>
            <a:picLocks noChangeAspect="1"/>
          </p:cNvPicPr>
          <p:nvPr/>
        </p:nvPicPr>
        <p:blipFill>
          <a:blip r:embed="rId13"/>
          <a:stretch>
            <a:fillRect/>
          </a:stretch>
        </p:blipFill>
        <p:spPr>
          <a:xfrm>
            <a:off x="99885" y="6717943"/>
            <a:ext cx="639634" cy="95299"/>
          </a:xfrm>
          <a:prstGeom prst="rect">
            <a:avLst/>
          </a:prstGeom>
        </p:spPr>
      </p:pic>
      <p:pic>
        <p:nvPicPr>
          <p:cNvPr id="18" name="図 17"/>
          <p:cNvPicPr>
            <a:picLocks noChangeAspect="1"/>
          </p:cNvPicPr>
          <p:nvPr/>
        </p:nvPicPr>
        <p:blipFill>
          <a:blip r:embed="rId14"/>
          <a:stretch>
            <a:fillRect/>
          </a:stretch>
        </p:blipFill>
        <p:spPr>
          <a:xfrm>
            <a:off x="742723" y="6719347"/>
            <a:ext cx="401579" cy="103634"/>
          </a:xfrm>
          <a:prstGeom prst="rect">
            <a:avLst/>
          </a:prstGeom>
        </p:spPr>
      </p:pic>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p:cNvSpPr>
            <a:spLocks noGrp="1"/>
          </p:cNvSpPr>
          <p:nvPr>
            <p:ph type="sldNum" sz="quarter" idx="4"/>
          </p:nvPr>
        </p:nvSpPr>
        <p:spPr>
          <a:xfrm>
            <a:off x="6932246" y="6651702"/>
            <a:ext cx="2133600" cy="217800"/>
          </a:xfrm>
          <a:prstGeom prst="rect">
            <a:avLst/>
          </a:prstGeom>
        </p:spPr>
        <p:txBody>
          <a:bodyPr vert="horz" lIns="91440" tIns="45720" rIns="91440" bIns="45720" rtlCol="0" anchor="ctr"/>
          <a:lstStyle>
            <a:lvl1pPr algn="r">
              <a:defRPr sz="1000">
                <a:solidFill>
                  <a:schemeClr val="bg1"/>
                </a:solidFill>
                <a:latin typeface="American Typewriter"/>
                <a:cs typeface="American Typewriter"/>
              </a:defRPr>
            </a:lvl1pPr>
          </a:lstStyle>
          <a:p>
            <a:fld id="{8FF8CC5D-A65D-5946-99B5-645367A967AD}" type="slidenum">
              <a:rPr lang="ja-JP" altLang="en-US" smtClean="0"/>
              <a:pPr/>
              <a:t>‹#›</a:t>
            </a:fld>
            <a:endParaRPr lang="ja-JP" altLang="en-US" dirty="0"/>
          </a:p>
        </p:txBody>
      </p: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image" Target="../media/image4.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hyperlink" Target="http://www.netcommerce.co.jp/"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915816" y="2276971"/>
            <a:ext cx="5542384" cy="933083"/>
          </a:xfrm>
        </p:spPr>
        <p:txBody>
          <a:bodyPr/>
          <a:lstStyle/>
          <a:p>
            <a:r>
              <a:rPr lang="ja-JP" altLang="en-US" sz="2000" dirty="0">
                <a:latin typeface="Hiragino Kaku Gothic StdN W8" charset="-128"/>
                <a:ea typeface="Hiragino Kaku Gothic StdN W8" charset="-128"/>
                <a:cs typeface="Hiragino Kaku Gothic StdN W8" charset="-128"/>
              </a:rPr>
              <a:t>まだ自前でシステムを持ち続ける</a:t>
            </a:r>
            <a:r>
              <a:rPr lang="ja-JP" altLang="en-US" sz="2000">
                <a:latin typeface="Hiragino Kaku Gothic StdN W8" charset="-128"/>
                <a:ea typeface="Hiragino Kaku Gothic StdN W8" charset="-128"/>
                <a:cs typeface="Hiragino Kaku Gothic StdN W8" charset="-128"/>
              </a:rPr>
              <a:t>の</a:t>
            </a:r>
            <a:r>
              <a:rPr lang="ja-JP" altLang="en-US" sz="2000" smtClean="0">
                <a:latin typeface="Hiragino Kaku Gothic StdN W8" charset="-128"/>
                <a:ea typeface="Hiragino Kaku Gothic StdN W8" charset="-128"/>
                <a:cs typeface="Hiragino Kaku Gothic StdN W8" charset="-128"/>
              </a:rPr>
              <a:t>ですか？</a:t>
            </a:r>
            <a:r>
              <a:rPr lang="en-US" altLang="ja-JP" sz="2000" dirty="0" smtClean="0">
                <a:latin typeface="Hiragino Kaku Gothic StdN W8" charset="-128"/>
                <a:ea typeface="Hiragino Kaku Gothic StdN W8" charset="-128"/>
                <a:cs typeface="Hiragino Kaku Gothic StdN W8" charset="-128"/>
              </a:rPr>
              <a:t/>
            </a:r>
            <a:br>
              <a:rPr lang="en-US" altLang="ja-JP" sz="2000" dirty="0" smtClean="0">
                <a:latin typeface="Hiragino Kaku Gothic StdN W8" charset="-128"/>
                <a:ea typeface="Hiragino Kaku Gothic StdN W8" charset="-128"/>
                <a:cs typeface="Hiragino Kaku Gothic StdN W8" charset="-128"/>
              </a:rPr>
            </a:br>
            <a:r>
              <a:rPr lang="ja-JP" altLang="en-US" sz="2000" dirty="0" smtClean="0">
                <a:latin typeface="Hiragino Kaku Gothic StdN W8" charset="-128"/>
                <a:ea typeface="Hiragino Kaku Gothic StdN W8" charset="-128"/>
                <a:cs typeface="Hiragino Kaku Gothic StdN W8" charset="-128"/>
              </a:rPr>
              <a:t>クラウド</a:t>
            </a:r>
            <a:r>
              <a:rPr lang="ja-JP" altLang="en-US" sz="2000" dirty="0">
                <a:latin typeface="Hiragino Kaku Gothic StdN W8" charset="-128"/>
                <a:ea typeface="Hiragino Kaku Gothic StdN W8" charset="-128"/>
                <a:cs typeface="Hiragino Kaku Gothic StdN W8" charset="-128"/>
              </a:rPr>
              <a:t>にまつわる３つの誤解と新しい常識</a:t>
            </a:r>
            <a:endParaRPr kumimoji="1" lang="ja-JP" altLang="en-US" sz="2000" dirty="0">
              <a:latin typeface="Hiragino Kaku Gothic Std W8" charset="-128"/>
              <a:ea typeface="Hiragino Kaku Gothic Std W8" charset="-128"/>
              <a:cs typeface="Hiragino Kaku Gothic Std W8" charset="-128"/>
            </a:endParaRPr>
          </a:p>
        </p:txBody>
      </p:sp>
      <p:sp>
        <p:nvSpPr>
          <p:cNvPr id="4" name="サブタイトル 3"/>
          <p:cNvSpPr>
            <a:spLocks noGrp="1"/>
          </p:cNvSpPr>
          <p:nvPr>
            <p:ph type="subTitle" idx="1"/>
          </p:nvPr>
        </p:nvSpPr>
        <p:spPr>
          <a:xfrm>
            <a:off x="685800" y="3391244"/>
            <a:ext cx="7772400" cy="1837956"/>
          </a:xfrm>
        </p:spPr>
        <p:txBody>
          <a:bodyPr>
            <a:normAutofit/>
          </a:bodyPr>
          <a:lstStyle/>
          <a:p>
            <a:r>
              <a:rPr lang="en-US" altLang="ja-JP" dirty="0" smtClean="0">
                <a:latin typeface="Meiryo" charset="-128"/>
                <a:ea typeface="Meiryo" charset="-128"/>
                <a:cs typeface="Meiryo" charset="-128"/>
              </a:rPr>
              <a:t>ICT Seminar in Niigata I</a:t>
            </a:r>
            <a:endParaRPr kumimoji="1" lang="en-US" altLang="ja-JP" dirty="0" smtClean="0">
              <a:latin typeface="Meiryo" charset="-128"/>
              <a:ea typeface="Meiryo" charset="-128"/>
              <a:cs typeface="Meiryo" charset="-128"/>
            </a:endParaRPr>
          </a:p>
          <a:p>
            <a:endParaRPr kumimoji="1" lang="en-US" altLang="ja-JP" dirty="0" smtClean="0">
              <a:latin typeface="Meiryo" charset="-128"/>
              <a:ea typeface="Meiryo" charset="-128"/>
              <a:cs typeface="Meiryo" charset="-128"/>
            </a:endParaRPr>
          </a:p>
          <a:p>
            <a:endParaRPr kumimoji="1" lang="en-US" altLang="ja-JP" dirty="0" smtClean="0">
              <a:latin typeface="Meiryo" charset="-128"/>
              <a:ea typeface="Meiryo" charset="-128"/>
              <a:cs typeface="Meiryo" charset="-128"/>
            </a:endParaRPr>
          </a:p>
          <a:p>
            <a:r>
              <a:rPr kumimoji="1" lang="en-US" altLang="ja-JP" dirty="0" smtClean="0">
                <a:latin typeface="Meiryo" charset="-128"/>
                <a:ea typeface="Meiryo" charset="-128"/>
                <a:cs typeface="Meiryo" charset="-128"/>
              </a:rPr>
              <a:t>2017</a:t>
            </a:r>
            <a:r>
              <a:rPr kumimoji="1" lang="ja-JP" altLang="en-US" dirty="0" smtClean="0">
                <a:latin typeface="Meiryo" charset="-128"/>
                <a:ea typeface="Meiryo" charset="-128"/>
                <a:cs typeface="Meiryo" charset="-128"/>
              </a:rPr>
              <a:t>年</a:t>
            </a:r>
            <a:r>
              <a:rPr lang="en-US" altLang="ja-JP" dirty="0" smtClean="0">
                <a:latin typeface="Meiryo" charset="-128"/>
                <a:ea typeface="Meiryo" charset="-128"/>
                <a:cs typeface="Meiryo" charset="-128"/>
              </a:rPr>
              <a:t>7</a:t>
            </a:r>
            <a:r>
              <a:rPr kumimoji="1" lang="ja-JP" altLang="en-US" dirty="0" smtClean="0">
                <a:latin typeface="Meiryo" charset="-128"/>
                <a:ea typeface="Meiryo" charset="-128"/>
                <a:cs typeface="Meiryo" charset="-128"/>
              </a:rPr>
              <a:t>月</a:t>
            </a:r>
            <a:r>
              <a:rPr lang="en-US" altLang="ja-JP" dirty="0" smtClean="0">
                <a:latin typeface="Meiryo" charset="-128"/>
                <a:ea typeface="Meiryo" charset="-128"/>
                <a:cs typeface="Meiryo" charset="-128"/>
              </a:rPr>
              <a:t>6</a:t>
            </a:r>
            <a:r>
              <a:rPr lang="ja-JP" altLang="en-US" dirty="0" smtClean="0">
                <a:latin typeface="Meiryo" charset="-128"/>
                <a:ea typeface="Meiryo" charset="-128"/>
                <a:cs typeface="Meiryo" charset="-128"/>
              </a:rPr>
              <a:t>日</a:t>
            </a:r>
            <a:endParaRPr kumimoji="1" lang="ja-JP" altLang="en-US" dirty="0">
              <a:latin typeface="Meiryo" charset="-128"/>
              <a:ea typeface="Meiryo" charset="-128"/>
              <a:cs typeface="Meiryo" charset="-128"/>
            </a:endParaRPr>
          </a:p>
        </p:txBody>
      </p:sp>
      <p:pic>
        <p:nvPicPr>
          <p:cNvPr id="3" name="図 2"/>
          <p:cNvPicPr>
            <a:picLocks noChangeAspect="1"/>
          </p:cNvPicPr>
          <p:nvPr/>
        </p:nvPicPr>
        <p:blipFill>
          <a:blip r:embed="rId2"/>
          <a:stretch>
            <a:fillRect/>
          </a:stretch>
        </p:blipFill>
        <p:spPr>
          <a:xfrm>
            <a:off x="179512" y="1527763"/>
            <a:ext cx="3672408" cy="3845453"/>
          </a:xfrm>
          <a:prstGeom prst="rect">
            <a:avLst/>
          </a:prstGeom>
        </p:spPr>
      </p:pic>
      <p:pic>
        <p:nvPicPr>
          <p:cNvPr id="5" name="図 4"/>
          <p:cNvPicPr>
            <a:picLocks noChangeAspect="1"/>
          </p:cNvPicPr>
          <p:nvPr/>
        </p:nvPicPr>
        <p:blipFill>
          <a:blip r:embed="rId3">
            <a:clrChange>
              <a:clrFrom>
                <a:srgbClr val="FFFFFF"/>
              </a:clrFrom>
              <a:clrTo>
                <a:srgbClr val="FFFFFF">
                  <a:alpha val="0"/>
                </a:srgbClr>
              </a:clrTo>
            </a:clrChange>
          </a:blip>
          <a:stretch>
            <a:fillRect/>
          </a:stretch>
        </p:blipFill>
        <p:spPr>
          <a:xfrm>
            <a:off x="6300192" y="3932127"/>
            <a:ext cx="2053455" cy="630457"/>
          </a:xfrm>
          <a:prstGeom prst="rect">
            <a:avLst/>
          </a:prstGeom>
        </p:spPr>
      </p:pic>
      <p:pic>
        <p:nvPicPr>
          <p:cNvPr id="6" name="図 5"/>
          <p:cNvPicPr>
            <a:picLocks noChangeAspect="1"/>
          </p:cNvPicPr>
          <p:nvPr/>
        </p:nvPicPr>
        <p:blipFill>
          <a:blip r:embed="rId4"/>
          <a:stretch>
            <a:fillRect/>
          </a:stretch>
        </p:blipFill>
        <p:spPr>
          <a:xfrm>
            <a:off x="1234058" y="2832411"/>
            <a:ext cx="1547664" cy="236549"/>
          </a:xfrm>
          <a:prstGeom prst="rect">
            <a:avLst/>
          </a:prstGeom>
        </p:spPr>
      </p:pic>
    </p:spTree>
    <p:extLst>
      <p:ext uri="{BB962C8B-B14F-4D97-AF65-F5344CB8AC3E}">
        <p14:creationId xmlns:p14="http://schemas.microsoft.com/office/powerpoint/2010/main" val="1488937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正方形/長方形 48"/>
          <p:cNvSpPr/>
          <p:nvPr/>
        </p:nvSpPr>
        <p:spPr>
          <a:xfrm>
            <a:off x="24000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a:t>
            </a:r>
            <a:r>
              <a:rPr kumimoji="1" lang="ja-JP" altLang="en-US" smtClean="0"/>
              <a:t>・クラウド</a:t>
            </a:r>
            <a:endParaRPr kumimoji="1" lang="ja-JP" altLang="en-US" dirty="0"/>
          </a:p>
        </p:txBody>
      </p:sp>
      <p:sp>
        <p:nvSpPr>
          <p:cNvPr id="3" name="正方形/長方形 2"/>
          <p:cNvSpPr/>
          <p:nvPr/>
        </p:nvSpPr>
        <p:spPr>
          <a:xfrm>
            <a:off x="24000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モバイル連携</a:t>
            </a:r>
            <a:endParaRPr kumimoji="1" lang="ja-JP" altLang="en-US" sz="1200" dirty="0">
              <a:solidFill>
                <a:srgbClr val="FFFFFF"/>
              </a:solidFill>
              <a:latin typeface="Meiryo" charset="-128"/>
              <a:ea typeface="Meiryo" charset="-128"/>
              <a:cs typeface="Meiryo" charset="-128"/>
            </a:endParaRPr>
          </a:p>
        </p:txBody>
      </p:sp>
      <p:sp>
        <p:nvSpPr>
          <p:cNvPr id="41" name="正方形/長方形 40"/>
          <p:cNvSpPr/>
          <p:nvPr/>
        </p:nvSpPr>
        <p:spPr>
          <a:xfrm>
            <a:off x="147550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使い分け</a:t>
            </a:r>
            <a:endParaRPr kumimoji="1" lang="ja-JP" altLang="en-US" sz="1200" dirty="0">
              <a:solidFill>
                <a:srgbClr val="FFFFFF"/>
              </a:solidFill>
              <a:latin typeface="Meiryo" charset="-128"/>
              <a:ea typeface="Meiryo" charset="-128"/>
              <a:cs typeface="Meiryo" charset="-128"/>
            </a:endParaRPr>
          </a:p>
        </p:txBody>
      </p:sp>
      <p:sp>
        <p:nvSpPr>
          <p:cNvPr id="43" name="正方形/長方形 42"/>
          <p:cNvSpPr/>
          <p:nvPr/>
        </p:nvSpPr>
        <p:spPr>
          <a:xfrm>
            <a:off x="2711016"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災害対策</a:t>
            </a:r>
            <a:endParaRPr kumimoji="1" lang="ja-JP" altLang="en-US" sz="1200" dirty="0">
              <a:solidFill>
                <a:srgbClr val="FFFFFF"/>
              </a:solidFill>
              <a:latin typeface="Meiryo" charset="-128"/>
              <a:ea typeface="Meiryo" charset="-128"/>
              <a:cs typeface="Meiryo" charset="-128"/>
            </a:endParaRPr>
          </a:p>
        </p:txBody>
      </p:sp>
      <p:sp>
        <p:nvSpPr>
          <p:cNvPr id="44" name="正方形/長方形 43"/>
          <p:cNvSpPr/>
          <p:nvPr/>
        </p:nvSpPr>
        <p:spPr>
          <a:xfrm>
            <a:off x="3946524"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負荷</a:t>
            </a:r>
            <a:r>
              <a:rPr kumimoji="1" lang="ja-JP" altLang="en-US" sz="1200" dirty="0" smtClean="0">
                <a:solidFill>
                  <a:srgbClr val="FFFFFF"/>
                </a:solidFill>
                <a:latin typeface="Meiryo" charset="-128"/>
                <a:ea typeface="Meiryo" charset="-128"/>
                <a:cs typeface="Meiryo" charset="-128"/>
              </a:rPr>
              <a:t>調整</a:t>
            </a:r>
            <a:endParaRPr kumimoji="1" lang="ja-JP" altLang="en-US" sz="1200" dirty="0">
              <a:solidFill>
                <a:srgbClr val="FFFFFF"/>
              </a:solidFill>
              <a:latin typeface="Meiryo" charset="-128"/>
              <a:ea typeface="Meiryo" charset="-128"/>
              <a:cs typeface="Meiryo" charset="-128"/>
            </a:endParaRPr>
          </a:p>
        </p:txBody>
      </p:sp>
      <p:sp>
        <p:nvSpPr>
          <p:cNvPr id="45" name="正方形/長方形 44"/>
          <p:cNvSpPr/>
          <p:nvPr/>
        </p:nvSpPr>
        <p:spPr>
          <a:xfrm>
            <a:off x="5182032"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SaaS</a:t>
            </a:r>
            <a:r>
              <a:rPr kumimoji="1" lang="ja-JP" altLang="en-US" sz="1200" dirty="0" smtClean="0">
                <a:solidFill>
                  <a:srgbClr val="FFFFFF"/>
                </a:solidFill>
                <a:latin typeface="Meiryo" charset="-128"/>
                <a:ea typeface="Meiryo" charset="-128"/>
                <a:cs typeface="Meiryo" charset="-128"/>
              </a:rPr>
              <a:t>連携</a:t>
            </a:r>
            <a:endParaRPr kumimoji="1" lang="ja-JP" altLang="en-US" sz="1200" dirty="0">
              <a:solidFill>
                <a:srgbClr val="FFFFFF"/>
              </a:solidFill>
              <a:latin typeface="Meiryo" charset="-128"/>
              <a:ea typeface="Meiryo" charset="-128"/>
              <a:cs typeface="Meiryo" charset="-128"/>
            </a:endParaRPr>
          </a:p>
        </p:txBody>
      </p:sp>
      <p:sp>
        <p:nvSpPr>
          <p:cNvPr id="46" name="正方形/長方形 45"/>
          <p:cNvSpPr/>
          <p:nvPr/>
        </p:nvSpPr>
        <p:spPr>
          <a:xfrm>
            <a:off x="6417540"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ピーク対応</a:t>
            </a:r>
            <a:endParaRPr kumimoji="1" lang="ja-JP" altLang="en-US" sz="1200" dirty="0">
              <a:solidFill>
                <a:srgbClr val="FFFFFF"/>
              </a:solidFill>
              <a:latin typeface="Meiryo" charset="-128"/>
              <a:ea typeface="Meiryo" charset="-128"/>
              <a:cs typeface="Meiryo" charset="-128"/>
            </a:endParaRPr>
          </a:p>
        </p:txBody>
      </p:sp>
      <p:sp>
        <p:nvSpPr>
          <p:cNvPr id="47" name="正方形/長方形 46"/>
          <p:cNvSpPr/>
          <p:nvPr/>
        </p:nvSpPr>
        <p:spPr>
          <a:xfrm>
            <a:off x="7653048" y="893617"/>
            <a:ext cx="1219201" cy="277091"/>
          </a:xfrm>
          <a:prstGeom prst="rect">
            <a:avLst/>
          </a:prstGeom>
          <a:solidFill>
            <a:srgbClr val="005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柔軟対応</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873266"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48" name="正方形/長方形 47"/>
          <p:cNvSpPr/>
          <p:nvPr/>
        </p:nvSpPr>
        <p:spPr>
          <a:xfrm>
            <a:off x="295634"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0" name="正方形/長方形 49"/>
          <p:cNvSpPr/>
          <p:nvPr/>
        </p:nvSpPr>
        <p:spPr>
          <a:xfrm>
            <a:off x="147550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1" name="正方形/長方形 50"/>
          <p:cNvSpPr/>
          <p:nvPr/>
        </p:nvSpPr>
        <p:spPr>
          <a:xfrm>
            <a:off x="2711016"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正方形/長方形 51"/>
          <p:cNvSpPr/>
          <p:nvPr/>
        </p:nvSpPr>
        <p:spPr>
          <a:xfrm>
            <a:off x="3946524"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正方形/長方形 52"/>
          <p:cNvSpPr/>
          <p:nvPr/>
        </p:nvSpPr>
        <p:spPr>
          <a:xfrm>
            <a:off x="5182032"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正方形/長方形 53"/>
          <p:cNvSpPr/>
          <p:nvPr/>
        </p:nvSpPr>
        <p:spPr>
          <a:xfrm>
            <a:off x="6417540"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5" name="正方形/長方形 54"/>
          <p:cNvSpPr/>
          <p:nvPr/>
        </p:nvSpPr>
        <p:spPr>
          <a:xfrm>
            <a:off x="7653048" y="1226127"/>
            <a:ext cx="1219201" cy="1627910"/>
          </a:xfrm>
          <a:prstGeom prst="rect">
            <a:avLst/>
          </a:prstGeom>
          <a:solidFill>
            <a:srgbClr val="FFFDA9"/>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正方形/長方形 55"/>
          <p:cNvSpPr/>
          <p:nvPr/>
        </p:nvSpPr>
        <p:spPr>
          <a:xfrm>
            <a:off x="211527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7" name="正方形/長方形 56"/>
          <p:cNvSpPr/>
          <p:nvPr/>
        </p:nvSpPr>
        <p:spPr>
          <a:xfrm>
            <a:off x="153763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58" name="正方形/長方形 57"/>
          <p:cNvSpPr/>
          <p:nvPr/>
        </p:nvSpPr>
        <p:spPr>
          <a:xfrm>
            <a:off x="4576111"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59" name="正方形/長方形 58"/>
          <p:cNvSpPr/>
          <p:nvPr/>
        </p:nvSpPr>
        <p:spPr>
          <a:xfrm>
            <a:off x="3998479"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0" name="正方形/長方形 59"/>
          <p:cNvSpPr/>
          <p:nvPr/>
        </p:nvSpPr>
        <p:spPr>
          <a:xfrm>
            <a:off x="581529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1" name="正方形/長方形 60"/>
          <p:cNvSpPr/>
          <p:nvPr/>
        </p:nvSpPr>
        <p:spPr>
          <a:xfrm>
            <a:off x="523766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2" name="正方形/長方形 61"/>
          <p:cNvSpPr/>
          <p:nvPr/>
        </p:nvSpPr>
        <p:spPr>
          <a:xfrm>
            <a:off x="334060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3" name="正方形/長方形 62"/>
          <p:cNvSpPr/>
          <p:nvPr/>
        </p:nvSpPr>
        <p:spPr>
          <a:xfrm>
            <a:off x="276297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4" name="正方形/長方形 63"/>
          <p:cNvSpPr/>
          <p:nvPr/>
        </p:nvSpPr>
        <p:spPr>
          <a:xfrm>
            <a:off x="7048613"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5" name="正方形/長方形 64"/>
          <p:cNvSpPr/>
          <p:nvPr/>
        </p:nvSpPr>
        <p:spPr>
          <a:xfrm>
            <a:off x="6470981"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sp>
        <p:nvSpPr>
          <p:cNvPr id="66" name="正方形/長方形 65"/>
          <p:cNvSpPr/>
          <p:nvPr/>
        </p:nvSpPr>
        <p:spPr>
          <a:xfrm>
            <a:off x="8300428" y="1373466"/>
            <a:ext cx="521998" cy="46918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Public</a:t>
            </a:r>
            <a:endParaRPr kumimoji="1" lang="ja-JP" altLang="en-US" sz="800" dirty="0">
              <a:solidFill>
                <a:srgbClr val="FFFFFF"/>
              </a:solidFill>
              <a:latin typeface="ＭＳ Ｐゴシック"/>
              <a:ea typeface="ＭＳ Ｐゴシック"/>
              <a:cs typeface="ＭＳ Ｐゴシック"/>
            </a:endParaRPr>
          </a:p>
        </p:txBody>
      </p:sp>
      <p:sp>
        <p:nvSpPr>
          <p:cNvPr id="67" name="正方形/長方形 66"/>
          <p:cNvSpPr/>
          <p:nvPr/>
        </p:nvSpPr>
        <p:spPr>
          <a:xfrm>
            <a:off x="7722796" y="1373466"/>
            <a:ext cx="521998" cy="469189"/>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 dirty="0" smtClean="0">
                <a:solidFill>
                  <a:srgbClr val="FFFFFF"/>
                </a:solidFill>
                <a:latin typeface="ＭＳ Ｐゴシック"/>
                <a:ea typeface="ＭＳ Ｐゴシック"/>
                <a:cs typeface="ＭＳ Ｐゴシック"/>
              </a:rPr>
              <a:t>Private</a:t>
            </a:r>
            <a:endParaRPr kumimoji="1" lang="ja-JP" altLang="en-US" sz="800" dirty="0">
              <a:solidFill>
                <a:srgbClr val="FFFFFF"/>
              </a:solidFill>
              <a:latin typeface="ＭＳ Ｐゴシック"/>
              <a:ea typeface="ＭＳ Ｐゴシック"/>
              <a:cs typeface="ＭＳ Ｐゴシック"/>
            </a:endParaRPr>
          </a:p>
        </p:txBody>
      </p:sp>
      <p:pic>
        <p:nvPicPr>
          <p:cNvPr id="68" name="図 67"/>
          <p:cNvPicPr>
            <a:picLocks noChangeAspect="1"/>
          </p:cNvPicPr>
          <p:nvPr/>
        </p:nvPicPr>
        <p:blipFill>
          <a:blip r:embed="rId3">
            <a:clrChange>
              <a:clrFrom>
                <a:srgbClr val="FFFFFF"/>
              </a:clrFrom>
              <a:clrTo>
                <a:srgbClr val="FFFFFF">
                  <a:alpha val="0"/>
                </a:srgbClr>
              </a:clrTo>
            </a:clrChange>
          </a:blip>
          <a:stretch>
            <a:fillRect/>
          </a:stretch>
        </p:blipFill>
        <p:spPr>
          <a:xfrm>
            <a:off x="1134265" y="2300168"/>
            <a:ext cx="140574" cy="226732"/>
          </a:xfrm>
          <a:prstGeom prst="rect">
            <a:avLst/>
          </a:prstGeom>
        </p:spPr>
      </p:pic>
      <p:grpSp>
        <p:nvGrpSpPr>
          <p:cNvPr id="69" name="図形グループ 68"/>
          <p:cNvGrpSpPr/>
          <p:nvPr/>
        </p:nvGrpSpPr>
        <p:grpSpPr>
          <a:xfrm>
            <a:off x="1060320" y="2380184"/>
            <a:ext cx="131584" cy="275838"/>
            <a:chOff x="1305189" y="2570455"/>
            <a:chExt cx="969964" cy="2007872"/>
          </a:xfrm>
        </p:grpSpPr>
        <p:sp>
          <p:nvSpPr>
            <p:cNvPr id="70" name="円/楕円 6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71" name="フローチャート: 論理積ゲート 7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3" name="直線矢印コネクタ 12"/>
          <p:cNvCxnSpPr/>
          <p:nvPr/>
        </p:nvCxnSpPr>
        <p:spPr>
          <a:xfrm flipH="1" flipV="1">
            <a:off x="1208022" y="1842655"/>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3" name="曲線コネクタ 72"/>
          <p:cNvCxnSpPr>
            <a:stCxn id="11" idx="2"/>
            <a:endCxn id="48" idx="2"/>
          </p:cNvCxnSpPr>
          <p:nvPr/>
        </p:nvCxnSpPr>
        <p:spPr>
          <a:xfrm rot="5400000">
            <a:off x="845449" y="1553839"/>
            <a:ext cx="12700" cy="577632"/>
          </a:xfrm>
          <a:prstGeom prst="curvedConnector3">
            <a:avLst>
              <a:gd name="adj1" fmla="val 1800000"/>
            </a:avLst>
          </a:prstGeom>
          <a:ln>
            <a:solidFill>
              <a:schemeClr val="accent6">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4" name="正方形/長方形 73"/>
          <p:cNvSpPr/>
          <p:nvPr/>
        </p:nvSpPr>
        <p:spPr>
          <a:xfrm>
            <a:off x="24000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パブリックでモバイル・アプリケーションと連携</a:t>
            </a:r>
            <a:endParaRPr kumimoji="1"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プライベートで基幹業務系の処理</a:t>
            </a:r>
            <a:endParaRPr kumimoji="1" lang="ja-JP" altLang="en-US" sz="1200" dirty="0">
              <a:solidFill>
                <a:srgbClr val="FFFFFF"/>
              </a:solidFill>
              <a:latin typeface="Meiryo" charset="-128"/>
              <a:ea typeface="Meiryo" charset="-128"/>
              <a:cs typeface="Meiryo" charset="-128"/>
            </a:endParaRPr>
          </a:p>
        </p:txBody>
      </p:sp>
      <p:sp>
        <p:nvSpPr>
          <p:cNvPr id="75" name="正方形/長方形 74"/>
          <p:cNvSpPr/>
          <p:nvPr/>
        </p:nvSpPr>
        <p:spPr>
          <a:xfrm>
            <a:off x="147550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業務ごとに両者を使い分け</a:t>
            </a:r>
            <a:endParaRPr kumimoji="1" lang="ja-JP" altLang="en-US" sz="1200" dirty="0">
              <a:solidFill>
                <a:srgbClr val="FFFFFF"/>
              </a:solidFill>
              <a:latin typeface="Meiryo" charset="-128"/>
              <a:ea typeface="Meiryo" charset="-128"/>
              <a:cs typeface="Meiryo" charset="-128"/>
            </a:endParaRPr>
          </a:p>
        </p:txBody>
      </p:sp>
      <p:sp>
        <p:nvSpPr>
          <p:cNvPr id="76" name="正方形/長方形 75"/>
          <p:cNvSpPr/>
          <p:nvPr/>
        </p:nvSpPr>
        <p:spPr>
          <a:xfrm>
            <a:off x="2711016"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通常時はプライベート</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災害時にはパブリックに切り替え</a:t>
            </a:r>
          </a:p>
        </p:txBody>
      </p:sp>
      <p:sp>
        <p:nvSpPr>
          <p:cNvPr id="77" name="正方形/長方形 76"/>
          <p:cNvSpPr/>
          <p:nvPr/>
        </p:nvSpPr>
        <p:spPr>
          <a:xfrm>
            <a:off x="3946524"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プライベートで負荷をまかないきれないときにパブリックを追加リソースと</a:t>
            </a:r>
            <a:r>
              <a:rPr lang="ja-JP" altLang="en-US" sz="1200" dirty="0" smtClean="0">
                <a:solidFill>
                  <a:srgbClr val="FFFFFF"/>
                </a:solidFill>
                <a:latin typeface="Meiryo" charset="-128"/>
                <a:ea typeface="Meiryo" charset="-128"/>
                <a:cs typeface="Meiryo" charset="-128"/>
              </a:rPr>
              <a:t>して使用</a:t>
            </a:r>
            <a:endParaRPr lang="ja-JP" altLang="en-US" sz="1200" dirty="0">
              <a:solidFill>
                <a:srgbClr val="FFFFFF"/>
              </a:solidFill>
              <a:latin typeface="Meiryo" charset="-128"/>
              <a:ea typeface="Meiryo" charset="-128"/>
              <a:cs typeface="Meiryo" charset="-128"/>
            </a:endParaRPr>
          </a:p>
        </p:txBody>
      </p:sp>
      <p:sp>
        <p:nvSpPr>
          <p:cNvPr id="78" name="正方形/長方形 77"/>
          <p:cNvSpPr/>
          <p:nvPr/>
        </p:nvSpPr>
        <p:spPr>
          <a:xfrm>
            <a:off x="5182032"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パブリックで</a:t>
            </a:r>
            <a:r>
              <a:rPr lang="en-US" altLang="ja-JP" sz="1200" dirty="0">
                <a:solidFill>
                  <a:srgbClr val="FFFFFF"/>
                </a:solidFill>
                <a:latin typeface="Meiryo" charset="-128"/>
                <a:ea typeface="Meiryo" charset="-128"/>
                <a:cs typeface="Meiryo" charset="-128"/>
              </a:rPr>
              <a:t>SaaS</a:t>
            </a:r>
            <a:r>
              <a:rPr lang="ja-JP" altLang="en-US" sz="1200" dirty="0">
                <a:solidFill>
                  <a:srgbClr val="FFFFFF"/>
                </a:solidFill>
                <a:latin typeface="Meiryo" charset="-128"/>
                <a:ea typeface="Meiryo" charset="-128"/>
                <a:cs typeface="Meiryo" charset="-128"/>
              </a:rPr>
              <a:t>を使用</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そのデータをプライベートの業務システムで処理する</a:t>
            </a:r>
          </a:p>
        </p:txBody>
      </p:sp>
      <p:sp>
        <p:nvSpPr>
          <p:cNvPr id="79" name="正方形/長方形 78"/>
          <p:cNvSpPr/>
          <p:nvPr/>
        </p:nvSpPr>
        <p:spPr>
          <a:xfrm>
            <a:off x="6417540"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通常はプライベートで処理するがピーク時はパブリックにリソースを拡大する</a:t>
            </a:r>
          </a:p>
        </p:txBody>
      </p:sp>
      <p:sp>
        <p:nvSpPr>
          <p:cNvPr id="80" name="正方形/長方形 79"/>
          <p:cNvSpPr/>
          <p:nvPr/>
        </p:nvSpPr>
        <p:spPr>
          <a:xfrm>
            <a:off x="7653048" y="2909456"/>
            <a:ext cx="1219201" cy="1627910"/>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業務状況に応じて業務やデータを両者で柔軟に使い分ける</a:t>
            </a:r>
            <a:endParaRPr lang="en-US" altLang="ja-JP" sz="1200" dirty="0">
              <a:solidFill>
                <a:srgbClr val="FFFFFF"/>
              </a:solidFill>
              <a:latin typeface="Meiryo" charset="-128"/>
              <a:ea typeface="Meiryo" charset="-128"/>
              <a:cs typeface="Meiryo" charset="-128"/>
            </a:endParaRPr>
          </a:p>
          <a:p>
            <a:r>
              <a:rPr lang="ja-JP" altLang="en-US" sz="1000" dirty="0" smtClean="0">
                <a:solidFill>
                  <a:srgbClr val="FFFFFF"/>
                </a:solidFill>
                <a:latin typeface="Meiryo" charset="-128"/>
                <a:ea typeface="Meiryo" charset="-128"/>
                <a:cs typeface="Meiryo" charset="-128"/>
              </a:rPr>
              <a:t>（単一リソース）</a:t>
            </a:r>
            <a:endParaRPr lang="ja-JP" altLang="en-US" sz="1000" dirty="0">
              <a:solidFill>
                <a:srgbClr val="FFFFFF"/>
              </a:solidFill>
              <a:latin typeface="Meiryo" charset="-128"/>
              <a:ea typeface="Meiryo" charset="-128"/>
              <a:cs typeface="Meiryo" charset="-128"/>
            </a:endParaRPr>
          </a:p>
        </p:txBody>
      </p:sp>
      <p:sp>
        <p:nvSpPr>
          <p:cNvPr id="81" name="正方形/長方形 80"/>
          <p:cNvSpPr/>
          <p:nvPr/>
        </p:nvSpPr>
        <p:spPr>
          <a:xfrm>
            <a:off x="1584091" y="2181894"/>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82" name="正方形/長方形 81"/>
          <p:cNvSpPr/>
          <p:nvPr/>
        </p:nvSpPr>
        <p:spPr>
          <a:xfrm>
            <a:off x="1842640" y="2174032"/>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83" name="正方形/長方形 82"/>
          <p:cNvSpPr/>
          <p:nvPr/>
        </p:nvSpPr>
        <p:spPr>
          <a:xfrm>
            <a:off x="2152480" y="2181894"/>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84" name="正方形/長方形 83"/>
          <p:cNvSpPr/>
          <p:nvPr/>
        </p:nvSpPr>
        <p:spPr>
          <a:xfrm>
            <a:off x="2411029" y="2174032"/>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85" name="直線矢印コネクタ 84"/>
          <p:cNvCxnSpPr>
            <a:stCxn id="81" idx="0"/>
            <a:endCxn id="57" idx="2"/>
          </p:cNvCxnSpPr>
          <p:nvPr/>
        </p:nvCxnSpPr>
        <p:spPr>
          <a:xfrm flipV="1">
            <a:off x="1673096" y="1842655"/>
            <a:ext cx="125542"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a:stCxn id="82" idx="0"/>
            <a:endCxn id="57" idx="2"/>
          </p:cNvCxnSpPr>
          <p:nvPr/>
        </p:nvCxnSpPr>
        <p:spPr>
          <a:xfrm flipH="1" flipV="1">
            <a:off x="1798638" y="1842655"/>
            <a:ext cx="133007"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1" name="直線矢印コネクタ 90"/>
          <p:cNvCxnSpPr>
            <a:stCxn id="83" idx="0"/>
            <a:endCxn id="56" idx="2"/>
          </p:cNvCxnSpPr>
          <p:nvPr/>
        </p:nvCxnSpPr>
        <p:spPr>
          <a:xfrm flipV="1">
            <a:off x="2241485" y="1842655"/>
            <a:ext cx="134785" cy="339239"/>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92" name="直線矢印コネクタ 91"/>
          <p:cNvCxnSpPr>
            <a:stCxn id="84" idx="0"/>
            <a:endCxn id="56" idx="2"/>
          </p:cNvCxnSpPr>
          <p:nvPr/>
        </p:nvCxnSpPr>
        <p:spPr>
          <a:xfrm flipH="1" flipV="1">
            <a:off x="2376270" y="1842655"/>
            <a:ext cx="123764" cy="3313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99" name="円柱 98"/>
          <p:cNvSpPr/>
          <p:nvPr/>
        </p:nvSpPr>
        <p:spPr>
          <a:xfrm>
            <a:off x="2826526" y="2174032"/>
            <a:ext cx="382442" cy="469189"/>
          </a:xfrm>
          <a:prstGeom prst="can">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柱 103"/>
          <p:cNvSpPr/>
          <p:nvPr/>
        </p:nvSpPr>
        <p:spPr>
          <a:xfrm>
            <a:off x="3410381" y="2175292"/>
            <a:ext cx="382442" cy="469189"/>
          </a:xfrm>
          <a:prstGeom prst="can">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正方形/長方形 105"/>
          <p:cNvSpPr/>
          <p:nvPr/>
        </p:nvSpPr>
        <p:spPr>
          <a:xfrm>
            <a:off x="2822913" y="1762693"/>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07" name="正方形/長方形 106"/>
          <p:cNvSpPr/>
          <p:nvPr/>
        </p:nvSpPr>
        <p:spPr>
          <a:xfrm>
            <a:off x="3400374" y="1769622"/>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cxnSp>
        <p:nvCxnSpPr>
          <p:cNvPr id="109" name="曲線コネクタ 108"/>
          <p:cNvCxnSpPr>
            <a:stCxn id="107" idx="2"/>
            <a:endCxn id="106" idx="2"/>
          </p:cNvCxnSpPr>
          <p:nvPr/>
        </p:nvCxnSpPr>
        <p:spPr>
          <a:xfrm rot="5400000" flipH="1">
            <a:off x="3304404" y="1662798"/>
            <a:ext cx="6929" cy="577461"/>
          </a:xfrm>
          <a:prstGeom prst="curvedConnector3">
            <a:avLst>
              <a:gd name="adj1" fmla="val -1999509"/>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4" name="直線矢印コネクタ 113"/>
          <p:cNvCxnSpPr>
            <a:stCxn id="104" idx="2"/>
            <a:endCxn id="99" idx="4"/>
          </p:cNvCxnSpPr>
          <p:nvPr/>
        </p:nvCxnSpPr>
        <p:spPr>
          <a:xfrm flipH="1" flipV="1">
            <a:off x="3208968" y="2408627"/>
            <a:ext cx="201413" cy="1260"/>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4067662" y="1767286"/>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21" name="正方形/長方形 120"/>
          <p:cNvSpPr/>
          <p:nvPr/>
        </p:nvSpPr>
        <p:spPr>
          <a:xfrm>
            <a:off x="4645123" y="17742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22" name="図形グループ 121"/>
          <p:cNvGrpSpPr/>
          <p:nvPr/>
        </p:nvGrpSpPr>
        <p:grpSpPr>
          <a:xfrm>
            <a:off x="4159257" y="2375245"/>
            <a:ext cx="131584" cy="275838"/>
            <a:chOff x="1305189" y="2570455"/>
            <a:chExt cx="969964" cy="2007872"/>
          </a:xfrm>
        </p:grpSpPr>
        <p:sp>
          <p:nvSpPr>
            <p:cNvPr id="123" name="円/楕円 12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4" name="フローチャート: 論理積ゲート 12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5" name="図形グループ 124"/>
          <p:cNvGrpSpPr/>
          <p:nvPr/>
        </p:nvGrpSpPr>
        <p:grpSpPr>
          <a:xfrm>
            <a:off x="4430880" y="2380618"/>
            <a:ext cx="131584" cy="275838"/>
            <a:chOff x="1305189" y="2570455"/>
            <a:chExt cx="969964" cy="2007872"/>
          </a:xfrm>
        </p:grpSpPr>
        <p:sp>
          <p:nvSpPr>
            <p:cNvPr id="126" name="円/楕円 12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27" name="フローチャート: 論理積ゲート 12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28" name="図形グループ 127"/>
          <p:cNvGrpSpPr/>
          <p:nvPr/>
        </p:nvGrpSpPr>
        <p:grpSpPr>
          <a:xfrm>
            <a:off x="4299296" y="2346476"/>
            <a:ext cx="131584" cy="275838"/>
            <a:chOff x="1305189" y="2570455"/>
            <a:chExt cx="969964" cy="2007872"/>
          </a:xfrm>
        </p:grpSpPr>
        <p:sp>
          <p:nvSpPr>
            <p:cNvPr id="129" name="円/楕円 12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0" name="フローチャート: 論理積ゲート 12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1" name="図形グループ 130"/>
          <p:cNvGrpSpPr/>
          <p:nvPr/>
        </p:nvGrpSpPr>
        <p:grpSpPr>
          <a:xfrm>
            <a:off x="4570919" y="2351849"/>
            <a:ext cx="131584" cy="275838"/>
            <a:chOff x="1305189" y="2570455"/>
            <a:chExt cx="969964" cy="2007872"/>
          </a:xfrm>
        </p:grpSpPr>
        <p:sp>
          <p:nvSpPr>
            <p:cNvPr id="132" name="円/楕円 13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3" name="フローチャート: 論理積ゲート 13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4" name="図形グループ 133"/>
          <p:cNvGrpSpPr/>
          <p:nvPr/>
        </p:nvGrpSpPr>
        <p:grpSpPr>
          <a:xfrm>
            <a:off x="4715320" y="2375245"/>
            <a:ext cx="131584" cy="275838"/>
            <a:chOff x="1305189" y="2570455"/>
            <a:chExt cx="969964" cy="2007872"/>
          </a:xfrm>
        </p:grpSpPr>
        <p:sp>
          <p:nvSpPr>
            <p:cNvPr id="135" name="円/楕円 134"/>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6" name="フローチャート: 論理積ゲート 135"/>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37" name="図形グループ 136"/>
          <p:cNvGrpSpPr/>
          <p:nvPr/>
        </p:nvGrpSpPr>
        <p:grpSpPr>
          <a:xfrm>
            <a:off x="4855358" y="2346476"/>
            <a:ext cx="131584" cy="275838"/>
            <a:chOff x="1305189" y="2570455"/>
            <a:chExt cx="969964" cy="2007872"/>
          </a:xfrm>
        </p:grpSpPr>
        <p:sp>
          <p:nvSpPr>
            <p:cNvPr id="138" name="円/楕円 137"/>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39" name="フローチャート: 論理積ゲート 138"/>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140" name="角丸四角形 139"/>
          <p:cNvSpPr/>
          <p:nvPr/>
        </p:nvSpPr>
        <p:spPr>
          <a:xfrm>
            <a:off x="4128467" y="2169510"/>
            <a:ext cx="855313" cy="143470"/>
          </a:xfrm>
          <a:prstGeom prst="round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smtClean="0">
                <a:solidFill>
                  <a:srgbClr val="FFFFFF"/>
                </a:solidFill>
                <a:latin typeface="Hiragino Kaku Gothic Pro W6" charset="-128"/>
                <a:ea typeface="Hiragino Kaku Gothic Pro W6" charset="-128"/>
                <a:cs typeface="Hiragino Kaku Gothic Pro W6" charset="-128"/>
              </a:rPr>
              <a:t>負荷調整</a:t>
            </a:r>
            <a:endParaRPr kumimoji="1" lang="ja-JP" altLang="en-US" sz="800" dirty="0">
              <a:solidFill>
                <a:srgbClr val="FFFFFF"/>
              </a:solidFill>
              <a:latin typeface="Hiragino Kaku Gothic Pro W6" charset="-128"/>
              <a:ea typeface="Hiragino Kaku Gothic Pro W6" charset="-128"/>
              <a:cs typeface="Hiragino Kaku Gothic Pro W6" charset="-128"/>
            </a:endParaRPr>
          </a:p>
        </p:txBody>
      </p:sp>
      <p:cxnSp>
        <p:nvCxnSpPr>
          <p:cNvPr id="144" name="直線矢印コネクタ 143"/>
          <p:cNvCxnSpPr>
            <a:stCxn id="120" idx="2"/>
            <a:endCxn id="140" idx="0"/>
          </p:cNvCxnSpPr>
          <p:nvPr/>
        </p:nvCxnSpPr>
        <p:spPr>
          <a:xfrm>
            <a:off x="4263887" y="1952656"/>
            <a:ext cx="292237" cy="216854"/>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直線矢印コネクタ 147"/>
          <p:cNvCxnSpPr>
            <a:stCxn id="121" idx="2"/>
            <a:endCxn id="140" idx="0"/>
          </p:cNvCxnSpPr>
          <p:nvPr/>
        </p:nvCxnSpPr>
        <p:spPr>
          <a:xfrm flipH="1">
            <a:off x="4556124" y="1959585"/>
            <a:ext cx="285224" cy="209925"/>
          </a:xfrm>
          <a:prstGeom prst="straightConnector1">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53" name="正方形/長方形 152"/>
          <p:cNvSpPr/>
          <p:nvPr/>
        </p:nvSpPr>
        <p:spPr>
          <a:xfrm>
            <a:off x="5306849" y="1771915"/>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54" name="正方形/長方形 153"/>
          <p:cNvSpPr/>
          <p:nvPr/>
        </p:nvSpPr>
        <p:spPr>
          <a:xfrm>
            <a:off x="5884310" y="1778844"/>
            <a:ext cx="392449" cy="18537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en-US" altLang="ja-JP" sz="700" smtClean="0">
                <a:solidFill>
                  <a:srgbClr val="FFFFFF"/>
                </a:solidFill>
                <a:latin typeface="ＭＳ Ｐゴシック"/>
                <a:ea typeface="ＭＳ Ｐゴシック"/>
                <a:cs typeface="ＭＳ Ｐゴシック"/>
              </a:rPr>
              <a:t>SaaS</a:t>
            </a:r>
            <a:endParaRPr kumimoji="1" lang="ja-JP" altLang="en-US" sz="700" dirty="0">
              <a:solidFill>
                <a:srgbClr val="FFFFFF"/>
              </a:solidFill>
              <a:latin typeface="ＭＳ Ｐゴシック"/>
              <a:ea typeface="ＭＳ Ｐゴシック"/>
              <a:cs typeface="ＭＳ Ｐゴシック"/>
            </a:endParaRPr>
          </a:p>
        </p:txBody>
      </p:sp>
      <p:cxnSp>
        <p:nvCxnSpPr>
          <p:cNvPr id="164" name="直線矢印コネクタ 163"/>
          <p:cNvCxnSpPr/>
          <p:nvPr/>
        </p:nvCxnSpPr>
        <p:spPr>
          <a:xfrm flipH="1" flipV="1">
            <a:off x="6094602" y="1960039"/>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grpSp>
        <p:nvGrpSpPr>
          <p:cNvPr id="155" name="図形グループ 154"/>
          <p:cNvGrpSpPr/>
          <p:nvPr/>
        </p:nvGrpSpPr>
        <p:grpSpPr>
          <a:xfrm>
            <a:off x="5871497" y="2354720"/>
            <a:ext cx="131584" cy="275838"/>
            <a:chOff x="1305189" y="2570455"/>
            <a:chExt cx="969964" cy="2007872"/>
          </a:xfrm>
        </p:grpSpPr>
        <p:sp>
          <p:nvSpPr>
            <p:cNvPr id="156" name="円/楕円 15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57" name="フローチャート: 論理積ゲート 15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58" name="図形グループ 157"/>
          <p:cNvGrpSpPr/>
          <p:nvPr/>
        </p:nvGrpSpPr>
        <p:grpSpPr>
          <a:xfrm>
            <a:off x="6015898" y="2378116"/>
            <a:ext cx="131584" cy="275838"/>
            <a:chOff x="1305189" y="2570455"/>
            <a:chExt cx="969964" cy="2007872"/>
          </a:xfrm>
        </p:grpSpPr>
        <p:sp>
          <p:nvSpPr>
            <p:cNvPr id="159" name="円/楕円 158"/>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0" name="フローチャート: 論理積ゲート 159"/>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61" name="図形グループ 160"/>
          <p:cNvGrpSpPr/>
          <p:nvPr/>
        </p:nvGrpSpPr>
        <p:grpSpPr>
          <a:xfrm>
            <a:off x="6155936" y="2349347"/>
            <a:ext cx="131584" cy="275838"/>
            <a:chOff x="1305189" y="2570455"/>
            <a:chExt cx="969964" cy="2007872"/>
          </a:xfrm>
        </p:grpSpPr>
        <p:sp>
          <p:nvSpPr>
            <p:cNvPr id="162" name="円/楕円 161"/>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63" name="フローチャート: 論理積ゲート 162"/>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65" name="曲線コネクタ 164"/>
          <p:cNvCxnSpPr>
            <a:stCxn id="153" idx="2"/>
            <a:endCxn id="154" idx="2"/>
          </p:cNvCxnSpPr>
          <p:nvPr/>
        </p:nvCxnSpPr>
        <p:spPr>
          <a:xfrm rot="16200000" flipH="1">
            <a:off x="5788340" y="1672018"/>
            <a:ext cx="6929" cy="577461"/>
          </a:xfrm>
          <a:prstGeom prst="curvedConnector3">
            <a:avLst>
              <a:gd name="adj1" fmla="val 33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68" name="正方形/長方形 167"/>
          <p:cNvSpPr/>
          <p:nvPr/>
        </p:nvSpPr>
        <p:spPr>
          <a:xfrm>
            <a:off x="6551773" y="1771808"/>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sp>
        <p:nvSpPr>
          <p:cNvPr id="169" name="正方形/長方形 168"/>
          <p:cNvSpPr/>
          <p:nvPr/>
        </p:nvSpPr>
        <p:spPr>
          <a:xfrm>
            <a:off x="7129234" y="1778737"/>
            <a:ext cx="392449" cy="185370"/>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800" smtClean="0">
                <a:solidFill>
                  <a:srgbClr val="FFFFFF"/>
                </a:solidFill>
                <a:latin typeface="ＭＳ Ｐゴシック"/>
                <a:ea typeface="ＭＳ Ｐゴシック"/>
                <a:cs typeface="ＭＳ Ｐゴシック"/>
              </a:rPr>
              <a:t>業務</a:t>
            </a:r>
            <a:endParaRPr kumimoji="1" lang="ja-JP" altLang="en-US" sz="800" dirty="0">
              <a:solidFill>
                <a:srgbClr val="FFFFFF"/>
              </a:solidFill>
              <a:latin typeface="ＭＳ Ｐゴシック"/>
              <a:ea typeface="ＭＳ Ｐゴシック"/>
              <a:cs typeface="ＭＳ Ｐゴシック"/>
            </a:endParaRPr>
          </a:p>
        </p:txBody>
      </p:sp>
      <p:grpSp>
        <p:nvGrpSpPr>
          <p:cNvPr id="170" name="図形グループ 169"/>
          <p:cNvGrpSpPr/>
          <p:nvPr/>
        </p:nvGrpSpPr>
        <p:grpSpPr>
          <a:xfrm>
            <a:off x="6560239" y="2379767"/>
            <a:ext cx="131584" cy="275838"/>
            <a:chOff x="1305189" y="2570455"/>
            <a:chExt cx="969964" cy="2007872"/>
          </a:xfrm>
        </p:grpSpPr>
        <p:sp>
          <p:nvSpPr>
            <p:cNvPr id="171" name="円/楕円 170"/>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2" name="フローチャート: 論理積ゲート 171"/>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3" name="図形グループ 172"/>
          <p:cNvGrpSpPr/>
          <p:nvPr/>
        </p:nvGrpSpPr>
        <p:grpSpPr>
          <a:xfrm>
            <a:off x="6831862" y="2385140"/>
            <a:ext cx="131584" cy="275838"/>
            <a:chOff x="1305189" y="2570455"/>
            <a:chExt cx="969964" cy="2007872"/>
          </a:xfrm>
        </p:grpSpPr>
        <p:sp>
          <p:nvSpPr>
            <p:cNvPr id="174" name="円/楕円 173"/>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5" name="フローチャート: 論理積ゲート 174"/>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6" name="図形グループ 175"/>
          <p:cNvGrpSpPr/>
          <p:nvPr/>
        </p:nvGrpSpPr>
        <p:grpSpPr>
          <a:xfrm>
            <a:off x="6700278" y="2350998"/>
            <a:ext cx="131584" cy="275838"/>
            <a:chOff x="1305189" y="2570455"/>
            <a:chExt cx="969964" cy="2007872"/>
          </a:xfrm>
        </p:grpSpPr>
        <p:sp>
          <p:nvSpPr>
            <p:cNvPr id="177" name="円/楕円 176"/>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78" name="フローチャート: 論理積ゲート 177"/>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79" name="図形グループ 178"/>
          <p:cNvGrpSpPr/>
          <p:nvPr/>
        </p:nvGrpSpPr>
        <p:grpSpPr>
          <a:xfrm>
            <a:off x="7117373" y="2356371"/>
            <a:ext cx="131584" cy="275838"/>
            <a:chOff x="1305189" y="2570455"/>
            <a:chExt cx="969964" cy="2007872"/>
          </a:xfrm>
        </p:grpSpPr>
        <p:sp>
          <p:nvSpPr>
            <p:cNvPr id="180" name="円/楕円 179"/>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1" name="フローチャート: 論理積ゲート 180"/>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2" name="図形グループ 181"/>
          <p:cNvGrpSpPr/>
          <p:nvPr/>
        </p:nvGrpSpPr>
        <p:grpSpPr>
          <a:xfrm>
            <a:off x="7261774" y="2379767"/>
            <a:ext cx="131584" cy="275838"/>
            <a:chOff x="1305189" y="2570455"/>
            <a:chExt cx="969964" cy="2007872"/>
          </a:xfrm>
        </p:grpSpPr>
        <p:sp>
          <p:nvSpPr>
            <p:cNvPr id="183" name="円/楕円 182"/>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4" name="フローチャート: 論理積ゲート 183"/>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185" name="図形グループ 184"/>
          <p:cNvGrpSpPr/>
          <p:nvPr/>
        </p:nvGrpSpPr>
        <p:grpSpPr>
          <a:xfrm>
            <a:off x="7415666" y="2350998"/>
            <a:ext cx="131584" cy="275838"/>
            <a:chOff x="1305189" y="2570455"/>
            <a:chExt cx="969964" cy="2007872"/>
          </a:xfrm>
        </p:grpSpPr>
        <p:sp>
          <p:nvSpPr>
            <p:cNvPr id="186" name="円/楕円 185"/>
            <p:cNvSpPr/>
            <p:nvPr/>
          </p:nvSpPr>
          <p:spPr>
            <a:xfrm>
              <a:off x="1305189" y="2570455"/>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187" name="フローチャート: 論理積ゲート 186"/>
            <p:cNvSpPr/>
            <p:nvPr/>
          </p:nvSpPr>
          <p:spPr>
            <a:xfrm rot="16200000">
              <a:off x="1246611" y="3549784"/>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cxnSp>
        <p:nvCxnSpPr>
          <p:cNvPr id="191" name="直線矢印コネクタ 190"/>
          <p:cNvCxnSpPr/>
          <p:nvPr/>
        </p:nvCxnSpPr>
        <p:spPr>
          <a:xfrm flipH="1" flipV="1">
            <a:off x="6685856" y="1965024"/>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2" name="直線矢印コネクタ 191"/>
          <p:cNvCxnSpPr/>
          <p:nvPr/>
        </p:nvCxnSpPr>
        <p:spPr>
          <a:xfrm flipH="1" flipV="1">
            <a:off x="7381598" y="1963881"/>
            <a:ext cx="1" cy="457513"/>
          </a:xfrm>
          <a:prstGeom prst="straightConnector1">
            <a:avLst/>
          </a:prstGeom>
          <a:ln w="9525">
            <a:solidFill>
              <a:schemeClr val="tx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93" name="曲線コネクタ 192"/>
          <p:cNvCxnSpPr>
            <a:stCxn id="169" idx="2"/>
            <a:endCxn id="168" idx="2"/>
          </p:cNvCxnSpPr>
          <p:nvPr/>
        </p:nvCxnSpPr>
        <p:spPr>
          <a:xfrm rot="5400000" flipH="1">
            <a:off x="7033264" y="1671913"/>
            <a:ext cx="6929" cy="577461"/>
          </a:xfrm>
          <a:prstGeom prst="curvedConnector3">
            <a:avLst>
              <a:gd name="adj1" fmla="val -3299177"/>
            </a:avLst>
          </a:prstGeom>
          <a:ln>
            <a:solidFill>
              <a:schemeClr val="accent6">
                <a:lumMod val="75000"/>
              </a:schemeClr>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00" name="正方形/長方形 199"/>
          <p:cNvSpPr/>
          <p:nvPr/>
        </p:nvSpPr>
        <p:spPr>
          <a:xfrm>
            <a:off x="7776524" y="2169232"/>
            <a:ext cx="178009" cy="469189"/>
          </a:xfrm>
          <a:prstGeom prst="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業務Ａ</a:t>
            </a:r>
            <a:endParaRPr kumimoji="1" lang="ja-JP" altLang="en-US" sz="800" dirty="0">
              <a:solidFill>
                <a:srgbClr val="FFFFFF"/>
              </a:solidFill>
              <a:latin typeface="ＭＳ Ｐゴシック"/>
              <a:ea typeface="ＭＳ Ｐゴシック"/>
              <a:cs typeface="ＭＳ Ｐゴシック"/>
            </a:endParaRPr>
          </a:p>
        </p:txBody>
      </p:sp>
      <p:sp>
        <p:nvSpPr>
          <p:cNvPr id="201" name="正方形/長方形 200"/>
          <p:cNvSpPr/>
          <p:nvPr/>
        </p:nvSpPr>
        <p:spPr>
          <a:xfrm>
            <a:off x="8035073" y="2161370"/>
            <a:ext cx="178009" cy="469189"/>
          </a:xfrm>
          <a:prstGeom prst="rect">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a:solidFill>
                  <a:srgbClr val="FFFFFF"/>
                </a:solidFill>
                <a:latin typeface="ＭＳ Ｐゴシック"/>
                <a:ea typeface="ＭＳ Ｐゴシック"/>
                <a:cs typeface="ＭＳ Ｐゴシック"/>
              </a:rPr>
              <a:t>Ｂ</a:t>
            </a:r>
            <a:endParaRPr kumimoji="1" lang="ja-JP" altLang="en-US" sz="800" dirty="0">
              <a:solidFill>
                <a:srgbClr val="FFFFFF"/>
              </a:solidFill>
              <a:latin typeface="ＭＳ Ｐゴシック"/>
              <a:ea typeface="ＭＳ Ｐゴシック"/>
              <a:cs typeface="ＭＳ Ｐゴシック"/>
            </a:endParaRPr>
          </a:p>
        </p:txBody>
      </p:sp>
      <p:sp>
        <p:nvSpPr>
          <p:cNvPr id="202" name="正方形/長方形 201"/>
          <p:cNvSpPr/>
          <p:nvPr/>
        </p:nvSpPr>
        <p:spPr>
          <a:xfrm>
            <a:off x="8344913" y="2169232"/>
            <a:ext cx="178009" cy="469189"/>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業務Ｃ</a:t>
            </a:r>
            <a:endParaRPr kumimoji="1" lang="ja-JP" altLang="en-US" sz="800" dirty="0">
              <a:solidFill>
                <a:srgbClr val="FFFFFF"/>
              </a:solidFill>
              <a:latin typeface="ＭＳ Ｐゴシック"/>
              <a:ea typeface="ＭＳ Ｐゴシック"/>
              <a:cs typeface="ＭＳ Ｐゴシック"/>
            </a:endParaRPr>
          </a:p>
        </p:txBody>
      </p:sp>
      <p:sp>
        <p:nvSpPr>
          <p:cNvPr id="203" name="正方形/長方形 202"/>
          <p:cNvSpPr/>
          <p:nvPr/>
        </p:nvSpPr>
        <p:spPr>
          <a:xfrm>
            <a:off x="8603462" y="2161370"/>
            <a:ext cx="178009" cy="469189"/>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800" dirty="0" smtClean="0">
                <a:solidFill>
                  <a:srgbClr val="FFFFFF"/>
                </a:solidFill>
                <a:latin typeface="ＭＳ Ｐゴシック"/>
                <a:ea typeface="ＭＳ Ｐゴシック"/>
                <a:cs typeface="ＭＳ Ｐゴシック"/>
              </a:rPr>
              <a:t>業務</a:t>
            </a:r>
            <a:r>
              <a:rPr lang="ja-JP" altLang="en-US" sz="800" dirty="0" smtClean="0">
                <a:solidFill>
                  <a:srgbClr val="FFFFFF"/>
                </a:solidFill>
                <a:latin typeface="ＭＳ Ｐゴシック"/>
                <a:ea typeface="ＭＳ Ｐゴシック"/>
                <a:cs typeface="ＭＳ Ｐゴシック"/>
              </a:rPr>
              <a:t>Ｄ</a:t>
            </a:r>
            <a:endParaRPr kumimoji="1" lang="ja-JP" altLang="en-US" sz="800" dirty="0">
              <a:solidFill>
                <a:srgbClr val="FFFFFF"/>
              </a:solidFill>
              <a:latin typeface="ＭＳ Ｐゴシック"/>
              <a:ea typeface="ＭＳ Ｐゴシック"/>
              <a:cs typeface="ＭＳ Ｐゴシック"/>
            </a:endParaRPr>
          </a:p>
        </p:txBody>
      </p:sp>
      <p:cxnSp>
        <p:nvCxnSpPr>
          <p:cNvPr id="204" name="直線矢印コネクタ 203"/>
          <p:cNvCxnSpPr>
            <a:stCxn id="200" idx="0"/>
            <a:endCxn id="67" idx="2"/>
          </p:cNvCxnSpPr>
          <p:nvPr/>
        </p:nvCxnSpPr>
        <p:spPr>
          <a:xfrm flipV="1">
            <a:off x="7865529" y="1842655"/>
            <a:ext cx="118266"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5" name="直線矢印コネクタ 204"/>
          <p:cNvCxnSpPr>
            <a:stCxn id="201" idx="0"/>
            <a:endCxn id="67" idx="2"/>
          </p:cNvCxnSpPr>
          <p:nvPr/>
        </p:nvCxnSpPr>
        <p:spPr>
          <a:xfrm flipH="1" flipV="1">
            <a:off x="7983795" y="1842655"/>
            <a:ext cx="140283"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3" name="直線矢印コネクタ 212"/>
          <p:cNvCxnSpPr>
            <a:stCxn id="202" idx="0"/>
            <a:endCxn id="66" idx="2"/>
          </p:cNvCxnSpPr>
          <p:nvPr/>
        </p:nvCxnSpPr>
        <p:spPr>
          <a:xfrm flipV="1">
            <a:off x="8433918" y="1842655"/>
            <a:ext cx="127509" cy="326577"/>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4" name="直線矢印コネクタ 213"/>
          <p:cNvCxnSpPr>
            <a:stCxn id="203" idx="0"/>
            <a:endCxn id="66" idx="2"/>
          </p:cNvCxnSpPr>
          <p:nvPr/>
        </p:nvCxnSpPr>
        <p:spPr>
          <a:xfrm flipH="1" flipV="1">
            <a:off x="8561427" y="1842655"/>
            <a:ext cx="131040" cy="318715"/>
          </a:xfrm>
          <a:prstGeom prst="straightConnector1">
            <a:avLst/>
          </a:prstGeom>
          <a:ln w="9525">
            <a:solidFill>
              <a:schemeClr val="tx2">
                <a:lumMod val="60000"/>
                <a:lumOff val="4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1" name="直線矢印コネクタ 220"/>
          <p:cNvCxnSpPr>
            <a:stCxn id="201" idx="0"/>
            <a:endCxn id="66" idx="2"/>
          </p:cNvCxnSpPr>
          <p:nvPr/>
        </p:nvCxnSpPr>
        <p:spPr>
          <a:xfrm flipV="1">
            <a:off x="8124078" y="1842655"/>
            <a:ext cx="437349"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6" name="直線矢印コネクタ 225"/>
          <p:cNvCxnSpPr>
            <a:stCxn id="202" idx="0"/>
            <a:endCxn id="67" idx="2"/>
          </p:cNvCxnSpPr>
          <p:nvPr/>
        </p:nvCxnSpPr>
        <p:spPr>
          <a:xfrm flipH="1" flipV="1">
            <a:off x="7983795" y="1842655"/>
            <a:ext cx="450123"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0" name="直線矢印コネクタ 229"/>
          <p:cNvCxnSpPr>
            <a:stCxn id="203" idx="0"/>
            <a:endCxn id="67" idx="2"/>
          </p:cNvCxnSpPr>
          <p:nvPr/>
        </p:nvCxnSpPr>
        <p:spPr>
          <a:xfrm flipH="1" flipV="1">
            <a:off x="7983795" y="1842655"/>
            <a:ext cx="708672" cy="318715"/>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3" name="直線矢印コネクタ 232"/>
          <p:cNvCxnSpPr>
            <a:stCxn id="200" idx="0"/>
            <a:endCxn id="66" idx="2"/>
          </p:cNvCxnSpPr>
          <p:nvPr/>
        </p:nvCxnSpPr>
        <p:spPr>
          <a:xfrm flipV="1">
            <a:off x="7865529" y="1842655"/>
            <a:ext cx="695898" cy="326577"/>
          </a:xfrm>
          <a:prstGeom prst="straightConnector1">
            <a:avLst/>
          </a:prstGeom>
          <a:ln w="9525">
            <a:solidFill>
              <a:schemeClr val="accent6">
                <a:lumMod val="75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6" name="正方形/長方形 235"/>
          <p:cNvSpPr/>
          <p:nvPr/>
        </p:nvSpPr>
        <p:spPr>
          <a:xfrm>
            <a:off x="24000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対象とする業務アプリケーションへのアクセス方法</a:t>
            </a:r>
            <a:endParaRPr kumimoji="1" lang="ja-JP" altLang="en-US" sz="1200" dirty="0">
              <a:solidFill>
                <a:srgbClr val="FFFFFF"/>
              </a:solidFill>
              <a:latin typeface="Meiryo" charset="-128"/>
              <a:ea typeface="Meiryo" charset="-128"/>
              <a:cs typeface="Meiryo" charset="-128"/>
            </a:endParaRPr>
          </a:p>
        </p:txBody>
      </p:sp>
      <p:sp>
        <p:nvSpPr>
          <p:cNvPr id="237" name="正方形/長方形 236"/>
          <p:cNvSpPr/>
          <p:nvPr/>
        </p:nvSpPr>
        <p:spPr>
          <a:xfrm>
            <a:off x="147550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業務の配置と統合監視・管理方法</a:t>
            </a:r>
            <a:endParaRPr kumimoji="1" lang="ja-JP" altLang="en-US" sz="1200" dirty="0">
              <a:solidFill>
                <a:srgbClr val="FFFFFF"/>
              </a:solidFill>
              <a:latin typeface="Meiryo" charset="-128"/>
              <a:ea typeface="Meiryo" charset="-128"/>
              <a:cs typeface="Meiryo" charset="-128"/>
            </a:endParaRPr>
          </a:p>
        </p:txBody>
      </p:sp>
      <p:sp>
        <p:nvSpPr>
          <p:cNvPr id="238" name="正方形/長方形 237"/>
          <p:cNvSpPr/>
          <p:nvPr/>
        </p:nvSpPr>
        <p:spPr>
          <a:xfrm>
            <a:off x="2711016"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データやアプリケーション同期の方法やタイミング</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サイト切り替え法</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統合監視・管理方法</a:t>
            </a:r>
            <a:endParaRPr lang="ja-JP" altLang="en-US" sz="1200" dirty="0">
              <a:solidFill>
                <a:srgbClr val="FFFFFF"/>
              </a:solidFill>
              <a:latin typeface="Meiryo" charset="-128"/>
              <a:ea typeface="Meiryo" charset="-128"/>
              <a:cs typeface="Meiryo" charset="-128"/>
            </a:endParaRPr>
          </a:p>
        </p:txBody>
      </p:sp>
      <p:sp>
        <p:nvSpPr>
          <p:cNvPr id="239" name="正方形/長方形 238"/>
          <p:cNvSpPr/>
          <p:nvPr/>
        </p:nvSpPr>
        <p:spPr>
          <a:xfrm>
            <a:off x="3946524"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smtClean="0">
                <a:solidFill>
                  <a:srgbClr val="FFFFFF"/>
                </a:solidFill>
                <a:latin typeface="Meiryo" charset="-128"/>
                <a:ea typeface="Meiryo" charset="-128"/>
                <a:cs typeface="Meiryo" charset="-128"/>
              </a:rPr>
              <a:t>ネットワーク帯域・設定</a:t>
            </a:r>
            <a:endParaRPr lang="en-US" altLang="ja-JP" sz="1200" dirty="0" smtClean="0">
              <a:solidFill>
                <a:srgbClr val="FFFFFF"/>
              </a:solidFill>
              <a:latin typeface="Meiryo" charset="-128"/>
              <a:ea typeface="Meiryo" charset="-128"/>
              <a:cs typeface="Meiryo" charset="-128"/>
            </a:endParaRPr>
          </a:p>
          <a:p>
            <a:r>
              <a:rPr lang="ja-JP" altLang="en-US" sz="1200" dirty="0" smtClean="0">
                <a:solidFill>
                  <a:srgbClr val="FFFFFF"/>
                </a:solidFill>
                <a:latin typeface="Meiryo" charset="-128"/>
                <a:ea typeface="Meiryo" charset="-128"/>
                <a:cs typeface="Meiryo" charset="-128"/>
              </a:rPr>
              <a:t>振り分けが自動か手動で難易度が変わる</a:t>
            </a:r>
            <a:endParaRPr lang="ja-JP" altLang="en-US" sz="1200" dirty="0">
              <a:solidFill>
                <a:srgbClr val="FFFFFF"/>
              </a:solidFill>
              <a:latin typeface="Meiryo" charset="-128"/>
              <a:ea typeface="Meiryo" charset="-128"/>
              <a:cs typeface="Meiryo" charset="-128"/>
            </a:endParaRPr>
          </a:p>
        </p:txBody>
      </p:sp>
      <p:sp>
        <p:nvSpPr>
          <p:cNvPr id="240" name="正方形/長方形 239"/>
          <p:cNvSpPr/>
          <p:nvPr/>
        </p:nvSpPr>
        <p:spPr>
          <a:xfrm>
            <a:off x="5182032"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en-US" altLang="ja-JP" sz="1200" dirty="0" smtClean="0">
                <a:solidFill>
                  <a:srgbClr val="FFFFFF"/>
                </a:solidFill>
                <a:latin typeface="Meiryo" charset="-128"/>
                <a:ea typeface="Meiryo" charset="-128"/>
                <a:cs typeface="Meiryo" charset="-128"/>
              </a:rPr>
              <a:t>SaaS/API</a:t>
            </a:r>
            <a:r>
              <a:rPr lang="ja-JP" altLang="en-US" sz="1200" dirty="0" smtClean="0">
                <a:solidFill>
                  <a:srgbClr val="FFFFFF"/>
                </a:solidFill>
                <a:latin typeface="Meiryo" charset="-128"/>
                <a:ea typeface="Meiryo" charset="-128"/>
                <a:cs typeface="Meiryo" charset="-128"/>
              </a:rPr>
              <a:t>連携の方法</a:t>
            </a:r>
            <a:endParaRPr lang="ja-JP" altLang="en-US" sz="1200" dirty="0">
              <a:solidFill>
                <a:srgbClr val="FFFFFF"/>
              </a:solidFill>
              <a:latin typeface="Meiryo" charset="-128"/>
              <a:ea typeface="Meiryo" charset="-128"/>
              <a:cs typeface="Meiryo" charset="-128"/>
            </a:endParaRPr>
          </a:p>
        </p:txBody>
      </p:sp>
      <p:sp>
        <p:nvSpPr>
          <p:cNvPr id="241" name="正方形/長方形 240"/>
          <p:cNvSpPr/>
          <p:nvPr/>
        </p:nvSpPr>
        <p:spPr>
          <a:xfrm>
            <a:off x="6417540"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2" name="正方形/長方形 241"/>
          <p:cNvSpPr/>
          <p:nvPr/>
        </p:nvSpPr>
        <p:spPr>
          <a:xfrm>
            <a:off x="7653048" y="4592785"/>
            <a:ext cx="1219201" cy="162791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lang="ja-JP" altLang="en-US" sz="1200" dirty="0">
                <a:solidFill>
                  <a:srgbClr val="FFFFFF"/>
                </a:solidFill>
                <a:latin typeface="Meiryo" charset="-128"/>
                <a:ea typeface="Meiryo" charset="-128"/>
                <a:cs typeface="Meiryo" charset="-128"/>
              </a:rPr>
              <a:t>データやアプリケーション同期の方法やタイミング</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サイト切り替え法</a:t>
            </a:r>
            <a:endParaRPr lang="en-US" altLang="ja-JP" sz="1200" dirty="0">
              <a:solidFill>
                <a:srgbClr val="FFFFFF"/>
              </a:solidFill>
              <a:latin typeface="Meiryo" charset="-128"/>
              <a:ea typeface="Meiryo" charset="-128"/>
              <a:cs typeface="Meiryo" charset="-128"/>
            </a:endParaRPr>
          </a:p>
          <a:p>
            <a:r>
              <a:rPr lang="ja-JP" altLang="en-US" sz="1200" dirty="0">
                <a:solidFill>
                  <a:srgbClr val="FFFFFF"/>
                </a:solidFill>
                <a:latin typeface="Meiryo" charset="-128"/>
                <a:ea typeface="Meiryo" charset="-128"/>
                <a:cs typeface="Meiryo" charset="-128"/>
              </a:rPr>
              <a:t>統合監視・管理方法</a:t>
            </a:r>
          </a:p>
        </p:txBody>
      </p:sp>
      <p:sp>
        <p:nvSpPr>
          <p:cNvPr id="243" name="正方形/長方形 242"/>
          <p:cNvSpPr/>
          <p:nvPr/>
        </p:nvSpPr>
        <p:spPr>
          <a:xfrm>
            <a:off x="241339"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4" name="正方形/長方形 243"/>
          <p:cNvSpPr/>
          <p:nvPr/>
        </p:nvSpPr>
        <p:spPr>
          <a:xfrm>
            <a:off x="1476847" y="6276114"/>
            <a:ext cx="1219201" cy="26323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低</a:t>
            </a:r>
            <a:endParaRPr kumimoji="1" lang="ja-JP" altLang="en-US" sz="1200" dirty="0">
              <a:solidFill>
                <a:srgbClr val="FFFFFF"/>
              </a:solidFill>
              <a:latin typeface="Meiryo" charset="-128"/>
              <a:ea typeface="Meiryo" charset="-128"/>
              <a:cs typeface="Meiryo" charset="-128"/>
            </a:endParaRPr>
          </a:p>
        </p:txBody>
      </p:sp>
      <p:sp>
        <p:nvSpPr>
          <p:cNvPr id="245" name="正方形/長方形 244"/>
          <p:cNvSpPr/>
          <p:nvPr/>
        </p:nvSpPr>
        <p:spPr>
          <a:xfrm>
            <a:off x="2712355" y="6276114"/>
            <a:ext cx="1219201" cy="26323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中</a:t>
            </a:r>
            <a:endParaRPr lang="ja-JP" altLang="en-US" sz="1200" dirty="0">
              <a:solidFill>
                <a:srgbClr val="FFFFFF"/>
              </a:solidFill>
              <a:latin typeface="Meiryo" charset="-128"/>
              <a:ea typeface="Meiryo" charset="-128"/>
              <a:cs typeface="Meiryo" charset="-128"/>
            </a:endParaRPr>
          </a:p>
        </p:txBody>
      </p:sp>
      <p:sp>
        <p:nvSpPr>
          <p:cNvPr id="246" name="正方形/長方形 245"/>
          <p:cNvSpPr/>
          <p:nvPr/>
        </p:nvSpPr>
        <p:spPr>
          <a:xfrm>
            <a:off x="3947863"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7" name="正方形/長方形 246"/>
          <p:cNvSpPr/>
          <p:nvPr/>
        </p:nvSpPr>
        <p:spPr>
          <a:xfrm>
            <a:off x="5183371" y="6276114"/>
            <a:ext cx="1219201" cy="26323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endParaRPr lang="ja-JP" altLang="en-US" sz="1200" dirty="0">
              <a:solidFill>
                <a:srgbClr val="FFFFFF"/>
              </a:solidFill>
              <a:latin typeface="Meiryo" charset="-128"/>
              <a:ea typeface="Meiryo" charset="-128"/>
              <a:cs typeface="Meiryo" charset="-128"/>
            </a:endParaRPr>
          </a:p>
        </p:txBody>
      </p:sp>
      <p:sp>
        <p:nvSpPr>
          <p:cNvPr id="248" name="正方形/長方形 247"/>
          <p:cNvSpPr/>
          <p:nvPr/>
        </p:nvSpPr>
        <p:spPr>
          <a:xfrm>
            <a:off x="6418879"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
        <p:nvSpPr>
          <p:cNvPr id="249" name="正方形/長方形 248"/>
          <p:cNvSpPr/>
          <p:nvPr/>
        </p:nvSpPr>
        <p:spPr>
          <a:xfrm>
            <a:off x="7654387" y="6276114"/>
            <a:ext cx="1219201" cy="263232"/>
          </a:xfrm>
          <a:prstGeom prst="rect">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200" dirty="0" smtClean="0">
                <a:solidFill>
                  <a:srgbClr val="FFFFFF"/>
                </a:solidFill>
                <a:latin typeface="Meiryo" charset="-128"/>
                <a:ea typeface="Meiryo" charset="-128"/>
                <a:cs typeface="Meiryo" charset="-128"/>
              </a:rPr>
              <a:t>高</a:t>
            </a:r>
            <a:r>
              <a:rPr lang="en-US" altLang="ja-JP" sz="1200" dirty="0" smtClean="0">
                <a:solidFill>
                  <a:srgbClr val="FFFFFF"/>
                </a:solidFill>
                <a:latin typeface="Meiryo" charset="-128"/>
                <a:ea typeface="Meiryo" charset="-128"/>
                <a:cs typeface="Meiryo" charset="-128"/>
              </a:rPr>
              <a:t>+</a:t>
            </a:r>
            <a:endParaRPr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865879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角丸四角形 263"/>
          <p:cNvSpPr/>
          <p:nvPr/>
        </p:nvSpPr>
        <p:spPr>
          <a:xfrm>
            <a:off x="417595" y="4564665"/>
            <a:ext cx="8303496" cy="1289214"/>
          </a:xfrm>
          <a:prstGeom prst="roundRect">
            <a:avLst>
              <a:gd name="adj" fmla="val 5239"/>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ハイブリッド・クラウドとマルチ・クラウド</a:t>
            </a:r>
            <a:endParaRPr kumimoji="1" lang="ja-JP" altLang="en-US" dirty="0"/>
          </a:p>
        </p:txBody>
      </p:sp>
      <p:sp>
        <p:nvSpPr>
          <p:cNvPr id="3" name="スライド番号プレースホルダー 2"/>
          <p:cNvSpPr>
            <a:spLocks noGrp="1"/>
          </p:cNvSpPr>
          <p:nvPr>
            <p:ph type="sldNum" sz="quarter" idx="12"/>
          </p:nvPr>
        </p:nvSpPr>
        <p:spPr>
          <a:xfrm>
            <a:off x="6941771" y="6644742"/>
            <a:ext cx="2133600" cy="217800"/>
          </a:xfrm>
          <a:effectLst>
            <a:outerShdw blurRad="50800" dist="38100" dir="2700000" algn="tl" rotWithShape="0">
              <a:prstClr val="black">
                <a:alpha val="40000"/>
              </a:prstClr>
            </a:outerShdw>
          </a:effectLst>
        </p:spPr>
        <p:txBody>
          <a:bodyPr/>
          <a:lstStyle/>
          <a:p>
            <a:fld id="{8FF8CC5D-A65D-5946-99B5-645367A967AD}" type="slidenum">
              <a:rPr kumimoji="1" lang="ja-JP" altLang="en-US" smtClean="0"/>
              <a:t>11</a:t>
            </a:fld>
            <a:endParaRPr kumimoji="1" lang="ja-JP" altLang="en-US"/>
          </a:p>
        </p:txBody>
      </p:sp>
      <p:sp>
        <p:nvSpPr>
          <p:cNvPr id="4" name="正方形/長方形 3"/>
          <p:cNvSpPr/>
          <p:nvPr/>
        </p:nvSpPr>
        <p:spPr>
          <a:xfrm>
            <a:off x="514297"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2590171" y="1869817"/>
            <a:ext cx="1824449" cy="336533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2492"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6769331" y="1869817"/>
            <a:ext cx="1824449" cy="3365336"/>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17595" y="1031520"/>
            <a:ext cx="8303496" cy="61891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ＭＳ Ｐゴシック"/>
                <a:ea typeface="ＭＳ Ｐゴシック"/>
                <a:cs typeface="ＭＳ Ｐゴシック"/>
              </a:rPr>
              <a:t>クラウド管理プラットフォーム</a:t>
            </a:r>
            <a:endParaRPr kumimoji="1" lang="en-US" altLang="ja-JP" sz="2000" dirty="0" smtClean="0">
              <a:solidFill>
                <a:srgbClr val="FFFFFF"/>
              </a:solidFill>
              <a:latin typeface="ＭＳ Ｐゴシック"/>
              <a:ea typeface="ＭＳ Ｐゴシック"/>
              <a:cs typeface="ＭＳ Ｐゴシック"/>
            </a:endParaRPr>
          </a:p>
          <a:p>
            <a:pPr algn="ctr"/>
            <a:r>
              <a:rPr lang="en-US" altLang="ja-JP" sz="1000" dirty="0" smtClean="0">
                <a:solidFill>
                  <a:srgbClr val="FFFFFF"/>
                </a:solidFill>
                <a:latin typeface="ＭＳ Ｐゴシック"/>
                <a:ea typeface="ＭＳ Ｐゴシック"/>
                <a:cs typeface="ＭＳ Ｐゴシック"/>
              </a:rPr>
              <a:t>Prime Cloud Controller (SCSK) /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a:t>
            </a:r>
            <a:r>
              <a:rPr lang="en-US" altLang="ja-JP" sz="1000" dirty="0" err="1" smtClean="0">
                <a:solidFill>
                  <a:srgbClr val="FFFFFF"/>
                </a:solidFill>
                <a:latin typeface="ＭＳ Ｐゴシック"/>
                <a:ea typeface="ＭＳ Ｐゴシック"/>
                <a:cs typeface="ＭＳ Ｐゴシック"/>
              </a:rPr>
              <a:t>RightScale</a:t>
            </a:r>
            <a:r>
              <a:rPr lang="en-US" altLang="ja-JP" sz="1000" dirty="0" smtClean="0">
                <a:solidFill>
                  <a:srgbClr val="FFFFFF"/>
                </a:solidFill>
                <a:latin typeface="ＭＳ Ｐゴシック"/>
                <a:ea typeface="ＭＳ Ｐゴシック"/>
                <a:cs typeface="ＭＳ Ｐゴシック"/>
              </a:rPr>
              <a:t>) / </a:t>
            </a:r>
            <a:r>
              <a:rPr lang="en-US" altLang="ja-JP" sz="1000" dirty="0" err="1" smtClean="0">
                <a:solidFill>
                  <a:srgbClr val="FFFFFF"/>
                </a:solidFill>
                <a:latin typeface="ＭＳ Ｐゴシック"/>
                <a:ea typeface="ＭＳ Ｐゴシック"/>
                <a:cs typeface="ＭＳ Ｐゴシック"/>
              </a:rPr>
              <a:t>vRealize</a:t>
            </a:r>
            <a:r>
              <a:rPr lang="en-US" altLang="ja-JP" sz="1000" dirty="0" smtClean="0">
                <a:solidFill>
                  <a:srgbClr val="FFFFFF"/>
                </a:solidFill>
                <a:latin typeface="ＭＳ Ｐゴシック"/>
                <a:ea typeface="ＭＳ Ｐゴシック"/>
                <a:cs typeface="ＭＳ Ｐゴシック"/>
              </a:rPr>
              <a:t> Suite (</a:t>
            </a:r>
            <a:r>
              <a:rPr lang="en-US" altLang="ja-JP" sz="1000" dirty="0" err="1" smtClean="0">
                <a:solidFill>
                  <a:srgbClr val="FFFFFF"/>
                </a:solidFill>
                <a:latin typeface="ＭＳ Ｐゴシック"/>
                <a:ea typeface="ＭＳ Ｐゴシック"/>
                <a:cs typeface="ＭＳ Ｐゴシック"/>
              </a:rPr>
              <a:t>Vmware</a:t>
            </a:r>
            <a:r>
              <a:rPr lang="en-US" altLang="ja-JP" sz="1000" dirty="0" smtClean="0">
                <a:solidFill>
                  <a:srgbClr val="FFFFFF"/>
                </a:solidFill>
                <a:latin typeface="ＭＳ Ｐゴシック"/>
                <a:ea typeface="ＭＳ Ｐゴシック"/>
                <a:cs typeface="ＭＳ Ｐゴシック"/>
              </a:rPr>
              <a:t>) </a:t>
            </a:r>
            <a:r>
              <a:rPr lang="ja-JP" altLang="en-US" sz="1000" dirty="0" smtClean="0">
                <a:solidFill>
                  <a:srgbClr val="FFFFFF"/>
                </a:solidFill>
                <a:latin typeface="ＭＳ Ｐゴシック"/>
                <a:ea typeface="ＭＳ Ｐゴシック"/>
                <a:cs typeface="ＭＳ Ｐゴシック"/>
              </a:rPr>
              <a:t>など</a:t>
            </a:r>
            <a:r>
              <a:rPr lang="en-US" altLang="ja-JP" sz="1000" dirty="0" smtClean="0">
                <a:solidFill>
                  <a:srgbClr val="FFFFFF"/>
                </a:solidFill>
                <a:latin typeface="ＭＳ Ｐゴシック"/>
                <a:ea typeface="ＭＳ Ｐゴシック"/>
                <a:cs typeface="ＭＳ Ｐゴシック"/>
              </a:rPr>
              <a:t> </a:t>
            </a:r>
            <a:endParaRPr kumimoji="1" lang="ja-JP" altLang="en-US" sz="1000" dirty="0">
              <a:solidFill>
                <a:srgbClr val="FFFFFF"/>
              </a:solidFill>
              <a:latin typeface="ＭＳ Ｐゴシック"/>
              <a:ea typeface="ＭＳ Ｐゴシック"/>
              <a:cs typeface="ＭＳ Ｐゴシック"/>
            </a:endParaRPr>
          </a:p>
        </p:txBody>
      </p:sp>
      <p:grpSp>
        <p:nvGrpSpPr>
          <p:cNvPr id="158" name="図形グループ 157"/>
          <p:cNvGrpSpPr/>
          <p:nvPr/>
        </p:nvGrpSpPr>
        <p:grpSpPr>
          <a:xfrm>
            <a:off x="887693" y="4270509"/>
            <a:ext cx="309971" cy="140029"/>
            <a:chOff x="6769100" y="1390650"/>
            <a:chExt cx="317500" cy="157483"/>
          </a:xfrm>
          <a:effectLst>
            <a:outerShdw blurRad="50800" dist="38100" dir="2700000" algn="tl" rotWithShape="0">
              <a:prstClr val="black">
                <a:alpha val="40000"/>
              </a:prstClr>
            </a:outerShdw>
          </a:effectLst>
        </p:grpSpPr>
        <p:sp>
          <p:nvSpPr>
            <p:cNvPr id="159" name="正方形/長方形 1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円/楕円 1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1" name="直線コネクタ 160"/>
            <p:cNvCxnSpPr>
              <a:stCxn id="160" idx="6"/>
              <a:endCxn id="1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2" name="図形グループ 161"/>
          <p:cNvGrpSpPr/>
          <p:nvPr/>
        </p:nvGrpSpPr>
        <p:grpSpPr>
          <a:xfrm>
            <a:off x="1248714" y="4270509"/>
            <a:ext cx="309971" cy="140029"/>
            <a:chOff x="6769100" y="1390650"/>
            <a:chExt cx="317500" cy="157483"/>
          </a:xfrm>
          <a:effectLst>
            <a:outerShdw blurRad="50800" dist="38100" dir="2700000" algn="tl" rotWithShape="0">
              <a:prstClr val="black">
                <a:alpha val="40000"/>
              </a:prstClr>
            </a:outerShdw>
          </a:effectLst>
        </p:grpSpPr>
        <p:sp>
          <p:nvSpPr>
            <p:cNvPr id="163" name="正方形/長方形 1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円/楕円 1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5" name="直線コネクタ 164"/>
            <p:cNvCxnSpPr>
              <a:stCxn id="164" idx="6"/>
              <a:endCxn id="1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6" name="図形グループ 165"/>
          <p:cNvGrpSpPr/>
          <p:nvPr/>
        </p:nvGrpSpPr>
        <p:grpSpPr>
          <a:xfrm>
            <a:off x="1609736" y="4270509"/>
            <a:ext cx="309971" cy="140029"/>
            <a:chOff x="6769100" y="1390650"/>
            <a:chExt cx="317500" cy="157483"/>
          </a:xfrm>
          <a:effectLst>
            <a:outerShdw blurRad="50800" dist="38100" dir="2700000" algn="tl" rotWithShape="0">
              <a:prstClr val="black">
                <a:alpha val="40000"/>
              </a:prstClr>
            </a:outerShdw>
          </a:effectLst>
        </p:grpSpPr>
        <p:sp>
          <p:nvSpPr>
            <p:cNvPr id="167" name="正方形/長方形 1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円/楕円 1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9" name="直線コネクタ 168"/>
            <p:cNvCxnSpPr>
              <a:stCxn id="168" idx="6"/>
              <a:endCxn id="1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0" name="図形グループ 169"/>
          <p:cNvGrpSpPr/>
          <p:nvPr/>
        </p:nvGrpSpPr>
        <p:grpSpPr>
          <a:xfrm>
            <a:off x="887693" y="4082514"/>
            <a:ext cx="309971" cy="140029"/>
            <a:chOff x="6769100" y="1390650"/>
            <a:chExt cx="317500" cy="157483"/>
          </a:xfrm>
          <a:effectLst>
            <a:outerShdw blurRad="50800" dist="38100" dir="2700000" algn="tl" rotWithShape="0">
              <a:prstClr val="black">
                <a:alpha val="40000"/>
              </a:prstClr>
            </a:outerShdw>
          </a:effectLst>
        </p:grpSpPr>
        <p:sp>
          <p:nvSpPr>
            <p:cNvPr id="171" name="正方形/長方形 1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円/楕円 1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3" name="直線コネクタ 172"/>
            <p:cNvCxnSpPr>
              <a:stCxn id="172" idx="6"/>
              <a:endCxn id="1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4" name="図形グループ 173"/>
          <p:cNvGrpSpPr/>
          <p:nvPr/>
        </p:nvGrpSpPr>
        <p:grpSpPr>
          <a:xfrm>
            <a:off x="1248714" y="4082514"/>
            <a:ext cx="309971" cy="140029"/>
            <a:chOff x="6769100" y="1390650"/>
            <a:chExt cx="317500" cy="157483"/>
          </a:xfrm>
          <a:effectLst>
            <a:outerShdw blurRad="50800" dist="38100" dir="2700000" algn="tl" rotWithShape="0">
              <a:prstClr val="black">
                <a:alpha val="40000"/>
              </a:prstClr>
            </a:outerShdw>
          </a:effectLst>
        </p:grpSpPr>
        <p:sp>
          <p:nvSpPr>
            <p:cNvPr id="175" name="正方形/長方形 1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6" name="円/楕円 1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7" name="直線コネクタ 176"/>
            <p:cNvCxnSpPr>
              <a:stCxn id="176" idx="6"/>
              <a:endCxn id="1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8" name="図形グループ 177"/>
          <p:cNvGrpSpPr/>
          <p:nvPr/>
        </p:nvGrpSpPr>
        <p:grpSpPr>
          <a:xfrm>
            <a:off x="1609736" y="4082514"/>
            <a:ext cx="309971" cy="140029"/>
            <a:chOff x="6769100" y="1390650"/>
            <a:chExt cx="317500" cy="157483"/>
          </a:xfrm>
          <a:effectLst>
            <a:outerShdw blurRad="50800" dist="38100" dir="2700000" algn="tl" rotWithShape="0">
              <a:prstClr val="black">
                <a:alpha val="40000"/>
              </a:prstClr>
            </a:outerShdw>
          </a:effectLst>
        </p:grpSpPr>
        <p:sp>
          <p:nvSpPr>
            <p:cNvPr id="179" name="正方形/長方形 1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円/楕円 1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1" name="直線コネクタ 180"/>
            <p:cNvCxnSpPr>
              <a:stCxn id="180" idx="6"/>
              <a:endCxn id="1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2" name="図形グループ 181"/>
          <p:cNvGrpSpPr/>
          <p:nvPr/>
        </p:nvGrpSpPr>
        <p:grpSpPr>
          <a:xfrm>
            <a:off x="2969086" y="4264930"/>
            <a:ext cx="309971" cy="140029"/>
            <a:chOff x="6769100" y="1390650"/>
            <a:chExt cx="317500" cy="157483"/>
          </a:xfrm>
          <a:effectLst>
            <a:outerShdw blurRad="50800" dist="38100" dir="2700000" algn="tl" rotWithShape="0">
              <a:prstClr val="black">
                <a:alpha val="40000"/>
              </a:prstClr>
            </a:outerShdw>
          </a:effectLst>
        </p:grpSpPr>
        <p:sp>
          <p:nvSpPr>
            <p:cNvPr id="183" name="正方形/長方形 1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円/楕円 1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5" name="直線コネクタ 184"/>
            <p:cNvCxnSpPr>
              <a:stCxn id="184" idx="6"/>
              <a:endCxn id="1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6" name="図形グループ 185"/>
          <p:cNvGrpSpPr/>
          <p:nvPr/>
        </p:nvGrpSpPr>
        <p:grpSpPr>
          <a:xfrm>
            <a:off x="3330107" y="4264930"/>
            <a:ext cx="309971" cy="140029"/>
            <a:chOff x="6769100" y="1390650"/>
            <a:chExt cx="317500" cy="157483"/>
          </a:xfrm>
          <a:effectLst>
            <a:outerShdw blurRad="50800" dist="38100" dir="2700000" algn="tl" rotWithShape="0">
              <a:prstClr val="black">
                <a:alpha val="40000"/>
              </a:prstClr>
            </a:outerShdw>
          </a:effectLst>
        </p:grpSpPr>
        <p:sp>
          <p:nvSpPr>
            <p:cNvPr id="187" name="正方形/長方形 1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円/楕円 1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9" name="直線コネクタ 188"/>
            <p:cNvCxnSpPr>
              <a:stCxn id="188" idx="6"/>
              <a:endCxn id="1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0" name="図形グループ 189"/>
          <p:cNvGrpSpPr/>
          <p:nvPr/>
        </p:nvGrpSpPr>
        <p:grpSpPr>
          <a:xfrm>
            <a:off x="3691129" y="4264930"/>
            <a:ext cx="309971" cy="140029"/>
            <a:chOff x="6769100" y="1390650"/>
            <a:chExt cx="317500" cy="157483"/>
          </a:xfrm>
          <a:effectLst>
            <a:outerShdw blurRad="50800" dist="38100" dir="2700000" algn="tl" rotWithShape="0">
              <a:prstClr val="black">
                <a:alpha val="40000"/>
              </a:prstClr>
            </a:outerShdw>
          </a:effectLst>
        </p:grpSpPr>
        <p:sp>
          <p:nvSpPr>
            <p:cNvPr id="191" name="正方形/長方形 1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円/楕円 1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3" name="直線コネクタ 192"/>
            <p:cNvCxnSpPr>
              <a:stCxn id="192" idx="6"/>
              <a:endCxn id="1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4" name="図形グループ 193"/>
          <p:cNvGrpSpPr/>
          <p:nvPr/>
        </p:nvGrpSpPr>
        <p:grpSpPr>
          <a:xfrm>
            <a:off x="2969086" y="4076935"/>
            <a:ext cx="309971" cy="140029"/>
            <a:chOff x="6769100" y="1390650"/>
            <a:chExt cx="317500" cy="157483"/>
          </a:xfrm>
          <a:effectLst>
            <a:outerShdw blurRad="50800" dist="38100" dir="2700000" algn="tl" rotWithShape="0">
              <a:prstClr val="black">
                <a:alpha val="40000"/>
              </a:prstClr>
            </a:outerShdw>
          </a:effectLst>
        </p:grpSpPr>
        <p:sp>
          <p:nvSpPr>
            <p:cNvPr id="195" name="正方形/長方形 1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6" name="円/楕円 1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7" name="直線コネクタ 196"/>
            <p:cNvCxnSpPr>
              <a:stCxn id="196" idx="6"/>
              <a:endCxn id="1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8" name="図形グループ 197"/>
          <p:cNvGrpSpPr/>
          <p:nvPr/>
        </p:nvGrpSpPr>
        <p:grpSpPr>
          <a:xfrm>
            <a:off x="3330107" y="4076935"/>
            <a:ext cx="309971" cy="140029"/>
            <a:chOff x="6769100" y="1390650"/>
            <a:chExt cx="317500" cy="157483"/>
          </a:xfrm>
          <a:effectLst>
            <a:outerShdw blurRad="50800" dist="38100" dir="2700000" algn="tl" rotWithShape="0">
              <a:prstClr val="black">
                <a:alpha val="40000"/>
              </a:prstClr>
            </a:outerShdw>
          </a:effectLst>
        </p:grpSpPr>
        <p:sp>
          <p:nvSpPr>
            <p:cNvPr id="199" name="正方形/長方形 1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0" name="円/楕円 1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1" name="直線コネクタ 200"/>
            <p:cNvCxnSpPr>
              <a:stCxn id="200" idx="6"/>
              <a:endCxn id="1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2" name="図形グループ 201"/>
          <p:cNvGrpSpPr/>
          <p:nvPr/>
        </p:nvGrpSpPr>
        <p:grpSpPr>
          <a:xfrm>
            <a:off x="3691129" y="4076935"/>
            <a:ext cx="309971" cy="140029"/>
            <a:chOff x="6769100" y="1390650"/>
            <a:chExt cx="317500" cy="157483"/>
          </a:xfrm>
          <a:effectLst>
            <a:outerShdw blurRad="50800" dist="38100" dir="2700000" algn="tl" rotWithShape="0">
              <a:prstClr val="black">
                <a:alpha val="40000"/>
              </a:prstClr>
            </a:outerShdw>
          </a:effectLst>
        </p:grpSpPr>
        <p:sp>
          <p:nvSpPr>
            <p:cNvPr id="203" name="正方形/長方形 2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4" name="円/楕円 2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5" name="直線コネクタ 204"/>
            <p:cNvCxnSpPr>
              <a:stCxn id="204" idx="6"/>
              <a:endCxn id="2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5" name="テキスト ボックス 254"/>
          <p:cNvSpPr txBox="1"/>
          <p:nvPr/>
        </p:nvSpPr>
        <p:spPr>
          <a:xfrm>
            <a:off x="514297" y="4680711"/>
            <a:ext cx="1824449" cy="461665"/>
          </a:xfrm>
          <a:prstGeom prst="rect">
            <a:avLst/>
          </a:prstGeom>
          <a:noFill/>
        </p:spPr>
        <p:txBody>
          <a:bodyPr wrap="square" rtlCol="0">
            <a:spAutoFit/>
          </a:bodyPr>
          <a:lstStyle/>
          <a:p>
            <a:pPr algn="ctr"/>
            <a:r>
              <a:rPr kumimoji="1" lang="ja-JP" altLang="en-US" sz="1200" dirty="0" smtClean="0">
                <a:solidFill>
                  <a:schemeClr val="accent6">
                    <a:lumMod val="50000"/>
                  </a:schemeClr>
                </a:solidFill>
              </a:rPr>
              <a:t>オンプレミス（自社構内）</a:t>
            </a:r>
            <a:endParaRPr kumimoji="1" lang="en-US" altLang="ja-JP" sz="1200" dirty="0" smtClean="0">
              <a:solidFill>
                <a:schemeClr val="accent6">
                  <a:lumMod val="50000"/>
                </a:schemeClr>
              </a:solidFill>
            </a:endParaRPr>
          </a:p>
          <a:p>
            <a:pPr algn="ctr"/>
            <a:r>
              <a:rPr lang="ja-JP" altLang="en-US" sz="1200" dirty="0" smtClean="0">
                <a:solidFill>
                  <a:schemeClr val="accent6">
                    <a:lumMod val="50000"/>
                  </a:schemeClr>
                </a:solidFill>
              </a:rPr>
              <a:t>データセンタ（自社設備）</a:t>
            </a:r>
            <a:endParaRPr kumimoji="1" lang="ja-JP" altLang="en-US" sz="1200" dirty="0">
              <a:solidFill>
                <a:schemeClr val="accent6">
                  <a:lumMod val="50000"/>
                </a:schemeClr>
              </a:solidFill>
            </a:endParaRPr>
          </a:p>
        </p:txBody>
      </p:sp>
      <p:sp>
        <p:nvSpPr>
          <p:cNvPr id="256" name="テキスト ボックス 255"/>
          <p:cNvSpPr txBox="1"/>
          <p:nvPr/>
        </p:nvSpPr>
        <p:spPr>
          <a:xfrm>
            <a:off x="2596098" y="4680711"/>
            <a:ext cx="1824449" cy="438582"/>
          </a:xfrm>
          <a:prstGeom prst="rect">
            <a:avLst/>
          </a:prstGeom>
          <a:noFill/>
        </p:spPr>
        <p:txBody>
          <a:bodyPr wrap="square" rtlCol="0">
            <a:spAutoFit/>
          </a:bodyPr>
          <a:lstStyle/>
          <a:p>
            <a:pPr algn="ctr"/>
            <a:r>
              <a:rPr lang="ja-JP" altLang="en-US" sz="1200" dirty="0" smtClean="0">
                <a:solidFill>
                  <a:schemeClr val="accent6">
                    <a:lumMod val="50000"/>
                  </a:schemeClr>
                </a:solidFill>
              </a:rPr>
              <a:t>データセンタ（他社設備）</a:t>
            </a:r>
            <a:endParaRPr lang="en-US" altLang="ja-JP" sz="1200" dirty="0" smtClean="0">
              <a:solidFill>
                <a:schemeClr val="accent6">
                  <a:lumMod val="50000"/>
                </a:schemeClr>
              </a:solidFill>
            </a:endParaRPr>
          </a:p>
          <a:p>
            <a:pPr algn="ctr"/>
            <a:r>
              <a:rPr kumimoji="1" lang="ja-JP" altLang="en-US" sz="1000" dirty="0" smtClean="0">
                <a:solidFill>
                  <a:schemeClr val="accent6">
                    <a:lumMod val="50000"/>
                  </a:schemeClr>
                </a:solidFill>
              </a:rPr>
              <a:t>コロケーション／</a:t>
            </a:r>
            <a:r>
              <a:rPr lang="ja-JP" altLang="en-US" sz="1000" dirty="0" smtClean="0">
                <a:solidFill>
                  <a:schemeClr val="accent6">
                    <a:lumMod val="50000"/>
                  </a:schemeClr>
                </a:solidFill>
              </a:rPr>
              <a:t>ホスティング</a:t>
            </a:r>
            <a:endParaRPr kumimoji="1" lang="ja-JP" altLang="en-US" sz="1000" dirty="0">
              <a:solidFill>
                <a:schemeClr val="accent6">
                  <a:lumMod val="50000"/>
                </a:schemeClr>
              </a:solidFill>
            </a:endParaRPr>
          </a:p>
        </p:txBody>
      </p:sp>
      <p:sp>
        <p:nvSpPr>
          <p:cNvPr id="257" name="テキスト ボックス 256"/>
          <p:cNvSpPr txBox="1"/>
          <p:nvPr/>
        </p:nvSpPr>
        <p:spPr>
          <a:xfrm>
            <a:off x="4671564" y="4680711"/>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58" name="テキスト ボックス 257"/>
          <p:cNvSpPr txBox="1"/>
          <p:nvPr/>
        </p:nvSpPr>
        <p:spPr>
          <a:xfrm>
            <a:off x="6769331" y="4674264"/>
            <a:ext cx="1824449" cy="276999"/>
          </a:xfrm>
          <a:prstGeom prst="rect">
            <a:avLst/>
          </a:prstGeom>
          <a:noFill/>
        </p:spPr>
        <p:txBody>
          <a:bodyPr wrap="square" rtlCol="0">
            <a:spAutoFit/>
          </a:bodyPr>
          <a:lstStyle/>
          <a:p>
            <a:pPr algn="ctr"/>
            <a:r>
              <a:rPr kumimoji="1" lang="ja-JP" altLang="en-US" sz="1200" dirty="0" smtClean="0">
                <a:solidFill>
                  <a:srgbClr val="000090"/>
                </a:solidFill>
              </a:rPr>
              <a:t>パブリック・クラウド</a:t>
            </a:r>
            <a:endParaRPr kumimoji="1" lang="ja-JP" altLang="en-US" sz="1200" dirty="0">
              <a:solidFill>
                <a:srgbClr val="000090"/>
              </a:solidFill>
            </a:endParaRPr>
          </a:p>
        </p:txBody>
      </p:sp>
      <p:sp>
        <p:nvSpPr>
          <p:cNvPr id="260" name="正方形/長方形 259"/>
          <p:cNvSpPr/>
          <p:nvPr/>
        </p:nvSpPr>
        <p:spPr>
          <a:xfrm>
            <a:off x="617446" y="1998571"/>
            <a:ext cx="5795687" cy="1987857"/>
          </a:xfrm>
          <a:prstGeom prst="rect">
            <a:avLst/>
          </a:prstGeom>
          <a:solidFill>
            <a:srgbClr val="3366FF">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1" name="正方形/長方形 260"/>
          <p:cNvSpPr/>
          <p:nvPr/>
        </p:nvSpPr>
        <p:spPr>
          <a:xfrm>
            <a:off x="4775640" y="2295318"/>
            <a:ext cx="3758493" cy="1353871"/>
          </a:xfrm>
          <a:prstGeom prst="rect">
            <a:avLst/>
          </a:prstGeom>
          <a:solidFill>
            <a:srgbClr val="008000">
              <a:alpha val="39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6556" y="2063752"/>
            <a:ext cx="1475839" cy="1475839"/>
          </a:xfrm>
          <a:prstGeom prst="rect">
            <a:avLst/>
          </a:prstGeom>
          <a:effectLst>
            <a:outerShdw blurRad="50800" dist="38100" dir="2700000" algn="tl" rotWithShape="0">
              <a:prstClr val="black">
                <a:alpha val="40000"/>
              </a:prstClr>
            </a:outerShdw>
          </a:effectLst>
        </p:spPr>
      </p:pic>
      <p:grpSp>
        <p:nvGrpSpPr>
          <p:cNvPr id="94" name="図形グループ 93"/>
          <p:cNvGrpSpPr/>
          <p:nvPr/>
        </p:nvGrpSpPr>
        <p:grpSpPr>
          <a:xfrm>
            <a:off x="5787271" y="2769062"/>
            <a:ext cx="309971" cy="140029"/>
            <a:chOff x="6769100" y="1390650"/>
            <a:chExt cx="317500" cy="157483"/>
          </a:xfrm>
          <a:effectLst>
            <a:outerShdw blurRad="50800" dist="38100" dir="2700000" algn="tl" rotWithShape="0">
              <a:prstClr val="black">
                <a:alpha val="40000"/>
              </a:prstClr>
            </a:outerShdw>
          </a:effectLst>
        </p:grpSpPr>
        <p:sp>
          <p:nvSpPr>
            <p:cNvPr id="95" name="正方形/長方形 9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円/楕円 9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7" name="直線コネクタ 96"/>
            <p:cNvCxnSpPr>
              <a:stCxn id="96" idx="6"/>
              <a:endCxn id="9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6" name="図形グループ 105"/>
          <p:cNvGrpSpPr/>
          <p:nvPr/>
        </p:nvGrpSpPr>
        <p:grpSpPr>
          <a:xfrm>
            <a:off x="5787271" y="2391397"/>
            <a:ext cx="309971" cy="140029"/>
            <a:chOff x="6769100" y="1390650"/>
            <a:chExt cx="317500" cy="157483"/>
          </a:xfrm>
          <a:effectLst>
            <a:outerShdw blurRad="50800" dist="38100" dir="2700000" algn="tl" rotWithShape="0">
              <a:prstClr val="black">
                <a:alpha val="40000"/>
              </a:prstClr>
            </a:outerShdw>
          </a:effectLst>
        </p:grpSpPr>
        <p:sp>
          <p:nvSpPr>
            <p:cNvPr id="107" name="正方形/長方形 1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円/楕円 1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9" name="直線コネクタ 108"/>
            <p:cNvCxnSpPr>
              <a:stCxn id="108" idx="6"/>
              <a:endCxn id="1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8" name="図形グループ 117"/>
          <p:cNvGrpSpPr/>
          <p:nvPr/>
        </p:nvGrpSpPr>
        <p:grpSpPr>
          <a:xfrm>
            <a:off x="5787271" y="2581067"/>
            <a:ext cx="309971" cy="140029"/>
            <a:chOff x="6769100" y="1390650"/>
            <a:chExt cx="317500" cy="157483"/>
          </a:xfrm>
          <a:effectLst>
            <a:outerShdw blurRad="50800" dist="38100" dir="2700000" algn="tl" rotWithShape="0">
              <a:prstClr val="black">
                <a:alpha val="40000"/>
              </a:prstClr>
            </a:outerShdw>
          </a:effectLst>
        </p:grpSpPr>
        <p:sp>
          <p:nvSpPr>
            <p:cNvPr id="119" name="正方形/長方形 1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円/楕円 1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1" name="直線コネクタ 120"/>
            <p:cNvCxnSpPr>
              <a:stCxn id="120" idx="6"/>
              <a:endCxn id="1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4" name="図形グループ 213"/>
          <p:cNvGrpSpPr/>
          <p:nvPr/>
        </p:nvGrpSpPr>
        <p:grpSpPr>
          <a:xfrm>
            <a:off x="5787271" y="3149435"/>
            <a:ext cx="309971" cy="140029"/>
            <a:chOff x="6769100" y="1390650"/>
            <a:chExt cx="317500" cy="157483"/>
          </a:xfrm>
          <a:effectLst>
            <a:outerShdw blurRad="50800" dist="38100" dir="2700000" algn="tl" rotWithShape="0">
              <a:prstClr val="black">
                <a:alpha val="40000"/>
              </a:prstClr>
            </a:outerShdw>
          </a:effectLst>
        </p:grpSpPr>
        <p:sp>
          <p:nvSpPr>
            <p:cNvPr id="215" name="正方形/長方形 2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6" name="円/楕円 2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7" name="直線コネクタ 216"/>
            <p:cNvCxnSpPr>
              <a:stCxn id="216" idx="6"/>
              <a:endCxn id="2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6" name="図形グループ 225"/>
          <p:cNvGrpSpPr/>
          <p:nvPr/>
        </p:nvGrpSpPr>
        <p:grpSpPr>
          <a:xfrm>
            <a:off x="5787271" y="2961440"/>
            <a:ext cx="309971" cy="140029"/>
            <a:chOff x="6769100" y="1390650"/>
            <a:chExt cx="317500" cy="157483"/>
          </a:xfrm>
          <a:effectLst>
            <a:outerShdw blurRad="50800" dist="38100" dir="2700000" algn="tl" rotWithShape="0">
              <a:prstClr val="black">
                <a:alpha val="40000"/>
              </a:prstClr>
            </a:outerShdw>
          </a:effectLst>
        </p:grpSpPr>
        <p:sp>
          <p:nvSpPr>
            <p:cNvPr id="227" name="正方形/長方形 2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8" name="円/楕円 2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9" name="直線コネクタ 228"/>
            <p:cNvCxnSpPr>
              <a:stCxn id="228" idx="6"/>
              <a:endCxn id="2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4" name="正方形/長方形 253"/>
          <p:cNvSpPr/>
          <p:nvPr/>
        </p:nvSpPr>
        <p:spPr>
          <a:xfrm>
            <a:off x="4994833" y="2756967"/>
            <a:ext cx="792437" cy="1075203"/>
          </a:xfrm>
          <a:prstGeom prst="rect">
            <a:avLst/>
          </a:prstGeom>
          <a:solidFill>
            <a:schemeClr val="accent6">
              <a:lumMod val="75000"/>
              <a:alpha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86" name="図形グループ 85"/>
          <p:cNvGrpSpPr/>
          <p:nvPr/>
        </p:nvGrpSpPr>
        <p:grpSpPr>
          <a:xfrm>
            <a:off x="5065228" y="2769062"/>
            <a:ext cx="309971" cy="140029"/>
            <a:chOff x="6769100" y="1390650"/>
            <a:chExt cx="317500" cy="157483"/>
          </a:xfrm>
          <a:effectLst>
            <a:outerShdw blurRad="50800" dist="38100" dir="2700000" algn="tl" rotWithShape="0">
              <a:prstClr val="black">
                <a:alpha val="40000"/>
              </a:prstClr>
            </a:outerShdw>
          </a:effectLst>
        </p:grpSpPr>
        <p:sp>
          <p:nvSpPr>
            <p:cNvPr id="87" name="正方形/長方形 8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円/楕円 8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9" name="直線コネクタ 88"/>
            <p:cNvCxnSpPr>
              <a:stCxn id="88" idx="6"/>
              <a:endCxn id="8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0" name="図形グループ 89"/>
          <p:cNvGrpSpPr/>
          <p:nvPr/>
        </p:nvGrpSpPr>
        <p:grpSpPr>
          <a:xfrm>
            <a:off x="5426249" y="2769062"/>
            <a:ext cx="309971" cy="140029"/>
            <a:chOff x="6769100" y="1390650"/>
            <a:chExt cx="317500" cy="157483"/>
          </a:xfrm>
          <a:effectLst>
            <a:outerShdw blurRad="50800" dist="38100" dir="2700000" algn="tl" rotWithShape="0">
              <a:prstClr val="black">
                <a:alpha val="40000"/>
              </a:prstClr>
            </a:outerShdw>
          </a:effectLst>
        </p:grpSpPr>
        <p:sp>
          <p:nvSpPr>
            <p:cNvPr id="91" name="正方形/長方形 9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円/楕円 9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3" name="直線コネクタ 92"/>
            <p:cNvCxnSpPr>
              <a:stCxn id="92" idx="6"/>
              <a:endCxn id="9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8" name="図形グループ 97"/>
          <p:cNvGrpSpPr/>
          <p:nvPr/>
        </p:nvGrpSpPr>
        <p:grpSpPr>
          <a:xfrm>
            <a:off x="5065228" y="2391397"/>
            <a:ext cx="309971" cy="140029"/>
            <a:chOff x="6769100" y="1390650"/>
            <a:chExt cx="317500" cy="157483"/>
          </a:xfrm>
          <a:effectLst>
            <a:outerShdw blurRad="50800" dist="38100" dir="2700000" algn="tl" rotWithShape="0">
              <a:prstClr val="black">
                <a:alpha val="40000"/>
              </a:prstClr>
            </a:outerShdw>
          </a:effectLst>
        </p:grpSpPr>
        <p:sp>
          <p:nvSpPr>
            <p:cNvPr id="99" name="正方形/長方形 9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円/楕円 9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1" name="直線コネクタ 100"/>
            <p:cNvCxnSpPr>
              <a:stCxn id="100" idx="6"/>
              <a:endCxn id="9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2" name="図形グループ 101"/>
          <p:cNvGrpSpPr/>
          <p:nvPr/>
        </p:nvGrpSpPr>
        <p:grpSpPr>
          <a:xfrm>
            <a:off x="5426249" y="2391397"/>
            <a:ext cx="309971" cy="140029"/>
            <a:chOff x="6769100" y="1390650"/>
            <a:chExt cx="317500" cy="157483"/>
          </a:xfrm>
          <a:effectLst>
            <a:outerShdw blurRad="50800" dist="38100" dir="2700000" algn="tl" rotWithShape="0">
              <a:prstClr val="black">
                <a:alpha val="40000"/>
              </a:prstClr>
            </a:outerShdw>
          </a:effectLst>
        </p:grpSpPr>
        <p:sp>
          <p:nvSpPr>
            <p:cNvPr id="103" name="正方形/長方形 10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5" name="直線コネクタ 104"/>
            <p:cNvCxnSpPr>
              <a:stCxn id="104" idx="6"/>
              <a:endCxn id="10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0" name="図形グループ 109"/>
          <p:cNvGrpSpPr/>
          <p:nvPr/>
        </p:nvGrpSpPr>
        <p:grpSpPr>
          <a:xfrm>
            <a:off x="5065228" y="2581067"/>
            <a:ext cx="309971" cy="140029"/>
            <a:chOff x="6769100" y="1390650"/>
            <a:chExt cx="317500" cy="157483"/>
          </a:xfrm>
          <a:effectLst>
            <a:outerShdw blurRad="50800" dist="38100" dir="2700000" algn="tl" rotWithShape="0">
              <a:prstClr val="black">
                <a:alpha val="40000"/>
              </a:prstClr>
            </a:outerShdw>
          </a:effectLst>
        </p:grpSpPr>
        <p:sp>
          <p:nvSpPr>
            <p:cNvPr id="111" name="正方形/長方形 1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円/楕円 1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3" name="直線コネクタ 112"/>
            <p:cNvCxnSpPr>
              <a:stCxn id="112" idx="6"/>
              <a:endCxn id="1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4" name="図形グループ 113"/>
          <p:cNvGrpSpPr/>
          <p:nvPr/>
        </p:nvGrpSpPr>
        <p:grpSpPr>
          <a:xfrm>
            <a:off x="5426249" y="2581067"/>
            <a:ext cx="309971" cy="140029"/>
            <a:chOff x="6769100" y="1390650"/>
            <a:chExt cx="317500" cy="157483"/>
          </a:xfrm>
          <a:effectLst>
            <a:outerShdw blurRad="50800" dist="38100" dir="2700000" algn="tl" rotWithShape="0">
              <a:prstClr val="black">
                <a:alpha val="40000"/>
              </a:prstClr>
            </a:outerShdw>
          </a:effectLst>
        </p:grpSpPr>
        <p:sp>
          <p:nvSpPr>
            <p:cNvPr id="115" name="正方形/長方形 1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円/楕円 1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7" name="直線コネクタ 116"/>
            <p:cNvCxnSpPr>
              <a:stCxn id="116" idx="6"/>
              <a:endCxn id="1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8" name="図形グループ 217"/>
          <p:cNvGrpSpPr/>
          <p:nvPr/>
        </p:nvGrpSpPr>
        <p:grpSpPr>
          <a:xfrm>
            <a:off x="5065228" y="2961440"/>
            <a:ext cx="309971" cy="140029"/>
            <a:chOff x="6769100" y="1390650"/>
            <a:chExt cx="317500" cy="157483"/>
          </a:xfrm>
          <a:effectLst>
            <a:outerShdw blurRad="50800" dist="38100" dir="2700000" algn="tl" rotWithShape="0">
              <a:prstClr val="black">
                <a:alpha val="40000"/>
              </a:prstClr>
            </a:outerShdw>
          </a:effectLst>
        </p:grpSpPr>
        <p:sp>
          <p:nvSpPr>
            <p:cNvPr id="219" name="正方形/長方形 2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円/楕円 2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1" name="直線コネクタ 220"/>
            <p:cNvCxnSpPr>
              <a:stCxn id="220" idx="6"/>
              <a:endCxn id="2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2" name="図形グループ 221"/>
          <p:cNvGrpSpPr/>
          <p:nvPr/>
        </p:nvGrpSpPr>
        <p:grpSpPr>
          <a:xfrm>
            <a:off x="5426249" y="2961440"/>
            <a:ext cx="309971" cy="140029"/>
            <a:chOff x="6769100" y="1390650"/>
            <a:chExt cx="317500" cy="157483"/>
          </a:xfrm>
          <a:effectLst>
            <a:outerShdw blurRad="50800" dist="38100" dir="2700000" algn="tl" rotWithShape="0">
              <a:prstClr val="black">
                <a:alpha val="40000"/>
              </a:prstClr>
            </a:outerShdw>
          </a:effectLst>
        </p:grpSpPr>
        <p:sp>
          <p:nvSpPr>
            <p:cNvPr id="223" name="正方形/長方形 2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円/楕円 2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5" name="直線コネクタ 224"/>
            <p:cNvCxnSpPr>
              <a:stCxn id="224" idx="6"/>
              <a:endCxn id="2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06" name="図形グループ 205"/>
          <p:cNvGrpSpPr/>
          <p:nvPr/>
        </p:nvGrpSpPr>
        <p:grpSpPr>
          <a:xfrm>
            <a:off x="5065228" y="3149435"/>
            <a:ext cx="309971" cy="140029"/>
            <a:chOff x="6769100" y="1390650"/>
            <a:chExt cx="317500" cy="157483"/>
          </a:xfrm>
          <a:effectLst>
            <a:outerShdw blurRad="50800" dist="38100" dir="2700000" algn="tl" rotWithShape="0">
              <a:prstClr val="black">
                <a:alpha val="40000"/>
              </a:prstClr>
            </a:outerShdw>
          </a:effectLst>
        </p:grpSpPr>
        <p:sp>
          <p:nvSpPr>
            <p:cNvPr id="207" name="正方形/長方形 20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8" name="円/楕円 20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09" name="直線コネクタ 208"/>
            <p:cNvCxnSpPr>
              <a:stCxn id="208" idx="6"/>
              <a:endCxn id="20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10" name="図形グループ 209"/>
          <p:cNvGrpSpPr/>
          <p:nvPr/>
        </p:nvGrpSpPr>
        <p:grpSpPr>
          <a:xfrm>
            <a:off x="5426249" y="3149435"/>
            <a:ext cx="309971" cy="140029"/>
            <a:chOff x="6769100" y="1390650"/>
            <a:chExt cx="317500" cy="157483"/>
          </a:xfrm>
          <a:effectLst>
            <a:outerShdw blurRad="50800" dist="38100" dir="2700000" algn="tl" rotWithShape="0">
              <a:prstClr val="black">
                <a:alpha val="40000"/>
              </a:prstClr>
            </a:outerShdw>
          </a:effectLst>
        </p:grpSpPr>
        <p:sp>
          <p:nvSpPr>
            <p:cNvPr id="211" name="正方形/長方形 21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2" name="円/楕円 21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3" name="直線コネクタ 212"/>
            <p:cNvCxnSpPr>
              <a:stCxn id="212" idx="6"/>
              <a:endCxn id="21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59" name="テキスト ボックス 258"/>
          <p:cNvSpPr txBox="1"/>
          <p:nvPr/>
        </p:nvSpPr>
        <p:spPr>
          <a:xfrm>
            <a:off x="4994833" y="3370505"/>
            <a:ext cx="792438" cy="461665"/>
          </a:xfrm>
          <a:prstGeom prst="rect">
            <a:avLst/>
          </a:prstGeom>
          <a:noFill/>
        </p:spPr>
        <p:txBody>
          <a:bodyPr wrap="square" rtlCol="0">
            <a:spAutoFit/>
          </a:bodyPr>
          <a:lstStyle/>
          <a:p>
            <a:pPr algn="ctr"/>
            <a:r>
              <a:rPr kumimoji="1" lang="ja-JP" altLang="en-US" sz="800" dirty="0" smtClean="0">
                <a:solidFill>
                  <a:schemeClr val="bg1"/>
                </a:solidFill>
              </a:rPr>
              <a:t>バーチャル</a:t>
            </a:r>
            <a:endParaRPr kumimoji="1" lang="en-US" altLang="ja-JP" sz="800" dirty="0" smtClean="0">
              <a:solidFill>
                <a:schemeClr val="bg1"/>
              </a:solidFill>
            </a:endParaRPr>
          </a:p>
          <a:p>
            <a:pPr algn="ctr"/>
            <a:r>
              <a:rPr kumimoji="1" lang="ja-JP" altLang="en-US" sz="800" dirty="0" smtClean="0">
                <a:solidFill>
                  <a:schemeClr val="bg1"/>
                </a:solidFill>
              </a:rPr>
              <a:t>プライベート</a:t>
            </a:r>
            <a:endParaRPr kumimoji="1" lang="en-US" altLang="ja-JP" sz="800" dirty="0" smtClean="0">
              <a:solidFill>
                <a:schemeClr val="bg1"/>
              </a:solidFill>
            </a:endParaRPr>
          </a:p>
          <a:p>
            <a:pPr algn="ctr"/>
            <a:r>
              <a:rPr lang="ja-JP" altLang="en-US" sz="800" dirty="0" smtClean="0">
                <a:solidFill>
                  <a:schemeClr val="bg1"/>
                </a:solidFill>
              </a:rPr>
              <a:t>クラウド</a:t>
            </a:r>
            <a:endParaRPr kumimoji="1" lang="ja-JP" altLang="en-US" sz="800" dirty="0">
              <a:solidFill>
                <a:schemeClr val="bg1"/>
              </a:solidFill>
            </a:endParaRPr>
          </a:p>
        </p:txBody>
      </p:sp>
      <p:pic>
        <p:nvPicPr>
          <p:cNvPr id="10" name="図 9"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pic>
        <p:nvPicPr>
          <p:cNvPr id="11" name="図 10"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4235" y="2063752"/>
            <a:ext cx="1475839" cy="1475839"/>
          </a:xfrm>
          <a:prstGeom prst="rect">
            <a:avLst/>
          </a:prstGeom>
          <a:effectLst>
            <a:outerShdw blurRad="50800" dist="38100" dir="2700000" algn="tl" rotWithShape="0">
              <a:prstClr val="black">
                <a:alpha val="40000"/>
              </a:prstClr>
            </a:outerShdw>
          </a:effectLst>
        </p:spPr>
      </p:pic>
      <p:grpSp>
        <p:nvGrpSpPr>
          <p:cNvPr id="14" name="図形グループ 13"/>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15" name="正方形/長方形 1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円/楕円 1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 name="直線コネクタ 16"/>
            <p:cNvCxnSpPr>
              <a:stCxn id="16" idx="6"/>
              <a:endCxn id="1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8" name="図形グループ 17"/>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19" name="正方形/長方形 1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円/楕円 1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1" name="直線コネクタ 20"/>
            <p:cNvCxnSpPr>
              <a:stCxn id="20" idx="6"/>
              <a:endCxn id="1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2" name="図形グループ 21"/>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3" name="正方形/長方形 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円/楕円 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 name="直線コネクタ 24"/>
            <p:cNvCxnSpPr>
              <a:stCxn id="24" idx="6"/>
              <a:endCxn id="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6" name="図形グループ 25"/>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27" name="正方形/長方形 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円/楕円 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9" name="直線コネクタ 28"/>
            <p:cNvCxnSpPr>
              <a:stCxn id="28" idx="6"/>
              <a:endCxn id="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0" name="図形グループ 29"/>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3" name="直線コネクタ 32"/>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4" name="図形グループ 33"/>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35" name="正方形/長方形 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6" name="円/楕円 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7" name="直線コネクタ 36"/>
            <p:cNvCxnSpPr>
              <a:stCxn id="36" idx="6"/>
              <a:endCxn id="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8" name="図形グループ 37"/>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39" name="正方形/長方形 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0" name="円/楕円 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1" name="直線コネクタ 40"/>
            <p:cNvCxnSpPr>
              <a:stCxn id="40" idx="6"/>
              <a:endCxn id="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2" name="図形グループ 41"/>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3" name="正方形/長方形 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円/楕円 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5" name="直線コネクタ 44"/>
            <p:cNvCxnSpPr>
              <a:stCxn id="44" idx="6"/>
              <a:endCxn id="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6" name="図形グループ 45"/>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47" name="正方形/長方形 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8" name="円/楕円 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9" name="直線コネクタ 48"/>
            <p:cNvCxnSpPr>
              <a:stCxn id="48" idx="6"/>
              <a:endCxn id="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0" name="図形グループ 49"/>
          <p:cNvGrpSpPr/>
          <p:nvPr/>
        </p:nvGrpSpPr>
        <p:grpSpPr>
          <a:xfrm>
            <a:off x="2970014" y="2957057"/>
            <a:ext cx="309971" cy="140029"/>
            <a:chOff x="6769100" y="1390650"/>
            <a:chExt cx="317500" cy="157483"/>
          </a:xfrm>
          <a:effectLst>
            <a:outerShdw blurRad="50800" dist="38100" dir="2700000" algn="tl" rotWithShape="0">
              <a:prstClr val="black">
                <a:alpha val="40000"/>
              </a:prstClr>
            </a:outerShdw>
          </a:effectLst>
        </p:grpSpPr>
        <p:sp>
          <p:nvSpPr>
            <p:cNvPr id="51" name="正方形/長方形 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2" name="円/楕円 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3" name="直線コネクタ 52"/>
            <p:cNvCxnSpPr>
              <a:stCxn id="52" idx="6"/>
              <a:endCxn id="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4" name="図形グループ 53"/>
          <p:cNvGrpSpPr/>
          <p:nvPr/>
        </p:nvGrpSpPr>
        <p:grpSpPr>
          <a:xfrm>
            <a:off x="3331035" y="2957057"/>
            <a:ext cx="309971" cy="140029"/>
            <a:chOff x="6769100" y="1390650"/>
            <a:chExt cx="317500" cy="157483"/>
          </a:xfrm>
          <a:effectLst>
            <a:outerShdw blurRad="50800" dist="38100" dir="2700000" algn="tl" rotWithShape="0">
              <a:prstClr val="black">
                <a:alpha val="40000"/>
              </a:prstClr>
            </a:outerShdw>
          </a:effectLst>
        </p:grpSpPr>
        <p:sp>
          <p:nvSpPr>
            <p:cNvPr id="55" name="正方形/長方形 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円/楕円 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7" name="直線コネクタ 56"/>
            <p:cNvCxnSpPr>
              <a:stCxn id="56" idx="6"/>
              <a:endCxn id="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8" name="図形グループ 57"/>
          <p:cNvGrpSpPr/>
          <p:nvPr/>
        </p:nvGrpSpPr>
        <p:grpSpPr>
          <a:xfrm>
            <a:off x="3692057" y="2957057"/>
            <a:ext cx="309971" cy="140029"/>
            <a:chOff x="6769100" y="1390650"/>
            <a:chExt cx="317500" cy="157483"/>
          </a:xfrm>
          <a:effectLst>
            <a:outerShdw blurRad="50800" dist="38100" dir="2700000" algn="tl" rotWithShape="0">
              <a:prstClr val="black">
                <a:alpha val="40000"/>
              </a:prstClr>
            </a:outerShdw>
          </a:effectLst>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a:stCxn id="60" idx="6"/>
              <a:endCxn id="5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2970014" y="2579392"/>
            <a:ext cx="309971" cy="140029"/>
            <a:chOff x="6769100" y="1390650"/>
            <a:chExt cx="317500" cy="157483"/>
          </a:xfrm>
          <a:effectLst>
            <a:outerShdw blurRad="50800" dist="38100" dir="2700000" algn="tl" rotWithShape="0">
              <a:prstClr val="black">
                <a:alpha val="40000"/>
              </a:prstClr>
            </a:outerShdw>
          </a:effectLst>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a:stCxn id="64" idx="6"/>
              <a:endCxn id="6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3331035" y="2579392"/>
            <a:ext cx="309971" cy="140029"/>
            <a:chOff x="6769100" y="1390650"/>
            <a:chExt cx="317500" cy="157483"/>
          </a:xfrm>
          <a:effectLst>
            <a:outerShdw blurRad="50800" dist="38100" dir="2700000" algn="tl" rotWithShape="0">
              <a:prstClr val="black">
                <a:alpha val="40000"/>
              </a:prstClr>
            </a:outerShdw>
          </a:effectLst>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a:stCxn id="68" idx="6"/>
              <a:endCxn id="6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3692057" y="2579392"/>
            <a:ext cx="309971" cy="140029"/>
            <a:chOff x="6769100" y="1390650"/>
            <a:chExt cx="317500" cy="157483"/>
          </a:xfrm>
          <a:effectLst>
            <a:outerShdw blurRad="50800" dist="38100" dir="2700000" algn="tl" rotWithShape="0">
              <a:prstClr val="black">
                <a:alpha val="40000"/>
              </a:prstClr>
            </a:outerShdw>
          </a:effectLst>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a:stCxn id="72" idx="6"/>
              <a:endCxn id="7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4" name="図形グループ 73"/>
          <p:cNvGrpSpPr/>
          <p:nvPr/>
        </p:nvGrpSpPr>
        <p:grpSpPr>
          <a:xfrm>
            <a:off x="2970014" y="2769062"/>
            <a:ext cx="309971" cy="140029"/>
            <a:chOff x="6769100" y="1390650"/>
            <a:chExt cx="317500" cy="157483"/>
          </a:xfrm>
          <a:effectLst>
            <a:outerShdw blurRad="50800" dist="38100" dir="2700000" algn="tl" rotWithShape="0">
              <a:prstClr val="black">
                <a:alpha val="40000"/>
              </a:prstClr>
            </a:outerShdw>
          </a:effectLst>
        </p:grpSpPr>
        <p:sp>
          <p:nvSpPr>
            <p:cNvPr id="75" name="正方形/長方形 7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6" name="円/楕円 7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7" name="直線コネクタ 76"/>
            <p:cNvCxnSpPr>
              <a:stCxn id="76" idx="6"/>
              <a:endCxn id="7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8" name="図形グループ 77"/>
          <p:cNvGrpSpPr/>
          <p:nvPr/>
        </p:nvGrpSpPr>
        <p:grpSpPr>
          <a:xfrm>
            <a:off x="3331035" y="2769062"/>
            <a:ext cx="309971" cy="140029"/>
            <a:chOff x="6769100" y="1390650"/>
            <a:chExt cx="317500" cy="157483"/>
          </a:xfrm>
          <a:effectLst>
            <a:outerShdw blurRad="50800" dist="38100" dir="2700000" algn="tl" rotWithShape="0">
              <a:prstClr val="black">
                <a:alpha val="40000"/>
              </a:prstClr>
            </a:outerShdw>
          </a:effectLst>
        </p:grpSpPr>
        <p:sp>
          <p:nvSpPr>
            <p:cNvPr id="79" name="正方形/長方形 7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円/楕円 7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1" name="直線コネクタ 80"/>
            <p:cNvCxnSpPr>
              <a:stCxn id="80" idx="6"/>
              <a:endCxn id="7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2" name="図形グループ 81"/>
          <p:cNvGrpSpPr/>
          <p:nvPr/>
        </p:nvGrpSpPr>
        <p:grpSpPr>
          <a:xfrm>
            <a:off x="3692057" y="2769062"/>
            <a:ext cx="309971" cy="140029"/>
            <a:chOff x="6769100" y="1390650"/>
            <a:chExt cx="317500" cy="157483"/>
          </a:xfrm>
          <a:effectLst>
            <a:outerShdw blurRad="50800" dist="38100" dir="2700000" algn="tl" rotWithShape="0">
              <a:prstClr val="black">
                <a:alpha val="40000"/>
              </a:prstClr>
            </a:outerShdw>
          </a:effectLst>
        </p:grpSpPr>
        <p:sp>
          <p:nvSpPr>
            <p:cNvPr id="83" name="正方形/長方形 8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円/楕円 8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5" name="直線コネクタ 84"/>
            <p:cNvCxnSpPr>
              <a:stCxn id="84" idx="6"/>
              <a:endCxn id="8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3" name="図 12"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1771" y="2063752"/>
            <a:ext cx="1475839" cy="1475839"/>
          </a:xfrm>
          <a:prstGeom prst="rect">
            <a:avLst/>
          </a:prstGeom>
          <a:effectLst>
            <a:outerShdw blurRad="50800" dist="38100" dir="2700000" algn="tl" rotWithShape="0">
              <a:prstClr val="black">
                <a:alpha val="40000"/>
              </a:prstClr>
            </a:outerShdw>
          </a:effectLst>
        </p:spPr>
      </p:pic>
      <p:grpSp>
        <p:nvGrpSpPr>
          <p:cNvPr id="122" name="図形グループ 121"/>
          <p:cNvGrpSpPr/>
          <p:nvPr/>
        </p:nvGrpSpPr>
        <p:grpSpPr>
          <a:xfrm>
            <a:off x="7188324" y="2769062"/>
            <a:ext cx="309971" cy="140029"/>
            <a:chOff x="6769100" y="1390650"/>
            <a:chExt cx="317500" cy="157483"/>
          </a:xfrm>
          <a:effectLst>
            <a:outerShdw blurRad="50800" dist="38100" dir="2700000" algn="tl" rotWithShape="0">
              <a:prstClr val="black">
                <a:alpha val="40000"/>
              </a:prstClr>
            </a:outerShdw>
          </a:effectLst>
        </p:grpSpPr>
        <p:sp>
          <p:nvSpPr>
            <p:cNvPr id="123" name="正方形/長方形 12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円/楕円 12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5" name="直線コネクタ 124"/>
            <p:cNvCxnSpPr>
              <a:stCxn id="124" idx="6"/>
              <a:endCxn id="12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6" name="図形グループ 125"/>
          <p:cNvGrpSpPr/>
          <p:nvPr/>
        </p:nvGrpSpPr>
        <p:grpSpPr>
          <a:xfrm>
            <a:off x="7549345" y="2769062"/>
            <a:ext cx="309971" cy="140029"/>
            <a:chOff x="6769100" y="1390650"/>
            <a:chExt cx="317500" cy="157483"/>
          </a:xfrm>
          <a:effectLst>
            <a:outerShdw blurRad="50800" dist="38100" dir="2700000" algn="tl" rotWithShape="0">
              <a:prstClr val="black">
                <a:alpha val="40000"/>
              </a:prstClr>
            </a:outerShdw>
          </a:effectLst>
        </p:grpSpPr>
        <p:sp>
          <p:nvSpPr>
            <p:cNvPr id="127" name="正方形/長方形 12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円/楕円 12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9" name="直線コネクタ 128"/>
            <p:cNvCxnSpPr>
              <a:stCxn id="128" idx="6"/>
              <a:endCxn id="12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0" name="図形グループ 129"/>
          <p:cNvGrpSpPr/>
          <p:nvPr/>
        </p:nvGrpSpPr>
        <p:grpSpPr>
          <a:xfrm>
            <a:off x="7910367" y="2769062"/>
            <a:ext cx="309971" cy="140029"/>
            <a:chOff x="6769100" y="1390650"/>
            <a:chExt cx="317500" cy="157483"/>
          </a:xfrm>
          <a:effectLst>
            <a:outerShdw blurRad="50800" dist="38100" dir="2700000" algn="tl" rotWithShape="0">
              <a:prstClr val="black">
                <a:alpha val="40000"/>
              </a:prstClr>
            </a:outerShdw>
          </a:effectLst>
        </p:grpSpPr>
        <p:sp>
          <p:nvSpPr>
            <p:cNvPr id="131" name="正方形/長方形 1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円/楕円 1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3" name="直線コネクタ 132"/>
            <p:cNvCxnSpPr>
              <a:stCxn id="132" idx="6"/>
              <a:endCxn id="1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4" name="図形グループ 133"/>
          <p:cNvGrpSpPr/>
          <p:nvPr/>
        </p:nvGrpSpPr>
        <p:grpSpPr>
          <a:xfrm>
            <a:off x="7188324" y="2391397"/>
            <a:ext cx="309971" cy="140029"/>
            <a:chOff x="6769100" y="1390650"/>
            <a:chExt cx="317500" cy="157483"/>
          </a:xfrm>
          <a:effectLst>
            <a:outerShdw blurRad="50800" dist="38100" dir="2700000" algn="tl" rotWithShape="0">
              <a:prstClr val="black">
                <a:alpha val="40000"/>
              </a:prstClr>
            </a:outerShdw>
          </a:effectLst>
        </p:grpSpPr>
        <p:sp>
          <p:nvSpPr>
            <p:cNvPr id="135" name="正方形/長方形 1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円/楕円 1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37" name="直線コネクタ 136"/>
            <p:cNvCxnSpPr>
              <a:stCxn id="136" idx="6"/>
              <a:endCxn id="1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8" name="図形グループ 137"/>
          <p:cNvGrpSpPr/>
          <p:nvPr/>
        </p:nvGrpSpPr>
        <p:grpSpPr>
          <a:xfrm>
            <a:off x="7549345" y="2391397"/>
            <a:ext cx="309971" cy="140029"/>
            <a:chOff x="6769100" y="1390650"/>
            <a:chExt cx="317500" cy="157483"/>
          </a:xfrm>
          <a:effectLst>
            <a:outerShdw blurRad="50800" dist="38100" dir="2700000" algn="tl" rotWithShape="0">
              <a:prstClr val="black">
                <a:alpha val="40000"/>
              </a:prstClr>
            </a:outerShdw>
          </a:effectLst>
        </p:grpSpPr>
        <p:sp>
          <p:nvSpPr>
            <p:cNvPr id="139" name="正方形/長方形 1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円/楕円 1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1" name="直線コネクタ 140"/>
            <p:cNvCxnSpPr>
              <a:stCxn id="140" idx="6"/>
              <a:endCxn id="1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2" name="図形グループ 141"/>
          <p:cNvGrpSpPr/>
          <p:nvPr/>
        </p:nvGrpSpPr>
        <p:grpSpPr>
          <a:xfrm>
            <a:off x="7910367" y="2391397"/>
            <a:ext cx="309971" cy="140029"/>
            <a:chOff x="6769100" y="1390650"/>
            <a:chExt cx="317500" cy="157483"/>
          </a:xfrm>
          <a:effectLst>
            <a:outerShdw blurRad="50800" dist="38100" dir="2700000" algn="tl" rotWithShape="0">
              <a:prstClr val="black">
                <a:alpha val="40000"/>
              </a:prstClr>
            </a:outerShdw>
          </a:effectLst>
        </p:grpSpPr>
        <p:sp>
          <p:nvSpPr>
            <p:cNvPr id="143" name="正方形/長方形 1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円/楕円 1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5" name="直線コネクタ 144"/>
            <p:cNvCxnSpPr>
              <a:stCxn id="144" idx="6"/>
              <a:endCxn id="1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6" name="図形グループ 145"/>
          <p:cNvGrpSpPr/>
          <p:nvPr/>
        </p:nvGrpSpPr>
        <p:grpSpPr>
          <a:xfrm>
            <a:off x="7188324" y="2581067"/>
            <a:ext cx="309971" cy="140029"/>
            <a:chOff x="6769100" y="1390650"/>
            <a:chExt cx="317500" cy="157483"/>
          </a:xfrm>
          <a:effectLst>
            <a:outerShdw blurRad="50800" dist="38100" dir="2700000" algn="tl" rotWithShape="0">
              <a:prstClr val="black">
                <a:alpha val="40000"/>
              </a:prstClr>
            </a:outerShdw>
          </a:effectLst>
        </p:grpSpPr>
        <p:sp>
          <p:nvSpPr>
            <p:cNvPr id="147" name="正方形/長方形 1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8" name="円/楕円 1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9" name="直線コネクタ 148"/>
            <p:cNvCxnSpPr>
              <a:stCxn id="148" idx="6"/>
              <a:endCxn id="1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0" name="図形グループ 149"/>
          <p:cNvGrpSpPr/>
          <p:nvPr/>
        </p:nvGrpSpPr>
        <p:grpSpPr>
          <a:xfrm>
            <a:off x="7549345" y="2581067"/>
            <a:ext cx="309971" cy="140029"/>
            <a:chOff x="6769100" y="1390650"/>
            <a:chExt cx="317500" cy="157483"/>
          </a:xfrm>
          <a:effectLst>
            <a:outerShdw blurRad="50800" dist="38100" dir="2700000" algn="tl" rotWithShape="0">
              <a:prstClr val="black">
                <a:alpha val="40000"/>
              </a:prstClr>
            </a:outerShdw>
          </a:effectLst>
        </p:grpSpPr>
        <p:sp>
          <p:nvSpPr>
            <p:cNvPr id="151" name="正方形/長方形 1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円/楕円 1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3" name="直線コネクタ 152"/>
            <p:cNvCxnSpPr>
              <a:stCxn id="152" idx="6"/>
              <a:endCxn id="1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4" name="図形グループ 153"/>
          <p:cNvGrpSpPr/>
          <p:nvPr/>
        </p:nvGrpSpPr>
        <p:grpSpPr>
          <a:xfrm>
            <a:off x="7910367" y="2581067"/>
            <a:ext cx="309971" cy="140029"/>
            <a:chOff x="6769100" y="1390650"/>
            <a:chExt cx="317500" cy="157483"/>
          </a:xfrm>
          <a:effectLst>
            <a:outerShdw blurRad="50800" dist="38100" dir="2700000" algn="tl" rotWithShape="0">
              <a:prstClr val="black">
                <a:alpha val="40000"/>
              </a:prstClr>
            </a:outerShdw>
          </a:effectLst>
        </p:grpSpPr>
        <p:sp>
          <p:nvSpPr>
            <p:cNvPr id="155" name="正方形/長方形 15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円/楕円 15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7" name="直線コネクタ 156"/>
            <p:cNvCxnSpPr>
              <a:stCxn id="156" idx="6"/>
              <a:endCxn id="15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0" name="図形グループ 229"/>
          <p:cNvGrpSpPr/>
          <p:nvPr/>
        </p:nvGrpSpPr>
        <p:grpSpPr>
          <a:xfrm>
            <a:off x="7188324" y="3148567"/>
            <a:ext cx="309971" cy="140029"/>
            <a:chOff x="6769100" y="1390650"/>
            <a:chExt cx="317500" cy="157483"/>
          </a:xfrm>
          <a:effectLst>
            <a:outerShdw blurRad="50800" dist="38100" dir="2700000" algn="tl" rotWithShape="0">
              <a:prstClr val="black">
                <a:alpha val="40000"/>
              </a:prstClr>
            </a:outerShdw>
          </a:effectLst>
        </p:grpSpPr>
        <p:sp>
          <p:nvSpPr>
            <p:cNvPr id="231" name="正方形/長方形 2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2" name="円/楕円 2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3" name="直線コネクタ 232"/>
            <p:cNvCxnSpPr>
              <a:stCxn id="232" idx="6"/>
              <a:endCxn id="2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4" name="図形グループ 233"/>
          <p:cNvGrpSpPr/>
          <p:nvPr/>
        </p:nvGrpSpPr>
        <p:grpSpPr>
          <a:xfrm>
            <a:off x="7549345" y="3148567"/>
            <a:ext cx="309971" cy="140029"/>
            <a:chOff x="6769100" y="1390650"/>
            <a:chExt cx="317500" cy="157483"/>
          </a:xfrm>
          <a:effectLst>
            <a:outerShdw blurRad="50800" dist="38100" dir="2700000" algn="tl" rotWithShape="0">
              <a:prstClr val="black">
                <a:alpha val="40000"/>
              </a:prstClr>
            </a:outerShdw>
          </a:effectLst>
        </p:grpSpPr>
        <p:sp>
          <p:nvSpPr>
            <p:cNvPr id="235" name="正方形/長方形 23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6" name="円/楕円 23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37" name="直線コネクタ 236"/>
            <p:cNvCxnSpPr>
              <a:stCxn id="236" idx="6"/>
              <a:endCxn id="23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8" name="図形グループ 237"/>
          <p:cNvGrpSpPr/>
          <p:nvPr/>
        </p:nvGrpSpPr>
        <p:grpSpPr>
          <a:xfrm>
            <a:off x="7910367" y="3148567"/>
            <a:ext cx="309971" cy="140029"/>
            <a:chOff x="6769100" y="1390650"/>
            <a:chExt cx="317500" cy="157483"/>
          </a:xfrm>
          <a:effectLst>
            <a:outerShdw blurRad="50800" dist="38100" dir="2700000" algn="tl" rotWithShape="0">
              <a:prstClr val="black">
                <a:alpha val="40000"/>
              </a:prstClr>
            </a:outerShdw>
          </a:effectLst>
        </p:grpSpPr>
        <p:sp>
          <p:nvSpPr>
            <p:cNvPr id="239" name="正方形/長方形 23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0" name="円/楕円 23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1" name="直線コネクタ 240"/>
            <p:cNvCxnSpPr>
              <a:stCxn id="240" idx="6"/>
              <a:endCxn id="23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2" name="図形グループ 241"/>
          <p:cNvGrpSpPr/>
          <p:nvPr/>
        </p:nvGrpSpPr>
        <p:grpSpPr>
          <a:xfrm>
            <a:off x="7188324" y="2960572"/>
            <a:ext cx="309971" cy="140029"/>
            <a:chOff x="6769100" y="1390650"/>
            <a:chExt cx="317500" cy="157483"/>
          </a:xfrm>
          <a:effectLst>
            <a:outerShdw blurRad="50800" dist="38100" dir="2700000" algn="tl" rotWithShape="0">
              <a:prstClr val="black">
                <a:alpha val="40000"/>
              </a:prstClr>
            </a:outerShdw>
          </a:effectLst>
        </p:grpSpPr>
        <p:sp>
          <p:nvSpPr>
            <p:cNvPr id="243" name="正方形/長方形 24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4" name="円/楕円 24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5" name="直線コネクタ 244"/>
            <p:cNvCxnSpPr>
              <a:stCxn id="244" idx="6"/>
              <a:endCxn id="24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46" name="図形グループ 245"/>
          <p:cNvGrpSpPr/>
          <p:nvPr/>
        </p:nvGrpSpPr>
        <p:grpSpPr>
          <a:xfrm>
            <a:off x="7549345" y="2960572"/>
            <a:ext cx="309971" cy="140029"/>
            <a:chOff x="6769100" y="1390650"/>
            <a:chExt cx="317500" cy="157483"/>
          </a:xfrm>
          <a:effectLst>
            <a:outerShdw blurRad="50800" dist="38100" dir="2700000" algn="tl" rotWithShape="0">
              <a:prstClr val="black">
                <a:alpha val="40000"/>
              </a:prstClr>
            </a:outerShdw>
          </a:effectLst>
        </p:grpSpPr>
        <p:sp>
          <p:nvSpPr>
            <p:cNvPr id="247" name="正方形/長方形 24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8" name="円/楕円 24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49" name="直線コネクタ 248"/>
            <p:cNvCxnSpPr>
              <a:stCxn id="248" idx="6"/>
              <a:endCxn id="24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50" name="図形グループ 249"/>
          <p:cNvGrpSpPr/>
          <p:nvPr/>
        </p:nvGrpSpPr>
        <p:grpSpPr>
          <a:xfrm>
            <a:off x="7910367" y="2960572"/>
            <a:ext cx="309971" cy="140029"/>
            <a:chOff x="6769100" y="1390650"/>
            <a:chExt cx="317500" cy="157483"/>
          </a:xfrm>
          <a:effectLst>
            <a:outerShdw blurRad="50800" dist="38100" dir="2700000" algn="tl" rotWithShape="0">
              <a:prstClr val="black">
                <a:alpha val="40000"/>
              </a:prstClr>
            </a:outerShdw>
          </a:effectLst>
        </p:grpSpPr>
        <p:sp>
          <p:nvSpPr>
            <p:cNvPr id="251" name="正方形/長方形 25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2" name="円/楕円 25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53" name="直線コネクタ 252"/>
            <p:cNvCxnSpPr>
              <a:stCxn id="252" idx="6"/>
              <a:endCxn id="25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62" name="テキスト ボックス 261"/>
          <p:cNvSpPr txBox="1"/>
          <p:nvPr/>
        </p:nvSpPr>
        <p:spPr>
          <a:xfrm>
            <a:off x="3520224" y="2004577"/>
            <a:ext cx="1898654" cy="307777"/>
          </a:xfrm>
          <a:prstGeom prst="rect">
            <a:avLst/>
          </a:prstGeom>
          <a:noFill/>
        </p:spPr>
        <p:txBody>
          <a:bodyPr wrap="square" rtlCol="0">
            <a:spAutoFit/>
          </a:bodyPr>
          <a:lstStyle/>
          <a:p>
            <a:pPr algn="ctr"/>
            <a:r>
              <a:rPr kumimoji="1" lang="ja-JP" altLang="en-US" sz="1400" dirty="0" smtClean="0">
                <a:solidFill>
                  <a:srgbClr val="FFFFFF"/>
                </a:solidFill>
              </a:rPr>
              <a:t>ハイブリッド・クラウド</a:t>
            </a:r>
            <a:endParaRPr kumimoji="1" lang="ja-JP" altLang="en-US" sz="1400" dirty="0">
              <a:solidFill>
                <a:srgbClr val="FFFFFF"/>
              </a:solidFill>
            </a:endParaRPr>
          </a:p>
        </p:txBody>
      </p:sp>
      <p:sp>
        <p:nvSpPr>
          <p:cNvPr id="263" name="テキスト ボックス 262"/>
          <p:cNvSpPr txBox="1"/>
          <p:nvPr/>
        </p:nvSpPr>
        <p:spPr>
          <a:xfrm>
            <a:off x="5633079" y="3341412"/>
            <a:ext cx="2017849" cy="307777"/>
          </a:xfrm>
          <a:prstGeom prst="rect">
            <a:avLst/>
          </a:prstGeom>
          <a:noFill/>
        </p:spPr>
        <p:txBody>
          <a:bodyPr wrap="square" rtlCol="0">
            <a:spAutoFit/>
          </a:bodyPr>
          <a:lstStyle/>
          <a:p>
            <a:pPr algn="ctr"/>
            <a:r>
              <a:rPr kumimoji="1" lang="ja-JP" altLang="en-US" sz="1400" dirty="0" smtClean="0">
                <a:solidFill>
                  <a:srgbClr val="FFFFFF"/>
                </a:solidFill>
              </a:rPr>
              <a:t>マルチ・クラウド</a:t>
            </a:r>
            <a:endParaRPr kumimoji="1" lang="ja-JP" altLang="en-US" sz="1400" dirty="0">
              <a:solidFill>
                <a:srgbClr val="FFFFFF"/>
              </a:solidFill>
            </a:endParaRPr>
          </a:p>
        </p:txBody>
      </p:sp>
      <p:cxnSp>
        <p:nvCxnSpPr>
          <p:cNvPr id="266" name="直線矢印コネクタ 265"/>
          <p:cNvCxnSpPr/>
          <p:nvPr/>
        </p:nvCxnSpPr>
        <p:spPr>
          <a:xfrm>
            <a:off x="3446669" y="1650433"/>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7" name="直線矢印コネクタ 266"/>
          <p:cNvCxnSpPr/>
          <p:nvPr/>
        </p:nvCxnSpPr>
        <p:spPr>
          <a:xfrm>
            <a:off x="1370795" y="1679154"/>
            <a:ext cx="0" cy="76919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8" name="直線矢印コネクタ 267"/>
          <p:cNvCxnSpPr/>
          <p:nvPr/>
        </p:nvCxnSpPr>
        <p:spPr>
          <a:xfrm>
            <a:off x="7628274" y="1679154"/>
            <a:ext cx="0" cy="633200"/>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9" name="直線矢印コネクタ 268"/>
          <p:cNvCxnSpPr/>
          <p:nvPr/>
        </p:nvCxnSpPr>
        <p:spPr>
          <a:xfrm>
            <a:off x="5548329" y="1679154"/>
            <a:ext cx="4071" cy="695345"/>
          </a:xfrm>
          <a:prstGeom prst="straightConnector1">
            <a:avLst/>
          </a:prstGeom>
          <a:ln>
            <a:solidFill>
              <a:srgbClr val="FF66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74" name="テキスト ボックス 273"/>
          <p:cNvSpPr txBox="1"/>
          <p:nvPr/>
        </p:nvSpPr>
        <p:spPr>
          <a:xfrm>
            <a:off x="2174201" y="5238451"/>
            <a:ext cx="4802555" cy="523220"/>
          </a:xfrm>
          <a:prstGeom prst="rect">
            <a:avLst/>
          </a:prstGeom>
          <a:noFill/>
        </p:spPr>
        <p:txBody>
          <a:bodyPr wrap="square" rtlCol="0">
            <a:spAutoFit/>
          </a:bodyPr>
          <a:lstStyle/>
          <a:p>
            <a:pPr algn="ctr"/>
            <a:r>
              <a:rPr kumimoji="1" lang="ja-JP" altLang="en-US" sz="1600" dirty="0" smtClean="0">
                <a:solidFill>
                  <a:schemeClr val="bg1"/>
                </a:solidFill>
              </a:rPr>
              <a:t>インターネット／</a:t>
            </a:r>
            <a:r>
              <a:rPr lang="ja-JP" altLang="en-US" sz="1600" dirty="0" smtClean="0">
                <a:solidFill>
                  <a:schemeClr val="bg1"/>
                </a:solidFill>
              </a:rPr>
              <a:t>ＶＰＮ／専用線</a:t>
            </a:r>
            <a:endParaRPr lang="en-US" altLang="ja-JP" sz="1600" dirty="0" smtClean="0">
              <a:solidFill>
                <a:schemeClr val="bg1"/>
              </a:solidFill>
            </a:endParaRPr>
          </a:p>
          <a:p>
            <a:pPr algn="ctr"/>
            <a:r>
              <a:rPr kumimoji="1" lang="en-US" altLang="ja-JP" sz="1200" dirty="0" smtClean="0">
                <a:solidFill>
                  <a:schemeClr val="bg1"/>
                </a:solidFill>
              </a:rPr>
              <a:t>(SDN : Software-Defined Network)</a:t>
            </a:r>
            <a:endParaRPr kumimoji="1" lang="ja-JP" altLang="en-US" sz="1200" dirty="0">
              <a:solidFill>
                <a:schemeClr val="bg1"/>
              </a:solidFill>
            </a:endParaRPr>
          </a:p>
        </p:txBody>
      </p:sp>
      <p:sp>
        <p:nvSpPr>
          <p:cNvPr id="275" name="ホームベース 274"/>
          <p:cNvSpPr/>
          <p:nvPr/>
        </p:nvSpPr>
        <p:spPr>
          <a:xfrm>
            <a:off x="417595" y="5989266"/>
            <a:ext cx="8303496" cy="477079"/>
          </a:xfrm>
          <a:prstGeom prst="homePlate">
            <a:avLst/>
          </a:prstGeom>
          <a:solidFill>
            <a:srgbClr val="FF66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FFFFFF"/>
                </a:solidFill>
                <a:latin typeface="ＭＳ Ｐゴシック"/>
                <a:ea typeface="ＭＳ Ｐゴシック"/>
                <a:cs typeface="ＭＳ Ｐゴシック"/>
              </a:rPr>
              <a:t>個別専用システム　　　　　ハイブリッド・クラウド　　　　　マルチクラウド</a:t>
            </a:r>
            <a:endParaRPr kumimoji="1" lang="ja-JP" altLang="en-US" dirty="0">
              <a:solidFill>
                <a:srgbClr val="FFFFFF"/>
              </a:solidFill>
              <a:latin typeface="ＭＳ Ｐゴシック"/>
              <a:ea typeface="ＭＳ Ｐゴシック"/>
              <a:cs typeface="ＭＳ Ｐゴシック"/>
            </a:endParaRPr>
          </a:p>
        </p:txBody>
      </p:sp>
      <p:sp>
        <p:nvSpPr>
          <p:cNvPr id="276" name="右矢印 275"/>
          <p:cNvSpPr/>
          <p:nvPr/>
        </p:nvSpPr>
        <p:spPr>
          <a:xfrm>
            <a:off x="5828759"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7" name="右矢印 276"/>
          <p:cNvSpPr/>
          <p:nvPr/>
        </p:nvSpPr>
        <p:spPr>
          <a:xfrm>
            <a:off x="3083940" y="6131101"/>
            <a:ext cx="492334" cy="232092"/>
          </a:xfrm>
          <a:prstGeom prst="rightArrow">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2914311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endParaRPr lang="en-US" altLang="ja-JP" sz="2400" dirty="0" smtClean="0">
              <a:solidFill>
                <a:srgbClr val="FFFFFF"/>
              </a:solidFill>
              <a:effectLst/>
              <a:latin typeface="Arial"/>
              <a:ea typeface="HGP創英角ｺﾞｼｯｸUB" pitchFamily="50" charset="-128"/>
              <a:cs typeface="Arial"/>
            </a:endParaRPr>
          </a:p>
          <a:p>
            <a:pPr algn="r"/>
            <a:r>
              <a:rPr lang="en-US" altLang="ja-JP" sz="2400" dirty="0" smtClean="0">
                <a:solidFill>
                  <a:srgbClr val="FFFFFF"/>
                </a:solidFill>
                <a:effectLst/>
                <a:latin typeface="Arial"/>
                <a:ea typeface="HGP創英角ｺﾞｼｯｸUB" pitchFamily="50" charset="-128"/>
                <a:cs typeface="Arial"/>
              </a:rPr>
              <a:t>3</a:t>
            </a:r>
            <a:r>
              <a:rPr lang="ja-JP" altLang="en-US" sz="2400" dirty="0" smtClean="0">
                <a:solidFill>
                  <a:srgbClr val="FFFFFF"/>
                </a:solidFill>
                <a:effectLst/>
                <a:latin typeface="Arial"/>
                <a:ea typeface="HGP創英角ｺﾞｼｯｸUB" pitchFamily="50" charset="-128"/>
                <a:cs typeface="Arial"/>
              </a:rPr>
              <a:t>つの誤解</a:t>
            </a:r>
            <a:endParaRPr lang="en-US" altLang="ja-JP" sz="2400" dirty="0">
              <a:solidFill>
                <a:srgbClr val="FFFFFF"/>
              </a:solidFill>
              <a:effectLst/>
              <a:latin typeface="Arial"/>
              <a:ea typeface="HGP創英角ｺﾞｼｯｸUB" pitchFamily="50" charset="-128"/>
              <a:cs typeface="Arial"/>
            </a:endParaRP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16149602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クラウドにまつわる</a:t>
            </a:r>
            <a:r>
              <a:rPr kumimoji="1" lang="en-US" altLang="ja-JP" dirty="0" smtClean="0"/>
              <a:t>3</a:t>
            </a:r>
            <a:r>
              <a:rPr kumimoji="1" lang="ja-JP" altLang="en-US" dirty="0" smtClean="0"/>
              <a:t>つの誤解</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13</a:t>
            </a:fld>
            <a:endParaRPr kumimoji="1" lang="ja-JP" altLang="en-US"/>
          </a:p>
        </p:txBody>
      </p:sp>
      <p:sp>
        <p:nvSpPr>
          <p:cNvPr id="4" name="テキスト ボックス 3"/>
          <p:cNvSpPr txBox="1"/>
          <p:nvPr/>
        </p:nvSpPr>
        <p:spPr>
          <a:xfrm>
            <a:off x="2195736" y="3317016"/>
            <a:ext cx="6363949" cy="707886"/>
          </a:xfrm>
          <a:prstGeom prst="rect">
            <a:avLst/>
          </a:prstGeom>
          <a:noFill/>
        </p:spPr>
        <p:txBody>
          <a:bodyPr wrap="square" rtlCol="0">
            <a:spAutoFit/>
          </a:bodyPr>
          <a:lstStyle/>
          <a:p>
            <a:r>
              <a:rPr lang="ja-JP" altLang="en-US" sz="2000" b="1" dirty="0" smtClean="0">
                <a:solidFill>
                  <a:srgbClr val="C00000"/>
                </a:solidFill>
                <a:latin typeface="Meiryo" charset="-128"/>
                <a:ea typeface="Meiryo" charset="-128"/>
                <a:cs typeface="Meiryo" charset="-128"/>
              </a:rPr>
              <a:t>ガバナンスが効かない。</a:t>
            </a:r>
            <a:r>
              <a:rPr lang="ja-JP" altLang="en-US" sz="2000" dirty="0" smtClean="0">
                <a:solidFill>
                  <a:schemeClr val="accent6">
                    <a:lumMod val="50000"/>
                  </a:schemeClr>
                </a:solidFill>
                <a:latin typeface="Meiryo" charset="-128"/>
                <a:ea typeface="Meiryo" charset="-128"/>
                <a:cs typeface="Meiryo" charset="-128"/>
              </a:rPr>
              <a:t>だからセキュリティも確保できない。だから心配なので使えない。</a:t>
            </a:r>
            <a:endParaRPr kumimoji="1" lang="ja-JP" altLang="en-US" sz="2000" dirty="0">
              <a:solidFill>
                <a:schemeClr val="accent6">
                  <a:lumMod val="50000"/>
                </a:schemeClr>
              </a:solidFill>
              <a:latin typeface="Meiryo" charset="-128"/>
              <a:ea typeface="Meiryo" charset="-128"/>
              <a:cs typeface="Meiryo" charset="-128"/>
            </a:endParaRPr>
          </a:p>
        </p:txBody>
      </p:sp>
      <p:sp>
        <p:nvSpPr>
          <p:cNvPr id="5" name="テキスト ボックス 4"/>
          <p:cNvSpPr txBox="1"/>
          <p:nvPr/>
        </p:nvSpPr>
        <p:spPr>
          <a:xfrm>
            <a:off x="2195736" y="2125472"/>
            <a:ext cx="6363949" cy="707886"/>
          </a:xfrm>
          <a:prstGeom prst="rect">
            <a:avLst/>
          </a:prstGeom>
          <a:noFill/>
        </p:spPr>
        <p:txBody>
          <a:bodyPr wrap="square" rtlCol="0">
            <a:spAutoFit/>
          </a:bodyPr>
          <a:lstStyle/>
          <a:p>
            <a:r>
              <a:rPr lang="ja-JP" altLang="en-US" sz="2000" b="1" dirty="0" smtClean="0">
                <a:solidFill>
                  <a:srgbClr val="C00000"/>
                </a:solidFill>
                <a:latin typeface="Meiryo" charset="-128"/>
                <a:ea typeface="Meiryo" charset="-128"/>
                <a:cs typeface="Meiryo" charset="-128"/>
              </a:rPr>
              <a:t>調達の手段が変わるだけ。</a:t>
            </a:r>
            <a:r>
              <a:rPr lang="ja-JP" altLang="en-US" sz="2000" dirty="0" smtClean="0">
                <a:solidFill>
                  <a:schemeClr val="accent6">
                    <a:lumMod val="50000"/>
                  </a:schemeClr>
                </a:solidFill>
                <a:latin typeface="Meiryo" charset="-128"/>
                <a:ea typeface="Meiryo" charset="-128"/>
                <a:cs typeface="Meiryo" charset="-128"/>
              </a:rPr>
              <a:t>自分たちのやることは実質変わらない。運用がある</a:t>
            </a:r>
            <a:r>
              <a:rPr lang="ja-JP" altLang="en-US" sz="2000" dirty="0">
                <a:solidFill>
                  <a:schemeClr val="accent6">
                    <a:lumMod val="50000"/>
                  </a:schemeClr>
                </a:solidFill>
                <a:latin typeface="Meiryo" charset="-128"/>
                <a:ea typeface="Meiryo" charset="-128"/>
                <a:cs typeface="Meiryo" charset="-128"/>
              </a:rPr>
              <a:t>程度は</a:t>
            </a:r>
            <a:r>
              <a:rPr lang="ja-JP" altLang="en-US" sz="2000" dirty="0" smtClean="0">
                <a:solidFill>
                  <a:schemeClr val="accent6">
                    <a:lumMod val="50000"/>
                  </a:schemeClr>
                </a:solidFill>
                <a:latin typeface="Meiryo" charset="-128"/>
                <a:ea typeface="Meiryo" charset="-128"/>
                <a:cs typeface="Meiryo" charset="-128"/>
              </a:rPr>
              <a:t>任せられる程度。</a:t>
            </a:r>
            <a:endParaRPr kumimoji="1" lang="ja-JP" altLang="en-US" sz="2000" dirty="0">
              <a:solidFill>
                <a:schemeClr val="accent6">
                  <a:lumMod val="50000"/>
                </a:schemeClr>
              </a:solidFill>
              <a:latin typeface="Meiryo" charset="-128"/>
              <a:ea typeface="Meiryo" charset="-128"/>
              <a:cs typeface="Meiryo" charset="-128"/>
            </a:endParaRPr>
          </a:p>
        </p:txBody>
      </p:sp>
      <p:sp>
        <p:nvSpPr>
          <p:cNvPr id="6" name="テキスト ボックス 5"/>
          <p:cNvSpPr txBox="1"/>
          <p:nvPr/>
        </p:nvSpPr>
        <p:spPr>
          <a:xfrm>
            <a:off x="2195736" y="4501736"/>
            <a:ext cx="6363949" cy="707886"/>
          </a:xfrm>
          <a:prstGeom prst="rect">
            <a:avLst/>
          </a:prstGeom>
          <a:noFill/>
        </p:spPr>
        <p:txBody>
          <a:bodyPr wrap="square" rtlCol="0">
            <a:spAutoFit/>
          </a:bodyPr>
          <a:lstStyle/>
          <a:p>
            <a:r>
              <a:rPr lang="ja-JP" altLang="en-US" sz="2000" b="1" dirty="0">
                <a:solidFill>
                  <a:srgbClr val="C00000"/>
                </a:solidFill>
                <a:latin typeface="Meiryo" charset="-128"/>
                <a:ea typeface="Meiryo" charset="-128"/>
                <a:cs typeface="Meiryo" charset="-128"/>
              </a:rPr>
              <a:t>コスト・メリットは期待できない</a:t>
            </a:r>
            <a:r>
              <a:rPr lang="ja-JP" altLang="en-US" sz="2000" b="1" dirty="0" smtClean="0">
                <a:solidFill>
                  <a:srgbClr val="C00000"/>
                </a:solidFill>
                <a:latin typeface="Meiryo" charset="-128"/>
                <a:ea typeface="Meiryo" charset="-128"/>
                <a:cs typeface="Meiryo" charset="-128"/>
              </a:rPr>
              <a:t>。</a:t>
            </a:r>
            <a:r>
              <a:rPr lang="ja-JP" altLang="en-US" sz="2000" dirty="0" smtClean="0">
                <a:solidFill>
                  <a:schemeClr val="accent6">
                    <a:lumMod val="50000"/>
                  </a:schemeClr>
                </a:solidFill>
                <a:latin typeface="Meiryo" charset="-128"/>
                <a:ea typeface="Meiryo" charset="-128"/>
                <a:cs typeface="Meiryo" charset="-128"/>
              </a:rPr>
              <a:t>クラウドだって、</a:t>
            </a:r>
            <a:r>
              <a:rPr lang="ja-JP" altLang="en-US" sz="2000" dirty="0" smtClean="0">
                <a:solidFill>
                  <a:schemeClr val="accent6">
                    <a:lumMod val="50000"/>
                  </a:schemeClr>
                </a:solidFill>
                <a:latin typeface="Meiryo" charset="-128"/>
                <a:ea typeface="Meiryo" charset="-128"/>
                <a:cs typeface="Meiryo" charset="-128"/>
              </a:rPr>
              <a:t>コストはかかり続けるのだから</a:t>
            </a:r>
            <a:r>
              <a:rPr lang="ja-JP" altLang="en-US" sz="2000" dirty="0" smtClean="0">
                <a:solidFill>
                  <a:schemeClr val="accent6">
                    <a:lumMod val="50000"/>
                  </a:schemeClr>
                </a:solidFill>
                <a:latin typeface="Meiryo" charset="-128"/>
                <a:ea typeface="Meiryo" charset="-128"/>
                <a:cs typeface="Meiryo" charset="-128"/>
              </a:rPr>
              <a:t>結局は同じ。</a:t>
            </a:r>
            <a:endParaRPr kumimoji="1" lang="ja-JP" altLang="en-US" sz="2000" dirty="0">
              <a:solidFill>
                <a:schemeClr val="accent6">
                  <a:lumMod val="50000"/>
                </a:schemeClr>
              </a:solidFill>
              <a:latin typeface="Meiryo" charset="-128"/>
              <a:ea typeface="Meiryo" charset="-128"/>
              <a:cs typeface="Meiryo" charset="-128"/>
            </a:endParaRPr>
          </a:p>
        </p:txBody>
      </p:sp>
      <p:sp>
        <p:nvSpPr>
          <p:cNvPr id="7" name="テキスト ボックス 6"/>
          <p:cNvSpPr txBox="1"/>
          <p:nvPr/>
        </p:nvSpPr>
        <p:spPr>
          <a:xfrm>
            <a:off x="800802" y="2153658"/>
            <a:ext cx="1394934" cy="646331"/>
          </a:xfrm>
          <a:prstGeom prst="rect">
            <a:avLst/>
          </a:prstGeom>
          <a:noFill/>
        </p:spPr>
        <p:txBody>
          <a:bodyPr wrap="none" rtlCol="0">
            <a:spAutoFit/>
          </a:bodyPr>
          <a:lstStyle/>
          <a:p>
            <a:r>
              <a:rPr kumimoji="1" lang="ja-JP" altLang="en-US" sz="3600" dirty="0" smtClean="0">
                <a:solidFill>
                  <a:srgbClr val="C00000"/>
                </a:solidFill>
                <a:latin typeface="Meiryo" charset="-128"/>
                <a:ea typeface="Meiryo" charset="-128"/>
                <a:cs typeface="Meiryo" charset="-128"/>
              </a:rPr>
              <a:t>誤解</a:t>
            </a:r>
            <a:r>
              <a:rPr kumimoji="1" lang="en-US" altLang="ja-JP" sz="3600" dirty="0" smtClean="0">
                <a:solidFill>
                  <a:srgbClr val="C00000"/>
                </a:solidFill>
                <a:latin typeface="Meiryo" charset="-128"/>
                <a:ea typeface="Meiryo" charset="-128"/>
                <a:cs typeface="Meiryo" charset="-128"/>
              </a:rPr>
              <a:t>1</a:t>
            </a:r>
            <a:endParaRPr kumimoji="1" lang="ja-JP" altLang="en-US" sz="3600" dirty="0">
              <a:solidFill>
                <a:srgbClr val="C00000"/>
              </a:solidFill>
              <a:latin typeface="Meiryo" charset="-128"/>
              <a:ea typeface="Meiryo" charset="-128"/>
              <a:cs typeface="Meiryo" charset="-128"/>
            </a:endParaRPr>
          </a:p>
        </p:txBody>
      </p:sp>
      <p:sp>
        <p:nvSpPr>
          <p:cNvPr id="8" name="テキスト ボックス 7"/>
          <p:cNvSpPr txBox="1"/>
          <p:nvPr/>
        </p:nvSpPr>
        <p:spPr>
          <a:xfrm>
            <a:off x="800802" y="3347793"/>
            <a:ext cx="1394934" cy="646331"/>
          </a:xfrm>
          <a:prstGeom prst="rect">
            <a:avLst/>
          </a:prstGeom>
          <a:noFill/>
        </p:spPr>
        <p:txBody>
          <a:bodyPr wrap="none" rtlCol="0">
            <a:spAutoFit/>
          </a:bodyPr>
          <a:lstStyle/>
          <a:p>
            <a:r>
              <a:rPr kumimoji="1" lang="ja-JP" altLang="en-US" sz="3600" dirty="0" smtClean="0">
                <a:solidFill>
                  <a:srgbClr val="C00000"/>
                </a:solidFill>
                <a:latin typeface="Meiryo" charset="-128"/>
                <a:ea typeface="Meiryo" charset="-128"/>
                <a:cs typeface="Meiryo" charset="-128"/>
              </a:rPr>
              <a:t>誤解</a:t>
            </a:r>
            <a:r>
              <a:rPr kumimoji="1" lang="en-US" altLang="ja-JP" sz="3600" dirty="0" smtClean="0">
                <a:solidFill>
                  <a:srgbClr val="C00000"/>
                </a:solidFill>
                <a:latin typeface="Meiryo" charset="-128"/>
                <a:ea typeface="Meiryo" charset="-128"/>
                <a:cs typeface="Meiryo" charset="-128"/>
              </a:rPr>
              <a:t>2</a:t>
            </a:r>
            <a:endParaRPr kumimoji="1" lang="ja-JP" altLang="en-US" sz="3600" dirty="0">
              <a:solidFill>
                <a:srgbClr val="C00000"/>
              </a:solidFill>
              <a:latin typeface="Meiryo" charset="-128"/>
              <a:ea typeface="Meiryo" charset="-128"/>
              <a:cs typeface="Meiryo" charset="-128"/>
            </a:endParaRPr>
          </a:p>
        </p:txBody>
      </p:sp>
      <p:sp>
        <p:nvSpPr>
          <p:cNvPr id="9" name="テキスト ボックス 8"/>
          <p:cNvSpPr txBox="1"/>
          <p:nvPr/>
        </p:nvSpPr>
        <p:spPr>
          <a:xfrm>
            <a:off x="800802" y="4534668"/>
            <a:ext cx="1394934" cy="646331"/>
          </a:xfrm>
          <a:prstGeom prst="rect">
            <a:avLst/>
          </a:prstGeom>
          <a:noFill/>
        </p:spPr>
        <p:txBody>
          <a:bodyPr wrap="none" rtlCol="0">
            <a:spAutoFit/>
          </a:bodyPr>
          <a:lstStyle/>
          <a:p>
            <a:r>
              <a:rPr kumimoji="1" lang="ja-JP" altLang="en-US" sz="3600" dirty="0" smtClean="0">
                <a:solidFill>
                  <a:srgbClr val="C00000"/>
                </a:solidFill>
                <a:latin typeface="Meiryo" charset="-128"/>
                <a:ea typeface="Meiryo" charset="-128"/>
                <a:cs typeface="Meiryo" charset="-128"/>
              </a:rPr>
              <a:t>誤解</a:t>
            </a:r>
            <a:r>
              <a:rPr kumimoji="1" lang="en-US" altLang="ja-JP" sz="3600" dirty="0" smtClean="0">
                <a:solidFill>
                  <a:srgbClr val="C00000"/>
                </a:solidFill>
                <a:latin typeface="Meiryo" charset="-128"/>
                <a:ea typeface="Meiryo" charset="-128"/>
                <a:cs typeface="Meiryo" charset="-128"/>
              </a:rPr>
              <a:t>3</a:t>
            </a:r>
            <a:endParaRPr kumimoji="1" lang="ja-JP" altLang="en-US" sz="3600" dirty="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2010881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ホームベース 246"/>
          <p:cNvSpPr/>
          <p:nvPr/>
        </p:nvSpPr>
        <p:spPr>
          <a:xfrm>
            <a:off x="7740352" y="5733256"/>
            <a:ext cx="1104322" cy="792088"/>
          </a:xfrm>
          <a:prstGeom prst="homePlate">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Meiryo" charset="-128"/>
              <a:ea typeface="Meiryo" charset="-128"/>
              <a:cs typeface="Meiryo" charset="-128"/>
            </a:endParaRPr>
          </a:p>
        </p:txBody>
      </p:sp>
      <p:sp>
        <p:nvSpPr>
          <p:cNvPr id="249" name="タイトル 248"/>
          <p:cNvSpPr>
            <a:spLocks noGrp="1"/>
          </p:cNvSpPr>
          <p:nvPr>
            <p:ph type="title"/>
          </p:nvPr>
        </p:nvSpPr>
        <p:spPr/>
        <p:txBody>
          <a:bodyPr/>
          <a:lstStyle/>
          <a:p>
            <a:r>
              <a:rPr kumimoji="1" lang="ja-JP" altLang="en-US" dirty="0" smtClean="0">
                <a:solidFill>
                  <a:srgbClr val="C00000"/>
                </a:solidFill>
              </a:rPr>
              <a:t>誤解１</a:t>
            </a:r>
            <a:r>
              <a:rPr kumimoji="1" lang="ja-JP" altLang="en-US" dirty="0" smtClean="0"/>
              <a:t>：調達の手段が変わるだけ？</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14</a:t>
            </a:fld>
            <a:endParaRPr kumimoji="1" lang="ja-JP" altLang="en-US"/>
          </a:p>
        </p:txBody>
      </p:sp>
      <p:sp>
        <p:nvSpPr>
          <p:cNvPr id="3" name="ホームベース 2"/>
          <p:cNvSpPr/>
          <p:nvPr/>
        </p:nvSpPr>
        <p:spPr>
          <a:xfrm>
            <a:off x="5204211" y="5717872"/>
            <a:ext cx="2936310" cy="792088"/>
          </a:xfrm>
          <a:prstGeom prst="homePlate">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+5</a:t>
            </a:r>
            <a:r>
              <a:rPr kumimoji="1" lang="ja-JP" altLang="en-US" sz="2400" dirty="0" smtClean="0">
                <a:solidFill>
                  <a:srgbClr val="FFFFFF"/>
                </a:solidFill>
                <a:latin typeface="Meiryo" charset="-128"/>
                <a:ea typeface="Meiryo" charset="-128"/>
                <a:cs typeface="Meiryo" charset="-128"/>
              </a:rPr>
              <a:t>年</a:t>
            </a:r>
            <a:endParaRPr kumimoji="1" lang="ja-JP" altLang="en-US" sz="2400" dirty="0">
              <a:solidFill>
                <a:srgbClr val="FFFFFF"/>
              </a:solidFill>
              <a:latin typeface="Meiryo" charset="-128"/>
              <a:ea typeface="Meiryo" charset="-128"/>
              <a:cs typeface="Meiryo" charset="-128"/>
            </a:endParaRPr>
          </a:p>
        </p:txBody>
      </p:sp>
      <p:sp>
        <p:nvSpPr>
          <p:cNvPr id="4" name="ホームベース 3"/>
          <p:cNvSpPr/>
          <p:nvPr/>
        </p:nvSpPr>
        <p:spPr>
          <a:xfrm>
            <a:off x="2750601" y="5731091"/>
            <a:ext cx="2936310" cy="792088"/>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+5</a:t>
            </a:r>
            <a:r>
              <a:rPr kumimoji="1" lang="ja-JP" altLang="en-US" sz="2400" dirty="0" smtClean="0">
                <a:solidFill>
                  <a:srgbClr val="FFFFFF"/>
                </a:solidFill>
                <a:latin typeface="Meiryo" charset="-128"/>
                <a:ea typeface="Meiryo" charset="-128"/>
                <a:cs typeface="Meiryo" charset="-128"/>
              </a:rPr>
              <a:t>年</a:t>
            </a:r>
            <a:endParaRPr kumimoji="1" lang="ja-JP" altLang="en-US" sz="2400" dirty="0">
              <a:solidFill>
                <a:srgbClr val="FFFFFF"/>
              </a:solidFill>
              <a:latin typeface="Meiryo" charset="-128"/>
              <a:ea typeface="Meiryo" charset="-128"/>
              <a:cs typeface="Meiryo" charset="-128"/>
            </a:endParaRPr>
          </a:p>
        </p:txBody>
      </p:sp>
      <p:sp>
        <p:nvSpPr>
          <p:cNvPr id="5" name="ホームベース 4"/>
          <p:cNvSpPr/>
          <p:nvPr/>
        </p:nvSpPr>
        <p:spPr>
          <a:xfrm>
            <a:off x="296990" y="5731091"/>
            <a:ext cx="2936310" cy="792088"/>
          </a:xfrm>
          <a:prstGeom prst="homePlate">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5</a:t>
            </a:r>
            <a:r>
              <a:rPr kumimoji="1" lang="ja-JP" altLang="en-US" sz="2400" dirty="0" smtClean="0">
                <a:solidFill>
                  <a:srgbClr val="FFFFFF"/>
                </a:solidFill>
                <a:latin typeface="Meiryo" charset="-128"/>
                <a:ea typeface="Meiryo" charset="-128"/>
                <a:cs typeface="Meiryo" charset="-128"/>
              </a:rPr>
              <a:t>年</a:t>
            </a:r>
            <a:endParaRPr kumimoji="1" lang="ja-JP" altLang="en-US" sz="2400" dirty="0">
              <a:solidFill>
                <a:srgbClr val="FFFFFF"/>
              </a:solidFill>
              <a:latin typeface="Meiryo" charset="-128"/>
              <a:ea typeface="Meiryo" charset="-128"/>
              <a:cs typeface="Meiryo" charset="-128"/>
            </a:endParaRPr>
          </a:p>
        </p:txBody>
      </p:sp>
      <p:sp>
        <p:nvSpPr>
          <p:cNvPr id="241" name="ホームベース 240"/>
          <p:cNvSpPr/>
          <p:nvPr/>
        </p:nvSpPr>
        <p:spPr>
          <a:xfrm>
            <a:off x="296990" y="4296430"/>
            <a:ext cx="8550391" cy="459738"/>
          </a:xfrm>
          <a:prstGeom prst="homePlate">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200" dirty="0" smtClean="0">
                <a:solidFill>
                  <a:srgbClr val="FFFFFF"/>
                </a:solidFill>
                <a:latin typeface="Meiryo" charset="-128"/>
                <a:ea typeface="Meiryo" charset="-128"/>
                <a:cs typeface="Meiryo" charset="-128"/>
              </a:rPr>
              <a:t>アプリケーション</a:t>
            </a:r>
            <a:r>
              <a:rPr kumimoji="1" lang="en-US" altLang="ja-JP" sz="1200" dirty="0" smtClean="0">
                <a:solidFill>
                  <a:srgbClr val="FFFFFF"/>
                </a:solidFill>
                <a:latin typeface="Meiryo" charset="-128"/>
                <a:ea typeface="Meiryo" charset="-128"/>
                <a:cs typeface="Meiryo" charset="-128"/>
              </a:rPr>
              <a:t>+</a:t>
            </a:r>
            <a:r>
              <a:rPr kumimoji="1" lang="ja-JP" altLang="en-US" sz="1200" dirty="0" smtClean="0">
                <a:solidFill>
                  <a:srgbClr val="FFFFFF"/>
                </a:solidFill>
                <a:latin typeface="Meiryo" charset="-128"/>
                <a:ea typeface="Meiryo" charset="-128"/>
                <a:cs typeface="Meiryo" charset="-128"/>
              </a:rPr>
              <a:t>業務対応</a:t>
            </a:r>
            <a:endParaRPr kumimoji="1" lang="ja-JP" altLang="en-US" sz="1200" dirty="0">
              <a:solidFill>
                <a:srgbClr val="FFFFFF"/>
              </a:solidFill>
              <a:latin typeface="Meiryo" charset="-128"/>
              <a:ea typeface="Meiryo" charset="-128"/>
              <a:cs typeface="Meiryo" charset="-128"/>
            </a:endParaRPr>
          </a:p>
        </p:txBody>
      </p:sp>
      <p:sp>
        <p:nvSpPr>
          <p:cNvPr id="242" name="ホームベース 241"/>
          <p:cNvSpPr/>
          <p:nvPr/>
        </p:nvSpPr>
        <p:spPr>
          <a:xfrm>
            <a:off x="294283" y="4839305"/>
            <a:ext cx="8550391" cy="498856"/>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smtClean="0">
                <a:solidFill>
                  <a:srgbClr val="FFFFFF"/>
                </a:solidFill>
                <a:latin typeface="Meiryo" charset="-128"/>
                <a:ea typeface="Meiryo" charset="-128"/>
                <a:cs typeface="Meiryo" charset="-128"/>
              </a:rPr>
              <a:t>運用管理</a:t>
            </a:r>
            <a:endParaRPr kumimoji="1" lang="ja-JP" altLang="en-US" sz="1400" dirty="0">
              <a:solidFill>
                <a:srgbClr val="FFFFFF"/>
              </a:solidFill>
              <a:latin typeface="Meiryo" charset="-128"/>
              <a:ea typeface="Meiryo" charset="-128"/>
              <a:cs typeface="Meiryo" charset="-128"/>
            </a:endParaRPr>
          </a:p>
        </p:txBody>
      </p:sp>
      <p:sp>
        <p:nvSpPr>
          <p:cNvPr id="35" name="ホームベース 34"/>
          <p:cNvSpPr/>
          <p:nvPr/>
        </p:nvSpPr>
        <p:spPr>
          <a:xfrm>
            <a:off x="2475917" y="4450631"/>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smtClean="0">
              <a:solidFill>
                <a:srgbClr val="FFFFFF"/>
              </a:solidFill>
              <a:latin typeface="Meiryo" charset="-128"/>
              <a:ea typeface="Meiryo" charset="-128"/>
              <a:cs typeface="Meiryo" charset="-128"/>
            </a:endParaRPr>
          </a:p>
          <a:p>
            <a:pPr algn="ctr"/>
            <a:r>
              <a:rPr kumimoji="1" lang="ja-JP" altLang="en-US" sz="2000" dirty="0" smtClean="0">
                <a:solidFill>
                  <a:srgbClr val="FFFFFF"/>
                </a:solidFill>
                <a:latin typeface="Meiryo" charset="-128"/>
                <a:ea typeface="Meiryo" charset="-128"/>
                <a:cs typeface="Meiryo" charset="-128"/>
              </a:rPr>
              <a:t>移行作業</a:t>
            </a:r>
            <a:endParaRPr kumimoji="1" lang="ja-JP" altLang="en-US" sz="2000" dirty="0">
              <a:solidFill>
                <a:srgbClr val="FFFFFF"/>
              </a:solidFill>
              <a:latin typeface="Meiryo" charset="-128"/>
              <a:ea typeface="Meiryo" charset="-128"/>
              <a:cs typeface="Meiryo" charset="-128"/>
            </a:endParaRPr>
          </a:p>
        </p:txBody>
      </p:sp>
      <p:sp>
        <p:nvSpPr>
          <p:cNvPr id="243" name="ホームベース 242"/>
          <p:cNvSpPr/>
          <p:nvPr/>
        </p:nvSpPr>
        <p:spPr>
          <a:xfrm>
            <a:off x="4877986" y="4434009"/>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smtClean="0">
              <a:solidFill>
                <a:srgbClr val="FFFFFF"/>
              </a:solidFill>
              <a:latin typeface="Meiryo" charset="-128"/>
              <a:ea typeface="Meiryo" charset="-128"/>
              <a:cs typeface="Meiryo" charset="-128"/>
            </a:endParaRPr>
          </a:p>
          <a:p>
            <a:pPr algn="ctr"/>
            <a:r>
              <a:rPr kumimoji="1" lang="ja-JP" altLang="en-US" sz="2000" dirty="0" smtClean="0">
                <a:solidFill>
                  <a:srgbClr val="FFFFFF"/>
                </a:solidFill>
                <a:latin typeface="Meiryo" charset="-128"/>
                <a:ea typeface="Meiryo" charset="-128"/>
                <a:cs typeface="Meiryo" charset="-128"/>
              </a:rPr>
              <a:t>移行作業</a:t>
            </a:r>
            <a:endParaRPr kumimoji="1" lang="ja-JP" altLang="en-US" sz="2000" dirty="0">
              <a:solidFill>
                <a:srgbClr val="FFFFFF"/>
              </a:solidFill>
              <a:latin typeface="Meiryo" charset="-128"/>
              <a:ea typeface="Meiryo" charset="-128"/>
              <a:cs typeface="Meiryo" charset="-128"/>
            </a:endParaRPr>
          </a:p>
        </p:txBody>
      </p:sp>
      <p:sp>
        <p:nvSpPr>
          <p:cNvPr id="244" name="ホームベース 243"/>
          <p:cNvSpPr/>
          <p:nvPr/>
        </p:nvSpPr>
        <p:spPr>
          <a:xfrm>
            <a:off x="7324811" y="4450631"/>
            <a:ext cx="1501490" cy="1280460"/>
          </a:xfrm>
          <a:prstGeom prst="homePlate">
            <a:avLst>
              <a:gd name="adj" fmla="val 0"/>
            </a:avLst>
          </a:prstGeom>
          <a:solidFill>
            <a:srgbClr val="E46C0A">
              <a:alpha val="80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en-US" altLang="ja-JP" sz="2000" dirty="0" smtClean="0">
              <a:solidFill>
                <a:srgbClr val="FFFFFF"/>
              </a:solidFill>
              <a:latin typeface="Meiryo" charset="-128"/>
              <a:ea typeface="Meiryo" charset="-128"/>
              <a:cs typeface="Meiryo" charset="-128"/>
            </a:endParaRPr>
          </a:p>
          <a:p>
            <a:pPr algn="ctr"/>
            <a:r>
              <a:rPr kumimoji="1" lang="ja-JP" altLang="en-US" sz="2000" dirty="0" smtClean="0">
                <a:solidFill>
                  <a:srgbClr val="FFFFFF"/>
                </a:solidFill>
                <a:latin typeface="Meiryo" charset="-128"/>
                <a:ea typeface="Meiryo" charset="-128"/>
                <a:cs typeface="Meiryo" charset="-128"/>
              </a:rPr>
              <a:t>移行作業</a:t>
            </a:r>
            <a:endParaRPr kumimoji="1" lang="ja-JP" altLang="en-US" sz="2000" dirty="0">
              <a:solidFill>
                <a:srgbClr val="FFFFFF"/>
              </a:solidFill>
              <a:latin typeface="Meiryo" charset="-128"/>
              <a:ea typeface="Meiryo" charset="-128"/>
              <a:cs typeface="Meiryo" charset="-128"/>
            </a:endParaRPr>
          </a:p>
        </p:txBody>
      </p:sp>
      <p:grpSp>
        <p:nvGrpSpPr>
          <p:cNvPr id="64" name="図形グループ 63"/>
          <p:cNvGrpSpPr/>
          <p:nvPr/>
        </p:nvGrpSpPr>
        <p:grpSpPr>
          <a:xfrm>
            <a:off x="1781044" y="4567598"/>
            <a:ext cx="1438620" cy="935979"/>
            <a:chOff x="1558166" y="3846312"/>
            <a:chExt cx="1438620" cy="935979"/>
          </a:xfrm>
        </p:grpSpPr>
        <p:grpSp>
          <p:nvGrpSpPr>
            <p:cNvPr id="8" name="図形グループ 7"/>
            <p:cNvGrpSpPr/>
            <p:nvPr/>
          </p:nvGrpSpPr>
          <p:grpSpPr>
            <a:xfrm>
              <a:off x="2016229" y="3998744"/>
              <a:ext cx="150692" cy="345179"/>
              <a:chOff x="1946324" y="4125162"/>
              <a:chExt cx="969964" cy="2007872"/>
            </a:xfrm>
          </p:grpSpPr>
          <p:sp>
            <p:nvSpPr>
              <p:cNvPr id="9" name="円/楕円 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フローチャート: 論理積ゲート 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 name="図形グループ 15"/>
            <p:cNvGrpSpPr/>
            <p:nvPr/>
          </p:nvGrpSpPr>
          <p:grpSpPr>
            <a:xfrm>
              <a:off x="2650062" y="3945476"/>
              <a:ext cx="150692" cy="345179"/>
              <a:chOff x="1946324" y="4125162"/>
              <a:chExt cx="969964" cy="2007872"/>
            </a:xfrm>
          </p:grpSpPr>
          <p:sp>
            <p:nvSpPr>
              <p:cNvPr id="17" name="円/楕円 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フローチャート: 論理積ゲート 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4" name="図形グループ 23"/>
            <p:cNvGrpSpPr/>
            <p:nvPr/>
          </p:nvGrpSpPr>
          <p:grpSpPr>
            <a:xfrm>
              <a:off x="1561783" y="3931192"/>
              <a:ext cx="150692" cy="345179"/>
              <a:chOff x="1946324" y="4125162"/>
              <a:chExt cx="969964" cy="2007872"/>
            </a:xfrm>
          </p:grpSpPr>
          <p:sp>
            <p:nvSpPr>
              <p:cNvPr id="25" name="円/楕円 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フローチャート: 論理積ゲート 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36" name="図形グループ 35"/>
            <p:cNvGrpSpPr/>
            <p:nvPr/>
          </p:nvGrpSpPr>
          <p:grpSpPr>
            <a:xfrm>
              <a:off x="1808018" y="4345703"/>
              <a:ext cx="150692" cy="345179"/>
              <a:chOff x="1946324" y="4125162"/>
              <a:chExt cx="969964" cy="2007872"/>
            </a:xfrm>
          </p:grpSpPr>
          <p:sp>
            <p:nvSpPr>
              <p:cNvPr id="37" name="円/楕円 3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フローチャート: 論理積ゲート 3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2" name="図形グループ 41"/>
            <p:cNvGrpSpPr/>
            <p:nvPr/>
          </p:nvGrpSpPr>
          <p:grpSpPr>
            <a:xfrm>
              <a:off x="1558166" y="4362433"/>
              <a:ext cx="150692" cy="345179"/>
              <a:chOff x="1946324" y="4125162"/>
              <a:chExt cx="969964" cy="2007872"/>
            </a:xfrm>
          </p:grpSpPr>
          <p:sp>
            <p:nvSpPr>
              <p:cNvPr id="43" name="円/楕円 4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4" name="フローチャート: 論理積ゲート 4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5" name="図形グループ 44"/>
            <p:cNvGrpSpPr/>
            <p:nvPr/>
          </p:nvGrpSpPr>
          <p:grpSpPr>
            <a:xfrm>
              <a:off x="2230390" y="3866332"/>
              <a:ext cx="150692" cy="345179"/>
              <a:chOff x="1946324" y="4125162"/>
              <a:chExt cx="969964" cy="2007872"/>
            </a:xfrm>
          </p:grpSpPr>
          <p:sp>
            <p:nvSpPr>
              <p:cNvPr id="46" name="円/楕円 4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7" name="フローチャート: 論理積ゲート 4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48" name="図形グループ 47"/>
            <p:cNvGrpSpPr/>
            <p:nvPr/>
          </p:nvGrpSpPr>
          <p:grpSpPr>
            <a:xfrm>
              <a:off x="2846094" y="3942355"/>
              <a:ext cx="150692" cy="345179"/>
              <a:chOff x="1946324" y="4125162"/>
              <a:chExt cx="969964" cy="2007872"/>
            </a:xfrm>
          </p:grpSpPr>
          <p:sp>
            <p:nvSpPr>
              <p:cNvPr id="49" name="円/楕円 4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フローチャート: 論理積ゲート 4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1" name="図形グループ 50"/>
            <p:cNvGrpSpPr/>
            <p:nvPr/>
          </p:nvGrpSpPr>
          <p:grpSpPr>
            <a:xfrm>
              <a:off x="2244988" y="4375507"/>
              <a:ext cx="150692" cy="345179"/>
              <a:chOff x="1946324" y="4125162"/>
              <a:chExt cx="969964" cy="2007872"/>
            </a:xfrm>
          </p:grpSpPr>
          <p:sp>
            <p:nvSpPr>
              <p:cNvPr id="52" name="円/楕円 51"/>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フローチャート: 論理積ゲート 52"/>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4" name="図形グループ 53"/>
            <p:cNvGrpSpPr/>
            <p:nvPr/>
          </p:nvGrpSpPr>
          <p:grpSpPr>
            <a:xfrm>
              <a:off x="2046668" y="4437112"/>
              <a:ext cx="150692" cy="345179"/>
              <a:chOff x="1946324" y="4125162"/>
              <a:chExt cx="969964" cy="2007872"/>
            </a:xfrm>
          </p:grpSpPr>
          <p:sp>
            <p:nvSpPr>
              <p:cNvPr id="55" name="円/楕円 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6" name="フローチャート: 論理積ゲート 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57" name="図形グループ 56"/>
            <p:cNvGrpSpPr/>
            <p:nvPr/>
          </p:nvGrpSpPr>
          <p:grpSpPr>
            <a:xfrm>
              <a:off x="1794615" y="3866588"/>
              <a:ext cx="150692" cy="345179"/>
              <a:chOff x="1946324" y="4125162"/>
              <a:chExt cx="969964" cy="2007872"/>
            </a:xfrm>
          </p:grpSpPr>
          <p:sp>
            <p:nvSpPr>
              <p:cNvPr id="58" name="円/楕円 57"/>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フローチャート: 論理積ゲート 58"/>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0" name="図形グループ 59"/>
            <p:cNvGrpSpPr/>
            <p:nvPr/>
          </p:nvGrpSpPr>
          <p:grpSpPr>
            <a:xfrm>
              <a:off x="2444551" y="3846312"/>
              <a:ext cx="150692" cy="345179"/>
              <a:chOff x="1946324" y="4125162"/>
              <a:chExt cx="969964" cy="2007872"/>
            </a:xfrm>
          </p:grpSpPr>
          <p:sp>
            <p:nvSpPr>
              <p:cNvPr id="61" name="円/楕円 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フローチャート: 論理積ゲート 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65" name="図形グループ 64"/>
          <p:cNvGrpSpPr/>
          <p:nvPr/>
        </p:nvGrpSpPr>
        <p:grpSpPr>
          <a:xfrm>
            <a:off x="4240849" y="4494068"/>
            <a:ext cx="1438620" cy="935979"/>
            <a:chOff x="1558166" y="3846312"/>
            <a:chExt cx="1438620" cy="935979"/>
          </a:xfrm>
        </p:grpSpPr>
        <p:grpSp>
          <p:nvGrpSpPr>
            <p:cNvPr id="66" name="図形グループ 65"/>
            <p:cNvGrpSpPr/>
            <p:nvPr/>
          </p:nvGrpSpPr>
          <p:grpSpPr>
            <a:xfrm>
              <a:off x="2016229" y="3998744"/>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7" name="図形グループ 66"/>
            <p:cNvGrpSpPr/>
            <p:nvPr/>
          </p:nvGrpSpPr>
          <p:grpSpPr>
            <a:xfrm>
              <a:off x="2650062" y="3945476"/>
              <a:ext cx="150692" cy="345179"/>
              <a:chOff x="1946324" y="4125162"/>
              <a:chExt cx="969964" cy="2007872"/>
            </a:xfrm>
          </p:grpSpPr>
          <p:sp>
            <p:nvSpPr>
              <p:cNvPr id="95" name="円/楕円 9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フローチャート: 論理積ゲート 9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8" name="図形グループ 67"/>
            <p:cNvGrpSpPr/>
            <p:nvPr/>
          </p:nvGrpSpPr>
          <p:grpSpPr>
            <a:xfrm>
              <a:off x="1561783" y="3931192"/>
              <a:ext cx="150692" cy="345179"/>
              <a:chOff x="1946324" y="4125162"/>
              <a:chExt cx="969964" cy="2007872"/>
            </a:xfrm>
          </p:grpSpPr>
          <p:sp>
            <p:nvSpPr>
              <p:cNvPr id="93" name="円/楕円 9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フローチャート: 論理積ゲート 9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69" name="図形グループ 68"/>
            <p:cNvGrpSpPr/>
            <p:nvPr/>
          </p:nvGrpSpPr>
          <p:grpSpPr>
            <a:xfrm>
              <a:off x="1808018" y="4345703"/>
              <a:ext cx="150692" cy="345179"/>
              <a:chOff x="1946324" y="4125162"/>
              <a:chExt cx="969964" cy="2007872"/>
            </a:xfrm>
          </p:grpSpPr>
          <p:sp>
            <p:nvSpPr>
              <p:cNvPr id="91" name="円/楕円 9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フローチャート: 論理積ゲート 9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0" name="図形グループ 69"/>
            <p:cNvGrpSpPr/>
            <p:nvPr/>
          </p:nvGrpSpPr>
          <p:grpSpPr>
            <a:xfrm>
              <a:off x="1558166" y="4362433"/>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1" name="図形グループ 70"/>
            <p:cNvGrpSpPr/>
            <p:nvPr/>
          </p:nvGrpSpPr>
          <p:grpSpPr>
            <a:xfrm>
              <a:off x="2230390" y="3866332"/>
              <a:ext cx="150692" cy="345179"/>
              <a:chOff x="1946324" y="4125162"/>
              <a:chExt cx="969964" cy="2007872"/>
            </a:xfrm>
          </p:grpSpPr>
          <p:sp>
            <p:nvSpPr>
              <p:cNvPr id="87" name="円/楕円 8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8" name="フローチャート: 論理積ゲート 8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2" name="図形グループ 71"/>
            <p:cNvGrpSpPr/>
            <p:nvPr/>
          </p:nvGrpSpPr>
          <p:grpSpPr>
            <a:xfrm>
              <a:off x="2846094" y="3942355"/>
              <a:ext cx="150692" cy="345179"/>
              <a:chOff x="1946324" y="4125162"/>
              <a:chExt cx="969964" cy="2007872"/>
            </a:xfrm>
          </p:grpSpPr>
          <p:sp>
            <p:nvSpPr>
              <p:cNvPr id="85" name="円/楕円 8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フローチャート: 論理積ゲート 8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3" name="図形グループ 72"/>
            <p:cNvGrpSpPr/>
            <p:nvPr/>
          </p:nvGrpSpPr>
          <p:grpSpPr>
            <a:xfrm>
              <a:off x="2244988" y="4375507"/>
              <a:ext cx="150692" cy="345179"/>
              <a:chOff x="1946324" y="4125162"/>
              <a:chExt cx="969964" cy="2007872"/>
            </a:xfrm>
          </p:grpSpPr>
          <p:sp>
            <p:nvSpPr>
              <p:cNvPr id="83" name="円/楕円 8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フローチャート: 論理積ゲート 8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4" name="図形グループ 73"/>
            <p:cNvGrpSpPr/>
            <p:nvPr/>
          </p:nvGrpSpPr>
          <p:grpSpPr>
            <a:xfrm>
              <a:off x="2046668" y="4437112"/>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5" name="図形グループ 74"/>
            <p:cNvGrpSpPr/>
            <p:nvPr/>
          </p:nvGrpSpPr>
          <p:grpSpPr>
            <a:xfrm>
              <a:off x="1794615" y="3866588"/>
              <a:ext cx="150692" cy="345179"/>
              <a:chOff x="1946324" y="4125162"/>
              <a:chExt cx="969964" cy="2007872"/>
            </a:xfrm>
          </p:grpSpPr>
          <p:sp>
            <p:nvSpPr>
              <p:cNvPr id="79" name="円/楕円 7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0" name="フローチャート: 論理積ゲート 7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6" name="図形グループ 75"/>
            <p:cNvGrpSpPr/>
            <p:nvPr/>
          </p:nvGrpSpPr>
          <p:grpSpPr>
            <a:xfrm>
              <a:off x="2444551" y="3846312"/>
              <a:ext cx="150692" cy="345179"/>
              <a:chOff x="1946324" y="4125162"/>
              <a:chExt cx="969964" cy="2007872"/>
            </a:xfrm>
          </p:grpSpPr>
          <p:sp>
            <p:nvSpPr>
              <p:cNvPr id="77" name="円/楕円 7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フローチャート: 論理積ゲート 7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9" name="図形グループ 98"/>
          <p:cNvGrpSpPr/>
          <p:nvPr/>
        </p:nvGrpSpPr>
        <p:grpSpPr>
          <a:xfrm>
            <a:off x="6648456" y="4494164"/>
            <a:ext cx="1438620" cy="935979"/>
            <a:chOff x="1558166" y="3846312"/>
            <a:chExt cx="1438620" cy="935979"/>
          </a:xfrm>
        </p:grpSpPr>
        <p:grpSp>
          <p:nvGrpSpPr>
            <p:cNvPr id="100" name="図形グループ 99"/>
            <p:cNvGrpSpPr/>
            <p:nvPr/>
          </p:nvGrpSpPr>
          <p:grpSpPr>
            <a:xfrm>
              <a:off x="2016229" y="3998744"/>
              <a:ext cx="150692" cy="345179"/>
              <a:chOff x="1946324" y="4125162"/>
              <a:chExt cx="969964" cy="2007872"/>
            </a:xfrm>
          </p:grpSpPr>
          <p:sp>
            <p:nvSpPr>
              <p:cNvPr id="131" name="円/楕円 13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フローチャート: 論理積ゲート 13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1" name="図形グループ 100"/>
            <p:cNvGrpSpPr/>
            <p:nvPr/>
          </p:nvGrpSpPr>
          <p:grpSpPr>
            <a:xfrm>
              <a:off x="2650062" y="3945476"/>
              <a:ext cx="150692" cy="345179"/>
              <a:chOff x="1946324" y="4125162"/>
              <a:chExt cx="969964" cy="2007872"/>
            </a:xfrm>
          </p:grpSpPr>
          <p:sp>
            <p:nvSpPr>
              <p:cNvPr id="129" name="円/楕円 12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2" name="図形グループ 101"/>
            <p:cNvGrpSpPr/>
            <p:nvPr/>
          </p:nvGrpSpPr>
          <p:grpSpPr>
            <a:xfrm>
              <a:off x="1561783" y="3931192"/>
              <a:ext cx="150692" cy="345179"/>
              <a:chOff x="1946324" y="4125162"/>
              <a:chExt cx="969964" cy="2007872"/>
            </a:xfrm>
          </p:grpSpPr>
          <p:sp>
            <p:nvSpPr>
              <p:cNvPr id="127" name="円/楕円 1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フローチャート: 論理積ゲート 1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3" name="図形グループ 102"/>
            <p:cNvGrpSpPr/>
            <p:nvPr/>
          </p:nvGrpSpPr>
          <p:grpSpPr>
            <a:xfrm>
              <a:off x="1808018" y="4345703"/>
              <a:ext cx="150692" cy="345179"/>
              <a:chOff x="1946324" y="4125162"/>
              <a:chExt cx="969964" cy="2007872"/>
            </a:xfrm>
          </p:grpSpPr>
          <p:sp>
            <p:nvSpPr>
              <p:cNvPr id="125" name="円/楕円 12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4" name="図形グループ 103"/>
            <p:cNvGrpSpPr/>
            <p:nvPr/>
          </p:nvGrpSpPr>
          <p:grpSpPr>
            <a:xfrm>
              <a:off x="1558166" y="4362433"/>
              <a:ext cx="150692" cy="345179"/>
              <a:chOff x="1946324" y="4125162"/>
              <a:chExt cx="969964" cy="2007872"/>
            </a:xfrm>
          </p:grpSpPr>
          <p:sp>
            <p:nvSpPr>
              <p:cNvPr id="123" name="円/楕円 1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4" name="フローチャート: 論理積ゲート 1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5" name="図形グループ 104"/>
            <p:cNvGrpSpPr/>
            <p:nvPr/>
          </p:nvGrpSpPr>
          <p:grpSpPr>
            <a:xfrm>
              <a:off x="2230390" y="3866332"/>
              <a:ext cx="150692" cy="345179"/>
              <a:chOff x="1946324" y="4125162"/>
              <a:chExt cx="969964" cy="2007872"/>
            </a:xfrm>
          </p:grpSpPr>
          <p:sp>
            <p:nvSpPr>
              <p:cNvPr id="121" name="円/楕円 12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2" name="フローチャート: 論理積ゲート 12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6" name="図形グループ 105"/>
            <p:cNvGrpSpPr/>
            <p:nvPr/>
          </p:nvGrpSpPr>
          <p:grpSpPr>
            <a:xfrm>
              <a:off x="2846094" y="3942355"/>
              <a:ext cx="150692" cy="345179"/>
              <a:chOff x="1946324" y="4125162"/>
              <a:chExt cx="969964" cy="2007872"/>
            </a:xfrm>
          </p:grpSpPr>
          <p:sp>
            <p:nvSpPr>
              <p:cNvPr id="119" name="円/楕円 1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0" name="フローチャート: 論理積ゲート 1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7" name="図形グループ 106"/>
            <p:cNvGrpSpPr/>
            <p:nvPr/>
          </p:nvGrpSpPr>
          <p:grpSpPr>
            <a:xfrm>
              <a:off x="2244988" y="4375507"/>
              <a:ext cx="150692" cy="345179"/>
              <a:chOff x="1946324" y="4125162"/>
              <a:chExt cx="969964" cy="2007872"/>
            </a:xfrm>
          </p:grpSpPr>
          <p:sp>
            <p:nvSpPr>
              <p:cNvPr id="117" name="円/楕円 11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8" name="フローチャート: 論理積ゲート 11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8" name="図形グループ 107"/>
            <p:cNvGrpSpPr/>
            <p:nvPr/>
          </p:nvGrpSpPr>
          <p:grpSpPr>
            <a:xfrm>
              <a:off x="2046668" y="4437112"/>
              <a:ext cx="150692" cy="345179"/>
              <a:chOff x="1946324" y="4125162"/>
              <a:chExt cx="969964" cy="2007872"/>
            </a:xfrm>
          </p:grpSpPr>
          <p:sp>
            <p:nvSpPr>
              <p:cNvPr id="115" name="円/楕円 11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6" name="フローチャート: 論理積ゲート 11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9" name="図形グループ 108"/>
            <p:cNvGrpSpPr/>
            <p:nvPr/>
          </p:nvGrpSpPr>
          <p:grpSpPr>
            <a:xfrm>
              <a:off x="1794615" y="3866588"/>
              <a:ext cx="150692" cy="345179"/>
              <a:chOff x="1946324" y="4125162"/>
              <a:chExt cx="969964" cy="2007872"/>
            </a:xfrm>
          </p:grpSpPr>
          <p:sp>
            <p:nvSpPr>
              <p:cNvPr id="113" name="円/楕円 11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フローチャート: 論理積ゲート 11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10" name="図形グループ 109"/>
            <p:cNvGrpSpPr/>
            <p:nvPr/>
          </p:nvGrpSpPr>
          <p:grpSpPr>
            <a:xfrm>
              <a:off x="2444551" y="3846312"/>
              <a:ext cx="150692" cy="345179"/>
              <a:chOff x="1946324" y="4125162"/>
              <a:chExt cx="969964" cy="2007872"/>
            </a:xfrm>
          </p:grpSpPr>
          <p:sp>
            <p:nvSpPr>
              <p:cNvPr id="111" name="円/楕円 1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フローチャート: 論理積ゲート 1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50" name="図形グループ 249"/>
          <p:cNvGrpSpPr/>
          <p:nvPr/>
        </p:nvGrpSpPr>
        <p:grpSpPr>
          <a:xfrm>
            <a:off x="294283" y="1380035"/>
            <a:ext cx="8550391" cy="2852431"/>
            <a:chOff x="251520" y="1050924"/>
            <a:chExt cx="8550391" cy="2852431"/>
          </a:xfrm>
        </p:grpSpPr>
        <p:sp>
          <p:nvSpPr>
            <p:cNvPr id="245" name="ホームベース 244"/>
            <p:cNvSpPr/>
            <p:nvPr/>
          </p:nvSpPr>
          <p:spPr>
            <a:xfrm>
              <a:off x="251520" y="1050924"/>
              <a:ext cx="8550391" cy="1308560"/>
            </a:xfrm>
            <a:prstGeom prst="homePlate">
              <a:avLst>
                <a:gd name="adj" fmla="val 28681"/>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2000" b="1" dirty="0" smtClean="0">
                  <a:solidFill>
                    <a:srgbClr val="FFFFFF"/>
                  </a:solidFill>
                  <a:latin typeface="Meiryo" charset="-128"/>
                  <a:ea typeface="Meiryo" charset="-128"/>
                  <a:cs typeface="Meiryo" charset="-128"/>
                </a:rPr>
                <a:t>アプリケーション</a:t>
              </a:r>
              <a:r>
                <a:rPr kumimoji="1" lang="en-US" altLang="ja-JP" sz="2000" b="1" dirty="0" smtClean="0">
                  <a:solidFill>
                    <a:srgbClr val="FFFFFF"/>
                  </a:solidFill>
                  <a:latin typeface="Meiryo" charset="-128"/>
                  <a:ea typeface="Meiryo" charset="-128"/>
                  <a:cs typeface="Meiryo" charset="-128"/>
                </a:rPr>
                <a:t>+</a:t>
              </a:r>
              <a:r>
                <a:rPr kumimoji="1" lang="ja-JP" altLang="en-US" sz="2000" b="1" dirty="0" smtClean="0">
                  <a:solidFill>
                    <a:srgbClr val="FFFFFF"/>
                  </a:solidFill>
                  <a:latin typeface="Meiryo" charset="-128"/>
                  <a:ea typeface="Meiryo" charset="-128"/>
                  <a:cs typeface="Meiryo" charset="-128"/>
                </a:rPr>
                <a:t>業務対応</a:t>
              </a:r>
              <a:endParaRPr kumimoji="1" lang="ja-JP" altLang="en-US" sz="2000" b="1" dirty="0">
                <a:solidFill>
                  <a:srgbClr val="FFFFFF"/>
                </a:solidFill>
                <a:latin typeface="Meiryo" charset="-128"/>
                <a:ea typeface="Meiryo" charset="-128"/>
                <a:cs typeface="Meiryo" charset="-128"/>
              </a:endParaRPr>
            </a:p>
          </p:txBody>
        </p:sp>
        <p:sp>
          <p:nvSpPr>
            <p:cNvPr id="246" name="ホームベース 245"/>
            <p:cNvSpPr/>
            <p:nvPr/>
          </p:nvSpPr>
          <p:spPr>
            <a:xfrm>
              <a:off x="251520" y="2434421"/>
              <a:ext cx="8550391" cy="136593"/>
            </a:xfrm>
            <a:prstGeom prst="homePlat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800" dirty="0" smtClean="0">
                  <a:solidFill>
                    <a:srgbClr val="FFFFFF"/>
                  </a:solidFill>
                  <a:latin typeface="Meiryo" charset="-128"/>
                  <a:ea typeface="Meiryo" charset="-128"/>
                  <a:cs typeface="Meiryo" charset="-128"/>
                </a:rPr>
                <a:t>運用管理</a:t>
              </a:r>
              <a:endParaRPr kumimoji="1" lang="ja-JP" altLang="en-US" sz="800" dirty="0">
                <a:solidFill>
                  <a:srgbClr val="FFFFFF"/>
                </a:solidFill>
                <a:latin typeface="Meiryo" charset="-128"/>
                <a:ea typeface="Meiryo" charset="-128"/>
                <a:cs typeface="Meiryo" charset="-128"/>
              </a:endParaRPr>
            </a:p>
          </p:txBody>
        </p:sp>
        <p:sp>
          <p:nvSpPr>
            <p:cNvPr id="135" name="ホームベース 134"/>
            <p:cNvSpPr/>
            <p:nvPr/>
          </p:nvSpPr>
          <p:spPr>
            <a:xfrm>
              <a:off x="251520" y="2664203"/>
              <a:ext cx="8545360" cy="792088"/>
            </a:xfrm>
            <a:prstGeom prst="homePlate">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クラウド</a:t>
              </a:r>
              <a:endParaRPr kumimoji="1" lang="ja-JP" altLang="en-US" sz="2400" dirty="0">
                <a:solidFill>
                  <a:srgbClr val="FFFFFF"/>
                </a:solidFill>
                <a:latin typeface="Meiryo" charset="-128"/>
                <a:ea typeface="Meiryo" charset="-128"/>
                <a:cs typeface="Meiryo" charset="-128"/>
              </a:endParaRPr>
            </a:p>
          </p:txBody>
        </p:sp>
        <p:grpSp>
          <p:nvGrpSpPr>
            <p:cNvPr id="139" name="図形グループ 138"/>
            <p:cNvGrpSpPr/>
            <p:nvPr/>
          </p:nvGrpSpPr>
          <p:grpSpPr>
            <a:xfrm>
              <a:off x="3959862" y="1323775"/>
              <a:ext cx="1438620" cy="935979"/>
              <a:chOff x="1558166" y="3846312"/>
              <a:chExt cx="1438620" cy="935979"/>
            </a:xfrm>
          </p:grpSpPr>
          <p:grpSp>
            <p:nvGrpSpPr>
              <p:cNvPr id="140" name="図形グループ 139"/>
              <p:cNvGrpSpPr/>
              <p:nvPr/>
            </p:nvGrpSpPr>
            <p:grpSpPr>
              <a:xfrm>
                <a:off x="2016229" y="3998744"/>
                <a:ext cx="150692" cy="345179"/>
                <a:chOff x="1946324" y="4125162"/>
                <a:chExt cx="969964" cy="2007872"/>
              </a:xfrm>
            </p:grpSpPr>
            <p:sp>
              <p:nvSpPr>
                <p:cNvPr id="171" name="円/楕円 17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2" name="フローチャート: 論理積ゲート 17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1" name="図形グループ 140"/>
              <p:cNvGrpSpPr/>
              <p:nvPr/>
            </p:nvGrpSpPr>
            <p:grpSpPr>
              <a:xfrm>
                <a:off x="2650062" y="3945476"/>
                <a:ext cx="150692" cy="345179"/>
                <a:chOff x="1946324" y="4125162"/>
                <a:chExt cx="969964" cy="2007872"/>
              </a:xfrm>
            </p:grpSpPr>
            <p:sp>
              <p:nvSpPr>
                <p:cNvPr id="169" name="円/楕円 16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ローチャート: 論理積ゲート 16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2" name="図形グループ 141"/>
              <p:cNvGrpSpPr/>
              <p:nvPr/>
            </p:nvGrpSpPr>
            <p:grpSpPr>
              <a:xfrm>
                <a:off x="1561783" y="3931192"/>
                <a:ext cx="150692" cy="345179"/>
                <a:chOff x="1946324" y="4125162"/>
                <a:chExt cx="969964" cy="2007872"/>
              </a:xfrm>
            </p:grpSpPr>
            <p:sp>
              <p:nvSpPr>
                <p:cNvPr id="167" name="円/楕円 16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8" name="フローチャート: 論理積ゲート 16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3" name="図形グループ 142"/>
              <p:cNvGrpSpPr/>
              <p:nvPr/>
            </p:nvGrpSpPr>
            <p:grpSpPr>
              <a:xfrm>
                <a:off x="1808018" y="4345703"/>
                <a:ext cx="150692" cy="345179"/>
                <a:chOff x="1946324" y="4125162"/>
                <a:chExt cx="969964" cy="2007872"/>
              </a:xfrm>
            </p:grpSpPr>
            <p:sp>
              <p:nvSpPr>
                <p:cNvPr id="165" name="円/楕円 16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フローチャート: 論理積ゲート 16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4" name="図形グループ 143"/>
              <p:cNvGrpSpPr/>
              <p:nvPr/>
            </p:nvGrpSpPr>
            <p:grpSpPr>
              <a:xfrm>
                <a:off x="1558166" y="4362433"/>
                <a:ext cx="150692" cy="345179"/>
                <a:chOff x="1946324" y="4125162"/>
                <a:chExt cx="969964" cy="2007872"/>
              </a:xfrm>
            </p:grpSpPr>
            <p:sp>
              <p:nvSpPr>
                <p:cNvPr id="163" name="円/楕円 16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4" name="フローチャート: 論理積ゲート 16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5" name="図形グループ 144"/>
              <p:cNvGrpSpPr/>
              <p:nvPr/>
            </p:nvGrpSpPr>
            <p:grpSpPr>
              <a:xfrm>
                <a:off x="2230390" y="3866332"/>
                <a:ext cx="150692" cy="345179"/>
                <a:chOff x="1946324" y="4125162"/>
                <a:chExt cx="969964" cy="2007872"/>
              </a:xfrm>
            </p:grpSpPr>
            <p:sp>
              <p:nvSpPr>
                <p:cNvPr id="161" name="円/楕円 16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2" name="フローチャート: 論理積ゲート 16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6" name="図形グループ 145"/>
              <p:cNvGrpSpPr/>
              <p:nvPr/>
            </p:nvGrpSpPr>
            <p:grpSpPr>
              <a:xfrm>
                <a:off x="2846094" y="3942355"/>
                <a:ext cx="150692" cy="345179"/>
                <a:chOff x="1946324" y="4125162"/>
                <a:chExt cx="969964" cy="2007872"/>
              </a:xfrm>
            </p:grpSpPr>
            <p:sp>
              <p:nvSpPr>
                <p:cNvPr id="159" name="円/楕円 15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0" name="フローチャート: 論理積ゲート 15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7" name="図形グループ 146"/>
              <p:cNvGrpSpPr/>
              <p:nvPr/>
            </p:nvGrpSpPr>
            <p:grpSpPr>
              <a:xfrm>
                <a:off x="2244988" y="4375507"/>
                <a:ext cx="150692" cy="345179"/>
                <a:chOff x="1946324" y="4125162"/>
                <a:chExt cx="969964" cy="2007872"/>
              </a:xfrm>
            </p:grpSpPr>
            <p:sp>
              <p:nvSpPr>
                <p:cNvPr id="157" name="円/楕円 15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8" name="フローチャート: 論理積ゲート 15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8" name="図形グループ 147"/>
              <p:cNvGrpSpPr/>
              <p:nvPr/>
            </p:nvGrpSpPr>
            <p:grpSpPr>
              <a:xfrm>
                <a:off x="2046668" y="4437112"/>
                <a:ext cx="150692" cy="345179"/>
                <a:chOff x="1946324" y="4125162"/>
                <a:chExt cx="969964" cy="2007872"/>
              </a:xfrm>
            </p:grpSpPr>
            <p:sp>
              <p:nvSpPr>
                <p:cNvPr id="155" name="円/楕円 154"/>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6" name="フローチャート: 論理積ゲート 155"/>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9" name="図形グループ 148"/>
              <p:cNvGrpSpPr/>
              <p:nvPr/>
            </p:nvGrpSpPr>
            <p:grpSpPr>
              <a:xfrm>
                <a:off x="1794615" y="3866588"/>
                <a:ext cx="150692" cy="345179"/>
                <a:chOff x="1946324" y="4125162"/>
                <a:chExt cx="969964" cy="2007872"/>
              </a:xfrm>
            </p:grpSpPr>
            <p:sp>
              <p:nvSpPr>
                <p:cNvPr id="153" name="円/楕円 15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4" name="フローチャート: 論理積ゲート 15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50" name="図形グループ 149"/>
              <p:cNvGrpSpPr/>
              <p:nvPr/>
            </p:nvGrpSpPr>
            <p:grpSpPr>
              <a:xfrm>
                <a:off x="2444551" y="3846312"/>
                <a:ext cx="150692" cy="345179"/>
                <a:chOff x="1946324" y="4125162"/>
                <a:chExt cx="969964" cy="2007872"/>
              </a:xfrm>
            </p:grpSpPr>
            <p:sp>
              <p:nvSpPr>
                <p:cNvPr id="151" name="円/楕円 15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2" name="フローチャート: 論理積ゲート 15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sp>
          <p:nvSpPr>
            <p:cNvPr id="248" name="上矢印 247"/>
            <p:cNvSpPr/>
            <p:nvPr/>
          </p:nvSpPr>
          <p:spPr>
            <a:xfrm>
              <a:off x="3263182" y="3467110"/>
              <a:ext cx="2559298" cy="436245"/>
            </a:xfrm>
            <a:prstGeom prst="up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7" name="正方形/長方形 6"/>
          <p:cNvSpPr/>
          <p:nvPr/>
        </p:nvSpPr>
        <p:spPr>
          <a:xfrm>
            <a:off x="294283" y="918370"/>
            <a:ext cx="8532017" cy="461665"/>
          </a:xfrm>
          <a:prstGeom prst="rect">
            <a:avLst/>
          </a:prstGeom>
        </p:spPr>
        <p:txBody>
          <a:bodyPr wrap="square">
            <a:spAutoFit/>
          </a:bodyPr>
          <a:lstStyle/>
          <a:p>
            <a:pPr algn="ctr"/>
            <a:r>
              <a:rPr lang="ja-JP" altLang="en-US" sz="2400" b="1">
                <a:solidFill>
                  <a:srgbClr val="0432FF"/>
                </a:solidFill>
                <a:latin typeface="Meiryo" charset="-128"/>
                <a:ea typeface="Meiryo" charset="-128"/>
                <a:cs typeface="Meiryo" charset="-128"/>
              </a:rPr>
              <a:t>アプリケーションや業務対応に人的資源を集中できる</a:t>
            </a:r>
          </a:p>
        </p:txBody>
      </p:sp>
    </p:spTree>
    <p:extLst>
      <p:ext uri="{BB962C8B-B14F-4D97-AF65-F5344CB8AC3E}">
        <p14:creationId xmlns:p14="http://schemas.microsoft.com/office/powerpoint/2010/main" val="13694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wipe(down)">
                                      <p:cBhvr>
                                        <p:cTn id="7"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C00000"/>
                </a:solidFill>
              </a:rPr>
              <a:t>誤解２</a:t>
            </a:r>
            <a:r>
              <a:rPr lang="ja-JP" altLang="en-US" dirty="0"/>
              <a:t>：ガバナンスが効かない？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15</a:t>
            </a:fld>
            <a:endParaRPr kumimoji="1" lang="ja-JP" altLang="en-US"/>
          </a:p>
        </p:txBody>
      </p:sp>
      <p:sp>
        <p:nvSpPr>
          <p:cNvPr id="4" name="正方形/長方形 3"/>
          <p:cNvSpPr/>
          <p:nvPr/>
        </p:nvSpPr>
        <p:spPr>
          <a:xfrm>
            <a:off x="467544"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467544" y="3698893"/>
            <a:ext cx="3816424" cy="2178379"/>
          </a:xfrm>
          <a:prstGeom prst="rect">
            <a:avLst/>
          </a:prstGeom>
          <a:solidFill>
            <a:schemeClr val="accent3">
              <a:lumMod val="20000"/>
              <a:lumOff val="80000"/>
            </a:schemeClr>
          </a:solidFill>
          <a:ln w="76200">
            <a:solidFill>
              <a:schemeClr val="accent6">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角丸四角形 31"/>
          <p:cNvSpPr/>
          <p:nvPr/>
        </p:nvSpPr>
        <p:spPr>
          <a:xfrm>
            <a:off x="1070234" y="4725144"/>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36" name="図形グループ 35"/>
          <p:cNvGrpSpPr/>
          <p:nvPr/>
        </p:nvGrpSpPr>
        <p:grpSpPr>
          <a:xfrm>
            <a:off x="1161967" y="4430833"/>
            <a:ext cx="317500" cy="157483"/>
            <a:chOff x="6769100" y="1390650"/>
            <a:chExt cx="317500" cy="157483"/>
          </a:xfrm>
        </p:grpSpPr>
        <p:sp>
          <p:nvSpPr>
            <p:cNvPr id="37" name="正方形/長方形 3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8" name="円/楕円 3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9" name="直線コネクタ 3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1161967" y="4624295"/>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2822248" y="4434821"/>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2822248" y="4610051"/>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52" name="フローチャート: 磁気ディスク 51"/>
          <p:cNvSpPr/>
          <p:nvPr/>
        </p:nvSpPr>
        <p:spPr>
          <a:xfrm>
            <a:off x="3195635" y="4603257"/>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3" name="フローチャート: 磁気ディスク 52"/>
          <p:cNvSpPr/>
          <p:nvPr/>
        </p:nvSpPr>
        <p:spPr>
          <a:xfrm>
            <a:off x="3199926" y="443862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4" name="フローチャート: 磁気ディスク 53"/>
          <p:cNvSpPr/>
          <p:nvPr/>
        </p:nvSpPr>
        <p:spPr>
          <a:xfrm>
            <a:off x="1536945" y="4600784"/>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5" name="フローチャート: 磁気ディスク 54"/>
          <p:cNvSpPr/>
          <p:nvPr/>
        </p:nvSpPr>
        <p:spPr>
          <a:xfrm>
            <a:off x="1541236" y="4436151"/>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56" name="正方形/長方形 55"/>
          <p:cNvSpPr/>
          <p:nvPr/>
        </p:nvSpPr>
        <p:spPr>
          <a:xfrm>
            <a:off x="2001076" y="3917131"/>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ファイヤー</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ウォール</a:t>
            </a:r>
            <a:endParaRPr kumimoji="1" lang="ja-JP" altLang="en-US" sz="800" dirty="0">
              <a:solidFill>
                <a:srgbClr val="FFFFFF"/>
              </a:solidFill>
              <a:latin typeface="Meiryo" charset="-128"/>
              <a:ea typeface="Meiryo" charset="-128"/>
              <a:cs typeface="Meiryo" charset="-128"/>
            </a:endParaRPr>
          </a:p>
        </p:txBody>
      </p:sp>
      <p:grpSp>
        <p:nvGrpSpPr>
          <p:cNvPr id="8" name="図形グループ 7"/>
          <p:cNvGrpSpPr/>
          <p:nvPr/>
        </p:nvGrpSpPr>
        <p:grpSpPr>
          <a:xfrm>
            <a:off x="1388316" y="5165988"/>
            <a:ext cx="398531" cy="455164"/>
            <a:chOff x="565484" y="2886304"/>
            <a:chExt cx="398531" cy="455164"/>
          </a:xfrm>
        </p:grpSpPr>
        <p:grpSp>
          <p:nvGrpSpPr>
            <p:cNvPr id="9" name="図形グループ 8"/>
            <p:cNvGrpSpPr/>
            <p:nvPr/>
          </p:nvGrpSpPr>
          <p:grpSpPr>
            <a:xfrm>
              <a:off x="565484" y="2886304"/>
              <a:ext cx="398531" cy="387786"/>
              <a:chOff x="758730" y="3198675"/>
              <a:chExt cx="702795" cy="688305"/>
            </a:xfrm>
          </p:grpSpPr>
          <p:sp>
            <p:nvSpPr>
              <p:cNvPr id="13" name="角丸四角形 1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角丸四角形 1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台形 1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0" name="図形グループ 9"/>
            <p:cNvGrpSpPr/>
            <p:nvPr/>
          </p:nvGrpSpPr>
          <p:grpSpPr>
            <a:xfrm>
              <a:off x="695604" y="2996289"/>
              <a:ext cx="150692" cy="345179"/>
              <a:chOff x="1946324" y="4125162"/>
              <a:chExt cx="969964" cy="2007872"/>
            </a:xfrm>
          </p:grpSpPr>
          <p:sp>
            <p:nvSpPr>
              <p:cNvPr id="11" name="円/楕円 1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フローチャート: 論理積ゲート 1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16" name="図形グループ 15"/>
          <p:cNvGrpSpPr/>
          <p:nvPr/>
        </p:nvGrpSpPr>
        <p:grpSpPr>
          <a:xfrm>
            <a:off x="2176490" y="5165988"/>
            <a:ext cx="398531" cy="455164"/>
            <a:chOff x="565484" y="2886304"/>
            <a:chExt cx="398531" cy="455164"/>
          </a:xfrm>
        </p:grpSpPr>
        <p:grpSp>
          <p:nvGrpSpPr>
            <p:cNvPr id="17" name="図形グループ 16"/>
            <p:cNvGrpSpPr/>
            <p:nvPr/>
          </p:nvGrpSpPr>
          <p:grpSpPr>
            <a:xfrm>
              <a:off x="565484" y="2886304"/>
              <a:ext cx="398531" cy="387786"/>
              <a:chOff x="758730" y="3198675"/>
              <a:chExt cx="702795" cy="688305"/>
            </a:xfrm>
          </p:grpSpPr>
          <p:sp>
            <p:nvSpPr>
              <p:cNvPr id="21" name="角丸四角形 2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角丸四角形 2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台形 2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8" name="図形グループ 17"/>
            <p:cNvGrpSpPr/>
            <p:nvPr/>
          </p:nvGrpSpPr>
          <p:grpSpPr>
            <a:xfrm>
              <a:off x="695604" y="2996289"/>
              <a:ext cx="150692" cy="345179"/>
              <a:chOff x="1946324" y="4125162"/>
              <a:chExt cx="969964" cy="2007872"/>
            </a:xfrm>
          </p:grpSpPr>
          <p:sp>
            <p:nvSpPr>
              <p:cNvPr id="19" name="円/楕円 1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フローチャート: 論理積ゲート 1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24" name="図形グループ 23"/>
          <p:cNvGrpSpPr/>
          <p:nvPr/>
        </p:nvGrpSpPr>
        <p:grpSpPr>
          <a:xfrm>
            <a:off x="3023876" y="5163391"/>
            <a:ext cx="398531" cy="455164"/>
            <a:chOff x="565484" y="2886304"/>
            <a:chExt cx="398531" cy="455164"/>
          </a:xfrm>
        </p:grpSpPr>
        <p:grpSp>
          <p:nvGrpSpPr>
            <p:cNvPr id="25" name="図形グループ 24"/>
            <p:cNvGrpSpPr/>
            <p:nvPr/>
          </p:nvGrpSpPr>
          <p:grpSpPr>
            <a:xfrm>
              <a:off x="565484" y="2886304"/>
              <a:ext cx="398531" cy="387786"/>
              <a:chOff x="758730" y="3198675"/>
              <a:chExt cx="702795" cy="688305"/>
            </a:xfrm>
          </p:grpSpPr>
          <p:sp>
            <p:nvSpPr>
              <p:cNvPr id="29" name="角丸四角形 2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0" name="角丸四角形 2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台形 3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6" name="図形グループ 25"/>
            <p:cNvGrpSpPr/>
            <p:nvPr/>
          </p:nvGrpSpPr>
          <p:grpSpPr>
            <a:xfrm>
              <a:off x="695604" y="2996289"/>
              <a:ext cx="150692" cy="345179"/>
              <a:chOff x="1946324" y="4125162"/>
              <a:chExt cx="969964" cy="2007872"/>
            </a:xfrm>
          </p:grpSpPr>
          <p:sp>
            <p:nvSpPr>
              <p:cNvPr id="27" name="円/楕円 2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フローチャート: 論理積ゲート 2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cxnSp>
        <p:nvCxnSpPr>
          <p:cNvPr id="109" name="直線矢印コネクタ 108"/>
          <p:cNvCxnSpPr>
            <a:stCxn id="56" idx="2"/>
            <a:endCxn id="32" idx="0"/>
          </p:cNvCxnSpPr>
          <p:nvPr/>
        </p:nvCxnSpPr>
        <p:spPr>
          <a:xfrm>
            <a:off x="2397120" y="4212018"/>
            <a:ext cx="1" cy="513126"/>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88" name="正方形/長方形 187"/>
          <p:cNvSpPr/>
          <p:nvPr/>
        </p:nvSpPr>
        <p:spPr>
          <a:xfrm>
            <a:off x="3213089" y="2060705"/>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正方形/長方形 188"/>
          <p:cNvSpPr/>
          <p:nvPr/>
        </p:nvSpPr>
        <p:spPr>
          <a:xfrm>
            <a:off x="2114083" y="2060705"/>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02775" y="2067615"/>
            <a:ext cx="549867" cy="547168"/>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91" name="直線矢印コネクタ 190"/>
          <p:cNvCxnSpPr>
            <a:stCxn id="190" idx="2"/>
            <a:endCxn id="56" idx="0"/>
          </p:cNvCxnSpPr>
          <p:nvPr/>
        </p:nvCxnSpPr>
        <p:spPr>
          <a:xfrm>
            <a:off x="1277709" y="2614783"/>
            <a:ext cx="1119411" cy="130234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4" name="直線矢印コネクタ 193"/>
          <p:cNvCxnSpPr>
            <a:stCxn id="189" idx="2"/>
            <a:endCxn id="56" idx="0"/>
          </p:cNvCxnSpPr>
          <p:nvPr/>
        </p:nvCxnSpPr>
        <p:spPr>
          <a:xfrm flipH="1">
            <a:off x="2397120" y="2607873"/>
            <a:ext cx="1855"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97" name="直線矢印コネクタ 196"/>
          <p:cNvCxnSpPr>
            <a:stCxn id="188" idx="2"/>
            <a:endCxn id="56" idx="0"/>
          </p:cNvCxnSpPr>
          <p:nvPr/>
        </p:nvCxnSpPr>
        <p:spPr>
          <a:xfrm flipH="1">
            <a:off x="2397120" y="2607873"/>
            <a:ext cx="1100861" cy="1309258"/>
          </a:xfrm>
          <a:prstGeom prst="straightConnector1">
            <a:avLst/>
          </a:prstGeom>
          <a:ln>
            <a:solidFill>
              <a:srgbClr val="0432FF"/>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9" name="テキスト ボックス 218"/>
          <p:cNvSpPr txBox="1"/>
          <p:nvPr/>
        </p:nvSpPr>
        <p:spPr>
          <a:xfrm>
            <a:off x="1028046" y="1106175"/>
            <a:ext cx="2678938" cy="400110"/>
          </a:xfrm>
          <a:prstGeom prst="rect">
            <a:avLst/>
          </a:prstGeom>
          <a:noFill/>
        </p:spPr>
        <p:txBody>
          <a:bodyPr wrap="none" rtlCol="0">
            <a:spAutoFit/>
          </a:bodyPr>
          <a:lstStyle/>
          <a:p>
            <a:pPr algn="ctr"/>
            <a:r>
              <a:rPr kumimoji="1" lang="ja-JP" altLang="en-US" sz="2000" dirty="0" smtClean="0">
                <a:solidFill>
                  <a:srgbClr val="0432FF"/>
                </a:solidFill>
                <a:latin typeface="Meiryo" charset="-128"/>
                <a:ea typeface="Meiryo" charset="-128"/>
                <a:cs typeface="Meiryo" charset="-128"/>
              </a:rPr>
              <a:t>特定</a:t>
            </a:r>
            <a:r>
              <a:rPr kumimoji="1" lang="en-US" altLang="ja-JP" sz="2000" dirty="0" smtClean="0">
                <a:solidFill>
                  <a:srgbClr val="0432FF"/>
                </a:solidFill>
                <a:latin typeface="Meiryo" charset="-128"/>
                <a:ea typeface="Meiryo" charset="-128"/>
                <a:cs typeface="Meiryo" charset="-128"/>
              </a:rPr>
              <a:t>&amp;</a:t>
            </a:r>
            <a:r>
              <a:rPr kumimoji="1" lang="ja-JP" altLang="en-US" sz="2000" dirty="0" smtClean="0">
                <a:solidFill>
                  <a:srgbClr val="0432FF"/>
                </a:solidFill>
                <a:latin typeface="Meiryo" charset="-128"/>
                <a:ea typeface="Meiryo" charset="-128"/>
                <a:cs typeface="Meiryo" charset="-128"/>
              </a:rPr>
              <a:t>少数の通信相手</a:t>
            </a:r>
            <a:endParaRPr kumimoji="1" lang="ja-JP" altLang="en-US" sz="2000" dirty="0">
              <a:solidFill>
                <a:srgbClr val="0432FF"/>
              </a:solidFill>
              <a:latin typeface="Meiryo" charset="-128"/>
              <a:ea typeface="Meiryo" charset="-128"/>
              <a:cs typeface="Meiryo" charset="-128"/>
            </a:endParaRPr>
          </a:p>
        </p:txBody>
      </p:sp>
      <p:sp>
        <p:nvSpPr>
          <p:cNvPr id="221" name="テキスト ボックス 220"/>
          <p:cNvSpPr txBox="1"/>
          <p:nvPr/>
        </p:nvSpPr>
        <p:spPr>
          <a:xfrm>
            <a:off x="659355" y="6014100"/>
            <a:ext cx="3416320" cy="461665"/>
          </a:xfrm>
          <a:prstGeom prst="rect">
            <a:avLst/>
          </a:prstGeom>
          <a:noFill/>
        </p:spPr>
        <p:txBody>
          <a:bodyPr wrap="none" rtlCol="0">
            <a:spAutoFit/>
          </a:bodyPr>
          <a:lstStyle/>
          <a:p>
            <a:pPr algn="ctr"/>
            <a:r>
              <a:rPr kumimoji="1" lang="ja-JP" altLang="en-US" sz="1200" dirty="0" smtClean="0">
                <a:solidFill>
                  <a:schemeClr val="accent6">
                    <a:lumMod val="75000"/>
                  </a:schemeClr>
                </a:solidFill>
                <a:latin typeface="Meiryo" charset="-128"/>
                <a:ea typeface="Meiryo" charset="-128"/>
                <a:cs typeface="Meiryo" charset="-128"/>
              </a:rPr>
              <a:t>自社の所有するシステム資産を守ることにより</a:t>
            </a:r>
            <a:endParaRPr kumimoji="1" lang="en-US" altLang="ja-JP" sz="1200" dirty="0" smtClean="0">
              <a:solidFill>
                <a:schemeClr val="accent6">
                  <a:lumMod val="75000"/>
                </a:schemeClr>
              </a:solidFill>
              <a:latin typeface="Meiryo" charset="-128"/>
              <a:ea typeface="Meiryo" charset="-128"/>
              <a:cs typeface="Meiryo" charset="-128"/>
            </a:endParaRPr>
          </a:p>
          <a:p>
            <a:pPr algn="ctr"/>
            <a:r>
              <a:rPr lang="ja-JP" altLang="en-US" sz="1200" dirty="0" smtClean="0">
                <a:solidFill>
                  <a:schemeClr val="accent6">
                    <a:lumMod val="75000"/>
                  </a:schemeClr>
                </a:solidFill>
                <a:latin typeface="Meiryo" charset="-128"/>
                <a:ea typeface="Meiryo" charset="-128"/>
                <a:cs typeface="Meiryo" charset="-128"/>
              </a:rPr>
              <a:t>経営、業務、データ、個人を守ることができた</a:t>
            </a:r>
            <a:endParaRPr lang="en-US" altLang="ja-JP" sz="1200" dirty="0" smtClean="0">
              <a:solidFill>
                <a:schemeClr val="accent6">
                  <a:lumMod val="75000"/>
                </a:schemeClr>
              </a:solidFill>
              <a:latin typeface="Meiryo" charset="-128"/>
              <a:ea typeface="Meiryo" charset="-128"/>
              <a:cs typeface="Meiryo" charset="-128"/>
            </a:endParaRPr>
          </a:p>
        </p:txBody>
      </p:sp>
      <p:grpSp>
        <p:nvGrpSpPr>
          <p:cNvPr id="35" name="図形グループ 34"/>
          <p:cNvGrpSpPr/>
          <p:nvPr/>
        </p:nvGrpSpPr>
        <p:grpSpPr>
          <a:xfrm>
            <a:off x="4200845" y="1045260"/>
            <a:ext cx="4497784" cy="5415564"/>
            <a:chOff x="4200845" y="1045260"/>
            <a:chExt cx="4497784" cy="5415564"/>
          </a:xfrm>
        </p:grpSpPr>
        <p:sp>
          <p:nvSpPr>
            <p:cNvPr id="5" name="正方形/長方形 4"/>
            <p:cNvSpPr/>
            <p:nvPr/>
          </p:nvSpPr>
          <p:spPr>
            <a:xfrm>
              <a:off x="4860032" y="1052736"/>
              <a:ext cx="3816424" cy="2592288"/>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860032" y="3698893"/>
              <a:ext cx="3816424" cy="2178379"/>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角丸四角形 56"/>
            <p:cNvSpPr/>
            <p:nvPr/>
          </p:nvSpPr>
          <p:spPr>
            <a:xfrm>
              <a:off x="5441357" y="4720855"/>
              <a:ext cx="2653773" cy="506293"/>
            </a:xfrm>
            <a:prstGeom prst="round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200" dirty="0" smtClean="0">
                  <a:solidFill>
                    <a:srgbClr val="FFFFFF"/>
                  </a:solidFill>
                  <a:latin typeface="Meiryo" charset="-128"/>
                  <a:ea typeface="Meiryo" charset="-128"/>
                  <a:cs typeface="Meiryo" charset="-128"/>
                </a:rPr>
                <a:t>LAN</a:t>
              </a:r>
              <a:endParaRPr kumimoji="1" lang="ja-JP" altLang="en-US" sz="1200" dirty="0">
                <a:solidFill>
                  <a:srgbClr val="FFFFFF"/>
                </a:solidFill>
                <a:latin typeface="Meiryo" charset="-128"/>
                <a:ea typeface="Meiryo" charset="-128"/>
                <a:cs typeface="Meiryo" charset="-128"/>
              </a:endParaRPr>
            </a:p>
          </p:txBody>
        </p:sp>
        <p:grpSp>
          <p:nvGrpSpPr>
            <p:cNvPr id="58" name="図形グループ 57"/>
            <p:cNvGrpSpPr/>
            <p:nvPr/>
          </p:nvGrpSpPr>
          <p:grpSpPr>
            <a:xfrm>
              <a:off x="5533090" y="4426544"/>
              <a:ext cx="317500" cy="157483"/>
              <a:chOff x="6769100" y="1390650"/>
              <a:chExt cx="317500" cy="157483"/>
            </a:xfrm>
          </p:grpSpPr>
          <p:sp>
            <p:nvSpPr>
              <p:cNvPr id="59" name="正方形/長方形 5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0" name="円/楕円 5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1" name="直線コネクタ 60"/>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2" name="図形グループ 61"/>
            <p:cNvGrpSpPr/>
            <p:nvPr/>
          </p:nvGrpSpPr>
          <p:grpSpPr>
            <a:xfrm>
              <a:off x="5533090" y="4620006"/>
              <a:ext cx="317500" cy="157483"/>
              <a:chOff x="6769100" y="1390650"/>
              <a:chExt cx="317500" cy="157483"/>
            </a:xfrm>
          </p:grpSpPr>
          <p:sp>
            <p:nvSpPr>
              <p:cNvPr id="63" name="正方形/長方形 6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4" name="円/楕円 6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5" name="直線コネクタ 64"/>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6" name="図形グループ 65"/>
            <p:cNvGrpSpPr/>
            <p:nvPr/>
          </p:nvGrpSpPr>
          <p:grpSpPr>
            <a:xfrm>
              <a:off x="7193371" y="4430532"/>
              <a:ext cx="317500" cy="157483"/>
              <a:chOff x="6769100" y="1390650"/>
              <a:chExt cx="317500" cy="157483"/>
            </a:xfrm>
          </p:grpSpPr>
          <p:sp>
            <p:nvSpPr>
              <p:cNvPr id="67" name="正方形/長方形 6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8" name="円/楕円 6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9" name="直線コネクタ 68"/>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0" name="図形グループ 69"/>
            <p:cNvGrpSpPr/>
            <p:nvPr/>
          </p:nvGrpSpPr>
          <p:grpSpPr>
            <a:xfrm>
              <a:off x="7193371" y="4605762"/>
              <a:ext cx="317500" cy="157483"/>
              <a:chOff x="6769100" y="1390650"/>
              <a:chExt cx="317500" cy="157483"/>
            </a:xfrm>
          </p:grpSpPr>
          <p:sp>
            <p:nvSpPr>
              <p:cNvPr id="71" name="正方形/長方形 7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2" name="円/楕円 7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3" name="直線コネクタ 72"/>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74" name="フローチャート: 磁気ディスク 73"/>
            <p:cNvSpPr/>
            <p:nvPr/>
          </p:nvSpPr>
          <p:spPr>
            <a:xfrm>
              <a:off x="7566758" y="4598968"/>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5" name="フローチャート: 磁気ディスク 74"/>
            <p:cNvSpPr/>
            <p:nvPr/>
          </p:nvSpPr>
          <p:spPr>
            <a:xfrm>
              <a:off x="7571049" y="443433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6" name="フローチャート: 磁気ディスク 75"/>
            <p:cNvSpPr/>
            <p:nvPr/>
          </p:nvSpPr>
          <p:spPr>
            <a:xfrm>
              <a:off x="5908068" y="4596495"/>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sp>
          <p:nvSpPr>
            <p:cNvPr id="77" name="フローチャート: 磁気ディスク 76"/>
            <p:cNvSpPr/>
            <p:nvPr/>
          </p:nvSpPr>
          <p:spPr>
            <a:xfrm>
              <a:off x="5912359" y="4431862"/>
              <a:ext cx="374652" cy="159648"/>
            </a:xfrm>
            <a:prstGeom prst="flowChartMagneticDisk">
              <a:avLst/>
            </a:prstGeom>
            <a:solidFill>
              <a:schemeClr val="tx1">
                <a:lumMod val="65000"/>
                <a:lumOff val="35000"/>
              </a:schemeClr>
            </a:solidFill>
            <a:ln w="12700" cmpd="sng">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800" dirty="0">
                <a:solidFill>
                  <a:srgbClr val="FFFFFF"/>
                </a:solidFill>
                <a:latin typeface="ＭＳ Ｐゴシック"/>
                <a:ea typeface="ＭＳ Ｐゴシック"/>
                <a:cs typeface="ＭＳ Ｐゴシック"/>
              </a:endParaRPr>
            </a:p>
          </p:txBody>
        </p:sp>
        <p:grpSp>
          <p:nvGrpSpPr>
            <p:cNvPr id="78" name="図形グループ 77"/>
            <p:cNvGrpSpPr/>
            <p:nvPr/>
          </p:nvGrpSpPr>
          <p:grpSpPr>
            <a:xfrm>
              <a:off x="5486410" y="5145190"/>
              <a:ext cx="398531" cy="455164"/>
              <a:chOff x="565484" y="2886304"/>
              <a:chExt cx="398531" cy="455164"/>
            </a:xfrm>
          </p:grpSpPr>
          <p:grpSp>
            <p:nvGrpSpPr>
              <p:cNvPr id="79" name="図形グループ 78"/>
              <p:cNvGrpSpPr/>
              <p:nvPr/>
            </p:nvGrpSpPr>
            <p:grpSpPr>
              <a:xfrm>
                <a:off x="565484" y="2886304"/>
                <a:ext cx="398531" cy="387786"/>
                <a:chOff x="758730" y="3198675"/>
                <a:chExt cx="702795" cy="688305"/>
              </a:xfrm>
            </p:grpSpPr>
            <p:sp>
              <p:nvSpPr>
                <p:cNvPr id="83" name="角丸四角形 82"/>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4" name="角丸四角形 83"/>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台形 84"/>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0" name="図形グループ 79"/>
              <p:cNvGrpSpPr/>
              <p:nvPr/>
            </p:nvGrpSpPr>
            <p:grpSpPr>
              <a:xfrm>
                <a:off x="695604" y="2996289"/>
                <a:ext cx="150692" cy="345179"/>
                <a:chOff x="1946324" y="4125162"/>
                <a:chExt cx="969964" cy="2007872"/>
              </a:xfrm>
            </p:grpSpPr>
            <p:sp>
              <p:nvSpPr>
                <p:cNvPr id="81" name="円/楕円 80"/>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フローチャート: 論理積ゲート 81"/>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86" name="図形グループ 85"/>
            <p:cNvGrpSpPr/>
            <p:nvPr/>
          </p:nvGrpSpPr>
          <p:grpSpPr>
            <a:xfrm>
              <a:off x="6568602" y="5161699"/>
              <a:ext cx="398531" cy="455164"/>
              <a:chOff x="565484" y="2886304"/>
              <a:chExt cx="398531" cy="455164"/>
            </a:xfrm>
          </p:grpSpPr>
          <p:grpSp>
            <p:nvGrpSpPr>
              <p:cNvPr id="87" name="図形グループ 86"/>
              <p:cNvGrpSpPr/>
              <p:nvPr/>
            </p:nvGrpSpPr>
            <p:grpSpPr>
              <a:xfrm>
                <a:off x="565484" y="2886304"/>
                <a:ext cx="398531" cy="387786"/>
                <a:chOff x="758730" y="3198675"/>
                <a:chExt cx="702795" cy="688305"/>
              </a:xfrm>
            </p:grpSpPr>
            <p:sp>
              <p:nvSpPr>
                <p:cNvPr id="91" name="角丸四角形 90"/>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2" name="角丸四角形 91"/>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台形 92"/>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88" name="図形グループ 87"/>
              <p:cNvGrpSpPr/>
              <p:nvPr/>
            </p:nvGrpSpPr>
            <p:grpSpPr>
              <a:xfrm>
                <a:off x="695604" y="2996289"/>
                <a:ext cx="150692" cy="345179"/>
                <a:chOff x="1946324" y="4125162"/>
                <a:chExt cx="969964" cy="2007872"/>
              </a:xfrm>
            </p:grpSpPr>
            <p:sp>
              <p:nvSpPr>
                <p:cNvPr id="89" name="円/楕円 88"/>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フローチャート: 論理積ゲート 89"/>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grpSp>
          <p:nvGrpSpPr>
            <p:cNvPr id="94" name="図形グループ 93"/>
            <p:cNvGrpSpPr/>
            <p:nvPr/>
          </p:nvGrpSpPr>
          <p:grpSpPr>
            <a:xfrm>
              <a:off x="7110549" y="5159199"/>
              <a:ext cx="398531" cy="455164"/>
              <a:chOff x="565484" y="2886304"/>
              <a:chExt cx="398531" cy="455164"/>
            </a:xfrm>
          </p:grpSpPr>
          <p:grpSp>
            <p:nvGrpSpPr>
              <p:cNvPr id="95" name="図形グループ 94"/>
              <p:cNvGrpSpPr/>
              <p:nvPr/>
            </p:nvGrpSpPr>
            <p:grpSpPr>
              <a:xfrm>
                <a:off x="565484" y="2886304"/>
                <a:ext cx="398531" cy="387786"/>
                <a:chOff x="758730" y="3198675"/>
                <a:chExt cx="702795" cy="688305"/>
              </a:xfrm>
            </p:grpSpPr>
            <p:sp>
              <p:nvSpPr>
                <p:cNvPr id="99" name="角丸四角形 98"/>
                <p:cNvSpPr/>
                <p:nvPr/>
              </p:nvSpPr>
              <p:spPr>
                <a:xfrm>
                  <a:off x="812214" y="3198675"/>
                  <a:ext cx="566762" cy="469230"/>
                </a:xfrm>
                <a:prstGeom prst="round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角丸四角形 99"/>
                <p:cNvSpPr/>
                <p:nvPr/>
              </p:nvSpPr>
              <p:spPr>
                <a:xfrm>
                  <a:off x="904780" y="3269865"/>
                  <a:ext cx="396383" cy="303456"/>
                </a:xfrm>
                <a:prstGeom prst="roundRect">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台形 100"/>
                <p:cNvSpPr/>
                <p:nvPr/>
              </p:nvSpPr>
              <p:spPr>
                <a:xfrm>
                  <a:off x="758730" y="3706005"/>
                  <a:ext cx="702795" cy="180975"/>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96" name="図形グループ 95"/>
              <p:cNvGrpSpPr/>
              <p:nvPr/>
            </p:nvGrpSpPr>
            <p:grpSpPr>
              <a:xfrm>
                <a:off x="695604" y="2996289"/>
                <a:ext cx="150692" cy="345179"/>
                <a:chOff x="1946324" y="4125162"/>
                <a:chExt cx="969964" cy="2007872"/>
              </a:xfrm>
            </p:grpSpPr>
            <p:sp>
              <p:nvSpPr>
                <p:cNvPr id="97" name="円/楕円 96"/>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フローチャート: 論理積ゲート 97"/>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pic>
          <p:nvPicPr>
            <p:cNvPr id="33" name="図 32"/>
            <p:cNvPicPr>
              <a:picLocks noChangeAspect="1"/>
            </p:cNvPicPr>
            <p:nvPr/>
          </p:nvPicPr>
          <p:blipFill>
            <a:blip r:embed="rId2">
              <a:clrChange>
                <a:clrFrom>
                  <a:srgbClr val="FFFFFF"/>
                </a:clrFrom>
                <a:clrTo>
                  <a:srgbClr val="FFFFFF">
                    <a:alpha val="0"/>
                  </a:srgbClr>
                </a:clrTo>
              </a:clrChange>
            </a:blip>
            <a:stretch>
              <a:fillRect/>
            </a:stretch>
          </p:blipFill>
          <p:spPr>
            <a:xfrm>
              <a:off x="6002409" y="5140107"/>
              <a:ext cx="406935" cy="368744"/>
            </a:xfrm>
            <a:prstGeom prst="rect">
              <a:avLst/>
            </a:prstGeom>
          </p:spPr>
        </p:pic>
        <p:pic>
          <p:nvPicPr>
            <p:cNvPr id="34" name="図 33"/>
            <p:cNvPicPr>
              <a:picLocks noChangeAspect="1"/>
            </p:cNvPicPr>
            <p:nvPr/>
          </p:nvPicPr>
          <p:blipFill>
            <a:blip r:embed="rId3">
              <a:clrChange>
                <a:clrFrom>
                  <a:srgbClr val="FFFFFF"/>
                </a:clrFrom>
                <a:clrTo>
                  <a:srgbClr val="FFFFFF">
                    <a:alpha val="0"/>
                  </a:srgbClr>
                </a:clrTo>
              </a:clrChange>
            </a:blip>
            <a:stretch>
              <a:fillRect/>
            </a:stretch>
          </p:blipFill>
          <p:spPr>
            <a:xfrm>
              <a:off x="7705508" y="5145190"/>
              <a:ext cx="204377" cy="329640"/>
            </a:xfrm>
            <a:prstGeom prst="rect">
              <a:avLst/>
            </a:prstGeom>
          </p:spPr>
        </p:pic>
        <p:sp>
          <p:nvSpPr>
            <p:cNvPr id="102" name="円/楕円 101"/>
            <p:cNvSpPr/>
            <p:nvPr/>
          </p:nvSpPr>
          <p:spPr>
            <a:xfrm>
              <a:off x="7805684" y="5265271"/>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3" name="フローチャート: 論理積ゲート 102"/>
            <p:cNvSpPr/>
            <p:nvPr/>
          </p:nvSpPr>
          <p:spPr>
            <a:xfrm rot="16200000">
              <a:off x="7787585" y="5441659"/>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4" name="円/楕円 103"/>
            <p:cNvSpPr/>
            <p:nvPr/>
          </p:nvSpPr>
          <p:spPr>
            <a:xfrm>
              <a:off x="6119349" y="5260653"/>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フローチャート: 論理積ゲート 104"/>
            <p:cNvSpPr/>
            <p:nvPr/>
          </p:nvSpPr>
          <p:spPr>
            <a:xfrm rot="16200000">
              <a:off x="6101250" y="5437041"/>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6388624" y="3919089"/>
              <a:ext cx="792088" cy="294887"/>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800" dirty="0" smtClean="0">
                  <a:solidFill>
                    <a:srgbClr val="FFFFFF"/>
                  </a:solidFill>
                  <a:latin typeface="Meiryo" charset="-128"/>
                  <a:ea typeface="Meiryo" charset="-128"/>
                  <a:cs typeface="Meiryo" charset="-128"/>
                </a:rPr>
                <a:t>ファイヤー</a:t>
              </a:r>
              <a:endParaRPr kumimoji="1" lang="en-US" altLang="ja-JP" sz="800" dirty="0" smtClean="0">
                <a:solidFill>
                  <a:srgbClr val="FFFFFF"/>
                </a:solidFill>
                <a:latin typeface="Meiryo" charset="-128"/>
                <a:ea typeface="Meiryo" charset="-128"/>
                <a:cs typeface="Meiryo" charset="-128"/>
              </a:endParaRPr>
            </a:p>
            <a:p>
              <a:pPr algn="ctr"/>
              <a:r>
                <a:rPr kumimoji="1" lang="ja-JP" altLang="en-US" sz="800" dirty="0" smtClean="0">
                  <a:solidFill>
                    <a:srgbClr val="FFFFFF"/>
                  </a:solidFill>
                  <a:latin typeface="Meiryo" charset="-128"/>
                  <a:ea typeface="Meiryo" charset="-128"/>
                  <a:cs typeface="Meiryo" charset="-128"/>
                </a:rPr>
                <a:t>ウォール</a:t>
              </a:r>
              <a:endParaRPr kumimoji="1" lang="ja-JP" altLang="en-US" sz="800" dirty="0">
                <a:solidFill>
                  <a:srgbClr val="FFFFFF"/>
                </a:solidFill>
                <a:latin typeface="Meiryo" charset="-128"/>
                <a:ea typeface="Meiryo" charset="-128"/>
                <a:cs typeface="Meiryo" charset="-128"/>
              </a:endParaRPr>
            </a:p>
          </p:txBody>
        </p:sp>
        <p:sp>
          <p:nvSpPr>
            <p:cNvPr id="110" name="上下矢印 109"/>
            <p:cNvSpPr/>
            <p:nvPr/>
          </p:nvSpPr>
          <p:spPr>
            <a:xfrm>
              <a:off x="6442124" y="4212018"/>
              <a:ext cx="661297" cy="521122"/>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角丸四角形 110"/>
            <p:cNvSpPr/>
            <p:nvPr/>
          </p:nvSpPr>
          <p:spPr>
            <a:xfrm>
              <a:off x="5495290" y="2222556"/>
              <a:ext cx="2544688" cy="1127596"/>
            </a:xfrm>
            <a:prstGeom prst="round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smtClean="0">
                  <a:solidFill>
                    <a:srgbClr val="FFFFFF"/>
                  </a:solidFill>
                  <a:latin typeface="Meiryo" charset="-128"/>
                  <a:ea typeface="Meiryo" charset="-128"/>
                  <a:cs typeface="Meiryo" charset="-128"/>
                </a:rPr>
                <a:t>インターネット</a:t>
              </a:r>
              <a:endParaRPr kumimoji="1" lang="ja-JP" altLang="en-US" sz="1600" dirty="0">
                <a:solidFill>
                  <a:srgbClr val="FFFFFF"/>
                </a:solidFill>
                <a:latin typeface="Meiryo" charset="-128"/>
                <a:ea typeface="Meiryo" charset="-128"/>
                <a:cs typeface="Meiryo" charset="-128"/>
              </a:endParaRPr>
            </a:p>
          </p:txBody>
        </p:sp>
        <p:pic>
          <p:nvPicPr>
            <p:cNvPr id="112" name="図 111" descr="clou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568" y="1484784"/>
              <a:ext cx="1104859" cy="1104859"/>
            </a:xfrm>
            <a:prstGeom prst="rect">
              <a:avLst/>
            </a:prstGeom>
            <a:effectLst>
              <a:outerShdw blurRad="50800" dist="38100" dir="2700000" algn="tl" rotWithShape="0">
                <a:prstClr val="black">
                  <a:alpha val="40000"/>
                </a:prstClr>
              </a:outerShdw>
            </a:effectLst>
          </p:spPr>
        </p:pic>
        <p:sp>
          <p:nvSpPr>
            <p:cNvPr id="113" name="正方形/長方形 112"/>
            <p:cNvSpPr/>
            <p:nvPr/>
          </p:nvSpPr>
          <p:spPr>
            <a:xfrm>
              <a:off x="6312420" y="1784629"/>
              <a:ext cx="569784" cy="547168"/>
            </a:xfrm>
            <a:prstGeom prst="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正方形/長方形 113"/>
            <p:cNvSpPr/>
            <p:nvPr/>
          </p:nvSpPr>
          <p:spPr>
            <a:xfrm>
              <a:off x="6256091" y="1754024"/>
              <a:ext cx="569784" cy="547168"/>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5" name="正方形/長方形 114"/>
            <p:cNvSpPr/>
            <p:nvPr/>
          </p:nvSpPr>
          <p:spPr>
            <a:xfrm>
              <a:off x="6212858" y="1753017"/>
              <a:ext cx="549867" cy="53142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27" name="図形グループ 126"/>
            <p:cNvGrpSpPr/>
            <p:nvPr/>
          </p:nvGrpSpPr>
          <p:grpSpPr>
            <a:xfrm>
              <a:off x="5928305" y="1995684"/>
              <a:ext cx="150692" cy="345179"/>
              <a:chOff x="5885071" y="1508917"/>
              <a:chExt cx="150692" cy="345179"/>
            </a:xfrm>
          </p:grpSpPr>
          <p:sp>
            <p:nvSpPr>
              <p:cNvPr id="125" name="円/楕円 12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6" name="フローチャート: 論理積ゲート 12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1" name="図形グループ 130"/>
            <p:cNvGrpSpPr/>
            <p:nvPr/>
          </p:nvGrpSpPr>
          <p:grpSpPr>
            <a:xfrm>
              <a:off x="5624728" y="1963546"/>
              <a:ext cx="150692" cy="345179"/>
              <a:chOff x="5885071" y="1508917"/>
              <a:chExt cx="150692" cy="345179"/>
            </a:xfrm>
          </p:grpSpPr>
          <p:sp>
            <p:nvSpPr>
              <p:cNvPr id="132" name="円/楕円 131"/>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フローチャート: 論理積ゲート 132"/>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4" name="図形グループ 133"/>
            <p:cNvGrpSpPr/>
            <p:nvPr/>
          </p:nvGrpSpPr>
          <p:grpSpPr>
            <a:xfrm>
              <a:off x="5693089" y="1753017"/>
              <a:ext cx="150692" cy="345179"/>
              <a:chOff x="5885071" y="1508917"/>
              <a:chExt cx="150692" cy="345179"/>
            </a:xfrm>
          </p:grpSpPr>
          <p:sp>
            <p:nvSpPr>
              <p:cNvPr id="135" name="円/楕円 134"/>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フローチャート: 論理積ゲート 135"/>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37" name="図形グループ 136"/>
            <p:cNvGrpSpPr/>
            <p:nvPr/>
          </p:nvGrpSpPr>
          <p:grpSpPr>
            <a:xfrm>
              <a:off x="5865414" y="1778428"/>
              <a:ext cx="150692" cy="345179"/>
              <a:chOff x="5885071" y="1508917"/>
              <a:chExt cx="150692" cy="345179"/>
            </a:xfrm>
          </p:grpSpPr>
          <p:sp>
            <p:nvSpPr>
              <p:cNvPr id="138" name="円/楕円 137"/>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9" name="フローチャート: 論理積ゲート 138"/>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28" name="図形グループ 127"/>
            <p:cNvGrpSpPr/>
            <p:nvPr/>
          </p:nvGrpSpPr>
          <p:grpSpPr>
            <a:xfrm>
              <a:off x="5756077" y="1946625"/>
              <a:ext cx="150692" cy="345179"/>
              <a:chOff x="5885071" y="1508917"/>
              <a:chExt cx="150692" cy="345179"/>
            </a:xfrm>
          </p:grpSpPr>
          <p:sp>
            <p:nvSpPr>
              <p:cNvPr id="129" name="円/楕円 128"/>
              <p:cNvSpPr/>
              <p:nvPr/>
            </p:nvSpPr>
            <p:spPr>
              <a:xfrm>
                <a:off x="5885071" y="1508917"/>
                <a:ext cx="150692" cy="158289"/>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フローチャート: 論理積ゲート 129"/>
              <p:cNvSpPr/>
              <p:nvPr/>
            </p:nvSpPr>
            <p:spPr>
              <a:xfrm rot="16200000">
                <a:off x="5866972" y="1685305"/>
                <a:ext cx="186890" cy="150692"/>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0" name="図形グループ 139"/>
            <p:cNvGrpSpPr/>
            <p:nvPr/>
          </p:nvGrpSpPr>
          <p:grpSpPr>
            <a:xfrm>
              <a:off x="5191294" y="2524674"/>
              <a:ext cx="266802" cy="281800"/>
              <a:chOff x="2667295" y="1059799"/>
              <a:chExt cx="681672" cy="722281"/>
            </a:xfrm>
          </p:grpSpPr>
          <p:sp>
            <p:nvSpPr>
              <p:cNvPr id="141" name="角丸四角形 140"/>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2" name="図 141"/>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3" name="図形グループ 142"/>
            <p:cNvGrpSpPr/>
            <p:nvPr/>
          </p:nvGrpSpPr>
          <p:grpSpPr>
            <a:xfrm>
              <a:off x="5180512" y="2618632"/>
              <a:ext cx="131025" cy="265860"/>
              <a:chOff x="1946324" y="4125162"/>
              <a:chExt cx="969964" cy="2007872"/>
            </a:xfrm>
          </p:grpSpPr>
          <p:sp>
            <p:nvSpPr>
              <p:cNvPr id="144" name="円/楕円 143"/>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45" name="フローチャート: 論理積ゲート 144"/>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46" name="図形グループ 145"/>
            <p:cNvGrpSpPr/>
            <p:nvPr/>
          </p:nvGrpSpPr>
          <p:grpSpPr>
            <a:xfrm>
              <a:off x="5307609" y="2748467"/>
              <a:ext cx="266802" cy="281800"/>
              <a:chOff x="2667295" y="1059799"/>
              <a:chExt cx="681672" cy="722281"/>
            </a:xfrm>
          </p:grpSpPr>
          <p:sp>
            <p:nvSpPr>
              <p:cNvPr id="147" name="角丸四角形 146"/>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48" name="図 147"/>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49" name="図形グループ 148"/>
            <p:cNvGrpSpPr/>
            <p:nvPr/>
          </p:nvGrpSpPr>
          <p:grpSpPr>
            <a:xfrm>
              <a:off x="5296827" y="2842425"/>
              <a:ext cx="131025" cy="265860"/>
              <a:chOff x="1946324" y="4125162"/>
              <a:chExt cx="969964" cy="2007872"/>
            </a:xfrm>
          </p:grpSpPr>
          <p:sp>
            <p:nvSpPr>
              <p:cNvPr id="150" name="円/楕円 149"/>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1" name="フローチャート: 論理積ゲート 150"/>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grpSp>
          <p:nvGrpSpPr>
            <p:cNvPr id="152" name="図形グループ 151"/>
            <p:cNvGrpSpPr/>
            <p:nvPr/>
          </p:nvGrpSpPr>
          <p:grpSpPr>
            <a:xfrm>
              <a:off x="5118993" y="2993891"/>
              <a:ext cx="266802" cy="281800"/>
              <a:chOff x="2667295" y="1059799"/>
              <a:chExt cx="681672" cy="722281"/>
            </a:xfrm>
          </p:grpSpPr>
          <p:sp>
            <p:nvSpPr>
              <p:cNvPr id="153" name="角丸四角形 152"/>
              <p:cNvSpPr/>
              <p:nvPr/>
            </p:nvSpPr>
            <p:spPr>
              <a:xfrm>
                <a:off x="2699145" y="1129234"/>
                <a:ext cx="624522" cy="406400"/>
              </a:xfrm>
              <a:prstGeom prst="roundRect">
                <a:avLst>
                  <a:gd name="adj" fmla="val 6877"/>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chemeClr val="bg1"/>
                  </a:solidFill>
                  <a:latin typeface="メイリオ"/>
                  <a:ea typeface="メイリオ"/>
                  <a:cs typeface="メイリオ"/>
                </a:endParaRPr>
              </a:p>
            </p:txBody>
          </p:sp>
          <p:pic>
            <p:nvPicPr>
              <p:cNvPr id="154" name="図 153"/>
              <p:cNvPicPr>
                <a:picLocks noChangeAspect="1"/>
              </p:cNvPicPr>
              <p:nvPr/>
            </p:nvPicPr>
            <p:blipFill>
              <a:blip r:embed="rId5">
                <a:clrChange>
                  <a:clrFrom>
                    <a:srgbClr val="FFFFFF"/>
                  </a:clrFrom>
                  <a:clrTo>
                    <a:srgbClr val="FFFFFF">
                      <a:alpha val="0"/>
                    </a:srgbClr>
                  </a:clrTo>
                </a:clrChange>
              </a:blip>
              <a:stretch>
                <a:fillRect/>
              </a:stretch>
            </p:blipFill>
            <p:spPr>
              <a:xfrm>
                <a:off x="2667295" y="1059799"/>
                <a:ext cx="681672" cy="722281"/>
              </a:xfrm>
              <a:prstGeom prst="rect">
                <a:avLst/>
              </a:prstGeom>
            </p:spPr>
          </p:pic>
        </p:grpSp>
        <p:grpSp>
          <p:nvGrpSpPr>
            <p:cNvPr id="155" name="図形グループ 154"/>
            <p:cNvGrpSpPr/>
            <p:nvPr/>
          </p:nvGrpSpPr>
          <p:grpSpPr>
            <a:xfrm>
              <a:off x="5108211" y="3087849"/>
              <a:ext cx="131025" cy="265860"/>
              <a:chOff x="1946324" y="4125162"/>
              <a:chExt cx="969964" cy="2007872"/>
            </a:xfrm>
          </p:grpSpPr>
          <p:sp>
            <p:nvSpPr>
              <p:cNvPr id="156" name="円/楕円 15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sp>
            <p:nvSpPr>
              <p:cNvPr id="157" name="フローチャート: 論理積ゲート 15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メイリオ"/>
                  <a:ea typeface="メイリオ"/>
                  <a:cs typeface="メイリオ"/>
                </a:endParaRPr>
              </a:p>
            </p:txBody>
          </p:sp>
        </p:grpSp>
        <p:pic>
          <p:nvPicPr>
            <p:cNvPr id="158" name="図 157" descr="imgres.jpg"/>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92380" y="2812238"/>
              <a:ext cx="392874" cy="269648"/>
            </a:xfrm>
            <a:prstGeom prst="rect">
              <a:avLst/>
            </a:prstGeom>
            <a:effectLst>
              <a:outerShdw blurRad="50800" dist="38100" dir="2700000" algn="tl" rotWithShape="0">
                <a:prstClr val="black">
                  <a:alpha val="40000"/>
                </a:prstClr>
              </a:outerShdw>
            </a:effectLst>
          </p:spPr>
        </p:pic>
        <p:grpSp>
          <p:nvGrpSpPr>
            <p:cNvPr id="163" name="図形グループ 162"/>
            <p:cNvGrpSpPr/>
            <p:nvPr/>
          </p:nvGrpSpPr>
          <p:grpSpPr>
            <a:xfrm>
              <a:off x="8174330" y="3081886"/>
              <a:ext cx="246492" cy="270647"/>
              <a:chOff x="6373788" y="4940591"/>
              <a:chExt cx="499492" cy="545661"/>
            </a:xfrm>
          </p:grpSpPr>
          <p:sp>
            <p:nvSpPr>
              <p:cNvPr id="164" name="角丸四角形 163"/>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6" name="角丸四角形 165"/>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67" name="図形グループ 166"/>
            <p:cNvGrpSpPr/>
            <p:nvPr/>
          </p:nvGrpSpPr>
          <p:grpSpPr>
            <a:xfrm>
              <a:off x="7995880" y="2493888"/>
              <a:ext cx="443296" cy="317353"/>
              <a:chOff x="4256600" y="3356991"/>
              <a:chExt cx="3409410" cy="1039312"/>
            </a:xfrm>
          </p:grpSpPr>
          <p:sp>
            <p:nvSpPr>
              <p:cNvPr id="168" name="正方形/長方形 167"/>
              <p:cNvSpPr/>
              <p:nvPr/>
            </p:nvSpPr>
            <p:spPr>
              <a:xfrm>
                <a:off x="5618678" y="3506863"/>
                <a:ext cx="681513" cy="100097"/>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フリーフォーム 168"/>
              <p:cNvSpPr/>
              <p:nvPr/>
            </p:nvSpPr>
            <p:spPr>
              <a:xfrm rot="14082756">
                <a:off x="6143232" y="4043986"/>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0" name="フリーフォーム 169"/>
              <p:cNvSpPr/>
              <p:nvPr/>
            </p:nvSpPr>
            <p:spPr>
              <a:xfrm rot="7517244" flipH="1">
                <a:off x="5333051" y="4043987"/>
                <a:ext cx="476027" cy="228605"/>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75000"/>
                  <a:lumOff val="2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1" name="正方形/長方形 170"/>
              <p:cNvSpPr/>
              <p:nvPr/>
            </p:nvSpPr>
            <p:spPr>
              <a:xfrm>
                <a:off x="5784685" y="4077072"/>
                <a:ext cx="365764" cy="234239"/>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72" name="図形グループ 171"/>
              <p:cNvGrpSpPr/>
              <p:nvPr/>
            </p:nvGrpSpPr>
            <p:grpSpPr>
              <a:xfrm>
                <a:off x="4256600"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81" name="フリーフォーム 180"/>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フリーフォーム 181"/>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フローチャート: 手作業 182"/>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フローチャート: 論理積ゲート 183"/>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リーフォーム 184"/>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73" name="図形グループ 172"/>
              <p:cNvGrpSpPr/>
              <p:nvPr/>
            </p:nvGrpSpPr>
            <p:grpSpPr>
              <a:xfrm flipH="1">
                <a:off x="6198482" y="3356991"/>
                <a:ext cx="1467528" cy="648073"/>
                <a:chOff x="4256600" y="3356991"/>
                <a:chExt cx="1467528" cy="648073"/>
              </a:xfrm>
              <a:solidFill>
                <a:schemeClr val="tx1"/>
              </a:solidFill>
              <a:effectLst>
                <a:outerShdw blurRad="50800" dist="38100" dir="2700000" algn="tl" rotWithShape="0">
                  <a:prstClr val="black">
                    <a:alpha val="40000"/>
                  </a:prstClr>
                </a:outerShdw>
              </a:effectLst>
            </p:grpSpPr>
            <p:sp>
              <p:nvSpPr>
                <p:cNvPr id="176" name="フリーフォーム 175"/>
                <p:cNvSpPr/>
                <p:nvPr/>
              </p:nvSpPr>
              <p:spPr>
                <a:xfrm>
                  <a:off x="4644008"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フリーフォーム 176"/>
                <p:cNvSpPr/>
                <p:nvPr/>
              </p:nvSpPr>
              <p:spPr>
                <a:xfrm flipH="1">
                  <a:off x="4256600" y="3475653"/>
                  <a:ext cx="387408" cy="72009"/>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bg1">
                    <a:lumMod val="50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8" name="フローチャート: 手作業 177"/>
                <p:cNvSpPr/>
                <p:nvPr/>
              </p:nvSpPr>
              <p:spPr>
                <a:xfrm flipV="1">
                  <a:off x="4598506" y="3506864"/>
                  <a:ext cx="91003" cy="288032"/>
                </a:xfrm>
                <a:prstGeom prst="flowChartManualOperation">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9" name="フローチャート: 論理積ゲート 178"/>
                <p:cNvSpPr/>
                <p:nvPr/>
              </p:nvSpPr>
              <p:spPr>
                <a:xfrm rot="16200000">
                  <a:off x="4584678" y="3370821"/>
                  <a:ext cx="118661" cy="91002"/>
                </a:xfrm>
                <a:prstGeom prst="flowChartDelay">
                  <a:avLst/>
                </a:pr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0" name="フリーフォーム 179"/>
                <p:cNvSpPr/>
                <p:nvPr/>
              </p:nvSpPr>
              <p:spPr>
                <a:xfrm>
                  <a:off x="4572000" y="3663737"/>
                  <a:ext cx="1152128" cy="341327"/>
                </a:xfrm>
                <a:custGeom>
                  <a:avLst/>
                  <a:gdLst>
                    <a:gd name="connsiteX0" fmla="*/ 0 w 2755474"/>
                    <a:gd name="connsiteY0" fmla="*/ 30684 h 423447"/>
                    <a:gd name="connsiteX1" fmla="*/ 0 w 2755474"/>
                    <a:gd name="connsiteY1" fmla="*/ 171833 h 423447"/>
                    <a:gd name="connsiteX2" fmla="*/ 2755474 w 2755474"/>
                    <a:gd name="connsiteY2" fmla="*/ 423447 h 423447"/>
                    <a:gd name="connsiteX3" fmla="*/ 2755474 w 2755474"/>
                    <a:gd name="connsiteY3" fmla="*/ 0 h 423447"/>
                    <a:gd name="connsiteX4" fmla="*/ 0 w 2755474"/>
                    <a:gd name="connsiteY4" fmla="*/ 30684 h 423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5474" h="423447">
                      <a:moveTo>
                        <a:pt x="0" y="30684"/>
                      </a:moveTo>
                      <a:lnTo>
                        <a:pt x="0" y="171833"/>
                      </a:lnTo>
                      <a:lnTo>
                        <a:pt x="2755474" y="423447"/>
                      </a:lnTo>
                      <a:lnTo>
                        <a:pt x="2755474" y="0"/>
                      </a:lnTo>
                      <a:lnTo>
                        <a:pt x="0" y="30684"/>
                      </a:lnTo>
                      <a:close/>
                    </a:path>
                  </a:pathLst>
                </a:custGeom>
                <a:solidFill>
                  <a:schemeClr val="tx1">
                    <a:lumMod val="65000"/>
                    <a:lumOff val="3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74" name="正方形/長方形 173"/>
              <p:cNvSpPr/>
              <p:nvPr/>
            </p:nvSpPr>
            <p:spPr>
              <a:xfrm>
                <a:off x="5580112" y="3573016"/>
                <a:ext cx="792088" cy="50405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5" name="円/楕円 174"/>
              <p:cNvSpPr/>
              <p:nvPr/>
            </p:nvSpPr>
            <p:spPr>
              <a:xfrm>
                <a:off x="5891499" y="4133848"/>
                <a:ext cx="144016" cy="144016"/>
              </a:xfrm>
              <a:prstGeom prst="ellipse">
                <a:avLst/>
              </a:prstGeom>
              <a:solidFill>
                <a:schemeClr val="bg1"/>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86" name="上下矢印 185"/>
            <p:cNvSpPr/>
            <p:nvPr/>
          </p:nvSpPr>
          <p:spPr>
            <a:xfrm>
              <a:off x="6442124" y="3289923"/>
              <a:ext cx="661297" cy="632039"/>
            </a:xfrm>
            <a:prstGeom prst="upDownArrow">
              <a:avLst>
                <a:gd name="adj1" fmla="val 50000"/>
                <a:gd name="adj2" fmla="val 32624"/>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0" name="図形グループ 199"/>
            <p:cNvGrpSpPr/>
            <p:nvPr/>
          </p:nvGrpSpPr>
          <p:grpSpPr>
            <a:xfrm>
              <a:off x="8003305" y="4720831"/>
              <a:ext cx="395849" cy="510276"/>
              <a:chOff x="921147" y="2673903"/>
              <a:chExt cx="2035043" cy="2195257"/>
            </a:xfrm>
          </p:grpSpPr>
          <p:sp>
            <p:nvSpPr>
              <p:cNvPr id="201" name="台形 200"/>
              <p:cNvSpPr/>
              <p:nvPr/>
            </p:nvSpPr>
            <p:spPr>
              <a:xfrm flipV="1">
                <a:off x="1899915" y="3440304"/>
                <a:ext cx="1056275" cy="564759"/>
              </a:xfrm>
              <a:prstGeom prst="trapezoid">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2" name="正方形/長方形 201"/>
              <p:cNvSpPr/>
              <p:nvPr/>
            </p:nvSpPr>
            <p:spPr>
              <a:xfrm rot="12890655">
                <a:off x="1106698" y="3064121"/>
                <a:ext cx="1213767" cy="339029"/>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203" name="図形グループ 202"/>
              <p:cNvGrpSpPr/>
              <p:nvPr/>
            </p:nvGrpSpPr>
            <p:grpSpPr>
              <a:xfrm rot="18523230">
                <a:off x="289583" y="3305467"/>
                <a:ext cx="1602719" cy="339591"/>
                <a:chOff x="1084045" y="2295821"/>
                <a:chExt cx="1399064" cy="288032"/>
              </a:xfrm>
            </p:grpSpPr>
            <p:grpSp>
              <p:nvGrpSpPr>
                <p:cNvPr id="208" name="図形グループ 207"/>
                <p:cNvGrpSpPr/>
                <p:nvPr/>
              </p:nvGrpSpPr>
              <p:grpSpPr>
                <a:xfrm>
                  <a:off x="1084045" y="2295821"/>
                  <a:ext cx="1399064" cy="288032"/>
                  <a:chOff x="531457" y="2456892"/>
                  <a:chExt cx="1399064" cy="288032"/>
                </a:xfrm>
              </p:grpSpPr>
              <p:sp>
                <p:nvSpPr>
                  <p:cNvPr id="210" name="正方形/長方形 209"/>
                  <p:cNvSpPr/>
                  <p:nvPr/>
                </p:nvSpPr>
                <p:spPr>
                  <a:xfrm>
                    <a:off x="683568" y="2456892"/>
                    <a:ext cx="1246953" cy="288032"/>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円/楕円 210"/>
                  <p:cNvSpPr/>
                  <p:nvPr/>
                </p:nvSpPr>
                <p:spPr>
                  <a:xfrm>
                    <a:off x="531457" y="2456892"/>
                    <a:ext cx="296128" cy="288032"/>
                  </a:xfrm>
                  <a:prstGeom prst="ellipse">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9" name="円/楕円 208"/>
                <p:cNvSpPr/>
                <p:nvPr/>
              </p:nvSpPr>
              <p:spPr>
                <a:xfrm>
                  <a:off x="2142917" y="2322444"/>
                  <a:ext cx="251535" cy="243357"/>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04" name="円/楕円 203"/>
              <p:cNvSpPr/>
              <p:nvPr/>
            </p:nvSpPr>
            <p:spPr>
              <a:xfrm rot="18523230">
                <a:off x="1874649" y="3237957"/>
                <a:ext cx="509914" cy="523406"/>
              </a:xfrm>
              <a:prstGeom prst="ellipse">
                <a:avLst/>
              </a:prstGeom>
              <a:solidFill>
                <a:schemeClr val="tx1">
                  <a:lumMod val="75000"/>
                  <a:lumOff val="25000"/>
                </a:schemeClr>
              </a:solidFill>
              <a:ln>
                <a:solidFill>
                  <a:schemeClr val="bg1"/>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5" name="正方形/長方形 204"/>
              <p:cNvSpPr/>
              <p:nvPr/>
            </p:nvSpPr>
            <p:spPr>
              <a:xfrm>
                <a:off x="2222256" y="4040357"/>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6" name="正方形/長方形 205"/>
              <p:cNvSpPr/>
              <p:nvPr/>
            </p:nvSpPr>
            <p:spPr>
              <a:xfrm>
                <a:off x="2222256" y="4393800"/>
                <a:ext cx="411591" cy="294358"/>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7" name="台形 206"/>
              <p:cNvSpPr/>
              <p:nvPr/>
            </p:nvSpPr>
            <p:spPr>
              <a:xfrm>
                <a:off x="1442501" y="4725106"/>
                <a:ext cx="1513689" cy="144054"/>
              </a:xfrm>
              <a:prstGeom prst="trapezoid">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212" name="図形グループ 211"/>
            <p:cNvGrpSpPr/>
            <p:nvPr/>
          </p:nvGrpSpPr>
          <p:grpSpPr>
            <a:xfrm>
              <a:off x="5173565" y="4803760"/>
              <a:ext cx="363824" cy="409204"/>
              <a:chOff x="6373788" y="4940591"/>
              <a:chExt cx="499492" cy="545661"/>
            </a:xfrm>
          </p:grpSpPr>
          <p:sp>
            <p:nvSpPr>
              <p:cNvPr id="213" name="角丸四角形 212"/>
              <p:cNvSpPr/>
              <p:nvPr/>
            </p:nvSpPr>
            <p:spPr>
              <a:xfrm>
                <a:off x="6373788" y="4940591"/>
                <a:ext cx="499492" cy="545661"/>
              </a:xfrm>
              <a:prstGeom prst="roundRect">
                <a:avLst>
                  <a:gd name="adj" fmla="val 10310"/>
                </a:avLst>
              </a:prstGeom>
              <a:solidFill>
                <a:schemeClr val="tx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4" name="円/楕円 213"/>
              <p:cNvSpPr/>
              <p:nvPr/>
            </p:nvSpPr>
            <p:spPr>
              <a:xfrm>
                <a:off x="6461324" y="5001223"/>
                <a:ext cx="328940" cy="334540"/>
              </a:xfrm>
              <a:prstGeom prst="ellipse">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5" name="角丸四角形 214"/>
              <p:cNvSpPr/>
              <p:nvPr/>
            </p:nvSpPr>
            <p:spPr>
              <a:xfrm>
                <a:off x="6517804" y="5068906"/>
                <a:ext cx="45719" cy="197839"/>
              </a:xfrm>
              <a:prstGeom prst="roundRect">
                <a:avLst>
                  <a:gd name="adj" fmla="val 10310"/>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220" name="テキスト ボックス 219"/>
            <p:cNvSpPr txBox="1"/>
            <p:nvPr/>
          </p:nvSpPr>
          <p:spPr>
            <a:xfrm>
              <a:off x="4907196" y="1104310"/>
              <a:ext cx="3704860" cy="400110"/>
            </a:xfrm>
            <a:prstGeom prst="rect">
              <a:avLst/>
            </a:prstGeom>
            <a:noFill/>
          </p:spPr>
          <p:txBody>
            <a:bodyPr wrap="none" rtlCol="0">
              <a:spAutoFit/>
            </a:bodyPr>
            <a:lstStyle/>
            <a:p>
              <a:pPr algn="ctr"/>
              <a:r>
                <a:rPr kumimoji="1" lang="ja-JP" altLang="en-US" sz="2000" dirty="0" smtClean="0">
                  <a:solidFill>
                    <a:srgbClr val="FF0000"/>
                  </a:solidFill>
                  <a:latin typeface="Meiryo" charset="-128"/>
                  <a:ea typeface="Meiryo" charset="-128"/>
                  <a:cs typeface="Meiryo" charset="-128"/>
                </a:rPr>
                <a:t>特定・不特定</a:t>
              </a:r>
              <a:r>
                <a:rPr kumimoji="1" lang="en-US" altLang="ja-JP" sz="2000" dirty="0" smtClean="0">
                  <a:solidFill>
                    <a:srgbClr val="FF0000"/>
                  </a:solidFill>
                  <a:latin typeface="Meiryo" charset="-128"/>
                  <a:ea typeface="Meiryo" charset="-128"/>
                  <a:cs typeface="Meiryo" charset="-128"/>
                </a:rPr>
                <a:t>&amp;</a:t>
              </a:r>
              <a:r>
                <a:rPr kumimoji="1" lang="ja-JP" altLang="en-US" sz="2000" dirty="0" smtClean="0">
                  <a:solidFill>
                    <a:srgbClr val="FF0000"/>
                  </a:solidFill>
                  <a:latin typeface="Meiryo" charset="-128"/>
                  <a:ea typeface="Meiryo" charset="-128"/>
                  <a:cs typeface="Meiryo" charset="-128"/>
                </a:rPr>
                <a:t>多数の通信相手</a:t>
              </a:r>
              <a:endParaRPr kumimoji="1" lang="ja-JP" altLang="en-US" sz="2000" dirty="0">
                <a:solidFill>
                  <a:srgbClr val="FF0000"/>
                </a:solidFill>
                <a:latin typeface="Meiryo" charset="-128"/>
                <a:ea typeface="Meiryo" charset="-128"/>
                <a:cs typeface="Meiryo" charset="-128"/>
              </a:endParaRPr>
            </a:p>
          </p:txBody>
        </p:sp>
        <p:sp>
          <p:nvSpPr>
            <p:cNvPr id="222" name="テキスト ボックス 221"/>
            <p:cNvSpPr txBox="1"/>
            <p:nvPr/>
          </p:nvSpPr>
          <p:spPr>
            <a:xfrm>
              <a:off x="4820644" y="5999159"/>
              <a:ext cx="3877985" cy="461665"/>
            </a:xfrm>
            <a:prstGeom prst="rect">
              <a:avLst/>
            </a:prstGeom>
            <a:noFill/>
          </p:spPr>
          <p:txBody>
            <a:bodyPr wrap="none" rtlCol="0">
              <a:spAutoFit/>
            </a:bodyPr>
            <a:lstStyle/>
            <a:p>
              <a:pPr algn="ctr"/>
              <a:r>
                <a:rPr kumimoji="1" lang="ja-JP" altLang="en-US" sz="1200" dirty="0" smtClean="0">
                  <a:solidFill>
                    <a:schemeClr val="accent6">
                      <a:lumMod val="75000"/>
                    </a:schemeClr>
                  </a:solidFill>
                  <a:latin typeface="Meiryo" charset="-128"/>
                  <a:ea typeface="Meiryo" charset="-128"/>
                  <a:cs typeface="Meiryo" charset="-128"/>
                </a:rPr>
                <a:t>ユーザー認証や暗号化、セキュアなプログラムなどで</a:t>
              </a:r>
              <a:endParaRPr kumimoji="1" lang="en-US" altLang="ja-JP" sz="1200" dirty="0" smtClean="0">
                <a:solidFill>
                  <a:schemeClr val="accent6">
                    <a:lumMod val="75000"/>
                  </a:schemeClr>
                </a:solidFill>
                <a:latin typeface="Meiryo" charset="-128"/>
                <a:ea typeface="Meiryo" charset="-128"/>
                <a:cs typeface="Meiryo" charset="-128"/>
              </a:endParaRPr>
            </a:p>
            <a:p>
              <a:pPr algn="ctr"/>
              <a:r>
                <a:rPr lang="ja-JP" altLang="en-US" sz="1200" dirty="0" smtClean="0">
                  <a:solidFill>
                    <a:schemeClr val="accent6">
                      <a:lumMod val="75000"/>
                    </a:schemeClr>
                  </a:solidFill>
                  <a:latin typeface="Meiryo" charset="-128"/>
                  <a:ea typeface="Meiryo" charset="-128"/>
                  <a:cs typeface="Meiryo" charset="-128"/>
                </a:rPr>
                <a:t>経営、業務、データ、個人を守らなくてはならない</a:t>
              </a:r>
              <a:endParaRPr lang="en-US" altLang="ja-JP" sz="1200" dirty="0" smtClean="0">
                <a:solidFill>
                  <a:schemeClr val="accent6">
                    <a:lumMod val="75000"/>
                  </a:schemeClr>
                </a:solidFill>
                <a:latin typeface="Meiryo" charset="-128"/>
                <a:ea typeface="Meiryo" charset="-128"/>
                <a:cs typeface="Meiryo" charset="-128"/>
              </a:endParaRPr>
            </a:p>
          </p:txBody>
        </p:sp>
        <p:sp>
          <p:nvSpPr>
            <p:cNvPr id="223" name="正方形/長方形 222"/>
            <p:cNvSpPr/>
            <p:nvPr/>
          </p:nvSpPr>
          <p:spPr>
            <a:xfrm>
              <a:off x="4865856" y="1045260"/>
              <a:ext cx="3816424" cy="4832012"/>
            </a:xfrm>
            <a:prstGeom prst="rect">
              <a:avLst/>
            </a:prstGeom>
            <a:noFill/>
            <a:ln w="57150">
              <a:solidFill>
                <a:schemeClr val="accent6">
                  <a:lumMod val="75000"/>
                </a:schemeClr>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右矢印 224"/>
            <p:cNvSpPr/>
            <p:nvPr/>
          </p:nvSpPr>
          <p:spPr>
            <a:xfrm>
              <a:off x="4200845" y="2989938"/>
              <a:ext cx="833094" cy="1174219"/>
            </a:xfrm>
            <a:prstGeom prst="rightArrow">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4" name="テキスト ボックス 223"/>
            <p:cNvSpPr txBox="1"/>
            <p:nvPr/>
          </p:nvSpPr>
          <p:spPr>
            <a:xfrm>
              <a:off x="4396220" y="2530778"/>
              <a:ext cx="492443" cy="2400657"/>
            </a:xfrm>
            <a:prstGeom prst="rect">
              <a:avLst/>
            </a:prstGeom>
            <a:noFill/>
          </p:spPr>
          <p:txBody>
            <a:bodyPr vert="eaVert" wrap="none" rtlCol="0">
              <a:spAutoFit/>
            </a:bodyPr>
            <a:lstStyle/>
            <a:p>
              <a:r>
                <a:rPr kumimoji="1" lang="ja-JP" altLang="en-US" sz="2000" dirty="0" smtClean="0">
                  <a:solidFill>
                    <a:srgbClr val="FF0000"/>
                  </a:solidFill>
                  <a:latin typeface="Meiryo" charset="-128"/>
                  <a:ea typeface="Meiryo" charset="-128"/>
                  <a:cs typeface="Meiryo" charset="-128"/>
                </a:rPr>
                <a:t>複雑さと範囲の拡大</a:t>
              </a:r>
              <a:endParaRPr kumimoji="1" lang="ja-JP" altLang="en-US" sz="2000" dirty="0">
                <a:solidFill>
                  <a:srgbClr val="FF0000"/>
                </a:solidFill>
                <a:latin typeface="Meiryo" charset="-128"/>
                <a:ea typeface="Meiryo" charset="-128"/>
                <a:cs typeface="Meiryo" charset="-128"/>
              </a:endParaRPr>
            </a:p>
          </p:txBody>
        </p:sp>
      </p:grpSp>
    </p:spTree>
    <p:extLst>
      <p:ext uri="{BB962C8B-B14F-4D97-AF65-F5344CB8AC3E}">
        <p14:creationId xmlns:p14="http://schemas.microsoft.com/office/powerpoint/2010/main" val="119889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right)">
                                      <p:cBhvr>
                                        <p:cTn id="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正方形/長方形 107"/>
          <p:cNvSpPr/>
          <p:nvPr/>
        </p:nvSpPr>
        <p:spPr>
          <a:xfrm>
            <a:off x="725690" y="4157800"/>
            <a:ext cx="4367948" cy="1730293"/>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ホームベース 105"/>
          <p:cNvSpPr/>
          <p:nvPr/>
        </p:nvSpPr>
        <p:spPr>
          <a:xfrm rot="16200000">
            <a:off x="3499144" y="4115428"/>
            <a:ext cx="864083" cy="1475839"/>
          </a:xfrm>
          <a:prstGeom prst="homePlate">
            <a:avLst>
              <a:gd name="adj" fmla="val 27987"/>
            </a:avLst>
          </a:prstGeom>
          <a:solidFill>
            <a:schemeClr val="accent2">
              <a:lumMod val="40000"/>
              <a:lumOff val="60000"/>
              <a:alpha val="66275"/>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55" name="図形グループ 54"/>
          <p:cNvGrpSpPr/>
          <p:nvPr/>
        </p:nvGrpSpPr>
        <p:grpSpPr>
          <a:xfrm>
            <a:off x="3399043" y="4678100"/>
            <a:ext cx="1032014" cy="517694"/>
            <a:chOff x="887693" y="2579392"/>
            <a:chExt cx="1032014" cy="517694"/>
          </a:xfrm>
        </p:grpSpPr>
        <p:grpSp>
          <p:nvGrpSpPr>
            <p:cNvPr id="19" name="図形グループ 18"/>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a:stCxn id="33" idx="6"/>
                <a:endCxn id="3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a:stCxn id="37" idx="6"/>
                <a:endCxn id="3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a:stCxn id="41" idx="6"/>
                <a:endCxn id="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45" idx="6"/>
                <a:endCxn id="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a:stCxn id="49" idx="6"/>
                <a:endCxn id="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a:stCxn id="53" idx="6"/>
                <a:endCxn id="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nvGrpSpPr>
          <p:cNvPr id="93" name="図形グループ 92"/>
          <p:cNvGrpSpPr/>
          <p:nvPr/>
        </p:nvGrpSpPr>
        <p:grpSpPr>
          <a:xfrm>
            <a:off x="1038701" y="4148044"/>
            <a:ext cx="1475839" cy="1475839"/>
            <a:chOff x="681914" y="2063752"/>
            <a:chExt cx="1475839" cy="1475839"/>
          </a:xfrm>
        </p:grpSpPr>
        <p:pic>
          <p:nvPicPr>
            <p:cNvPr id="56" name="図 55" descr="clou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4" y="2063752"/>
              <a:ext cx="1475839" cy="1475839"/>
            </a:xfrm>
            <a:prstGeom prst="rect">
              <a:avLst/>
            </a:prstGeom>
            <a:effectLst>
              <a:outerShdw blurRad="50800" dist="38100" dir="2700000" algn="tl" rotWithShape="0">
                <a:prstClr val="black">
                  <a:alpha val="40000"/>
                </a:prstClr>
              </a:outerShdw>
            </a:effectLst>
          </p:spPr>
        </p:pic>
        <p:grpSp>
          <p:nvGrpSpPr>
            <p:cNvPr id="57" name="図形グループ 56"/>
            <p:cNvGrpSpPr/>
            <p:nvPr/>
          </p:nvGrpSpPr>
          <p:grpSpPr>
            <a:xfrm>
              <a:off x="887693" y="2957057"/>
              <a:ext cx="309971" cy="140029"/>
              <a:chOff x="6769100" y="1390650"/>
              <a:chExt cx="317500" cy="157483"/>
            </a:xfrm>
            <a:effectLst>
              <a:outerShdw blurRad="50800" dist="38100" dir="2700000" algn="tl" rotWithShape="0">
                <a:prstClr val="black">
                  <a:alpha val="40000"/>
                </a:prstClr>
              </a:outerShdw>
            </a:effectLst>
          </p:grpSpPr>
          <p:sp>
            <p:nvSpPr>
              <p:cNvPr id="58" name="正方形/長方形 5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9" name="円/楕円 5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0" name="直線コネクタ 59"/>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1" name="図形グループ 60"/>
            <p:cNvGrpSpPr/>
            <p:nvPr/>
          </p:nvGrpSpPr>
          <p:grpSpPr>
            <a:xfrm>
              <a:off x="1248714" y="2957057"/>
              <a:ext cx="309971" cy="140029"/>
              <a:chOff x="6769100" y="1390650"/>
              <a:chExt cx="317500" cy="157483"/>
            </a:xfrm>
            <a:effectLst>
              <a:outerShdw blurRad="50800" dist="38100" dir="2700000" algn="tl" rotWithShape="0">
                <a:prstClr val="black">
                  <a:alpha val="40000"/>
                </a:prstClr>
              </a:outerShdw>
            </a:effectLst>
          </p:grpSpPr>
          <p:sp>
            <p:nvSpPr>
              <p:cNvPr id="62" name="正方形/長方形 6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3" name="円/楕円 6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4" name="直線コネクタ 63"/>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5" name="図形グループ 64"/>
            <p:cNvGrpSpPr/>
            <p:nvPr/>
          </p:nvGrpSpPr>
          <p:grpSpPr>
            <a:xfrm>
              <a:off x="1609736" y="2957057"/>
              <a:ext cx="309971" cy="140029"/>
              <a:chOff x="6769100" y="1390650"/>
              <a:chExt cx="317500" cy="157483"/>
            </a:xfrm>
            <a:effectLst>
              <a:outerShdw blurRad="50800" dist="38100" dir="2700000" algn="tl" rotWithShape="0">
                <a:prstClr val="black">
                  <a:alpha val="40000"/>
                </a:prstClr>
              </a:outerShdw>
            </a:effectLst>
          </p:grpSpPr>
          <p:sp>
            <p:nvSpPr>
              <p:cNvPr id="66" name="正方形/長方形 6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7" name="円/楕円 6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8" name="直線コネクタ 67"/>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9" name="図形グループ 68"/>
            <p:cNvGrpSpPr/>
            <p:nvPr/>
          </p:nvGrpSpPr>
          <p:grpSpPr>
            <a:xfrm>
              <a:off x="887693" y="2579392"/>
              <a:ext cx="309971" cy="140029"/>
              <a:chOff x="6769100" y="1390650"/>
              <a:chExt cx="317500" cy="157483"/>
            </a:xfrm>
            <a:effectLst>
              <a:outerShdw blurRad="50800" dist="38100" dir="2700000" algn="tl" rotWithShape="0">
                <a:prstClr val="black">
                  <a:alpha val="40000"/>
                </a:prstClr>
              </a:outerShdw>
            </a:effectLst>
          </p:grpSpPr>
          <p:sp>
            <p:nvSpPr>
              <p:cNvPr id="70" name="正方形/長方形 6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1" name="円/楕円 7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2" name="直線コネクタ 71"/>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3" name="図形グループ 72"/>
            <p:cNvGrpSpPr/>
            <p:nvPr/>
          </p:nvGrpSpPr>
          <p:grpSpPr>
            <a:xfrm>
              <a:off x="1248714" y="2579392"/>
              <a:ext cx="309971" cy="140029"/>
              <a:chOff x="6769100" y="1390650"/>
              <a:chExt cx="317500" cy="157483"/>
            </a:xfrm>
            <a:effectLst>
              <a:outerShdw blurRad="50800" dist="38100" dir="2700000" algn="tl" rotWithShape="0">
                <a:prstClr val="black">
                  <a:alpha val="40000"/>
                </a:prstClr>
              </a:outerShdw>
            </a:effectLst>
          </p:grpSpPr>
          <p:sp>
            <p:nvSpPr>
              <p:cNvPr id="74" name="正方形/長方形 7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5" name="円/楕円 7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6" name="直線コネクタ 75"/>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7" name="図形グループ 76"/>
            <p:cNvGrpSpPr/>
            <p:nvPr/>
          </p:nvGrpSpPr>
          <p:grpSpPr>
            <a:xfrm>
              <a:off x="1609736" y="2579392"/>
              <a:ext cx="309971" cy="140029"/>
              <a:chOff x="6769100" y="1390650"/>
              <a:chExt cx="317500" cy="157483"/>
            </a:xfrm>
            <a:effectLst>
              <a:outerShdw blurRad="50800" dist="38100" dir="2700000" algn="tl" rotWithShape="0">
                <a:prstClr val="black">
                  <a:alpha val="40000"/>
                </a:prstClr>
              </a:outerShdw>
            </a:effectLst>
          </p:grpSpPr>
          <p:sp>
            <p:nvSpPr>
              <p:cNvPr id="78" name="正方形/長方形 7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9" name="円/楕円 7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0" name="直線コネクタ 79"/>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1" name="図形グループ 80"/>
            <p:cNvGrpSpPr/>
            <p:nvPr/>
          </p:nvGrpSpPr>
          <p:grpSpPr>
            <a:xfrm>
              <a:off x="887693" y="2769062"/>
              <a:ext cx="309971" cy="140029"/>
              <a:chOff x="6769100" y="1390650"/>
              <a:chExt cx="317500" cy="157483"/>
            </a:xfrm>
            <a:effectLst>
              <a:outerShdw blurRad="50800" dist="38100" dir="2700000" algn="tl" rotWithShape="0">
                <a:prstClr val="black">
                  <a:alpha val="40000"/>
                </a:prstClr>
              </a:outerShdw>
            </a:effectLst>
          </p:grpSpPr>
          <p:sp>
            <p:nvSpPr>
              <p:cNvPr id="82" name="正方形/長方形 8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3" name="円/楕円 8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4" name="直線コネクタ 8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5" name="図形グループ 84"/>
            <p:cNvGrpSpPr/>
            <p:nvPr/>
          </p:nvGrpSpPr>
          <p:grpSpPr>
            <a:xfrm>
              <a:off x="1248714" y="2769062"/>
              <a:ext cx="309971" cy="140029"/>
              <a:chOff x="6769100" y="1390650"/>
              <a:chExt cx="317500" cy="157483"/>
            </a:xfrm>
            <a:effectLst>
              <a:outerShdw blurRad="50800" dist="38100" dir="2700000" algn="tl" rotWithShape="0">
                <a:prstClr val="black">
                  <a:alpha val="40000"/>
                </a:prstClr>
              </a:outerShdw>
            </a:effectLst>
          </p:grpSpPr>
          <p:sp>
            <p:nvSpPr>
              <p:cNvPr id="86" name="正方形/長方形 8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7" name="円/楕円 8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8" name="直線コネクタ 8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9" name="図形グループ 88"/>
            <p:cNvGrpSpPr/>
            <p:nvPr/>
          </p:nvGrpSpPr>
          <p:grpSpPr>
            <a:xfrm>
              <a:off x="1609736" y="2769062"/>
              <a:ext cx="309971" cy="140029"/>
              <a:chOff x="6769100" y="1390650"/>
              <a:chExt cx="317500" cy="157483"/>
            </a:xfrm>
            <a:effectLst>
              <a:outerShdw blurRad="50800" dist="38100" dir="2700000" algn="tl" rotWithShape="0">
                <a:prstClr val="black">
                  <a:alpha val="40000"/>
                </a:prstClr>
              </a:outerShdw>
            </a:effectLst>
          </p:grpSpPr>
          <p:sp>
            <p:nvSpPr>
              <p:cNvPr id="90" name="正方形/長方形 8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1" name="円/楕円 9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2" name="直線コネクタ 9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07" name="正方形/長方形 106"/>
          <p:cNvSpPr/>
          <p:nvPr/>
        </p:nvSpPr>
        <p:spPr>
          <a:xfrm>
            <a:off x="1625852" y="5425954"/>
            <a:ext cx="2579553" cy="400110"/>
          </a:xfrm>
          <a:prstGeom prst="rect">
            <a:avLst/>
          </a:prstGeom>
        </p:spPr>
        <p:txBody>
          <a:bodyPr wrap="none">
            <a:spAutoFit/>
          </a:bodyPr>
          <a:lstStyle/>
          <a:p>
            <a:pPr algn="ctr"/>
            <a:r>
              <a:rPr lang="ja-JP" altLang="ja-JP" sz="2000">
                <a:solidFill>
                  <a:srgbClr val="0432FF"/>
                </a:solidFill>
                <a:latin typeface="Meiryo" charset="-128"/>
                <a:ea typeface="Meiryo" charset="-128"/>
                <a:cs typeface="Meiryo" charset="-128"/>
              </a:rPr>
              <a:t>自分たちのシステム </a:t>
            </a:r>
            <a:endParaRPr lang="ja-JP" altLang="en-US" sz="2000">
              <a:solidFill>
                <a:srgbClr val="0432FF"/>
              </a:solidFill>
              <a:latin typeface="Meiryo" charset="-128"/>
              <a:ea typeface="Meiryo" charset="-128"/>
              <a:cs typeface="Meiryo" charset="-128"/>
            </a:endParaRPr>
          </a:p>
        </p:txBody>
      </p:sp>
      <p:sp>
        <p:nvSpPr>
          <p:cNvPr id="111" name="三角形 110"/>
          <p:cNvSpPr/>
          <p:nvPr/>
        </p:nvSpPr>
        <p:spPr>
          <a:xfrm rot="10800000">
            <a:off x="1006454" y="3667214"/>
            <a:ext cx="4087184" cy="786915"/>
          </a:xfrm>
          <a:prstGeom prst="triangle">
            <a:avLst>
              <a:gd name="adj" fmla="val 53461"/>
            </a:avLst>
          </a:prstGeom>
          <a:gradFill flip="none" rotWithShape="1">
            <a:gsLst>
              <a:gs pos="0">
                <a:srgbClr val="FF0000"/>
              </a:gs>
              <a:gs pos="100000">
                <a:schemeClr val="accent6">
                  <a:lumMod val="20000"/>
                  <a:lumOff val="80000"/>
                </a:schemeClr>
              </a:gs>
              <a:gs pos="100000">
                <a:schemeClr val="accent6">
                  <a:lumMod val="20000"/>
                  <a:lumOff val="80000"/>
                </a:schemeClr>
              </a:gs>
            </a:gsLst>
            <a:lin ang="5400000" scaled="1"/>
            <a:tileRect/>
          </a:gra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 name="タイトル 2"/>
          <p:cNvSpPr>
            <a:spLocks noGrp="1"/>
          </p:cNvSpPr>
          <p:nvPr>
            <p:ph type="title"/>
          </p:nvPr>
        </p:nvSpPr>
        <p:spPr/>
        <p:txBody>
          <a:bodyPr/>
          <a:lstStyle/>
          <a:p>
            <a:r>
              <a:rPr lang="ja-JP" altLang="en-US" sz="2400" dirty="0">
                <a:solidFill>
                  <a:srgbClr val="C00000"/>
                </a:solidFill>
              </a:rPr>
              <a:t>誤解２</a:t>
            </a:r>
            <a:r>
              <a:rPr lang="ja-JP" altLang="en-US" sz="2400" dirty="0"/>
              <a:t>：ガバナンスが効かない？</a:t>
            </a:r>
            <a:endParaRPr kumimoji="1" lang="ja-JP" altLang="en-US" sz="2400" dirty="0"/>
          </a:p>
        </p:txBody>
      </p:sp>
      <p:sp>
        <p:nvSpPr>
          <p:cNvPr id="6" name="スライド番号プレースホルダー 5"/>
          <p:cNvSpPr>
            <a:spLocks noGrp="1"/>
          </p:cNvSpPr>
          <p:nvPr>
            <p:ph type="sldNum" sz="quarter" idx="12"/>
          </p:nvPr>
        </p:nvSpPr>
        <p:spPr/>
        <p:txBody>
          <a:bodyPr/>
          <a:lstStyle/>
          <a:p>
            <a:fld id="{8FF8CC5D-A65D-5946-99B5-645367A967AD}" type="slidenum">
              <a:rPr kumimoji="1" lang="ja-JP" altLang="en-US" smtClean="0"/>
              <a:t>16</a:t>
            </a:fld>
            <a:endParaRPr kumimoji="1" lang="ja-JP" altLang="en-US"/>
          </a:p>
        </p:txBody>
      </p:sp>
      <p:sp>
        <p:nvSpPr>
          <p:cNvPr id="12" name="正方形/長方形 11"/>
          <p:cNvSpPr/>
          <p:nvPr/>
        </p:nvSpPr>
        <p:spPr>
          <a:xfrm>
            <a:off x="1006454" y="1595656"/>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正方形/長方形 93"/>
          <p:cNvSpPr/>
          <p:nvPr/>
        </p:nvSpPr>
        <p:spPr>
          <a:xfrm>
            <a:off x="942358" y="1528662"/>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5" name="正方形/長方形 94"/>
          <p:cNvSpPr/>
          <p:nvPr/>
        </p:nvSpPr>
        <p:spPr>
          <a:xfrm>
            <a:off x="878262" y="1476273"/>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814166" y="1409279"/>
            <a:ext cx="4087184" cy="2080414"/>
          </a:xfrm>
          <a:prstGeom prst="rect">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725690" y="1342285"/>
            <a:ext cx="4087184" cy="2080414"/>
          </a:xfrm>
          <a:prstGeom prst="rect">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右矢印 97"/>
          <p:cNvSpPr/>
          <p:nvPr/>
        </p:nvSpPr>
        <p:spPr>
          <a:xfrm>
            <a:off x="955403" y="1858408"/>
            <a:ext cx="1812345" cy="1477058"/>
          </a:xfrm>
          <a:prstGeom prst="rightArrow">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右矢印 98"/>
          <p:cNvSpPr/>
          <p:nvPr/>
        </p:nvSpPr>
        <p:spPr>
          <a:xfrm rot="10800000">
            <a:off x="2780793" y="1858408"/>
            <a:ext cx="1812345" cy="1477058"/>
          </a:xfrm>
          <a:prstGeom prst="rightArrow">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テキスト ボックス 99"/>
          <p:cNvSpPr txBox="1"/>
          <p:nvPr/>
        </p:nvSpPr>
        <p:spPr>
          <a:xfrm flipH="1">
            <a:off x="717357" y="2322867"/>
            <a:ext cx="1875134" cy="584775"/>
          </a:xfrm>
          <a:prstGeom prst="rect">
            <a:avLst/>
          </a:prstGeom>
          <a:noFill/>
        </p:spPr>
        <p:txBody>
          <a:bodyPr wrap="square" rtlCol="0">
            <a:spAutoFit/>
          </a:bodyPr>
          <a:lstStyle/>
          <a:p>
            <a:pPr algn="ctr"/>
            <a:r>
              <a:rPr kumimoji="1" lang="ja-JP" altLang="en-US" sz="3200" smtClean="0">
                <a:solidFill>
                  <a:schemeClr val="bg1"/>
                </a:solidFill>
                <a:latin typeface="Meiryo" charset="-128"/>
                <a:ea typeface="Meiryo" charset="-128"/>
                <a:cs typeface="Meiryo" charset="-128"/>
              </a:rPr>
              <a:t>脅威</a:t>
            </a:r>
            <a:endParaRPr kumimoji="1" lang="ja-JP" altLang="en-US" sz="3200" dirty="0">
              <a:solidFill>
                <a:schemeClr val="bg1"/>
              </a:solidFill>
              <a:latin typeface="Meiryo" charset="-128"/>
              <a:ea typeface="Meiryo" charset="-128"/>
              <a:cs typeface="Meiryo" charset="-128"/>
            </a:endParaRPr>
          </a:p>
        </p:txBody>
      </p:sp>
      <p:sp>
        <p:nvSpPr>
          <p:cNvPr id="101" name="テキスト ボックス 100"/>
          <p:cNvSpPr txBox="1"/>
          <p:nvPr/>
        </p:nvSpPr>
        <p:spPr>
          <a:xfrm flipH="1">
            <a:off x="2897886" y="2322866"/>
            <a:ext cx="1875134" cy="584775"/>
          </a:xfrm>
          <a:prstGeom prst="rect">
            <a:avLst/>
          </a:prstGeom>
          <a:noFill/>
        </p:spPr>
        <p:txBody>
          <a:bodyPr wrap="square" rtlCol="0">
            <a:spAutoFit/>
          </a:bodyPr>
          <a:lstStyle/>
          <a:p>
            <a:pPr algn="ctr"/>
            <a:r>
              <a:rPr kumimoji="1" lang="ja-JP" altLang="en-US" sz="3200" dirty="0" smtClean="0">
                <a:solidFill>
                  <a:schemeClr val="bg1"/>
                </a:solidFill>
                <a:latin typeface="Meiryo" charset="-128"/>
                <a:ea typeface="Meiryo" charset="-128"/>
                <a:cs typeface="Meiryo" charset="-128"/>
              </a:rPr>
              <a:t>脆弱性</a:t>
            </a:r>
            <a:endParaRPr kumimoji="1" lang="ja-JP" altLang="en-US" sz="3200" dirty="0">
              <a:solidFill>
                <a:schemeClr val="bg1"/>
              </a:solidFill>
              <a:latin typeface="Meiryo" charset="-128"/>
              <a:ea typeface="Meiryo" charset="-128"/>
              <a:cs typeface="Meiryo" charset="-128"/>
            </a:endParaRPr>
          </a:p>
        </p:txBody>
      </p:sp>
      <p:sp>
        <p:nvSpPr>
          <p:cNvPr id="102" name="テキスト ボックス 101"/>
          <p:cNvSpPr txBox="1"/>
          <p:nvPr/>
        </p:nvSpPr>
        <p:spPr>
          <a:xfrm>
            <a:off x="3521438" y="1926172"/>
            <a:ext cx="1005403" cy="338554"/>
          </a:xfrm>
          <a:prstGeom prst="rect">
            <a:avLst/>
          </a:prstGeom>
          <a:noFill/>
        </p:spPr>
        <p:txBody>
          <a:bodyPr wrap="none" rtlCol="0">
            <a:spAutoFit/>
          </a:bodyPr>
          <a:lstStyle/>
          <a:p>
            <a:r>
              <a:rPr kumimoji="1" lang="ja-JP" altLang="en-US" sz="1600" b="1" dirty="0" smtClean="0">
                <a:solidFill>
                  <a:srgbClr val="0432FF"/>
                </a:solidFill>
                <a:latin typeface="Meiryo" charset="-128"/>
                <a:ea typeface="Meiryo" charset="-128"/>
                <a:cs typeface="Meiryo" charset="-128"/>
              </a:rPr>
              <a:t>対策可能</a:t>
            </a:r>
            <a:endParaRPr kumimoji="1" lang="ja-JP" altLang="en-US" sz="1600" b="1" dirty="0">
              <a:solidFill>
                <a:srgbClr val="0432FF"/>
              </a:solidFill>
              <a:latin typeface="Meiryo" charset="-128"/>
              <a:ea typeface="Meiryo" charset="-128"/>
              <a:cs typeface="Meiryo" charset="-128"/>
            </a:endParaRPr>
          </a:p>
        </p:txBody>
      </p:sp>
      <p:sp>
        <p:nvSpPr>
          <p:cNvPr id="103" name="テキスト ボックス 102"/>
          <p:cNvSpPr txBox="1"/>
          <p:nvPr/>
        </p:nvSpPr>
        <p:spPr>
          <a:xfrm>
            <a:off x="888776" y="1926172"/>
            <a:ext cx="1210588" cy="338554"/>
          </a:xfrm>
          <a:prstGeom prst="rect">
            <a:avLst/>
          </a:prstGeom>
          <a:noFill/>
        </p:spPr>
        <p:txBody>
          <a:bodyPr wrap="none" rtlCol="0">
            <a:spAutoFit/>
          </a:bodyPr>
          <a:lstStyle/>
          <a:p>
            <a:r>
              <a:rPr kumimoji="1" lang="ja-JP" altLang="en-US" sz="1600" smtClean="0">
                <a:solidFill>
                  <a:srgbClr val="FF0000"/>
                </a:solidFill>
                <a:latin typeface="Meiryo" charset="-128"/>
                <a:ea typeface="Meiryo" charset="-128"/>
                <a:cs typeface="Meiryo" charset="-128"/>
              </a:rPr>
              <a:t>対策不可能</a:t>
            </a:r>
            <a:endParaRPr kumimoji="1" lang="ja-JP" altLang="en-US" sz="1600" dirty="0">
              <a:solidFill>
                <a:srgbClr val="FF0000"/>
              </a:solidFill>
              <a:latin typeface="Meiryo" charset="-128"/>
              <a:ea typeface="Meiryo" charset="-128"/>
              <a:cs typeface="Meiryo" charset="-128"/>
            </a:endParaRPr>
          </a:p>
        </p:txBody>
      </p:sp>
      <p:sp>
        <p:nvSpPr>
          <p:cNvPr id="104" name="テキスト ボックス 103"/>
          <p:cNvSpPr txBox="1"/>
          <p:nvPr/>
        </p:nvSpPr>
        <p:spPr>
          <a:xfrm>
            <a:off x="929364" y="3026365"/>
            <a:ext cx="1163711" cy="369332"/>
          </a:xfrm>
          <a:prstGeom prst="rect">
            <a:avLst/>
          </a:prstGeom>
          <a:noFill/>
        </p:spPr>
        <p:txBody>
          <a:bodyPr wrap="square" rtlCol="0">
            <a:spAutoFit/>
          </a:bodyPr>
          <a:lstStyle/>
          <a:p>
            <a:r>
              <a:rPr kumimoji="1" lang="ja-JP" altLang="en-US" sz="900" smtClean="0">
                <a:solidFill>
                  <a:srgbClr val="FF0000"/>
                </a:solidFill>
                <a:latin typeface="Meiryo" charset="-128"/>
                <a:ea typeface="Meiryo" charset="-128"/>
                <a:cs typeface="Meiryo" charset="-128"/>
              </a:rPr>
              <a:t>ウイルスや不正</a:t>
            </a:r>
            <a:r>
              <a:rPr kumimoji="1" lang="ja-JP" altLang="en-US" sz="900" dirty="0" smtClean="0">
                <a:solidFill>
                  <a:srgbClr val="FF0000"/>
                </a:solidFill>
                <a:latin typeface="Meiryo" charset="-128"/>
                <a:ea typeface="Meiryo" charset="-128"/>
                <a:cs typeface="Meiryo" charset="-128"/>
              </a:rPr>
              <a:t>アクセスなどの攻撃</a:t>
            </a:r>
            <a:endParaRPr kumimoji="1" lang="ja-JP" altLang="en-US" sz="900" dirty="0">
              <a:solidFill>
                <a:srgbClr val="FF0000"/>
              </a:solidFill>
              <a:latin typeface="Meiryo" charset="-128"/>
              <a:ea typeface="Meiryo" charset="-128"/>
              <a:cs typeface="Meiryo" charset="-128"/>
            </a:endParaRPr>
          </a:p>
        </p:txBody>
      </p:sp>
      <p:sp>
        <p:nvSpPr>
          <p:cNvPr id="105" name="テキスト ボックス 104"/>
          <p:cNvSpPr txBox="1"/>
          <p:nvPr/>
        </p:nvSpPr>
        <p:spPr>
          <a:xfrm>
            <a:off x="3505394" y="3012152"/>
            <a:ext cx="1163711" cy="369332"/>
          </a:xfrm>
          <a:prstGeom prst="rect">
            <a:avLst/>
          </a:prstGeom>
          <a:noFill/>
        </p:spPr>
        <p:txBody>
          <a:bodyPr wrap="square" rtlCol="0">
            <a:spAutoFit/>
          </a:bodyPr>
          <a:lstStyle/>
          <a:p>
            <a:r>
              <a:rPr kumimoji="1" lang="ja-JP" altLang="en-US" sz="900" dirty="0" smtClean="0">
                <a:solidFill>
                  <a:srgbClr val="0432FF"/>
                </a:solidFill>
                <a:latin typeface="Meiryo" charset="-128"/>
                <a:ea typeface="Meiryo" charset="-128"/>
                <a:cs typeface="Meiryo" charset="-128"/>
              </a:rPr>
              <a:t>バグや組合せの</a:t>
            </a:r>
            <a:endParaRPr kumimoji="1" lang="en-US" altLang="ja-JP" sz="900" dirty="0" smtClean="0">
              <a:solidFill>
                <a:srgbClr val="0432FF"/>
              </a:solidFill>
              <a:latin typeface="Meiryo" charset="-128"/>
              <a:ea typeface="Meiryo" charset="-128"/>
              <a:cs typeface="Meiryo" charset="-128"/>
            </a:endParaRPr>
          </a:p>
          <a:p>
            <a:r>
              <a:rPr kumimoji="1" lang="ja-JP" altLang="en-US" sz="900" dirty="0" smtClean="0">
                <a:solidFill>
                  <a:srgbClr val="0432FF"/>
                </a:solidFill>
                <a:latin typeface="Meiryo" charset="-128"/>
                <a:ea typeface="Meiryo" charset="-128"/>
                <a:cs typeface="Meiryo" charset="-128"/>
              </a:rPr>
              <a:t>不具合などの弱点</a:t>
            </a:r>
            <a:endParaRPr kumimoji="1" lang="ja-JP" altLang="en-US" sz="900" dirty="0">
              <a:solidFill>
                <a:srgbClr val="0432FF"/>
              </a:solidFill>
              <a:latin typeface="Meiryo" charset="-128"/>
              <a:ea typeface="Meiryo" charset="-128"/>
              <a:cs typeface="Meiryo" charset="-128"/>
            </a:endParaRPr>
          </a:p>
        </p:txBody>
      </p:sp>
      <p:sp>
        <p:nvSpPr>
          <p:cNvPr id="112" name="四角形吹き出し 111"/>
          <p:cNvSpPr/>
          <p:nvPr/>
        </p:nvSpPr>
        <p:spPr>
          <a:xfrm>
            <a:off x="5431771" y="1863524"/>
            <a:ext cx="3025498" cy="798637"/>
          </a:xfrm>
          <a:prstGeom prst="wedgeRectCallout">
            <a:avLst>
              <a:gd name="adj1" fmla="val -75397"/>
              <a:gd name="adj2" fmla="val 4616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完全な対策は不可能</a:t>
            </a:r>
            <a:endParaRPr kumimoji="1" lang="ja-JP" altLang="en-US" sz="2000" dirty="0">
              <a:solidFill>
                <a:srgbClr val="FFFFFF"/>
              </a:solidFill>
              <a:latin typeface="Meiryo" charset="-128"/>
              <a:ea typeface="Meiryo" charset="-128"/>
              <a:cs typeface="Meiryo" charset="-128"/>
            </a:endParaRPr>
          </a:p>
        </p:txBody>
      </p:sp>
      <p:sp>
        <p:nvSpPr>
          <p:cNvPr id="113" name="ホームベース 112"/>
          <p:cNvSpPr/>
          <p:nvPr/>
        </p:nvSpPr>
        <p:spPr>
          <a:xfrm flipH="1">
            <a:off x="4965443" y="4148045"/>
            <a:ext cx="3491823" cy="1740048"/>
          </a:xfrm>
          <a:prstGeom prst="homePlate">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4" name="テキスト ボックス 113"/>
          <p:cNvSpPr txBox="1"/>
          <p:nvPr/>
        </p:nvSpPr>
        <p:spPr>
          <a:xfrm>
            <a:off x="5662910" y="4271652"/>
            <a:ext cx="2646878" cy="461665"/>
          </a:xfrm>
          <a:prstGeom prst="rect">
            <a:avLst/>
          </a:prstGeom>
          <a:noFill/>
        </p:spPr>
        <p:txBody>
          <a:bodyPr wrap="none" rtlCol="0">
            <a:spAutoFit/>
          </a:bodyPr>
          <a:lstStyle/>
          <a:p>
            <a:r>
              <a:rPr kumimoji="1" lang="ja-JP" altLang="en-US" sz="2400" b="1" dirty="0" smtClean="0">
                <a:solidFill>
                  <a:schemeClr val="bg1"/>
                </a:solidFill>
                <a:latin typeface="Meiryo" charset="-128"/>
                <a:ea typeface="Meiryo" charset="-128"/>
                <a:cs typeface="Meiryo" charset="-128"/>
              </a:rPr>
              <a:t>「見える化」対策</a:t>
            </a:r>
            <a:endParaRPr kumimoji="1" lang="en-US" altLang="ja-JP" sz="2400" b="1" dirty="0" smtClean="0">
              <a:solidFill>
                <a:schemeClr val="bg1"/>
              </a:solidFill>
              <a:latin typeface="Meiryo" charset="-128"/>
              <a:ea typeface="Meiryo" charset="-128"/>
              <a:cs typeface="Meiryo" charset="-128"/>
            </a:endParaRPr>
          </a:p>
        </p:txBody>
      </p:sp>
      <p:sp>
        <p:nvSpPr>
          <p:cNvPr id="115" name="テキスト ボックス 114"/>
          <p:cNvSpPr txBox="1"/>
          <p:nvPr/>
        </p:nvSpPr>
        <p:spPr>
          <a:xfrm>
            <a:off x="5967334" y="4706331"/>
            <a:ext cx="2256130" cy="1077218"/>
          </a:xfrm>
          <a:prstGeom prst="rect">
            <a:avLst/>
          </a:prstGeom>
          <a:noFill/>
        </p:spPr>
        <p:txBody>
          <a:bodyPr wrap="square" rtlCol="0">
            <a:spAutoFit/>
          </a:bodyPr>
          <a:lstStyle/>
          <a:p>
            <a:r>
              <a:rPr kumimoji="1" lang="ja-JP" altLang="en-US" sz="1600" dirty="0" smtClean="0">
                <a:solidFill>
                  <a:schemeClr val="bg1"/>
                </a:solidFill>
                <a:latin typeface="Meiryo" charset="-128"/>
                <a:ea typeface="Meiryo" charset="-128"/>
                <a:cs typeface="Meiryo" charset="-128"/>
              </a:rPr>
              <a:t>システムの利用状況や動作を常時監視し不審な動きがあれば直ちに件して対策する</a:t>
            </a:r>
            <a:endParaRPr kumimoji="1" lang="en-US" altLang="ja-JP" sz="1600" dirty="0" smtClean="0">
              <a:solidFill>
                <a:schemeClr val="bg1"/>
              </a:solidFill>
              <a:latin typeface="Meiryo" charset="-128"/>
              <a:ea typeface="Meiryo" charset="-128"/>
              <a:cs typeface="Meiryo" charset="-128"/>
            </a:endParaRPr>
          </a:p>
        </p:txBody>
      </p:sp>
      <p:sp>
        <p:nvSpPr>
          <p:cNvPr id="116" name="下矢印 115"/>
          <p:cNvSpPr/>
          <p:nvPr/>
        </p:nvSpPr>
        <p:spPr>
          <a:xfrm>
            <a:off x="6498991" y="2922592"/>
            <a:ext cx="969632" cy="1023445"/>
          </a:xfrm>
          <a:prstGeom prst="down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テキスト ボックス 116"/>
          <p:cNvSpPr txBox="1"/>
          <p:nvPr/>
        </p:nvSpPr>
        <p:spPr>
          <a:xfrm>
            <a:off x="1136849" y="1430625"/>
            <a:ext cx="3262432" cy="461665"/>
          </a:xfrm>
          <a:prstGeom prst="rect">
            <a:avLst/>
          </a:prstGeom>
          <a:noFill/>
        </p:spPr>
        <p:txBody>
          <a:bodyPr wrap="none" rtlCol="0">
            <a:spAutoFit/>
          </a:bodyPr>
          <a:lstStyle/>
          <a:p>
            <a:pPr algn="ctr"/>
            <a:r>
              <a:rPr lang="ja-JP" altLang="en-US" sz="2400" b="1" smtClean="0">
                <a:solidFill>
                  <a:srgbClr val="C00000"/>
                </a:solidFill>
                <a:latin typeface="Meiryo" charset="-128"/>
                <a:ea typeface="Meiryo" charset="-128"/>
                <a:cs typeface="Meiryo" charset="-128"/>
              </a:rPr>
              <a:t>セキュリティ・リスク</a:t>
            </a:r>
            <a:endParaRPr kumimoji="1" lang="en-US" altLang="ja-JP" sz="2400" b="1" dirty="0" smtClean="0">
              <a:solidFill>
                <a:srgbClr val="C00000"/>
              </a:solidFill>
              <a:latin typeface="Meiryo" charset="-128"/>
              <a:ea typeface="Meiryo" charset="-128"/>
              <a:cs typeface="Meiryo" charset="-128"/>
            </a:endParaRPr>
          </a:p>
        </p:txBody>
      </p:sp>
    </p:spTree>
    <p:extLst>
      <p:ext uri="{BB962C8B-B14F-4D97-AF65-F5344CB8AC3E}">
        <p14:creationId xmlns:p14="http://schemas.microsoft.com/office/powerpoint/2010/main" val="542186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C00000"/>
                </a:solidFill>
              </a:rPr>
              <a:t>誤解２</a:t>
            </a:r>
            <a:r>
              <a:rPr kumimoji="1" lang="ja-JP" altLang="en-US" dirty="0" smtClean="0"/>
              <a:t>：ガバナンスが効かない？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z="1800" b="1" smtClean="0"/>
              <a:t>17</a:t>
            </a:fld>
            <a:endParaRPr kumimoji="1" lang="ja-JP" altLang="en-US" sz="1800" b="1"/>
          </a:p>
        </p:txBody>
      </p:sp>
      <p:sp>
        <p:nvSpPr>
          <p:cNvPr id="5" name="正方形/長方形 4"/>
          <p:cNvSpPr/>
          <p:nvPr/>
        </p:nvSpPr>
        <p:spPr>
          <a:xfrm>
            <a:off x="323528" y="4797152"/>
            <a:ext cx="8496944" cy="720080"/>
          </a:xfrm>
          <a:prstGeom prst="rect">
            <a:avLst/>
          </a:prstGeom>
          <a:solidFill>
            <a:srgbClr val="00206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smtClean="0">
                <a:solidFill>
                  <a:srgbClr val="FFFFFF"/>
                </a:solidFill>
                <a:latin typeface="Meiryo" charset="-128"/>
                <a:ea typeface="Meiryo" charset="-128"/>
                <a:cs typeface="Meiryo" charset="-128"/>
              </a:rPr>
              <a:t>インフラ</a:t>
            </a:r>
            <a:endParaRPr kumimoji="1" lang="ja-JP" altLang="en-US" sz="1400" b="1" dirty="0">
              <a:solidFill>
                <a:srgbClr val="FFFFFF"/>
              </a:solidFill>
              <a:latin typeface="Meiryo" charset="-128"/>
              <a:ea typeface="Meiryo" charset="-128"/>
              <a:cs typeface="Meiryo" charset="-128"/>
            </a:endParaRPr>
          </a:p>
        </p:txBody>
      </p:sp>
      <p:sp>
        <p:nvSpPr>
          <p:cNvPr id="6" name="正方形/長方形 5"/>
          <p:cNvSpPr/>
          <p:nvPr/>
        </p:nvSpPr>
        <p:spPr>
          <a:xfrm>
            <a:off x="323528" y="3933056"/>
            <a:ext cx="8496944" cy="720080"/>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smtClean="0">
                <a:solidFill>
                  <a:srgbClr val="FFFFFF"/>
                </a:solidFill>
                <a:latin typeface="Meiryo" charset="-128"/>
                <a:ea typeface="Meiryo" charset="-128"/>
                <a:cs typeface="Meiryo" charset="-128"/>
              </a:rPr>
              <a:t>プラットフォーム</a:t>
            </a:r>
            <a:endParaRPr kumimoji="1" lang="ja-JP" altLang="en-US" sz="1400" b="1" dirty="0">
              <a:solidFill>
                <a:srgbClr val="FFFFFF"/>
              </a:solidFill>
              <a:latin typeface="Meiryo" charset="-128"/>
              <a:ea typeface="Meiryo" charset="-128"/>
              <a:cs typeface="Meiryo" charset="-128"/>
            </a:endParaRPr>
          </a:p>
        </p:txBody>
      </p:sp>
      <p:sp>
        <p:nvSpPr>
          <p:cNvPr id="7" name="正方形/長方形 6"/>
          <p:cNvSpPr/>
          <p:nvPr/>
        </p:nvSpPr>
        <p:spPr>
          <a:xfrm>
            <a:off x="323528" y="5661248"/>
            <a:ext cx="8496944" cy="720080"/>
          </a:xfrm>
          <a:prstGeom prst="rect">
            <a:avLst/>
          </a:prstGeom>
          <a:solidFill>
            <a:srgbClr val="7030A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smtClean="0">
                <a:solidFill>
                  <a:srgbClr val="FFFFFF"/>
                </a:solidFill>
                <a:latin typeface="Meiryo" charset="-128"/>
                <a:ea typeface="Meiryo" charset="-128"/>
                <a:cs typeface="Meiryo" charset="-128"/>
              </a:rPr>
              <a:t>運用管理</a:t>
            </a:r>
            <a:endParaRPr kumimoji="1" lang="ja-JP" altLang="en-US" sz="1400" b="1" dirty="0">
              <a:solidFill>
                <a:srgbClr val="FFFFFF"/>
              </a:solidFill>
              <a:latin typeface="Meiryo" charset="-128"/>
              <a:ea typeface="Meiryo" charset="-128"/>
              <a:cs typeface="Meiryo" charset="-128"/>
            </a:endParaRPr>
          </a:p>
        </p:txBody>
      </p:sp>
      <p:sp>
        <p:nvSpPr>
          <p:cNvPr id="8" name="正方形/長方形 7"/>
          <p:cNvSpPr/>
          <p:nvPr/>
        </p:nvSpPr>
        <p:spPr>
          <a:xfrm>
            <a:off x="323528" y="3068960"/>
            <a:ext cx="8496944" cy="720080"/>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smtClean="0">
                <a:solidFill>
                  <a:srgbClr val="FFFFFF"/>
                </a:solidFill>
                <a:latin typeface="Meiryo" charset="-128"/>
                <a:ea typeface="Meiryo" charset="-128"/>
                <a:cs typeface="Meiryo" charset="-128"/>
              </a:rPr>
              <a:t>アプリケーション</a:t>
            </a:r>
            <a:endParaRPr kumimoji="1" lang="ja-JP" altLang="en-US" sz="1400" b="1" dirty="0">
              <a:solidFill>
                <a:srgbClr val="FFFFFF"/>
              </a:solidFill>
              <a:latin typeface="Meiryo" charset="-128"/>
              <a:ea typeface="Meiryo" charset="-128"/>
              <a:cs typeface="Meiryo" charset="-128"/>
            </a:endParaRPr>
          </a:p>
        </p:txBody>
      </p:sp>
      <p:sp>
        <p:nvSpPr>
          <p:cNvPr id="13" name="正方形/長方形 12"/>
          <p:cNvSpPr/>
          <p:nvPr/>
        </p:nvSpPr>
        <p:spPr>
          <a:xfrm>
            <a:off x="323528" y="2204864"/>
            <a:ext cx="8496944" cy="72008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b="1" dirty="0" smtClean="0">
                <a:solidFill>
                  <a:srgbClr val="FFFFFF"/>
                </a:solidFill>
                <a:latin typeface="Meiryo" charset="-128"/>
                <a:ea typeface="Meiryo" charset="-128"/>
                <a:cs typeface="Meiryo" charset="-128"/>
              </a:rPr>
              <a:t>業務対応</a:t>
            </a:r>
            <a:endParaRPr kumimoji="1" lang="ja-JP" altLang="en-US" sz="1400" b="1" dirty="0">
              <a:solidFill>
                <a:srgbClr val="FFFFFF"/>
              </a:solidFill>
              <a:latin typeface="Meiryo" charset="-128"/>
              <a:ea typeface="Meiryo" charset="-128"/>
              <a:cs typeface="Meiryo" charset="-128"/>
            </a:endParaRPr>
          </a:p>
        </p:txBody>
      </p:sp>
      <p:sp>
        <p:nvSpPr>
          <p:cNvPr id="14" name="正方形/長方形 13"/>
          <p:cNvSpPr/>
          <p:nvPr/>
        </p:nvSpPr>
        <p:spPr>
          <a:xfrm>
            <a:off x="2123728" y="2060848"/>
            <a:ext cx="1584176" cy="4464496"/>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3809480" y="4725145"/>
            <a:ext cx="1584176" cy="1080120"/>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5508104" y="3913561"/>
            <a:ext cx="1584176" cy="2179735"/>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正方形/長方形 16"/>
          <p:cNvSpPr/>
          <p:nvPr/>
        </p:nvSpPr>
        <p:spPr>
          <a:xfrm>
            <a:off x="7200292" y="3023208"/>
            <a:ext cx="1584176" cy="3502135"/>
          </a:xfrm>
          <a:prstGeom prst="rect">
            <a:avLst/>
          </a:prstGeom>
          <a:solidFill>
            <a:srgbClr val="0432FF">
              <a:alpha val="71765"/>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 name="正方形/長方形 17"/>
          <p:cNvSpPr/>
          <p:nvPr/>
        </p:nvSpPr>
        <p:spPr>
          <a:xfrm>
            <a:off x="3815916" y="5877272"/>
            <a:ext cx="1584176" cy="648071"/>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3815916" y="2060848"/>
            <a:ext cx="1584176" cy="2631971"/>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正方形/長方形 19"/>
          <p:cNvSpPr/>
          <p:nvPr/>
        </p:nvSpPr>
        <p:spPr>
          <a:xfrm>
            <a:off x="5508104" y="2060848"/>
            <a:ext cx="1584176" cy="1800200"/>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508104" y="6129300"/>
            <a:ext cx="1584176" cy="396043"/>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正方形/長方形 21"/>
          <p:cNvSpPr/>
          <p:nvPr/>
        </p:nvSpPr>
        <p:spPr>
          <a:xfrm>
            <a:off x="7198633" y="2060848"/>
            <a:ext cx="1584176" cy="916608"/>
          </a:xfrm>
          <a:prstGeom prst="rect">
            <a:avLst/>
          </a:prstGeom>
          <a:solidFill>
            <a:srgbClr val="E46C0A">
              <a:alpha val="57647"/>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テキスト ボックス 22"/>
          <p:cNvSpPr txBox="1"/>
          <p:nvPr/>
        </p:nvSpPr>
        <p:spPr>
          <a:xfrm>
            <a:off x="2310522" y="4072813"/>
            <a:ext cx="1210589" cy="400110"/>
          </a:xfrm>
          <a:prstGeom prst="rect">
            <a:avLst/>
          </a:prstGeom>
          <a:noFill/>
        </p:spPr>
        <p:txBody>
          <a:bodyPr wrap="none" rtlCol="0">
            <a:spAutoFit/>
          </a:bodyPr>
          <a:lstStyle/>
          <a:p>
            <a:pPr algn="ctr"/>
            <a:r>
              <a:rPr kumimoji="1" lang="ja-JP" altLang="en-US" sz="2000" b="1" dirty="0" smtClean="0">
                <a:solidFill>
                  <a:schemeClr val="bg1"/>
                </a:solidFill>
                <a:latin typeface="Meiryo" charset="-128"/>
                <a:ea typeface="Meiryo" charset="-128"/>
                <a:cs typeface="Meiryo" charset="-128"/>
              </a:rPr>
              <a:t>自社対応</a:t>
            </a:r>
            <a:endParaRPr kumimoji="1" lang="ja-JP" altLang="en-US" sz="2000" b="1" dirty="0">
              <a:solidFill>
                <a:schemeClr val="bg1"/>
              </a:solidFill>
              <a:latin typeface="Meiryo" charset="-128"/>
              <a:ea typeface="Meiryo" charset="-128"/>
              <a:cs typeface="Meiryo" charset="-128"/>
            </a:endParaRPr>
          </a:p>
        </p:txBody>
      </p:sp>
      <p:sp>
        <p:nvSpPr>
          <p:cNvPr id="24" name="テキスト ボックス 23"/>
          <p:cNvSpPr txBox="1"/>
          <p:nvPr/>
        </p:nvSpPr>
        <p:spPr>
          <a:xfrm>
            <a:off x="7393751" y="4542082"/>
            <a:ext cx="1210589" cy="400110"/>
          </a:xfrm>
          <a:prstGeom prst="rect">
            <a:avLst/>
          </a:prstGeom>
          <a:noFill/>
        </p:spPr>
        <p:txBody>
          <a:bodyPr wrap="none" rtlCol="0">
            <a:spAutoFit/>
          </a:bodyPr>
          <a:lstStyle/>
          <a:p>
            <a:pPr algn="ctr"/>
            <a:r>
              <a:rPr kumimoji="1" lang="ja-JP" altLang="en-US" sz="2000" b="1" dirty="0" smtClean="0">
                <a:solidFill>
                  <a:schemeClr val="bg1"/>
                </a:solidFill>
                <a:latin typeface="Meiryo" charset="-128"/>
                <a:ea typeface="Meiryo" charset="-128"/>
                <a:cs typeface="Meiryo" charset="-128"/>
              </a:rPr>
              <a:t>クラウド</a:t>
            </a:r>
            <a:endParaRPr kumimoji="1" lang="ja-JP" altLang="en-US" sz="2000" b="1" dirty="0">
              <a:solidFill>
                <a:schemeClr val="bg1"/>
              </a:solidFill>
              <a:latin typeface="Meiryo" charset="-128"/>
              <a:ea typeface="Meiryo" charset="-128"/>
              <a:cs typeface="Meiryo" charset="-128"/>
            </a:endParaRPr>
          </a:p>
        </p:txBody>
      </p:sp>
      <p:sp>
        <p:nvSpPr>
          <p:cNvPr id="25" name="テキスト ボックス 24"/>
          <p:cNvSpPr txBox="1"/>
          <p:nvPr/>
        </p:nvSpPr>
        <p:spPr>
          <a:xfrm>
            <a:off x="2310522" y="1660738"/>
            <a:ext cx="1210588" cy="400110"/>
          </a:xfrm>
          <a:prstGeom prst="rect">
            <a:avLst/>
          </a:prstGeom>
          <a:noFill/>
        </p:spPr>
        <p:txBody>
          <a:bodyPr wrap="none" rtlCol="0">
            <a:spAutoFit/>
          </a:bodyPr>
          <a:lstStyle/>
          <a:p>
            <a:pPr algn="ctr"/>
            <a:r>
              <a:rPr kumimoji="1" lang="ja-JP" altLang="en-US" sz="2000" b="1" smtClean="0">
                <a:solidFill>
                  <a:schemeClr val="accent6">
                    <a:lumMod val="50000"/>
                  </a:schemeClr>
                </a:solidFill>
                <a:latin typeface="Meiryo" charset="-128"/>
                <a:ea typeface="Meiryo" charset="-128"/>
                <a:cs typeface="Meiryo" charset="-128"/>
              </a:rPr>
              <a:t>自社所有</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6" name="テキスト ボックス 25"/>
          <p:cNvSpPr txBox="1"/>
          <p:nvPr/>
        </p:nvSpPr>
        <p:spPr>
          <a:xfrm>
            <a:off x="4205490" y="1660738"/>
            <a:ext cx="805029" cy="400110"/>
          </a:xfrm>
          <a:prstGeom prst="rect">
            <a:avLst/>
          </a:prstGeom>
          <a:noFill/>
        </p:spPr>
        <p:txBody>
          <a:bodyPr wrap="none" rtlCol="0">
            <a:spAutoFit/>
          </a:bodyPr>
          <a:lstStyle/>
          <a:p>
            <a:pPr algn="ctr"/>
            <a:r>
              <a:rPr kumimoji="1" lang="en-US" altLang="ja-JP" sz="2000" b="1" smtClean="0">
                <a:solidFill>
                  <a:schemeClr val="accent6">
                    <a:lumMod val="50000"/>
                  </a:schemeClr>
                </a:solidFill>
                <a:latin typeface="Meiryo" charset="-128"/>
                <a:ea typeface="Meiryo" charset="-128"/>
                <a:cs typeface="Meiryo" charset="-128"/>
              </a:rPr>
              <a:t>IaaS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7" name="テキスト ボックス 26"/>
          <p:cNvSpPr txBox="1"/>
          <p:nvPr/>
        </p:nvSpPr>
        <p:spPr>
          <a:xfrm>
            <a:off x="5877510" y="1660738"/>
            <a:ext cx="852029" cy="400110"/>
          </a:xfrm>
          <a:prstGeom prst="rect">
            <a:avLst/>
          </a:prstGeom>
          <a:noFill/>
        </p:spPr>
        <p:txBody>
          <a:bodyPr wrap="none" rtlCol="0">
            <a:spAutoFit/>
          </a:bodyPr>
          <a:lstStyle/>
          <a:p>
            <a:pPr algn="ctr"/>
            <a:r>
              <a:rPr lang="en-US" altLang="ja-JP" sz="2000" b="1" dirty="0">
                <a:solidFill>
                  <a:schemeClr val="accent6">
                    <a:lumMod val="50000"/>
                  </a:schemeClr>
                </a:solidFill>
                <a:latin typeface="Meiryo" charset="-128"/>
                <a:ea typeface="Meiryo" charset="-128"/>
                <a:cs typeface="Meiryo" charset="-128"/>
              </a:rPr>
              <a:t>P</a:t>
            </a:r>
            <a:r>
              <a:rPr kumimoji="1" lang="en-US" altLang="ja-JP" sz="2000" b="1" dirty="0" smtClean="0">
                <a:solidFill>
                  <a:schemeClr val="accent6">
                    <a:lumMod val="50000"/>
                  </a:schemeClr>
                </a:solidFill>
                <a:latin typeface="Meiryo" charset="-128"/>
                <a:ea typeface="Meiryo" charset="-128"/>
                <a:cs typeface="Meiryo" charset="-128"/>
              </a:rPr>
              <a:t>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8" name="テキスト ボックス 27"/>
          <p:cNvSpPr txBox="1"/>
          <p:nvPr/>
        </p:nvSpPr>
        <p:spPr>
          <a:xfrm>
            <a:off x="7563360" y="1660738"/>
            <a:ext cx="854721" cy="400110"/>
          </a:xfrm>
          <a:prstGeom prst="rect">
            <a:avLst/>
          </a:prstGeom>
          <a:noFill/>
        </p:spPr>
        <p:txBody>
          <a:bodyPr wrap="none" rtlCol="0">
            <a:spAutoFit/>
          </a:bodyPr>
          <a:lstStyle/>
          <a:p>
            <a:pPr algn="ctr"/>
            <a:r>
              <a:rPr lang="en-US" altLang="ja-JP" sz="2000" b="1" dirty="0">
                <a:solidFill>
                  <a:schemeClr val="accent6">
                    <a:lumMod val="50000"/>
                  </a:schemeClr>
                </a:solidFill>
                <a:latin typeface="Meiryo" charset="-128"/>
                <a:ea typeface="Meiryo" charset="-128"/>
                <a:cs typeface="Meiryo" charset="-128"/>
              </a:rPr>
              <a:t>S</a:t>
            </a:r>
            <a:r>
              <a:rPr kumimoji="1" lang="en-US" altLang="ja-JP" sz="2000" b="1" dirty="0" smtClean="0">
                <a:solidFill>
                  <a:schemeClr val="accent6">
                    <a:lumMod val="50000"/>
                  </a:schemeClr>
                </a:solidFill>
                <a:latin typeface="Meiryo" charset="-128"/>
                <a:ea typeface="Meiryo" charset="-128"/>
                <a:cs typeface="Meiryo" charset="-128"/>
              </a:rPr>
              <a:t>aaS</a:t>
            </a:r>
            <a:endParaRPr kumimoji="1" lang="ja-JP" altLang="en-US" sz="2000" b="1" dirty="0">
              <a:solidFill>
                <a:schemeClr val="accent6">
                  <a:lumMod val="50000"/>
                </a:schemeClr>
              </a:solidFill>
              <a:latin typeface="Meiryo" charset="-128"/>
              <a:ea typeface="Meiryo" charset="-128"/>
              <a:cs typeface="Meiryo" charset="-128"/>
            </a:endParaRPr>
          </a:p>
        </p:txBody>
      </p:sp>
      <p:sp>
        <p:nvSpPr>
          <p:cNvPr id="29" name="テキスト ボックス 28"/>
          <p:cNvSpPr txBox="1"/>
          <p:nvPr/>
        </p:nvSpPr>
        <p:spPr>
          <a:xfrm>
            <a:off x="867299" y="1031948"/>
            <a:ext cx="7409401" cy="461665"/>
          </a:xfrm>
          <a:prstGeom prst="rect">
            <a:avLst/>
          </a:prstGeom>
          <a:noFill/>
        </p:spPr>
        <p:txBody>
          <a:bodyPr wrap="none" rtlCol="0">
            <a:spAutoFit/>
          </a:bodyPr>
          <a:lstStyle/>
          <a:p>
            <a:pPr algn="ctr"/>
            <a:r>
              <a:rPr kumimoji="1" lang="ja-JP" altLang="en-US" sz="2400" b="1" dirty="0" smtClean="0">
                <a:solidFill>
                  <a:srgbClr val="0432FF"/>
                </a:solidFill>
                <a:latin typeface="Meiryo" charset="-128"/>
                <a:ea typeface="Meiryo" charset="-128"/>
                <a:cs typeface="Meiryo" charset="-128"/>
              </a:rPr>
              <a:t>責任分界点が変わる：運用管理</a:t>
            </a:r>
            <a:r>
              <a:rPr kumimoji="1" lang="en-US" altLang="ja-JP" sz="2400" b="1" dirty="0" smtClean="0">
                <a:solidFill>
                  <a:srgbClr val="0432FF"/>
                </a:solidFill>
                <a:latin typeface="Meiryo" charset="-128"/>
                <a:ea typeface="Meiryo" charset="-128"/>
                <a:cs typeface="Meiryo" charset="-128"/>
              </a:rPr>
              <a:t> </a:t>
            </a:r>
            <a:r>
              <a:rPr kumimoji="1" lang="en-US" altLang="ja-JP" sz="2400" dirty="0" smtClean="0">
                <a:solidFill>
                  <a:srgbClr val="0432FF"/>
                </a:solidFill>
                <a:latin typeface="Meiryo" charset="-128"/>
                <a:ea typeface="Meiryo" charset="-128"/>
                <a:cs typeface="Meiryo" charset="-128"/>
              </a:rPr>
              <a:t>× </a:t>
            </a:r>
            <a:r>
              <a:rPr kumimoji="1" lang="ja-JP" altLang="en-US" sz="2400" b="1" dirty="0" smtClean="0">
                <a:solidFill>
                  <a:srgbClr val="0432FF"/>
                </a:solidFill>
                <a:latin typeface="Meiryo" charset="-128"/>
                <a:ea typeface="Meiryo" charset="-128"/>
                <a:cs typeface="Meiryo" charset="-128"/>
              </a:rPr>
              <a:t>セキュリティ対応</a:t>
            </a:r>
            <a:endParaRPr kumimoji="1" lang="ja-JP" altLang="en-US" sz="2400" b="1" dirty="0">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1651110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C00000"/>
                </a:solidFill>
              </a:rPr>
              <a:t>誤解</a:t>
            </a:r>
            <a:r>
              <a:rPr lang="ja-JP" altLang="en-US" dirty="0" smtClean="0">
                <a:solidFill>
                  <a:srgbClr val="C00000"/>
                </a:solidFill>
              </a:rPr>
              <a:t>３</a:t>
            </a:r>
            <a:r>
              <a:rPr lang="ja-JP" altLang="en-US" dirty="0" smtClean="0"/>
              <a:t>：コストは下がらない？</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18</a:t>
            </a:fld>
            <a:endParaRPr kumimoji="1" lang="ja-JP" altLang="en-US"/>
          </a:p>
        </p:txBody>
      </p:sp>
      <p:sp>
        <p:nvSpPr>
          <p:cNvPr id="4" name="正方形/長方形 3"/>
          <p:cNvSpPr/>
          <p:nvPr/>
        </p:nvSpPr>
        <p:spPr>
          <a:xfrm>
            <a:off x="629562" y="4845826"/>
            <a:ext cx="7884876" cy="167951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629562" y="1556791"/>
            <a:ext cx="7884876" cy="316835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808358" y="4930417"/>
            <a:ext cx="3312368" cy="151033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ハードウェア</a:t>
            </a:r>
            <a:endParaRPr kumimoji="1" lang="en-US" altLang="ja-JP" sz="2400" b="1" dirty="0" smtClean="0">
              <a:solidFill>
                <a:srgbClr val="FFFFFF"/>
              </a:solidFill>
              <a:latin typeface="Meiryo" charset="-128"/>
              <a:ea typeface="Meiryo" charset="-128"/>
              <a:cs typeface="Meiryo" charset="-128"/>
            </a:endParaRPr>
          </a:p>
          <a:p>
            <a:pPr algn="ctr"/>
            <a:r>
              <a:rPr lang="ja-JP" altLang="en-US" sz="2400" b="1" dirty="0" smtClean="0">
                <a:solidFill>
                  <a:srgbClr val="FFFFFF"/>
                </a:solidFill>
                <a:latin typeface="Meiryo" charset="-128"/>
                <a:ea typeface="Meiryo" charset="-128"/>
                <a:cs typeface="Meiryo" charset="-128"/>
              </a:rPr>
              <a:t>附帯設備</a:t>
            </a:r>
            <a:endParaRPr kumimoji="1" lang="ja-JP" altLang="en-US" sz="2400" b="1" dirty="0">
              <a:solidFill>
                <a:srgbClr val="FFFFFF"/>
              </a:solidFill>
              <a:latin typeface="Meiryo" charset="-128"/>
              <a:ea typeface="Meiryo" charset="-128"/>
              <a:cs typeface="Meiryo" charset="-128"/>
            </a:endParaRPr>
          </a:p>
        </p:txBody>
      </p:sp>
      <p:sp>
        <p:nvSpPr>
          <p:cNvPr id="8" name="正方形/長方形 7"/>
          <p:cNvSpPr/>
          <p:nvPr/>
        </p:nvSpPr>
        <p:spPr>
          <a:xfrm>
            <a:off x="821345" y="3123400"/>
            <a:ext cx="3286395" cy="151033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アプリケーション</a:t>
            </a:r>
            <a:endParaRPr kumimoji="1" lang="ja-JP" altLang="en-US" sz="2400" b="1" dirty="0">
              <a:solidFill>
                <a:srgbClr val="FFFFFF"/>
              </a:solidFill>
              <a:latin typeface="Meiryo" charset="-128"/>
              <a:ea typeface="Meiryo" charset="-128"/>
              <a:cs typeface="Meiryo" charset="-128"/>
            </a:endParaRPr>
          </a:p>
        </p:txBody>
      </p:sp>
      <p:sp>
        <p:nvSpPr>
          <p:cNvPr id="9" name="正方形/長方形 8"/>
          <p:cNvSpPr/>
          <p:nvPr/>
        </p:nvSpPr>
        <p:spPr>
          <a:xfrm>
            <a:off x="821345" y="2268672"/>
            <a:ext cx="3286395" cy="72008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業務対応</a:t>
            </a:r>
            <a:endParaRPr kumimoji="1" lang="ja-JP" altLang="en-US" sz="2400" b="1" dirty="0">
              <a:solidFill>
                <a:srgbClr val="FFFFFF"/>
              </a:solidFill>
              <a:latin typeface="Meiryo" charset="-128"/>
              <a:ea typeface="Meiryo" charset="-128"/>
              <a:cs typeface="Meiryo" charset="-128"/>
            </a:endParaRPr>
          </a:p>
        </p:txBody>
      </p:sp>
      <p:grpSp>
        <p:nvGrpSpPr>
          <p:cNvPr id="17" name="図形グループ 16"/>
          <p:cNvGrpSpPr/>
          <p:nvPr/>
        </p:nvGrpSpPr>
        <p:grpSpPr>
          <a:xfrm>
            <a:off x="4285698" y="1729828"/>
            <a:ext cx="4102726" cy="4795516"/>
            <a:chOff x="4285698" y="1729828"/>
            <a:chExt cx="4102726" cy="4795516"/>
          </a:xfrm>
        </p:grpSpPr>
        <p:sp>
          <p:nvSpPr>
            <p:cNvPr id="10" name="正方形/長方形 9"/>
            <p:cNvSpPr/>
            <p:nvPr/>
          </p:nvSpPr>
          <p:spPr>
            <a:xfrm>
              <a:off x="5076056" y="2584556"/>
              <a:ext cx="3286395" cy="151033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アプリケーション</a:t>
              </a:r>
              <a:endParaRPr kumimoji="1" lang="ja-JP" altLang="en-US" sz="2400" b="1" dirty="0">
                <a:solidFill>
                  <a:srgbClr val="FFFFFF"/>
                </a:solidFill>
                <a:latin typeface="Meiryo" charset="-128"/>
                <a:ea typeface="Meiryo" charset="-128"/>
                <a:cs typeface="Meiryo" charset="-128"/>
              </a:endParaRPr>
            </a:p>
          </p:txBody>
        </p:sp>
        <p:sp>
          <p:nvSpPr>
            <p:cNvPr id="11" name="正方形/長方形 10"/>
            <p:cNvSpPr/>
            <p:nvPr/>
          </p:nvSpPr>
          <p:spPr>
            <a:xfrm>
              <a:off x="5076056" y="1729828"/>
              <a:ext cx="3286395" cy="720080"/>
            </a:xfrm>
            <a:prstGeom prst="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dirty="0" smtClean="0">
                  <a:solidFill>
                    <a:srgbClr val="FFFFFF"/>
                  </a:solidFill>
                  <a:latin typeface="Meiryo" charset="-128"/>
                  <a:ea typeface="Meiryo" charset="-128"/>
                  <a:cs typeface="Meiryo" charset="-128"/>
                </a:rPr>
                <a:t>業務対応</a:t>
              </a:r>
              <a:endParaRPr kumimoji="1" lang="ja-JP" altLang="en-US" sz="2400" b="1" dirty="0">
                <a:solidFill>
                  <a:srgbClr val="FFFFFF"/>
                </a:solidFill>
                <a:latin typeface="Meiryo" charset="-128"/>
                <a:ea typeface="Meiryo" charset="-128"/>
                <a:cs typeface="Meiryo" charset="-128"/>
              </a:endParaRPr>
            </a:p>
          </p:txBody>
        </p:sp>
        <p:sp>
          <p:nvSpPr>
            <p:cNvPr id="12" name="正方形/長方形 11"/>
            <p:cNvSpPr/>
            <p:nvPr/>
          </p:nvSpPr>
          <p:spPr>
            <a:xfrm>
              <a:off x="5076056" y="4215572"/>
              <a:ext cx="3312368" cy="457217"/>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b="1" smtClean="0">
                  <a:solidFill>
                    <a:srgbClr val="FFFFFF"/>
                  </a:solidFill>
                  <a:latin typeface="Meiryo" charset="-128"/>
                  <a:ea typeface="Meiryo" charset="-128"/>
                  <a:cs typeface="Meiryo" charset="-128"/>
                </a:rPr>
                <a:t>クラウド</a:t>
              </a:r>
              <a:endParaRPr kumimoji="1" lang="ja-JP" altLang="en-US" sz="2400" b="1" dirty="0">
                <a:solidFill>
                  <a:srgbClr val="FFFFFF"/>
                </a:solidFill>
                <a:latin typeface="Meiryo" charset="-128"/>
                <a:ea typeface="Meiryo" charset="-128"/>
                <a:cs typeface="Meiryo" charset="-128"/>
              </a:endParaRPr>
            </a:p>
          </p:txBody>
        </p:sp>
        <p:sp>
          <p:nvSpPr>
            <p:cNvPr id="13" name="曲折矢印 12"/>
            <p:cNvSpPr/>
            <p:nvPr/>
          </p:nvSpPr>
          <p:spPr>
            <a:xfrm rot="5400000" flipH="1">
              <a:off x="4996015" y="4033968"/>
              <a:ext cx="1039731" cy="2432718"/>
            </a:xfrm>
            <a:prstGeom prst="ben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p:cNvSpPr txBox="1"/>
            <p:nvPr/>
          </p:nvSpPr>
          <p:spPr>
            <a:xfrm>
              <a:off x="6732240" y="4895677"/>
              <a:ext cx="1569660" cy="646331"/>
            </a:xfrm>
            <a:prstGeom prst="rect">
              <a:avLst/>
            </a:prstGeom>
            <a:noFill/>
          </p:spPr>
          <p:txBody>
            <a:bodyPr wrap="none" rtlCol="0">
              <a:spAutoFit/>
            </a:bodyPr>
            <a:lstStyle/>
            <a:p>
              <a:pPr algn="r"/>
              <a:r>
                <a:rPr kumimoji="1" lang="ja-JP" altLang="en-US" dirty="0" smtClean="0">
                  <a:solidFill>
                    <a:srgbClr val="0432FF"/>
                  </a:solidFill>
                  <a:latin typeface="Meiryo" charset="-128"/>
                  <a:ea typeface="Meiryo" charset="-128"/>
                  <a:cs typeface="Meiryo" charset="-128"/>
                </a:rPr>
                <a:t>リスクの低い</a:t>
              </a:r>
              <a:endParaRPr kumimoji="1" lang="en-US" altLang="ja-JP" dirty="0" smtClean="0">
                <a:solidFill>
                  <a:srgbClr val="0432FF"/>
                </a:solidFill>
                <a:latin typeface="Meiryo" charset="-128"/>
                <a:ea typeface="Meiryo" charset="-128"/>
                <a:cs typeface="Meiryo" charset="-128"/>
              </a:endParaRPr>
            </a:p>
            <a:p>
              <a:pPr algn="r"/>
              <a:r>
                <a:rPr kumimoji="1" lang="ja-JP" altLang="en-US" b="1" dirty="0" smtClean="0">
                  <a:solidFill>
                    <a:srgbClr val="0432FF"/>
                  </a:solidFill>
                  <a:latin typeface="Meiryo" charset="-128"/>
                  <a:ea typeface="Meiryo" charset="-128"/>
                  <a:cs typeface="Meiryo" charset="-128"/>
                </a:rPr>
                <a:t>短期変動費</a:t>
              </a:r>
              <a:endParaRPr kumimoji="1" lang="ja-JP" altLang="en-US" b="1" dirty="0">
                <a:solidFill>
                  <a:srgbClr val="0432FF"/>
                </a:solidFill>
                <a:latin typeface="Meiryo" charset="-128"/>
                <a:ea typeface="Meiryo" charset="-128"/>
                <a:cs typeface="Meiryo" charset="-128"/>
              </a:endParaRPr>
            </a:p>
          </p:txBody>
        </p:sp>
        <p:sp>
          <p:nvSpPr>
            <p:cNvPr id="15" name="テキスト ボックス 14"/>
            <p:cNvSpPr txBox="1"/>
            <p:nvPr/>
          </p:nvSpPr>
          <p:spPr>
            <a:xfrm>
              <a:off x="4285698" y="5879013"/>
              <a:ext cx="1569660"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リスクの高い</a:t>
              </a:r>
              <a:endParaRPr kumimoji="1" lang="en-US" altLang="ja-JP" dirty="0" smtClean="0">
                <a:latin typeface="Meiryo" charset="-128"/>
                <a:ea typeface="Meiryo" charset="-128"/>
                <a:cs typeface="Meiryo" charset="-128"/>
              </a:endParaRPr>
            </a:p>
            <a:p>
              <a:r>
                <a:rPr kumimoji="1" lang="ja-JP" altLang="en-US" b="1" dirty="0" smtClean="0">
                  <a:latin typeface="Meiryo" charset="-128"/>
                  <a:ea typeface="Meiryo" charset="-128"/>
                  <a:cs typeface="Meiryo" charset="-128"/>
                </a:rPr>
                <a:t>長期固定資産</a:t>
              </a:r>
              <a:endParaRPr kumimoji="1" lang="ja-JP" altLang="en-US" b="1" dirty="0">
                <a:latin typeface="Meiryo" charset="-128"/>
                <a:ea typeface="Meiryo" charset="-128"/>
                <a:cs typeface="Meiryo" charset="-128"/>
              </a:endParaRPr>
            </a:p>
          </p:txBody>
        </p:sp>
      </p:grpSp>
      <p:sp>
        <p:nvSpPr>
          <p:cNvPr id="16" name="四角形吹き出し 15"/>
          <p:cNvSpPr/>
          <p:nvPr/>
        </p:nvSpPr>
        <p:spPr>
          <a:xfrm>
            <a:off x="1475656" y="1428439"/>
            <a:ext cx="3324944" cy="648072"/>
          </a:xfrm>
          <a:prstGeom prst="wedgeRectCallout">
            <a:avLst>
              <a:gd name="adj1" fmla="val 49085"/>
              <a:gd name="adj2" fmla="val 93589"/>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dirty="0" smtClean="0">
                <a:solidFill>
                  <a:srgbClr val="FFFFFF"/>
                </a:solidFill>
                <a:latin typeface="Meiryo" charset="-128"/>
                <a:ea typeface="Meiryo" charset="-128"/>
                <a:cs typeface="Meiryo" charset="-128"/>
              </a:rPr>
              <a:t>ビジネス環境の</a:t>
            </a:r>
            <a:r>
              <a:rPr kumimoji="1" lang="ja-JP" altLang="en-US" sz="1600" smtClean="0">
                <a:solidFill>
                  <a:srgbClr val="FFFFFF"/>
                </a:solidFill>
                <a:latin typeface="Meiryo" charset="-128"/>
                <a:ea typeface="Meiryo" charset="-128"/>
                <a:cs typeface="Meiryo" charset="-128"/>
              </a:rPr>
              <a:t>変化に柔軟対応</a:t>
            </a:r>
            <a:endParaRPr kumimoji="1" lang="en-US" altLang="ja-JP" sz="1600" dirty="0" smtClean="0">
              <a:solidFill>
                <a:srgbClr val="FFFFFF"/>
              </a:solidFill>
              <a:latin typeface="Meiryo" charset="-128"/>
              <a:ea typeface="Meiryo" charset="-128"/>
              <a:cs typeface="Meiryo" charset="-128"/>
            </a:endParaRPr>
          </a:p>
          <a:p>
            <a:pPr algn="ctr"/>
            <a:r>
              <a:rPr lang="ja-JP" altLang="en-US" sz="1600" dirty="0" smtClean="0">
                <a:solidFill>
                  <a:srgbClr val="FFFFFF"/>
                </a:solidFill>
                <a:latin typeface="Meiryo" charset="-128"/>
                <a:ea typeface="Meiryo" charset="-128"/>
                <a:cs typeface="Meiryo" charset="-128"/>
              </a:rPr>
              <a:t>リスクヘッジ効果が高い</a:t>
            </a:r>
            <a:endParaRPr kumimoji="1" lang="ja-JP" altLang="en-US" sz="1600" dirty="0">
              <a:solidFill>
                <a:srgbClr val="FFFFFF"/>
              </a:solidFill>
              <a:latin typeface="Meiryo" charset="-128"/>
              <a:ea typeface="Meiryo" charset="-128"/>
              <a:cs typeface="Meiryo" charset="-128"/>
            </a:endParaRPr>
          </a:p>
        </p:txBody>
      </p:sp>
      <p:sp>
        <p:nvSpPr>
          <p:cNvPr id="7" name="正方形/長方形 6"/>
          <p:cNvSpPr/>
          <p:nvPr/>
        </p:nvSpPr>
        <p:spPr>
          <a:xfrm>
            <a:off x="2479119" y="897521"/>
            <a:ext cx="4185761" cy="461665"/>
          </a:xfrm>
          <a:prstGeom prst="rect">
            <a:avLst/>
          </a:prstGeom>
        </p:spPr>
        <p:txBody>
          <a:bodyPr wrap="none">
            <a:spAutoFit/>
          </a:bodyPr>
          <a:lstStyle/>
          <a:p>
            <a:pPr algn="ctr"/>
            <a:r>
              <a:rPr lang="ja-JP" altLang="en-US" sz="2400" b="1">
                <a:solidFill>
                  <a:srgbClr val="0432FF"/>
                </a:solidFill>
                <a:latin typeface="Meiryo" charset="-128"/>
                <a:ea typeface="Meiryo" charset="-128"/>
                <a:cs typeface="Meiryo" charset="-128"/>
              </a:rPr>
              <a:t>初期投資リスクが低減できる</a:t>
            </a:r>
          </a:p>
        </p:txBody>
      </p:sp>
    </p:spTree>
    <p:extLst>
      <p:ext uri="{BB962C8B-B14F-4D97-AF65-F5344CB8AC3E}">
        <p14:creationId xmlns:p14="http://schemas.microsoft.com/office/powerpoint/2010/main" val="69343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ppt_x</p:attrName>
                                        </p:attrNameLst>
                                      </p:cBhvr>
                                      <p:tavLst>
                                        <p:tav tm="0">
                                          <p:val>
                                            <p:strVal val="#ppt_x-#ppt_w*1.125000"/>
                                          </p:val>
                                        </p:tav>
                                        <p:tav tm="100000">
                                          <p:val>
                                            <p:strVal val="#ppt_x"/>
                                          </p:val>
                                        </p:tav>
                                      </p:tavLst>
                                    </p:anim>
                                    <p:animEffect transition="in" filter="wipe(right)">
                                      <p:cBhvr>
                                        <p:cTn id="8" dur="500"/>
                                        <p:tgtEl>
                                          <p:spTgt spid="17"/>
                                        </p:tgtEl>
                                      </p:cBhvr>
                                    </p:animEffect>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solidFill>
                  <a:srgbClr val="C00000"/>
                </a:solidFill>
              </a:rPr>
              <a:t>誤解３</a:t>
            </a:r>
            <a:r>
              <a:rPr lang="ja-JP" altLang="en-US" dirty="0"/>
              <a:t>：コストは下がらない？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19</a:t>
            </a:fld>
            <a:endParaRPr kumimoji="1" lang="ja-JP" altLang="en-US"/>
          </a:p>
        </p:txBody>
      </p:sp>
      <p:sp>
        <p:nvSpPr>
          <p:cNvPr id="5" name="正方形/長方形 4"/>
          <p:cNvSpPr/>
          <p:nvPr/>
        </p:nvSpPr>
        <p:spPr>
          <a:xfrm>
            <a:off x="316393" y="2018021"/>
            <a:ext cx="2951855" cy="4479946"/>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正方形/長方形 5"/>
          <p:cNvSpPr/>
          <p:nvPr/>
        </p:nvSpPr>
        <p:spPr>
          <a:xfrm>
            <a:off x="678466" y="2619437"/>
            <a:ext cx="2227699" cy="2193101"/>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1003728" y="3711808"/>
            <a:ext cx="1521954" cy="1011021"/>
          </a:xfrm>
          <a:prstGeom prst="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678469" y="4871684"/>
            <a:ext cx="2227699" cy="1542253"/>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1170959" y="422889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1802289" y="4236005"/>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1175558" y="5919999"/>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1792315" y="5919999"/>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正方形/長方形 12"/>
          <p:cNvSpPr/>
          <p:nvPr/>
        </p:nvSpPr>
        <p:spPr>
          <a:xfrm>
            <a:off x="1170959" y="5445326"/>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正方形/長方形 13"/>
          <p:cNvSpPr/>
          <p:nvPr/>
        </p:nvSpPr>
        <p:spPr>
          <a:xfrm>
            <a:off x="1802289" y="5452441"/>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テキスト ボックス 14"/>
          <p:cNvSpPr txBox="1"/>
          <p:nvPr/>
        </p:nvSpPr>
        <p:spPr>
          <a:xfrm>
            <a:off x="1210708" y="4936453"/>
            <a:ext cx="1107996" cy="52322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必要だと思う</a:t>
            </a:r>
            <a:endParaRPr kumimoji="1" lang="en-US" altLang="ja-JP" sz="1200" dirty="0" smtClean="0">
              <a:solidFill>
                <a:schemeClr val="bg1"/>
              </a:solidFill>
              <a:latin typeface="Meiryo" charset="-128"/>
              <a:ea typeface="Meiryo" charset="-128"/>
              <a:cs typeface="Meiryo" charset="-128"/>
            </a:endParaRPr>
          </a:p>
          <a:p>
            <a:pPr algn="ctr"/>
            <a:r>
              <a:rPr lang="en-US" altLang="ja-JP" sz="1600" b="1" dirty="0" smtClean="0">
                <a:solidFill>
                  <a:schemeClr val="bg1"/>
                </a:solidFill>
                <a:latin typeface="Meiryo" charset="-128"/>
                <a:ea typeface="Meiryo" charset="-128"/>
                <a:cs typeface="Meiryo" charset="-128"/>
              </a:rPr>
              <a:t>4</a:t>
            </a:r>
            <a:r>
              <a:rPr lang="ja-JP" altLang="en-US" sz="1600" b="1" dirty="0" smtClean="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16" name="テキスト ボックス 15"/>
          <p:cNvSpPr txBox="1"/>
          <p:nvPr/>
        </p:nvSpPr>
        <p:spPr>
          <a:xfrm>
            <a:off x="1102504" y="3729427"/>
            <a:ext cx="1324402" cy="52322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リスク係数</a:t>
            </a:r>
            <a:r>
              <a:rPr kumimoji="1" lang="en-US" altLang="ja-JP" sz="1200" dirty="0" smtClean="0">
                <a:solidFill>
                  <a:schemeClr val="bg1"/>
                </a:solidFill>
                <a:latin typeface="Meiryo" charset="-128"/>
                <a:ea typeface="Meiryo" charset="-128"/>
                <a:cs typeface="Meiryo" charset="-128"/>
              </a:rPr>
              <a:t>×1.5</a:t>
            </a:r>
          </a:p>
          <a:p>
            <a:pPr algn="ctr"/>
            <a:r>
              <a:rPr lang="ja-JP" altLang="en-US" sz="1600" b="1" dirty="0" smtClean="0">
                <a:solidFill>
                  <a:schemeClr val="bg1"/>
                </a:solidFill>
                <a:latin typeface="Meiryo" charset="-128"/>
                <a:ea typeface="Meiryo" charset="-128"/>
                <a:cs typeface="Meiryo" charset="-128"/>
              </a:rPr>
              <a:t>＋</a:t>
            </a:r>
            <a:r>
              <a:rPr lang="en-US" altLang="ja-JP" sz="1600" b="1" dirty="0" smtClean="0">
                <a:solidFill>
                  <a:schemeClr val="bg1"/>
                </a:solidFill>
                <a:latin typeface="Meiryo" charset="-128"/>
                <a:ea typeface="Meiryo" charset="-128"/>
                <a:cs typeface="Meiryo" charset="-128"/>
              </a:rPr>
              <a:t>2</a:t>
            </a:r>
            <a:r>
              <a:rPr lang="ja-JP" altLang="en-US" sz="1600" b="1" dirty="0" smtClean="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17" name="テキスト ボックス 16"/>
          <p:cNvSpPr txBox="1"/>
          <p:nvPr/>
        </p:nvSpPr>
        <p:spPr>
          <a:xfrm>
            <a:off x="864164" y="2773930"/>
            <a:ext cx="1797287" cy="523220"/>
          </a:xfrm>
          <a:prstGeom prst="rect">
            <a:avLst/>
          </a:prstGeom>
          <a:noFill/>
        </p:spPr>
        <p:txBody>
          <a:bodyPr wrap="none" rtlCol="0">
            <a:spAutoFit/>
          </a:bodyPr>
          <a:lstStyle/>
          <a:p>
            <a:pPr algn="ctr"/>
            <a:r>
              <a:rPr kumimoji="1" lang="en-US" altLang="ja-JP" sz="1200" dirty="0" smtClean="0">
                <a:solidFill>
                  <a:schemeClr val="tx1">
                    <a:lumMod val="50000"/>
                    <a:lumOff val="50000"/>
                  </a:schemeClr>
                </a:solidFill>
                <a:latin typeface="Meiryo" charset="-128"/>
                <a:ea typeface="Meiryo" charset="-128"/>
                <a:cs typeface="Meiryo" charset="-128"/>
              </a:rPr>
              <a:t>4+2=6</a:t>
            </a:r>
            <a:r>
              <a:rPr kumimoji="1" lang="ja-JP" altLang="en-US" sz="1200" dirty="0" smtClean="0">
                <a:solidFill>
                  <a:schemeClr val="tx1">
                    <a:lumMod val="50000"/>
                    <a:lumOff val="50000"/>
                  </a:schemeClr>
                </a:solidFill>
                <a:latin typeface="Meiryo" charset="-128"/>
                <a:ea typeface="Meiryo" charset="-128"/>
                <a:cs typeface="Meiryo" charset="-128"/>
              </a:rPr>
              <a:t>コアはないので</a:t>
            </a:r>
            <a:endParaRPr kumimoji="1" lang="en-US" altLang="ja-JP" sz="1200" dirty="0" smtClean="0">
              <a:solidFill>
                <a:schemeClr val="tx1">
                  <a:lumMod val="50000"/>
                  <a:lumOff val="50000"/>
                </a:schemeClr>
              </a:solidFill>
              <a:latin typeface="Meiryo" charset="-128"/>
              <a:ea typeface="Meiryo" charset="-128"/>
              <a:cs typeface="Meiryo" charset="-128"/>
            </a:endParaRPr>
          </a:p>
          <a:p>
            <a:pPr algn="ctr"/>
            <a:r>
              <a:rPr kumimoji="1" lang="ja-JP" altLang="en-US" sz="1200" dirty="0" smtClean="0">
                <a:solidFill>
                  <a:schemeClr val="tx1">
                    <a:lumMod val="50000"/>
                    <a:lumOff val="50000"/>
                  </a:schemeClr>
                </a:solidFill>
                <a:latin typeface="Meiryo" charset="-128"/>
                <a:ea typeface="Meiryo" charset="-128"/>
                <a:cs typeface="Meiryo" charset="-128"/>
              </a:rPr>
              <a:t>仕方なく</a:t>
            </a:r>
            <a:r>
              <a:rPr lang="ja-JP" altLang="en-US" sz="1600" b="1" dirty="0" smtClean="0">
                <a:solidFill>
                  <a:schemeClr val="tx1">
                    <a:lumMod val="50000"/>
                    <a:lumOff val="50000"/>
                  </a:schemeClr>
                </a:solidFill>
                <a:latin typeface="Meiryo" charset="-128"/>
                <a:ea typeface="Meiryo" charset="-128"/>
                <a:cs typeface="Meiryo" charset="-128"/>
              </a:rPr>
              <a:t>＋</a:t>
            </a:r>
            <a:r>
              <a:rPr lang="en-US" altLang="ja-JP" sz="1600" b="1" dirty="0" smtClean="0">
                <a:solidFill>
                  <a:schemeClr val="tx1">
                    <a:lumMod val="50000"/>
                    <a:lumOff val="50000"/>
                  </a:schemeClr>
                </a:solidFill>
                <a:latin typeface="Meiryo" charset="-128"/>
                <a:ea typeface="Meiryo" charset="-128"/>
                <a:cs typeface="Meiryo" charset="-128"/>
              </a:rPr>
              <a:t>2</a:t>
            </a:r>
            <a:r>
              <a:rPr lang="ja-JP" altLang="en-US" sz="1600" b="1" dirty="0" smtClean="0">
                <a:solidFill>
                  <a:schemeClr val="tx1">
                    <a:lumMod val="50000"/>
                    <a:lumOff val="50000"/>
                  </a:schemeClr>
                </a:solidFill>
                <a:latin typeface="Meiryo" charset="-128"/>
                <a:ea typeface="Meiryo" charset="-128"/>
                <a:cs typeface="Meiryo" charset="-128"/>
              </a:rPr>
              <a:t>コア</a:t>
            </a:r>
            <a:endParaRPr kumimoji="1" lang="ja-JP" altLang="en-US" sz="1600" b="1" dirty="0">
              <a:solidFill>
                <a:schemeClr val="tx1">
                  <a:lumMod val="50000"/>
                  <a:lumOff val="50000"/>
                </a:schemeClr>
              </a:solidFill>
              <a:latin typeface="Meiryo" charset="-128"/>
              <a:ea typeface="Meiryo" charset="-128"/>
              <a:cs typeface="Meiryo" charset="-128"/>
            </a:endParaRPr>
          </a:p>
        </p:txBody>
      </p:sp>
      <p:sp>
        <p:nvSpPr>
          <p:cNvPr id="18" name="正方形/長方形 17"/>
          <p:cNvSpPr/>
          <p:nvPr/>
        </p:nvSpPr>
        <p:spPr>
          <a:xfrm>
            <a:off x="1172116" y="325213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803446" y="3259245"/>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 name="テキスト ボックス 19"/>
          <p:cNvSpPr txBox="1"/>
          <p:nvPr/>
        </p:nvSpPr>
        <p:spPr>
          <a:xfrm>
            <a:off x="532640" y="2159111"/>
            <a:ext cx="2464137" cy="338554"/>
          </a:xfrm>
          <a:prstGeom prst="rect">
            <a:avLst/>
          </a:prstGeom>
          <a:noFill/>
        </p:spPr>
        <p:txBody>
          <a:bodyPr wrap="none" rtlCol="0">
            <a:spAutoFit/>
          </a:bodyPr>
          <a:lstStyle/>
          <a:p>
            <a:pPr algn="ctr"/>
            <a:r>
              <a:rPr lang="en-US" altLang="ja-JP" sz="1600" b="1" dirty="0">
                <a:solidFill>
                  <a:schemeClr val="bg1"/>
                </a:solidFill>
                <a:latin typeface="Meiryo" charset="-128"/>
                <a:ea typeface="Meiryo" charset="-128"/>
                <a:cs typeface="Meiryo" charset="-128"/>
              </a:rPr>
              <a:t>8</a:t>
            </a:r>
            <a:r>
              <a:rPr lang="ja-JP" altLang="en-US" sz="1600" b="1" dirty="0" smtClean="0">
                <a:solidFill>
                  <a:schemeClr val="bg1"/>
                </a:solidFill>
                <a:latin typeface="Meiryo" charset="-128"/>
                <a:ea typeface="Meiryo" charset="-128"/>
                <a:cs typeface="Meiryo" charset="-128"/>
              </a:rPr>
              <a:t>コア</a:t>
            </a:r>
            <a:r>
              <a:rPr lang="en-US" altLang="ja-JP" sz="1600" b="1" dirty="0" smtClean="0">
                <a:solidFill>
                  <a:schemeClr val="bg1"/>
                </a:solidFill>
                <a:latin typeface="Meiryo" charset="-128"/>
                <a:ea typeface="Meiryo" charset="-128"/>
                <a:cs typeface="Meiryo" charset="-128"/>
              </a:rPr>
              <a:t>/1</a:t>
            </a:r>
            <a:r>
              <a:rPr lang="ja-JP" altLang="en-US" sz="1600" b="1" dirty="0" smtClean="0">
                <a:solidFill>
                  <a:schemeClr val="bg1"/>
                </a:solidFill>
                <a:latin typeface="Meiryo" charset="-128"/>
                <a:ea typeface="Meiryo" charset="-128"/>
                <a:cs typeface="Meiryo" charset="-128"/>
              </a:rPr>
              <a:t>ソケットの</a:t>
            </a:r>
            <a:r>
              <a:rPr lang="en-US" altLang="ja-JP" sz="1600" b="1" dirty="0" smtClean="0">
                <a:solidFill>
                  <a:schemeClr val="bg1"/>
                </a:solidFill>
                <a:latin typeface="Meiryo" charset="-128"/>
                <a:ea typeface="Meiryo" charset="-128"/>
                <a:cs typeface="Meiryo" charset="-128"/>
              </a:rPr>
              <a:t>CPU</a:t>
            </a:r>
            <a:endParaRPr kumimoji="1" lang="ja-JP" altLang="en-US" sz="1600" b="1" dirty="0">
              <a:solidFill>
                <a:schemeClr val="bg1"/>
              </a:solidFill>
              <a:latin typeface="Meiryo" charset="-128"/>
              <a:ea typeface="Meiryo" charset="-128"/>
              <a:cs typeface="Meiryo" charset="-128"/>
            </a:endParaRPr>
          </a:p>
        </p:txBody>
      </p:sp>
      <p:sp>
        <p:nvSpPr>
          <p:cNvPr id="40" name="テキスト ボックス 39"/>
          <p:cNvSpPr txBox="1"/>
          <p:nvPr/>
        </p:nvSpPr>
        <p:spPr>
          <a:xfrm>
            <a:off x="413719" y="1531937"/>
            <a:ext cx="2698175" cy="307777"/>
          </a:xfrm>
          <a:prstGeom prst="rect">
            <a:avLst/>
          </a:prstGeom>
          <a:noFill/>
        </p:spPr>
        <p:txBody>
          <a:bodyPr wrap="none" rtlCol="0">
            <a:spAutoFit/>
          </a:bodyPr>
          <a:lstStyle/>
          <a:p>
            <a:pPr algn="ctr"/>
            <a:r>
              <a:rPr lang="ja-JP" altLang="en-US" sz="1400" dirty="0" smtClean="0">
                <a:latin typeface="Meiryo" charset="-128"/>
                <a:ea typeface="Meiryo" charset="-128"/>
                <a:cs typeface="Meiryo" charset="-128"/>
              </a:rPr>
              <a:t>オンプレで調達する場合の構成</a:t>
            </a:r>
            <a:endParaRPr kumimoji="1" lang="ja-JP" altLang="en-US" sz="1400" dirty="0">
              <a:latin typeface="Meiryo" charset="-128"/>
              <a:ea typeface="Meiryo" charset="-128"/>
              <a:cs typeface="Meiryo" charset="-128"/>
            </a:endParaRPr>
          </a:p>
        </p:txBody>
      </p:sp>
      <p:sp>
        <p:nvSpPr>
          <p:cNvPr id="45" name="ホームベース 44"/>
          <p:cNvSpPr/>
          <p:nvPr/>
        </p:nvSpPr>
        <p:spPr>
          <a:xfrm>
            <a:off x="316393" y="940246"/>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CPU</a:t>
            </a:r>
            <a:r>
              <a:rPr kumimoji="1" lang="ja-JP" altLang="en-US" sz="2400" dirty="0" smtClean="0">
                <a:solidFill>
                  <a:srgbClr val="FFFFFF"/>
                </a:solidFill>
                <a:latin typeface="Meiryo" charset="-128"/>
                <a:ea typeface="Meiryo" charset="-128"/>
                <a:cs typeface="Meiryo" charset="-128"/>
              </a:rPr>
              <a:t>コア数の削減で</a:t>
            </a:r>
            <a:r>
              <a:rPr kumimoji="1" lang="en-US" altLang="ja-JP" sz="2400" dirty="0" smtClean="0">
                <a:solidFill>
                  <a:srgbClr val="FFFFFF"/>
                </a:solidFill>
                <a:latin typeface="Meiryo" charset="-128"/>
                <a:ea typeface="Meiryo" charset="-128"/>
                <a:cs typeface="Meiryo" charset="-128"/>
              </a:rPr>
              <a:t>1/4</a:t>
            </a:r>
            <a:endParaRPr kumimoji="1" lang="ja-JP" altLang="en-US" sz="2400" dirty="0">
              <a:solidFill>
                <a:srgbClr val="FFFFFF"/>
              </a:solidFill>
              <a:latin typeface="Meiryo" charset="-128"/>
              <a:ea typeface="Meiryo" charset="-128"/>
              <a:cs typeface="Meiryo" charset="-128"/>
            </a:endParaRPr>
          </a:p>
        </p:txBody>
      </p:sp>
      <p:grpSp>
        <p:nvGrpSpPr>
          <p:cNvPr id="23" name="図形グループ 22"/>
          <p:cNvGrpSpPr/>
          <p:nvPr/>
        </p:nvGrpSpPr>
        <p:grpSpPr>
          <a:xfrm>
            <a:off x="3496291" y="2019840"/>
            <a:ext cx="5301069" cy="4479946"/>
            <a:chOff x="3496291" y="2019840"/>
            <a:chExt cx="5301069" cy="4479946"/>
          </a:xfrm>
        </p:grpSpPr>
        <p:sp>
          <p:nvSpPr>
            <p:cNvPr id="33" name="正方形/長方形 32"/>
            <p:cNvSpPr/>
            <p:nvPr/>
          </p:nvSpPr>
          <p:spPr>
            <a:xfrm>
              <a:off x="5845505" y="2019840"/>
              <a:ext cx="2951855" cy="4479946"/>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正方形/長方形 20"/>
            <p:cNvSpPr/>
            <p:nvPr/>
          </p:nvSpPr>
          <p:spPr>
            <a:xfrm>
              <a:off x="5845505" y="4871684"/>
              <a:ext cx="2951855" cy="1626283"/>
            </a:xfrm>
            <a:prstGeom prst="rect">
              <a:avLst/>
            </a:prstGeom>
            <a:solidFill>
              <a:schemeClr val="tx1">
                <a:lumMod val="50000"/>
                <a:lumOff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4" name="正方形/長方形 23"/>
            <p:cNvSpPr/>
            <p:nvPr/>
          </p:nvSpPr>
          <p:spPr>
            <a:xfrm>
              <a:off x="6207581" y="5331955"/>
              <a:ext cx="2227699" cy="1081984"/>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7" name="正方形/長方形 26"/>
            <p:cNvSpPr/>
            <p:nvPr/>
          </p:nvSpPr>
          <p:spPr>
            <a:xfrm>
              <a:off x="6704670" y="592000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8" name="正方形/長方形 27"/>
            <p:cNvSpPr/>
            <p:nvPr/>
          </p:nvSpPr>
          <p:spPr>
            <a:xfrm>
              <a:off x="7321427" y="5920000"/>
              <a:ext cx="538513" cy="3573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1" name="テキスト ボックス 30"/>
            <p:cNvSpPr txBox="1"/>
            <p:nvPr/>
          </p:nvSpPr>
          <p:spPr>
            <a:xfrm>
              <a:off x="6585934" y="5396780"/>
              <a:ext cx="1415772" cy="523220"/>
            </a:xfrm>
            <a:prstGeom prst="rect">
              <a:avLst/>
            </a:prstGeom>
            <a:noFill/>
          </p:spPr>
          <p:txBody>
            <a:bodyPr wrap="none" rtlCol="0">
              <a:spAutoFit/>
            </a:bodyPr>
            <a:lstStyle/>
            <a:p>
              <a:pPr algn="ctr"/>
              <a:r>
                <a:rPr kumimoji="1" lang="ja-JP" altLang="en-US" sz="1200" dirty="0" smtClean="0">
                  <a:solidFill>
                    <a:schemeClr val="bg1"/>
                  </a:solidFill>
                  <a:latin typeface="Meiryo" charset="-128"/>
                  <a:ea typeface="Meiryo" charset="-128"/>
                  <a:cs typeface="Meiryo" charset="-128"/>
                </a:rPr>
                <a:t>本当に必要だった</a:t>
              </a:r>
              <a:endParaRPr kumimoji="1" lang="en-US" altLang="ja-JP" sz="1200" dirty="0" smtClean="0">
                <a:solidFill>
                  <a:schemeClr val="bg1"/>
                </a:solidFill>
                <a:latin typeface="Meiryo" charset="-128"/>
                <a:ea typeface="Meiryo" charset="-128"/>
                <a:cs typeface="Meiryo" charset="-128"/>
              </a:endParaRPr>
            </a:p>
            <a:p>
              <a:pPr algn="ctr"/>
              <a:r>
                <a:rPr lang="en-US" altLang="ja-JP" sz="1600" b="1" dirty="0" smtClean="0">
                  <a:solidFill>
                    <a:schemeClr val="bg1"/>
                  </a:solidFill>
                  <a:latin typeface="Meiryo" charset="-128"/>
                  <a:ea typeface="Meiryo" charset="-128"/>
                  <a:cs typeface="Meiryo" charset="-128"/>
                </a:rPr>
                <a:t>2</a:t>
              </a:r>
              <a:r>
                <a:rPr lang="ja-JP" altLang="en-US" sz="1600" b="1" dirty="0" smtClean="0">
                  <a:solidFill>
                    <a:schemeClr val="bg1"/>
                  </a:solidFill>
                  <a:latin typeface="Meiryo" charset="-128"/>
                  <a:ea typeface="Meiryo" charset="-128"/>
                  <a:cs typeface="Meiryo" charset="-128"/>
                </a:rPr>
                <a:t>コア</a:t>
              </a:r>
              <a:endParaRPr kumimoji="1" lang="ja-JP" altLang="en-US" sz="1600" b="1" dirty="0">
                <a:solidFill>
                  <a:schemeClr val="bg1"/>
                </a:solidFill>
                <a:latin typeface="Meiryo" charset="-128"/>
                <a:ea typeface="Meiryo" charset="-128"/>
                <a:cs typeface="Meiryo" charset="-128"/>
              </a:endParaRPr>
            </a:p>
          </p:txBody>
        </p:sp>
        <p:sp>
          <p:nvSpPr>
            <p:cNvPr id="36" name="テキスト ボックス 35"/>
            <p:cNvSpPr txBox="1"/>
            <p:nvPr/>
          </p:nvSpPr>
          <p:spPr>
            <a:xfrm>
              <a:off x="6278157" y="4974653"/>
              <a:ext cx="2031325" cy="338554"/>
            </a:xfrm>
            <a:prstGeom prst="rect">
              <a:avLst/>
            </a:prstGeom>
            <a:noFill/>
          </p:spPr>
          <p:txBody>
            <a:bodyPr wrap="none" rtlCol="0">
              <a:spAutoFit/>
            </a:bodyPr>
            <a:lstStyle/>
            <a:p>
              <a:pPr algn="ctr"/>
              <a:r>
                <a:rPr lang="ja-JP" altLang="en-US" sz="1600" b="1" smtClean="0">
                  <a:solidFill>
                    <a:schemeClr val="bg1"/>
                  </a:solidFill>
                  <a:latin typeface="Meiryo" charset="-128"/>
                  <a:ea typeface="Meiryo" charset="-128"/>
                  <a:cs typeface="Meiryo" charset="-128"/>
                </a:rPr>
                <a:t>クラウド・サービス</a:t>
              </a:r>
              <a:endParaRPr kumimoji="1" lang="ja-JP" altLang="en-US" sz="1600" b="1" dirty="0">
                <a:solidFill>
                  <a:schemeClr val="bg1"/>
                </a:solidFill>
                <a:latin typeface="Meiryo" charset="-128"/>
                <a:ea typeface="Meiryo" charset="-128"/>
                <a:cs typeface="Meiryo" charset="-128"/>
              </a:endParaRPr>
            </a:p>
          </p:txBody>
        </p:sp>
        <p:sp>
          <p:nvSpPr>
            <p:cNvPr id="41" name="テキスト ボックス 40"/>
            <p:cNvSpPr txBox="1"/>
            <p:nvPr/>
          </p:nvSpPr>
          <p:spPr>
            <a:xfrm>
              <a:off x="5972339" y="4546713"/>
              <a:ext cx="2698175" cy="307777"/>
            </a:xfrm>
            <a:prstGeom prst="rect">
              <a:avLst/>
            </a:prstGeom>
            <a:noFill/>
          </p:spPr>
          <p:txBody>
            <a:bodyPr wrap="none" rtlCol="0">
              <a:spAutoFit/>
            </a:bodyPr>
            <a:lstStyle/>
            <a:p>
              <a:pPr algn="ctr"/>
              <a:r>
                <a:rPr lang="ja-JP" altLang="en-US" sz="1400" dirty="0" smtClean="0">
                  <a:latin typeface="Meiryo" charset="-128"/>
                  <a:ea typeface="Meiryo" charset="-128"/>
                  <a:cs typeface="Meiryo" charset="-128"/>
                </a:rPr>
                <a:t>クラウドで調達する場合の構成</a:t>
              </a:r>
              <a:endParaRPr kumimoji="1" lang="ja-JP" altLang="en-US" sz="1400" dirty="0">
                <a:latin typeface="Meiryo" charset="-128"/>
                <a:ea typeface="Meiryo" charset="-128"/>
                <a:cs typeface="Meiryo" charset="-128"/>
              </a:endParaRPr>
            </a:p>
          </p:txBody>
        </p:sp>
        <p:grpSp>
          <p:nvGrpSpPr>
            <p:cNvPr id="22" name="図形グループ 21"/>
            <p:cNvGrpSpPr/>
            <p:nvPr/>
          </p:nvGrpSpPr>
          <p:grpSpPr>
            <a:xfrm>
              <a:off x="3496291" y="3456363"/>
              <a:ext cx="2192443" cy="1606900"/>
              <a:chOff x="3496291" y="4009088"/>
              <a:chExt cx="2192443" cy="1606900"/>
            </a:xfrm>
          </p:grpSpPr>
          <p:sp>
            <p:nvSpPr>
              <p:cNvPr id="38" name="右矢印 37"/>
              <p:cNvSpPr/>
              <p:nvPr/>
            </p:nvSpPr>
            <p:spPr>
              <a:xfrm>
                <a:off x="3496291" y="4009088"/>
                <a:ext cx="2192443" cy="1606900"/>
              </a:xfrm>
              <a:prstGeom prst="rightArrow">
                <a:avLst>
                  <a:gd name="adj1" fmla="val 76263"/>
                  <a:gd name="adj2" fmla="val 50000"/>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テキスト ボックス 42"/>
              <p:cNvSpPr txBox="1"/>
              <p:nvPr/>
            </p:nvSpPr>
            <p:spPr>
              <a:xfrm>
                <a:off x="3596209" y="4830049"/>
                <a:ext cx="1665841" cy="415498"/>
              </a:xfrm>
              <a:prstGeom prst="rect">
                <a:avLst/>
              </a:prstGeom>
              <a:noFill/>
            </p:spPr>
            <p:txBody>
              <a:bodyPr wrap="none" rtlCol="0">
                <a:spAutoFit/>
              </a:bodyPr>
              <a:lstStyle/>
              <a:p>
                <a:r>
                  <a:rPr lang="ja-JP" altLang="en-US" sz="1050" dirty="0" smtClean="0">
                    <a:solidFill>
                      <a:schemeClr val="bg1"/>
                    </a:solidFill>
                    <a:latin typeface="Meiryo" charset="-128"/>
                    <a:ea typeface="Meiryo" charset="-128"/>
                    <a:cs typeface="Meiryo" charset="-128"/>
                  </a:rPr>
                  <a:t>実需に応じ</a:t>
                </a:r>
                <a:r>
                  <a:rPr kumimoji="1" lang="ja-JP" altLang="en-US" sz="1050" dirty="0" smtClean="0">
                    <a:solidFill>
                      <a:schemeClr val="bg1"/>
                    </a:solidFill>
                    <a:latin typeface="Meiryo" charset="-128"/>
                    <a:ea typeface="Meiryo" charset="-128"/>
                    <a:cs typeface="Meiryo" charset="-128"/>
                  </a:rPr>
                  <a:t>必要な能力を</a:t>
                </a:r>
                <a:endParaRPr kumimoji="1" lang="en-US" altLang="ja-JP" sz="1050" dirty="0" smtClean="0">
                  <a:solidFill>
                    <a:schemeClr val="bg1"/>
                  </a:solidFill>
                  <a:latin typeface="Meiryo" charset="-128"/>
                  <a:ea typeface="Meiryo" charset="-128"/>
                  <a:cs typeface="Meiryo" charset="-128"/>
                </a:endParaRPr>
              </a:p>
              <a:p>
                <a:r>
                  <a:rPr lang="ja-JP" altLang="en-US" sz="1050" dirty="0" smtClean="0">
                    <a:solidFill>
                      <a:schemeClr val="bg1"/>
                    </a:solidFill>
                    <a:latin typeface="Meiryo" charset="-128"/>
                    <a:ea typeface="Meiryo" charset="-128"/>
                    <a:cs typeface="Meiryo" charset="-128"/>
                  </a:rPr>
                  <a:t>調達すればいい</a:t>
                </a:r>
                <a:endParaRPr kumimoji="1" lang="ja-JP" altLang="en-US" sz="1050" dirty="0">
                  <a:solidFill>
                    <a:schemeClr val="bg1"/>
                  </a:solidFill>
                  <a:latin typeface="Meiryo" charset="-128"/>
                  <a:ea typeface="Meiryo" charset="-128"/>
                  <a:cs typeface="Meiryo" charset="-128"/>
                </a:endParaRPr>
              </a:p>
            </p:txBody>
          </p:sp>
          <p:sp>
            <p:nvSpPr>
              <p:cNvPr id="44" name="テキスト ボックス 43"/>
              <p:cNvSpPr txBox="1"/>
              <p:nvPr/>
            </p:nvSpPr>
            <p:spPr>
              <a:xfrm>
                <a:off x="3582643" y="4396485"/>
                <a:ext cx="1877437" cy="461665"/>
              </a:xfrm>
              <a:prstGeom prst="rect">
                <a:avLst/>
              </a:prstGeom>
              <a:noFill/>
            </p:spPr>
            <p:txBody>
              <a:bodyPr wrap="none" rtlCol="0">
                <a:spAutoFit/>
              </a:bodyPr>
              <a:lstStyle/>
              <a:p>
                <a:r>
                  <a:rPr lang="ja-JP" altLang="en-US" sz="1200" b="1" dirty="0" smtClean="0">
                    <a:solidFill>
                      <a:schemeClr val="bg1"/>
                    </a:solidFill>
                    <a:latin typeface="Meiryo" charset="-128"/>
                    <a:ea typeface="Meiryo" charset="-128"/>
                    <a:cs typeface="Meiryo" charset="-128"/>
                  </a:rPr>
                  <a:t>オンプレと同じ</a:t>
                </a:r>
                <a:endParaRPr lang="en-US" altLang="ja-JP" sz="1200" b="1" dirty="0" smtClean="0">
                  <a:solidFill>
                    <a:schemeClr val="bg1"/>
                  </a:solidFill>
                  <a:latin typeface="Meiryo" charset="-128"/>
                  <a:ea typeface="Meiryo" charset="-128"/>
                  <a:cs typeface="Meiryo" charset="-128"/>
                </a:endParaRPr>
              </a:p>
              <a:p>
                <a:r>
                  <a:rPr lang="ja-JP" altLang="en-US" sz="1200" b="1" dirty="0" smtClean="0">
                    <a:solidFill>
                      <a:schemeClr val="bg1"/>
                    </a:solidFill>
                    <a:latin typeface="Meiryo" charset="-128"/>
                    <a:ea typeface="Meiryo" charset="-128"/>
                    <a:cs typeface="Meiryo" charset="-128"/>
                  </a:rPr>
                  <a:t>構成・見積は意味が無い</a:t>
                </a:r>
                <a:endParaRPr kumimoji="1" lang="ja-JP" altLang="en-US" sz="1200" b="1" dirty="0">
                  <a:solidFill>
                    <a:schemeClr val="bg1"/>
                  </a:solidFill>
                  <a:latin typeface="Meiryo" charset="-128"/>
                  <a:ea typeface="Meiryo" charset="-128"/>
                  <a:cs typeface="Meiryo" charset="-128"/>
                </a:endParaRPr>
              </a:p>
            </p:txBody>
          </p:sp>
        </p:grpSp>
        <p:sp>
          <p:nvSpPr>
            <p:cNvPr id="4" name="下矢印 3"/>
            <p:cNvSpPr/>
            <p:nvPr/>
          </p:nvSpPr>
          <p:spPr>
            <a:xfrm>
              <a:off x="6412714" y="2159111"/>
              <a:ext cx="1817423" cy="2185494"/>
            </a:xfrm>
            <a:prstGeom prst="downArrow">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smtClean="0">
                  <a:solidFill>
                    <a:srgbClr val="FFFFFF"/>
                  </a:solidFill>
                  <a:latin typeface="Meiryo" charset="-128"/>
                  <a:ea typeface="Meiryo" charset="-128"/>
                  <a:cs typeface="Meiryo" charset="-128"/>
                </a:rPr>
                <a:t>削減</a:t>
              </a:r>
              <a:endParaRPr kumimoji="1" lang="ja-JP" altLang="en-US" sz="2000" b="1" dirty="0">
                <a:solidFill>
                  <a:srgbClr val="FFFFFF"/>
                </a:solidFill>
                <a:latin typeface="Meiryo" charset="-128"/>
                <a:ea typeface="Meiryo" charset="-128"/>
                <a:cs typeface="Meiryo" charset="-128"/>
              </a:endParaRPr>
            </a:p>
          </p:txBody>
        </p:sp>
      </p:grpSp>
    </p:spTree>
    <p:extLst>
      <p:ext uri="{BB962C8B-B14F-4D97-AF65-F5344CB8AC3E}">
        <p14:creationId xmlns:p14="http://schemas.microsoft.com/office/powerpoint/2010/main" val="7849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ppt_x</p:attrName>
                                        </p:attrNameLst>
                                      </p:cBhvr>
                                      <p:tavLst>
                                        <p:tav tm="0">
                                          <p:val>
                                            <p:strVal val="#ppt_x-#ppt_w*1.125000"/>
                                          </p:val>
                                        </p:tav>
                                        <p:tav tm="100000">
                                          <p:val>
                                            <p:strVal val="#ppt_x"/>
                                          </p:val>
                                        </p:tav>
                                      </p:tavLst>
                                    </p:anim>
                                    <p:animEffect transition="in" filter="wipe(right)">
                                      <p:cBhvr>
                                        <p:cTn id="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3938425" y="5511069"/>
            <a:ext cx="4935253" cy="669981"/>
          </a:xfrm>
          <a:prstGeom prst="rect">
            <a:avLst/>
          </a:prstGeom>
          <a:solidFill>
            <a:srgbClr val="FF8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804" y="1471238"/>
            <a:ext cx="3212530" cy="4700127"/>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p:txBody>
          <a:bodyPr/>
          <a:lstStyle/>
          <a:p>
            <a:r>
              <a:rPr lang="en-US" altLang="ja-JP" dirty="0" smtClean="0"/>
              <a:t>IT</a:t>
            </a:r>
            <a:r>
              <a:rPr lang="ja-JP" altLang="en-US" dirty="0" smtClean="0"/>
              <a:t>が苦手な方に、</a:t>
            </a:r>
            <a:r>
              <a:rPr lang="en-US" altLang="ja-JP" dirty="0" smtClean="0"/>
              <a:t>IT</a:t>
            </a:r>
            <a:r>
              <a:rPr lang="ja-JP" altLang="en-US" dirty="0" smtClean="0"/>
              <a:t>の価値や付き合い方を伝えたい</a:t>
            </a:r>
            <a:endParaRPr kumimoji="1" lang="ja-JP" altLang="en-US" dirty="0"/>
          </a:p>
        </p:txBody>
      </p:sp>
      <p:sp>
        <p:nvSpPr>
          <p:cNvPr id="3" name="スライド番号プレースホルダー 2"/>
          <p:cNvSpPr>
            <a:spLocks noGrp="1"/>
          </p:cNvSpPr>
          <p:nvPr>
            <p:ph type="sldNum" sz="quarter" idx="12"/>
          </p:nvPr>
        </p:nvSpPr>
        <p:spPr>
          <a:xfrm>
            <a:off x="6932246" y="6332578"/>
            <a:ext cx="2133600" cy="217800"/>
          </a:xfrm>
        </p:spPr>
        <p:txBody>
          <a:bodyPr/>
          <a:lstStyle/>
          <a:p>
            <a:fld id="{8FF8CC5D-A65D-5946-99B5-645367A967AD}" type="slidenum">
              <a:rPr kumimoji="1" lang="ja-JP" altLang="en-US" smtClean="0"/>
              <a:t>2</a:t>
            </a:fld>
            <a:endParaRPr kumimoji="1" lang="ja-JP" altLang="en-US" dirty="0"/>
          </a:p>
        </p:txBody>
      </p:sp>
      <p:sp>
        <p:nvSpPr>
          <p:cNvPr id="6" name="テキスト ボックス 5"/>
          <p:cNvSpPr txBox="1"/>
          <p:nvPr/>
        </p:nvSpPr>
        <p:spPr>
          <a:xfrm>
            <a:off x="4332996" y="1397708"/>
            <a:ext cx="4540683" cy="523220"/>
          </a:xfrm>
          <a:prstGeom prst="rect">
            <a:avLst/>
          </a:prstGeom>
          <a:noFill/>
        </p:spPr>
        <p:txBody>
          <a:bodyPr wrap="square" rtlCol="0">
            <a:spAutoFit/>
          </a:bodyPr>
          <a:lstStyle/>
          <a:p>
            <a:r>
              <a:rPr kumimoji="1" lang="en-US" altLang="ja-JP" sz="1400" dirty="0" smtClean="0">
                <a:solidFill>
                  <a:srgbClr val="FF0000"/>
                </a:solidFill>
                <a:latin typeface="Meiryo" charset="-128"/>
                <a:ea typeface="Meiryo" charset="-128"/>
                <a:cs typeface="Meiryo" charset="-128"/>
              </a:rPr>
              <a:t>IT</a:t>
            </a:r>
            <a:r>
              <a:rPr kumimoji="1" lang="ja-JP" altLang="en-US" sz="1400" dirty="0" smtClean="0">
                <a:latin typeface="Meiryo" charset="-128"/>
                <a:ea typeface="Meiryo" charset="-128"/>
                <a:cs typeface="Meiryo" charset="-128"/>
              </a:rPr>
              <a:t>の専門家ではない経営者や事業部門の皆さんに、</a:t>
            </a:r>
            <a:endParaRPr kumimoji="1" lang="en-US" altLang="ja-JP" sz="1400" dirty="0" smtClean="0">
              <a:latin typeface="Meiryo" charset="-128"/>
              <a:ea typeface="Meiryo" charset="-128"/>
              <a:cs typeface="Meiryo" charset="-128"/>
            </a:endParaRPr>
          </a:p>
          <a:p>
            <a:r>
              <a:rPr kumimoji="1" lang="en-US" altLang="ja-JP" sz="1400" dirty="0" smtClean="0">
                <a:solidFill>
                  <a:srgbClr val="FF0000"/>
                </a:solidFill>
                <a:latin typeface="Meiryo" charset="-128"/>
                <a:ea typeface="Meiryo" charset="-128"/>
                <a:cs typeface="Meiryo" charset="-128"/>
              </a:rPr>
              <a:t>IT</a:t>
            </a:r>
            <a:r>
              <a:rPr kumimoji="1" lang="ja-JP" altLang="en-US" sz="1400" dirty="0" smtClean="0">
                <a:latin typeface="Meiryo" charset="-128"/>
                <a:ea typeface="Meiryo" charset="-128"/>
                <a:cs typeface="Meiryo" charset="-128"/>
              </a:rPr>
              <a:t>の役割や価値</a:t>
            </a:r>
            <a:r>
              <a:rPr lang="ja-JP" altLang="en-US" sz="1400" dirty="0" smtClean="0">
                <a:latin typeface="Meiryo" charset="-128"/>
                <a:ea typeface="Meiryo" charset="-128"/>
                <a:cs typeface="Meiryo" charset="-128"/>
              </a:rPr>
              <a:t>、</a:t>
            </a:r>
            <a:r>
              <a:rPr lang="en-US" altLang="ja-JP" sz="1400" dirty="0" smtClean="0">
                <a:solidFill>
                  <a:srgbClr val="FF0000"/>
                </a:solidFill>
                <a:latin typeface="Meiryo" charset="-128"/>
                <a:ea typeface="Meiryo" charset="-128"/>
                <a:cs typeface="Meiryo" charset="-128"/>
              </a:rPr>
              <a:t>IT</a:t>
            </a:r>
            <a:r>
              <a:rPr lang="ja-JP" altLang="en-US" sz="1400" dirty="0" smtClean="0">
                <a:latin typeface="Meiryo" charset="-128"/>
                <a:ea typeface="Meiryo" charset="-128"/>
                <a:cs typeface="Meiryo" charset="-128"/>
              </a:rPr>
              <a:t>との付き合い方を伝えたい！</a:t>
            </a:r>
            <a:endParaRPr kumimoji="1" lang="ja-JP" altLang="en-US" sz="1400" dirty="0">
              <a:latin typeface="Meiryo" charset="-128"/>
              <a:ea typeface="Meiryo" charset="-128"/>
              <a:cs typeface="Meiryo" charset="-128"/>
            </a:endParaRPr>
          </a:p>
        </p:txBody>
      </p:sp>
      <p:sp>
        <p:nvSpPr>
          <p:cNvPr id="7" name="テキスト ボックス 6"/>
          <p:cNvSpPr txBox="1"/>
          <p:nvPr/>
        </p:nvSpPr>
        <p:spPr>
          <a:xfrm>
            <a:off x="4332999" y="2361317"/>
            <a:ext cx="4634625" cy="523220"/>
          </a:xfrm>
          <a:prstGeom prst="rect">
            <a:avLst/>
          </a:prstGeom>
          <a:noFill/>
        </p:spPr>
        <p:txBody>
          <a:bodyPr wrap="square" rtlCol="0">
            <a:spAutoFit/>
          </a:bodyPr>
          <a:lstStyle/>
          <a:p>
            <a:r>
              <a:rPr kumimoji="1" lang="en-US" altLang="ja-JP" sz="1400" dirty="0" smtClean="0">
                <a:solidFill>
                  <a:srgbClr val="FF2F92"/>
                </a:solidFill>
                <a:latin typeface="Meiryo" charset="-128"/>
                <a:ea typeface="Meiryo" charset="-128"/>
                <a:cs typeface="Meiryo" charset="-128"/>
              </a:rPr>
              <a:t>IT</a:t>
            </a:r>
            <a:r>
              <a:rPr lang="ja-JP" altLang="en-US" sz="1400" dirty="0" smtClean="0">
                <a:latin typeface="Meiryo" charset="-128"/>
                <a:ea typeface="Meiryo" charset="-128"/>
                <a:cs typeface="Meiryo" charset="-128"/>
              </a:rPr>
              <a:t>に関わる仕事をしている人たちが、経営者や事業部門の方と話すための言葉を手に入れて欲しい。</a:t>
            </a:r>
            <a:endParaRPr kumimoji="1" lang="ja-JP" altLang="en-US" sz="1400" dirty="0">
              <a:latin typeface="Meiryo" charset="-128"/>
              <a:ea typeface="Meiryo" charset="-128"/>
              <a:cs typeface="Meiryo" charset="-128"/>
            </a:endParaRPr>
          </a:p>
        </p:txBody>
      </p:sp>
      <p:sp>
        <p:nvSpPr>
          <p:cNvPr id="8" name="テキスト ボックス 7"/>
          <p:cNvSpPr txBox="1"/>
          <p:nvPr/>
        </p:nvSpPr>
        <p:spPr>
          <a:xfrm>
            <a:off x="4332996" y="1879108"/>
            <a:ext cx="4732850" cy="523220"/>
          </a:xfrm>
          <a:prstGeom prst="rect">
            <a:avLst/>
          </a:prstGeom>
          <a:noFill/>
        </p:spPr>
        <p:txBody>
          <a:bodyPr wrap="square" rtlCol="0">
            <a:spAutoFit/>
          </a:bodyPr>
          <a:lstStyle/>
          <a:p>
            <a:r>
              <a:rPr kumimoji="1" lang="en-US" altLang="ja-JP" sz="1400" dirty="0" smtClean="0">
                <a:solidFill>
                  <a:srgbClr val="FF0000"/>
                </a:solidFill>
                <a:latin typeface="Meiryo" charset="-128"/>
                <a:ea typeface="Meiryo" charset="-128"/>
                <a:cs typeface="Meiryo" charset="-128"/>
              </a:rPr>
              <a:t>IT</a:t>
            </a:r>
            <a:r>
              <a:rPr kumimoji="1" lang="ja-JP" altLang="en-US" sz="1400" dirty="0" smtClean="0">
                <a:latin typeface="Meiryo" charset="-128"/>
                <a:ea typeface="Meiryo" charset="-128"/>
                <a:cs typeface="Meiryo" charset="-128"/>
              </a:rPr>
              <a:t>で変わる</a:t>
            </a:r>
            <a:r>
              <a:rPr lang="ja-JP" altLang="en-US" sz="1400" dirty="0" smtClean="0">
                <a:latin typeface="Meiryo" charset="-128"/>
                <a:ea typeface="Meiryo" charset="-128"/>
                <a:cs typeface="Meiryo" charset="-128"/>
              </a:rPr>
              <a:t>未来や新しい常識を</a:t>
            </a:r>
            <a:r>
              <a:rPr kumimoji="1" lang="en-US" altLang="ja-JP" sz="1400" dirty="0" smtClean="0">
                <a:latin typeface="Meiryo" charset="-128"/>
                <a:ea typeface="Meiryo" charset="-128"/>
                <a:cs typeface="Meiryo" charset="-128"/>
              </a:rPr>
              <a:t>､</a:t>
            </a:r>
            <a:r>
              <a:rPr kumimoji="1" lang="ja-JP" altLang="en-US" sz="1400" dirty="0" smtClean="0">
                <a:latin typeface="Meiryo" charset="-128"/>
                <a:ea typeface="Meiryo" charset="-128"/>
                <a:cs typeface="Meiryo" charset="-128"/>
              </a:rPr>
              <a:t>具体的な事例を通じて知って欲しい！</a:t>
            </a:r>
            <a:endParaRPr kumimoji="1" lang="ja-JP" altLang="en-US" sz="1400" dirty="0">
              <a:latin typeface="Meiryo" charset="-128"/>
              <a:ea typeface="Meiryo" charset="-128"/>
              <a:cs typeface="Meiryo" charset="-128"/>
            </a:endParaRPr>
          </a:p>
        </p:txBody>
      </p:sp>
      <p:sp>
        <p:nvSpPr>
          <p:cNvPr id="9" name="正方形/長方形 8"/>
          <p:cNvSpPr/>
          <p:nvPr/>
        </p:nvSpPr>
        <p:spPr>
          <a:xfrm>
            <a:off x="3938426" y="3899455"/>
            <a:ext cx="5029199" cy="1477328"/>
          </a:xfrm>
          <a:prstGeom prst="rect">
            <a:avLst/>
          </a:prstGeom>
        </p:spPr>
        <p:txBody>
          <a:bodyPr wrap="square">
            <a:spAutoFit/>
          </a:bodyPr>
          <a:lstStyle/>
          <a:p>
            <a:pPr marL="171450" indent="-171450">
              <a:buClr>
                <a:srgbClr val="FF0000"/>
              </a:buClr>
              <a:buFont typeface="Wingdings" charset="2"/>
              <a:buChar char="l"/>
            </a:pPr>
            <a:r>
              <a:rPr lang="ja-JP" altLang="en-US" sz="1000" dirty="0" smtClean="0">
                <a:solidFill>
                  <a:srgbClr val="262626"/>
                </a:solidFill>
                <a:latin typeface="Meiryo" charset="-128"/>
                <a:ea typeface="Meiryo" charset="-128"/>
                <a:cs typeface="Meiryo" charset="-128"/>
              </a:rPr>
              <a:t>決済</a:t>
            </a:r>
            <a:r>
              <a:rPr lang="ja-JP" altLang="en-US" sz="1000" dirty="0">
                <a:solidFill>
                  <a:srgbClr val="262626"/>
                </a:solidFill>
                <a:latin typeface="Meiryo" charset="-128"/>
                <a:ea typeface="Meiryo" charset="-128"/>
                <a:cs typeface="Meiryo" charset="-128"/>
              </a:rPr>
              <a:t>や融資、国際送金など、既存の金融機関が収益の柱としている事業を</a:t>
            </a:r>
            <a:r>
              <a:rPr lang="ja-JP" altLang="en-US" sz="1000" dirty="0" smtClean="0">
                <a:solidFill>
                  <a:srgbClr val="262626"/>
                </a:solidFill>
                <a:latin typeface="Meiryo" charset="-128"/>
                <a:ea typeface="Meiryo" charset="-128"/>
                <a:cs typeface="Meiryo" charset="-128"/>
              </a:rPr>
              <a:t>、わずか</a:t>
            </a:r>
            <a:r>
              <a:rPr lang="ja-JP" altLang="en-US" sz="1000" dirty="0">
                <a:solidFill>
                  <a:srgbClr val="262626"/>
                </a:solidFill>
                <a:latin typeface="Meiryo" charset="-128"/>
                <a:ea typeface="Meiryo" charset="-128"/>
                <a:cs typeface="Meiryo" charset="-128"/>
              </a:rPr>
              <a:t>な手数料で、しかもスマートフォンから即座におこなえるようにする</a:t>
            </a:r>
          </a:p>
          <a:p>
            <a:pPr marL="171450" indent="-171450">
              <a:buClr>
                <a:srgbClr val="FF0000"/>
              </a:buClr>
              <a:buFont typeface="Wingdings" charset="2"/>
              <a:buChar char="l"/>
            </a:pPr>
            <a:r>
              <a:rPr lang="ja-JP" altLang="en-US" sz="1000" dirty="0" smtClean="0">
                <a:solidFill>
                  <a:srgbClr val="262626"/>
                </a:solidFill>
                <a:latin typeface="Meiryo" charset="-128"/>
                <a:ea typeface="Meiryo" charset="-128"/>
                <a:cs typeface="Meiryo" charset="-128"/>
              </a:rPr>
              <a:t>航空機</a:t>
            </a:r>
            <a:r>
              <a:rPr lang="ja-JP" altLang="en-US" sz="1000" dirty="0">
                <a:solidFill>
                  <a:srgbClr val="262626"/>
                </a:solidFill>
                <a:latin typeface="Meiryo" charset="-128"/>
                <a:ea typeface="Meiryo" charset="-128"/>
                <a:cs typeface="Meiryo" charset="-128"/>
              </a:rPr>
              <a:t>のジェットエンジンや建設機械、自動車のタイヤなどのメーカー</a:t>
            </a:r>
            <a:r>
              <a:rPr lang="ja-JP" altLang="en-US" sz="1000" dirty="0" smtClean="0">
                <a:solidFill>
                  <a:srgbClr val="262626"/>
                </a:solidFill>
                <a:latin typeface="Meiryo" charset="-128"/>
                <a:ea typeface="Meiryo" charset="-128"/>
                <a:cs typeface="Meiryo" charset="-128"/>
              </a:rPr>
              <a:t>が商品</a:t>
            </a:r>
            <a:r>
              <a:rPr lang="ja-JP" altLang="en-US" sz="1000" dirty="0">
                <a:solidFill>
                  <a:srgbClr val="262626"/>
                </a:solidFill>
                <a:latin typeface="Meiryo" charset="-128"/>
                <a:ea typeface="Meiryo" charset="-128"/>
                <a:cs typeface="Meiryo" charset="-128"/>
              </a:rPr>
              <a:t>をサービスとして貸し出し、使用時間や利用内容に応じて課金する</a:t>
            </a:r>
          </a:p>
          <a:p>
            <a:pPr marL="171450" indent="-171450">
              <a:buClr>
                <a:srgbClr val="FF0000"/>
              </a:buClr>
              <a:buFont typeface="Wingdings" charset="2"/>
              <a:buChar char="l"/>
            </a:pPr>
            <a:r>
              <a:rPr lang="ja-JP" altLang="en-US" sz="1000" dirty="0" smtClean="0">
                <a:solidFill>
                  <a:srgbClr val="262626"/>
                </a:solidFill>
                <a:latin typeface="Meiryo" charset="-128"/>
                <a:ea typeface="Meiryo" charset="-128"/>
                <a:cs typeface="Meiryo" charset="-128"/>
              </a:rPr>
              <a:t>特注品</a:t>
            </a:r>
            <a:r>
              <a:rPr lang="ja-JP" altLang="en-US" sz="1000" dirty="0">
                <a:solidFill>
                  <a:srgbClr val="262626"/>
                </a:solidFill>
                <a:latin typeface="Meiryo" charset="-128"/>
                <a:ea typeface="Meiryo" charset="-128"/>
                <a:cs typeface="Meiryo" charset="-128"/>
              </a:rPr>
              <a:t>を標準品と変わらない金額と納期で提供する</a:t>
            </a:r>
          </a:p>
          <a:p>
            <a:pPr marL="171450" indent="-171450">
              <a:buClr>
                <a:srgbClr val="FF0000"/>
              </a:buClr>
              <a:buFont typeface="Wingdings" charset="2"/>
              <a:buChar char="l"/>
            </a:pPr>
            <a:r>
              <a:rPr lang="ja-JP" altLang="en-US" sz="1000" dirty="0" smtClean="0">
                <a:solidFill>
                  <a:srgbClr val="262626"/>
                </a:solidFill>
                <a:latin typeface="Meiryo" charset="-128"/>
                <a:ea typeface="Meiryo" charset="-128"/>
                <a:cs typeface="Meiryo" charset="-128"/>
              </a:rPr>
              <a:t>リモートワーク</a:t>
            </a:r>
            <a:r>
              <a:rPr lang="ja-JP" altLang="en-US" sz="1000" dirty="0">
                <a:solidFill>
                  <a:srgbClr val="262626"/>
                </a:solidFill>
                <a:latin typeface="Meiryo" charset="-128"/>
                <a:ea typeface="Meiryo" charset="-128"/>
                <a:cs typeface="Meiryo" charset="-128"/>
              </a:rPr>
              <a:t>で子育て世代の女性を労働力として活用したり</a:t>
            </a:r>
            <a:r>
              <a:rPr lang="ja-JP" altLang="en-US" sz="1000" dirty="0" smtClean="0">
                <a:solidFill>
                  <a:srgbClr val="262626"/>
                </a:solidFill>
                <a:latin typeface="Meiryo" charset="-128"/>
                <a:ea typeface="Meiryo" charset="-128"/>
                <a:cs typeface="Meiryo" charset="-128"/>
              </a:rPr>
              <a:t>、社員</a:t>
            </a:r>
            <a:r>
              <a:rPr lang="ja-JP" altLang="en-US" sz="1000" dirty="0">
                <a:solidFill>
                  <a:srgbClr val="262626"/>
                </a:solidFill>
                <a:latin typeface="Meiryo" charset="-128"/>
                <a:ea typeface="Meiryo" charset="-128"/>
                <a:cs typeface="Meiryo" charset="-128"/>
              </a:rPr>
              <a:t>の労働生産性を向上させたりする</a:t>
            </a:r>
          </a:p>
          <a:p>
            <a:pPr marL="171450" indent="-171450">
              <a:buClr>
                <a:srgbClr val="FF0000"/>
              </a:buClr>
              <a:buFont typeface="Wingdings" charset="2"/>
              <a:buChar char="l"/>
            </a:pPr>
            <a:r>
              <a:rPr lang="ja-JP" altLang="en-US" sz="1000" dirty="0" smtClean="0">
                <a:solidFill>
                  <a:srgbClr val="262626"/>
                </a:solidFill>
                <a:latin typeface="Meiryo" charset="-128"/>
                <a:ea typeface="Meiryo" charset="-128"/>
                <a:cs typeface="Meiryo" charset="-128"/>
              </a:rPr>
              <a:t>個人</a:t>
            </a:r>
            <a:r>
              <a:rPr lang="ja-JP" altLang="en-US" sz="1000" dirty="0">
                <a:solidFill>
                  <a:srgbClr val="262626"/>
                </a:solidFill>
                <a:latin typeface="Meiryo" charset="-128"/>
                <a:ea typeface="Meiryo" charset="-128"/>
                <a:cs typeface="Meiryo" charset="-128"/>
              </a:rPr>
              <a:t>の自家用車をタクシーや荷物の配送に使えるようにする</a:t>
            </a:r>
          </a:p>
          <a:p>
            <a:pPr marL="171450" indent="-171450">
              <a:buClr>
                <a:srgbClr val="FF0000"/>
              </a:buClr>
              <a:buFont typeface="Wingdings" charset="2"/>
              <a:buChar char="l"/>
            </a:pPr>
            <a:r>
              <a:rPr lang="ja-JP" altLang="en-US" sz="1000" dirty="0" smtClean="0">
                <a:solidFill>
                  <a:srgbClr val="262626"/>
                </a:solidFill>
                <a:latin typeface="Meiryo" charset="-128"/>
                <a:ea typeface="Meiryo" charset="-128"/>
                <a:cs typeface="Meiryo" charset="-128"/>
              </a:rPr>
              <a:t>個人</a:t>
            </a:r>
            <a:r>
              <a:rPr lang="ja-JP" altLang="en-US" sz="1000" dirty="0">
                <a:solidFill>
                  <a:srgbClr val="262626"/>
                </a:solidFill>
                <a:latin typeface="Meiryo" charset="-128"/>
                <a:ea typeface="Meiryo" charset="-128"/>
                <a:cs typeface="Meiryo" charset="-128"/>
              </a:rPr>
              <a:t>住宅を宿泊用に貸し出す</a:t>
            </a:r>
            <a:endParaRPr lang="ja-JP" altLang="en-US" sz="1000" dirty="0">
              <a:latin typeface="Meiryo" charset="-128"/>
              <a:ea typeface="Meiryo" charset="-128"/>
              <a:cs typeface="Meiryo" charset="-128"/>
            </a:endParaRPr>
          </a:p>
        </p:txBody>
      </p:sp>
      <p:sp>
        <p:nvSpPr>
          <p:cNvPr id="10" name="正方形/長方形 9"/>
          <p:cNvSpPr/>
          <p:nvPr/>
        </p:nvSpPr>
        <p:spPr>
          <a:xfrm>
            <a:off x="3938426" y="2914942"/>
            <a:ext cx="5029199" cy="954107"/>
          </a:xfrm>
          <a:prstGeom prst="rect">
            <a:avLst/>
          </a:prstGeom>
        </p:spPr>
        <p:txBody>
          <a:bodyPr wrap="square">
            <a:spAutoFit/>
          </a:bodyPr>
          <a:lstStyle/>
          <a:p>
            <a:r>
              <a:rPr lang="ja-JP" altLang="en-US" sz="1400" dirty="0">
                <a:solidFill>
                  <a:srgbClr val="1A1A1A"/>
                </a:solidFill>
                <a:latin typeface="Meiryo" charset="-128"/>
                <a:ea typeface="Meiryo" charset="-128"/>
                <a:cs typeface="Meiryo" charset="-128"/>
              </a:rPr>
              <a:t>人工知能、</a:t>
            </a:r>
            <a:r>
              <a:rPr lang="en-US" altLang="ja-JP" sz="1400" dirty="0" err="1">
                <a:solidFill>
                  <a:srgbClr val="1A1A1A"/>
                </a:solidFill>
                <a:latin typeface="Meiryo" charset="-128"/>
                <a:ea typeface="Meiryo" charset="-128"/>
                <a:cs typeface="Meiryo" charset="-128"/>
              </a:rPr>
              <a:t>IoT</a:t>
            </a:r>
            <a:r>
              <a:rPr lang="ja-JP" altLang="en-US" sz="1400" dirty="0">
                <a:solidFill>
                  <a:srgbClr val="1A1A1A"/>
                </a:solidFill>
                <a:latin typeface="Meiryo" charset="-128"/>
                <a:ea typeface="Meiryo" charset="-128"/>
                <a:cs typeface="Meiryo" charset="-128"/>
              </a:rPr>
              <a:t>、</a:t>
            </a:r>
            <a:r>
              <a:rPr lang="en-US" altLang="ja-JP" sz="1400" dirty="0" err="1">
                <a:solidFill>
                  <a:srgbClr val="1A1A1A"/>
                </a:solidFill>
                <a:latin typeface="Meiryo" charset="-128"/>
                <a:ea typeface="Meiryo" charset="-128"/>
                <a:cs typeface="Meiryo" charset="-128"/>
              </a:rPr>
              <a:t>FinTech</a:t>
            </a:r>
            <a:r>
              <a:rPr lang="ja-JP" altLang="en-US" sz="1400" dirty="0">
                <a:solidFill>
                  <a:srgbClr val="1A1A1A"/>
                </a:solidFill>
                <a:latin typeface="Meiryo" charset="-128"/>
                <a:ea typeface="Meiryo" charset="-128"/>
                <a:cs typeface="Meiryo" charset="-128"/>
              </a:rPr>
              <a:t>（フィンテック）</a:t>
            </a:r>
            <a:r>
              <a:rPr lang="ja-JP" altLang="en-US" sz="1400" dirty="0" smtClean="0">
                <a:solidFill>
                  <a:srgbClr val="1A1A1A"/>
                </a:solidFill>
                <a:latin typeface="Meiryo" charset="-128"/>
                <a:ea typeface="Meiryo" charset="-128"/>
                <a:cs typeface="Meiryo" charset="-128"/>
              </a:rPr>
              <a:t>、シェアリングエコノミ</a:t>
            </a:r>
            <a:r>
              <a:rPr lang="en-US" altLang="ja-JP" sz="1400" dirty="0">
                <a:solidFill>
                  <a:srgbClr val="1A1A1A"/>
                </a:solidFill>
                <a:latin typeface="Meiryo" charset="-128"/>
                <a:ea typeface="Meiryo" charset="-128"/>
                <a:cs typeface="Meiryo" charset="-128"/>
              </a:rPr>
              <a:t>― </a:t>
            </a:r>
            <a:r>
              <a:rPr lang="ja-JP" altLang="en-US" sz="1400" dirty="0">
                <a:solidFill>
                  <a:srgbClr val="1A1A1A"/>
                </a:solidFill>
                <a:latin typeface="Meiryo" charset="-128"/>
                <a:ea typeface="Meiryo" charset="-128"/>
                <a:cs typeface="Meiryo" charset="-128"/>
              </a:rPr>
              <a:t>、</a:t>
            </a:r>
            <a:r>
              <a:rPr lang="en-US" altLang="ja-JP" sz="1400" dirty="0">
                <a:solidFill>
                  <a:srgbClr val="1A1A1A"/>
                </a:solidFill>
                <a:latin typeface="Meiryo" charset="-128"/>
                <a:ea typeface="Meiryo" charset="-128"/>
                <a:cs typeface="Meiryo" charset="-128"/>
              </a:rPr>
              <a:t>bot</a:t>
            </a:r>
            <a:r>
              <a:rPr lang="ja-JP" altLang="en-US" sz="1400" dirty="0">
                <a:solidFill>
                  <a:srgbClr val="1A1A1A"/>
                </a:solidFill>
                <a:latin typeface="Meiryo" charset="-128"/>
                <a:ea typeface="Meiryo" charset="-128"/>
                <a:cs typeface="Meiryo" charset="-128"/>
              </a:rPr>
              <a:t>（ボット）</a:t>
            </a:r>
            <a:r>
              <a:rPr lang="ja-JP" altLang="en-US" sz="1400" dirty="0" smtClean="0">
                <a:solidFill>
                  <a:srgbClr val="1A1A1A"/>
                </a:solidFill>
                <a:latin typeface="Meiryo" charset="-128"/>
                <a:ea typeface="Meiryo" charset="-128"/>
                <a:cs typeface="Meiryo" charset="-128"/>
              </a:rPr>
              <a:t>、農業</a:t>
            </a:r>
            <a:r>
              <a:rPr lang="en-US" altLang="ja-JP" sz="1400" dirty="0">
                <a:solidFill>
                  <a:srgbClr val="1A1A1A"/>
                </a:solidFill>
                <a:latin typeface="Meiryo" charset="-128"/>
                <a:ea typeface="Meiryo" charset="-128"/>
                <a:cs typeface="Meiryo" charset="-128"/>
              </a:rPr>
              <a:t>IT</a:t>
            </a:r>
            <a:r>
              <a:rPr lang="ja-JP" altLang="en-US" sz="1400" dirty="0">
                <a:solidFill>
                  <a:srgbClr val="1A1A1A"/>
                </a:solidFill>
                <a:latin typeface="Meiryo" charset="-128"/>
                <a:ea typeface="Meiryo" charset="-128"/>
                <a:cs typeface="Meiryo" charset="-128"/>
              </a:rPr>
              <a:t>、</a:t>
            </a:r>
            <a:r>
              <a:rPr lang="ja-JP" altLang="en-US" sz="1400" dirty="0" smtClean="0">
                <a:solidFill>
                  <a:srgbClr val="1A1A1A"/>
                </a:solidFill>
                <a:latin typeface="Meiryo" charset="-128"/>
                <a:ea typeface="Meiryo" charset="-128"/>
                <a:cs typeface="Meiryo" charset="-128"/>
              </a:rPr>
              <a:t>マーケティングオートメーション・・・　そんな先端</a:t>
            </a:r>
            <a:r>
              <a:rPr lang="ja-JP" altLang="en-US" sz="1400" dirty="0">
                <a:solidFill>
                  <a:srgbClr val="1A1A1A"/>
                </a:solidFill>
                <a:latin typeface="Meiryo" charset="-128"/>
                <a:ea typeface="Meiryo" charset="-128"/>
                <a:cs typeface="Meiryo" charset="-128"/>
              </a:rPr>
              <a:t>事例</a:t>
            </a:r>
            <a:r>
              <a:rPr lang="ja-JP" altLang="en-US" sz="1400" dirty="0" smtClean="0">
                <a:solidFill>
                  <a:srgbClr val="1A1A1A"/>
                </a:solidFill>
                <a:latin typeface="Meiryo" charset="-128"/>
                <a:ea typeface="Meiryo" charset="-128"/>
                <a:cs typeface="Meiryo" charset="-128"/>
              </a:rPr>
              <a:t>から“</a:t>
            </a:r>
            <a:r>
              <a:rPr lang="ja-JP" altLang="en-US" sz="1400" dirty="0">
                <a:solidFill>
                  <a:srgbClr val="1A1A1A"/>
                </a:solidFill>
                <a:latin typeface="Meiryo" charset="-128"/>
                <a:ea typeface="Meiryo" charset="-128"/>
                <a:cs typeface="Meiryo" charset="-128"/>
              </a:rPr>
              <a:t>あたらしい常識” の作り方</a:t>
            </a:r>
            <a:r>
              <a:rPr lang="ja-JP" altLang="en-US" sz="1400" dirty="0" smtClean="0">
                <a:solidFill>
                  <a:srgbClr val="1A1A1A"/>
                </a:solidFill>
                <a:latin typeface="Meiryo" charset="-128"/>
                <a:ea typeface="Meiryo" charset="-128"/>
                <a:cs typeface="Meiryo" charset="-128"/>
              </a:rPr>
              <a:t>が見えて</a:t>
            </a:r>
            <a:r>
              <a:rPr lang="ja-JP" altLang="en-US" sz="1400" dirty="0">
                <a:solidFill>
                  <a:srgbClr val="1A1A1A"/>
                </a:solidFill>
                <a:latin typeface="Meiryo" charset="-128"/>
                <a:ea typeface="Meiryo" charset="-128"/>
                <a:cs typeface="Meiryo" charset="-128"/>
              </a:rPr>
              <a:t>くる。</a:t>
            </a:r>
            <a:endParaRPr lang="ja-JP" altLang="en-US" sz="1400" dirty="0">
              <a:latin typeface="Meiryo" charset="-128"/>
              <a:ea typeface="Meiryo" charset="-128"/>
              <a:cs typeface="Meiryo" charset="-128"/>
            </a:endParaRPr>
          </a:p>
        </p:txBody>
      </p:sp>
      <p:sp>
        <p:nvSpPr>
          <p:cNvPr id="11" name="ホームベース 10"/>
          <p:cNvSpPr/>
          <p:nvPr/>
        </p:nvSpPr>
        <p:spPr>
          <a:xfrm>
            <a:off x="3938427" y="1471238"/>
            <a:ext cx="338203" cy="338203"/>
          </a:xfrm>
          <a:prstGeom prst="homePlate">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ホームベース 11"/>
          <p:cNvSpPr/>
          <p:nvPr/>
        </p:nvSpPr>
        <p:spPr>
          <a:xfrm>
            <a:off x="3938427" y="1950617"/>
            <a:ext cx="338203" cy="338203"/>
          </a:xfrm>
          <a:prstGeom prst="homePlate">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ホームベース 12"/>
          <p:cNvSpPr/>
          <p:nvPr/>
        </p:nvSpPr>
        <p:spPr>
          <a:xfrm>
            <a:off x="3938427" y="2425170"/>
            <a:ext cx="338203" cy="338203"/>
          </a:xfrm>
          <a:prstGeom prst="homePlate">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 name="テキスト ボックス 13"/>
          <p:cNvSpPr txBox="1"/>
          <p:nvPr/>
        </p:nvSpPr>
        <p:spPr>
          <a:xfrm>
            <a:off x="4026720" y="5597754"/>
            <a:ext cx="4852610" cy="523220"/>
          </a:xfrm>
          <a:prstGeom prst="rect">
            <a:avLst/>
          </a:prstGeom>
          <a:noFill/>
        </p:spPr>
        <p:txBody>
          <a:bodyPr wrap="none" rtlCol="0">
            <a:spAutoFit/>
          </a:bodyPr>
          <a:lstStyle/>
          <a:p>
            <a:r>
              <a:rPr kumimoji="1" lang="ja-JP" altLang="en-US" sz="1400" dirty="0" smtClean="0">
                <a:solidFill>
                  <a:schemeClr val="bg1"/>
                </a:solidFill>
                <a:latin typeface="Meiryo" charset="-128"/>
                <a:ea typeface="Meiryo" charset="-128"/>
                <a:cs typeface="Meiryo" charset="-128"/>
              </a:rPr>
              <a:t>本書内で全てのチャートは</a:t>
            </a:r>
            <a:r>
              <a:rPr lang="ja-JP" altLang="en-US" sz="1400" dirty="0" smtClean="0">
                <a:solidFill>
                  <a:schemeClr val="bg1"/>
                </a:solidFill>
                <a:latin typeface="Meiryo" charset="-128"/>
                <a:ea typeface="Meiryo" charset="-128"/>
                <a:cs typeface="Meiryo" charset="-128"/>
              </a:rPr>
              <a:t>、</a:t>
            </a:r>
            <a:r>
              <a:rPr kumimoji="1" lang="ja-JP" altLang="en-US" sz="1400" b="1" dirty="0" smtClean="0">
                <a:solidFill>
                  <a:schemeClr val="bg1"/>
                </a:solidFill>
                <a:latin typeface="Meiryo" charset="-128"/>
                <a:ea typeface="Meiryo" charset="-128"/>
                <a:cs typeface="Meiryo" charset="-128"/>
              </a:rPr>
              <a:t>ロイヤリティ・フリー</a:t>
            </a:r>
            <a:r>
              <a:rPr kumimoji="1" lang="ja-JP" altLang="en-US" sz="1400" dirty="0" smtClean="0">
                <a:solidFill>
                  <a:schemeClr val="bg1"/>
                </a:solidFill>
                <a:latin typeface="Meiryo" charset="-128"/>
                <a:ea typeface="Meiryo" charset="-128"/>
                <a:cs typeface="Meiryo" charset="-128"/>
              </a:rPr>
              <a:t>の</a:t>
            </a:r>
            <a:endParaRPr kumimoji="1" lang="en-US" altLang="ja-JP" sz="1400" dirty="0" smtClean="0">
              <a:solidFill>
                <a:schemeClr val="bg1"/>
              </a:solidFill>
              <a:latin typeface="Meiryo" charset="-128"/>
              <a:ea typeface="Meiryo" charset="-128"/>
              <a:cs typeface="Meiryo" charset="-128"/>
            </a:endParaRPr>
          </a:p>
          <a:p>
            <a:r>
              <a:rPr kumimoji="1" lang="ja-JP" altLang="en-US" sz="1400" b="1" dirty="0" smtClean="0">
                <a:solidFill>
                  <a:schemeClr val="bg1"/>
                </a:solidFill>
                <a:latin typeface="Meiryo" charset="-128"/>
                <a:ea typeface="Meiryo" charset="-128"/>
                <a:cs typeface="Meiryo" charset="-128"/>
              </a:rPr>
              <a:t>パワーポイント・データ</a:t>
            </a:r>
            <a:r>
              <a:rPr kumimoji="1" lang="ja-JP" altLang="en-US" sz="1400" dirty="0" smtClean="0">
                <a:solidFill>
                  <a:schemeClr val="bg1"/>
                </a:solidFill>
                <a:latin typeface="Meiryo" charset="-128"/>
                <a:ea typeface="Meiryo" charset="-128"/>
                <a:cs typeface="Meiryo" charset="-128"/>
              </a:rPr>
              <a:t>として</a:t>
            </a:r>
            <a:r>
              <a:rPr lang="ja-JP" altLang="en-US" sz="1400" dirty="0" smtClean="0">
                <a:solidFill>
                  <a:schemeClr val="bg1"/>
                </a:solidFill>
                <a:latin typeface="Meiryo" charset="-128"/>
                <a:ea typeface="Meiryo" charset="-128"/>
                <a:cs typeface="Meiryo" charset="-128"/>
              </a:rPr>
              <a:t>、</a:t>
            </a:r>
            <a:r>
              <a:rPr kumimoji="1" lang="ja-JP" altLang="en-US" sz="1400" b="1" dirty="0" smtClean="0">
                <a:solidFill>
                  <a:schemeClr val="bg1"/>
                </a:solidFill>
                <a:latin typeface="Meiryo" charset="-128"/>
                <a:ea typeface="Meiryo" charset="-128"/>
                <a:cs typeface="Meiryo" charset="-128"/>
              </a:rPr>
              <a:t>ダウンロード</a:t>
            </a:r>
            <a:r>
              <a:rPr kumimoji="1" lang="ja-JP" altLang="en-US" sz="1400" dirty="0" smtClean="0">
                <a:solidFill>
                  <a:schemeClr val="bg1"/>
                </a:solidFill>
                <a:latin typeface="Meiryo" charset="-128"/>
                <a:ea typeface="Meiryo" charset="-128"/>
                <a:cs typeface="Meiryo" charset="-128"/>
              </a:rPr>
              <a:t>できます。</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14986448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solidFill>
                  <a:srgbClr val="C00000"/>
                </a:solidFill>
              </a:rPr>
              <a:t>誤解３</a:t>
            </a:r>
            <a:r>
              <a:rPr lang="ja-JP" altLang="en-US" dirty="0"/>
              <a:t>：コストは下がらない？</a:t>
            </a:r>
            <a:endParaRPr kumimoji="1" lang="ja-JP" altLang="en-US" dirty="0"/>
          </a:p>
        </p:txBody>
      </p:sp>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20</a:t>
            </a:fld>
            <a:endParaRPr kumimoji="1" lang="ja-JP" altLang="en-US"/>
          </a:p>
        </p:txBody>
      </p:sp>
      <p:sp>
        <p:nvSpPr>
          <p:cNvPr id="45" name="ホームベース 44"/>
          <p:cNvSpPr/>
          <p:nvPr/>
        </p:nvSpPr>
        <p:spPr>
          <a:xfrm>
            <a:off x="312800" y="1494847"/>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夜間は使用しないので</a:t>
            </a:r>
            <a:r>
              <a:rPr kumimoji="1" lang="en-US" altLang="ja-JP" sz="2400" dirty="0" smtClean="0">
                <a:solidFill>
                  <a:srgbClr val="FFFFFF"/>
                </a:solidFill>
                <a:latin typeface="Meiryo" charset="-128"/>
                <a:ea typeface="Meiryo" charset="-128"/>
                <a:cs typeface="Meiryo" charset="-128"/>
              </a:rPr>
              <a:t>24</a:t>
            </a:r>
            <a:r>
              <a:rPr kumimoji="1" lang="ja-JP" altLang="en-US" sz="2400" dirty="0" smtClean="0">
                <a:solidFill>
                  <a:srgbClr val="FFFFFF"/>
                </a:solidFill>
                <a:latin typeface="Meiryo" charset="-128"/>
                <a:ea typeface="Meiryo" charset="-128"/>
                <a:cs typeface="Meiryo" charset="-128"/>
              </a:rPr>
              <a:t>時間→</a:t>
            </a:r>
            <a:r>
              <a:rPr lang="en-US" altLang="ja-JP" sz="2400" dirty="0" smtClean="0">
                <a:solidFill>
                  <a:srgbClr val="FFFFFF"/>
                </a:solidFill>
                <a:latin typeface="Meiryo" charset="-128"/>
                <a:ea typeface="Meiryo" charset="-128"/>
                <a:cs typeface="Meiryo" charset="-128"/>
              </a:rPr>
              <a:t>18</a:t>
            </a:r>
            <a:r>
              <a:rPr lang="ja-JP" altLang="en-US" sz="2400" dirty="0" smtClean="0">
                <a:solidFill>
                  <a:srgbClr val="FFFFFF"/>
                </a:solidFill>
                <a:latin typeface="Meiryo" charset="-128"/>
                <a:ea typeface="Meiryo" charset="-128"/>
                <a:cs typeface="Meiryo" charset="-128"/>
              </a:rPr>
              <a:t>時間でさらに</a:t>
            </a:r>
            <a:r>
              <a:rPr kumimoji="1" lang="en-US" altLang="ja-JP" sz="2400" dirty="0" smtClean="0">
                <a:solidFill>
                  <a:srgbClr val="FFFFFF"/>
                </a:solidFill>
                <a:latin typeface="Meiryo" charset="-128"/>
                <a:ea typeface="Meiryo" charset="-128"/>
                <a:cs typeface="Meiryo" charset="-128"/>
              </a:rPr>
              <a:t>2/3</a:t>
            </a:r>
            <a:endParaRPr kumimoji="1" lang="ja-JP" altLang="en-US" sz="2400" dirty="0">
              <a:solidFill>
                <a:srgbClr val="FFFFFF"/>
              </a:solidFill>
              <a:latin typeface="Meiryo" charset="-128"/>
              <a:ea typeface="Meiryo" charset="-128"/>
              <a:cs typeface="Meiryo" charset="-128"/>
            </a:endParaRPr>
          </a:p>
        </p:txBody>
      </p:sp>
      <p:sp>
        <p:nvSpPr>
          <p:cNvPr id="4" name="テキスト ボックス 3"/>
          <p:cNvSpPr txBox="1"/>
          <p:nvPr/>
        </p:nvSpPr>
        <p:spPr>
          <a:xfrm>
            <a:off x="457200" y="2026273"/>
            <a:ext cx="7856638"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「所有」では</a:t>
            </a:r>
            <a:r>
              <a:rPr kumimoji="1" lang="en-US" altLang="ja-JP" dirty="0" smtClean="0">
                <a:latin typeface="Meiryo" charset="-128"/>
                <a:ea typeface="Meiryo" charset="-128"/>
                <a:cs typeface="Meiryo" charset="-128"/>
              </a:rPr>
              <a:t>24</a:t>
            </a:r>
            <a:r>
              <a:rPr kumimoji="1" lang="ja-JP" altLang="en-US" dirty="0" smtClean="0">
                <a:latin typeface="Meiryo" charset="-128"/>
                <a:ea typeface="Meiryo" charset="-128"/>
                <a:cs typeface="Meiryo" charset="-128"/>
              </a:rPr>
              <a:t>時間が前提。これ稼働時間単位に変更（分単位で課金）　</a:t>
            </a:r>
            <a:endParaRPr kumimoji="1" lang="ja-JP" altLang="en-US" dirty="0">
              <a:latin typeface="Meiryo" charset="-128"/>
              <a:ea typeface="Meiryo" charset="-128"/>
              <a:cs typeface="Meiryo" charset="-128"/>
            </a:endParaRPr>
          </a:p>
        </p:txBody>
      </p:sp>
      <p:grpSp>
        <p:nvGrpSpPr>
          <p:cNvPr id="5" name="図形グループ 4"/>
          <p:cNvGrpSpPr/>
          <p:nvPr/>
        </p:nvGrpSpPr>
        <p:grpSpPr>
          <a:xfrm>
            <a:off x="312800" y="2329717"/>
            <a:ext cx="8392180" cy="1541224"/>
            <a:chOff x="312800" y="2329717"/>
            <a:chExt cx="8392180" cy="1541224"/>
          </a:xfrm>
        </p:grpSpPr>
        <p:sp>
          <p:nvSpPr>
            <p:cNvPr id="35" name="ホームベース 34"/>
            <p:cNvSpPr/>
            <p:nvPr/>
          </p:nvSpPr>
          <p:spPr>
            <a:xfrm>
              <a:off x="312800" y="2797961"/>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データセンター使用料</a:t>
              </a:r>
              <a:r>
                <a:rPr lang="ja-JP" altLang="en-US" sz="2400" dirty="0" smtClean="0">
                  <a:solidFill>
                    <a:srgbClr val="FFFFFF"/>
                  </a:solidFill>
                  <a:latin typeface="Meiryo" charset="-128"/>
                  <a:ea typeface="Meiryo" charset="-128"/>
                  <a:cs typeface="Meiryo" charset="-128"/>
                </a:rPr>
                <a:t>は無料</a:t>
              </a:r>
              <a:endParaRPr kumimoji="1" lang="ja-JP" altLang="en-US" sz="2400" dirty="0">
                <a:solidFill>
                  <a:srgbClr val="FFFFFF"/>
                </a:solidFill>
                <a:latin typeface="Meiryo" charset="-128"/>
                <a:ea typeface="Meiryo" charset="-128"/>
                <a:cs typeface="Meiryo" charset="-128"/>
              </a:endParaRPr>
            </a:p>
          </p:txBody>
        </p:sp>
        <p:sp>
          <p:nvSpPr>
            <p:cNvPr id="46" name="ホームベース 45"/>
            <p:cNvSpPr/>
            <p:nvPr/>
          </p:nvSpPr>
          <p:spPr>
            <a:xfrm>
              <a:off x="312800" y="3361577"/>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rgbClr val="FFFFFF"/>
                  </a:solidFill>
                  <a:latin typeface="Meiryo" charset="-128"/>
                  <a:ea typeface="Meiryo" charset="-128"/>
                  <a:cs typeface="Meiryo" charset="-128"/>
                </a:rPr>
                <a:t>インフラの運用管理は自動化</a:t>
              </a:r>
              <a:r>
                <a:rPr kumimoji="1" lang="en-US" altLang="ja-JP" sz="2400" dirty="0" smtClean="0">
                  <a:solidFill>
                    <a:srgbClr val="FFFFFF"/>
                  </a:solidFill>
                  <a:latin typeface="Meiryo" charset="-128"/>
                  <a:ea typeface="Meiryo" charset="-128"/>
                  <a:cs typeface="Meiryo" charset="-128"/>
                </a:rPr>
                <a:t>+</a:t>
              </a:r>
              <a:r>
                <a:rPr kumimoji="1" lang="ja-JP" altLang="en-US" sz="2400" dirty="0" smtClean="0">
                  <a:solidFill>
                    <a:srgbClr val="FFFFFF"/>
                  </a:solidFill>
                  <a:latin typeface="Meiryo" charset="-128"/>
                  <a:ea typeface="Meiryo" charset="-128"/>
                  <a:cs typeface="Meiryo" charset="-128"/>
                </a:rPr>
                <a:t>お任せ</a:t>
              </a:r>
              <a:endParaRPr kumimoji="1" lang="ja-JP" altLang="en-US" sz="2400" dirty="0">
                <a:solidFill>
                  <a:srgbClr val="FFFFFF"/>
                </a:solidFill>
                <a:latin typeface="Meiryo" charset="-128"/>
                <a:ea typeface="Meiryo" charset="-128"/>
                <a:cs typeface="Meiryo" charset="-128"/>
              </a:endParaRPr>
            </a:p>
          </p:txBody>
        </p:sp>
        <p:sp>
          <p:nvSpPr>
            <p:cNvPr id="22" name="加算記号 21"/>
            <p:cNvSpPr/>
            <p:nvPr/>
          </p:nvSpPr>
          <p:spPr>
            <a:xfrm>
              <a:off x="4351071" y="2329717"/>
              <a:ext cx="441858" cy="435721"/>
            </a:xfrm>
            <a:prstGeom prst="mathPlus">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7" name="図形グループ 6"/>
          <p:cNvGrpSpPr/>
          <p:nvPr/>
        </p:nvGrpSpPr>
        <p:grpSpPr>
          <a:xfrm>
            <a:off x="312800" y="5208561"/>
            <a:ext cx="8392180" cy="1043566"/>
            <a:chOff x="312800" y="5208561"/>
            <a:chExt cx="8392180" cy="1043566"/>
          </a:xfrm>
        </p:grpSpPr>
        <p:sp>
          <p:nvSpPr>
            <p:cNvPr id="23" name="等号 22"/>
            <p:cNvSpPr/>
            <p:nvPr/>
          </p:nvSpPr>
          <p:spPr>
            <a:xfrm rot="5400000">
              <a:off x="4349648" y="5194953"/>
              <a:ext cx="414641" cy="441858"/>
            </a:xfrm>
            <a:prstGeom prst="mathEqual">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角丸四角形 24"/>
            <p:cNvSpPr/>
            <p:nvPr/>
          </p:nvSpPr>
          <p:spPr>
            <a:xfrm>
              <a:off x="312800" y="5730490"/>
              <a:ext cx="8392180" cy="521637"/>
            </a:xfrm>
            <a:prstGeom prst="roundRect">
              <a:avLst>
                <a:gd name="adj" fmla="val 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オンプレ前提の見積</a:t>
              </a:r>
              <a:r>
                <a:rPr kumimoji="1" lang="ja-JP" altLang="en-US" sz="1400" dirty="0" smtClean="0">
                  <a:solidFill>
                    <a:srgbClr val="FFFFFF"/>
                  </a:solidFill>
                  <a:latin typeface="Meiryo" charset="-128"/>
                  <a:ea typeface="Meiryo" charset="-128"/>
                  <a:cs typeface="Meiryo" charset="-128"/>
                </a:rPr>
                <a:t>ではなく、クラウドの特性を活かした見積でコストを下げられる可能性</a:t>
              </a:r>
              <a:endParaRPr kumimoji="1" lang="ja-JP" altLang="en-US" sz="1400" dirty="0">
                <a:solidFill>
                  <a:srgbClr val="FFFFFF"/>
                </a:solidFill>
                <a:latin typeface="Meiryo" charset="-128"/>
                <a:ea typeface="Meiryo" charset="-128"/>
                <a:cs typeface="Meiryo" charset="-128"/>
              </a:endParaRPr>
            </a:p>
          </p:txBody>
        </p:sp>
      </p:grpSp>
      <p:grpSp>
        <p:nvGrpSpPr>
          <p:cNvPr id="6" name="図形グループ 5"/>
          <p:cNvGrpSpPr/>
          <p:nvPr/>
        </p:nvGrpSpPr>
        <p:grpSpPr>
          <a:xfrm>
            <a:off x="312801" y="4042264"/>
            <a:ext cx="8392179" cy="997390"/>
            <a:chOff x="312801" y="4042264"/>
            <a:chExt cx="8392179" cy="997390"/>
          </a:xfrm>
        </p:grpSpPr>
        <p:sp>
          <p:nvSpPr>
            <p:cNvPr id="47" name="ホームベース 46"/>
            <p:cNvSpPr/>
            <p:nvPr/>
          </p:nvSpPr>
          <p:spPr>
            <a:xfrm flipH="1">
              <a:off x="312801" y="4530290"/>
              <a:ext cx="8392179" cy="509364"/>
            </a:xfrm>
            <a:prstGeom prst="homePlate">
              <a:avLst/>
            </a:prstGeom>
            <a:solidFill>
              <a:srgbClr val="FF00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smtClean="0">
                  <a:solidFill>
                    <a:srgbClr val="FFFFFF"/>
                  </a:solidFill>
                  <a:latin typeface="Meiryo" charset="-128"/>
                  <a:ea typeface="Meiryo" charset="-128"/>
                  <a:cs typeface="Meiryo" charset="-128"/>
                </a:rPr>
                <a:t>クラウドならではのボトルネックや制約事項</a:t>
              </a:r>
              <a:endParaRPr kumimoji="1" lang="ja-JP" altLang="en-US" sz="2400" dirty="0">
                <a:solidFill>
                  <a:srgbClr val="FFFFFF"/>
                </a:solidFill>
                <a:latin typeface="Meiryo" charset="-128"/>
                <a:ea typeface="Meiryo" charset="-128"/>
                <a:cs typeface="Meiryo" charset="-128"/>
              </a:endParaRPr>
            </a:p>
          </p:txBody>
        </p:sp>
        <p:sp>
          <p:nvSpPr>
            <p:cNvPr id="26" name="減算記号 25"/>
            <p:cNvSpPr/>
            <p:nvPr/>
          </p:nvSpPr>
          <p:spPr>
            <a:xfrm>
              <a:off x="4351071" y="4042264"/>
              <a:ext cx="435721" cy="319119"/>
            </a:xfrm>
            <a:prstGeom prst="mathMinus">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48" name="ホームベース 47"/>
          <p:cNvSpPr/>
          <p:nvPr/>
        </p:nvSpPr>
        <p:spPr>
          <a:xfrm>
            <a:off x="316393" y="940246"/>
            <a:ext cx="8392180" cy="509364"/>
          </a:xfrm>
          <a:prstGeom prst="homePlate">
            <a:avLst/>
          </a:prstGeom>
          <a:solidFill>
            <a:srgbClr val="0070C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smtClean="0">
                <a:solidFill>
                  <a:srgbClr val="FFFFFF"/>
                </a:solidFill>
                <a:latin typeface="Meiryo" charset="-128"/>
                <a:ea typeface="Meiryo" charset="-128"/>
                <a:cs typeface="Meiryo" charset="-128"/>
              </a:rPr>
              <a:t>CPU</a:t>
            </a:r>
            <a:r>
              <a:rPr kumimoji="1" lang="ja-JP" altLang="en-US" sz="2400" dirty="0" smtClean="0">
                <a:solidFill>
                  <a:srgbClr val="FFFFFF"/>
                </a:solidFill>
                <a:latin typeface="Meiryo" charset="-128"/>
                <a:ea typeface="Meiryo" charset="-128"/>
                <a:cs typeface="Meiryo" charset="-128"/>
              </a:rPr>
              <a:t>コア数の削減で</a:t>
            </a:r>
            <a:r>
              <a:rPr kumimoji="1" lang="en-US" altLang="ja-JP" sz="2400" dirty="0" smtClean="0">
                <a:solidFill>
                  <a:srgbClr val="FFFFFF"/>
                </a:solidFill>
                <a:latin typeface="Meiryo" charset="-128"/>
                <a:ea typeface="Meiryo" charset="-128"/>
                <a:cs typeface="Meiryo" charset="-128"/>
              </a:rPr>
              <a:t>1/4</a:t>
            </a:r>
            <a:endParaRPr kumimoji="1" lang="ja-JP" altLang="en-US" sz="24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63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smtClean="0">
                <a:solidFill>
                  <a:srgbClr val="FFFFFF"/>
                </a:solidFill>
                <a:effectLst/>
                <a:latin typeface="Meiryo" charset="-128"/>
                <a:ea typeface="Meiryo" charset="-128"/>
                <a:cs typeface="Meiryo" charset="-128"/>
              </a:rPr>
              <a:t>クラウド移行の勘所</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0610743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クラウドへ移行するための</a:t>
            </a:r>
            <a:r>
              <a:rPr lang="en-US" altLang="ja-JP" dirty="0" smtClean="0"/>
              <a:t>3</a:t>
            </a:r>
            <a:r>
              <a:rPr lang="ja-JP" altLang="en-US" dirty="0" smtClean="0"/>
              <a:t>つの戦略</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22</a:t>
            </a:fld>
            <a:endParaRPr kumimoji="1" lang="ja-JP" altLang="en-US"/>
          </a:p>
        </p:txBody>
      </p:sp>
      <p:sp>
        <p:nvSpPr>
          <p:cNvPr id="4" name="正方形/長方形 3"/>
          <p:cNvSpPr/>
          <p:nvPr/>
        </p:nvSpPr>
        <p:spPr>
          <a:xfrm>
            <a:off x="323528" y="1412776"/>
            <a:ext cx="6969360" cy="2016224"/>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57200" y="4509120"/>
            <a:ext cx="2530624" cy="1296144"/>
          </a:xfrm>
          <a:prstGeom prst="rect">
            <a:avLst/>
          </a:prstGeom>
          <a:noFill/>
          <a:ln w="38100">
            <a:solidFill>
              <a:srgbClr val="009051"/>
            </a:solidFill>
            <a:prstDash val="sysDot"/>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009051"/>
                </a:solidFill>
                <a:latin typeface="Meiryo" charset="-128"/>
                <a:ea typeface="Meiryo" charset="-128"/>
                <a:cs typeface="Meiryo" charset="-128"/>
              </a:rPr>
              <a:t>新しく作る</a:t>
            </a:r>
            <a:endParaRPr kumimoji="1" lang="en-US" altLang="ja-JP" sz="2000" dirty="0" smtClean="0">
              <a:solidFill>
                <a:srgbClr val="009051"/>
              </a:solidFill>
              <a:latin typeface="Meiryo" charset="-128"/>
              <a:ea typeface="Meiryo" charset="-128"/>
              <a:cs typeface="Meiryo" charset="-128"/>
            </a:endParaRPr>
          </a:p>
          <a:p>
            <a:pPr algn="ctr"/>
            <a:r>
              <a:rPr kumimoji="1" lang="ja-JP" altLang="en-US" sz="2000" dirty="0" smtClean="0">
                <a:solidFill>
                  <a:srgbClr val="009051"/>
                </a:solidFill>
                <a:latin typeface="Meiryo" charset="-128"/>
                <a:ea typeface="Meiryo" charset="-128"/>
                <a:cs typeface="Meiryo" charset="-128"/>
              </a:rPr>
              <a:t>システム</a:t>
            </a:r>
            <a:endParaRPr kumimoji="1" lang="ja-JP" altLang="en-US" sz="2000" dirty="0">
              <a:solidFill>
                <a:srgbClr val="009051"/>
              </a:solidFill>
              <a:latin typeface="Meiryo" charset="-128"/>
              <a:ea typeface="Meiryo" charset="-128"/>
              <a:cs typeface="Meiryo" charset="-128"/>
            </a:endParaRPr>
          </a:p>
        </p:txBody>
      </p:sp>
      <p:sp>
        <p:nvSpPr>
          <p:cNvPr id="6" name="正方形/長方形 5"/>
          <p:cNvSpPr/>
          <p:nvPr/>
        </p:nvSpPr>
        <p:spPr>
          <a:xfrm>
            <a:off x="3306688" y="4509120"/>
            <a:ext cx="2530624" cy="1296144"/>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変えた方がいい</a:t>
            </a:r>
            <a:endParaRPr kumimoji="1" lang="en-US" altLang="ja-JP" sz="2000" dirty="0" smtClean="0">
              <a:solidFill>
                <a:srgbClr val="FFFFFF"/>
              </a:solidFill>
              <a:latin typeface="Meiryo" charset="-128"/>
              <a:ea typeface="Meiryo" charset="-128"/>
              <a:cs typeface="Meiryo" charset="-128"/>
            </a:endParaRPr>
          </a:p>
          <a:p>
            <a:pPr algn="ctr"/>
            <a:r>
              <a:rPr lang="ja-JP" altLang="en-US" sz="2000" dirty="0" smtClean="0">
                <a:solidFill>
                  <a:srgbClr val="FFFFFF"/>
                </a:solidFill>
                <a:latin typeface="Meiryo" charset="-128"/>
                <a:ea typeface="Meiryo" charset="-128"/>
                <a:cs typeface="Meiryo" charset="-128"/>
              </a:rPr>
              <a:t>システム</a:t>
            </a:r>
            <a:endParaRPr kumimoji="1" lang="ja-JP" altLang="en-US" sz="2000" dirty="0">
              <a:solidFill>
                <a:srgbClr val="FFFFFF"/>
              </a:solidFill>
              <a:latin typeface="Meiryo" charset="-128"/>
              <a:ea typeface="Meiryo" charset="-128"/>
              <a:cs typeface="Meiryo" charset="-128"/>
            </a:endParaRPr>
          </a:p>
        </p:txBody>
      </p:sp>
      <p:sp>
        <p:nvSpPr>
          <p:cNvPr id="7" name="正方形/長方形 6"/>
          <p:cNvSpPr/>
          <p:nvPr/>
        </p:nvSpPr>
        <p:spPr>
          <a:xfrm>
            <a:off x="6187008" y="4509120"/>
            <a:ext cx="2530624" cy="1296144"/>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そのまま残す</a:t>
            </a:r>
            <a:endParaRPr kumimoji="1" lang="en-US" altLang="ja-JP" sz="2000" dirty="0" smtClean="0">
              <a:solidFill>
                <a:srgbClr val="FFFFFF"/>
              </a:solidFill>
              <a:latin typeface="Meiryo" charset="-128"/>
              <a:ea typeface="Meiryo" charset="-128"/>
              <a:cs typeface="Meiryo" charset="-128"/>
            </a:endParaRPr>
          </a:p>
          <a:p>
            <a:pPr algn="ctr"/>
            <a:r>
              <a:rPr lang="ja-JP" altLang="en-US" sz="2000" dirty="0" smtClean="0">
                <a:solidFill>
                  <a:srgbClr val="FFFFFF"/>
                </a:solidFill>
                <a:latin typeface="Meiryo" charset="-128"/>
                <a:ea typeface="Meiryo" charset="-128"/>
                <a:cs typeface="Meiryo" charset="-128"/>
              </a:rPr>
              <a:t>システム</a:t>
            </a:r>
            <a:endParaRPr kumimoji="1" lang="ja-JP" altLang="en-US" sz="2000" dirty="0">
              <a:solidFill>
                <a:srgbClr val="FFFFFF"/>
              </a:solidFill>
              <a:latin typeface="Meiryo" charset="-128"/>
              <a:ea typeface="Meiryo" charset="-128"/>
              <a:cs typeface="Meiryo" charset="-128"/>
            </a:endParaRPr>
          </a:p>
        </p:txBody>
      </p:sp>
      <p:sp>
        <p:nvSpPr>
          <p:cNvPr id="8" name="正方形/長方形 7"/>
          <p:cNvSpPr/>
          <p:nvPr/>
        </p:nvSpPr>
        <p:spPr>
          <a:xfrm>
            <a:off x="463184" y="2127272"/>
            <a:ext cx="2524640" cy="93702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クラウド・ネイティブ</a:t>
            </a:r>
            <a:endParaRPr kumimoji="1" lang="en-US" altLang="ja-JP" sz="1200" dirty="0" smtClean="0">
              <a:solidFill>
                <a:srgbClr val="FFFFFF"/>
              </a:solidFill>
              <a:latin typeface="Meiryo" charset="-128"/>
              <a:ea typeface="Meiryo" charset="-128"/>
              <a:cs typeface="Meiryo" charset="-128"/>
            </a:endParaRPr>
          </a:p>
        </p:txBody>
      </p:sp>
      <p:sp>
        <p:nvSpPr>
          <p:cNvPr id="10" name="正方形/長方形 9"/>
          <p:cNvSpPr/>
          <p:nvPr/>
        </p:nvSpPr>
        <p:spPr>
          <a:xfrm>
            <a:off x="4876161" y="2117036"/>
            <a:ext cx="961151" cy="937023"/>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クラウド</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ネイティブ</a:t>
            </a:r>
            <a:endParaRPr kumimoji="1" lang="ja-JP" altLang="en-US" sz="1200" dirty="0">
              <a:solidFill>
                <a:srgbClr val="FFFFFF"/>
              </a:solidFill>
              <a:latin typeface="Meiryo" charset="-128"/>
              <a:ea typeface="Meiryo" charset="-128"/>
              <a:cs typeface="Meiryo" charset="-128"/>
            </a:endParaRPr>
          </a:p>
        </p:txBody>
      </p:sp>
      <p:sp>
        <p:nvSpPr>
          <p:cNvPr id="11" name="正方形/長方形 10"/>
          <p:cNvSpPr/>
          <p:nvPr/>
        </p:nvSpPr>
        <p:spPr>
          <a:xfrm>
            <a:off x="3306689" y="2127272"/>
            <a:ext cx="991982" cy="93702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そのまま</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移行</a:t>
            </a:r>
            <a:endParaRPr kumimoji="1" lang="ja-JP" altLang="en-US" sz="1200" dirty="0">
              <a:solidFill>
                <a:srgbClr val="FFFFFF"/>
              </a:solidFill>
              <a:latin typeface="Meiryo" charset="-128"/>
              <a:ea typeface="Meiryo" charset="-128"/>
              <a:cs typeface="Meiryo" charset="-128"/>
            </a:endParaRPr>
          </a:p>
        </p:txBody>
      </p:sp>
      <p:sp>
        <p:nvSpPr>
          <p:cNvPr id="12" name="正方形/長方形 11"/>
          <p:cNvSpPr/>
          <p:nvPr/>
        </p:nvSpPr>
        <p:spPr>
          <a:xfrm>
            <a:off x="6187008" y="2127272"/>
            <a:ext cx="907613" cy="937023"/>
          </a:xfrm>
          <a:prstGeom prst="rect">
            <a:avLst/>
          </a:prstGeom>
          <a:solidFill>
            <a:srgbClr val="66CC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dirty="0" smtClean="0">
                <a:solidFill>
                  <a:srgbClr val="FFFFFF"/>
                </a:solidFill>
                <a:latin typeface="Meiryo" charset="-128"/>
                <a:ea typeface="Meiryo" charset="-128"/>
                <a:cs typeface="Meiryo" charset="-128"/>
              </a:rPr>
              <a:t>ベア</a:t>
            </a:r>
            <a:endParaRPr kumimoji="1" lang="en-US" altLang="ja-JP" sz="1200" dirty="0" smtClean="0">
              <a:solidFill>
                <a:srgbClr val="FFFFFF"/>
              </a:solidFill>
              <a:latin typeface="Meiryo" charset="-128"/>
              <a:ea typeface="Meiryo" charset="-128"/>
              <a:cs typeface="Meiryo" charset="-128"/>
            </a:endParaRPr>
          </a:p>
          <a:p>
            <a:pPr algn="ctr"/>
            <a:r>
              <a:rPr kumimoji="1" lang="ja-JP" altLang="en-US" sz="1200" dirty="0" smtClean="0">
                <a:solidFill>
                  <a:srgbClr val="FFFFFF"/>
                </a:solidFill>
                <a:latin typeface="Meiryo" charset="-128"/>
                <a:ea typeface="Meiryo" charset="-128"/>
                <a:cs typeface="Meiryo" charset="-128"/>
              </a:rPr>
              <a:t>メタル</a:t>
            </a:r>
            <a:endParaRPr kumimoji="1" lang="ja-JP" altLang="en-US" sz="1200" dirty="0">
              <a:solidFill>
                <a:srgbClr val="FFFFFF"/>
              </a:solidFill>
              <a:latin typeface="Meiryo" charset="-128"/>
              <a:ea typeface="Meiryo" charset="-128"/>
              <a:cs typeface="Meiryo" charset="-128"/>
            </a:endParaRPr>
          </a:p>
        </p:txBody>
      </p:sp>
      <p:cxnSp>
        <p:nvCxnSpPr>
          <p:cNvPr id="14" name="直線矢印コネクタ 13"/>
          <p:cNvCxnSpPr/>
          <p:nvPr/>
        </p:nvCxnSpPr>
        <p:spPr>
          <a:xfrm flipV="1">
            <a:off x="3892051" y="3064295"/>
            <a:ext cx="2992" cy="1444825"/>
          </a:xfrm>
          <a:prstGeom prst="straightConnector1">
            <a:avLst/>
          </a:prstGeom>
          <a:ln w="57150">
            <a:solidFill>
              <a:schemeClr val="accent6">
                <a:lumMod val="7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flipV="1">
            <a:off x="1752702" y="3056378"/>
            <a:ext cx="2992" cy="1444825"/>
          </a:xfrm>
          <a:prstGeom prst="straightConnector1">
            <a:avLst/>
          </a:prstGeom>
          <a:ln w="57150">
            <a:solidFill>
              <a:schemeClr val="accent3">
                <a:lumMod val="7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a:stCxn id="11" idx="3"/>
            <a:endCxn id="10" idx="1"/>
          </p:cNvCxnSpPr>
          <p:nvPr/>
        </p:nvCxnSpPr>
        <p:spPr>
          <a:xfrm flipV="1">
            <a:off x="4298671" y="2585548"/>
            <a:ext cx="577490" cy="10236"/>
          </a:xfrm>
          <a:prstGeom prst="straightConnector1">
            <a:avLst/>
          </a:prstGeom>
          <a:ln w="57150">
            <a:solidFill>
              <a:schemeClr val="accent6">
                <a:lumMod val="75000"/>
              </a:schemeClr>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flipV="1">
            <a:off x="6695346" y="3064295"/>
            <a:ext cx="2992" cy="1444825"/>
          </a:xfrm>
          <a:prstGeom prst="straightConnector1">
            <a:avLst/>
          </a:prstGeom>
          <a:ln w="38100">
            <a:solidFill>
              <a:schemeClr val="accent6">
                <a:lumMod val="75000"/>
              </a:schemeClr>
            </a:solidFill>
            <a:prstDash val="sysDot"/>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2" name="カギ線コネクタ 21"/>
          <p:cNvCxnSpPr>
            <a:endCxn id="4" idx="3"/>
          </p:cNvCxnSpPr>
          <p:nvPr/>
        </p:nvCxnSpPr>
        <p:spPr>
          <a:xfrm rot="16200000" flipV="1">
            <a:off x="6704845" y="3008932"/>
            <a:ext cx="2080315" cy="904227"/>
          </a:xfrm>
          <a:prstGeom prst="bentConnector2">
            <a:avLst/>
          </a:prstGeom>
          <a:ln w="38100">
            <a:prstDash val="sysDot"/>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テキスト ボックス 22"/>
          <p:cNvSpPr txBox="1"/>
          <p:nvPr/>
        </p:nvSpPr>
        <p:spPr>
          <a:xfrm>
            <a:off x="8213074" y="3143631"/>
            <a:ext cx="369332" cy="763312"/>
          </a:xfrm>
          <a:prstGeom prst="rect">
            <a:avLst/>
          </a:prstGeom>
          <a:noFill/>
        </p:spPr>
        <p:txBody>
          <a:bodyPr vert="eaVert" wrap="square" rtlCol="0">
            <a:spAutoFit/>
          </a:bodyPr>
          <a:lstStyle/>
          <a:p>
            <a:r>
              <a:rPr kumimoji="1" lang="ja-JP" altLang="en-US" sz="1200" smtClean="0">
                <a:solidFill>
                  <a:srgbClr val="0070C0"/>
                </a:solidFill>
                <a:latin typeface="Meiryo" charset="-128"/>
                <a:ea typeface="Meiryo" charset="-128"/>
                <a:cs typeface="Meiryo" charset="-128"/>
              </a:rPr>
              <a:t>連係</a:t>
            </a:r>
            <a:endParaRPr kumimoji="1" lang="ja-JP" altLang="en-US" sz="1200">
              <a:solidFill>
                <a:srgbClr val="0070C0"/>
              </a:solidFill>
              <a:latin typeface="Meiryo" charset="-128"/>
              <a:ea typeface="Meiryo" charset="-128"/>
              <a:cs typeface="Meiryo" charset="-128"/>
            </a:endParaRPr>
          </a:p>
        </p:txBody>
      </p:sp>
      <p:sp>
        <p:nvSpPr>
          <p:cNvPr id="25" name="テキスト ボックス 24"/>
          <p:cNvSpPr txBox="1"/>
          <p:nvPr/>
        </p:nvSpPr>
        <p:spPr>
          <a:xfrm>
            <a:off x="3892051" y="3725107"/>
            <a:ext cx="369332" cy="553998"/>
          </a:xfrm>
          <a:prstGeom prst="rect">
            <a:avLst/>
          </a:prstGeom>
          <a:noFill/>
        </p:spPr>
        <p:txBody>
          <a:bodyPr vert="eaVert" wrap="none" rtlCol="0">
            <a:spAutoFit/>
          </a:bodyPr>
          <a:lstStyle/>
          <a:p>
            <a:r>
              <a:rPr kumimoji="1" lang="ja-JP" altLang="en-US" sz="1200" smtClean="0">
                <a:solidFill>
                  <a:schemeClr val="accent6">
                    <a:lumMod val="75000"/>
                  </a:schemeClr>
                </a:solidFill>
                <a:latin typeface="Meiryo" charset="-128"/>
                <a:ea typeface="Meiryo" charset="-128"/>
                <a:cs typeface="Meiryo" charset="-128"/>
              </a:rPr>
              <a:t>リフト</a:t>
            </a:r>
            <a:endParaRPr kumimoji="1" lang="ja-JP" altLang="en-US" sz="1200">
              <a:solidFill>
                <a:schemeClr val="accent6">
                  <a:lumMod val="75000"/>
                </a:schemeClr>
              </a:solidFill>
              <a:latin typeface="Meiryo" charset="-128"/>
              <a:ea typeface="Meiryo" charset="-128"/>
              <a:cs typeface="Meiryo" charset="-128"/>
            </a:endParaRPr>
          </a:p>
        </p:txBody>
      </p:sp>
      <p:sp>
        <p:nvSpPr>
          <p:cNvPr id="26" name="テキスト ボックス 25"/>
          <p:cNvSpPr txBox="1"/>
          <p:nvPr/>
        </p:nvSpPr>
        <p:spPr>
          <a:xfrm>
            <a:off x="4294370" y="2282388"/>
            <a:ext cx="646331" cy="276999"/>
          </a:xfrm>
          <a:prstGeom prst="rect">
            <a:avLst/>
          </a:prstGeom>
          <a:noFill/>
        </p:spPr>
        <p:txBody>
          <a:bodyPr vert="horz" wrap="none" rtlCol="0">
            <a:spAutoFit/>
          </a:bodyPr>
          <a:lstStyle/>
          <a:p>
            <a:r>
              <a:rPr kumimoji="1" lang="ja-JP" altLang="en-US" sz="1200" smtClean="0">
                <a:solidFill>
                  <a:schemeClr val="accent6">
                    <a:lumMod val="75000"/>
                  </a:schemeClr>
                </a:solidFill>
                <a:latin typeface="Meiryo" charset="-128"/>
                <a:ea typeface="Meiryo" charset="-128"/>
                <a:cs typeface="Meiryo" charset="-128"/>
              </a:rPr>
              <a:t>シフト</a:t>
            </a:r>
            <a:endParaRPr kumimoji="1" lang="ja-JP" altLang="en-US" sz="1200" dirty="0">
              <a:solidFill>
                <a:schemeClr val="accent6">
                  <a:lumMod val="75000"/>
                </a:schemeClr>
              </a:solidFill>
              <a:latin typeface="Meiryo" charset="-128"/>
              <a:ea typeface="Meiryo" charset="-128"/>
              <a:cs typeface="Meiryo" charset="-128"/>
            </a:endParaRPr>
          </a:p>
        </p:txBody>
      </p:sp>
      <p:sp>
        <p:nvSpPr>
          <p:cNvPr id="28" name="テキスト ボックス 27"/>
          <p:cNvSpPr txBox="1"/>
          <p:nvPr/>
        </p:nvSpPr>
        <p:spPr>
          <a:xfrm>
            <a:off x="2599389" y="1491222"/>
            <a:ext cx="2954655" cy="461665"/>
          </a:xfrm>
          <a:prstGeom prst="rect">
            <a:avLst/>
          </a:prstGeom>
          <a:noFill/>
        </p:spPr>
        <p:txBody>
          <a:bodyPr wrap="none" rtlCol="0">
            <a:spAutoFit/>
          </a:bodyPr>
          <a:lstStyle/>
          <a:p>
            <a:r>
              <a:rPr kumimoji="1" lang="ja-JP" altLang="en-US" sz="2400" b="1" smtClean="0">
                <a:solidFill>
                  <a:srgbClr val="0432FF"/>
                </a:solidFill>
                <a:latin typeface="Meiryo" charset="-128"/>
                <a:ea typeface="Meiryo" charset="-128"/>
                <a:cs typeface="Meiryo" charset="-128"/>
              </a:rPr>
              <a:t>クラウド・サービス</a:t>
            </a:r>
            <a:endParaRPr kumimoji="1" lang="ja-JP" altLang="en-US" sz="2400" b="1">
              <a:solidFill>
                <a:srgbClr val="0432FF"/>
              </a:solidFill>
              <a:latin typeface="Meiryo" charset="-128"/>
              <a:ea typeface="Meiryo" charset="-128"/>
              <a:cs typeface="Meiryo" charset="-128"/>
            </a:endParaRPr>
          </a:p>
        </p:txBody>
      </p:sp>
    </p:spTree>
    <p:extLst>
      <p:ext uri="{BB962C8B-B14F-4D97-AF65-F5344CB8AC3E}">
        <p14:creationId xmlns:p14="http://schemas.microsoft.com/office/powerpoint/2010/main" val="1384199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3347863" y="1194249"/>
            <a:ext cx="5233993" cy="4149646"/>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3" name="正方形/長方形 42"/>
          <p:cNvSpPr/>
          <p:nvPr/>
        </p:nvSpPr>
        <p:spPr>
          <a:xfrm>
            <a:off x="3385014" y="2477770"/>
            <a:ext cx="3892976" cy="2816449"/>
          </a:xfrm>
          <a:prstGeom prst="rect">
            <a:avLst/>
          </a:prstGeom>
          <a:solidFill>
            <a:schemeClr val="tx2">
              <a:lumMod val="60000"/>
              <a:lumOff val="40000"/>
              <a:alpha val="2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正方形/長方形 41"/>
          <p:cNvSpPr/>
          <p:nvPr/>
        </p:nvSpPr>
        <p:spPr>
          <a:xfrm>
            <a:off x="3347864" y="3436350"/>
            <a:ext cx="2662004" cy="1907546"/>
          </a:xfrm>
          <a:prstGeom prst="rect">
            <a:avLst/>
          </a:prstGeom>
          <a:solidFill>
            <a:srgbClr val="0432FF">
              <a:alpha val="11000"/>
            </a:srgb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クラウドサービスのコスト構造</a:t>
            </a:r>
            <a:endParaRPr kumimoji="1" lang="ja-JP" altLang="en-US" dirty="0"/>
          </a:p>
        </p:txBody>
      </p:sp>
      <p:sp>
        <p:nvSpPr>
          <p:cNvPr id="3" name="スライド番号プレースホルダー 2"/>
          <p:cNvSpPr>
            <a:spLocks noGrp="1"/>
          </p:cNvSpPr>
          <p:nvPr>
            <p:ph type="sldNum" sz="quarter" idx="12"/>
          </p:nvPr>
        </p:nvSpPr>
        <p:spPr>
          <a:xfrm>
            <a:off x="6948264" y="6652989"/>
            <a:ext cx="2133600" cy="217800"/>
          </a:xfrm>
        </p:spPr>
        <p:txBody>
          <a:bodyPr/>
          <a:lstStyle/>
          <a:p>
            <a:fld id="{8FF8CC5D-A65D-5946-99B5-645367A967AD}" type="slidenum">
              <a:rPr kumimoji="1" lang="ja-JP" altLang="en-US" smtClean="0"/>
              <a:t>23</a:t>
            </a:fld>
            <a:endParaRPr kumimoji="1" lang="ja-JP" altLang="en-US"/>
          </a:p>
        </p:txBody>
      </p:sp>
      <p:sp>
        <p:nvSpPr>
          <p:cNvPr id="4" name="正方形/長方形 3"/>
          <p:cNvSpPr/>
          <p:nvPr/>
        </p:nvSpPr>
        <p:spPr>
          <a:xfrm>
            <a:off x="467544" y="1488461"/>
            <a:ext cx="2880320" cy="93610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アプリケーション</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467544" y="2462406"/>
            <a:ext cx="2880320" cy="936104"/>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開発・実行環境</a:t>
            </a:r>
          </a:p>
          <a:p>
            <a:pPr algn="ctr"/>
            <a:r>
              <a:rPr kumimoji="1" lang="ja-JP" altLang="en-US" sz="1400" dirty="0" smtClean="0">
                <a:solidFill>
                  <a:srgbClr val="FFFFFF"/>
                </a:solidFill>
                <a:latin typeface="Meiryo" charset="-128"/>
                <a:ea typeface="Meiryo" charset="-128"/>
                <a:cs typeface="Meiryo" charset="-128"/>
              </a:rPr>
              <a:t>ライセンス・構築（減価償却）</a:t>
            </a:r>
          </a:p>
          <a:p>
            <a:pPr algn="ct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467544" y="3436351"/>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ハードウェア</a:t>
            </a:r>
          </a:p>
          <a:p>
            <a:pPr algn="ctr"/>
            <a:r>
              <a:rPr kumimoji="1" lang="ja-JP" altLang="en-US" sz="1400" dirty="0" smtClean="0">
                <a:solidFill>
                  <a:srgbClr val="FFFFFF"/>
                </a:solidFill>
                <a:latin typeface="Meiryo" charset="-128"/>
                <a:ea typeface="Meiryo" charset="-128"/>
                <a:cs typeface="Meiryo" charset="-128"/>
              </a:rPr>
              <a:t>調達・構築（減価償却</a:t>
            </a:r>
            <a:r>
              <a:rPr kumimoji="1" lang="en-US" altLang="ja-JP" sz="1400" dirty="0" smtClean="0">
                <a:solidFill>
                  <a:srgbClr val="FFFFFF"/>
                </a:solidFill>
                <a:latin typeface="Meiryo" charset="-128"/>
                <a:ea typeface="Meiryo" charset="-128"/>
                <a:cs typeface="Meiryo" charset="-128"/>
              </a:rPr>
              <a:t>/</a:t>
            </a:r>
            <a:r>
              <a:rPr kumimoji="1" lang="ja-JP" altLang="en-US" sz="1400" dirty="0" smtClean="0">
                <a:solidFill>
                  <a:srgbClr val="FFFFFF"/>
                </a:solidFill>
                <a:latin typeface="Meiryo" charset="-128"/>
                <a:ea typeface="Meiryo" charset="-128"/>
                <a:cs typeface="Meiryo" charset="-128"/>
              </a:rPr>
              <a:t>リース）</a:t>
            </a:r>
          </a:p>
          <a:p>
            <a:pPr algn="ct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467544" y="4410296"/>
            <a:ext cx="2880320" cy="93610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smtClean="0">
                <a:solidFill>
                  <a:srgbClr val="FFFFFF"/>
                </a:solidFill>
                <a:latin typeface="Meiryo" charset="-128"/>
                <a:ea typeface="Meiryo" charset="-128"/>
                <a:cs typeface="Meiryo" charset="-128"/>
              </a:rPr>
              <a:t>データセンター・設備</a:t>
            </a:r>
          </a:p>
          <a:p>
            <a:pPr algn="ctr"/>
            <a:r>
              <a:rPr kumimoji="1" lang="ja-JP" altLang="en-US" sz="1400" dirty="0" smtClean="0">
                <a:solidFill>
                  <a:srgbClr val="FFFFFF"/>
                </a:solidFill>
                <a:latin typeface="Meiryo" charset="-128"/>
                <a:ea typeface="Meiryo" charset="-128"/>
                <a:cs typeface="Meiryo" charset="-128"/>
              </a:rPr>
              <a:t>設置費用・電気料金・賃借料金</a:t>
            </a:r>
          </a:p>
          <a:p>
            <a:pPr algn="ct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4800600" y="343635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14" name="正方形/長方形 13"/>
          <p:cNvSpPr/>
          <p:nvPr/>
        </p:nvSpPr>
        <p:spPr>
          <a:xfrm>
            <a:off x="6084168" y="246240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15" name="正方形/長方形 14"/>
          <p:cNvSpPr/>
          <p:nvPr/>
        </p:nvSpPr>
        <p:spPr>
          <a:xfrm>
            <a:off x="7380312" y="119675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4816046" y="5411060"/>
            <a:ext cx="1193822" cy="253865"/>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7" name="正方形/長方形 16"/>
          <p:cNvSpPr/>
          <p:nvPr/>
        </p:nvSpPr>
        <p:spPr>
          <a:xfrm>
            <a:off x="6084168" y="5411060"/>
            <a:ext cx="1193822" cy="576064"/>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sp>
        <p:nvSpPr>
          <p:cNvPr id="18" name="正方形/長方形 17"/>
          <p:cNvSpPr/>
          <p:nvPr/>
        </p:nvSpPr>
        <p:spPr>
          <a:xfrm>
            <a:off x="7388035" y="5411060"/>
            <a:ext cx="1193822" cy="918446"/>
          </a:xfrm>
          <a:prstGeom prst="rect">
            <a:avLst/>
          </a:prstGeom>
          <a:solidFill>
            <a:schemeClr val="accent3">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endParaRPr kumimoji="1" lang="ja-JP" altLang="en-US" sz="1600" dirty="0">
              <a:solidFill>
                <a:srgbClr val="FFFFFF"/>
              </a:solidFill>
              <a:latin typeface="Meiryo" charset="-128"/>
              <a:ea typeface="Meiryo" charset="-128"/>
              <a:cs typeface="Meiryo" charset="-128"/>
            </a:endParaRPr>
          </a:p>
        </p:txBody>
      </p:sp>
      <p:cxnSp>
        <p:nvCxnSpPr>
          <p:cNvPr id="21" name="カギ線コネクタ 20"/>
          <p:cNvCxnSpPr>
            <a:endCxn id="16" idx="1"/>
          </p:cNvCxnSpPr>
          <p:nvPr/>
        </p:nvCxnSpPr>
        <p:spPr>
          <a:xfrm rot="16200000" flipH="1">
            <a:off x="3904692" y="4626639"/>
            <a:ext cx="1146616" cy="676092"/>
          </a:xfrm>
          <a:prstGeom prst="bentConnector2">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5" name="カギ線コネクタ 24"/>
          <p:cNvCxnSpPr/>
          <p:nvPr/>
        </p:nvCxnSpPr>
        <p:spPr>
          <a:xfrm rot="16200000" flipH="1">
            <a:off x="3732159" y="3518272"/>
            <a:ext cx="2471774" cy="2232249"/>
          </a:xfrm>
          <a:prstGeom prst="bentConnector3">
            <a:avLst>
              <a:gd name="adj1" fmla="val 10017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 name="カギ線コネクタ 34"/>
          <p:cNvCxnSpPr/>
          <p:nvPr/>
        </p:nvCxnSpPr>
        <p:spPr>
          <a:xfrm rot="16200000" flipH="1">
            <a:off x="3137540" y="1914808"/>
            <a:ext cx="4676843" cy="3824147"/>
          </a:xfrm>
          <a:prstGeom prst="bentConnector3">
            <a:avLst>
              <a:gd name="adj1" fmla="val 100115"/>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467544" y="2170699"/>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9" name="正方形/長方形 8"/>
          <p:cNvSpPr/>
          <p:nvPr/>
        </p:nvSpPr>
        <p:spPr>
          <a:xfrm>
            <a:off x="451657" y="1196752"/>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サポート・ヘルプデスク</a:t>
            </a:r>
            <a:endParaRPr kumimoji="1" lang="ja-JP" altLang="en-US" sz="1600" dirty="0">
              <a:solidFill>
                <a:srgbClr val="FFFFFF"/>
              </a:solidFill>
              <a:latin typeface="Meiryo" charset="-128"/>
              <a:ea typeface="Meiryo" charset="-128"/>
              <a:cs typeface="Meiryo" charset="-128"/>
            </a:endParaRPr>
          </a:p>
        </p:txBody>
      </p:sp>
      <p:sp>
        <p:nvSpPr>
          <p:cNvPr id="10" name="正方形/長方形 9"/>
          <p:cNvSpPr/>
          <p:nvPr/>
        </p:nvSpPr>
        <p:spPr>
          <a:xfrm>
            <a:off x="467544" y="3144643"/>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1" name="正方形/長方形 10"/>
          <p:cNvSpPr/>
          <p:nvPr/>
        </p:nvSpPr>
        <p:spPr>
          <a:xfrm>
            <a:off x="467544" y="4118590"/>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12" name="正方形/長方形 11"/>
          <p:cNvSpPr/>
          <p:nvPr/>
        </p:nvSpPr>
        <p:spPr>
          <a:xfrm>
            <a:off x="467544" y="5092535"/>
            <a:ext cx="3816424" cy="253865"/>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1600" smtClean="0">
                <a:solidFill>
                  <a:srgbClr val="FFFFFF"/>
                </a:solidFill>
                <a:latin typeface="Meiryo" charset="-128"/>
                <a:ea typeface="Meiryo" charset="-128"/>
                <a:cs typeface="Meiryo" charset="-128"/>
              </a:rPr>
              <a:t>運用管理</a:t>
            </a:r>
            <a:endParaRPr kumimoji="1" lang="ja-JP" altLang="en-US" sz="1600" dirty="0">
              <a:solidFill>
                <a:srgbClr val="FFFFFF"/>
              </a:solidFill>
              <a:latin typeface="Meiryo" charset="-128"/>
              <a:ea typeface="Meiryo" charset="-128"/>
              <a:cs typeface="Meiryo" charset="-128"/>
            </a:endParaRPr>
          </a:p>
        </p:txBody>
      </p:sp>
      <p:sp>
        <p:nvSpPr>
          <p:cNvPr id="41" name="ホームベース 40"/>
          <p:cNvSpPr/>
          <p:nvPr/>
        </p:nvSpPr>
        <p:spPr>
          <a:xfrm>
            <a:off x="467544" y="5537993"/>
            <a:ext cx="2880320" cy="791513"/>
          </a:xfrm>
          <a:prstGeom prst="homePlate">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dirty="0" smtClean="0">
                <a:solidFill>
                  <a:srgbClr val="FFFFFF"/>
                </a:solidFill>
                <a:latin typeface="Meiryo" charset="-128"/>
                <a:ea typeface="Meiryo" charset="-128"/>
                <a:cs typeface="Meiryo" charset="-128"/>
              </a:rPr>
              <a:t>社員が行っている場合</a:t>
            </a:r>
          </a:p>
          <a:p>
            <a:pPr algn="ctr"/>
            <a:r>
              <a:rPr lang="ja-JP" altLang="en-US" sz="1600" dirty="0" smtClean="0">
                <a:solidFill>
                  <a:srgbClr val="FFFFFF"/>
                </a:solidFill>
                <a:latin typeface="Meiryo" charset="-128"/>
                <a:ea typeface="Meiryo" charset="-128"/>
                <a:cs typeface="Meiryo" charset="-128"/>
              </a:rPr>
              <a:t>運用コストは削減されない</a:t>
            </a:r>
            <a:endParaRPr lang="ja-JP" altLang="en-US" sz="16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1073621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正方形/長方形 141"/>
          <p:cNvSpPr/>
          <p:nvPr/>
        </p:nvSpPr>
        <p:spPr>
          <a:xfrm>
            <a:off x="685784" y="5301279"/>
            <a:ext cx="3890483" cy="1240983"/>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681518" y="848779"/>
            <a:ext cx="3110575" cy="1572110"/>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kumimoji="1" lang="ja-JP" altLang="en-US" dirty="0" smtClean="0"/>
              <a:t>移管の考え方</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24</a:t>
            </a:fld>
            <a:endParaRPr kumimoji="1" lang="ja-JP" altLang="en-US"/>
          </a:p>
        </p:txBody>
      </p:sp>
      <p:sp>
        <p:nvSpPr>
          <p:cNvPr id="4" name="正方形/長方形 3"/>
          <p:cNvSpPr/>
          <p:nvPr/>
        </p:nvSpPr>
        <p:spPr>
          <a:xfrm>
            <a:off x="4800600" y="3076311"/>
            <a:ext cx="1209268" cy="1910049"/>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IaaS</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6084168" y="2102367"/>
            <a:ext cx="1193822" cy="2881488"/>
          </a:xfrm>
          <a:prstGeom prst="rect">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smtClean="0">
                <a:solidFill>
                  <a:srgbClr val="FFFFFF"/>
                </a:solidFill>
                <a:latin typeface="Meiryo" charset="-128"/>
                <a:ea typeface="Meiryo" charset="-128"/>
                <a:cs typeface="Meiryo" charset="-128"/>
              </a:rPr>
              <a:t>PaaS</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7380312" y="836713"/>
            <a:ext cx="1209268" cy="414714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000" dirty="0" smtClean="0">
                <a:solidFill>
                  <a:srgbClr val="FFFFFF"/>
                </a:solidFill>
                <a:latin typeface="Meiryo" charset="-128"/>
                <a:ea typeface="Meiryo" charset="-128"/>
                <a:cs typeface="Meiryo" charset="-128"/>
              </a:rPr>
              <a:t>SaaS</a:t>
            </a:r>
            <a:endParaRPr kumimoji="1" lang="ja-JP" altLang="en-US" sz="1400" dirty="0">
              <a:solidFill>
                <a:srgbClr val="FFFFFF"/>
              </a:solidFill>
              <a:latin typeface="Meiryo" charset="-128"/>
              <a:ea typeface="Meiryo" charset="-128"/>
              <a:cs typeface="Meiryo" charset="-128"/>
            </a:endParaRPr>
          </a:p>
        </p:txBody>
      </p:sp>
      <p:grpSp>
        <p:nvGrpSpPr>
          <p:cNvPr id="127" name="図形グループ 126"/>
          <p:cNvGrpSpPr/>
          <p:nvPr/>
        </p:nvGrpSpPr>
        <p:grpSpPr>
          <a:xfrm>
            <a:off x="1174495" y="1273353"/>
            <a:ext cx="2184448" cy="939150"/>
            <a:chOff x="1187624" y="4653136"/>
            <a:chExt cx="2184448" cy="939150"/>
          </a:xfrm>
        </p:grpSpPr>
        <p:grpSp>
          <p:nvGrpSpPr>
            <p:cNvPr id="7" name="図形グループ 6"/>
            <p:cNvGrpSpPr/>
            <p:nvPr/>
          </p:nvGrpSpPr>
          <p:grpSpPr>
            <a:xfrm>
              <a:off x="1187624" y="4653565"/>
              <a:ext cx="317500" cy="157483"/>
              <a:chOff x="6769100" y="1390650"/>
              <a:chExt cx="317500" cy="157483"/>
            </a:xfrm>
          </p:grpSpPr>
          <p:sp>
            <p:nvSpPr>
              <p:cNvPr id="8" name="正方形/長方形 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円/楕円 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 name="直線コネクタ 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 name="図形グループ 10"/>
            <p:cNvGrpSpPr/>
            <p:nvPr/>
          </p:nvGrpSpPr>
          <p:grpSpPr>
            <a:xfrm>
              <a:off x="1187624" y="4847027"/>
              <a:ext cx="317500" cy="157483"/>
              <a:chOff x="6769100" y="1390650"/>
              <a:chExt cx="317500" cy="157483"/>
            </a:xfrm>
          </p:grpSpPr>
          <p:sp>
            <p:nvSpPr>
              <p:cNvPr id="12" name="正方形/長方形 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 name="円/楕円 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 name="直線コネクタ 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 name="図形グループ 14"/>
            <p:cNvGrpSpPr/>
            <p:nvPr/>
          </p:nvGrpSpPr>
          <p:grpSpPr>
            <a:xfrm>
              <a:off x="1187624" y="5028620"/>
              <a:ext cx="317500" cy="157483"/>
              <a:chOff x="6769100" y="1390650"/>
              <a:chExt cx="317500" cy="157483"/>
            </a:xfrm>
          </p:grpSpPr>
          <p:sp>
            <p:nvSpPr>
              <p:cNvPr id="16" name="正方形/長方形 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 name="円/楕円 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8" name="直線コネクタ 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9" name="図形グループ 18"/>
            <p:cNvGrpSpPr/>
            <p:nvPr/>
          </p:nvGrpSpPr>
          <p:grpSpPr>
            <a:xfrm>
              <a:off x="1187624" y="5429721"/>
              <a:ext cx="317500" cy="157483"/>
              <a:chOff x="6769100" y="1390650"/>
              <a:chExt cx="317500" cy="157483"/>
            </a:xfrm>
          </p:grpSpPr>
          <p:sp>
            <p:nvSpPr>
              <p:cNvPr id="20" name="正方形/長方形 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円/楕円 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2" name="直線コネクタ 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3" name="図形グループ 22"/>
            <p:cNvGrpSpPr/>
            <p:nvPr/>
          </p:nvGrpSpPr>
          <p:grpSpPr>
            <a:xfrm>
              <a:off x="1187624" y="5225202"/>
              <a:ext cx="317500" cy="157483"/>
              <a:chOff x="6769100" y="1390650"/>
              <a:chExt cx="317500" cy="157483"/>
            </a:xfrm>
          </p:grpSpPr>
          <p:sp>
            <p:nvSpPr>
              <p:cNvPr id="24" name="正方形/長方形 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5" name="円/楕円 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26" name="直線コネクタ 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27" name="図形グループ 26"/>
            <p:cNvGrpSpPr/>
            <p:nvPr/>
          </p:nvGrpSpPr>
          <p:grpSpPr>
            <a:xfrm>
              <a:off x="1557878" y="4656106"/>
              <a:ext cx="317500" cy="157483"/>
              <a:chOff x="6769100" y="1390650"/>
              <a:chExt cx="317500" cy="157483"/>
            </a:xfrm>
          </p:grpSpPr>
          <p:sp>
            <p:nvSpPr>
              <p:cNvPr id="28" name="正方形/長方形 2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9" name="円/楕円 2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0" name="直線コネクタ 2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1" name="図形グループ 30"/>
            <p:cNvGrpSpPr/>
            <p:nvPr/>
          </p:nvGrpSpPr>
          <p:grpSpPr>
            <a:xfrm>
              <a:off x="1557878" y="4849568"/>
              <a:ext cx="317500" cy="157483"/>
              <a:chOff x="6769100" y="1390650"/>
              <a:chExt cx="317500" cy="157483"/>
            </a:xfrm>
          </p:grpSpPr>
          <p:sp>
            <p:nvSpPr>
              <p:cNvPr id="32" name="正方形/長方形 3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3" name="円/楕円 3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5" name="図形グループ 34"/>
            <p:cNvGrpSpPr/>
            <p:nvPr/>
          </p:nvGrpSpPr>
          <p:grpSpPr>
            <a:xfrm>
              <a:off x="1557878" y="5031161"/>
              <a:ext cx="317500" cy="157483"/>
              <a:chOff x="6769100" y="1390650"/>
              <a:chExt cx="317500" cy="157483"/>
            </a:xfrm>
          </p:grpSpPr>
          <p:sp>
            <p:nvSpPr>
              <p:cNvPr id="36" name="正方形/長方形 3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7" name="円/楕円 3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8" name="直線コネクタ 3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39" name="図形グループ 38"/>
            <p:cNvGrpSpPr/>
            <p:nvPr/>
          </p:nvGrpSpPr>
          <p:grpSpPr>
            <a:xfrm>
              <a:off x="1557878" y="5432262"/>
              <a:ext cx="317500" cy="157483"/>
              <a:chOff x="6769100" y="1390650"/>
              <a:chExt cx="317500" cy="157483"/>
            </a:xfrm>
          </p:grpSpPr>
          <p:sp>
            <p:nvSpPr>
              <p:cNvPr id="40" name="正方形/長方形 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1" name="円/楕円 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2" name="直線コネクタ 4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3" name="図形グループ 42"/>
            <p:cNvGrpSpPr/>
            <p:nvPr/>
          </p:nvGrpSpPr>
          <p:grpSpPr>
            <a:xfrm>
              <a:off x="1557878" y="5227743"/>
              <a:ext cx="317500" cy="157483"/>
              <a:chOff x="6769100" y="1390650"/>
              <a:chExt cx="317500" cy="157483"/>
            </a:xfrm>
          </p:grpSpPr>
          <p:sp>
            <p:nvSpPr>
              <p:cNvPr id="44" name="正方形/長方形 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5" name="円/楕円 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6" name="直線コネクタ 4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7" name="図形グループ 46"/>
            <p:cNvGrpSpPr/>
            <p:nvPr/>
          </p:nvGrpSpPr>
          <p:grpSpPr>
            <a:xfrm>
              <a:off x="1932528" y="4658647"/>
              <a:ext cx="317500" cy="157483"/>
              <a:chOff x="6769100" y="1390650"/>
              <a:chExt cx="317500" cy="157483"/>
            </a:xfrm>
          </p:grpSpPr>
          <p:sp>
            <p:nvSpPr>
              <p:cNvPr id="48" name="正方形/長方形 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9" name="円/楕円 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0" name="直線コネクタ 4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1" name="図形グループ 50"/>
            <p:cNvGrpSpPr/>
            <p:nvPr/>
          </p:nvGrpSpPr>
          <p:grpSpPr>
            <a:xfrm>
              <a:off x="1932528" y="4852109"/>
              <a:ext cx="317500" cy="157483"/>
              <a:chOff x="6769100" y="1390650"/>
              <a:chExt cx="317500" cy="157483"/>
            </a:xfrm>
          </p:grpSpPr>
          <p:sp>
            <p:nvSpPr>
              <p:cNvPr id="52" name="正方形/長方形 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3" name="円/楕円 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4" name="直線コネクタ 5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5" name="図形グループ 54"/>
            <p:cNvGrpSpPr/>
            <p:nvPr/>
          </p:nvGrpSpPr>
          <p:grpSpPr>
            <a:xfrm>
              <a:off x="1932528" y="5033702"/>
              <a:ext cx="317500" cy="157483"/>
              <a:chOff x="6769100" y="1390650"/>
              <a:chExt cx="317500" cy="157483"/>
            </a:xfrm>
          </p:grpSpPr>
          <p:sp>
            <p:nvSpPr>
              <p:cNvPr id="56" name="正方形/長方形 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7" name="円/楕円 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8" name="直線コネクタ 5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9" name="図形グループ 58"/>
            <p:cNvGrpSpPr/>
            <p:nvPr/>
          </p:nvGrpSpPr>
          <p:grpSpPr>
            <a:xfrm>
              <a:off x="1932528" y="5434803"/>
              <a:ext cx="317500" cy="157483"/>
              <a:chOff x="6769100" y="1390650"/>
              <a:chExt cx="317500" cy="157483"/>
            </a:xfrm>
          </p:grpSpPr>
          <p:sp>
            <p:nvSpPr>
              <p:cNvPr id="60" name="正方形/長方形 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1" name="円/楕円 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2" name="直線コネクタ 6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3" name="図形グループ 62"/>
            <p:cNvGrpSpPr/>
            <p:nvPr/>
          </p:nvGrpSpPr>
          <p:grpSpPr>
            <a:xfrm>
              <a:off x="1932528" y="5230284"/>
              <a:ext cx="317500" cy="157483"/>
              <a:chOff x="6769100" y="1390650"/>
              <a:chExt cx="317500" cy="157483"/>
            </a:xfrm>
          </p:grpSpPr>
          <p:sp>
            <p:nvSpPr>
              <p:cNvPr id="64" name="正方形/長方形 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5" name="円/楕円 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6" name="直線コネクタ 6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7" name="図形グループ 66"/>
            <p:cNvGrpSpPr/>
            <p:nvPr/>
          </p:nvGrpSpPr>
          <p:grpSpPr>
            <a:xfrm>
              <a:off x="2309668" y="4653136"/>
              <a:ext cx="317500" cy="157483"/>
              <a:chOff x="6769100" y="1390650"/>
              <a:chExt cx="317500" cy="157483"/>
            </a:xfrm>
          </p:grpSpPr>
          <p:sp>
            <p:nvSpPr>
              <p:cNvPr id="68" name="正方形/長方形 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9" name="円/楕円 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0" name="直線コネクタ 6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1" name="図形グループ 70"/>
            <p:cNvGrpSpPr/>
            <p:nvPr/>
          </p:nvGrpSpPr>
          <p:grpSpPr>
            <a:xfrm>
              <a:off x="2679922" y="4655677"/>
              <a:ext cx="317500" cy="157483"/>
              <a:chOff x="6769100" y="1390650"/>
              <a:chExt cx="317500" cy="157483"/>
            </a:xfrm>
          </p:grpSpPr>
          <p:sp>
            <p:nvSpPr>
              <p:cNvPr id="72" name="正方形/長方形 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3" name="円/楕円 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4" name="直線コネクタ 7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5" name="図形グループ 74"/>
            <p:cNvGrpSpPr/>
            <p:nvPr/>
          </p:nvGrpSpPr>
          <p:grpSpPr>
            <a:xfrm>
              <a:off x="3054572" y="4658218"/>
              <a:ext cx="317500" cy="157483"/>
              <a:chOff x="6769100" y="1390650"/>
              <a:chExt cx="317500" cy="157483"/>
            </a:xfrm>
          </p:grpSpPr>
          <p:sp>
            <p:nvSpPr>
              <p:cNvPr id="76" name="正方形/長方形 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7" name="円/楕円 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8" name="直線コネクタ 7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9" name="図形グループ 78"/>
            <p:cNvGrpSpPr/>
            <p:nvPr/>
          </p:nvGrpSpPr>
          <p:grpSpPr>
            <a:xfrm>
              <a:off x="2309668" y="4851227"/>
              <a:ext cx="317500" cy="157483"/>
              <a:chOff x="6769100" y="1390650"/>
              <a:chExt cx="317500" cy="157483"/>
            </a:xfrm>
          </p:grpSpPr>
          <p:sp>
            <p:nvSpPr>
              <p:cNvPr id="80" name="正方形/長方形 7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1" name="円/楕円 8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2" name="直線コネクタ 8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3" name="図形グループ 82"/>
            <p:cNvGrpSpPr/>
            <p:nvPr/>
          </p:nvGrpSpPr>
          <p:grpSpPr>
            <a:xfrm>
              <a:off x="2679922" y="4853768"/>
              <a:ext cx="317500" cy="157483"/>
              <a:chOff x="6769100" y="1390650"/>
              <a:chExt cx="317500" cy="157483"/>
            </a:xfrm>
          </p:grpSpPr>
          <p:sp>
            <p:nvSpPr>
              <p:cNvPr id="84" name="正方形/長方形 8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5" name="円/楕円 8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6" name="直線コネクタ 8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7" name="図形グループ 86"/>
            <p:cNvGrpSpPr/>
            <p:nvPr/>
          </p:nvGrpSpPr>
          <p:grpSpPr>
            <a:xfrm>
              <a:off x="3054572" y="4856309"/>
              <a:ext cx="317500" cy="157483"/>
              <a:chOff x="6769100" y="1390650"/>
              <a:chExt cx="317500" cy="157483"/>
            </a:xfrm>
          </p:grpSpPr>
          <p:sp>
            <p:nvSpPr>
              <p:cNvPr id="88" name="正方形/長方形 8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9" name="円/楕円 8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0" name="直線コネクタ 8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1" name="図形グループ 90"/>
            <p:cNvGrpSpPr/>
            <p:nvPr/>
          </p:nvGrpSpPr>
          <p:grpSpPr>
            <a:xfrm>
              <a:off x="2307178" y="5219268"/>
              <a:ext cx="317500" cy="157483"/>
              <a:chOff x="6769100" y="1390650"/>
              <a:chExt cx="317500" cy="157483"/>
            </a:xfrm>
          </p:grpSpPr>
          <p:sp>
            <p:nvSpPr>
              <p:cNvPr id="92" name="正方形/長方形 9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3" name="円/楕円 9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4" name="直線コネクタ 9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5" name="図形グループ 94"/>
            <p:cNvGrpSpPr/>
            <p:nvPr/>
          </p:nvGrpSpPr>
          <p:grpSpPr>
            <a:xfrm>
              <a:off x="2307178" y="5035953"/>
              <a:ext cx="317500" cy="157483"/>
              <a:chOff x="6769100" y="1390650"/>
              <a:chExt cx="317500" cy="157483"/>
            </a:xfrm>
          </p:grpSpPr>
          <p:sp>
            <p:nvSpPr>
              <p:cNvPr id="96" name="正方形/長方形 9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円/楕円 9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8" name="直線コネクタ 9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9" name="図形グループ 98"/>
            <p:cNvGrpSpPr/>
            <p:nvPr/>
          </p:nvGrpSpPr>
          <p:grpSpPr>
            <a:xfrm>
              <a:off x="2677432" y="5221809"/>
              <a:ext cx="317500" cy="157483"/>
              <a:chOff x="6769100" y="1390650"/>
              <a:chExt cx="317500" cy="157483"/>
            </a:xfrm>
          </p:grpSpPr>
          <p:sp>
            <p:nvSpPr>
              <p:cNvPr id="100" name="正方形/長方形 9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1" name="円/楕円 10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2" name="直線コネクタ 10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3" name="図形グループ 102"/>
            <p:cNvGrpSpPr/>
            <p:nvPr/>
          </p:nvGrpSpPr>
          <p:grpSpPr>
            <a:xfrm>
              <a:off x="2677432" y="5038494"/>
              <a:ext cx="317500" cy="157483"/>
              <a:chOff x="6769100" y="1390650"/>
              <a:chExt cx="317500" cy="157483"/>
            </a:xfrm>
          </p:grpSpPr>
          <p:sp>
            <p:nvSpPr>
              <p:cNvPr id="104" name="正方形/長方形 10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円/楕円 10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06" name="直線コネクタ 10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07" name="図形グループ 106"/>
            <p:cNvGrpSpPr/>
            <p:nvPr/>
          </p:nvGrpSpPr>
          <p:grpSpPr>
            <a:xfrm>
              <a:off x="3052082" y="5224350"/>
              <a:ext cx="317500" cy="157483"/>
              <a:chOff x="6769100" y="1390650"/>
              <a:chExt cx="317500" cy="157483"/>
            </a:xfrm>
          </p:grpSpPr>
          <p:sp>
            <p:nvSpPr>
              <p:cNvPr id="108" name="正方形/長方形 10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円/楕円 10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0" name="直線コネクタ 109"/>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1" name="図形グループ 110"/>
            <p:cNvGrpSpPr/>
            <p:nvPr/>
          </p:nvGrpSpPr>
          <p:grpSpPr>
            <a:xfrm>
              <a:off x="3052082" y="5041035"/>
              <a:ext cx="317500" cy="157483"/>
              <a:chOff x="6769100" y="1390650"/>
              <a:chExt cx="317500" cy="157483"/>
            </a:xfrm>
          </p:grpSpPr>
          <p:sp>
            <p:nvSpPr>
              <p:cNvPr id="112" name="正方形/長方形 11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3" name="円/楕円 11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4" name="直線コネクタ 11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5" name="図形グループ 114"/>
            <p:cNvGrpSpPr/>
            <p:nvPr/>
          </p:nvGrpSpPr>
          <p:grpSpPr>
            <a:xfrm>
              <a:off x="2307178" y="5417359"/>
              <a:ext cx="317500" cy="157483"/>
              <a:chOff x="6769100" y="1390650"/>
              <a:chExt cx="317500" cy="157483"/>
            </a:xfrm>
          </p:grpSpPr>
          <p:sp>
            <p:nvSpPr>
              <p:cNvPr id="116" name="正方形/長方形 11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7" name="円/楕円 11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18" name="直線コネクタ 117"/>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19" name="図形グループ 118"/>
            <p:cNvGrpSpPr/>
            <p:nvPr/>
          </p:nvGrpSpPr>
          <p:grpSpPr>
            <a:xfrm>
              <a:off x="2677432" y="5419900"/>
              <a:ext cx="317500" cy="157483"/>
              <a:chOff x="6769100" y="1390650"/>
              <a:chExt cx="317500" cy="157483"/>
            </a:xfrm>
          </p:grpSpPr>
          <p:sp>
            <p:nvSpPr>
              <p:cNvPr id="120" name="正方形/長方形 11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1" name="円/楕円 12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2" name="直線コネクタ 121"/>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3" name="図形グループ 122"/>
            <p:cNvGrpSpPr/>
            <p:nvPr/>
          </p:nvGrpSpPr>
          <p:grpSpPr>
            <a:xfrm>
              <a:off x="3052082" y="5422441"/>
              <a:ext cx="317500" cy="157483"/>
              <a:chOff x="6769100" y="1390650"/>
              <a:chExt cx="317500" cy="157483"/>
            </a:xfrm>
          </p:grpSpPr>
          <p:sp>
            <p:nvSpPr>
              <p:cNvPr id="124" name="正方形/長方形 12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5" name="円/楕円 12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26" name="直線コネクタ 125"/>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129" name="テキスト ボックス 128"/>
          <p:cNvSpPr txBox="1"/>
          <p:nvPr/>
        </p:nvSpPr>
        <p:spPr>
          <a:xfrm>
            <a:off x="681518" y="957740"/>
            <a:ext cx="3170402" cy="369332"/>
          </a:xfrm>
          <a:prstGeom prst="rect">
            <a:avLst/>
          </a:prstGeom>
          <a:noFill/>
        </p:spPr>
        <p:txBody>
          <a:bodyPr wrap="square" rtlCol="0">
            <a:spAutoFit/>
          </a:bodyPr>
          <a:lstStyle/>
          <a:p>
            <a:pPr algn="ctr"/>
            <a:r>
              <a:rPr kumimoji="1" lang="ja-JP" altLang="en-US" smtClean="0">
                <a:solidFill>
                  <a:schemeClr val="tx1">
                    <a:lumMod val="50000"/>
                    <a:lumOff val="50000"/>
                  </a:schemeClr>
                </a:solidFill>
                <a:latin typeface="Meiryo" charset="-128"/>
                <a:ea typeface="Meiryo" charset="-128"/>
                <a:cs typeface="Meiryo" charset="-128"/>
              </a:rPr>
              <a:t>オンプレミス・システム</a:t>
            </a:r>
            <a:endParaRPr kumimoji="1" lang="ja-JP" altLang="en-US" dirty="0">
              <a:solidFill>
                <a:schemeClr val="tx1">
                  <a:lumMod val="50000"/>
                  <a:lumOff val="50000"/>
                </a:schemeClr>
              </a:solidFill>
              <a:latin typeface="Meiryo" charset="-128"/>
              <a:ea typeface="Meiryo" charset="-128"/>
              <a:cs typeface="Meiryo" charset="-128"/>
            </a:endParaRPr>
          </a:p>
        </p:txBody>
      </p:sp>
      <p:sp>
        <p:nvSpPr>
          <p:cNvPr id="133" name="右矢印 132"/>
          <p:cNvSpPr/>
          <p:nvPr/>
        </p:nvSpPr>
        <p:spPr>
          <a:xfrm>
            <a:off x="3894415" y="838262"/>
            <a:ext cx="3485897" cy="392794"/>
          </a:xfrm>
          <a:prstGeom prst="rightArrow">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4" name="曲折矢印 133"/>
          <p:cNvSpPr/>
          <p:nvPr/>
        </p:nvSpPr>
        <p:spPr>
          <a:xfrm rot="5400000">
            <a:off x="4975448" y="201665"/>
            <a:ext cx="826027" cy="2988093"/>
          </a:xfrm>
          <a:prstGeom prst="bentArrow">
            <a:avLst>
              <a:gd name="adj1" fmla="val 25000"/>
              <a:gd name="adj2" fmla="val 25000"/>
              <a:gd name="adj3" fmla="val 25000"/>
              <a:gd name="adj4" fmla="val 57746"/>
            </a:avLst>
          </a:prstGeom>
          <a:solidFill>
            <a:srgbClr val="407AAA"/>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5" name="曲折矢印 134"/>
          <p:cNvSpPr/>
          <p:nvPr/>
        </p:nvSpPr>
        <p:spPr>
          <a:xfrm rot="5400000">
            <a:off x="4040983" y="1465178"/>
            <a:ext cx="1464569" cy="1757704"/>
          </a:xfrm>
          <a:prstGeom prst="bentArrow">
            <a:avLst>
              <a:gd name="adj1" fmla="val 14957"/>
              <a:gd name="adj2" fmla="val 13877"/>
              <a:gd name="adj3" fmla="val 15671"/>
              <a:gd name="adj4" fmla="val 34420"/>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sz="2000" dirty="0">
              <a:solidFill>
                <a:srgbClr val="FFFFFF"/>
              </a:solidFill>
              <a:latin typeface="Meiryo" charset="-128"/>
              <a:ea typeface="Meiryo" charset="-128"/>
              <a:cs typeface="Meiryo" charset="-128"/>
            </a:endParaRPr>
          </a:p>
        </p:txBody>
      </p:sp>
      <p:sp>
        <p:nvSpPr>
          <p:cNvPr id="136" name="四角形吹き出し 135"/>
          <p:cNvSpPr/>
          <p:nvPr/>
        </p:nvSpPr>
        <p:spPr>
          <a:xfrm>
            <a:off x="696492" y="2646223"/>
            <a:ext cx="3170402" cy="2274934"/>
          </a:xfrm>
          <a:prstGeom prst="wedgeRectCallout">
            <a:avLst>
              <a:gd name="adj1" fmla="val 79284"/>
              <a:gd name="adj2" fmla="val -76564"/>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コスト</a:t>
            </a:r>
          </a:p>
          <a:p>
            <a:pPr marL="269875" lvl="1"/>
            <a:r>
              <a:rPr kumimoji="1" lang="en-US" altLang="ja-JP" sz="1200" dirty="0" smtClean="0">
                <a:solidFill>
                  <a:srgbClr val="FFFFFF"/>
                </a:solidFill>
                <a:latin typeface="Meiryo" charset="-128"/>
                <a:ea typeface="Meiryo" charset="-128"/>
                <a:cs typeface="Meiryo" charset="-128"/>
              </a:rPr>
              <a:t>5</a:t>
            </a:r>
            <a:r>
              <a:rPr kumimoji="1" lang="ja-JP" altLang="en-US" sz="1200" dirty="0" smtClean="0">
                <a:solidFill>
                  <a:srgbClr val="FFFFFF"/>
                </a:solidFill>
                <a:latin typeface="Meiryo" charset="-128"/>
                <a:ea typeface="Meiryo" charset="-128"/>
                <a:cs typeface="Meiryo" charset="-128"/>
              </a:rPr>
              <a:t>年間の</a:t>
            </a:r>
            <a:r>
              <a:rPr kumimoji="1" lang="en-US" altLang="ja-JP" sz="1200" dirty="0" smtClean="0">
                <a:solidFill>
                  <a:srgbClr val="FFFFFF"/>
                </a:solidFill>
                <a:latin typeface="Meiryo" charset="-128"/>
                <a:ea typeface="Meiryo" charset="-128"/>
                <a:cs typeface="Meiryo" charset="-128"/>
              </a:rPr>
              <a:t>TCO</a:t>
            </a:r>
          </a:p>
          <a:p>
            <a:pPr marL="228600" indent="-228600">
              <a:buFont typeface="+mj-lt"/>
              <a:buAutoNum type="arabicPeriod"/>
            </a:pPr>
            <a:r>
              <a:rPr lang="en-US" altLang="ja-JP" sz="1400" b="1" dirty="0" smtClean="0">
                <a:solidFill>
                  <a:srgbClr val="FFFFFF"/>
                </a:solidFill>
                <a:latin typeface="Meiryo" charset="-128"/>
                <a:ea typeface="Meiryo" charset="-128"/>
                <a:cs typeface="Meiryo" charset="-128"/>
              </a:rPr>
              <a:t>BCP</a:t>
            </a:r>
            <a:endParaRPr lang="ja-JP" altLang="en-US" sz="1400" b="1" dirty="0">
              <a:solidFill>
                <a:srgbClr val="FFFFFF"/>
              </a:solidFill>
              <a:latin typeface="Meiryo" charset="-128"/>
              <a:ea typeface="Meiryo" charset="-128"/>
              <a:cs typeface="Meiryo" charset="-128"/>
            </a:endParaRPr>
          </a:p>
          <a:p>
            <a:pPr marL="228600" lvl="1"/>
            <a:r>
              <a:rPr lang="ja-JP" altLang="en-US" sz="1200" dirty="0" smtClean="0">
                <a:solidFill>
                  <a:srgbClr val="FFFFFF"/>
                </a:solidFill>
                <a:latin typeface="Meiryo" charset="-128"/>
                <a:ea typeface="Meiryo" charset="-128"/>
                <a:cs typeface="Meiryo" charset="-128"/>
              </a:rPr>
              <a:t>遠隔多重化構成など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バックアップ／アーカイブ</a:t>
            </a:r>
          </a:p>
          <a:p>
            <a:pPr marL="228600" lvl="1"/>
            <a:r>
              <a:rPr kumimoji="1" lang="ja-JP" altLang="en-US" sz="1200" dirty="0" smtClean="0">
                <a:solidFill>
                  <a:srgbClr val="FFFFFF"/>
                </a:solidFill>
                <a:latin typeface="Meiryo" charset="-128"/>
                <a:ea typeface="Meiryo" charset="-128"/>
                <a:cs typeface="Meiryo" charset="-128"/>
              </a:rPr>
              <a:t>電子メール、業務データなど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ユーザー利便性</a:t>
            </a:r>
          </a:p>
          <a:p>
            <a:pPr marL="228600" lvl="1"/>
            <a:r>
              <a:rPr kumimoji="1" lang="ja-JP" altLang="en-US" sz="1200" dirty="0" smtClean="0">
                <a:solidFill>
                  <a:srgbClr val="FFFFFF"/>
                </a:solidFill>
                <a:latin typeface="Meiryo" charset="-128"/>
                <a:ea typeface="Meiryo" charset="-128"/>
                <a:cs typeface="Meiryo" charset="-128"/>
              </a:rPr>
              <a:t>応答時間、グローバル対応など</a:t>
            </a:r>
          </a:p>
          <a:p>
            <a:pPr marL="228600" indent="-228600">
              <a:buFont typeface="+mj-lt"/>
              <a:buAutoNum type="arabicPeriod"/>
            </a:pPr>
            <a:r>
              <a:rPr kumimoji="1" lang="ja-JP" altLang="en-US" sz="1400" b="1" dirty="0" smtClean="0">
                <a:solidFill>
                  <a:srgbClr val="FFFFFF"/>
                </a:solidFill>
                <a:latin typeface="Meiryo" charset="-128"/>
                <a:ea typeface="Meiryo" charset="-128"/>
                <a:cs typeface="Meiryo" charset="-128"/>
              </a:rPr>
              <a:t>ガバナンス</a:t>
            </a:r>
          </a:p>
          <a:p>
            <a:pPr marL="228600" lvl="1"/>
            <a:r>
              <a:rPr kumimoji="1" lang="ja-JP" altLang="en-US" sz="1200" dirty="0" smtClean="0">
                <a:solidFill>
                  <a:srgbClr val="FFFFFF"/>
                </a:solidFill>
                <a:latin typeface="Meiryo" charset="-128"/>
                <a:ea typeface="Meiryo" charset="-128"/>
                <a:cs typeface="Meiryo" charset="-128"/>
              </a:rPr>
              <a:t>見える化、管理機能など</a:t>
            </a:r>
            <a:endParaRPr kumimoji="1" lang="ja-JP" altLang="en-US" sz="1200" dirty="0">
              <a:solidFill>
                <a:srgbClr val="FFFFFF"/>
              </a:solidFill>
              <a:latin typeface="Meiryo" charset="-128"/>
              <a:ea typeface="Meiryo" charset="-128"/>
              <a:cs typeface="Meiryo" charset="-128"/>
            </a:endParaRPr>
          </a:p>
        </p:txBody>
      </p:sp>
      <p:sp>
        <p:nvSpPr>
          <p:cNvPr id="137" name="円/楕円 136"/>
          <p:cNvSpPr/>
          <p:nvPr/>
        </p:nvSpPr>
        <p:spPr>
          <a:xfrm>
            <a:off x="4572001" y="764704"/>
            <a:ext cx="1437867" cy="1410109"/>
          </a:xfrm>
          <a:prstGeom prst="ellipse">
            <a:avLst/>
          </a:prstGeom>
          <a:noFill/>
          <a:ln w="38100">
            <a:solidFill>
              <a:schemeClr val="accent6">
                <a:lumMod val="75000"/>
              </a:schemeClr>
            </a:solidFill>
            <a:prstDash val="sysDash"/>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0" name="テキスト ボックス 139"/>
          <p:cNvSpPr txBox="1"/>
          <p:nvPr/>
        </p:nvSpPr>
        <p:spPr>
          <a:xfrm>
            <a:off x="1060714" y="5364192"/>
            <a:ext cx="3457269" cy="1154162"/>
          </a:xfrm>
          <a:prstGeom prst="rect">
            <a:avLst/>
          </a:prstGeom>
          <a:noFill/>
        </p:spPr>
        <p:txBody>
          <a:bodyPr wrap="square" rtlCol="0">
            <a:spAutoFit/>
          </a:bodyPr>
          <a:lstStyle/>
          <a:p>
            <a:r>
              <a:rPr kumimoji="1" lang="ja-JP" altLang="en-US" sz="1400" dirty="0" smtClean="0">
                <a:solidFill>
                  <a:schemeClr val="bg1"/>
                </a:solidFill>
                <a:latin typeface="Meiryo" charset="-128"/>
                <a:ea typeface="Meiryo" charset="-128"/>
                <a:cs typeface="Meiryo" charset="-128"/>
              </a:rPr>
              <a:t>そのまま移行すれば</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オンプレミスよりもコストが嵩む</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運用管理負担が増える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機能面で利用部門のニーズに応えられない</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サービスレベルが低下する</a:t>
            </a:r>
          </a:p>
          <a:p>
            <a:pPr marL="171450" indent="-171450">
              <a:buFont typeface="Wingdings" charset="2"/>
              <a:buChar char="ü"/>
            </a:pPr>
            <a:r>
              <a:rPr kumimoji="1" lang="ja-JP" altLang="en-US" sz="1100" dirty="0" smtClean="0">
                <a:solidFill>
                  <a:schemeClr val="bg1"/>
                </a:solidFill>
                <a:latin typeface="Meiryo" charset="-128"/>
                <a:ea typeface="Meiryo" charset="-128"/>
                <a:cs typeface="Meiryo" charset="-128"/>
              </a:rPr>
              <a:t>セキュリティが担保できない</a:t>
            </a:r>
            <a:endParaRPr kumimoji="1" lang="ja-JP" altLang="en-US" sz="1100" dirty="0">
              <a:solidFill>
                <a:schemeClr val="bg1"/>
              </a:solidFill>
              <a:latin typeface="Meiryo" charset="-128"/>
              <a:ea typeface="Meiryo" charset="-128"/>
              <a:cs typeface="Meiryo" charset="-128"/>
            </a:endParaRPr>
          </a:p>
        </p:txBody>
      </p:sp>
      <p:sp>
        <p:nvSpPr>
          <p:cNvPr id="143" name="ホームベース 142"/>
          <p:cNvSpPr/>
          <p:nvPr/>
        </p:nvSpPr>
        <p:spPr>
          <a:xfrm rot="16200000">
            <a:off x="5902600" y="3851015"/>
            <a:ext cx="1439214" cy="3943280"/>
          </a:xfrm>
          <a:prstGeom prst="homePlate">
            <a:avLst>
              <a:gd name="adj" fmla="val 14646"/>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4" name="テキスト ボックス 143"/>
          <p:cNvSpPr txBox="1"/>
          <p:nvPr/>
        </p:nvSpPr>
        <p:spPr>
          <a:xfrm>
            <a:off x="4682510" y="5611384"/>
            <a:ext cx="3939014" cy="738664"/>
          </a:xfrm>
          <a:prstGeom prst="rect">
            <a:avLst/>
          </a:prstGeom>
          <a:noFill/>
        </p:spPr>
        <p:txBody>
          <a:bodyPr wrap="square" rtlCol="0">
            <a:spAutoFit/>
          </a:bodyPr>
          <a:lstStyle/>
          <a:p>
            <a:pPr marL="171450" indent="-171450">
              <a:buFont typeface="Wingdings" charset="2"/>
              <a:buChar char="Ø"/>
            </a:pPr>
            <a:r>
              <a:rPr kumimoji="1" lang="ja-JP" altLang="en-US" sz="1400" smtClean="0">
                <a:solidFill>
                  <a:schemeClr val="bg1"/>
                </a:solidFill>
                <a:latin typeface="Meiryo" charset="-128"/>
                <a:ea typeface="Meiryo" charset="-128"/>
                <a:cs typeface="Meiryo" charset="-128"/>
              </a:rPr>
              <a:t>上記、組合せ</a:t>
            </a:r>
            <a:r>
              <a:rPr kumimoji="1" lang="ja-JP" altLang="en-US" sz="1400" dirty="0" smtClean="0">
                <a:solidFill>
                  <a:schemeClr val="bg1"/>
                </a:solidFill>
                <a:latin typeface="Meiryo" charset="-128"/>
                <a:ea typeface="Meiryo" charset="-128"/>
                <a:cs typeface="Meiryo" charset="-128"/>
              </a:rPr>
              <a:t>の最適解を考える</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クラウド前提のアーキテクチャーに見直す</a:t>
            </a:r>
          </a:p>
          <a:p>
            <a:pPr marL="171450" indent="-171450">
              <a:buFont typeface="Wingdings" charset="2"/>
              <a:buChar char="Ø"/>
            </a:pPr>
            <a:r>
              <a:rPr kumimoji="1" lang="ja-JP" altLang="en-US" sz="1400" dirty="0" smtClean="0">
                <a:solidFill>
                  <a:schemeClr val="bg1"/>
                </a:solidFill>
                <a:latin typeface="Meiryo" charset="-128"/>
                <a:ea typeface="Meiryo" charset="-128"/>
                <a:cs typeface="Meiryo" charset="-128"/>
              </a:rPr>
              <a:t>情報システム部門の役割を再構築する</a:t>
            </a:r>
            <a:endParaRPr kumimoji="1" lang="ja-JP" altLang="en-US" sz="1400" dirty="0">
              <a:solidFill>
                <a:schemeClr val="bg1"/>
              </a:solidFill>
              <a:latin typeface="Meiryo" charset="-128"/>
              <a:ea typeface="Meiryo" charset="-128"/>
              <a:cs typeface="Meiryo" charset="-128"/>
            </a:endParaRPr>
          </a:p>
        </p:txBody>
      </p:sp>
    </p:spTree>
    <p:extLst>
      <p:ext uri="{BB962C8B-B14F-4D97-AF65-F5344CB8AC3E}">
        <p14:creationId xmlns:p14="http://schemas.microsoft.com/office/powerpoint/2010/main" val="962299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https://lh5.googleusercontent.com/Dy5zX-Em20pVmL0zVVfMjOMkVNGWWlLWx7CLQandv061bUopCVy1Fw2lDjZ8TxNxuHjqcixCGTKyWl4oR-HVXL4K7bB-F5zYEyGAMpJ9hTlaXZwRkbNiy6Uc3E-c0tMMkJhI3posF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273" y="204522"/>
            <a:ext cx="3957347" cy="395734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p:txBody>
          <a:bodyPr/>
          <a:lstStyle/>
          <a:p>
            <a:r>
              <a:rPr lang="ja-JP" altLang="en-US" dirty="0"/>
              <a:t>予算はどう変わるのか</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25</a:t>
            </a:fld>
            <a:endParaRPr kumimoji="1" lang="ja-JP" altLang="en-US"/>
          </a:p>
        </p:txBody>
      </p:sp>
      <p:sp>
        <p:nvSpPr>
          <p:cNvPr id="4" name="片側の 2 つの角を切り取った四角形 3"/>
          <p:cNvSpPr/>
          <p:nvPr/>
        </p:nvSpPr>
        <p:spPr>
          <a:xfrm>
            <a:off x="467544" y="1140626"/>
            <a:ext cx="3744416" cy="2160240"/>
          </a:xfrm>
          <a:prstGeom prst="snip2Same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テキスト ボックス 4"/>
          <p:cNvSpPr txBox="1"/>
          <p:nvPr/>
        </p:nvSpPr>
        <p:spPr>
          <a:xfrm>
            <a:off x="467544" y="1259847"/>
            <a:ext cx="3744416" cy="646331"/>
          </a:xfrm>
          <a:prstGeom prst="rect">
            <a:avLst/>
          </a:prstGeom>
          <a:noFill/>
        </p:spPr>
        <p:txBody>
          <a:bodyPr wrap="square" rtlCol="0">
            <a:spAutoFit/>
          </a:bodyPr>
          <a:lstStyle/>
          <a:p>
            <a:pPr algn="ctr"/>
            <a:r>
              <a:rPr kumimoji="1" lang="ja-JP" altLang="en-US" dirty="0" smtClean="0">
                <a:solidFill>
                  <a:schemeClr val="tx1">
                    <a:lumMod val="50000"/>
                    <a:lumOff val="50000"/>
                  </a:schemeClr>
                </a:solidFill>
                <a:latin typeface="Meiryo" charset="-128"/>
                <a:ea typeface="Meiryo" charset="-128"/>
                <a:cs typeface="Meiryo" charset="-128"/>
              </a:rPr>
              <a:t>データセンター</a:t>
            </a:r>
            <a:r>
              <a:rPr kumimoji="1" lang="en-US" altLang="ja-JP" dirty="0" smtClean="0">
                <a:solidFill>
                  <a:schemeClr val="tx1">
                    <a:lumMod val="50000"/>
                    <a:lumOff val="50000"/>
                  </a:schemeClr>
                </a:solidFill>
                <a:latin typeface="Meiryo" charset="-128"/>
                <a:ea typeface="Meiryo" charset="-128"/>
                <a:cs typeface="Meiryo" charset="-128"/>
              </a:rPr>
              <a:t> or</a:t>
            </a:r>
            <a:endParaRPr kumimoji="1" lang="ja-JP" altLang="en-US" dirty="0" smtClean="0">
              <a:solidFill>
                <a:schemeClr val="tx1">
                  <a:lumMod val="50000"/>
                  <a:lumOff val="50000"/>
                </a:schemeClr>
              </a:solidFill>
              <a:latin typeface="Meiryo" charset="-128"/>
              <a:ea typeface="Meiryo" charset="-128"/>
              <a:cs typeface="Meiryo" charset="-128"/>
            </a:endParaRPr>
          </a:p>
          <a:p>
            <a:pPr algn="ctr"/>
            <a:r>
              <a:rPr kumimoji="1" lang="ja-JP" altLang="en-US" dirty="0" smtClean="0">
                <a:solidFill>
                  <a:schemeClr val="tx1">
                    <a:lumMod val="50000"/>
                    <a:lumOff val="50000"/>
                  </a:schemeClr>
                </a:solidFill>
                <a:latin typeface="Meiryo" charset="-128"/>
                <a:ea typeface="Meiryo" charset="-128"/>
                <a:cs typeface="Meiryo" charset="-128"/>
              </a:rPr>
              <a:t>自社のサーバールーム</a:t>
            </a:r>
            <a:endParaRPr kumimoji="1" lang="ja-JP" altLang="en-US" dirty="0">
              <a:solidFill>
                <a:schemeClr val="tx1">
                  <a:lumMod val="50000"/>
                  <a:lumOff val="50000"/>
                </a:schemeClr>
              </a:solidFill>
              <a:latin typeface="Meiryo" charset="-128"/>
              <a:ea typeface="Meiryo" charset="-128"/>
              <a:cs typeface="Meiryo" charset="-128"/>
            </a:endParaRPr>
          </a:p>
        </p:txBody>
      </p:sp>
      <p:pic>
        <p:nvPicPr>
          <p:cNvPr id="6" name="Picture 4" descr="https://lh6.googleusercontent.com/Lz_MKZ_siLkQ62-QusYfkF7WG7glrWHosKOjhlmwAataFwGrId6Bn0p2RnFGTJ0FbNVvDtOGpoT3dxwoqYd8Vbtx6gJWeAIcGnWiZDrlsY1lmzw1EYm1iiVHjf4znf1v2eDV-KP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139" y="1972897"/>
            <a:ext cx="598866" cy="5988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s://lh3.googleusercontent.com/2rErx6GtGp570ZYStuO7ziiL5a1WOJGbOzbGuCm2TBScKoxt0YupX3NYN8bsE5a_i78_jVeSRYc7hnIG5_sDa0xa0miWXF4Vh5vcB3nZNjn3_YGHRHPe2QqQYcQkVTL0zuC3QAZab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887" y="204107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lh4.googleusercontent.com/AQ_JLDrmj_oJkR8uB0VxRR2v5YSln0-ipiGzlKGlJfsswtliuxNBGPH2ep2DCJAGdjTd4Vgbwkmb1VZB8xnJCnpyguQvX5Ff0llD37LaX0YYmuz8ADj7-JCCzdkoO5bsA7GQYo2o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8110" y="204107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https://lh5.googleusercontent.com/9VIJCJ6bvm73Uc8VWK_CYhudyYd5UCXI_Iqhy1rPtwJ6JXPhe4vPx4axfjox4e40dcPXsWShEYxy7DlJIkEhE9WHLCQoLvQ1RgBOrURRc_4e_KaS_MoAQszZAQxkbWOpnj6sd64i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04059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3074" y="1705577"/>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13240" y="2746380"/>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80490"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2107"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88583" y="2550132"/>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3"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4162" y="2556561"/>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4"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998" y="275381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5"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3203" y="2746380"/>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22" y="2751703"/>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7"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5812" y="223204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8"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36822"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9"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2017" y="2232046"/>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5564" y="254327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1"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7181" y="2552487"/>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35594"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3"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0631"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4"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59334"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5"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8166"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6"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998" y="16953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7" descr="https://lh3.googleusercontent.com/_FsUXnYukBTo__dj-TAdHKlqHD6BxrUNjX5Ejd4SqTBmGDP5XyoupmDRAIU3peGGjpTuPSd0-C_eyCE-e2iwxcdefqmrqRCr1WqoCWb4j0BsgVZzRy8ioIz71UJE_UJhulhqJty8R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04426" y="2220535"/>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2" descr="https://lh3.googleusercontent.com/Yzm5JcAKkK_AF14T1zUqKsYE3QoKmgI-vRWufJZznE8g80hroVyH-y7IL3f9X-GKS9NyoltEqHAkF_-5VKIPYGnUuhU7rjU14XTtEB6UT_l_nPvT4onxII1NlVtlS8mD4wuT-a4Sg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6966" y="2550132"/>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7" descr="https://lh5.googleusercontent.com/9VIJCJ6bvm73Uc8VWK_CYhudyYd5UCXI_Iqhy1rPtwJ6JXPhe4vPx4axfjox4e40dcPXsWShEYxy7DlJIkEhE9WHLCQoLvQ1RgBOrURRc_4e_KaS_MoAQszZAQxkbWOpnj6sd64iB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1183" y="2048963"/>
            <a:ext cx="531168" cy="53116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https://lh4.googleusercontent.com/AQ_JLDrmj_oJkR8uB0VxRR2v5YSln0-ipiGzlKGlJfsswtliuxNBGPH2ep2DCJAGdjTd4Vgbwkmb1VZB8xnJCnpyguQvX5Ff0llD37LaX0YYmuz8ADj7-JCCzdkoO5bsA7GQYo2oY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7856" y="2059665"/>
            <a:ext cx="531168" cy="531168"/>
          </a:xfrm>
          <a:prstGeom prst="rect">
            <a:avLst/>
          </a:prstGeom>
          <a:noFill/>
          <a:extLst>
            <a:ext uri="{909E8E84-426E-40DD-AFC4-6F175D3DCCD1}">
              <a14:hiddenFill xmlns:a14="http://schemas.microsoft.com/office/drawing/2010/main">
                <a:solidFill>
                  <a:srgbClr val="FFFFFF"/>
                </a:solidFill>
              </a14:hiddenFill>
            </a:ext>
          </a:extLst>
        </p:spPr>
      </p:pic>
      <p:sp>
        <p:nvSpPr>
          <p:cNvPr id="33" name="右矢印 32"/>
          <p:cNvSpPr/>
          <p:nvPr/>
        </p:nvSpPr>
        <p:spPr>
          <a:xfrm>
            <a:off x="3995936" y="2059665"/>
            <a:ext cx="936104" cy="762480"/>
          </a:xfrm>
          <a:prstGeom prst="rightArrow">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5" name="正方形/長方形 34"/>
          <p:cNvSpPr/>
          <p:nvPr/>
        </p:nvSpPr>
        <p:spPr>
          <a:xfrm>
            <a:off x="467544" y="3627348"/>
            <a:ext cx="8208912" cy="648072"/>
          </a:xfrm>
          <a:prstGeom prst="rect">
            <a:avLst/>
          </a:prstGeom>
          <a:solidFill>
            <a:srgbClr val="0432FF"/>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smtClean="0">
                <a:solidFill>
                  <a:schemeClr val="bg1"/>
                </a:solidFill>
                <a:latin typeface="Meiryo" charset="-128"/>
                <a:ea typeface="Meiryo" charset="-128"/>
                <a:cs typeface="Meiryo" charset="-128"/>
              </a:rPr>
              <a:t>「資産」</a:t>
            </a:r>
            <a:r>
              <a:rPr kumimoji="1" lang="ja-JP" altLang="en-US" sz="2800" smtClean="0">
                <a:solidFill>
                  <a:schemeClr val="bg1"/>
                </a:solidFill>
                <a:latin typeface="Meiryo" charset="-128"/>
                <a:ea typeface="Meiryo" charset="-128"/>
                <a:cs typeface="Meiryo" charset="-128"/>
              </a:rPr>
              <a:t>から「経費」へ</a:t>
            </a:r>
            <a:r>
              <a:rPr kumimoji="1" lang="ja-JP" altLang="en-US" sz="2800" dirty="0" smtClean="0">
                <a:solidFill>
                  <a:schemeClr val="bg1"/>
                </a:solidFill>
                <a:latin typeface="Meiryo" charset="-128"/>
                <a:ea typeface="Meiryo" charset="-128"/>
                <a:cs typeface="Meiryo" charset="-128"/>
              </a:rPr>
              <a:t>の転換</a:t>
            </a:r>
          </a:p>
        </p:txBody>
      </p:sp>
      <p:sp>
        <p:nvSpPr>
          <p:cNvPr id="37" name="テキスト ボックス 36"/>
          <p:cNvSpPr txBox="1"/>
          <p:nvPr/>
        </p:nvSpPr>
        <p:spPr>
          <a:xfrm>
            <a:off x="599412" y="4625220"/>
            <a:ext cx="171086" cy="523220"/>
          </a:xfrm>
          <a:prstGeom prst="rect">
            <a:avLst/>
          </a:prstGeom>
          <a:noFill/>
        </p:spPr>
        <p:txBody>
          <a:bodyPr wrap="square" rtlCol="0">
            <a:spAutoFit/>
          </a:bodyPr>
          <a:lstStyle/>
          <a:p>
            <a:endParaRPr kumimoji="1" lang="ja-JP" altLang="en-US" sz="2800" dirty="0">
              <a:latin typeface="Meiryo" charset="-128"/>
              <a:ea typeface="Meiryo" charset="-128"/>
              <a:cs typeface="Meiryo" charset="-128"/>
            </a:endParaRPr>
          </a:p>
        </p:txBody>
      </p:sp>
      <p:sp>
        <p:nvSpPr>
          <p:cNvPr id="38" name="テキスト ボックス 37"/>
          <p:cNvSpPr txBox="1"/>
          <p:nvPr/>
        </p:nvSpPr>
        <p:spPr>
          <a:xfrm>
            <a:off x="599412" y="5283248"/>
            <a:ext cx="171086" cy="523220"/>
          </a:xfrm>
          <a:prstGeom prst="rect">
            <a:avLst/>
          </a:prstGeom>
          <a:noFill/>
        </p:spPr>
        <p:txBody>
          <a:bodyPr wrap="square" rtlCol="0">
            <a:spAutoFit/>
          </a:bodyPr>
          <a:lstStyle/>
          <a:p>
            <a:endParaRPr kumimoji="1" lang="ja-JP" altLang="en-US" sz="2800" dirty="0">
              <a:latin typeface="Meiryo" charset="-128"/>
              <a:ea typeface="Meiryo" charset="-128"/>
              <a:cs typeface="Meiryo" charset="-128"/>
            </a:endParaRPr>
          </a:p>
        </p:txBody>
      </p:sp>
      <p:sp>
        <p:nvSpPr>
          <p:cNvPr id="40" name="正方形/長方形 39"/>
          <p:cNvSpPr/>
          <p:nvPr/>
        </p:nvSpPr>
        <p:spPr>
          <a:xfrm>
            <a:off x="457200" y="5447981"/>
            <a:ext cx="3809482" cy="57623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プログラム・ライセンス（経費）</a:t>
            </a:r>
          </a:p>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プログラム・サポート（経費）</a:t>
            </a:r>
            <a:endParaRPr lang="ja-JP" altLang="en-US" sz="1600" dirty="0">
              <a:solidFill>
                <a:schemeClr val="bg1"/>
              </a:solidFill>
              <a:latin typeface="Meiryo" charset="-128"/>
              <a:ea typeface="Meiryo" charset="-128"/>
              <a:cs typeface="Meiryo" charset="-128"/>
            </a:endParaRPr>
          </a:p>
        </p:txBody>
      </p:sp>
      <p:sp>
        <p:nvSpPr>
          <p:cNvPr id="41" name="正方形/長方形 40"/>
          <p:cNvSpPr/>
          <p:nvPr/>
        </p:nvSpPr>
        <p:spPr>
          <a:xfrm>
            <a:off x="457200" y="6082849"/>
            <a:ext cx="3809482" cy="472821"/>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運用管理</a:t>
            </a:r>
            <a:r>
              <a:rPr lang="en-US" altLang="ja-JP" sz="1600" dirty="0" smtClean="0">
                <a:solidFill>
                  <a:schemeClr val="bg1"/>
                </a:solidFill>
                <a:latin typeface="Meiryo" charset="-128"/>
                <a:ea typeface="Meiryo" charset="-128"/>
                <a:cs typeface="Meiryo" charset="-128"/>
              </a:rPr>
              <a:t>/</a:t>
            </a:r>
            <a:r>
              <a:rPr lang="ja-JP" altLang="en-US" sz="1600" dirty="0" smtClean="0">
                <a:solidFill>
                  <a:schemeClr val="bg1"/>
                </a:solidFill>
                <a:latin typeface="Meiryo" charset="-128"/>
                <a:ea typeface="Meiryo" charset="-128"/>
                <a:cs typeface="Meiryo" charset="-128"/>
              </a:rPr>
              <a:t>派遣（経費）</a:t>
            </a:r>
            <a:endParaRPr lang="ja-JP" altLang="en-US" sz="1600" dirty="0">
              <a:solidFill>
                <a:schemeClr val="bg1"/>
              </a:solidFill>
              <a:latin typeface="Meiryo" charset="-128"/>
              <a:ea typeface="Meiryo" charset="-128"/>
              <a:cs typeface="Meiryo" charset="-128"/>
            </a:endParaRPr>
          </a:p>
        </p:txBody>
      </p:sp>
      <p:sp>
        <p:nvSpPr>
          <p:cNvPr id="42" name="正方形/長方形 41"/>
          <p:cNvSpPr/>
          <p:nvPr/>
        </p:nvSpPr>
        <p:spPr>
          <a:xfrm>
            <a:off x="458696" y="4325679"/>
            <a:ext cx="3808096" cy="516988"/>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システム</a:t>
            </a:r>
            <a:r>
              <a:rPr lang="ja-JP" altLang="en-US" sz="1600" smtClean="0">
                <a:solidFill>
                  <a:schemeClr val="bg1"/>
                </a:solidFill>
                <a:latin typeface="Meiryo" charset="-128"/>
                <a:ea typeface="Meiryo" charset="-128"/>
                <a:cs typeface="Meiryo" charset="-128"/>
              </a:rPr>
              <a:t>開発（資産）</a:t>
            </a:r>
            <a:endParaRPr lang="ja-JP" altLang="en-US" sz="1600" dirty="0">
              <a:solidFill>
                <a:schemeClr val="bg1"/>
              </a:solidFill>
              <a:latin typeface="Meiryo" charset="-128"/>
              <a:ea typeface="Meiryo" charset="-128"/>
              <a:cs typeface="Meiryo" charset="-128"/>
            </a:endParaRPr>
          </a:p>
        </p:txBody>
      </p:sp>
      <p:sp>
        <p:nvSpPr>
          <p:cNvPr id="43" name="正方形/長方形 42"/>
          <p:cNvSpPr/>
          <p:nvPr/>
        </p:nvSpPr>
        <p:spPr>
          <a:xfrm>
            <a:off x="458696" y="4892926"/>
            <a:ext cx="3808096" cy="493670"/>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ハードウェア資産（資産）</a:t>
            </a:r>
            <a:endParaRPr lang="ja-JP" altLang="en-US" sz="1600" dirty="0">
              <a:solidFill>
                <a:schemeClr val="bg1"/>
              </a:solidFill>
              <a:latin typeface="Meiryo" charset="-128"/>
              <a:ea typeface="Meiryo" charset="-128"/>
              <a:cs typeface="Meiryo" charset="-128"/>
            </a:endParaRPr>
          </a:p>
        </p:txBody>
      </p:sp>
      <p:sp>
        <p:nvSpPr>
          <p:cNvPr id="44" name="正方形/長方形 43"/>
          <p:cNvSpPr/>
          <p:nvPr/>
        </p:nvSpPr>
        <p:spPr>
          <a:xfrm>
            <a:off x="4866974" y="4735748"/>
            <a:ext cx="3818646" cy="1431945"/>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サブスクリプション（経費）</a:t>
            </a:r>
            <a:endParaRPr lang="ja-JP" altLang="en-US" sz="1600" dirty="0">
              <a:solidFill>
                <a:schemeClr val="bg1"/>
              </a:solidFill>
              <a:latin typeface="Meiryo" charset="-128"/>
              <a:ea typeface="Meiryo" charset="-128"/>
              <a:cs typeface="Meiryo" charset="-128"/>
            </a:endParaRPr>
          </a:p>
        </p:txBody>
      </p:sp>
      <p:sp>
        <p:nvSpPr>
          <p:cNvPr id="45" name="正方形/長方形 44"/>
          <p:cNvSpPr/>
          <p:nvPr/>
        </p:nvSpPr>
        <p:spPr>
          <a:xfrm>
            <a:off x="4866974" y="4327529"/>
            <a:ext cx="3808096" cy="356110"/>
          </a:xfrm>
          <a:prstGeom prst="rect">
            <a:avLst/>
          </a:prstGeom>
          <a:solidFill>
            <a:schemeClr val="accent3">
              <a:lumMod val="5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システム</a:t>
            </a:r>
            <a:r>
              <a:rPr lang="ja-JP" altLang="en-US" sz="1600" smtClean="0">
                <a:solidFill>
                  <a:schemeClr val="bg1"/>
                </a:solidFill>
                <a:latin typeface="Meiryo" charset="-128"/>
                <a:ea typeface="Meiryo" charset="-128"/>
                <a:cs typeface="Meiryo" charset="-128"/>
              </a:rPr>
              <a:t>開発（資産）</a:t>
            </a:r>
            <a:endParaRPr lang="ja-JP" altLang="en-US" sz="1600" dirty="0">
              <a:solidFill>
                <a:schemeClr val="bg1"/>
              </a:solidFill>
              <a:latin typeface="Meiryo" charset="-128"/>
              <a:ea typeface="Meiryo" charset="-128"/>
              <a:cs typeface="Meiryo" charset="-128"/>
            </a:endParaRPr>
          </a:p>
        </p:txBody>
      </p:sp>
      <p:sp>
        <p:nvSpPr>
          <p:cNvPr id="46" name="正方形/長方形 45"/>
          <p:cNvSpPr/>
          <p:nvPr/>
        </p:nvSpPr>
        <p:spPr>
          <a:xfrm>
            <a:off x="4865588" y="6221472"/>
            <a:ext cx="3809482" cy="33419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buFont typeface="Wingdings" charset="2"/>
              <a:buChar char="l"/>
            </a:pPr>
            <a:r>
              <a:rPr lang="ja-JP" altLang="en-US" sz="1600" dirty="0" smtClean="0">
                <a:solidFill>
                  <a:schemeClr val="bg1"/>
                </a:solidFill>
                <a:latin typeface="Meiryo" charset="-128"/>
                <a:ea typeface="Meiryo" charset="-128"/>
                <a:cs typeface="Meiryo" charset="-128"/>
              </a:rPr>
              <a:t>マネージド・サービス（経費）</a:t>
            </a:r>
            <a:endParaRPr lang="ja-JP" altLang="en-US" sz="1600" dirty="0">
              <a:solidFill>
                <a:schemeClr val="bg1"/>
              </a:solidFill>
              <a:latin typeface="Meiryo" charset="-128"/>
              <a:ea typeface="Meiryo" charset="-128"/>
              <a:cs typeface="Meiryo" charset="-128"/>
            </a:endParaRPr>
          </a:p>
        </p:txBody>
      </p:sp>
      <p:cxnSp>
        <p:nvCxnSpPr>
          <p:cNvPr id="48" name="カギ線コネクタ 47"/>
          <p:cNvCxnSpPr>
            <a:stCxn id="42" idx="3"/>
            <a:endCxn id="44" idx="1"/>
          </p:cNvCxnSpPr>
          <p:nvPr/>
        </p:nvCxnSpPr>
        <p:spPr>
          <a:xfrm>
            <a:off x="4266792" y="4584173"/>
            <a:ext cx="600182" cy="867548"/>
          </a:xfrm>
          <a:prstGeom prst="bentConnector3">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9" name="カギ線コネクタ 48"/>
          <p:cNvCxnSpPr>
            <a:stCxn id="43" idx="3"/>
            <a:endCxn id="44" idx="1"/>
          </p:cNvCxnSpPr>
          <p:nvPr/>
        </p:nvCxnSpPr>
        <p:spPr>
          <a:xfrm>
            <a:off x="4266792" y="5139761"/>
            <a:ext cx="600182" cy="311960"/>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カギ線コネクタ 51"/>
          <p:cNvCxnSpPr>
            <a:stCxn id="40" idx="3"/>
            <a:endCxn id="44" idx="1"/>
          </p:cNvCxnSpPr>
          <p:nvPr/>
        </p:nvCxnSpPr>
        <p:spPr>
          <a:xfrm flipV="1">
            <a:off x="4266682" y="5451721"/>
            <a:ext cx="600292" cy="284379"/>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5" name="カギ線コネクタ 54"/>
          <p:cNvCxnSpPr>
            <a:stCxn id="41" idx="3"/>
            <a:endCxn id="44" idx="1"/>
          </p:cNvCxnSpPr>
          <p:nvPr/>
        </p:nvCxnSpPr>
        <p:spPr>
          <a:xfrm flipV="1">
            <a:off x="4266682" y="5451721"/>
            <a:ext cx="600292" cy="867539"/>
          </a:xfrm>
          <a:prstGeom prst="bentConnector3">
            <a:avLst>
              <a:gd name="adj1" fmla="val 50000"/>
            </a:avLst>
          </a:prstGeom>
          <a:ln>
            <a:solidFill>
              <a:srgbClr val="FF6666"/>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直線矢印コネクタ 70"/>
          <p:cNvCxnSpPr/>
          <p:nvPr/>
        </p:nvCxnSpPr>
        <p:spPr>
          <a:xfrm>
            <a:off x="4266682" y="4437112"/>
            <a:ext cx="59890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72" name="直線矢印コネクタ 71"/>
          <p:cNvCxnSpPr/>
          <p:nvPr/>
        </p:nvCxnSpPr>
        <p:spPr>
          <a:xfrm>
            <a:off x="4261126" y="6453336"/>
            <a:ext cx="598906"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85" name="四角形吹き出し 84"/>
          <p:cNvSpPr/>
          <p:nvPr/>
        </p:nvSpPr>
        <p:spPr>
          <a:xfrm>
            <a:off x="4195398" y="916423"/>
            <a:ext cx="1816762" cy="579639"/>
          </a:xfrm>
          <a:prstGeom prst="wedgeRectCallout">
            <a:avLst>
              <a:gd name="adj1" fmla="val 46424"/>
              <a:gd name="adj2" fmla="val 135202"/>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smtClean="0">
                <a:solidFill>
                  <a:srgbClr val="FFFFFF"/>
                </a:solidFill>
                <a:latin typeface="Meiryo" charset="-128"/>
                <a:ea typeface="Meiryo" charset="-128"/>
                <a:cs typeface="Meiryo" charset="-128"/>
              </a:rPr>
              <a:t>経費は工夫と改善で</a:t>
            </a:r>
          </a:p>
          <a:p>
            <a:pPr algn="ctr"/>
            <a:r>
              <a:rPr kumimoji="1" lang="ja-JP" altLang="en-US" sz="1200" dirty="0" smtClean="0">
                <a:solidFill>
                  <a:srgbClr val="FFFFFF"/>
                </a:solidFill>
                <a:latin typeface="Meiryo" charset="-128"/>
                <a:ea typeface="Meiryo" charset="-128"/>
                <a:cs typeface="Meiryo" charset="-128"/>
              </a:rPr>
              <a:t>継続的に削減可能</a:t>
            </a:r>
            <a:endParaRPr kumimoji="1" lang="ja-JP" altLang="en-US" sz="1200" dirty="0">
              <a:solidFill>
                <a:srgbClr val="FFFFFF"/>
              </a:solidFill>
              <a:latin typeface="Meiryo" charset="-128"/>
              <a:ea typeface="Meiryo" charset="-128"/>
              <a:cs typeface="Meiryo" charset="-128"/>
            </a:endParaRPr>
          </a:p>
        </p:txBody>
      </p:sp>
    </p:spTree>
    <p:extLst>
      <p:ext uri="{BB962C8B-B14F-4D97-AF65-F5344CB8AC3E}">
        <p14:creationId xmlns:p14="http://schemas.microsoft.com/office/powerpoint/2010/main" val="6132759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クラウド時代の情報システム人材の活かし方</a:t>
            </a:r>
            <a:endParaRPr kumimoji="1" lang="ja-JP" altLang="en-US" dirty="0"/>
          </a:p>
        </p:txBody>
      </p:sp>
      <p:sp>
        <p:nvSpPr>
          <p:cNvPr id="3" name="スライド番号プレースホルダー 2"/>
          <p:cNvSpPr>
            <a:spLocks noGrp="1"/>
          </p:cNvSpPr>
          <p:nvPr>
            <p:ph type="sldNum" sz="quarter" idx="12"/>
          </p:nvPr>
        </p:nvSpPr>
        <p:spPr>
          <a:xfrm>
            <a:off x="6720257" y="6651702"/>
            <a:ext cx="2133600" cy="217800"/>
          </a:xfrm>
        </p:spPr>
        <p:txBody>
          <a:bodyPr/>
          <a:lstStyle/>
          <a:p>
            <a:fld id="{8FF8CC5D-A65D-5946-99B5-645367A967AD}" type="slidenum">
              <a:rPr kumimoji="1" lang="ja-JP" altLang="en-US" smtClean="0"/>
              <a:t>26</a:t>
            </a:fld>
            <a:endParaRPr kumimoji="1" lang="ja-JP" altLang="en-US"/>
          </a:p>
        </p:txBody>
      </p:sp>
      <p:sp>
        <p:nvSpPr>
          <p:cNvPr id="4" name="正方形/長方形 3"/>
          <p:cNvSpPr/>
          <p:nvPr/>
        </p:nvSpPr>
        <p:spPr>
          <a:xfrm>
            <a:off x="256326" y="908050"/>
            <a:ext cx="2192726" cy="576734"/>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戦略・企画</a:t>
            </a:r>
            <a:endParaRPr kumimoji="1" lang="ja-JP" altLang="en-US" sz="1400" dirty="0">
              <a:solidFill>
                <a:srgbClr val="FFFFFF"/>
              </a:solidFill>
              <a:latin typeface="Meiryo" charset="-128"/>
              <a:ea typeface="Meiryo" charset="-128"/>
              <a:cs typeface="Meiryo" charset="-128"/>
            </a:endParaRPr>
          </a:p>
        </p:txBody>
      </p:sp>
      <p:sp>
        <p:nvSpPr>
          <p:cNvPr id="5" name="正方形/長方形 4"/>
          <p:cNvSpPr/>
          <p:nvPr/>
        </p:nvSpPr>
        <p:spPr>
          <a:xfrm>
            <a:off x="256326" y="1484785"/>
            <a:ext cx="2192726" cy="576063"/>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業務分析</a:t>
            </a:r>
          </a:p>
          <a:p>
            <a:pPr algn="ctr"/>
            <a:r>
              <a:rPr kumimoji="1" lang="ja-JP" altLang="en-US" sz="1400" dirty="0" smtClean="0">
                <a:solidFill>
                  <a:srgbClr val="FFFFFF"/>
                </a:solidFill>
                <a:latin typeface="Meiryo" charset="-128"/>
                <a:ea typeface="Meiryo" charset="-128"/>
                <a:cs typeface="Meiryo" charset="-128"/>
              </a:rPr>
              <a:t>システム設計</a:t>
            </a:r>
            <a:endParaRPr kumimoji="1" lang="ja-JP" altLang="en-US" sz="1400" dirty="0">
              <a:solidFill>
                <a:srgbClr val="FFFFFF"/>
              </a:solidFill>
              <a:latin typeface="Meiryo" charset="-128"/>
              <a:ea typeface="Meiryo" charset="-128"/>
              <a:cs typeface="Meiryo" charset="-128"/>
            </a:endParaRPr>
          </a:p>
        </p:txBody>
      </p:sp>
      <p:sp>
        <p:nvSpPr>
          <p:cNvPr id="6" name="正方形/長方形 5"/>
          <p:cNvSpPr/>
          <p:nvPr/>
        </p:nvSpPr>
        <p:spPr>
          <a:xfrm>
            <a:off x="256326" y="2060848"/>
            <a:ext cx="2192726" cy="136980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アプリケーション開発</a:t>
            </a:r>
            <a:endParaRPr kumimoji="1" lang="ja-JP" altLang="en-US" sz="1400" dirty="0">
              <a:solidFill>
                <a:srgbClr val="FFFFFF"/>
              </a:solidFill>
              <a:latin typeface="Meiryo" charset="-128"/>
              <a:ea typeface="Meiryo" charset="-128"/>
              <a:cs typeface="Meiryo" charset="-128"/>
            </a:endParaRPr>
          </a:p>
        </p:txBody>
      </p:sp>
      <p:sp>
        <p:nvSpPr>
          <p:cNvPr id="7" name="正方形/長方形 6"/>
          <p:cNvSpPr/>
          <p:nvPr/>
        </p:nvSpPr>
        <p:spPr>
          <a:xfrm>
            <a:off x="256323" y="3438991"/>
            <a:ext cx="2192727" cy="678477"/>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インフラ</a:t>
            </a:r>
          </a:p>
          <a:p>
            <a:pPr algn="ctr"/>
            <a:r>
              <a:rPr kumimoji="1" lang="ja-JP" altLang="en-US" sz="1400" dirty="0" smtClean="0">
                <a:solidFill>
                  <a:srgbClr val="FFFFFF"/>
                </a:solidFill>
                <a:latin typeface="Meiryo" charset="-128"/>
                <a:ea typeface="Meiryo" charset="-128"/>
                <a:cs typeface="Meiryo" charset="-128"/>
              </a:rPr>
              <a:t>プラットフォーム構築</a:t>
            </a:r>
            <a:endParaRPr kumimoji="1" lang="ja-JP" altLang="en-US" sz="1400" dirty="0">
              <a:solidFill>
                <a:srgbClr val="FFFFFF"/>
              </a:solidFill>
              <a:latin typeface="Meiryo" charset="-128"/>
              <a:ea typeface="Meiryo" charset="-128"/>
              <a:cs typeface="Meiryo" charset="-128"/>
            </a:endParaRPr>
          </a:p>
        </p:txBody>
      </p:sp>
      <p:sp>
        <p:nvSpPr>
          <p:cNvPr id="8" name="正方形/長方形 7"/>
          <p:cNvSpPr/>
          <p:nvPr/>
        </p:nvSpPr>
        <p:spPr>
          <a:xfrm>
            <a:off x="256322" y="4117468"/>
            <a:ext cx="2192728" cy="1080120"/>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保守</a:t>
            </a:r>
            <a:endParaRPr kumimoji="1" lang="ja-JP" altLang="en-US" sz="1400" dirty="0">
              <a:solidFill>
                <a:srgbClr val="FFFFFF"/>
              </a:solidFill>
              <a:latin typeface="Meiryo" charset="-128"/>
              <a:ea typeface="Meiryo" charset="-128"/>
              <a:cs typeface="Meiryo" charset="-128"/>
            </a:endParaRPr>
          </a:p>
        </p:txBody>
      </p:sp>
      <p:sp>
        <p:nvSpPr>
          <p:cNvPr id="9" name="正方形/長方形 8"/>
          <p:cNvSpPr/>
          <p:nvPr/>
        </p:nvSpPr>
        <p:spPr>
          <a:xfrm>
            <a:off x="256322" y="5205928"/>
            <a:ext cx="2192728" cy="678477"/>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smtClean="0">
                <a:solidFill>
                  <a:srgbClr val="FFFFFF"/>
                </a:solidFill>
                <a:latin typeface="Meiryo" charset="-128"/>
                <a:ea typeface="Meiryo" charset="-128"/>
                <a:cs typeface="Meiryo" charset="-128"/>
              </a:rPr>
              <a:t>運用管理</a:t>
            </a:r>
            <a:endParaRPr kumimoji="1" lang="ja-JP" altLang="en-US" sz="1400" dirty="0">
              <a:solidFill>
                <a:srgbClr val="FFFFFF"/>
              </a:solidFill>
              <a:latin typeface="Meiryo" charset="-128"/>
              <a:ea typeface="Meiryo" charset="-128"/>
              <a:cs typeface="Meiryo" charset="-128"/>
            </a:endParaRPr>
          </a:p>
        </p:txBody>
      </p:sp>
      <p:sp>
        <p:nvSpPr>
          <p:cNvPr id="10" name="正方形/長方形 9"/>
          <p:cNvSpPr/>
          <p:nvPr/>
        </p:nvSpPr>
        <p:spPr>
          <a:xfrm>
            <a:off x="256322" y="5876064"/>
            <a:ext cx="2192728" cy="649279"/>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ヘルプデスク</a:t>
            </a:r>
          </a:p>
          <a:p>
            <a:pPr algn="ctr"/>
            <a:r>
              <a:rPr kumimoji="1" lang="ja-JP" altLang="en-US" sz="1400" dirty="0" smtClean="0">
                <a:solidFill>
                  <a:srgbClr val="FFFFFF"/>
                </a:solidFill>
                <a:latin typeface="Meiryo" charset="-128"/>
                <a:ea typeface="Meiryo" charset="-128"/>
                <a:cs typeface="Meiryo" charset="-128"/>
              </a:rPr>
              <a:t>現場サポート</a:t>
            </a:r>
            <a:endParaRPr kumimoji="1" lang="ja-JP" altLang="en-US" sz="1400" dirty="0">
              <a:solidFill>
                <a:srgbClr val="FFFFFF"/>
              </a:solidFill>
              <a:latin typeface="Meiryo" charset="-128"/>
              <a:ea typeface="Meiryo" charset="-128"/>
              <a:cs typeface="Meiryo" charset="-128"/>
            </a:endParaRPr>
          </a:p>
        </p:txBody>
      </p:sp>
      <p:sp>
        <p:nvSpPr>
          <p:cNvPr id="11" name="正方形/長方形 10"/>
          <p:cNvSpPr/>
          <p:nvPr/>
        </p:nvSpPr>
        <p:spPr>
          <a:xfrm>
            <a:off x="2955338" y="908050"/>
            <a:ext cx="2192726" cy="1152798"/>
          </a:xfrm>
          <a:prstGeom prst="rect">
            <a:avLst/>
          </a:prstGeom>
          <a:solidFill>
            <a:srgbClr val="0432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戦略・企画</a:t>
            </a:r>
            <a:endParaRPr kumimoji="1" lang="ja-JP" altLang="en-US" sz="1400" dirty="0">
              <a:solidFill>
                <a:srgbClr val="FFFFFF"/>
              </a:solidFill>
              <a:latin typeface="Meiryo" charset="-128"/>
              <a:ea typeface="Meiryo" charset="-128"/>
              <a:cs typeface="Meiryo" charset="-128"/>
            </a:endParaRPr>
          </a:p>
        </p:txBody>
      </p:sp>
      <p:sp>
        <p:nvSpPr>
          <p:cNvPr id="12" name="正方形/長方形 11"/>
          <p:cNvSpPr/>
          <p:nvPr/>
        </p:nvSpPr>
        <p:spPr>
          <a:xfrm>
            <a:off x="2955334" y="2076697"/>
            <a:ext cx="2192728" cy="1147877"/>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業務分析</a:t>
            </a:r>
          </a:p>
          <a:p>
            <a:pPr algn="ctr"/>
            <a:r>
              <a:rPr kumimoji="1" lang="ja-JP" altLang="en-US" sz="1400" dirty="0" smtClean="0">
                <a:solidFill>
                  <a:srgbClr val="FFFFFF"/>
                </a:solidFill>
                <a:latin typeface="Meiryo" charset="-128"/>
                <a:ea typeface="Meiryo" charset="-128"/>
                <a:cs typeface="Meiryo" charset="-128"/>
              </a:rPr>
              <a:t>システム設計</a:t>
            </a:r>
            <a:endParaRPr kumimoji="1" lang="ja-JP" altLang="en-US" sz="1400" dirty="0">
              <a:solidFill>
                <a:srgbClr val="FFFFFF"/>
              </a:solidFill>
              <a:latin typeface="Meiryo" charset="-128"/>
              <a:ea typeface="Meiryo" charset="-128"/>
              <a:cs typeface="Meiryo" charset="-128"/>
            </a:endParaRPr>
          </a:p>
        </p:txBody>
      </p:sp>
      <p:sp>
        <p:nvSpPr>
          <p:cNvPr id="13" name="正方形/長方形 12"/>
          <p:cNvSpPr/>
          <p:nvPr/>
        </p:nvSpPr>
        <p:spPr>
          <a:xfrm>
            <a:off x="2955338" y="3228825"/>
            <a:ext cx="2192726" cy="1879703"/>
          </a:xfrm>
          <a:prstGeom prst="rect">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アプリケーション開発</a:t>
            </a:r>
          </a:p>
          <a:p>
            <a:pPr algn="ctr"/>
            <a:endParaRPr kumimoji="1" lang="ja-JP" altLang="en-US" sz="1400" dirty="0" smtClean="0">
              <a:solidFill>
                <a:srgbClr val="FFFFFF"/>
              </a:solidFill>
              <a:latin typeface="Meiryo" charset="-128"/>
              <a:ea typeface="Meiryo" charset="-128"/>
              <a:cs typeface="Meiryo" charset="-128"/>
            </a:endParaRPr>
          </a:p>
          <a:p>
            <a:pPr algn="ctr"/>
            <a:r>
              <a:rPr kumimoji="1" lang="ja-JP" altLang="en-US" sz="1400" b="1" dirty="0" smtClean="0">
                <a:solidFill>
                  <a:srgbClr val="FFFFFF"/>
                </a:solidFill>
                <a:latin typeface="Meiryo" charset="-128"/>
                <a:ea typeface="Meiryo" charset="-128"/>
                <a:cs typeface="Meiryo" charset="-128"/>
              </a:rPr>
              <a:t>「攻めの</a:t>
            </a:r>
            <a:r>
              <a:rPr kumimoji="1" lang="en-US" altLang="ja-JP" sz="1400" b="1" dirty="0" smtClean="0">
                <a:solidFill>
                  <a:srgbClr val="FFFFFF"/>
                </a:solidFill>
                <a:latin typeface="Meiryo" charset="-128"/>
                <a:ea typeface="Meiryo" charset="-128"/>
                <a:cs typeface="Meiryo" charset="-128"/>
              </a:rPr>
              <a:t>IT</a:t>
            </a:r>
            <a:r>
              <a:rPr kumimoji="1" lang="ja-JP" altLang="en-US" sz="1400" b="1" dirty="0" smtClean="0">
                <a:solidFill>
                  <a:srgbClr val="FFFFFF"/>
                </a:solidFill>
                <a:latin typeface="Meiryo" charset="-128"/>
                <a:ea typeface="Meiryo" charset="-128"/>
                <a:cs typeface="Meiryo" charset="-128"/>
              </a:rPr>
              <a:t>活用」拡大</a:t>
            </a:r>
            <a:endParaRPr kumimoji="1" lang="ja-JP" altLang="en-US" sz="1400" b="1" dirty="0">
              <a:solidFill>
                <a:srgbClr val="FFFFFF"/>
              </a:solidFill>
              <a:latin typeface="Meiryo" charset="-128"/>
              <a:ea typeface="Meiryo" charset="-128"/>
              <a:cs typeface="Meiryo" charset="-128"/>
            </a:endParaRPr>
          </a:p>
        </p:txBody>
      </p:sp>
      <p:sp>
        <p:nvSpPr>
          <p:cNvPr id="14" name="正方形/長方形 13"/>
          <p:cNvSpPr/>
          <p:nvPr/>
        </p:nvSpPr>
        <p:spPr>
          <a:xfrm>
            <a:off x="2955335" y="5105600"/>
            <a:ext cx="2192727" cy="245735"/>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インフラ・プラットフォーム構築</a:t>
            </a:r>
            <a:endParaRPr kumimoji="1" lang="ja-JP" altLang="en-US" sz="1000" dirty="0">
              <a:solidFill>
                <a:srgbClr val="FFFFFF"/>
              </a:solidFill>
              <a:latin typeface="Meiryo" charset="-128"/>
              <a:ea typeface="Meiryo" charset="-128"/>
              <a:cs typeface="Meiryo" charset="-128"/>
            </a:endParaRPr>
          </a:p>
        </p:txBody>
      </p:sp>
      <p:sp>
        <p:nvSpPr>
          <p:cNvPr id="15" name="正方形/長方形 14"/>
          <p:cNvSpPr/>
          <p:nvPr/>
        </p:nvSpPr>
        <p:spPr>
          <a:xfrm>
            <a:off x="2955334" y="5355586"/>
            <a:ext cx="2192728" cy="567724"/>
          </a:xfrm>
          <a:prstGeom prst="rect">
            <a:avLst/>
          </a:prstGeom>
          <a:solidFill>
            <a:srgbClr val="00905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smtClean="0">
                <a:solidFill>
                  <a:srgbClr val="FFFFFF"/>
                </a:solidFill>
                <a:latin typeface="Meiryo" charset="-128"/>
                <a:ea typeface="Meiryo" charset="-128"/>
                <a:cs typeface="Meiryo" charset="-128"/>
              </a:rPr>
              <a:t>保守</a:t>
            </a:r>
            <a:endParaRPr kumimoji="1" lang="ja-JP" altLang="en-US" sz="1400" dirty="0">
              <a:solidFill>
                <a:srgbClr val="FFFFFF"/>
              </a:solidFill>
              <a:latin typeface="Meiryo" charset="-128"/>
              <a:ea typeface="Meiryo" charset="-128"/>
              <a:cs typeface="Meiryo" charset="-128"/>
            </a:endParaRPr>
          </a:p>
        </p:txBody>
      </p:sp>
      <p:sp>
        <p:nvSpPr>
          <p:cNvPr id="16" name="正方形/長方形 15"/>
          <p:cNvSpPr/>
          <p:nvPr/>
        </p:nvSpPr>
        <p:spPr>
          <a:xfrm>
            <a:off x="2955334" y="5923310"/>
            <a:ext cx="2192728" cy="277029"/>
          </a:xfrm>
          <a:prstGeom prst="rect">
            <a:avLst/>
          </a:prstGeom>
          <a:solidFill>
            <a:schemeClr val="accent3">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smtClean="0">
                <a:solidFill>
                  <a:srgbClr val="FFFFFF"/>
                </a:solidFill>
                <a:latin typeface="Meiryo" charset="-128"/>
                <a:ea typeface="Meiryo" charset="-128"/>
                <a:cs typeface="Meiryo" charset="-128"/>
              </a:rPr>
              <a:t>運用管理</a:t>
            </a:r>
            <a:endParaRPr kumimoji="1" lang="ja-JP" altLang="en-US" sz="1000" dirty="0">
              <a:solidFill>
                <a:srgbClr val="FFFFFF"/>
              </a:solidFill>
              <a:latin typeface="Meiryo" charset="-128"/>
              <a:ea typeface="Meiryo" charset="-128"/>
              <a:cs typeface="Meiryo" charset="-128"/>
            </a:endParaRPr>
          </a:p>
        </p:txBody>
      </p:sp>
      <p:sp>
        <p:nvSpPr>
          <p:cNvPr id="17" name="正方形/長方形 16"/>
          <p:cNvSpPr/>
          <p:nvPr/>
        </p:nvSpPr>
        <p:spPr>
          <a:xfrm>
            <a:off x="2955334" y="6200339"/>
            <a:ext cx="2192728" cy="324245"/>
          </a:xfrm>
          <a:prstGeom prst="rect">
            <a:avLst/>
          </a:prstGeom>
          <a:solidFill>
            <a:schemeClr val="accent3">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000" dirty="0" smtClean="0">
                <a:solidFill>
                  <a:srgbClr val="FFFFFF"/>
                </a:solidFill>
                <a:latin typeface="Meiryo" charset="-128"/>
                <a:ea typeface="Meiryo" charset="-128"/>
                <a:cs typeface="Meiryo" charset="-128"/>
              </a:rPr>
              <a:t>ヘルプデスク</a:t>
            </a:r>
          </a:p>
          <a:p>
            <a:pPr algn="ctr"/>
            <a:r>
              <a:rPr kumimoji="1" lang="ja-JP" altLang="en-US" sz="1000" dirty="0" smtClean="0">
                <a:solidFill>
                  <a:srgbClr val="FFFFFF"/>
                </a:solidFill>
                <a:latin typeface="Meiryo" charset="-128"/>
                <a:ea typeface="Meiryo" charset="-128"/>
                <a:cs typeface="Meiryo" charset="-128"/>
              </a:rPr>
              <a:t>現場サポート</a:t>
            </a:r>
            <a:endParaRPr kumimoji="1" lang="ja-JP" altLang="en-US" sz="1000" dirty="0">
              <a:solidFill>
                <a:srgbClr val="FFFFFF"/>
              </a:solidFill>
              <a:latin typeface="Meiryo" charset="-128"/>
              <a:ea typeface="Meiryo" charset="-128"/>
              <a:cs typeface="Meiryo" charset="-128"/>
            </a:endParaRPr>
          </a:p>
        </p:txBody>
      </p:sp>
      <p:sp>
        <p:nvSpPr>
          <p:cNvPr id="18" name="テキスト ボックス 17"/>
          <p:cNvSpPr txBox="1"/>
          <p:nvPr/>
        </p:nvSpPr>
        <p:spPr>
          <a:xfrm>
            <a:off x="5224107" y="1714816"/>
            <a:ext cx="3884397" cy="738664"/>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情報システム部門の機能と役割を再定義</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経営企画や業務戦略スタッフとの人材交流</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業務部門との人材交流</a:t>
            </a:r>
            <a:endParaRPr kumimoji="1" lang="ja-JP" altLang="en-US" sz="1400" dirty="0">
              <a:solidFill>
                <a:srgbClr val="0432FF"/>
              </a:solidFill>
              <a:latin typeface="Meiryo" charset="-128"/>
              <a:ea typeface="Meiryo" charset="-128"/>
              <a:cs typeface="Meiryo" charset="-128"/>
            </a:endParaRPr>
          </a:p>
        </p:txBody>
      </p:sp>
      <p:sp>
        <p:nvSpPr>
          <p:cNvPr id="19" name="テキスト ボックス 18"/>
          <p:cNvSpPr txBox="1"/>
          <p:nvPr/>
        </p:nvSpPr>
        <p:spPr>
          <a:xfrm>
            <a:off x="5226899" y="2830031"/>
            <a:ext cx="2986715" cy="954107"/>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アジャイル開発</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高速開発ツールや</a:t>
            </a:r>
            <a:r>
              <a:rPr kumimoji="1" lang="en-US" altLang="ja-JP" sz="1400" dirty="0" err="1" smtClean="0">
                <a:solidFill>
                  <a:srgbClr val="0432FF"/>
                </a:solidFill>
                <a:latin typeface="Meiryo" charset="-128"/>
                <a:ea typeface="Meiryo" charset="-128"/>
                <a:cs typeface="Meiryo" charset="-128"/>
              </a:rPr>
              <a:t>PaaS</a:t>
            </a:r>
            <a:r>
              <a:rPr kumimoji="1"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lang="en-US" altLang="ja-JP" sz="1400" dirty="0" smtClean="0">
                <a:solidFill>
                  <a:srgbClr val="0432FF"/>
                </a:solidFill>
                <a:latin typeface="Meiryo" charset="-128"/>
                <a:ea typeface="Meiryo" charset="-128"/>
                <a:cs typeface="Meiryo" charset="-128"/>
              </a:rPr>
              <a:t>SaaS</a:t>
            </a:r>
            <a:r>
              <a:rPr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シチズン・デベロッパーの育成</a:t>
            </a:r>
          </a:p>
        </p:txBody>
      </p:sp>
      <p:sp>
        <p:nvSpPr>
          <p:cNvPr id="20" name="テキスト ボックス 19"/>
          <p:cNvSpPr txBox="1"/>
          <p:nvPr/>
        </p:nvSpPr>
        <p:spPr>
          <a:xfrm>
            <a:off x="5224107" y="5105600"/>
            <a:ext cx="3345788" cy="1169551"/>
          </a:xfrm>
          <a:prstGeom prst="rect">
            <a:avLst/>
          </a:prstGeom>
          <a:noFill/>
        </p:spPr>
        <p:txBody>
          <a:bodyPr wrap="none" rtlCol="0">
            <a:spAutoFit/>
          </a:bodyPr>
          <a:lstStyle/>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ホステッド・プライベートクラウド</a:t>
            </a:r>
            <a:endParaRPr kumimoji="1"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自動化</a:t>
            </a:r>
          </a:p>
          <a:p>
            <a:pPr marL="285750" indent="-285750">
              <a:buFont typeface="Wingdings" charset="2"/>
              <a:buChar char="Ø"/>
            </a:pPr>
            <a:r>
              <a:rPr lang="en-US" altLang="ja-JP" sz="1400" dirty="0" err="1" smtClean="0">
                <a:solidFill>
                  <a:srgbClr val="0432FF"/>
                </a:solidFill>
                <a:latin typeface="Meiryo" charset="-128"/>
                <a:ea typeface="Meiryo" charset="-128"/>
                <a:cs typeface="Meiryo" charset="-128"/>
              </a:rPr>
              <a:t>DevOps</a:t>
            </a:r>
            <a:endParaRPr lang="en-US" altLang="ja-JP" sz="1400" dirty="0" smtClean="0">
              <a:solidFill>
                <a:srgbClr val="0432FF"/>
              </a:solidFill>
              <a:latin typeface="Meiryo" charset="-128"/>
              <a:ea typeface="Meiryo" charset="-128"/>
              <a:cs typeface="Meiryo" charset="-128"/>
            </a:endParaRPr>
          </a:p>
          <a:p>
            <a:pPr marL="285750" indent="-285750">
              <a:buFont typeface="Wingdings" charset="2"/>
              <a:buChar char="Ø"/>
            </a:pPr>
            <a:r>
              <a:rPr kumimoji="1" lang="ja-JP" altLang="en-US" sz="1400" dirty="0" smtClean="0">
                <a:solidFill>
                  <a:srgbClr val="0432FF"/>
                </a:solidFill>
                <a:latin typeface="Meiryo" charset="-128"/>
                <a:ea typeface="Meiryo" charset="-128"/>
                <a:cs typeface="Meiryo" charset="-128"/>
              </a:rPr>
              <a:t>高速開発ツールや</a:t>
            </a:r>
            <a:r>
              <a:rPr kumimoji="1" lang="en-US" altLang="ja-JP" sz="1400" dirty="0" err="1" smtClean="0">
                <a:solidFill>
                  <a:srgbClr val="0432FF"/>
                </a:solidFill>
                <a:latin typeface="Meiryo" charset="-128"/>
                <a:ea typeface="Meiryo" charset="-128"/>
                <a:cs typeface="Meiryo" charset="-128"/>
              </a:rPr>
              <a:t>PaaS</a:t>
            </a:r>
            <a:r>
              <a:rPr kumimoji="1" lang="ja-JP" altLang="en-US" sz="1400" dirty="0" smtClean="0">
                <a:solidFill>
                  <a:srgbClr val="0432FF"/>
                </a:solidFill>
                <a:latin typeface="Meiryo" charset="-128"/>
                <a:ea typeface="Meiryo" charset="-128"/>
                <a:cs typeface="Meiryo" charset="-128"/>
              </a:rPr>
              <a:t>の活用</a:t>
            </a:r>
          </a:p>
          <a:p>
            <a:pPr marL="285750" indent="-285750">
              <a:buFont typeface="Wingdings" charset="2"/>
              <a:buChar char="Ø"/>
            </a:pPr>
            <a:r>
              <a:rPr lang="en-US" altLang="ja-JP" sz="1400" dirty="0" smtClean="0">
                <a:solidFill>
                  <a:srgbClr val="0432FF"/>
                </a:solidFill>
                <a:latin typeface="Meiryo" charset="-128"/>
                <a:ea typeface="Meiryo" charset="-128"/>
                <a:cs typeface="Meiryo" charset="-128"/>
              </a:rPr>
              <a:t>SaaS</a:t>
            </a:r>
            <a:r>
              <a:rPr lang="ja-JP" altLang="en-US" sz="1400" dirty="0" smtClean="0">
                <a:solidFill>
                  <a:srgbClr val="0432FF"/>
                </a:solidFill>
                <a:latin typeface="Meiryo" charset="-128"/>
                <a:ea typeface="Meiryo" charset="-128"/>
                <a:cs typeface="Meiryo" charset="-128"/>
              </a:rPr>
              <a:t>の活用</a:t>
            </a:r>
          </a:p>
        </p:txBody>
      </p:sp>
      <p:grpSp>
        <p:nvGrpSpPr>
          <p:cNvPr id="22" name="図形グループ 21"/>
          <p:cNvGrpSpPr/>
          <p:nvPr/>
        </p:nvGrpSpPr>
        <p:grpSpPr>
          <a:xfrm>
            <a:off x="5308422" y="954144"/>
            <a:ext cx="271690" cy="550450"/>
            <a:chOff x="1946324" y="4125162"/>
            <a:chExt cx="969964" cy="2007872"/>
          </a:xfrm>
        </p:grpSpPr>
        <p:sp>
          <p:nvSpPr>
            <p:cNvPr id="23" name="円/楕円 22"/>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4" name="フローチャート: 論理積ゲート 23"/>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grpSp>
        <p:nvGrpSpPr>
          <p:cNvPr id="25" name="図形グループ 24"/>
          <p:cNvGrpSpPr/>
          <p:nvPr/>
        </p:nvGrpSpPr>
        <p:grpSpPr>
          <a:xfrm>
            <a:off x="5308422" y="4168676"/>
            <a:ext cx="271690" cy="550450"/>
            <a:chOff x="1946324" y="4125162"/>
            <a:chExt cx="969964" cy="2007872"/>
          </a:xfrm>
        </p:grpSpPr>
        <p:sp>
          <p:nvSpPr>
            <p:cNvPr id="26" name="円/楕円 25"/>
            <p:cNvSpPr/>
            <p:nvPr/>
          </p:nvSpPr>
          <p:spPr>
            <a:xfrm>
              <a:off x="1946324" y="4125162"/>
              <a:ext cx="969962" cy="920750"/>
            </a:xfrm>
            <a:prstGeom prst="ellipse">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sp>
          <p:nvSpPr>
            <p:cNvPr id="27" name="フローチャート: 論理積ゲート 26"/>
            <p:cNvSpPr/>
            <p:nvPr/>
          </p:nvSpPr>
          <p:spPr>
            <a:xfrm rot="16200000">
              <a:off x="1887746" y="5104491"/>
              <a:ext cx="1087122" cy="969963"/>
            </a:xfrm>
            <a:prstGeom prst="flowChartDelay">
              <a:avLst/>
            </a:prstGeom>
            <a:solidFill>
              <a:schemeClr val="tx1">
                <a:lumMod val="75000"/>
                <a:lumOff val="2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Meiryo" charset="-128"/>
                <a:ea typeface="Meiryo" charset="-128"/>
                <a:cs typeface="Meiryo" charset="-128"/>
              </a:endParaRPr>
            </a:p>
          </p:txBody>
        </p:sp>
      </p:grpSp>
      <p:sp>
        <p:nvSpPr>
          <p:cNvPr id="28" name="テキスト ボックス 27"/>
          <p:cNvSpPr txBox="1"/>
          <p:nvPr/>
        </p:nvSpPr>
        <p:spPr>
          <a:xfrm>
            <a:off x="5580111" y="4170000"/>
            <a:ext cx="3005951" cy="400110"/>
          </a:xfrm>
          <a:prstGeom prst="rect">
            <a:avLst/>
          </a:prstGeom>
          <a:noFill/>
        </p:spPr>
        <p:txBody>
          <a:bodyPr wrap="none" rtlCol="0">
            <a:spAutoFit/>
          </a:bodyPr>
          <a:lstStyle/>
          <a:p>
            <a:r>
              <a:rPr kumimoji="1" lang="ja-JP" altLang="en-US" sz="2000" b="1" smtClean="0">
                <a:solidFill>
                  <a:schemeClr val="accent6">
                    <a:lumMod val="75000"/>
                  </a:schemeClr>
                </a:solidFill>
                <a:latin typeface="Meiryo" charset="-128"/>
                <a:ea typeface="Meiryo" charset="-128"/>
                <a:cs typeface="Meiryo" charset="-128"/>
              </a:rPr>
              <a:t>システム・アーキテクト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29" name="テキスト ボックス 28"/>
          <p:cNvSpPr txBox="1"/>
          <p:nvPr/>
        </p:nvSpPr>
        <p:spPr>
          <a:xfrm>
            <a:off x="5580111" y="908720"/>
            <a:ext cx="3005951" cy="400110"/>
          </a:xfrm>
          <a:prstGeom prst="rect">
            <a:avLst/>
          </a:prstGeom>
          <a:noFill/>
        </p:spPr>
        <p:txBody>
          <a:bodyPr wrap="none" rtlCol="0">
            <a:spAutoFit/>
          </a:bodyPr>
          <a:lstStyle/>
          <a:p>
            <a:r>
              <a:rPr kumimoji="1" lang="ja-JP" altLang="en-US" sz="2000" b="1" smtClean="0">
                <a:solidFill>
                  <a:schemeClr val="accent6">
                    <a:lumMod val="75000"/>
                  </a:schemeClr>
                </a:solidFill>
                <a:latin typeface="Meiryo" charset="-128"/>
                <a:ea typeface="Meiryo" charset="-128"/>
                <a:cs typeface="Meiryo" charset="-128"/>
              </a:rPr>
              <a:t>ビジネス・アーキテクト</a:t>
            </a:r>
            <a:endParaRPr kumimoji="1" lang="ja-JP" altLang="en-US" sz="2000" b="1" dirty="0">
              <a:solidFill>
                <a:schemeClr val="accent6">
                  <a:lumMod val="75000"/>
                </a:schemeClr>
              </a:solidFill>
              <a:latin typeface="Meiryo" charset="-128"/>
              <a:ea typeface="Meiryo" charset="-128"/>
              <a:cs typeface="Meiryo" charset="-128"/>
            </a:endParaRPr>
          </a:p>
        </p:txBody>
      </p:sp>
      <p:sp>
        <p:nvSpPr>
          <p:cNvPr id="30" name="テキスト ボックス 29"/>
          <p:cNvSpPr txBox="1"/>
          <p:nvPr/>
        </p:nvSpPr>
        <p:spPr>
          <a:xfrm>
            <a:off x="5580111" y="1178635"/>
            <a:ext cx="3345812" cy="400110"/>
          </a:xfrm>
          <a:prstGeom prst="rect">
            <a:avLst/>
          </a:prstGeom>
          <a:noFill/>
        </p:spPr>
        <p:txBody>
          <a:bodyPr wrap="square" rtlCol="0">
            <a:spAutoFit/>
          </a:bodyPr>
          <a:lstStyle/>
          <a:p>
            <a:r>
              <a:rPr kumimoji="1" lang="ja-JP" altLang="en-US" sz="1000" dirty="0" smtClean="0">
                <a:solidFill>
                  <a:srgbClr val="C00000"/>
                </a:solidFill>
                <a:latin typeface="Meiryo" charset="-128"/>
                <a:ea typeface="Meiryo" charset="-128"/>
                <a:cs typeface="Meiryo" charset="-128"/>
              </a:rPr>
              <a:t>ビジネス価値を明らかにし、最適なビジネス・プロセス描き、それを実現するシステムをデザインする。</a:t>
            </a:r>
            <a:endParaRPr kumimoji="1" lang="ja-JP" altLang="en-US" sz="1000" dirty="0">
              <a:solidFill>
                <a:srgbClr val="C00000"/>
              </a:solidFill>
              <a:latin typeface="Meiryo" charset="-128"/>
              <a:ea typeface="Meiryo" charset="-128"/>
              <a:cs typeface="Meiryo" charset="-128"/>
            </a:endParaRPr>
          </a:p>
        </p:txBody>
      </p:sp>
      <p:sp>
        <p:nvSpPr>
          <p:cNvPr id="31" name="テキスト ボックス 30"/>
          <p:cNvSpPr txBox="1"/>
          <p:nvPr/>
        </p:nvSpPr>
        <p:spPr>
          <a:xfrm>
            <a:off x="5580111" y="4472136"/>
            <a:ext cx="3345812" cy="400110"/>
          </a:xfrm>
          <a:prstGeom prst="rect">
            <a:avLst/>
          </a:prstGeom>
          <a:noFill/>
        </p:spPr>
        <p:txBody>
          <a:bodyPr wrap="square" rtlCol="0">
            <a:spAutoFit/>
          </a:bodyPr>
          <a:lstStyle/>
          <a:p>
            <a:r>
              <a:rPr kumimoji="1" lang="ja-JP" altLang="en-US" sz="1000" dirty="0" smtClean="0">
                <a:solidFill>
                  <a:srgbClr val="C00000"/>
                </a:solidFill>
                <a:latin typeface="Meiryo" charset="-128"/>
                <a:ea typeface="Meiryo" charset="-128"/>
                <a:cs typeface="Meiryo" charset="-128"/>
              </a:rPr>
              <a:t>テクノロジーやサービスに精通し、それらを目利きでき、最適なシステムをデザインする。</a:t>
            </a:r>
            <a:endParaRPr kumimoji="1" lang="ja-JP" altLang="en-US" sz="1000" dirty="0">
              <a:solidFill>
                <a:srgbClr val="C00000"/>
              </a:solidFill>
              <a:latin typeface="Meiryo" charset="-128"/>
              <a:ea typeface="Meiryo" charset="-128"/>
              <a:cs typeface="Meiryo" charset="-128"/>
            </a:endParaRPr>
          </a:p>
        </p:txBody>
      </p:sp>
      <p:sp>
        <p:nvSpPr>
          <p:cNvPr id="21" name="右矢印 20"/>
          <p:cNvSpPr/>
          <p:nvPr/>
        </p:nvSpPr>
        <p:spPr>
          <a:xfrm>
            <a:off x="2531889" y="3217297"/>
            <a:ext cx="399558" cy="780490"/>
          </a:xfrm>
          <a:prstGeom prst="right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5541301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27</a:t>
            </a:fld>
            <a:endParaRPr kumimoji="1" lang="ja-JP" altLang="en-US"/>
          </a:p>
        </p:txBody>
      </p:sp>
      <p:pic>
        <p:nvPicPr>
          <p:cNvPr id="4" name="図 3" descr="単独LOGO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8687" y="5878036"/>
            <a:ext cx="617713" cy="677108"/>
          </a:xfrm>
          <a:prstGeom prst="rect">
            <a:avLst/>
          </a:prstGeom>
        </p:spPr>
      </p:pic>
      <p:sp>
        <p:nvSpPr>
          <p:cNvPr id="6" name="正方形/長方形 5"/>
          <p:cNvSpPr/>
          <p:nvPr/>
        </p:nvSpPr>
        <p:spPr>
          <a:xfrm>
            <a:off x="6127750" y="5878036"/>
            <a:ext cx="2938096" cy="677108"/>
          </a:xfrm>
          <a:prstGeom prst="rect">
            <a:avLst/>
          </a:prstGeom>
        </p:spPr>
        <p:txBody>
          <a:bodyPr wrap="square">
            <a:spAutoFit/>
          </a:bodyPr>
          <a:lstStyle/>
          <a:p>
            <a:pPr algn="r"/>
            <a:r>
              <a:rPr lang="ja-JP" altLang="en-US" sz="1400" dirty="0">
                <a:solidFill>
                  <a:srgbClr val="595959"/>
                </a:solidFill>
                <a:latin typeface="メイリオ"/>
                <a:ea typeface="メイリオ"/>
                <a:cs typeface="メイリオ"/>
              </a:rPr>
              <a:t>ネットコマース株式</a:t>
            </a:r>
            <a:r>
              <a:rPr lang="ja-JP" altLang="en-US" sz="1400" dirty="0" smtClean="0">
                <a:solidFill>
                  <a:srgbClr val="595959"/>
                </a:solidFill>
                <a:latin typeface="メイリオ"/>
                <a:ea typeface="メイリオ"/>
                <a:cs typeface="メイリオ"/>
              </a:rPr>
              <a:t>会社</a:t>
            </a:r>
            <a:endParaRPr lang="ja-JP" altLang="en-US" sz="1400" dirty="0">
              <a:solidFill>
                <a:srgbClr val="595959"/>
              </a:solidFill>
              <a:latin typeface="メイリオ"/>
              <a:ea typeface="メイリオ"/>
              <a:cs typeface="メイリオ"/>
            </a:endParaRPr>
          </a:p>
          <a:p>
            <a:pPr algn="r"/>
            <a:r>
              <a:rPr lang="en-US" altLang="ja-JP" sz="800" dirty="0" smtClean="0">
                <a:solidFill>
                  <a:srgbClr val="595959"/>
                </a:solidFill>
                <a:latin typeface="メイリオ"/>
                <a:ea typeface="メイリオ"/>
                <a:cs typeface="メイリオ"/>
              </a:rPr>
              <a:t>180</a:t>
            </a:r>
            <a:r>
              <a:rPr lang="en-US" altLang="ja-JP" sz="800" dirty="0">
                <a:solidFill>
                  <a:srgbClr val="595959"/>
                </a:solidFill>
                <a:latin typeface="メイリオ"/>
                <a:ea typeface="メイリオ"/>
                <a:cs typeface="メイリオ"/>
              </a:rPr>
              <a:t>-</a:t>
            </a:r>
            <a:r>
              <a:rPr lang="en-US" altLang="ja-JP" sz="800" dirty="0" smtClean="0">
                <a:solidFill>
                  <a:srgbClr val="595959"/>
                </a:solidFill>
                <a:latin typeface="メイリオ"/>
                <a:ea typeface="メイリオ"/>
                <a:cs typeface="メイリオ"/>
              </a:rPr>
              <a:t>0004</a:t>
            </a:r>
            <a:r>
              <a:rPr lang="ja-JP" altLang="en-US" sz="800" dirty="0" smtClean="0">
                <a:solidFill>
                  <a:srgbClr val="595959"/>
                </a:solidFill>
                <a:latin typeface="メイリオ"/>
                <a:ea typeface="メイリオ"/>
                <a:cs typeface="メイリオ"/>
              </a:rPr>
              <a:t>　東京都</a:t>
            </a:r>
            <a:r>
              <a:rPr lang="ja-JP" altLang="en-US" sz="800" dirty="0">
                <a:solidFill>
                  <a:srgbClr val="595959"/>
                </a:solidFill>
                <a:latin typeface="メイリオ"/>
                <a:ea typeface="メイリオ"/>
                <a:cs typeface="メイリオ"/>
              </a:rPr>
              <a:t>武蔵野市吉祥寺本町</a:t>
            </a:r>
            <a:r>
              <a:rPr lang="en-US" altLang="ja-JP" sz="800" dirty="0">
                <a:solidFill>
                  <a:srgbClr val="595959"/>
                </a:solidFill>
                <a:latin typeface="メイリオ"/>
                <a:ea typeface="メイリオ"/>
                <a:cs typeface="メイリオ"/>
              </a:rPr>
              <a:t>2-4-17</a:t>
            </a:r>
          </a:p>
          <a:p>
            <a:pPr algn="r"/>
            <a:r>
              <a:rPr lang="ja-JP" altLang="en-US" sz="800" dirty="0">
                <a:solidFill>
                  <a:srgbClr val="595959"/>
                </a:solidFill>
                <a:latin typeface="メイリオ"/>
                <a:ea typeface="メイリオ"/>
                <a:cs typeface="メイリオ"/>
              </a:rPr>
              <a:t>エスト・グランデール・カーロ </a:t>
            </a:r>
            <a:r>
              <a:rPr lang="en-US" altLang="ja-JP" sz="800" dirty="0" smtClean="0">
                <a:solidFill>
                  <a:srgbClr val="595959"/>
                </a:solidFill>
                <a:latin typeface="メイリオ"/>
                <a:ea typeface="メイリオ"/>
                <a:cs typeface="メイリオ"/>
              </a:rPr>
              <a:t>1201</a:t>
            </a:r>
          </a:p>
          <a:p>
            <a:pPr algn="r"/>
            <a:r>
              <a:rPr lang="en-US" altLang="ja-JP" sz="800" dirty="0" smtClean="0">
                <a:solidFill>
                  <a:srgbClr val="595959"/>
                </a:solidFill>
                <a:latin typeface="メイリオ"/>
                <a:ea typeface="メイリオ"/>
                <a:cs typeface="メイリオ"/>
                <a:hlinkClick r:id="rId3"/>
              </a:rPr>
              <a:t>http://</a:t>
            </a:r>
            <a:r>
              <a:rPr lang="en-US" altLang="ja-JP" sz="800" dirty="0" err="1" smtClean="0">
                <a:solidFill>
                  <a:srgbClr val="595959"/>
                </a:solidFill>
                <a:latin typeface="メイリオ"/>
                <a:ea typeface="メイリオ"/>
                <a:cs typeface="メイリオ"/>
                <a:hlinkClick r:id="rId3"/>
              </a:rPr>
              <a:t>www.netcommerce.co.jp</a:t>
            </a:r>
            <a:r>
              <a:rPr lang="en-US" altLang="ja-JP" sz="800" dirty="0" smtClean="0">
                <a:solidFill>
                  <a:srgbClr val="595959"/>
                </a:solidFill>
                <a:latin typeface="メイリオ"/>
                <a:ea typeface="メイリオ"/>
                <a:cs typeface="メイリオ"/>
                <a:hlinkClick r:id="rId3"/>
              </a:rPr>
              <a:t>/</a:t>
            </a:r>
            <a:endParaRPr lang="ja-JP" altLang="en-US" sz="800" dirty="0">
              <a:solidFill>
                <a:srgbClr val="595959"/>
              </a:solidFill>
              <a:latin typeface="メイリオ"/>
              <a:ea typeface="メイリオ"/>
              <a:cs typeface="メイリオ"/>
            </a:endParaRPr>
          </a:p>
        </p:txBody>
      </p:sp>
    </p:spTree>
    <p:extLst>
      <p:ext uri="{BB962C8B-B14F-4D97-AF65-F5344CB8AC3E}">
        <p14:creationId xmlns:p14="http://schemas.microsoft.com/office/powerpoint/2010/main" val="127319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chemeClr val="accent6">
                    <a:lumMod val="75000"/>
                  </a:schemeClr>
                </a:solidFill>
              </a:rPr>
              <a:t>増強改訂版</a:t>
            </a:r>
            <a:r>
              <a:rPr kumimoji="1" lang="en-US" altLang="ja-JP" dirty="0" smtClean="0">
                <a:solidFill>
                  <a:schemeClr val="accent6">
                    <a:lumMod val="75000"/>
                  </a:schemeClr>
                </a:solidFill>
              </a:rPr>
              <a:t> </a:t>
            </a:r>
            <a:r>
              <a:rPr kumimoji="1" lang="ja-JP" altLang="en-US" dirty="0" smtClean="0"/>
              <a:t>「</a:t>
            </a:r>
            <a:r>
              <a:rPr kumimoji="1" lang="en-US" altLang="ja-JP" dirty="0" smtClean="0"/>
              <a:t>【</a:t>
            </a:r>
            <a:r>
              <a:rPr kumimoji="1" lang="ja-JP" altLang="en-US" dirty="0" smtClean="0"/>
              <a:t>図解</a:t>
            </a:r>
            <a:r>
              <a:rPr kumimoji="1" lang="en-US" altLang="ja-JP" dirty="0" smtClean="0"/>
              <a:t>】</a:t>
            </a:r>
            <a:r>
              <a:rPr kumimoji="1" lang="ja-JP" altLang="en-US" dirty="0" smtClean="0"/>
              <a:t>コレ１枚でわかる最新</a:t>
            </a:r>
            <a:r>
              <a:rPr kumimoji="1" lang="en-US" altLang="ja-JP" dirty="0" smtClean="0"/>
              <a:t>IT</a:t>
            </a:r>
            <a:r>
              <a:rPr kumimoji="1" lang="ja-JP" altLang="en-US" dirty="0" smtClean="0"/>
              <a:t>トレンド」</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3</a:t>
            </a:fld>
            <a:endParaRPr kumimoji="1" lang="ja-JP" altLang="en-US"/>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69" y="829847"/>
            <a:ext cx="3986784" cy="5693769"/>
          </a:xfrm>
          <a:prstGeom prst="rect">
            <a:avLst/>
          </a:prstGeom>
          <a:ln>
            <a:noFill/>
          </a:ln>
          <a:effectLst>
            <a:outerShdw blurRad="292100" dist="139700" dir="2700000" algn="tl" rotWithShape="0">
              <a:srgbClr val="333333">
                <a:alpha val="65000"/>
              </a:srgbClr>
            </a:outerShdw>
          </a:effectLst>
        </p:spPr>
      </p:pic>
      <p:sp>
        <p:nvSpPr>
          <p:cNvPr id="5" name="正方形/長方形 4"/>
          <p:cNvSpPr/>
          <p:nvPr/>
        </p:nvSpPr>
        <p:spPr>
          <a:xfrm>
            <a:off x="4572000" y="4592257"/>
            <a:ext cx="4352544" cy="1938992"/>
          </a:xfrm>
          <a:prstGeom prst="rect">
            <a:avLst/>
          </a:prstGeom>
        </p:spPr>
        <p:txBody>
          <a:bodyPr wrap="square">
            <a:spAutoFit/>
          </a:bodyPr>
          <a:lstStyle/>
          <a:p>
            <a:pPr marL="171450" indent="-171450">
              <a:buFont typeface="Wingdings" charset="2"/>
              <a:buChar char="l"/>
            </a:pPr>
            <a:r>
              <a:rPr lang="ja-JP" altLang="en-US" sz="1200" dirty="0" smtClean="0">
                <a:solidFill>
                  <a:srgbClr val="2B2B2B"/>
                </a:solidFill>
                <a:latin typeface="Meiryo" charset="-128"/>
                <a:ea typeface="Meiryo" charset="-128"/>
                <a:cs typeface="Meiryo" charset="-128"/>
              </a:rPr>
              <a:t>最新</a:t>
            </a:r>
            <a:r>
              <a:rPr lang="en-US" altLang="ja-JP" sz="1200" dirty="0" smtClean="0">
                <a:solidFill>
                  <a:srgbClr val="2B2B2B"/>
                </a:solidFill>
                <a:latin typeface="Meiryo" charset="-128"/>
                <a:ea typeface="Meiryo" charset="-128"/>
                <a:cs typeface="Meiryo" charset="-128"/>
              </a:rPr>
              <a:t>IT</a:t>
            </a:r>
            <a:r>
              <a:rPr lang="ja-JP" altLang="en-US" sz="1200" dirty="0" smtClean="0">
                <a:solidFill>
                  <a:srgbClr val="2B2B2B"/>
                </a:solidFill>
                <a:latin typeface="Meiryo" charset="-128"/>
                <a:ea typeface="Meiryo" charset="-128"/>
                <a:cs typeface="Meiryo" charset="-128"/>
              </a:rPr>
              <a:t>トレンドのキーワードを見開き（右ページ：図表＋左ページ：解説）でわかりやすく説明。</a:t>
            </a:r>
            <a:endParaRPr lang="en-US" altLang="ja-JP" sz="1200" dirty="0" smtClean="0">
              <a:solidFill>
                <a:srgbClr val="2B2B2B"/>
              </a:solidFill>
              <a:latin typeface="Meiryo" charset="-128"/>
              <a:ea typeface="Meiryo" charset="-128"/>
              <a:cs typeface="Meiryo" charset="-128"/>
            </a:endParaRPr>
          </a:p>
          <a:p>
            <a:pPr marL="171450" indent="-171450">
              <a:buFont typeface="Wingdings" charset="2"/>
              <a:buChar char="l"/>
            </a:pPr>
            <a:r>
              <a:rPr lang="ja-JP" altLang="en-US" sz="1200" dirty="0" smtClean="0">
                <a:solidFill>
                  <a:srgbClr val="2B2B2B"/>
                </a:solidFill>
                <a:latin typeface="Meiryo" charset="-128"/>
                <a:ea typeface="Meiryo" charset="-128"/>
                <a:cs typeface="Meiryo" charset="-128"/>
              </a:rPr>
              <a:t>単なる辞書の解説ではなく、全体がひとつの物語として理解できるように構成。</a:t>
            </a:r>
            <a:endParaRPr lang="en-US" altLang="ja-JP" sz="1200" dirty="0" smtClean="0">
              <a:solidFill>
                <a:srgbClr val="2B2B2B"/>
              </a:solidFill>
              <a:latin typeface="Meiryo" charset="-128"/>
              <a:ea typeface="Meiryo" charset="-128"/>
              <a:cs typeface="Meiryo" charset="-128"/>
            </a:endParaRPr>
          </a:p>
          <a:p>
            <a:pPr marL="171450" indent="-171450">
              <a:buFont typeface="Wingdings" charset="2"/>
              <a:buChar char="l"/>
            </a:pPr>
            <a:r>
              <a:rPr lang="ja-JP" altLang="en-US" sz="1200" dirty="0" smtClean="0">
                <a:solidFill>
                  <a:srgbClr val="2B2B2B"/>
                </a:solidFill>
                <a:latin typeface="Meiryo" charset="-128"/>
                <a:ea typeface="Meiryo" charset="-128"/>
                <a:cs typeface="Meiryo" charset="-128"/>
              </a:rPr>
              <a:t>最新のトレンドを理解するための</a:t>
            </a:r>
            <a:r>
              <a:rPr lang="en-US" altLang="ja-JP" sz="1200" dirty="0" smtClean="0">
                <a:solidFill>
                  <a:srgbClr val="2B2B2B"/>
                </a:solidFill>
                <a:latin typeface="Meiryo" charset="-128"/>
                <a:ea typeface="Meiryo" charset="-128"/>
                <a:cs typeface="Meiryo" charset="-128"/>
              </a:rPr>
              <a:t>IT</a:t>
            </a:r>
            <a:r>
              <a:rPr lang="ja-JP" altLang="en-US" sz="1200" dirty="0" smtClean="0">
                <a:solidFill>
                  <a:srgbClr val="2B2B2B"/>
                </a:solidFill>
                <a:latin typeface="Meiryo" charset="-128"/>
                <a:ea typeface="Meiryo" charset="-128"/>
                <a:cs typeface="Meiryo" charset="-128"/>
              </a:rPr>
              <a:t>の基礎の基礎も掲載し、</a:t>
            </a:r>
            <a:r>
              <a:rPr lang="en-US" altLang="ja-JP" sz="1200" dirty="0" smtClean="0">
                <a:solidFill>
                  <a:srgbClr val="2B2B2B"/>
                </a:solidFill>
                <a:latin typeface="Meiryo" charset="-128"/>
                <a:ea typeface="Meiryo" charset="-128"/>
                <a:cs typeface="Meiryo" charset="-128"/>
              </a:rPr>
              <a:t>IT</a:t>
            </a:r>
            <a:r>
              <a:rPr lang="ja-JP" altLang="en-US" sz="1200" dirty="0" smtClean="0">
                <a:solidFill>
                  <a:srgbClr val="2B2B2B"/>
                </a:solidFill>
                <a:latin typeface="Meiryo" charset="-128"/>
                <a:ea typeface="Meiryo" charset="-128"/>
                <a:cs typeface="Meiryo" charset="-128"/>
              </a:rPr>
              <a:t>の専門家ではない人や基礎を学び直したい人にも役立つ。</a:t>
            </a:r>
            <a:endParaRPr lang="en-US" altLang="ja-JP" sz="1200" dirty="0" smtClean="0">
              <a:solidFill>
                <a:srgbClr val="2B2B2B"/>
              </a:solidFill>
              <a:latin typeface="Meiryo" charset="-128"/>
              <a:ea typeface="Meiryo" charset="-128"/>
              <a:cs typeface="Meiryo" charset="-128"/>
            </a:endParaRPr>
          </a:p>
          <a:p>
            <a:endParaRPr lang="en-US" altLang="ja-JP" sz="1200" dirty="0" smtClean="0">
              <a:solidFill>
                <a:srgbClr val="2B2B2B"/>
              </a:solidFill>
              <a:latin typeface="Meiryo" charset="-128"/>
              <a:ea typeface="Meiryo" charset="-128"/>
              <a:cs typeface="Meiryo" charset="-128"/>
            </a:endParaRPr>
          </a:p>
          <a:p>
            <a:r>
              <a:rPr lang="ja-JP" altLang="en-US" sz="1200" dirty="0" smtClean="0">
                <a:solidFill>
                  <a:srgbClr val="2B2B2B"/>
                </a:solidFill>
                <a:latin typeface="Meiryo" charset="-128"/>
                <a:ea typeface="Meiryo" charset="-128"/>
                <a:cs typeface="Meiryo" charset="-128"/>
              </a:rPr>
              <a:t>掲載する図版は</a:t>
            </a:r>
            <a:r>
              <a:rPr lang="ja-JP" altLang="en-US" sz="1200" b="1" u="sng" dirty="0" smtClean="0">
                <a:solidFill>
                  <a:schemeClr val="accent6">
                    <a:lumMod val="75000"/>
                  </a:schemeClr>
                </a:solidFill>
                <a:latin typeface="Meiryo" charset="-128"/>
                <a:ea typeface="Meiryo" charset="-128"/>
                <a:cs typeface="Meiryo" charset="-128"/>
              </a:rPr>
              <a:t>すべて</a:t>
            </a:r>
            <a:r>
              <a:rPr lang="en-US" altLang="ja-JP" sz="1200" b="1" u="sng" dirty="0" smtClean="0">
                <a:solidFill>
                  <a:schemeClr val="accent6">
                    <a:lumMod val="75000"/>
                  </a:schemeClr>
                </a:solidFill>
                <a:latin typeface="Meiryo" charset="-128"/>
                <a:ea typeface="Meiryo" charset="-128"/>
                <a:cs typeface="Meiryo" charset="-128"/>
              </a:rPr>
              <a:t>PowerPoint</a:t>
            </a:r>
            <a:r>
              <a:rPr lang="ja-JP" altLang="en-US" sz="1200" b="1" u="sng" dirty="0">
                <a:solidFill>
                  <a:schemeClr val="accent6">
                    <a:lumMod val="75000"/>
                  </a:schemeClr>
                </a:solidFill>
                <a:latin typeface="Meiryo" charset="-128"/>
                <a:ea typeface="Meiryo" charset="-128"/>
                <a:cs typeface="Meiryo" charset="-128"/>
              </a:rPr>
              <a:t>データで</a:t>
            </a:r>
            <a:r>
              <a:rPr lang="ja-JP" altLang="en-US" sz="1200" b="1" u="sng" dirty="0" smtClean="0">
                <a:solidFill>
                  <a:schemeClr val="accent6">
                    <a:lumMod val="75000"/>
                  </a:schemeClr>
                </a:solidFill>
                <a:latin typeface="Meiryo" charset="-128"/>
                <a:ea typeface="Meiryo" charset="-128"/>
                <a:cs typeface="Meiryo" charset="-128"/>
              </a:rPr>
              <a:t>ダウンロード、ロイヤリティフリー</a:t>
            </a:r>
            <a:r>
              <a:rPr lang="ja-JP" altLang="en-US" sz="1200" b="1" u="sng" dirty="0">
                <a:solidFill>
                  <a:schemeClr val="accent6">
                    <a:lumMod val="75000"/>
                  </a:schemeClr>
                </a:solidFill>
                <a:latin typeface="Meiryo" charset="-128"/>
                <a:ea typeface="Meiryo" charset="-128"/>
                <a:cs typeface="Meiryo" charset="-128"/>
              </a:rPr>
              <a:t>で利用</a:t>
            </a:r>
            <a:r>
              <a:rPr lang="ja-JP" altLang="en-US" sz="1200" dirty="0">
                <a:solidFill>
                  <a:srgbClr val="2B2B2B"/>
                </a:solidFill>
                <a:latin typeface="Meiryo" charset="-128"/>
                <a:ea typeface="Meiryo" charset="-128"/>
                <a:cs typeface="Meiryo" charset="-128"/>
              </a:rPr>
              <a:t>でき、勉強会の資料や提案書の素材としてご活用いただけます</a:t>
            </a:r>
            <a:r>
              <a:rPr lang="ja-JP" altLang="en-US" sz="1200" dirty="0" smtClean="0">
                <a:solidFill>
                  <a:srgbClr val="2B2B2B"/>
                </a:solidFill>
                <a:latin typeface="Meiryo" charset="-128"/>
                <a:ea typeface="Meiryo" charset="-128"/>
                <a:cs typeface="Meiryo" charset="-128"/>
              </a:rPr>
              <a:t>。</a:t>
            </a:r>
            <a:endParaRPr lang="ja-JP" altLang="en-US" sz="1200" dirty="0">
              <a:latin typeface="Meiryo" charset="-128"/>
              <a:ea typeface="Meiryo" charset="-128"/>
              <a:cs typeface="Meiryo" charset="-128"/>
            </a:endParaRPr>
          </a:p>
        </p:txBody>
      </p:sp>
      <p:sp>
        <p:nvSpPr>
          <p:cNvPr id="6" name="正方形/長方形 5"/>
          <p:cNvSpPr/>
          <p:nvPr/>
        </p:nvSpPr>
        <p:spPr>
          <a:xfrm>
            <a:off x="4572000" y="778486"/>
            <a:ext cx="4279392" cy="461665"/>
          </a:xfrm>
          <a:prstGeom prst="rect">
            <a:avLst/>
          </a:prstGeom>
        </p:spPr>
        <p:txBody>
          <a:bodyPr wrap="square">
            <a:spAutoFit/>
          </a:bodyPr>
          <a:lstStyle/>
          <a:p>
            <a:r>
              <a:rPr lang="en-US" altLang="ja-JP" sz="2400" dirty="0" smtClean="0">
                <a:solidFill>
                  <a:srgbClr val="2B2B2B"/>
                </a:solidFill>
                <a:latin typeface="Meiryo" charset="-128"/>
                <a:ea typeface="Meiryo" charset="-128"/>
                <a:cs typeface="Meiryo" charset="-128"/>
              </a:rPr>
              <a:t>IT</a:t>
            </a:r>
            <a:r>
              <a:rPr lang="ja-JP" altLang="en-US" sz="2400" dirty="0" smtClean="0">
                <a:solidFill>
                  <a:srgbClr val="2B2B2B"/>
                </a:solidFill>
                <a:latin typeface="Meiryo" charset="-128"/>
                <a:ea typeface="Meiryo" charset="-128"/>
                <a:cs typeface="Meiryo" charset="-128"/>
              </a:rPr>
              <a:t>を</a:t>
            </a:r>
            <a:r>
              <a:rPr lang="ja-JP" altLang="en-US" sz="2400" dirty="0">
                <a:solidFill>
                  <a:srgbClr val="2B2B2B"/>
                </a:solidFill>
                <a:latin typeface="Meiryo" charset="-128"/>
                <a:ea typeface="Meiryo" charset="-128"/>
                <a:cs typeface="Meiryo" charset="-128"/>
              </a:rPr>
              <a:t>知るために必携の</a:t>
            </a:r>
            <a:r>
              <a:rPr lang="en-US" altLang="ja-JP" sz="2400" dirty="0">
                <a:solidFill>
                  <a:srgbClr val="2B2B2B"/>
                </a:solidFill>
                <a:latin typeface="Meiryo" charset="-128"/>
                <a:ea typeface="Meiryo" charset="-128"/>
                <a:cs typeface="Meiryo" charset="-128"/>
              </a:rPr>
              <a:t>1</a:t>
            </a:r>
            <a:r>
              <a:rPr lang="ja-JP" altLang="en-US" sz="2400" dirty="0">
                <a:solidFill>
                  <a:srgbClr val="2B2B2B"/>
                </a:solidFill>
                <a:latin typeface="Meiryo" charset="-128"/>
                <a:ea typeface="Meiryo" charset="-128"/>
                <a:cs typeface="Meiryo" charset="-128"/>
              </a:rPr>
              <a:t>冊！</a:t>
            </a:r>
            <a:endParaRPr lang="ja-JP" altLang="en-US" sz="2400" dirty="0">
              <a:latin typeface="Meiryo" charset="-128"/>
              <a:ea typeface="Meiryo" charset="-128"/>
              <a:cs typeface="Meiryo" charset="-128"/>
            </a:endParaRPr>
          </a:p>
        </p:txBody>
      </p:sp>
      <p:sp>
        <p:nvSpPr>
          <p:cNvPr id="7" name="正方形/長方形 6"/>
          <p:cNvSpPr/>
          <p:nvPr/>
        </p:nvSpPr>
        <p:spPr>
          <a:xfrm>
            <a:off x="4572000" y="1240151"/>
            <a:ext cx="4352544" cy="3231654"/>
          </a:xfrm>
          <a:prstGeom prst="rect">
            <a:avLst/>
          </a:prstGeom>
        </p:spPr>
        <p:txBody>
          <a:bodyPr wrap="square">
            <a:spAutoFit/>
          </a:bodyPr>
          <a:lstStyle/>
          <a:p>
            <a:pPr marL="171450" indent="-171450" fontAlgn="base">
              <a:buFont typeface="Wingdings" charset="2"/>
              <a:buChar char="l"/>
            </a:pPr>
            <a:r>
              <a:rPr lang="ja-JP" altLang="en-US" sz="1200" dirty="0">
                <a:solidFill>
                  <a:srgbClr val="2B2B2B"/>
                </a:solidFill>
                <a:latin typeface="Meiryo" charset="-128"/>
                <a:ea typeface="Meiryo" charset="-128"/>
                <a:cs typeface="Meiryo" charset="-128"/>
              </a:rPr>
              <a:t>何ができるようになるのか？</a:t>
            </a:r>
          </a:p>
          <a:p>
            <a:pPr marL="171450" indent="-171450" fontAlgn="base">
              <a:buFont typeface="Wingdings" charset="2"/>
              <a:buChar char="l"/>
            </a:pPr>
            <a:r>
              <a:rPr lang="ja-JP" altLang="en-US" sz="1200" dirty="0">
                <a:solidFill>
                  <a:srgbClr val="2B2B2B"/>
                </a:solidFill>
                <a:latin typeface="Meiryo" charset="-128"/>
                <a:ea typeface="Meiryo" charset="-128"/>
                <a:cs typeface="Meiryo" charset="-128"/>
              </a:rPr>
              <a:t>どのような価値を生みだすのか？</a:t>
            </a:r>
          </a:p>
          <a:p>
            <a:pPr marL="171450" indent="-171450" fontAlgn="base">
              <a:buFont typeface="Wingdings" charset="2"/>
              <a:buChar char="l"/>
            </a:pPr>
            <a:r>
              <a:rPr lang="ja-JP" altLang="en-US" sz="1200" dirty="0">
                <a:solidFill>
                  <a:srgbClr val="2B2B2B"/>
                </a:solidFill>
                <a:latin typeface="Meiryo" charset="-128"/>
                <a:ea typeface="Meiryo" charset="-128"/>
                <a:cs typeface="Meiryo" charset="-128"/>
              </a:rPr>
              <a:t>なぜ注目されているのか</a:t>
            </a:r>
            <a:r>
              <a:rPr lang="ja-JP" altLang="en-US" sz="1200" dirty="0" smtClean="0">
                <a:solidFill>
                  <a:srgbClr val="2B2B2B"/>
                </a:solidFill>
                <a:latin typeface="Meiryo" charset="-128"/>
                <a:ea typeface="Meiryo" charset="-128"/>
                <a:cs typeface="Meiryo" charset="-128"/>
              </a:rPr>
              <a:t>？</a:t>
            </a:r>
            <a:endParaRPr lang="en-US" altLang="ja-JP" sz="1200" dirty="0" smtClean="0">
              <a:solidFill>
                <a:srgbClr val="2B2B2B"/>
              </a:solidFill>
              <a:latin typeface="Meiryo" charset="-128"/>
              <a:ea typeface="Meiryo" charset="-128"/>
              <a:cs typeface="Meiryo" charset="-128"/>
            </a:endParaRPr>
          </a:p>
          <a:p>
            <a:pPr fontAlgn="base"/>
            <a:endParaRPr lang="ja-JP" altLang="en-US" sz="1200" dirty="0">
              <a:solidFill>
                <a:srgbClr val="2B2B2B"/>
              </a:solidFill>
              <a:latin typeface="Meiryo" charset="-128"/>
              <a:ea typeface="Meiryo" charset="-128"/>
              <a:cs typeface="Meiryo" charset="-128"/>
            </a:endParaRPr>
          </a:p>
          <a:p>
            <a:pPr fontAlgn="base"/>
            <a:r>
              <a:rPr lang="ja-JP" altLang="en-US" sz="1200" dirty="0">
                <a:solidFill>
                  <a:srgbClr val="2B2B2B"/>
                </a:solidFill>
                <a:latin typeface="Meiryo" charset="-128"/>
                <a:ea typeface="Meiryo" charset="-128"/>
                <a:cs typeface="Meiryo" charset="-128"/>
              </a:rPr>
              <a:t>「知っている」から「説明できる」</a:t>
            </a:r>
            <a:r>
              <a:rPr lang="ja-JP" altLang="en-US" sz="1200" dirty="0" smtClean="0">
                <a:solidFill>
                  <a:srgbClr val="2B2B2B"/>
                </a:solidFill>
                <a:latin typeface="Meiryo" charset="-128"/>
                <a:ea typeface="Meiryo" charset="-128"/>
                <a:cs typeface="Meiryo" charset="-128"/>
              </a:rPr>
              <a:t>へ、実践</a:t>
            </a:r>
            <a:r>
              <a:rPr lang="ja-JP" altLang="en-US" sz="1200" dirty="0">
                <a:solidFill>
                  <a:srgbClr val="2B2B2B"/>
                </a:solidFill>
                <a:latin typeface="Meiryo" charset="-128"/>
                <a:ea typeface="Meiryo" charset="-128"/>
                <a:cs typeface="Meiryo" charset="-128"/>
              </a:rPr>
              <a:t>で「使える」知識を手に</a:t>
            </a:r>
            <a:r>
              <a:rPr lang="ja-JP" altLang="en-US" sz="1200" dirty="0" smtClean="0">
                <a:solidFill>
                  <a:srgbClr val="2B2B2B"/>
                </a:solidFill>
                <a:latin typeface="Meiryo" charset="-128"/>
                <a:ea typeface="Meiryo" charset="-128"/>
                <a:cs typeface="Meiryo" charset="-128"/>
              </a:rPr>
              <a:t>入れる。例えば、</a:t>
            </a:r>
            <a:endParaRPr lang="en-US" altLang="ja-JP" sz="1200" dirty="0" smtClean="0">
              <a:solidFill>
                <a:srgbClr val="2B2B2B"/>
              </a:solidFill>
              <a:latin typeface="Meiryo" charset="-128"/>
              <a:ea typeface="Meiryo" charset="-128"/>
              <a:cs typeface="Meiryo" charset="-128"/>
            </a:endParaRPr>
          </a:p>
          <a:p>
            <a:pPr fontAlgn="base"/>
            <a:endParaRPr lang="ja-JP" altLang="en-US" sz="1200" dirty="0">
              <a:solidFill>
                <a:srgbClr val="2B2B2B"/>
              </a:solidFill>
              <a:latin typeface="Meiryo" charset="-128"/>
              <a:ea typeface="Meiryo" charset="-128"/>
              <a:cs typeface="Meiryo" charset="-128"/>
            </a:endParaRPr>
          </a:p>
          <a:p>
            <a:pPr marL="171450" indent="-171450" fontAlgn="base">
              <a:buFont typeface="Wingdings" charset="2"/>
              <a:buChar char="l"/>
            </a:pPr>
            <a:r>
              <a:rPr lang="en-US" altLang="ja-JP" sz="1200" b="1" dirty="0" err="1">
                <a:solidFill>
                  <a:srgbClr val="2B2B2B"/>
                </a:solidFill>
                <a:latin typeface="Meiryo" charset="-128"/>
                <a:ea typeface="Meiryo" charset="-128"/>
                <a:cs typeface="Meiryo" charset="-128"/>
              </a:rPr>
              <a:t>IoT</a:t>
            </a:r>
            <a:r>
              <a:rPr lang="en-US" altLang="ja-JP" sz="1200" b="1" dirty="0">
                <a:solidFill>
                  <a:srgbClr val="2B2B2B"/>
                </a:solidFill>
                <a:latin typeface="Meiryo" charset="-128"/>
                <a:ea typeface="Meiryo" charset="-128"/>
                <a:cs typeface="Meiryo" charset="-128"/>
              </a:rPr>
              <a:t> </a:t>
            </a:r>
            <a:r>
              <a:rPr lang="ja-JP" altLang="en-US" sz="1200" b="1" dirty="0">
                <a:solidFill>
                  <a:srgbClr val="2B2B2B"/>
                </a:solidFill>
                <a:latin typeface="Meiryo" charset="-128"/>
                <a:ea typeface="Meiryo" charset="-128"/>
                <a:cs typeface="Meiryo" charset="-128"/>
              </a:rPr>
              <a:t>とインダストリー</a:t>
            </a:r>
            <a:r>
              <a:rPr lang="en-US" altLang="ja-JP" sz="1200" b="1" dirty="0">
                <a:solidFill>
                  <a:srgbClr val="2B2B2B"/>
                </a:solidFill>
                <a:latin typeface="Meiryo" charset="-128"/>
                <a:ea typeface="Meiryo" charset="-128"/>
                <a:cs typeface="Meiryo" charset="-128"/>
              </a:rPr>
              <a:t>4.0</a:t>
            </a:r>
          </a:p>
          <a:p>
            <a:pPr marL="171450" indent="-171450" fontAlgn="base">
              <a:buFont typeface="Wingdings" charset="2"/>
              <a:buChar char="l"/>
            </a:pPr>
            <a:r>
              <a:rPr lang="en-US" altLang="ja-JP" sz="1200" b="1" dirty="0">
                <a:solidFill>
                  <a:srgbClr val="2B2B2B"/>
                </a:solidFill>
                <a:latin typeface="Meiryo" charset="-128"/>
                <a:ea typeface="Meiryo" charset="-128"/>
                <a:cs typeface="Meiryo" charset="-128"/>
              </a:rPr>
              <a:t>AR </a:t>
            </a:r>
            <a:r>
              <a:rPr lang="ja-JP" altLang="en-US" sz="1200" b="1" dirty="0">
                <a:solidFill>
                  <a:srgbClr val="2B2B2B"/>
                </a:solidFill>
                <a:latin typeface="Meiryo" charset="-128"/>
                <a:ea typeface="Meiryo" charset="-128"/>
                <a:cs typeface="Meiryo" charset="-128"/>
              </a:rPr>
              <a:t>と</a:t>
            </a:r>
            <a:r>
              <a:rPr lang="en-US" altLang="ja-JP" sz="1200" b="1" dirty="0">
                <a:solidFill>
                  <a:srgbClr val="2B2B2B"/>
                </a:solidFill>
                <a:latin typeface="Meiryo" charset="-128"/>
                <a:ea typeface="Meiryo" charset="-128"/>
                <a:cs typeface="Meiryo" charset="-128"/>
              </a:rPr>
              <a:t>VR</a:t>
            </a:r>
          </a:p>
          <a:p>
            <a:pPr marL="171450" indent="-171450" fontAlgn="base">
              <a:buFont typeface="Wingdings" charset="2"/>
              <a:buChar char="l"/>
            </a:pPr>
            <a:r>
              <a:rPr lang="ja-JP" altLang="en-US" sz="1200" b="1" dirty="0">
                <a:solidFill>
                  <a:srgbClr val="2B2B2B"/>
                </a:solidFill>
                <a:latin typeface="Meiryo" charset="-128"/>
                <a:ea typeface="Meiryo" charset="-128"/>
                <a:cs typeface="Meiryo" charset="-128"/>
              </a:rPr>
              <a:t>人工知能と機械学習とディープラーニング</a:t>
            </a:r>
          </a:p>
          <a:p>
            <a:pPr marL="171450" indent="-171450" fontAlgn="base">
              <a:buFont typeface="Wingdings" charset="2"/>
              <a:buChar char="l"/>
            </a:pPr>
            <a:r>
              <a:rPr lang="ja-JP" altLang="en-US" sz="1200" b="1" dirty="0">
                <a:solidFill>
                  <a:srgbClr val="2B2B2B"/>
                </a:solidFill>
                <a:latin typeface="Meiryo" charset="-128"/>
                <a:ea typeface="Meiryo" charset="-128"/>
                <a:cs typeface="Meiryo" charset="-128"/>
              </a:rPr>
              <a:t>サーバ仮想化とコンテナ</a:t>
            </a:r>
          </a:p>
          <a:p>
            <a:pPr marL="171450" indent="-171450" fontAlgn="base">
              <a:buFont typeface="Wingdings" charset="2"/>
              <a:buChar char="l"/>
            </a:pPr>
            <a:r>
              <a:rPr lang="ja-JP" altLang="en-US" sz="1200" b="1" dirty="0">
                <a:solidFill>
                  <a:srgbClr val="2B2B2B"/>
                </a:solidFill>
                <a:latin typeface="Meiryo" charset="-128"/>
                <a:ea typeface="Meiryo" charset="-128"/>
                <a:cs typeface="Meiryo" charset="-128"/>
              </a:rPr>
              <a:t>ネットワーク仮想化と</a:t>
            </a:r>
            <a:r>
              <a:rPr lang="en-US" altLang="ja-JP" sz="1200" b="1" dirty="0">
                <a:solidFill>
                  <a:srgbClr val="2B2B2B"/>
                </a:solidFill>
                <a:latin typeface="Meiryo" charset="-128"/>
                <a:ea typeface="Meiryo" charset="-128"/>
                <a:cs typeface="Meiryo" charset="-128"/>
              </a:rPr>
              <a:t>SD-WAN</a:t>
            </a:r>
          </a:p>
          <a:p>
            <a:pPr marL="171450" indent="-171450" fontAlgn="base">
              <a:buFont typeface="Wingdings" charset="2"/>
              <a:buChar char="l"/>
            </a:pPr>
            <a:r>
              <a:rPr lang="ja-JP" altLang="en-US" sz="1200" b="1" dirty="0">
                <a:solidFill>
                  <a:srgbClr val="2B2B2B"/>
                </a:solidFill>
                <a:latin typeface="Meiryo" charset="-128"/>
                <a:ea typeface="Meiryo" charset="-128"/>
                <a:cs typeface="Meiryo" charset="-128"/>
              </a:rPr>
              <a:t>アジャイル開発と</a:t>
            </a:r>
            <a:r>
              <a:rPr lang="en-US" altLang="ja-JP" sz="1200" b="1" dirty="0">
                <a:solidFill>
                  <a:srgbClr val="2B2B2B"/>
                </a:solidFill>
                <a:latin typeface="Meiryo" charset="-128"/>
                <a:ea typeface="Meiryo" charset="-128"/>
                <a:cs typeface="Meiryo" charset="-128"/>
              </a:rPr>
              <a:t>DevOps</a:t>
            </a:r>
          </a:p>
          <a:p>
            <a:pPr marL="171450" indent="-171450" fontAlgn="base">
              <a:buFont typeface="Wingdings" charset="2"/>
              <a:buChar char="l"/>
            </a:pPr>
            <a:r>
              <a:rPr lang="ja-JP" altLang="en-US" sz="1200" b="1" dirty="0">
                <a:solidFill>
                  <a:srgbClr val="2B2B2B"/>
                </a:solidFill>
                <a:latin typeface="Meiryo" charset="-128"/>
                <a:ea typeface="Meiryo" charset="-128"/>
                <a:cs typeface="Meiryo" charset="-128"/>
              </a:rPr>
              <a:t>マイクロサービスと</a:t>
            </a:r>
            <a:r>
              <a:rPr lang="ja-JP" altLang="en-US" sz="1200" b="1" dirty="0" smtClean="0">
                <a:solidFill>
                  <a:srgbClr val="2B2B2B"/>
                </a:solidFill>
                <a:latin typeface="Meiryo" charset="-128"/>
                <a:ea typeface="Meiryo" charset="-128"/>
                <a:cs typeface="Meiryo" charset="-128"/>
              </a:rPr>
              <a:t>サーバレス</a:t>
            </a:r>
          </a:p>
          <a:p>
            <a:pPr fontAlgn="base"/>
            <a:endParaRPr lang="ja-JP" altLang="en-US" sz="1200" b="1" dirty="0" smtClean="0">
              <a:solidFill>
                <a:srgbClr val="2B2B2B"/>
              </a:solidFill>
              <a:latin typeface="Meiryo" charset="-128"/>
              <a:ea typeface="Meiryo" charset="-128"/>
              <a:cs typeface="Meiryo" charset="-128"/>
            </a:endParaRPr>
          </a:p>
          <a:p>
            <a:pPr fontAlgn="base"/>
            <a:r>
              <a:rPr lang="ja-JP" altLang="en-US" sz="1200" dirty="0" smtClean="0">
                <a:solidFill>
                  <a:srgbClr val="2B2B2B"/>
                </a:solidFill>
                <a:latin typeface="Meiryo" charset="-128"/>
                <a:ea typeface="Meiryo" charset="-128"/>
                <a:cs typeface="Meiryo" charset="-128"/>
              </a:rPr>
              <a:t>言葉は耳にするけど、それが何なのか、何ができるようになるのか、なぜそんなに注目されているのか理解できない？</a:t>
            </a:r>
            <a:endParaRPr lang="ja-JP" altLang="en-US" sz="1200" b="0" i="0" dirty="0">
              <a:solidFill>
                <a:srgbClr val="2B2B2B"/>
              </a:solidFill>
              <a:effectLst/>
              <a:latin typeface="Meiryo" charset="-128"/>
              <a:ea typeface="Meiryo" charset="-128"/>
              <a:cs typeface="Meiryo" charset="-128"/>
            </a:endParaRPr>
          </a:p>
        </p:txBody>
      </p:sp>
      <p:sp>
        <p:nvSpPr>
          <p:cNvPr id="8" name="正方形/長方形 7"/>
          <p:cNvSpPr/>
          <p:nvPr/>
        </p:nvSpPr>
        <p:spPr>
          <a:xfrm>
            <a:off x="321869" y="826414"/>
            <a:ext cx="4279392" cy="307777"/>
          </a:xfrm>
          <a:prstGeom prst="rect">
            <a:avLst/>
          </a:prstGeom>
        </p:spPr>
        <p:txBody>
          <a:bodyPr wrap="square">
            <a:spAutoFit/>
          </a:bodyPr>
          <a:lstStyle/>
          <a:p>
            <a:r>
              <a:rPr lang="en-US" altLang="ja-JP" sz="1400" dirty="0" smtClean="0">
                <a:solidFill>
                  <a:schemeClr val="accent6">
                    <a:lumMod val="75000"/>
                  </a:schemeClr>
                </a:solidFill>
                <a:latin typeface="Meiryo" charset="-128"/>
                <a:ea typeface="Meiryo" charset="-128"/>
                <a:cs typeface="Meiryo" charset="-128"/>
              </a:rPr>
              <a:t>2017</a:t>
            </a:r>
            <a:r>
              <a:rPr lang="ja-JP" altLang="en-US" sz="1400" dirty="0" smtClean="0">
                <a:solidFill>
                  <a:schemeClr val="accent6">
                    <a:lumMod val="75000"/>
                  </a:schemeClr>
                </a:solidFill>
                <a:latin typeface="Meiryo" charset="-128"/>
                <a:ea typeface="Meiryo" charset="-128"/>
                <a:cs typeface="Meiryo" charset="-128"/>
              </a:rPr>
              <a:t>年</a:t>
            </a:r>
            <a:r>
              <a:rPr lang="en-US" altLang="ja-JP" sz="1400" dirty="0" smtClean="0">
                <a:solidFill>
                  <a:schemeClr val="accent6">
                    <a:lumMod val="75000"/>
                  </a:schemeClr>
                </a:solidFill>
                <a:latin typeface="Meiryo" charset="-128"/>
                <a:ea typeface="Meiryo" charset="-128"/>
                <a:cs typeface="Meiryo" charset="-128"/>
              </a:rPr>
              <a:t>5</a:t>
            </a:r>
            <a:r>
              <a:rPr lang="ja-JP" altLang="en-US" sz="1400" dirty="0" smtClean="0">
                <a:solidFill>
                  <a:schemeClr val="accent6">
                    <a:lumMod val="75000"/>
                  </a:schemeClr>
                </a:solidFill>
                <a:latin typeface="Meiryo" charset="-128"/>
                <a:ea typeface="Meiryo" charset="-128"/>
                <a:cs typeface="Meiryo" charset="-128"/>
              </a:rPr>
              <a:t>月リリース</a:t>
            </a:r>
            <a:r>
              <a:rPr lang="en-US" altLang="ja-JP" sz="1400" dirty="0" smtClean="0">
                <a:solidFill>
                  <a:schemeClr val="accent6">
                    <a:lumMod val="75000"/>
                  </a:schemeClr>
                </a:solidFill>
                <a:latin typeface="Meiryo" charset="-128"/>
                <a:ea typeface="Meiryo" charset="-128"/>
                <a:cs typeface="Meiryo" charset="-128"/>
              </a:rPr>
              <a:t>!</a:t>
            </a:r>
            <a:endParaRPr lang="ja-JP" altLang="en-US" sz="1400" dirty="0">
              <a:solidFill>
                <a:schemeClr val="accent6">
                  <a:lumMod val="75000"/>
                </a:schemeClr>
              </a:solidFill>
              <a:latin typeface="Meiryo" charset="-128"/>
              <a:ea typeface="Meiryo" charset="-128"/>
              <a:cs typeface="Meiryo" charset="-128"/>
            </a:endParaRPr>
          </a:p>
        </p:txBody>
      </p:sp>
    </p:spTree>
    <p:extLst>
      <p:ext uri="{BB962C8B-B14F-4D97-AF65-F5344CB8AC3E}">
        <p14:creationId xmlns:p14="http://schemas.microsoft.com/office/powerpoint/2010/main" val="2035513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8FF8CC5D-A65D-5946-99B5-645367A967AD}" type="slidenum">
              <a:rPr kumimoji="1" lang="ja-JP" altLang="en-US" smtClean="0"/>
              <a:t>4</a:t>
            </a:fld>
            <a:endParaRPr kumimoji="1" lang="ja-JP" altLang="en-US"/>
          </a:p>
        </p:txBody>
      </p:sp>
      <p:sp>
        <p:nvSpPr>
          <p:cNvPr id="3" name="正方形/長方形 2"/>
          <p:cNvSpPr/>
          <p:nvPr/>
        </p:nvSpPr>
        <p:spPr>
          <a:xfrm>
            <a:off x="999323" y="3125337"/>
            <a:ext cx="6275629" cy="461665"/>
          </a:xfrm>
          <a:prstGeom prst="rect">
            <a:avLst/>
          </a:prstGeom>
        </p:spPr>
        <p:txBody>
          <a:bodyPr wrap="none">
            <a:spAutoFit/>
          </a:bodyPr>
          <a:lstStyle/>
          <a:p>
            <a:r>
              <a:rPr lang="ja-JP" altLang="en-US" sz="2400" dirty="0">
                <a:solidFill>
                  <a:schemeClr val="tx1">
                    <a:lumMod val="50000"/>
                    <a:lumOff val="50000"/>
                  </a:schemeClr>
                </a:solidFill>
                <a:latin typeface="Meiryo" charset="-128"/>
                <a:ea typeface="Meiryo" charset="-128"/>
                <a:cs typeface="Meiryo" charset="-128"/>
              </a:rPr>
              <a:t>http://www.netcommerce.co.jp</a:t>
            </a:r>
            <a:r>
              <a:rPr lang="ja-JP" altLang="en-US" sz="2400" dirty="0" smtClean="0">
                <a:solidFill>
                  <a:schemeClr val="tx1">
                    <a:lumMod val="50000"/>
                    <a:lumOff val="50000"/>
                  </a:schemeClr>
                </a:solidFill>
                <a:latin typeface="Meiryo" charset="-128"/>
                <a:ea typeface="Meiryo" charset="-128"/>
                <a:cs typeface="Meiryo" charset="-128"/>
              </a:rPr>
              <a:t>/</a:t>
            </a:r>
            <a:r>
              <a:rPr lang="en-US" altLang="ja-JP" sz="2400" b="1" dirty="0" err="1" smtClean="0">
                <a:solidFill>
                  <a:srgbClr val="FF8000"/>
                </a:solidFill>
                <a:latin typeface="Meiryo" charset="-128"/>
                <a:ea typeface="Meiryo" charset="-128"/>
                <a:cs typeface="Meiryo" charset="-128"/>
              </a:rPr>
              <a:t>nttcom</a:t>
            </a:r>
            <a:endParaRPr lang="ja-JP" altLang="en-US" sz="2400" b="1" dirty="0">
              <a:solidFill>
                <a:srgbClr val="FF8000"/>
              </a:solidFill>
              <a:latin typeface="Meiryo" charset="-128"/>
              <a:ea typeface="Meiryo" charset="-128"/>
              <a:cs typeface="Meiryo"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3759" y="2169060"/>
            <a:ext cx="632913" cy="632913"/>
          </a:xfrm>
          <a:prstGeom prst="rect">
            <a:avLst/>
          </a:prstGeom>
          <a:ln>
            <a:noFill/>
          </a:ln>
          <a:effectLst/>
        </p:spPr>
      </p:pic>
      <p:sp>
        <p:nvSpPr>
          <p:cNvPr id="5" name="テキスト ボックス 4"/>
          <p:cNvSpPr txBox="1"/>
          <p:nvPr/>
        </p:nvSpPr>
        <p:spPr>
          <a:xfrm>
            <a:off x="1753645" y="2217198"/>
            <a:ext cx="6135013" cy="584775"/>
          </a:xfrm>
          <a:prstGeom prst="rect">
            <a:avLst/>
          </a:prstGeom>
          <a:noFill/>
        </p:spPr>
        <p:txBody>
          <a:bodyPr wrap="none" rtlCol="0">
            <a:spAutoFit/>
          </a:bodyPr>
          <a:lstStyle/>
          <a:p>
            <a:r>
              <a:rPr kumimoji="1" lang="en-US" altLang="ja-JP" sz="3200" dirty="0" smtClean="0">
                <a:solidFill>
                  <a:srgbClr val="00B0F0"/>
                </a:solidFill>
                <a:latin typeface="Meiryo" charset="-128"/>
                <a:ea typeface="Meiryo" charset="-128"/>
                <a:cs typeface="Meiryo" charset="-128"/>
              </a:rPr>
              <a:t>PPTX</a:t>
            </a:r>
            <a:r>
              <a:rPr kumimoji="1" lang="ja-JP" altLang="en-US" sz="3200" dirty="0" smtClean="0">
                <a:solidFill>
                  <a:srgbClr val="00B0F0"/>
                </a:solidFill>
                <a:latin typeface="Meiryo" charset="-128"/>
                <a:ea typeface="Meiryo" charset="-128"/>
                <a:cs typeface="Meiryo" charset="-128"/>
              </a:rPr>
              <a:t>形式／ロイヤリティフリー</a:t>
            </a:r>
            <a:endParaRPr kumimoji="1" lang="ja-JP" altLang="en-US" sz="3200" dirty="0">
              <a:solidFill>
                <a:srgbClr val="00B0F0"/>
              </a:solidFill>
              <a:latin typeface="Meiryo" charset="-128"/>
              <a:ea typeface="Meiryo" charset="-128"/>
              <a:cs typeface="Meiryo" charset="-128"/>
            </a:endParaRPr>
          </a:p>
        </p:txBody>
      </p:sp>
      <p:sp>
        <p:nvSpPr>
          <p:cNvPr id="6" name="正方形/長方形 5"/>
          <p:cNvSpPr/>
          <p:nvPr/>
        </p:nvSpPr>
        <p:spPr>
          <a:xfrm>
            <a:off x="2214627" y="4524011"/>
            <a:ext cx="4714752" cy="461665"/>
          </a:xfrm>
          <a:prstGeom prst="rect">
            <a:avLst/>
          </a:prstGeom>
        </p:spPr>
        <p:txBody>
          <a:bodyPr wrap="none">
            <a:spAutoFit/>
          </a:bodyPr>
          <a:lstStyle/>
          <a:p>
            <a:pPr algn="ctr"/>
            <a:r>
              <a:rPr lang="ja-JP" altLang="en-US" sz="2400" dirty="0">
                <a:solidFill>
                  <a:srgbClr val="FF0000"/>
                </a:solidFill>
                <a:latin typeface="Meiryo" charset="-128"/>
                <a:ea typeface="Meiryo" charset="-128"/>
                <a:cs typeface="Meiryo" charset="-128"/>
              </a:rPr>
              <a:t>有効期限：</a:t>
            </a:r>
            <a:r>
              <a:rPr lang="ja-JP" altLang="en-US" sz="2400" dirty="0" smtClean="0">
                <a:solidFill>
                  <a:srgbClr val="FF0000"/>
                </a:solidFill>
                <a:latin typeface="Meiryo" charset="-128"/>
                <a:ea typeface="Meiryo" charset="-128"/>
                <a:cs typeface="Meiryo" charset="-128"/>
              </a:rPr>
              <a:t>201</a:t>
            </a:r>
            <a:r>
              <a:rPr lang="en-US" altLang="ja-JP" sz="2400" dirty="0" smtClean="0">
                <a:solidFill>
                  <a:srgbClr val="FF0000"/>
                </a:solidFill>
                <a:latin typeface="Meiryo" charset="-128"/>
                <a:ea typeface="Meiryo" charset="-128"/>
                <a:cs typeface="Meiryo" charset="-128"/>
              </a:rPr>
              <a:t>7</a:t>
            </a:r>
            <a:r>
              <a:rPr lang="ja-JP" altLang="en-US" sz="2400" dirty="0" smtClean="0">
                <a:solidFill>
                  <a:srgbClr val="FF0000"/>
                </a:solidFill>
                <a:latin typeface="Meiryo" charset="-128"/>
                <a:ea typeface="Meiryo" charset="-128"/>
                <a:cs typeface="Meiryo" charset="-128"/>
              </a:rPr>
              <a:t>年</a:t>
            </a:r>
            <a:r>
              <a:rPr lang="en-US" altLang="ja-JP" sz="2400" dirty="0" smtClean="0">
                <a:solidFill>
                  <a:srgbClr val="FF0000"/>
                </a:solidFill>
                <a:latin typeface="Meiryo" charset="-128"/>
                <a:ea typeface="Meiryo" charset="-128"/>
                <a:cs typeface="Meiryo" charset="-128"/>
              </a:rPr>
              <a:t>7</a:t>
            </a:r>
            <a:r>
              <a:rPr lang="ja-JP" altLang="en-US" sz="2400" dirty="0" smtClean="0">
                <a:solidFill>
                  <a:srgbClr val="FF0000"/>
                </a:solidFill>
                <a:latin typeface="Meiryo" charset="-128"/>
                <a:ea typeface="Meiryo" charset="-128"/>
                <a:cs typeface="Meiryo" charset="-128"/>
              </a:rPr>
              <a:t>月</a:t>
            </a:r>
            <a:r>
              <a:rPr lang="en-US" altLang="ja-JP" sz="2400" dirty="0" smtClean="0">
                <a:solidFill>
                  <a:srgbClr val="FF0000"/>
                </a:solidFill>
                <a:latin typeface="Meiryo" charset="-128"/>
                <a:ea typeface="Meiryo" charset="-128"/>
                <a:cs typeface="Meiryo" charset="-128"/>
              </a:rPr>
              <a:t>7</a:t>
            </a:r>
            <a:r>
              <a:rPr lang="ja-JP" altLang="en-US" sz="2400" dirty="0" smtClean="0">
                <a:solidFill>
                  <a:srgbClr val="FF0000"/>
                </a:solidFill>
                <a:latin typeface="Meiryo" charset="-128"/>
                <a:ea typeface="Meiryo" charset="-128"/>
                <a:cs typeface="Meiryo" charset="-128"/>
              </a:rPr>
              <a:t>日（金）</a:t>
            </a:r>
            <a:endParaRPr lang="ja-JP" altLang="en-US" sz="2400" dirty="0">
              <a:solidFill>
                <a:srgbClr val="FF0000"/>
              </a:solidFill>
              <a:latin typeface="Meiryo" charset="-128"/>
              <a:ea typeface="Meiryo" charset="-128"/>
              <a:cs typeface="Meiryo" charset="-128"/>
            </a:endParaRPr>
          </a:p>
        </p:txBody>
      </p:sp>
      <p:sp>
        <p:nvSpPr>
          <p:cNvPr id="7" name="正方形/長方形 6"/>
          <p:cNvSpPr/>
          <p:nvPr/>
        </p:nvSpPr>
        <p:spPr>
          <a:xfrm>
            <a:off x="3139555" y="3824674"/>
            <a:ext cx="2864887" cy="461665"/>
          </a:xfrm>
          <a:prstGeom prst="rect">
            <a:avLst/>
          </a:prstGeom>
        </p:spPr>
        <p:txBody>
          <a:bodyPr wrap="none">
            <a:spAutoFit/>
          </a:bodyPr>
          <a:lstStyle/>
          <a:p>
            <a:r>
              <a:rPr lang="ja-JP" altLang="en-US" sz="2400" b="1" dirty="0" smtClean="0">
                <a:solidFill>
                  <a:schemeClr val="tx1">
                    <a:lumMod val="50000"/>
                    <a:lumOff val="50000"/>
                  </a:schemeClr>
                </a:solidFill>
                <a:latin typeface="Meiryo" charset="-128"/>
                <a:ea typeface="Meiryo" charset="-128"/>
                <a:cs typeface="Meiryo" charset="-128"/>
              </a:rPr>
              <a:t>パスワード</a:t>
            </a:r>
            <a:r>
              <a:rPr lang="ja-JP" altLang="en-US" sz="2400" b="1" dirty="0" smtClean="0">
                <a:solidFill>
                  <a:srgbClr val="FF8000"/>
                </a:solidFill>
                <a:latin typeface="Meiryo" charset="-128"/>
                <a:ea typeface="Meiryo" charset="-128"/>
                <a:cs typeface="Meiryo" charset="-128"/>
              </a:rPr>
              <a:t>　</a:t>
            </a:r>
            <a:r>
              <a:rPr lang="en-US" altLang="ja-JP" sz="2400" b="1" dirty="0" smtClean="0">
                <a:solidFill>
                  <a:srgbClr val="FF8000"/>
                </a:solidFill>
                <a:latin typeface="Meiryo" charset="-128"/>
                <a:ea typeface="Meiryo" charset="-128"/>
                <a:cs typeface="Meiryo" charset="-128"/>
              </a:rPr>
              <a:t>0706</a:t>
            </a:r>
            <a:endParaRPr lang="ja-JP" altLang="en-US" sz="2400" b="1" dirty="0">
              <a:solidFill>
                <a:srgbClr val="FF8000"/>
              </a:solidFill>
              <a:latin typeface="Meiryo" charset="-128"/>
              <a:ea typeface="Meiryo" charset="-128"/>
              <a:cs typeface="Meiryo" charset="-128"/>
            </a:endParaRPr>
          </a:p>
        </p:txBody>
      </p:sp>
    </p:spTree>
    <p:extLst>
      <p:ext uri="{BB962C8B-B14F-4D97-AF65-F5344CB8AC3E}">
        <p14:creationId xmlns:p14="http://schemas.microsoft.com/office/powerpoint/2010/main" val="1452864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077200" y="6690381"/>
            <a:ext cx="981767" cy="167619"/>
          </a:xfrm>
          <a:prstGeom prst="rect">
            <a:avLst/>
          </a:prstGeom>
          <a:ln>
            <a:noFill/>
          </a:ln>
          <a:effectLst>
            <a:outerShdw blurRad="292100" dist="139700" dir="2700000" algn="tl" rotWithShape="0">
              <a:srgbClr val="333333">
                <a:alpha val="65000"/>
              </a:srgbClr>
            </a:outerShdw>
          </a:effectLst>
        </p:spPr>
      </p:pic>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a:ea typeface="HGP創英角ｺﾞｼｯｸUB" pitchFamily="50" charset="-128"/>
                <a:cs typeface="Arial"/>
              </a:rPr>
              <a:t>クラウド・</a:t>
            </a:r>
            <a:r>
              <a:rPr lang="ja-JP" altLang="en-US" sz="2400" dirty="0" smtClean="0">
                <a:solidFill>
                  <a:srgbClr val="FFFFFF"/>
                </a:solidFill>
                <a:effectLst/>
                <a:latin typeface="Arial"/>
                <a:ea typeface="HGP創英角ｺﾞｼｯｸUB" pitchFamily="50" charset="-128"/>
                <a:cs typeface="Arial"/>
              </a:rPr>
              <a:t>コンピューティング</a:t>
            </a:r>
          </a:p>
          <a:p>
            <a:pPr algn="r"/>
            <a:r>
              <a:rPr lang="ja-JP" altLang="en-US" sz="2400" dirty="0" smtClean="0">
                <a:solidFill>
                  <a:srgbClr val="FFFFFF"/>
                </a:solidFill>
                <a:effectLst/>
                <a:latin typeface="Arial"/>
                <a:ea typeface="HGP創英角ｺﾞｼｯｸUB" pitchFamily="50" charset="-128"/>
                <a:cs typeface="Arial"/>
              </a:rPr>
              <a:t>とは</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10179659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457200" y="4216400"/>
            <a:ext cx="8223250" cy="1193800"/>
          </a:xfrm>
          <a:prstGeom prst="roundRect">
            <a:avLst>
              <a:gd name="adj" fmla="val 50000"/>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3600" smtClean="0">
                <a:solidFill>
                  <a:srgbClr val="0000FF"/>
                </a:solidFill>
                <a:latin typeface="ＭＳ Ｐゴシック"/>
                <a:ea typeface="ＭＳ Ｐゴシック"/>
                <a:cs typeface="ＭＳ Ｐゴシック"/>
              </a:rPr>
              <a:t>ネットワーク</a:t>
            </a:r>
            <a:endParaRPr kumimoji="1" lang="ja-JP" altLang="en-US" sz="3600" dirty="0">
              <a:solidFill>
                <a:srgbClr val="0000FF"/>
              </a:solidFill>
              <a:latin typeface="ＭＳ Ｐゴシック"/>
              <a:ea typeface="ＭＳ Ｐゴシック"/>
              <a:cs typeface="ＭＳ Ｐゴシック"/>
            </a:endParaRPr>
          </a:p>
        </p:txBody>
      </p:sp>
      <p:sp>
        <p:nvSpPr>
          <p:cNvPr id="8" name="正方形/長方形 7"/>
          <p:cNvSpPr/>
          <p:nvPr/>
        </p:nvSpPr>
        <p:spPr>
          <a:xfrm>
            <a:off x="458788" y="1276350"/>
            <a:ext cx="8223250" cy="3016250"/>
          </a:xfrm>
          <a:prstGeom prst="rect">
            <a:avLst/>
          </a:prstGeom>
          <a:solidFill>
            <a:srgbClr val="0000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タイトル 4"/>
          <p:cNvSpPr>
            <a:spLocks noGrp="1"/>
          </p:cNvSpPr>
          <p:nvPr>
            <p:ph type="title"/>
          </p:nvPr>
        </p:nvSpPr>
        <p:spPr/>
        <p:txBody>
          <a:bodyPr/>
          <a:lstStyle/>
          <a:p>
            <a:r>
              <a:rPr kumimoji="1" lang="ja-JP" altLang="en-US" dirty="0" smtClean="0"/>
              <a:t>コレ一枚でわかるクラウドコンピューティング</a:t>
            </a:r>
            <a:endParaRPr kumimoji="1" lang="ja-JP" altLang="en-US" dirty="0"/>
          </a:p>
        </p:txBody>
      </p:sp>
      <p:sp>
        <p:nvSpPr>
          <p:cNvPr id="4" name="スライド番号プレースホルダー 3"/>
          <p:cNvSpPr>
            <a:spLocks noGrp="1"/>
          </p:cNvSpPr>
          <p:nvPr>
            <p:ph type="sldNum" sz="quarter" idx="12"/>
          </p:nvPr>
        </p:nvSpPr>
        <p:spPr/>
        <p:txBody>
          <a:bodyPr/>
          <a:lstStyle/>
          <a:p>
            <a:fld id="{8FF8CC5D-A65D-5946-99B5-645367A967AD}" type="slidenum">
              <a:rPr kumimoji="1" lang="ja-JP" altLang="en-US" smtClean="0"/>
              <a:t>6</a:t>
            </a:fld>
            <a:endParaRPr kumimoji="1" lang="ja-JP" altLang="en-US"/>
          </a:p>
        </p:txBody>
      </p:sp>
      <p:sp>
        <p:nvSpPr>
          <p:cNvPr id="6" name="正方形/長方形 5"/>
          <p:cNvSpPr/>
          <p:nvPr/>
        </p:nvSpPr>
        <p:spPr>
          <a:xfrm>
            <a:off x="672307" y="1200150"/>
            <a:ext cx="7819231" cy="2178050"/>
          </a:xfrm>
          <a:prstGeom prst="rect">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826296" y="1098550"/>
            <a:ext cx="7491410" cy="1098550"/>
          </a:xfrm>
          <a:prstGeom prst="rect">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pic>
        <p:nvPicPr>
          <p:cNvPr id="12" name="図 11"/>
          <p:cNvPicPr>
            <a:picLocks noChangeAspect="1"/>
          </p:cNvPicPr>
          <p:nvPr/>
        </p:nvPicPr>
        <p:blipFill>
          <a:blip r:embed="rId3">
            <a:clrChange>
              <a:clrFrom>
                <a:srgbClr val="FFFFFF"/>
              </a:clrFrom>
              <a:clrTo>
                <a:srgbClr val="FFFFFF">
                  <a:alpha val="0"/>
                </a:srgbClr>
              </a:clrTo>
            </a:clrChange>
          </a:blip>
          <a:stretch>
            <a:fillRect/>
          </a:stretch>
        </p:blipFill>
        <p:spPr>
          <a:xfrm>
            <a:off x="3313111" y="5315964"/>
            <a:ext cx="896939" cy="950372"/>
          </a:xfrm>
          <a:prstGeom prst="rect">
            <a:avLst/>
          </a:prstGeom>
        </p:spPr>
      </p:pic>
      <p:pic>
        <p:nvPicPr>
          <p:cNvPr id="13" name="図 12"/>
          <p:cNvPicPr>
            <a:picLocks noChangeAspect="1"/>
          </p:cNvPicPr>
          <p:nvPr/>
        </p:nvPicPr>
        <p:blipFill>
          <a:blip r:embed="rId4">
            <a:clrChange>
              <a:clrFrom>
                <a:srgbClr val="FFFFFF"/>
              </a:clrFrom>
              <a:clrTo>
                <a:srgbClr val="FFFFFF">
                  <a:alpha val="0"/>
                </a:srgbClr>
              </a:clrTo>
            </a:clrChange>
          </a:blip>
          <a:stretch>
            <a:fillRect/>
          </a:stretch>
        </p:blipFill>
        <p:spPr>
          <a:xfrm>
            <a:off x="4965699" y="5452516"/>
            <a:ext cx="931863" cy="814308"/>
          </a:xfrm>
          <a:prstGeom prst="rect">
            <a:avLst/>
          </a:prstGeom>
        </p:spPr>
      </p:pic>
      <p:pic>
        <p:nvPicPr>
          <p:cNvPr id="14" name="図 13"/>
          <p:cNvPicPr>
            <a:picLocks noChangeAspect="1"/>
          </p:cNvPicPr>
          <p:nvPr/>
        </p:nvPicPr>
        <p:blipFill>
          <a:blip r:embed="rId5">
            <a:clrChange>
              <a:clrFrom>
                <a:srgbClr val="FFFFFF"/>
              </a:clrFrom>
              <a:clrTo>
                <a:srgbClr val="FFFFFF">
                  <a:alpha val="0"/>
                </a:srgbClr>
              </a:clrTo>
            </a:clrChange>
          </a:blip>
          <a:stretch>
            <a:fillRect/>
          </a:stretch>
        </p:blipFill>
        <p:spPr>
          <a:xfrm>
            <a:off x="6449646" y="5488437"/>
            <a:ext cx="482600" cy="778387"/>
          </a:xfrm>
          <a:prstGeom prst="rect">
            <a:avLst/>
          </a:prstGeom>
        </p:spPr>
      </p:pic>
      <p:pic>
        <p:nvPicPr>
          <p:cNvPr id="15" name="図 14" descr="accessory2_d16.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534160" y="5520183"/>
            <a:ext cx="199341" cy="746641"/>
          </a:xfrm>
          <a:prstGeom prst="rect">
            <a:avLst/>
          </a:prstGeom>
        </p:spPr>
      </p:pic>
      <p:pic>
        <p:nvPicPr>
          <p:cNvPr id="16" name="図 15" descr="imgres.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85087" y="5359400"/>
            <a:ext cx="1322106" cy="907424"/>
          </a:xfrm>
          <a:prstGeom prst="rect">
            <a:avLst/>
          </a:prstGeom>
        </p:spPr>
      </p:pic>
      <p:sp>
        <p:nvSpPr>
          <p:cNvPr id="18" name="角丸四角形 17"/>
          <p:cNvSpPr/>
          <p:nvPr/>
        </p:nvSpPr>
        <p:spPr>
          <a:xfrm>
            <a:off x="1004359" y="364490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インフラストラクチャー</a:t>
            </a:r>
            <a:endParaRPr kumimoji="1" lang="ja-JP" altLang="en-US" dirty="0">
              <a:solidFill>
                <a:srgbClr val="FFFFFF"/>
              </a:solidFill>
              <a:latin typeface="ＭＳ Ｐゴシック"/>
              <a:ea typeface="ＭＳ Ｐゴシック"/>
              <a:cs typeface="ＭＳ Ｐゴシック"/>
            </a:endParaRPr>
          </a:p>
        </p:txBody>
      </p:sp>
      <p:sp>
        <p:nvSpPr>
          <p:cNvPr id="19" name="角丸四角形 18"/>
          <p:cNvSpPr/>
          <p:nvPr/>
        </p:nvSpPr>
        <p:spPr>
          <a:xfrm>
            <a:off x="1004359" y="25590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プラットフォーム</a:t>
            </a:r>
            <a:endParaRPr kumimoji="1" lang="ja-JP" altLang="en-US" dirty="0">
              <a:solidFill>
                <a:srgbClr val="FFFFFF"/>
              </a:solidFill>
              <a:latin typeface="ＭＳ Ｐゴシック"/>
              <a:ea typeface="ＭＳ Ｐゴシック"/>
              <a:cs typeface="ＭＳ Ｐゴシック"/>
            </a:endParaRPr>
          </a:p>
        </p:txBody>
      </p:sp>
      <p:sp>
        <p:nvSpPr>
          <p:cNvPr id="20" name="角丸四角形 19"/>
          <p:cNvSpPr/>
          <p:nvPr/>
        </p:nvSpPr>
        <p:spPr>
          <a:xfrm>
            <a:off x="1004359" y="1441450"/>
            <a:ext cx="2563284" cy="431800"/>
          </a:xfrm>
          <a:prstGeom prst="roundRect">
            <a:avLst>
              <a:gd name="adj" fmla="val 0"/>
            </a:avLst>
          </a:prstGeom>
          <a:noFill/>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rgbClr val="FFFFFF"/>
                </a:solidFill>
                <a:latin typeface="ＭＳ Ｐゴシック"/>
                <a:ea typeface="ＭＳ Ｐゴシック"/>
                <a:cs typeface="ＭＳ Ｐゴシック"/>
              </a:rPr>
              <a:t>アプリケーション</a:t>
            </a:r>
            <a:endParaRPr kumimoji="1" lang="ja-JP" altLang="en-US" dirty="0">
              <a:solidFill>
                <a:srgbClr val="FFFFFF"/>
              </a:solidFill>
              <a:latin typeface="ＭＳ Ｐゴシック"/>
              <a:ea typeface="ＭＳ Ｐゴシック"/>
              <a:cs typeface="ＭＳ Ｐゴシック"/>
            </a:endParaRPr>
          </a:p>
        </p:txBody>
      </p:sp>
      <p:sp>
        <p:nvSpPr>
          <p:cNvPr id="21" name="正方形/長方形 20"/>
          <p:cNvSpPr/>
          <p:nvPr/>
        </p:nvSpPr>
        <p:spPr>
          <a:xfrm>
            <a:off x="3917951" y="3543300"/>
            <a:ext cx="13604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計算装置</a:t>
            </a:r>
            <a:endParaRPr kumimoji="1" lang="ja-JP" altLang="en-US" sz="1200" dirty="0">
              <a:solidFill>
                <a:srgbClr val="0000FF"/>
              </a:solidFill>
              <a:latin typeface="ＭＳ Ｐゴシック"/>
              <a:ea typeface="ＭＳ Ｐゴシック"/>
              <a:cs typeface="ＭＳ Ｐゴシック"/>
            </a:endParaRPr>
          </a:p>
        </p:txBody>
      </p:sp>
      <p:sp>
        <p:nvSpPr>
          <p:cNvPr id="22" name="正方形/長方形 21"/>
          <p:cNvSpPr/>
          <p:nvPr/>
        </p:nvSpPr>
        <p:spPr>
          <a:xfrm>
            <a:off x="5329238" y="3543300"/>
            <a:ext cx="133350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記憶装置</a:t>
            </a:r>
            <a:endParaRPr kumimoji="1" lang="ja-JP" altLang="en-US" sz="1200" dirty="0">
              <a:solidFill>
                <a:srgbClr val="0000FF"/>
              </a:solidFill>
              <a:latin typeface="ＭＳ Ｐゴシック"/>
              <a:ea typeface="ＭＳ Ｐゴシック"/>
              <a:cs typeface="ＭＳ Ｐゴシック"/>
            </a:endParaRPr>
          </a:p>
        </p:txBody>
      </p:sp>
      <p:sp>
        <p:nvSpPr>
          <p:cNvPr id="23" name="正方形/長方形 22"/>
          <p:cNvSpPr/>
          <p:nvPr/>
        </p:nvSpPr>
        <p:spPr>
          <a:xfrm>
            <a:off x="6705600" y="3543300"/>
            <a:ext cx="1284288"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dirty="0" smtClean="0">
                <a:solidFill>
                  <a:srgbClr val="0000FF"/>
                </a:solidFill>
                <a:latin typeface="ＭＳ Ｐゴシック"/>
                <a:ea typeface="ＭＳ Ｐゴシック"/>
                <a:cs typeface="ＭＳ Ｐゴシック"/>
              </a:rPr>
              <a:t>ネットワーク</a:t>
            </a:r>
            <a:endParaRPr kumimoji="1" lang="ja-JP" altLang="en-US" sz="1200" dirty="0">
              <a:solidFill>
                <a:srgbClr val="0000FF"/>
              </a:solidFill>
              <a:latin typeface="ＭＳ Ｐゴシック"/>
              <a:ea typeface="ＭＳ Ｐゴシック"/>
              <a:cs typeface="ＭＳ Ｐゴシック"/>
            </a:endParaRPr>
          </a:p>
        </p:txBody>
      </p:sp>
      <p:sp>
        <p:nvSpPr>
          <p:cNvPr id="24" name="正方形/長方形 23"/>
          <p:cNvSpPr/>
          <p:nvPr/>
        </p:nvSpPr>
        <p:spPr>
          <a:xfrm>
            <a:off x="391795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データ</a:t>
            </a:r>
          </a:p>
          <a:p>
            <a:pPr algn="ctr"/>
            <a:r>
              <a:rPr kumimoji="1" lang="ja-JP" altLang="en-US" sz="1000" dirty="0" smtClean="0">
                <a:solidFill>
                  <a:srgbClr val="3366FF"/>
                </a:solidFill>
                <a:latin typeface="ＭＳ Ｐゴシック"/>
                <a:ea typeface="ＭＳ Ｐゴシック"/>
                <a:cs typeface="ＭＳ Ｐゴシック"/>
              </a:rPr>
              <a:t>ベース</a:t>
            </a:r>
            <a:endParaRPr kumimoji="1" lang="ja-JP" altLang="en-US" sz="1000" dirty="0">
              <a:solidFill>
                <a:srgbClr val="3366FF"/>
              </a:solidFill>
              <a:latin typeface="ＭＳ Ｐゴシック"/>
              <a:ea typeface="ＭＳ Ｐゴシック"/>
              <a:cs typeface="ＭＳ Ｐゴシック"/>
            </a:endParaRPr>
          </a:p>
        </p:txBody>
      </p:sp>
      <p:sp>
        <p:nvSpPr>
          <p:cNvPr id="25" name="正方形/長方形 24"/>
          <p:cNvSpPr/>
          <p:nvPr/>
        </p:nvSpPr>
        <p:spPr>
          <a:xfrm>
            <a:off x="4742657"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運用管理</a:t>
            </a:r>
            <a:endParaRPr kumimoji="1" lang="ja-JP" altLang="en-US" sz="1000" dirty="0">
              <a:solidFill>
                <a:srgbClr val="3366FF"/>
              </a:solidFill>
              <a:latin typeface="ＭＳ Ｐゴシック"/>
              <a:ea typeface="ＭＳ Ｐゴシック"/>
              <a:cs typeface="ＭＳ Ｐゴシック"/>
            </a:endParaRPr>
          </a:p>
        </p:txBody>
      </p:sp>
      <p:sp>
        <p:nvSpPr>
          <p:cNvPr id="26" name="正方形/長方形 25"/>
          <p:cNvSpPr/>
          <p:nvPr/>
        </p:nvSpPr>
        <p:spPr>
          <a:xfrm>
            <a:off x="5584031"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kumimoji="1" lang="ja-JP" altLang="en-US" sz="1000" dirty="0" smtClean="0">
                <a:solidFill>
                  <a:srgbClr val="3366FF"/>
                </a:solidFill>
                <a:latin typeface="ＭＳ Ｐゴシック"/>
                <a:ea typeface="ＭＳ Ｐゴシック"/>
                <a:cs typeface="ＭＳ Ｐゴシック"/>
              </a:rPr>
              <a:t>実行環境</a:t>
            </a:r>
            <a:endParaRPr kumimoji="1" lang="ja-JP" altLang="en-US" sz="1000" dirty="0">
              <a:solidFill>
                <a:srgbClr val="3366FF"/>
              </a:solidFill>
              <a:latin typeface="ＭＳ Ｐゴシック"/>
              <a:ea typeface="ＭＳ Ｐゴシック"/>
              <a:cs typeface="ＭＳ Ｐゴシック"/>
            </a:endParaRPr>
          </a:p>
        </p:txBody>
      </p:sp>
      <p:sp>
        <p:nvSpPr>
          <p:cNvPr id="27" name="正方形/長方形 26"/>
          <p:cNvSpPr/>
          <p:nvPr/>
        </p:nvSpPr>
        <p:spPr>
          <a:xfrm>
            <a:off x="6407543"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プログラム</a:t>
            </a:r>
          </a:p>
          <a:p>
            <a:pPr algn="ctr"/>
            <a:r>
              <a:rPr lang="ja-JP" altLang="en-US" sz="1000" dirty="0" smtClean="0">
                <a:solidFill>
                  <a:srgbClr val="3366FF"/>
                </a:solidFill>
                <a:latin typeface="ＭＳ Ｐゴシック"/>
                <a:ea typeface="ＭＳ Ｐゴシック"/>
                <a:cs typeface="ＭＳ Ｐゴシック"/>
              </a:rPr>
              <a:t>開発環境</a:t>
            </a:r>
            <a:endParaRPr kumimoji="1" lang="ja-JP" altLang="en-US" sz="1000" dirty="0">
              <a:solidFill>
                <a:srgbClr val="3366FF"/>
              </a:solidFill>
              <a:latin typeface="ＭＳ Ｐゴシック"/>
              <a:ea typeface="ＭＳ Ｐゴシック"/>
              <a:cs typeface="ＭＳ Ｐゴシック"/>
            </a:endParaRPr>
          </a:p>
        </p:txBody>
      </p:sp>
      <p:sp>
        <p:nvSpPr>
          <p:cNvPr id="28" name="正方形/長方形 27"/>
          <p:cNvSpPr/>
          <p:nvPr/>
        </p:nvSpPr>
        <p:spPr>
          <a:xfrm>
            <a:off x="7233439" y="2514600"/>
            <a:ext cx="75644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dirty="0" smtClean="0">
                <a:solidFill>
                  <a:srgbClr val="3366FF"/>
                </a:solidFill>
                <a:latin typeface="ＭＳ Ｐゴシック"/>
                <a:ea typeface="ＭＳ Ｐゴシック"/>
                <a:cs typeface="ＭＳ Ｐゴシック"/>
              </a:rPr>
              <a:t>認証管理</a:t>
            </a:r>
            <a:endParaRPr kumimoji="1" lang="ja-JP" altLang="en-US" sz="1000" dirty="0">
              <a:solidFill>
                <a:srgbClr val="3366FF"/>
              </a:solidFill>
              <a:latin typeface="ＭＳ Ｐゴシック"/>
              <a:ea typeface="ＭＳ Ｐゴシック"/>
              <a:cs typeface="ＭＳ Ｐゴシック"/>
            </a:endParaRPr>
          </a:p>
        </p:txBody>
      </p:sp>
      <p:sp>
        <p:nvSpPr>
          <p:cNvPr id="29" name="正方形/長方形 28"/>
          <p:cNvSpPr/>
          <p:nvPr/>
        </p:nvSpPr>
        <p:spPr>
          <a:xfrm>
            <a:off x="3916757" y="1397000"/>
            <a:ext cx="589762"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電子</a:t>
            </a:r>
          </a:p>
          <a:p>
            <a:pPr algn="ctr"/>
            <a:r>
              <a:rPr kumimoji="1" lang="ja-JP" altLang="en-US" sz="900" dirty="0" smtClean="0">
                <a:solidFill>
                  <a:srgbClr val="33ACBD"/>
                </a:solidFill>
                <a:latin typeface="ＭＳ Ｐゴシック"/>
                <a:ea typeface="ＭＳ Ｐゴシック"/>
                <a:cs typeface="ＭＳ Ｐゴシック"/>
              </a:rPr>
              <a:t>メール</a:t>
            </a:r>
            <a:endParaRPr kumimoji="1" lang="ja-JP" altLang="en-US" sz="900" dirty="0">
              <a:solidFill>
                <a:srgbClr val="33ACBD"/>
              </a:solidFill>
              <a:latin typeface="ＭＳ Ｐゴシック"/>
              <a:ea typeface="ＭＳ Ｐゴシック"/>
              <a:cs typeface="ＭＳ Ｐゴシック"/>
            </a:endParaRPr>
          </a:p>
        </p:txBody>
      </p:sp>
      <p:sp>
        <p:nvSpPr>
          <p:cNvPr id="30" name="正方形/長方形 29"/>
          <p:cNvSpPr/>
          <p:nvPr/>
        </p:nvSpPr>
        <p:spPr>
          <a:xfrm>
            <a:off x="454660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ソーシャル</a:t>
            </a:r>
          </a:p>
          <a:p>
            <a:pPr algn="ctr"/>
            <a:r>
              <a:rPr lang="ja-JP" altLang="en-US" sz="800" dirty="0" smtClean="0">
                <a:solidFill>
                  <a:srgbClr val="33ACBD"/>
                </a:solidFill>
                <a:latin typeface="ＭＳ Ｐゴシック"/>
                <a:ea typeface="ＭＳ Ｐゴシック"/>
                <a:cs typeface="ＭＳ Ｐゴシック"/>
              </a:rPr>
              <a:t>メディア</a:t>
            </a:r>
            <a:endParaRPr kumimoji="1" lang="ja-JP" altLang="en-US" sz="800" dirty="0">
              <a:solidFill>
                <a:srgbClr val="33ACBD"/>
              </a:solidFill>
              <a:latin typeface="ＭＳ Ｐゴシック"/>
              <a:ea typeface="ＭＳ Ｐゴシック"/>
              <a:cs typeface="ＭＳ Ｐゴシック"/>
            </a:endParaRPr>
          </a:p>
        </p:txBody>
      </p:sp>
      <p:sp>
        <p:nvSpPr>
          <p:cNvPr id="31" name="正方形/長方形 30"/>
          <p:cNvSpPr/>
          <p:nvPr/>
        </p:nvSpPr>
        <p:spPr>
          <a:xfrm>
            <a:off x="5234781"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新聞</a:t>
            </a:r>
          </a:p>
          <a:p>
            <a:pPr algn="ctr"/>
            <a:r>
              <a:rPr lang="ja-JP" altLang="en-US" sz="900" dirty="0" smtClean="0">
                <a:solidFill>
                  <a:srgbClr val="33ACBD"/>
                </a:solidFill>
                <a:latin typeface="ＭＳ Ｐゴシック"/>
                <a:ea typeface="ＭＳ Ｐゴシック"/>
                <a:cs typeface="ＭＳ Ｐゴシック"/>
              </a:rPr>
              <a:t>ニュース</a:t>
            </a:r>
            <a:endParaRPr kumimoji="1" lang="ja-JP" altLang="en-US" sz="900" dirty="0">
              <a:solidFill>
                <a:srgbClr val="33ACBD"/>
              </a:solidFill>
              <a:latin typeface="ＭＳ Ｐゴシック"/>
              <a:ea typeface="ＭＳ Ｐゴシック"/>
              <a:cs typeface="ＭＳ Ｐゴシック"/>
            </a:endParaRPr>
          </a:p>
        </p:txBody>
      </p:sp>
      <p:sp>
        <p:nvSpPr>
          <p:cNvPr id="32" name="正方形/長方形 31"/>
          <p:cNvSpPr/>
          <p:nvPr/>
        </p:nvSpPr>
        <p:spPr>
          <a:xfrm>
            <a:off x="5924550" y="1397000"/>
            <a:ext cx="711201"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800" dirty="0" smtClean="0">
                <a:solidFill>
                  <a:srgbClr val="33ACBD"/>
                </a:solidFill>
                <a:latin typeface="ＭＳ Ｐゴシック"/>
                <a:ea typeface="ＭＳ Ｐゴシック"/>
                <a:cs typeface="ＭＳ Ｐゴシック"/>
              </a:rPr>
              <a:t>ショッピング</a:t>
            </a:r>
            <a:endParaRPr kumimoji="1" lang="ja-JP" altLang="en-US" sz="800" dirty="0">
              <a:solidFill>
                <a:srgbClr val="33ACBD"/>
              </a:solidFill>
              <a:latin typeface="ＭＳ Ｐゴシック"/>
              <a:ea typeface="ＭＳ Ｐゴシック"/>
              <a:cs typeface="ＭＳ Ｐゴシック"/>
            </a:endParaRPr>
          </a:p>
        </p:txBody>
      </p:sp>
      <p:sp>
        <p:nvSpPr>
          <p:cNvPr id="33" name="正方形/長方形 32"/>
          <p:cNvSpPr/>
          <p:nvPr/>
        </p:nvSpPr>
        <p:spPr>
          <a:xfrm>
            <a:off x="6675439" y="1397000"/>
            <a:ext cx="6349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900" dirty="0" smtClean="0">
                <a:solidFill>
                  <a:srgbClr val="33ACBD"/>
                </a:solidFill>
                <a:latin typeface="ＭＳ Ｐゴシック"/>
                <a:ea typeface="ＭＳ Ｐゴシック"/>
                <a:cs typeface="ＭＳ Ｐゴシック"/>
              </a:rPr>
              <a:t>金融取引</a:t>
            </a:r>
            <a:endParaRPr kumimoji="1" lang="ja-JP" altLang="en-US" sz="900" dirty="0">
              <a:solidFill>
                <a:srgbClr val="33ACBD"/>
              </a:solidFill>
              <a:latin typeface="ＭＳ Ｐゴシック"/>
              <a:ea typeface="ＭＳ Ｐゴシック"/>
              <a:cs typeface="ＭＳ Ｐゴシック"/>
            </a:endParaRPr>
          </a:p>
        </p:txBody>
      </p:sp>
      <p:sp>
        <p:nvSpPr>
          <p:cNvPr id="34" name="正方形/長方形 33"/>
          <p:cNvSpPr/>
          <p:nvPr/>
        </p:nvSpPr>
        <p:spPr>
          <a:xfrm>
            <a:off x="7341389" y="1397000"/>
            <a:ext cx="648499" cy="5334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900" dirty="0" smtClean="0">
                <a:solidFill>
                  <a:srgbClr val="33ACBD"/>
                </a:solidFill>
                <a:latin typeface="ＭＳ Ｐゴシック"/>
                <a:ea typeface="ＭＳ Ｐゴシック"/>
                <a:cs typeface="ＭＳ Ｐゴシック"/>
              </a:rPr>
              <a:t>財務</a:t>
            </a:r>
          </a:p>
          <a:p>
            <a:pPr algn="ctr"/>
            <a:r>
              <a:rPr kumimoji="1" lang="ja-JP" altLang="en-US" sz="900" dirty="0" smtClean="0">
                <a:solidFill>
                  <a:srgbClr val="33ACBD"/>
                </a:solidFill>
                <a:latin typeface="ＭＳ Ｐゴシック"/>
                <a:ea typeface="ＭＳ Ｐゴシック"/>
                <a:cs typeface="ＭＳ Ｐゴシック"/>
              </a:rPr>
              <a:t>会計</a:t>
            </a:r>
            <a:endParaRPr kumimoji="1" lang="ja-JP" altLang="en-US" sz="900" dirty="0">
              <a:solidFill>
                <a:srgbClr val="33ACBD"/>
              </a:solidFill>
              <a:latin typeface="ＭＳ Ｐゴシック"/>
              <a:ea typeface="ＭＳ Ｐゴシック"/>
              <a:cs typeface="ＭＳ Ｐゴシック"/>
            </a:endParaRPr>
          </a:p>
        </p:txBody>
      </p:sp>
      <p:sp>
        <p:nvSpPr>
          <p:cNvPr id="35" name="正方形/長方形 34"/>
          <p:cNvSpPr/>
          <p:nvPr/>
        </p:nvSpPr>
        <p:spPr>
          <a:xfrm>
            <a:off x="3916756" y="3873500"/>
            <a:ext cx="4073131" cy="2921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0000FF"/>
                </a:solidFill>
                <a:latin typeface="ＭＳ Ｐゴシック"/>
                <a:ea typeface="ＭＳ Ｐゴシック"/>
                <a:cs typeface="ＭＳ Ｐゴシック"/>
              </a:rPr>
              <a:t>施設や設備</a:t>
            </a:r>
            <a:endParaRPr kumimoji="1" lang="ja-JP" altLang="en-US" sz="1200" dirty="0">
              <a:solidFill>
                <a:srgbClr val="0000FF"/>
              </a:solidFill>
              <a:latin typeface="ＭＳ Ｐゴシック"/>
              <a:ea typeface="ＭＳ Ｐゴシック"/>
              <a:cs typeface="ＭＳ Ｐゴシック"/>
            </a:endParaRPr>
          </a:p>
        </p:txBody>
      </p:sp>
    </p:spTree>
    <p:extLst>
      <p:ext uri="{BB962C8B-B14F-4D97-AF65-F5344CB8AC3E}">
        <p14:creationId xmlns:p14="http://schemas.microsoft.com/office/powerpoint/2010/main" val="1010985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正方形/長方形 133"/>
          <p:cNvSpPr/>
          <p:nvPr/>
        </p:nvSpPr>
        <p:spPr>
          <a:xfrm>
            <a:off x="722631" y="876150"/>
            <a:ext cx="2089150" cy="5452767"/>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3" name="二等辺三角形 22"/>
          <p:cNvSpPr/>
          <p:nvPr/>
        </p:nvSpPr>
        <p:spPr>
          <a:xfrm flipV="1">
            <a:off x="1295400" y="1737776"/>
            <a:ext cx="381000" cy="135469"/>
          </a:xfrm>
          <a:prstGeom prst="triangle">
            <a:avLst/>
          </a:prstGeom>
          <a:noFill/>
          <a:ln>
            <a:solidFill>
              <a:schemeClr val="bg1">
                <a:lumMod val="50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6" name="正方形/長方形 25"/>
          <p:cNvSpPr/>
          <p:nvPr/>
        </p:nvSpPr>
        <p:spPr>
          <a:xfrm>
            <a:off x="1440181" y="1681904"/>
            <a:ext cx="90169" cy="527896"/>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 name="タイトル 1"/>
          <p:cNvSpPr>
            <a:spLocks noGrp="1"/>
          </p:cNvSpPr>
          <p:nvPr>
            <p:ph type="title"/>
          </p:nvPr>
        </p:nvSpPr>
        <p:spPr/>
        <p:txBody>
          <a:bodyPr/>
          <a:lstStyle/>
          <a:p>
            <a:r>
              <a:rPr lang="ja-JP" altLang="en-US" dirty="0">
                <a:solidFill>
                  <a:schemeClr val="tx1">
                    <a:lumMod val="50000"/>
                    <a:lumOff val="50000"/>
                  </a:schemeClr>
                </a:solidFill>
              </a:rPr>
              <a:t>「自家発電モデル」から「発電所モデル」へ</a:t>
            </a:r>
            <a:endParaRPr kumimoji="1" lang="ja-JP" altLang="en-US" dirty="0"/>
          </a:p>
        </p:txBody>
      </p:sp>
      <p:sp>
        <p:nvSpPr>
          <p:cNvPr id="3" name="スライド番号プレースホルダー 2"/>
          <p:cNvSpPr>
            <a:spLocks noGrp="1"/>
          </p:cNvSpPr>
          <p:nvPr>
            <p:ph type="sldNum" sz="quarter" idx="12"/>
          </p:nvPr>
        </p:nvSpPr>
        <p:spPr/>
        <p:txBody>
          <a:bodyPr/>
          <a:lstStyle/>
          <a:p>
            <a:fld id="{8FF8CC5D-A65D-5946-99B5-645367A967AD}" type="slidenum">
              <a:rPr kumimoji="1" lang="ja-JP" altLang="en-US" smtClean="0"/>
              <a:t>7</a:t>
            </a:fld>
            <a:endParaRPr kumimoji="1" lang="ja-JP" altLang="en-US"/>
          </a:p>
        </p:txBody>
      </p:sp>
      <p:sp>
        <p:nvSpPr>
          <p:cNvPr id="20" name="直角三角形 19"/>
          <p:cNvSpPr/>
          <p:nvPr/>
        </p:nvSpPr>
        <p:spPr>
          <a:xfrm>
            <a:off x="1244600" y="1873249"/>
            <a:ext cx="488950" cy="336551"/>
          </a:xfrm>
          <a:prstGeom prst="rtTriangle">
            <a:avLst/>
          </a:prstGeom>
          <a:solidFill>
            <a:srgbClr val="595959"/>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 name="片側の 2 つの角を切り取った四角形 20"/>
          <p:cNvSpPr/>
          <p:nvPr/>
        </p:nvSpPr>
        <p:spPr>
          <a:xfrm>
            <a:off x="1746250" y="1435100"/>
            <a:ext cx="387350" cy="674359"/>
          </a:xfrm>
          <a:prstGeom prst="snip2SameRec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 name="正方形/長方形 18"/>
          <p:cNvSpPr/>
          <p:nvPr/>
        </p:nvSpPr>
        <p:spPr>
          <a:xfrm>
            <a:off x="1244600" y="20324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6" name="正方形/長方形 95"/>
          <p:cNvSpPr/>
          <p:nvPr/>
        </p:nvSpPr>
        <p:spPr>
          <a:xfrm>
            <a:off x="1746250" y="1692491"/>
            <a:ext cx="273050" cy="186267"/>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7" name="正方形/長方形 96"/>
          <p:cNvSpPr/>
          <p:nvPr/>
        </p:nvSpPr>
        <p:spPr>
          <a:xfrm>
            <a:off x="1746250" y="1508760"/>
            <a:ext cx="387350" cy="45719"/>
          </a:xfrm>
          <a:prstGeom prst="rect">
            <a:avLst/>
          </a:prstGeom>
          <a:solidFill>
            <a:schemeClr val="bg1">
              <a:lumMod val="85000"/>
            </a:schemeClr>
          </a:solidFill>
          <a:ln>
            <a:no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113" name="図形グループ 112"/>
          <p:cNvGrpSpPr/>
          <p:nvPr/>
        </p:nvGrpSpPr>
        <p:grpSpPr>
          <a:xfrm>
            <a:off x="1014147" y="4754752"/>
            <a:ext cx="1552502" cy="596988"/>
            <a:chOff x="946150" y="4404782"/>
            <a:chExt cx="1885950" cy="569809"/>
          </a:xfrm>
        </p:grpSpPr>
        <p:sp>
          <p:nvSpPr>
            <p:cNvPr id="101" name="正方形/長方形 100"/>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0" name="フローチャート: 論理積ゲート 99"/>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8" name="正方形/長方形 97"/>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9" name="正方形/長方形 98"/>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5" name="正方形/長方形 104"/>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6" name="フローチャート: 論理積ゲート 105"/>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7" name="正方形/長方形 106"/>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8" name="正方形/長方形 107"/>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9" name="正方形/長方形 108"/>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0" name="フローチャート: 論理積ゲート 109"/>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1" name="正方形/長方形 110"/>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2" name="正方形/長方形 111"/>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37" name="テキスト ボックス 136"/>
          <p:cNvSpPr txBox="1"/>
          <p:nvPr/>
        </p:nvSpPr>
        <p:spPr>
          <a:xfrm>
            <a:off x="784693" y="959686"/>
            <a:ext cx="1915909" cy="369332"/>
          </a:xfrm>
          <a:prstGeom prst="rect">
            <a:avLst/>
          </a:prstGeom>
          <a:noFill/>
        </p:spPr>
        <p:txBody>
          <a:bodyPr wrap="none" rtlCol="0">
            <a:spAutoFit/>
          </a:bodyPr>
          <a:lstStyle/>
          <a:p>
            <a:pPr algn="ctr"/>
            <a:r>
              <a:rPr kumimoji="1" lang="ja-JP" altLang="en-US" dirty="0" smtClean="0"/>
              <a:t>工場内・発電設備</a:t>
            </a:r>
            <a:endParaRPr kumimoji="1" lang="ja-JP" altLang="en-US" dirty="0"/>
          </a:p>
        </p:txBody>
      </p:sp>
      <p:sp>
        <p:nvSpPr>
          <p:cNvPr id="197" name="テキスト ボックス 196"/>
          <p:cNvSpPr txBox="1"/>
          <p:nvPr/>
        </p:nvSpPr>
        <p:spPr>
          <a:xfrm>
            <a:off x="716281" y="5821107"/>
            <a:ext cx="2094605" cy="400110"/>
          </a:xfrm>
          <a:prstGeom prst="rect">
            <a:avLst/>
          </a:prstGeom>
          <a:noFill/>
        </p:spPr>
        <p:txBody>
          <a:bodyPr wrap="square" rtlCol="0">
            <a:spAutoFit/>
          </a:bodyPr>
          <a:lstStyle/>
          <a:p>
            <a:pPr marL="171450" indent="-171450">
              <a:buFont typeface="Wingdings" charset="2"/>
              <a:buChar char="v"/>
            </a:pPr>
            <a:r>
              <a:rPr lang="ja-JP" altLang="en-US" sz="1000" dirty="0" smtClean="0">
                <a:effectLst/>
              </a:rPr>
              <a:t>設備</a:t>
            </a:r>
            <a:r>
              <a:rPr lang="ja-JP" altLang="en-US" sz="1000" dirty="0">
                <a:effectLst/>
              </a:rPr>
              <a:t>の</a:t>
            </a:r>
            <a:r>
              <a:rPr lang="ja-JP" altLang="en-US" sz="1000" dirty="0" smtClean="0">
                <a:effectLst/>
              </a:rPr>
              <a:t>運用・管理・保守は自前</a:t>
            </a:r>
          </a:p>
          <a:p>
            <a:pPr marL="171450" indent="-171450">
              <a:buFont typeface="Wingdings" charset="2"/>
              <a:buChar char="v"/>
            </a:pPr>
            <a:r>
              <a:rPr kumimoji="1" lang="ja-JP" altLang="en-US" sz="1000" dirty="0" smtClean="0">
                <a:effectLst/>
              </a:rPr>
              <a:t>需要変動に柔軟性なし</a:t>
            </a:r>
            <a:endParaRPr kumimoji="1" lang="ja-JP" altLang="en-US" sz="1000" dirty="0">
              <a:effectLst/>
            </a:endParaRPr>
          </a:p>
        </p:txBody>
      </p:sp>
      <p:sp>
        <p:nvSpPr>
          <p:cNvPr id="198" name="正方形/長方形 197"/>
          <p:cNvSpPr/>
          <p:nvPr/>
        </p:nvSpPr>
        <p:spPr>
          <a:xfrm>
            <a:off x="698626" y="2332760"/>
            <a:ext cx="2118610" cy="461665"/>
          </a:xfrm>
          <a:prstGeom prst="rect">
            <a:avLst/>
          </a:prstGeom>
        </p:spPr>
        <p:txBody>
          <a:bodyPr wrap="square">
            <a:spAutoFit/>
          </a:bodyPr>
          <a:lstStyle/>
          <a:p>
            <a:pPr lvl="0" algn="ctr"/>
            <a:r>
              <a:rPr lang="ja-JP" altLang="en-US" sz="1200" dirty="0">
                <a:solidFill>
                  <a:prstClr val="black"/>
                </a:solidFill>
              </a:rPr>
              <a:t>電力供給が</a:t>
            </a:r>
            <a:r>
              <a:rPr lang="ja-JP" altLang="en-US" sz="1200" dirty="0" smtClean="0">
                <a:solidFill>
                  <a:prstClr val="black"/>
                </a:solidFill>
              </a:rPr>
              <a:t>不安定</a:t>
            </a:r>
          </a:p>
          <a:p>
            <a:pPr lvl="0" algn="ctr"/>
            <a:r>
              <a:rPr lang="ja-JP" altLang="en-US" sz="1200" dirty="0" smtClean="0">
                <a:solidFill>
                  <a:prstClr val="black"/>
                </a:solidFill>
              </a:rPr>
              <a:t>自前</a:t>
            </a:r>
            <a:r>
              <a:rPr lang="ja-JP" altLang="en-US" sz="1200" dirty="0">
                <a:solidFill>
                  <a:prstClr val="black"/>
                </a:solidFill>
              </a:rPr>
              <a:t>で発電設備を所有</a:t>
            </a:r>
            <a:endParaRPr lang="en-US" altLang="ja-JP" sz="1200" dirty="0">
              <a:solidFill>
                <a:prstClr val="black"/>
              </a:solidFill>
            </a:endParaRPr>
          </a:p>
        </p:txBody>
      </p:sp>
      <p:sp>
        <p:nvSpPr>
          <p:cNvPr id="203" name="テキスト ボックス 202"/>
          <p:cNvSpPr txBox="1"/>
          <p:nvPr/>
        </p:nvSpPr>
        <p:spPr>
          <a:xfrm>
            <a:off x="1019128" y="5338051"/>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06" name="下矢印 205"/>
          <p:cNvSpPr/>
          <p:nvPr/>
        </p:nvSpPr>
        <p:spPr>
          <a:xfrm>
            <a:off x="1468748" y="2868503"/>
            <a:ext cx="508789" cy="1552742"/>
          </a:xfrm>
          <a:prstGeom prst="downArrow">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電　力</a:t>
            </a:r>
            <a:endParaRPr kumimoji="1" lang="ja-JP" altLang="en-US" sz="1200" dirty="0">
              <a:solidFill>
                <a:srgbClr val="FFFFFF"/>
              </a:solidFill>
              <a:latin typeface="ＭＳ Ｐゴシック"/>
              <a:ea typeface="ＭＳ Ｐゴシック"/>
              <a:cs typeface="ＭＳ Ｐゴシック"/>
            </a:endParaRPr>
          </a:p>
        </p:txBody>
      </p:sp>
      <p:grpSp>
        <p:nvGrpSpPr>
          <p:cNvPr id="13" name="図形グループ 12"/>
          <p:cNvGrpSpPr/>
          <p:nvPr/>
        </p:nvGrpSpPr>
        <p:grpSpPr>
          <a:xfrm>
            <a:off x="2920484" y="871069"/>
            <a:ext cx="2851665" cy="5462467"/>
            <a:chOff x="2920484" y="871069"/>
            <a:chExt cx="2851665" cy="5462467"/>
          </a:xfrm>
        </p:grpSpPr>
        <p:sp>
          <p:nvSpPr>
            <p:cNvPr id="212" name="下矢印 211"/>
            <p:cNvSpPr/>
            <p:nvPr/>
          </p:nvSpPr>
          <p:spPr>
            <a:xfrm rot="16200000" flipH="1">
              <a:off x="5080645" y="3277089"/>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3" name="下矢印 212"/>
            <p:cNvSpPr/>
            <p:nvPr/>
          </p:nvSpPr>
          <p:spPr>
            <a:xfrm rot="5400000">
              <a:off x="3665921" y="327708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0" name="下矢印 209"/>
            <p:cNvSpPr/>
            <p:nvPr/>
          </p:nvSpPr>
          <p:spPr>
            <a:xfrm rot="2759071">
              <a:off x="3838035" y="3774858"/>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1" name="下矢印 210"/>
            <p:cNvSpPr/>
            <p:nvPr/>
          </p:nvSpPr>
          <p:spPr>
            <a:xfrm rot="18840929" flipH="1">
              <a:off x="4848116" y="3779477"/>
              <a:ext cx="397274" cy="681094"/>
            </a:xfrm>
            <a:prstGeom prst="down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09" name="下矢印 208"/>
            <p:cNvSpPr/>
            <p:nvPr/>
          </p:nvSpPr>
          <p:spPr>
            <a:xfrm>
              <a:off x="4360276" y="2868503"/>
              <a:ext cx="427624" cy="1552742"/>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2" name="正方形/長方形 191"/>
            <p:cNvSpPr/>
            <p:nvPr/>
          </p:nvSpPr>
          <p:spPr>
            <a:xfrm>
              <a:off x="3531791" y="4499505"/>
              <a:ext cx="2088038" cy="1834031"/>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5" name="正方形/長方形 134"/>
            <p:cNvSpPr/>
            <p:nvPr/>
          </p:nvSpPr>
          <p:spPr>
            <a:xfrm>
              <a:off x="3531712" y="871069"/>
              <a:ext cx="2088038" cy="1949227"/>
            </a:xfrm>
            <a:prstGeom prst="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 name="台形 5"/>
            <p:cNvSpPr/>
            <p:nvPr/>
          </p:nvSpPr>
          <p:spPr>
            <a:xfrm>
              <a:off x="4080933" y="1703917"/>
              <a:ext cx="482600" cy="550333"/>
            </a:xfrm>
            <a:prstGeom prst="trapezoid">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 name="正方形/長方形 3"/>
            <p:cNvSpPr/>
            <p:nvPr/>
          </p:nvSpPr>
          <p:spPr>
            <a:xfrm>
              <a:off x="4419600" y="1873249"/>
              <a:ext cx="736600" cy="389468"/>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 name="正方形/長方形 4"/>
            <p:cNvSpPr/>
            <p:nvPr/>
          </p:nvSpPr>
          <p:spPr>
            <a:xfrm>
              <a:off x="4051300" y="2067983"/>
              <a:ext cx="736600" cy="231990"/>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正方形/長方形 6"/>
            <p:cNvSpPr/>
            <p:nvPr/>
          </p:nvSpPr>
          <p:spPr>
            <a:xfrm>
              <a:off x="4936068"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 name="正方形/長方形 7"/>
            <p:cNvSpPr/>
            <p:nvPr/>
          </p:nvSpPr>
          <p:spPr>
            <a:xfrm>
              <a:off x="4838701" y="1441450"/>
              <a:ext cx="84667" cy="431799"/>
            </a:xfrm>
            <a:prstGeom prst="rect">
              <a:avLst/>
            </a:prstGeom>
            <a:solidFill>
              <a:schemeClr val="tx1">
                <a:lumMod val="95000"/>
                <a:lumOff val="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 name="正方形/長方形 8"/>
            <p:cNvSpPr/>
            <p:nvPr/>
          </p:nvSpPr>
          <p:spPr>
            <a:xfrm>
              <a:off x="4834467"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0" name="正方形/長方形 9"/>
            <p:cNvSpPr/>
            <p:nvPr/>
          </p:nvSpPr>
          <p:spPr>
            <a:xfrm>
              <a:off x="4931835" y="163618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1" name="正方形/長方形 10"/>
            <p:cNvSpPr/>
            <p:nvPr/>
          </p:nvSpPr>
          <p:spPr>
            <a:xfrm>
              <a:off x="4834461"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 name="正方形/長方形 11"/>
            <p:cNvSpPr/>
            <p:nvPr/>
          </p:nvSpPr>
          <p:spPr>
            <a:xfrm>
              <a:off x="4931829" y="1534575"/>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 name="正方形/長方形 14"/>
            <p:cNvSpPr/>
            <p:nvPr/>
          </p:nvSpPr>
          <p:spPr>
            <a:xfrm>
              <a:off x="4834455"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 name="正方形/長方形 15"/>
            <p:cNvSpPr/>
            <p:nvPr/>
          </p:nvSpPr>
          <p:spPr>
            <a:xfrm>
              <a:off x="4931823" y="1737777"/>
              <a:ext cx="88912" cy="45719"/>
            </a:xfrm>
            <a:prstGeom prst="rect">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 name="台形 21"/>
            <p:cNvSpPr/>
            <p:nvPr/>
          </p:nvSpPr>
          <p:spPr>
            <a:xfrm flipV="1">
              <a:off x="4156869" y="1635762"/>
              <a:ext cx="326231" cy="185831"/>
            </a:xfrm>
            <a:prstGeom prst="trapezoid">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7" name="二等辺三角形 126"/>
            <p:cNvSpPr/>
            <p:nvPr/>
          </p:nvSpPr>
          <p:spPr>
            <a:xfrm flipV="1">
              <a:off x="4575810" y="322682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8" name="正方形/長方形 127"/>
            <p:cNvSpPr/>
            <p:nvPr/>
          </p:nvSpPr>
          <p:spPr>
            <a:xfrm>
              <a:off x="4720591" y="317095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29" name="二等辺三角形 128"/>
            <p:cNvSpPr/>
            <p:nvPr/>
          </p:nvSpPr>
          <p:spPr>
            <a:xfrm flipV="1">
              <a:off x="4393992" y="3360177"/>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0" name="正方形/長方形 129"/>
            <p:cNvSpPr/>
            <p:nvPr/>
          </p:nvSpPr>
          <p:spPr>
            <a:xfrm>
              <a:off x="4538773" y="3304305"/>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1" name="二等辺三角形 130"/>
            <p:cNvSpPr/>
            <p:nvPr/>
          </p:nvSpPr>
          <p:spPr>
            <a:xfrm flipV="1">
              <a:off x="4193541" y="3490775"/>
              <a:ext cx="381000" cy="135469"/>
            </a:xfrm>
            <a:prstGeom prst="triangle">
              <a:avLst/>
            </a:prstGeom>
            <a:noFill/>
            <a:ln>
              <a:solidFill>
                <a:schemeClr val="tx1">
                  <a:lumMod val="75000"/>
                  <a:lumOff val="25000"/>
                </a:schemeClr>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2" name="正方形/長方形 131"/>
            <p:cNvSpPr/>
            <p:nvPr/>
          </p:nvSpPr>
          <p:spPr>
            <a:xfrm>
              <a:off x="4338322" y="3434903"/>
              <a:ext cx="90169" cy="527896"/>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3" name="テキスト ボックス 132"/>
            <p:cNvSpPr txBox="1"/>
            <p:nvPr/>
          </p:nvSpPr>
          <p:spPr>
            <a:xfrm>
              <a:off x="3617857" y="959686"/>
              <a:ext cx="1915909" cy="369332"/>
            </a:xfrm>
            <a:prstGeom prst="rect">
              <a:avLst/>
            </a:prstGeom>
            <a:noFill/>
          </p:spPr>
          <p:txBody>
            <a:bodyPr wrap="none" rtlCol="0">
              <a:spAutoFit/>
            </a:bodyPr>
            <a:lstStyle/>
            <a:p>
              <a:pPr algn="ctr"/>
              <a:r>
                <a:rPr kumimoji="1" lang="ja-JP" altLang="en-US" dirty="0" smtClean="0"/>
                <a:t>電力会社・発電所</a:t>
              </a:r>
              <a:endParaRPr kumimoji="1" lang="ja-JP" altLang="en-US" dirty="0"/>
            </a:p>
          </p:txBody>
        </p:sp>
        <p:grpSp>
          <p:nvGrpSpPr>
            <p:cNvPr id="179" name="図形グループ 178"/>
            <p:cNvGrpSpPr/>
            <p:nvPr/>
          </p:nvGrpSpPr>
          <p:grpSpPr>
            <a:xfrm>
              <a:off x="3794162" y="4747061"/>
              <a:ext cx="1552502" cy="596988"/>
              <a:chOff x="946150" y="4404782"/>
              <a:chExt cx="1885950" cy="569809"/>
            </a:xfrm>
          </p:grpSpPr>
          <p:sp>
            <p:nvSpPr>
              <p:cNvPr id="180" name="正方形/長方形 179"/>
              <p:cNvSpPr/>
              <p:nvPr/>
            </p:nvSpPr>
            <p:spPr>
              <a:xfrm>
                <a:off x="22984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1" name="フローチャート: 論理積ゲート 180"/>
              <p:cNvSpPr/>
              <p:nvPr/>
            </p:nvSpPr>
            <p:spPr>
              <a:xfrm>
                <a:off x="25082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2" name="正方形/長方形 181"/>
              <p:cNvSpPr/>
              <p:nvPr/>
            </p:nvSpPr>
            <p:spPr>
              <a:xfrm>
                <a:off x="19809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3" name="正方形/長方形 182"/>
              <p:cNvSpPr/>
              <p:nvPr/>
            </p:nvSpPr>
            <p:spPr>
              <a:xfrm>
                <a:off x="18954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4" name="正方形/長方形 183"/>
              <p:cNvSpPr/>
              <p:nvPr/>
            </p:nvSpPr>
            <p:spPr>
              <a:xfrm>
                <a:off x="1815891" y="45575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5" name="フローチャート: 論理積ゲート 184"/>
              <p:cNvSpPr/>
              <p:nvPr/>
            </p:nvSpPr>
            <p:spPr>
              <a:xfrm>
                <a:off x="2025650" y="45575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6" name="正方形/長方形 185"/>
              <p:cNvSpPr/>
              <p:nvPr/>
            </p:nvSpPr>
            <p:spPr>
              <a:xfrm>
                <a:off x="1498391" y="44047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7" name="正方形/長方形 186"/>
              <p:cNvSpPr/>
              <p:nvPr/>
            </p:nvSpPr>
            <p:spPr>
              <a:xfrm>
                <a:off x="1412875" y="46867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8" name="正方形/長方形 187"/>
              <p:cNvSpPr/>
              <p:nvPr/>
            </p:nvSpPr>
            <p:spPr>
              <a:xfrm>
                <a:off x="1349166" y="4582992"/>
                <a:ext cx="135465" cy="338258"/>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89" name="フローチャート: 論理積ゲート 188"/>
              <p:cNvSpPr/>
              <p:nvPr/>
            </p:nvSpPr>
            <p:spPr>
              <a:xfrm>
                <a:off x="1558925" y="4582991"/>
                <a:ext cx="323850" cy="258231"/>
              </a:xfrm>
              <a:prstGeom prst="flowChartDelay">
                <a:avLst/>
              </a:prstGeom>
              <a:solidFill>
                <a:schemeClr val="bg1">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0" name="正方形/長方形 189"/>
              <p:cNvSpPr/>
              <p:nvPr/>
            </p:nvSpPr>
            <p:spPr>
              <a:xfrm>
                <a:off x="1031666" y="4430182"/>
                <a:ext cx="135465" cy="491067"/>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91" name="正方形/長方形 190"/>
              <p:cNvSpPr/>
              <p:nvPr/>
            </p:nvSpPr>
            <p:spPr>
              <a:xfrm>
                <a:off x="946150" y="4712107"/>
                <a:ext cx="933450" cy="262484"/>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195" name="正方形/長方形 194"/>
            <p:cNvSpPr/>
            <p:nvPr/>
          </p:nvSpPr>
          <p:spPr>
            <a:xfrm>
              <a:off x="3652704" y="2332760"/>
              <a:ext cx="1899138" cy="461665"/>
            </a:xfrm>
            <a:prstGeom prst="rect">
              <a:avLst/>
            </a:prstGeom>
          </p:spPr>
          <p:txBody>
            <a:bodyPr wrap="square">
              <a:spAutoFit/>
            </a:bodyPr>
            <a:lstStyle/>
            <a:p>
              <a:pPr algn="ctr"/>
              <a:r>
                <a:rPr lang="ja-JP" altLang="en-US" sz="1200" dirty="0"/>
                <a:t>大規模な発電</a:t>
              </a:r>
              <a:r>
                <a:rPr lang="ja-JP" altLang="en-US" sz="1200" dirty="0" smtClean="0"/>
                <a:t>設備</a:t>
              </a:r>
            </a:p>
            <a:p>
              <a:pPr algn="ctr"/>
              <a:r>
                <a:rPr lang="ja-JP" altLang="en-US" sz="1200" dirty="0" smtClean="0"/>
                <a:t>低料金</a:t>
              </a:r>
              <a:r>
                <a:rPr lang="ja-JP" altLang="en-US" sz="1200" dirty="0"/>
                <a:t>で安定供給を実現</a:t>
              </a:r>
            </a:p>
          </p:txBody>
        </p:sp>
        <p:sp>
          <p:nvSpPr>
            <p:cNvPr id="199" name="テキスト ボックス 198"/>
            <p:cNvSpPr txBox="1"/>
            <p:nvPr/>
          </p:nvSpPr>
          <p:spPr>
            <a:xfrm>
              <a:off x="3524250"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4" name="テキスト ボックス 203"/>
            <p:cNvSpPr txBox="1"/>
            <p:nvPr/>
          </p:nvSpPr>
          <p:spPr>
            <a:xfrm>
              <a:off x="3848518" y="5340845"/>
              <a:ext cx="1454244" cy="369332"/>
            </a:xfrm>
            <a:prstGeom prst="rect">
              <a:avLst/>
            </a:prstGeom>
            <a:noFill/>
          </p:spPr>
          <p:txBody>
            <a:bodyPr wrap="none" rtlCol="0">
              <a:spAutoFit/>
            </a:bodyPr>
            <a:lstStyle/>
            <a:p>
              <a:r>
                <a:rPr kumimoji="1" lang="ja-JP" altLang="en-US" dirty="0" smtClean="0"/>
                <a:t>工場内・設備</a:t>
              </a:r>
              <a:endParaRPr kumimoji="1" lang="ja-JP" altLang="en-US" dirty="0"/>
            </a:p>
          </p:txBody>
        </p:sp>
        <p:sp>
          <p:nvSpPr>
            <p:cNvPr id="224" name="テキスト ボックス 223"/>
            <p:cNvSpPr txBox="1"/>
            <p:nvPr/>
          </p:nvSpPr>
          <p:spPr>
            <a:xfrm>
              <a:off x="4178367" y="3922296"/>
              <a:ext cx="800219" cy="338554"/>
            </a:xfrm>
            <a:prstGeom prst="rect">
              <a:avLst/>
            </a:prstGeom>
            <a:noFill/>
          </p:spPr>
          <p:txBody>
            <a:bodyPr wrap="none" rtlCol="0">
              <a:spAutoFit/>
            </a:bodyPr>
            <a:lstStyle/>
            <a:p>
              <a:r>
                <a:rPr kumimoji="1" lang="ja-JP" altLang="en-US" sz="1600" dirty="0" smtClean="0"/>
                <a:t>送電網</a:t>
              </a:r>
              <a:endParaRPr kumimoji="1" lang="ja-JP" altLang="en-US" sz="1600" dirty="0"/>
            </a:p>
          </p:txBody>
        </p:sp>
        <p:sp>
          <p:nvSpPr>
            <p:cNvPr id="226" name="二等辺三角形 225"/>
            <p:cNvSpPr/>
            <p:nvPr/>
          </p:nvSpPr>
          <p:spPr>
            <a:xfrm rot="5400000">
              <a:off x="2203602" y="3416181"/>
              <a:ext cx="1853892" cy="420127"/>
            </a:xfrm>
            <a:prstGeom prst="triangle">
              <a:avLst/>
            </a:prstGeom>
            <a:solidFill>
              <a:srgbClr val="FF6666"/>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grpSp>
        <p:nvGrpSpPr>
          <p:cNvPr id="14" name="図形グループ 13"/>
          <p:cNvGrpSpPr/>
          <p:nvPr/>
        </p:nvGrpSpPr>
        <p:grpSpPr>
          <a:xfrm>
            <a:off x="5619829" y="876150"/>
            <a:ext cx="2974162" cy="5452768"/>
            <a:chOff x="5619829" y="876150"/>
            <a:chExt cx="2974162" cy="5452768"/>
          </a:xfrm>
        </p:grpSpPr>
        <p:sp>
          <p:nvSpPr>
            <p:cNvPr id="194" name="正方形/長方形 193"/>
            <p:cNvSpPr/>
            <p:nvPr/>
          </p:nvSpPr>
          <p:spPr>
            <a:xfrm>
              <a:off x="6346092" y="4494886"/>
              <a:ext cx="2089150" cy="1834032"/>
            </a:xfrm>
            <a:prstGeom prst="rect">
              <a:avLst/>
            </a:prstGeom>
            <a:solidFill>
              <a:srgbClr val="FFFBD2"/>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36" name="正方形/長方形 135"/>
            <p:cNvSpPr/>
            <p:nvPr/>
          </p:nvSpPr>
          <p:spPr>
            <a:xfrm>
              <a:off x="6346092" y="876150"/>
              <a:ext cx="2089150" cy="1944146"/>
            </a:xfrm>
            <a:prstGeom prst="rect">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nvGrpSpPr>
            <p:cNvPr id="39" name="図形グループ 38"/>
            <p:cNvGrpSpPr/>
            <p:nvPr/>
          </p:nvGrpSpPr>
          <p:grpSpPr>
            <a:xfrm>
              <a:off x="6500446" y="1403350"/>
              <a:ext cx="317500" cy="157483"/>
              <a:chOff x="6769100" y="1390650"/>
              <a:chExt cx="317500" cy="157483"/>
            </a:xfrm>
          </p:grpSpPr>
          <p:sp>
            <p:nvSpPr>
              <p:cNvPr id="31" name="正方形/長方形 3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32" name="円/楕円 3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34" name="直線コネクタ 33"/>
              <p:cNvCxnSpPr>
                <a:stCxn id="32" idx="6"/>
                <a:endCxn id="3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0" name="図形グループ 39"/>
            <p:cNvGrpSpPr/>
            <p:nvPr/>
          </p:nvGrpSpPr>
          <p:grpSpPr>
            <a:xfrm>
              <a:off x="6500446" y="1596812"/>
              <a:ext cx="317500" cy="157483"/>
              <a:chOff x="6769100" y="1390650"/>
              <a:chExt cx="317500" cy="157483"/>
            </a:xfrm>
          </p:grpSpPr>
          <p:sp>
            <p:nvSpPr>
              <p:cNvPr id="41" name="正方形/長方形 4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2" name="円/楕円 4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3" name="直線コネクタ 42"/>
              <p:cNvCxnSpPr>
                <a:stCxn id="42" idx="6"/>
                <a:endCxn id="4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4" name="図形グループ 43"/>
            <p:cNvGrpSpPr/>
            <p:nvPr/>
          </p:nvGrpSpPr>
          <p:grpSpPr>
            <a:xfrm>
              <a:off x="6500446" y="1778405"/>
              <a:ext cx="317500" cy="157483"/>
              <a:chOff x="6769100" y="1390650"/>
              <a:chExt cx="317500" cy="157483"/>
            </a:xfrm>
          </p:grpSpPr>
          <p:sp>
            <p:nvSpPr>
              <p:cNvPr id="45" name="正方形/長方形 4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46" name="円/楕円 4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47" name="直線コネクタ 46"/>
              <p:cNvCxnSpPr>
                <a:stCxn id="46" idx="6"/>
                <a:endCxn id="4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48" name="図形グループ 47"/>
            <p:cNvGrpSpPr/>
            <p:nvPr/>
          </p:nvGrpSpPr>
          <p:grpSpPr>
            <a:xfrm>
              <a:off x="6500446" y="2137408"/>
              <a:ext cx="317500" cy="157483"/>
              <a:chOff x="6769100" y="1390650"/>
              <a:chExt cx="317500" cy="157483"/>
            </a:xfrm>
          </p:grpSpPr>
          <p:sp>
            <p:nvSpPr>
              <p:cNvPr id="49" name="正方形/長方形 4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0" name="円/楕円 4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1" name="直線コネクタ 50"/>
              <p:cNvCxnSpPr>
                <a:stCxn id="50" idx="6"/>
                <a:endCxn id="4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2" name="図形グループ 51"/>
            <p:cNvGrpSpPr/>
            <p:nvPr/>
          </p:nvGrpSpPr>
          <p:grpSpPr>
            <a:xfrm>
              <a:off x="6500446" y="1954093"/>
              <a:ext cx="317500" cy="157483"/>
              <a:chOff x="6769100" y="1390650"/>
              <a:chExt cx="317500" cy="157483"/>
            </a:xfrm>
          </p:grpSpPr>
          <p:sp>
            <p:nvSpPr>
              <p:cNvPr id="53" name="正方形/長方形 5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4" name="円/楕円 5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5" name="直線コネクタ 54"/>
              <p:cNvCxnSpPr>
                <a:stCxn id="54" idx="6"/>
                <a:endCxn id="5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56" name="図形グループ 55"/>
            <p:cNvGrpSpPr/>
            <p:nvPr/>
          </p:nvGrpSpPr>
          <p:grpSpPr>
            <a:xfrm>
              <a:off x="6870700" y="1405891"/>
              <a:ext cx="317500" cy="157483"/>
              <a:chOff x="6769100" y="1390650"/>
              <a:chExt cx="317500" cy="157483"/>
            </a:xfrm>
          </p:grpSpPr>
          <p:sp>
            <p:nvSpPr>
              <p:cNvPr id="57" name="正方形/長方形 5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58" name="円/楕円 5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59" name="直線コネクタ 58"/>
              <p:cNvCxnSpPr>
                <a:stCxn id="58" idx="6"/>
                <a:endCxn id="5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0" name="図形グループ 59"/>
            <p:cNvGrpSpPr/>
            <p:nvPr/>
          </p:nvGrpSpPr>
          <p:grpSpPr>
            <a:xfrm>
              <a:off x="6870700" y="1599353"/>
              <a:ext cx="317500" cy="157483"/>
              <a:chOff x="6769100" y="1390650"/>
              <a:chExt cx="317500" cy="157483"/>
            </a:xfrm>
          </p:grpSpPr>
          <p:sp>
            <p:nvSpPr>
              <p:cNvPr id="61" name="正方形/長方形 6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2" name="円/楕円 6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3" name="直線コネクタ 62"/>
              <p:cNvCxnSpPr>
                <a:stCxn id="62" idx="6"/>
                <a:endCxn id="6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4" name="図形グループ 63"/>
            <p:cNvGrpSpPr/>
            <p:nvPr/>
          </p:nvGrpSpPr>
          <p:grpSpPr>
            <a:xfrm>
              <a:off x="6870700" y="1780946"/>
              <a:ext cx="317500" cy="157483"/>
              <a:chOff x="6769100" y="1390650"/>
              <a:chExt cx="317500" cy="157483"/>
            </a:xfrm>
          </p:grpSpPr>
          <p:sp>
            <p:nvSpPr>
              <p:cNvPr id="65" name="正方形/長方形 6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66" name="円/楕円 6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67" name="直線コネクタ 66"/>
              <p:cNvCxnSpPr>
                <a:stCxn id="66" idx="6"/>
                <a:endCxn id="6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68" name="図形グループ 67"/>
            <p:cNvGrpSpPr/>
            <p:nvPr/>
          </p:nvGrpSpPr>
          <p:grpSpPr>
            <a:xfrm>
              <a:off x="6870700" y="2139949"/>
              <a:ext cx="317500" cy="157483"/>
              <a:chOff x="6769100" y="1390650"/>
              <a:chExt cx="317500" cy="157483"/>
            </a:xfrm>
          </p:grpSpPr>
          <p:sp>
            <p:nvSpPr>
              <p:cNvPr id="69" name="正方形/長方形 6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0" name="円/楕円 6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1" name="直線コネクタ 70"/>
              <p:cNvCxnSpPr>
                <a:stCxn id="70" idx="6"/>
                <a:endCxn id="6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2" name="図形グループ 71"/>
            <p:cNvGrpSpPr/>
            <p:nvPr/>
          </p:nvGrpSpPr>
          <p:grpSpPr>
            <a:xfrm>
              <a:off x="6870700" y="1956634"/>
              <a:ext cx="317500" cy="157483"/>
              <a:chOff x="6769100" y="1390650"/>
              <a:chExt cx="317500" cy="157483"/>
            </a:xfrm>
          </p:grpSpPr>
          <p:sp>
            <p:nvSpPr>
              <p:cNvPr id="73" name="正方形/長方形 7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4" name="円/楕円 7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5" name="直線コネクタ 74"/>
              <p:cNvCxnSpPr>
                <a:stCxn id="74" idx="6"/>
                <a:endCxn id="7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76" name="図形グループ 75"/>
            <p:cNvGrpSpPr/>
            <p:nvPr/>
          </p:nvGrpSpPr>
          <p:grpSpPr>
            <a:xfrm>
              <a:off x="7245350" y="1408432"/>
              <a:ext cx="317500" cy="157483"/>
              <a:chOff x="6769100" y="1390650"/>
              <a:chExt cx="317500" cy="157483"/>
            </a:xfrm>
          </p:grpSpPr>
          <p:sp>
            <p:nvSpPr>
              <p:cNvPr id="77" name="正方形/長方形 76"/>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8" name="円/楕円 77"/>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79" name="直線コネクタ 78"/>
              <p:cNvCxnSpPr>
                <a:stCxn id="78" idx="6"/>
                <a:endCxn id="77"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0" name="図形グループ 79"/>
            <p:cNvGrpSpPr/>
            <p:nvPr/>
          </p:nvGrpSpPr>
          <p:grpSpPr>
            <a:xfrm>
              <a:off x="7245350" y="1601894"/>
              <a:ext cx="317500" cy="157483"/>
              <a:chOff x="6769100" y="1390650"/>
              <a:chExt cx="317500" cy="157483"/>
            </a:xfrm>
          </p:grpSpPr>
          <p:sp>
            <p:nvSpPr>
              <p:cNvPr id="81" name="正方形/長方形 80"/>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2" name="円/楕円 81"/>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3" name="直線コネクタ 82"/>
              <p:cNvCxnSpPr>
                <a:stCxn id="82" idx="6"/>
                <a:endCxn id="81"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4" name="図形グループ 83"/>
            <p:cNvGrpSpPr/>
            <p:nvPr/>
          </p:nvGrpSpPr>
          <p:grpSpPr>
            <a:xfrm>
              <a:off x="7245350" y="1783487"/>
              <a:ext cx="317500" cy="157483"/>
              <a:chOff x="6769100" y="1390650"/>
              <a:chExt cx="317500" cy="157483"/>
            </a:xfrm>
          </p:grpSpPr>
          <p:sp>
            <p:nvSpPr>
              <p:cNvPr id="85" name="正方形/長方形 84"/>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86" name="円/楕円 85"/>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87" name="直線コネクタ 86"/>
              <p:cNvCxnSpPr>
                <a:stCxn id="86" idx="6"/>
                <a:endCxn id="85"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88" name="図形グループ 87"/>
            <p:cNvGrpSpPr/>
            <p:nvPr/>
          </p:nvGrpSpPr>
          <p:grpSpPr>
            <a:xfrm>
              <a:off x="7245350" y="2142490"/>
              <a:ext cx="317500" cy="157483"/>
              <a:chOff x="6769100" y="1390650"/>
              <a:chExt cx="317500" cy="157483"/>
            </a:xfrm>
          </p:grpSpPr>
          <p:sp>
            <p:nvSpPr>
              <p:cNvPr id="89" name="正方形/長方形 88"/>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0" name="円/楕円 89"/>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1" name="直線コネクタ 90"/>
              <p:cNvCxnSpPr>
                <a:stCxn id="90" idx="6"/>
                <a:endCxn id="89"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92" name="図形グループ 91"/>
            <p:cNvGrpSpPr/>
            <p:nvPr/>
          </p:nvGrpSpPr>
          <p:grpSpPr>
            <a:xfrm>
              <a:off x="7245350" y="1959175"/>
              <a:ext cx="317500" cy="157483"/>
              <a:chOff x="6769100" y="1390650"/>
              <a:chExt cx="317500" cy="157483"/>
            </a:xfrm>
          </p:grpSpPr>
          <p:sp>
            <p:nvSpPr>
              <p:cNvPr id="93" name="正方形/長方形 92"/>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94" name="円/楕円 93"/>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95" name="直線コネクタ 94"/>
              <p:cNvCxnSpPr>
                <a:stCxn id="94" idx="6"/>
                <a:endCxn id="93"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2"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39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003"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4" name="Picture 26" descr="j043394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5492" y="4646656"/>
              <a:ext cx="587543" cy="5875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 name="テキスト ボックス 137"/>
            <p:cNvSpPr txBox="1"/>
            <p:nvPr/>
          </p:nvSpPr>
          <p:spPr>
            <a:xfrm>
              <a:off x="6577699" y="959686"/>
              <a:ext cx="1613843" cy="369332"/>
            </a:xfrm>
            <a:prstGeom prst="rect">
              <a:avLst/>
            </a:prstGeom>
            <a:noFill/>
          </p:spPr>
          <p:txBody>
            <a:bodyPr wrap="none" rtlCol="0">
              <a:spAutoFit/>
            </a:bodyPr>
            <a:lstStyle/>
            <a:p>
              <a:pPr algn="ctr"/>
              <a:r>
                <a:rPr lang="ja-JP" altLang="en-US" dirty="0" smtClean="0"/>
                <a:t>データセンター</a:t>
              </a:r>
              <a:endParaRPr kumimoji="1" lang="ja-JP" altLang="en-US" dirty="0"/>
            </a:p>
          </p:txBody>
        </p:sp>
        <p:grpSp>
          <p:nvGrpSpPr>
            <p:cNvPr id="139" name="図形グループ 138"/>
            <p:cNvGrpSpPr/>
            <p:nvPr/>
          </p:nvGrpSpPr>
          <p:grpSpPr>
            <a:xfrm>
              <a:off x="7598996" y="1405891"/>
              <a:ext cx="317500" cy="157483"/>
              <a:chOff x="6769100" y="1390650"/>
              <a:chExt cx="317500" cy="157483"/>
            </a:xfrm>
          </p:grpSpPr>
          <p:sp>
            <p:nvSpPr>
              <p:cNvPr id="140" name="正方形/長方形 13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1" name="円/楕円 14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2" name="直線コネクタ 141"/>
              <p:cNvCxnSpPr>
                <a:stCxn id="141" idx="6"/>
                <a:endCxn id="14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3" name="図形グループ 142"/>
            <p:cNvGrpSpPr/>
            <p:nvPr/>
          </p:nvGrpSpPr>
          <p:grpSpPr>
            <a:xfrm>
              <a:off x="7598996" y="1599353"/>
              <a:ext cx="317500" cy="157483"/>
              <a:chOff x="6769100" y="1390650"/>
              <a:chExt cx="317500" cy="157483"/>
            </a:xfrm>
          </p:grpSpPr>
          <p:sp>
            <p:nvSpPr>
              <p:cNvPr id="144" name="正方形/長方形 14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5" name="円/楕円 14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46" name="直線コネクタ 145"/>
              <p:cNvCxnSpPr>
                <a:stCxn id="145" idx="6"/>
                <a:endCxn id="14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47" name="図形グループ 146"/>
            <p:cNvGrpSpPr/>
            <p:nvPr/>
          </p:nvGrpSpPr>
          <p:grpSpPr>
            <a:xfrm>
              <a:off x="7598996" y="1780946"/>
              <a:ext cx="317500" cy="157483"/>
              <a:chOff x="6769100" y="1390650"/>
              <a:chExt cx="317500" cy="157483"/>
            </a:xfrm>
          </p:grpSpPr>
          <p:sp>
            <p:nvSpPr>
              <p:cNvPr id="148" name="正方形/長方形 14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49" name="円/楕円 14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0" name="直線コネクタ 149"/>
              <p:cNvCxnSpPr>
                <a:stCxn id="149" idx="6"/>
                <a:endCxn id="14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1" name="図形グループ 150"/>
            <p:cNvGrpSpPr/>
            <p:nvPr/>
          </p:nvGrpSpPr>
          <p:grpSpPr>
            <a:xfrm>
              <a:off x="7598996" y="2139949"/>
              <a:ext cx="317500" cy="157483"/>
              <a:chOff x="6769100" y="1390650"/>
              <a:chExt cx="317500" cy="157483"/>
            </a:xfrm>
          </p:grpSpPr>
          <p:sp>
            <p:nvSpPr>
              <p:cNvPr id="152" name="正方形/長方形 15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3" name="円/楕円 15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4" name="直線コネクタ 153"/>
              <p:cNvCxnSpPr>
                <a:stCxn id="153" idx="6"/>
                <a:endCxn id="15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5" name="図形グループ 154"/>
            <p:cNvGrpSpPr/>
            <p:nvPr/>
          </p:nvGrpSpPr>
          <p:grpSpPr>
            <a:xfrm>
              <a:off x="7598996" y="1956634"/>
              <a:ext cx="317500" cy="157483"/>
              <a:chOff x="6769100" y="1390650"/>
              <a:chExt cx="317500" cy="157483"/>
            </a:xfrm>
          </p:grpSpPr>
          <p:sp>
            <p:nvSpPr>
              <p:cNvPr id="156" name="正方形/長方形 15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57" name="円/楕円 15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58" name="直線コネクタ 157"/>
              <p:cNvCxnSpPr>
                <a:stCxn id="157" idx="6"/>
                <a:endCxn id="15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59" name="図形グループ 158"/>
            <p:cNvGrpSpPr/>
            <p:nvPr/>
          </p:nvGrpSpPr>
          <p:grpSpPr>
            <a:xfrm>
              <a:off x="7973646" y="1408432"/>
              <a:ext cx="317500" cy="157483"/>
              <a:chOff x="6769100" y="1390650"/>
              <a:chExt cx="317500" cy="157483"/>
            </a:xfrm>
          </p:grpSpPr>
          <p:sp>
            <p:nvSpPr>
              <p:cNvPr id="160" name="正方形/長方形 159"/>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1" name="円/楕円 160"/>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2" name="直線コネクタ 161"/>
              <p:cNvCxnSpPr>
                <a:stCxn id="161" idx="6"/>
                <a:endCxn id="160"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3" name="図形グループ 162"/>
            <p:cNvGrpSpPr/>
            <p:nvPr/>
          </p:nvGrpSpPr>
          <p:grpSpPr>
            <a:xfrm>
              <a:off x="7973646" y="1601894"/>
              <a:ext cx="317500" cy="157483"/>
              <a:chOff x="6769100" y="1390650"/>
              <a:chExt cx="317500" cy="157483"/>
            </a:xfrm>
          </p:grpSpPr>
          <p:sp>
            <p:nvSpPr>
              <p:cNvPr id="164" name="正方形/長方形 163"/>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5" name="円/楕円 164"/>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66" name="直線コネクタ 165"/>
              <p:cNvCxnSpPr>
                <a:stCxn id="165" idx="6"/>
                <a:endCxn id="164"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67" name="図形グループ 166"/>
            <p:cNvGrpSpPr/>
            <p:nvPr/>
          </p:nvGrpSpPr>
          <p:grpSpPr>
            <a:xfrm>
              <a:off x="7973646" y="1783487"/>
              <a:ext cx="317500" cy="157483"/>
              <a:chOff x="6769100" y="1390650"/>
              <a:chExt cx="317500" cy="157483"/>
            </a:xfrm>
          </p:grpSpPr>
          <p:sp>
            <p:nvSpPr>
              <p:cNvPr id="168" name="正方形/長方形 167"/>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69" name="円/楕円 168"/>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0" name="直線コネクタ 169"/>
              <p:cNvCxnSpPr>
                <a:stCxn id="169" idx="6"/>
                <a:endCxn id="168"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1" name="図形グループ 170"/>
            <p:cNvGrpSpPr/>
            <p:nvPr/>
          </p:nvGrpSpPr>
          <p:grpSpPr>
            <a:xfrm>
              <a:off x="7973646" y="2142490"/>
              <a:ext cx="317500" cy="157483"/>
              <a:chOff x="6769100" y="1390650"/>
              <a:chExt cx="317500" cy="157483"/>
            </a:xfrm>
          </p:grpSpPr>
          <p:sp>
            <p:nvSpPr>
              <p:cNvPr id="172" name="正方形/長方形 171"/>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3" name="円/楕円 172"/>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4" name="直線コネクタ 173"/>
              <p:cNvCxnSpPr>
                <a:stCxn id="173" idx="6"/>
                <a:endCxn id="172"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75" name="図形グループ 174"/>
            <p:cNvGrpSpPr/>
            <p:nvPr/>
          </p:nvGrpSpPr>
          <p:grpSpPr>
            <a:xfrm>
              <a:off x="7973646" y="1959175"/>
              <a:ext cx="317500" cy="157483"/>
              <a:chOff x="6769100" y="1390650"/>
              <a:chExt cx="317500" cy="157483"/>
            </a:xfrm>
          </p:grpSpPr>
          <p:sp>
            <p:nvSpPr>
              <p:cNvPr id="176" name="正方形/長方形 175"/>
              <p:cNvSpPr/>
              <p:nvPr/>
            </p:nvSpPr>
            <p:spPr>
              <a:xfrm>
                <a:off x="6769100" y="1390650"/>
                <a:ext cx="317500" cy="157483"/>
              </a:xfrm>
              <a:prstGeom prst="rect">
                <a:avLst/>
              </a:prstGeom>
              <a:solidFill>
                <a:srgbClr val="7F7F7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177" name="円/楕円 176"/>
              <p:cNvSpPr/>
              <p:nvPr/>
            </p:nvSpPr>
            <p:spPr>
              <a:xfrm>
                <a:off x="6811596" y="1422400"/>
                <a:ext cx="82550" cy="93125"/>
              </a:xfrm>
              <a:prstGeom prst="ellipse">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cxnSp>
            <p:nvCxnSpPr>
              <p:cNvPr id="178" name="直線コネクタ 177"/>
              <p:cNvCxnSpPr>
                <a:stCxn id="177" idx="6"/>
                <a:endCxn id="176" idx="3"/>
              </p:cNvCxnSpPr>
              <p:nvPr/>
            </p:nvCxnSpPr>
            <p:spPr>
              <a:xfrm>
                <a:off x="6894146" y="1468963"/>
                <a:ext cx="192454" cy="429"/>
              </a:xfrm>
              <a:prstGeom prst="line">
                <a:avLst/>
              </a:prstGeom>
              <a:ln w="9525" cmpd="sng">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200" name="正方形/長方形 199"/>
            <p:cNvSpPr/>
            <p:nvPr/>
          </p:nvSpPr>
          <p:spPr>
            <a:xfrm>
              <a:off x="6346092" y="2332760"/>
              <a:ext cx="2089150" cy="461665"/>
            </a:xfrm>
            <a:prstGeom prst="rect">
              <a:avLst/>
            </a:prstGeom>
          </p:spPr>
          <p:txBody>
            <a:bodyPr wrap="square">
              <a:spAutoFit/>
            </a:bodyPr>
            <a:lstStyle/>
            <a:p>
              <a:pPr algn="ctr"/>
              <a:r>
                <a:rPr lang="ja-JP" altLang="en-US" sz="1200" dirty="0"/>
                <a:t>大規模</a:t>
              </a:r>
              <a:r>
                <a:rPr lang="ja-JP" altLang="en-US" sz="1200" dirty="0" smtClean="0"/>
                <a:t>なシステム資源</a:t>
              </a:r>
            </a:p>
            <a:p>
              <a:pPr algn="ctr"/>
              <a:r>
                <a:rPr lang="ja-JP" altLang="en-US" sz="1200" dirty="0" smtClean="0"/>
                <a:t>低料金</a:t>
              </a:r>
              <a:r>
                <a:rPr lang="ja-JP" altLang="en-US" sz="1200" dirty="0"/>
                <a:t>で安定供給を実現</a:t>
              </a:r>
            </a:p>
          </p:txBody>
        </p:sp>
        <p:sp>
          <p:nvSpPr>
            <p:cNvPr id="201" name="テキスト ボックス 200"/>
            <p:cNvSpPr txBox="1"/>
            <p:nvPr/>
          </p:nvSpPr>
          <p:spPr>
            <a:xfrm>
              <a:off x="6346092" y="5821107"/>
              <a:ext cx="2247899" cy="400110"/>
            </a:xfrm>
            <a:prstGeom prst="rect">
              <a:avLst/>
            </a:prstGeom>
            <a:noFill/>
          </p:spPr>
          <p:txBody>
            <a:bodyPr wrap="square" rtlCol="0">
              <a:spAutoFit/>
            </a:bodyPr>
            <a:lstStyle/>
            <a:p>
              <a:pPr marL="171450" indent="-171450">
                <a:buFont typeface="Wingdings" charset="2"/>
                <a:buChar char="v"/>
              </a:pPr>
              <a:r>
                <a:rPr lang="ja-JP" altLang="en-US" sz="1000" dirty="0" smtClean="0"/>
                <a:t>設備</a:t>
              </a:r>
              <a:r>
                <a:rPr lang="ja-JP" altLang="en-US" sz="1000" dirty="0"/>
                <a:t>の</a:t>
              </a:r>
              <a:r>
                <a:rPr lang="ja-JP" altLang="en-US" sz="1000" dirty="0" smtClean="0"/>
                <a:t>運用・管理・保守から解放</a:t>
              </a:r>
              <a:endParaRPr lang="ja-JP" altLang="en-US" sz="1000" dirty="0"/>
            </a:p>
            <a:p>
              <a:pPr marL="171450" indent="-171450">
                <a:buFont typeface="Wingdings" charset="2"/>
                <a:buChar char="v"/>
              </a:pPr>
              <a:r>
                <a:rPr lang="ja-JP" altLang="en-US" sz="1000" dirty="0" smtClean="0"/>
                <a:t>需要変動に柔軟に対応</a:t>
              </a:r>
              <a:endParaRPr kumimoji="1" lang="ja-JP" altLang="en-US" sz="1000" dirty="0"/>
            </a:p>
          </p:txBody>
        </p:sp>
        <p:sp>
          <p:nvSpPr>
            <p:cNvPr id="205" name="テキスト ボックス 204"/>
            <p:cNvSpPr txBox="1"/>
            <p:nvPr/>
          </p:nvSpPr>
          <p:spPr>
            <a:xfrm>
              <a:off x="6346093" y="5340845"/>
              <a:ext cx="2102606" cy="369332"/>
            </a:xfrm>
            <a:prstGeom prst="rect">
              <a:avLst/>
            </a:prstGeom>
            <a:noFill/>
          </p:spPr>
          <p:txBody>
            <a:bodyPr wrap="square" rtlCol="0">
              <a:spAutoFit/>
            </a:bodyPr>
            <a:lstStyle/>
            <a:p>
              <a:pPr algn="ctr"/>
              <a:r>
                <a:rPr kumimoji="1" lang="ja-JP" altLang="en-US" dirty="0" smtClean="0"/>
                <a:t>システム・ユーザー</a:t>
              </a:r>
              <a:endParaRPr kumimoji="1" lang="ja-JP" altLang="en-US" dirty="0"/>
            </a:p>
          </p:txBody>
        </p:sp>
        <p:sp>
          <p:nvSpPr>
            <p:cNvPr id="214" name="角丸四角形 213"/>
            <p:cNvSpPr/>
            <p:nvPr/>
          </p:nvSpPr>
          <p:spPr>
            <a:xfrm>
              <a:off x="6346093" y="3059843"/>
              <a:ext cx="2156557" cy="1232757"/>
            </a:xfrm>
            <a:prstGeom prst="round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rgbClr val="FFFFFF"/>
                </a:solidFill>
                <a:latin typeface="ＭＳ Ｐゴシック"/>
                <a:ea typeface="ＭＳ Ｐゴシック"/>
                <a:cs typeface="ＭＳ Ｐゴシック"/>
              </a:endParaRPr>
            </a:p>
          </p:txBody>
        </p:sp>
        <p:sp>
          <p:nvSpPr>
            <p:cNvPr id="216" name="上下矢印 215"/>
            <p:cNvSpPr/>
            <p:nvPr/>
          </p:nvSpPr>
          <p:spPr>
            <a:xfrm>
              <a:off x="7172980" y="2868503"/>
              <a:ext cx="468512" cy="155274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rgbClr val="FFFFFF"/>
                  </a:solidFill>
                  <a:latin typeface="ＭＳ Ｐゴシック"/>
                  <a:ea typeface="ＭＳ Ｐゴシック"/>
                  <a:cs typeface="ＭＳ Ｐゴシック"/>
                </a:rPr>
                <a:t>データ</a:t>
              </a:r>
              <a:endParaRPr kumimoji="1" lang="ja-JP" altLang="en-US" sz="1200" dirty="0">
                <a:solidFill>
                  <a:srgbClr val="FFFFFF"/>
                </a:solidFill>
                <a:latin typeface="ＭＳ Ｐゴシック"/>
                <a:ea typeface="ＭＳ Ｐゴシック"/>
                <a:cs typeface="ＭＳ Ｐゴシック"/>
              </a:endParaRPr>
            </a:p>
          </p:txBody>
        </p:sp>
        <p:sp>
          <p:nvSpPr>
            <p:cNvPr id="217" name="上下矢印 216"/>
            <p:cNvSpPr/>
            <p:nvPr/>
          </p:nvSpPr>
          <p:spPr>
            <a:xfrm rot="5400000">
              <a:off x="6676562" y="3286603"/>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18" name="上下矢印 217"/>
            <p:cNvSpPr/>
            <p:nvPr/>
          </p:nvSpPr>
          <p:spPr>
            <a:xfrm rot="5400000">
              <a:off x="7873086" y="3286604"/>
              <a:ext cx="296574" cy="77637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0" name="上下矢印 219"/>
            <p:cNvSpPr/>
            <p:nvPr/>
          </p:nvSpPr>
          <p:spPr>
            <a:xfrm rot="2954820">
              <a:off x="7701486" y="3026248"/>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1" name="上下矢印 220"/>
            <p:cNvSpPr/>
            <p:nvPr/>
          </p:nvSpPr>
          <p:spPr>
            <a:xfrm rot="18645180" flipH="1">
              <a:off x="6837887" y="3023464"/>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2" name="上下矢印 221"/>
            <p:cNvSpPr/>
            <p:nvPr/>
          </p:nvSpPr>
          <p:spPr>
            <a:xfrm rot="18645180" flipV="1">
              <a:off x="7701486" y="3776149"/>
              <a:ext cx="296574" cy="540891"/>
            </a:xfrm>
            <a:prstGeom prst="upDownArrow">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3" name="上下矢印 222"/>
            <p:cNvSpPr/>
            <p:nvPr/>
          </p:nvSpPr>
          <p:spPr>
            <a:xfrm rot="2954820" flipH="1" flipV="1">
              <a:off x="6837887" y="3773365"/>
              <a:ext cx="296574" cy="540891"/>
            </a:xfrm>
            <a:prstGeom prst="upDownArrow">
              <a:avLst>
                <a:gd name="adj1" fmla="val 72363"/>
                <a:gd name="adj2" fmla="val 50000"/>
              </a:avLst>
            </a:prstGeom>
            <a:solidFill>
              <a:srgbClr val="3366FF"/>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eaVert"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225" name="テキスト ボックス 224"/>
            <p:cNvSpPr txBox="1"/>
            <p:nvPr/>
          </p:nvSpPr>
          <p:spPr>
            <a:xfrm>
              <a:off x="6739025" y="3922296"/>
              <a:ext cx="1359667" cy="338554"/>
            </a:xfrm>
            <a:prstGeom prst="rect">
              <a:avLst/>
            </a:prstGeom>
            <a:noFill/>
          </p:spPr>
          <p:txBody>
            <a:bodyPr wrap="none" rtlCol="0">
              <a:spAutoFit/>
            </a:bodyPr>
            <a:lstStyle/>
            <a:p>
              <a:pPr algn="ctr"/>
              <a:r>
                <a:rPr kumimoji="1" lang="ja-JP" altLang="en-US" sz="1600" dirty="0" smtClean="0">
                  <a:solidFill>
                    <a:schemeClr val="bg1"/>
                  </a:solidFill>
                </a:rPr>
                <a:t>インターネット</a:t>
              </a:r>
              <a:endParaRPr kumimoji="1" lang="ja-JP" altLang="en-US" sz="1600" dirty="0">
                <a:solidFill>
                  <a:schemeClr val="bg1"/>
                </a:solidFill>
              </a:endParaRPr>
            </a:p>
          </p:txBody>
        </p:sp>
        <p:sp>
          <p:nvSpPr>
            <p:cNvPr id="228" name="等号 227"/>
            <p:cNvSpPr/>
            <p:nvPr/>
          </p:nvSpPr>
          <p:spPr>
            <a:xfrm>
              <a:off x="5619829" y="3237838"/>
              <a:ext cx="726264" cy="724961"/>
            </a:xfrm>
            <a:prstGeom prst="mathEqual">
              <a:avLst/>
            </a:prstGeom>
            <a:solidFill>
              <a:srgbClr val="33ACBD"/>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200" dirty="0">
                <a:solidFill>
                  <a:srgbClr val="FFFFFF"/>
                </a:solidFill>
                <a:latin typeface="ＭＳ Ｐゴシック"/>
                <a:ea typeface="ＭＳ Ｐゴシック"/>
                <a:cs typeface="ＭＳ Ｐゴシック"/>
              </a:endParaRPr>
            </a:p>
          </p:txBody>
        </p:sp>
      </p:grpSp>
    </p:spTree>
    <p:extLst>
      <p:ext uri="{BB962C8B-B14F-4D97-AF65-F5344CB8AC3E}">
        <p14:creationId xmlns:p14="http://schemas.microsoft.com/office/powerpoint/2010/main" val="21432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30"/>
          <p:cNvSpPr>
            <a:spLocks noGrp="1" noChangeArrowheads="1"/>
          </p:cNvSpPr>
          <p:nvPr>
            <p:ph type="title"/>
          </p:nvPr>
        </p:nvSpPr>
        <p:spPr/>
        <p:txBody>
          <a:bodyPr/>
          <a:lstStyle/>
          <a:p>
            <a:pPr eaLnBrk="1" hangingPunct="1"/>
            <a:r>
              <a:rPr lang="ja-JP" altLang="en-US" sz="2800" dirty="0" smtClean="0">
                <a:ea typeface="ＭＳ Ｐゴシック" charset="-128"/>
              </a:rPr>
              <a:t>クラウドの定義／サービス・モデル </a:t>
            </a:r>
            <a:r>
              <a:rPr lang="en-US" altLang="ja-JP" sz="2800" dirty="0" smtClean="0">
                <a:ea typeface="ＭＳ Ｐゴシック" charset="-128"/>
              </a:rPr>
              <a:t>(Service Model)</a:t>
            </a:r>
            <a:endParaRPr lang="ja-JP" altLang="en-US" sz="2800" dirty="0" smtClean="0">
              <a:ea typeface="ＭＳ Ｐゴシック" charset="-128"/>
            </a:endParaRPr>
          </a:p>
        </p:txBody>
      </p:sp>
      <p:sp>
        <p:nvSpPr>
          <p:cNvPr id="72" name="AutoShape 41"/>
          <p:cNvSpPr>
            <a:spLocks noChangeArrowheads="1"/>
          </p:cNvSpPr>
          <p:nvPr/>
        </p:nvSpPr>
        <p:spPr bwMode="auto">
          <a:xfrm>
            <a:off x="381000" y="1388075"/>
            <a:ext cx="6278563" cy="923925"/>
          </a:xfrm>
          <a:prstGeom prst="roundRect">
            <a:avLst>
              <a:gd name="adj" fmla="val 0"/>
            </a:avLst>
          </a:prstGeom>
          <a:solidFill>
            <a:srgbClr val="FFFBD2"/>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chemeClr val="tx1">
                  <a:lumMod val="65000"/>
                  <a:lumOff val="35000"/>
                </a:schemeClr>
              </a:solidFill>
              <a:latin typeface="Meiryo" charset="-128"/>
              <a:ea typeface="Meiryo" charset="-128"/>
              <a:cs typeface="Meiryo" charset="-128"/>
            </a:endParaRPr>
          </a:p>
        </p:txBody>
      </p:sp>
      <p:sp>
        <p:nvSpPr>
          <p:cNvPr id="73" name="AutoShape 42"/>
          <p:cNvSpPr>
            <a:spLocks noChangeArrowheads="1"/>
          </p:cNvSpPr>
          <p:nvPr/>
        </p:nvSpPr>
        <p:spPr bwMode="auto">
          <a:xfrm>
            <a:off x="381000" y="2312000"/>
            <a:ext cx="6278563" cy="923925"/>
          </a:xfrm>
          <a:prstGeom prst="roundRect">
            <a:avLst>
              <a:gd name="adj" fmla="val 0"/>
            </a:avLst>
          </a:prstGeom>
          <a:solidFill>
            <a:schemeClr val="accent3">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4" name="AutoShape 43"/>
          <p:cNvSpPr>
            <a:spLocks noChangeArrowheads="1"/>
          </p:cNvSpPr>
          <p:nvPr/>
        </p:nvSpPr>
        <p:spPr bwMode="auto">
          <a:xfrm>
            <a:off x="381000" y="3235925"/>
            <a:ext cx="6278563" cy="923925"/>
          </a:xfrm>
          <a:prstGeom prst="roundRect">
            <a:avLst>
              <a:gd name="adj" fmla="val 0"/>
            </a:avLst>
          </a:prstGeom>
          <a:solidFill>
            <a:schemeClr val="accent3">
              <a:lumMod val="40000"/>
              <a:lumOff val="6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latin typeface="Meiryo" charset="-128"/>
              <a:ea typeface="Meiryo" charset="-128"/>
              <a:cs typeface="Meiryo" charset="-128"/>
            </a:endParaRPr>
          </a:p>
        </p:txBody>
      </p:sp>
      <p:sp>
        <p:nvSpPr>
          <p:cNvPr id="75" name="AutoShape 44"/>
          <p:cNvSpPr>
            <a:spLocks noChangeArrowheads="1"/>
          </p:cNvSpPr>
          <p:nvPr/>
        </p:nvSpPr>
        <p:spPr bwMode="auto">
          <a:xfrm>
            <a:off x="381000" y="4159850"/>
            <a:ext cx="6278563" cy="923925"/>
          </a:xfrm>
          <a:prstGeom prst="roundRect">
            <a:avLst>
              <a:gd name="adj" fmla="val 0"/>
            </a:avLst>
          </a:prstGeom>
          <a:solidFill>
            <a:schemeClr val="accent5">
              <a:lumMod val="20000"/>
              <a:lumOff val="80000"/>
            </a:schemeClr>
          </a:solidFill>
          <a:ln>
            <a:noFill/>
            <a:headEnd/>
            <a:tailEn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endParaRPr lang="ja-JP" altLang="en-US" sz="1200">
              <a:solidFill>
                <a:srgbClr val="FFFFFF"/>
              </a:solidFill>
              <a:effectLst/>
              <a:latin typeface="Meiryo" charset="-128"/>
              <a:ea typeface="Meiryo" charset="-128"/>
              <a:cs typeface="Meiryo" charset="-128"/>
            </a:endParaRPr>
          </a:p>
        </p:txBody>
      </p:sp>
      <p:sp>
        <p:nvSpPr>
          <p:cNvPr id="76" name="Text Box 45"/>
          <p:cNvSpPr txBox="1">
            <a:spLocks noChangeArrowheads="1"/>
          </p:cNvSpPr>
          <p:nvPr/>
        </p:nvSpPr>
        <p:spPr bwMode="auto">
          <a:xfrm>
            <a:off x="580314" y="1680175"/>
            <a:ext cx="1620957"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アプリケーション</a:t>
            </a:r>
          </a:p>
        </p:txBody>
      </p:sp>
      <p:sp>
        <p:nvSpPr>
          <p:cNvPr id="77" name="Text Box 46"/>
          <p:cNvSpPr txBox="1">
            <a:spLocks noChangeArrowheads="1"/>
          </p:cNvSpPr>
          <p:nvPr/>
        </p:nvSpPr>
        <p:spPr bwMode="auto">
          <a:xfrm>
            <a:off x="911216" y="2604100"/>
            <a:ext cx="1107996" cy="276999"/>
          </a:xfrm>
          <a:prstGeom prst="rect">
            <a:avLst/>
          </a:prstGeom>
          <a:noFill/>
          <a:ln w="9525">
            <a:noFill/>
            <a:miter lim="800000"/>
            <a:headEnd/>
            <a:tailEnd/>
          </a:ln>
        </p:spPr>
        <p:txBody>
          <a:bodyPr wrap="none">
            <a:spAutoFit/>
          </a:bodyPr>
          <a:lstStyle/>
          <a:p>
            <a:r>
              <a:rPr lang="ja-JP" altLang="en-US" sz="1200" dirty="0">
                <a:solidFill>
                  <a:srgbClr val="0432FF"/>
                </a:solidFill>
                <a:effectLst/>
                <a:latin typeface="Meiryo" charset="-128"/>
                <a:ea typeface="Meiryo" charset="-128"/>
                <a:cs typeface="Meiryo" charset="-128"/>
              </a:rPr>
              <a:t>ミドルウェア</a:t>
            </a:r>
          </a:p>
        </p:txBody>
      </p:sp>
      <p:sp>
        <p:nvSpPr>
          <p:cNvPr id="78" name="Text Box 47"/>
          <p:cNvSpPr txBox="1">
            <a:spLocks noChangeArrowheads="1"/>
          </p:cNvSpPr>
          <p:nvPr/>
        </p:nvSpPr>
        <p:spPr bwMode="auto">
          <a:xfrm>
            <a:off x="849968" y="3418610"/>
            <a:ext cx="1415772" cy="461665"/>
          </a:xfrm>
          <a:prstGeom prst="rect">
            <a:avLst/>
          </a:prstGeom>
          <a:noFill/>
          <a:ln w="9525">
            <a:noFill/>
            <a:miter lim="800000"/>
            <a:headEnd/>
            <a:tailEnd/>
          </a:ln>
        </p:spPr>
        <p:txBody>
          <a:bodyPr wrap="none">
            <a:spAutoFit/>
          </a:bodyPr>
          <a:lstStyle/>
          <a:p>
            <a:r>
              <a:rPr lang="ja-JP" altLang="en-US" sz="1200" dirty="0" smtClean="0">
                <a:solidFill>
                  <a:srgbClr val="0432FF"/>
                </a:solidFill>
                <a:effectLst/>
                <a:latin typeface="Meiryo" charset="-128"/>
                <a:ea typeface="Meiryo" charset="-128"/>
                <a:cs typeface="Meiryo" charset="-128"/>
              </a:rPr>
              <a:t>オペレーティング</a:t>
            </a:r>
          </a:p>
          <a:p>
            <a:r>
              <a:rPr lang="ja-JP" altLang="en-US" sz="1200" dirty="0" smtClean="0">
                <a:solidFill>
                  <a:srgbClr val="0432FF"/>
                </a:solidFill>
                <a:effectLst/>
                <a:latin typeface="Meiryo" charset="-128"/>
                <a:ea typeface="Meiryo" charset="-128"/>
                <a:cs typeface="Meiryo" charset="-128"/>
              </a:rPr>
              <a:t>システム</a:t>
            </a:r>
            <a:endParaRPr lang="en-US" altLang="ja-JP" sz="1200" dirty="0">
              <a:solidFill>
                <a:srgbClr val="0432FF"/>
              </a:solidFill>
              <a:effectLst/>
              <a:latin typeface="Meiryo" charset="-128"/>
              <a:ea typeface="Meiryo" charset="-128"/>
              <a:cs typeface="Meiryo" charset="-128"/>
            </a:endParaRPr>
          </a:p>
        </p:txBody>
      </p:sp>
      <p:sp>
        <p:nvSpPr>
          <p:cNvPr id="79" name="Text Box 48"/>
          <p:cNvSpPr txBox="1">
            <a:spLocks noChangeArrowheads="1"/>
          </p:cNvSpPr>
          <p:nvPr/>
        </p:nvSpPr>
        <p:spPr bwMode="auto">
          <a:xfrm>
            <a:off x="575933" y="4452535"/>
            <a:ext cx="1261884" cy="307777"/>
          </a:xfrm>
          <a:prstGeom prst="rect">
            <a:avLst/>
          </a:prstGeom>
          <a:noFill/>
          <a:ln w="9525">
            <a:noFill/>
            <a:miter lim="800000"/>
            <a:headEnd/>
            <a:tailEnd/>
          </a:ln>
        </p:spPr>
        <p:txBody>
          <a:bodyPr wrap="none">
            <a:spAutoFit/>
          </a:bodyPr>
          <a:lstStyle/>
          <a:p>
            <a:r>
              <a:rPr lang="ja-JP" altLang="en-US" sz="1400" dirty="0">
                <a:solidFill>
                  <a:srgbClr val="0432FF"/>
                </a:solidFill>
                <a:effectLst/>
                <a:latin typeface="Meiryo" charset="-128"/>
                <a:ea typeface="Meiryo" charset="-128"/>
                <a:cs typeface="Meiryo" charset="-128"/>
              </a:rPr>
              <a:t>ハードウェア</a:t>
            </a:r>
          </a:p>
        </p:txBody>
      </p:sp>
      <p:sp>
        <p:nvSpPr>
          <p:cNvPr id="81" name="AutoShape 50"/>
          <p:cNvSpPr>
            <a:spLocks noChangeArrowheads="1"/>
          </p:cNvSpPr>
          <p:nvPr/>
        </p:nvSpPr>
        <p:spPr bwMode="auto">
          <a:xfrm>
            <a:off x="3659187" y="2398409"/>
            <a:ext cx="1233299" cy="2609165"/>
          </a:xfrm>
          <a:prstGeom prst="roundRect">
            <a:avLst>
              <a:gd name="adj" fmla="val 0"/>
            </a:avLst>
          </a:prstGeom>
          <a:solidFill>
            <a:srgbClr val="FF6666"/>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800" dirty="0" smtClean="0">
              <a:solidFill>
                <a:srgbClr val="FFFFFF"/>
              </a:solidFill>
              <a:latin typeface="Meiryo" charset="-128"/>
              <a:ea typeface="Meiryo" charset="-128"/>
              <a:cs typeface="Meiryo" charset="-128"/>
            </a:endParaRPr>
          </a:p>
          <a:p>
            <a:pPr algn="ctr">
              <a:defRPr/>
            </a:pPr>
            <a:r>
              <a:rPr lang="en-US" altLang="ja-JP" sz="2800" dirty="0" err="1" smtClean="0">
                <a:solidFill>
                  <a:srgbClr val="FFFFFF"/>
                </a:solidFill>
                <a:latin typeface="Meiryo" charset="-128"/>
                <a:ea typeface="Meiryo" charset="-128"/>
                <a:cs typeface="Meiryo" charset="-128"/>
              </a:rPr>
              <a:t>PaaS</a:t>
            </a: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smtClean="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a:p>
            <a:pPr algn="ctr">
              <a:defRPr/>
            </a:pPr>
            <a:endParaRPr lang="en-US" altLang="ja-JP" sz="2800" dirty="0">
              <a:solidFill>
                <a:srgbClr val="FFFFFF"/>
              </a:solidFill>
              <a:latin typeface="Meiryo" charset="-128"/>
              <a:ea typeface="Meiryo" charset="-128"/>
              <a:cs typeface="Meiryo" charset="-128"/>
            </a:endParaRPr>
          </a:p>
        </p:txBody>
      </p:sp>
      <p:sp>
        <p:nvSpPr>
          <p:cNvPr id="83" name="Text Box 65"/>
          <p:cNvSpPr txBox="1">
            <a:spLocks noChangeArrowheads="1"/>
          </p:cNvSpPr>
          <p:nvPr/>
        </p:nvSpPr>
        <p:spPr bwMode="auto">
          <a:xfrm>
            <a:off x="3682999" y="3174667"/>
            <a:ext cx="1185674"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Platform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85" name="AutoShape 51"/>
          <p:cNvSpPr>
            <a:spLocks noChangeArrowheads="1"/>
          </p:cNvSpPr>
          <p:nvPr/>
        </p:nvSpPr>
        <p:spPr bwMode="auto">
          <a:xfrm>
            <a:off x="5027613" y="4233748"/>
            <a:ext cx="1220787" cy="771877"/>
          </a:xfrm>
          <a:prstGeom prst="roundRect">
            <a:avLst>
              <a:gd name="adj" fmla="val 0"/>
            </a:avLst>
          </a:prstGeom>
          <a:solidFill>
            <a:schemeClr val="accent6">
              <a:lumMod val="75000"/>
            </a:schemeClr>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lnSpc>
                <a:spcPts val="2800"/>
              </a:lnSpc>
              <a:defRPr/>
            </a:pPr>
            <a:r>
              <a:rPr lang="en-US" altLang="ja-JP" sz="2800" dirty="0" err="1" smtClean="0">
                <a:solidFill>
                  <a:srgbClr val="FFFFFF"/>
                </a:solidFill>
                <a:latin typeface="Meiryo" charset="-128"/>
                <a:ea typeface="Meiryo" charset="-128"/>
                <a:cs typeface="Meiryo" charset="-128"/>
              </a:rPr>
              <a:t>IaaS</a:t>
            </a:r>
            <a:endParaRPr lang="en-US" altLang="ja-JP" sz="2800" dirty="0" smtClean="0">
              <a:solidFill>
                <a:srgbClr val="FFFFFF"/>
              </a:solidFill>
              <a:latin typeface="Meiryo" charset="-128"/>
              <a:ea typeface="Meiryo" charset="-128"/>
              <a:cs typeface="Meiryo" charset="-128"/>
            </a:endParaRPr>
          </a:p>
          <a:p>
            <a:pPr algn="ctr">
              <a:lnSpc>
                <a:spcPts val="2800"/>
              </a:lnSpc>
              <a:defRPr/>
            </a:pPr>
            <a:endParaRPr lang="en-US" altLang="ja-JP" sz="2800" dirty="0">
              <a:solidFill>
                <a:srgbClr val="FFFFFF"/>
              </a:solidFill>
              <a:latin typeface="Meiryo" charset="-128"/>
              <a:ea typeface="Meiryo" charset="-128"/>
              <a:cs typeface="Meiryo" charset="-128"/>
            </a:endParaRPr>
          </a:p>
        </p:txBody>
      </p:sp>
      <p:sp>
        <p:nvSpPr>
          <p:cNvPr id="87" name="Text Box 66"/>
          <p:cNvSpPr txBox="1">
            <a:spLocks noChangeArrowheads="1"/>
          </p:cNvSpPr>
          <p:nvPr/>
        </p:nvSpPr>
        <p:spPr bwMode="auto">
          <a:xfrm>
            <a:off x="4953000" y="4572075"/>
            <a:ext cx="1365961"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Infrastructure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2" name="AutoShape 49"/>
          <p:cNvSpPr>
            <a:spLocks noChangeArrowheads="1"/>
          </p:cNvSpPr>
          <p:nvPr/>
        </p:nvSpPr>
        <p:spPr bwMode="auto">
          <a:xfrm>
            <a:off x="2285999" y="1464274"/>
            <a:ext cx="1233299" cy="3543301"/>
          </a:xfrm>
          <a:prstGeom prst="roundRect">
            <a:avLst>
              <a:gd name="adj" fmla="val 0"/>
            </a:avLst>
          </a:prstGeom>
          <a:solidFill>
            <a:srgbClr val="800000"/>
          </a:solidFill>
          <a:ln>
            <a:noFill/>
            <a:headEnd/>
            <a:tailEn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a:p>
            <a:pPr algn="ctr">
              <a:defRPr/>
            </a:pPr>
            <a:endParaRPr lang="en-US" altLang="ja-JP" sz="2400" dirty="0">
              <a:solidFill>
                <a:srgbClr val="FFFFFF"/>
              </a:solidFill>
              <a:latin typeface="Meiryo" charset="-128"/>
              <a:ea typeface="Meiryo" charset="-128"/>
              <a:cs typeface="Meiryo" charset="-128"/>
            </a:endParaRPr>
          </a:p>
        </p:txBody>
      </p:sp>
      <p:sp>
        <p:nvSpPr>
          <p:cNvPr id="90" name="Text Box 64"/>
          <p:cNvSpPr txBox="1">
            <a:spLocks noChangeArrowheads="1"/>
          </p:cNvSpPr>
          <p:nvPr/>
        </p:nvSpPr>
        <p:spPr bwMode="auto">
          <a:xfrm>
            <a:off x="2285998" y="2136799"/>
            <a:ext cx="1233299" cy="430887"/>
          </a:xfrm>
          <a:prstGeom prst="rect">
            <a:avLst/>
          </a:prstGeom>
          <a:noFill/>
          <a:ln w="9525">
            <a:noFill/>
            <a:miter lim="800000"/>
            <a:headEnd/>
            <a:tailEnd/>
          </a:ln>
        </p:spPr>
        <p:txBody>
          <a:bodyPr wrap="square">
            <a:spAutoFit/>
          </a:bodyPr>
          <a:lstStyle/>
          <a:p>
            <a:pPr algn="ctr"/>
            <a:r>
              <a:rPr lang="en-US" altLang="ja-JP" sz="1100" dirty="0">
                <a:solidFill>
                  <a:srgbClr val="FFFFFF"/>
                </a:solidFill>
                <a:latin typeface="Meiryo" charset="-128"/>
                <a:ea typeface="Meiryo" charset="-128"/>
                <a:cs typeface="Meiryo" charset="-128"/>
              </a:rPr>
              <a:t>Software </a:t>
            </a:r>
            <a:endParaRPr lang="en-US" altLang="ja-JP" sz="1100" dirty="0" smtClean="0">
              <a:solidFill>
                <a:srgbClr val="FFFFFF"/>
              </a:solidFill>
              <a:latin typeface="Meiryo" charset="-128"/>
              <a:ea typeface="Meiryo" charset="-128"/>
              <a:cs typeface="Meiryo" charset="-128"/>
            </a:endParaRPr>
          </a:p>
          <a:p>
            <a:pPr algn="ctr"/>
            <a:r>
              <a:rPr lang="en-US" altLang="ja-JP" sz="1100" dirty="0" smtClean="0">
                <a:solidFill>
                  <a:srgbClr val="FFFFFF"/>
                </a:solidFill>
                <a:latin typeface="Meiryo" charset="-128"/>
                <a:ea typeface="Meiryo" charset="-128"/>
                <a:cs typeface="Meiryo" charset="-128"/>
              </a:rPr>
              <a:t>as </a:t>
            </a:r>
            <a:r>
              <a:rPr lang="en-US" altLang="ja-JP" sz="1100" dirty="0">
                <a:solidFill>
                  <a:srgbClr val="FFFFFF"/>
                </a:solidFill>
                <a:latin typeface="Meiryo" charset="-128"/>
                <a:ea typeface="Meiryo" charset="-128"/>
                <a:cs typeface="Meiryo" charset="-128"/>
              </a:rPr>
              <a:t>a Service</a:t>
            </a:r>
          </a:p>
        </p:txBody>
      </p:sp>
      <p:sp>
        <p:nvSpPr>
          <p:cNvPr id="91" name="正方形/長方形 90"/>
          <p:cNvSpPr/>
          <p:nvPr/>
        </p:nvSpPr>
        <p:spPr>
          <a:xfrm>
            <a:off x="2374297" y="1583309"/>
            <a:ext cx="1056700" cy="523220"/>
          </a:xfrm>
          <a:prstGeom prst="rect">
            <a:avLst/>
          </a:prstGeom>
        </p:spPr>
        <p:txBody>
          <a:bodyPr wrap="none">
            <a:spAutoFit/>
          </a:bodyPr>
          <a:lstStyle/>
          <a:p>
            <a:pPr lvl="0" algn="ctr">
              <a:defRPr/>
            </a:pPr>
            <a:r>
              <a:rPr lang="en-US" altLang="ja-JP" sz="2800" dirty="0" err="1">
                <a:solidFill>
                  <a:srgbClr val="FFFFFF"/>
                </a:solidFill>
                <a:latin typeface="Meiryo" charset="-128"/>
                <a:ea typeface="Meiryo" charset="-128"/>
                <a:cs typeface="Meiryo" charset="-128"/>
              </a:rPr>
              <a:t>SaaS</a:t>
            </a:r>
            <a:endParaRPr lang="en-US" altLang="ja-JP" sz="2800" dirty="0">
              <a:solidFill>
                <a:srgbClr val="FFFFFF"/>
              </a:solidFill>
              <a:latin typeface="Meiryo" charset="-128"/>
              <a:ea typeface="Meiryo" charset="-128"/>
              <a:cs typeface="Meiryo" charset="-128"/>
            </a:endParaRPr>
          </a:p>
        </p:txBody>
      </p:sp>
      <p:sp>
        <p:nvSpPr>
          <p:cNvPr id="8" name="ホームベース 7"/>
          <p:cNvSpPr/>
          <p:nvPr/>
        </p:nvSpPr>
        <p:spPr bwMode="auto">
          <a:xfrm rot="16200000">
            <a:off x="2358434" y="5184379"/>
            <a:ext cx="1088427" cy="1235269"/>
          </a:xfrm>
          <a:prstGeom prst="homePlate">
            <a:avLst>
              <a:gd name="adj" fmla="val 26664"/>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9" name="テキスト ボックス 8"/>
          <p:cNvSpPr txBox="1"/>
          <p:nvPr/>
        </p:nvSpPr>
        <p:spPr>
          <a:xfrm>
            <a:off x="2276515" y="5611306"/>
            <a:ext cx="1252266" cy="553998"/>
          </a:xfrm>
          <a:prstGeom prst="rect">
            <a:avLst/>
          </a:prstGeom>
          <a:noFill/>
        </p:spPr>
        <p:txBody>
          <a:bodyPr wrap="none" rtlCol="0">
            <a:spAutoFit/>
          </a:bodyPr>
          <a:lstStyle/>
          <a:p>
            <a:pPr algn="ctr"/>
            <a:r>
              <a:rPr kumimoji="1" lang="en-US" altLang="ja-JP" sz="1000" dirty="0" smtClean="0">
                <a:solidFill>
                  <a:schemeClr val="bg1"/>
                </a:solidFill>
              </a:rPr>
              <a:t>Salesfoce.com</a:t>
            </a:r>
          </a:p>
          <a:p>
            <a:pPr algn="ctr"/>
            <a:r>
              <a:rPr lang="en-US" altLang="ja-JP" sz="1000" dirty="0" smtClean="0">
                <a:solidFill>
                  <a:schemeClr val="bg1"/>
                </a:solidFill>
              </a:rPr>
              <a:t>Google Apps</a:t>
            </a:r>
          </a:p>
          <a:p>
            <a:pPr algn="ctr"/>
            <a:r>
              <a:rPr lang="en-US" altLang="ja-JP" sz="1000" dirty="0" smtClean="0">
                <a:solidFill>
                  <a:schemeClr val="bg1"/>
                </a:solidFill>
              </a:rPr>
              <a:t>Microsoft Office 365</a:t>
            </a:r>
            <a:endParaRPr kumimoji="1" lang="ja-JP" altLang="en-US" sz="1000" dirty="0">
              <a:solidFill>
                <a:schemeClr val="bg1"/>
              </a:solidFill>
            </a:endParaRPr>
          </a:p>
        </p:txBody>
      </p:sp>
      <p:sp>
        <p:nvSpPr>
          <p:cNvPr id="100" name="ホームベース 99"/>
          <p:cNvSpPr/>
          <p:nvPr/>
        </p:nvSpPr>
        <p:spPr bwMode="auto">
          <a:xfrm rot="16200000">
            <a:off x="3732248" y="5184377"/>
            <a:ext cx="1088427" cy="1235269"/>
          </a:xfrm>
          <a:prstGeom prst="homePlate">
            <a:avLst>
              <a:gd name="adj" fmla="val 26664"/>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1" name="テキスト ボックス 100"/>
          <p:cNvSpPr txBox="1"/>
          <p:nvPr/>
        </p:nvSpPr>
        <p:spPr>
          <a:xfrm>
            <a:off x="3691206" y="5611305"/>
            <a:ext cx="1170513" cy="553998"/>
          </a:xfrm>
          <a:prstGeom prst="rect">
            <a:avLst/>
          </a:prstGeom>
          <a:noFill/>
        </p:spPr>
        <p:txBody>
          <a:bodyPr wrap="none" rtlCol="0">
            <a:spAutoFit/>
          </a:bodyPr>
          <a:lstStyle/>
          <a:p>
            <a:pPr algn="ctr"/>
            <a:r>
              <a:rPr lang="en-US" altLang="ja-JP" sz="1000" dirty="0" smtClean="0">
                <a:solidFill>
                  <a:schemeClr val="bg1"/>
                </a:solidFill>
              </a:rPr>
              <a:t>Microsoft Azure</a:t>
            </a:r>
          </a:p>
          <a:p>
            <a:pPr algn="ctr"/>
            <a:r>
              <a:rPr kumimoji="1" lang="en-US" altLang="ja-JP" sz="1000" dirty="0" err="1" smtClean="0">
                <a:solidFill>
                  <a:schemeClr val="bg1"/>
                </a:solidFill>
              </a:rPr>
              <a:t>Force.com</a:t>
            </a:r>
            <a:endParaRPr kumimoji="1" lang="en-US" altLang="ja-JP" sz="1000" dirty="0" smtClean="0">
              <a:solidFill>
                <a:schemeClr val="bg1"/>
              </a:solidFill>
            </a:endParaRPr>
          </a:p>
          <a:p>
            <a:pPr algn="ctr"/>
            <a:r>
              <a:rPr lang="en-US" altLang="ja-JP" sz="1000" dirty="0" smtClean="0">
                <a:solidFill>
                  <a:schemeClr val="bg1"/>
                </a:solidFill>
              </a:rPr>
              <a:t>Google App Engine</a:t>
            </a:r>
            <a:endParaRPr kumimoji="1" lang="ja-JP" altLang="en-US" sz="1000" dirty="0">
              <a:solidFill>
                <a:schemeClr val="bg1"/>
              </a:solidFill>
            </a:endParaRPr>
          </a:p>
        </p:txBody>
      </p:sp>
      <p:sp>
        <p:nvSpPr>
          <p:cNvPr id="102" name="ホームベース 101"/>
          <p:cNvSpPr/>
          <p:nvPr/>
        </p:nvSpPr>
        <p:spPr bwMode="auto">
          <a:xfrm rot="16200000">
            <a:off x="5106937" y="5184379"/>
            <a:ext cx="1088427" cy="1235269"/>
          </a:xfrm>
          <a:prstGeom prst="homePlate">
            <a:avLst>
              <a:gd name="adj" fmla="val 26664"/>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dirty="0" smtClean="0">
              <a:ln>
                <a:noFill/>
              </a:ln>
              <a:solidFill>
                <a:srgbClr val="484848"/>
              </a:solidFill>
              <a:effectLst/>
              <a:latin typeface="Arial" charset="0"/>
              <a:ea typeface="HG丸ｺﾞｼｯｸM-PRO" pitchFamily="50" charset="-128"/>
            </a:endParaRPr>
          </a:p>
        </p:txBody>
      </p:sp>
      <p:sp>
        <p:nvSpPr>
          <p:cNvPr id="103" name="テキスト ボックス 102"/>
          <p:cNvSpPr txBox="1"/>
          <p:nvPr/>
        </p:nvSpPr>
        <p:spPr>
          <a:xfrm>
            <a:off x="5061202" y="5626409"/>
            <a:ext cx="1132041" cy="523220"/>
          </a:xfrm>
          <a:prstGeom prst="rect">
            <a:avLst/>
          </a:prstGeom>
          <a:noFill/>
        </p:spPr>
        <p:txBody>
          <a:bodyPr wrap="none" rtlCol="0">
            <a:spAutoFit/>
          </a:bodyPr>
          <a:lstStyle/>
          <a:p>
            <a:pPr algn="ctr"/>
            <a:r>
              <a:rPr lang="en-US" altLang="ja-JP" sz="1000" dirty="0" smtClean="0">
                <a:solidFill>
                  <a:schemeClr val="bg1"/>
                </a:solidFill>
              </a:rPr>
              <a:t>Amazon EC2</a:t>
            </a:r>
          </a:p>
          <a:p>
            <a:pPr algn="ctr"/>
            <a:r>
              <a:rPr kumimoji="1" lang="en-US" altLang="ja-JP" sz="1000" dirty="0" smtClean="0">
                <a:solidFill>
                  <a:schemeClr val="bg1"/>
                </a:solidFill>
              </a:rPr>
              <a:t>IIJ GIO Cloud</a:t>
            </a:r>
          </a:p>
          <a:p>
            <a:pPr algn="ctr"/>
            <a:r>
              <a:rPr lang="en-US" altLang="ja-JP" sz="800" dirty="0" smtClean="0">
                <a:solidFill>
                  <a:schemeClr val="bg1"/>
                </a:solidFill>
              </a:rPr>
              <a:t>Google Cloud Platform</a:t>
            </a:r>
            <a:endParaRPr kumimoji="1" lang="ja-JP" altLang="en-US" sz="800" dirty="0">
              <a:solidFill>
                <a:schemeClr val="bg1"/>
              </a:solidFill>
            </a:endParaRPr>
          </a:p>
        </p:txBody>
      </p:sp>
      <p:sp>
        <p:nvSpPr>
          <p:cNvPr id="7" name="ホームベース 6"/>
          <p:cNvSpPr/>
          <p:nvPr/>
        </p:nvSpPr>
        <p:spPr bwMode="auto">
          <a:xfrm>
            <a:off x="3666426" y="1583309"/>
            <a:ext cx="4085336" cy="435420"/>
          </a:xfrm>
          <a:prstGeom prst="homePlate">
            <a:avLst/>
          </a:prstGeom>
          <a:solidFill>
            <a:srgbClr val="800000"/>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アプリケーション</a:t>
            </a:r>
          </a:p>
        </p:txBody>
      </p:sp>
      <p:pic>
        <p:nvPicPr>
          <p:cNvPr id="27655" name="Picture 8" descr="j0433942"/>
          <p:cNvPicPr>
            <a:picLocks noChangeAspect="1" noChangeArrowheads="1"/>
          </p:cNvPicPr>
          <p:nvPr/>
        </p:nvPicPr>
        <p:blipFill>
          <a:blip r:embed="rId3"/>
          <a:srcRect/>
          <a:stretch>
            <a:fillRect/>
          </a:stretch>
        </p:blipFill>
        <p:spPr bwMode="auto">
          <a:xfrm>
            <a:off x="7824787" y="1249863"/>
            <a:ext cx="1084263" cy="1084263"/>
          </a:xfrm>
          <a:prstGeom prst="rect">
            <a:avLst/>
          </a:prstGeom>
          <a:noFill/>
          <a:ln w="9525">
            <a:noFill/>
            <a:miter lim="800000"/>
            <a:headEnd/>
            <a:tailEnd/>
          </a:ln>
        </p:spPr>
      </p:pic>
      <p:pic>
        <p:nvPicPr>
          <p:cNvPr id="27654" name="Picture 7" descr="j0433941"/>
          <p:cNvPicPr>
            <a:picLocks noChangeAspect="1" noChangeArrowheads="1"/>
          </p:cNvPicPr>
          <p:nvPr/>
        </p:nvPicPr>
        <p:blipFill>
          <a:blip r:embed="rId4"/>
          <a:srcRect/>
          <a:stretch>
            <a:fillRect/>
          </a:stretch>
        </p:blipFill>
        <p:spPr bwMode="auto">
          <a:xfrm flipH="1">
            <a:off x="7824787" y="2692197"/>
            <a:ext cx="1011238" cy="1011238"/>
          </a:xfrm>
          <a:prstGeom prst="rect">
            <a:avLst/>
          </a:prstGeom>
          <a:noFill/>
          <a:ln w="9525">
            <a:noFill/>
            <a:miter lim="800000"/>
            <a:headEnd/>
            <a:tailEnd/>
          </a:ln>
        </p:spPr>
      </p:pic>
      <p:sp>
        <p:nvSpPr>
          <p:cNvPr id="95" name="ホームベース 94"/>
          <p:cNvSpPr/>
          <p:nvPr/>
        </p:nvSpPr>
        <p:spPr bwMode="auto">
          <a:xfrm>
            <a:off x="4975924" y="3023762"/>
            <a:ext cx="2775838" cy="435420"/>
          </a:xfrm>
          <a:prstGeom prst="homePlate">
            <a:avLst/>
          </a:prstGeom>
          <a:solidFill>
            <a:srgbClr val="FF66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2000" b="0" i="0" u="none" strike="noStrike" cap="none" normalizeH="0" baseline="0" dirty="0" smtClean="0">
                <a:ln>
                  <a:noFill/>
                </a:ln>
                <a:solidFill>
                  <a:schemeClr val="bg1"/>
                </a:solidFill>
                <a:effectLst/>
                <a:latin typeface="Meiryo" charset="-128"/>
                <a:ea typeface="Meiryo" charset="-128"/>
                <a:cs typeface="Meiryo" charset="-128"/>
              </a:rPr>
              <a:t>ミドルウェア</a:t>
            </a:r>
            <a:r>
              <a:rPr kumimoji="0" lang="en-US" altLang="ja-JP" sz="2000" b="0" i="0" u="none" strike="noStrike" cap="none" normalizeH="0" baseline="0" dirty="0" smtClean="0">
                <a:ln>
                  <a:noFill/>
                </a:ln>
                <a:solidFill>
                  <a:schemeClr val="bg1"/>
                </a:solidFill>
                <a:effectLst/>
                <a:latin typeface="Meiryo" charset="-128"/>
                <a:ea typeface="Meiryo" charset="-128"/>
                <a:cs typeface="Meiryo" charset="-128"/>
              </a:rPr>
              <a:t>&amp;OS</a:t>
            </a:r>
            <a:endParaRPr kumimoji="0" lang="ja-JP" altLang="en-US" sz="2000" b="0" i="0" u="none" strike="noStrike" cap="none" normalizeH="0" baseline="0" dirty="0" smtClean="0">
              <a:ln>
                <a:noFill/>
              </a:ln>
              <a:solidFill>
                <a:schemeClr val="bg1"/>
              </a:solidFill>
              <a:effectLst/>
              <a:latin typeface="Meiryo" charset="-128"/>
              <a:ea typeface="Meiryo" charset="-128"/>
              <a:cs typeface="Meiryo" charset="-128"/>
            </a:endParaRPr>
          </a:p>
        </p:txBody>
      </p:sp>
      <p:sp>
        <p:nvSpPr>
          <p:cNvPr id="96" name="ホームベース 95"/>
          <p:cNvSpPr/>
          <p:nvPr/>
        </p:nvSpPr>
        <p:spPr bwMode="auto">
          <a:xfrm>
            <a:off x="6363843" y="4402709"/>
            <a:ext cx="1387919" cy="435420"/>
          </a:xfrm>
          <a:prstGeom prst="homePlate">
            <a:avLst/>
          </a:prstGeom>
          <a:solidFill>
            <a:schemeClr val="accent6">
              <a:lumMod val="75000"/>
            </a:schemeClr>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ts val="0"/>
              </a:spcBef>
              <a:spcAft>
                <a:spcPct val="0"/>
              </a:spcAft>
              <a:buClrTx/>
              <a:buSzTx/>
              <a:buFontTx/>
              <a:buNone/>
              <a:tabLst/>
            </a:pPr>
            <a:r>
              <a:rPr kumimoji="0" lang="ja-JP" altLang="en-US" sz="1400" b="0" i="0" u="none" strike="noStrike" cap="none" normalizeH="0" baseline="0" dirty="0" smtClean="0">
                <a:ln>
                  <a:noFill/>
                </a:ln>
                <a:solidFill>
                  <a:schemeClr val="bg1"/>
                </a:solidFill>
                <a:effectLst/>
                <a:latin typeface="Meiryo" charset="-128"/>
                <a:ea typeface="Meiryo" charset="-128"/>
                <a:cs typeface="Meiryo" charset="-128"/>
              </a:rPr>
              <a:t>マシン</a:t>
            </a:r>
          </a:p>
        </p:txBody>
      </p:sp>
      <p:pic>
        <p:nvPicPr>
          <p:cNvPr id="97" name="Picture 7" descr="j0433941"/>
          <p:cNvPicPr>
            <a:picLocks noChangeAspect="1" noChangeArrowheads="1"/>
          </p:cNvPicPr>
          <p:nvPr/>
        </p:nvPicPr>
        <p:blipFill>
          <a:blip r:embed="rId4"/>
          <a:srcRect/>
          <a:stretch>
            <a:fillRect/>
          </a:stretch>
        </p:blipFill>
        <p:spPr bwMode="auto">
          <a:xfrm flipH="1">
            <a:off x="7824787" y="4042146"/>
            <a:ext cx="1011238" cy="1011238"/>
          </a:xfrm>
          <a:prstGeom prst="rect">
            <a:avLst/>
          </a:prstGeom>
          <a:noFill/>
          <a:ln w="9525">
            <a:noFill/>
            <a:miter lim="800000"/>
            <a:headEnd/>
            <a:tailEnd/>
          </a:ln>
        </p:spPr>
      </p:pic>
      <p:sp>
        <p:nvSpPr>
          <p:cNvPr id="33" name="AutoShape 43"/>
          <p:cNvSpPr>
            <a:spLocks noChangeArrowheads="1"/>
          </p:cNvSpPr>
          <p:nvPr/>
        </p:nvSpPr>
        <p:spPr bwMode="auto">
          <a:xfrm>
            <a:off x="386989" y="2320660"/>
            <a:ext cx="377099" cy="1839189"/>
          </a:xfrm>
          <a:prstGeom prst="roundRect">
            <a:avLst>
              <a:gd name="adj" fmla="val 0"/>
            </a:avLst>
          </a:prstGeom>
          <a:solidFill>
            <a:srgbClr val="CCFFCC"/>
          </a:solidFill>
          <a:ln>
            <a:noFill/>
            <a:headEnd/>
            <a:tailEnd/>
          </a:ln>
          <a:effectLst/>
        </p:spPr>
        <p:style>
          <a:lnRef idx="2">
            <a:schemeClr val="accent5">
              <a:shade val="50000"/>
            </a:schemeClr>
          </a:lnRef>
          <a:fillRef idx="1">
            <a:schemeClr val="accent5"/>
          </a:fillRef>
          <a:effectRef idx="0">
            <a:schemeClr val="accent5"/>
          </a:effectRef>
          <a:fontRef idx="minor">
            <a:schemeClr val="lt1"/>
          </a:fontRef>
        </p:style>
        <p:txBody>
          <a:bodyPr vert="eaVert" wrap="none" anchor="ctr"/>
          <a:lstStyle/>
          <a:p>
            <a:pPr algn="ctr"/>
            <a:r>
              <a:rPr lang="ja-JP" altLang="en-US" sz="1200" smtClean="0">
                <a:solidFill>
                  <a:srgbClr val="0432FF"/>
                </a:solidFill>
                <a:latin typeface="HGMaruGothicMPRO" charset="-128"/>
                <a:ea typeface="HGMaruGothicMPRO" charset="-128"/>
                <a:cs typeface="HGMaruGothicMPRO" charset="-128"/>
              </a:rPr>
              <a:t>プラットフォーム</a:t>
            </a:r>
            <a:endParaRPr lang="ja-JP" altLang="en-US" sz="1200">
              <a:solidFill>
                <a:srgbClr val="0432FF"/>
              </a:solidFill>
              <a:latin typeface="HGMaruGothicMPRO" charset="-128"/>
              <a:ea typeface="HGMaruGothicMPRO" charset="-128"/>
              <a:cs typeface="HGMaruGothicMPRO" charset="-128"/>
            </a:endParaRPr>
          </a:p>
        </p:txBody>
      </p:sp>
    </p:spTree>
    <p:extLst>
      <p:ext uri="{BB962C8B-B14F-4D97-AF65-F5344CB8AC3E}">
        <p14:creationId xmlns:p14="http://schemas.microsoft.com/office/powerpoint/2010/main" val="191712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角丸四角形 169"/>
          <p:cNvSpPr/>
          <p:nvPr/>
        </p:nvSpPr>
        <p:spPr bwMode="auto">
          <a:xfrm>
            <a:off x="228601" y="2667000"/>
            <a:ext cx="8686797" cy="3124199"/>
          </a:xfrm>
          <a:prstGeom prst="roundRect">
            <a:avLst>
              <a:gd name="adj" fmla="val 0"/>
            </a:avLst>
          </a:prstGeom>
          <a:solidFill>
            <a:srgbClr val="FFFF99"/>
          </a:solidFill>
          <a:ln>
            <a:noFill/>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1" name="テキスト ボックス 170"/>
          <p:cNvSpPr txBox="1"/>
          <p:nvPr/>
        </p:nvSpPr>
        <p:spPr>
          <a:xfrm>
            <a:off x="3186278" y="5421868"/>
            <a:ext cx="2723823" cy="369332"/>
          </a:xfrm>
          <a:prstGeom prst="rect">
            <a:avLst/>
          </a:prstGeom>
          <a:noFill/>
        </p:spPr>
        <p:txBody>
          <a:bodyPr wrap="none" rtlCol="0">
            <a:spAutoFit/>
          </a:bodyPr>
          <a:lstStyle/>
          <a:p>
            <a:pPr algn="ctr"/>
            <a:r>
              <a:rPr kumimoji="1" lang="ja-JP" altLang="en-US" sz="1800" dirty="0" smtClean="0">
                <a:solidFill>
                  <a:srgbClr val="008000"/>
                </a:solidFill>
                <a:latin typeface="Meiryo" charset="-128"/>
                <a:ea typeface="Meiryo" charset="-128"/>
                <a:cs typeface="Meiryo" charset="-128"/>
              </a:rPr>
              <a:t>ハイブリッド・クラウド</a:t>
            </a:r>
            <a:endParaRPr kumimoji="1" lang="ja-JP" altLang="en-US" sz="1800" dirty="0">
              <a:solidFill>
                <a:srgbClr val="008000"/>
              </a:solidFill>
              <a:latin typeface="Meiryo" charset="-128"/>
              <a:ea typeface="Meiryo" charset="-128"/>
              <a:cs typeface="Meiryo" charset="-128"/>
            </a:endParaRPr>
          </a:p>
        </p:txBody>
      </p:sp>
      <p:sp>
        <p:nvSpPr>
          <p:cNvPr id="13" name="角丸四角形 12"/>
          <p:cNvSpPr/>
          <p:nvPr/>
        </p:nvSpPr>
        <p:spPr bwMode="auto">
          <a:xfrm>
            <a:off x="3276600" y="2743200"/>
            <a:ext cx="5486400" cy="2579132"/>
          </a:xfrm>
          <a:prstGeom prst="roundRect">
            <a:avLst>
              <a:gd name="adj" fmla="val 0"/>
            </a:avLst>
          </a:prstGeom>
          <a:solidFill>
            <a:srgbClr val="33CC33"/>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3" name="テキスト ボックス 152"/>
          <p:cNvSpPr txBox="1"/>
          <p:nvPr/>
        </p:nvSpPr>
        <p:spPr>
          <a:xfrm>
            <a:off x="6095683" y="4394200"/>
            <a:ext cx="2031325" cy="461665"/>
          </a:xfrm>
          <a:prstGeom prst="rect">
            <a:avLst/>
          </a:prstGeom>
          <a:noFill/>
        </p:spPr>
        <p:txBody>
          <a:bodyPr wrap="none" rtlCol="0">
            <a:spAutoFit/>
          </a:bodyPr>
          <a:lstStyle/>
          <a:p>
            <a:pPr algn="ctr"/>
            <a:r>
              <a:rPr kumimoji="1" lang="ja-JP" altLang="en-US" sz="2400" dirty="0" smtClean="0">
                <a:solidFill>
                  <a:srgbClr val="FFFFFF"/>
                </a:solidFill>
                <a:latin typeface="Meiryo" charset="-128"/>
                <a:ea typeface="Meiryo" charset="-128"/>
                <a:cs typeface="Meiryo" charset="-128"/>
              </a:rPr>
              <a:t>複数企業共用</a:t>
            </a:r>
            <a:endParaRPr kumimoji="1" lang="ja-JP" altLang="en-US" sz="2400" dirty="0">
              <a:solidFill>
                <a:srgbClr val="FFFFFF"/>
              </a:solidFill>
              <a:latin typeface="Meiryo" charset="-128"/>
              <a:ea typeface="Meiryo" charset="-128"/>
              <a:cs typeface="Meiryo" charset="-128"/>
            </a:endParaRPr>
          </a:p>
        </p:txBody>
      </p:sp>
      <p:sp>
        <p:nvSpPr>
          <p:cNvPr id="159" name="テキスト ボックス 158"/>
          <p:cNvSpPr txBox="1"/>
          <p:nvPr/>
        </p:nvSpPr>
        <p:spPr>
          <a:xfrm>
            <a:off x="4799062" y="4876800"/>
            <a:ext cx="2492990" cy="369332"/>
          </a:xfrm>
          <a:prstGeom prst="rect">
            <a:avLst/>
          </a:prstGeom>
          <a:noFill/>
        </p:spPr>
        <p:txBody>
          <a:bodyPr wrap="none" rtlCol="0">
            <a:spAutoFit/>
          </a:bodyPr>
          <a:lstStyle/>
          <a:p>
            <a:pPr algn="ctr"/>
            <a:r>
              <a:rPr kumimoji="1" lang="ja-JP" altLang="en-US" sz="1800" dirty="0" smtClean="0">
                <a:solidFill>
                  <a:srgbClr val="FFFFFF"/>
                </a:solidFill>
                <a:latin typeface="Meiryo" charset="-128"/>
                <a:ea typeface="Meiryo" charset="-128"/>
                <a:cs typeface="Meiryo" charset="-128"/>
              </a:rPr>
              <a:t>パブリック・クラウド</a:t>
            </a:r>
            <a:endParaRPr kumimoji="1" lang="ja-JP" altLang="en-US" sz="1800" dirty="0">
              <a:solidFill>
                <a:srgbClr val="FFFFFF"/>
              </a:solidFill>
              <a:latin typeface="Meiryo" charset="-128"/>
              <a:ea typeface="Meiryo" charset="-128"/>
              <a:cs typeface="Meiryo" charset="-128"/>
            </a:endParaRPr>
          </a:p>
        </p:txBody>
      </p:sp>
      <p:sp>
        <p:nvSpPr>
          <p:cNvPr id="21506" name="Rectangle 2"/>
          <p:cNvSpPr>
            <a:spLocks noGrp="1" noChangeArrowheads="1"/>
          </p:cNvSpPr>
          <p:nvPr>
            <p:ph type="title"/>
          </p:nvPr>
        </p:nvSpPr>
        <p:spPr>
          <a:xfrm>
            <a:off x="152400" y="152400"/>
            <a:ext cx="8991600" cy="533400"/>
          </a:xfrm>
        </p:spPr>
        <p:txBody>
          <a:bodyPr/>
          <a:lstStyle/>
          <a:p>
            <a:r>
              <a:rPr lang="ja-JP" altLang="en-US" sz="2800" dirty="0"/>
              <a:t>クラウドの定義／配置</a:t>
            </a:r>
            <a:r>
              <a:rPr lang="ja-JP" altLang="en-US" sz="2800" dirty="0" smtClean="0"/>
              <a:t>モデル </a:t>
            </a:r>
            <a:r>
              <a:rPr lang="en-US" altLang="ja-JP" sz="2800" dirty="0" smtClean="0"/>
              <a:t>(Deployment Model)</a:t>
            </a:r>
            <a:endParaRPr lang="ja-JP" altLang="en-US" sz="2800" dirty="0" smtClean="0">
              <a:ea typeface="ＭＳ Ｐゴシック" charset="-128"/>
            </a:endParaRPr>
          </a:p>
        </p:txBody>
      </p:sp>
      <p:sp>
        <p:nvSpPr>
          <p:cNvPr id="156" name="角丸四角形 155"/>
          <p:cNvSpPr/>
          <p:nvPr/>
        </p:nvSpPr>
        <p:spPr bwMode="auto">
          <a:xfrm>
            <a:off x="390688" y="2743200"/>
            <a:ext cx="2723823" cy="2579132"/>
          </a:xfrm>
          <a:prstGeom prst="roundRect">
            <a:avLst>
              <a:gd name="adj" fmla="val 0"/>
            </a:avLst>
          </a:prstGeom>
          <a:solidFill>
            <a:schemeClr val="accent6">
              <a:lumMod val="20000"/>
              <a:lumOff val="80000"/>
            </a:schemeClr>
          </a:solidFill>
          <a:ln>
            <a:noFill/>
            <a:headEnd type="none" w="med" len="med"/>
            <a:tailEnd type="none" w="med" len="med"/>
          </a:ln>
          <a:ex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pic>
        <p:nvPicPr>
          <p:cNvPr id="150" name="Picture 82" descr="server"/>
          <p:cNvPicPr>
            <a:picLocks noChangeAspect="1" noChangeArrowheads="1"/>
          </p:cNvPicPr>
          <p:nvPr/>
        </p:nvPicPr>
        <p:blipFill>
          <a:blip r:embed="rId3"/>
          <a:srcRect/>
          <a:stretch>
            <a:fillRect/>
          </a:stretch>
        </p:blipFill>
        <p:spPr bwMode="auto">
          <a:xfrm>
            <a:off x="914638" y="2925724"/>
            <a:ext cx="832252" cy="1258463"/>
          </a:xfrm>
          <a:prstGeom prst="rect">
            <a:avLst/>
          </a:prstGeom>
          <a:noFill/>
          <a:ln w="9525">
            <a:noFill/>
            <a:miter lim="800000"/>
            <a:headEnd/>
            <a:tailEnd/>
          </a:ln>
        </p:spPr>
      </p:pic>
      <p:pic>
        <p:nvPicPr>
          <p:cNvPr id="151" name="Picture 82" descr="server"/>
          <p:cNvPicPr>
            <a:picLocks noChangeAspect="1" noChangeArrowheads="1"/>
          </p:cNvPicPr>
          <p:nvPr/>
        </p:nvPicPr>
        <p:blipFill>
          <a:blip r:embed="rId3"/>
          <a:srcRect/>
          <a:stretch>
            <a:fillRect/>
          </a:stretch>
        </p:blipFill>
        <p:spPr bwMode="auto">
          <a:xfrm>
            <a:off x="1392621" y="2931702"/>
            <a:ext cx="829440" cy="1261453"/>
          </a:xfrm>
          <a:prstGeom prst="rect">
            <a:avLst/>
          </a:prstGeom>
          <a:noFill/>
          <a:ln w="9525">
            <a:noFill/>
            <a:miter lim="800000"/>
            <a:headEnd/>
            <a:tailEnd/>
          </a:ln>
        </p:spPr>
      </p:pic>
      <p:pic>
        <p:nvPicPr>
          <p:cNvPr id="152" name="Picture 82" descr="server"/>
          <p:cNvPicPr>
            <a:picLocks noChangeAspect="1" noChangeArrowheads="1"/>
          </p:cNvPicPr>
          <p:nvPr/>
        </p:nvPicPr>
        <p:blipFill>
          <a:blip r:embed="rId3"/>
          <a:srcRect/>
          <a:stretch>
            <a:fillRect/>
          </a:stretch>
        </p:blipFill>
        <p:spPr bwMode="auto">
          <a:xfrm>
            <a:off x="1805935" y="2955616"/>
            <a:ext cx="832252" cy="1261453"/>
          </a:xfrm>
          <a:prstGeom prst="rect">
            <a:avLst/>
          </a:prstGeom>
          <a:noFill/>
          <a:ln w="9525">
            <a:noFill/>
            <a:miter lim="800000"/>
            <a:headEnd/>
            <a:tailEnd/>
          </a:ln>
        </p:spPr>
      </p:pic>
      <p:sp>
        <p:nvSpPr>
          <p:cNvPr id="158" name="テキスト ボックス 157"/>
          <p:cNvSpPr txBox="1"/>
          <p:nvPr/>
        </p:nvSpPr>
        <p:spPr>
          <a:xfrm>
            <a:off x="414501" y="4876800"/>
            <a:ext cx="2723823" cy="369332"/>
          </a:xfrm>
          <a:prstGeom prst="rect">
            <a:avLst/>
          </a:prstGeom>
          <a:noFill/>
        </p:spPr>
        <p:txBody>
          <a:bodyPr wrap="none" rtlCol="0">
            <a:spAutoFit/>
          </a:bodyPr>
          <a:lstStyle/>
          <a:p>
            <a:pPr algn="ctr"/>
            <a:r>
              <a:rPr kumimoji="1" lang="ja-JP" altLang="en-US" sz="1800" dirty="0" smtClean="0">
                <a:solidFill>
                  <a:srgbClr val="000090"/>
                </a:solidFill>
                <a:latin typeface="Meiryo" charset="-128"/>
                <a:ea typeface="Meiryo" charset="-128"/>
                <a:cs typeface="Meiryo" charset="-128"/>
              </a:rPr>
              <a:t>プライベート・クラウド</a:t>
            </a:r>
            <a:endParaRPr kumimoji="1" lang="ja-JP" altLang="en-US" sz="1800" dirty="0">
              <a:solidFill>
                <a:srgbClr val="000090"/>
              </a:solidFill>
              <a:latin typeface="Meiryo" charset="-128"/>
              <a:ea typeface="Meiryo" charset="-128"/>
              <a:cs typeface="Meiryo" charset="-128"/>
            </a:endParaRPr>
          </a:p>
        </p:txBody>
      </p:sp>
      <p:sp>
        <p:nvSpPr>
          <p:cNvPr id="160" name="テキスト ボックス 159"/>
          <p:cNvSpPr txBox="1"/>
          <p:nvPr/>
        </p:nvSpPr>
        <p:spPr>
          <a:xfrm>
            <a:off x="731229" y="4394200"/>
            <a:ext cx="2031325" cy="461665"/>
          </a:xfrm>
          <a:prstGeom prst="rect">
            <a:avLst/>
          </a:prstGeom>
          <a:noFill/>
        </p:spPr>
        <p:txBody>
          <a:bodyPr wrap="none" rtlCol="0">
            <a:spAutoFit/>
          </a:bodyPr>
          <a:lstStyle/>
          <a:p>
            <a:pPr algn="ctr"/>
            <a:r>
              <a:rPr kumimoji="1" lang="ja-JP" altLang="en-US" sz="2400" dirty="0" smtClean="0">
                <a:solidFill>
                  <a:srgbClr val="000090"/>
                </a:solidFill>
                <a:latin typeface="Meiryo" charset="-128"/>
                <a:ea typeface="Meiryo" charset="-128"/>
                <a:cs typeface="Meiryo" charset="-128"/>
              </a:rPr>
              <a:t>個別企業専用</a:t>
            </a:r>
            <a:endParaRPr kumimoji="1" lang="ja-JP" altLang="en-US" sz="2400" dirty="0">
              <a:solidFill>
                <a:srgbClr val="000090"/>
              </a:solidFill>
              <a:latin typeface="Meiryo" charset="-128"/>
              <a:ea typeface="Meiryo" charset="-128"/>
              <a:cs typeface="Meiryo" charset="-128"/>
            </a:endParaRPr>
          </a:p>
        </p:txBody>
      </p:sp>
      <p:sp>
        <p:nvSpPr>
          <p:cNvPr id="16" name="左右矢印 15"/>
          <p:cNvSpPr/>
          <p:nvPr/>
        </p:nvSpPr>
        <p:spPr bwMode="auto">
          <a:xfrm>
            <a:off x="228600" y="5867400"/>
            <a:ext cx="8686799" cy="685800"/>
          </a:xfrm>
          <a:prstGeom prst="leftRightArrow">
            <a:avLst>
              <a:gd name="adj1" fmla="val 70000"/>
              <a:gd name="adj2" fmla="val 50000"/>
            </a:avLst>
          </a:prstGeom>
          <a:solidFill>
            <a:srgbClr val="0000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chemeClr val="bg1"/>
              </a:solidFill>
              <a:effectLst/>
              <a:latin typeface="Meiryo" charset="-128"/>
              <a:ea typeface="Meiryo" charset="-128"/>
              <a:cs typeface="Meiryo" charset="-128"/>
            </a:endParaRPr>
          </a:p>
        </p:txBody>
      </p:sp>
      <p:sp>
        <p:nvSpPr>
          <p:cNvPr id="17" name="テキスト ボックス 16"/>
          <p:cNvSpPr txBox="1"/>
          <p:nvPr/>
        </p:nvSpPr>
        <p:spPr>
          <a:xfrm>
            <a:off x="592402" y="6019800"/>
            <a:ext cx="1851789" cy="400110"/>
          </a:xfrm>
          <a:prstGeom prst="rect">
            <a:avLst/>
          </a:prstGeom>
          <a:noFill/>
        </p:spPr>
        <p:txBody>
          <a:bodyPr wrap="none" rtlCol="0">
            <a:spAutoFit/>
          </a:bodyPr>
          <a:lstStyle/>
          <a:p>
            <a:r>
              <a:rPr kumimoji="1" lang="ja-JP" altLang="en-US" sz="2000" dirty="0" smtClean="0">
                <a:solidFill>
                  <a:schemeClr val="bg1"/>
                </a:solidFill>
                <a:latin typeface="Meiryo" charset="-128"/>
                <a:ea typeface="Meiryo" charset="-128"/>
                <a:cs typeface="Meiryo" charset="-128"/>
              </a:rPr>
              <a:t>個別</a:t>
            </a:r>
            <a:r>
              <a:rPr kumimoji="1" lang="en-US" altLang="ja-JP" sz="2000" dirty="0" smtClean="0">
                <a:solidFill>
                  <a:schemeClr val="bg1"/>
                </a:solidFill>
                <a:latin typeface="Meiryo" charset="-128"/>
                <a:ea typeface="Meiryo" charset="-128"/>
                <a:cs typeface="Meiryo" charset="-128"/>
              </a:rPr>
              <a:t>･</a:t>
            </a:r>
            <a:r>
              <a:rPr kumimoji="1" lang="ja-JP" altLang="en-US" sz="2000" dirty="0" smtClean="0">
                <a:solidFill>
                  <a:schemeClr val="bg1"/>
                </a:solidFill>
                <a:latin typeface="Meiryo" charset="-128"/>
                <a:ea typeface="Meiryo" charset="-128"/>
                <a:cs typeface="Meiryo" charset="-128"/>
              </a:rPr>
              <a:t>少数企業</a:t>
            </a:r>
            <a:endParaRPr kumimoji="1" lang="ja-JP" altLang="en-US" sz="2000" dirty="0">
              <a:solidFill>
                <a:schemeClr val="bg1"/>
              </a:solidFill>
              <a:latin typeface="Meiryo" charset="-128"/>
              <a:ea typeface="Meiryo" charset="-128"/>
              <a:cs typeface="Meiryo" charset="-128"/>
            </a:endParaRPr>
          </a:p>
        </p:txBody>
      </p:sp>
      <p:sp>
        <p:nvSpPr>
          <p:cNvPr id="172" name="テキスト ボックス 171"/>
          <p:cNvSpPr txBox="1"/>
          <p:nvPr/>
        </p:nvSpPr>
        <p:spPr>
          <a:xfrm>
            <a:off x="5583238" y="6019800"/>
            <a:ext cx="3005951" cy="400110"/>
          </a:xfrm>
          <a:prstGeom prst="rect">
            <a:avLst/>
          </a:prstGeom>
          <a:noFill/>
        </p:spPr>
        <p:txBody>
          <a:bodyPr wrap="none" rtlCol="0">
            <a:spAutoFit/>
          </a:bodyPr>
          <a:lstStyle/>
          <a:p>
            <a:pPr algn="r"/>
            <a:r>
              <a:rPr kumimoji="1" lang="ja-JP" altLang="en-US" sz="2000" dirty="0" smtClean="0">
                <a:solidFill>
                  <a:schemeClr val="bg1"/>
                </a:solidFill>
                <a:latin typeface="Meiryo" charset="-128"/>
                <a:ea typeface="Meiryo" charset="-128"/>
                <a:cs typeface="Meiryo" charset="-128"/>
              </a:rPr>
              <a:t>不特定・複数企業／個人</a:t>
            </a:r>
            <a:endParaRPr kumimoji="1" lang="ja-JP" altLang="en-US" sz="2000" dirty="0">
              <a:solidFill>
                <a:schemeClr val="bg1"/>
              </a:solidFill>
              <a:latin typeface="Meiryo" charset="-128"/>
              <a:ea typeface="Meiryo" charset="-128"/>
              <a:cs typeface="Meiryo" charset="-128"/>
            </a:endParaRPr>
          </a:p>
        </p:txBody>
      </p:sp>
      <p:sp>
        <p:nvSpPr>
          <p:cNvPr id="175" name="上下矢印 174"/>
          <p:cNvSpPr/>
          <p:nvPr/>
        </p:nvSpPr>
        <p:spPr bwMode="auto">
          <a:xfrm>
            <a:off x="6211402"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77" name="角丸四角形 176"/>
          <p:cNvSpPr/>
          <p:nvPr/>
        </p:nvSpPr>
        <p:spPr bwMode="auto">
          <a:xfrm>
            <a:off x="5638800"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78" name="Picture 7" descr="j0433941"/>
          <p:cNvPicPr>
            <a:picLocks noChangeAspect="1" noChangeArrowheads="1"/>
          </p:cNvPicPr>
          <p:nvPr/>
        </p:nvPicPr>
        <p:blipFill>
          <a:blip r:embed="rId4"/>
          <a:srcRect/>
          <a:stretch>
            <a:fillRect/>
          </a:stretch>
        </p:blipFill>
        <p:spPr bwMode="auto">
          <a:xfrm>
            <a:off x="5681442" y="949079"/>
            <a:ext cx="533400" cy="534988"/>
          </a:xfrm>
          <a:prstGeom prst="rect">
            <a:avLst/>
          </a:prstGeom>
          <a:noFill/>
          <a:ln w="9525">
            <a:noFill/>
            <a:miter lim="800000"/>
            <a:headEnd/>
            <a:tailEnd/>
          </a:ln>
        </p:spPr>
      </p:pic>
      <p:pic>
        <p:nvPicPr>
          <p:cNvPr id="179" name="Picture 7" descr="j0433941"/>
          <p:cNvPicPr>
            <a:picLocks noChangeAspect="1" noChangeArrowheads="1"/>
          </p:cNvPicPr>
          <p:nvPr/>
        </p:nvPicPr>
        <p:blipFill>
          <a:blip r:embed="rId4"/>
          <a:srcRect/>
          <a:stretch>
            <a:fillRect/>
          </a:stretch>
        </p:blipFill>
        <p:spPr bwMode="auto">
          <a:xfrm>
            <a:off x="6162455" y="950667"/>
            <a:ext cx="533400" cy="533400"/>
          </a:xfrm>
          <a:prstGeom prst="rect">
            <a:avLst/>
          </a:prstGeom>
          <a:noFill/>
          <a:ln w="9525">
            <a:noFill/>
            <a:miter lim="800000"/>
            <a:headEnd/>
            <a:tailEnd/>
          </a:ln>
        </p:spPr>
      </p:pic>
      <p:pic>
        <p:nvPicPr>
          <p:cNvPr id="180" name="Picture 7" descr="j0433941"/>
          <p:cNvPicPr>
            <a:picLocks noChangeAspect="1" noChangeArrowheads="1"/>
          </p:cNvPicPr>
          <p:nvPr/>
        </p:nvPicPr>
        <p:blipFill>
          <a:blip r:embed="rId4"/>
          <a:srcRect/>
          <a:stretch>
            <a:fillRect/>
          </a:stretch>
        </p:blipFill>
        <p:spPr bwMode="auto">
          <a:xfrm>
            <a:off x="6672042" y="950667"/>
            <a:ext cx="533400" cy="533400"/>
          </a:xfrm>
          <a:prstGeom prst="rect">
            <a:avLst/>
          </a:prstGeom>
          <a:noFill/>
          <a:ln w="9525">
            <a:noFill/>
            <a:miter lim="800000"/>
            <a:headEnd/>
            <a:tailEnd/>
          </a:ln>
        </p:spPr>
      </p:pic>
      <p:sp>
        <p:nvSpPr>
          <p:cNvPr id="182" name="角丸四角形 181"/>
          <p:cNvSpPr/>
          <p:nvPr/>
        </p:nvSpPr>
        <p:spPr bwMode="auto">
          <a:xfrm>
            <a:off x="7348757" y="139314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3" name="Picture 7" descr="j0433941"/>
          <p:cNvPicPr>
            <a:picLocks noChangeAspect="1" noChangeArrowheads="1"/>
          </p:cNvPicPr>
          <p:nvPr/>
        </p:nvPicPr>
        <p:blipFill>
          <a:blip r:embed="rId4"/>
          <a:srcRect/>
          <a:stretch>
            <a:fillRect/>
          </a:stretch>
        </p:blipFill>
        <p:spPr bwMode="auto">
          <a:xfrm>
            <a:off x="7391399" y="959239"/>
            <a:ext cx="533400" cy="534988"/>
          </a:xfrm>
          <a:prstGeom prst="rect">
            <a:avLst/>
          </a:prstGeom>
          <a:noFill/>
          <a:ln w="9525">
            <a:noFill/>
            <a:miter lim="800000"/>
            <a:headEnd/>
            <a:tailEnd/>
          </a:ln>
        </p:spPr>
      </p:pic>
      <p:pic>
        <p:nvPicPr>
          <p:cNvPr id="184" name="Picture 7" descr="j0433941"/>
          <p:cNvPicPr>
            <a:picLocks noChangeAspect="1" noChangeArrowheads="1"/>
          </p:cNvPicPr>
          <p:nvPr/>
        </p:nvPicPr>
        <p:blipFill>
          <a:blip r:embed="rId4"/>
          <a:srcRect/>
          <a:stretch>
            <a:fillRect/>
          </a:stretch>
        </p:blipFill>
        <p:spPr bwMode="auto">
          <a:xfrm>
            <a:off x="7872412" y="960827"/>
            <a:ext cx="533400" cy="533400"/>
          </a:xfrm>
          <a:prstGeom prst="rect">
            <a:avLst/>
          </a:prstGeom>
          <a:noFill/>
          <a:ln w="9525">
            <a:noFill/>
            <a:miter lim="800000"/>
            <a:headEnd/>
            <a:tailEnd/>
          </a:ln>
        </p:spPr>
      </p:pic>
      <p:pic>
        <p:nvPicPr>
          <p:cNvPr id="185" name="Picture 7" descr="j0433941"/>
          <p:cNvPicPr>
            <a:picLocks noChangeAspect="1" noChangeArrowheads="1"/>
          </p:cNvPicPr>
          <p:nvPr/>
        </p:nvPicPr>
        <p:blipFill>
          <a:blip r:embed="rId4"/>
          <a:srcRect/>
          <a:stretch>
            <a:fillRect/>
          </a:stretch>
        </p:blipFill>
        <p:spPr bwMode="auto">
          <a:xfrm>
            <a:off x="8381999" y="960827"/>
            <a:ext cx="533400" cy="533400"/>
          </a:xfrm>
          <a:prstGeom prst="rect">
            <a:avLst/>
          </a:prstGeom>
          <a:noFill/>
          <a:ln w="9525">
            <a:noFill/>
            <a:miter lim="800000"/>
            <a:headEnd/>
            <a:tailEnd/>
          </a:ln>
        </p:spPr>
      </p:pic>
      <p:sp>
        <p:nvSpPr>
          <p:cNvPr id="186" name="上下矢印 185"/>
          <p:cNvSpPr/>
          <p:nvPr/>
        </p:nvSpPr>
        <p:spPr bwMode="auto">
          <a:xfrm>
            <a:off x="7909741" y="1676400"/>
            <a:ext cx="363802" cy="1056640"/>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57" name="角丸四角形 156"/>
          <p:cNvSpPr/>
          <p:nvPr/>
        </p:nvSpPr>
        <p:spPr bwMode="auto">
          <a:xfrm>
            <a:off x="5638799" y="1981200"/>
            <a:ext cx="3276599" cy="381000"/>
          </a:xfrm>
          <a:prstGeom prst="roundRect">
            <a:avLst>
              <a:gd name="adj" fmla="val 50000"/>
            </a:avLst>
          </a:prstGeom>
          <a:solidFill>
            <a:srgbClr val="3366FF"/>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インターネット</a:t>
            </a:r>
          </a:p>
        </p:txBody>
      </p:sp>
      <p:sp>
        <p:nvSpPr>
          <p:cNvPr id="154" name="角丸四角形 153"/>
          <p:cNvSpPr/>
          <p:nvPr/>
        </p:nvSpPr>
        <p:spPr bwMode="auto">
          <a:xfrm>
            <a:off x="3481388" y="2811046"/>
            <a:ext cx="2189392" cy="1921708"/>
          </a:xfrm>
          <a:prstGeom prst="roundRect">
            <a:avLst>
              <a:gd name="adj" fmla="val 0"/>
            </a:avLst>
          </a:prstGeom>
          <a:solidFill>
            <a:srgbClr val="4597A0"/>
          </a:solidFill>
          <a:ln w="38100" cap="flat" cmpd="sng" algn="ctr">
            <a:solidFill>
              <a:schemeClr val="bg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1" name="角丸四角形 10"/>
          <p:cNvSpPr/>
          <p:nvPr/>
        </p:nvSpPr>
        <p:spPr bwMode="auto">
          <a:xfrm>
            <a:off x="3657600" y="2955617"/>
            <a:ext cx="1777759" cy="1159184"/>
          </a:xfrm>
          <a:prstGeom prst="roundRect">
            <a:avLst>
              <a:gd name="adj" fmla="val 9039"/>
            </a:avLst>
          </a:prstGeom>
          <a:solidFill>
            <a:srgbClr val="CCFFCC"/>
          </a:solidFill>
          <a:ln w="19050" cap="flat" cmpd="sng" algn="ctr">
            <a:solidFill>
              <a:srgbClr val="008000"/>
            </a:solidFill>
            <a:prstDash val="sysDash"/>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0" name="ホームベース 9"/>
          <p:cNvSpPr/>
          <p:nvPr/>
        </p:nvSpPr>
        <p:spPr bwMode="auto">
          <a:xfrm flipH="1">
            <a:off x="5181591" y="3348335"/>
            <a:ext cx="3265266" cy="461665"/>
          </a:xfrm>
          <a:prstGeom prst="homePlate">
            <a:avLst/>
          </a:prstGeom>
          <a:solidFill>
            <a:srgbClr val="CCFFCC"/>
          </a:solidFill>
          <a:ln w="38100" cap="flat" cmpd="sng" algn="ctr">
            <a:solidFill>
              <a:srgbClr val="008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2" name="テキスト ボックス 11"/>
          <p:cNvSpPr txBox="1"/>
          <p:nvPr/>
        </p:nvSpPr>
        <p:spPr>
          <a:xfrm>
            <a:off x="3711810" y="2999601"/>
            <a:ext cx="1723549" cy="400110"/>
          </a:xfrm>
          <a:prstGeom prst="rect">
            <a:avLst/>
          </a:prstGeom>
          <a:noFill/>
        </p:spPr>
        <p:txBody>
          <a:bodyPr wrap="none" rtlCol="0">
            <a:spAutoFit/>
          </a:bodyPr>
          <a:lstStyle/>
          <a:p>
            <a:pPr algn="ctr"/>
            <a:r>
              <a:rPr kumimoji="1" lang="ja-JP" altLang="en-US" sz="2000" dirty="0" smtClean="0">
                <a:latin typeface="Meiryo" charset="-128"/>
                <a:ea typeface="Meiryo" charset="-128"/>
                <a:cs typeface="Meiryo" charset="-128"/>
              </a:rPr>
              <a:t>特定企業占有</a:t>
            </a:r>
            <a:endParaRPr kumimoji="1" lang="ja-JP" altLang="en-US" sz="2000" dirty="0">
              <a:latin typeface="Meiryo" charset="-128"/>
              <a:ea typeface="Meiryo" charset="-128"/>
              <a:cs typeface="Meiryo" charset="-128"/>
            </a:endParaRPr>
          </a:p>
        </p:txBody>
      </p:sp>
      <p:sp>
        <p:nvSpPr>
          <p:cNvPr id="15" name="テキスト ボックス 14"/>
          <p:cNvSpPr txBox="1"/>
          <p:nvPr/>
        </p:nvSpPr>
        <p:spPr>
          <a:xfrm>
            <a:off x="3393143" y="4295741"/>
            <a:ext cx="2357714" cy="230832"/>
          </a:xfrm>
          <a:prstGeom prst="rect">
            <a:avLst/>
          </a:prstGeom>
          <a:noFill/>
        </p:spPr>
        <p:txBody>
          <a:bodyPr wrap="square" rtlCol="0">
            <a:spAutoFit/>
          </a:bodyPr>
          <a:lstStyle/>
          <a:p>
            <a:pPr algn="ctr"/>
            <a:r>
              <a:rPr kumimoji="1" lang="ja-JP" altLang="en-US" sz="900" smtClean="0">
                <a:solidFill>
                  <a:schemeClr val="bg1"/>
                </a:solidFill>
                <a:latin typeface="Meiryo" charset="-128"/>
                <a:ea typeface="Meiryo" charset="-128"/>
                <a:cs typeface="Meiryo" charset="-128"/>
              </a:rPr>
              <a:t>ホス</a:t>
            </a:r>
            <a:r>
              <a:rPr lang="ja-JP" altLang="en-US" sz="900" smtClean="0">
                <a:solidFill>
                  <a:schemeClr val="bg1"/>
                </a:solidFill>
                <a:latin typeface="Meiryo" charset="-128"/>
                <a:ea typeface="Meiryo" charset="-128"/>
                <a:cs typeface="Meiryo" charset="-128"/>
              </a:rPr>
              <a:t>テッド</a:t>
            </a:r>
            <a:r>
              <a:rPr lang="ja-JP" altLang="en-US" sz="900" dirty="0" smtClean="0">
                <a:solidFill>
                  <a:schemeClr val="bg1"/>
                </a:solidFill>
                <a:latin typeface="Meiryo" charset="-128"/>
                <a:ea typeface="Meiryo" charset="-128"/>
                <a:cs typeface="Meiryo" charset="-128"/>
              </a:rPr>
              <a:t>・プライベート・クラウド</a:t>
            </a:r>
            <a:endParaRPr kumimoji="1" lang="ja-JP" altLang="en-US" sz="900" dirty="0">
              <a:solidFill>
                <a:schemeClr val="bg1"/>
              </a:solidFill>
              <a:latin typeface="Meiryo" charset="-128"/>
              <a:ea typeface="Meiryo" charset="-128"/>
              <a:cs typeface="Meiryo" charset="-128"/>
            </a:endParaRPr>
          </a:p>
        </p:txBody>
      </p:sp>
      <p:sp>
        <p:nvSpPr>
          <p:cNvPr id="173" name="テキスト ボックス 172"/>
          <p:cNvSpPr txBox="1"/>
          <p:nvPr/>
        </p:nvSpPr>
        <p:spPr>
          <a:xfrm>
            <a:off x="5387796" y="3409884"/>
            <a:ext cx="1210588" cy="338554"/>
          </a:xfrm>
          <a:prstGeom prst="rect">
            <a:avLst/>
          </a:prstGeom>
          <a:noFill/>
        </p:spPr>
        <p:txBody>
          <a:bodyPr wrap="none" rtlCol="0">
            <a:spAutoFit/>
          </a:bodyPr>
          <a:lstStyle/>
          <a:p>
            <a:pPr algn="ctr"/>
            <a:r>
              <a:rPr kumimoji="1" lang="ja-JP" altLang="en-US" sz="1600" dirty="0" smtClean="0">
                <a:solidFill>
                  <a:srgbClr val="008000"/>
                </a:solidFill>
                <a:latin typeface="Meiryo" charset="-128"/>
                <a:ea typeface="Meiryo" charset="-128"/>
                <a:cs typeface="Meiryo" charset="-128"/>
              </a:rPr>
              <a:t>固定割当て</a:t>
            </a:r>
            <a:endParaRPr kumimoji="1" lang="ja-JP" altLang="en-US" sz="1600" dirty="0">
              <a:solidFill>
                <a:srgbClr val="008000"/>
              </a:solidFill>
              <a:latin typeface="Meiryo" charset="-128"/>
              <a:ea typeface="Meiryo" charset="-128"/>
              <a:cs typeface="Meiryo" charset="-128"/>
            </a:endParaRPr>
          </a:p>
        </p:txBody>
      </p:sp>
      <p:pic>
        <p:nvPicPr>
          <p:cNvPr id="145" name="Picture 82" descr="server"/>
          <p:cNvPicPr>
            <a:picLocks noChangeAspect="1" noChangeArrowheads="1"/>
          </p:cNvPicPr>
          <p:nvPr/>
        </p:nvPicPr>
        <p:blipFill>
          <a:blip r:embed="rId3"/>
          <a:srcRect/>
          <a:stretch>
            <a:fillRect/>
          </a:stretch>
        </p:blipFill>
        <p:spPr bwMode="auto">
          <a:xfrm>
            <a:off x="3985122" y="3352800"/>
            <a:ext cx="565241" cy="696880"/>
          </a:xfrm>
          <a:prstGeom prst="rect">
            <a:avLst/>
          </a:prstGeom>
          <a:noFill/>
          <a:ln w="9525">
            <a:noFill/>
            <a:miter lim="800000"/>
            <a:headEnd/>
            <a:tailEnd/>
          </a:ln>
        </p:spPr>
      </p:pic>
      <p:pic>
        <p:nvPicPr>
          <p:cNvPr id="147" name="Picture 82" descr="server"/>
          <p:cNvPicPr>
            <a:picLocks noChangeAspect="1" noChangeArrowheads="1"/>
          </p:cNvPicPr>
          <p:nvPr/>
        </p:nvPicPr>
        <p:blipFill>
          <a:blip r:embed="rId3"/>
          <a:srcRect/>
          <a:stretch>
            <a:fillRect/>
          </a:stretch>
        </p:blipFill>
        <p:spPr bwMode="auto">
          <a:xfrm>
            <a:off x="4309753" y="3356111"/>
            <a:ext cx="563330" cy="698536"/>
          </a:xfrm>
          <a:prstGeom prst="rect">
            <a:avLst/>
          </a:prstGeom>
          <a:noFill/>
          <a:ln w="9525">
            <a:noFill/>
            <a:miter lim="800000"/>
            <a:headEnd/>
            <a:tailEnd/>
          </a:ln>
        </p:spPr>
      </p:pic>
      <p:pic>
        <p:nvPicPr>
          <p:cNvPr id="148" name="Picture 82" descr="server"/>
          <p:cNvPicPr>
            <a:picLocks noChangeAspect="1" noChangeArrowheads="1"/>
          </p:cNvPicPr>
          <p:nvPr/>
        </p:nvPicPr>
        <p:blipFill>
          <a:blip r:embed="rId3"/>
          <a:srcRect/>
          <a:stretch>
            <a:fillRect/>
          </a:stretch>
        </p:blipFill>
        <p:spPr bwMode="auto">
          <a:xfrm>
            <a:off x="4590463" y="3369353"/>
            <a:ext cx="565241" cy="698536"/>
          </a:xfrm>
          <a:prstGeom prst="rect">
            <a:avLst/>
          </a:prstGeom>
          <a:noFill/>
          <a:ln w="9525">
            <a:noFill/>
            <a:miter lim="800000"/>
            <a:headEnd/>
            <a:tailEnd/>
          </a:ln>
        </p:spPr>
      </p:pic>
      <p:pic>
        <p:nvPicPr>
          <p:cNvPr id="162" name="Picture 82" descr="server"/>
          <p:cNvPicPr>
            <a:picLocks noChangeAspect="1" noChangeArrowheads="1"/>
          </p:cNvPicPr>
          <p:nvPr/>
        </p:nvPicPr>
        <p:blipFill>
          <a:blip r:embed="rId3"/>
          <a:srcRect/>
          <a:stretch>
            <a:fillRect/>
          </a:stretch>
        </p:blipFill>
        <p:spPr bwMode="auto">
          <a:xfrm>
            <a:off x="6604726" y="2971800"/>
            <a:ext cx="832252" cy="1258463"/>
          </a:xfrm>
          <a:prstGeom prst="rect">
            <a:avLst/>
          </a:prstGeom>
          <a:noFill/>
          <a:ln w="9525">
            <a:noFill/>
            <a:miter lim="800000"/>
            <a:headEnd/>
            <a:tailEnd/>
          </a:ln>
        </p:spPr>
      </p:pic>
      <p:pic>
        <p:nvPicPr>
          <p:cNvPr id="163" name="Picture 82" descr="server"/>
          <p:cNvPicPr>
            <a:picLocks noChangeAspect="1" noChangeArrowheads="1"/>
          </p:cNvPicPr>
          <p:nvPr/>
        </p:nvPicPr>
        <p:blipFill>
          <a:blip r:embed="rId3"/>
          <a:srcRect/>
          <a:stretch>
            <a:fillRect/>
          </a:stretch>
        </p:blipFill>
        <p:spPr bwMode="auto">
          <a:xfrm>
            <a:off x="7082709" y="2977778"/>
            <a:ext cx="829440" cy="1261453"/>
          </a:xfrm>
          <a:prstGeom prst="rect">
            <a:avLst/>
          </a:prstGeom>
          <a:noFill/>
          <a:ln w="9525">
            <a:noFill/>
            <a:miter lim="800000"/>
            <a:headEnd/>
            <a:tailEnd/>
          </a:ln>
        </p:spPr>
      </p:pic>
      <p:pic>
        <p:nvPicPr>
          <p:cNvPr id="164" name="Picture 82" descr="server"/>
          <p:cNvPicPr>
            <a:picLocks noChangeAspect="1" noChangeArrowheads="1"/>
          </p:cNvPicPr>
          <p:nvPr/>
        </p:nvPicPr>
        <p:blipFill>
          <a:blip r:embed="rId3"/>
          <a:srcRect/>
          <a:stretch>
            <a:fillRect/>
          </a:stretch>
        </p:blipFill>
        <p:spPr bwMode="auto">
          <a:xfrm>
            <a:off x="7496023" y="3001692"/>
            <a:ext cx="832252" cy="1261453"/>
          </a:xfrm>
          <a:prstGeom prst="rect">
            <a:avLst/>
          </a:prstGeom>
          <a:noFill/>
          <a:ln w="9525">
            <a:noFill/>
            <a:miter lim="800000"/>
            <a:headEnd/>
            <a:tailEnd/>
          </a:ln>
        </p:spPr>
      </p:pic>
      <p:sp>
        <p:nvSpPr>
          <p:cNvPr id="133" name="角丸四角形 132"/>
          <p:cNvSpPr/>
          <p:nvPr/>
        </p:nvSpPr>
        <p:spPr bwMode="auto">
          <a:xfrm>
            <a:off x="3843558"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35" name="Picture 7" descr="j0433941"/>
          <p:cNvPicPr>
            <a:picLocks noChangeAspect="1" noChangeArrowheads="1"/>
          </p:cNvPicPr>
          <p:nvPr/>
        </p:nvPicPr>
        <p:blipFill>
          <a:blip r:embed="rId4"/>
          <a:srcRect/>
          <a:stretch>
            <a:fillRect/>
          </a:stretch>
        </p:blipFill>
        <p:spPr bwMode="auto">
          <a:xfrm>
            <a:off x="3886200" y="949079"/>
            <a:ext cx="533400" cy="534988"/>
          </a:xfrm>
          <a:prstGeom prst="rect">
            <a:avLst/>
          </a:prstGeom>
          <a:noFill/>
          <a:ln w="9525">
            <a:noFill/>
            <a:miter lim="800000"/>
            <a:headEnd/>
            <a:tailEnd/>
          </a:ln>
        </p:spPr>
      </p:pic>
      <p:pic>
        <p:nvPicPr>
          <p:cNvPr id="136" name="Picture 7" descr="j0433941"/>
          <p:cNvPicPr>
            <a:picLocks noChangeAspect="1" noChangeArrowheads="1"/>
          </p:cNvPicPr>
          <p:nvPr/>
        </p:nvPicPr>
        <p:blipFill>
          <a:blip r:embed="rId4"/>
          <a:srcRect/>
          <a:stretch>
            <a:fillRect/>
          </a:stretch>
        </p:blipFill>
        <p:spPr bwMode="auto">
          <a:xfrm>
            <a:off x="4367213" y="950667"/>
            <a:ext cx="533400" cy="533400"/>
          </a:xfrm>
          <a:prstGeom prst="rect">
            <a:avLst/>
          </a:prstGeom>
          <a:noFill/>
          <a:ln w="9525">
            <a:noFill/>
            <a:miter lim="800000"/>
            <a:headEnd/>
            <a:tailEnd/>
          </a:ln>
        </p:spPr>
      </p:pic>
      <p:pic>
        <p:nvPicPr>
          <p:cNvPr id="137" name="Picture 7" descr="j0433941"/>
          <p:cNvPicPr>
            <a:picLocks noChangeAspect="1" noChangeArrowheads="1"/>
          </p:cNvPicPr>
          <p:nvPr/>
        </p:nvPicPr>
        <p:blipFill>
          <a:blip r:embed="rId4"/>
          <a:srcRect/>
          <a:stretch>
            <a:fillRect/>
          </a:stretch>
        </p:blipFill>
        <p:spPr bwMode="auto">
          <a:xfrm>
            <a:off x="4876800" y="950667"/>
            <a:ext cx="533400" cy="533400"/>
          </a:xfrm>
          <a:prstGeom prst="rect">
            <a:avLst/>
          </a:prstGeom>
          <a:noFill/>
          <a:ln w="9525">
            <a:noFill/>
            <a:miter lim="800000"/>
            <a:headEnd/>
            <a:tailEnd/>
          </a:ln>
        </p:spPr>
      </p:pic>
      <p:sp>
        <p:nvSpPr>
          <p:cNvPr id="174" name="上下矢印 173"/>
          <p:cNvSpPr/>
          <p:nvPr/>
        </p:nvSpPr>
        <p:spPr bwMode="auto">
          <a:xfrm>
            <a:off x="4411928" y="1676400"/>
            <a:ext cx="387134" cy="1134646"/>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9" name="上下矢印 18"/>
          <p:cNvSpPr/>
          <p:nvPr/>
        </p:nvSpPr>
        <p:spPr bwMode="auto">
          <a:xfrm>
            <a:off x="1594512" y="1686560"/>
            <a:ext cx="363802" cy="1056639"/>
          </a:xfrm>
          <a:prstGeom prst="upDownArrow">
            <a:avLst/>
          </a:prstGeom>
          <a:solidFill>
            <a:schemeClr val="accent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ja-JP" altLang="en-US" sz="1200" b="0" i="0" u="none" strike="noStrike" cap="none" normalizeH="0" baseline="0" smtClean="0">
              <a:ln>
                <a:noFill/>
              </a:ln>
              <a:solidFill>
                <a:srgbClr val="484848"/>
              </a:solidFill>
              <a:effectLst/>
              <a:latin typeface="Meiryo" charset="-128"/>
              <a:ea typeface="Meiryo" charset="-128"/>
              <a:cs typeface="Meiryo" charset="-128"/>
            </a:endParaRPr>
          </a:p>
        </p:txBody>
      </p:sp>
      <p:sp>
        <p:nvSpPr>
          <p:cNvPr id="14" name="角丸四角形 13"/>
          <p:cNvSpPr/>
          <p:nvPr/>
        </p:nvSpPr>
        <p:spPr bwMode="auto">
          <a:xfrm>
            <a:off x="228600" y="1981200"/>
            <a:ext cx="5115499" cy="381000"/>
          </a:xfrm>
          <a:prstGeom prst="roundRect">
            <a:avLst>
              <a:gd name="adj" fmla="val 50000"/>
            </a:avLst>
          </a:prstGeom>
          <a:solidFill>
            <a:srgbClr val="660066"/>
          </a:solidFill>
          <a:ln>
            <a:noFill/>
            <a:headEnd type="none" w="med" len="med"/>
            <a:tailEnd type="none" w="med" len="med"/>
          </a:ln>
          <a:effectLst>
            <a:outerShdw blurRad="50800" dist="38100" dir="2700000" algn="tl" rotWithShape="0">
              <a:prstClr val="black">
                <a:alpha val="40000"/>
              </a:prstClr>
            </a:outerShdw>
          </a:effectLst>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r>
              <a:rPr kumimoji="0" lang="ja-JP" altLang="en-US" sz="1600" b="0" i="0" u="none" strike="noStrike" cap="none" normalizeH="0" baseline="0" dirty="0" smtClean="0">
                <a:ln>
                  <a:noFill/>
                </a:ln>
                <a:solidFill>
                  <a:srgbClr val="FFFFFF"/>
                </a:solidFill>
                <a:effectLst/>
                <a:latin typeface="Meiryo" charset="-128"/>
                <a:ea typeface="Meiryo" charset="-128"/>
                <a:cs typeface="Meiryo" charset="-128"/>
              </a:rPr>
              <a:t>専用回線・</a:t>
            </a:r>
            <a:r>
              <a:rPr kumimoji="0" lang="en-US" altLang="ja-JP" sz="1600" b="0" i="0" u="none" strike="noStrike" cap="none" normalizeH="0" baseline="0" dirty="0" smtClean="0">
                <a:ln>
                  <a:noFill/>
                </a:ln>
                <a:solidFill>
                  <a:srgbClr val="FFFFFF"/>
                </a:solidFill>
                <a:effectLst/>
                <a:latin typeface="Meiryo" charset="-128"/>
                <a:ea typeface="Meiryo" charset="-128"/>
                <a:cs typeface="Meiryo" charset="-128"/>
              </a:rPr>
              <a:t>VPN</a:t>
            </a:r>
            <a:endParaRPr kumimoji="0" lang="ja-JP" altLang="en-US" sz="1600" b="0" i="0" u="none" strike="noStrike" cap="none" normalizeH="0" baseline="0" dirty="0" smtClean="0">
              <a:ln>
                <a:noFill/>
              </a:ln>
              <a:solidFill>
                <a:srgbClr val="FFFFFF"/>
              </a:solidFill>
              <a:effectLst/>
              <a:latin typeface="Meiryo" charset="-128"/>
              <a:ea typeface="Meiryo" charset="-128"/>
              <a:cs typeface="Meiryo" charset="-128"/>
            </a:endParaRPr>
          </a:p>
        </p:txBody>
      </p:sp>
      <p:sp>
        <p:nvSpPr>
          <p:cNvPr id="188" name="角丸四角形 187"/>
          <p:cNvSpPr/>
          <p:nvPr/>
        </p:nvSpPr>
        <p:spPr bwMode="auto">
          <a:xfrm>
            <a:off x="1022614" y="1382986"/>
            <a:ext cx="1500541" cy="293414"/>
          </a:xfrm>
          <a:prstGeom prst="roundRect">
            <a:avLst>
              <a:gd name="adj" fmla="val 50000"/>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ts val="0"/>
              </a:spcBef>
              <a:defRPr/>
            </a:pPr>
            <a:r>
              <a:rPr kumimoji="0" lang="en-US" altLang="ja-JP" sz="1200" dirty="0">
                <a:solidFill>
                  <a:srgbClr val="FFFFFF"/>
                </a:solidFill>
                <a:latin typeface="Meiryo" charset="-128"/>
                <a:ea typeface="Meiryo" charset="-128"/>
                <a:cs typeface="Meiryo" charset="-128"/>
              </a:rPr>
              <a:t>LAN</a:t>
            </a:r>
            <a:endParaRPr kumimoji="0" lang="ja-JP" altLang="en-US" sz="1200" dirty="0">
              <a:solidFill>
                <a:srgbClr val="FFFFFF"/>
              </a:solidFill>
              <a:latin typeface="Meiryo" charset="-128"/>
              <a:ea typeface="Meiryo" charset="-128"/>
              <a:cs typeface="Meiryo" charset="-128"/>
            </a:endParaRPr>
          </a:p>
        </p:txBody>
      </p:sp>
      <p:pic>
        <p:nvPicPr>
          <p:cNvPr id="189" name="Picture 7" descr="j0433941"/>
          <p:cNvPicPr>
            <a:picLocks noChangeAspect="1" noChangeArrowheads="1"/>
          </p:cNvPicPr>
          <p:nvPr/>
        </p:nvPicPr>
        <p:blipFill>
          <a:blip r:embed="rId4"/>
          <a:srcRect/>
          <a:stretch>
            <a:fillRect/>
          </a:stretch>
        </p:blipFill>
        <p:spPr bwMode="auto">
          <a:xfrm>
            <a:off x="1065256" y="949079"/>
            <a:ext cx="533400" cy="534988"/>
          </a:xfrm>
          <a:prstGeom prst="rect">
            <a:avLst/>
          </a:prstGeom>
          <a:noFill/>
          <a:ln w="9525">
            <a:noFill/>
            <a:miter lim="800000"/>
            <a:headEnd/>
            <a:tailEnd/>
          </a:ln>
        </p:spPr>
      </p:pic>
      <p:pic>
        <p:nvPicPr>
          <p:cNvPr id="190" name="Picture 7" descr="j0433941"/>
          <p:cNvPicPr>
            <a:picLocks noChangeAspect="1" noChangeArrowheads="1"/>
          </p:cNvPicPr>
          <p:nvPr/>
        </p:nvPicPr>
        <p:blipFill>
          <a:blip r:embed="rId4"/>
          <a:srcRect/>
          <a:stretch>
            <a:fillRect/>
          </a:stretch>
        </p:blipFill>
        <p:spPr bwMode="auto">
          <a:xfrm>
            <a:off x="1546269" y="950667"/>
            <a:ext cx="533400" cy="533400"/>
          </a:xfrm>
          <a:prstGeom prst="rect">
            <a:avLst/>
          </a:prstGeom>
          <a:noFill/>
          <a:ln w="9525">
            <a:noFill/>
            <a:miter lim="800000"/>
            <a:headEnd/>
            <a:tailEnd/>
          </a:ln>
        </p:spPr>
      </p:pic>
      <p:pic>
        <p:nvPicPr>
          <p:cNvPr id="191" name="Picture 7" descr="j0433941"/>
          <p:cNvPicPr>
            <a:picLocks noChangeAspect="1" noChangeArrowheads="1"/>
          </p:cNvPicPr>
          <p:nvPr/>
        </p:nvPicPr>
        <p:blipFill>
          <a:blip r:embed="rId4"/>
          <a:srcRect/>
          <a:stretch>
            <a:fillRect/>
          </a:stretch>
        </p:blipFill>
        <p:spPr bwMode="auto">
          <a:xfrm>
            <a:off x="2055856" y="950667"/>
            <a:ext cx="533400" cy="533400"/>
          </a:xfrm>
          <a:prstGeom prst="rect">
            <a:avLst/>
          </a:prstGeom>
          <a:noFill/>
          <a:ln w="9525">
            <a:noFill/>
            <a:miter lim="800000"/>
            <a:headEnd/>
            <a:tailEnd/>
          </a:ln>
        </p:spPr>
      </p:pic>
    </p:spTree>
    <p:extLst>
      <p:ext uri="{BB962C8B-B14F-4D97-AF65-F5344CB8AC3E}">
        <p14:creationId xmlns:p14="http://schemas.microsoft.com/office/powerpoint/2010/main" val="154585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effectLst>
          <a:outerShdw blurRad="50800" dist="38100" dir="2700000" algn="tl" rotWithShape="0">
            <a:prstClr val="black">
              <a:alpha val="40000"/>
            </a:prstClr>
          </a:outerShdw>
        </a:effectLst>
      </a:spPr>
      <a:bodyPr rtlCol="0" anchor="ctr"/>
      <a:lstStyle>
        <a:defPPr algn="ctr">
          <a:defRPr kumimoji="1"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25437</TotalTime>
  <Words>4065</Words>
  <Application>Microsoft Macintosh PowerPoint</Application>
  <PresentationFormat>画面に合わせる (4:3)</PresentationFormat>
  <Paragraphs>563</Paragraphs>
  <Slides>27</Slides>
  <Notes>11</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27</vt:i4>
      </vt:variant>
    </vt:vector>
  </HeadingPairs>
  <TitlesOfParts>
    <vt:vector size="41" baseType="lpstr">
      <vt:lpstr>American Typewriter</vt:lpstr>
      <vt:lpstr>Calibri</vt:lpstr>
      <vt:lpstr>HGMaruGothicMPRO</vt:lpstr>
      <vt:lpstr>HGP創英角ｺﾞｼｯｸUB</vt:lpstr>
      <vt:lpstr>HG丸ｺﾞｼｯｸM-PRO</vt:lpstr>
      <vt:lpstr>Hiragino Kaku Gothic Pro W6</vt:lpstr>
      <vt:lpstr>Hiragino Kaku Gothic Std W8</vt:lpstr>
      <vt:lpstr>Hiragino Kaku Gothic StdN W8</vt:lpstr>
      <vt:lpstr>Meiryo</vt:lpstr>
      <vt:lpstr>ＭＳ Ｐゴシック</vt:lpstr>
      <vt:lpstr>Wingdings</vt:lpstr>
      <vt:lpstr>メイリオ</vt:lpstr>
      <vt:lpstr>Arial</vt:lpstr>
      <vt:lpstr>NC標準テンプレート</vt:lpstr>
      <vt:lpstr>まだ自前でシステムを持ち続けるのですか？ クラウドにまつわる３つの誤解と新しい常識</vt:lpstr>
      <vt:lpstr>ITが苦手な方に、ITの価値や付き合い方を伝えたい</vt:lpstr>
      <vt:lpstr>増強改訂版 「【図解】コレ１枚でわかる最新ITトレンド」</vt:lpstr>
      <vt:lpstr>PowerPoint プレゼンテーション</vt:lpstr>
      <vt:lpstr>PowerPoint プレゼンテーション</vt:lpstr>
      <vt:lpstr>コレ一枚でわかるクラウドコンピューティング</vt:lpstr>
      <vt:lpstr>「自家発電モデル」から「発電所モデル」へ</vt:lpstr>
      <vt:lpstr>クラウドの定義／サービス・モデル (Service Model)</vt:lpstr>
      <vt:lpstr>クラウドの定義／配置モデル (Deployment Model)</vt:lpstr>
      <vt:lpstr>ハイブリッド・クラウド</vt:lpstr>
      <vt:lpstr>ハイブリッド・クラウドとマルチ・クラウド</vt:lpstr>
      <vt:lpstr>PowerPoint プレゼンテーション</vt:lpstr>
      <vt:lpstr>クラウドにまつわる3つの誤解</vt:lpstr>
      <vt:lpstr>誤解１：調達の手段が変わるだけ？</vt:lpstr>
      <vt:lpstr>誤解２：ガバナンスが効かない？</vt:lpstr>
      <vt:lpstr>誤解２：ガバナンスが効かない？</vt:lpstr>
      <vt:lpstr>誤解２：ガバナンスが効かない？</vt:lpstr>
      <vt:lpstr>誤解３：コストは下がらない？</vt:lpstr>
      <vt:lpstr>誤解３：コストは下がらない？</vt:lpstr>
      <vt:lpstr>誤解３：コストは下がらない？</vt:lpstr>
      <vt:lpstr>PowerPoint プレゼンテーション</vt:lpstr>
      <vt:lpstr>クラウドへ移行するための3つの戦略</vt:lpstr>
      <vt:lpstr>クラウドサービスのコスト構造</vt:lpstr>
      <vt:lpstr>移管の考え方</vt:lpstr>
      <vt:lpstr>予算はどう変わるのか</vt:lpstr>
      <vt:lpstr>クラウド時代の情報システム人材の活かし方</vt:lpstr>
      <vt:lpstr>PowerPoint プレゼンテーション</vt:lpstr>
    </vt:vector>
  </TitlesOfParts>
  <Company>NetCommerce</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斎藤昌義</cp:lastModifiedBy>
  <cp:revision>907</cp:revision>
  <cp:lastPrinted>2016-03-03T01:04:41Z</cp:lastPrinted>
  <dcterms:created xsi:type="dcterms:W3CDTF">2014-04-30T01:58:06Z</dcterms:created>
  <dcterms:modified xsi:type="dcterms:W3CDTF">2017-07-06T04:44:51Z</dcterms:modified>
</cp:coreProperties>
</file>