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handoutMasterIdLst>
    <p:handoutMasterId r:id="rId14"/>
  </p:handoutMasterIdLst>
  <p:sldIdLst>
    <p:sldId id="2146847127" r:id="rId2"/>
    <p:sldId id="2146847134" r:id="rId3"/>
    <p:sldId id="2146847135" r:id="rId4"/>
    <p:sldId id="2146847372" r:id="rId5"/>
    <p:sldId id="2979" r:id="rId6"/>
    <p:sldId id="2146846932" r:id="rId7"/>
    <p:sldId id="3621" r:id="rId8"/>
    <p:sldId id="2146846806" r:id="rId9"/>
    <p:sldId id="2146847370" r:id="rId10"/>
    <p:sldId id="2146847371" r:id="rId11"/>
    <p:sldId id="715" r:id="rId12"/>
  </p:sldIdLst>
  <p:sldSz cx="9144000" cy="6858000" type="screen4x3"/>
  <p:notesSz cx="6807200" cy="9939338"/>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38" userDrawn="1">
          <p15:clr>
            <a:srgbClr val="A4A3A4"/>
          </p15:clr>
        </p15:guide>
        <p15:guide id="2" pos="285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斎藤昌義" initials="斎藤昌義" lastIdx="2" clrIdx="0">
    <p:extLst>
      <p:ext uri="{19B8F6BF-5375-455C-9EA6-DF929625EA0E}">
        <p15:presenceInfo xmlns:p15="http://schemas.microsoft.com/office/powerpoint/2012/main" userId="S::saito@bizfactory.onmicrosoft.com::411f2c95-d19b-40d1-a74a-84c3e50060c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AD8"/>
    <a:srgbClr val="00B050"/>
    <a:srgbClr val="0070C0"/>
    <a:srgbClr val="FFFFFF"/>
    <a:srgbClr val="0432FF"/>
    <a:srgbClr val="33ACBD"/>
    <a:srgbClr val="000000"/>
    <a:srgbClr val="002060"/>
    <a:srgbClr val="FFFD78"/>
    <a:srgbClr val="FF7E7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205"/>
    <p:restoredTop sz="95306" autoAdjust="0"/>
  </p:normalViewPr>
  <p:slideViewPr>
    <p:cSldViewPr snapToGrid="0" snapToObjects="1" showGuides="1">
      <p:cViewPr varScale="1">
        <p:scale>
          <a:sx n="117" d="100"/>
          <a:sy n="117" d="100"/>
        </p:scale>
        <p:origin x="2136" y="184"/>
      </p:cViewPr>
      <p:guideLst>
        <p:guide orient="horz" pos="3838"/>
        <p:guide pos="285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9937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5838" y="0"/>
            <a:ext cx="2949787" cy="496967"/>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2023/6/19</a:t>
            </a:fld>
            <a:endParaRPr kumimoji="1" lang="ja-JP" altLang="en-US"/>
          </a:p>
        </p:txBody>
      </p:sp>
      <p:sp>
        <p:nvSpPr>
          <p:cNvPr id="4" name="フッター プレースホルダー 3"/>
          <p:cNvSpPr>
            <a:spLocks noGrp="1"/>
          </p:cNvSpPr>
          <p:nvPr>
            <p:ph type="ftr" sz="quarter" idx="2"/>
          </p:nvPr>
        </p:nvSpPr>
        <p:spPr>
          <a:xfrm>
            <a:off x="0" y="9440646"/>
            <a:ext cx="2949787"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5838" y="9440646"/>
            <a:ext cx="2949787" cy="496967"/>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2023/6/19</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dirty="0"/>
              <a:t>マスター タイトルの書式設定</a:t>
            </a:r>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20" name="図 19">
            <a:extLst>
              <a:ext uri="{FF2B5EF4-FFF2-40B4-BE49-F238E27FC236}">
                <a16:creationId xmlns:a16="http://schemas.microsoft.com/office/drawing/2014/main" id="{40E48305-7735-1444-8D88-5E8C8CB247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46745" y="6700082"/>
            <a:ext cx="744749" cy="127152"/>
          </a:xfrm>
          <a:prstGeom prst="rect">
            <a:avLst/>
          </a:prstGeom>
          <a:ln>
            <a:noFill/>
          </a:ln>
          <a:effectLst/>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dirty="0"/>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Meiryo" panose="020B0604030504040204" pitchFamily="34" charset="-128"/>
                <a:ea typeface="Meiryo" panose="020B0604030504040204" pitchFamily="34" charset="-128"/>
              </a:defRPr>
            </a:lvl1pPr>
          </a:lstStyle>
          <a:p>
            <a:r>
              <a:rPr kumimoji="1" lang="ja-JP" altLang="en-US" dirty="0"/>
              <a:t>マスター タイトルの書式設定</a:t>
            </a:r>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230400" y="266400"/>
            <a:ext cx="8686800" cy="416221"/>
          </a:xfrm>
          <a:prstGeom prst="rect">
            <a:avLst/>
          </a:prstGeom>
        </p:spPr>
        <p:txBody>
          <a:bodyPr vert="horz" lIns="0" tIns="45720" rIns="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12" name="図 11"/>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974619" y="6708204"/>
            <a:ext cx="639634" cy="95299"/>
          </a:xfrm>
          <a:prstGeom prst="rect">
            <a:avLst/>
          </a:prstGeom>
        </p:spPr>
      </p:pic>
      <p:sp>
        <p:nvSpPr>
          <p:cNvPr id="16" name="正方形/長方形 15"/>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pic>
        <p:nvPicPr>
          <p:cNvPr id="14" name="図 13">
            <a:extLst>
              <a:ext uri="{FF2B5EF4-FFF2-40B4-BE49-F238E27FC236}">
                <a16:creationId xmlns:a16="http://schemas.microsoft.com/office/drawing/2014/main" id="{5F97BFA0-72D0-48CF-9A57-BFE7299468A6}"/>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8244736" y="6699653"/>
            <a:ext cx="739034" cy="126176"/>
          </a:xfrm>
          <a:prstGeom prst="rect">
            <a:avLst/>
          </a:prstGeom>
          <a:ln>
            <a:noFill/>
          </a:ln>
          <a:effectLst/>
        </p:spPr>
      </p:pic>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700" kern="1200">
          <a:solidFill>
            <a:srgbClr val="7F7F7F"/>
          </a:solidFill>
          <a:latin typeface="Meiryo" panose="020B0604030504040204" pitchFamily="34" charset="-128"/>
          <a:ea typeface="Meiryo" panose="020B0604030504040204" pitchFamily="34" charset="-128"/>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http://www.netcommerce.co.jp/" TargetMode="External"/><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6.xml"/><Relationship Id="rId5" Type="http://schemas.openxmlformats.org/officeDocument/2006/relationships/image" Target="../media/image10.jpeg"/><Relationship Id="rId4" Type="http://schemas.openxmlformats.org/officeDocument/2006/relationships/image" Target="../media/image9.jp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 Id="rId5" Type="http://schemas.openxmlformats.org/officeDocument/2006/relationships/image" Target="../media/image14.jpeg"/><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hyperlink" Target="https://8mato.biz/"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25.tiff"/><Relationship Id="rId13" Type="http://schemas.openxmlformats.org/officeDocument/2006/relationships/image" Target="../media/image30.tiff"/><Relationship Id="rId3" Type="http://schemas.openxmlformats.org/officeDocument/2006/relationships/image" Target="../media/image20.tiff"/><Relationship Id="rId7" Type="http://schemas.openxmlformats.org/officeDocument/2006/relationships/image" Target="../media/image24.tiff"/><Relationship Id="rId12" Type="http://schemas.openxmlformats.org/officeDocument/2006/relationships/image" Target="../media/image29.tiff"/><Relationship Id="rId2" Type="http://schemas.openxmlformats.org/officeDocument/2006/relationships/image" Target="../media/image19.tiff"/><Relationship Id="rId1" Type="http://schemas.openxmlformats.org/officeDocument/2006/relationships/slideLayout" Target="../slideLayouts/slideLayout6.xml"/><Relationship Id="rId6" Type="http://schemas.openxmlformats.org/officeDocument/2006/relationships/image" Target="../media/image23.tiff"/><Relationship Id="rId11" Type="http://schemas.openxmlformats.org/officeDocument/2006/relationships/image" Target="../media/image28.tiff"/><Relationship Id="rId5" Type="http://schemas.openxmlformats.org/officeDocument/2006/relationships/image" Target="../media/image22.tiff"/><Relationship Id="rId10" Type="http://schemas.openxmlformats.org/officeDocument/2006/relationships/image" Target="../media/image27.tiff"/><Relationship Id="rId4" Type="http://schemas.openxmlformats.org/officeDocument/2006/relationships/image" Target="../media/image21.png"/><Relationship Id="rId9" Type="http://schemas.openxmlformats.org/officeDocument/2006/relationships/image" Target="../media/image26.tiff"/><Relationship Id="rId14" Type="http://schemas.openxmlformats.org/officeDocument/2006/relationships/image" Target="../media/image31.tiff"/></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A691BB2-EABB-BA2C-C028-3449B98C36A3}"/>
              </a:ext>
            </a:extLst>
          </p:cNvPr>
          <p:cNvSpPr>
            <a:spLocks noGrp="1"/>
          </p:cNvSpPr>
          <p:nvPr>
            <p:ph type="title"/>
          </p:nvPr>
        </p:nvSpPr>
        <p:spPr/>
        <p:txBody>
          <a:bodyPr/>
          <a:lstStyle/>
          <a:p>
            <a:r>
              <a:rPr kumimoji="1" lang="en-US" altLang="ja-JP" dirty="0"/>
              <a:t>8MATO</a:t>
            </a:r>
            <a:r>
              <a:rPr kumimoji="1" lang="ja-JP" altLang="en-US"/>
              <a:t>のいま</a:t>
            </a:r>
          </a:p>
        </p:txBody>
      </p:sp>
      <p:pic>
        <p:nvPicPr>
          <p:cNvPr id="4" name="図 3" descr="動物園の檻の中の家&#10;&#10;低い精度で自動的に生成された説明">
            <a:extLst>
              <a:ext uri="{FF2B5EF4-FFF2-40B4-BE49-F238E27FC236}">
                <a16:creationId xmlns:a16="http://schemas.microsoft.com/office/drawing/2014/main" id="{9138763A-1CFD-AFEF-261D-93E8701B089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92277" y="952641"/>
            <a:ext cx="3531037" cy="2651726"/>
          </a:xfrm>
          <a:prstGeom prst="rect">
            <a:avLst/>
          </a:prstGeom>
        </p:spPr>
      </p:pic>
      <p:pic>
        <p:nvPicPr>
          <p:cNvPr id="10" name="図 9" descr="森の中の家&#10;&#10;自動的に生成された説明">
            <a:extLst>
              <a:ext uri="{FF2B5EF4-FFF2-40B4-BE49-F238E27FC236}">
                <a16:creationId xmlns:a16="http://schemas.microsoft.com/office/drawing/2014/main" id="{CB89AD61-A00D-7A12-8794-0EC7C938378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20688" y="944563"/>
            <a:ext cx="3531037" cy="2651726"/>
          </a:xfrm>
          <a:prstGeom prst="rect">
            <a:avLst/>
          </a:prstGeom>
        </p:spPr>
      </p:pic>
      <p:pic>
        <p:nvPicPr>
          <p:cNvPr id="9" name="図 8" descr="木製テーブルの周りに椅子が並んだ部屋&#10;&#10;中程度の精度で自動的に生成された説明">
            <a:extLst>
              <a:ext uri="{FF2B5EF4-FFF2-40B4-BE49-F238E27FC236}">
                <a16:creationId xmlns:a16="http://schemas.microsoft.com/office/drawing/2014/main" id="{4129D225-4DF0-20EA-57C2-1F1BAD903AF0}"/>
              </a:ext>
            </a:extLst>
          </p:cNvPr>
          <p:cNvPicPr>
            <a:picLocks noChangeAspect="1"/>
          </p:cNvPicPr>
          <p:nvPr/>
        </p:nvPicPr>
        <p:blipFill>
          <a:blip r:embed="rId4"/>
          <a:stretch>
            <a:fillRect/>
          </a:stretch>
        </p:blipFill>
        <p:spPr>
          <a:xfrm>
            <a:off x="892275" y="3678148"/>
            <a:ext cx="3531036" cy="2651725"/>
          </a:xfrm>
          <a:prstGeom prst="rect">
            <a:avLst/>
          </a:prstGeom>
        </p:spPr>
      </p:pic>
      <p:pic>
        <p:nvPicPr>
          <p:cNvPr id="12" name="図 11" descr="部屋に備え付けている様々な家具&#10;&#10;自動的に生成された説明">
            <a:extLst>
              <a:ext uri="{FF2B5EF4-FFF2-40B4-BE49-F238E27FC236}">
                <a16:creationId xmlns:a16="http://schemas.microsoft.com/office/drawing/2014/main" id="{F2D71013-B71B-19A1-2011-6110940245B3}"/>
              </a:ext>
            </a:extLst>
          </p:cNvPr>
          <p:cNvPicPr>
            <a:picLocks noChangeAspect="1"/>
          </p:cNvPicPr>
          <p:nvPr/>
        </p:nvPicPr>
        <p:blipFill>
          <a:blip r:embed="rId5"/>
          <a:stretch>
            <a:fillRect/>
          </a:stretch>
        </p:blipFill>
        <p:spPr>
          <a:xfrm>
            <a:off x="4720688" y="3678148"/>
            <a:ext cx="3531036" cy="2651725"/>
          </a:xfrm>
          <a:prstGeom prst="rect">
            <a:avLst/>
          </a:prstGeom>
        </p:spPr>
      </p:pic>
    </p:spTree>
    <p:extLst>
      <p:ext uri="{BB962C8B-B14F-4D97-AF65-F5344CB8AC3E}">
        <p14:creationId xmlns:p14="http://schemas.microsoft.com/office/powerpoint/2010/main" val="4703764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A60717-F137-1A48-807A-D56701216774}"/>
              </a:ext>
            </a:extLst>
          </p:cNvPr>
          <p:cNvSpPr>
            <a:spLocks noGrp="1"/>
          </p:cNvSpPr>
          <p:nvPr>
            <p:ph type="title"/>
          </p:nvPr>
        </p:nvSpPr>
        <p:spPr/>
        <p:txBody>
          <a:bodyPr/>
          <a:lstStyle/>
          <a:p>
            <a:r>
              <a:rPr kumimoji="1" lang="ja-JP" altLang="en-US"/>
              <a:t>参考</a:t>
            </a:r>
            <a:r>
              <a:rPr lang="ja-JP" altLang="en-US"/>
              <a:t>：</a:t>
            </a:r>
            <a:r>
              <a:rPr kumimoji="1" lang="ja-JP" altLang="en-US"/>
              <a:t>優れたエンジニアの行動習慣</a:t>
            </a:r>
          </a:p>
        </p:txBody>
      </p:sp>
      <p:sp>
        <p:nvSpPr>
          <p:cNvPr id="6" name="テキスト ボックス 5">
            <a:extLst>
              <a:ext uri="{FF2B5EF4-FFF2-40B4-BE49-F238E27FC236}">
                <a16:creationId xmlns:a16="http://schemas.microsoft.com/office/drawing/2014/main" id="{25A647C0-C275-2A4D-923B-CC7C5BAA6D21}"/>
              </a:ext>
            </a:extLst>
          </p:cNvPr>
          <p:cNvSpPr txBox="1"/>
          <p:nvPr/>
        </p:nvSpPr>
        <p:spPr>
          <a:xfrm>
            <a:off x="154014" y="920621"/>
            <a:ext cx="2031326" cy="461665"/>
          </a:xfrm>
          <a:prstGeom prst="rect">
            <a:avLst/>
          </a:prstGeom>
          <a:noFill/>
        </p:spPr>
        <p:txBody>
          <a:bodyPr wrap="none" rtlCol="0">
            <a:spAutoFit/>
          </a:bodyPr>
          <a:lstStyle/>
          <a:p>
            <a:pPr algn="ctr"/>
            <a:r>
              <a:rPr lang="ja-JP" altLang="en-US" sz="2400" b="1">
                <a:latin typeface="Meiryo" panose="020B0604030504040204" pitchFamily="34" charset="-128"/>
                <a:ea typeface="Meiryo" panose="020B0604030504040204" pitchFamily="34" charset="-128"/>
              </a:rPr>
              <a:t>自律した個人</a:t>
            </a:r>
            <a:endParaRPr kumimoji="1" lang="ja-JP" altLang="en-US" sz="2400" b="1">
              <a:latin typeface="Meiryo" panose="020B0604030504040204" pitchFamily="34" charset="-128"/>
              <a:ea typeface="Meiryo" panose="020B0604030504040204" pitchFamily="34" charset="-128"/>
            </a:endParaRPr>
          </a:p>
        </p:txBody>
      </p:sp>
      <p:sp>
        <p:nvSpPr>
          <p:cNvPr id="4" name="正方形/長方形 3">
            <a:extLst>
              <a:ext uri="{FF2B5EF4-FFF2-40B4-BE49-F238E27FC236}">
                <a16:creationId xmlns:a16="http://schemas.microsoft.com/office/drawing/2014/main" id="{7279D9E9-714C-8B46-8196-225100597349}"/>
              </a:ext>
            </a:extLst>
          </p:cNvPr>
          <p:cNvSpPr/>
          <p:nvPr/>
        </p:nvSpPr>
        <p:spPr>
          <a:xfrm>
            <a:off x="511628" y="2350985"/>
            <a:ext cx="8120743" cy="2585323"/>
          </a:xfrm>
          <a:prstGeom prst="rect">
            <a:avLst/>
          </a:prstGeom>
        </p:spPr>
        <p:txBody>
          <a:bodyPr wrap="square">
            <a:spAutoFit/>
          </a:bodyPr>
          <a:lstStyle/>
          <a:p>
            <a:pPr algn="just"/>
            <a:r>
              <a:rPr lang="ja-JP" altLang="ja-JP" kern="100">
                <a:latin typeface="Meiryo" panose="020B0604030504040204" pitchFamily="34" charset="-128"/>
                <a:ea typeface="Meiryo" panose="020B0604030504040204" pitchFamily="34" charset="-128"/>
                <a:cs typeface="Times New Roman" panose="02020603050405020304" pitchFamily="18" charset="0"/>
              </a:rPr>
              <a:t>会社や組織、上司に言われなくても、</a:t>
            </a:r>
            <a:r>
              <a:rPr lang="ja-JP" altLang="en-US" kern="100">
                <a:latin typeface="Meiryo" panose="020B0604030504040204" pitchFamily="34" charset="-128"/>
                <a:ea typeface="Meiryo" panose="020B0604030504040204" pitchFamily="34" charset="-128"/>
                <a:cs typeface="Times New Roman" panose="02020603050405020304" pitchFamily="18" charset="0"/>
              </a:rPr>
              <a:t>以下を</a:t>
            </a:r>
            <a:r>
              <a:rPr lang="ja-JP" altLang="ja-JP" kern="100">
                <a:latin typeface="Meiryo" panose="020B0604030504040204" pitchFamily="34" charset="-128"/>
                <a:ea typeface="Meiryo" panose="020B0604030504040204" pitchFamily="34" charset="-128"/>
                <a:cs typeface="Times New Roman" panose="02020603050405020304" pitchFamily="18" charset="0"/>
              </a:rPr>
              <a:t>自分でこれを実践し、自分で育って</a:t>
            </a:r>
            <a:r>
              <a:rPr lang="ja-JP" altLang="en-US" kern="100">
                <a:latin typeface="Meiryo" panose="020B0604030504040204" pitchFamily="34" charset="-128"/>
                <a:ea typeface="Meiryo" panose="020B0604030504040204" pitchFamily="34" charset="-128"/>
                <a:cs typeface="Times New Roman" panose="02020603050405020304" pitchFamily="18" charset="0"/>
              </a:rPr>
              <a:t>ゆく</a:t>
            </a:r>
            <a:r>
              <a:rPr lang="ja-JP" altLang="ja-JP" kern="100">
                <a:latin typeface="Meiryo" panose="020B0604030504040204" pitchFamily="34" charset="-128"/>
                <a:ea typeface="Meiryo" panose="020B0604030504040204" pitchFamily="34" charset="-128"/>
                <a:cs typeface="Times New Roman" panose="02020603050405020304" pitchFamily="18" charset="0"/>
              </a:rPr>
              <a:t>。</a:t>
            </a:r>
          </a:p>
          <a:p>
            <a:pPr algn="just"/>
            <a:r>
              <a:rPr lang="en-US" altLang="ja-JP" kern="100" dirty="0">
                <a:latin typeface="Meiryo" panose="020B0604030504040204" pitchFamily="34" charset="-128"/>
                <a:ea typeface="Meiryo" panose="020B0604030504040204" pitchFamily="34" charset="-128"/>
                <a:cs typeface="Times New Roman" panose="02020603050405020304" pitchFamily="18" charset="0"/>
              </a:rPr>
              <a:t> </a:t>
            </a:r>
            <a:endParaRPr lang="ja-JP" altLang="ja-JP" kern="100">
              <a:latin typeface="Meiryo" panose="020B0604030504040204" pitchFamily="34" charset="-128"/>
              <a:ea typeface="Meiryo" panose="020B0604030504040204" pitchFamily="34" charset="-128"/>
              <a:cs typeface="Times New Roman" panose="02020603050405020304" pitchFamily="18" charset="0"/>
            </a:endParaRPr>
          </a:p>
          <a:p>
            <a:pPr marL="342900" lvl="0" indent="-342900" algn="just">
              <a:buFont typeface="Wingdings" pitchFamily="2" charset="2"/>
              <a:buChar char=""/>
            </a:pPr>
            <a:r>
              <a:rPr lang="ja-JP" altLang="ja-JP" kern="100">
                <a:latin typeface="Meiryo" panose="020B0604030504040204" pitchFamily="34" charset="-128"/>
                <a:ea typeface="Meiryo" panose="020B0604030504040204" pitchFamily="34" charset="-128"/>
                <a:cs typeface="Times New Roman" panose="02020603050405020304" pitchFamily="18" charset="0"/>
              </a:rPr>
              <a:t>自らが目指す未来の自分を描く。</a:t>
            </a:r>
          </a:p>
          <a:p>
            <a:pPr marL="342900" lvl="0" indent="-342900" algn="just">
              <a:buFont typeface="Wingdings" pitchFamily="2" charset="2"/>
              <a:buChar char=""/>
            </a:pPr>
            <a:r>
              <a:rPr lang="ja-JP" altLang="ja-JP" kern="100">
                <a:latin typeface="Meiryo" panose="020B0604030504040204" pitchFamily="34" charset="-128"/>
                <a:ea typeface="Meiryo" panose="020B0604030504040204" pitchFamily="34" charset="-128"/>
                <a:cs typeface="Times New Roman" panose="02020603050405020304" pitchFamily="18" charset="0"/>
              </a:rPr>
              <a:t>それに向かって、オープンな場も含めて学び、切磋琢磨する。</a:t>
            </a:r>
          </a:p>
          <a:p>
            <a:pPr marL="342900" lvl="0" indent="-342900" algn="just">
              <a:buFont typeface="Wingdings" pitchFamily="2" charset="2"/>
              <a:buChar char=""/>
            </a:pPr>
            <a:r>
              <a:rPr lang="ja-JP" altLang="ja-JP" kern="100">
                <a:latin typeface="Meiryo" panose="020B0604030504040204" pitchFamily="34" charset="-128"/>
                <a:ea typeface="Meiryo" panose="020B0604030504040204" pitchFamily="34" charset="-128"/>
                <a:cs typeface="Times New Roman" panose="02020603050405020304" pitchFamily="18" charset="0"/>
              </a:rPr>
              <a:t>それを現業に活かして成果を出す。</a:t>
            </a:r>
          </a:p>
          <a:p>
            <a:pPr marL="342900" lvl="0" indent="-342900" algn="just">
              <a:buFont typeface="Wingdings" pitchFamily="2" charset="2"/>
              <a:buChar char=""/>
            </a:pPr>
            <a:r>
              <a:rPr lang="ja-JP" altLang="ja-JP" kern="100">
                <a:latin typeface="Meiryo" panose="020B0604030504040204" pitchFamily="34" charset="-128"/>
                <a:ea typeface="Meiryo" panose="020B0604030504040204" pitchFamily="34" charset="-128"/>
                <a:cs typeface="Times New Roman" panose="02020603050405020304" pitchFamily="18" charset="0"/>
              </a:rPr>
              <a:t>その成果が認められて、得意分野として新たな仕事を（社内であれ社外であれ）得ることができる。</a:t>
            </a:r>
          </a:p>
          <a:p>
            <a:pPr marL="342900" lvl="0" indent="-342900" algn="just">
              <a:buFont typeface="Wingdings" pitchFamily="2" charset="2"/>
              <a:buChar char=""/>
            </a:pPr>
            <a:r>
              <a:rPr lang="ja-JP" altLang="ja-JP" kern="100">
                <a:latin typeface="Meiryo" panose="020B0604030504040204" pitchFamily="34" charset="-128"/>
                <a:ea typeface="Meiryo" panose="020B0604030504040204" pitchFamily="34" charset="-128"/>
                <a:cs typeface="Times New Roman" panose="02020603050405020304" pitchFamily="18" charset="0"/>
              </a:rPr>
              <a:t>そんな実践を通じて更に技術が磨かれる。</a:t>
            </a:r>
          </a:p>
        </p:txBody>
      </p:sp>
    </p:spTree>
    <p:extLst>
      <p:ext uri="{BB962C8B-B14F-4D97-AF65-F5344CB8AC3E}">
        <p14:creationId xmlns:p14="http://schemas.microsoft.com/office/powerpoint/2010/main" val="5562567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単独LOGO0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58687" y="5878036"/>
            <a:ext cx="617713" cy="677108"/>
          </a:xfrm>
          <a:prstGeom prst="rect">
            <a:avLst/>
          </a:prstGeom>
        </p:spPr>
      </p:pic>
      <p:sp>
        <p:nvSpPr>
          <p:cNvPr id="6" name="正方形/長方形 5"/>
          <p:cNvSpPr/>
          <p:nvPr/>
        </p:nvSpPr>
        <p:spPr>
          <a:xfrm>
            <a:off x="6127750" y="5878036"/>
            <a:ext cx="2938096" cy="677108"/>
          </a:xfrm>
          <a:prstGeom prst="rect">
            <a:avLst/>
          </a:prstGeom>
        </p:spPr>
        <p:txBody>
          <a:bodyPr wrap="square">
            <a:spAutoFit/>
          </a:bodyPr>
          <a:lstStyle/>
          <a:p>
            <a:pPr algn="r"/>
            <a:r>
              <a:rPr lang="ja-JP" altLang="en-US" sz="1400" dirty="0">
                <a:solidFill>
                  <a:srgbClr val="595959"/>
                </a:solidFill>
                <a:latin typeface="メイリオ"/>
                <a:ea typeface="メイリオ"/>
                <a:cs typeface="メイリオ"/>
              </a:rPr>
              <a:t>ネットコマース株式会社</a:t>
            </a:r>
          </a:p>
          <a:p>
            <a:pPr algn="r"/>
            <a:r>
              <a:rPr lang="en-US" altLang="ja-JP" sz="800" dirty="0">
                <a:solidFill>
                  <a:srgbClr val="595959"/>
                </a:solidFill>
                <a:latin typeface="メイリオ"/>
                <a:ea typeface="メイリオ"/>
                <a:cs typeface="メイリオ"/>
              </a:rPr>
              <a:t>180-0004</a:t>
            </a:r>
            <a:r>
              <a:rPr lang="ja-JP" altLang="en-US" sz="800" dirty="0">
                <a:solidFill>
                  <a:srgbClr val="595959"/>
                </a:solidFill>
                <a:latin typeface="メイリオ"/>
                <a:ea typeface="メイリオ"/>
                <a:cs typeface="メイリオ"/>
              </a:rPr>
              <a:t>　東京都武蔵野市吉祥寺本町</a:t>
            </a:r>
            <a:r>
              <a:rPr lang="en-US" altLang="ja-JP" sz="800" dirty="0">
                <a:solidFill>
                  <a:srgbClr val="595959"/>
                </a:solidFill>
                <a:latin typeface="メイリオ"/>
                <a:ea typeface="メイリオ"/>
                <a:cs typeface="メイリオ"/>
              </a:rPr>
              <a:t>2-4-17</a:t>
            </a:r>
          </a:p>
          <a:p>
            <a:pPr algn="r"/>
            <a:r>
              <a:rPr lang="ja-JP" altLang="en-US" sz="800" dirty="0">
                <a:solidFill>
                  <a:srgbClr val="595959"/>
                </a:solidFill>
                <a:latin typeface="メイリオ"/>
                <a:ea typeface="メイリオ"/>
                <a:cs typeface="メイリオ"/>
              </a:rPr>
              <a:t>エスト・グランデール・カーロ </a:t>
            </a:r>
            <a:r>
              <a:rPr lang="en-US" altLang="ja-JP" sz="800" dirty="0">
                <a:solidFill>
                  <a:srgbClr val="595959"/>
                </a:solidFill>
                <a:latin typeface="メイリオ"/>
                <a:ea typeface="メイリオ"/>
                <a:cs typeface="メイリオ"/>
              </a:rPr>
              <a:t>1201</a:t>
            </a:r>
          </a:p>
          <a:p>
            <a:pPr algn="r"/>
            <a:r>
              <a:rPr lang="en-US" altLang="ja-JP" sz="800" dirty="0">
                <a:solidFill>
                  <a:srgbClr val="595959"/>
                </a:solidFill>
                <a:latin typeface="メイリオ"/>
                <a:ea typeface="メイリオ"/>
                <a:cs typeface="メイリオ"/>
                <a:hlinkClick r:id="rId3"/>
              </a:rPr>
              <a:t>http://</a:t>
            </a:r>
            <a:r>
              <a:rPr lang="en-US" altLang="ja-JP" sz="800" dirty="0" err="1">
                <a:solidFill>
                  <a:srgbClr val="595959"/>
                </a:solidFill>
                <a:latin typeface="メイリオ"/>
                <a:ea typeface="メイリオ"/>
                <a:cs typeface="メイリオ"/>
                <a:hlinkClick r:id="rId3"/>
              </a:rPr>
              <a:t>www.netcommerce.co.jp</a:t>
            </a:r>
            <a:r>
              <a:rPr lang="en-US" altLang="ja-JP" sz="800" dirty="0">
                <a:solidFill>
                  <a:srgbClr val="595959"/>
                </a:solidFill>
                <a:latin typeface="メイリオ"/>
                <a:ea typeface="メイリオ"/>
                <a:cs typeface="メイリオ"/>
                <a:hlinkClick r:id="rId3"/>
              </a:rPr>
              <a:t>/</a:t>
            </a:r>
            <a:endParaRPr lang="ja-JP" altLang="en-US" sz="800" dirty="0">
              <a:solidFill>
                <a:srgbClr val="595959"/>
              </a:solidFill>
              <a:latin typeface="メイリオ"/>
              <a:ea typeface="メイリオ"/>
              <a:cs typeface="メイリオ"/>
            </a:endParaRPr>
          </a:p>
        </p:txBody>
      </p:sp>
    </p:spTree>
    <p:extLst>
      <p:ext uri="{BB962C8B-B14F-4D97-AF65-F5344CB8AC3E}">
        <p14:creationId xmlns:p14="http://schemas.microsoft.com/office/powerpoint/2010/main" val="12731929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9D26572-64F3-04BC-E9F9-C272C2536927}"/>
              </a:ext>
            </a:extLst>
          </p:cNvPr>
          <p:cNvSpPr>
            <a:spLocks noGrp="1"/>
          </p:cNvSpPr>
          <p:nvPr>
            <p:ph type="title"/>
          </p:nvPr>
        </p:nvSpPr>
        <p:spPr/>
        <p:txBody>
          <a:bodyPr/>
          <a:lstStyle/>
          <a:p>
            <a:r>
              <a:rPr kumimoji="1" lang="en-US" altLang="ja-JP" dirty="0"/>
              <a:t>8MATO</a:t>
            </a:r>
            <a:r>
              <a:rPr kumimoji="1" lang="ja-JP" altLang="en-US"/>
              <a:t>の初夏</a:t>
            </a:r>
          </a:p>
        </p:txBody>
      </p:sp>
      <p:pic>
        <p:nvPicPr>
          <p:cNvPr id="6" name="図 5" descr="屋内, 天井, 建物, テーブル が含まれている画像&#10;&#10;自動的に生成された説明">
            <a:extLst>
              <a:ext uri="{FF2B5EF4-FFF2-40B4-BE49-F238E27FC236}">
                <a16:creationId xmlns:a16="http://schemas.microsoft.com/office/drawing/2014/main" id="{32E446BE-1754-E606-975A-27B101B87FFA}"/>
              </a:ext>
            </a:extLst>
          </p:cNvPr>
          <p:cNvPicPr>
            <a:picLocks noChangeAspect="1"/>
          </p:cNvPicPr>
          <p:nvPr/>
        </p:nvPicPr>
        <p:blipFill>
          <a:blip r:embed="rId2"/>
          <a:stretch>
            <a:fillRect/>
          </a:stretch>
        </p:blipFill>
        <p:spPr>
          <a:xfrm>
            <a:off x="325326" y="854071"/>
            <a:ext cx="4018907" cy="3014180"/>
          </a:xfrm>
          <a:prstGeom prst="rect">
            <a:avLst/>
          </a:prstGeom>
        </p:spPr>
      </p:pic>
      <p:pic>
        <p:nvPicPr>
          <p:cNvPr id="8" name="図 7" descr="窓の外にあるテーブルと椅子&#10;&#10;中程度の精度で自動的に生成された説明">
            <a:extLst>
              <a:ext uri="{FF2B5EF4-FFF2-40B4-BE49-F238E27FC236}">
                <a16:creationId xmlns:a16="http://schemas.microsoft.com/office/drawing/2014/main" id="{BD2C73E7-FE29-5925-D96C-1A99E646D9FE}"/>
              </a:ext>
            </a:extLst>
          </p:cNvPr>
          <p:cNvPicPr>
            <a:picLocks noChangeAspect="1"/>
          </p:cNvPicPr>
          <p:nvPr/>
        </p:nvPicPr>
        <p:blipFill>
          <a:blip r:embed="rId3"/>
          <a:stretch>
            <a:fillRect/>
          </a:stretch>
        </p:blipFill>
        <p:spPr>
          <a:xfrm>
            <a:off x="325326" y="3958388"/>
            <a:ext cx="1918436" cy="2557915"/>
          </a:xfrm>
          <a:prstGeom prst="rect">
            <a:avLst/>
          </a:prstGeom>
        </p:spPr>
      </p:pic>
      <p:pic>
        <p:nvPicPr>
          <p:cNvPr id="10" name="図 9" descr="木製テーブルの上に看板がついている&#10;&#10;低い精度で自動的に生成された説明">
            <a:extLst>
              <a:ext uri="{FF2B5EF4-FFF2-40B4-BE49-F238E27FC236}">
                <a16:creationId xmlns:a16="http://schemas.microsoft.com/office/drawing/2014/main" id="{50EB29D8-086D-7B7A-F9D5-3FDBF05F8474}"/>
              </a:ext>
            </a:extLst>
          </p:cNvPr>
          <p:cNvPicPr>
            <a:picLocks noChangeAspect="1"/>
          </p:cNvPicPr>
          <p:nvPr/>
        </p:nvPicPr>
        <p:blipFill>
          <a:blip r:embed="rId4"/>
          <a:stretch>
            <a:fillRect/>
          </a:stretch>
        </p:blipFill>
        <p:spPr>
          <a:xfrm>
            <a:off x="2425796" y="3958388"/>
            <a:ext cx="1918437" cy="2557916"/>
          </a:xfrm>
          <a:prstGeom prst="rect">
            <a:avLst/>
          </a:prstGeom>
        </p:spPr>
      </p:pic>
      <p:pic>
        <p:nvPicPr>
          <p:cNvPr id="12" name="図 11" descr="森の中にある大きな木&#10;&#10;自動的に生成された説明">
            <a:extLst>
              <a:ext uri="{FF2B5EF4-FFF2-40B4-BE49-F238E27FC236}">
                <a16:creationId xmlns:a16="http://schemas.microsoft.com/office/drawing/2014/main" id="{1DBA91C6-35BC-11A0-1F36-C818D1905724}"/>
              </a:ext>
            </a:extLst>
          </p:cNvPr>
          <p:cNvPicPr>
            <a:picLocks noChangeAspect="1"/>
          </p:cNvPicPr>
          <p:nvPr/>
        </p:nvPicPr>
        <p:blipFill>
          <a:blip r:embed="rId5"/>
          <a:stretch>
            <a:fillRect/>
          </a:stretch>
        </p:blipFill>
        <p:spPr>
          <a:xfrm>
            <a:off x="4572000" y="854071"/>
            <a:ext cx="4246674" cy="5662232"/>
          </a:xfrm>
          <a:prstGeom prst="rect">
            <a:avLst/>
          </a:prstGeom>
        </p:spPr>
      </p:pic>
    </p:spTree>
    <p:extLst>
      <p:ext uri="{BB962C8B-B14F-4D97-AF65-F5344CB8AC3E}">
        <p14:creationId xmlns:p14="http://schemas.microsoft.com/office/powerpoint/2010/main" val="15716385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230B43-7867-0D04-77C6-22BCDC9DD9BC}"/>
              </a:ext>
            </a:extLst>
          </p:cNvPr>
          <p:cNvSpPr>
            <a:spLocks noGrp="1"/>
          </p:cNvSpPr>
          <p:nvPr>
            <p:ph type="title"/>
          </p:nvPr>
        </p:nvSpPr>
        <p:spPr/>
        <p:txBody>
          <a:bodyPr/>
          <a:lstStyle/>
          <a:p>
            <a:r>
              <a:rPr kumimoji="1" lang="ja-JP" altLang="en-US"/>
              <a:t>様々な取り組み</a:t>
            </a:r>
          </a:p>
        </p:txBody>
      </p:sp>
      <p:pic>
        <p:nvPicPr>
          <p:cNvPr id="10" name="図 9" descr="屋内, テーブル, 木製, 建物 が含まれている画像&#10;&#10;自動的に生成された説明">
            <a:extLst>
              <a:ext uri="{FF2B5EF4-FFF2-40B4-BE49-F238E27FC236}">
                <a16:creationId xmlns:a16="http://schemas.microsoft.com/office/drawing/2014/main" id="{D43FC7D9-D8D6-E975-A5DF-04CF9A6A60F7}"/>
              </a:ext>
            </a:extLst>
          </p:cNvPr>
          <p:cNvPicPr>
            <a:picLocks noChangeAspect="1"/>
          </p:cNvPicPr>
          <p:nvPr/>
        </p:nvPicPr>
        <p:blipFill>
          <a:blip r:embed="rId2"/>
          <a:stretch>
            <a:fillRect/>
          </a:stretch>
        </p:blipFill>
        <p:spPr>
          <a:xfrm>
            <a:off x="4709962" y="3687695"/>
            <a:ext cx="3677457" cy="2758093"/>
          </a:xfrm>
          <a:prstGeom prst="rect">
            <a:avLst/>
          </a:prstGeom>
        </p:spPr>
      </p:pic>
      <p:pic>
        <p:nvPicPr>
          <p:cNvPr id="12" name="図 11" descr="暖炉のあるリビングルーム&#10;&#10;中程度の精度で自動的に生成された説明">
            <a:extLst>
              <a:ext uri="{FF2B5EF4-FFF2-40B4-BE49-F238E27FC236}">
                <a16:creationId xmlns:a16="http://schemas.microsoft.com/office/drawing/2014/main" id="{771B75DD-1813-D71C-7674-2FA345750682}"/>
              </a:ext>
            </a:extLst>
          </p:cNvPr>
          <p:cNvPicPr>
            <a:picLocks noChangeAspect="1"/>
          </p:cNvPicPr>
          <p:nvPr/>
        </p:nvPicPr>
        <p:blipFill>
          <a:blip r:embed="rId3"/>
          <a:stretch>
            <a:fillRect/>
          </a:stretch>
        </p:blipFill>
        <p:spPr>
          <a:xfrm>
            <a:off x="4709963" y="806113"/>
            <a:ext cx="3677458" cy="2758093"/>
          </a:xfrm>
          <a:prstGeom prst="rect">
            <a:avLst/>
          </a:prstGeom>
        </p:spPr>
      </p:pic>
      <p:pic>
        <p:nvPicPr>
          <p:cNvPr id="14" name="図 13" descr="木製のテーブルに座っている子供たち&#10;&#10;低い精度で自動的に生成された説明">
            <a:extLst>
              <a:ext uri="{FF2B5EF4-FFF2-40B4-BE49-F238E27FC236}">
                <a16:creationId xmlns:a16="http://schemas.microsoft.com/office/drawing/2014/main" id="{E49B9976-4BF6-8502-4052-6EBFA9811E41}"/>
              </a:ext>
            </a:extLst>
          </p:cNvPr>
          <p:cNvPicPr>
            <a:picLocks noChangeAspect="1"/>
          </p:cNvPicPr>
          <p:nvPr/>
        </p:nvPicPr>
        <p:blipFill>
          <a:blip r:embed="rId4"/>
          <a:stretch>
            <a:fillRect/>
          </a:stretch>
        </p:blipFill>
        <p:spPr>
          <a:xfrm>
            <a:off x="756579" y="3687696"/>
            <a:ext cx="3677457" cy="2758093"/>
          </a:xfrm>
          <a:prstGeom prst="rect">
            <a:avLst/>
          </a:prstGeom>
        </p:spPr>
      </p:pic>
      <p:pic>
        <p:nvPicPr>
          <p:cNvPr id="16" name="図 15" descr="テーブルを囲む人々&#10;&#10;中程度の精度で自動的に生成された説明">
            <a:extLst>
              <a:ext uri="{FF2B5EF4-FFF2-40B4-BE49-F238E27FC236}">
                <a16:creationId xmlns:a16="http://schemas.microsoft.com/office/drawing/2014/main" id="{7FE56B2E-E4D3-EFFD-6562-05F811BD3DBF}"/>
              </a:ext>
            </a:extLst>
          </p:cNvPr>
          <p:cNvPicPr>
            <a:picLocks noChangeAspect="1"/>
          </p:cNvPicPr>
          <p:nvPr/>
        </p:nvPicPr>
        <p:blipFill>
          <a:blip r:embed="rId5"/>
          <a:stretch>
            <a:fillRect/>
          </a:stretch>
        </p:blipFill>
        <p:spPr>
          <a:xfrm>
            <a:off x="756579" y="806112"/>
            <a:ext cx="3677457" cy="2758092"/>
          </a:xfrm>
          <a:prstGeom prst="rect">
            <a:avLst/>
          </a:prstGeom>
        </p:spPr>
      </p:pic>
    </p:spTree>
    <p:extLst>
      <p:ext uri="{BB962C8B-B14F-4D97-AF65-F5344CB8AC3E}">
        <p14:creationId xmlns:p14="http://schemas.microsoft.com/office/powerpoint/2010/main" val="839225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A1F6A09-30D9-5023-B231-B967EC48065D}"/>
              </a:ext>
            </a:extLst>
          </p:cNvPr>
          <p:cNvSpPr>
            <a:spLocks noGrp="1"/>
          </p:cNvSpPr>
          <p:nvPr>
            <p:ph type="title"/>
          </p:nvPr>
        </p:nvSpPr>
        <p:spPr/>
        <p:txBody>
          <a:bodyPr/>
          <a:lstStyle/>
          <a:p>
            <a:r>
              <a:rPr lang="en-US" altLang="ja-JP" dirty="0"/>
              <a:t>8MATO</a:t>
            </a:r>
            <a:r>
              <a:rPr lang="ja-JP" altLang="en-US"/>
              <a:t>の情報はこちらから</a:t>
            </a:r>
            <a:endParaRPr kumimoji="1" lang="ja-JP" altLang="en-US"/>
          </a:p>
        </p:txBody>
      </p:sp>
      <p:pic>
        <p:nvPicPr>
          <p:cNvPr id="4" name="図 3" descr="QR コード&#10;&#10;自動的に生成された説明">
            <a:extLst>
              <a:ext uri="{FF2B5EF4-FFF2-40B4-BE49-F238E27FC236}">
                <a16:creationId xmlns:a16="http://schemas.microsoft.com/office/drawing/2014/main" id="{2ECD890C-1D6F-2EE8-DF3B-29B4B2F0DE07}"/>
              </a:ext>
            </a:extLst>
          </p:cNvPr>
          <p:cNvPicPr>
            <a:picLocks noChangeAspect="1"/>
          </p:cNvPicPr>
          <p:nvPr/>
        </p:nvPicPr>
        <p:blipFill>
          <a:blip r:embed="rId2"/>
          <a:stretch>
            <a:fillRect/>
          </a:stretch>
        </p:blipFill>
        <p:spPr>
          <a:xfrm>
            <a:off x="1285422" y="1891550"/>
            <a:ext cx="3286578" cy="3286578"/>
          </a:xfrm>
          <a:prstGeom prst="rect">
            <a:avLst/>
          </a:prstGeom>
        </p:spPr>
      </p:pic>
      <p:pic>
        <p:nvPicPr>
          <p:cNvPr id="6" name="図 5" descr="QR コード&#10;&#10;自動的に生成された説明">
            <a:extLst>
              <a:ext uri="{FF2B5EF4-FFF2-40B4-BE49-F238E27FC236}">
                <a16:creationId xmlns:a16="http://schemas.microsoft.com/office/drawing/2014/main" id="{CA75FE64-D820-30B3-86F6-E152CF84B746}"/>
              </a:ext>
            </a:extLst>
          </p:cNvPr>
          <p:cNvPicPr>
            <a:picLocks noChangeAspect="1"/>
          </p:cNvPicPr>
          <p:nvPr/>
        </p:nvPicPr>
        <p:blipFill>
          <a:blip r:embed="rId3"/>
          <a:stretch>
            <a:fillRect/>
          </a:stretch>
        </p:blipFill>
        <p:spPr>
          <a:xfrm>
            <a:off x="4767942" y="2037599"/>
            <a:ext cx="3004457" cy="3004457"/>
          </a:xfrm>
          <a:prstGeom prst="rect">
            <a:avLst/>
          </a:prstGeom>
        </p:spPr>
      </p:pic>
      <p:sp>
        <p:nvSpPr>
          <p:cNvPr id="7" name="テキスト ボックス 6">
            <a:extLst>
              <a:ext uri="{FF2B5EF4-FFF2-40B4-BE49-F238E27FC236}">
                <a16:creationId xmlns:a16="http://schemas.microsoft.com/office/drawing/2014/main" id="{FBF82F8B-572A-3C7A-06B2-A95F4E7EBC56}"/>
              </a:ext>
            </a:extLst>
          </p:cNvPr>
          <p:cNvSpPr txBox="1"/>
          <p:nvPr/>
        </p:nvSpPr>
        <p:spPr>
          <a:xfrm>
            <a:off x="1706101" y="5178128"/>
            <a:ext cx="2445221" cy="369332"/>
          </a:xfrm>
          <a:prstGeom prst="rect">
            <a:avLst/>
          </a:prstGeom>
          <a:noFill/>
        </p:spPr>
        <p:txBody>
          <a:bodyPr wrap="none" rtlCol="0">
            <a:spAutoFit/>
          </a:bodyPr>
          <a:lstStyle/>
          <a:p>
            <a:pPr algn="ctr"/>
            <a:r>
              <a:rPr kumimoji="1" lang="en-US" altLang="ja-JP" dirty="0">
                <a:latin typeface="Meiryo" panose="020B0604030504040204" pitchFamily="34" charset="-128"/>
                <a:ea typeface="Meiryo" panose="020B0604030504040204" pitchFamily="34" charset="-128"/>
                <a:hlinkClick r:id="rId4"/>
              </a:rPr>
              <a:t>8MATO </a:t>
            </a:r>
            <a:r>
              <a:rPr kumimoji="1" lang="ja-JP" altLang="en-US">
                <a:latin typeface="Meiryo" panose="020B0604030504040204" pitchFamily="34" charset="-128"/>
                <a:ea typeface="Meiryo" panose="020B0604030504040204" pitchFamily="34" charset="-128"/>
                <a:hlinkClick r:id="rId4"/>
              </a:rPr>
              <a:t>ホームページ</a:t>
            </a:r>
            <a:endParaRPr kumimoji="1" lang="ja-JP" altLang="en-US">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3E411735-E239-22B8-BFA4-5A91CBF7E083}"/>
              </a:ext>
            </a:extLst>
          </p:cNvPr>
          <p:cNvSpPr txBox="1"/>
          <p:nvPr/>
        </p:nvSpPr>
        <p:spPr>
          <a:xfrm>
            <a:off x="5241524" y="5178128"/>
            <a:ext cx="2057293" cy="369332"/>
          </a:xfrm>
          <a:prstGeom prst="rect">
            <a:avLst/>
          </a:prstGeom>
          <a:noFill/>
        </p:spPr>
        <p:txBody>
          <a:bodyPr wrap="none" rtlCol="0">
            <a:spAutoFit/>
          </a:bodyPr>
          <a:lstStyle/>
          <a:p>
            <a:pPr algn="ctr"/>
            <a:r>
              <a:rPr kumimoji="1" lang="en-US" altLang="ja-JP" dirty="0">
                <a:latin typeface="Meiryo" panose="020B0604030504040204" pitchFamily="34" charset="-128"/>
                <a:ea typeface="Meiryo" panose="020B0604030504040204" pitchFamily="34" charset="-128"/>
              </a:rPr>
              <a:t>8MATO LINE</a:t>
            </a:r>
            <a:r>
              <a:rPr kumimoji="1" lang="ja-JP" altLang="en-US">
                <a:latin typeface="Meiryo" panose="020B0604030504040204" pitchFamily="34" charset="-128"/>
                <a:ea typeface="Meiryo" panose="020B0604030504040204" pitchFamily="34" charset="-128"/>
              </a:rPr>
              <a:t>公式</a:t>
            </a:r>
          </a:p>
        </p:txBody>
      </p:sp>
    </p:spTree>
    <p:extLst>
      <p:ext uri="{BB962C8B-B14F-4D97-AF65-F5344CB8AC3E}">
        <p14:creationId xmlns:p14="http://schemas.microsoft.com/office/powerpoint/2010/main" val="33563575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8" name="グループ化 297">
            <a:extLst>
              <a:ext uri="{FF2B5EF4-FFF2-40B4-BE49-F238E27FC236}">
                <a16:creationId xmlns:a16="http://schemas.microsoft.com/office/drawing/2014/main" id="{2AB66F05-9504-154E-B3C1-8EAB308C29E2}"/>
              </a:ext>
            </a:extLst>
          </p:cNvPr>
          <p:cNvGrpSpPr/>
          <p:nvPr/>
        </p:nvGrpSpPr>
        <p:grpSpPr>
          <a:xfrm>
            <a:off x="5060486" y="2256145"/>
            <a:ext cx="3191195" cy="1988360"/>
            <a:chOff x="6203370" y="2024291"/>
            <a:chExt cx="3191195" cy="1988360"/>
          </a:xfrm>
        </p:grpSpPr>
        <p:sp>
          <p:nvSpPr>
            <p:cNvPr id="299" name="正方形/長方形 298">
              <a:extLst>
                <a:ext uri="{FF2B5EF4-FFF2-40B4-BE49-F238E27FC236}">
                  <a16:creationId xmlns:a16="http://schemas.microsoft.com/office/drawing/2014/main" id="{7C8AF430-525D-EA41-9205-6BC39F999D92}"/>
                </a:ext>
              </a:extLst>
            </p:cNvPr>
            <p:cNvSpPr/>
            <p:nvPr/>
          </p:nvSpPr>
          <p:spPr>
            <a:xfrm>
              <a:off x="6203370" y="2024291"/>
              <a:ext cx="3191195" cy="1988360"/>
            </a:xfrm>
            <a:prstGeom prst="rect">
              <a:avLst/>
            </a:prstGeom>
            <a:solidFill>
              <a:srgbClr val="FFFBD2">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0" name="円/楕円 299">
              <a:extLst>
                <a:ext uri="{FF2B5EF4-FFF2-40B4-BE49-F238E27FC236}">
                  <a16:creationId xmlns:a16="http://schemas.microsoft.com/office/drawing/2014/main" id="{BA2757CF-EB50-9F49-807A-B3FFE11124ED}"/>
                </a:ext>
              </a:extLst>
            </p:cNvPr>
            <p:cNvSpPr/>
            <p:nvPr/>
          </p:nvSpPr>
          <p:spPr>
            <a:xfrm>
              <a:off x="6958318" y="2587569"/>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1" name="円/楕円 300">
              <a:extLst>
                <a:ext uri="{FF2B5EF4-FFF2-40B4-BE49-F238E27FC236}">
                  <a16:creationId xmlns:a16="http://schemas.microsoft.com/office/drawing/2014/main" id="{3AA77181-AF70-C54A-AB96-409DB5A53B48}"/>
                </a:ext>
              </a:extLst>
            </p:cNvPr>
            <p:cNvSpPr/>
            <p:nvPr/>
          </p:nvSpPr>
          <p:spPr>
            <a:xfrm>
              <a:off x="6791970" y="3511235"/>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2" name="円/楕円 301">
              <a:extLst>
                <a:ext uri="{FF2B5EF4-FFF2-40B4-BE49-F238E27FC236}">
                  <a16:creationId xmlns:a16="http://schemas.microsoft.com/office/drawing/2014/main" id="{0D4AFA4A-683B-6542-B161-2C1AC7827B28}"/>
                </a:ext>
              </a:extLst>
            </p:cNvPr>
            <p:cNvSpPr/>
            <p:nvPr/>
          </p:nvSpPr>
          <p:spPr>
            <a:xfrm>
              <a:off x="7611792" y="2837369"/>
              <a:ext cx="374350" cy="374357"/>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3" name="円/楕円 302">
              <a:extLst>
                <a:ext uri="{FF2B5EF4-FFF2-40B4-BE49-F238E27FC236}">
                  <a16:creationId xmlns:a16="http://schemas.microsoft.com/office/drawing/2014/main" id="{230D15F9-2A36-9244-AB33-B97B51E1F1C6}"/>
                </a:ext>
              </a:extLst>
            </p:cNvPr>
            <p:cNvSpPr/>
            <p:nvPr/>
          </p:nvSpPr>
          <p:spPr>
            <a:xfrm>
              <a:off x="8117192" y="2442778"/>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4" name="円/楕円 303">
              <a:extLst>
                <a:ext uri="{FF2B5EF4-FFF2-40B4-BE49-F238E27FC236}">
                  <a16:creationId xmlns:a16="http://schemas.microsoft.com/office/drawing/2014/main" id="{D6652024-75DE-5E41-9FB8-85DA2CEEABF1}"/>
                </a:ext>
              </a:extLst>
            </p:cNvPr>
            <p:cNvSpPr/>
            <p:nvPr/>
          </p:nvSpPr>
          <p:spPr>
            <a:xfrm>
              <a:off x="8802050" y="2876626"/>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5" name="円/楕円 304">
              <a:extLst>
                <a:ext uri="{FF2B5EF4-FFF2-40B4-BE49-F238E27FC236}">
                  <a16:creationId xmlns:a16="http://schemas.microsoft.com/office/drawing/2014/main" id="{CD83B9D8-C109-BD40-A0C6-A7989CB7D29B}"/>
                </a:ext>
              </a:extLst>
            </p:cNvPr>
            <p:cNvSpPr/>
            <p:nvPr/>
          </p:nvSpPr>
          <p:spPr>
            <a:xfrm>
              <a:off x="8237843" y="3560226"/>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6" name="円/楕円 305">
              <a:extLst>
                <a:ext uri="{FF2B5EF4-FFF2-40B4-BE49-F238E27FC236}">
                  <a16:creationId xmlns:a16="http://schemas.microsoft.com/office/drawing/2014/main" id="{C7C92A9C-C89A-034B-B8D3-970D547A37FB}"/>
                </a:ext>
              </a:extLst>
            </p:cNvPr>
            <p:cNvSpPr/>
            <p:nvPr/>
          </p:nvSpPr>
          <p:spPr>
            <a:xfrm>
              <a:off x="7631102" y="3545965"/>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7" name="直線コネクタ 306">
              <a:extLst>
                <a:ext uri="{FF2B5EF4-FFF2-40B4-BE49-F238E27FC236}">
                  <a16:creationId xmlns:a16="http://schemas.microsoft.com/office/drawing/2014/main" id="{D756D9C5-95AF-5446-BE01-38B2BE237F04}"/>
                </a:ext>
              </a:extLst>
            </p:cNvPr>
            <p:cNvCxnSpPr>
              <a:cxnSpLocks/>
              <a:stCxn id="300" idx="5"/>
              <a:endCxn id="302" idx="2"/>
            </p:cNvCxnSpPr>
            <p:nvPr/>
          </p:nvCxnSpPr>
          <p:spPr>
            <a:xfrm>
              <a:off x="7204513" y="2833763"/>
              <a:ext cx="407279" cy="190785"/>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308" name="直線コネクタ 307">
              <a:extLst>
                <a:ext uri="{FF2B5EF4-FFF2-40B4-BE49-F238E27FC236}">
                  <a16:creationId xmlns:a16="http://schemas.microsoft.com/office/drawing/2014/main" id="{14ED2617-C707-B541-9BFF-B4D8DDE8BF58}"/>
                </a:ext>
              </a:extLst>
            </p:cNvPr>
            <p:cNvCxnSpPr>
              <a:cxnSpLocks/>
              <a:stCxn id="302" idx="7"/>
              <a:endCxn id="303" idx="3"/>
            </p:cNvCxnSpPr>
            <p:nvPr/>
          </p:nvCxnSpPr>
          <p:spPr>
            <a:xfrm flipV="1">
              <a:off x="7931320" y="2688972"/>
              <a:ext cx="228112" cy="203220"/>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309" name="直線コネクタ 308">
              <a:extLst>
                <a:ext uri="{FF2B5EF4-FFF2-40B4-BE49-F238E27FC236}">
                  <a16:creationId xmlns:a16="http://schemas.microsoft.com/office/drawing/2014/main" id="{B97209B3-BF56-DF4D-8CDA-95E0A1A7DA59}"/>
                </a:ext>
              </a:extLst>
            </p:cNvPr>
            <p:cNvCxnSpPr>
              <a:cxnSpLocks/>
              <a:stCxn id="301" idx="7"/>
              <a:endCxn id="302" idx="2"/>
            </p:cNvCxnSpPr>
            <p:nvPr/>
          </p:nvCxnSpPr>
          <p:spPr>
            <a:xfrm flipV="1">
              <a:off x="7038165" y="3024548"/>
              <a:ext cx="573627" cy="528927"/>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310" name="直線コネクタ 309">
              <a:extLst>
                <a:ext uri="{FF2B5EF4-FFF2-40B4-BE49-F238E27FC236}">
                  <a16:creationId xmlns:a16="http://schemas.microsoft.com/office/drawing/2014/main" id="{F5F7AE2F-D784-5544-B522-4FE4F9FDC4E5}"/>
                </a:ext>
              </a:extLst>
            </p:cNvPr>
            <p:cNvCxnSpPr>
              <a:cxnSpLocks/>
              <a:stCxn id="316" idx="3"/>
              <a:endCxn id="302" idx="6"/>
            </p:cNvCxnSpPr>
            <p:nvPr/>
          </p:nvCxnSpPr>
          <p:spPr>
            <a:xfrm flipH="1">
              <a:off x="7986142" y="2487706"/>
              <a:ext cx="860905" cy="536842"/>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311" name="直線コネクタ 310">
              <a:extLst>
                <a:ext uri="{FF2B5EF4-FFF2-40B4-BE49-F238E27FC236}">
                  <a16:creationId xmlns:a16="http://schemas.microsoft.com/office/drawing/2014/main" id="{8A7C2E15-0D19-E34B-97A6-53379921AE81}"/>
                </a:ext>
              </a:extLst>
            </p:cNvPr>
            <p:cNvCxnSpPr>
              <a:cxnSpLocks/>
              <a:stCxn id="302" idx="5"/>
              <a:endCxn id="305" idx="0"/>
            </p:cNvCxnSpPr>
            <p:nvPr/>
          </p:nvCxnSpPr>
          <p:spPr>
            <a:xfrm>
              <a:off x="7931320" y="3156903"/>
              <a:ext cx="450741" cy="403323"/>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312" name="直線コネクタ 311">
              <a:extLst>
                <a:ext uri="{FF2B5EF4-FFF2-40B4-BE49-F238E27FC236}">
                  <a16:creationId xmlns:a16="http://schemas.microsoft.com/office/drawing/2014/main" id="{C552000F-B48B-6145-AE90-1B37E79B5784}"/>
                </a:ext>
              </a:extLst>
            </p:cNvPr>
            <p:cNvCxnSpPr>
              <a:cxnSpLocks/>
              <a:stCxn id="302" idx="4"/>
              <a:endCxn id="306" idx="0"/>
            </p:cNvCxnSpPr>
            <p:nvPr/>
          </p:nvCxnSpPr>
          <p:spPr>
            <a:xfrm flipH="1">
              <a:off x="7775320" y="3211726"/>
              <a:ext cx="23647" cy="334239"/>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313" name="直線コネクタ 312">
              <a:extLst>
                <a:ext uri="{FF2B5EF4-FFF2-40B4-BE49-F238E27FC236}">
                  <a16:creationId xmlns:a16="http://schemas.microsoft.com/office/drawing/2014/main" id="{9E101D06-7113-0D40-B496-FA268FD671B6}"/>
                </a:ext>
              </a:extLst>
            </p:cNvPr>
            <p:cNvCxnSpPr>
              <a:cxnSpLocks/>
              <a:endCxn id="301" idx="6"/>
            </p:cNvCxnSpPr>
            <p:nvPr/>
          </p:nvCxnSpPr>
          <p:spPr>
            <a:xfrm flipH="1" flipV="1">
              <a:off x="7080405" y="3655452"/>
              <a:ext cx="547722" cy="34732"/>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sp>
          <p:nvSpPr>
            <p:cNvPr id="314" name="円/楕円 313">
              <a:extLst>
                <a:ext uri="{FF2B5EF4-FFF2-40B4-BE49-F238E27FC236}">
                  <a16:creationId xmlns:a16="http://schemas.microsoft.com/office/drawing/2014/main" id="{9071A387-743D-2540-9730-28EF5F0DA6DD}"/>
                </a:ext>
              </a:extLst>
            </p:cNvPr>
            <p:cNvSpPr/>
            <p:nvPr/>
          </p:nvSpPr>
          <p:spPr>
            <a:xfrm>
              <a:off x="7269904" y="2154344"/>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5" name="円/楕円 314">
              <a:extLst>
                <a:ext uri="{FF2B5EF4-FFF2-40B4-BE49-F238E27FC236}">
                  <a16:creationId xmlns:a16="http://schemas.microsoft.com/office/drawing/2014/main" id="{4A2E3D98-2F16-544C-B3CB-173B4262555F}"/>
                </a:ext>
              </a:extLst>
            </p:cNvPr>
            <p:cNvSpPr/>
            <p:nvPr/>
          </p:nvSpPr>
          <p:spPr>
            <a:xfrm>
              <a:off x="8831802" y="3589369"/>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6" name="円/楕円 315">
              <a:extLst>
                <a:ext uri="{FF2B5EF4-FFF2-40B4-BE49-F238E27FC236}">
                  <a16:creationId xmlns:a16="http://schemas.microsoft.com/office/drawing/2014/main" id="{CC5A114C-73A1-2242-8686-ACE684AD706E}"/>
                </a:ext>
              </a:extLst>
            </p:cNvPr>
            <p:cNvSpPr/>
            <p:nvPr/>
          </p:nvSpPr>
          <p:spPr>
            <a:xfrm>
              <a:off x="8804807" y="2241512"/>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7" name="円/楕円 316">
              <a:extLst>
                <a:ext uri="{FF2B5EF4-FFF2-40B4-BE49-F238E27FC236}">
                  <a16:creationId xmlns:a16="http://schemas.microsoft.com/office/drawing/2014/main" id="{43CB51E7-CB28-FB42-BD01-0B628581F641}"/>
                </a:ext>
              </a:extLst>
            </p:cNvPr>
            <p:cNvSpPr/>
            <p:nvPr/>
          </p:nvSpPr>
          <p:spPr>
            <a:xfrm>
              <a:off x="6474003" y="2875771"/>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18" name="直線コネクタ 317">
              <a:extLst>
                <a:ext uri="{FF2B5EF4-FFF2-40B4-BE49-F238E27FC236}">
                  <a16:creationId xmlns:a16="http://schemas.microsoft.com/office/drawing/2014/main" id="{077AAB12-B111-7240-BAD4-425F86A6840A}"/>
                </a:ext>
              </a:extLst>
            </p:cNvPr>
            <p:cNvCxnSpPr>
              <a:cxnSpLocks/>
              <a:stCxn id="317" idx="6"/>
              <a:endCxn id="302" idx="2"/>
            </p:cNvCxnSpPr>
            <p:nvPr/>
          </p:nvCxnSpPr>
          <p:spPr>
            <a:xfrm>
              <a:off x="6762438" y="3019988"/>
              <a:ext cx="849354" cy="4560"/>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319" name="直線コネクタ 318">
              <a:extLst>
                <a:ext uri="{FF2B5EF4-FFF2-40B4-BE49-F238E27FC236}">
                  <a16:creationId xmlns:a16="http://schemas.microsoft.com/office/drawing/2014/main" id="{4F51AC8A-6C4A-E543-BC26-EDCE455ADBC4}"/>
                </a:ext>
              </a:extLst>
            </p:cNvPr>
            <p:cNvCxnSpPr>
              <a:cxnSpLocks/>
              <a:stCxn id="302" idx="1"/>
              <a:endCxn id="314" idx="4"/>
            </p:cNvCxnSpPr>
            <p:nvPr/>
          </p:nvCxnSpPr>
          <p:spPr>
            <a:xfrm flipH="1" flipV="1">
              <a:off x="7414122" y="2442778"/>
              <a:ext cx="252492" cy="449414"/>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321" name="直線コネクタ 320">
              <a:extLst>
                <a:ext uri="{FF2B5EF4-FFF2-40B4-BE49-F238E27FC236}">
                  <a16:creationId xmlns:a16="http://schemas.microsoft.com/office/drawing/2014/main" id="{C0D3BDDE-D18B-0542-94E4-E02CA8690B38}"/>
                </a:ext>
              </a:extLst>
            </p:cNvPr>
            <p:cNvCxnSpPr>
              <a:cxnSpLocks/>
              <a:stCxn id="302" idx="6"/>
              <a:endCxn id="315" idx="2"/>
            </p:cNvCxnSpPr>
            <p:nvPr/>
          </p:nvCxnSpPr>
          <p:spPr>
            <a:xfrm>
              <a:off x="7986142" y="3024548"/>
              <a:ext cx="845660" cy="709038"/>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327" name="直線コネクタ 326">
              <a:extLst>
                <a:ext uri="{FF2B5EF4-FFF2-40B4-BE49-F238E27FC236}">
                  <a16:creationId xmlns:a16="http://schemas.microsoft.com/office/drawing/2014/main" id="{8B74D29F-CB4E-6344-ADD8-BBB19060F710}"/>
                </a:ext>
              </a:extLst>
            </p:cNvPr>
            <p:cNvCxnSpPr>
              <a:cxnSpLocks/>
              <a:stCxn id="304" idx="2"/>
              <a:endCxn id="302" idx="6"/>
            </p:cNvCxnSpPr>
            <p:nvPr/>
          </p:nvCxnSpPr>
          <p:spPr>
            <a:xfrm flipH="1">
              <a:off x="7986142" y="3020843"/>
              <a:ext cx="815908" cy="3705"/>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338" name="直線コネクタ 337">
              <a:extLst>
                <a:ext uri="{FF2B5EF4-FFF2-40B4-BE49-F238E27FC236}">
                  <a16:creationId xmlns:a16="http://schemas.microsoft.com/office/drawing/2014/main" id="{3F1DE2CB-D394-8F4A-8D95-1A6D5B2A854B}"/>
                </a:ext>
              </a:extLst>
            </p:cNvPr>
            <p:cNvCxnSpPr>
              <a:cxnSpLocks/>
              <a:stCxn id="300" idx="7"/>
              <a:endCxn id="314" idx="3"/>
            </p:cNvCxnSpPr>
            <p:nvPr/>
          </p:nvCxnSpPr>
          <p:spPr>
            <a:xfrm flipV="1">
              <a:off x="7204513" y="2400538"/>
              <a:ext cx="107631" cy="229271"/>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grpSp>
      <p:grpSp>
        <p:nvGrpSpPr>
          <p:cNvPr id="297" name="グループ化 296">
            <a:extLst>
              <a:ext uri="{FF2B5EF4-FFF2-40B4-BE49-F238E27FC236}">
                <a16:creationId xmlns:a16="http://schemas.microsoft.com/office/drawing/2014/main" id="{02C7455A-35E6-5D41-8A4D-DB49EE63C3DF}"/>
              </a:ext>
            </a:extLst>
          </p:cNvPr>
          <p:cNvGrpSpPr/>
          <p:nvPr/>
        </p:nvGrpSpPr>
        <p:grpSpPr>
          <a:xfrm>
            <a:off x="3851108" y="2783565"/>
            <a:ext cx="3191195" cy="1988360"/>
            <a:chOff x="6203370" y="2024291"/>
            <a:chExt cx="3191195" cy="1988360"/>
          </a:xfrm>
        </p:grpSpPr>
        <p:sp>
          <p:nvSpPr>
            <p:cNvPr id="241" name="正方形/長方形 240">
              <a:extLst>
                <a:ext uri="{FF2B5EF4-FFF2-40B4-BE49-F238E27FC236}">
                  <a16:creationId xmlns:a16="http://schemas.microsoft.com/office/drawing/2014/main" id="{8CBF8E08-AEC6-EB4A-9A9E-A51D825A7DD6}"/>
                </a:ext>
              </a:extLst>
            </p:cNvPr>
            <p:cNvSpPr/>
            <p:nvPr/>
          </p:nvSpPr>
          <p:spPr>
            <a:xfrm>
              <a:off x="6203370" y="2024291"/>
              <a:ext cx="3191195" cy="1988360"/>
            </a:xfrm>
            <a:prstGeom prst="rect">
              <a:avLst/>
            </a:prstGeom>
            <a:solidFill>
              <a:srgbClr val="FFFBD2">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2" name="円/楕円 241">
              <a:extLst>
                <a:ext uri="{FF2B5EF4-FFF2-40B4-BE49-F238E27FC236}">
                  <a16:creationId xmlns:a16="http://schemas.microsoft.com/office/drawing/2014/main" id="{1BCE2DC1-3E2A-2446-B8F0-C9C2846D7DFB}"/>
                </a:ext>
              </a:extLst>
            </p:cNvPr>
            <p:cNvSpPr/>
            <p:nvPr/>
          </p:nvSpPr>
          <p:spPr>
            <a:xfrm>
              <a:off x="6713093" y="2347980"/>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3" name="円/楕円 242">
              <a:extLst>
                <a:ext uri="{FF2B5EF4-FFF2-40B4-BE49-F238E27FC236}">
                  <a16:creationId xmlns:a16="http://schemas.microsoft.com/office/drawing/2014/main" id="{6FF7F1B8-C74C-874B-96D5-5C1335C300C4}"/>
                </a:ext>
              </a:extLst>
            </p:cNvPr>
            <p:cNvSpPr/>
            <p:nvPr/>
          </p:nvSpPr>
          <p:spPr>
            <a:xfrm>
              <a:off x="6791970" y="3511235"/>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4" name="円/楕円 243">
              <a:extLst>
                <a:ext uri="{FF2B5EF4-FFF2-40B4-BE49-F238E27FC236}">
                  <a16:creationId xmlns:a16="http://schemas.microsoft.com/office/drawing/2014/main" id="{3538C086-F678-824C-8439-0E14B4B61200}"/>
                </a:ext>
              </a:extLst>
            </p:cNvPr>
            <p:cNvSpPr/>
            <p:nvPr/>
          </p:nvSpPr>
          <p:spPr>
            <a:xfrm>
              <a:off x="7611792" y="2837369"/>
              <a:ext cx="374350" cy="374357"/>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5" name="円/楕円 244">
              <a:extLst>
                <a:ext uri="{FF2B5EF4-FFF2-40B4-BE49-F238E27FC236}">
                  <a16:creationId xmlns:a16="http://schemas.microsoft.com/office/drawing/2014/main" id="{97FEA630-EA72-A840-96F1-DDED107F0865}"/>
                </a:ext>
              </a:extLst>
            </p:cNvPr>
            <p:cNvSpPr/>
            <p:nvPr/>
          </p:nvSpPr>
          <p:spPr>
            <a:xfrm>
              <a:off x="7909611" y="2162888"/>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6" name="円/楕円 245">
              <a:extLst>
                <a:ext uri="{FF2B5EF4-FFF2-40B4-BE49-F238E27FC236}">
                  <a16:creationId xmlns:a16="http://schemas.microsoft.com/office/drawing/2014/main" id="{9BFCA485-EE04-1947-9DCC-8A5C809A642E}"/>
                </a:ext>
              </a:extLst>
            </p:cNvPr>
            <p:cNvSpPr/>
            <p:nvPr/>
          </p:nvSpPr>
          <p:spPr>
            <a:xfrm>
              <a:off x="8777411" y="2900804"/>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7" name="円/楕円 246">
              <a:extLst>
                <a:ext uri="{FF2B5EF4-FFF2-40B4-BE49-F238E27FC236}">
                  <a16:creationId xmlns:a16="http://schemas.microsoft.com/office/drawing/2014/main" id="{666FDF1B-5383-D84A-9902-404C1321CCB9}"/>
                </a:ext>
              </a:extLst>
            </p:cNvPr>
            <p:cNvSpPr/>
            <p:nvPr/>
          </p:nvSpPr>
          <p:spPr>
            <a:xfrm>
              <a:off x="8237843" y="3560226"/>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8" name="円/楕円 247">
              <a:extLst>
                <a:ext uri="{FF2B5EF4-FFF2-40B4-BE49-F238E27FC236}">
                  <a16:creationId xmlns:a16="http://schemas.microsoft.com/office/drawing/2014/main" id="{416B5698-4732-4B4D-BAB8-DA09977AEF54}"/>
                </a:ext>
              </a:extLst>
            </p:cNvPr>
            <p:cNvSpPr/>
            <p:nvPr/>
          </p:nvSpPr>
          <p:spPr>
            <a:xfrm>
              <a:off x="7631102" y="3545965"/>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9" name="直線コネクタ 248">
              <a:extLst>
                <a:ext uri="{FF2B5EF4-FFF2-40B4-BE49-F238E27FC236}">
                  <a16:creationId xmlns:a16="http://schemas.microsoft.com/office/drawing/2014/main" id="{C25EAFD1-F3CD-7641-9F56-D236F431586D}"/>
                </a:ext>
              </a:extLst>
            </p:cNvPr>
            <p:cNvCxnSpPr>
              <a:cxnSpLocks/>
              <a:stCxn id="242" idx="5"/>
              <a:endCxn id="244" idx="2"/>
            </p:cNvCxnSpPr>
            <p:nvPr/>
          </p:nvCxnSpPr>
          <p:spPr>
            <a:xfrm>
              <a:off x="6959288" y="2594174"/>
              <a:ext cx="652504" cy="430374"/>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250" name="直線コネクタ 249">
              <a:extLst>
                <a:ext uri="{FF2B5EF4-FFF2-40B4-BE49-F238E27FC236}">
                  <a16:creationId xmlns:a16="http://schemas.microsoft.com/office/drawing/2014/main" id="{2967A700-E17C-BD43-B110-2A7D84B4B769}"/>
                </a:ext>
              </a:extLst>
            </p:cNvPr>
            <p:cNvCxnSpPr>
              <a:cxnSpLocks/>
              <a:stCxn id="244" idx="0"/>
              <a:endCxn id="245" idx="4"/>
            </p:cNvCxnSpPr>
            <p:nvPr/>
          </p:nvCxnSpPr>
          <p:spPr>
            <a:xfrm flipV="1">
              <a:off x="7798967" y="2451322"/>
              <a:ext cx="254862" cy="386047"/>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251" name="直線コネクタ 250">
              <a:extLst>
                <a:ext uri="{FF2B5EF4-FFF2-40B4-BE49-F238E27FC236}">
                  <a16:creationId xmlns:a16="http://schemas.microsoft.com/office/drawing/2014/main" id="{87D95ED4-2C30-2248-AB77-5AC5382BCCAF}"/>
                </a:ext>
              </a:extLst>
            </p:cNvPr>
            <p:cNvCxnSpPr>
              <a:cxnSpLocks/>
              <a:stCxn id="243" idx="7"/>
              <a:endCxn id="244" idx="2"/>
            </p:cNvCxnSpPr>
            <p:nvPr/>
          </p:nvCxnSpPr>
          <p:spPr>
            <a:xfrm flipV="1">
              <a:off x="7038165" y="3024548"/>
              <a:ext cx="573627" cy="528927"/>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252" name="直線コネクタ 251">
              <a:extLst>
                <a:ext uri="{FF2B5EF4-FFF2-40B4-BE49-F238E27FC236}">
                  <a16:creationId xmlns:a16="http://schemas.microsoft.com/office/drawing/2014/main" id="{E8940F7F-47DF-D64A-AF18-3449D74C7692}"/>
                </a:ext>
              </a:extLst>
            </p:cNvPr>
            <p:cNvCxnSpPr>
              <a:cxnSpLocks/>
              <a:stCxn id="261" idx="3"/>
              <a:endCxn id="244" idx="6"/>
            </p:cNvCxnSpPr>
            <p:nvPr/>
          </p:nvCxnSpPr>
          <p:spPr>
            <a:xfrm flipH="1">
              <a:off x="7986142" y="2556368"/>
              <a:ext cx="579400" cy="468180"/>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253" name="直線コネクタ 252">
              <a:extLst>
                <a:ext uri="{FF2B5EF4-FFF2-40B4-BE49-F238E27FC236}">
                  <a16:creationId xmlns:a16="http://schemas.microsoft.com/office/drawing/2014/main" id="{64B76C08-F1CB-2342-8ACB-BE0CFE46FD03}"/>
                </a:ext>
              </a:extLst>
            </p:cNvPr>
            <p:cNvCxnSpPr>
              <a:cxnSpLocks/>
              <a:stCxn id="244" idx="5"/>
              <a:endCxn id="247" idx="0"/>
            </p:cNvCxnSpPr>
            <p:nvPr/>
          </p:nvCxnSpPr>
          <p:spPr>
            <a:xfrm>
              <a:off x="7931320" y="3156903"/>
              <a:ext cx="450741" cy="403323"/>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254" name="直線コネクタ 253">
              <a:extLst>
                <a:ext uri="{FF2B5EF4-FFF2-40B4-BE49-F238E27FC236}">
                  <a16:creationId xmlns:a16="http://schemas.microsoft.com/office/drawing/2014/main" id="{5BBEF1DC-B503-2F43-8F4C-B807A85D0EDF}"/>
                </a:ext>
              </a:extLst>
            </p:cNvPr>
            <p:cNvCxnSpPr>
              <a:cxnSpLocks/>
              <a:stCxn id="244" idx="4"/>
              <a:endCxn id="248" idx="0"/>
            </p:cNvCxnSpPr>
            <p:nvPr/>
          </p:nvCxnSpPr>
          <p:spPr>
            <a:xfrm flipH="1">
              <a:off x="7775320" y="3211726"/>
              <a:ext cx="23647" cy="334239"/>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255" name="直線コネクタ 254">
              <a:extLst>
                <a:ext uri="{FF2B5EF4-FFF2-40B4-BE49-F238E27FC236}">
                  <a16:creationId xmlns:a16="http://schemas.microsoft.com/office/drawing/2014/main" id="{AFD0D4DC-614B-DE47-B115-7874B9D27349}"/>
                </a:ext>
              </a:extLst>
            </p:cNvPr>
            <p:cNvCxnSpPr>
              <a:cxnSpLocks/>
              <a:endCxn id="243" idx="6"/>
            </p:cNvCxnSpPr>
            <p:nvPr/>
          </p:nvCxnSpPr>
          <p:spPr>
            <a:xfrm flipH="1" flipV="1">
              <a:off x="7080405" y="3655452"/>
              <a:ext cx="547722" cy="34732"/>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sp>
          <p:nvSpPr>
            <p:cNvPr id="258" name="円/楕円 257">
              <a:extLst>
                <a:ext uri="{FF2B5EF4-FFF2-40B4-BE49-F238E27FC236}">
                  <a16:creationId xmlns:a16="http://schemas.microsoft.com/office/drawing/2014/main" id="{4A651CC0-324A-094E-AD7A-45E82C73456F}"/>
                </a:ext>
              </a:extLst>
            </p:cNvPr>
            <p:cNvSpPr/>
            <p:nvPr/>
          </p:nvSpPr>
          <p:spPr>
            <a:xfrm>
              <a:off x="7250165" y="2207932"/>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9" name="円/楕円 258">
              <a:extLst>
                <a:ext uri="{FF2B5EF4-FFF2-40B4-BE49-F238E27FC236}">
                  <a16:creationId xmlns:a16="http://schemas.microsoft.com/office/drawing/2014/main" id="{60AEF7CE-5C4E-0D49-9E7B-8A34ADFA4CC9}"/>
                </a:ext>
              </a:extLst>
            </p:cNvPr>
            <p:cNvSpPr/>
            <p:nvPr/>
          </p:nvSpPr>
          <p:spPr>
            <a:xfrm>
              <a:off x="8704201" y="3363786"/>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1" name="円/楕円 260">
              <a:extLst>
                <a:ext uri="{FF2B5EF4-FFF2-40B4-BE49-F238E27FC236}">
                  <a16:creationId xmlns:a16="http://schemas.microsoft.com/office/drawing/2014/main" id="{66E163F4-8F9D-D54F-8CA8-E567B100FA03}"/>
                </a:ext>
              </a:extLst>
            </p:cNvPr>
            <p:cNvSpPr/>
            <p:nvPr/>
          </p:nvSpPr>
          <p:spPr>
            <a:xfrm>
              <a:off x="8523302" y="2310174"/>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6" name="円/楕円 265">
              <a:extLst>
                <a:ext uri="{FF2B5EF4-FFF2-40B4-BE49-F238E27FC236}">
                  <a16:creationId xmlns:a16="http://schemas.microsoft.com/office/drawing/2014/main" id="{7B353EAE-7330-2443-B7BB-027934A5E802}"/>
                </a:ext>
              </a:extLst>
            </p:cNvPr>
            <p:cNvSpPr/>
            <p:nvPr/>
          </p:nvSpPr>
          <p:spPr>
            <a:xfrm>
              <a:off x="6627176" y="2820523"/>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67" name="直線コネクタ 266">
              <a:extLst>
                <a:ext uri="{FF2B5EF4-FFF2-40B4-BE49-F238E27FC236}">
                  <a16:creationId xmlns:a16="http://schemas.microsoft.com/office/drawing/2014/main" id="{A5A96B03-06F9-D442-8246-121C12F270B7}"/>
                </a:ext>
              </a:extLst>
            </p:cNvPr>
            <p:cNvCxnSpPr>
              <a:cxnSpLocks/>
              <a:stCxn id="266" idx="6"/>
              <a:endCxn id="244" idx="2"/>
            </p:cNvCxnSpPr>
            <p:nvPr/>
          </p:nvCxnSpPr>
          <p:spPr>
            <a:xfrm>
              <a:off x="6915611" y="2964740"/>
              <a:ext cx="696181" cy="59808"/>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271" name="直線コネクタ 270">
              <a:extLst>
                <a:ext uri="{FF2B5EF4-FFF2-40B4-BE49-F238E27FC236}">
                  <a16:creationId xmlns:a16="http://schemas.microsoft.com/office/drawing/2014/main" id="{9CFB61DF-56A4-EA40-A1AB-D11EEF3461A4}"/>
                </a:ext>
              </a:extLst>
            </p:cNvPr>
            <p:cNvCxnSpPr>
              <a:cxnSpLocks/>
              <a:stCxn id="244" idx="1"/>
              <a:endCxn id="258" idx="5"/>
            </p:cNvCxnSpPr>
            <p:nvPr/>
          </p:nvCxnSpPr>
          <p:spPr>
            <a:xfrm flipH="1" flipV="1">
              <a:off x="7496360" y="2454126"/>
              <a:ext cx="170254" cy="438066"/>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274" name="直線コネクタ 273">
              <a:extLst>
                <a:ext uri="{FF2B5EF4-FFF2-40B4-BE49-F238E27FC236}">
                  <a16:creationId xmlns:a16="http://schemas.microsoft.com/office/drawing/2014/main" id="{DB5D974C-2006-F14B-8581-457BFD502FF1}"/>
                </a:ext>
              </a:extLst>
            </p:cNvPr>
            <p:cNvCxnSpPr>
              <a:cxnSpLocks/>
              <a:stCxn id="245" idx="6"/>
              <a:endCxn id="261" idx="2"/>
            </p:cNvCxnSpPr>
            <p:nvPr/>
          </p:nvCxnSpPr>
          <p:spPr>
            <a:xfrm>
              <a:off x="8198046" y="2307105"/>
              <a:ext cx="325256" cy="147286"/>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277" name="直線コネクタ 276">
              <a:extLst>
                <a:ext uri="{FF2B5EF4-FFF2-40B4-BE49-F238E27FC236}">
                  <a16:creationId xmlns:a16="http://schemas.microsoft.com/office/drawing/2014/main" id="{2C0848E0-6D3B-2F48-B784-BAA364C2B772}"/>
                </a:ext>
              </a:extLst>
            </p:cNvPr>
            <p:cNvCxnSpPr>
              <a:cxnSpLocks/>
              <a:stCxn id="244" idx="6"/>
              <a:endCxn id="259" idx="2"/>
            </p:cNvCxnSpPr>
            <p:nvPr/>
          </p:nvCxnSpPr>
          <p:spPr>
            <a:xfrm>
              <a:off x="7986142" y="3024548"/>
              <a:ext cx="718059" cy="483455"/>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287" name="直線コネクタ 286">
              <a:extLst>
                <a:ext uri="{FF2B5EF4-FFF2-40B4-BE49-F238E27FC236}">
                  <a16:creationId xmlns:a16="http://schemas.microsoft.com/office/drawing/2014/main" id="{3F0CDBF6-1502-CA45-8DCD-153BA7951E27}"/>
                </a:ext>
              </a:extLst>
            </p:cNvPr>
            <p:cNvCxnSpPr>
              <a:cxnSpLocks/>
              <a:stCxn id="246" idx="0"/>
              <a:endCxn id="261" idx="5"/>
            </p:cNvCxnSpPr>
            <p:nvPr/>
          </p:nvCxnSpPr>
          <p:spPr>
            <a:xfrm flipH="1" flipV="1">
              <a:off x="8769497" y="2556368"/>
              <a:ext cx="152132" cy="344436"/>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grpSp>
      <p:sp>
        <p:nvSpPr>
          <p:cNvPr id="5" name="タイトル 4">
            <a:extLst>
              <a:ext uri="{FF2B5EF4-FFF2-40B4-BE49-F238E27FC236}">
                <a16:creationId xmlns:a16="http://schemas.microsoft.com/office/drawing/2014/main" id="{4C5BDF13-9040-F840-BC33-1134ECF871B2}"/>
              </a:ext>
            </a:extLst>
          </p:cNvPr>
          <p:cNvSpPr>
            <a:spLocks noGrp="1"/>
          </p:cNvSpPr>
          <p:nvPr>
            <p:ph type="title"/>
          </p:nvPr>
        </p:nvSpPr>
        <p:spPr>
          <a:xfrm>
            <a:off x="230400" y="266400"/>
            <a:ext cx="8686800" cy="416221"/>
          </a:xfrm>
        </p:spPr>
        <p:txBody>
          <a:bodyPr lIns="0" rIns="0"/>
          <a:lstStyle/>
          <a:p>
            <a:r>
              <a:rPr kumimoji="1" lang="ja-JP" altLang="en-US" sz="2700" dirty="0"/>
              <a:t>トレンドの構造</a:t>
            </a:r>
          </a:p>
        </p:txBody>
      </p:sp>
      <p:grpSp>
        <p:nvGrpSpPr>
          <p:cNvPr id="353" name="グループ化 352">
            <a:extLst>
              <a:ext uri="{FF2B5EF4-FFF2-40B4-BE49-F238E27FC236}">
                <a16:creationId xmlns:a16="http://schemas.microsoft.com/office/drawing/2014/main" id="{284E8789-2200-034E-8436-B316B950C335}"/>
              </a:ext>
            </a:extLst>
          </p:cNvPr>
          <p:cNvGrpSpPr/>
          <p:nvPr/>
        </p:nvGrpSpPr>
        <p:grpSpPr>
          <a:xfrm>
            <a:off x="379769" y="1342326"/>
            <a:ext cx="883536" cy="1803235"/>
            <a:chOff x="5756077" y="1946625"/>
            <a:chExt cx="150692" cy="345179"/>
          </a:xfrm>
        </p:grpSpPr>
        <p:sp>
          <p:nvSpPr>
            <p:cNvPr id="351" name="円/楕円 350">
              <a:extLst>
                <a:ext uri="{FF2B5EF4-FFF2-40B4-BE49-F238E27FC236}">
                  <a16:creationId xmlns:a16="http://schemas.microsoft.com/office/drawing/2014/main" id="{9F99E61C-F275-034B-9E41-2D0B06686FF6}"/>
                </a:ext>
              </a:extLst>
            </p:cNvPr>
            <p:cNvSpPr/>
            <p:nvPr/>
          </p:nvSpPr>
          <p:spPr>
            <a:xfrm>
              <a:off x="5756077" y="1946625"/>
              <a:ext cx="150692" cy="158289"/>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2" name="フローチャート: 論理積ゲート 351">
              <a:extLst>
                <a:ext uri="{FF2B5EF4-FFF2-40B4-BE49-F238E27FC236}">
                  <a16:creationId xmlns:a16="http://schemas.microsoft.com/office/drawing/2014/main" id="{599809DB-2410-624C-AB0B-C681E832D70C}"/>
                </a:ext>
              </a:extLst>
            </p:cNvPr>
            <p:cNvSpPr/>
            <p:nvPr/>
          </p:nvSpPr>
          <p:spPr>
            <a:xfrm rot="16200000">
              <a:off x="5737978" y="2123013"/>
              <a:ext cx="186890" cy="15069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56" name="グループ化 355">
            <a:extLst>
              <a:ext uri="{FF2B5EF4-FFF2-40B4-BE49-F238E27FC236}">
                <a16:creationId xmlns:a16="http://schemas.microsoft.com/office/drawing/2014/main" id="{968FEC7C-2E33-A644-B8D1-63F616156691}"/>
              </a:ext>
            </a:extLst>
          </p:cNvPr>
          <p:cNvGrpSpPr/>
          <p:nvPr/>
        </p:nvGrpSpPr>
        <p:grpSpPr>
          <a:xfrm>
            <a:off x="2870310" y="3277024"/>
            <a:ext cx="3191195" cy="1988360"/>
            <a:chOff x="5664565" y="4406779"/>
            <a:chExt cx="3191195" cy="1988360"/>
          </a:xfrm>
        </p:grpSpPr>
        <p:grpSp>
          <p:nvGrpSpPr>
            <p:cNvPr id="256" name="グループ化 255">
              <a:extLst>
                <a:ext uri="{FF2B5EF4-FFF2-40B4-BE49-F238E27FC236}">
                  <a16:creationId xmlns:a16="http://schemas.microsoft.com/office/drawing/2014/main" id="{E3F9123B-7967-5C46-BEF2-C1CF7F976DB4}"/>
                </a:ext>
              </a:extLst>
            </p:cNvPr>
            <p:cNvGrpSpPr/>
            <p:nvPr/>
          </p:nvGrpSpPr>
          <p:grpSpPr>
            <a:xfrm>
              <a:off x="5664565" y="4406779"/>
              <a:ext cx="3191195" cy="1988360"/>
              <a:chOff x="2976402" y="2374985"/>
              <a:chExt cx="3191195" cy="1988360"/>
            </a:xfrm>
          </p:grpSpPr>
          <p:sp>
            <p:nvSpPr>
              <p:cNvPr id="6" name="正方形/長方形 5">
                <a:extLst>
                  <a:ext uri="{FF2B5EF4-FFF2-40B4-BE49-F238E27FC236}">
                    <a16:creationId xmlns:a16="http://schemas.microsoft.com/office/drawing/2014/main" id="{9A941A0A-BB57-CF4C-96C4-10D59F6EFBAC}"/>
                  </a:ext>
                </a:extLst>
              </p:cNvPr>
              <p:cNvSpPr/>
              <p:nvPr/>
            </p:nvSpPr>
            <p:spPr>
              <a:xfrm>
                <a:off x="2976402" y="2374985"/>
                <a:ext cx="3191195" cy="1988360"/>
              </a:xfrm>
              <a:prstGeom prst="rect">
                <a:avLst/>
              </a:prstGeom>
              <a:solidFill>
                <a:schemeClr val="accent5">
                  <a:lumMod val="20000"/>
                  <a:lumOff val="80000"/>
                  <a:alpha val="7098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円/楕円 6">
                <a:extLst>
                  <a:ext uri="{FF2B5EF4-FFF2-40B4-BE49-F238E27FC236}">
                    <a16:creationId xmlns:a16="http://schemas.microsoft.com/office/drawing/2014/main" id="{1FDF816B-5DE3-2340-A73C-B8986FDDAF80}"/>
                  </a:ext>
                </a:extLst>
              </p:cNvPr>
              <p:cNvSpPr/>
              <p:nvPr/>
            </p:nvSpPr>
            <p:spPr>
              <a:xfrm>
                <a:off x="3187534" y="3337063"/>
                <a:ext cx="288435" cy="288434"/>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a:extLst>
                  <a:ext uri="{FF2B5EF4-FFF2-40B4-BE49-F238E27FC236}">
                    <a16:creationId xmlns:a16="http://schemas.microsoft.com/office/drawing/2014/main" id="{0F5B85A0-5CD9-CD40-B080-DBE8AE304F3F}"/>
                  </a:ext>
                </a:extLst>
              </p:cNvPr>
              <p:cNvSpPr/>
              <p:nvPr/>
            </p:nvSpPr>
            <p:spPr>
              <a:xfrm>
                <a:off x="3747527" y="3262009"/>
                <a:ext cx="288435" cy="288434"/>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a:extLst>
                  <a:ext uri="{FF2B5EF4-FFF2-40B4-BE49-F238E27FC236}">
                    <a16:creationId xmlns:a16="http://schemas.microsoft.com/office/drawing/2014/main" id="{B1247A71-2729-1A4A-B969-AD04157AAE54}"/>
                  </a:ext>
                </a:extLst>
              </p:cNvPr>
              <p:cNvSpPr/>
              <p:nvPr/>
            </p:nvSpPr>
            <p:spPr>
              <a:xfrm>
                <a:off x="3831734" y="3912841"/>
                <a:ext cx="288435" cy="288434"/>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円/楕円 9">
                <a:extLst>
                  <a:ext uri="{FF2B5EF4-FFF2-40B4-BE49-F238E27FC236}">
                    <a16:creationId xmlns:a16="http://schemas.microsoft.com/office/drawing/2014/main" id="{4A28C555-EAFF-E74D-8B94-B4E3B83C3CE4}"/>
                  </a:ext>
                </a:extLst>
              </p:cNvPr>
              <p:cNvSpPr/>
              <p:nvPr/>
            </p:nvSpPr>
            <p:spPr>
              <a:xfrm>
                <a:off x="4384824" y="3188063"/>
                <a:ext cx="374350" cy="374357"/>
              </a:xfrm>
              <a:prstGeom prst="ellipse">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円/楕円 10">
                <a:extLst>
                  <a:ext uri="{FF2B5EF4-FFF2-40B4-BE49-F238E27FC236}">
                    <a16:creationId xmlns:a16="http://schemas.microsoft.com/office/drawing/2014/main" id="{D926BBD6-679D-8D4A-AEC2-715B38494972}"/>
                  </a:ext>
                </a:extLst>
              </p:cNvPr>
              <p:cNvSpPr/>
              <p:nvPr/>
            </p:nvSpPr>
            <p:spPr>
              <a:xfrm>
                <a:off x="4426246" y="2579438"/>
                <a:ext cx="288435" cy="288434"/>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円/楕円 11">
                <a:extLst>
                  <a:ext uri="{FF2B5EF4-FFF2-40B4-BE49-F238E27FC236}">
                    <a16:creationId xmlns:a16="http://schemas.microsoft.com/office/drawing/2014/main" id="{7B8E0CAF-AE8C-9245-A585-0CEA766D855B}"/>
                  </a:ext>
                </a:extLst>
              </p:cNvPr>
              <p:cNvSpPr/>
              <p:nvPr/>
            </p:nvSpPr>
            <p:spPr>
              <a:xfrm>
                <a:off x="5711210" y="2812213"/>
                <a:ext cx="288435" cy="288434"/>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円/楕円 12">
                <a:extLst>
                  <a:ext uri="{FF2B5EF4-FFF2-40B4-BE49-F238E27FC236}">
                    <a16:creationId xmlns:a16="http://schemas.microsoft.com/office/drawing/2014/main" id="{9937E20D-544D-5C44-9A09-44B53ECE5FC9}"/>
                  </a:ext>
                </a:extLst>
              </p:cNvPr>
              <p:cNvSpPr/>
              <p:nvPr/>
            </p:nvSpPr>
            <p:spPr>
              <a:xfrm>
                <a:off x="5704428" y="3703598"/>
                <a:ext cx="288435" cy="288434"/>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円/楕円 13">
                <a:extLst>
                  <a:ext uri="{FF2B5EF4-FFF2-40B4-BE49-F238E27FC236}">
                    <a16:creationId xmlns:a16="http://schemas.microsoft.com/office/drawing/2014/main" id="{50170146-A164-5944-ADD3-BD416B833376}"/>
                  </a:ext>
                </a:extLst>
              </p:cNvPr>
              <p:cNvSpPr/>
              <p:nvPr/>
            </p:nvSpPr>
            <p:spPr>
              <a:xfrm>
                <a:off x="5153973" y="2591942"/>
                <a:ext cx="288435" cy="288434"/>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円/楕円 14">
                <a:extLst>
                  <a:ext uri="{FF2B5EF4-FFF2-40B4-BE49-F238E27FC236}">
                    <a16:creationId xmlns:a16="http://schemas.microsoft.com/office/drawing/2014/main" id="{146BD670-82BE-3149-BF21-FBE11D4CCBBB}"/>
                  </a:ext>
                </a:extLst>
              </p:cNvPr>
              <p:cNvSpPr/>
              <p:nvPr/>
            </p:nvSpPr>
            <p:spPr>
              <a:xfrm>
                <a:off x="4427781" y="3927423"/>
                <a:ext cx="288435" cy="288434"/>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 name="直線コネクタ 16">
                <a:extLst>
                  <a:ext uri="{FF2B5EF4-FFF2-40B4-BE49-F238E27FC236}">
                    <a16:creationId xmlns:a16="http://schemas.microsoft.com/office/drawing/2014/main" id="{8C4CE1B9-28E8-F44C-A396-0EF0BEF0C2AA}"/>
                  </a:ext>
                </a:extLst>
              </p:cNvPr>
              <p:cNvCxnSpPr>
                <a:cxnSpLocks/>
                <a:stCxn id="7" idx="5"/>
                <a:endCxn id="9" idx="0"/>
              </p:cNvCxnSpPr>
              <p:nvPr/>
            </p:nvCxnSpPr>
            <p:spPr>
              <a:xfrm>
                <a:off x="3433729" y="3583257"/>
                <a:ext cx="542223" cy="329584"/>
              </a:xfrm>
              <a:prstGeom prst="line">
                <a:avLst/>
              </a:prstGeom>
              <a:ln w="3175">
                <a:solidFill>
                  <a:srgbClr val="0432FF"/>
                </a:solidFill>
              </a:ln>
            </p:spPr>
            <p:style>
              <a:lnRef idx="2">
                <a:schemeClr val="accent1"/>
              </a:lnRef>
              <a:fillRef idx="0">
                <a:schemeClr val="accent1"/>
              </a:fillRef>
              <a:effectRef idx="1">
                <a:schemeClr val="accent1"/>
              </a:effectRef>
              <a:fontRef idx="minor">
                <a:schemeClr val="tx1"/>
              </a:fontRef>
            </p:style>
          </p:cxnSp>
          <p:cxnSp>
            <p:nvCxnSpPr>
              <p:cNvPr id="21" name="直線コネクタ 20">
                <a:extLst>
                  <a:ext uri="{FF2B5EF4-FFF2-40B4-BE49-F238E27FC236}">
                    <a16:creationId xmlns:a16="http://schemas.microsoft.com/office/drawing/2014/main" id="{44F72BFB-D8B1-B14B-A2FF-BE3418DE44BD}"/>
                  </a:ext>
                </a:extLst>
              </p:cNvPr>
              <p:cNvCxnSpPr>
                <a:cxnSpLocks/>
                <a:stCxn id="10" idx="0"/>
                <a:endCxn id="11" idx="4"/>
              </p:cNvCxnSpPr>
              <p:nvPr/>
            </p:nvCxnSpPr>
            <p:spPr>
              <a:xfrm flipH="1" flipV="1">
                <a:off x="4570464" y="2867872"/>
                <a:ext cx="1535" cy="320191"/>
              </a:xfrm>
              <a:prstGeom prst="line">
                <a:avLst/>
              </a:prstGeom>
              <a:ln w="3175">
                <a:solidFill>
                  <a:srgbClr val="0432FF"/>
                </a:solidFill>
              </a:ln>
            </p:spPr>
            <p:style>
              <a:lnRef idx="2">
                <a:schemeClr val="accent1"/>
              </a:lnRef>
              <a:fillRef idx="0">
                <a:schemeClr val="accent1"/>
              </a:fillRef>
              <a:effectRef idx="1">
                <a:schemeClr val="accent1"/>
              </a:effectRef>
              <a:fontRef idx="minor">
                <a:schemeClr val="tx1"/>
              </a:fontRef>
            </p:style>
          </p:cxnSp>
          <p:cxnSp>
            <p:nvCxnSpPr>
              <p:cNvPr id="25" name="直線コネクタ 24">
                <a:extLst>
                  <a:ext uri="{FF2B5EF4-FFF2-40B4-BE49-F238E27FC236}">
                    <a16:creationId xmlns:a16="http://schemas.microsoft.com/office/drawing/2014/main" id="{B362B6EE-BEEA-C141-8342-3512432B5E89}"/>
                  </a:ext>
                </a:extLst>
              </p:cNvPr>
              <p:cNvCxnSpPr>
                <a:cxnSpLocks/>
                <a:stCxn id="9" idx="7"/>
                <a:endCxn id="10" idx="2"/>
              </p:cNvCxnSpPr>
              <p:nvPr/>
            </p:nvCxnSpPr>
            <p:spPr>
              <a:xfrm flipV="1">
                <a:off x="4077929" y="3375242"/>
                <a:ext cx="306895" cy="579839"/>
              </a:xfrm>
              <a:prstGeom prst="line">
                <a:avLst/>
              </a:prstGeom>
              <a:ln w="3175">
                <a:solidFill>
                  <a:srgbClr val="0432FF"/>
                </a:solidFill>
              </a:ln>
            </p:spPr>
            <p:style>
              <a:lnRef idx="2">
                <a:schemeClr val="accent1"/>
              </a:lnRef>
              <a:fillRef idx="0">
                <a:schemeClr val="accent1"/>
              </a:fillRef>
              <a:effectRef idx="1">
                <a:schemeClr val="accent1"/>
              </a:effectRef>
              <a:fontRef idx="minor">
                <a:schemeClr val="tx1"/>
              </a:fontRef>
            </p:style>
          </p:cxnSp>
          <p:cxnSp>
            <p:nvCxnSpPr>
              <p:cNvPr id="28" name="直線コネクタ 27">
                <a:extLst>
                  <a:ext uri="{FF2B5EF4-FFF2-40B4-BE49-F238E27FC236}">
                    <a16:creationId xmlns:a16="http://schemas.microsoft.com/office/drawing/2014/main" id="{EA384DA6-764B-1947-894F-0F78C938C3C9}"/>
                  </a:ext>
                </a:extLst>
              </p:cNvPr>
              <p:cNvCxnSpPr>
                <a:cxnSpLocks/>
                <a:stCxn id="8" idx="6"/>
                <a:endCxn id="10" idx="2"/>
              </p:cNvCxnSpPr>
              <p:nvPr/>
            </p:nvCxnSpPr>
            <p:spPr>
              <a:xfrm flipV="1">
                <a:off x="4035962" y="3375242"/>
                <a:ext cx="348862" cy="30984"/>
              </a:xfrm>
              <a:prstGeom prst="line">
                <a:avLst/>
              </a:prstGeom>
              <a:ln w="3175">
                <a:solidFill>
                  <a:srgbClr val="0432FF"/>
                </a:solidFill>
              </a:ln>
            </p:spPr>
            <p:style>
              <a:lnRef idx="2">
                <a:schemeClr val="accent1"/>
              </a:lnRef>
              <a:fillRef idx="0">
                <a:schemeClr val="accent1"/>
              </a:fillRef>
              <a:effectRef idx="1">
                <a:schemeClr val="accent1"/>
              </a:effectRef>
              <a:fontRef idx="minor">
                <a:schemeClr val="tx1"/>
              </a:fontRef>
            </p:style>
          </p:cxnSp>
          <p:cxnSp>
            <p:nvCxnSpPr>
              <p:cNvPr id="36" name="直線コネクタ 35">
                <a:extLst>
                  <a:ext uri="{FF2B5EF4-FFF2-40B4-BE49-F238E27FC236}">
                    <a16:creationId xmlns:a16="http://schemas.microsoft.com/office/drawing/2014/main" id="{065DDD17-DC66-AD42-8405-AC00BA4EE475}"/>
                  </a:ext>
                </a:extLst>
              </p:cNvPr>
              <p:cNvCxnSpPr>
                <a:cxnSpLocks/>
                <a:stCxn id="10" idx="6"/>
                <a:endCxn id="12" idx="2"/>
              </p:cNvCxnSpPr>
              <p:nvPr/>
            </p:nvCxnSpPr>
            <p:spPr>
              <a:xfrm flipV="1">
                <a:off x="4759174" y="2956430"/>
                <a:ext cx="952036" cy="418812"/>
              </a:xfrm>
              <a:prstGeom prst="line">
                <a:avLst/>
              </a:prstGeom>
              <a:ln w="3175">
                <a:solidFill>
                  <a:srgbClr val="0432FF"/>
                </a:solidFill>
              </a:ln>
            </p:spPr>
            <p:style>
              <a:lnRef idx="2">
                <a:schemeClr val="accent1"/>
              </a:lnRef>
              <a:fillRef idx="0">
                <a:schemeClr val="accent1"/>
              </a:fillRef>
              <a:effectRef idx="1">
                <a:schemeClr val="accent1"/>
              </a:effectRef>
              <a:fontRef idx="minor">
                <a:schemeClr val="tx1"/>
              </a:fontRef>
            </p:style>
          </p:cxnSp>
          <p:cxnSp>
            <p:nvCxnSpPr>
              <p:cNvPr id="41" name="直線コネクタ 40">
                <a:extLst>
                  <a:ext uri="{FF2B5EF4-FFF2-40B4-BE49-F238E27FC236}">
                    <a16:creationId xmlns:a16="http://schemas.microsoft.com/office/drawing/2014/main" id="{EDACBAC1-1484-194A-880F-C0982D549894}"/>
                  </a:ext>
                </a:extLst>
              </p:cNvPr>
              <p:cNvCxnSpPr>
                <a:cxnSpLocks/>
                <a:stCxn id="10" idx="6"/>
                <a:endCxn id="13" idx="2"/>
              </p:cNvCxnSpPr>
              <p:nvPr/>
            </p:nvCxnSpPr>
            <p:spPr>
              <a:xfrm>
                <a:off x="4759174" y="3375242"/>
                <a:ext cx="945254" cy="472573"/>
              </a:xfrm>
              <a:prstGeom prst="line">
                <a:avLst/>
              </a:prstGeom>
              <a:ln w="3175">
                <a:solidFill>
                  <a:srgbClr val="0432FF"/>
                </a:solidFill>
              </a:ln>
            </p:spPr>
            <p:style>
              <a:lnRef idx="2">
                <a:schemeClr val="accent1"/>
              </a:lnRef>
              <a:fillRef idx="0">
                <a:schemeClr val="accent1"/>
              </a:fillRef>
              <a:effectRef idx="1">
                <a:schemeClr val="accent1"/>
              </a:effectRef>
              <a:fontRef idx="minor">
                <a:schemeClr val="tx1"/>
              </a:fontRef>
            </p:style>
          </p:cxnSp>
          <p:cxnSp>
            <p:nvCxnSpPr>
              <p:cNvPr id="44" name="直線コネクタ 43">
                <a:extLst>
                  <a:ext uri="{FF2B5EF4-FFF2-40B4-BE49-F238E27FC236}">
                    <a16:creationId xmlns:a16="http://schemas.microsoft.com/office/drawing/2014/main" id="{D32886D0-2DA2-3D4C-A663-F36EBC829A5F}"/>
                  </a:ext>
                </a:extLst>
              </p:cNvPr>
              <p:cNvCxnSpPr>
                <a:cxnSpLocks/>
                <a:stCxn id="10" idx="4"/>
                <a:endCxn id="15" idx="0"/>
              </p:cNvCxnSpPr>
              <p:nvPr/>
            </p:nvCxnSpPr>
            <p:spPr>
              <a:xfrm>
                <a:off x="4571999" y="3562420"/>
                <a:ext cx="0" cy="365003"/>
              </a:xfrm>
              <a:prstGeom prst="line">
                <a:avLst/>
              </a:prstGeom>
              <a:ln w="3175">
                <a:solidFill>
                  <a:srgbClr val="0432FF"/>
                </a:solidFill>
              </a:ln>
            </p:spPr>
            <p:style>
              <a:lnRef idx="2">
                <a:schemeClr val="accent1"/>
              </a:lnRef>
              <a:fillRef idx="0">
                <a:schemeClr val="accent1"/>
              </a:fillRef>
              <a:effectRef idx="1">
                <a:schemeClr val="accent1"/>
              </a:effectRef>
              <a:fontRef idx="minor">
                <a:schemeClr val="tx1"/>
              </a:fontRef>
            </p:style>
          </p:cxnSp>
          <p:cxnSp>
            <p:nvCxnSpPr>
              <p:cNvPr id="55" name="直線コネクタ 54">
                <a:extLst>
                  <a:ext uri="{FF2B5EF4-FFF2-40B4-BE49-F238E27FC236}">
                    <a16:creationId xmlns:a16="http://schemas.microsoft.com/office/drawing/2014/main" id="{BA0B9B61-359B-D245-AF3F-84CFEAAE0CC1}"/>
                  </a:ext>
                </a:extLst>
              </p:cNvPr>
              <p:cNvCxnSpPr>
                <a:cxnSpLocks/>
                <a:stCxn id="12" idx="3"/>
                <a:endCxn id="13" idx="6"/>
              </p:cNvCxnSpPr>
              <p:nvPr/>
            </p:nvCxnSpPr>
            <p:spPr>
              <a:xfrm>
                <a:off x="5753450" y="3058407"/>
                <a:ext cx="239413" cy="789408"/>
              </a:xfrm>
              <a:prstGeom prst="line">
                <a:avLst/>
              </a:prstGeom>
              <a:ln w="3175">
                <a:solidFill>
                  <a:srgbClr val="0432FF"/>
                </a:solidFill>
              </a:ln>
            </p:spPr>
            <p:style>
              <a:lnRef idx="2">
                <a:schemeClr val="accent1"/>
              </a:lnRef>
              <a:fillRef idx="0">
                <a:schemeClr val="accent1"/>
              </a:fillRef>
              <a:effectRef idx="1">
                <a:schemeClr val="accent1"/>
              </a:effectRef>
              <a:fontRef idx="minor">
                <a:schemeClr val="tx1"/>
              </a:fontRef>
            </p:style>
          </p:cxnSp>
          <p:cxnSp>
            <p:nvCxnSpPr>
              <p:cNvPr id="62" name="直線コネクタ 61">
                <a:extLst>
                  <a:ext uri="{FF2B5EF4-FFF2-40B4-BE49-F238E27FC236}">
                    <a16:creationId xmlns:a16="http://schemas.microsoft.com/office/drawing/2014/main" id="{0E06509C-608E-1F40-9D1B-1F10BECB423E}"/>
                  </a:ext>
                </a:extLst>
              </p:cNvPr>
              <p:cNvCxnSpPr>
                <a:cxnSpLocks/>
                <a:stCxn id="10" idx="6"/>
                <a:endCxn id="14" idx="1"/>
              </p:cNvCxnSpPr>
              <p:nvPr/>
            </p:nvCxnSpPr>
            <p:spPr>
              <a:xfrm flipV="1">
                <a:off x="4759174" y="2634182"/>
                <a:ext cx="437039" cy="741060"/>
              </a:xfrm>
              <a:prstGeom prst="line">
                <a:avLst/>
              </a:prstGeom>
              <a:ln w="3175">
                <a:solidFill>
                  <a:srgbClr val="0432FF"/>
                </a:solidFill>
              </a:ln>
            </p:spPr>
            <p:style>
              <a:lnRef idx="2">
                <a:schemeClr val="accent1"/>
              </a:lnRef>
              <a:fillRef idx="0">
                <a:schemeClr val="accent1"/>
              </a:fillRef>
              <a:effectRef idx="1">
                <a:schemeClr val="accent1"/>
              </a:effectRef>
              <a:fontRef idx="minor">
                <a:schemeClr val="tx1"/>
              </a:fontRef>
            </p:style>
          </p:cxnSp>
          <p:cxnSp>
            <p:nvCxnSpPr>
              <p:cNvPr id="73" name="直線コネクタ 72">
                <a:extLst>
                  <a:ext uri="{FF2B5EF4-FFF2-40B4-BE49-F238E27FC236}">
                    <a16:creationId xmlns:a16="http://schemas.microsoft.com/office/drawing/2014/main" id="{1DCBD0F7-354F-CF4D-A9BB-158D78BE3E17}"/>
                  </a:ext>
                </a:extLst>
              </p:cNvPr>
              <p:cNvCxnSpPr>
                <a:cxnSpLocks/>
                <a:stCxn id="8" idx="2"/>
                <a:endCxn id="7" idx="6"/>
              </p:cNvCxnSpPr>
              <p:nvPr/>
            </p:nvCxnSpPr>
            <p:spPr>
              <a:xfrm flipH="1">
                <a:off x="3475969" y="3406226"/>
                <a:ext cx="271558" cy="75054"/>
              </a:xfrm>
              <a:prstGeom prst="line">
                <a:avLst/>
              </a:prstGeom>
              <a:ln w="3175">
                <a:solidFill>
                  <a:srgbClr val="0432FF"/>
                </a:solidFill>
              </a:ln>
            </p:spPr>
            <p:style>
              <a:lnRef idx="2">
                <a:schemeClr val="accent1"/>
              </a:lnRef>
              <a:fillRef idx="0">
                <a:schemeClr val="accent1"/>
              </a:fillRef>
              <a:effectRef idx="1">
                <a:schemeClr val="accent1"/>
              </a:effectRef>
              <a:fontRef idx="minor">
                <a:schemeClr val="tx1"/>
              </a:fontRef>
            </p:style>
          </p:cxnSp>
        </p:grpSp>
        <p:sp>
          <p:nvSpPr>
            <p:cNvPr id="355" name="テキスト ボックス 354">
              <a:extLst>
                <a:ext uri="{FF2B5EF4-FFF2-40B4-BE49-F238E27FC236}">
                  <a16:creationId xmlns:a16="http://schemas.microsoft.com/office/drawing/2014/main" id="{7A01CEFE-33A4-A14F-849A-B17F6D1D2F5D}"/>
                </a:ext>
              </a:extLst>
            </p:cNvPr>
            <p:cNvSpPr txBox="1"/>
            <p:nvPr/>
          </p:nvSpPr>
          <p:spPr>
            <a:xfrm>
              <a:off x="5755231" y="4496590"/>
              <a:ext cx="1107996" cy="646331"/>
            </a:xfrm>
            <a:prstGeom prst="rect">
              <a:avLst/>
            </a:prstGeom>
            <a:noFill/>
          </p:spPr>
          <p:txBody>
            <a:bodyPr wrap="none" rtlCol="0">
              <a:spAutoFit/>
            </a:bodyPr>
            <a:lstStyle/>
            <a:p>
              <a:pPr algn="ctr"/>
              <a:r>
                <a:rPr kumimoji="1" lang="ja-JP" altLang="en-US" sz="3600" b="1">
                  <a:solidFill>
                    <a:srgbClr val="0432FF"/>
                  </a:solidFill>
                  <a:latin typeface="Meiryo" panose="020B0604030504040204" pitchFamily="34" charset="-128"/>
                  <a:ea typeface="Meiryo" panose="020B0604030504040204" pitchFamily="34" charset="-128"/>
                </a:rPr>
                <a:t>関係</a:t>
              </a:r>
            </a:p>
          </p:txBody>
        </p:sp>
      </p:grpSp>
      <p:grpSp>
        <p:nvGrpSpPr>
          <p:cNvPr id="172" name="グループ化 171">
            <a:extLst>
              <a:ext uri="{FF2B5EF4-FFF2-40B4-BE49-F238E27FC236}">
                <a16:creationId xmlns:a16="http://schemas.microsoft.com/office/drawing/2014/main" id="{C2FF9F01-73CB-D746-B015-051F5B7DA8F2}"/>
              </a:ext>
            </a:extLst>
          </p:cNvPr>
          <p:cNvGrpSpPr/>
          <p:nvPr/>
        </p:nvGrpSpPr>
        <p:grpSpPr>
          <a:xfrm>
            <a:off x="1530477" y="3865524"/>
            <a:ext cx="3191195" cy="1988360"/>
            <a:chOff x="5719602" y="4265154"/>
            <a:chExt cx="3191195" cy="1988360"/>
          </a:xfrm>
        </p:grpSpPr>
        <p:sp>
          <p:nvSpPr>
            <p:cNvPr id="118" name="正方形/長方形 117">
              <a:extLst>
                <a:ext uri="{FF2B5EF4-FFF2-40B4-BE49-F238E27FC236}">
                  <a16:creationId xmlns:a16="http://schemas.microsoft.com/office/drawing/2014/main" id="{2C65D5F8-8F4D-3144-AC28-09532088066C}"/>
                </a:ext>
              </a:extLst>
            </p:cNvPr>
            <p:cNvSpPr/>
            <p:nvPr/>
          </p:nvSpPr>
          <p:spPr>
            <a:xfrm>
              <a:off x="5719602" y="4265154"/>
              <a:ext cx="3191195" cy="1988360"/>
            </a:xfrm>
            <a:prstGeom prst="rect">
              <a:avLst/>
            </a:prstGeom>
            <a:solidFill>
              <a:srgbClr val="F2F2F2">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円/楕円 118">
              <a:extLst>
                <a:ext uri="{FF2B5EF4-FFF2-40B4-BE49-F238E27FC236}">
                  <a16:creationId xmlns:a16="http://schemas.microsoft.com/office/drawing/2014/main" id="{1AD3E12D-EF6E-9C49-B221-98386688F8FC}"/>
                </a:ext>
              </a:extLst>
            </p:cNvPr>
            <p:cNvSpPr/>
            <p:nvPr/>
          </p:nvSpPr>
          <p:spPr>
            <a:xfrm>
              <a:off x="6226976" y="5027605"/>
              <a:ext cx="288435" cy="288434"/>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円/楕円 119">
              <a:extLst>
                <a:ext uri="{FF2B5EF4-FFF2-40B4-BE49-F238E27FC236}">
                  <a16:creationId xmlns:a16="http://schemas.microsoft.com/office/drawing/2014/main" id="{F508557E-C6E0-0B40-8481-782FA912B530}"/>
                </a:ext>
              </a:extLst>
            </p:cNvPr>
            <p:cNvSpPr/>
            <p:nvPr/>
          </p:nvSpPr>
          <p:spPr>
            <a:xfrm>
              <a:off x="6546506" y="4621066"/>
              <a:ext cx="288435" cy="288434"/>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円/楕円 120">
              <a:extLst>
                <a:ext uri="{FF2B5EF4-FFF2-40B4-BE49-F238E27FC236}">
                  <a16:creationId xmlns:a16="http://schemas.microsoft.com/office/drawing/2014/main" id="{88369BDB-0EB9-C54A-9247-90FD951F9CDC}"/>
                </a:ext>
              </a:extLst>
            </p:cNvPr>
            <p:cNvSpPr/>
            <p:nvPr/>
          </p:nvSpPr>
          <p:spPr>
            <a:xfrm>
              <a:off x="6007230" y="5737984"/>
              <a:ext cx="288435" cy="288434"/>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円/楕円 121">
              <a:extLst>
                <a:ext uri="{FF2B5EF4-FFF2-40B4-BE49-F238E27FC236}">
                  <a16:creationId xmlns:a16="http://schemas.microsoft.com/office/drawing/2014/main" id="{E745129F-DF6D-7D45-9557-0FB7B57094AB}"/>
                </a:ext>
              </a:extLst>
            </p:cNvPr>
            <p:cNvSpPr/>
            <p:nvPr/>
          </p:nvSpPr>
          <p:spPr>
            <a:xfrm>
              <a:off x="7128024" y="5078232"/>
              <a:ext cx="374350" cy="37435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円/楕円 122">
              <a:extLst>
                <a:ext uri="{FF2B5EF4-FFF2-40B4-BE49-F238E27FC236}">
                  <a16:creationId xmlns:a16="http://schemas.microsoft.com/office/drawing/2014/main" id="{C71C026C-FF11-D54A-BF61-0A02766CDD5B}"/>
                </a:ext>
              </a:extLst>
            </p:cNvPr>
            <p:cNvSpPr/>
            <p:nvPr/>
          </p:nvSpPr>
          <p:spPr>
            <a:xfrm>
              <a:off x="7592353" y="4556621"/>
              <a:ext cx="288435" cy="288434"/>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円/楕円 123">
              <a:extLst>
                <a:ext uri="{FF2B5EF4-FFF2-40B4-BE49-F238E27FC236}">
                  <a16:creationId xmlns:a16="http://schemas.microsoft.com/office/drawing/2014/main" id="{3A4F440B-3955-5C41-B9D6-1F7EA4DFE2E2}"/>
                </a:ext>
              </a:extLst>
            </p:cNvPr>
            <p:cNvSpPr/>
            <p:nvPr/>
          </p:nvSpPr>
          <p:spPr>
            <a:xfrm>
              <a:off x="8379680" y="4824335"/>
              <a:ext cx="288435" cy="288434"/>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5" name="円/楕円 124">
              <a:extLst>
                <a:ext uri="{FF2B5EF4-FFF2-40B4-BE49-F238E27FC236}">
                  <a16:creationId xmlns:a16="http://schemas.microsoft.com/office/drawing/2014/main" id="{F9D6C985-C6B9-6641-9055-50E51ECAD0E6}"/>
                </a:ext>
              </a:extLst>
            </p:cNvPr>
            <p:cNvSpPr/>
            <p:nvPr/>
          </p:nvSpPr>
          <p:spPr>
            <a:xfrm>
              <a:off x="7418163" y="5761056"/>
              <a:ext cx="288435" cy="288434"/>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 name="円/楕円 125">
              <a:extLst>
                <a:ext uri="{FF2B5EF4-FFF2-40B4-BE49-F238E27FC236}">
                  <a16:creationId xmlns:a16="http://schemas.microsoft.com/office/drawing/2014/main" id="{81EF6E99-0A54-6348-8B78-A7042349B597}"/>
                </a:ext>
              </a:extLst>
            </p:cNvPr>
            <p:cNvSpPr/>
            <p:nvPr/>
          </p:nvSpPr>
          <p:spPr>
            <a:xfrm>
              <a:off x="8198735" y="5496421"/>
              <a:ext cx="288435" cy="288434"/>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 name="円/楕円 126">
              <a:extLst>
                <a:ext uri="{FF2B5EF4-FFF2-40B4-BE49-F238E27FC236}">
                  <a16:creationId xmlns:a16="http://schemas.microsoft.com/office/drawing/2014/main" id="{BB8D683D-8649-4A4F-ABBA-0AAB58A32547}"/>
                </a:ext>
              </a:extLst>
            </p:cNvPr>
            <p:cNvSpPr/>
            <p:nvPr/>
          </p:nvSpPr>
          <p:spPr>
            <a:xfrm>
              <a:off x="6589599" y="5780224"/>
              <a:ext cx="288435" cy="288434"/>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8" name="直線コネクタ 127">
              <a:extLst>
                <a:ext uri="{FF2B5EF4-FFF2-40B4-BE49-F238E27FC236}">
                  <a16:creationId xmlns:a16="http://schemas.microsoft.com/office/drawing/2014/main" id="{D61AF5B1-CDDD-2741-9550-29C7B066EF5A}"/>
                </a:ext>
              </a:extLst>
            </p:cNvPr>
            <p:cNvCxnSpPr>
              <a:cxnSpLocks/>
              <a:stCxn id="119" idx="7"/>
              <a:endCxn id="120" idx="3"/>
            </p:cNvCxnSpPr>
            <p:nvPr/>
          </p:nvCxnSpPr>
          <p:spPr>
            <a:xfrm flipV="1">
              <a:off x="6473171" y="4867260"/>
              <a:ext cx="115575" cy="202585"/>
            </a:xfrm>
            <a:prstGeom prst="line">
              <a:avLst/>
            </a:prstGeom>
            <a:ln w="3175">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29" name="直線コネクタ 128">
              <a:extLst>
                <a:ext uri="{FF2B5EF4-FFF2-40B4-BE49-F238E27FC236}">
                  <a16:creationId xmlns:a16="http://schemas.microsoft.com/office/drawing/2014/main" id="{49B1A6D9-FAA4-E342-B6F1-CF66371573E4}"/>
                </a:ext>
              </a:extLst>
            </p:cNvPr>
            <p:cNvCxnSpPr>
              <a:cxnSpLocks/>
              <a:endCxn id="123" idx="3"/>
            </p:cNvCxnSpPr>
            <p:nvPr/>
          </p:nvCxnSpPr>
          <p:spPr>
            <a:xfrm flipV="1">
              <a:off x="7435906" y="4802815"/>
              <a:ext cx="198687" cy="309954"/>
            </a:xfrm>
            <a:prstGeom prst="line">
              <a:avLst/>
            </a:prstGeom>
            <a:ln w="3175">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30" name="直線コネクタ 129">
              <a:extLst>
                <a:ext uri="{FF2B5EF4-FFF2-40B4-BE49-F238E27FC236}">
                  <a16:creationId xmlns:a16="http://schemas.microsoft.com/office/drawing/2014/main" id="{40A49A24-096E-514A-BDF6-504362D010EB}"/>
                </a:ext>
              </a:extLst>
            </p:cNvPr>
            <p:cNvCxnSpPr>
              <a:cxnSpLocks/>
              <a:stCxn id="121" idx="7"/>
              <a:endCxn id="122" idx="2"/>
            </p:cNvCxnSpPr>
            <p:nvPr/>
          </p:nvCxnSpPr>
          <p:spPr>
            <a:xfrm flipV="1">
              <a:off x="6253425" y="5265411"/>
              <a:ext cx="874599" cy="514813"/>
            </a:xfrm>
            <a:prstGeom prst="line">
              <a:avLst/>
            </a:prstGeom>
            <a:ln w="3175">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31" name="直線コネクタ 130">
              <a:extLst>
                <a:ext uri="{FF2B5EF4-FFF2-40B4-BE49-F238E27FC236}">
                  <a16:creationId xmlns:a16="http://schemas.microsoft.com/office/drawing/2014/main" id="{738F975D-E77E-3E4D-9756-E46ACC3B25C2}"/>
                </a:ext>
              </a:extLst>
            </p:cNvPr>
            <p:cNvCxnSpPr>
              <a:cxnSpLocks/>
              <a:stCxn id="120" idx="5"/>
            </p:cNvCxnSpPr>
            <p:nvPr/>
          </p:nvCxnSpPr>
          <p:spPr>
            <a:xfrm>
              <a:off x="6792701" y="4867260"/>
              <a:ext cx="354836" cy="284312"/>
            </a:xfrm>
            <a:prstGeom prst="line">
              <a:avLst/>
            </a:prstGeom>
            <a:ln w="3175">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32" name="直線コネクタ 131">
              <a:extLst>
                <a:ext uri="{FF2B5EF4-FFF2-40B4-BE49-F238E27FC236}">
                  <a16:creationId xmlns:a16="http://schemas.microsoft.com/office/drawing/2014/main" id="{5C7D05A5-FD34-0E40-A9CF-EF89C50B6257}"/>
                </a:ext>
              </a:extLst>
            </p:cNvPr>
            <p:cNvCxnSpPr>
              <a:cxnSpLocks/>
              <a:stCxn id="122" idx="6"/>
              <a:endCxn id="124" idx="2"/>
            </p:cNvCxnSpPr>
            <p:nvPr/>
          </p:nvCxnSpPr>
          <p:spPr>
            <a:xfrm flipV="1">
              <a:off x="7502374" y="4968552"/>
              <a:ext cx="877306" cy="296859"/>
            </a:xfrm>
            <a:prstGeom prst="line">
              <a:avLst/>
            </a:prstGeom>
            <a:ln w="3175">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33" name="直線コネクタ 132">
              <a:extLst>
                <a:ext uri="{FF2B5EF4-FFF2-40B4-BE49-F238E27FC236}">
                  <a16:creationId xmlns:a16="http://schemas.microsoft.com/office/drawing/2014/main" id="{24CF49ED-C785-D347-9994-6ED1E98D4B08}"/>
                </a:ext>
              </a:extLst>
            </p:cNvPr>
            <p:cNvCxnSpPr>
              <a:cxnSpLocks/>
              <a:stCxn id="122" idx="4"/>
              <a:endCxn id="125" idx="0"/>
            </p:cNvCxnSpPr>
            <p:nvPr/>
          </p:nvCxnSpPr>
          <p:spPr>
            <a:xfrm>
              <a:off x="7315199" y="5452589"/>
              <a:ext cx="247182" cy="308467"/>
            </a:xfrm>
            <a:prstGeom prst="line">
              <a:avLst/>
            </a:prstGeom>
            <a:ln w="3175">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34" name="直線コネクタ 133">
              <a:extLst>
                <a:ext uri="{FF2B5EF4-FFF2-40B4-BE49-F238E27FC236}">
                  <a16:creationId xmlns:a16="http://schemas.microsoft.com/office/drawing/2014/main" id="{B75E0E0B-9478-9A4A-85A8-490746E21E44}"/>
                </a:ext>
              </a:extLst>
            </p:cNvPr>
            <p:cNvCxnSpPr>
              <a:cxnSpLocks/>
              <a:stCxn id="122" idx="3"/>
              <a:endCxn id="127" idx="7"/>
            </p:cNvCxnSpPr>
            <p:nvPr/>
          </p:nvCxnSpPr>
          <p:spPr>
            <a:xfrm flipH="1">
              <a:off x="6835794" y="5397766"/>
              <a:ext cx="347052" cy="424698"/>
            </a:xfrm>
            <a:prstGeom prst="line">
              <a:avLst/>
            </a:prstGeom>
            <a:ln w="3175">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36" name="直線コネクタ 135">
              <a:extLst>
                <a:ext uri="{FF2B5EF4-FFF2-40B4-BE49-F238E27FC236}">
                  <a16:creationId xmlns:a16="http://schemas.microsoft.com/office/drawing/2014/main" id="{3F56343B-22CD-854D-A70E-96E6A97DE4F7}"/>
                </a:ext>
              </a:extLst>
            </p:cNvPr>
            <p:cNvCxnSpPr>
              <a:cxnSpLocks/>
              <a:stCxn id="123" idx="6"/>
              <a:endCxn id="124" idx="1"/>
            </p:cNvCxnSpPr>
            <p:nvPr/>
          </p:nvCxnSpPr>
          <p:spPr>
            <a:xfrm>
              <a:off x="7880788" y="4700838"/>
              <a:ext cx="541132" cy="165737"/>
            </a:xfrm>
            <a:prstGeom prst="line">
              <a:avLst/>
            </a:prstGeom>
            <a:ln w="3175">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37" name="直線コネクタ 136">
              <a:extLst>
                <a:ext uri="{FF2B5EF4-FFF2-40B4-BE49-F238E27FC236}">
                  <a16:creationId xmlns:a16="http://schemas.microsoft.com/office/drawing/2014/main" id="{2EEE29DB-23FB-2E42-A6AA-292088B3C51D}"/>
                </a:ext>
              </a:extLst>
            </p:cNvPr>
            <p:cNvCxnSpPr>
              <a:cxnSpLocks/>
              <a:stCxn id="122" idx="6"/>
              <a:endCxn id="126" idx="1"/>
            </p:cNvCxnSpPr>
            <p:nvPr/>
          </p:nvCxnSpPr>
          <p:spPr>
            <a:xfrm>
              <a:off x="7502374" y="5265411"/>
              <a:ext cx="738601" cy="273250"/>
            </a:xfrm>
            <a:prstGeom prst="line">
              <a:avLst/>
            </a:prstGeom>
            <a:ln w="3175">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38" name="直線コネクタ 137">
              <a:extLst>
                <a:ext uri="{FF2B5EF4-FFF2-40B4-BE49-F238E27FC236}">
                  <a16:creationId xmlns:a16="http://schemas.microsoft.com/office/drawing/2014/main" id="{15EB0997-80EF-B942-88B0-218A4103C5FC}"/>
                </a:ext>
              </a:extLst>
            </p:cNvPr>
            <p:cNvCxnSpPr>
              <a:cxnSpLocks/>
              <a:stCxn id="123" idx="2"/>
              <a:endCxn id="120" idx="6"/>
            </p:cNvCxnSpPr>
            <p:nvPr/>
          </p:nvCxnSpPr>
          <p:spPr>
            <a:xfrm flipH="1">
              <a:off x="6834941" y="4700838"/>
              <a:ext cx="757412" cy="64445"/>
            </a:xfrm>
            <a:prstGeom prst="line">
              <a:avLst/>
            </a:prstGeom>
            <a:ln w="3175">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grpSp>
      <p:grpSp>
        <p:nvGrpSpPr>
          <p:cNvPr id="237" name="グループ化 236">
            <a:extLst>
              <a:ext uri="{FF2B5EF4-FFF2-40B4-BE49-F238E27FC236}">
                <a16:creationId xmlns:a16="http://schemas.microsoft.com/office/drawing/2014/main" id="{5D87B770-8C39-AA49-873F-CD006FE38821}"/>
              </a:ext>
            </a:extLst>
          </p:cNvPr>
          <p:cNvGrpSpPr/>
          <p:nvPr/>
        </p:nvGrpSpPr>
        <p:grpSpPr>
          <a:xfrm>
            <a:off x="362942" y="4387619"/>
            <a:ext cx="3191195" cy="1988360"/>
            <a:chOff x="5768336" y="3641797"/>
            <a:chExt cx="3191195" cy="1988360"/>
          </a:xfrm>
        </p:grpSpPr>
        <p:sp>
          <p:nvSpPr>
            <p:cNvPr id="195" name="正方形/長方形 194">
              <a:extLst>
                <a:ext uri="{FF2B5EF4-FFF2-40B4-BE49-F238E27FC236}">
                  <a16:creationId xmlns:a16="http://schemas.microsoft.com/office/drawing/2014/main" id="{C6A5CEEB-323C-9949-8E9D-98AF30FC1825}"/>
                </a:ext>
              </a:extLst>
            </p:cNvPr>
            <p:cNvSpPr/>
            <p:nvPr/>
          </p:nvSpPr>
          <p:spPr>
            <a:xfrm>
              <a:off x="5768336" y="3641797"/>
              <a:ext cx="3191195" cy="1988360"/>
            </a:xfrm>
            <a:prstGeom prst="rect">
              <a:avLst/>
            </a:prstGeom>
            <a:solidFill>
              <a:srgbClr val="F2F2F2">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6" name="円/楕円 195">
              <a:extLst>
                <a:ext uri="{FF2B5EF4-FFF2-40B4-BE49-F238E27FC236}">
                  <a16:creationId xmlns:a16="http://schemas.microsoft.com/office/drawing/2014/main" id="{0C27FAF3-1C8D-AC40-AED9-5B56BBB01F50}"/>
                </a:ext>
              </a:extLst>
            </p:cNvPr>
            <p:cNvSpPr/>
            <p:nvPr/>
          </p:nvSpPr>
          <p:spPr>
            <a:xfrm>
              <a:off x="6278059" y="3965486"/>
              <a:ext cx="288435" cy="288434"/>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8" name="円/楕円 197">
              <a:extLst>
                <a:ext uri="{FF2B5EF4-FFF2-40B4-BE49-F238E27FC236}">
                  <a16:creationId xmlns:a16="http://schemas.microsoft.com/office/drawing/2014/main" id="{05759BAF-D9E3-5548-8BE4-6E89BACA5844}"/>
                </a:ext>
              </a:extLst>
            </p:cNvPr>
            <p:cNvSpPr/>
            <p:nvPr/>
          </p:nvSpPr>
          <p:spPr>
            <a:xfrm>
              <a:off x="6356936" y="5128741"/>
              <a:ext cx="288435" cy="288434"/>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9" name="円/楕円 198">
              <a:extLst>
                <a:ext uri="{FF2B5EF4-FFF2-40B4-BE49-F238E27FC236}">
                  <a16:creationId xmlns:a16="http://schemas.microsoft.com/office/drawing/2014/main" id="{9109FABE-2105-6A41-BAB5-78276842B599}"/>
                </a:ext>
              </a:extLst>
            </p:cNvPr>
            <p:cNvSpPr/>
            <p:nvPr/>
          </p:nvSpPr>
          <p:spPr>
            <a:xfrm>
              <a:off x="7176758" y="4454875"/>
              <a:ext cx="374350" cy="37435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0" name="円/楕円 199">
              <a:extLst>
                <a:ext uri="{FF2B5EF4-FFF2-40B4-BE49-F238E27FC236}">
                  <a16:creationId xmlns:a16="http://schemas.microsoft.com/office/drawing/2014/main" id="{CAFCA7D2-EB2E-9B42-A54D-014DA09B9A18}"/>
                </a:ext>
              </a:extLst>
            </p:cNvPr>
            <p:cNvSpPr/>
            <p:nvPr/>
          </p:nvSpPr>
          <p:spPr>
            <a:xfrm>
              <a:off x="7474577" y="3780394"/>
              <a:ext cx="288435" cy="288434"/>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1" name="円/楕円 200">
              <a:extLst>
                <a:ext uri="{FF2B5EF4-FFF2-40B4-BE49-F238E27FC236}">
                  <a16:creationId xmlns:a16="http://schemas.microsoft.com/office/drawing/2014/main" id="{6653DCD1-317B-6247-95DF-082855D5C7EF}"/>
                </a:ext>
              </a:extLst>
            </p:cNvPr>
            <p:cNvSpPr/>
            <p:nvPr/>
          </p:nvSpPr>
          <p:spPr>
            <a:xfrm>
              <a:off x="8428414" y="4200978"/>
              <a:ext cx="288435" cy="288434"/>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2" name="円/楕円 201">
              <a:extLst>
                <a:ext uri="{FF2B5EF4-FFF2-40B4-BE49-F238E27FC236}">
                  <a16:creationId xmlns:a16="http://schemas.microsoft.com/office/drawing/2014/main" id="{18953FFB-DB9F-4F4D-B92B-A99941AE53CB}"/>
                </a:ext>
              </a:extLst>
            </p:cNvPr>
            <p:cNvSpPr/>
            <p:nvPr/>
          </p:nvSpPr>
          <p:spPr>
            <a:xfrm>
              <a:off x="8055870" y="5131111"/>
              <a:ext cx="288435" cy="288434"/>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4" name="円/楕円 203">
              <a:extLst>
                <a:ext uri="{FF2B5EF4-FFF2-40B4-BE49-F238E27FC236}">
                  <a16:creationId xmlns:a16="http://schemas.microsoft.com/office/drawing/2014/main" id="{38538862-A7D9-2049-BB5F-A920EA6A0D0E}"/>
                </a:ext>
              </a:extLst>
            </p:cNvPr>
            <p:cNvSpPr/>
            <p:nvPr/>
          </p:nvSpPr>
          <p:spPr>
            <a:xfrm>
              <a:off x="7196068" y="5163471"/>
              <a:ext cx="288435" cy="288434"/>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5" name="直線コネクタ 204">
              <a:extLst>
                <a:ext uri="{FF2B5EF4-FFF2-40B4-BE49-F238E27FC236}">
                  <a16:creationId xmlns:a16="http://schemas.microsoft.com/office/drawing/2014/main" id="{AF5AFCBB-1C41-2145-9140-E3FB68E7F195}"/>
                </a:ext>
              </a:extLst>
            </p:cNvPr>
            <p:cNvCxnSpPr>
              <a:cxnSpLocks/>
              <a:stCxn id="196" idx="4"/>
              <a:endCxn id="198" idx="0"/>
            </p:cNvCxnSpPr>
            <p:nvPr/>
          </p:nvCxnSpPr>
          <p:spPr>
            <a:xfrm>
              <a:off x="6422277" y="4253920"/>
              <a:ext cx="78877" cy="874821"/>
            </a:xfrm>
            <a:prstGeom prst="line">
              <a:avLst/>
            </a:prstGeom>
            <a:ln w="3175">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06" name="直線コネクタ 205">
              <a:extLst>
                <a:ext uri="{FF2B5EF4-FFF2-40B4-BE49-F238E27FC236}">
                  <a16:creationId xmlns:a16="http://schemas.microsoft.com/office/drawing/2014/main" id="{957E7DD3-11F4-6849-8CAE-17975EF6C2BB}"/>
                </a:ext>
              </a:extLst>
            </p:cNvPr>
            <p:cNvCxnSpPr>
              <a:cxnSpLocks/>
              <a:stCxn id="199" idx="0"/>
              <a:endCxn id="200" idx="4"/>
            </p:cNvCxnSpPr>
            <p:nvPr/>
          </p:nvCxnSpPr>
          <p:spPr>
            <a:xfrm flipV="1">
              <a:off x="7363933" y="4068828"/>
              <a:ext cx="254862" cy="386047"/>
            </a:xfrm>
            <a:prstGeom prst="line">
              <a:avLst/>
            </a:prstGeom>
            <a:ln w="3175">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07" name="直線コネクタ 206">
              <a:extLst>
                <a:ext uri="{FF2B5EF4-FFF2-40B4-BE49-F238E27FC236}">
                  <a16:creationId xmlns:a16="http://schemas.microsoft.com/office/drawing/2014/main" id="{2D093168-4D38-6342-89DB-937C2603E1B3}"/>
                </a:ext>
              </a:extLst>
            </p:cNvPr>
            <p:cNvCxnSpPr>
              <a:cxnSpLocks/>
              <a:stCxn id="198" idx="0"/>
              <a:endCxn id="199" idx="2"/>
            </p:cNvCxnSpPr>
            <p:nvPr/>
          </p:nvCxnSpPr>
          <p:spPr>
            <a:xfrm flipV="1">
              <a:off x="6501154" y="4642054"/>
              <a:ext cx="675604" cy="486687"/>
            </a:xfrm>
            <a:prstGeom prst="line">
              <a:avLst/>
            </a:prstGeom>
            <a:ln w="3175">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09" name="直線コネクタ 208">
              <a:extLst>
                <a:ext uri="{FF2B5EF4-FFF2-40B4-BE49-F238E27FC236}">
                  <a16:creationId xmlns:a16="http://schemas.microsoft.com/office/drawing/2014/main" id="{0D3774FF-5A73-D344-AE3C-7A456AEF0555}"/>
                </a:ext>
              </a:extLst>
            </p:cNvPr>
            <p:cNvCxnSpPr>
              <a:cxnSpLocks/>
              <a:stCxn id="199" idx="6"/>
              <a:endCxn id="201" idx="2"/>
            </p:cNvCxnSpPr>
            <p:nvPr/>
          </p:nvCxnSpPr>
          <p:spPr>
            <a:xfrm flipV="1">
              <a:off x="7551108" y="4345195"/>
              <a:ext cx="877306" cy="296859"/>
            </a:xfrm>
            <a:prstGeom prst="line">
              <a:avLst/>
            </a:prstGeom>
            <a:ln w="3175">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0" name="直線コネクタ 209">
              <a:extLst>
                <a:ext uri="{FF2B5EF4-FFF2-40B4-BE49-F238E27FC236}">
                  <a16:creationId xmlns:a16="http://schemas.microsoft.com/office/drawing/2014/main" id="{F4C5B70F-2ED0-1A4F-A5F8-9A80247A4CD5}"/>
                </a:ext>
              </a:extLst>
            </p:cNvPr>
            <p:cNvCxnSpPr>
              <a:cxnSpLocks/>
              <a:stCxn id="199" idx="5"/>
              <a:endCxn id="202" idx="0"/>
            </p:cNvCxnSpPr>
            <p:nvPr/>
          </p:nvCxnSpPr>
          <p:spPr>
            <a:xfrm>
              <a:off x="7496286" y="4774409"/>
              <a:ext cx="703802" cy="356702"/>
            </a:xfrm>
            <a:prstGeom prst="line">
              <a:avLst/>
            </a:prstGeom>
            <a:ln w="3175">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1" name="直線コネクタ 210">
              <a:extLst>
                <a:ext uri="{FF2B5EF4-FFF2-40B4-BE49-F238E27FC236}">
                  <a16:creationId xmlns:a16="http://schemas.microsoft.com/office/drawing/2014/main" id="{BA7403A7-1AF2-4542-83D3-FABC0355ADC7}"/>
                </a:ext>
              </a:extLst>
            </p:cNvPr>
            <p:cNvCxnSpPr>
              <a:cxnSpLocks/>
              <a:stCxn id="199" idx="4"/>
              <a:endCxn id="204" idx="0"/>
            </p:cNvCxnSpPr>
            <p:nvPr/>
          </p:nvCxnSpPr>
          <p:spPr>
            <a:xfrm flipH="1">
              <a:off x="7340286" y="4829232"/>
              <a:ext cx="23647" cy="334239"/>
            </a:xfrm>
            <a:prstGeom prst="line">
              <a:avLst/>
            </a:prstGeom>
            <a:ln w="3175">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4" name="直線コネクタ 213">
              <a:extLst>
                <a:ext uri="{FF2B5EF4-FFF2-40B4-BE49-F238E27FC236}">
                  <a16:creationId xmlns:a16="http://schemas.microsoft.com/office/drawing/2014/main" id="{2386315D-76FB-674C-91EF-1B4C568D38AF}"/>
                </a:ext>
              </a:extLst>
            </p:cNvPr>
            <p:cNvCxnSpPr>
              <a:cxnSpLocks/>
              <a:endCxn id="198" idx="6"/>
            </p:cNvCxnSpPr>
            <p:nvPr/>
          </p:nvCxnSpPr>
          <p:spPr>
            <a:xfrm flipH="1" flipV="1">
              <a:off x="6645371" y="5272958"/>
              <a:ext cx="547722" cy="34732"/>
            </a:xfrm>
            <a:prstGeom prst="line">
              <a:avLst/>
            </a:prstGeom>
            <a:ln w="3175">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grpSp>
      <p:grpSp>
        <p:nvGrpSpPr>
          <p:cNvPr id="380" name="グループ化 379">
            <a:extLst>
              <a:ext uri="{FF2B5EF4-FFF2-40B4-BE49-F238E27FC236}">
                <a16:creationId xmlns:a16="http://schemas.microsoft.com/office/drawing/2014/main" id="{CA036C0A-CD07-B54F-A548-1EC18216454D}"/>
              </a:ext>
            </a:extLst>
          </p:cNvPr>
          <p:cNvGrpSpPr/>
          <p:nvPr/>
        </p:nvGrpSpPr>
        <p:grpSpPr>
          <a:xfrm>
            <a:off x="362942" y="1559041"/>
            <a:ext cx="8462133" cy="4830103"/>
            <a:chOff x="356806" y="1190826"/>
            <a:chExt cx="8462133" cy="4830103"/>
          </a:xfrm>
        </p:grpSpPr>
        <p:sp>
          <p:nvSpPr>
            <p:cNvPr id="354" name="テキスト ボックス 353">
              <a:extLst>
                <a:ext uri="{FF2B5EF4-FFF2-40B4-BE49-F238E27FC236}">
                  <a16:creationId xmlns:a16="http://schemas.microsoft.com/office/drawing/2014/main" id="{83D94248-BE84-C748-9BD7-EB56EA49EA61}"/>
                </a:ext>
              </a:extLst>
            </p:cNvPr>
            <p:cNvSpPr txBox="1"/>
            <p:nvPr/>
          </p:nvSpPr>
          <p:spPr>
            <a:xfrm rot="20109664">
              <a:off x="5579589" y="1190826"/>
              <a:ext cx="1107996" cy="646331"/>
            </a:xfrm>
            <a:prstGeom prst="rect">
              <a:avLst/>
            </a:prstGeom>
            <a:noFill/>
          </p:spPr>
          <p:txBody>
            <a:bodyPr wrap="none" rtlCol="0">
              <a:spAutoFit/>
            </a:bodyPr>
            <a:lstStyle/>
            <a:p>
              <a:pPr algn="ctr"/>
              <a:r>
                <a:rPr kumimoji="1" lang="ja-JP" altLang="en-US" sz="3600" b="1">
                  <a:solidFill>
                    <a:schemeClr val="accent6">
                      <a:lumMod val="75000"/>
                    </a:schemeClr>
                  </a:solidFill>
                  <a:latin typeface="Meiryo" panose="020B0604030504040204" pitchFamily="34" charset="-128"/>
                  <a:ea typeface="Meiryo" panose="020B0604030504040204" pitchFamily="34" charset="-128"/>
                </a:rPr>
                <a:t>歴史</a:t>
              </a:r>
            </a:p>
          </p:txBody>
        </p:sp>
        <p:cxnSp>
          <p:nvCxnSpPr>
            <p:cNvPr id="347" name="直線矢印コネクタ 346">
              <a:extLst>
                <a:ext uri="{FF2B5EF4-FFF2-40B4-BE49-F238E27FC236}">
                  <a16:creationId xmlns:a16="http://schemas.microsoft.com/office/drawing/2014/main" id="{A54A5DB2-887E-3649-9076-9C6FBACE1065}"/>
                </a:ext>
              </a:extLst>
            </p:cNvPr>
            <p:cNvCxnSpPr>
              <a:cxnSpLocks/>
            </p:cNvCxnSpPr>
            <p:nvPr/>
          </p:nvCxnSpPr>
          <p:spPr>
            <a:xfrm flipV="1">
              <a:off x="356806" y="1666012"/>
              <a:ext cx="5270938" cy="2372695"/>
            </a:xfrm>
            <a:prstGeom prst="straightConnector1">
              <a:avLst/>
            </a:prstGeom>
            <a:ln w="38100">
              <a:solidFill>
                <a:schemeClr val="accent6"/>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349" name="直線矢印コネクタ 348">
              <a:extLst>
                <a:ext uri="{FF2B5EF4-FFF2-40B4-BE49-F238E27FC236}">
                  <a16:creationId xmlns:a16="http://schemas.microsoft.com/office/drawing/2014/main" id="{8262CA56-D70F-2549-8161-B0E76CA57FBE}"/>
                </a:ext>
              </a:extLst>
            </p:cNvPr>
            <p:cNvCxnSpPr>
              <a:cxnSpLocks/>
            </p:cNvCxnSpPr>
            <p:nvPr/>
          </p:nvCxnSpPr>
          <p:spPr>
            <a:xfrm flipV="1">
              <a:off x="3548001" y="3648234"/>
              <a:ext cx="5270938" cy="2372695"/>
            </a:xfrm>
            <a:prstGeom prst="straightConnector1">
              <a:avLst/>
            </a:prstGeom>
            <a:ln w="38100">
              <a:solidFill>
                <a:schemeClr val="accent6"/>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350" name="直線矢印コネクタ 349">
              <a:extLst>
                <a:ext uri="{FF2B5EF4-FFF2-40B4-BE49-F238E27FC236}">
                  <a16:creationId xmlns:a16="http://schemas.microsoft.com/office/drawing/2014/main" id="{380D5539-9BBF-D64C-92E9-06F2CAC25A5E}"/>
                </a:ext>
              </a:extLst>
            </p:cNvPr>
            <p:cNvCxnSpPr>
              <a:cxnSpLocks/>
            </p:cNvCxnSpPr>
            <p:nvPr/>
          </p:nvCxnSpPr>
          <p:spPr>
            <a:xfrm flipV="1">
              <a:off x="3535727" y="1641465"/>
              <a:ext cx="5270938" cy="2372695"/>
            </a:xfrm>
            <a:prstGeom prst="straightConnector1">
              <a:avLst/>
            </a:prstGeom>
            <a:ln w="38100">
              <a:solidFill>
                <a:schemeClr val="accent6"/>
              </a:solidFill>
              <a:prstDash val="sysDash"/>
              <a:tailEnd type="triangle"/>
            </a:ln>
          </p:spPr>
          <p:style>
            <a:lnRef idx="2">
              <a:schemeClr val="accent1"/>
            </a:lnRef>
            <a:fillRef idx="0">
              <a:schemeClr val="accent1"/>
            </a:fillRef>
            <a:effectRef idx="1">
              <a:schemeClr val="accent1"/>
            </a:effectRef>
            <a:fontRef idx="minor">
              <a:schemeClr val="tx1"/>
            </a:fontRef>
          </p:style>
        </p:cxnSp>
      </p:grpSp>
      <p:cxnSp>
        <p:nvCxnSpPr>
          <p:cNvPr id="364" name="直線矢印コネクタ 363">
            <a:extLst>
              <a:ext uri="{FF2B5EF4-FFF2-40B4-BE49-F238E27FC236}">
                <a16:creationId xmlns:a16="http://schemas.microsoft.com/office/drawing/2014/main" id="{01EF2CFE-D623-F642-9896-E28CBF83B586}"/>
              </a:ext>
            </a:extLst>
          </p:cNvPr>
          <p:cNvCxnSpPr>
            <a:cxnSpLocks/>
          </p:cNvCxnSpPr>
          <p:nvPr/>
        </p:nvCxnSpPr>
        <p:spPr>
          <a:xfrm>
            <a:off x="1293655" y="1955853"/>
            <a:ext cx="1515911" cy="1278440"/>
          </a:xfrm>
          <a:prstGeom prst="straightConnector1">
            <a:avLst/>
          </a:prstGeom>
          <a:ln w="38100">
            <a:solidFill>
              <a:srgbClr val="0432FF"/>
            </a:solidFill>
            <a:prstDash val="sysDash"/>
            <a:tailEnd type="triangle"/>
          </a:ln>
        </p:spPr>
        <p:style>
          <a:lnRef idx="2">
            <a:schemeClr val="accent1"/>
          </a:lnRef>
          <a:fillRef idx="0">
            <a:schemeClr val="accent1"/>
          </a:fillRef>
          <a:effectRef idx="1">
            <a:schemeClr val="accent1"/>
          </a:effectRef>
          <a:fontRef idx="minor">
            <a:schemeClr val="tx1"/>
          </a:fontRef>
        </p:style>
      </p:cxnSp>
      <p:grpSp>
        <p:nvGrpSpPr>
          <p:cNvPr id="388" name="グループ化 387">
            <a:extLst>
              <a:ext uri="{FF2B5EF4-FFF2-40B4-BE49-F238E27FC236}">
                <a16:creationId xmlns:a16="http://schemas.microsoft.com/office/drawing/2014/main" id="{A2229054-5FCC-5C4B-9375-2E82576AFC97}"/>
              </a:ext>
            </a:extLst>
          </p:cNvPr>
          <p:cNvGrpSpPr/>
          <p:nvPr/>
        </p:nvGrpSpPr>
        <p:grpSpPr>
          <a:xfrm>
            <a:off x="6893009" y="1342326"/>
            <a:ext cx="1717080" cy="675519"/>
            <a:chOff x="6893009" y="1342326"/>
            <a:chExt cx="1717080" cy="675519"/>
          </a:xfrm>
        </p:grpSpPr>
        <p:sp>
          <p:nvSpPr>
            <p:cNvPr id="382" name="四角形吹き出し 381">
              <a:extLst>
                <a:ext uri="{FF2B5EF4-FFF2-40B4-BE49-F238E27FC236}">
                  <a16:creationId xmlns:a16="http://schemas.microsoft.com/office/drawing/2014/main" id="{7AA33755-570F-254F-AD57-19DE504DBCC7}"/>
                </a:ext>
              </a:extLst>
            </p:cNvPr>
            <p:cNvSpPr/>
            <p:nvPr/>
          </p:nvSpPr>
          <p:spPr>
            <a:xfrm>
              <a:off x="6893009" y="1342326"/>
              <a:ext cx="1717080" cy="603029"/>
            </a:xfrm>
            <a:prstGeom prst="wedgeRectCallout">
              <a:avLst>
                <a:gd name="adj1" fmla="val -68339"/>
                <a:gd name="adj2" fmla="val 318"/>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Meiryo" panose="020B0604030504040204" pitchFamily="34" charset="-128"/>
                <a:ea typeface="Meiryo" panose="020B0604030504040204" pitchFamily="34" charset="-128"/>
                <a:cs typeface="ＭＳ Ｐゴシック"/>
              </a:endParaRPr>
            </a:p>
          </p:txBody>
        </p:sp>
        <p:sp>
          <p:nvSpPr>
            <p:cNvPr id="383" name="正方形/長方形 382">
              <a:extLst>
                <a:ext uri="{FF2B5EF4-FFF2-40B4-BE49-F238E27FC236}">
                  <a16:creationId xmlns:a16="http://schemas.microsoft.com/office/drawing/2014/main" id="{57AB86DC-FBC3-BA40-BC71-F3D90AB9F865}"/>
                </a:ext>
              </a:extLst>
            </p:cNvPr>
            <p:cNvSpPr/>
            <p:nvPr/>
          </p:nvSpPr>
          <p:spPr>
            <a:xfrm>
              <a:off x="6893009" y="1371514"/>
              <a:ext cx="1717080" cy="646331"/>
            </a:xfrm>
            <a:prstGeom prst="rect">
              <a:avLst/>
            </a:prstGeom>
          </p:spPr>
          <p:txBody>
            <a:bodyPr wrap="square">
              <a:spAutoFit/>
            </a:bodyPr>
            <a:lstStyle/>
            <a:p>
              <a:pPr algn="ctr"/>
              <a:r>
                <a:rPr lang="ja-JP" altLang="en-US" sz="1200">
                  <a:solidFill>
                    <a:schemeClr val="bg1"/>
                  </a:solidFill>
                  <a:latin typeface="Meiryo" panose="020B0604030504040204" pitchFamily="34" charset="-128"/>
                  <a:ea typeface="Meiryo" panose="020B0604030504040204" pitchFamily="34" charset="-128"/>
                  <a:cs typeface="ＭＳ Ｐゴシック"/>
                </a:rPr>
                <a:t>歴史的必然から</a:t>
              </a:r>
              <a:endParaRPr lang="en-US" altLang="ja-JP" sz="1200" dirty="0">
                <a:solidFill>
                  <a:schemeClr val="bg1"/>
                </a:solidFill>
                <a:latin typeface="Meiryo" panose="020B0604030504040204" pitchFamily="34" charset="-128"/>
                <a:ea typeface="Meiryo" panose="020B0604030504040204" pitchFamily="34" charset="-128"/>
                <a:cs typeface="ＭＳ Ｐゴシック"/>
              </a:endParaRPr>
            </a:p>
            <a:p>
              <a:pPr algn="ctr"/>
              <a:r>
                <a:rPr lang="ja-JP" altLang="en-US" sz="2400" b="1">
                  <a:solidFill>
                    <a:schemeClr val="bg1"/>
                  </a:solidFill>
                  <a:latin typeface="Meiryo" panose="020B0604030504040204" pitchFamily="34" charset="-128"/>
                  <a:ea typeface="Meiryo" panose="020B0604030504040204" pitchFamily="34" charset="-128"/>
                  <a:cs typeface="ＭＳ Ｐゴシック"/>
                </a:rPr>
                <a:t>理由</a:t>
              </a:r>
              <a:r>
                <a:rPr lang="ja-JP" altLang="en-US" sz="1200">
                  <a:solidFill>
                    <a:schemeClr val="bg1"/>
                  </a:solidFill>
                  <a:latin typeface="Meiryo" panose="020B0604030504040204" pitchFamily="34" charset="-128"/>
                  <a:ea typeface="Meiryo" panose="020B0604030504040204" pitchFamily="34" charset="-128"/>
                  <a:cs typeface="ＭＳ Ｐゴシック"/>
                </a:rPr>
                <a:t>を知る</a:t>
              </a:r>
              <a:endParaRPr lang="ja-JP" altLang="en-US" sz="1200" dirty="0">
                <a:solidFill>
                  <a:schemeClr val="bg1"/>
                </a:solidFill>
                <a:latin typeface="Meiryo" panose="020B0604030504040204" pitchFamily="34" charset="-128"/>
                <a:ea typeface="Meiryo" panose="020B0604030504040204" pitchFamily="34" charset="-128"/>
                <a:cs typeface="ＭＳ Ｐゴシック"/>
              </a:endParaRPr>
            </a:p>
          </p:txBody>
        </p:sp>
      </p:grpSp>
      <p:grpSp>
        <p:nvGrpSpPr>
          <p:cNvPr id="387" name="グループ化 386">
            <a:extLst>
              <a:ext uri="{FF2B5EF4-FFF2-40B4-BE49-F238E27FC236}">
                <a16:creationId xmlns:a16="http://schemas.microsoft.com/office/drawing/2014/main" id="{53354C4F-A65E-FD47-9C9D-FC6332AD05BD}"/>
              </a:ext>
            </a:extLst>
          </p:cNvPr>
          <p:cNvGrpSpPr/>
          <p:nvPr/>
        </p:nvGrpSpPr>
        <p:grpSpPr>
          <a:xfrm>
            <a:off x="2310685" y="2018693"/>
            <a:ext cx="1717080" cy="675519"/>
            <a:chOff x="2310685" y="2018693"/>
            <a:chExt cx="1717080" cy="675519"/>
          </a:xfrm>
        </p:grpSpPr>
        <p:sp>
          <p:nvSpPr>
            <p:cNvPr id="384" name="四角形吹き出し 383">
              <a:extLst>
                <a:ext uri="{FF2B5EF4-FFF2-40B4-BE49-F238E27FC236}">
                  <a16:creationId xmlns:a16="http://schemas.microsoft.com/office/drawing/2014/main" id="{F9A5B27E-3563-814A-897F-113FBD74F766}"/>
                </a:ext>
              </a:extLst>
            </p:cNvPr>
            <p:cNvSpPr/>
            <p:nvPr/>
          </p:nvSpPr>
          <p:spPr>
            <a:xfrm>
              <a:off x="2310685" y="2018693"/>
              <a:ext cx="1717080" cy="603029"/>
            </a:xfrm>
            <a:prstGeom prst="wedgeRectCallout">
              <a:avLst>
                <a:gd name="adj1" fmla="val 20297"/>
                <a:gd name="adj2" fmla="val 178413"/>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Meiryo" panose="020B0604030504040204" pitchFamily="34" charset="-128"/>
                <a:ea typeface="Meiryo" panose="020B0604030504040204" pitchFamily="34" charset="-128"/>
                <a:cs typeface="ＭＳ Ｐゴシック"/>
              </a:endParaRPr>
            </a:p>
          </p:txBody>
        </p:sp>
        <p:sp>
          <p:nvSpPr>
            <p:cNvPr id="385" name="正方形/長方形 384">
              <a:extLst>
                <a:ext uri="{FF2B5EF4-FFF2-40B4-BE49-F238E27FC236}">
                  <a16:creationId xmlns:a16="http://schemas.microsoft.com/office/drawing/2014/main" id="{63618334-41BF-8B4B-8F2E-FF893C030747}"/>
                </a:ext>
              </a:extLst>
            </p:cNvPr>
            <p:cNvSpPr/>
            <p:nvPr/>
          </p:nvSpPr>
          <p:spPr>
            <a:xfrm>
              <a:off x="2310685" y="2047881"/>
              <a:ext cx="1717080" cy="646331"/>
            </a:xfrm>
            <a:prstGeom prst="rect">
              <a:avLst/>
            </a:prstGeom>
          </p:spPr>
          <p:txBody>
            <a:bodyPr wrap="square">
              <a:spAutoFit/>
            </a:bodyPr>
            <a:lstStyle/>
            <a:p>
              <a:pPr algn="ctr"/>
              <a:r>
                <a:rPr lang="ja-JP" altLang="en-US" sz="1200">
                  <a:solidFill>
                    <a:schemeClr val="bg1"/>
                  </a:solidFill>
                  <a:latin typeface="Meiryo" panose="020B0604030504040204" pitchFamily="34" charset="-128"/>
                  <a:ea typeface="Meiryo" panose="020B0604030504040204" pitchFamily="34" charset="-128"/>
                  <a:cs typeface="ＭＳ Ｐゴシック"/>
                </a:rPr>
                <a:t>相互の関係から</a:t>
              </a:r>
              <a:endParaRPr lang="en-US" altLang="ja-JP" sz="1200" dirty="0">
                <a:solidFill>
                  <a:schemeClr val="bg1"/>
                </a:solidFill>
                <a:latin typeface="Meiryo" panose="020B0604030504040204" pitchFamily="34" charset="-128"/>
                <a:ea typeface="Meiryo" panose="020B0604030504040204" pitchFamily="34" charset="-128"/>
                <a:cs typeface="ＭＳ Ｐゴシック"/>
              </a:endParaRPr>
            </a:p>
            <a:p>
              <a:pPr algn="ctr"/>
              <a:r>
                <a:rPr lang="ja-JP" altLang="en-US" sz="2400" b="1">
                  <a:solidFill>
                    <a:schemeClr val="bg1"/>
                  </a:solidFill>
                  <a:latin typeface="Meiryo" panose="020B0604030504040204" pitchFamily="34" charset="-128"/>
                  <a:ea typeface="Meiryo" panose="020B0604030504040204" pitchFamily="34" charset="-128"/>
                  <a:cs typeface="ＭＳ Ｐゴシック"/>
                </a:rPr>
                <a:t>役割</a:t>
              </a:r>
              <a:r>
                <a:rPr lang="ja-JP" altLang="en-US" sz="1200">
                  <a:solidFill>
                    <a:schemeClr val="bg1"/>
                  </a:solidFill>
                  <a:latin typeface="Meiryo" panose="020B0604030504040204" pitchFamily="34" charset="-128"/>
                  <a:ea typeface="Meiryo" panose="020B0604030504040204" pitchFamily="34" charset="-128"/>
                  <a:cs typeface="ＭＳ Ｐゴシック"/>
                </a:rPr>
                <a:t>を知る</a:t>
              </a:r>
              <a:endParaRPr lang="ja-JP" altLang="en-US" sz="1200" dirty="0">
                <a:solidFill>
                  <a:schemeClr val="bg1"/>
                </a:solidFill>
                <a:latin typeface="Meiryo" panose="020B0604030504040204" pitchFamily="34" charset="-128"/>
                <a:ea typeface="Meiryo" panose="020B0604030504040204" pitchFamily="34" charset="-128"/>
                <a:cs typeface="ＭＳ Ｐゴシック"/>
              </a:endParaRPr>
            </a:p>
          </p:txBody>
        </p:sp>
      </p:grpSp>
      <p:sp>
        <p:nvSpPr>
          <p:cNvPr id="386" name="テキスト ボックス 385">
            <a:extLst>
              <a:ext uri="{FF2B5EF4-FFF2-40B4-BE49-F238E27FC236}">
                <a16:creationId xmlns:a16="http://schemas.microsoft.com/office/drawing/2014/main" id="{A43D0C86-177A-0547-AED5-06009420C79E}"/>
              </a:ext>
            </a:extLst>
          </p:cNvPr>
          <p:cNvSpPr txBox="1"/>
          <p:nvPr/>
        </p:nvSpPr>
        <p:spPr>
          <a:xfrm>
            <a:off x="5568791" y="5513672"/>
            <a:ext cx="3185487" cy="861774"/>
          </a:xfrm>
          <a:prstGeom prst="rect">
            <a:avLst/>
          </a:prstGeom>
          <a:noFill/>
        </p:spPr>
        <p:txBody>
          <a:bodyPr wrap="none" rtlCol="0">
            <a:spAutoFit/>
          </a:bodyPr>
          <a:lstStyle/>
          <a:p>
            <a:pPr algn="r"/>
            <a:r>
              <a:rPr kumimoji="1" lang="ja-JP" altLang="en-US" sz="3200" b="1">
                <a:solidFill>
                  <a:srgbClr val="0070C0"/>
                </a:solidFill>
                <a:latin typeface="Meiryo" panose="020B0604030504040204" pitchFamily="34" charset="-128"/>
                <a:ea typeface="Meiryo" panose="020B0604030504040204" pitchFamily="34" charset="-128"/>
              </a:rPr>
              <a:t>トレンド</a:t>
            </a:r>
            <a:r>
              <a:rPr kumimoji="1" lang="ja-JP" altLang="en-US">
                <a:solidFill>
                  <a:srgbClr val="0070C0"/>
                </a:solidFill>
                <a:latin typeface="Meiryo" panose="020B0604030504040204" pitchFamily="34" charset="-128"/>
                <a:ea typeface="Meiryo" panose="020B0604030504040204" pitchFamily="34" charset="-128"/>
              </a:rPr>
              <a:t>とは</a:t>
            </a:r>
            <a:endParaRPr kumimoji="1" lang="en-US" altLang="ja-JP" dirty="0">
              <a:solidFill>
                <a:srgbClr val="0070C0"/>
              </a:solidFill>
              <a:latin typeface="Meiryo" panose="020B0604030504040204" pitchFamily="34" charset="-128"/>
              <a:ea typeface="Meiryo" panose="020B0604030504040204" pitchFamily="34" charset="-128"/>
            </a:endParaRPr>
          </a:p>
          <a:p>
            <a:pPr algn="r"/>
            <a:r>
              <a:rPr lang="ja-JP" altLang="en-US">
                <a:solidFill>
                  <a:srgbClr val="0070C0"/>
                </a:solidFill>
                <a:latin typeface="Meiryo" panose="020B0604030504040204" pitchFamily="34" charset="-128"/>
                <a:ea typeface="Meiryo" panose="020B0604030504040204" pitchFamily="34" charset="-128"/>
              </a:rPr>
              <a:t>「</a:t>
            </a:r>
            <a:r>
              <a:rPr lang="ja-JP" altLang="en-US" b="1">
                <a:solidFill>
                  <a:srgbClr val="0432FF"/>
                </a:solidFill>
                <a:latin typeface="Meiryo" panose="020B0604030504040204" pitchFamily="34" charset="-128"/>
                <a:ea typeface="Meiryo" panose="020B0604030504040204" pitchFamily="34" charset="-128"/>
              </a:rPr>
              <a:t>関係</a:t>
            </a:r>
            <a:r>
              <a:rPr lang="ja-JP" altLang="en-US">
                <a:solidFill>
                  <a:srgbClr val="0070C0"/>
                </a:solidFill>
                <a:latin typeface="Meiryo" panose="020B0604030504040204" pitchFamily="34" charset="-128"/>
                <a:ea typeface="Meiryo" panose="020B0604030504040204" pitchFamily="34" charset="-128"/>
              </a:rPr>
              <a:t>」が変化する「</a:t>
            </a:r>
            <a:r>
              <a:rPr lang="ja-JP" altLang="en-US" b="1">
                <a:solidFill>
                  <a:schemeClr val="accent6">
                    <a:lumMod val="75000"/>
                  </a:schemeClr>
                </a:solidFill>
                <a:latin typeface="Meiryo" panose="020B0604030504040204" pitchFamily="34" charset="-128"/>
                <a:ea typeface="Meiryo" panose="020B0604030504040204" pitchFamily="34" charset="-128"/>
              </a:rPr>
              <a:t>歴史</a:t>
            </a:r>
            <a:r>
              <a:rPr lang="ja-JP" altLang="en-US">
                <a:solidFill>
                  <a:srgbClr val="0070C0"/>
                </a:solidFill>
                <a:latin typeface="Meiryo" panose="020B0604030504040204" pitchFamily="34" charset="-128"/>
                <a:ea typeface="Meiryo" panose="020B0604030504040204" pitchFamily="34" charset="-128"/>
              </a:rPr>
              <a:t>」</a:t>
            </a:r>
            <a:endParaRPr kumimoji="1" lang="ja-JP" altLang="en-US">
              <a:solidFill>
                <a:srgbClr val="0070C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12885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87"/>
                                        </p:tgtEl>
                                        <p:attrNameLst>
                                          <p:attrName>style.visibility</p:attrName>
                                        </p:attrNameLst>
                                      </p:cBhvr>
                                      <p:to>
                                        <p:strVal val="visible"/>
                                      </p:to>
                                    </p:set>
                                    <p:animEffect transition="in" filter="wipe(down)">
                                      <p:cBhvr>
                                        <p:cTn id="7" dur="500"/>
                                        <p:tgtEl>
                                          <p:spTgt spid="3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7"/>
                                        </p:tgtEl>
                                        <p:attrNameLst>
                                          <p:attrName>style.visibility</p:attrName>
                                        </p:attrNameLst>
                                      </p:cBhvr>
                                      <p:to>
                                        <p:strVal val="visible"/>
                                      </p:to>
                                    </p:set>
                                    <p:animEffect transition="in" filter="fade">
                                      <p:cBhvr>
                                        <p:cTn id="12" dur="500"/>
                                        <p:tgtEl>
                                          <p:spTgt spid="237"/>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72"/>
                                        </p:tgtEl>
                                        <p:attrNameLst>
                                          <p:attrName>style.visibility</p:attrName>
                                        </p:attrNameLst>
                                      </p:cBhvr>
                                      <p:to>
                                        <p:strVal val="visible"/>
                                      </p:to>
                                    </p:set>
                                    <p:animEffect transition="in" filter="fade">
                                      <p:cBhvr>
                                        <p:cTn id="16" dur="500"/>
                                        <p:tgtEl>
                                          <p:spTgt spid="17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97"/>
                                        </p:tgtEl>
                                        <p:attrNameLst>
                                          <p:attrName>style.visibility</p:attrName>
                                        </p:attrNameLst>
                                      </p:cBhvr>
                                      <p:to>
                                        <p:strVal val="visible"/>
                                      </p:to>
                                    </p:set>
                                    <p:animEffect transition="in" filter="fade">
                                      <p:cBhvr>
                                        <p:cTn id="21" dur="500"/>
                                        <p:tgtEl>
                                          <p:spTgt spid="297"/>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298"/>
                                        </p:tgtEl>
                                        <p:attrNameLst>
                                          <p:attrName>style.visibility</p:attrName>
                                        </p:attrNameLst>
                                      </p:cBhvr>
                                      <p:to>
                                        <p:strVal val="visible"/>
                                      </p:to>
                                    </p:set>
                                    <p:animEffect transition="in" filter="fade">
                                      <p:cBhvr>
                                        <p:cTn id="25" dur="500"/>
                                        <p:tgtEl>
                                          <p:spTgt spid="298"/>
                                        </p:tgtEl>
                                      </p:cBhvr>
                                    </p:animEffect>
                                  </p:childTnLst>
                                </p:cTn>
                              </p:par>
                            </p:childTnLst>
                          </p:cTn>
                        </p:par>
                        <p:par>
                          <p:cTn id="26" fill="hold">
                            <p:stCondLst>
                              <p:cond delay="1000"/>
                            </p:stCondLst>
                            <p:childTnLst>
                              <p:par>
                                <p:cTn id="27" presetID="22" presetClass="entr" presetSubtype="4" fill="hold" nodeType="afterEffect">
                                  <p:stCondLst>
                                    <p:cond delay="0"/>
                                  </p:stCondLst>
                                  <p:childTnLst>
                                    <p:set>
                                      <p:cBhvr>
                                        <p:cTn id="28" dur="1" fill="hold">
                                          <p:stCondLst>
                                            <p:cond delay="0"/>
                                          </p:stCondLst>
                                        </p:cTn>
                                        <p:tgtEl>
                                          <p:spTgt spid="380"/>
                                        </p:tgtEl>
                                        <p:attrNameLst>
                                          <p:attrName>style.visibility</p:attrName>
                                        </p:attrNameLst>
                                      </p:cBhvr>
                                      <p:to>
                                        <p:strVal val="visible"/>
                                      </p:to>
                                    </p:set>
                                    <p:animEffect transition="in" filter="wipe(down)">
                                      <p:cBhvr>
                                        <p:cTn id="29" dur="500"/>
                                        <p:tgtEl>
                                          <p:spTgt spid="38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88"/>
                                        </p:tgtEl>
                                        <p:attrNameLst>
                                          <p:attrName>style.visibility</p:attrName>
                                        </p:attrNameLst>
                                      </p:cBhvr>
                                      <p:to>
                                        <p:strVal val="visible"/>
                                      </p:to>
                                    </p:set>
                                    <p:animEffect transition="in" filter="wipe(left)">
                                      <p:cBhvr>
                                        <p:cTn id="34" dur="500"/>
                                        <p:tgtEl>
                                          <p:spTgt spid="388"/>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8" fill="hold" grpId="0" nodeType="clickEffect">
                                  <p:stCondLst>
                                    <p:cond delay="0"/>
                                  </p:stCondLst>
                                  <p:childTnLst>
                                    <p:set>
                                      <p:cBhvr>
                                        <p:cTn id="38" dur="1" fill="hold">
                                          <p:stCondLst>
                                            <p:cond delay="0"/>
                                          </p:stCondLst>
                                        </p:cTn>
                                        <p:tgtEl>
                                          <p:spTgt spid="386"/>
                                        </p:tgtEl>
                                        <p:attrNameLst>
                                          <p:attrName>style.visibility</p:attrName>
                                        </p:attrNameLst>
                                      </p:cBhvr>
                                      <p:to>
                                        <p:strVal val="visible"/>
                                      </p:to>
                                    </p:set>
                                    <p:anim calcmode="lin" valueType="num">
                                      <p:cBhvr additive="base">
                                        <p:cTn id="39" dur="500"/>
                                        <p:tgtEl>
                                          <p:spTgt spid="386"/>
                                        </p:tgtEl>
                                        <p:attrNameLst>
                                          <p:attrName>ppt_x</p:attrName>
                                        </p:attrNameLst>
                                      </p:cBhvr>
                                      <p:tavLst>
                                        <p:tav tm="0">
                                          <p:val>
                                            <p:strVal val="#ppt_x-#ppt_w*1.125000"/>
                                          </p:val>
                                        </p:tav>
                                        <p:tav tm="100000">
                                          <p:val>
                                            <p:strVal val="#ppt_x"/>
                                          </p:val>
                                        </p:tav>
                                      </p:tavLst>
                                    </p:anim>
                                    <p:animEffect transition="in" filter="wipe(right)">
                                      <p:cBhvr>
                                        <p:cTn id="40" dur="500"/>
                                        <p:tgtEl>
                                          <p:spTgt spid="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044821-311B-5E4C-BF90-D25357DB4499}"/>
              </a:ext>
            </a:extLst>
          </p:cNvPr>
          <p:cNvSpPr>
            <a:spLocks noGrp="1"/>
          </p:cNvSpPr>
          <p:nvPr>
            <p:ph type="title"/>
          </p:nvPr>
        </p:nvSpPr>
        <p:spPr/>
        <p:txBody>
          <a:bodyPr/>
          <a:lstStyle/>
          <a:p>
            <a:r>
              <a:rPr kumimoji="1" lang="ja-JP" altLang="en-US"/>
              <a:t>「イノベーション」と「インベンション」の違い</a:t>
            </a:r>
          </a:p>
        </p:txBody>
      </p:sp>
      <p:sp>
        <p:nvSpPr>
          <p:cNvPr id="7" name="テキスト ボックス 6">
            <a:extLst>
              <a:ext uri="{FF2B5EF4-FFF2-40B4-BE49-F238E27FC236}">
                <a16:creationId xmlns:a16="http://schemas.microsoft.com/office/drawing/2014/main" id="{24DD4088-54E5-674D-9B7F-1B305E45C3CD}"/>
              </a:ext>
            </a:extLst>
          </p:cNvPr>
          <p:cNvSpPr txBox="1"/>
          <p:nvPr/>
        </p:nvSpPr>
        <p:spPr>
          <a:xfrm>
            <a:off x="4809328" y="3316841"/>
            <a:ext cx="3343493" cy="2185214"/>
          </a:xfrm>
          <a:prstGeom prst="rect">
            <a:avLst/>
          </a:prstGeom>
          <a:noFill/>
        </p:spPr>
        <p:txBody>
          <a:bodyPr wrap="square" rtlCol="0">
            <a:spAutoFit/>
          </a:bodyPr>
          <a:lstStyle/>
          <a:p>
            <a:pPr algn="ctr"/>
            <a:r>
              <a:rPr lang="ja-JP" altLang="en-US" sz="3200" b="1">
                <a:solidFill>
                  <a:schemeClr val="accent3">
                    <a:lumMod val="50000"/>
                  </a:schemeClr>
                </a:solidFill>
                <a:latin typeface="Meiryo" panose="020B0604030504040204" pitchFamily="34" charset="-128"/>
                <a:ea typeface="Meiryo" panose="020B0604030504040204" pitchFamily="34" charset="-128"/>
              </a:rPr>
              <a:t>インベンション</a:t>
            </a:r>
            <a:r>
              <a:rPr lang="en-US" altLang="ja-JP" sz="3200" dirty="0">
                <a:solidFill>
                  <a:schemeClr val="accent3">
                    <a:lumMod val="50000"/>
                  </a:schemeClr>
                </a:solidFill>
                <a:latin typeface="Meiryo" panose="020B0604030504040204" pitchFamily="34" charset="-128"/>
                <a:ea typeface="Meiryo" panose="020B0604030504040204" pitchFamily="34" charset="-128"/>
              </a:rPr>
              <a:t>Invention</a:t>
            </a:r>
            <a:r>
              <a:rPr lang="ja-JP" altLang="en-US" sz="2400">
                <a:solidFill>
                  <a:schemeClr val="accent3">
                    <a:lumMod val="50000"/>
                  </a:schemeClr>
                </a:solidFill>
                <a:latin typeface="Meiryo" panose="020B0604030504040204" pitchFamily="34" charset="-128"/>
                <a:ea typeface="Meiryo" panose="020B0604030504040204" pitchFamily="34" charset="-128"/>
              </a:rPr>
              <a:t>（発明）</a:t>
            </a:r>
            <a:endParaRPr lang="en-US" altLang="ja-JP" sz="2400" dirty="0">
              <a:solidFill>
                <a:schemeClr val="accent3">
                  <a:lumMod val="50000"/>
                </a:schemeClr>
              </a:solidFill>
              <a:latin typeface="Meiryo" panose="020B0604030504040204" pitchFamily="34" charset="-128"/>
              <a:ea typeface="Meiryo" panose="020B0604030504040204" pitchFamily="34" charset="-128"/>
            </a:endParaRPr>
          </a:p>
          <a:p>
            <a:pPr algn="ctr"/>
            <a:r>
              <a:rPr lang="ja-JP" altLang="en-US">
                <a:solidFill>
                  <a:schemeClr val="accent3">
                    <a:lumMod val="50000"/>
                  </a:schemeClr>
                </a:solidFill>
                <a:latin typeface="Meiryo" panose="020B0604030504040204" pitchFamily="34" charset="-128"/>
                <a:ea typeface="Meiryo" panose="020B0604030504040204" pitchFamily="34" charset="-128"/>
              </a:rPr>
              <a:t>これまでにはなかった</a:t>
            </a:r>
            <a:endParaRPr lang="en-US" altLang="ja-JP" dirty="0">
              <a:solidFill>
                <a:schemeClr val="accent3">
                  <a:lumMod val="50000"/>
                </a:schemeClr>
              </a:solidFill>
              <a:latin typeface="Meiryo" panose="020B0604030504040204" pitchFamily="34" charset="-128"/>
              <a:ea typeface="Meiryo" panose="020B0604030504040204" pitchFamily="34" charset="-128"/>
            </a:endParaRPr>
          </a:p>
          <a:p>
            <a:pPr algn="ctr"/>
            <a:r>
              <a:rPr lang="ja-JP" altLang="en-US">
                <a:solidFill>
                  <a:schemeClr val="accent3">
                    <a:lumMod val="50000"/>
                  </a:schemeClr>
                </a:solidFill>
                <a:latin typeface="Meiryo" panose="020B0604030504040204" pitchFamily="34" charset="-128"/>
                <a:ea typeface="Meiryo" panose="020B0604030504040204" pitchFamily="34" charset="-128"/>
              </a:rPr>
              <a:t>新しい「もの／こと」を創り</a:t>
            </a:r>
            <a:endParaRPr lang="en-US" altLang="ja-JP" dirty="0">
              <a:solidFill>
                <a:schemeClr val="accent3">
                  <a:lumMod val="50000"/>
                </a:schemeClr>
              </a:solidFill>
              <a:latin typeface="Meiryo" panose="020B0604030504040204" pitchFamily="34" charset="-128"/>
              <a:ea typeface="Meiryo" panose="020B0604030504040204" pitchFamily="34" charset="-128"/>
            </a:endParaRPr>
          </a:p>
          <a:p>
            <a:pPr algn="ctr"/>
            <a:r>
              <a:rPr lang="ja-JP" altLang="en-US">
                <a:solidFill>
                  <a:schemeClr val="accent3">
                    <a:lumMod val="50000"/>
                  </a:schemeClr>
                </a:solidFill>
                <a:latin typeface="Meiryo" panose="020B0604030504040204" pitchFamily="34" charset="-128"/>
                <a:ea typeface="Meiryo" panose="020B0604030504040204" pitchFamily="34" charset="-128"/>
              </a:rPr>
              <a:t>新たな価値を産み出すこと</a:t>
            </a:r>
          </a:p>
          <a:p>
            <a:pPr algn="ctr"/>
            <a:endParaRPr kumimoji="1" lang="ja-JP" altLang="en-US">
              <a:solidFill>
                <a:schemeClr val="accent3">
                  <a:lumMod val="50000"/>
                </a:schemeClr>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BD267F3A-3B78-ED4E-BCD4-D162A829C5E5}"/>
              </a:ext>
            </a:extLst>
          </p:cNvPr>
          <p:cNvSpPr txBox="1"/>
          <p:nvPr/>
        </p:nvSpPr>
        <p:spPr>
          <a:xfrm>
            <a:off x="4891732" y="5368066"/>
            <a:ext cx="3185487" cy="800219"/>
          </a:xfrm>
          <a:prstGeom prst="rect">
            <a:avLst/>
          </a:prstGeom>
          <a:noFill/>
        </p:spPr>
        <p:txBody>
          <a:bodyPr wrap="none" rtlCol="0">
            <a:spAutoFit/>
          </a:bodyPr>
          <a:lstStyle/>
          <a:p>
            <a:pPr algn="ctr"/>
            <a:r>
              <a:rPr lang="ja-JP" altLang="en-US" sz="2800" b="1">
                <a:solidFill>
                  <a:schemeClr val="accent3">
                    <a:lumMod val="75000"/>
                  </a:schemeClr>
                </a:solidFill>
                <a:latin typeface="Meiryo" panose="020B0604030504040204" pitchFamily="34" charset="-128"/>
                <a:ea typeface="Meiryo" panose="020B0604030504040204" pitchFamily="34" charset="-128"/>
              </a:rPr>
              <a:t>丁寧な試行錯誤</a:t>
            </a:r>
            <a:endParaRPr lang="en-US" altLang="ja-JP" sz="2800" b="1" dirty="0">
              <a:solidFill>
                <a:schemeClr val="accent3">
                  <a:lumMod val="75000"/>
                </a:schemeClr>
              </a:solidFill>
              <a:latin typeface="Meiryo" panose="020B0604030504040204" pitchFamily="34" charset="-128"/>
              <a:ea typeface="Meiryo" panose="020B0604030504040204" pitchFamily="34" charset="-128"/>
            </a:endParaRPr>
          </a:p>
          <a:p>
            <a:pPr algn="ctr"/>
            <a:r>
              <a:rPr kumimoji="1" lang="ja-JP" altLang="en-US" b="1">
                <a:solidFill>
                  <a:schemeClr val="accent3">
                    <a:lumMod val="75000"/>
                  </a:schemeClr>
                </a:solidFill>
                <a:latin typeface="Meiryo" panose="020B0604030504040204" pitchFamily="34" charset="-128"/>
                <a:ea typeface="Meiryo" panose="020B0604030504040204" pitchFamily="34" charset="-128"/>
              </a:rPr>
              <a:t>知識の蓄積・ひらめき・洞察</a:t>
            </a:r>
          </a:p>
        </p:txBody>
      </p:sp>
      <p:pic>
        <p:nvPicPr>
          <p:cNvPr id="13" name="図 12" descr="アイコン&#10;&#10;自動的に生成された説明">
            <a:extLst>
              <a:ext uri="{FF2B5EF4-FFF2-40B4-BE49-F238E27FC236}">
                <a16:creationId xmlns:a16="http://schemas.microsoft.com/office/drawing/2014/main" id="{D7AB68AE-61CF-5645-BD4E-858F166B80C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77933" y="868111"/>
            <a:ext cx="2130190" cy="2130190"/>
          </a:xfrm>
          <a:prstGeom prst="rect">
            <a:avLst/>
          </a:prstGeom>
          <a:effectLst>
            <a:outerShdw blurRad="50800" dist="38100" dir="2700000" algn="tl" rotWithShape="0">
              <a:prstClr val="black">
                <a:alpha val="40000"/>
              </a:prstClr>
            </a:outerShdw>
          </a:effectLst>
        </p:spPr>
      </p:pic>
      <p:pic>
        <p:nvPicPr>
          <p:cNvPr id="12" name="図 11" descr="図形&#10;&#10;中程度の精度で自動的に生成された説明">
            <a:extLst>
              <a:ext uri="{FF2B5EF4-FFF2-40B4-BE49-F238E27FC236}">
                <a16:creationId xmlns:a16="http://schemas.microsoft.com/office/drawing/2014/main" id="{45FAB37B-EC0A-7E63-3CA4-EC4AF8727BB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66963" y="1119348"/>
            <a:ext cx="1860630" cy="1860630"/>
          </a:xfrm>
          <a:prstGeom prst="rect">
            <a:avLst/>
          </a:prstGeom>
          <a:effectLst>
            <a:outerShdw blurRad="50800" dist="38100" dir="2700000" algn="tl" rotWithShape="0">
              <a:prstClr val="black">
                <a:alpha val="40000"/>
              </a:prstClr>
            </a:outerShdw>
          </a:effectLst>
        </p:spPr>
      </p:pic>
      <p:sp>
        <p:nvSpPr>
          <p:cNvPr id="14" name="テキスト ボックス 13">
            <a:extLst>
              <a:ext uri="{FF2B5EF4-FFF2-40B4-BE49-F238E27FC236}">
                <a16:creationId xmlns:a16="http://schemas.microsoft.com/office/drawing/2014/main" id="{857F9239-82A5-FBFE-D951-0C18D4FEAFB5}"/>
              </a:ext>
            </a:extLst>
          </p:cNvPr>
          <p:cNvSpPr txBox="1"/>
          <p:nvPr/>
        </p:nvSpPr>
        <p:spPr>
          <a:xfrm>
            <a:off x="789118" y="5350247"/>
            <a:ext cx="3416320" cy="800219"/>
          </a:xfrm>
          <a:prstGeom prst="rect">
            <a:avLst/>
          </a:prstGeom>
          <a:noFill/>
        </p:spPr>
        <p:txBody>
          <a:bodyPr wrap="none" rtlCol="0">
            <a:spAutoFit/>
          </a:bodyPr>
          <a:lstStyle/>
          <a:p>
            <a:pPr algn="ctr"/>
            <a:r>
              <a:rPr lang="ja-JP" altLang="en-US" sz="2800" b="1">
                <a:solidFill>
                  <a:srgbClr val="0070C0"/>
                </a:solidFill>
                <a:latin typeface="Meiryo" panose="020B0604030504040204" pitchFamily="34" charset="-128"/>
                <a:ea typeface="Meiryo" panose="020B0604030504040204" pitchFamily="34" charset="-128"/>
              </a:rPr>
              <a:t>高速な試行錯誤</a:t>
            </a:r>
          </a:p>
          <a:p>
            <a:pPr algn="ctr"/>
            <a:r>
              <a:rPr lang="ja-JP" altLang="en-US" b="1">
                <a:solidFill>
                  <a:srgbClr val="0070C0"/>
                </a:solidFill>
                <a:latin typeface="Meiryo" panose="020B0604030504040204" pitchFamily="34" charset="-128"/>
                <a:ea typeface="Meiryo" panose="020B0604030504040204" pitchFamily="34" charset="-128"/>
              </a:rPr>
              <a:t>フィードバックとアップデート</a:t>
            </a:r>
            <a:endParaRPr lang="en-US" altLang="ja-JP" b="1" dirty="0">
              <a:solidFill>
                <a:srgbClr val="0070C0"/>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B8E9DE9D-6F00-19AB-EA64-F44501927D25}"/>
              </a:ext>
            </a:extLst>
          </p:cNvPr>
          <p:cNvSpPr txBox="1"/>
          <p:nvPr/>
        </p:nvSpPr>
        <p:spPr>
          <a:xfrm>
            <a:off x="550047" y="3316841"/>
            <a:ext cx="3894462" cy="1908215"/>
          </a:xfrm>
          <a:prstGeom prst="rect">
            <a:avLst/>
          </a:prstGeom>
          <a:noFill/>
        </p:spPr>
        <p:txBody>
          <a:bodyPr wrap="square" rtlCol="0">
            <a:spAutoFit/>
          </a:bodyPr>
          <a:lstStyle/>
          <a:p>
            <a:pPr algn="ctr"/>
            <a:r>
              <a:rPr kumimoji="1" lang="ja-JP" altLang="en-US" sz="3200" b="1">
                <a:solidFill>
                  <a:srgbClr val="0070C0"/>
                </a:solidFill>
                <a:latin typeface="Meiryo" panose="020B0604030504040204" pitchFamily="34" charset="-128"/>
                <a:ea typeface="Meiryo" panose="020B0604030504040204" pitchFamily="34" charset="-128"/>
              </a:rPr>
              <a:t>イノベーション</a:t>
            </a:r>
            <a:endParaRPr kumimoji="1" lang="en-US" altLang="ja-JP" sz="3200" b="1" dirty="0">
              <a:solidFill>
                <a:srgbClr val="0070C0"/>
              </a:solidFill>
              <a:latin typeface="Meiryo" panose="020B0604030504040204" pitchFamily="34" charset="-128"/>
              <a:ea typeface="Meiryo" panose="020B0604030504040204" pitchFamily="34" charset="-128"/>
            </a:endParaRPr>
          </a:p>
          <a:p>
            <a:pPr algn="ctr"/>
            <a:r>
              <a:rPr lang="en-US" altLang="ja-JP" sz="3200" dirty="0">
                <a:solidFill>
                  <a:srgbClr val="0070C0"/>
                </a:solidFill>
                <a:latin typeface="Meiryo" panose="020B0604030504040204" pitchFamily="34" charset="-128"/>
                <a:ea typeface="Meiryo" panose="020B0604030504040204" pitchFamily="34" charset="-128"/>
              </a:rPr>
              <a:t>Innovation</a:t>
            </a:r>
          </a:p>
          <a:p>
            <a:pPr algn="ctr"/>
            <a:r>
              <a:rPr kumimoji="1" lang="ja-JP" altLang="en-US">
                <a:solidFill>
                  <a:srgbClr val="0070C0"/>
                </a:solidFill>
                <a:latin typeface="Meiryo" panose="020B0604030504040204" pitchFamily="34" charset="-128"/>
                <a:ea typeface="Meiryo" panose="020B0604030504040204" pitchFamily="34" charset="-128"/>
              </a:rPr>
              <a:t>新しい組合せによって</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kumimoji="1" lang="ja-JP" altLang="en-US">
                <a:solidFill>
                  <a:srgbClr val="0070C0"/>
                </a:solidFill>
                <a:latin typeface="Meiryo" panose="020B0604030504040204" pitchFamily="34" charset="-128"/>
                <a:ea typeface="Meiryo" panose="020B0604030504040204" pitchFamily="34" charset="-128"/>
              </a:rPr>
              <a:t>これまでにない価値を創造し</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kumimoji="1" lang="ja-JP" altLang="en-US">
                <a:solidFill>
                  <a:srgbClr val="0070C0"/>
                </a:solidFill>
                <a:latin typeface="Meiryo" panose="020B0604030504040204" pitchFamily="34" charset="-128"/>
                <a:ea typeface="Meiryo" panose="020B0604030504040204" pitchFamily="34" charset="-128"/>
              </a:rPr>
              <a:t>不可逆的な行動変容をもたらすこと</a:t>
            </a:r>
          </a:p>
        </p:txBody>
      </p:sp>
      <p:grpSp>
        <p:nvGrpSpPr>
          <p:cNvPr id="9" name="グループ化 8">
            <a:extLst>
              <a:ext uri="{FF2B5EF4-FFF2-40B4-BE49-F238E27FC236}">
                <a16:creationId xmlns:a16="http://schemas.microsoft.com/office/drawing/2014/main" id="{D4EC667D-794B-CB46-800C-4C35FD30D944}"/>
              </a:ext>
            </a:extLst>
          </p:cNvPr>
          <p:cNvGrpSpPr/>
          <p:nvPr/>
        </p:nvGrpSpPr>
        <p:grpSpPr>
          <a:xfrm>
            <a:off x="301202" y="1243324"/>
            <a:ext cx="4143307" cy="1379764"/>
            <a:chOff x="428692" y="1216479"/>
            <a:chExt cx="4143307" cy="1379764"/>
          </a:xfrm>
        </p:grpSpPr>
        <p:sp>
          <p:nvSpPr>
            <p:cNvPr id="5" name="四角形吹き出し 4">
              <a:extLst>
                <a:ext uri="{FF2B5EF4-FFF2-40B4-BE49-F238E27FC236}">
                  <a16:creationId xmlns:a16="http://schemas.microsoft.com/office/drawing/2014/main" id="{5C22497E-C584-5642-A975-F9618F8FC85E}"/>
                </a:ext>
              </a:extLst>
            </p:cNvPr>
            <p:cNvSpPr/>
            <p:nvPr/>
          </p:nvSpPr>
          <p:spPr>
            <a:xfrm>
              <a:off x="428692" y="1216479"/>
              <a:ext cx="4143307" cy="1379764"/>
            </a:xfrm>
            <a:prstGeom prst="wedgeRectCallout">
              <a:avLst>
                <a:gd name="adj1" fmla="val 3900"/>
                <a:gd name="adj2" fmla="val 92072"/>
              </a:avLst>
            </a:prstGeom>
            <a:solidFill>
              <a:srgbClr val="0070C0">
                <a:alpha val="6588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テキスト ボックス 2">
              <a:extLst>
                <a:ext uri="{FF2B5EF4-FFF2-40B4-BE49-F238E27FC236}">
                  <a16:creationId xmlns:a16="http://schemas.microsoft.com/office/drawing/2014/main" id="{D7E3803F-67DF-8044-88B6-AFE7EF70C056}"/>
                </a:ext>
              </a:extLst>
            </p:cNvPr>
            <p:cNvSpPr txBox="1"/>
            <p:nvPr/>
          </p:nvSpPr>
          <p:spPr>
            <a:xfrm>
              <a:off x="550047" y="1433048"/>
              <a:ext cx="3993401" cy="923330"/>
            </a:xfrm>
            <a:prstGeom prst="rect">
              <a:avLst/>
            </a:prstGeom>
            <a:noFill/>
          </p:spPr>
          <p:txBody>
            <a:bodyPr wrap="none" rtlCol="0">
              <a:spAutoFit/>
            </a:bodyPr>
            <a:lstStyle/>
            <a:p>
              <a:pPr marL="342900" indent="-342900">
                <a:buFont typeface="Wingdings" pitchFamily="2" charset="2"/>
                <a:buChar char="ü"/>
              </a:pPr>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失敗を許容・奨励する組織風土</a:t>
              </a:r>
              <a:endParaRPr kumimoji="1"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342900" indent="-342900">
                <a:buFont typeface="Wingdings" pitchFamily="2" charset="2"/>
                <a:buChar char="ü"/>
              </a:pPr>
              <a:r>
                <a:rPr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現場への大幅な権限委譲</a:t>
              </a:r>
              <a:endParaRPr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342900" indent="-342900">
                <a:buFont typeface="Wingdings" pitchFamily="2" charset="2"/>
                <a:buChar char="ü"/>
              </a:pPr>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迅速な意志決定とフィードバック</a:t>
              </a:r>
            </a:p>
          </p:txBody>
        </p:sp>
      </p:grpSp>
    </p:spTree>
    <p:extLst>
      <p:ext uri="{BB962C8B-B14F-4D97-AF65-F5344CB8AC3E}">
        <p14:creationId xmlns:p14="http://schemas.microsoft.com/office/powerpoint/2010/main" val="747760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10E0DCAC-49B8-4A4F-A0A9-BE1DF5820D6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254668" y="2515656"/>
            <a:ext cx="3175348" cy="2381511"/>
          </a:xfrm>
          <a:prstGeom prst="rect">
            <a:avLst/>
          </a:prstGeom>
        </p:spPr>
      </p:pic>
      <p:sp>
        <p:nvSpPr>
          <p:cNvPr id="16" name="右矢印 15">
            <a:extLst>
              <a:ext uri="{FF2B5EF4-FFF2-40B4-BE49-F238E27FC236}">
                <a16:creationId xmlns:a16="http://schemas.microsoft.com/office/drawing/2014/main" id="{CF1647C3-BB32-A24C-A282-43CA1BA1785F}"/>
              </a:ext>
            </a:extLst>
          </p:cNvPr>
          <p:cNvSpPr/>
          <p:nvPr/>
        </p:nvSpPr>
        <p:spPr>
          <a:xfrm>
            <a:off x="177041" y="3476067"/>
            <a:ext cx="5365725" cy="538618"/>
          </a:xfrm>
          <a:prstGeom prst="rightArrow">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曲折矢印 16">
            <a:extLst>
              <a:ext uri="{FF2B5EF4-FFF2-40B4-BE49-F238E27FC236}">
                <a16:creationId xmlns:a16="http://schemas.microsoft.com/office/drawing/2014/main" id="{76E1722C-C5BF-DB41-A4C7-34ACF1DDE4DB}"/>
              </a:ext>
            </a:extLst>
          </p:cNvPr>
          <p:cNvSpPr/>
          <p:nvPr/>
        </p:nvSpPr>
        <p:spPr>
          <a:xfrm rot="5400000">
            <a:off x="3197978" y="-1376100"/>
            <a:ext cx="870821" cy="6912693"/>
          </a:xfrm>
          <a:prstGeom prst="bentArrow">
            <a:avLst>
              <a:gd name="adj1" fmla="val 33260"/>
              <a:gd name="adj2" fmla="val 27323"/>
              <a:gd name="adj3" fmla="val 25000"/>
              <a:gd name="adj4" fmla="val 68922"/>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曲折矢印 17">
            <a:extLst>
              <a:ext uri="{FF2B5EF4-FFF2-40B4-BE49-F238E27FC236}">
                <a16:creationId xmlns:a16="http://schemas.microsoft.com/office/drawing/2014/main" id="{D01231B4-90F1-FC4E-943A-2CF39E4984EC}"/>
              </a:ext>
            </a:extLst>
          </p:cNvPr>
          <p:cNvSpPr/>
          <p:nvPr/>
        </p:nvSpPr>
        <p:spPr>
          <a:xfrm rot="16200000" flipV="1">
            <a:off x="3197978" y="1891337"/>
            <a:ext cx="870821" cy="6912693"/>
          </a:xfrm>
          <a:prstGeom prst="bentArrow">
            <a:avLst>
              <a:gd name="adj1" fmla="val 33260"/>
              <a:gd name="adj2" fmla="val 27323"/>
              <a:gd name="adj3" fmla="val 25000"/>
              <a:gd name="adj4" fmla="val 68922"/>
            </a:avLst>
          </a:prstGeom>
          <a:solidFill>
            <a:srgbClr val="FFD5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0A0B878F-FA6E-1946-A342-9DD363937AC0}"/>
              </a:ext>
            </a:extLst>
          </p:cNvPr>
          <p:cNvSpPr>
            <a:spLocks noGrp="1"/>
          </p:cNvSpPr>
          <p:nvPr>
            <p:ph type="title"/>
          </p:nvPr>
        </p:nvSpPr>
        <p:spPr/>
        <p:txBody>
          <a:bodyPr/>
          <a:lstStyle/>
          <a:p>
            <a:r>
              <a:rPr kumimoji="1" lang="ja-JP" altLang="en-US"/>
              <a:t>スマートフォン</a:t>
            </a:r>
            <a:r>
              <a:rPr lang="ja-JP" altLang="en-US"/>
              <a:t>とは何か？</a:t>
            </a:r>
            <a:endParaRPr kumimoji="1" lang="ja-JP" altLang="en-US"/>
          </a:p>
        </p:txBody>
      </p:sp>
      <p:pic>
        <p:nvPicPr>
          <p:cNvPr id="5" name="図 4">
            <a:extLst>
              <a:ext uri="{FF2B5EF4-FFF2-40B4-BE49-F238E27FC236}">
                <a16:creationId xmlns:a16="http://schemas.microsoft.com/office/drawing/2014/main" id="{6760580D-DDB0-6C48-BE35-1E34C55BD32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27867" y="4948094"/>
            <a:ext cx="881519" cy="1135290"/>
          </a:xfrm>
          <a:prstGeom prst="rect">
            <a:avLst/>
          </a:prstGeom>
        </p:spPr>
      </p:pic>
      <p:pic>
        <p:nvPicPr>
          <p:cNvPr id="8" name="図 7">
            <a:extLst>
              <a:ext uri="{FF2B5EF4-FFF2-40B4-BE49-F238E27FC236}">
                <a16:creationId xmlns:a16="http://schemas.microsoft.com/office/drawing/2014/main" id="{A4A081E6-E0EE-2145-BFA3-AE07DF2A9C4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1670" y="1302445"/>
            <a:ext cx="1316052" cy="870821"/>
          </a:xfrm>
          <a:prstGeom prst="rect">
            <a:avLst/>
          </a:prstGeom>
        </p:spPr>
      </p:pic>
      <p:pic>
        <p:nvPicPr>
          <p:cNvPr id="10" name="図 9">
            <a:extLst>
              <a:ext uri="{FF2B5EF4-FFF2-40B4-BE49-F238E27FC236}">
                <a16:creationId xmlns:a16="http://schemas.microsoft.com/office/drawing/2014/main" id="{CD7D9B15-4420-2449-A007-C154EC36CECD}"/>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1980678" y="1430042"/>
            <a:ext cx="1061581" cy="705915"/>
          </a:xfrm>
          <a:prstGeom prst="rect">
            <a:avLst/>
          </a:prstGeom>
        </p:spPr>
      </p:pic>
      <p:pic>
        <p:nvPicPr>
          <p:cNvPr id="11" name="図 10">
            <a:extLst>
              <a:ext uri="{FF2B5EF4-FFF2-40B4-BE49-F238E27FC236}">
                <a16:creationId xmlns:a16="http://schemas.microsoft.com/office/drawing/2014/main" id="{0377040C-9915-5D40-8E46-C59FB674F6A7}"/>
              </a:ext>
            </a:extLst>
          </p:cNvPr>
          <p:cNvPicPr>
            <a:picLocks noChangeAspect="1"/>
          </p:cNvPicPr>
          <p:nvPr/>
        </p:nvPicPr>
        <p:blipFill>
          <a:blip r:embed="rId6"/>
          <a:stretch>
            <a:fillRect/>
          </a:stretch>
        </p:blipFill>
        <p:spPr>
          <a:xfrm>
            <a:off x="3482870" y="1302445"/>
            <a:ext cx="961504" cy="961504"/>
          </a:xfrm>
          <a:prstGeom prst="rect">
            <a:avLst/>
          </a:prstGeom>
        </p:spPr>
      </p:pic>
      <p:pic>
        <p:nvPicPr>
          <p:cNvPr id="12" name="図 11">
            <a:extLst>
              <a:ext uri="{FF2B5EF4-FFF2-40B4-BE49-F238E27FC236}">
                <a16:creationId xmlns:a16="http://schemas.microsoft.com/office/drawing/2014/main" id="{F463C604-E496-854A-A559-C316C7481A83}"/>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49872" y="3199109"/>
            <a:ext cx="1037153" cy="1014607"/>
          </a:xfrm>
          <a:prstGeom prst="rect">
            <a:avLst/>
          </a:prstGeom>
        </p:spPr>
      </p:pic>
      <p:pic>
        <p:nvPicPr>
          <p:cNvPr id="13" name="図 12">
            <a:extLst>
              <a:ext uri="{FF2B5EF4-FFF2-40B4-BE49-F238E27FC236}">
                <a16:creationId xmlns:a16="http://schemas.microsoft.com/office/drawing/2014/main" id="{EC27AD24-3E42-BD4C-8978-F514EDAC241D}"/>
              </a:ext>
            </a:extLst>
          </p:cNvPr>
          <p:cNvPicPr>
            <a:picLocks noChangeAspect="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1877724" y="3121391"/>
            <a:ext cx="1529355" cy="1017977"/>
          </a:xfrm>
          <a:prstGeom prst="rect">
            <a:avLst/>
          </a:prstGeom>
        </p:spPr>
      </p:pic>
      <p:pic>
        <p:nvPicPr>
          <p:cNvPr id="14" name="図 13">
            <a:extLst>
              <a:ext uri="{FF2B5EF4-FFF2-40B4-BE49-F238E27FC236}">
                <a16:creationId xmlns:a16="http://schemas.microsoft.com/office/drawing/2014/main" id="{766541EC-880A-C049-8DCB-140A0CD0A243}"/>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482870" y="3270087"/>
            <a:ext cx="1061582" cy="943629"/>
          </a:xfrm>
          <a:prstGeom prst="rect">
            <a:avLst/>
          </a:prstGeom>
        </p:spPr>
      </p:pic>
      <p:pic>
        <p:nvPicPr>
          <p:cNvPr id="19" name="図 18">
            <a:extLst>
              <a:ext uri="{FF2B5EF4-FFF2-40B4-BE49-F238E27FC236}">
                <a16:creationId xmlns:a16="http://schemas.microsoft.com/office/drawing/2014/main" id="{34A03650-08EB-B941-8911-6DD0A5795668}"/>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193469" y="5083260"/>
            <a:ext cx="943975" cy="985621"/>
          </a:xfrm>
          <a:prstGeom prst="rect">
            <a:avLst/>
          </a:prstGeom>
        </p:spPr>
      </p:pic>
      <p:sp>
        <p:nvSpPr>
          <p:cNvPr id="20" name="テキスト ボックス 19">
            <a:extLst>
              <a:ext uri="{FF2B5EF4-FFF2-40B4-BE49-F238E27FC236}">
                <a16:creationId xmlns:a16="http://schemas.microsoft.com/office/drawing/2014/main" id="{DA20DCDF-2865-1A43-8D55-DCEF3604BFE7}"/>
              </a:ext>
            </a:extLst>
          </p:cNvPr>
          <p:cNvSpPr txBox="1"/>
          <p:nvPr/>
        </p:nvSpPr>
        <p:spPr>
          <a:xfrm>
            <a:off x="7153000" y="2071111"/>
            <a:ext cx="1435008" cy="523220"/>
          </a:xfrm>
          <a:prstGeom prst="rect">
            <a:avLst/>
          </a:prstGeom>
          <a:noFill/>
        </p:spPr>
        <p:txBody>
          <a:bodyPr wrap="none" rtlCol="0">
            <a:spAutoFit/>
          </a:bodyPr>
          <a:lstStyle/>
          <a:p>
            <a:r>
              <a:rPr lang="en-US" altLang="ja-JP" sz="2800" dirty="0">
                <a:latin typeface="Meiryo" panose="020B0604030504040204" pitchFamily="34" charset="-128"/>
                <a:ea typeface="Meiryo" panose="020B0604030504040204" pitchFamily="34" charset="-128"/>
              </a:rPr>
              <a:t>2007</a:t>
            </a:r>
            <a:r>
              <a:rPr lang="ja-JP" altLang="en-US" sz="2800">
                <a:latin typeface="Meiryo" panose="020B0604030504040204" pitchFamily="34" charset="-128"/>
                <a:ea typeface="Meiryo" panose="020B0604030504040204" pitchFamily="34" charset="-128"/>
              </a:rPr>
              <a:t>年</a:t>
            </a:r>
            <a:endParaRPr kumimoji="1" lang="ja-JP" altLang="en-US" sz="2800">
              <a:latin typeface="Meiryo" panose="020B0604030504040204" pitchFamily="34" charset="-128"/>
              <a:ea typeface="Meiryo" panose="020B0604030504040204" pitchFamily="34" charset="-128"/>
            </a:endParaRPr>
          </a:p>
        </p:txBody>
      </p:sp>
      <p:pic>
        <p:nvPicPr>
          <p:cNvPr id="21" name="図 20">
            <a:extLst>
              <a:ext uri="{FF2B5EF4-FFF2-40B4-BE49-F238E27FC236}">
                <a16:creationId xmlns:a16="http://schemas.microsoft.com/office/drawing/2014/main" id="{6C35E009-9A9B-7F43-89BE-0D267FF4423C}"/>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423605" y="1218043"/>
            <a:ext cx="1039826" cy="1039826"/>
          </a:xfrm>
          <a:prstGeom prst="rect">
            <a:avLst/>
          </a:prstGeom>
        </p:spPr>
      </p:pic>
      <p:pic>
        <p:nvPicPr>
          <p:cNvPr id="22" name="図 21">
            <a:extLst>
              <a:ext uri="{FF2B5EF4-FFF2-40B4-BE49-F238E27FC236}">
                <a16:creationId xmlns:a16="http://schemas.microsoft.com/office/drawing/2014/main" id="{60C50D92-3485-3245-96A5-9B45CEACAF35}"/>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819569" y="3121391"/>
            <a:ext cx="2214017" cy="1374218"/>
          </a:xfrm>
          <a:prstGeom prst="rect">
            <a:avLst/>
          </a:prstGeom>
        </p:spPr>
      </p:pic>
      <p:pic>
        <p:nvPicPr>
          <p:cNvPr id="23" name="図 22">
            <a:extLst>
              <a:ext uri="{FF2B5EF4-FFF2-40B4-BE49-F238E27FC236}">
                <a16:creationId xmlns:a16="http://schemas.microsoft.com/office/drawing/2014/main" id="{23F903F0-CD30-D44D-BD86-288849981546}"/>
              </a:ext>
            </a:extLst>
          </p:cNvPr>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755519" y="5013784"/>
            <a:ext cx="662209" cy="1003909"/>
          </a:xfrm>
          <a:prstGeom prst="rect">
            <a:avLst/>
          </a:prstGeom>
        </p:spPr>
      </p:pic>
      <p:pic>
        <p:nvPicPr>
          <p:cNvPr id="24" name="図 23">
            <a:extLst>
              <a:ext uri="{FF2B5EF4-FFF2-40B4-BE49-F238E27FC236}">
                <a16:creationId xmlns:a16="http://schemas.microsoft.com/office/drawing/2014/main" id="{CFBF981F-31C5-1E43-808D-A0281EA0688D}"/>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3698649" y="5125614"/>
            <a:ext cx="957770" cy="957770"/>
          </a:xfrm>
          <a:prstGeom prst="rect">
            <a:avLst/>
          </a:prstGeom>
        </p:spPr>
      </p:pic>
      <p:sp>
        <p:nvSpPr>
          <p:cNvPr id="25" name="右矢印 24">
            <a:extLst>
              <a:ext uri="{FF2B5EF4-FFF2-40B4-BE49-F238E27FC236}">
                <a16:creationId xmlns:a16="http://schemas.microsoft.com/office/drawing/2014/main" id="{705A2B9E-06D7-BB46-9069-4C60E6AF0F91}"/>
              </a:ext>
            </a:extLst>
          </p:cNvPr>
          <p:cNvSpPr/>
          <p:nvPr/>
        </p:nvSpPr>
        <p:spPr>
          <a:xfrm>
            <a:off x="8192021" y="3225599"/>
            <a:ext cx="475989" cy="1032603"/>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262991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B8C135A8-6365-424E-9D22-4D831DD1541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364254" y="2511632"/>
            <a:ext cx="2388968" cy="2388968"/>
          </a:xfrm>
          <a:prstGeom prst="rect">
            <a:avLst/>
          </a:prstGeom>
          <a:effectLst>
            <a:outerShdw blurRad="50800" dist="38100" dir="2700000" algn="tl" rotWithShape="0">
              <a:prstClr val="black">
                <a:alpha val="40000"/>
              </a:prstClr>
            </a:outerShdw>
          </a:effectLst>
        </p:spPr>
      </p:pic>
      <p:sp>
        <p:nvSpPr>
          <p:cNvPr id="2" name="タイトル 1">
            <a:extLst>
              <a:ext uri="{FF2B5EF4-FFF2-40B4-BE49-F238E27FC236}">
                <a16:creationId xmlns:a16="http://schemas.microsoft.com/office/drawing/2014/main" id="{77044821-311B-5E4C-BF90-D25357DB4499}"/>
              </a:ext>
            </a:extLst>
          </p:cNvPr>
          <p:cNvSpPr>
            <a:spLocks noGrp="1"/>
          </p:cNvSpPr>
          <p:nvPr>
            <p:ph type="title"/>
          </p:nvPr>
        </p:nvSpPr>
        <p:spPr/>
        <p:txBody>
          <a:bodyPr/>
          <a:lstStyle/>
          <a:p>
            <a:r>
              <a:rPr kumimoji="1" lang="ja-JP" altLang="en-US"/>
              <a:t>イノベーションとデジタル</a:t>
            </a:r>
          </a:p>
        </p:txBody>
      </p:sp>
      <p:sp>
        <p:nvSpPr>
          <p:cNvPr id="39" name="正方形/長方形 38">
            <a:extLst>
              <a:ext uri="{FF2B5EF4-FFF2-40B4-BE49-F238E27FC236}">
                <a16:creationId xmlns:a16="http://schemas.microsoft.com/office/drawing/2014/main" id="{542A70F6-CE03-A245-8842-9EEE9CDCB9CE}"/>
              </a:ext>
            </a:extLst>
          </p:cNvPr>
          <p:cNvSpPr/>
          <p:nvPr/>
        </p:nvSpPr>
        <p:spPr>
          <a:xfrm rot="10800000">
            <a:off x="7029590" y="993687"/>
            <a:ext cx="419237" cy="416222"/>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正方形/長方形 39">
            <a:extLst>
              <a:ext uri="{FF2B5EF4-FFF2-40B4-BE49-F238E27FC236}">
                <a16:creationId xmlns:a16="http://schemas.microsoft.com/office/drawing/2014/main" id="{C1CB7E32-BBD7-3542-8605-5BBFBA820062}"/>
              </a:ext>
            </a:extLst>
          </p:cNvPr>
          <p:cNvSpPr/>
          <p:nvPr/>
        </p:nvSpPr>
        <p:spPr>
          <a:xfrm rot="10800000">
            <a:off x="7524470" y="993687"/>
            <a:ext cx="419237" cy="416222"/>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正方形/長方形 40">
            <a:extLst>
              <a:ext uri="{FF2B5EF4-FFF2-40B4-BE49-F238E27FC236}">
                <a16:creationId xmlns:a16="http://schemas.microsoft.com/office/drawing/2014/main" id="{E9F8954C-168A-0449-A20B-E584C4EA3DB1}"/>
              </a:ext>
            </a:extLst>
          </p:cNvPr>
          <p:cNvSpPr/>
          <p:nvPr/>
        </p:nvSpPr>
        <p:spPr>
          <a:xfrm rot="10800000">
            <a:off x="8019350" y="993687"/>
            <a:ext cx="419237" cy="416222"/>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正方形/長方形 41">
            <a:extLst>
              <a:ext uri="{FF2B5EF4-FFF2-40B4-BE49-F238E27FC236}">
                <a16:creationId xmlns:a16="http://schemas.microsoft.com/office/drawing/2014/main" id="{1C074CDF-0781-814F-A7F9-CE67801AAEAF}"/>
              </a:ext>
            </a:extLst>
          </p:cNvPr>
          <p:cNvSpPr/>
          <p:nvPr/>
        </p:nvSpPr>
        <p:spPr>
          <a:xfrm rot="10800000">
            <a:off x="7029590" y="1463727"/>
            <a:ext cx="419237" cy="41622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正方形/長方形 42">
            <a:extLst>
              <a:ext uri="{FF2B5EF4-FFF2-40B4-BE49-F238E27FC236}">
                <a16:creationId xmlns:a16="http://schemas.microsoft.com/office/drawing/2014/main" id="{9A6A2836-7EF1-C646-BD6C-668AF7EAB2A4}"/>
              </a:ext>
            </a:extLst>
          </p:cNvPr>
          <p:cNvSpPr/>
          <p:nvPr/>
        </p:nvSpPr>
        <p:spPr>
          <a:xfrm rot="10800000">
            <a:off x="7524470" y="1463727"/>
            <a:ext cx="419237" cy="416222"/>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正方形/長方形 43">
            <a:extLst>
              <a:ext uri="{FF2B5EF4-FFF2-40B4-BE49-F238E27FC236}">
                <a16:creationId xmlns:a16="http://schemas.microsoft.com/office/drawing/2014/main" id="{61BA472B-079F-3C43-AF44-265FFD7BE656}"/>
              </a:ext>
            </a:extLst>
          </p:cNvPr>
          <p:cNvSpPr/>
          <p:nvPr/>
        </p:nvSpPr>
        <p:spPr>
          <a:xfrm rot="10800000">
            <a:off x="8019350" y="1463727"/>
            <a:ext cx="419237" cy="416222"/>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正方形/長方形 44">
            <a:extLst>
              <a:ext uri="{FF2B5EF4-FFF2-40B4-BE49-F238E27FC236}">
                <a16:creationId xmlns:a16="http://schemas.microsoft.com/office/drawing/2014/main" id="{1BA682B3-7EFB-9E4C-912F-D8337527E6F2}"/>
              </a:ext>
            </a:extLst>
          </p:cNvPr>
          <p:cNvSpPr/>
          <p:nvPr/>
        </p:nvSpPr>
        <p:spPr>
          <a:xfrm rot="10800000">
            <a:off x="7029590" y="1966134"/>
            <a:ext cx="419237" cy="416222"/>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正方形/長方形 45">
            <a:extLst>
              <a:ext uri="{FF2B5EF4-FFF2-40B4-BE49-F238E27FC236}">
                <a16:creationId xmlns:a16="http://schemas.microsoft.com/office/drawing/2014/main" id="{E06E353E-9C7E-7044-AA0B-B3BCD830E110}"/>
              </a:ext>
            </a:extLst>
          </p:cNvPr>
          <p:cNvSpPr/>
          <p:nvPr/>
        </p:nvSpPr>
        <p:spPr>
          <a:xfrm rot="10800000">
            <a:off x="7524470" y="1966134"/>
            <a:ext cx="419237" cy="416222"/>
          </a:xfrm>
          <a:prstGeom prst="rect">
            <a:avLst/>
          </a:prstGeom>
          <a:solidFill>
            <a:srgbClr val="FF8AD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正方形/長方形 46">
            <a:extLst>
              <a:ext uri="{FF2B5EF4-FFF2-40B4-BE49-F238E27FC236}">
                <a16:creationId xmlns:a16="http://schemas.microsoft.com/office/drawing/2014/main" id="{1C0B9A4B-7390-D843-964F-8FD43694ABCD}"/>
              </a:ext>
            </a:extLst>
          </p:cNvPr>
          <p:cNvSpPr/>
          <p:nvPr/>
        </p:nvSpPr>
        <p:spPr>
          <a:xfrm rot="10800000">
            <a:off x="8019350" y="1966134"/>
            <a:ext cx="419237" cy="416222"/>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正方形/長方形 47">
            <a:extLst>
              <a:ext uri="{FF2B5EF4-FFF2-40B4-BE49-F238E27FC236}">
                <a16:creationId xmlns:a16="http://schemas.microsoft.com/office/drawing/2014/main" id="{9852B4F2-7ADD-284E-BDF3-55562DD74711}"/>
              </a:ext>
            </a:extLst>
          </p:cNvPr>
          <p:cNvSpPr/>
          <p:nvPr/>
        </p:nvSpPr>
        <p:spPr>
          <a:xfrm>
            <a:off x="4955257" y="993687"/>
            <a:ext cx="419237" cy="416222"/>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正方形/長方形 48">
            <a:extLst>
              <a:ext uri="{FF2B5EF4-FFF2-40B4-BE49-F238E27FC236}">
                <a16:creationId xmlns:a16="http://schemas.microsoft.com/office/drawing/2014/main" id="{FA4B3003-BB01-C94C-9898-2315D203723F}"/>
              </a:ext>
            </a:extLst>
          </p:cNvPr>
          <p:cNvSpPr/>
          <p:nvPr/>
        </p:nvSpPr>
        <p:spPr>
          <a:xfrm>
            <a:off x="5450137" y="993687"/>
            <a:ext cx="419237" cy="416222"/>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正方形/長方形 49">
            <a:extLst>
              <a:ext uri="{FF2B5EF4-FFF2-40B4-BE49-F238E27FC236}">
                <a16:creationId xmlns:a16="http://schemas.microsoft.com/office/drawing/2014/main" id="{C063DE2D-0C88-D142-B734-14FFC6BA2042}"/>
              </a:ext>
            </a:extLst>
          </p:cNvPr>
          <p:cNvSpPr/>
          <p:nvPr/>
        </p:nvSpPr>
        <p:spPr>
          <a:xfrm>
            <a:off x="5945017" y="993687"/>
            <a:ext cx="419237" cy="416222"/>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a:extLst>
              <a:ext uri="{FF2B5EF4-FFF2-40B4-BE49-F238E27FC236}">
                <a16:creationId xmlns:a16="http://schemas.microsoft.com/office/drawing/2014/main" id="{2204AD2C-690A-F748-BE4D-6E8504315228}"/>
              </a:ext>
            </a:extLst>
          </p:cNvPr>
          <p:cNvSpPr/>
          <p:nvPr/>
        </p:nvSpPr>
        <p:spPr>
          <a:xfrm>
            <a:off x="4955257" y="1463727"/>
            <a:ext cx="419237" cy="416222"/>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a:extLst>
              <a:ext uri="{FF2B5EF4-FFF2-40B4-BE49-F238E27FC236}">
                <a16:creationId xmlns:a16="http://schemas.microsoft.com/office/drawing/2014/main" id="{3ACCD179-6569-EC4A-84E8-DCFA2555F9F6}"/>
              </a:ext>
            </a:extLst>
          </p:cNvPr>
          <p:cNvSpPr/>
          <p:nvPr/>
        </p:nvSpPr>
        <p:spPr>
          <a:xfrm>
            <a:off x="5450137" y="1463727"/>
            <a:ext cx="419237" cy="416222"/>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正方形/長方形 52">
            <a:extLst>
              <a:ext uri="{FF2B5EF4-FFF2-40B4-BE49-F238E27FC236}">
                <a16:creationId xmlns:a16="http://schemas.microsoft.com/office/drawing/2014/main" id="{3E3A41BE-4FD8-374D-9576-51523606CE4D}"/>
              </a:ext>
            </a:extLst>
          </p:cNvPr>
          <p:cNvSpPr/>
          <p:nvPr/>
        </p:nvSpPr>
        <p:spPr>
          <a:xfrm>
            <a:off x="5945017" y="1463727"/>
            <a:ext cx="419237" cy="416222"/>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正方形/長方形 53">
            <a:extLst>
              <a:ext uri="{FF2B5EF4-FFF2-40B4-BE49-F238E27FC236}">
                <a16:creationId xmlns:a16="http://schemas.microsoft.com/office/drawing/2014/main" id="{58FEA1F6-5E2A-5949-8E2A-3E7DF163C697}"/>
              </a:ext>
            </a:extLst>
          </p:cNvPr>
          <p:cNvSpPr/>
          <p:nvPr/>
        </p:nvSpPr>
        <p:spPr>
          <a:xfrm>
            <a:off x="4955257" y="1966134"/>
            <a:ext cx="419237" cy="416222"/>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a:extLst>
              <a:ext uri="{FF2B5EF4-FFF2-40B4-BE49-F238E27FC236}">
                <a16:creationId xmlns:a16="http://schemas.microsoft.com/office/drawing/2014/main" id="{DC1391A0-5860-574C-9BC5-6BC86CB1ED45}"/>
              </a:ext>
            </a:extLst>
          </p:cNvPr>
          <p:cNvSpPr/>
          <p:nvPr/>
        </p:nvSpPr>
        <p:spPr>
          <a:xfrm>
            <a:off x="5450137" y="1966134"/>
            <a:ext cx="419237" cy="416222"/>
          </a:xfrm>
          <a:prstGeom prst="rect">
            <a:avLst/>
          </a:prstGeom>
          <a:solidFill>
            <a:srgbClr val="FF8AD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正方形/長方形 55">
            <a:extLst>
              <a:ext uri="{FF2B5EF4-FFF2-40B4-BE49-F238E27FC236}">
                <a16:creationId xmlns:a16="http://schemas.microsoft.com/office/drawing/2014/main" id="{113C1218-2782-F44C-96B9-9D63519725F5}"/>
              </a:ext>
            </a:extLst>
          </p:cNvPr>
          <p:cNvSpPr/>
          <p:nvPr/>
        </p:nvSpPr>
        <p:spPr>
          <a:xfrm>
            <a:off x="5945017" y="1966134"/>
            <a:ext cx="419237" cy="41622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a:extLst>
              <a:ext uri="{FF2B5EF4-FFF2-40B4-BE49-F238E27FC236}">
                <a16:creationId xmlns:a16="http://schemas.microsoft.com/office/drawing/2014/main" id="{336873FE-7F5B-9841-8BDD-58EBDC58AFFF}"/>
              </a:ext>
            </a:extLst>
          </p:cNvPr>
          <p:cNvSpPr/>
          <p:nvPr/>
        </p:nvSpPr>
        <p:spPr>
          <a:xfrm>
            <a:off x="4955257" y="2979978"/>
            <a:ext cx="419237" cy="416222"/>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正方形/長方形 57">
            <a:extLst>
              <a:ext uri="{FF2B5EF4-FFF2-40B4-BE49-F238E27FC236}">
                <a16:creationId xmlns:a16="http://schemas.microsoft.com/office/drawing/2014/main" id="{4E1C5A5D-4B6A-0F4C-9DAC-85DB98E8A319}"/>
              </a:ext>
            </a:extLst>
          </p:cNvPr>
          <p:cNvSpPr/>
          <p:nvPr/>
        </p:nvSpPr>
        <p:spPr>
          <a:xfrm>
            <a:off x="5450137" y="2979978"/>
            <a:ext cx="419237" cy="416222"/>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正方形/長方形 58">
            <a:extLst>
              <a:ext uri="{FF2B5EF4-FFF2-40B4-BE49-F238E27FC236}">
                <a16:creationId xmlns:a16="http://schemas.microsoft.com/office/drawing/2014/main" id="{FF43C2E6-6AD5-304C-8F7B-A87BFF1182F5}"/>
              </a:ext>
            </a:extLst>
          </p:cNvPr>
          <p:cNvSpPr/>
          <p:nvPr/>
        </p:nvSpPr>
        <p:spPr>
          <a:xfrm>
            <a:off x="5945017" y="2979978"/>
            <a:ext cx="419237" cy="416222"/>
          </a:xfrm>
          <a:prstGeom prst="rect">
            <a:avLst/>
          </a:prstGeom>
          <a:solidFill>
            <a:srgbClr val="FFFF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正方形/長方形 59">
            <a:extLst>
              <a:ext uri="{FF2B5EF4-FFF2-40B4-BE49-F238E27FC236}">
                <a16:creationId xmlns:a16="http://schemas.microsoft.com/office/drawing/2014/main" id="{B74EE2B2-80F1-DE41-8C52-A9EE8CEEAFC1}"/>
              </a:ext>
            </a:extLst>
          </p:cNvPr>
          <p:cNvSpPr/>
          <p:nvPr/>
        </p:nvSpPr>
        <p:spPr>
          <a:xfrm>
            <a:off x="4955257" y="3450018"/>
            <a:ext cx="419237" cy="416222"/>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a:extLst>
              <a:ext uri="{FF2B5EF4-FFF2-40B4-BE49-F238E27FC236}">
                <a16:creationId xmlns:a16="http://schemas.microsoft.com/office/drawing/2014/main" id="{CCD8A938-C845-A741-ACB0-C90AFE80A527}"/>
              </a:ext>
            </a:extLst>
          </p:cNvPr>
          <p:cNvSpPr/>
          <p:nvPr/>
        </p:nvSpPr>
        <p:spPr>
          <a:xfrm>
            <a:off x="5450137" y="3450018"/>
            <a:ext cx="419237" cy="416222"/>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a:extLst>
              <a:ext uri="{FF2B5EF4-FFF2-40B4-BE49-F238E27FC236}">
                <a16:creationId xmlns:a16="http://schemas.microsoft.com/office/drawing/2014/main" id="{26A795C4-A4C9-9F4E-A87B-8B47B9990E4C}"/>
              </a:ext>
            </a:extLst>
          </p:cNvPr>
          <p:cNvSpPr/>
          <p:nvPr/>
        </p:nvSpPr>
        <p:spPr>
          <a:xfrm>
            <a:off x="5945017" y="3450018"/>
            <a:ext cx="419237" cy="416222"/>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正方形/長方形 62">
            <a:extLst>
              <a:ext uri="{FF2B5EF4-FFF2-40B4-BE49-F238E27FC236}">
                <a16:creationId xmlns:a16="http://schemas.microsoft.com/office/drawing/2014/main" id="{7C55843F-AC70-5449-B19C-37A9EB6584C6}"/>
              </a:ext>
            </a:extLst>
          </p:cNvPr>
          <p:cNvSpPr/>
          <p:nvPr/>
        </p:nvSpPr>
        <p:spPr>
          <a:xfrm>
            <a:off x="4955257" y="3952425"/>
            <a:ext cx="419237" cy="416222"/>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a:extLst>
              <a:ext uri="{FF2B5EF4-FFF2-40B4-BE49-F238E27FC236}">
                <a16:creationId xmlns:a16="http://schemas.microsoft.com/office/drawing/2014/main" id="{3D85671B-5B4D-7848-BCF1-4F73EA4CF43A}"/>
              </a:ext>
            </a:extLst>
          </p:cNvPr>
          <p:cNvSpPr/>
          <p:nvPr/>
        </p:nvSpPr>
        <p:spPr>
          <a:xfrm>
            <a:off x="5450137" y="3952425"/>
            <a:ext cx="419237" cy="416222"/>
          </a:xfrm>
          <a:prstGeom prst="rect">
            <a:avLst/>
          </a:prstGeom>
          <a:solidFill>
            <a:srgbClr val="FF8AD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正方形/長方形 64">
            <a:extLst>
              <a:ext uri="{FF2B5EF4-FFF2-40B4-BE49-F238E27FC236}">
                <a16:creationId xmlns:a16="http://schemas.microsoft.com/office/drawing/2014/main" id="{CEA7D7C5-D0C6-3B44-8596-F8376A00F0AE}"/>
              </a:ext>
            </a:extLst>
          </p:cNvPr>
          <p:cNvSpPr/>
          <p:nvPr/>
        </p:nvSpPr>
        <p:spPr>
          <a:xfrm>
            <a:off x="5945017" y="3952425"/>
            <a:ext cx="419237" cy="41622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36" name="Picture 12" descr="カラーサークル矢印">
            <a:extLst>
              <a:ext uri="{FF2B5EF4-FFF2-40B4-BE49-F238E27FC236}">
                <a16:creationId xmlns:a16="http://schemas.microsoft.com/office/drawing/2014/main" id="{8C67B6AC-FC81-D147-B039-CD2CD945742E}"/>
              </a:ext>
            </a:extLst>
          </p:cNvPr>
          <p:cNvPicPr>
            <a:picLocks noChangeAspect="1" noChangeArrowheads="1"/>
          </p:cNvPicPr>
          <p:nvPr/>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a:ext>
            </a:extLst>
          </a:blip>
          <a:srcRect/>
          <a:stretch/>
        </p:blipFill>
        <p:spPr bwMode="auto">
          <a:xfrm>
            <a:off x="6005061" y="1879949"/>
            <a:ext cx="1480875" cy="164128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6" name="テキスト ボックス 85">
            <a:extLst>
              <a:ext uri="{FF2B5EF4-FFF2-40B4-BE49-F238E27FC236}">
                <a16:creationId xmlns:a16="http://schemas.microsoft.com/office/drawing/2014/main" id="{5D815A60-CB61-2349-B520-E9A50408E86B}"/>
              </a:ext>
            </a:extLst>
          </p:cNvPr>
          <p:cNvSpPr txBox="1"/>
          <p:nvPr/>
        </p:nvSpPr>
        <p:spPr>
          <a:xfrm>
            <a:off x="4806505" y="5350247"/>
            <a:ext cx="3877985" cy="738664"/>
          </a:xfrm>
          <a:prstGeom prst="rect">
            <a:avLst/>
          </a:prstGeom>
          <a:noFill/>
        </p:spPr>
        <p:txBody>
          <a:bodyPr wrap="none" rtlCol="0">
            <a:spAutoFit/>
          </a:bodyPr>
          <a:lstStyle/>
          <a:p>
            <a:pPr algn="ctr"/>
            <a:r>
              <a:rPr lang="ja-JP" altLang="en-US" sz="2400" b="1">
                <a:solidFill>
                  <a:schemeClr val="accent6">
                    <a:lumMod val="75000"/>
                  </a:schemeClr>
                </a:solidFill>
                <a:latin typeface="Meiryo" panose="020B0604030504040204" pitchFamily="34" charset="-128"/>
                <a:ea typeface="Meiryo" panose="020B0604030504040204" pitchFamily="34" charset="-128"/>
              </a:rPr>
              <a:t>様々な組合せを高速に検証</a:t>
            </a:r>
            <a:endParaRPr lang="en-US" altLang="ja-JP" sz="2400" b="1" dirty="0">
              <a:solidFill>
                <a:schemeClr val="accent6">
                  <a:lumMod val="75000"/>
                </a:schemeClr>
              </a:solidFill>
              <a:latin typeface="Meiryo" panose="020B0604030504040204" pitchFamily="34" charset="-128"/>
              <a:ea typeface="Meiryo" panose="020B0604030504040204" pitchFamily="34" charset="-128"/>
            </a:endParaRPr>
          </a:p>
          <a:p>
            <a:pPr algn="ctr"/>
            <a:r>
              <a:rPr lang="ja-JP" altLang="en-US" b="1">
                <a:solidFill>
                  <a:schemeClr val="accent6">
                    <a:lumMod val="75000"/>
                  </a:schemeClr>
                </a:solidFill>
                <a:latin typeface="Meiryo" panose="020B0604030504040204" pitchFamily="34" charset="-128"/>
                <a:ea typeface="Meiryo" panose="020B0604030504040204" pitchFamily="34" charset="-128"/>
              </a:rPr>
              <a:t>レイア構造化・抽象化された要素</a:t>
            </a:r>
            <a:endParaRPr lang="en-US" altLang="ja-JP" b="1" dirty="0">
              <a:solidFill>
                <a:schemeClr val="accent6">
                  <a:lumMod val="75000"/>
                </a:schemeClr>
              </a:solidFill>
              <a:latin typeface="Meiryo" panose="020B0604030504040204" pitchFamily="34" charset="-128"/>
              <a:ea typeface="Meiryo" panose="020B0604030504040204" pitchFamily="34" charset="-128"/>
            </a:endParaRPr>
          </a:p>
        </p:txBody>
      </p:sp>
      <p:pic>
        <p:nvPicPr>
          <p:cNvPr id="67" name="図 66" descr="図形&#10;&#10;中程度の精度で自動的に生成された説明">
            <a:extLst>
              <a:ext uri="{FF2B5EF4-FFF2-40B4-BE49-F238E27FC236}">
                <a16:creationId xmlns:a16="http://schemas.microsoft.com/office/drawing/2014/main" id="{7D2F3584-5BB6-5D4F-BF82-E08F58B1C23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66963" y="1119348"/>
            <a:ext cx="1860630" cy="1860630"/>
          </a:xfrm>
          <a:prstGeom prst="rect">
            <a:avLst/>
          </a:prstGeom>
          <a:effectLst>
            <a:outerShdw blurRad="50800" dist="38100" dir="2700000" algn="tl" rotWithShape="0">
              <a:prstClr val="black">
                <a:alpha val="40000"/>
              </a:prstClr>
            </a:outerShdw>
          </a:effectLst>
        </p:spPr>
      </p:pic>
      <p:sp>
        <p:nvSpPr>
          <p:cNvPr id="36" name="テキスト ボックス 35">
            <a:extLst>
              <a:ext uri="{FF2B5EF4-FFF2-40B4-BE49-F238E27FC236}">
                <a16:creationId xmlns:a16="http://schemas.microsoft.com/office/drawing/2014/main" id="{E5D63364-110F-FE4E-828F-B1B7BEF1C3D6}"/>
              </a:ext>
            </a:extLst>
          </p:cNvPr>
          <p:cNvSpPr txBox="1"/>
          <p:nvPr/>
        </p:nvSpPr>
        <p:spPr>
          <a:xfrm>
            <a:off x="789118" y="5350247"/>
            <a:ext cx="3416320" cy="800219"/>
          </a:xfrm>
          <a:prstGeom prst="rect">
            <a:avLst/>
          </a:prstGeom>
          <a:noFill/>
        </p:spPr>
        <p:txBody>
          <a:bodyPr wrap="none" rtlCol="0">
            <a:spAutoFit/>
          </a:bodyPr>
          <a:lstStyle/>
          <a:p>
            <a:pPr algn="ctr"/>
            <a:r>
              <a:rPr lang="ja-JP" altLang="en-US" sz="2800" b="1">
                <a:solidFill>
                  <a:srgbClr val="0070C0"/>
                </a:solidFill>
                <a:latin typeface="Meiryo" panose="020B0604030504040204" pitchFamily="34" charset="-128"/>
                <a:ea typeface="Meiryo" panose="020B0604030504040204" pitchFamily="34" charset="-128"/>
              </a:rPr>
              <a:t>高速な試行錯誤</a:t>
            </a:r>
          </a:p>
          <a:p>
            <a:pPr algn="ctr"/>
            <a:r>
              <a:rPr lang="ja-JP" altLang="en-US" b="1">
                <a:solidFill>
                  <a:srgbClr val="0070C0"/>
                </a:solidFill>
                <a:latin typeface="Meiryo" panose="020B0604030504040204" pitchFamily="34" charset="-128"/>
                <a:ea typeface="Meiryo" panose="020B0604030504040204" pitchFamily="34" charset="-128"/>
              </a:rPr>
              <a:t>フィードバックとアップデート</a:t>
            </a:r>
            <a:endParaRPr lang="en-US" altLang="ja-JP" b="1" dirty="0">
              <a:solidFill>
                <a:srgbClr val="0070C0"/>
              </a:solidFill>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92F47364-D767-804D-9608-A8722C7668D2}"/>
              </a:ext>
            </a:extLst>
          </p:cNvPr>
          <p:cNvSpPr txBox="1"/>
          <p:nvPr/>
        </p:nvSpPr>
        <p:spPr>
          <a:xfrm>
            <a:off x="5832426" y="4540648"/>
            <a:ext cx="1826141" cy="584775"/>
          </a:xfrm>
          <a:prstGeom prst="rect">
            <a:avLst/>
          </a:prstGeom>
          <a:noFill/>
        </p:spPr>
        <p:txBody>
          <a:bodyPr wrap="none" rtlCol="0">
            <a:spAutoFit/>
          </a:bodyPr>
          <a:lstStyle/>
          <a:p>
            <a:pPr algn="ctr"/>
            <a:r>
              <a:rPr kumimoji="1" lang="ja-JP" altLang="en-US" sz="3200" b="1">
                <a:solidFill>
                  <a:srgbClr val="0052FF"/>
                </a:solidFill>
                <a:latin typeface="Meiryo" panose="020B0604030504040204" pitchFamily="34" charset="-128"/>
                <a:ea typeface="Meiryo" panose="020B0604030504040204" pitchFamily="34" charset="-128"/>
              </a:rPr>
              <a:t>デジタル</a:t>
            </a:r>
            <a:endParaRPr kumimoji="1" lang="ja-JP" altLang="en-US" sz="1200">
              <a:solidFill>
                <a:srgbClr val="0052FF"/>
              </a:solidFill>
              <a:latin typeface="Meiryo" panose="020B0604030504040204" pitchFamily="34" charset="-128"/>
              <a:ea typeface="Meiryo" panose="020B0604030504040204" pitchFamily="34" charset="-128"/>
            </a:endParaRPr>
          </a:p>
        </p:txBody>
      </p:sp>
      <p:sp>
        <p:nvSpPr>
          <p:cNvPr id="3" name="テキスト ボックス 2">
            <a:extLst>
              <a:ext uri="{FF2B5EF4-FFF2-40B4-BE49-F238E27FC236}">
                <a16:creationId xmlns:a16="http://schemas.microsoft.com/office/drawing/2014/main" id="{E2DB4B89-47F8-6F19-CB04-8375CD6180A7}"/>
              </a:ext>
            </a:extLst>
          </p:cNvPr>
          <p:cNvSpPr txBox="1"/>
          <p:nvPr/>
        </p:nvSpPr>
        <p:spPr>
          <a:xfrm>
            <a:off x="550047" y="3316841"/>
            <a:ext cx="3894462" cy="1908215"/>
          </a:xfrm>
          <a:prstGeom prst="rect">
            <a:avLst/>
          </a:prstGeom>
          <a:noFill/>
        </p:spPr>
        <p:txBody>
          <a:bodyPr wrap="square" rtlCol="0">
            <a:spAutoFit/>
          </a:bodyPr>
          <a:lstStyle/>
          <a:p>
            <a:pPr algn="ctr"/>
            <a:r>
              <a:rPr kumimoji="1" lang="ja-JP" altLang="en-US" sz="3200" b="1">
                <a:solidFill>
                  <a:srgbClr val="0070C0"/>
                </a:solidFill>
                <a:latin typeface="Meiryo" panose="020B0604030504040204" pitchFamily="34" charset="-128"/>
                <a:ea typeface="Meiryo" panose="020B0604030504040204" pitchFamily="34" charset="-128"/>
              </a:rPr>
              <a:t>イノベーション</a:t>
            </a:r>
            <a:endParaRPr kumimoji="1" lang="en-US" altLang="ja-JP" sz="3200" b="1" dirty="0">
              <a:solidFill>
                <a:srgbClr val="0070C0"/>
              </a:solidFill>
              <a:latin typeface="Meiryo" panose="020B0604030504040204" pitchFamily="34" charset="-128"/>
              <a:ea typeface="Meiryo" panose="020B0604030504040204" pitchFamily="34" charset="-128"/>
            </a:endParaRPr>
          </a:p>
          <a:p>
            <a:pPr algn="ctr"/>
            <a:r>
              <a:rPr lang="en-US" altLang="ja-JP" sz="3200" dirty="0">
                <a:solidFill>
                  <a:srgbClr val="0070C0"/>
                </a:solidFill>
                <a:latin typeface="Meiryo" panose="020B0604030504040204" pitchFamily="34" charset="-128"/>
                <a:ea typeface="Meiryo" panose="020B0604030504040204" pitchFamily="34" charset="-128"/>
              </a:rPr>
              <a:t>Innovation</a:t>
            </a:r>
          </a:p>
          <a:p>
            <a:pPr algn="ctr"/>
            <a:r>
              <a:rPr kumimoji="1" lang="ja-JP" altLang="en-US">
                <a:solidFill>
                  <a:srgbClr val="0070C0"/>
                </a:solidFill>
                <a:latin typeface="Meiryo" panose="020B0604030504040204" pitchFamily="34" charset="-128"/>
                <a:ea typeface="Meiryo" panose="020B0604030504040204" pitchFamily="34" charset="-128"/>
              </a:rPr>
              <a:t>新しい組合せによって</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kumimoji="1" lang="ja-JP" altLang="en-US">
                <a:solidFill>
                  <a:srgbClr val="0070C0"/>
                </a:solidFill>
                <a:latin typeface="Meiryo" panose="020B0604030504040204" pitchFamily="34" charset="-128"/>
                <a:ea typeface="Meiryo" panose="020B0604030504040204" pitchFamily="34" charset="-128"/>
              </a:rPr>
              <a:t>これまでにない価値を創造し</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kumimoji="1" lang="ja-JP" altLang="en-US">
                <a:solidFill>
                  <a:srgbClr val="0070C0"/>
                </a:solidFill>
                <a:latin typeface="Meiryo" panose="020B0604030504040204" pitchFamily="34" charset="-128"/>
                <a:ea typeface="Meiryo" panose="020B0604030504040204" pitchFamily="34" charset="-128"/>
              </a:rPr>
              <a:t>不可逆的な行動変容をもたらすこと</a:t>
            </a:r>
          </a:p>
        </p:txBody>
      </p:sp>
    </p:spTree>
    <p:extLst>
      <p:ext uri="{BB962C8B-B14F-4D97-AF65-F5344CB8AC3E}">
        <p14:creationId xmlns:p14="http://schemas.microsoft.com/office/powerpoint/2010/main" val="35277689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A60717-F137-1A48-807A-D56701216774}"/>
              </a:ext>
            </a:extLst>
          </p:cNvPr>
          <p:cNvSpPr>
            <a:spLocks noGrp="1"/>
          </p:cNvSpPr>
          <p:nvPr>
            <p:ph type="title"/>
          </p:nvPr>
        </p:nvSpPr>
        <p:spPr/>
        <p:txBody>
          <a:bodyPr/>
          <a:lstStyle/>
          <a:p>
            <a:r>
              <a:rPr kumimoji="1" lang="ja-JP" altLang="en-US"/>
              <a:t>参考</a:t>
            </a:r>
            <a:r>
              <a:rPr lang="ja-JP" altLang="en-US"/>
              <a:t>：</a:t>
            </a:r>
            <a:r>
              <a:rPr kumimoji="1" lang="ja-JP" altLang="en-US"/>
              <a:t>優れたエンジニアのマインドセット</a:t>
            </a:r>
          </a:p>
        </p:txBody>
      </p:sp>
      <p:sp>
        <p:nvSpPr>
          <p:cNvPr id="3" name="正方形/長方形 2">
            <a:extLst>
              <a:ext uri="{FF2B5EF4-FFF2-40B4-BE49-F238E27FC236}">
                <a16:creationId xmlns:a16="http://schemas.microsoft.com/office/drawing/2014/main" id="{2D72077D-49E6-B042-A2C6-16188C451BF6}"/>
              </a:ext>
            </a:extLst>
          </p:cNvPr>
          <p:cNvSpPr/>
          <p:nvPr/>
        </p:nvSpPr>
        <p:spPr>
          <a:xfrm>
            <a:off x="230400" y="1382286"/>
            <a:ext cx="8683200" cy="3908762"/>
          </a:xfrm>
          <a:prstGeom prst="rect">
            <a:avLst/>
          </a:prstGeom>
        </p:spPr>
        <p:txBody>
          <a:bodyPr wrap="square">
            <a:spAutoFit/>
          </a:bodyPr>
          <a:lstStyle/>
          <a:p>
            <a:pPr algn="just"/>
            <a:r>
              <a:rPr lang="ja-JP" altLang="ja-JP" sz="1600" b="1" kern="100">
                <a:latin typeface="Meiryo" panose="020B0604030504040204" pitchFamily="34" charset="-128"/>
                <a:ea typeface="Meiryo" panose="020B0604030504040204" pitchFamily="34" charset="-128"/>
                <a:cs typeface="Times New Roman" panose="02020603050405020304" pitchFamily="18" charset="0"/>
              </a:rPr>
              <a:t>客観価値の追求</a:t>
            </a:r>
            <a:r>
              <a:rPr lang="ja-JP" altLang="ja-JP" sz="1600" kern="100">
                <a:latin typeface="Meiryo" panose="020B0604030504040204" pitchFamily="34" charset="-128"/>
                <a:ea typeface="Meiryo" panose="020B0604030504040204" pitchFamily="34" charset="-128"/>
                <a:cs typeface="Times New Roman" panose="02020603050405020304" pitchFamily="18" charset="0"/>
              </a:rPr>
              <a:t>：主観に囚われることなく、客観的に物事の本質や原理原則を求める</a:t>
            </a:r>
            <a:endParaRPr lang="en-US" altLang="ja-JP" sz="1600" kern="100" dirty="0">
              <a:latin typeface="Meiryo" panose="020B0604030504040204" pitchFamily="34" charset="-128"/>
              <a:ea typeface="Meiryo" panose="020B0604030504040204" pitchFamily="34" charset="-128"/>
              <a:cs typeface="Times New Roman" panose="02020603050405020304" pitchFamily="18" charset="0"/>
            </a:endParaRPr>
          </a:p>
          <a:p>
            <a:pPr algn="just"/>
            <a:endParaRPr lang="ja-JP" altLang="ja-JP" sz="600" kern="100">
              <a:latin typeface="Meiryo" panose="020B0604030504040204" pitchFamily="34" charset="-128"/>
              <a:ea typeface="Meiryo" panose="020B0604030504040204" pitchFamily="34" charset="-128"/>
              <a:cs typeface="Times New Roman" panose="02020603050405020304" pitchFamily="18" charset="0"/>
            </a:endParaRPr>
          </a:p>
          <a:p>
            <a:pPr marL="342900" lvl="0" indent="-342900" algn="just">
              <a:buFont typeface="Wingdings" pitchFamily="2" charset="2"/>
              <a:buChar char=""/>
            </a:pPr>
            <a:r>
              <a:rPr lang="ja-JP" altLang="ja-JP" sz="1400" kern="100">
                <a:latin typeface="Meiryo" panose="020B0604030504040204" pitchFamily="34" charset="-128"/>
                <a:ea typeface="Meiryo" panose="020B0604030504040204" pitchFamily="34" charset="-128"/>
                <a:cs typeface="Times New Roman" panose="02020603050405020304" pitchFamily="18" charset="0"/>
              </a:rPr>
              <a:t>技術の力（未来を創り出す力）を信じている。</a:t>
            </a:r>
          </a:p>
          <a:p>
            <a:pPr marL="342900" lvl="0" indent="-342900" algn="just">
              <a:buFont typeface="Wingdings" pitchFamily="2" charset="2"/>
              <a:buChar char=""/>
            </a:pPr>
            <a:r>
              <a:rPr lang="ja-JP" altLang="ja-JP" sz="1400" kern="100">
                <a:latin typeface="Meiryo" panose="020B0604030504040204" pitchFamily="34" charset="-128"/>
                <a:ea typeface="Meiryo" panose="020B0604030504040204" pitchFamily="34" charset="-128"/>
                <a:cs typeface="Times New Roman" panose="02020603050405020304" pitchFamily="18" charset="0"/>
              </a:rPr>
              <a:t>特定の技術にこだわることなく、他の領域にも関心を持ち、自分の領域を広げることを楽しめる。</a:t>
            </a:r>
          </a:p>
          <a:p>
            <a:pPr marL="342900" lvl="0" indent="-342900" algn="just">
              <a:buFont typeface="Wingdings" pitchFamily="2" charset="2"/>
              <a:buChar char=""/>
            </a:pPr>
            <a:r>
              <a:rPr lang="ja-JP" altLang="ja-JP" sz="1400" kern="100">
                <a:latin typeface="Meiryo" panose="020B0604030504040204" pitchFamily="34" charset="-128"/>
                <a:ea typeface="Meiryo" panose="020B0604030504040204" pitchFamily="34" charset="-128"/>
                <a:cs typeface="Times New Roman" panose="02020603050405020304" pitchFamily="18" charset="0"/>
              </a:rPr>
              <a:t>常識を疑い、ものごとの本質あるいは原理原則を捉えようとする。</a:t>
            </a:r>
          </a:p>
          <a:p>
            <a:pPr algn="just"/>
            <a:r>
              <a:rPr lang="en-US" altLang="ja-JP" sz="800" kern="100" dirty="0">
                <a:latin typeface="Meiryo" panose="020B0604030504040204" pitchFamily="34" charset="-128"/>
                <a:ea typeface="Meiryo" panose="020B0604030504040204" pitchFamily="34" charset="-128"/>
                <a:cs typeface="Times New Roman" panose="02020603050405020304" pitchFamily="18" charset="0"/>
              </a:rPr>
              <a:t> </a:t>
            </a:r>
            <a:endParaRPr lang="ja-JP" altLang="ja-JP" sz="800" kern="100">
              <a:latin typeface="Meiryo" panose="020B0604030504040204" pitchFamily="34" charset="-128"/>
              <a:ea typeface="Meiryo" panose="020B0604030504040204" pitchFamily="34" charset="-128"/>
              <a:cs typeface="Times New Roman" panose="02020603050405020304" pitchFamily="18" charset="0"/>
            </a:endParaRPr>
          </a:p>
          <a:p>
            <a:pPr algn="just"/>
            <a:r>
              <a:rPr lang="ja-JP" altLang="ja-JP" sz="1600" b="1" kern="100">
                <a:latin typeface="Meiryo" panose="020B0604030504040204" pitchFamily="34" charset="-128"/>
                <a:ea typeface="Meiryo" panose="020B0604030504040204" pitchFamily="34" charset="-128"/>
                <a:cs typeface="Times New Roman" panose="02020603050405020304" pitchFamily="18" charset="0"/>
              </a:rPr>
              <a:t>利他の追求</a:t>
            </a:r>
            <a:r>
              <a:rPr lang="ja-JP" altLang="ja-JP" sz="1600" kern="100">
                <a:latin typeface="Meiryo" panose="020B0604030504040204" pitchFamily="34" charset="-128"/>
                <a:ea typeface="Meiryo" panose="020B0604030504040204" pitchFamily="34" charset="-128"/>
                <a:cs typeface="Times New Roman" panose="02020603050405020304" pitchFamily="18" charset="0"/>
              </a:rPr>
              <a:t>：利己を排除し、利他を追求する</a:t>
            </a:r>
            <a:endParaRPr lang="en-US" altLang="ja-JP" sz="1600" kern="100" dirty="0">
              <a:latin typeface="Meiryo" panose="020B0604030504040204" pitchFamily="34" charset="-128"/>
              <a:ea typeface="Meiryo" panose="020B0604030504040204" pitchFamily="34" charset="-128"/>
              <a:cs typeface="Times New Roman" panose="02020603050405020304" pitchFamily="18" charset="0"/>
            </a:endParaRPr>
          </a:p>
          <a:p>
            <a:pPr algn="just"/>
            <a:endParaRPr lang="ja-JP" altLang="ja-JP" sz="600" kern="100">
              <a:latin typeface="Meiryo" panose="020B0604030504040204" pitchFamily="34" charset="-128"/>
              <a:ea typeface="Meiryo" panose="020B0604030504040204" pitchFamily="34" charset="-128"/>
              <a:cs typeface="Times New Roman" panose="02020603050405020304" pitchFamily="18" charset="0"/>
            </a:endParaRPr>
          </a:p>
          <a:p>
            <a:pPr marL="342900" lvl="0" indent="-342900" algn="just">
              <a:buFont typeface="Wingdings" pitchFamily="2" charset="2"/>
              <a:buChar char=""/>
            </a:pPr>
            <a:r>
              <a:rPr lang="en-US" altLang="ja-JP" sz="1400" kern="100" dirty="0">
                <a:latin typeface="Meiryo" panose="020B0604030504040204" pitchFamily="34" charset="-128"/>
                <a:ea typeface="Meiryo" panose="020B0604030504040204" pitchFamily="34" charset="-128"/>
                <a:cs typeface="Times New Roman" panose="02020603050405020304" pitchFamily="18" charset="0"/>
              </a:rPr>
              <a:t>Don't become a Hero</a:t>
            </a:r>
            <a:r>
              <a:rPr lang="ja-JP" altLang="ja-JP" sz="1400" kern="100">
                <a:latin typeface="Meiryo" panose="020B0604030504040204" pitchFamily="34" charset="-128"/>
                <a:ea typeface="Meiryo" panose="020B0604030504040204" pitchFamily="34" charset="-128"/>
                <a:cs typeface="Times New Roman" panose="02020603050405020304" pitchFamily="18" charset="0"/>
              </a:rPr>
              <a:t>すなわち、チームとしての価値を出すことを第一に考え、そこでの自分の役割を最大限に、かつ積極的に果たそうとする。</a:t>
            </a:r>
          </a:p>
          <a:p>
            <a:pPr marL="342900" lvl="0" indent="-342900" algn="just">
              <a:buFont typeface="Wingdings" pitchFamily="2" charset="2"/>
              <a:buChar char=""/>
            </a:pPr>
            <a:r>
              <a:rPr lang="en-US" altLang="ja-JP" sz="1400" kern="100" dirty="0">
                <a:latin typeface="Meiryo" panose="020B0604030504040204" pitchFamily="34" charset="-128"/>
                <a:ea typeface="Meiryo" panose="020B0604030504040204" pitchFamily="34" charset="-128"/>
                <a:cs typeface="Times New Roman" panose="02020603050405020304" pitchFamily="18" charset="0"/>
              </a:rPr>
              <a:t>HRT</a:t>
            </a:r>
            <a:r>
              <a:rPr lang="ja-JP" altLang="ja-JP" sz="1400" kern="100">
                <a:latin typeface="Meiryo" panose="020B0604030504040204" pitchFamily="34" charset="-128"/>
                <a:ea typeface="Meiryo" panose="020B0604030504040204" pitchFamily="34" charset="-128"/>
                <a:cs typeface="Times New Roman" panose="02020603050405020304" pitchFamily="18" charset="0"/>
              </a:rPr>
              <a:t>（</a:t>
            </a:r>
            <a:r>
              <a:rPr lang="en-US" altLang="ja-JP" sz="1400" kern="100" dirty="0">
                <a:latin typeface="Meiryo" panose="020B0604030504040204" pitchFamily="34" charset="-128"/>
                <a:ea typeface="Meiryo" panose="020B0604030504040204" pitchFamily="34" charset="-128"/>
                <a:cs typeface="Times New Roman" panose="02020603050405020304" pitchFamily="18" charset="0"/>
              </a:rPr>
              <a:t>Humility</a:t>
            </a:r>
            <a:r>
              <a:rPr lang="ja-JP" altLang="ja-JP" sz="1400" kern="100">
                <a:latin typeface="Meiryo" panose="020B0604030504040204" pitchFamily="34" charset="-128"/>
                <a:ea typeface="Meiryo" panose="020B0604030504040204" pitchFamily="34" charset="-128"/>
                <a:cs typeface="Times New Roman" panose="02020603050405020304" pitchFamily="18" charset="0"/>
              </a:rPr>
              <a:t>：謙虚な気持ちで常に自分を改善し、</a:t>
            </a:r>
            <a:r>
              <a:rPr lang="en-US" altLang="ja-JP" sz="1400" kern="100" dirty="0">
                <a:latin typeface="Meiryo" panose="020B0604030504040204" pitchFamily="34" charset="-128"/>
                <a:ea typeface="Meiryo" panose="020B0604030504040204" pitchFamily="34" charset="-128"/>
                <a:cs typeface="Times New Roman" panose="02020603050405020304" pitchFamily="18" charset="0"/>
              </a:rPr>
              <a:t>Respect</a:t>
            </a:r>
            <a:r>
              <a:rPr lang="ja-JP" altLang="ja-JP" sz="1400" kern="100">
                <a:latin typeface="Meiryo" panose="020B0604030504040204" pitchFamily="34" charset="-128"/>
                <a:ea typeface="Meiryo" panose="020B0604030504040204" pitchFamily="34" charset="-128"/>
                <a:cs typeface="Times New Roman" panose="02020603050405020304" pitchFamily="18" charset="0"/>
              </a:rPr>
              <a:t>：尊敬を持って相手の能力や功績を評価し、</a:t>
            </a:r>
            <a:r>
              <a:rPr lang="en-US" altLang="ja-JP" sz="1400" kern="100" dirty="0">
                <a:latin typeface="Meiryo" panose="020B0604030504040204" pitchFamily="34" charset="-128"/>
                <a:ea typeface="Meiryo" panose="020B0604030504040204" pitchFamily="34" charset="-128"/>
                <a:cs typeface="Times New Roman" panose="02020603050405020304" pitchFamily="18" charset="0"/>
              </a:rPr>
              <a:t>Trust</a:t>
            </a:r>
            <a:r>
              <a:rPr lang="ja-JP" altLang="ja-JP" sz="1400" kern="100">
                <a:latin typeface="Meiryo" panose="020B0604030504040204" pitchFamily="34" charset="-128"/>
                <a:ea typeface="Meiryo" panose="020B0604030504040204" pitchFamily="34" charset="-128"/>
                <a:cs typeface="Times New Roman" panose="02020603050405020304" pitchFamily="18" charset="0"/>
              </a:rPr>
              <a:t>：信頼して人に任せる）ことを心がけている。</a:t>
            </a:r>
          </a:p>
          <a:p>
            <a:pPr marL="342900" lvl="0" indent="-342900" algn="just">
              <a:buFont typeface="Wingdings" pitchFamily="2" charset="2"/>
              <a:buChar char=""/>
            </a:pPr>
            <a:r>
              <a:rPr lang="ja-JP" altLang="ja-JP" sz="1400" kern="100">
                <a:latin typeface="Meiryo" panose="020B0604030504040204" pitchFamily="34" charset="-128"/>
                <a:ea typeface="Meiryo" panose="020B0604030504040204" pitchFamily="34" charset="-128"/>
                <a:cs typeface="Times New Roman" panose="02020603050405020304" pitchFamily="18" charset="0"/>
              </a:rPr>
              <a:t>社会の発展やお客様の幸せなど、世のため人のために貢献することを意識している。</a:t>
            </a:r>
          </a:p>
          <a:p>
            <a:pPr algn="just"/>
            <a:r>
              <a:rPr lang="en-US" altLang="ja-JP" sz="600" kern="100" dirty="0">
                <a:latin typeface="Meiryo" panose="020B0604030504040204" pitchFamily="34" charset="-128"/>
                <a:ea typeface="Meiryo" panose="020B0604030504040204" pitchFamily="34" charset="-128"/>
                <a:cs typeface="Times New Roman" panose="02020603050405020304" pitchFamily="18" charset="0"/>
              </a:rPr>
              <a:t> </a:t>
            </a:r>
            <a:endParaRPr lang="ja-JP" altLang="ja-JP" sz="600" kern="100">
              <a:latin typeface="Meiryo" panose="020B0604030504040204" pitchFamily="34" charset="-128"/>
              <a:ea typeface="Meiryo" panose="020B0604030504040204" pitchFamily="34" charset="-128"/>
              <a:cs typeface="Times New Roman" panose="02020603050405020304" pitchFamily="18" charset="0"/>
            </a:endParaRPr>
          </a:p>
          <a:p>
            <a:pPr algn="just"/>
            <a:r>
              <a:rPr lang="ja-JP" altLang="ja-JP" sz="1600" b="1" kern="100">
                <a:latin typeface="Meiryo" panose="020B0604030504040204" pitchFamily="34" charset="-128"/>
                <a:ea typeface="Meiryo" panose="020B0604030504040204" pitchFamily="34" charset="-128"/>
                <a:cs typeface="Times New Roman" panose="02020603050405020304" pitchFamily="18" charset="0"/>
              </a:rPr>
              <a:t>至高の追求</a:t>
            </a:r>
            <a:r>
              <a:rPr lang="ja-JP" altLang="ja-JP" sz="1600" kern="100">
                <a:latin typeface="Meiryo" panose="020B0604030504040204" pitchFamily="34" charset="-128"/>
                <a:ea typeface="Meiryo" panose="020B0604030504040204" pitchFamily="34" charset="-128"/>
                <a:cs typeface="Times New Roman" panose="02020603050405020304" pitchFamily="18" charset="0"/>
              </a:rPr>
              <a:t>：現状に妥協せず、常に最高を追求する</a:t>
            </a:r>
            <a:endParaRPr lang="en-US" altLang="ja-JP" sz="1600" kern="100" dirty="0">
              <a:latin typeface="Meiryo" panose="020B0604030504040204" pitchFamily="34" charset="-128"/>
              <a:ea typeface="Meiryo" panose="020B0604030504040204" pitchFamily="34" charset="-128"/>
              <a:cs typeface="Times New Roman" panose="02020603050405020304" pitchFamily="18" charset="0"/>
            </a:endParaRPr>
          </a:p>
          <a:p>
            <a:pPr algn="just"/>
            <a:endParaRPr lang="ja-JP" altLang="ja-JP" sz="600" kern="100">
              <a:latin typeface="Meiryo" panose="020B0604030504040204" pitchFamily="34" charset="-128"/>
              <a:ea typeface="Meiryo" panose="020B0604030504040204" pitchFamily="34" charset="-128"/>
              <a:cs typeface="Times New Roman" panose="02020603050405020304" pitchFamily="18" charset="0"/>
            </a:endParaRPr>
          </a:p>
          <a:p>
            <a:pPr marL="342900" lvl="0" indent="-342900" algn="just">
              <a:buFont typeface="Wingdings" pitchFamily="2" charset="2"/>
              <a:buChar char=""/>
            </a:pPr>
            <a:r>
              <a:rPr lang="ja-JP" altLang="ja-JP" sz="1400" kern="100">
                <a:latin typeface="Meiryo" panose="020B0604030504040204" pitchFamily="34" charset="-128"/>
                <a:ea typeface="Meiryo" panose="020B0604030504040204" pitchFamily="34" charset="-128"/>
                <a:cs typeface="Times New Roman" panose="02020603050405020304" pitchFamily="18" charset="0"/>
              </a:rPr>
              <a:t>頭で考えるだけではなく、自分で手を動かして、確かめながら体験的に理解を深めようとする。</a:t>
            </a:r>
          </a:p>
          <a:p>
            <a:pPr marL="342900" lvl="0" indent="-342900" algn="just">
              <a:buFont typeface="Wingdings" pitchFamily="2" charset="2"/>
              <a:buChar char=""/>
            </a:pPr>
            <a:r>
              <a:rPr lang="ja-JP" altLang="ja-JP" sz="1400" kern="100">
                <a:latin typeface="Meiryo" panose="020B0604030504040204" pitchFamily="34" charset="-128"/>
                <a:ea typeface="Meiryo" panose="020B0604030504040204" pitchFamily="34" charset="-128"/>
                <a:cs typeface="Times New Roman" panose="02020603050405020304" pitchFamily="18" charset="0"/>
              </a:rPr>
              <a:t>どんなに複雑なモノでも本質を見極め、何事もシンプルに捉えて設計できる（ゴールの法則の実践）。</a:t>
            </a:r>
          </a:p>
          <a:p>
            <a:pPr marL="342900" lvl="0" indent="-342900" algn="just">
              <a:buFont typeface="Wingdings" pitchFamily="2" charset="2"/>
              <a:buChar char=""/>
            </a:pPr>
            <a:r>
              <a:rPr lang="ja-JP" altLang="ja-JP" sz="1400" kern="100">
                <a:latin typeface="Meiryo" panose="020B0604030504040204" pitchFamily="34" charset="-128"/>
                <a:ea typeface="Meiryo" panose="020B0604030504040204" pitchFamily="34" charset="-128"/>
                <a:cs typeface="Times New Roman" panose="02020603050405020304" pitchFamily="18" charset="0"/>
              </a:rPr>
              <a:t>何よりも</a:t>
            </a:r>
            <a:r>
              <a:rPr lang="ja-JP" altLang="en-US" sz="1400" kern="100">
                <a:latin typeface="Meiryo" panose="020B0604030504040204" pitchFamily="34" charset="-128"/>
                <a:ea typeface="Meiryo" panose="020B0604030504040204" pitchFamily="34" charset="-128"/>
                <a:cs typeface="Times New Roman" panose="02020603050405020304" pitchFamily="18" charset="0"/>
              </a:rPr>
              <a:t>、</a:t>
            </a:r>
            <a:r>
              <a:rPr lang="ja-JP" altLang="ja-JP" sz="1400" kern="100">
                <a:latin typeface="Meiryo" panose="020B0604030504040204" pitchFamily="34" charset="-128"/>
                <a:ea typeface="Meiryo" panose="020B0604030504040204" pitchFamily="34" charset="-128"/>
                <a:cs typeface="Times New Roman" panose="02020603050405020304" pitchFamily="18" charset="0"/>
              </a:rPr>
              <a:t>常に品質を重視する。常にお客様目線（社内基準では無く）で品質を考え、自身の行動に反映させる（</a:t>
            </a:r>
            <a:r>
              <a:rPr lang="en-US" altLang="ja-JP" sz="1400" kern="100" dirty="0">
                <a:latin typeface="Meiryo" panose="020B0604030504040204" pitchFamily="34" charset="-128"/>
                <a:ea typeface="Meiryo" panose="020B0604030504040204" pitchFamily="34" charset="-128"/>
                <a:cs typeface="Times New Roman" panose="02020603050405020304" pitchFamily="18" charset="0"/>
              </a:rPr>
              <a:t>TQM</a:t>
            </a:r>
            <a:r>
              <a:rPr lang="ja-JP" altLang="ja-JP" sz="1400" kern="100">
                <a:latin typeface="Meiryo" panose="020B0604030504040204" pitchFamily="34" charset="-128"/>
                <a:ea typeface="Meiryo" panose="020B0604030504040204" pitchFamily="34" charset="-128"/>
                <a:cs typeface="Times New Roman" panose="02020603050405020304" pitchFamily="18" charset="0"/>
              </a:rPr>
              <a:t>の実践）</a:t>
            </a:r>
            <a:r>
              <a:rPr lang="ja-JP" altLang="en-US" sz="1400" kern="100">
                <a:latin typeface="Meiryo" panose="020B0604030504040204" pitchFamily="34" charset="-128"/>
                <a:ea typeface="Meiryo" panose="020B0604030504040204" pitchFamily="34" charset="-128"/>
                <a:cs typeface="Times New Roman" panose="02020603050405020304" pitchFamily="18" charset="0"/>
              </a:rPr>
              <a:t>。</a:t>
            </a:r>
            <a:endParaRPr lang="ja-JP" altLang="ja-JP" sz="1400" kern="100">
              <a:latin typeface="Meiryo" panose="020B0604030504040204" pitchFamily="34" charset="-128"/>
              <a:ea typeface="Meiryo" panose="020B0604030504040204" pitchFamily="34" charset="-128"/>
              <a:cs typeface="Times New Roman" panose="02020603050405020304" pitchFamily="18" charset="0"/>
            </a:endParaRPr>
          </a:p>
        </p:txBody>
      </p:sp>
      <p:sp>
        <p:nvSpPr>
          <p:cNvPr id="5" name="正方形/長方形 4">
            <a:extLst>
              <a:ext uri="{FF2B5EF4-FFF2-40B4-BE49-F238E27FC236}">
                <a16:creationId xmlns:a16="http://schemas.microsoft.com/office/drawing/2014/main" id="{43ABA3EC-525D-694C-ADE4-D5FE56AE09AA}"/>
              </a:ext>
            </a:extLst>
          </p:cNvPr>
          <p:cNvSpPr/>
          <p:nvPr/>
        </p:nvSpPr>
        <p:spPr>
          <a:xfrm>
            <a:off x="547914" y="5325673"/>
            <a:ext cx="8048171" cy="1223412"/>
          </a:xfrm>
          <a:prstGeom prst="rect">
            <a:avLst/>
          </a:prstGeom>
        </p:spPr>
        <p:txBody>
          <a:bodyPr wrap="square">
            <a:spAutoFit/>
          </a:bodyPr>
          <a:lstStyle/>
          <a:p>
            <a:r>
              <a:rPr lang="ja-JP" altLang="en-US" sz="1050" b="1">
                <a:latin typeface="Meiryo" panose="020B0604030504040204" pitchFamily="34" charset="-128"/>
                <a:ea typeface="Meiryo" panose="020B0604030504040204" pitchFamily="34" charset="-128"/>
              </a:rPr>
              <a:t>ゴールの法則</a:t>
            </a:r>
            <a:r>
              <a:rPr lang="ja-JP" altLang="en-US" sz="1050">
                <a:latin typeface="Meiryo" panose="020B0604030504040204" pitchFamily="34" charset="-128"/>
                <a:ea typeface="Meiryo" panose="020B0604030504040204" pitchFamily="34" charset="-128"/>
              </a:rPr>
              <a:t>：正常に動作する複雑なシステムは、例外なく正常に動作する単純なシステムから発展したものである。逆もまた真であり、ゼロから作り出された複雑なシステムが正常に動作することはなく、またそれを修正して動作させるようにもできない。正常に動作する単純なシステムから構築を始めなければならない。</a:t>
            </a:r>
          </a:p>
          <a:p>
            <a:endParaRPr lang="ja-JP" altLang="en-US" sz="1050">
              <a:latin typeface="Meiryo" panose="020B0604030504040204" pitchFamily="34" charset="-128"/>
              <a:ea typeface="Meiryo" panose="020B0604030504040204" pitchFamily="34" charset="-128"/>
            </a:endParaRPr>
          </a:p>
          <a:p>
            <a:r>
              <a:rPr lang="ja-JP" altLang="en-US" sz="1050" b="1">
                <a:latin typeface="Meiryo" panose="020B0604030504040204" pitchFamily="34" charset="-128"/>
                <a:ea typeface="Meiryo" panose="020B0604030504040204" pitchFamily="34" charset="-128"/>
              </a:rPr>
              <a:t>TQM</a:t>
            </a:r>
            <a:r>
              <a:rPr lang="ja-JP" altLang="en-US" sz="1050">
                <a:latin typeface="Meiryo" panose="020B0604030504040204" pitchFamily="34" charset="-128"/>
                <a:ea typeface="Meiryo" panose="020B0604030504040204" pitchFamily="34" charset="-128"/>
              </a:rPr>
              <a:t>：経営管理手法の一種。Total Quality Managementの頭文字を取ったもので、日本語では「総合的品質管理」と言われている。TQMは、企業活動における「品質」全般に対し、その維持・向上をはかっていくための考え方、取り組み、手法、しくみ、方法論などの集合体であり、それらの取り組みが、企業活動を経営目標の達成に向けて方向づける。</a:t>
            </a:r>
          </a:p>
        </p:txBody>
      </p:sp>
      <p:sp>
        <p:nvSpPr>
          <p:cNvPr id="6" name="テキスト ボックス 5">
            <a:extLst>
              <a:ext uri="{FF2B5EF4-FFF2-40B4-BE49-F238E27FC236}">
                <a16:creationId xmlns:a16="http://schemas.microsoft.com/office/drawing/2014/main" id="{25A647C0-C275-2A4D-923B-CC7C5BAA6D21}"/>
              </a:ext>
            </a:extLst>
          </p:cNvPr>
          <p:cNvSpPr txBox="1"/>
          <p:nvPr/>
        </p:nvSpPr>
        <p:spPr>
          <a:xfrm>
            <a:off x="154014" y="920621"/>
            <a:ext cx="2031326" cy="461665"/>
          </a:xfrm>
          <a:prstGeom prst="rect">
            <a:avLst/>
          </a:prstGeom>
          <a:noFill/>
        </p:spPr>
        <p:txBody>
          <a:bodyPr wrap="none" rtlCol="0">
            <a:spAutoFit/>
          </a:bodyPr>
          <a:lstStyle/>
          <a:p>
            <a:pPr algn="ctr"/>
            <a:r>
              <a:rPr lang="ja-JP" altLang="en-US" sz="2400" b="1">
                <a:latin typeface="Meiryo" panose="020B0604030504040204" pitchFamily="34" charset="-128"/>
                <a:ea typeface="Meiryo" panose="020B0604030504040204" pitchFamily="34" charset="-128"/>
              </a:rPr>
              <a:t>自律した個人</a:t>
            </a:r>
            <a:endParaRPr kumimoji="1" lang="ja-JP" altLang="en-US" sz="2400" b="1">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290503654"/>
      </p:ext>
    </p:extLst>
  </p:cSld>
  <p:clrMapOvr>
    <a:masterClrMapping/>
  </p:clrMapOvr>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effectLst>
          <a:outerShdw blurRad="50800" dist="38100" dir="2700000" algn="tl" rotWithShape="0">
            <a:prstClr val="black">
              <a:alpha val="40000"/>
            </a:prstClr>
          </a:outerShdw>
        </a:effectLst>
      </a:spPr>
      <a:bodyPr rtlCol="0" anchor="ctr"/>
      <a:lstStyle>
        <a:defPPr algn="ctr">
          <a:defRPr kumimoji="1"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104645</TotalTime>
  <Words>784</Words>
  <Application>Microsoft Macintosh PowerPoint</Application>
  <PresentationFormat>画面に合わせる (4:3)</PresentationFormat>
  <Paragraphs>80</Paragraphs>
  <Slides>11</Slides>
  <Notes>0</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11</vt:i4>
      </vt:variant>
    </vt:vector>
  </HeadingPairs>
  <TitlesOfParts>
    <vt:vector size="18" baseType="lpstr">
      <vt:lpstr>ＭＳ Ｐゴシック</vt:lpstr>
      <vt:lpstr>Meiryo</vt:lpstr>
      <vt:lpstr>Meiryo</vt:lpstr>
      <vt:lpstr>Arial</vt:lpstr>
      <vt:lpstr>Calibri</vt:lpstr>
      <vt:lpstr>Wingdings</vt:lpstr>
      <vt:lpstr>NC標準テンプレート</vt:lpstr>
      <vt:lpstr>8MATOのいま</vt:lpstr>
      <vt:lpstr>8MATOの初夏</vt:lpstr>
      <vt:lpstr>様々な取り組み</vt:lpstr>
      <vt:lpstr>8MATOの情報はこちらから</vt:lpstr>
      <vt:lpstr>トレンドの構造</vt:lpstr>
      <vt:lpstr>「イノベーション」と「インベンション」の違い</vt:lpstr>
      <vt:lpstr>スマートフォンとは何か？</vt:lpstr>
      <vt:lpstr>イノベーションとデジタル</vt:lpstr>
      <vt:lpstr>参考：優れたエンジニアのマインドセット</vt:lpstr>
      <vt:lpstr>参考：優れたエンジニアの行動習慣</vt:lpstr>
      <vt:lpstr>PowerPoint プレゼンテーション</vt:lpstr>
    </vt:vector>
  </TitlesOfParts>
  <Manager/>
  <Company>NetCommerce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subject/>
  <dc:creator>斎藤 昌義</dc:creator>
  <cp:keywords/>
  <dc:description/>
  <cp:lastModifiedBy>斎藤昌義</cp:lastModifiedBy>
  <cp:revision>2363</cp:revision>
  <cp:lastPrinted>2018-09-25T02:18:38Z</cp:lastPrinted>
  <dcterms:created xsi:type="dcterms:W3CDTF">2014-04-30T01:58:06Z</dcterms:created>
  <dcterms:modified xsi:type="dcterms:W3CDTF">2023-06-19T03:06:02Z</dcterms:modified>
  <cp:category/>
</cp:coreProperties>
</file>